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9"/>
  </p:notesMasterIdLst>
  <p:sldIdLst>
    <p:sldId id="511" r:id="rId5"/>
    <p:sldId id="514" r:id="rId6"/>
    <p:sldId id="515" r:id="rId7"/>
    <p:sldId id="256" r:id="rId8"/>
    <p:sldId id="517" r:id="rId9"/>
    <p:sldId id="518" r:id="rId10"/>
    <p:sldId id="519" r:id="rId11"/>
    <p:sldId id="520"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34" r:id="rId26"/>
    <p:sldId id="535" r:id="rId27"/>
    <p:sldId id="536" r:id="rId28"/>
    <p:sldId id="537" r:id="rId29"/>
    <p:sldId id="538" r:id="rId30"/>
    <p:sldId id="539" r:id="rId31"/>
    <p:sldId id="540" r:id="rId32"/>
    <p:sldId id="541" r:id="rId33"/>
    <p:sldId id="542" r:id="rId34"/>
    <p:sldId id="543" r:id="rId35"/>
    <p:sldId id="544" r:id="rId36"/>
    <p:sldId id="545" r:id="rId37"/>
    <p:sldId id="546" r:id="rId38"/>
    <p:sldId id="547" r:id="rId39"/>
    <p:sldId id="548" r:id="rId40"/>
    <p:sldId id="549" r:id="rId41"/>
    <p:sldId id="550" r:id="rId42"/>
    <p:sldId id="551" r:id="rId43"/>
    <p:sldId id="271" r:id="rId44"/>
    <p:sldId id="552" r:id="rId45"/>
    <p:sldId id="553" r:id="rId46"/>
    <p:sldId id="554" r:id="rId47"/>
    <p:sldId id="555" r:id="rId48"/>
    <p:sldId id="556" r:id="rId49"/>
    <p:sldId id="557" r:id="rId50"/>
    <p:sldId id="558" r:id="rId51"/>
    <p:sldId id="559" r:id="rId52"/>
    <p:sldId id="560" r:id="rId53"/>
    <p:sldId id="561" r:id="rId54"/>
    <p:sldId id="562" r:id="rId55"/>
    <p:sldId id="563" r:id="rId56"/>
    <p:sldId id="564" r:id="rId57"/>
    <p:sldId id="565" r:id="rId58"/>
    <p:sldId id="566" r:id="rId59"/>
    <p:sldId id="567" r:id="rId60"/>
    <p:sldId id="568" r:id="rId61"/>
    <p:sldId id="569" r:id="rId62"/>
    <p:sldId id="570" r:id="rId63"/>
    <p:sldId id="571" r:id="rId64"/>
    <p:sldId id="516" r:id="rId65"/>
    <p:sldId id="572" r:id="rId66"/>
    <p:sldId id="573" r:id="rId67"/>
    <p:sldId id="349"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514"/>
            <p14:sldId id="515"/>
            <p14:sldId id="25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27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16"/>
            <p14:sldId id="572"/>
            <p14:sldId id="57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06" autoAdjust="0"/>
    <p:restoredTop sz="93738" autoAdjust="0"/>
  </p:normalViewPr>
  <p:slideViewPr>
    <p:cSldViewPr snapToGrid="0">
      <p:cViewPr varScale="1">
        <p:scale>
          <a:sx n="63" d="100"/>
          <a:sy n="63" d="100"/>
        </p:scale>
        <p:origin x="77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11-Jul-24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2247581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11-Jul-24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11-Jul-24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11-Jul-24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11-Jul-24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Merna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smtClean="0">
                <a:solidFill>
                  <a:srgbClr val="00B0F0"/>
                </a:solidFill>
                <a:latin typeface="Times New Roman" panose="02020603050405020304" pitchFamily="18" charset="0"/>
                <a:cs typeface="Times New Roman" panose="02020603050405020304" pitchFamily="18" charset="0"/>
              </a:rPr>
              <a:t>Project communications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5</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PMG112</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17658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p:cNvSpPr/>
          <p:nvPr/>
        </p:nvSpPr>
        <p:spPr>
          <a:xfrm>
            <a:off x="101289" y="355600"/>
            <a:ext cx="3909883" cy="4537929"/>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p:cNvSpPr/>
          <p:nvPr/>
        </p:nvSpPr>
        <p:spPr>
          <a:xfrm>
            <a:off x="2298044" y="1574999"/>
            <a:ext cx="1462195" cy="522259"/>
          </a:xfrm>
          <a:prstGeom prst="rect">
            <a:avLst/>
          </a:prstGeom>
          <a:solidFill>
            <a:schemeClr val="tx2">
              <a:lumMod val="50000"/>
            </a:schemeClr>
          </a:solidFill>
          <a:ln>
            <a:solidFill>
              <a:schemeClr val="bg1"/>
            </a:solidFill>
          </a:ln>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accent1"/>
            </a:solidFill>
          </a:ln>
        </p:spPr>
        <p:txBody>
          <a:bodyPr wrap="square">
            <a:spAutoFit/>
          </a:bodyPr>
          <a:lstStyle/>
          <a:p>
            <a:pPr algn="ctr"/>
            <a:r>
              <a:rPr lang="en-US" sz="2000" b="1" dirty="0" smtClean="0"/>
              <a:t>Managing communications</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7218587" y="1174889"/>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Monitoring communications</a:t>
            </a:r>
            <a:endParaRPr lang="en-US" sz="2000" b="1" dirty="0"/>
          </a:p>
        </p:txBody>
      </p:sp>
      <p:sp>
        <p:nvSpPr>
          <p:cNvPr id="17" name="Rectangle 16"/>
          <p:cNvSpPr/>
          <p:nvPr/>
        </p:nvSpPr>
        <p:spPr>
          <a:xfrm>
            <a:off x="7218587" y="1799336"/>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1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1467766" cy="495508"/>
          </a:xfrm>
          <a:prstGeom prst="rect">
            <a:avLst/>
          </a:prstGeom>
        </p:spPr>
      </p:pic>
      <p:sp>
        <p:nvSpPr>
          <p:cNvPr id="16" name="TextBox 15"/>
          <p:cNvSpPr txBox="1"/>
          <p:nvPr/>
        </p:nvSpPr>
        <p:spPr>
          <a:xfrm>
            <a:off x="-180340" y="6457890"/>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94854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
                                          </p:val>
                                        </p:tav>
                                        <p:tav tm="100000">
                                          <p:val>
                                            <p:strVal val="#ppt_x"/>
                                          </p:val>
                                        </p:tav>
                                      </p:tavLst>
                                    </p:anim>
                                    <p:anim calcmode="lin" valueType="num">
                                      <p:cBhvr>
                                        <p:cTn id="3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p:cTn id="58" dur="500" fill="hold"/>
                                        <p:tgtEl>
                                          <p:spTgt spid="20"/>
                                        </p:tgtEl>
                                        <p:attrNameLst>
                                          <p:attrName>ppt_w</p:attrName>
                                        </p:attrNameLst>
                                      </p:cBhvr>
                                      <p:tavLst>
                                        <p:tav tm="0">
                                          <p:val>
                                            <p:fltVal val="0"/>
                                          </p:val>
                                        </p:tav>
                                        <p:tav tm="100000">
                                          <p:val>
                                            <p:strVal val="#ppt_w"/>
                                          </p:val>
                                        </p:tav>
                                      </p:tavLst>
                                    </p:anim>
                                    <p:anim calcmode="lin" valueType="num">
                                      <p:cBhvr>
                                        <p:cTn id="59" dur="500" fill="hold"/>
                                        <p:tgtEl>
                                          <p:spTgt spid="20"/>
                                        </p:tgtEl>
                                        <p:attrNameLst>
                                          <p:attrName>ppt_h</p:attrName>
                                        </p:attrNameLst>
                                      </p:cBhvr>
                                      <p:tavLst>
                                        <p:tav tm="0">
                                          <p:val>
                                            <p:fltVal val="0"/>
                                          </p:val>
                                        </p:tav>
                                        <p:tav tm="100000">
                                          <p:val>
                                            <p:strVal val="#ppt_h"/>
                                          </p:val>
                                        </p:tav>
                                      </p:tavLst>
                                    </p:anim>
                                    <p:animEffect transition="in" filter="fade">
                                      <p:cBhvr>
                                        <p:cTn id="60" dur="500"/>
                                        <p:tgtEl>
                                          <p:spTgt spid="20"/>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500" fill="hold"/>
                                        <p:tgtEl>
                                          <p:spTgt spid="22"/>
                                        </p:tgtEl>
                                        <p:attrNameLst>
                                          <p:attrName>ppt_w</p:attrName>
                                        </p:attrNameLst>
                                      </p:cBhvr>
                                      <p:tavLst>
                                        <p:tav tm="0">
                                          <p:val>
                                            <p:fltVal val="0"/>
                                          </p:val>
                                        </p:tav>
                                        <p:tav tm="100000">
                                          <p:val>
                                            <p:strVal val="#ppt_w"/>
                                          </p:val>
                                        </p:tav>
                                      </p:tavLst>
                                    </p:anim>
                                    <p:anim calcmode="lin" valueType="num">
                                      <p:cBhvr>
                                        <p:cTn id="64" dur="500" fill="hold"/>
                                        <p:tgtEl>
                                          <p:spTgt spid="22"/>
                                        </p:tgtEl>
                                        <p:attrNameLst>
                                          <p:attrName>ppt_h</p:attrName>
                                        </p:attrNameLst>
                                      </p:cBhvr>
                                      <p:tavLst>
                                        <p:tav tm="0">
                                          <p:val>
                                            <p:fltVal val="0"/>
                                          </p:val>
                                        </p:tav>
                                        <p:tav tm="100000">
                                          <p:val>
                                            <p:strVal val="#ppt_h"/>
                                          </p:val>
                                        </p:tav>
                                      </p:tavLst>
                                    </p:anim>
                                    <p:animEffect transition="in" filter="fade">
                                      <p:cBhvr>
                                        <p:cTn id="65" dur="500"/>
                                        <p:tgtEl>
                                          <p:spTgt spid="2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7"/>
                                        </p:tgtEl>
                                        <p:attrNameLst>
                                          <p:attrName>style.visibility</p:attrName>
                                        </p:attrNameLst>
                                      </p:cBhvr>
                                      <p:to>
                                        <p:strVal val="visible"/>
                                      </p:to>
                                    </p:set>
                                    <p:anim calcmode="lin" valueType="num">
                                      <p:cBhvr>
                                        <p:cTn id="68" dur="500" fill="hold"/>
                                        <p:tgtEl>
                                          <p:spTgt spid="17"/>
                                        </p:tgtEl>
                                        <p:attrNameLst>
                                          <p:attrName>ppt_w</p:attrName>
                                        </p:attrNameLst>
                                      </p:cBhvr>
                                      <p:tavLst>
                                        <p:tav tm="0">
                                          <p:val>
                                            <p:fltVal val="0"/>
                                          </p:val>
                                        </p:tav>
                                        <p:tav tm="100000">
                                          <p:val>
                                            <p:strVal val="#ppt_w"/>
                                          </p:val>
                                        </p:tav>
                                      </p:tavLst>
                                    </p:anim>
                                    <p:anim calcmode="lin" valueType="num">
                                      <p:cBhvr>
                                        <p:cTn id="69" dur="500" fill="hold"/>
                                        <p:tgtEl>
                                          <p:spTgt spid="17"/>
                                        </p:tgtEl>
                                        <p:attrNameLst>
                                          <p:attrName>ppt_h</p:attrName>
                                        </p:attrNameLst>
                                      </p:cBhvr>
                                      <p:tavLst>
                                        <p:tav tm="0">
                                          <p:val>
                                            <p:fltVal val="0"/>
                                          </p:val>
                                        </p:tav>
                                        <p:tav tm="100000">
                                          <p:val>
                                            <p:strVal val="#ppt_h"/>
                                          </p:val>
                                        </p:tav>
                                      </p:tavLst>
                                    </p:anim>
                                    <p:animEffect transition="in" filter="fade">
                                      <p:cBhvr>
                                        <p:cTn id="7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P spid="12" grpId="0" animBg="1"/>
      <p:bldP spid="13" grpId="0" animBg="1"/>
      <p:bldP spid="14" grpId="0" animBg="1"/>
      <p:bldP spid="19" grpId="0" animBg="1"/>
      <p:bldP spid="20" grpId="0" animBg="1"/>
      <p:bldP spid="22"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731774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8907" y="1031029"/>
            <a:ext cx="5369163" cy="646331"/>
          </a:xfrm>
          <a:prstGeom prst="rect">
            <a:avLst/>
          </a:prstGeom>
          <a:noFill/>
        </p:spPr>
        <p:txBody>
          <a:bodyPr wrap="none" rtlCol="0">
            <a:spAutoFit/>
          </a:bodyPr>
          <a:lstStyle/>
          <a:p>
            <a:pPr algn="ctr"/>
            <a:r>
              <a:rPr lang="en-US" sz="3600" b="1" dirty="0">
                <a:solidFill>
                  <a:schemeClr val="accent1"/>
                </a:solidFill>
              </a:rPr>
              <a:t>Managing communications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Section</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180340" y="6457890"/>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00051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180431" y="1281736"/>
            <a:ext cx="6017169" cy="3970318"/>
          </a:xfrm>
          <a:prstGeom prst="rect">
            <a:avLst/>
          </a:prstGeom>
          <a:solidFill>
            <a:schemeClr val="bg1"/>
          </a:solidFill>
          <a:ln>
            <a:solidFill>
              <a:schemeClr val="tx1"/>
            </a:solidFill>
          </a:ln>
        </p:spPr>
        <p:txBody>
          <a:bodyPr wrap="square">
            <a:spAutoFit/>
          </a:bodyPr>
          <a:lstStyle/>
          <a:p>
            <a:r>
              <a:rPr lang="en-US" sz="2800" dirty="0"/>
              <a:t>Without a sufficient project communication plan, it’s impossible to keep all responsible parties up-to-date on the changing status of the project. There’s a lack of transparency which eventually leads to inefficient, counterproductive decisions that will hinder the aims of the project in question.</a:t>
            </a:r>
          </a:p>
        </p:txBody>
      </p:sp>
      <p:pic>
        <p:nvPicPr>
          <p:cNvPr id="11" name="Picture 10"/>
          <p:cNvPicPr/>
          <p:nvPr/>
        </p:nvPicPr>
        <p:blipFill rotWithShape="1">
          <a:blip r:embed="rId3"/>
          <a:srcRect l="31923" t="18690" r="41409" b="12706"/>
          <a:stretch/>
        </p:blipFill>
        <p:spPr bwMode="auto">
          <a:xfrm>
            <a:off x="6941276" y="739115"/>
            <a:ext cx="4330995" cy="3846481"/>
          </a:xfrm>
          <a:prstGeom prst="rect">
            <a:avLst/>
          </a:prstGeom>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180431" y="1535972"/>
            <a:ext cx="6017169" cy="3108543"/>
          </a:xfrm>
          <a:prstGeom prst="rect">
            <a:avLst/>
          </a:prstGeom>
          <a:solidFill>
            <a:schemeClr val="bg1"/>
          </a:solidFill>
          <a:ln>
            <a:solidFill>
              <a:schemeClr val="tx1"/>
            </a:solidFill>
          </a:ln>
        </p:spPr>
        <p:txBody>
          <a:bodyPr wrap="square">
            <a:spAutoFit/>
          </a:bodyPr>
          <a:lstStyle/>
          <a:p>
            <a:r>
              <a:rPr lang="en-US" sz="2800" dirty="0"/>
              <a:t>Managing communications is “the process of ensuring timely and appropriate collection, creation, distribution, storage, retrieval, management, monitoring, and the ultimate disposition of project information.”</a:t>
            </a:r>
          </a:p>
        </p:txBody>
      </p:sp>
      <p:sp>
        <p:nvSpPr>
          <p:cNvPr id="9" name="Rectangle 8"/>
          <p:cNvSpPr/>
          <p:nvPr/>
        </p:nvSpPr>
        <p:spPr>
          <a:xfrm>
            <a:off x="0" y="710231"/>
            <a:ext cx="7013542" cy="523220"/>
          </a:xfrm>
          <a:prstGeom prst="rect">
            <a:avLst/>
          </a:prstGeom>
          <a:solidFill>
            <a:srgbClr val="00B0F0"/>
          </a:solidFill>
          <a:ln>
            <a:solidFill>
              <a:schemeClr val="tx1"/>
            </a:solidFill>
          </a:ln>
        </p:spPr>
        <p:txBody>
          <a:bodyPr wrap="square">
            <a:spAutoFit/>
          </a:bodyPr>
          <a:lstStyle/>
          <a:p>
            <a:r>
              <a:rPr lang="en-US" sz="2800" b="1" dirty="0" smtClean="0">
                <a:solidFill>
                  <a:schemeClr val="bg1"/>
                </a:solidFill>
              </a:rPr>
              <a:t>What is “managing communications”?</a:t>
            </a:r>
            <a:endParaRPr lang="en-US" sz="2800" b="1" dirty="0">
              <a:solidFill>
                <a:schemeClr val="bg1"/>
              </a:solidFill>
            </a:endParaRPr>
          </a:p>
        </p:txBody>
      </p:sp>
    </p:spTree>
    <p:extLst>
      <p:ext uri="{BB962C8B-B14F-4D97-AF65-F5344CB8AC3E}">
        <p14:creationId xmlns:p14="http://schemas.microsoft.com/office/powerpoint/2010/main" val="2937439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414977"/>
            <a:ext cx="7553869" cy="2246769"/>
          </a:xfrm>
          <a:prstGeom prst="rect">
            <a:avLst/>
          </a:prstGeom>
          <a:solidFill>
            <a:schemeClr val="bg1"/>
          </a:solidFill>
          <a:ln>
            <a:solidFill>
              <a:schemeClr val="tx1"/>
            </a:solidFill>
          </a:ln>
        </p:spPr>
        <p:txBody>
          <a:bodyPr wrap="square">
            <a:spAutoFit/>
          </a:bodyPr>
          <a:lstStyle/>
          <a:p>
            <a:r>
              <a:rPr lang="en-US" sz="2800" dirty="0"/>
              <a:t>Among the project team, we need to make sure that everyone who is working on the project is kept informed—that they have the information they need for successful completion of their assigned tasks and deliverables.</a:t>
            </a:r>
          </a:p>
        </p:txBody>
      </p:sp>
      <p:sp>
        <p:nvSpPr>
          <p:cNvPr id="9" name="Rectangle 8"/>
          <p:cNvSpPr/>
          <p:nvPr/>
        </p:nvSpPr>
        <p:spPr>
          <a:xfrm>
            <a:off x="0" y="710231"/>
            <a:ext cx="7013542" cy="523220"/>
          </a:xfrm>
          <a:prstGeom prst="rect">
            <a:avLst/>
          </a:prstGeom>
          <a:solidFill>
            <a:srgbClr val="00B0F0"/>
          </a:solidFill>
          <a:ln>
            <a:solidFill>
              <a:schemeClr val="tx1"/>
            </a:solidFill>
          </a:ln>
        </p:spPr>
        <p:txBody>
          <a:bodyPr wrap="square">
            <a:spAutoFit/>
          </a:bodyPr>
          <a:lstStyle/>
          <a:p>
            <a:r>
              <a:rPr lang="en-US" sz="2800" b="1" dirty="0" smtClean="0">
                <a:solidFill>
                  <a:schemeClr val="bg1"/>
                </a:solidFill>
              </a:rPr>
              <a:t>What is “managing communications”?</a:t>
            </a:r>
            <a:endParaRPr lang="en-US" sz="2800" b="1" dirty="0">
              <a:solidFill>
                <a:schemeClr val="bg1"/>
              </a:solidFill>
            </a:endParaRPr>
          </a:p>
        </p:txBody>
      </p:sp>
      <p:sp>
        <p:nvSpPr>
          <p:cNvPr id="10" name="Rectangle 9"/>
          <p:cNvSpPr/>
          <p:nvPr/>
        </p:nvSpPr>
        <p:spPr>
          <a:xfrm>
            <a:off x="33409" y="3714905"/>
            <a:ext cx="7553869" cy="2677656"/>
          </a:xfrm>
          <a:prstGeom prst="rect">
            <a:avLst/>
          </a:prstGeom>
          <a:solidFill>
            <a:schemeClr val="bg1"/>
          </a:solidFill>
          <a:ln>
            <a:solidFill>
              <a:schemeClr val="tx1"/>
            </a:solidFill>
          </a:ln>
        </p:spPr>
        <p:txBody>
          <a:bodyPr wrap="square">
            <a:spAutoFit/>
          </a:bodyPr>
          <a:lstStyle/>
          <a:p>
            <a:r>
              <a:rPr lang="en-US" sz="2800" dirty="0"/>
              <a:t>Outside the project team, we need to ensure that stakeholders are also well informed—that they have the information they need to stay up-to-date and continue to support the project, </a:t>
            </a:r>
          </a:p>
          <a:p>
            <a:r>
              <a:rPr lang="en-US" sz="2800" dirty="0"/>
              <a:t>or move from being unaware or resisting the project to a more supportive position.</a:t>
            </a:r>
          </a:p>
        </p:txBody>
      </p:sp>
    </p:spTree>
    <p:extLst>
      <p:ext uri="{BB962C8B-B14F-4D97-AF65-F5344CB8AC3E}">
        <p14:creationId xmlns:p14="http://schemas.microsoft.com/office/powerpoint/2010/main" val="1649147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414977"/>
            <a:ext cx="7553869" cy="2677656"/>
          </a:xfrm>
          <a:prstGeom prst="rect">
            <a:avLst/>
          </a:prstGeom>
          <a:solidFill>
            <a:schemeClr val="bg1"/>
          </a:solidFill>
          <a:ln>
            <a:solidFill>
              <a:schemeClr val="tx1"/>
            </a:solidFill>
          </a:ln>
        </p:spPr>
        <p:txBody>
          <a:bodyPr wrap="square">
            <a:spAutoFit/>
          </a:bodyPr>
          <a:lstStyle/>
          <a:p>
            <a:r>
              <a:rPr lang="en-US" sz="2800" dirty="0"/>
              <a:t>From a broad perspective, managing communications on a project means ensuring that the project communications management plan is being executed. In practice, managing communications starts with managing your conversations with all stakeholders. </a:t>
            </a:r>
            <a:endParaRPr lang="en-US" sz="3600" dirty="0"/>
          </a:p>
        </p:txBody>
      </p:sp>
      <p:sp>
        <p:nvSpPr>
          <p:cNvPr id="9" name="Rectangle 8"/>
          <p:cNvSpPr/>
          <p:nvPr/>
        </p:nvSpPr>
        <p:spPr>
          <a:xfrm>
            <a:off x="0" y="710231"/>
            <a:ext cx="7013542" cy="532903"/>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In other words</a:t>
            </a:r>
          </a:p>
        </p:txBody>
      </p:sp>
    </p:spTree>
    <p:extLst>
      <p:ext uri="{BB962C8B-B14F-4D97-AF65-F5344CB8AC3E}">
        <p14:creationId xmlns:p14="http://schemas.microsoft.com/office/powerpoint/2010/main" val="3506310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414977"/>
            <a:ext cx="7553869" cy="954107"/>
          </a:xfrm>
          <a:prstGeom prst="rect">
            <a:avLst/>
          </a:prstGeom>
          <a:solidFill>
            <a:schemeClr val="bg1"/>
          </a:solidFill>
          <a:ln>
            <a:solidFill>
              <a:schemeClr val="tx1"/>
            </a:solidFill>
          </a:ln>
        </p:spPr>
        <p:txBody>
          <a:bodyPr wrap="square">
            <a:spAutoFit/>
          </a:bodyPr>
          <a:lstStyle/>
          <a:p>
            <a:r>
              <a:rPr lang="en-US" sz="2800" dirty="0"/>
              <a:t>Providing information needed to support the role of the person/group or their project needs</a:t>
            </a:r>
          </a:p>
        </p:txBody>
      </p:sp>
      <p:sp>
        <p:nvSpPr>
          <p:cNvPr id="9" name="Rectangle 8"/>
          <p:cNvSpPr/>
          <p:nvPr/>
        </p:nvSpPr>
        <p:spPr>
          <a:xfrm>
            <a:off x="0" y="710231"/>
            <a:ext cx="12192000" cy="553357"/>
          </a:xfrm>
          <a:prstGeom prst="rect">
            <a:avLst/>
          </a:prstGeom>
          <a:solidFill>
            <a:srgbClr val="00B0F0"/>
          </a:solidFill>
          <a:ln>
            <a:solidFill>
              <a:schemeClr val="tx1"/>
            </a:solidFill>
          </a:ln>
        </p:spPr>
        <p:txBody>
          <a:bodyPr wrap="square">
            <a:spAutoFit/>
          </a:bodyPr>
          <a:lstStyle/>
          <a:p>
            <a:pPr>
              <a:lnSpc>
                <a:spcPct val="107000"/>
              </a:lnSpc>
              <a:spcAft>
                <a:spcPts val="800"/>
              </a:spcAft>
            </a:pPr>
            <a:r>
              <a:rPr lang="en-US" sz="2800" dirty="0">
                <a:solidFill>
                  <a:schemeClr val="bg1"/>
                </a:solidFill>
              </a:rPr>
              <a:t>Ideally, your interactions end by accomplishing at least one of the following:</a:t>
            </a:r>
            <a:endPar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5399" y="920191"/>
            <a:ext cx="3995394" cy="2170051"/>
          </a:xfrm>
          <a:prstGeom prst="rect">
            <a:avLst/>
          </a:prstGeom>
        </p:spPr>
      </p:pic>
      <p:sp>
        <p:nvSpPr>
          <p:cNvPr id="11" name="Rectangle 10"/>
          <p:cNvSpPr/>
          <p:nvPr/>
        </p:nvSpPr>
        <p:spPr>
          <a:xfrm>
            <a:off x="68810" y="2613188"/>
            <a:ext cx="7553869" cy="954107"/>
          </a:xfrm>
          <a:prstGeom prst="rect">
            <a:avLst/>
          </a:prstGeom>
          <a:solidFill>
            <a:schemeClr val="bg1"/>
          </a:solidFill>
          <a:ln>
            <a:solidFill>
              <a:schemeClr val="tx1"/>
            </a:solidFill>
          </a:ln>
        </p:spPr>
        <p:txBody>
          <a:bodyPr wrap="square">
            <a:spAutoFit/>
          </a:bodyPr>
          <a:lstStyle/>
          <a:p>
            <a:r>
              <a:rPr lang="en-US" sz="2800" dirty="0"/>
              <a:t>Reducing their uncertainty about the project, their role, or others involved in the project</a:t>
            </a:r>
          </a:p>
        </p:txBody>
      </p:sp>
      <p:sp>
        <p:nvSpPr>
          <p:cNvPr id="12" name="Rectangle 11"/>
          <p:cNvSpPr/>
          <p:nvPr/>
        </p:nvSpPr>
        <p:spPr>
          <a:xfrm>
            <a:off x="68809" y="3852210"/>
            <a:ext cx="7553869" cy="954107"/>
          </a:xfrm>
          <a:prstGeom prst="rect">
            <a:avLst/>
          </a:prstGeom>
          <a:solidFill>
            <a:schemeClr val="bg1"/>
          </a:solidFill>
          <a:ln>
            <a:solidFill>
              <a:schemeClr val="tx1"/>
            </a:solidFill>
          </a:ln>
        </p:spPr>
        <p:txBody>
          <a:bodyPr wrap="square">
            <a:spAutoFit/>
          </a:bodyPr>
          <a:lstStyle/>
          <a:p>
            <a:r>
              <a:rPr lang="en-US" sz="2800" dirty="0"/>
              <a:t>Building their trust in the project’s goals, plan, and participants</a:t>
            </a:r>
          </a:p>
        </p:txBody>
      </p:sp>
    </p:spTree>
    <p:extLst>
      <p:ext uri="{BB962C8B-B14F-4D97-AF65-F5344CB8AC3E}">
        <p14:creationId xmlns:p14="http://schemas.microsoft.com/office/powerpoint/2010/main" val="630458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414977"/>
            <a:ext cx="7553869" cy="3970318"/>
          </a:xfrm>
          <a:prstGeom prst="rect">
            <a:avLst/>
          </a:prstGeom>
          <a:solidFill>
            <a:schemeClr val="bg1"/>
          </a:solidFill>
          <a:ln>
            <a:solidFill>
              <a:schemeClr val="tx1"/>
            </a:solidFill>
          </a:ln>
        </p:spPr>
        <p:txBody>
          <a:bodyPr wrap="square">
            <a:spAutoFit/>
          </a:bodyPr>
          <a:lstStyle/>
          <a:p>
            <a:r>
              <a:rPr lang="en-US" sz="2800" dirty="0"/>
              <a:t>Through DDI’s years of extensive study and research, they found that “people come to work with both practical needs (to get work done) and personal needs (to be respected and valued).” The same is true with project teams. Team members are focused on getting the work done to achieve the project objective (practical needs) and to know that they are valued contributors and integral key members to the project team (personal needs).</a:t>
            </a:r>
          </a:p>
        </p:txBody>
      </p:sp>
      <p:sp>
        <p:nvSpPr>
          <p:cNvPr id="9" name="Rectangle 8"/>
          <p:cNvSpPr/>
          <p:nvPr/>
        </p:nvSpPr>
        <p:spPr>
          <a:xfrm>
            <a:off x="0" y="710231"/>
            <a:ext cx="12192000" cy="553357"/>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2800" b="1" dirty="0">
                <a:solidFill>
                  <a:schemeClr val="bg1"/>
                </a:solidFill>
                <a:effectLst>
                  <a:outerShdw blurRad="38100" dist="38100" dir="2700000" algn="tl">
                    <a:srgbClr val="000000">
                      <a:alpha val="43137"/>
                    </a:srgbClr>
                  </a:outerShdw>
                </a:effectLst>
              </a:rPr>
              <a:t>How 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5399" y="920191"/>
            <a:ext cx="3995394" cy="2170051"/>
          </a:xfrm>
          <a:prstGeom prst="rect">
            <a:avLst/>
          </a:prstGeom>
        </p:spPr>
      </p:pic>
    </p:spTree>
    <p:extLst>
      <p:ext uri="{BB962C8B-B14F-4D97-AF65-F5344CB8AC3E}">
        <p14:creationId xmlns:p14="http://schemas.microsoft.com/office/powerpoint/2010/main" val="2620158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414977"/>
            <a:ext cx="7553869" cy="1384995"/>
          </a:xfrm>
          <a:prstGeom prst="rect">
            <a:avLst/>
          </a:prstGeom>
          <a:solidFill>
            <a:schemeClr val="bg1"/>
          </a:solidFill>
          <a:ln>
            <a:solidFill>
              <a:schemeClr val="tx1"/>
            </a:solidFill>
          </a:ln>
        </p:spPr>
        <p:txBody>
          <a:bodyPr wrap="square">
            <a:spAutoFit/>
          </a:bodyPr>
          <a:lstStyle/>
          <a:p>
            <a:r>
              <a:rPr lang="en-US" sz="2800" dirty="0"/>
              <a:t>The skills used to meet the personal and practical needs in our communications are called “Interaction Essentials”.</a:t>
            </a:r>
          </a:p>
        </p:txBody>
      </p:sp>
      <p:sp>
        <p:nvSpPr>
          <p:cNvPr id="9" name="Rectangle 8"/>
          <p:cNvSpPr/>
          <p:nvPr/>
        </p:nvSpPr>
        <p:spPr>
          <a:xfrm>
            <a:off x="0" y="710231"/>
            <a:ext cx="12192000" cy="553357"/>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2800" b="1" dirty="0">
                <a:solidFill>
                  <a:schemeClr val="bg1"/>
                </a:solidFill>
                <a:effectLst>
                  <a:outerShdw blurRad="38100" dist="38100" dir="2700000" algn="tl">
                    <a:srgbClr val="000000">
                      <a:alpha val="43137"/>
                    </a:srgbClr>
                  </a:outerShdw>
                </a:effectLst>
              </a:rPr>
              <a:t>How 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5399" y="920191"/>
            <a:ext cx="3995394" cy="2170051"/>
          </a:xfrm>
          <a:prstGeom prst="rect">
            <a:avLst/>
          </a:prstGeom>
        </p:spPr>
      </p:pic>
      <p:sp>
        <p:nvSpPr>
          <p:cNvPr id="11" name="Rectangle: Rounded Corners 22"/>
          <p:cNvSpPr/>
          <p:nvPr/>
        </p:nvSpPr>
        <p:spPr>
          <a:xfrm>
            <a:off x="180431" y="3445439"/>
            <a:ext cx="2296119" cy="21209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Rounded Corners 22"/>
          <p:cNvSpPr/>
          <p:nvPr/>
        </p:nvSpPr>
        <p:spPr>
          <a:xfrm>
            <a:off x="3215220" y="3445439"/>
            <a:ext cx="2296119" cy="21067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 name="Straight Arrow Connector 5"/>
          <p:cNvCxnSpPr/>
          <p:nvPr/>
        </p:nvCxnSpPr>
        <p:spPr>
          <a:xfrm flipH="1">
            <a:off x="1778000" y="2799972"/>
            <a:ext cx="1104900" cy="29027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a:off x="2886644" y="2815296"/>
            <a:ext cx="828936" cy="29031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Rectangle 13"/>
          <p:cNvSpPr/>
          <p:nvPr/>
        </p:nvSpPr>
        <p:spPr>
          <a:xfrm>
            <a:off x="-113800" y="4001020"/>
            <a:ext cx="2882520" cy="530145"/>
          </a:xfrm>
          <a:prstGeom prst="rect">
            <a:avLst/>
          </a:prstGeom>
          <a:solidFill>
            <a:schemeClr val="bg1"/>
          </a:solidFill>
          <a:ln>
            <a:solidFill>
              <a:schemeClr val="tx1"/>
            </a:solidFill>
          </a:ln>
        </p:spPr>
        <p:txBody>
          <a:bodyPr wrap="none">
            <a:spAutoFit/>
          </a:bodyPr>
          <a:lstStyle/>
          <a:p>
            <a:pPr>
              <a:lnSpc>
                <a:spcPct val="107000"/>
              </a:lnSpc>
              <a:spcAft>
                <a:spcPts val="800"/>
              </a:spcAft>
            </a:pPr>
            <a:r>
              <a:rPr lang="en-US" sz="2800" b="1" i="1" dirty="0">
                <a:solidFill>
                  <a:srgbClr val="00B0F0"/>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3037601" y="4001020"/>
            <a:ext cx="2863284" cy="530145"/>
          </a:xfrm>
          <a:prstGeom prst="rect">
            <a:avLst/>
          </a:prstGeom>
          <a:solidFill>
            <a:schemeClr val="bg1"/>
          </a:solidFill>
          <a:ln>
            <a:solidFill>
              <a:schemeClr val="tx1"/>
            </a:solidFill>
          </a:ln>
        </p:spPr>
        <p:txBody>
          <a:bodyPr wrap="none">
            <a:spAutoFit/>
          </a:bodyPr>
          <a:lstStyle/>
          <a:p>
            <a:pPr>
              <a:lnSpc>
                <a:spcPct val="107000"/>
              </a:lnSpc>
              <a:spcAft>
                <a:spcPts val="800"/>
              </a:spcAft>
            </a:pPr>
            <a:r>
              <a:rPr lang="en-US" sz="2800" b="1" i="1" dirty="0" smtClean="0">
                <a:solidFill>
                  <a:srgbClr val="00B0F0"/>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2800" b="1" i="1" dirty="0">
                <a:solidFill>
                  <a:srgbClr val="00B0F0"/>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95530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arn(inVertical)">
                                      <p:cBhvr>
                                        <p:cTn id="21" dur="500"/>
                                        <p:tgtEl>
                                          <p:spTgt spid="14"/>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barn(inVertical)">
                                      <p:cBhvr>
                                        <p:cTn id="3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13" grpId="0" animBg="1"/>
      <p:bldP spid="14"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919115" cy="530594"/>
          </a:xfrm>
          <a:prstGeom prst="rect">
            <a:avLst/>
          </a:prstGeom>
          <a:solidFill>
            <a:schemeClr val="bg1"/>
          </a:solidFill>
          <a:ln>
            <a:solidFill>
              <a:schemeClr val="tx1"/>
            </a:solidFill>
          </a:ln>
        </p:spPr>
        <p:txBody>
          <a:bodyPr wrap="none">
            <a:spAutoFit/>
          </a:bodyPr>
          <a:lstStyle/>
          <a:p>
            <a:pPr>
              <a:lnSpc>
                <a:spcPct val="107000"/>
              </a:lnSpc>
            </a:pPr>
            <a:r>
              <a:rPr lang="en-US" sz="2800" b="1" dirty="0">
                <a:solidFill>
                  <a:srgbClr val="00B0F0"/>
                </a:solidFill>
                <a:latin typeface="Times New Roman" panose="02020603050405020304" pitchFamily="18" charset="0"/>
                <a:ea typeface="LiberationSerif"/>
                <a:cs typeface="Arial" panose="020B0604020202020204" pitchFamily="34" charset="0"/>
              </a:rPr>
              <a:t>Self-esteem</a:t>
            </a:r>
            <a:endParaRPr lang="en-US" sz="16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473978"/>
            <a:ext cx="7277100" cy="206819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By maintaining or enhancing self-esteem, we are managing communications by reassuring team members that they have the necessary expertise to be part of the team, by giving praise for doing a great job, or suggesting a better way of working.</a:t>
            </a:r>
          </a:p>
        </p:txBody>
      </p:sp>
      <p:sp>
        <p:nvSpPr>
          <p:cNvPr id="25" name="Rectangle 24"/>
          <p:cNvSpPr/>
          <p:nvPr/>
        </p:nvSpPr>
        <p:spPr>
          <a:xfrm>
            <a:off x="0" y="3886978"/>
            <a:ext cx="7277100" cy="126034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To maintain self-esteem, we would have fact-based discussions, focus on the problem (not the person), and show our respect and support.</a:t>
            </a:r>
          </a:p>
        </p:txBody>
      </p:sp>
    </p:spTree>
    <p:extLst>
      <p:ext uri="{BB962C8B-B14F-4D97-AF65-F5344CB8AC3E}">
        <p14:creationId xmlns:p14="http://schemas.microsoft.com/office/powerpoint/2010/main" val="60339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ppt_x"/>
                                          </p:val>
                                        </p:tav>
                                        <p:tav tm="100000">
                                          <p:val>
                                            <p:strVal val="#ppt_x"/>
                                          </p:val>
                                        </p:tav>
                                      </p:tavLst>
                                    </p:anim>
                                    <p:anim calcmode="lin" valueType="num">
                                      <p:cBhvr additive="base">
                                        <p:cTn id="19"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2167581" cy="593304"/>
          </a:xfrm>
          <a:prstGeom prst="rect">
            <a:avLst/>
          </a:prstGeom>
          <a:solidFill>
            <a:schemeClr val="bg1"/>
          </a:solidFill>
          <a:ln>
            <a:solidFill>
              <a:schemeClr val="tx1"/>
            </a:solidFill>
          </a:ln>
        </p:spPr>
        <p:txBody>
          <a:bodyPr wrap="none">
            <a:spAutoFit/>
          </a:bodyPr>
          <a:lstStyle/>
          <a:p>
            <a:pPr>
              <a:lnSpc>
                <a:spcPct val="107000"/>
              </a:lnSpc>
            </a:pPr>
            <a:r>
              <a:rPr lang="en-US" sz="3200" b="1" dirty="0">
                <a:solidFill>
                  <a:srgbClr val="00B0F0"/>
                </a:solidFill>
                <a:latin typeface="Times New Roman" panose="02020603050405020304" pitchFamily="18" charset="0"/>
                <a:ea typeface="LiberationSerif"/>
                <a:cs typeface="Arial" panose="020B0604020202020204" pitchFamily="34" charset="0"/>
              </a:rPr>
              <a:t>Self-esteem</a:t>
            </a:r>
            <a:endParaRPr lang="en-US"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1915974"/>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800" dirty="0">
                <a:solidFill>
                  <a:schemeClr val="accent1">
                    <a:lumMod val="75000"/>
                  </a:schemeClr>
                </a:solidFill>
              </a:rPr>
              <a:t>“Joe, you have the most knowledge about the problem on this project. This project is very important to our customers. We really need your expertise in handling this situation.”</a:t>
            </a:r>
            <a:endParaRPr lang="en-US" sz="3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935087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919115" cy="530594"/>
          </a:xfrm>
          <a:prstGeom prst="rect">
            <a:avLst/>
          </a:prstGeom>
          <a:solidFill>
            <a:schemeClr val="bg1"/>
          </a:solidFill>
          <a:ln>
            <a:solidFill>
              <a:schemeClr val="tx1"/>
            </a:solidFill>
          </a:ln>
        </p:spPr>
        <p:txBody>
          <a:bodyPr wrap="none">
            <a:spAutoFit/>
          </a:bodyPr>
          <a:lstStyle/>
          <a:p>
            <a:pPr>
              <a:lnSpc>
                <a:spcPct val="107000"/>
              </a:lnSpc>
            </a:pPr>
            <a:r>
              <a:rPr lang="en-US" sz="2800" b="1" dirty="0">
                <a:solidFill>
                  <a:srgbClr val="00B0F0"/>
                </a:solidFill>
                <a:latin typeface="Times New Roman" panose="02020603050405020304" pitchFamily="18" charset="0"/>
                <a:ea typeface="LiberationSerif"/>
                <a:cs typeface="Arial" panose="020B0604020202020204" pitchFamily="34" charset="0"/>
              </a:rPr>
              <a:t>Self-esteem</a:t>
            </a:r>
            <a:endParaRPr lang="en-US" sz="16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473978"/>
            <a:ext cx="7277100" cy="1938992"/>
          </a:xfrm>
          <a:prstGeom prst="rect">
            <a:avLst/>
          </a:prstGeom>
          <a:solidFill>
            <a:schemeClr val="bg1"/>
          </a:solidFill>
          <a:ln>
            <a:solidFill>
              <a:schemeClr val="tx1"/>
            </a:solidFill>
          </a:ln>
        </p:spPr>
        <p:txBody>
          <a:bodyPr wrap="square">
            <a:spAutoFit/>
          </a:bodyPr>
          <a:lstStyle/>
          <a:p>
            <a:r>
              <a:rPr lang="en-US" sz="2400" dirty="0"/>
              <a:t>To enhance self-esteem, we would focus on recognizing great ideas and key contributions. This is an opportunity to build and show confidence in the project team member or stakeholder. In order to do this, we must be specific and sincere.</a:t>
            </a:r>
          </a:p>
        </p:txBody>
      </p:sp>
      <p:sp>
        <p:nvSpPr>
          <p:cNvPr id="25" name="Rectangle 24"/>
          <p:cNvSpPr/>
          <p:nvPr/>
        </p:nvSpPr>
        <p:spPr>
          <a:xfrm>
            <a:off x="0" y="3886978"/>
            <a:ext cx="7277100" cy="126034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To maintain self-esteem, we would have fact-based discussions, focus on the problem (not the person), and show our respect and support.</a:t>
            </a:r>
          </a:p>
        </p:txBody>
      </p:sp>
    </p:spTree>
    <p:extLst>
      <p:ext uri="{BB962C8B-B14F-4D97-AF65-F5344CB8AC3E}">
        <p14:creationId xmlns:p14="http://schemas.microsoft.com/office/powerpoint/2010/main" val="76155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ppt_x"/>
                                          </p:val>
                                        </p:tav>
                                        <p:tav tm="100000">
                                          <p:val>
                                            <p:strVal val="#ppt_x"/>
                                          </p:val>
                                        </p:tav>
                                      </p:tavLst>
                                    </p:anim>
                                    <p:anim calcmode="lin" valueType="num">
                                      <p:cBhvr additive="base">
                                        <p:cTn id="19"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2167581" cy="593304"/>
          </a:xfrm>
          <a:prstGeom prst="rect">
            <a:avLst/>
          </a:prstGeom>
          <a:solidFill>
            <a:schemeClr val="bg1"/>
          </a:solidFill>
          <a:ln>
            <a:solidFill>
              <a:schemeClr val="tx1"/>
            </a:solidFill>
          </a:ln>
        </p:spPr>
        <p:txBody>
          <a:bodyPr wrap="none">
            <a:spAutoFit/>
          </a:bodyPr>
          <a:lstStyle/>
          <a:p>
            <a:pPr>
              <a:lnSpc>
                <a:spcPct val="107000"/>
              </a:lnSpc>
            </a:pPr>
            <a:r>
              <a:rPr lang="en-US" sz="3200" b="1" dirty="0">
                <a:solidFill>
                  <a:srgbClr val="00B0F0"/>
                </a:solidFill>
                <a:latin typeface="Times New Roman" panose="02020603050405020304" pitchFamily="18" charset="0"/>
                <a:ea typeface="LiberationSerif"/>
                <a:cs typeface="Arial" panose="020B0604020202020204" pitchFamily="34" charset="0"/>
              </a:rPr>
              <a:t>Self-esteem</a:t>
            </a:r>
            <a:endParaRPr lang="en-US"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2246769"/>
          </a:xfrm>
          <a:prstGeom prst="rect">
            <a:avLst/>
          </a:prstGeom>
          <a:solidFill>
            <a:schemeClr val="bg1"/>
          </a:solidFill>
          <a:ln>
            <a:solidFill>
              <a:schemeClr val="tx1"/>
            </a:solidFill>
          </a:ln>
        </p:spPr>
        <p:txBody>
          <a:bodyPr wrap="square">
            <a:spAutoFit/>
          </a:bodyPr>
          <a:lstStyle/>
          <a:p>
            <a:r>
              <a:rPr lang="en-US" sz="2800" dirty="0">
                <a:solidFill>
                  <a:schemeClr val="accent1">
                    <a:lumMod val="75000"/>
                  </a:schemeClr>
                </a:solidFill>
              </a:rPr>
              <a:t>“Sally, great job in speaking up today at the project team meeting to express your concerns with the project schedule. You are correct. It is very aggressive. I really appreciate your ongoing contributions to the team.”</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2156712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603324" cy="530594"/>
          </a:xfrm>
          <a:prstGeom prst="rect">
            <a:avLst/>
          </a:prstGeom>
          <a:solidFill>
            <a:schemeClr val="bg1"/>
          </a:solidFill>
          <a:ln>
            <a:solidFill>
              <a:schemeClr val="tx1"/>
            </a:solidFill>
          </a:ln>
        </p:spPr>
        <p:txBody>
          <a:bodyPr wrap="none">
            <a:spAutoFit/>
          </a:bodyPr>
          <a:lstStyle/>
          <a:p>
            <a:pPr>
              <a:lnSpc>
                <a:spcPct val="107000"/>
              </a:lnSpc>
            </a:pPr>
            <a:r>
              <a:rPr lang="en-US" sz="2800" b="1" dirty="0" smtClean="0">
                <a:solidFill>
                  <a:srgbClr val="00B0F0"/>
                </a:solidFill>
                <a:latin typeface="Times New Roman" panose="02020603050405020304" pitchFamily="18" charset="0"/>
                <a:ea typeface="LiberationSerif"/>
                <a:cs typeface="Arial" panose="020B0604020202020204" pitchFamily="34" charset="0"/>
              </a:rPr>
              <a:t>Empathy</a:t>
            </a:r>
            <a:endParaRPr lang="en-US" sz="16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473978"/>
            <a:ext cx="7277100" cy="2246769"/>
          </a:xfrm>
          <a:prstGeom prst="rect">
            <a:avLst/>
          </a:prstGeom>
          <a:solidFill>
            <a:schemeClr val="bg1"/>
          </a:solidFill>
          <a:ln>
            <a:solidFill>
              <a:schemeClr val="tx1"/>
            </a:solidFill>
          </a:ln>
        </p:spPr>
        <p:txBody>
          <a:bodyPr wrap="square">
            <a:spAutoFit/>
          </a:bodyPr>
          <a:lstStyle/>
          <a:p>
            <a:r>
              <a:rPr lang="en-US" sz="2800" dirty="0"/>
              <a:t>By listening and responding with empathy, we are managing communications to build understanding, address the positive and negative emotions, and show that we care about others’ feelings while working with the facts.</a:t>
            </a:r>
          </a:p>
        </p:txBody>
      </p:sp>
    </p:spTree>
    <p:extLst>
      <p:ext uri="{BB962C8B-B14F-4D97-AF65-F5344CB8AC3E}">
        <p14:creationId xmlns:p14="http://schemas.microsoft.com/office/powerpoint/2010/main" val="1706208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802096" cy="593304"/>
          </a:xfrm>
          <a:prstGeom prst="rect">
            <a:avLst/>
          </a:prstGeom>
          <a:solidFill>
            <a:schemeClr val="bg1"/>
          </a:solidFill>
          <a:ln>
            <a:solidFill>
              <a:schemeClr val="tx1"/>
            </a:solidFill>
          </a:ln>
        </p:spPr>
        <p:txBody>
          <a:bodyPr wrap="none">
            <a:spAutoFit/>
          </a:bodyPr>
          <a:lstStyle/>
          <a:p>
            <a:pPr>
              <a:lnSpc>
                <a:spcPct val="107000"/>
              </a:lnSpc>
            </a:pPr>
            <a:r>
              <a:rPr lang="en-US" sz="3200" b="1" dirty="0" smtClean="0">
                <a:solidFill>
                  <a:srgbClr val="00B0F0"/>
                </a:solidFill>
                <a:latin typeface="Times New Roman" panose="02020603050405020304" pitchFamily="18" charset="0"/>
                <a:ea typeface="LiberationSerif"/>
                <a:cs typeface="Arial" panose="020B0604020202020204" pitchFamily="34" charset="0"/>
              </a:rPr>
              <a:t>Empathy</a:t>
            </a:r>
            <a:endParaRPr lang="en-US"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1384995"/>
          </a:xfrm>
          <a:prstGeom prst="rect">
            <a:avLst/>
          </a:prstGeom>
          <a:solidFill>
            <a:schemeClr val="bg1"/>
          </a:solidFill>
          <a:ln>
            <a:solidFill>
              <a:schemeClr val="tx1"/>
            </a:solidFill>
          </a:ln>
        </p:spPr>
        <p:txBody>
          <a:bodyPr wrap="square">
            <a:spAutoFit/>
          </a:bodyPr>
          <a:lstStyle/>
          <a:p>
            <a:r>
              <a:rPr lang="en-US" sz="2800" dirty="0">
                <a:solidFill>
                  <a:schemeClr val="accent1">
                    <a:lumMod val="75000"/>
                  </a:schemeClr>
                </a:solidFill>
              </a:rPr>
              <a:t>“Maria, now that we have developed the project plan together, what are your thoughts? What does project success look like for you?”</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3079644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2100255" cy="530594"/>
          </a:xfrm>
          <a:prstGeom prst="rect">
            <a:avLst/>
          </a:prstGeom>
          <a:solidFill>
            <a:schemeClr val="bg1"/>
          </a:solidFill>
          <a:ln>
            <a:solidFill>
              <a:schemeClr val="tx1"/>
            </a:solidFill>
          </a:ln>
        </p:spPr>
        <p:txBody>
          <a:bodyPr wrap="none">
            <a:spAutoFit/>
          </a:bodyPr>
          <a:lstStyle/>
          <a:p>
            <a:pPr>
              <a:lnSpc>
                <a:spcPct val="107000"/>
              </a:lnSpc>
            </a:pPr>
            <a:r>
              <a:rPr lang="en-US" sz="2800" b="1" dirty="0" smtClean="0">
                <a:solidFill>
                  <a:srgbClr val="00B0F0"/>
                </a:solidFill>
                <a:latin typeface="Times New Roman" panose="02020603050405020304" pitchFamily="18" charset="0"/>
                <a:ea typeface="LiberationSerif"/>
                <a:cs typeface="Arial" panose="020B0604020202020204" pitchFamily="34" charset="0"/>
              </a:rPr>
              <a:t>Involvement</a:t>
            </a:r>
            <a:endParaRPr lang="en-US" sz="16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473978"/>
            <a:ext cx="7277100" cy="2677656"/>
          </a:xfrm>
          <a:prstGeom prst="rect">
            <a:avLst/>
          </a:prstGeom>
          <a:solidFill>
            <a:schemeClr val="bg1"/>
          </a:solidFill>
          <a:ln>
            <a:solidFill>
              <a:schemeClr val="tx1"/>
            </a:solidFill>
          </a:ln>
        </p:spPr>
        <p:txBody>
          <a:bodyPr wrap="square">
            <a:spAutoFit/>
          </a:bodyPr>
          <a:lstStyle/>
          <a:p>
            <a:r>
              <a:rPr lang="en-US" sz="2800" dirty="0"/>
              <a:t>By asking for help and encouraging involvement, we are managing communications to seek ideas, ask for help, get commitment, and really be involved with the project and working together as a team.  This is an opportunity to ask open-ended questions.</a:t>
            </a:r>
          </a:p>
        </p:txBody>
      </p:sp>
    </p:spTree>
    <p:extLst>
      <p:ext uri="{BB962C8B-B14F-4D97-AF65-F5344CB8AC3E}">
        <p14:creationId xmlns:p14="http://schemas.microsoft.com/office/powerpoint/2010/main" val="1725981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802096" cy="593304"/>
          </a:xfrm>
          <a:prstGeom prst="rect">
            <a:avLst/>
          </a:prstGeom>
          <a:solidFill>
            <a:schemeClr val="bg1"/>
          </a:solidFill>
          <a:ln>
            <a:solidFill>
              <a:schemeClr val="tx1"/>
            </a:solidFill>
          </a:ln>
        </p:spPr>
        <p:txBody>
          <a:bodyPr wrap="none">
            <a:spAutoFit/>
          </a:bodyPr>
          <a:lstStyle/>
          <a:p>
            <a:pPr>
              <a:lnSpc>
                <a:spcPct val="107000"/>
              </a:lnSpc>
            </a:pPr>
            <a:r>
              <a:rPr lang="en-US" sz="3200" b="1" dirty="0" smtClean="0">
                <a:solidFill>
                  <a:srgbClr val="00B0F0"/>
                </a:solidFill>
                <a:latin typeface="Times New Roman" panose="02020603050405020304" pitchFamily="18" charset="0"/>
                <a:ea typeface="LiberationSerif"/>
                <a:cs typeface="Arial" panose="020B0604020202020204" pitchFamily="34" charset="0"/>
              </a:rPr>
              <a:t>Empathy</a:t>
            </a:r>
            <a:endParaRPr lang="en-US"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1815882"/>
          </a:xfrm>
          <a:prstGeom prst="rect">
            <a:avLst/>
          </a:prstGeom>
          <a:solidFill>
            <a:schemeClr val="bg1"/>
          </a:solidFill>
          <a:ln>
            <a:solidFill>
              <a:schemeClr val="tx1"/>
            </a:solidFill>
          </a:ln>
        </p:spPr>
        <p:txBody>
          <a:bodyPr wrap="square">
            <a:spAutoFit/>
          </a:bodyPr>
          <a:lstStyle/>
          <a:p>
            <a:r>
              <a:rPr lang="en-US" sz="2800" dirty="0">
                <a:solidFill>
                  <a:schemeClr val="accent1">
                    <a:lumMod val="75000"/>
                  </a:schemeClr>
                </a:solidFill>
              </a:rPr>
              <a:t>“Brian, I know this is a very large, complex project. You might be feeling a bit overwhelmed with doing all this project work, as well as getting your regular work done.”</a:t>
            </a:r>
            <a:endParaRPr lang="en-US" sz="4000" dirty="0">
              <a:solidFill>
                <a:schemeClr val="accent1">
                  <a:lumMod val="75000"/>
                </a:schemeClr>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766161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330492" cy="655885"/>
          </a:xfrm>
          <a:prstGeom prst="rect">
            <a:avLst/>
          </a:prstGeom>
          <a:solidFill>
            <a:schemeClr val="bg1"/>
          </a:solidFill>
          <a:ln>
            <a:solidFill>
              <a:schemeClr val="tx1"/>
            </a:solidFill>
          </a:ln>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Share</a:t>
            </a:r>
            <a:endParaRPr lang="en-US" sz="20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473978"/>
            <a:ext cx="7277100" cy="5016758"/>
          </a:xfrm>
          <a:prstGeom prst="rect">
            <a:avLst/>
          </a:prstGeom>
          <a:solidFill>
            <a:schemeClr val="bg1"/>
          </a:solidFill>
          <a:ln>
            <a:solidFill>
              <a:schemeClr val="tx1"/>
            </a:solidFill>
          </a:ln>
        </p:spPr>
        <p:txBody>
          <a:bodyPr wrap="square">
            <a:spAutoFit/>
          </a:bodyPr>
          <a:lstStyle/>
          <a:p>
            <a:r>
              <a:rPr lang="en-US" sz="3200" dirty="0"/>
              <a:t>By sharing our thoughts, feelings, and rationale, we are managing communications to build trust. Trust is everything when it comes to working as a high-performing project team. To build trust, we must share our feelings, have open and honest communications, and discuss “why” decisions, changes, or actions are taken. The benefit of sharing is building relationships.</a:t>
            </a:r>
          </a:p>
        </p:txBody>
      </p:sp>
    </p:spTree>
    <p:extLst>
      <p:ext uri="{BB962C8B-B14F-4D97-AF65-F5344CB8AC3E}">
        <p14:creationId xmlns:p14="http://schemas.microsoft.com/office/powerpoint/2010/main" val="292448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330492" cy="655885"/>
          </a:xfrm>
          <a:prstGeom prst="rect">
            <a:avLst/>
          </a:prstGeom>
          <a:solidFill>
            <a:schemeClr val="bg1"/>
          </a:solidFill>
          <a:ln>
            <a:solidFill>
              <a:schemeClr val="tx1"/>
            </a:solidFill>
          </a:ln>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Share</a:t>
            </a:r>
            <a:endParaRPr lang="en-US" sz="20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3108543"/>
          </a:xfrm>
          <a:prstGeom prst="rect">
            <a:avLst/>
          </a:prstGeom>
          <a:solidFill>
            <a:schemeClr val="bg1"/>
          </a:solidFill>
          <a:ln>
            <a:solidFill>
              <a:schemeClr val="tx1"/>
            </a:solidFill>
          </a:ln>
        </p:spPr>
        <p:txBody>
          <a:bodyPr wrap="square">
            <a:spAutoFit/>
          </a:bodyPr>
          <a:lstStyle/>
          <a:p>
            <a:r>
              <a:rPr lang="en-US" sz="2800" dirty="0">
                <a:solidFill>
                  <a:schemeClr val="accent1">
                    <a:lumMod val="75000"/>
                  </a:schemeClr>
                </a:solidFill>
              </a:rPr>
              <a:t>“I understand how you are feeling. I had a similar experience working on a large, complex project, and worried about getting my regular work done. By developing a simple time management system, I scheduled time in my calendar to do project work, and time for my operations work. It worked for me. It might also work for you.”</a:t>
            </a:r>
            <a:endParaRPr lang="en-US" sz="5400" dirty="0">
              <a:solidFill>
                <a:schemeClr val="accent1">
                  <a:lumMod val="75000"/>
                </a:schemeClr>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3188497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5466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8023125" y="1473978"/>
            <a:ext cx="1800493" cy="655885"/>
          </a:xfrm>
          <a:prstGeom prst="rect">
            <a:avLst/>
          </a:prstGeom>
          <a:solidFill>
            <a:schemeClr val="bg1"/>
          </a:solidFill>
          <a:ln>
            <a:solidFill>
              <a:schemeClr val="tx1"/>
            </a:solidFill>
          </a:ln>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Support</a:t>
            </a:r>
            <a:endParaRPr lang="en-US" sz="20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473978"/>
            <a:ext cx="7861300" cy="4832092"/>
          </a:xfrm>
          <a:prstGeom prst="rect">
            <a:avLst/>
          </a:prstGeom>
          <a:solidFill>
            <a:schemeClr val="bg1"/>
          </a:solidFill>
          <a:ln>
            <a:solidFill>
              <a:schemeClr val="tx1"/>
            </a:solidFill>
          </a:ln>
        </p:spPr>
        <p:txBody>
          <a:bodyPr wrap="square">
            <a:spAutoFit/>
          </a:bodyPr>
          <a:lstStyle/>
          <a:p>
            <a:r>
              <a:rPr lang="en-US" sz="2800" dirty="0"/>
              <a:t>By providing support without removing responsibility, we are managing communications to build ownership. In managing projects, everything is “owned” by someone. When you own a task or responsibility, you are more likely to see it to completion and be successful. As the project manager, it is your responsibility to provide the necessary resources to help team members get their project tasks done and remove any obstacles that get in their way. With support, you are building confidence in others to be successful.</a:t>
            </a:r>
          </a:p>
        </p:txBody>
      </p:sp>
    </p:spTree>
    <p:extLst>
      <p:ext uri="{BB962C8B-B14F-4D97-AF65-F5344CB8AC3E}">
        <p14:creationId xmlns:p14="http://schemas.microsoft.com/office/powerpoint/2010/main" val="1907381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800493" cy="655885"/>
          </a:xfrm>
          <a:prstGeom prst="rect">
            <a:avLst/>
          </a:prstGeom>
          <a:solidFill>
            <a:schemeClr val="bg1"/>
          </a:solidFill>
          <a:ln>
            <a:solidFill>
              <a:schemeClr val="tx1"/>
            </a:solidFill>
          </a:ln>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Support</a:t>
            </a:r>
            <a:endParaRPr lang="en-US" sz="20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1815882"/>
          </a:xfrm>
          <a:prstGeom prst="rect">
            <a:avLst/>
          </a:prstGeom>
          <a:solidFill>
            <a:schemeClr val="bg1"/>
          </a:solidFill>
          <a:ln>
            <a:solidFill>
              <a:schemeClr val="tx1"/>
            </a:solidFill>
          </a:ln>
        </p:spPr>
        <p:txBody>
          <a:bodyPr wrap="square">
            <a:spAutoFit/>
          </a:bodyPr>
          <a:lstStyle/>
          <a:p>
            <a:r>
              <a:rPr lang="en-US" sz="2800" dirty="0">
                <a:solidFill>
                  <a:schemeClr val="accent1">
                    <a:lumMod val="75000"/>
                  </a:schemeClr>
                </a:solidFill>
              </a:rPr>
              <a:t>“What can I do to help you? What is in your way of getting the project done? Perhaps there are some barriers that I can remove for you to be successful.”</a:t>
            </a:r>
            <a:endParaRPr lang="en-US" sz="6600" dirty="0">
              <a:solidFill>
                <a:schemeClr val="accent1">
                  <a:lumMod val="75000"/>
                </a:schemeClr>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1445409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5466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Why these principles are important </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473978"/>
            <a:ext cx="9829800" cy="2246769"/>
          </a:xfrm>
          <a:prstGeom prst="rect">
            <a:avLst/>
          </a:prstGeom>
          <a:solidFill>
            <a:schemeClr val="bg1"/>
          </a:solidFill>
          <a:ln>
            <a:solidFill>
              <a:schemeClr val="tx1"/>
            </a:solidFill>
          </a:ln>
        </p:spPr>
        <p:txBody>
          <a:bodyPr wrap="square">
            <a:spAutoFit/>
          </a:bodyPr>
          <a:lstStyle/>
          <a:p>
            <a:r>
              <a:rPr lang="en-US" sz="2800" dirty="0"/>
              <a:t>Using these five key principles—self-esteem, empathy, involvement, share, and support—in managing project communications ensures that the personal needs of your project team and stakeholders are being addressed. That they feel “valued, respected, and understood.” </a:t>
            </a:r>
          </a:p>
        </p:txBody>
      </p:sp>
    </p:spTree>
    <p:extLst>
      <p:ext uri="{BB962C8B-B14F-4D97-AF65-F5344CB8AC3E}">
        <p14:creationId xmlns:p14="http://schemas.microsoft.com/office/powerpoint/2010/main" val="2033626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5466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How will you know their 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473978"/>
            <a:ext cx="11607800" cy="2246769"/>
          </a:xfrm>
          <a:prstGeom prst="rect">
            <a:avLst/>
          </a:prstGeom>
          <a:solidFill>
            <a:schemeClr val="bg1"/>
          </a:solidFill>
          <a:ln>
            <a:solidFill>
              <a:schemeClr val="tx1"/>
            </a:solidFill>
          </a:ln>
        </p:spPr>
        <p:txBody>
          <a:bodyPr wrap="square">
            <a:spAutoFit/>
          </a:bodyPr>
          <a:lstStyle/>
          <a:p>
            <a:r>
              <a:rPr lang="en-US" sz="2800" b="1" u="sng" dirty="0">
                <a:effectLst>
                  <a:outerShdw blurRad="38100" dist="38100" dir="2700000" algn="tl">
                    <a:srgbClr val="000000">
                      <a:alpha val="43137"/>
                    </a:srgbClr>
                  </a:outerShdw>
                </a:effectLst>
              </a:rPr>
              <a:t>For the project team</a:t>
            </a:r>
            <a:r>
              <a:rPr lang="en-US" sz="2800" dirty="0"/>
              <a:t>, we suggest simply asking each team member. </a:t>
            </a:r>
          </a:p>
          <a:p>
            <a:r>
              <a:rPr lang="en-US" sz="2800" dirty="0"/>
              <a:t> </a:t>
            </a:r>
          </a:p>
          <a:p>
            <a:r>
              <a:rPr lang="en-US" sz="2800" b="1" u="sng" dirty="0">
                <a:effectLst>
                  <a:outerShdw blurRad="38100" dist="38100" dir="2700000" algn="tl">
                    <a:srgbClr val="000000">
                      <a:alpha val="43137"/>
                    </a:srgbClr>
                  </a:outerShdw>
                </a:effectLst>
              </a:rPr>
              <a:t>For outside stakeholders, </a:t>
            </a:r>
            <a:r>
              <a:rPr lang="en-US" sz="2800" dirty="0"/>
              <a:t>we suggest identifying their needs during stakeholder analysis and documenting them in your stakeholder register as part of knowing your audience.</a:t>
            </a:r>
          </a:p>
        </p:txBody>
      </p:sp>
    </p:spTree>
    <p:extLst>
      <p:ext uri="{BB962C8B-B14F-4D97-AF65-F5344CB8AC3E}">
        <p14:creationId xmlns:p14="http://schemas.microsoft.com/office/powerpoint/2010/main" val="985537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414977"/>
            <a:ext cx="7553869" cy="1384995"/>
          </a:xfrm>
          <a:prstGeom prst="rect">
            <a:avLst/>
          </a:prstGeom>
          <a:solidFill>
            <a:schemeClr val="bg1"/>
          </a:solidFill>
          <a:ln>
            <a:solidFill>
              <a:schemeClr val="tx1"/>
            </a:solidFill>
          </a:ln>
        </p:spPr>
        <p:txBody>
          <a:bodyPr wrap="square">
            <a:spAutoFit/>
          </a:bodyPr>
          <a:lstStyle/>
          <a:p>
            <a:r>
              <a:rPr lang="en-US" sz="2800" dirty="0"/>
              <a:t>The skills used to meet the personal and practical needs in our communications are called “Interaction Essentials”.</a:t>
            </a:r>
          </a:p>
        </p:txBody>
      </p:sp>
      <p:sp>
        <p:nvSpPr>
          <p:cNvPr id="9" name="Rectangle 8"/>
          <p:cNvSpPr/>
          <p:nvPr/>
        </p:nvSpPr>
        <p:spPr>
          <a:xfrm>
            <a:off x="0" y="710231"/>
            <a:ext cx="12192000" cy="553357"/>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2800" b="1" dirty="0">
                <a:solidFill>
                  <a:schemeClr val="bg1"/>
                </a:solidFill>
                <a:effectLst>
                  <a:outerShdw blurRad="38100" dist="38100" dir="2700000" algn="tl">
                    <a:srgbClr val="000000">
                      <a:alpha val="43137"/>
                    </a:srgbClr>
                  </a:outerShdw>
                </a:effectLst>
              </a:rPr>
              <a:t>How 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5399" y="920191"/>
            <a:ext cx="3995394" cy="2170051"/>
          </a:xfrm>
          <a:prstGeom prst="rect">
            <a:avLst/>
          </a:prstGeom>
        </p:spPr>
      </p:pic>
      <p:sp>
        <p:nvSpPr>
          <p:cNvPr id="11" name="Rectangle: Rounded Corners 22"/>
          <p:cNvSpPr/>
          <p:nvPr/>
        </p:nvSpPr>
        <p:spPr>
          <a:xfrm>
            <a:off x="180431" y="3445439"/>
            <a:ext cx="2296119" cy="21209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Rounded Corners 22"/>
          <p:cNvSpPr/>
          <p:nvPr/>
        </p:nvSpPr>
        <p:spPr>
          <a:xfrm>
            <a:off x="3215220" y="3445439"/>
            <a:ext cx="2296119" cy="21067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 name="Straight Arrow Connector 5"/>
          <p:cNvCxnSpPr/>
          <p:nvPr/>
        </p:nvCxnSpPr>
        <p:spPr>
          <a:xfrm flipH="1">
            <a:off x="1778000" y="2799972"/>
            <a:ext cx="1104900" cy="29027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a:off x="2886644" y="2815296"/>
            <a:ext cx="828936" cy="29031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Rectangle 13"/>
          <p:cNvSpPr/>
          <p:nvPr/>
        </p:nvSpPr>
        <p:spPr>
          <a:xfrm>
            <a:off x="-113800" y="4001020"/>
            <a:ext cx="2882520" cy="530145"/>
          </a:xfrm>
          <a:prstGeom prst="rect">
            <a:avLst/>
          </a:prstGeom>
          <a:solidFill>
            <a:schemeClr val="bg1"/>
          </a:solidFill>
          <a:ln>
            <a:solidFill>
              <a:schemeClr val="tx1"/>
            </a:solidFill>
          </a:ln>
        </p:spPr>
        <p:txBody>
          <a:bodyPr wrap="none">
            <a:spAutoFit/>
          </a:bodyPr>
          <a:lstStyle/>
          <a:p>
            <a:pPr>
              <a:lnSpc>
                <a:spcPct val="107000"/>
              </a:lnSpc>
              <a:spcAft>
                <a:spcPts val="800"/>
              </a:spcAft>
            </a:pPr>
            <a:r>
              <a:rPr lang="en-US" sz="2800" b="1" i="1" dirty="0">
                <a:solidFill>
                  <a:srgbClr val="00B0F0"/>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3037601" y="4001020"/>
            <a:ext cx="2863284" cy="530145"/>
          </a:xfrm>
          <a:prstGeom prst="rect">
            <a:avLst/>
          </a:prstGeom>
          <a:solidFill>
            <a:schemeClr val="bg1"/>
          </a:solidFill>
          <a:ln>
            <a:solidFill>
              <a:schemeClr val="tx1"/>
            </a:solidFill>
          </a:ln>
        </p:spPr>
        <p:txBody>
          <a:bodyPr wrap="none">
            <a:spAutoFit/>
          </a:bodyPr>
          <a:lstStyle/>
          <a:p>
            <a:pPr>
              <a:lnSpc>
                <a:spcPct val="107000"/>
              </a:lnSpc>
              <a:spcAft>
                <a:spcPts val="800"/>
              </a:spcAft>
            </a:pPr>
            <a:r>
              <a:rPr lang="en-US" sz="2800" b="1" i="1" dirty="0" smtClean="0">
                <a:solidFill>
                  <a:srgbClr val="00B0F0"/>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2800" b="1" i="1" dirty="0">
                <a:solidFill>
                  <a:srgbClr val="00B0F0"/>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209988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5466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473978"/>
            <a:ext cx="11607800" cy="1815882"/>
          </a:xfrm>
          <a:prstGeom prst="rect">
            <a:avLst/>
          </a:prstGeom>
          <a:solidFill>
            <a:schemeClr val="bg1"/>
          </a:solidFill>
          <a:ln>
            <a:solidFill>
              <a:schemeClr val="tx1"/>
            </a:solidFill>
          </a:ln>
        </p:spPr>
        <p:txBody>
          <a:bodyPr wrap="square">
            <a:spAutoFit/>
          </a:bodyPr>
          <a:lstStyle/>
          <a:p>
            <a:r>
              <a:rPr lang="en-US" sz="2800" dirty="0"/>
              <a:t>A “five-step conversation roadmap” called the Interaction Guidelines. Consider it as “a vehicle to frame conversations in a quick, logical, and thorough way—from start to finish—to cover all the specific information people need” on the project.</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600" y="3289860"/>
            <a:ext cx="6523348" cy="2613829"/>
          </a:xfrm>
          <a:prstGeom prst="rect">
            <a:avLst/>
          </a:prstGeom>
        </p:spPr>
      </p:pic>
    </p:spTree>
    <p:extLst>
      <p:ext uri="{BB962C8B-B14F-4D97-AF65-F5344CB8AC3E}">
        <p14:creationId xmlns:p14="http://schemas.microsoft.com/office/powerpoint/2010/main" val="2948938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5466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1473978"/>
            <a:ext cx="11607800" cy="1815882"/>
          </a:xfrm>
          <a:prstGeom prst="rect">
            <a:avLst/>
          </a:prstGeom>
          <a:solidFill>
            <a:schemeClr val="bg1"/>
          </a:solidFill>
          <a:ln>
            <a:solidFill>
              <a:schemeClr val="tx1"/>
            </a:solidFill>
          </a:ln>
        </p:spPr>
        <p:txBody>
          <a:bodyPr wrap="square">
            <a:spAutoFit/>
          </a:bodyPr>
          <a:lstStyle/>
          <a:p>
            <a:r>
              <a:rPr lang="en-US" sz="2800" dirty="0"/>
              <a:t>A “five-step conversation roadmap” called the Interaction Guidelines. Consider it as “a vehicle to frame conversations in a quick, logical, and thorough way—from start to finish—to cover all the specific information people need” on the project.</a:t>
            </a:r>
          </a:p>
        </p:txBody>
      </p:sp>
      <p:pic>
        <p:nvPicPr>
          <p:cNvPr id="11" name="Picture 10"/>
          <p:cNvPicPr/>
          <p:nvPr/>
        </p:nvPicPr>
        <p:blipFill rotWithShape="1">
          <a:blip r:embed="rId3"/>
          <a:srcRect l="26411" t="55841" r="39102" b="29572"/>
          <a:stretch/>
        </p:blipFill>
        <p:spPr bwMode="auto">
          <a:xfrm>
            <a:off x="0" y="3462423"/>
            <a:ext cx="6523348" cy="25013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9057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414977"/>
            <a:ext cx="7553869" cy="1815882"/>
          </a:xfrm>
          <a:prstGeom prst="rect">
            <a:avLst/>
          </a:prstGeom>
          <a:solidFill>
            <a:schemeClr val="bg1"/>
          </a:solidFill>
          <a:ln>
            <a:solidFill>
              <a:schemeClr val="tx1"/>
            </a:solidFill>
          </a:ln>
        </p:spPr>
        <p:txBody>
          <a:bodyPr wrap="square">
            <a:spAutoFit/>
          </a:bodyPr>
          <a:lstStyle/>
          <a:p>
            <a:r>
              <a:rPr lang="en-US" sz="2800" dirty="0"/>
              <a:t>In order to have effective communications and conversations, there needs to be a structure to address the practical needs of individuals and stakeholders.</a:t>
            </a:r>
          </a:p>
        </p:txBody>
      </p:sp>
      <p:sp>
        <p:nvSpPr>
          <p:cNvPr id="9" name="Rectangle 8"/>
          <p:cNvSpPr/>
          <p:nvPr/>
        </p:nvSpPr>
        <p:spPr>
          <a:xfrm>
            <a:off x="0" y="710231"/>
            <a:ext cx="12192000" cy="584775"/>
          </a:xfrm>
          <a:prstGeom prst="rect">
            <a:avLst/>
          </a:prstGeom>
          <a:solidFill>
            <a:srgbClr val="00B0F0"/>
          </a:solidFill>
          <a:ln>
            <a:solidFill>
              <a:schemeClr val="tx1"/>
            </a:solidFill>
          </a:ln>
        </p:spPr>
        <p:txBody>
          <a:bodyPr wrap="square">
            <a:spAutoFit/>
          </a:bodyPr>
          <a:lstStyle/>
          <a:p>
            <a:pPr algn="ctr"/>
            <a:r>
              <a:rPr lang="en-US" sz="3200" b="1" dirty="0" smtClean="0">
                <a:solidFill>
                  <a:schemeClr val="bg1"/>
                </a:solidFill>
              </a:rPr>
              <a:t>Practical Needs</a:t>
            </a:r>
            <a:endParaRPr lang="en-US" sz="3200" b="1" dirty="0">
              <a:solidFill>
                <a:schemeClr val="bg1"/>
              </a:solidFill>
            </a:endParaRPr>
          </a:p>
        </p:txBody>
      </p:sp>
      <p:sp>
        <p:nvSpPr>
          <p:cNvPr id="10" name="Rectangle 9"/>
          <p:cNvSpPr/>
          <p:nvPr/>
        </p:nvSpPr>
        <p:spPr>
          <a:xfrm>
            <a:off x="33409" y="3350830"/>
            <a:ext cx="7553869" cy="3108543"/>
          </a:xfrm>
          <a:prstGeom prst="rect">
            <a:avLst/>
          </a:prstGeom>
          <a:solidFill>
            <a:schemeClr val="bg1"/>
          </a:solidFill>
          <a:ln>
            <a:solidFill>
              <a:schemeClr val="tx1"/>
            </a:solidFill>
          </a:ln>
        </p:spPr>
        <p:txBody>
          <a:bodyPr wrap="square">
            <a:spAutoFit/>
          </a:bodyPr>
          <a:lstStyle/>
          <a:p>
            <a:r>
              <a:rPr lang="en-US" sz="2800" dirty="0"/>
              <a:t>It can be used with any conversation or interaction—any time—with anyone associated with the project. To meet the practical needs and to ensure that you have addressed all items that need discussing, the five steps in the Interaction Guidelines provide an excellent framework to follow.</a:t>
            </a:r>
          </a:p>
        </p:txBody>
      </p:sp>
      <p:sp>
        <p:nvSpPr>
          <p:cNvPr id="11" name="Rectangle 10"/>
          <p:cNvSpPr/>
          <p:nvPr/>
        </p:nvSpPr>
        <p:spPr>
          <a:xfrm>
            <a:off x="7741807" y="1414977"/>
            <a:ext cx="4450193" cy="530594"/>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2800" b="1" dirty="0" smtClean="0">
                <a:solidFill>
                  <a:srgbClr val="00B0F0"/>
                </a:solidFill>
                <a:latin typeface="Times New Roman" panose="02020603050405020304" pitchFamily="18" charset="0"/>
                <a:ea typeface="LiberationSerif"/>
                <a:cs typeface="Arial" panose="020B0604020202020204" pitchFamily="34" charset="0"/>
              </a:rPr>
              <a:t>When to use this approach?</a:t>
            </a:r>
            <a:endParaRPr lang="en-US" sz="16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3267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922491"/>
            <a:ext cx="7553869" cy="3108543"/>
          </a:xfrm>
          <a:prstGeom prst="rect">
            <a:avLst/>
          </a:prstGeom>
          <a:solidFill>
            <a:schemeClr val="bg1"/>
          </a:solidFill>
          <a:ln>
            <a:solidFill>
              <a:schemeClr val="tx1"/>
            </a:solidFill>
          </a:ln>
        </p:spPr>
        <p:txBody>
          <a:bodyPr wrap="square">
            <a:spAutoFit/>
          </a:bodyPr>
          <a:lstStyle/>
          <a:p>
            <a:r>
              <a:rPr lang="en-US" sz="2800" dirty="0"/>
              <a:t>The first step is OPEN. In this step, we address what the objective of this conversation is, and why it is important. </a:t>
            </a:r>
          </a:p>
          <a:p>
            <a:endParaRPr lang="en-US" sz="2800" dirty="0"/>
          </a:p>
          <a:p>
            <a:r>
              <a:rPr lang="en-US" sz="2800" dirty="0"/>
              <a:t>Just like a “project objective,” you could consider this step as your “communication objective.” This is an opportunity to “open the dialogue.”</a:t>
            </a:r>
          </a:p>
        </p:txBody>
      </p:sp>
      <p:sp>
        <p:nvSpPr>
          <p:cNvPr id="9" name="Rectangle 8"/>
          <p:cNvSpPr/>
          <p:nvPr/>
        </p:nvSpPr>
        <p:spPr>
          <a:xfrm>
            <a:off x="0" y="710231"/>
            <a:ext cx="12192000" cy="584775"/>
          </a:xfrm>
          <a:prstGeom prst="rect">
            <a:avLst/>
          </a:prstGeom>
          <a:solidFill>
            <a:srgbClr val="00B0F0"/>
          </a:solidFill>
          <a:ln>
            <a:solidFill>
              <a:schemeClr val="tx1"/>
            </a:solidFill>
          </a:ln>
        </p:spPr>
        <p:txBody>
          <a:bodyPr wrap="square">
            <a:spAutoFit/>
          </a:bodyPr>
          <a:lstStyle/>
          <a:p>
            <a:pPr algn="ctr"/>
            <a:r>
              <a:rPr lang="en-US" sz="3200" b="1" dirty="0" smtClean="0">
                <a:solidFill>
                  <a:schemeClr val="bg1"/>
                </a:solidFill>
              </a:rPr>
              <a:t>Practical Needs</a:t>
            </a:r>
            <a:endParaRPr lang="en-US" sz="3200" b="1" dirty="0">
              <a:solidFill>
                <a:schemeClr val="bg1"/>
              </a:solidFill>
            </a:endParaRPr>
          </a:p>
        </p:txBody>
      </p:sp>
      <p:sp>
        <p:nvSpPr>
          <p:cNvPr id="11" name="Rectangle 10"/>
          <p:cNvSpPr/>
          <p:nvPr/>
        </p:nvSpPr>
        <p:spPr>
          <a:xfrm>
            <a:off x="7741807" y="1414977"/>
            <a:ext cx="1261884"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Open</a:t>
            </a:r>
            <a:endParaRPr lang="en-US" sz="20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56159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8512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261884" cy="655885"/>
          </a:xfrm>
          <a:prstGeom prst="rect">
            <a:avLst/>
          </a:prstGeom>
          <a:solidFill>
            <a:schemeClr val="bg1"/>
          </a:solidFill>
          <a:ln>
            <a:solidFill>
              <a:schemeClr val="tx1"/>
            </a:solidFill>
          </a:ln>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Open</a:t>
            </a:r>
            <a:endParaRPr lang="en-US" sz="20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2246769"/>
          </a:xfrm>
          <a:prstGeom prst="rect">
            <a:avLst/>
          </a:prstGeom>
          <a:solidFill>
            <a:schemeClr val="bg1"/>
          </a:solidFill>
          <a:ln>
            <a:solidFill>
              <a:schemeClr val="tx1"/>
            </a:solidFill>
          </a:ln>
        </p:spPr>
        <p:txBody>
          <a:bodyPr wrap="square">
            <a:spAutoFit/>
          </a:bodyPr>
          <a:lstStyle/>
          <a:p>
            <a:r>
              <a:rPr lang="en-US" sz="2800" dirty="0">
                <a:solidFill>
                  <a:schemeClr val="accent1">
                    <a:lumMod val="75000"/>
                  </a:schemeClr>
                </a:solidFill>
              </a:rPr>
              <a:t>Today, I would like to hear your thoughts on how the team will achieve the project objective for the new accounting system. This new system will reduce our invoicing time by 30 days, and accelerate receiving customer payments.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4171836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922491"/>
            <a:ext cx="7553869" cy="3970318"/>
          </a:xfrm>
          <a:prstGeom prst="rect">
            <a:avLst/>
          </a:prstGeom>
          <a:solidFill>
            <a:schemeClr val="bg1"/>
          </a:solidFill>
          <a:ln>
            <a:solidFill>
              <a:schemeClr val="tx1"/>
            </a:solidFill>
          </a:ln>
        </p:spPr>
        <p:txBody>
          <a:bodyPr wrap="square">
            <a:spAutoFit/>
          </a:bodyPr>
          <a:lstStyle/>
          <a:p>
            <a:r>
              <a:rPr lang="en-US" sz="2800" dirty="0"/>
              <a:t>In this step, we are gathering information by seeking details and sharing data about the project problem. </a:t>
            </a:r>
          </a:p>
          <a:p>
            <a:endParaRPr lang="en-US" sz="2800" dirty="0"/>
          </a:p>
          <a:p>
            <a:r>
              <a:rPr lang="en-US" sz="2800" dirty="0"/>
              <a:t>This is an opportunity to ask questions, to identify roadblocks, and reveal any concerns.</a:t>
            </a:r>
          </a:p>
          <a:p>
            <a:endParaRPr lang="en-US" sz="2800" dirty="0"/>
          </a:p>
          <a:p>
            <a:r>
              <a:rPr lang="en-US" sz="2800" dirty="0"/>
              <a:t> This step is essential for establishing clarity and gaining mutual understanding. </a:t>
            </a:r>
          </a:p>
        </p:txBody>
      </p:sp>
      <p:sp>
        <p:nvSpPr>
          <p:cNvPr id="9" name="Rectangle 8"/>
          <p:cNvSpPr/>
          <p:nvPr/>
        </p:nvSpPr>
        <p:spPr>
          <a:xfrm>
            <a:off x="0" y="710231"/>
            <a:ext cx="12192000" cy="584775"/>
          </a:xfrm>
          <a:prstGeom prst="rect">
            <a:avLst/>
          </a:prstGeom>
          <a:solidFill>
            <a:srgbClr val="00B0F0"/>
          </a:solidFill>
          <a:ln>
            <a:solidFill>
              <a:schemeClr val="tx1"/>
            </a:solidFill>
          </a:ln>
        </p:spPr>
        <p:txBody>
          <a:bodyPr wrap="square">
            <a:spAutoFit/>
          </a:bodyPr>
          <a:lstStyle/>
          <a:p>
            <a:pPr algn="ctr"/>
            <a:r>
              <a:rPr lang="en-US" sz="3200" b="1" dirty="0" smtClean="0">
                <a:solidFill>
                  <a:schemeClr val="bg1"/>
                </a:solidFill>
              </a:rPr>
              <a:t>Practical Needs</a:t>
            </a:r>
            <a:endParaRPr lang="en-US" sz="3200" b="1" dirty="0">
              <a:solidFill>
                <a:schemeClr val="bg1"/>
              </a:solidFill>
            </a:endParaRPr>
          </a:p>
        </p:txBody>
      </p:sp>
      <p:sp>
        <p:nvSpPr>
          <p:cNvPr id="11" name="Rectangle 10"/>
          <p:cNvSpPr/>
          <p:nvPr/>
        </p:nvSpPr>
        <p:spPr>
          <a:xfrm>
            <a:off x="7741807" y="1414977"/>
            <a:ext cx="1595309"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Clarify</a:t>
            </a:r>
            <a:endParaRPr lang="en-US" sz="20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01321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8512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595309" cy="655885"/>
          </a:xfrm>
          <a:prstGeom prst="rect">
            <a:avLst/>
          </a:prstGeom>
          <a:solidFill>
            <a:schemeClr val="bg1"/>
          </a:solidFill>
          <a:ln>
            <a:solidFill>
              <a:schemeClr val="tx1"/>
            </a:solidFill>
          </a:ln>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Clarify</a:t>
            </a:r>
            <a:endParaRPr lang="en-US" sz="20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2246769"/>
          </a:xfrm>
          <a:prstGeom prst="rect">
            <a:avLst/>
          </a:prstGeom>
          <a:solidFill>
            <a:schemeClr val="bg1"/>
          </a:solidFill>
          <a:ln>
            <a:solidFill>
              <a:schemeClr val="tx1"/>
            </a:solidFill>
          </a:ln>
        </p:spPr>
        <p:txBody>
          <a:bodyPr wrap="square">
            <a:spAutoFit/>
          </a:bodyPr>
          <a:lstStyle/>
          <a:p>
            <a:r>
              <a:rPr lang="en-US" sz="2800" dirty="0">
                <a:solidFill>
                  <a:schemeClr val="accent1">
                    <a:lumMod val="75000"/>
                  </a:schemeClr>
                </a:solidFill>
              </a:rPr>
              <a:t>We both agree that this is a very difficult project, and must be delivered on time, within budget, and according to project specifications. So let’s look at the facts that we have. I don’t want to miss anything.</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1517954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922491"/>
            <a:ext cx="7553869" cy="3108543"/>
          </a:xfrm>
          <a:prstGeom prst="rect">
            <a:avLst/>
          </a:prstGeom>
          <a:solidFill>
            <a:schemeClr val="bg1"/>
          </a:solidFill>
          <a:ln>
            <a:solidFill>
              <a:schemeClr val="tx1"/>
            </a:solidFill>
          </a:ln>
        </p:spPr>
        <p:txBody>
          <a:bodyPr wrap="square">
            <a:spAutoFit/>
          </a:bodyPr>
          <a:lstStyle/>
          <a:p>
            <a:r>
              <a:rPr lang="en-US" sz="2800" dirty="0"/>
              <a:t>In this step, we are developing ideas, leveraging our creativity, utilizing the expertise of others, and discussing what resources and support are needed to make these ideas a reality. </a:t>
            </a:r>
          </a:p>
          <a:p>
            <a:endParaRPr lang="en-US" sz="2800" dirty="0"/>
          </a:p>
          <a:p>
            <a:r>
              <a:rPr lang="en-US" sz="2800" dirty="0"/>
              <a:t>This is an opportunity for you (as the project manager) to also share your ideas and suggestions. </a:t>
            </a:r>
          </a:p>
        </p:txBody>
      </p:sp>
      <p:sp>
        <p:nvSpPr>
          <p:cNvPr id="9" name="Rectangle 8"/>
          <p:cNvSpPr/>
          <p:nvPr/>
        </p:nvSpPr>
        <p:spPr>
          <a:xfrm>
            <a:off x="0" y="710231"/>
            <a:ext cx="12192000" cy="584775"/>
          </a:xfrm>
          <a:prstGeom prst="rect">
            <a:avLst/>
          </a:prstGeom>
          <a:solidFill>
            <a:srgbClr val="00B0F0"/>
          </a:solidFill>
          <a:ln>
            <a:solidFill>
              <a:schemeClr val="tx1"/>
            </a:solidFill>
          </a:ln>
        </p:spPr>
        <p:txBody>
          <a:bodyPr wrap="square">
            <a:spAutoFit/>
          </a:bodyPr>
          <a:lstStyle/>
          <a:p>
            <a:pPr algn="ctr"/>
            <a:r>
              <a:rPr lang="en-US" sz="3200" b="1" dirty="0" smtClean="0">
                <a:solidFill>
                  <a:schemeClr val="bg1"/>
                </a:solidFill>
              </a:rPr>
              <a:t>Practical Needs</a:t>
            </a:r>
            <a:endParaRPr lang="en-US" sz="3200" b="1" dirty="0">
              <a:solidFill>
                <a:schemeClr val="bg1"/>
              </a:solidFill>
            </a:endParaRPr>
          </a:p>
        </p:txBody>
      </p:sp>
      <p:sp>
        <p:nvSpPr>
          <p:cNvPr id="11" name="Rectangle 10"/>
          <p:cNvSpPr/>
          <p:nvPr/>
        </p:nvSpPr>
        <p:spPr>
          <a:xfrm>
            <a:off x="7741807" y="1414977"/>
            <a:ext cx="1774845"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Develop</a:t>
            </a:r>
            <a:endParaRPr lang="en-US" sz="20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5868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8512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774845" cy="655885"/>
          </a:xfrm>
          <a:prstGeom prst="rect">
            <a:avLst/>
          </a:prstGeom>
          <a:solidFill>
            <a:schemeClr val="bg1"/>
          </a:solidFill>
          <a:ln>
            <a:solidFill>
              <a:schemeClr val="tx1"/>
            </a:solidFill>
          </a:ln>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Develop</a:t>
            </a:r>
            <a:endParaRPr lang="en-US" sz="20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2677656"/>
          </a:xfrm>
          <a:prstGeom prst="rect">
            <a:avLst/>
          </a:prstGeom>
          <a:solidFill>
            <a:schemeClr val="bg1"/>
          </a:solidFill>
          <a:ln>
            <a:solidFill>
              <a:schemeClr val="tx1"/>
            </a:solidFill>
          </a:ln>
        </p:spPr>
        <p:txBody>
          <a:bodyPr wrap="square">
            <a:spAutoFit/>
          </a:bodyPr>
          <a:lstStyle/>
          <a:p>
            <a:r>
              <a:rPr lang="en-US" sz="2800" dirty="0">
                <a:solidFill>
                  <a:schemeClr val="accent1">
                    <a:lumMod val="75000"/>
                  </a:schemeClr>
                </a:solidFill>
              </a:rPr>
              <a:t>In order to achieve the project objective, we really need a high-performing project team. I would like to hear your ideas on this. What do you think it will take to be a high-performing team, and what additional resources do you think are needed?</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3790188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922491"/>
            <a:ext cx="7553869" cy="2677656"/>
          </a:xfrm>
          <a:prstGeom prst="rect">
            <a:avLst/>
          </a:prstGeom>
          <a:solidFill>
            <a:schemeClr val="bg1"/>
          </a:solidFill>
          <a:ln>
            <a:solidFill>
              <a:schemeClr val="tx1"/>
            </a:solidFill>
          </a:ln>
        </p:spPr>
        <p:txBody>
          <a:bodyPr wrap="square">
            <a:spAutoFit/>
          </a:bodyPr>
          <a:lstStyle/>
          <a:p>
            <a:r>
              <a:rPr lang="en-US" sz="2800" dirty="0"/>
              <a:t>In this step, we are putting together our action plan with specific dates, details, and alternatives if needed. </a:t>
            </a:r>
          </a:p>
          <a:p>
            <a:endParaRPr lang="en-US" sz="2800" dirty="0"/>
          </a:p>
          <a:p>
            <a:r>
              <a:rPr lang="en-US" sz="2800" dirty="0"/>
              <a:t>This is an opportunity to show commitment and how progress on the action plan will be tracked. </a:t>
            </a:r>
            <a:endParaRPr lang="en-US" sz="4000" dirty="0"/>
          </a:p>
        </p:txBody>
      </p:sp>
      <p:sp>
        <p:nvSpPr>
          <p:cNvPr id="9" name="Rectangle 8"/>
          <p:cNvSpPr/>
          <p:nvPr/>
        </p:nvSpPr>
        <p:spPr>
          <a:xfrm>
            <a:off x="0" y="710231"/>
            <a:ext cx="12192000" cy="584775"/>
          </a:xfrm>
          <a:prstGeom prst="rect">
            <a:avLst/>
          </a:prstGeom>
          <a:solidFill>
            <a:srgbClr val="00B0F0"/>
          </a:solidFill>
          <a:ln>
            <a:solidFill>
              <a:schemeClr val="tx1"/>
            </a:solidFill>
          </a:ln>
        </p:spPr>
        <p:txBody>
          <a:bodyPr wrap="square">
            <a:spAutoFit/>
          </a:bodyPr>
          <a:lstStyle/>
          <a:p>
            <a:pPr algn="ctr"/>
            <a:r>
              <a:rPr lang="en-US" sz="3200" b="1" dirty="0" smtClean="0">
                <a:solidFill>
                  <a:schemeClr val="bg1"/>
                </a:solidFill>
              </a:rPr>
              <a:t>Practical Needs</a:t>
            </a:r>
            <a:endParaRPr lang="en-US" sz="3200" b="1" dirty="0">
              <a:solidFill>
                <a:schemeClr val="bg1"/>
              </a:solidFill>
            </a:endParaRPr>
          </a:p>
        </p:txBody>
      </p:sp>
      <p:sp>
        <p:nvSpPr>
          <p:cNvPr id="11" name="Rectangle 10"/>
          <p:cNvSpPr/>
          <p:nvPr/>
        </p:nvSpPr>
        <p:spPr>
          <a:xfrm>
            <a:off x="7741807" y="1414977"/>
            <a:ext cx="135614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Agree</a:t>
            </a:r>
            <a:endParaRPr lang="en-US" sz="20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34240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8512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356140" cy="655885"/>
          </a:xfrm>
          <a:prstGeom prst="rect">
            <a:avLst/>
          </a:prstGeom>
          <a:solidFill>
            <a:schemeClr val="bg1"/>
          </a:solidFill>
          <a:ln>
            <a:solidFill>
              <a:schemeClr val="tx1"/>
            </a:solidFill>
          </a:ln>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Agree</a:t>
            </a:r>
            <a:endParaRPr lang="en-US" sz="20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1815882"/>
          </a:xfrm>
          <a:prstGeom prst="rect">
            <a:avLst/>
          </a:prstGeom>
          <a:solidFill>
            <a:schemeClr val="bg1"/>
          </a:solidFill>
          <a:ln>
            <a:solidFill>
              <a:schemeClr val="tx1"/>
            </a:solidFill>
          </a:ln>
        </p:spPr>
        <p:txBody>
          <a:bodyPr wrap="square">
            <a:spAutoFit/>
          </a:bodyPr>
          <a:lstStyle/>
          <a:p>
            <a:r>
              <a:rPr lang="en-US" sz="2800" dirty="0">
                <a:solidFill>
                  <a:schemeClr val="accent1">
                    <a:lumMod val="75000"/>
                  </a:schemeClr>
                </a:solidFill>
              </a:rPr>
              <a:t>So let’s agree to meet every Monday morning at 9 a.m. to review the action plan together, and make any necessary adjustments. I will send a calendar request for our weekly meetings.  </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59978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3" name="Rectangle 2"/>
          <p:cNvSpPr/>
          <p:nvPr/>
        </p:nvSpPr>
        <p:spPr>
          <a:xfrm>
            <a:off x="33410" y="1922491"/>
            <a:ext cx="7553869" cy="2677656"/>
          </a:xfrm>
          <a:prstGeom prst="rect">
            <a:avLst/>
          </a:prstGeom>
          <a:solidFill>
            <a:schemeClr val="bg1"/>
          </a:solidFill>
          <a:ln>
            <a:solidFill>
              <a:schemeClr val="tx1"/>
            </a:solidFill>
          </a:ln>
        </p:spPr>
        <p:txBody>
          <a:bodyPr wrap="square">
            <a:spAutoFit/>
          </a:bodyPr>
          <a:lstStyle/>
          <a:p>
            <a:r>
              <a:rPr lang="en-US" sz="2800" dirty="0"/>
              <a:t>In this step, we want to summarize the important items that have been discussed, and to provide our support and encouragement. </a:t>
            </a:r>
          </a:p>
          <a:p>
            <a:endParaRPr lang="en-US" sz="2800" dirty="0"/>
          </a:p>
          <a:p>
            <a:r>
              <a:rPr lang="en-US" sz="2800" dirty="0"/>
              <a:t>This is an opportunity to build confidence and trust.</a:t>
            </a:r>
            <a:endParaRPr lang="en-US" sz="5400" dirty="0"/>
          </a:p>
        </p:txBody>
      </p:sp>
      <p:sp>
        <p:nvSpPr>
          <p:cNvPr id="9" name="Rectangle 8"/>
          <p:cNvSpPr/>
          <p:nvPr/>
        </p:nvSpPr>
        <p:spPr>
          <a:xfrm>
            <a:off x="0" y="710231"/>
            <a:ext cx="12192000" cy="584775"/>
          </a:xfrm>
          <a:prstGeom prst="rect">
            <a:avLst/>
          </a:prstGeom>
          <a:solidFill>
            <a:srgbClr val="00B0F0"/>
          </a:solidFill>
          <a:ln>
            <a:solidFill>
              <a:schemeClr val="tx1"/>
            </a:solidFill>
          </a:ln>
        </p:spPr>
        <p:txBody>
          <a:bodyPr wrap="square">
            <a:spAutoFit/>
          </a:bodyPr>
          <a:lstStyle/>
          <a:p>
            <a:pPr algn="ctr"/>
            <a:r>
              <a:rPr lang="en-US" sz="3200" b="1" dirty="0" smtClean="0">
                <a:solidFill>
                  <a:schemeClr val="bg1"/>
                </a:solidFill>
              </a:rPr>
              <a:t>Practical Needs</a:t>
            </a:r>
            <a:endParaRPr lang="en-US" sz="3200" b="1" dirty="0">
              <a:solidFill>
                <a:schemeClr val="bg1"/>
              </a:solidFill>
            </a:endParaRPr>
          </a:p>
        </p:txBody>
      </p:sp>
      <p:sp>
        <p:nvSpPr>
          <p:cNvPr id="11" name="Rectangle 10"/>
          <p:cNvSpPr/>
          <p:nvPr/>
        </p:nvSpPr>
        <p:spPr>
          <a:xfrm>
            <a:off x="7741807" y="1414977"/>
            <a:ext cx="1261884"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Close</a:t>
            </a:r>
            <a:endParaRPr lang="en-US" sz="20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2616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8512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654825" y="1510349"/>
            <a:ext cx="1261884" cy="655885"/>
          </a:xfrm>
          <a:prstGeom prst="rect">
            <a:avLst/>
          </a:prstGeom>
          <a:solidFill>
            <a:schemeClr val="bg1"/>
          </a:solidFill>
          <a:ln>
            <a:solidFill>
              <a:schemeClr val="tx1"/>
            </a:solidFill>
          </a:ln>
        </p:spPr>
        <p:txBody>
          <a:bodyPr wrap="none">
            <a:spAutoFit/>
          </a:bodyPr>
          <a:lstStyle/>
          <a:p>
            <a:pPr>
              <a:lnSpc>
                <a:spcPct val="107000"/>
              </a:lnSpc>
            </a:pPr>
            <a:r>
              <a:rPr lang="en-US" sz="3600" b="1" dirty="0" smtClean="0">
                <a:solidFill>
                  <a:srgbClr val="00B0F0"/>
                </a:solidFill>
                <a:latin typeface="Times New Roman" panose="02020603050405020304" pitchFamily="18" charset="0"/>
                <a:ea typeface="LiberationSerif"/>
                <a:cs typeface="Arial" panose="020B0604020202020204" pitchFamily="34" charset="0"/>
              </a:rPr>
              <a:t>Close</a:t>
            </a:r>
            <a:endParaRPr lang="en-US" sz="20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80915" y="2600362"/>
            <a:ext cx="7277100" cy="2246769"/>
          </a:xfrm>
          <a:prstGeom prst="rect">
            <a:avLst/>
          </a:prstGeom>
          <a:solidFill>
            <a:schemeClr val="bg1"/>
          </a:solidFill>
          <a:ln>
            <a:solidFill>
              <a:schemeClr val="tx1"/>
            </a:solidFill>
          </a:ln>
        </p:spPr>
        <p:txBody>
          <a:bodyPr wrap="square">
            <a:spAutoFit/>
          </a:bodyPr>
          <a:lstStyle/>
          <a:p>
            <a:r>
              <a:rPr lang="en-US" sz="2800" dirty="0">
                <a:solidFill>
                  <a:schemeClr val="accent1">
                    <a:lumMod val="75000"/>
                  </a:schemeClr>
                </a:solidFill>
              </a:rPr>
              <a:t>Let’s recap what we have decided. Do you have any questions? I have complete trust and confidence in you. I know that you will do an excellent job on this. You are the right person to handle this difficult situation.</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13" y="710231"/>
            <a:ext cx="3488444" cy="2374900"/>
          </a:xfrm>
          <a:prstGeom prst="rect">
            <a:avLst/>
          </a:prstGeom>
        </p:spPr>
      </p:pic>
    </p:spTree>
    <p:extLst>
      <p:ext uri="{BB962C8B-B14F-4D97-AF65-F5344CB8AC3E}">
        <p14:creationId xmlns:p14="http://schemas.microsoft.com/office/powerpoint/2010/main" val="2485423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55244"/>
          </a:xfrm>
          <a:prstGeom prst="rect">
            <a:avLst/>
          </a:prstGeom>
          <a:solidFill>
            <a:srgbClr val="00B0F0"/>
          </a:solidFill>
          <a:ln>
            <a:solidFill>
              <a:schemeClr val="tx1"/>
            </a:solidFill>
          </a:ln>
        </p:spPr>
        <p:txBody>
          <a:bodyPr wrap="square">
            <a:spAutoFit/>
          </a:bodyPr>
          <a:lstStyle/>
          <a:p>
            <a:pPr algn="ct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&amp; Practical </a:t>
            </a: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p:nvPr/>
        </p:nvPicPr>
        <p:blipFill rotWithShape="1">
          <a:blip r:embed="rId3"/>
          <a:srcRect l="26410" t="20057" r="39616" b="31851"/>
          <a:stretch/>
        </p:blipFill>
        <p:spPr bwMode="auto">
          <a:xfrm>
            <a:off x="150829" y="1446738"/>
            <a:ext cx="7466029" cy="53311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7717650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731774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1309" y="1031029"/>
            <a:ext cx="5624360" cy="646331"/>
          </a:xfrm>
          <a:prstGeom prst="rect">
            <a:avLst/>
          </a:prstGeom>
          <a:noFill/>
        </p:spPr>
        <p:txBody>
          <a:bodyPr wrap="none" rtlCol="0">
            <a:spAutoFit/>
          </a:bodyPr>
          <a:lstStyle/>
          <a:p>
            <a:pPr algn="ctr"/>
            <a:r>
              <a:rPr lang="en-US" sz="3600" b="1" dirty="0">
                <a:solidFill>
                  <a:schemeClr val="accent1"/>
                </a:solidFill>
              </a:rPr>
              <a:t>Monitoring communications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Section</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sp>
        <p:nvSpPr>
          <p:cNvPr id="2" name="TextBox 1"/>
          <p:cNvSpPr txBox="1"/>
          <p:nvPr/>
        </p:nvSpPr>
        <p:spPr>
          <a:xfrm>
            <a:off x="-180340" y="6457890"/>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a:effectLst>
                  <a:outerShdw blurRad="38100" dist="38100" dir="2700000" algn="tl">
                    <a:srgbClr val="000000">
                      <a:alpha val="43137"/>
                    </a:srgbClr>
                  </a:outerShdw>
                </a:effectLst>
              </a:rPr>
              <a:t>Managing Communications</a:t>
            </a:r>
          </a:p>
        </p:txBody>
      </p:sp>
      <p:sp>
        <p:nvSpPr>
          <p:cNvPr id="2" name="TextBox 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pic>
        <p:nvPicPr>
          <p:cNvPr id="11" name="Picture 10"/>
          <p:cNvPicPr/>
          <p:nvPr/>
        </p:nvPicPr>
        <p:blipFill rotWithShape="1">
          <a:blip r:embed="rId3"/>
          <a:srcRect l="31923" t="18690" r="41409" b="12706"/>
          <a:stretch/>
        </p:blipFill>
        <p:spPr bwMode="auto">
          <a:xfrm>
            <a:off x="527025" y="926215"/>
            <a:ext cx="5556275" cy="50867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9132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46331"/>
          </a:xfrm>
          <a:prstGeom prst="rect">
            <a:avLst/>
          </a:prstGeom>
          <a:solidFill>
            <a:srgbClr val="00B0F0"/>
          </a:solidFill>
          <a:ln>
            <a:solidFill>
              <a:schemeClr val="tx1"/>
            </a:solidFill>
          </a:ln>
        </p:spPr>
        <p:txBody>
          <a:bodyPr wrap="square">
            <a:spAutoFit/>
          </a:bodyPr>
          <a:lstStyle/>
          <a:p>
            <a:pPr algn="ctr"/>
            <a:r>
              <a:rPr lang="en-US" sz="3600" b="1" dirty="0">
                <a:solidFill>
                  <a:schemeClr val="bg1"/>
                </a:solidFill>
              </a:rPr>
              <a:t>Does Monitoring and controlling the same thing?</a:t>
            </a:r>
          </a:p>
        </p:txBody>
      </p:sp>
      <p:sp>
        <p:nvSpPr>
          <p:cNvPr id="4" name="Rectangle 3"/>
          <p:cNvSpPr/>
          <p:nvPr/>
        </p:nvSpPr>
        <p:spPr>
          <a:xfrm>
            <a:off x="0" y="1528152"/>
            <a:ext cx="10738821" cy="2246769"/>
          </a:xfrm>
          <a:prstGeom prst="rect">
            <a:avLst/>
          </a:prstGeom>
          <a:solidFill>
            <a:schemeClr val="bg1"/>
          </a:solidFill>
          <a:ln>
            <a:solidFill>
              <a:schemeClr val="tx1"/>
            </a:solidFill>
          </a:ln>
        </p:spPr>
        <p:txBody>
          <a:bodyPr wrap="square">
            <a:spAutoFit/>
          </a:bodyPr>
          <a:lstStyle/>
          <a:p>
            <a:r>
              <a:rPr lang="en-US" sz="2800" dirty="0"/>
              <a:t>Monitoring communications occurs in the monitoring and controlling process group. the Control Communications process was eliminated since there are many things outside the purview of the project team that they cannot control, such as when, how, where, or why people communicate.</a:t>
            </a:r>
          </a:p>
        </p:txBody>
      </p:sp>
      <p:sp>
        <p:nvSpPr>
          <p:cNvPr id="11" name="Rectangle 10"/>
          <p:cNvSpPr/>
          <p:nvPr/>
        </p:nvSpPr>
        <p:spPr>
          <a:xfrm>
            <a:off x="0" y="3841790"/>
            <a:ext cx="7315200" cy="2677656"/>
          </a:xfrm>
          <a:prstGeom prst="rect">
            <a:avLst/>
          </a:prstGeom>
          <a:solidFill>
            <a:schemeClr val="bg1"/>
          </a:solidFill>
          <a:ln>
            <a:solidFill>
              <a:schemeClr val="tx1"/>
            </a:solidFill>
          </a:ln>
        </p:spPr>
        <p:txBody>
          <a:bodyPr wrap="square">
            <a:spAutoFit/>
          </a:bodyPr>
          <a:lstStyle/>
          <a:p>
            <a:r>
              <a:rPr lang="en-US" sz="2800" dirty="0"/>
              <a:t> However, there are still some elements of control in communicating on projects. While we may not be able to control everything — like when and how stakeholders communicate—we can control our reaction, attitude, approach, and response to their communications.</a:t>
            </a:r>
          </a:p>
        </p:txBody>
      </p:sp>
    </p:spTree>
    <p:extLst>
      <p:ext uri="{BB962C8B-B14F-4D97-AF65-F5344CB8AC3E}">
        <p14:creationId xmlns:p14="http://schemas.microsoft.com/office/powerpoint/2010/main" val="755340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46331"/>
          </a:xfrm>
          <a:prstGeom prst="rect">
            <a:avLst/>
          </a:prstGeom>
          <a:solidFill>
            <a:srgbClr val="00B0F0"/>
          </a:solidFill>
          <a:ln>
            <a:solidFill>
              <a:schemeClr val="tx1"/>
            </a:solidFill>
          </a:ln>
        </p:spPr>
        <p:txBody>
          <a:bodyPr wrap="square">
            <a:spAutoFit/>
          </a:bodyPr>
          <a:lstStyle/>
          <a:p>
            <a:pPr algn="ctr"/>
            <a:r>
              <a:rPr lang="en-US" sz="3600" b="1" dirty="0">
                <a:solidFill>
                  <a:schemeClr val="bg1"/>
                </a:solidFill>
                <a:effectLst>
                  <a:outerShdw blurRad="38100" dist="38100" dir="2700000" algn="tl">
                    <a:srgbClr val="000000">
                      <a:alpha val="43137"/>
                    </a:srgbClr>
                  </a:outerShdw>
                </a:effectLst>
              </a:rPr>
              <a:t>During monitoring communications</a:t>
            </a:r>
          </a:p>
        </p:txBody>
      </p:sp>
      <p:sp>
        <p:nvSpPr>
          <p:cNvPr id="4" name="Rectangle 3"/>
          <p:cNvSpPr/>
          <p:nvPr/>
        </p:nvSpPr>
        <p:spPr>
          <a:xfrm>
            <a:off x="0" y="1528152"/>
            <a:ext cx="10738821" cy="1815882"/>
          </a:xfrm>
          <a:prstGeom prst="rect">
            <a:avLst/>
          </a:prstGeom>
          <a:solidFill>
            <a:schemeClr val="bg1"/>
          </a:solidFill>
          <a:ln>
            <a:solidFill>
              <a:schemeClr val="tx1"/>
            </a:solidFill>
          </a:ln>
        </p:spPr>
        <p:txBody>
          <a:bodyPr wrap="square">
            <a:spAutoFit/>
          </a:bodyPr>
          <a:lstStyle/>
          <a:p>
            <a:r>
              <a:rPr lang="en-US" sz="2800" dirty="0"/>
              <a:t>Providing continuous oversight is necessary to constantly be aware of the communication taking place throughout the project, whether it is communicating about project status, activities, or results, or keeping stakeholders current with project information.</a:t>
            </a:r>
          </a:p>
        </p:txBody>
      </p:sp>
      <p:sp>
        <p:nvSpPr>
          <p:cNvPr id="10" name="Rectangle 9"/>
          <p:cNvSpPr/>
          <p:nvPr/>
        </p:nvSpPr>
        <p:spPr>
          <a:xfrm>
            <a:off x="1" y="3624033"/>
            <a:ext cx="7226300" cy="2677656"/>
          </a:xfrm>
          <a:prstGeom prst="rect">
            <a:avLst/>
          </a:prstGeom>
          <a:solidFill>
            <a:schemeClr val="bg1"/>
          </a:solidFill>
          <a:ln>
            <a:solidFill>
              <a:schemeClr val="tx1"/>
            </a:solidFill>
          </a:ln>
        </p:spPr>
        <p:txBody>
          <a:bodyPr wrap="square">
            <a:spAutoFit/>
          </a:bodyPr>
          <a:lstStyle/>
          <a:p>
            <a:r>
              <a:rPr lang="en-US" sz="2400" dirty="0"/>
              <a:t>Over the life of the project, we should also seek opportunities to make improvements in our communications, processes, and environment. This can be done through feedback, surveys, ongoing conversations, etc.— various ways where we are asking for (and using) the valuable inputs and diverse perspectives of others. </a:t>
            </a:r>
          </a:p>
        </p:txBody>
      </p:sp>
    </p:spTree>
    <p:extLst>
      <p:ext uri="{BB962C8B-B14F-4D97-AF65-F5344CB8AC3E}">
        <p14:creationId xmlns:p14="http://schemas.microsoft.com/office/powerpoint/2010/main" val="4008636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46331"/>
          </a:xfrm>
          <a:prstGeom prst="rect">
            <a:avLst/>
          </a:prstGeom>
          <a:solidFill>
            <a:srgbClr val="00B0F0"/>
          </a:solidFill>
          <a:ln>
            <a:solidFill>
              <a:schemeClr val="tx1"/>
            </a:solidFill>
          </a:ln>
        </p:spPr>
        <p:txBody>
          <a:bodyPr wrap="square">
            <a:spAutoFit/>
          </a:bodyPr>
          <a:lstStyle/>
          <a:p>
            <a:pPr algn="ctr"/>
            <a:r>
              <a:rPr lang="en-US" sz="3600" b="1" dirty="0">
                <a:solidFill>
                  <a:schemeClr val="bg1"/>
                </a:solidFill>
                <a:effectLst>
                  <a:outerShdw blurRad="38100" dist="38100" dir="2700000" algn="tl">
                    <a:srgbClr val="000000">
                      <a:alpha val="43137"/>
                    </a:srgbClr>
                  </a:outerShdw>
                </a:effectLst>
              </a:rPr>
              <a:t>During monitoring communications</a:t>
            </a:r>
          </a:p>
        </p:txBody>
      </p:sp>
      <p:sp>
        <p:nvSpPr>
          <p:cNvPr id="4" name="Rectangle 3"/>
          <p:cNvSpPr/>
          <p:nvPr/>
        </p:nvSpPr>
        <p:spPr>
          <a:xfrm>
            <a:off x="0" y="1528152"/>
            <a:ext cx="10738821" cy="2246769"/>
          </a:xfrm>
          <a:prstGeom prst="rect">
            <a:avLst/>
          </a:prstGeom>
          <a:solidFill>
            <a:schemeClr val="bg1"/>
          </a:solidFill>
          <a:ln>
            <a:solidFill>
              <a:schemeClr val="tx1"/>
            </a:solidFill>
          </a:ln>
        </p:spPr>
        <p:txBody>
          <a:bodyPr wrap="square">
            <a:spAutoFit/>
          </a:bodyPr>
          <a:lstStyle/>
          <a:p>
            <a:r>
              <a:rPr lang="en-US" sz="2800" dirty="0"/>
              <a:t>The project communications management plan should be revisited regularly and revised as needed. When the team receives input on implementing more effective ways of communicating with stakeholders, the project communications management plan should be updated to reflect this improved way of working.</a:t>
            </a:r>
          </a:p>
        </p:txBody>
      </p:sp>
    </p:spTree>
    <p:extLst>
      <p:ext uri="{BB962C8B-B14F-4D97-AF65-F5344CB8AC3E}">
        <p14:creationId xmlns:p14="http://schemas.microsoft.com/office/powerpoint/2010/main" val="1029567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46331"/>
          </a:xfrm>
          <a:prstGeom prst="rect">
            <a:avLst/>
          </a:prstGeom>
          <a:solidFill>
            <a:srgbClr val="00B0F0"/>
          </a:solidFill>
          <a:ln>
            <a:solidFill>
              <a:schemeClr val="tx1"/>
            </a:solidFill>
          </a:ln>
        </p:spPr>
        <p:txBody>
          <a:bodyPr wrap="square">
            <a:spAutoFit/>
          </a:bodyPr>
          <a:lstStyle/>
          <a:p>
            <a:pPr algn="ctr"/>
            <a:r>
              <a:rPr lang="en-US" sz="3600" b="1" dirty="0">
                <a:solidFill>
                  <a:schemeClr val="bg1"/>
                </a:solidFill>
                <a:effectLst>
                  <a:outerShdw blurRad="38100" dist="38100" dir="2700000" algn="tl">
                    <a:srgbClr val="000000">
                      <a:alpha val="43137"/>
                    </a:srgbClr>
                  </a:outerShdw>
                </a:effectLst>
              </a:rPr>
              <a:t>During monitoring communications</a:t>
            </a:r>
          </a:p>
        </p:txBody>
      </p:sp>
      <p:sp>
        <p:nvSpPr>
          <p:cNvPr id="4" name="Rectangle 3"/>
          <p:cNvSpPr/>
          <p:nvPr/>
        </p:nvSpPr>
        <p:spPr>
          <a:xfrm>
            <a:off x="0" y="1528152"/>
            <a:ext cx="10738821" cy="2246769"/>
          </a:xfrm>
          <a:prstGeom prst="rect">
            <a:avLst/>
          </a:prstGeom>
          <a:solidFill>
            <a:schemeClr val="bg1"/>
          </a:solidFill>
          <a:ln>
            <a:solidFill>
              <a:schemeClr val="tx1"/>
            </a:solidFill>
          </a:ln>
        </p:spPr>
        <p:txBody>
          <a:bodyPr wrap="square">
            <a:spAutoFit/>
          </a:bodyPr>
          <a:lstStyle/>
          <a:p>
            <a:r>
              <a:rPr lang="en-US" sz="2800" dirty="0"/>
              <a:t>And finally, we need to deliver project information in a way that influences and inspires, that reduces uncertainty and builds trust, and that grows the project knowledge and support of individuals and groups interested in our project at all levels, both inside and outside the organization.</a:t>
            </a:r>
          </a:p>
        </p:txBody>
      </p:sp>
    </p:spTree>
    <p:extLst>
      <p:ext uri="{BB962C8B-B14F-4D97-AF65-F5344CB8AC3E}">
        <p14:creationId xmlns:p14="http://schemas.microsoft.com/office/powerpoint/2010/main" val="102268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a:solidFill>
                  <a:schemeClr val="bg1"/>
                </a:solidFill>
              </a:rPr>
              <a:t>Methods of Monitoring Communications</a:t>
            </a:r>
          </a:p>
        </p:txBody>
      </p:sp>
      <p:sp>
        <p:nvSpPr>
          <p:cNvPr id="11" name="Rectangle: Rounded Corners 22"/>
          <p:cNvSpPr/>
          <p:nvPr/>
        </p:nvSpPr>
        <p:spPr>
          <a:xfrm>
            <a:off x="180431" y="3445439"/>
            <a:ext cx="2296119" cy="21209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Rounded Corners 22"/>
          <p:cNvSpPr/>
          <p:nvPr/>
        </p:nvSpPr>
        <p:spPr>
          <a:xfrm>
            <a:off x="3215220" y="3445439"/>
            <a:ext cx="2296119" cy="21067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 name="Straight Arrow Connector 5"/>
          <p:cNvCxnSpPr/>
          <p:nvPr/>
        </p:nvCxnSpPr>
        <p:spPr>
          <a:xfrm flipH="1">
            <a:off x="1778000" y="2799972"/>
            <a:ext cx="1104900" cy="29027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a:off x="2886644" y="2815296"/>
            <a:ext cx="828936" cy="29031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Rectangle 13"/>
          <p:cNvSpPr/>
          <p:nvPr/>
        </p:nvSpPr>
        <p:spPr>
          <a:xfrm>
            <a:off x="0" y="3597977"/>
            <a:ext cx="2725587" cy="1815882"/>
          </a:xfrm>
          <a:prstGeom prst="rect">
            <a:avLst/>
          </a:prstGeom>
          <a:solidFill>
            <a:schemeClr val="bg1"/>
          </a:solidFill>
          <a:ln>
            <a:solidFill>
              <a:schemeClr val="tx1"/>
            </a:solidFill>
          </a:ln>
        </p:spPr>
        <p:txBody>
          <a:bodyPr wrap="square">
            <a:spAutoFit/>
          </a:bodyPr>
          <a:lstStyle/>
          <a:p>
            <a:pPr algn="ctr"/>
            <a:r>
              <a:rPr lang="en-US" sz="2800" b="1" dirty="0">
                <a:solidFill>
                  <a:srgbClr val="00B0F0"/>
                </a:solidFill>
                <a:effectLst>
                  <a:outerShdw blurRad="38100" dist="38100" dir="2700000" algn="tl">
                    <a:srgbClr val="000000">
                      <a:alpha val="43137"/>
                    </a:srgbClr>
                  </a:outerShdw>
                </a:effectLst>
              </a:rPr>
              <a:t>Measure the effectiveness of Your project communications</a:t>
            </a:r>
          </a:p>
        </p:txBody>
      </p:sp>
      <p:sp>
        <p:nvSpPr>
          <p:cNvPr id="19" name="Rectangle 18"/>
          <p:cNvSpPr/>
          <p:nvPr/>
        </p:nvSpPr>
        <p:spPr>
          <a:xfrm>
            <a:off x="3099595" y="3902320"/>
            <a:ext cx="2527367" cy="954107"/>
          </a:xfrm>
          <a:prstGeom prst="rect">
            <a:avLst/>
          </a:prstGeom>
          <a:solidFill>
            <a:schemeClr val="bg1"/>
          </a:solidFill>
          <a:ln>
            <a:solidFill>
              <a:schemeClr val="tx1"/>
            </a:solidFill>
          </a:ln>
        </p:spPr>
        <p:txBody>
          <a:bodyPr wrap="square">
            <a:spAutoFit/>
          </a:bodyPr>
          <a:lstStyle/>
          <a:p>
            <a:pPr algn="ctr"/>
            <a:r>
              <a:rPr lang="en-US" sz="2800" b="1" dirty="0">
                <a:solidFill>
                  <a:srgbClr val="00B0F0"/>
                </a:solidFill>
                <a:effectLst>
                  <a:outerShdw blurRad="38100" dist="38100" dir="2700000" algn="tl">
                    <a:srgbClr val="000000">
                      <a:alpha val="43137"/>
                    </a:srgbClr>
                  </a:outerShdw>
                </a:effectLst>
              </a:rPr>
              <a:t>Incorporate Feedback loops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793" y="802837"/>
            <a:ext cx="3600450" cy="2364811"/>
          </a:xfrm>
          <a:prstGeom prst="rect">
            <a:avLst/>
          </a:prstGeom>
        </p:spPr>
      </p:pic>
    </p:spTree>
    <p:extLst>
      <p:ext uri="{BB962C8B-B14F-4D97-AF65-F5344CB8AC3E}">
        <p14:creationId xmlns:p14="http://schemas.microsoft.com/office/powerpoint/2010/main" val="2832381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646331"/>
          </a:xfrm>
          <a:prstGeom prst="rect">
            <a:avLst/>
          </a:prstGeom>
          <a:solidFill>
            <a:srgbClr val="00B0F0"/>
          </a:solidFill>
          <a:ln>
            <a:solidFill>
              <a:schemeClr val="tx1"/>
            </a:solidFill>
          </a:ln>
        </p:spPr>
        <p:txBody>
          <a:bodyPr wrap="square">
            <a:spAutoFit/>
          </a:bodyPr>
          <a:lstStyle/>
          <a:p>
            <a:pPr algn="ctr"/>
            <a:r>
              <a:rPr lang="en-US" sz="3600" b="1" dirty="0">
                <a:solidFill>
                  <a:schemeClr val="bg1"/>
                </a:solidFill>
                <a:effectLst>
                  <a:outerShdw blurRad="38100" dist="38100" dir="2700000" algn="tl">
                    <a:srgbClr val="000000">
                      <a:alpha val="43137"/>
                    </a:srgbClr>
                  </a:outerShdw>
                </a:effectLst>
              </a:rPr>
              <a:t>Measure the effectiveness of Your project communications</a:t>
            </a:r>
          </a:p>
        </p:txBody>
      </p:sp>
      <p:sp>
        <p:nvSpPr>
          <p:cNvPr id="4" name="Rectangle 3"/>
          <p:cNvSpPr/>
          <p:nvPr/>
        </p:nvSpPr>
        <p:spPr>
          <a:xfrm>
            <a:off x="0" y="1528152"/>
            <a:ext cx="10738821" cy="865173"/>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Peter Drucker, well known for his innovative thinking in the way we do business, is often quoted as saying, “What gets measured gets managed.”</a:t>
            </a:r>
          </a:p>
        </p:txBody>
      </p:sp>
      <p:sp>
        <p:nvSpPr>
          <p:cNvPr id="10" name="Rectangle 9"/>
          <p:cNvSpPr/>
          <p:nvPr/>
        </p:nvSpPr>
        <p:spPr>
          <a:xfrm>
            <a:off x="0" y="2524964"/>
            <a:ext cx="11772900" cy="553357"/>
          </a:xfrm>
          <a:prstGeom prst="rect">
            <a:avLst/>
          </a:prstGeom>
          <a:solidFill>
            <a:srgbClr val="00B0F0"/>
          </a:solidFill>
          <a:ln>
            <a:solidFill>
              <a:schemeClr val="tx1"/>
            </a:solidFill>
          </a:ln>
        </p:spPr>
        <p:txBody>
          <a:bodyPr wrap="squar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actions do we take when things aren’t working?</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3243470"/>
            <a:ext cx="7581901" cy="2858539"/>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Great questions. Communication is known for being difficult to measure, as it is hard to prove a cause–effect relationship between communication and action. However, let’s see if we can take a closer look at measuring the effectiveness of our project communications with helpful steps that we can take as project managers, team members, and project sponsors.</a:t>
            </a:r>
          </a:p>
        </p:txBody>
      </p:sp>
    </p:spTree>
    <p:extLst>
      <p:ext uri="{BB962C8B-B14F-4D97-AF65-F5344CB8AC3E}">
        <p14:creationId xmlns:p14="http://schemas.microsoft.com/office/powerpoint/2010/main" val="209491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Measure the effectiveness of Your project communications</a:t>
            </a:r>
          </a:p>
        </p:txBody>
      </p:sp>
      <p:sp>
        <p:nvSpPr>
          <p:cNvPr id="11" name="Rectangle: Rounded Corners 22"/>
          <p:cNvSpPr/>
          <p:nvPr/>
        </p:nvSpPr>
        <p:spPr>
          <a:xfrm>
            <a:off x="296433" y="3147708"/>
            <a:ext cx="1305469" cy="16210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 name="Straight Arrow Connector 5"/>
          <p:cNvCxnSpPr/>
          <p:nvPr/>
        </p:nvCxnSpPr>
        <p:spPr>
          <a:xfrm flipH="1">
            <a:off x="1778000" y="2475470"/>
            <a:ext cx="954616" cy="6147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a:off x="2933700" y="2475470"/>
            <a:ext cx="203667" cy="5645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Rectangle 13"/>
          <p:cNvSpPr/>
          <p:nvPr/>
        </p:nvSpPr>
        <p:spPr>
          <a:xfrm>
            <a:off x="13238" y="3528230"/>
            <a:ext cx="1917700" cy="523220"/>
          </a:xfrm>
          <a:prstGeom prst="rect">
            <a:avLst/>
          </a:prstGeom>
          <a:solidFill>
            <a:schemeClr val="bg1"/>
          </a:solidFill>
          <a:ln>
            <a:solidFill>
              <a:schemeClr val="tx1"/>
            </a:solidFill>
          </a:ln>
        </p:spPr>
        <p:txBody>
          <a:bodyPr wrap="square">
            <a:spAutoFit/>
          </a:bodyPr>
          <a:lstStyle/>
          <a:p>
            <a:pPr algn="ctr"/>
            <a:r>
              <a:rPr lang="en-US" sz="28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a:t>
            </a:r>
            <a:endParaRPr lang="en-US" sz="2800" b="1" dirty="0">
              <a:solidFill>
                <a:srgbClr val="00B0F0"/>
              </a:solidFill>
              <a:effectLst>
                <a:outerShdw blurRad="38100" dist="38100" dir="2700000" algn="tl">
                  <a:srgbClr val="000000">
                    <a:alpha val="43137"/>
                  </a:srgbClr>
                </a:outerShdw>
              </a:effectLst>
            </a:endParaRPr>
          </a:p>
        </p:txBody>
      </p:sp>
      <p:sp>
        <p:nvSpPr>
          <p:cNvPr id="3" name="Rectangle 2"/>
          <p:cNvSpPr/>
          <p:nvPr/>
        </p:nvSpPr>
        <p:spPr>
          <a:xfrm>
            <a:off x="-70437" y="1478010"/>
            <a:ext cx="8867430" cy="1014380"/>
          </a:xfrm>
          <a:prstGeom prst="rect">
            <a:avLst/>
          </a:prstGeom>
          <a:solidFill>
            <a:schemeClr val="bg1"/>
          </a:solidFill>
          <a:ln>
            <a:solidFill>
              <a:schemeClr val="tx1"/>
            </a:solidFill>
          </a:ln>
        </p:spPr>
        <p:txBody>
          <a:bodyPr wrap="square">
            <a:spAutoFit/>
          </a:bodyPr>
          <a:lstStyle/>
          <a:p>
            <a:pPr algn="ctr">
              <a:lnSpc>
                <a:spcPct val="107000"/>
              </a:lnSpc>
              <a:spcAft>
                <a:spcPts val="800"/>
              </a:spcAft>
            </a:pPr>
            <a:r>
              <a:rPr lang="en-US" sz="2800" dirty="0"/>
              <a:t>Before you start evaluating the effectiveness of your project communication, you need to determine </a:t>
            </a:r>
            <a:endParaRPr lang="en-US" sz="3600" dirty="0">
              <a:latin typeface="Calibri" panose="020F0502020204030204" pitchFamily="34" charset="0"/>
              <a:ea typeface="Calibri" panose="020F0502020204030204" pitchFamily="34" charset="0"/>
              <a:cs typeface="Arial" panose="020B0604020202020204" pitchFamily="34" charset="0"/>
            </a:endParaRPr>
          </a:p>
        </p:txBody>
      </p:sp>
      <p:cxnSp>
        <p:nvCxnSpPr>
          <p:cNvPr id="20" name="Straight Arrow Connector 19"/>
          <p:cNvCxnSpPr/>
          <p:nvPr/>
        </p:nvCxnSpPr>
        <p:spPr>
          <a:xfrm>
            <a:off x="3137367" y="2484601"/>
            <a:ext cx="1866433" cy="5554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1" name="Rectangle: Rounded Corners 22"/>
          <p:cNvSpPr/>
          <p:nvPr/>
        </p:nvSpPr>
        <p:spPr>
          <a:xfrm>
            <a:off x="2417575" y="3193194"/>
            <a:ext cx="1305469" cy="16210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2134380" y="3573716"/>
            <a:ext cx="1917700" cy="523220"/>
          </a:xfrm>
          <a:prstGeom prst="rect">
            <a:avLst/>
          </a:prstGeom>
          <a:solidFill>
            <a:schemeClr val="bg1"/>
          </a:solidFill>
          <a:ln>
            <a:solidFill>
              <a:schemeClr val="tx1"/>
            </a:solidFill>
          </a:ln>
        </p:spPr>
        <p:txBody>
          <a:bodyPr wrap="square">
            <a:spAutoFit/>
          </a:bodyPr>
          <a:lstStyle/>
          <a:p>
            <a:pPr algn="ctr"/>
            <a:r>
              <a:rPr lang="en-US" sz="2800" b="1" dirty="0" smtClean="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How</a:t>
            </a:r>
            <a:endParaRPr lang="en-US" sz="2800" b="1" dirty="0">
              <a:solidFill>
                <a:srgbClr val="00B0F0"/>
              </a:solidFill>
              <a:effectLst>
                <a:outerShdw blurRad="38100" dist="38100" dir="2700000" algn="tl">
                  <a:srgbClr val="000000">
                    <a:alpha val="43137"/>
                  </a:srgbClr>
                </a:outerShdw>
              </a:effectLst>
            </a:endParaRPr>
          </a:p>
        </p:txBody>
      </p:sp>
      <p:sp>
        <p:nvSpPr>
          <p:cNvPr id="25" name="Rectangle: Rounded Corners 22"/>
          <p:cNvSpPr/>
          <p:nvPr/>
        </p:nvSpPr>
        <p:spPr>
          <a:xfrm>
            <a:off x="4690492" y="3240942"/>
            <a:ext cx="1305469" cy="16210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p:cNvSpPr/>
          <p:nvPr/>
        </p:nvSpPr>
        <p:spPr>
          <a:xfrm>
            <a:off x="4354936" y="3573716"/>
            <a:ext cx="1917700" cy="523220"/>
          </a:xfrm>
          <a:prstGeom prst="rect">
            <a:avLst/>
          </a:prstGeom>
          <a:solidFill>
            <a:schemeClr val="bg1"/>
          </a:solidFill>
          <a:ln>
            <a:solidFill>
              <a:schemeClr val="tx1"/>
            </a:solidFill>
          </a:ln>
        </p:spPr>
        <p:txBody>
          <a:bodyPr wrap="square">
            <a:spAutoFit/>
          </a:bodyPr>
          <a:lstStyle/>
          <a:p>
            <a:pPr algn="ctr"/>
            <a:r>
              <a:rPr lang="en-US" sz="2800" b="1" dirty="0" smtClean="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When</a:t>
            </a:r>
            <a:endParaRPr lang="en-US" sz="2800" b="1" dirty="0">
              <a:solidFill>
                <a:srgbClr val="00B0F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61081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ppt_x"/>
                                          </p:val>
                                        </p:tav>
                                        <p:tav tm="100000">
                                          <p:val>
                                            <p:strVal val="#ppt_x"/>
                                          </p:val>
                                        </p:tav>
                                      </p:tavLst>
                                    </p:anim>
                                    <p:anim calcmode="lin" valueType="num">
                                      <p:cBhvr additive="base">
                                        <p:cTn id="37" dur="500" fill="hold"/>
                                        <p:tgtEl>
                                          <p:spTgt spid="2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ppt_x"/>
                                          </p:val>
                                        </p:tav>
                                        <p:tav tm="100000">
                                          <p:val>
                                            <p:strVal val="#ppt_x"/>
                                          </p:val>
                                        </p:tav>
                                      </p:tavLst>
                                    </p:anim>
                                    <p:anim calcmode="lin" valueType="num">
                                      <p:cBhvr additive="base">
                                        <p:cTn id="41"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500" fill="hold"/>
                                        <p:tgtEl>
                                          <p:spTgt spid="20"/>
                                        </p:tgtEl>
                                        <p:attrNameLst>
                                          <p:attrName>ppt_x</p:attrName>
                                        </p:attrNameLst>
                                      </p:cBhvr>
                                      <p:tavLst>
                                        <p:tav tm="0">
                                          <p:val>
                                            <p:strVal val="#ppt_x"/>
                                          </p:val>
                                        </p:tav>
                                        <p:tav tm="100000">
                                          <p:val>
                                            <p:strVal val="#ppt_x"/>
                                          </p:val>
                                        </p:tav>
                                      </p:tavLst>
                                    </p:anim>
                                    <p:anim calcmode="lin" valueType="num">
                                      <p:cBhvr additive="base">
                                        <p:cTn id="47" dur="50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ppt_x"/>
                                          </p:val>
                                        </p:tav>
                                        <p:tav tm="100000">
                                          <p:val>
                                            <p:strVal val="#ppt_x"/>
                                          </p:val>
                                        </p:tav>
                                      </p:tavLst>
                                    </p:anim>
                                    <p:anim calcmode="lin" valueType="num">
                                      <p:cBhvr additive="base">
                                        <p:cTn id="5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4" grpId="0" animBg="1"/>
      <p:bldP spid="3" grpId="0" animBg="1"/>
      <p:bldP spid="21" grpId="0" animBg="1"/>
      <p:bldP spid="22" grpId="0" animBg="1"/>
      <p:bldP spid="25" grpId="0" animBg="1"/>
      <p:bldP spid="2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Measure the effectiveness of Your project communications</a:t>
            </a:r>
          </a:p>
        </p:txBody>
      </p:sp>
      <p:sp>
        <p:nvSpPr>
          <p:cNvPr id="14" name="Rectangle 13"/>
          <p:cNvSpPr/>
          <p:nvPr/>
        </p:nvSpPr>
        <p:spPr>
          <a:xfrm>
            <a:off x="0" y="1397063"/>
            <a:ext cx="1917700" cy="523220"/>
          </a:xfrm>
          <a:prstGeom prst="rect">
            <a:avLst/>
          </a:prstGeom>
          <a:solidFill>
            <a:schemeClr val="bg1"/>
          </a:solidFill>
          <a:ln>
            <a:solidFill>
              <a:schemeClr val="tx1"/>
            </a:solidFill>
          </a:ln>
        </p:spPr>
        <p:txBody>
          <a:bodyPr wrap="square">
            <a:spAutoFit/>
          </a:bodyPr>
          <a:lstStyle/>
          <a:p>
            <a:pPr algn="ctr"/>
            <a:r>
              <a:rPr lang="en-US" sz="28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a:t>
            </a:r>
            <a:endParaRPr lang="en-US" sz="2800" b="1" dirty="0">
              <a:solidFill>
                <a:srgbClr val="00B0F0"/>
              </a:solidFill>
              <a:effectLst>
                <a:outerShdw blurRad="38100" dist="38100" dir="2700000" algn="tl">
                  <a:srgbClr val="000000">
                    <a:alpha val="43137"/>
                  </a:srgbClr>
                </a:outerShdw>
              </a:effectLst>
            </a:endParaRPr>
          </a:p>
        </p:txBody>
      </p:sp>
      <p:sp>
        <p:nvSpPr>
          <p:cNvPr id="3" name="Rectangle 2"/>
          <p:cNvSpPr/>
          <p:nvPr/>
        </p:nvSpPr>
        <p:spPr>
          <a:xfrm>
            <a:off x="1917700" y="1878354"/>
            <a:ext cx="10147300" cy="523220"/>
          </a:xfrm>
          <a:prstGeom prst="rect">
            <a:avLst/>
          </a:prstGeom>
          <a:solidFill>
            <a:schemeClr val="bg1"/>
          </a:solidFill>
          <a:ln>
            <a:solidFill>
              <a:schemeClr val="tx1"/>
            </a:solidFill>
          </a:ln>
        </p:spPr>
        <p:txBody>
          <a:bodyPr wrap="square">
            <a:spAutoFit/>
          </a:bodyPr>
          <a:lstStyle/>
          <a:p>
            <a:r>
              <a:rPr lang="en-US" sz="28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are you measuring? What are the criteria for the measurement?</a:t>
            </a:r>
            <a:endParaRPr lang="en-US" sz="2800" b="1" dirty="0">
              <a:solidFill>
                <a:srgbClr val="00B0F0"/>
              </a:solidFill>
              <a:effectLst>
                <a:outerShdw blurRad="38100" dist="38100" dir="2700000" algn="tl">
                  <a:srgbClr val="000000">
                    <a:alpha val="43137"/>
                  </a:srgbClr>
                </a:outerShdw>
              </a:effectLst>
            </a:endParaRPr>
          </a:p>
        </p:txBody>
      </p:sp>
      <p:sp>
        <p:nvSpPr>
          <p:cNvPr id="4" name="Rectangle 3"/>
          <p:cNvSpPr/>
          <p:nvPr/>
        </p:nvSpPr>
        <p:spPr>
          <a:xfrm>
            <a:off x="0" y="2696521"/>
            <a:ext cx="7785100" cy="1673022"/>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Start with the outcome you desire to achieve. The purpose of your project communications is to keep all stakeholders informed so that the project progresses smoothly and ultimately achieves its objectives.</a:t>
            </a:r>
          </a:p>
        </p:txBody>
      </p:sp>
    </p:spTree>
    <p:extLst>
      <p:ext uri="{BB962C8B-B14F-4D97-AF65-F5344CB8AC3E}">
        <p14:creationId xmlns:p14="http://schemas.microsoft.com/office/powerpoint/2010/main" val="411822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3" grpId="0" animBg="1"/>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Measure the effectiveness of Your project communications</a:t>
            </a:r>
          </a:p>
        </p:txBody>
      </p:sp>
      <p:sp>
        <p:nvSpPr>
          <p:cNvPr id="14" name="Rectangle 13"/>
          <p:cNvSpPr/>
          <p:nvPr/>
        </p:nvSpPr>
        <p:spPr>
          <a:xfrm>
            <a:off x="0" y="1397063"/>
            <a:ext cx="1917700" cy="523220"/>
          </a:xfrm>
          <a:prstGeom prst="rect">
            <a:avLst/>
          </a:prstGeom>
          <a:solidFill>
            <a:schemeClr val="bg1"/>
          </a:solidFill>
          <a:ln>
            <a:solidFill>
              <a:schemeClr val="tx1"/>
            </a:solidFill>
          </a:ln>
        </p:spPr>
        <p:txBody>
          <a:bodyPr wrap="square">
            <a:spAutoFit/>
          </a:bodyPr>
          <a:lstStyle/>
          <a:p>
            <a:pPr algn="ctr"/>
            <a:r>
              <a:rPr lang="en-US" sz="28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a:t>
            </a:r>
            <a:endParaRPr lang="en-US" sz="2800" b="1" dirty="0">
              <a:solidFill>
                <a:srgbClr val="00B0F0"/>
              </a:solidFill>
              <a:effectLst>
                <a:outerShdw blurRad="38100" dist="38100" dir="2700000" algn="tl">
                  <a:srgbClr val="000000">
                    <a:alpha val="43137"/>
                  </a:srgbClr>
                </a:outerShdw>
              </a:effectLst>
            </a:endParaRPr>
          </a:p>
        </p:txBody>
      </p:sp>
      <p:sp>
        <p:nvSpPr>
          <p:cNvPr id="3" name="Rectangle 2"/>
          <p:cNvSpPr/>
          <p:nvPr/>
        </p:nvSpPr>
        <p:spPr>
          <a:xfrm>
            <a:off x="1917700" y="1878354"/>
            <a:ext cx="10147300" cy="523220"/>
          </a:xfrm>
          <a:prstGeom prst="rect">
            <a:avLst/>
          </a:prstGeom>
          <a:solidFill>
            <a:schemeClr val="bg1"/>
          </a:solidFill>
          <a:ln>
            <a:solidFill>
              <a:schemeClr val="tx1"/>
            </a:solidFill>
          </a:ln>
        </p:spPr>
        <p:txBody>
          <a:bodyPr wrap="square">
            <a:spAutoFit/>
          </a:bodyPr>
          <a:lstStyle/>
          <a:p>
            <a:r>
              <a:rPr lang="en-US" sz="28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are you measuring? What are the criteria for the measurement?</a:t>
            </a:r>
            <a:endParaRPr lang="en-US" sz="2800" b="1" dirty="0">
              <a:solidFill>
                <a:srgbClr val="00B0F0"/>
              </a:solidFill>
              <a:effectLst>
                <a:outerShdw blurRad="38100" dist="38100" dir="2700000" algn="tl">
                  <a:srgbClr val="000000">
                    <a:alpha val="43137"/>
                  </a:srgbClr>
                </a:outerShdw>
              </a:effectLst>
            </a:endParaRPr>
          </a:p>
        </p:txBody>
      </p:sp>
      <p:sp>
        <p:nvSpPr>
          <p:cNvPr id="4" name="Rectangle 3"/>
          <p:cNvSpPr/>
          <p:nvPr/>
        </p:nvSpPr>
        <p:spPr>
          <a:xfrm>
            <a:off x="0" y="2696521"/>
            <a:ext cx="7785100" cy="126034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Different elements of your project communications management plan will do this in different ways. Stand-up meetings are meant to keep the team informed. </a:t>
            </a:r>
          </a:p>
        </p:txBody>
      </p:sp>
      <p:sp>
        <p:nvSpPr>
          <p:cNvPr id="11" name="Rectangle 10"/>
          <p:cNvSpPr/>
          <p:nvPr/>
        </p:nvSpPr>
        <p:spPr>
          <a:xfrm>
            <a:off x="0" y="4251813"/>
            <a:ext cx="7785100" cy="1569660"/>
          </a:xfrm>
          <a:prstGeom prst="rect">
            <a:avLst/>
          </a:prstGeom>
          <a:solidFill>
            <a:schemeClr val="bg1"/>
          </a:solidFill>
          <a:ln>
            <a:solidFill>
              <a:schemeClr val="tx1"/>
            </a:solidFill>
          </a:ln>
        </p:spPr>
        <p:txBody>
          <a:bodyPr wrap="square">
            <a:spAutoFit/>
          </a:bodyPr>
          <a:lstStyle/>
          <a:p>
            <a:r>
              <a:rPr lang="en-US" sz="2400" dirty="0"/>
              <a:t>Status reports keep stakeholders outside the project team apprised of progress. When deciding what to measure, revisit the specific goals of each tactic in your project communications management plan. </a:t>
            </a:r>
          </a:p>
        </p:txBody>
      </p:sp>
    </p:spTree>
    <p:extLst>
      <p:ext uri="{BB962C8B-B14F-4D97-AF65-F5344CB8AC3E}">
        <p14:creationId xmlns:p14="http://schemas.microsoft.com/office/powerpoint/2010/main" val="1706414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Measure the effectiveness of Your project communications</a:t>
            </a:r>
          </a:p>
        </p:txBody>
      </p:sp>
      <p:sp>
        <p:nvSpPr>
          <p:cNvPr id="14" name="Rectangle 13"/>
          <p:cNvSpPr/>
          <p:nvPr/>
        </p:nvSpPr>
        <p:spPr>
          <a:xfrm>
            <a:off x="0" y="1397063"/>
            <a:ext cx="1917700" cy="523220"/>
          </a:xfrm>
          <a:prstGeom prst="rect">
            <a:avLst/>
          </a:prstGeom>
          <a:solidFill>
            <a:schemeClr val="bg1"/>
          </a:solidFill>
          <a:ln>
            <a:solidFill>
              <a:schemeClr val="tx1"/>
            </a:solidFill>
          </a:ln>
        </p:spPr>
        <p:txBody>
          <a:bodyPr wrap="square">
            <a:spAutoFit/>
          </a:bodyPr>
          <a:lstStyle/>
          <a:p>
            <a:pPr algn="ctr"/>
            <a:r>
              <a:rPr lang="en-US" sz="2800" b="1" dirty="0" smtClean="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How</a:t>
            </a:r>
            <a:endParaRPr lang="en-US" sz="2800" b="1" dirty="0">
              <a:solidFill>
                <a:srgbClr val="00B0F0"/>
              </a:solidFill>
              <a:effectLst>
                <a:outerShdw blurRad="38100" dist="38100" dir="2700000" algn="tl">
                  <a:srgbClr val="000000">
                    <a:alpha val="43137"/>
                  </a:srgbClr>
                </a:outerShdw>
              </a:effectLst>
            </a:endParaRPr>
          </a:p>
        </p:txBody>
      </p:sp>
      <p:sp>
        <p:nvSpPr>
          <p:cNvPr id="3" name="Rectangle 2"/>
          <p:cNvSpPr/>
          <p:nvPr/>
        </p:nvSpPr>
        <p:spPr>
          <a:xfrm>
            <a:off x="1917700" y="1878354"/>
            <a:ext cx="6502259" cy="523220"/>
          </a:xfrm>
          <a:prstGeom prst="rect">
            <a:avLst/>
          </a:prstGeom>
          <a:solidFill>
            <a:schemeClr val="bg1"/>
          </a:solidFill>
          <a:ln>
            <a:solidFill>
              <a:schemeClr val="tx1"/>
            </a:solidFill>
          </a:ln>
        </p:spPr>
        <p:txBody>
          <a:bodyPr wrap="square">
            <a:spAutoFit/>
          </a:bodyPr>
          <a:lstStyle/>
          <a:p>
            <a:r>
              <a:rPr lang="en-US" sz="28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2800" b="1" dirty="0">
              <a:solidFill>
                <a:srgbClr val="00B0F0"/>
              </a:solidFill>
              <a:effectLst>
                <a:outerShdw blurRad="38100" dist="38100" dir="2700000" algn="tl">
                  <a:srgbClr val="000000">
                    <a:alpha val="43137"/>
                  </a:srgbClr>
                </a:outerShdw>
              </a:effectLst>
            </a:endParaRPr>
          </a:p>
        </p:txBody>
      </p:sp>
      <p:sp>
        <p:nvSpPr>
          <p:cNvPr id="4" name="Rectangle 3"/>
          <p:cNvSpPr/>
          <p:nvPr/>
        </p:nvSpPr>
        <p:spPr>
          <a:xfrm>
            <a:off x="0" y="2696521"/>
            <a:ext cx="7785100" cy="1569660"/>
          </a:xfrm>
          <a:prstGeom prst="rect">
            <a:avLst/>
          </a:prstGeom>
          <a:solidFill>
            <a:schemeClr val="bg1"/>
          </a:solidFill>
          <a:ln>
            <a:solidFill>
              <a:schemeClr val="tx1"/>
            </a:solidFill>
          </a:ln>
        </p:spPr>
        <p:txBody>
          <a:bodyPr wrap="square">
            <a:spAutoFit/>
          </a:bodyPr>
          <a:lstStyle/>
          <a:p>
            <a:r>
              <a:rPr lang="en-US" sz="2400" dirty="0"/>
              <a:t>Usage data: Technology applications lend themselves most readily to quantitative measures. Intranet sites can track analytics on who is using the site, how often, and for how long. </a:t>
            </a:r>
          </a:p>
        </p:txBody>
      </p:sp>
      <p:sp>
        <p:nvSpPr>
          <p:cNvPr id="11" name="Rectangle 10"/>
          <p:cNvSpPr/>
          <p:nvPr/>
        </p:nvSpPr>
        <p:spPr>
          <a:xfrm>
            <a:off x="0" y="4561816"/>
            <a:ext cx="7785100" cy="830997"/>
          </a:xfrm>
          <a:prstGeom prst="rect">
            <a:avLst/>
          </a:prstGeom>
          <a:solidFill>
            <a:schemeClr val="bg1"/>
          </a:solidFill>
          <a:ln>
            <a:solidFill>
              <a:schemeClr val="tx1"/>
            </a:solidFill>
          </a:ln>
        </p:spPr>
        <p:txBody>
          <a:bodyPr wrap="square">
            <a:spAutoFit/>
          </a:bodyPr>
          <a:lstStyle/>
          <a:p>
            <a:r>
              <a:rPr lang="en-US" sz="2400" dirty="0"/>
              <a:t>E-mail marketing applications can track open and click-through rates. </a:t>
            </a:r>
          </a:p>
        </p:txBody>
      </p:sp>
    </p:spTree>
    <p:extLst>
      <p:ext uri="{BB962C8B-B14F-4D97-AF65-F5344CB8AC3E}">
        <p14:creationId xmlns:p14="http://schemas.microsoft.com/office/powerpoint/2010/main" val="2035124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3" grpId="0" animBg="1"/>
      <p:bldP spid="4" grpId="0"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Measure the effectiveness of Your project communications</a:t>
            </a:r>
          </a:p>
        </p:txBody>
      </p:sp>
      <p:sp>
        <p:nvSpPr>
          <p:cNvPr id="14" name="Rectangle 13"/>
          <p:cNvSpPr/>
          <p:nvPr/>
        </p:nvSpPr>
        <p:spPr>
          <a:xfrm>
            <a:off x="0" y="1397063"/>
            <a:ext cx="1917700" cy="523220"/>
          </a:xfrm>
          <a:prstGeom prst="rect">
            <a:avLst/>
          </a:prstGeom>
          <a:solidFill>
            <a:schemeClr val="bg1"/>
          </a:solidFill>
          <a:ln>
            <a:solidFill>
              <a:schemeClr val="tx1"/>
            </a:solidFill>
          </a:ln>
        </p:spPr>
        <p:txBody>
          <a:bodyPr wrap="square">
            <a:spAutoFit/>
          </a:bodyPr>
          <a:lstStyle/>
          <a:p>
            <a:pPr algn="ctr"/>
            <a:r>
              <a:rPr lang="en-US" sz="2800" b="1" dirty="0" smtClean="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How</a:t>
            </a:r>
            <a:endParaRPr lang="en-US" sz="2800" b="1" dirty="0">
              <a:solidFill>
                <a:srgbClr val="00B0F0"/>
              </a:solidFill>
              <a:effectLst>
                <a:outerShdw blurRad="38100" dist="38100" dir="2700000" algn="tl">
                  <a:srgbClr val="000000">
                    <a:alpha val="43137"/>
                  </a:srgbClr>
                </a:outerShdw>
              </a:effectLst>
            </a:endParaRPr>
          </a:p>
        </p:txBody>
      </p:sp>
      <p:sp>
        <p:nvSpPr>
          <p:cNvPr id="3" name="Rectangle 2"/>
          <p:cNvSpPr/>
          <p:nvPr/>
        </p:nvSpPr>
        <p:spPr>
          <a:xfrm>
            <a:off x="1917700" y="1878354"/>
            <a:ext cx="6502259" cy="523220"/>
          </a:xfrm>
          <a:prstGeom prst="rect">
            <a:avLst/>
          </a:prstGeom>
          <a:solidFill>
            <a:schemeClr val="bg1"/>
          </a:solidFill>
          <a:ln>
            <a:solidFill>
              <a:schemeClr val="tx1"/>
            </a:solidFill>
          </a:ln>
        </p:spPr>
        <p:txBody>
          <a:bodyPr wrap="square">
            <a:spAutoFit/>
          </a:bodyPr>
          <a:lstStyle/>
          <a:p>
            <a:r>
              <a:rPr lang="en-US" sz="28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2800" b="1" dirty="0">
              <a:solidFill>
                <a:srgbClr val="00B0F0"/>
              </a:solidFill>
              <a:effectLst>
                <a:outerShdw blurRad="38100" dist="38100" dir="2700000" algn="tl">
                  <a:srgbClr val="000000">
                    <a:alpha val="43137"/>
                  </a:srgbClr>
                </a:outerShdw>
              </a:effectLst>
            </a:endParaRPr>
          </a:p>
        </p:txBody>
      </p:sp>
      <p:sp>
        <p:nvSpPr>
          <p:cNvPr id="4" name="Rectangle 3"/>
          <p:cNvSpPr/>
          <p:nvPr/>
        </p:nvSpPr>
        <p:spPr>
          <a:xfrm>
            <a:off x="0" y="2512199"/>
            <a:ext cx="8890000" cy="1938992"/>
          </a:xfrm>
          <a:prstGeom prst="rect">
            <a:avLst/>
          </a:prstGeom>
          <a:solidFill>
            <a:schemeClr val="bg1"/>
          </a:solidFill>
          <a:ln>
            <a:solidFill>
              <a:schemeClr val="tx1"/>
            </a:solidFill>
          </a:ln>
        </p:spPr>
        <p:txBody>
          <a:bodyPr wrap="square">
            <a:spAutoFit/>
          </a:bodyPr>
          <a:lstStyle/>
          <a:p>
            <a:r>
              <a:rPr lang="en-US" sz="2400" dirty="0"/>
              <a:t>Online collaboration tools can track which team members are most active and where the most conversations are happening. Correlating this data with project deliverables and deadlines can potentially show areas where communications are, or are not, accomplishing the desired objectives.</a:t>
            </a:r>
          </a:p>
        </p:txBody>
      </p:sp>
      <p:sp>
        <p:nvSpPr>
          <p:cNvPr id="11" name="Rectangle 10"/>
          <p:cNvSpPr/>
          <p:nvPr/>
        </p:nvSpPr>
        <p:spPr>
          <a:xfrm>
            <a:off x="0" y="4561816"/>
            <a:ext cx="7785100" cy="1938992"/>
          </a:xfrm>
          <a:prstGeom prst="rect">
            <a:avLst/>
          </a:prstGeom>
          <a:solidFill>
            <a:schemeClr val="bg1"/>
          </a:solidFill>
          <a:ln>
            <a:solidFill>
              <a:schemeClr val="tx1"/>
            </a:solidFill>
          </a:ln>
        </p:spPr>
        <p:txBody>
          <a:bodyPr wrap="square">
            <a:spAutoFit/>
          </a:bodyPr>
          <a:lstStyle/>
          <a:p>
            <a:r>
              <a:rPr lang="en-US" sz="2400" dirty="0"/>
              <a:t>Surveys: If you want to know if communications are working for the people who receive them, just ask. Surveys can range from simple feedback questions that provide qualitative and/or anecdotal information to more formal surveys with quantitative results. </a:t>
            </a:r>
          </a:p>
        </p:txBody>
      </p:sp>
    </p:spTree>
    <p:extLst>
      <p:ext uri="{BB962C8B-B14F-4D97-AF65-F5344CB8AC3E}">
        <p14:creationId xmlns:p14="http://schemas.microsoft.com/office/powerpoint/2010/main" val="393951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3" grpId="0" animBg="1"/>
      <p:bldP spid="4" grpId="0" animBg="1"/>
      <p:bldP spid="1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Measure the effectiveness of Your project communications</a:t>
            </a:r>
          </a:p>
        </p:txBody>
      </p:sp>
      <p:sp>
        <p:nvSpPr>
          <p:cNvPr id="14" name="Rectangle 13"/>
          <p:cNvSpPr/>
          <p:nvPr/>
        </p:nvSpPr>
        <p:spPr>
          <a:xfrm>
            <a:off x="0" y="1397063"/>
            <a:ext cx="1917700" cy="523220"/>
          </a:xfrm>
          <a:prstGeom prst="rect">
            <a:avLst/>
          </a:prstGeom>
          <a:solidFill>
            <a:schemeClr val="bg1"/>
          </a:solidFill>
          <a:ln>
            <a:solidFill>
              <a:schemeClr val="tx1"/>
            </a:solidFill>
          </a:ln>
        </p:spPr>
        <p:txBody>
          <a:bodyPr wrap="square">
            <a:spAutoFit/>
          </a:bodyPr>
          <a:lstStyle/>
          <a:p>
            <a:pPr algn="ctr"/>
            <a:r>
              <a:rPr lang="en-US" sz="2800" b="1" dirty="0" smtClean="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How</a:t>
            </a:r>
            <a:endParaRPr lang="en-US" sz="2800" b="1" dirty="0">
              <a:solidFill>
                <a:srgbClr val="00B0F0"/>
              </a:solidFill>
              <a:effectLst>
                <a:outerShdw blurRad="38100" dist="38100" dir="2700000" algn="tl">
                  <a:srgbClr val="000000">
                    <a:alpha val="43137"/>
                  </a:srgbClr>
                </a:outerShdw>
              </a:effectLst>
            </a:endParaRPr>
          </a:p>
        </p:txBody>
      </p:sp>
      <p:sp>
        <p:nvSpPr>
          <p:cNvPr id="3" name="Rectangle 2"/>
          <p:cNvSpPr/>
          <p:nvPr/>
        </p:nvSpPr>
        <p:spPr>
          <a:xfrm>
            <a:off x="1917700" y="1878354"/>
            <a:ext cx="6502259" cy="523220"/>
          </a:xfrm>
          <a:prstGeom prst="rect">
            <a:avLst/>
          </a:prstGeom>
          <a:solidFill>
            <a:schemeClr val="bg1"/>
          </a:solidFill>
          <a:ln>
            <a:solidFill>
              <a:schemeClr val="tx1"/>
            </a:solidFill>
          </a:ln>
        </p:spPr>
        <p:txBody>
          <a:bodyPr wrap="square">
            <a:spAutoFit/>
          </a:bodyPr>
          <a:lstStyle/>
          <a:p>
            <a:r>
              <a:rPr lang="en-US" sz="28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2800" b="1" dirty="0">
              <a:solidFill>
                <a:srgbClr val="00B0F0"/>
              </a:solidFill>
              <a:effectLst>
                <a:outerShdw blurRad="38100" dist="38100" dir="2700000" algn="tl">
                  <a:srgbClr val="000000">
                    <a:alpha val="43137"/>
                  </a:srgbClr>
                </a:outerShdw>
              </a:effectLst>
            </a:endParaRPr>
          </a:p>
        </p:txBody>
      </p:sp>
      <p:sp>
        <p:nvSpPr>
          <p:cNvPr id="4" name="Rectangle 3"/>
          <p:cNvSpPr/>
          <p:nvPr/>
        </p:nvSpPr>
        <p:spPr>
          <a:xfrm>
            <a:off x="0" y="2512199"/>
            <a:ext cx="8890000" cy="1569660"/>
          </a:xfrm>
          <a:prstGeom prst="rect">
            <a:avLst/>
          </a:prstGeom>
          <a:solidFill>
            <a:schemeClr val="bg1"/>
          </a:solidFill>
          <a:ln>
            <a:solidFill>
              <a:schemeClr val="tx1"/>
            </a:solidFill>
          </a:ln>
        </p:spPr>
        <p:txBody>
          <a:bodyPr wrap="square">
            <a:spAutoFit/>
          </a:bodyPr>
          <a:lstStyle/>
          <a:p>
            <a:r>
              <a:rPr lang="en-US" sz="2400" dirty="0"/>
              <a:t>Planned versus actual communications: Your project communications management plan should outline your different communication tactics and how often you plan to use them—for example, status reports will be sent every 2 weeks. </a:t>
            </a:r>
          </a:p>
        </p:txBody>
      </p:sp>
      <p:sp>
        <p:nvSpPr>
          <p:cNvPr id="11" name="Rectangle 10"/>
          <p:cNvSpPr/>
          <p:nvPr/>
        </p:nvSpPr>
        <p:spPr>
          <a:xfrm>
            <a:off x="0" y="4561816"/>
            <a:ext cx="7785100" cy="1569660"/>
          </a:xfrm>
          <a:prstGeom prst="rect">
            <a:avLst/>
          </a:prstGeom>
          <a:solidFill>
            <a:schemeClr val="bg1"/>
          </a:solidFill>
          <a:ln>
            <a:solidFill>
              <a:schemeClr val="tx1"/>
            </a:solidFill>
          </a:ln>
        </p:spPr>
        <p:txBody>
          <a:bodyPr wrap="square">
            <a:spAutoFit/>
          </a:bodyPr>
          <a:lstStyle/>
          <a:p>
            <a:r>
              <a:rPr lang="en-US" sz="2400" dirty="0"/>
              <a:t>Measure how closely you are keeping to the plan and compare that with other project outputs. As with usage data, you may be able to correlate your communication efforts with positive or negative aspects of the project’s progress.</a:t>
            </a:r>
          </a:p>
        </p:txBody>
      </p:sp>
    </p:spTree>
    <p:extLst>
      <p:ext uri="{BB962C8B-B14F-4D97-AF65-F5344CB8AC3E}">
        <p14:creationId xmlns:p14="http://schemas.microsoft.com/office/powerpoint/2010/main" val="2431896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3" grpId="0" animBg="1"/>
      <p:bldP spid="4" grpId="0" animBg="1"/>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Measure the effectiveness of Your project communications</a:t>
            </a:r>
          </a:p>
        </p:txBody>
      </p:sp>
      <p:sp>
        <p:nvSpPr>
          <p:cNvPr id="14" name="Rectangle 13"/>
          <p:cNvSpPr/>
          <p:nvPr/>
        </p:nvSpPr>
        <p:spPr>
          <a:xfrm>
            <a:off x="0" y="1397063"/>
            <a:ext cx="1917700" cy="523220"/>
          </a:xfrm>
          <a:prstGeom prst="rect">
            <a:avLst/>
          </a:prstGeom>
          <a:solidFill>
            <a:schemeClr val="bg1"/>
          </a:solidFill>
          <a:ln>
            <a:solidFill>
              <a:schemeClr val="tx1"/>
            </a:solidFill>
          </a:ln>
        </p:spPr>
        <p:txBody>
          <a:bodyPr wrap="square">
            <a:spAutoFit/>
          </a:bodyPr>
          <a:lstStyle/>
          <a:p>
            <a:pPr algn="ctr"/>
            <a:r>
              <a:rPr lang="en-US" sz="2800" b="1" dirty="0" smtClean="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When</a:t>
            </a:r>
            <a:endParaRPr lang="en-US" sz="2800" b="1" dirty="0">
              <a:solidFill>
                <a:srgbClr val="00B0F0"/>
              </a:solidFill>
              <a:effectLst>
                <a:outerShdw blurRad="38100" dist="38100" dir="2700000" algn="tl">
                  <a:srgbClr val="000000">
                    <a:alpha val="43137"/>
                  </a:srgbClr>
                </a:outerShdw>
              </a:effectLst>
            </a:endParaRPr>
          </a:p>
        </p:txBody>
      </p:sp>
      <p:sp>
        <p:nvSpPr>
          <p:cNvPr id="3" name="Rectangle 2"/>
          <p:cNvSpPr/>
          <p:nvPr/>
        </p:nvSpPr>
        <p:spPr>
          <a:xfrm>
            <a:off x="1917700" y="1878354"/>
            <a:ext cx="6502259" cy="523220"/>
          </a:xfrm>
          <a:prstGeom prst="rect">
            <a:avLst/>
          </a:prstGeom>
          <a:solidFill>
            <a:schemeClr val="bg1"/>
          </a:solidFill>
          <a:ln>
            <a:solidFill>
              <a:schemeClr val="tx1"/>
            </a:solidFill>
          </a:ln>
        </p:spPr>
        <p:txBody>
          <a:bodyPr wrap="square">
            <a:spAutoFit/>
          </a:bodyPr>
          <a:lstStyle/>
          <a:p>
            <a:r>
              <a:rPr lang="en-US" sz="28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2800" b="1" dirty="0">
              <a:solidFill>
                <a:srgbClr val="00B0F0"/>
              </a:solidFill>
              <a:effectLst>
                <a:outerShdw blurRad="38100" dist="38100" dir="2700000" algn="tl">
                  <a:srgbClr val="000000">
                    <a:alpha val="43137"/>
                  </a:srgbClr>
                </a:outerShdw>
              </a:effectLst>
            </a:endParaRPr>
          </a:p>
        </p:txBody>
      </p:sp>
      <p:sp>
        <p:nvSpPr>
          <p:cNvPr id="4" name="Rectangle 3"/>
          <p:cNvSpPr/>
          <p:nvPr/>
        </p:nvSpPr>
        <p:spPr>
          <a:xfrm>
            <a:off x="0" y="2512199"/>
            <a:ext cx="8890000" cy="1938992"/>
          </a:xfrm>
          <a:prstGeom prst="rect">
            <a:avLst/>
          </a:prstGeom>
          <a:solidFill>
            <a:schemeClr val="bg1"/>
          </a:solidFill>
          <a:ln>
            <a:solidFill>
              <a:schemeClr val="tx1"/>
            </a:solidFill>
          </a:ln>
        </p:spPr>
        <p:txBody>
          <a:bodyPr wrap="square">
            <a:spAutoFit/>
          </a:bodyPr>
          <a:lstStyle/>
          <a:p>
            <a:r>
              <a:rPr lang="en-US" sz="2400" dirty="0"/>
              <a:t>It is a good idea to start measuring early, and then measure frequently throughout the life of the project. If you don’t discover until the end of the project that your communications were ineffective, you have missed an opportunity—and possibly hindered your project’s success in the process.</a:t>
            </a:r>
          </a:p>
        </p:txBody>
      </p:sp>
      <p:sp>
        <p:nvSpPr>
          <p:cNvPr id="11" name="Rectangle 10"/>
          <p:cNvSpPr/>
          <p:nvPr/>
        </p:nvSpPr>
        <p:spPr>
          <a:xfrm>
            <a:off x="0" y="4561816"/>
            <a:ext cx="7785100" cy="1569660"/>
          </a:xfrm>
          <a:prstGeom prst="rect">
            <a:avLst/>
          </a:prstGeom>
          <a:solidFill>
            <a:schemeClr val="bg1"/>
          </a:solidFill>
          <a:ln>
            <a:solidFill>
              <a:schemeClr val="tx1"/>
            </a:solidFill>
          </a:ln>
        </p:spPr>
        <p:txBody>
          <a:bodyPr wrap="square">
            <a:spAutoFit/>
          </a:bodyPr>
          <a:lstStyle/>
          <a:p>
            <a:r>
              <a:rPr lang="en-US" sz="2400" dirty="0"/>
              <a:t> If your initial findings lead you to make changes to what or how you communicate, then measure again to ensure that the changes you made have actually improved your project communications. </a:t>
            </a:r>
          </a:p>
        </p:txBody>
      </p:sp>
    </p:spTree>
    <p:extLst>
      <p:ext uri="{BB962C8B-B14F-4D97-AF65-F5344CB8AC3E}">
        <p14:creationId xmlns:p14="http://schemas.microsoft.com/office/powerpoint/2010/main" val="3400345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3" grpId="0" animBg="1"/>
      <p:bldP spid="4" grpId="0" animBg="1"/>
      <p:bldP spid="1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Feedback Loops</a:t>
            </a:r>
            <a:endParaRPr lang="en-US" sz="28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2337963"/>
            <a:ext cx="6502259" cy="523220"/>
          </a:xfrm>
          <a:prstGeom prst="rect">
            <a:avLst/>
          </a:prstGeom>
          <a:solidFill>
            <a:schemeClr val="bg1"/>
          </a:solidFill>
          <a:ln>
            <a:solidFill>
              <a:schemeClr val="tx1"/>
            </a:solidFill>
          </a:ln>
        </p:spPr>
        <p:txBody>
          <a:bodyPr wrap="square">
            <a:spAutoFit/>
          </a:bodyPr>
          <a:lstStyle/>
          <a:p>
            <a:pPr algn="ctr"/>
            <a:r>
              <a:rPr lang="en-US" sz="2800" dirty="0">
                <a:solidFill>
                  <a:srgbClr val="00B0F0"/>
                </a:solidFill>
                <a:effectLst>
                  <a:outerShdw blurRad="38100" dist="38100" dir="2700000" algn="tl">
                    <a:srgbClr val="000000">
                      <a:alpha val="43137"/>
                    </a:srgbClr>
                  </a:outerShdw>
                </a:effectLst>
              </a:rPr>
              <a:t>Why is it important?</a:t>
            </a:r>
          </a:p>
        </p:txBody>
      </p:sp>
      <p:sp>
        <p:nvSpPr>
          <p:cNvPr id="4" name="Rectangle 3"/>
          <p:cNvSpPr/>
          <p:nvPr/>
        </p:nvSpPr>
        <p:spPr>
          <a:xfrm>
            <a:off x="0" y="1322137"/>
            <a:ext cx="12331700" cy="830997"/>
          </a:xfrm>
          <a:prstGeom prst="rect">
            <a:avLst/>
          </a:prstGeom>
          <a:solidFill>
            <a:schemeClr val="bg1"/>
          </a:solidFill>
          <a:ln>
            <a:solidFill>
              <a:schemeClr val="tx1"/>
            </a:solidFill>
          </a:ln>
        </p:spPr>
        <p:txBody>
          <a:bodyPr wrap="square">
            <a:spAutoFit/>
          </a:bodyPr>
          <a:lstStyle/>
          <a:p>
            <a:r>
              <a:rPr lang="en-US" sz="2400" dirty="0"/>
              <a:t>The feedback part of the process occurs in reverse, with the receiver responding to the sender to ensure that he/she actually understood what you intended to communicate. </a:t>
            </a:r>
          </a:p>
        </p:txBody>
      </p:sp>
      <p:sp>
        <p:nvSpPr>
          <p:cNvPr id="11" name="Rectangle 10"/>
          <p:cNvSpPr/>
          <p:nvPr/>
        </p:nvSpPr>
        <p:spPr>
          <a:xfrm>
            <a:off x="0" y="3090242"/>
            <a:ext cx="7785100" cy="2308324"/>
          </a:xfrm>
          <a:prstGeom prst="rect">
            <a:avLst/>
          </a:prstGeom>
          <a:solidFill>
            <a:schemeClr val="bg1"/>
          </a:solidFill>
          <a:ln>
            <a:solidFill>
              <a:schemeClr val="tx1"/>
            </a:solidFill>
          </a:ln>
        </p:spPr>
        <p:txBody>
          <a:bodyPr wrap="square">
            <a:spAutoFit/>
          </a:bodyPr>
          <a:lstStyle/>
          <a:p>
            <a:r>
              <a:rPr lang="en-US" sz="2400" dirty="0"/>
              <a:t>It verifies that what you intended to communicate is what is actually understood by the receiver. Whether you are the sender or receiver of the message, one essential element in feedback is closure. Too often, there are items left unacknowledged, unclear, or unresolved in a conversation or interaction.</a:t>
            </a:r>
          </a:p>
        </p:txBody>
      </p:sp>
    </p:spTree>
    <p:extLst>
      <p:ext uri="{BB962C8B-B14F-4D97-AF65-F5344CB8AC3E}">
        <p14:creationId xmlns:p14="http://schemas.microsoft.com/office/powerpoint/2010/main" val="2546011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4" grpId="0" animBg="1"/>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Feedback Loops</a:t>
            </a:r>
            <a:endParaRPr lang="en-US" sz="28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2337963"/>
            <a:ext cx="6502259" cy="523220"/>
          </a:xfrm>
          <a:prstGeom prst="rect">
            <a:avLst/>
          </a:prstGeom>
          <a:solidFill>
            <a:schemeClr val="bg1"/>
          </a:solidFill>
          <a:ln>
            <a:solidFill>
              <a:schemeClr val="tx1"/>
            </a:solidFill>
          </a:ln>
        </p:spPr>
        <p:txBody>
          <a:bodyPr wrap="square">
            <a:spAutoFit/>
          </a:bodyPr>
          <a:lstStyle/>
          <a:p>
            <a:pPr algn="ctr"/>
            <a:r>
              <a:rPr lang="en-US" sz="2800" dirty="0">
                <a:solidFill>
                  <a:srgbClr val="00B0F0"/>
                </a:solidFill>
                <a:effectLst>
                  <a:outerShdw blurRad="38100" dist="38100" dir="2700000" algn="tl">
                    <a:srgbClr val="000000">
                      <a:alpha val="43137"/>
                    </a:srgbClr>
                  </a:outerShdw>
                </a:effectLst>
              </a:rPr>
              <a:t>Why is it important?</a:t>
            </a:r>
          </a:p>
        </p:txBody>
      </p:sp>
      <p:sp>
        <p:nvSpPr>
          <p:cNvPr id="4" name="Rectangle 3"/>
          <p:cNvSpPr/>
          <p:nvPr/>
        </p:nvSpPr>
        <p:spPr>
          <a:xfrm>
            <a:off x="0" y="1322137"/>
            <a:ext cx="12331700" cy="830997"/>
          </a:xfrm>
          <a:prstGeom prst="rect">
            <a:avLst/>
          </a:prstGeom>
          <a:solidFill>
            <a:schemeClr val="bg1"/>
          </a:solidFill>
          <a:ln>
            <a:solidFill>
              <a:schemeClr val="tx1"/>
            </a:solidFill>
          </a:ln>
        </p:spPr>
        <p:txBody>
          <a:bodyPr wrap="square">
            <a:spAutoFit/>
          </a:bodyPr>
          <a:lstStyle/>
          <a:p>
            <a:r>
              <a:rPr lang="en-US" sz="2400" dirty="0"/>
              <a:t>The feedback part of the process occurs in reverse, with the receiver responding to the sender to ensure that he/she actually understood what you intended to communicate. </a:t>
            </a:r>
          </a:p>
        </p:txBody>
      </p:sp>
      <p:sp>
        <p:nvSpPr>
          <p:cNvPr id="11" name="Rectangle 10"/>
          <p:cNvSpPr/>
          <p:nvPr/>
        </p:nvSpPr>
        <p:spPr>
          <a:xfrm>
            <a:off x="0" y="3090242"/>
            <a:ext cx="7785100" cy="1569660"/>
          </a:xfrm>
          <a:prstGeom prst="rect">
            <a:avLst/>
          </a:prstGeom>
          <a:solidFill>
            <a:schemeClr val="bg1"/>
          </a:solidFill>
          <a:ln>
            <a:solidFill>
              <a:schemeClr val="tx1"/>
            </a:solidFill>
          </a:ln>
        </p:spPr>
        <p:txBody>
          <a:bodyPr wrap="square">
            <a:spAutoFit/>
          </a:bodyPr>
          <a:lstStyle/>
          <a:p>
            <a:r>
              <a:rPr lang="en-US" sz="2400" dirty="0"/>
              <a:t>It provides crystal clear that the subject has been closed, agreed upon, and next steps decided. This is why Step 5 (Close) in the conversation guidelines outlined earlier in this chapter is so important</a:t>
            </a:r>
            <a:endParaRPr lang="en-US" sz="3600" dirty="0"/>
          </a:p>
        </p:txBody>
      </p:sp>
    </p:spTree>
    <p:extLst>
      <p:ext uri="{BB962C8B-B14F-4D97-AF65-F5344CB8AC3E}">
        <p14:creationId xmlns:p14="http://schemas.microsoft.com/office/powerpoint/2010/main" val="3110923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Feedback Loops</a:t>
            </a:r>
            <a:endParaRPr lang="en-US" sz="28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2337963"/>
            <a:ext cx="6502259" cy="523220"/>
          </a:xfrm>
          <a:prstGeom prst="rect">
            <a:avLst/>
          </a:prstGeom>
          <a:solidFill>
            <a:schemeClr val="bg1"/>
          </a:solidFill>
          <a:ln>
            <a:solidFill>
              <a:schemeClr val="tx1"/>
            </a:solidFill>
          </a:ln>
        </p:spPr>
        <p:txBody>
          <a:bodyPr wrap="square">
            <a:spAutoFit/>
          </a:bodyPr>
          <a:lstStyle/>
          <a:p>
            <a:pPr algn="ctr"/>
            <a:r>
              <a:rPr lang="en-US" sz="2800" dirty="0">
                <a:solidFill>
                  <a:srgbClr val="00B0F0"/>
                </a:solidFill>
                <a:effectLst>
                  <a:outerShdw blurRad="38100" dist="38100" dir="2700000" algn="tl">
                    <a:srgbClr val="000000">
                      <a:alpha val="43137"/>
                    </a:srgbClr>
                  </a:outerShdw>
                </a:effectLst>
              </a:rPr>
              <a:t>How to ask feedbacks?</a:t>
            </a:r>
          </a:p>
        </p:txBody>
      </p:sp>
      <p:sp>
        <p:nvSpPr>
          <p:cNvPr id="4" name="Rectangle 3"/>
          <p:cNvSpPr/>
          <p:nvPr/>
        </p:nvSpPr>
        <p:spPr>
          <a:xfrm>
            <a:off x="0" y="1322137"/>
            <a:ext cx="12331700" cy="830997"/>
          </a:xfrm>
          <a:prstGeom prst="rect">
            <a:avLst/>
          </a:prstGeom>
          <a:solidFill>
            <a:schemeClr val="bg1"/>
          </a:solidFill>
          <a:ln>
            <a:solidFill>
              <a:schemeClr val="tx1"/>
            </a:solidFill>
          </a:ln>
        </p:spPr>
        <p:txBody>
          <a:bodyPr wrap="square">
            <a:spAutoFit/>
          </a:bodyPr>
          <a:lstStyle/>
          <a:p>
            <a:r>
              <a:rPr lang="en-US" sz="2400" dirty="0"/>
              <a:t>The feedback part of the process occurs in reverse, with the receiver responding to the sender to ensure that he/she actually understood what you intended to communicate. </a:t>
            </a:r>
          </a:p>
        </p:txBody>
      </p:sp>
      <p:sp>
        <p:nvSpPr>
          <p:cNvPr id="11" name="Rectangle 10"/>
          <p:cNvSpPr/>
          <p:nvPr/>
        </p:nvSpPr>
        <p:spPr>
          <a:xfrm>
            <a:off x="0" y="3090242"/>
            <a:ext cx="7785100" cy="1200329"/>
          </a:xfrm>
          <a:prstGeom prst="rect">
            <a:avLst/>
          </a:prstGeom>
          <a:solidFill>
            <a:schemeClr val="bg1"/>
          </a:solidFill>
          <a:ln>
            <a:solidFill>
              <a:schemeClr val="tx1"/>
            </a:solidFill>
          </a:ln>
        </p:spPr>
        <p:txBody>
          <a:bodyPr wrap="square">
            <a:spAutoFit/>
          </a:bodyPr>
          <a:lstStyle/>
          <a:p>
            <a:r>
              <a:rPr lang="en-US" sz="2400" dirty="0"/>
              <a:t>According to Tom Peters, coauthor of In Search of Excellence, the “four most important words in management are…. “what do you think?</a:t>
            </a:r>
          </a:p>
        </p:txBody>
      </p:sp>
    </p:spTree>
    <p:extLst>
      <p:ext uri="{BB962C8B-B14F-4D97-AF65-F5344CB8AC3E}">
        <p14:creationId xmlns:p14="http://schemas.microsoft.com/office/powerpoint/2010/main" val="1328822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4" grpId="0" animBg="1"/>
      <p:bldP spid="1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Feedback Loops</a:t>
            </a:r>
            <a:endParaRPr lang="en-US" sz="28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2337963"/>
            <a:ext cx="6502259" cy="523220"/>
          </a:xfrm>
          <a:prstGeom prst="rect">
            <a:avLst/>
          </a:prstGeom>
          <a:solidFill>
            <a:schemeClr val="bg1"/>
          </a:solidFill>
          <a:ln>
            <a:solidFill>
              <a:schemeClr val="tx1"/>
            </a:solidFill>
          </a:ln>
        </p:spPr>
        <p:txBody>
          <a:bodyPr wrap="square">
            <a:spAutoFit/>
          </a:bodyPr>
          <a:lstStyle/>
          <a:p>
            <a:pPr algn="ctr"/>
            <a:r>
              <a:rPr lang="en-US" sz="2800" dirty="0" smtClean="0">
                <a:solidFill>
                  <a:srgbClr val="00B0F0"/>
                </a:solidFill>
                <a:effectLst>
                  <a:outerShdw blurRad="38100" dist="38100" dir="2700000" algn="tl">
                    <a:srgbClr val="000000">
                      <a:alpha val="43137"/>
                    </a:srgbClr>
                  </a:outerShdw>
                </a:effectLst>
              </a:rPr>
              <a:t>Why to </a:t>
            </a:r>
            <a:r>
              <a:rPr lang="en-US" sz="2800" dirty="0">
                <a:solidFill>
                  <a:srgbClr val="00B0F0"/>
                </a:solidFill>
                <a:effectLst>
                  <a:outerShdw blurRad="38100" dist="38100" dir="2700000" algn="tl">
                    <a:srgbClr val="000000">
                      <a:alpha val="43137"/>
                    </a:srgbClr>
                  </a:outerShdw>
                </a:effectLst>
              </a:rPr>
              <a:t>ask feedbacks?</a:t>
            </a:r>
          </a:p>
        </p:txBody>
      </p:sp>
      <p:sp>
        <p:nvSpPr>
          <p:cNvPr id="4" name="Rectangle 3"/>
          <p:cNvSpPr/>
          <p:nvPr/>
        </p:nvSpPr>
        <p:spPr>
          <a:xfrm>
            <a:off x="0" y="1322137"/>
            <a:ext cx="12331700" cy="830997"/>
          </a:xfrm>
          <a:prstGeom prst="rect">
            <a:avLst/>
          </a:prstGeom>
          <a:solidFill>
            <a:schemeClr val="bg1"/>
          </a:solidFill>
          <a:ln>
            <a:solidFill>
              <a:schemeClr val="tx1"/>
            </a:solidFill>
          </a:ln>
        </p:spPr>
        <p:txBody>
          <a:bodyPr wrap="square">
            <a:spAutoFit/>
          </a:bodyPr>
          <a:lstStyle/>
          <a:p>
            <a:r>
              <a:rPr lang="en-US" sz="2400" dirty="0"/>
              <a:t>The feedback part of the process occurs in reverse, with the receiver responding to the sender to ensure that he/she actually understood what you intended to communicate. </a:t>
            </a:r>
          </a:p>
        </p:txBody>
      </p:sp>
      <p:sp>
        <p:nvSpPr>
          <p:cNvPr id="11" name="Rectangle 10"/>
          <p:cNvSpPr/>
          <p:nvPr/>
        </p:nvSpPr>
        <p:spPr>
          <a:xfrm>
            <a:off x="0" y="3090242"/>
            <a:ext cx="7785100" cy="1200329"/>
          </a:xfrm>
          <a:prstGeom prst="rect">
            <a:avLst/>
          </a:prstGeom>
          <a:solidFill>
            <a:schemeClr val="bg1"/>
          </a:solidFill>
          <a:ln>
            <a:solidFill>
              <a:schemeClr val="tx1"/>
            </a:solidFill>
          </a:ln>
        </p:spPr>
        <p:txBody>
          <a:bodyPr wrap="square">
            <a:spAutoFit/>
          </a:bodyPr>
          <a:lstStyle/>
          <a:p>
            <a:r>
              <a:rPr lang="en-US" sz="2400" dirty="0"/>
              <a:t> It provides space for team members or stakeholders to address any remaining uncertainties they may have, and/or confirm their understanding of your message. </a:t>
            </a:r>
          </a:p>
        </p:txBody>
      </p:sp>
      <p:sp>
        <p:nvSpPr>
          <p:cNvPr id="12" name="Rectangle 11"/>
          <p:cNvSpPr/>
          <p:nvPr/>
        </p:nvSpPr>
        <p:spPr>
          <a:xfrm>
            <a:off x="2116" y="4519630"/>
            <a:ext cx="7785100" cy="1200329"/>
          </a:xfrm>
          <a:prstGeom prst="rect">
            <a:avLst/>
          </a:prstGeom>
          <a:solidFill>
            <a:schemeClr val="bg1"/>
          </a:solidFill>
          <a:ln>
            <a:solidFill>
              <a:schemeClr val="tx1"/>
            </a:solidFill>
          </a:ln>
        </p:spPr>
        <p:txBody>
          <a:bodyPr wrap="square">
            <a:spAutoFit/>
          </a:bodyPr>
          <a:lstStyle/>
          <a:p>
            <a:r>
              <a:rPr lang="en-US" sz="2400" dirty="0"/>
              <a:t>It helps build trust by demonstrating that you value their personal and practical needs and want to ensure they are addressed by your message.</a:t>
            </a:r>
          </a:p>
        </p:txBody>
      </p:sp>
    </p:spTree>
    <p:extLst>
      <p:ext uri="{BB962C8B-B14F-4D97-AF65-F5344CB8AC3E}">
        <p14:creationId xmlns:p14="http://schemas.microsoft.com/office/powerpoint/2010/main" val="206617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Feedback Loops</a:t>
            </a:r>
            <a:endParaRPr lang="en-US" sz="28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1452585"/>
            <a:ext cx="6502259" cy="523220"/>
          </a:xfrm>
          <a:prstGeom prst="rect">
            <a:avLst/>
          </a:prstGeom>
          <a:solidFill>
            <a:schemeClr val="bg1"/>
          </a:solidFill>
          <a:ln>
            <a:solidFill>
              <a:schemeClr val="tx1"/>
            </a:solidFill>
          </a:ln>
        </p:spPr>
        <p:txBody>
          <a:bodyPr wrap="square">
            <a:spAutoFit/>
          </a:bodyPr>
          <a:lstStyle/>
          <a:p>
            <a:pPr algn="ctr"/>
            <a:r>
              <a:rPr lang="en-US" sz="2800" dirty="0" smtClean="0">
                <a:solidFill>
                  <a:srgbClr val="00B0F0"/>
                </a:solidFill>
                <a:effectLst>
                  <a:outerShdw blurRad="38100" dist="38100" dir="2700000" algn="tl">
                    <a:srgbClr val="000000">
                      <a:alpha val="43137"/>
                    </a:srgbClr>
                  </a:outerShdw>
                </a:effectLst>
              </a:rPr>
              <a:t>Feedback from yourself</a:t>
            </a:r>
            <a:endParaRPr lang="en-US" sz="2800" dirty="0">
              <a:solidFill>
                <a:srgbClr val="00B0F0"/>
              </a:solidFill>
              <a:effectLst>
                <a:outerShdw blurRad="38100" dist="38100" dir="2700000" algn="tl">
                  <a:srgbClr val="000000">
                    <a:alpha val="43137"/>
                  </a:srgbClr>
                </a:outerShdw>
              </a:effectLst>
            </a:endParaRPr>
          </a:p>
        </p:txBody>
      </p:sp>
      <p:sp>
        <p:nvSpPr>
          <p:cNvPr id="11" name="Rectangle 10"/>
          <p:cNvSpPr/>
          <p:nvPr/>
        </p:nvSpPr>
        <p:spPr>
          <a:xfrm>
            <a:off x="0" y="2211781"/>
            <a:ext cx="7785100" cy="2677656"/>
          </a:xfrm>
          <a:prstGeom prst="rect">
            <a:avLst/>
          </a:prstGeom>
          <a:solidFill>
            <a:schemeClr val="bg1"/>
          </a:solidFill>
          <a:ln>
            <a:solidFill>
              <a:schemeClr val="tx1"/>
            </a:solidFill>
          </a:ln>
        </p:spPr>
        <p:txBody>
          <a:bodyPr wrap="square">
            <a:spAutoFit/>
          </a:bodyPr>
          <a:lstStyle/>
          <a:p>
            <a:r>
              <a:rPr lang="en-US" sz="2400" dirty="0"/>
              <a:t>Finally, when engaging in a conversation or electronic exchange, check in with yourself using your own internal feedback loop. How can you be sure you are communicating what matters? Ask yourself: Am I adding value to this discussion? Is it a fact or my opinion? Is it relevant to the topic? Has someone already said this, and I am just repeating what someone else said? </a:t>
            </a:r>
          </a:p>
        </p:txBody>
      </p:sp>
    </p:spTree>
    <p:extLst>
      <p:ext uri="{BB962C8B-B14F-4D97-AF65-F5344CB8AC3E}">
        <p14:creationId xmlns:p14="http://schemas.microsoft.com/office/powerpoint/2010/main" val="89808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Monitoring </a:t>
            </a:r>
            <a:r>
              <a:rPr lang="en-US" sz="2800" b="1" dirty="0">
                <a:effectLst>
                  <a:outerShdw blurRad="38100" dist="38100" dir="2700000" algn="tl">
                    <a:srgbClr val="000000">
                      <a:alpha val="43137"/>
                    </a:srgbClr>
                  </a:outerShdw>
                </a:effectLst>
              </a:rPr>
              <a:t>Communications</a:t>
            </a: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Feedback Loops</a:t>
            </a:r>
            <a:endParaRPr lang="en-US" sz="28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1452585"/>
            <a:ext cx="6502259" cy="523220"/>
          </a:xfrm>
          <a:prstGeom prst="rect">
            <a:avLst/>
          </a:prstGeom>
          <a:solidFill>
            <a:schemeClr val="bg1"/>
          </a:solidFill>
          <a:ln>
            <a:solidFill>
              <a:schemeClr val="tx1"/>
            </a:solidFill>
          </a:ln>
        </p:spPr>
        <p:txBody>
          <a:bodyPr wrap="square">
            <a:spAutoFit/>
          </a:bodyPr>
          <a:lstStyle/>
          <a:p>
            <a:pPr algn="ctr"/>
            <a:r>
              <a:rPr lang="en-US" sz="2800" dirty="0" smtClean="0">
                <a:solidFill>
                  <a:srgbClr val="00B0F0"/>
                </a:solidFill>
                <a:effectLst>
                  <a:outerShdw blurRad="38100" dist="38100" dir="2700000" algn="tl">
                    <a:srgbClr val="000000">
                      <a:alpha val="43137"/>
                    </a:srgbClr>
                  </a:outerShdw>
                </a:effectLst>
              </a:rPr>
              <a:t>Feedback from yourself</a:t>
            </a:r>
            <a:endParaRPr lang="en-US" sz="2800" dirty="0">
              <a:solidFill>
                <a:srgbClr val="00B0F0"/>
              </a:solidFill>
              <a:effectLst>
                <a:outerShdw blurRad="38100" dist="38100" dir="2700000" algn="tl">
                  <a:srgbClr val="000000">
                    <a:alpha val="43137"/>
                  </a:srgbClr>
                </a:outerShdw>
              </a:effectLst>
            </a:endParaRPr>
          </a:p>
        </p:txBody>
      </p:sp>
      <p:pic>
        <p:nvPicPr>
          <p:cNvPr id="16" name="Picture 15"/>
          <p:cNvPicPr/>
          <p:nvPr/>
        </p:nvPicPr>
        <p:blipFill rotWithShape="1">
          <a:blip r:embed="rId3"/>
          <a:srcRect l="24102" t="22336" r="38333" b="21368"/>
          <a:stretch/>
        </p:blipFill>
        <p:spPr bwMode="auto">
          <a:xfrm>
            <a:off x="0" y="2194939"/>
            <a:ext cx="7711125" cy="41402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7814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731774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769291" y="1031029"/>
            <a:ext cx="4448397" cy="646331"/>
          </a:xfrm>
          <a:prstGeom prst="rect">
            <a:avLst/>
          </a:prstGeom>
          <a:noFill/>
        </p:spPr>
        <p:txBody>
          <a:bodyPr wrap="none" rtlCol="0">
            <a:spAutoFit/>
          </a:bodyPr>
          <a:lstStyle/>
          <a:p>
            <a:pPr algn="ctr"/>
            <a:r>
              <a:rPr lang="en-US" sz="3600" b="1" dirty="0">
                <a:solidFill>
                  <a:schemeClr val="accent1"/>
                </a:solidFill>
              </a:rPr>
              <a:t>Putting it into practice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Section</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sp>
        <p:nvSpPr>
          <p:cNvPr id="2" name="TextBox 1"/>
          <p:cNvSpPr txBox="1"/>
          <p:nvPr/>
        </p:nvSpPr>
        <p:spPr>
          <a:xfrm>
            <a:off x="-180340" y="6457890"/>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641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Putting it into Practice</a:t>
            </a:r>
            <a:endParaRPr lang="en-US" sz="2800" b="1" dirty="0">
              <a:effectLst>
                <a:outerShdw blurRad="38100" dist="38100" dir="2700000" algn="tl">
                  <a:srgbClr val="000000">
                    <a:alpha val="43137"/>
                  </a:srgbClr>
                </a:outerShdw>
              </a:effectLst>
            </a:endParaRP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a:solidFill>
                  <a:schemeClr val="bg1"/>
                </a:solidFill>
              </a:rPr>
              <a:t>For traditional Teams</a:t>
            </a:r>
          </a:p>
        </p:txBody>
      </p:sp>
      <p:pic>
        <p:nvPicPr>
          <p:cNvPr id="10" name="Picture 9"/>
          <p:cNvPicPr/>
          <p:nvPr/>
        </p:nvPicPr>
        <p:blipFill rotWithShape="1">
          <a:blip r:embed="rId3"/>
          <a:srcRect l="26410" t="43077" r="39359" b="21823"/>
          <a:stretch/>
        </p:blipFill>
        <p:spPr bwMode="auto">
          <a:xfrm>
            <a:off x="-1" y="1523999"/>
            <a:ext cx="7874001" cy="499544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2483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19959" y="6140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32616" y="-12531"/>
            <a:ext cx="8417320" cy="523220"/>
          </a:xfrm>
          <a:prstGeom prst="rect">
            <a:avLst/>
          </a:prstGeom>
          <a:noFill/>
          <a:ln>
            <a:solidFill>
              <a:schemeClr val="tx1">
                <a:lumMod val="65000"/>
                <a:lumOff val="35000"/>
              </a:schemeClr>
            </a:solidFill>
          </a:ln>
        </p:spPr>
        <p:txBody>
          <a:bodyPr wrap="square" rtlCol="0">
            <a:spAutoFit/>
          </a:bodyPr>
          <a:lstStyle/>
          <a:p>
            <a:pPr algn="ctr"/>
            <a:r>
              <a:rPr lang="en-US" sz="2800" b="1" dirty="0" smtClean="0">
                <a:effectLst>
                  <a:outerShdw blurRad="38100" dist="38100" dir="2700000" algn="tl">
                    <a:srgbClr val="000000">
                      <a:alpha val="43137"/>
                    </a:srgbClr>
                  </a:outerShdw>
                </a:effectLst>
              </a:rPr>
              <a:t>Putting it into Practice</a:t>
            </a:r>
            <a:endParaRPr lang="en-US" sz="2800" b="1" dirty="0">
              <a:effectLst>
                <a:outerShdw blurRad="38100" dist="38100" dir="2700000" algn="tl">
                  <a:srgbClr val="000000">
                    <a:alpha val="43137"/>
                  </a:srgbClr>
                </a:outerShdw>
              </a:effectLst>
            </a:endParaRPr>
          </a:p>
        </p:txBody>
      </p:sp>
      <p:sp>
        <p:nvSpPr>
          <p:cNvPr id="2" name="TextBox 1"/>
          <p:cNvSpPr txBox="1"/>
          <p:nvPr/>
        </p:nvSpPr>
        <p:spPr>
          <a:xfrm>
            <a:off x="-474935" y="6519446"/>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5469" cy="467093"/>
          </a:xfrm>
          <a:prstGeom prst="rect">
            <a:avLst/>
          </a:prstGeom>
        </p:spPr>
      </p:pic>
      <p:sp>
        <p:nvSpPr>
          <p:cNvPr id="9" name="Rectangle 8"/>
          <p:cNvSpPr/>
          <p:nvPr/>
        </p:nvSpPr>
        <p:spPr>
          <a:xfrm>
            <a:off x="0" y="710231"/>
            <a:ext cx="12192000" cy="523220"/>
          </a:xfrm>
          <a:prstGeom prst="rect">
            <a:avLst/>
          </a:prstGeom>
          <a:solidFill>
            <a:srgbClr val="00B0F0"/>
          </a:solidFill>
          <a:ln>
            <a:solidFill>
              <a:schemeClr val="tx1"/>
            </a:solidFill>
          </a:ln>
        </p:spPr>
        <p:txBody>
          <a:bodyPr wrap="square">
            <a:spAutoFit/>
          </a:bodyPr>
          <a:lstStyle/>
          <a:p>
            <a:pPr algn="ctr"/>
            <a:r>
              <a:rPr lang="en-US" sz="2800" b="1" dirty="0">
                <a:solidFill>
                  <a:schemeClr val="bg1"/>
                </a:solidFill>
              </a:rPr>
              <a:t>For </a:t>
            </a:r>
            <a:r>
              <a:rPr lang="en-US" sz="2800" b="1" dirty="0" smtClean="0">
                <a:solidFill>
                  <a:schemeClr val="bg1"/>
                </a:solidFill>
              </a:rPr>
              <a:t>Virtual </a:t>
            </a:r>
            <a:r>
              <a:rPr lang="en-US" sz="2800" b="1" dirty="0">
                <a:solidFill>
                  <a:schemeClr val="bg1"/>
                </a:solidFill>
              </a:rPr>
              <a:t>Teams</a:t>
            </a:r>
          </a:p>
        </p:txBody>
      </p:sp>
      <p:pic>
        <p:nvPicPr>
          <p:cNvPr id="11" name="Picture 10"/>
          <p:cNvPicPr/>
          <p:nvPr/>
        </p:nvPicPr>
        <p:blipFill rotWithShape="1">
          <a:blip r:embed="rId3"/>
          <a:srcRect l="26026" t="23704" r="39744" b="37778"/>
          <a:stretch/>
        </p:blipFill>
        <p:spPr bwMode="auto">
          <a:xfrm>
            <a:off x="0" y="1233451"/>
            <a:ext cx="7594601" cy="542537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18253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purl.org/dc/dcmitype/"/>
    <ds:schemaRef ds:uri="http://schemas.microsoft.com/office/2006/metadata/properties"/>
    <ds:schemaRef ds:uri="688354b5-287c-4cda-825e-1d7935aea40e"/>
    <ds:schemaRef ds:uri="aca13214-df29-4e3c-a050-857c0bf7bd8e"/>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152</TotalTime>
  <Words>3365</Words>
  <Application>Microsoft Office PowerPoint</Application>
  <PresentationFormat>Widescreen</PresentationFormat>
  <Paragraphs>335</Paragraphs>
  <Slides>64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64</vt:i4>
      </vt:variant>
    </vt:vector>
  </HeadingPairs>
  <TitlesOfParts>
    <vt:vector size="73" baseType="lpstr">
      <vt:lpstr>Alexandria</vt:lpstr>
      <vt:lpstr>Arial</vt:lpstr>
      <vt:lpstr>Calibri</vt:lpstr>
      <vt:lpstr>Calibri Light</vt:lpstr>
      <vt:lpstr>LiberationSerif</vt:lpstr>
      <vt:lpstr>LiberationSerif-BoldItalic</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35</cp:revision>
  <dcterms:created xsi:type="dcterms:W3CDTF">2023-04-29T09:08:00Z</dcterms:created>
  <dcterms:modified xsi:type="dcterms:W3CDTF">2024-07-11T19:25:06Z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