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Fira Sans Extra Condensed Medium"/>
      <p:regular r:id="rId46"/>
      <p:bold r:id="rId47"/>
      <p:italic r:id="rId48"/>
      <p:boldItalic r:id="rId49"/>
    </p:embeddedFont>
    <p:embeddedFont>
      <p:font typeface="Tajawal Medium"/>
      <p:regular r:id="rId50"/>
      <p:bold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2" roundtripDataSignature="AMtx7mg+unvis524gmlgeEKJGzfN3qlN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DC36FFC-3FA1-488C-9DEF-FD62D9992B6F}">
  <a:tblStyle styleId="{DDC36FFC-3FA1-488C-9DEF-FD62D9992B6F}" styleName="Table_0">
    <a:wholeTbl>
      <a:tcTxStyle b="off" i="off">
        <a:font>
          <a:latin typeface="Calibri"/>
          <a:ea typeface="Calibri"/>
          <a:cs typeface="Calibri"/>
        </a:font>
        <a:schemeClr val="dk1"/>
      </a:tcTxStyle>
      <a:tcStyle>
        <a:tcBdr>
          <a:left>
            <a:ln cap="flat" cmpd="sng" w="12700">
              <a:solidFill>
                <a:schemeClr val="accent4"/>
              </a:solidFill>
              <a:prstDash val="solid"/>
              <a:round/>
              <a:headEnd len="sm" w="sm" type="none"/>
              <a:tailEnd len="sm" w="sm" type="none"/>
            </a:ln>
          </a:left>
          <a:right>
            <a:ln cap="flat" cmpd="sng" w="12700">
              <a:solidFill>
                <a:schemeClr val="accent4"/>
              </a:solidFill>
              <a:prstDash val="solid"/>
              <a:round/>
              <a:headEnd len="sm" w="sm" type="none"/>
              <a:tailEnd len="sm" w="sm" type="none"/>
            </a:ln>
          </a:right>
          <a:top>
            <a:ln cap="flat" cmpd="sng" w="12700">
              <a:solidFill>
                <a:schemeClr val="accent4"/>
              </a:solidFill>
              <a:prstDash val="solid"/>
              <a:round/>
              <a:headEnd len="sm" w="sm" type="none"/>
              <a:tailEnd len="sm" w="sm" type="none"/>
            </a:ln>
          </a:top>
          <a:bottom>
            <a:ln cap="flat" cmpd="sng" w="12700">
              <a:solidFill>
                <a:schemeClr val="accent4"/>
              </a:solidFill>
              <a:prstDash val="solid"/>
              <a:round/>
              <a:headEnd len="sm" w="sm" type="none"/>
              <a:tailEnd len="sm" w="sm" type="none"/>
            </a:ln>
          </a:bottom>
          <a:insideH>
            <a:ln cap="flat" cmpd="sng" w="12700">
              <a:solidFill>
                <a:schemeClr val="accent4"/>
              </a:solidFill>
              <a:prstDash val="solid"/>
              <a:round/>
              <a:headEnd len="sm" w="sm" type="none"/>
              <a:tailEnd len="sm" w="sm" type="none"/>
            </a:ln>
          </a:insideH>
          <a:insideV>
            <a:ln cap="flat" cmpd="sng" w="12700">
              <a:solidFill>
                <a:schemeClr val="accent4"/>
              </a:solidFill>
              <a:prstDash val="solid"/>
              <a:round/>
              <a:headEnd len="sm" w="sm" type="none"/>
              <a:tailEnd len="sm" w="sm" type="none"/>
            </a:ln>
          </a:insideV>
        </a:tcBdr>
        <a:fill>
          <a:solidFill>
            <a:srgbClr val="FFF4E6"/>
          </a:solidFill>
        </a:fill>
      </a:tcStyle>
    </a:wholeTbl>
    <a:band1H>
      <a:tcTxStyle/>
      <a:tcStyle>
        <a:fill>
          <a:solidFill>
            <a:srgbClr val="FFE8CA"/>
          </a:solidFill>
        </a:fill>
      </a:tcStyle>
    </a:band1H>
    <a:band2H>
      <a:tcTxStyle/>
    </a:band2H>
    <a:band1V>
      <a:tcTxStyle/>
      <a:tcStyle>
        <a:fill>
          <a:solidFill>
            <a:srgbClr val="FFE8CA"/>
          </a:solidFill>
        </a:fill>
      </a:tcStyle>
    </a:band1V>
    <a:band2V>
      <a:tcTxStyle/>
    </a:band2V>
    <a:lastCol>
      <a:tcTxStyle b="on" i="off"/>
    </a:lastCol>
    <a:firstCol>
      <a:tcTxStyle b="on" i="off"/>
    </a:firstCol>
    <a:lastRow>
      <a:tcTxStyle b="on" i="off"/>
      <a:tcStyle>
        <a:tcBdr>
          <a:top>
            <a:ln cap="flat" cmpd="sng" w="25400">
              <a:solidFill>
                <a:schemeClr val="accent4"/>
              </a:solidFill>
              <a:prstDash val="solid"/>
              <a:round/>
              <a:headEnd len="sm" w="sm" type="none"/>
              <a:tailEnd len="sm" w="sm" type="none"/>
            </a:ln>
          </a:top>
        </a:tcBdr>
        <a:fill>
          <a:solidFill>
            <a:srgbClr val="FFF4E6"/>
          </a:solidFill>
        </a:fill>
      </a:tcStyle>
    </a:lastRow>
    <a:seCell>
      <a:tcTxStyle/>
    </a:seCell>
    <a:swCell>
      <a:tcTxStyle/>
    </a:swCell>
    <a:firstRow>
      <a:tcTxStyle b="on" i="off"/>
      <a:tcStyle>
        <a:fill>
          <a:solidFill>
            <a:srgbClr val="FFF4E6"/>
          </a:solidFill>
        </a:fill>
      </a:tcStyle>
    </a:firstRow>
    <a:neCell>
      <a:tcTxStyle/>
    </a:neCell>
    <a:nwCell>
      <a:tcTxStyle/>
    </a:nwCell>
  </a:tblStyle>
  <a:tblStyle styleId="{7CBFF81F-0E52-4067-AB9D-A8919F1FBAEF}"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FiraSansExtraCondensedMedium-regular.fntdata"/><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FiraSansExtraCondensedMedium-italic.fntdata"/><Relationship Id="rId47" Type="http://schemas.openxmlformats.org/officeDocument/2006/relationships/font" Target="fonts/FiraSansExtraCondensedMedium-bold.fntdata"/><Relationship Id="rId49" Type="http://schemas.openxmlformats.org/officeDocument/2006/relationships/font" Target="fonts/FiraSansExtraCondensedMedium-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TajawalMedium-bold.fntdata"/><Relationship Id="rId50" Type="http://schemas.openxmlformats.org/officeDocument/2006/relationships/font" Target="fonts/TajawalMedium-regular.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2" name="Google Shape;46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4" name="Google Shape;53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1" name="Google Shape;62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8" name="Google Shape;6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7" name="Google Shape;65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2" name="Google Shape;67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4" name="Google Shape;69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6" name="Google Shape;71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5" name="Google Shape;75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3" name="Shape 773"/>
        <p:cNvGrpSpPr/>
        <p:nvPr/>
      </p:nvGrpSpPr>
      <p:grpSpPr>
        <a:xfrm>
          <a:off x="0" y="0"/>
          <a:ext cx="0" cy="0"/>
          <a:chOff x="0" y="0"/>
          <a:chExt cx="0" cy="0"/>
        </a:xfrm>
      </p:grpSpPr>
      <p:sp>
        <p:nvSpPr>
          <p:cNvPr id="774" name="Google Shape;77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5" name="Google Shape;77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9" name="Shape 789"/>
        <p:cNvGrpSpPr/>
        <p:nvPr/>
      </p:nvGrpSpPr>
      <p:grpSpPr>
        <a:xfrm>
          <a:off x="0" y="0"/>
          <a:ext cx="0" cy="0"/>
          <a:chOff x="0" y="0"/>
          <a:chExt cx="0" cy="0"/>
        </a:xfrm>
      </p:grpSpPr>
      <p:sp>
        <p:nvSpPr>
          <p:cNvPr id="790" name="Google Shape;79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1" name="Google Shape;79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5" name="Shape 805"/>
        <p:cNvGrpSpPr/>
        <p:nvPr/>
      </p:nvGrpSpPr>
      <p:grpSpPr>
        <a:xfrm>
          <a:off x="0" y="0"/>
          <a:ext cx="0" cy="0"/>
          <a:chOff x="0" y="0"/>
          <a:chExt cx="0" cy="0"/>
        </a:xfrm>
      </p:grpSpPr>
      <p:sp>
        <p:nvSpPr>
          <p:cNvPr id="806" name="Google Shape;80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7" name="Google Shape;80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1" name="Shape 821"/>
        <p:cNvGrpSpPr/>
        <p:nvPr/>
      </p:nvGrpSpPr>
      <p:grpSpPr>
        <a:xfrm>
          <a:off x="0" y="0"/>
          <a:ext cx="0" cy="0"/>
          <a:chOff x="0" y="0"/>
          <a:chExt cx="0" cy="0"/>
        </a:xfrm>
      </p:grpSpPr>
      <p:sp>
        <p:nvSpPr>
          <p:cNvPr id="822" name="Google Shape;82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3" name="Google Shape;82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9" name="Google Shape;83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3" name="Shape 853"/>
        <p:cNvGrpSpPr/>
        <p:nvPr/>
      </p:nvGrpSpPr>
      <p:grpSpPr>
        <a:xfrm>
          <a:off x="0" y="0"/>
          <a:ext cx="0" cy="0"/>
          <a:chOff x="0" y="0"/>
          <a:chExt cx="0" cy="0"/>
        </a:xfrm>
      </p:grpSpPr>
      <p:sp>
        <p:nvSpPr>
          <p:cNvPr id="854" name="Google Shape;85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5" name="Google Shape;85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1" name="Google Shape;87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0"/>
          <p:cNvSpPr/>
          <p:nvPr>
            <p:ph idx="2" type="pic"/>
          </p:nvPr>
        </p:nvSpPr>
        <p:spPr>
          <a:xfrm>
            <a:off x="5183188" y="987425"/>
            <a:ext cx="6172200" cy="4873625"/>
          </a:xfrm>
          <a:prstGeom prst="rect">
            <a:avLst/>
          </a:prstGeom>
          <a:noFill/>
          <a:ln>
            <a:noFill/>
          </a:ln>
        </p:spPr>
      </p:sp>
      <p:sp>
        <p:nvSpPr>
          <p:cNvPr id="68" name="Google Shape;68;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11.png"/><Relationship Id="rId7"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png"/><Relationship Id="rId4" Type="http://schemas.openxmlformats.org/officeDocument/2006/relationships/image" Target="../media/image10.png"/><Relationship Id="rId9"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15.png"/><Relationship Id="rId7" Type="http://schemas.openxmlformats.org/officeDocument/2006/relationships/image" Target="../media/image9.png"/><Relationship Id="rId8"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png"/><Relationship Id="rId4" Type="http://schemas.openxmlformats.org/officeDocument/2006/relationships/image" Target="../media/image15.png"/><Relationship Id="rId10" Type="http://schemas.openxmlformats.org/officeDocument/2006/relationships/image" Target="../media/image21.jp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17.png"/><Relationship Id="rId8"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3.png"/><Relationship Id="rId11" Type="http://schemas.openxmlformats.org/officeDocument/2006/relationships/image" Target="../media/image26.jp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3.png"/><Relationship Id="rId11" Type="http://schemas.openxmlformats.org/officeDocument/2006/relationships/image" Target="../media/image29.jp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15.png"/><Relationship Id="rId11" Type="http://schemas.openxmlformats.org/officeDocument/2006/relationships/image" Target="../media/image10.png"/><Relationship Id="rId10" Type="http://schemas.openxmlformats.org/officeDocument/2006/relationships/image" Target="../media/image30.jp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7.png"/><Relationship Id="rId8"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15.png"/><Relationship Id="rId10" Type="http://schemas.openxmlformats.org/officeDocument/2006/relationships/image" Target="../media/image10.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4.png"/><Relationship Id="rId8"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17.png"/><Relationship Id="rId8"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15.png"/><Relationship Id="rId10" Type="http://schemas.openxmlformats.org/officeDocument/2006/relationships/image" Target="../media/image10.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0.png"/><Relationship Id="rId4" Type="http://schemas.openxmlformats.org/officeDocument/2006/relationships/image" Target="../media/image13.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15.png"/><Relationship Id="rId6" Type="http://schemas.openxmlformats.org/officeDocument/2006/relationships/image" Target="../media/image9.png"/><Relationship Id="rId7" Type="http://schemas.openxmlformats.org/officeDocument/2006/relationships/image" Target="../media/image6.png"/><Relationship Id="rId8" Type="http://schemas.openxmlformats.org/officeDocument/2006/relationships/image" Target="../media/image2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3.png"/><Relationship Id="rId4" Type="http://schemas.openxmlformats.org/officeDocument/2006/relationships/image" Target="../media/image15.png"/><Relationship Id="rId10" Type="http://schemas.openxmlformats.org/officeDocument/2006/relationships/image" Target="../media/image10.png"/><Relationship Id="rId9" Type="http://schemas.openxmlformats.org/officeDocument/2006/relationships/image" Target="../media/image31.jp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17.png"/><Relationship Id="rId8"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575228"/>
            <a:ext cx="4904559"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04</a:t>
            </a:r>
            <a:r>
              <a:rPr lang="en-US" sz="2800">
                <a:solidFill>
                  <a:schemeClr val="lt1"/>
                </a:solidFill>
                <a:latin typeface="Tajawal Medium"/>
                <a:ea typeface="Tajawal Medium"/>
                <a:cs typeface="Tajawal Medium"/>
                <a:sym typeface="Tajawal Medium"/>
              </a:rPr>
              <a:t>: </a:t>
            </a:r>
            <a:r>
              <a:rPr b="1" lang="en-US" sz="2800">
                <a:solidFill>
                  <a:srgbClr val="FF0000"/>
                </a:solidFill>
                <a:latin typeface="Tajawal Medium"/>
                <a:ea typeface="Tajawal Medium"/>
                <a:cs typeface="Tajawal Medium"/>
                <a:sym typeface="Tajawal Medium"/>
              </a:rPr>
              <a:t>Monitoring:Methods </a:t>
            </a:r>
            <a:endParaRPr/>
          </a:p>
          <a:p>
            <a:pPr indent="0" lvl="0" marL="0" marR="0" rtl="0" algn="ctr">
              <a:spcBef>
                <a:spcPts val="0"/>
              </a:spcBef>
              <a:spcAft>
                <a:spcPts val="0"/>
              </a:spcAft>
              <a:buNone/>
            </a:pPr>
            <a:r>
              <a:rPr b="1" lang="en-US" sz="2800">
                <a:solidFill>
                  <a:srgbClr val="FF0000"/>
                </a:solidFill>
                <a:latin typeface="Tajawal Medium"/>
                <a:ea typeface="Tajawal Medium"/>
                <a:cs typeface="Tajawal Medium"/>
                <a:sym typeface="Tajawal Medium"/>
              </a:rPr>
              <a:t>&amp; Results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14" name="Google Shape;114;p2"/>
          <p:cNvSpPr/>
          <p:nvPr/>
        </p:nvSpPr>
        <p:spPr>
          <a:xfrm>
            <a:off x="3242468" y="2750234"/>
            <a:ext cx="2835603" cy="1913352"/>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r>
              <a:rPr b="1" i="0" lang="en-US" sz="2100" u="none" cap="none" strike="noStrike">
                <a:solidFill>
                  <a:srgbClr val="202124"/>
                </a:solidFill>
                <a:latin typeface="Arial"/>
                <a:ea typeface="Arial"/>
                <a:cs typeface="Arial"/>
                <a:sym typeface="Arial"/>
              </a:rPr>
              <a:t>And what is the use of executing projects, since the project is in itself a sufficient enjoyment? " Charles Baudelaire</a:t>
            </a:r>
            <a:r>
              <a:rPr b="1" i="0" lang="en-US" sz="800" u="none" cap="none" strike="noStrike">
                <a:solidFill>
                  <a:schemeClr val="dk1"/>
                </a:solidFill>
                <a:latin typeface="Calibri"/>
                <a:ea typeface="Calibri"/>
                <a:cs typeface="Calibri"/>
                <a:sym typeface="Calibri"/>
              </a:rPr>
              <a:t> </a:t>
            </a:r>
            <a:endParaRPr b="1" i="0" sz="1800" u="none" cap="none" strike="noStrike">
              <a:solidFill>
                <a:schemeClr val="dk1"/>
              </a:solidFill>
              <a:latin typeface="Arial"/>
              <a:ea typeface="Arial"/>
              <a:cs typeface="Arial"/>
              <a:sym typeface="Arial"/>
            </a:endParaRPr>
          </a:p>
        </p:txBody>
      </p:sp>
      <p:sp>
        <p:nvSpPr>
          <p:cNvPr id="115" name="Google Shape;115;p2"/>
          <p:cNvSpPr txBox="1"/>
          <p:nvPr/>
        </p:nvSpPr>
        <p:spPr>
          <a:xfrm>
            <a:off x="1263112" y="384810"/>
            <a:ext cx="6238907"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sp>
        <p:nvSpPr>
          <p:cNvPr id="116" name="Google Shape;116;p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2" name="Google Shape;122;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3" name="Google Shape;12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4" name="Google Shape;124;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5" name="Google Shape;125;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6" name="Google Shape;126;p3"/>
          <p:cNvPicPr preferRelativeResize="0"/>
          <p:nvPr/>
        </p:nvPicPr>
        <p:blipFill rotWithShape="1">
          <a:blip r:embed="rId8">
            <a:alphaModFix/>
          </a:blip>
          <a:srcRect b="0" l="0" r="0" t="0"/>
          <a:stretch/>
        </p:blipFill>
        <p:spPr>
          <a:xfrm>
            <a:off x="8913599" y="533330"/>
            <a:ext cx="3008768" cy="5907194"/>
          </a:xfrm>
          <a:prstGeom prst="rect">
            <a:avLst/>
          </a:prstGeom>
          <a:noFill/>
          <a:ln>
            <a:noFill/>
          </a:ln>
        </p:spPr>
      </p:pic>
      <p:pic>
        <p:nvPicPr>
          <p:cNvPr id="127" name="Google Shape;127;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8" name="Google Shape;128;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129" name="Google Shape;129;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 name="Google Shape;130;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31" name="Google Shape;131;p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sp>
        <p:nvSpPr>
          <p:cNvPr id="132" name="Google Shape;132;p3"/>
          <p:cNvSpPr txBox="1"/>
          <p:nvPr/>
        </p:nvSpPr>
        <p:spPr>
          <a:xfrm>
            <a:off x="174957" y="1226384"/>
            <a:ext cx="8360410" cy="4376583"/>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000"/>
              <a:buFont typeface="Arial"/>
              <a:buNone/>
            </a:pPr>
            <a:r>
              <a:rPr b="1" i="1" lang="en-US" sz="2000" u="sng">
                <a:solidFill>
                  <a:srgbClr val="007BD3"/>
                </a:solidFill>
                <a:latin typeface="Times New Roman"/>
                <a:ea typeface="Times New Roman"/>
                <a:cs typeface="Times New Roman"/>
                <a:sym typeface="Times New Roman"/>
              </a:rPr>
              <a:t>Session outline</a:t>
            </a:r>
            <a:endParaRPr b="1" i="1" sz="2000" u="sng">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en-US" sz="2400">
                <a:solidFill>
                  <a:srgbClr val="007BD3"/>
                </a:solidFill>
                <a:latin typeface="Times New Roman"/>
                <a:ea typeface="Times New Roman"/>
                <a:cs typeface="Times New Roman"/>
                <a:sym typeface="Times New Roman"/>
              </a:rPr>
              <a:t> </a:t>
            </a:r>
            <a:endParaRPr b="1" i="1" sz="2400">
              <a:solidFill>
                <a:srgbClr val="007BD3"/>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pic>
        <p:nvPicPr>
          <p:cNvPr id="133" name="Google Shape;133;p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134" name="Google Shape;134;p3"/>
          <p:cNvSpPr/>
          <p:nvPr/>
        </p:nvSpPr>
        <p:spPr>
          <a:xfrm>
            <a:off x="922149" y="1639721"/>
            <a:ext cx="1867543" cy="971744"/>
          </a:xfrm>
          <a:prstGeom prst="trapezoid">
            <a:avLst>
              <a:gd fmla="val 7242" name="adj"/>
            </a:avLst>
          </a:prstGeom>
          <a:solidFill>
            <a:schemeClr val="accent2"/>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Programme theory</a:t>
            </a:r>
            <a:endParaRPr/>
          </a:p>
        </p:txBody>
      </p:sp>
      <p:sp>
        <p:nvSpPr>
          <p:cNvPr id="135" name="Google Shape;135;p3"/>
          <p:cNvSpPr/>
          <p:nvPr/>
        </p:nvSpPr>
        <p:spPr>
          <a:xfrm>
            <a:off x="651541" y="1683902"/>
            <a:ext cx="551544" cy="630900"/>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01</a:t>
            </a:r>
            <a:endParaRPr b="1" sz="1200">
              <a:solidFill>
                <a:schemeClr val="dk1"/>
              </a:solidFill>
              <a:latin typeface="Calibri"/>
              <a:ea typeface="Calibri"/>
              <a:cs typeface="Calibri"/>
              <a:sym typeface="Calibri"/>
            </a:endParaRPr>
          </a:p>
        </p:txBody>
      </p:sp>
      <p:sp>
        <p:nvSpPr>
          <p:cNvPr id="136" name="Google Shape;136;p3"/>
          <p:cNvSpPr/>
          <p:nvPr/>
        </p:nvSpPr>
        <p:spPr>
          <a:xfrm>
            <a:off x="1385649" y="2722576"/>
            <a:ext cx="1821900" cy="965100"/>
          </a:xfrm>
          <a:prstGeom prst="trapezoid">
            <a:avLst>
              <a:gd fmla="val 7242" name="adj"/>
            </a:avLst>
          </a:prstGeom>
          <a:solidFill>
            <a:schemeClr val="accent3"/>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Theory of Change</a:t>
            </a:r>
            <a:endParaRPr b="1" sz="1800">
              <a:solidFill>
                <a:schemeClr val="dk1"/>
              </a:solidFill>
              <a:latin typeface="Calibri"/>
              <a:ea typeface="Calibri"/>
              <a:cs typeface="Calibri"/>
              <a:sym typeface="Calibri"/>
            </a:endParaRPr>
          </a:p>
        </p:txBody>
      </p:sp>
      <p:sp>
        <p:nvSpPr>
          <p:cNvPr id="137" name="Google Shape;137;p3"/>
          <p:cNvSpPr/>
          <p:nvPr/>
        </p:nvSpPr>
        <p:spPr>
          <a:xfrm>
            <a:off x="1126786" y="2819934"/>
            <a:ext cx="585773" cy="630900"/>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02</a:t>
            </a:r>
            <a:endParaRPr b="1" sz="1200">
              <a:solidFill>
                <a:schemeClr val="dk1"/>
              </a:solidFill>
              <a:latin typeface="Calibri"/>
              <a:ea typeface="Calibri"/>
              <a:cs typeface="Calibri"/>
              <a:sym typeface="Calibri"/>
            </a:endParaRPr>
          </a:p>
        </p:txBody>
      </p:sp>
      <p:sp>
        <p:nvSpPr>
          <p:cNvPr id="138" name="Google Shape;138;p3"/>
          <p:cNvSpPr/>
          <p:nvPr/>
        </p:nvSpPr>
        <p:spPr>
          <a:xfrm>
            <a:off x="1881585" y="3795135"/>
            <a:ext cx="1821900" cy="986095"/>
          </a:xfrm>
          <a:prstGeom prst="trapezoid">
            <a:avLst>
              <a:gd fmla="val 7242" name="adj"/>
            </a:avLst>
          </a:prstGeom>
          <a:solidFill>
            <a:schemeClr val="accent1"/>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Results Matrix</a:t>
            </a:r>
            <a:endParaRPr b="1" sz="1800">
              <a:solidFill>
                <a:schemeClr val="dk1"/>
              </a:solidFill>
              <a:latin typeface="Calibri"/>
              <a:ea typeface="Calibri"/>
              <a:cs typeface="Calibri"/>
              <a:sym typeface="Calibri"/>
            </a:endParaRPr>
          </a:p>
        </p:txBody>
      </p:sp>
      <p:sp>
        <p:nvSpPr>
          <p:cNvPr id="139" name="Google Shape;139;p3"/>
          <p:cNvSpPr/>
          <p:nvPr/>
        </p:nvSpPr>
        <p:spPr>
          <a:xfrm>
            <a:off x="1513699" y="3891437"/>
            <a:ext cx="573187" cy="626650"/>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03</a:t>
            </a:r>
            <a:endParaRPr b="1" sz="1200">
              <a:solidFill>
                <a:schemeClr val="dk1"/>
              </a:solidFill>
              <a:latin typeface="Calibri"/>
              <a:ea typeface="Calibri"/>
              <a:cs typeface="Calibri"/>
              <a:sym typeface="Calibri"/>
            </a:endParaRPr>
          </a:p>
        </p:txBody>
      </p:sp>
      <p:sp>
        <p:nvSpPr>
          <p:cNvPr id="140" name="Google Shape;140;p3"/>
          <p:cNvSpPr/>
          <p:nvPr/>
        </p:nvSpPr>
        <p:spPr>
          <a:xfrm>
            <a:off x="2092271" y="4900679"/>
            <a:ext cx="2042385" cy="1004173"/>
          </a:xfrm>
          <a:prstGeom prst="trapezoid">
            <a:avLst>
              <a:gd fmla="val 7242" name="adj"/>
            </a:avLst>
          </a:prstGeom>
          <a:solidFill>
            <a:srgbClr val="C55A11"/>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400">
                <a:solidFill>
                  <a:schemeClr val="dk1"/>
                </a:solidFill>
                <a:latin typeface="Calibri"/>
                <a:ea typeface="Calibri"/>
                <a:cs typeface="Calibri"/>
                <a:sym typeface="Calibri"/>
              </a:rPr>
              <a:t>Remote management, monitoring and third-party monitoring</a:t>
            </a:r>
            <a:endParaRPr b="1" sz="1400">
              <a:solidFill>
                <a:schemeClr val="dk1"/>
              </a:solidFill>
              <a:latin typeface="Calibri"/>
              <a:ea typeface="Calibri"/>
              <a:cs typeface="Calibri"/>
              <a:sym typeface="Calibri"/>
            </a:endParaRPr>
          </a:p>
        </p:txBody>
      </p:sp>
      <p:sp>
        <p:nvSpPr>
          <p:cNvPr id="141" name="Google Shape;141;p3"/>
          <p:cNvSpPr/>
          <p:nvPr/>
        </p:nvSpPr>
        <p:spPr>
          <a:xfrm rot="-5400000">
            <a:off x="3460103" y="1936646"/>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2" name="Google Shape;142;p3"/>
          <p:cNvSpPr/>
          <p:nvPr/>
        </p:nvSpPr>
        <p:spPr>
          <a:xfrm rot="-5400000">
            <a:off x="3693099" y="3001588"/>
            <a:ext cx="61778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3" name="Google Shape;143;p3"/>
          <p:cNvSpPr/>
          <p:nvPr/>
        </p:nvSpPr>
        <p:spPr>
          <a:xfrm rot="-5400000">
            <a:off x="4054724" y="4161374"/>
            <a:ext cx="61778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4" name="Google Shape;144;p3"/>
          <p:cNvSpPr/>
          <p:nvPr/>
        </p:nvSpPr>
        <p:spPr>
          <a:xfrm rot="-5400000">
            <a:off x="4173543" y="5277253"/>
            <a:ext cx="653957"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rgbClr val="C55A1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5" name="Google Shape;145;p3"/>
          <p:cNvSpPr/>
          <p:nvPr/>
        </p:nvSpPr>
        <p:spPr>
          <a:xfrm>
            <a:off x="4797939" y="1785171"/>
            <a:ext cx="2989958" cy="867600"/>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600">
                <a:solidFill>
                  <a:schemeClr val="dk1"/>
                </a:solidFill>
                <a:latin typeface="Calibri"/>
                <a:ea typeface="Calibri"/>
                <a:cs typeface="Calibri"/>
                <a:sym typeface="Calibri"/>
              </a:rPr>
              <a:t>An overview of how to monitor</a:t>
            </a:r>
            <a:endParaRPr b="1" sz="1600">
              <a:solidFill>
                <a:schemeClr val="dk1"/>
              </a:solidFill>
              <a:latin typeface="Calibri"/>
              <a:ea typeface="Calibri"/>
              <a:cs typeface="Calibri"/>
              <a:sym typeface="Calibri"/>
            </a:endParaRPr>
          </a:p>
        </p:txBody>
      </p:sp>
      <p:sp>
        <p:nvSpPr>
          <p:cNvPr id="146" name="Google Shape;146;p3"/>
          <p:cNvSpPr/>
          <p:nvPr/>
        </p:nvSpPr>
        <p:spPr>
          <a:xfrm>
            <a:off x="1652936" y="5013732"/>
            <a:ext cx="605418" cy="641814"/>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04</a:t>
            </a:r>
            <a:endParaRPr b="1" sz="1200">
              <a:solidFill>
                <a:schemeClr val="dk1"/>
              </a:solidFill>
              <a:latin typeface="Calibri"/>
              <a:ea typeface="Calibri"/>
              <a:cs typeface="Calibri"/>
              <a:sym typeface="Calibri"/>
            </a:endParaRPr>
          </a:p>
        </p:txBody>
      </p:sp>
      <p:sp>
        <p:nvSpPr>
          <p:cNvPr id="147" name="Google Shape;147;p3"/>
          <p:cNvSpPr/>
          <p:nvPr/>
        </p:nvSpPr>
        <p:spPr>
          <a:xfrm>
            <a:off x="4695986" y="2789303"/>
            <a:ext cx="3064315" cy="906368"/>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285750" lvl="0" marL="285750" marR="0" rtl="0" algn="l">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What is the Theory of Change?</a:t>
            </a:r>
            <a:endParaRPr/>
          </a:p>
          <a:p>
            <a:pPr indent="-285750" lvl="1" marL="742950" marR="0" rtl="0" algn="l">
              <a:spcBef>
                <a:spcPts val="0"/>
              </a:spcBef>
              <a:spcAft>
                <a:spcPts val="0"/>
              </a:spcAft>
              <a:buClr>
                <a:schemeClr val="dk1"/>
              </a:buClr>
              <a:buSzPts val="1200"/>
              <a:buFont typeface="Noto Sans Symbols"/>
              <a:buChar char="▪"/>
            </a:pPr>
            <a:r>
              <a:rPr b="1" i="0" lang="en-US" sz="1200" u="none" cap="none" strike="noStrike">
                <a:solidFill>
                  <a:schemeClr val="dk1"/>
                </a:solidFill>
                <a:latin typeface="Calibri"/>
                <a:ea typeface="Calibri"/>
                <a:cs typeface="Calibri"/>
                <a:sym typeface="Calibri"/>
              </a:rPr>
              <a:t>When to use a Theory of change?</a:t>
            </a:r>
            <a:endParaRPr/>
          </a:p>
          <a:p>
            <a:pPr indent="-285750" lvl="1" marL="742950" marR="0" rtl="0" algn="l">
              <a:spcBef>
                <a:spcPts val="0"/>
              </a:spcBef>
              <a:spcAft>
                <a:spcPts val="0"/>
              </a:spcAft>
              <a:buClr>
                <a:schemeClr val="dk1"/>
              </a:buClr>
              <a:buSzPts val="1200"/>
              <a:buFont typeface="Noto Sans Symbols"/>
              <a:buChar char="▪"/>
            </a:pPr>
            <a:r>
              <a:rPr b="1" i="0" lang="en-US" sz="1200" u="none" cap="none" strike="noStrike">
                <a:solidFill>
                  <a:schemeClr val="dk1"/>
                </a:solidFill>
                <a:latin typeface="Calibri"/>
                <a:ea typeface="Calibri"/>
                <a:cs typeface="Calibri"/>
                <a:sym typeface="Calibri"/>
              </a:rPr>
              <a:t>How to develop a Theory of change?</a:t>
            </a:r>
            <a:endParaRPr b="1" i="0" sz="1200" u="none" cap="none" strike="noStrike">
              <a:solidFill>
                <a:schemeClr val="dk1"/>
              </a:solidFill>
              <a:latin typeface="Calibri"/>
              <a:ea typeface="Calibri"/>
              <a:cs typeface="Calibri"/>
              <a:sym typeface="Calibri"/>
            </a:endParaRPr>
          </a:p>
        </p:txBody>
      </p:sp>
      <p:sp>
        <p:nvSpPr>
          <p:cNvPr id="148" name="Google Shape;148;p3"/>
          <p:cNvSpPr/>
          <p:nvPr/>
        </p:nvSpPr>
        <p:spPr>
          <a:xfrm>
            <a:off x="4812223" y="3804835"/>
            <a:ext cx="2975673" cy="853828"/>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285750" lvl="1" marL="742950" marR="0" rtl="0" algn="l">
              <a:spcBef>
                <a:spcPts val="0"/>
              </a:spcBef>
              <a:spcAft>
                <a:spcPts val="0"/>
              </a:spcAft>
              <a:buClr>
                <a:schemeClr val="dk1"/>
              </a:buClr>
              <a:buSzPts val="1200"/>
              <a:buFont typeface="Noto Sans Symbols"/>
              <a:buChar char="▪"/>
            </a:pPr>
            <a:r>
              <a:rPr b="1" i="0" lang="en-US" sz="1200" u="none" cap="none" strike="noStrike">
                <a:solidFill>
                  <a:schemeClr val="dk1"/>
                </a:solidFill>
                <a:latin typeface="Calibri"/>
                <a:ea typeface="Calibri"/>
                <a:cs typeface="Calibri"/>
                <a:sym typeface="Calibri"/>
              </a:rPr>
              <a:t>The difference between the Theory of Change and a logical framework</a:t>
            </a:r>
            <a:endParaRPr/>
          </a:p>
          <a:p>
            <a:pPr indent="-285750" lvl="1" marL="742950" marR="0" rtl="0" algn="l">
              <a:spcBef>
                <a:spcPts val="0"/>
              </a:spcBef>
              <a:spcAft>
                <a:spcPts val="0"/>
              </a:spcAft>
              <a:buClr>
                <a:schemeClr val="dk1"/>
              </a:buClr>
              <a:buSzPts val="1200"/>
              <a:buFont typeface="Noto Sans Symbols"/>
              <a:buChar char="▪"/>
            </a:pPr>
            <a:r>
              <a:rPr b="1" i="0" lang="en-US" sz="1200" u="none" cap="none" strike="noStrike">
                <a:solidFill>
                  <a:schemeClr val="dk1"/>
                </a:solidFill>
                <a:latin typeface="Calibri"/>
                <a:ea typeface="Calibri"/>
                <a:cs typeface="Calibri"/>
                <a:sym typeface="Calibri"/>
              </a:rPr>
              <a:t>Results Monitoring Framework</a:t>
            </a:r>
            <a:endParaRPr b="1" i="0" sz="1200" u="none" cap="none" strike="noStrike">
              <a:solidFill>
                <a:schemeClr val="dk1"/>
              </a:solidFill>
              <a:latin typeface="Calibri"/>
              <a:ea typeface="Calibri"/>
              <a:cs typeface="Calibri"/>
              <a:sym typeface="Calibri"/>
            </a:endParaRPr>
          </a:p>
        </p:txBody>
      </p:sp>
      <p:sp>
        <p:nvSpPr>
          <p:cNvPr id="149" name="Google Shape;149;p3"/>
          <p:cNvSpPr/>
          <p:nvPr/>
        </p:nvSpPr>
        <p:spPr>
          <a:xfrm>
            <a:off x="4810857" y="4851259"/>
            <a:ext cx="2989958" cy="867600"/>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171450" lvl="0" marL="171450" marR="0" rtl="0" algn="l">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Pulling it all together: Monitoring and evaluation plan</a:t>
            </a:r>
            <a:endParaRPr/>
          </a:p>
          <a:p>
            <a:pPr indent="-171450" lvl="0" marL="171450" marR="0" rtl="0" algn="l">
              <a:spcBef>
                <a:spcPts val="0"/>
              </a:spcBef>
              <a:spcAft>
                <a:spcPts val="0"/>
              </a:spcAft>
              <a:buClr>
                <a:schemeClr val="dk1"/>
              </a:buClr>
              <a:buSzPts val="1200"/>
              <a:buFont typeface="Noto Sans Symbols"/>
              <a:buChar char="▪"/>
            </a:pPr>
            <a:r>
              <a:rPr b="1" lang="en-US" sz="1200">
                <a:solidFill>
                  <a:schemeClr val="dk1"/>
                </a:solidFill>
                <a:latin typeface="Calibri"/>
                <a:ea typeface="Calibri"/>
                <a:cs typeface="Calibri"/>
                <a:sym typeface="Calibri"/>
              </a:rPr>
              <a:t>Monitoring and reporting on results</a:t>
            </a:r>
            <a:endParaRPr b="1" sz="12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34"/>
                                        </p:tgtEl>
                                        <p:attrNameLst>
                                          <p:attrName>style.visibility</p:attrName>
                                        </p:attrNameLst>
                                      </p:cBhvr>
                                      <p:to>
                                        <p:strVal val="visible"/>
                                      </p:to>
                                    </p:set>
                                    <p:animEffect filter="fade" transition="in">
                                      <p:cBhvr>
                                        <p:cTn dur="500"/>
                                        <p:tgtEl>
                                          <p:spTgt spid="134"/>
                                        </p:tgtEl>
                                      </p:cBhvr>
                                    </p:animEffect>
                                  </p:childTnLst>
                                </p:cTn>
                              </p:par>
                              <p:par>
                                <p:cTn fill="hold" nodeType="withEffect" presetClass="entr" presetID="10" presetSubtype="0">
                                  <p:stCondLst>
                                    <p:cond delay="0"/>
                                  </p:stCondLst>
                                  <p:childTnLst>
                                    <p:set>
                                      <p:cBhvr>
                                        <p:cTn dur="1" fill="hold">
                                          <p:stCondLst>
                                            <p:cond delay="0"/>
                                          </p:stCondLst>
                                        </p:cTn>
                                        <p:tgtEl>
                                          <p:spTgt spid="135"/>
                                        </p:tgtEl>
                                        <p:attrNameLst>
                                          <p:attrName>style.visibility</p:attrName>
                                        </p:attrNameLst>
                                      </p:cBhvr>
                                      <p:to>
                                        <p:strVal val="visible"/>
                                      </p:to>
                                    </p:set>
                                    <p:animEffect filter="fade" transition="in">
                                      <p:cBhvr>
                                        <p:cTn dur="500"/>
                                        <p:tgtEl>
                                          <p:spTgt spid="135"/>
                                        </p:tgtEl>
                                      </p:cBhvr>
                                    </p:animEffect>
                                  </p:childTnLst>
                                </p:cTn>
                              </p:par>
                              <p:par>
                                <p:cTn fill="hold" nodeType="withEffect" presetClass="entr" presetID="10" presetSubtype="0">
                                  <p:stCondLst>
                                    <p:cond delay="0"/>
                                  </p:stCondLst>
                                  <p:childTnLst>
                                    <p:set>
                                      <p:cBhvr>
                                        <p:cTn dur="1" fill="hold">
                                          <p:stCondLst>
                                            <p:cond delay="0"/>
                                          </p:stCondLst>
                                        </p:cTn>
                                        <p:tgtEl>
                                          <p:spTgt spid="136"/>
                                        </p:tgtEl>
                                        <p:attrNameLst>
                                          <p:attrName>style.visibility</p:attrName>
                                        </p:attrNameLst>
                                      </p:cBhvr>
                                      <p:to>
                                        <p:strVal val="visible"/>
                                      </p:to>
                                    </p:set>
                                    <p:animEffect filter="fade" transition="in">
                                      <p:cBhvr>
                                        <p:cTn dur="500"/>
                                        <p:tgtEl>
                                          <p:spTgt spid="136"/>
                                        </p:tgtEl>
                                      </p:cBhvr>
                                    </p:animEffect>
                                  </p:childTnLst>
                                </p:cTn>
                              </p:par>
                              <p:par>
                                <p:cTn fill="hold" nodeType="withEffect" presetClass="entr" presetID="10" presetSubtype="0">
                                  <p:stCondLst>
                                    <p:cond delay="0"/>
                                  </p:stCondLst>
                                  <p:childTnLst>
                                    <p:set>
                                      <p:cBhvr>
                                        <p:cTn dur="1" fill="hold">
                                          <p:stCondLst>
                                            <p:cond delay="0"/>
                                          </p:stCondLst>
                                        </p:cTn>
                                        <p:tgtEl>
                                          <p:spTgt spid="137"/>
                                        </p:tgtEl>
                                        <p:attrNameLst>
                                          <p:attrName>style.visibility</p:attrName>
                                        </p:attrNameLst>
                                      </p:cBhvr>
                                      <p:to>
                                        <p:strVal val="visible"/>
                                      </p:to>
                                    </p:set>
                                    <p:animEffect filter="fade" transition="in">
                                      <p:cBhvr>
                                        <p:cTn dur="500"/>
                                        <p:tgtEl>
                                          <p:spTgt spid="137"/>
                                        </p:tgtEl>
                                      </p:cBhvr>
                                    </p:animEffect>
                                  </p:childTnLst>
                                </p:cTn>
                              </p:par>
                              <p:par>
                                <p:cTn fill="hold" nodeType="withEffect" presetClass="entr" presetID="10" presetSubtype="0">
                                  <p:stCondLst>
                                    <p:cond delay="0"/>
                                  </p:stCondLst>
                                  <p:childTnLst>
                                    <p:set>
                                      <p:cBhvr>
                                        <p:cTn dur="1" fill="hold">
                                          <p:stCondLst>
                                            <p:cond delay="0"/>
                                          </p:stCondLst>
                                        </p:cTn>
                                        <p:tgtEl>
                                          <p:spTgt spid="138"/>
                                        </p:tgtEl>
                                        <p:attrNameLst>
                                          <p:attrName>style.visibility</p:attrName>
                                        </p:attrNameLst>
                                      </p:cBhvr>
                                      <p:to>
                                        <p:strVal val="visible"/>
                                      </p:to>
                                    </p:set>
                                    <p:animEffect filter="fade" transition="in">
                                      <p:cBhvr>
                                        <p:cTn dur="500"/>
                                        <p:tgtEl>
                                          <p:spTgt spid="138"/>
                                        </p:tgtEl>
                                      </p:cBhvr>
                                    </p:animEffect>
                                  </p:childTnLst>
                                </p:cTn>
                              </p:par>
                              <p:par>
                                <p:cTn fill="hold" nodeType="withEffect" presetClass="entr" presetID="10" presetSubtype="0">
                                  <p:stCondLst>
                                    <p:cond delay="0"/>
                                  </p:stCondLst>
                                  <p:childTnLst>
                                    <p:set>
                                      <p:cBhvr>
                                        <p:cTn dur="1" fill="hold">
                                          <p:stCondLst>
                                            <p:cond delay="0"/>
                                          </p:stCondLst>
                                        </p:cTn>
                                        <p:tgtEl>
                                          <p:spTgt spid="139"/>
                                        </p:tgtEl>
                                        <p:attrNameLst>
                                          <p:attrName>style.visibility</p:attrName>
                                        </p:attrNameLst>
                                      </p:cBhvr>
                                      <p:to>
                                        <p:strVal val="visible"/>
                                      </p:to>
                                    </p:set>
                                    <p:animEffect filter="fade" transition="in">
                                      <p:cBhvr>
                                        <p:cTn dur="500"/>
                                        <p:tgtEl>
                                          <p:spTgt spid="139"/>
                                        </p:tgtEl>
                                      </p:cBhvr>
                                    </p:animEffect>
                                  </p:childTnLst>
                                </p:cTn>
                              </p:par>
                              <p:par>
                                <p:cTn fill="hold" nodeType="with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par>
                                <p:cTn fill="hold" nodeType="with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par>
                                <p:cTn fill="hold" nodeType="with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par>
                                <p:cTn fill="hold" nodeType="withEffect" presetClass="entr" presetID="10" presetSubtype="0">
                                  <p:stCondLst>
                                    <p:cond delay="0"/>
                                  </p:stCondLst>
                                  <p:childTnLst>
                                    <p:set>
                                      <p:cBhvr>
                                        <p:cTn dur="1" fill="hold">
                                          <p:stCondLst>
                                            <p:cond delay="0"/>
                                          </p:stCondLst>
                                        </p:cTn>
                                        <p:tgtEl>
                                          <p:spTgt spid="143"/>
                                        </p:tgtEl>
                                        <p:attrNameLst>
                                          <p:attrName>style.visibility</p:attrName>
                                        </p:attrNameLst>
                                      </p:cBhvr>
                                      <p:to>
                                        <p:strVal val="visible"/>
                                      </p:to>
                                    </p:set>
                                    <p:animEffect filter="fade" transition="in">
                                      <p:cBhvr>
                                        <p:cTn dur="500"/>
                                        <p:tgtEl>
                                          <p:spTgt spid="143"/>
                                        </p:tgtEl>
                                      </p:cBhvr>
                                    </p:animEffect>
                                  </p:childTnLst>
                                </p:cTn>
                              </p:par>
                              <p:par>
                                <p:cTn fill="hold" nodeType="withEffect" presetClass="entr" presetID="10" presetSubtype="0">
                                  <p:stCondLst>
                                    <p:cond delay="0"/>
                                  </p:stCondLst>
                                  <p:childTnLst>
                                    <p:set>
                                      <p:cBhvr>
                                        <p:cTn dur="1" fill="hold">
                                          <p:stCondLst>
                                            <p:cond delay="0"/>
                                          </p:stCondLst>
                                        </p:cTn>
                                        <p:tgtEl>
                                          <p:spTgt spid="144"/>
                                        </p:tgtEl>
                                        <p:attrNameLst>
                                          <p:attrName>style.visibility</p:attrName>
                                        </p:attrNameLst>
                                      </p:cBhvr>
                                      <p:to>
                                        <p:strVal val="visible"/>
                                      </p:to>
                                    </p:set>
                                    <p:animEffect filter="fade" transition="in">
                                      <p:cBhvr>
                                        <p:cTn dur="500"/>
                                        <p:tgtEl>
                                          <p:spTgt spid="144"/>
                                        </p:tgtEl>
                                      </p:cBhvr>
                                    </p:animEffect>
                                  </p:childTnLst>
                                </p:cTn>
                              </p:par>
                              <p:par>
                                <p:cTn fill="hold" nodeType="withEffect" presetClass="entr" presetID="10" presetSubtype="0">
                                  <p:stCondLst>
                                    <p:cond delay="0"/>
                                  </p:stCondLst>
                                  <p:childTnLst>
                                    <p:set>
                                      <p:cBhvr>
                                        <p:cTn dur="1" fill="hold">
                                          <p:stCondLst>
                                            <p:cond delay="0"/>
                                          </p:stCondLst>
                                        </p:cTn>
                                        <p:tgtEl>
                                          <p:spTgt spid="145"/>
                                        </p:tgtEl>
                                        <p:attrNameLst>
                                          <p:attrName>style.visibility</p:attrName>
                                        </p:attrNameLst>
                                      </p:cBhvr>
                                      <p:to>
                                        <p:strVal val="visible"/>
                                      </p:to>
                                    </p:set>
                                    <p:animEffect filter="fade" transition="in">
                                      <p:cBhvr>
                                        <p:cTn dur="500"/>
                                        <p:tgtEl>
                                          <p:spTgt spid="145"/>
                                        </p:tgtEl>
                                      </p:cBhvr>
                                    </p:animEffect>
                                  </p:childTnLst>
                                </p:cTn>
                              </p:par>
                              <p:par>
                                <p:cTn fill="hold" nodeType="with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500"/>
                                        <p:tgtEl>
                                          <p:spTgt spid="146"/>
                                        </p:tgtEl>
                                      </p:cBhvr>
                                    </p:animEffect>
                                  </p:childTnLst>
                                </p:cTn>
                              </p:par>
                              <p:par>
                                <p:cTn fill="hold" nodeType="with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500"/>
                                        <p:tgtEl>
                                          <p:spTgt spid="147"/>
                                        </p:tgtEl>
                                      </p:cBhvr>
                                    </p:animEffect>
                                  </p:childTnLst>
                                </p:cTn>
                              </p:par>
                              <p:par>
                                <p:cTn fill="hold" nodeType="withEffect" presetClass="entr" presetID="10" presetSubtype="0">
                                  <p:stCondLst>
                                    <p:cond delay="0"/>
                                  </p:stCondLst>
                                  <p:childTnLst>
                                    <p:set>
                                      <p:cBhvr>
                                        <p:cTn dur="1" fill="hold">
                                          <p:stCondLst>
                                            <p:cond delay="0"/>
                                          </p:stCondLst>
                                        </p:cTn>
                                        <p:tgtEl>
                                          <p:spTgt spid="148"/>
                                        </p:tgtEl>
                                        <p:attrNameLst>
                                          <p:attrName>style.visibility</p:attrName>
                                        </p:attrNameLst>
                                      </p:cBhvr>
                                      <p:to>
                                        <p:strVal val="visible"/>
                                      </p:to>
                                    </p:set>
                                    <p:animEffect filter="fade" transition="in">
                                      <p:cBhvr>
                                        <p:cTn dur="500"/>
                                        <p:tgtEl>
                                          <p:spTgt spid="148"/>
                                        </p:tgtEl>
                                      </p:cBhvr>
                                    </p:animEffect>
                                  </p:childTnLst>
                                </p:cTn>
                              </p:par>
                              <p:par>
                                <p:cTn fill="hold" nodeType="with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500"/>
                                        <p:tgtEl>
                                          <p:spTgt spid="1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id="154" name="Google Shape;154;p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55" name="Google Shape;155;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56" name="Google Shape;156;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7" name="Google Shape;157;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58" name="Google Shape;158;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59" name="Google Shape;159;p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60" name="Google Shape;160;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61" name="Google Shape;161;p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162" name="Google Shape;16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63" name="Google Shape;16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64" name="Google Shape;164;p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10">
            <a:alphaModFix/>
          </a:blip>
          <a:srcRect b="0" l="0" r="0" t="0"/>
          <a:stretch/>
        </p:blipFill>
        <p:spPr>
          <a:xfrm>
            <a:off x="3119390" y="4043801"/>
            <a:ext cx="2591670" cy="2667532"/>
          </a:xfrm>
          <a:prstGeom prst="rect">
            <a:avLst/>
          </a:prstGeom>
          <a:noFill/>
          <a:ln>
            <a:noFill/>
          </a:ln>
        </p:spPr>
      </p:pic>
      <p:sp>
        <p:nvSpPr>
          <p:cNvPr id="166" name="Google Shape;166;p4"/>
          <p:cNvSpPr/>
          <p:nvPr/>
        </p:nvSpPr>
        <p:spPr>
          <a:xfrm>
            <a:off x="201478" y="1145471"/>
            <a:ext cx="8340542" cy="664797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An overview of how to monitor </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800">
              <a:solidFill>
                <a:srgbClr val="C00000"/>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 strong project design is the foundation for successful monitoring. The proposal development stage clearly articulates the desired results an intervention aims to achieve, how it achieves them and stipulates how progress towards these results will be measured</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72" name="Google Shape;172;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73" name="Google Shape;173;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4" name="Google Shape;174;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75" name="Google Shape;175;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76" name="Google Shape;176;p5"/>
          <p:cNvPicPr preferRelativeResize="0"/>
          <p:nvPr/>
        </p:nvPicPr>
        <p:blipFill rotWithShape="1">
          <a:blip r:embed="rId8">
            <a:alphaModFix/>
          </a:blip>
          <a:srcRect b="0" l="0" r="0" t="0"/>
          <a:stretch/>
        </p:blipFill>
        <p:spPr>
          <a:xfrm>
            <a:off x="8903775" y="533330"/>
            <a:ext cx="3018591" cy="5907194"/>
          </a:xfrm>
          <a:prstGeom prst="rect">
            <a:avLst/>
          </a:prstGeom>
          <a:noFill/>
          <a:ln>
            <a:noFill/>
          </a:ln>
        </p:spPr>
      </p:pic>
      <p:pic>
        <p:nvPicPr>
          <p:cNvPr id="177" name="Google Shape;177;p5"/>
          <p:cNvPicPr preferRelativeResize="0"/>
          <p:nvPr/>
        </p:nvPicPr>
        <p:blipFill rotWithShape="1">
          <a:blip r:embed="rId9">
            <a:alphaModFix/>
          </a:blip>
          <a:srcRect b="0" l="0" r="0" t="0"/>
          <a:stretch/>
        </p:blipFill>
        <p:spPr>
          <a:xfrm>
            <a:off x="0" y="-27434"/>
            <a:ext cx="8542020" cy="1614805"/>
          </a:xfrm>
          <a:prstGeom prst="rect">
            <a:avLst/>
          </a:prstGeom>
          <a:noFill/>
          <a:ln>
            <a:noFill/>
          </a:ln>
        </p:spPr>
      </p:pic>
      <p:sp>
        <p:nvSpPr>
          <p:cNvPr id="178" name="Google Shape;178;p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179" name="Google Shape;17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80" name="Google Shape;180;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81" name="Google Shape;181;p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pic>
        <p:nvPicPr>
          <p:cNvPr id="182" name="Google Shape;182;p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183" name="Google Shape;183;p5"/>
          <p:cNvSpPr/>
          <p:nvPr/>
        </p:nvSpPr>
        <p:spPr>
          <a:xfrm>
            <a:off x="201478" y="1650569"/>
            <a:ext cx="8340542" cy="8956298"/>
          </a:xfrm>
          <a:prstGeom prst="rect">
            <a:avLst/>
          </a:prstGeom>
          <a:noFill/>
          <a:ln>
            <a:noFill/>
          </a:ln>
        </p:spPr>
        <p:txBody>
          <a:bodyPr anchorCtr="0" anchor="t" bIns="45700" lIns="91425" spcFirstLastPara="1" rIns="91425" wrap="square" tIns="45700">
            <a:spAutoFit/>
          </a:bodyPr>
          <a:lstStyle/>
          <a:p>
            <a:pPr indent="-342900" lvl="0" marL="342900" marR="0" rtl="0" algn="ctr">
              <a:spcBef>
                <a:spcPts val="0"/>
              </a:spcBef>
              <a:spcAft>
                <a:spcPts val="0"/>
              </a:spcAft>
              <a:buClr>
                <a:srgbClr val="0070C0"/>
              </a:buClr>
              <a:buSzPts val="2400"/>
              <a:buFont typeface="Calibri"/>
              <a:buAutoNum type="arabicPeriod"/>
            </a:pPr>
            <a:r>
              <a:rPr b="1" lang="en-US" sz="2400">
                <a:solidFill>
                  <a:srgbClr val="0070C0"/>
                </a:solidFill>
                <a:latin typeface="Times New Roman"/>
                <a:ea typeface="Times New Roman"/>
                <a:cs typeface="Times New Roman"/>
                <a:sym typeface="Times New Roman"/>
              </a:rPr>
              <a:t>Programme theory</a:t>
            </a:r>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The Programme theory </a:t>
            </a:r>
            <a:r>
              <a:rPr b="1" lang="en-US" sz="2000">
                <a:solidFill>
                  <a:schemeClr val="dk1"/>
                </a:solidFill>
                <a:latin typeface="Times New Roman"/>
                <a:ea typeface="Times New Roman"/>
                <a:cs typeface="Times New Roman"/>
                <a:sym typeface="Times New Roman"/>
              </a:rPr>
              <a:t>is a key aspect of implementation design and explains how an intervention (project/programme, strategy and policy) is expected to contribute to a chain of results.</a:t>
            </a:r>
            <a:endParaRPr/>
          </a:p>
          <a:p>
            <a:pPr indent="-285750" lvl="0" marL="28575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It is </a:t>
            </a:r>
            <a:r>
              <a:rPr b="1" lang="en-US" sz="2000">
                <a:solidFill>
                  <a:srgbClr val="FF66CC"/>
                </a:solidFill>
                <a:latin typeface="Times New Roman"/>
                <a:ea typeface="Times New Roman"/>
                <a:cs typeface="Times New Roman"/>
                <a:sym typeface="Times New Roman"/>
              </a:rPr>
              <a:t>a representation of all the building blocks </a:t>
            </a:r>
            <a:r>
              <a:rPr b="1" lang="en-US" sz="2000">
                <a:solidFill>
                  <a:schemeClr val="dk1"/>
                </a:solidFill>
                <a:latin typeface="Times New Roman"/>
                <a:ea typeface="Times New Roman"/>
                <a:cs typeface="Times New Roman"/>
                <a:sym typeface="Times New Roman"/>
              </a:rPr>
              <a:t>that are required to bring about a higher- level change or results.</a:t>
            </a:r>
            <a:endParaRPr/>
          </a:p>
          <a:p>
            <a:pPr indent="-285750" lvl="0" marL="28575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It is </a:t>
            </a:r>
            <a:r>
              <a:rPr b="1" lang="en-US" sz="2000">
                <a:solidFill>
                  <a:srgbClr val="660066"/>
                </a:solidFill>
                <a:latin typeface="Times New Roman"/>
                <a:ea typeface="Times New Roman"/>
                <a:cs typeface="Times New Roman"/>
                <a:sym typeface="Times New Roman"/>
              </a:rPr>
              <a:t>usually formulated at the proposal development stage.</a:t>
            </a:r>
            <a:endParaRPr/>
          </a:p>
          <a:p>
            <a:pPr indent="-285750" lvl="0" marL="28575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It can therefore be useful </a:t>
            </a:r>
            <a:r>
              <a:rPr b="1" lang="en-US" sz="2000">
                <a:solidFill>
                  <a:srgbClr val="00B050"/>
                </a:solidFill>
                <a:latin typeface="Times New Roman"/>
                <a:ea typeface="Times New Roman"/>
                <a:cs typeface="Times New Roman"/>
                <a:sym typeface="Times New Roman"/>
              </a:rPr>
              <a:t>in providing a conceptual framework for monitoring</a:t>
            </a:r>
            <a:r>
              <a:rPr b="1" lang="en-US" sz="2000">
                <a:solidFill>
                  <a:srgbClr val="1F3864"/>
                </a:solidFill>
                <a:latin typeface="Times New Roman"/>
                <a:ea typeface="Times New Roman"/>
                <a:cs typeface="Times New Roman"/>
                <a:sym typeface="Times New Roman"/>
              </a:rPr>
              <a:t>,</a:t>
            </a:r>
            <a:r>
              <a:rPr b="1" lang="en-US" sz="2000">
                <a:solidFill>
                  <a:schemeClr val="dk1"/>
                </a:solidFill>
                <a:latin typeface="Times New Roman"/>
                <a:ea typeface="Times New Roman"/>
                <a:cs typeface="Times New Roman"/>
                <a:sym typeface="Times New Roman"/>
              </a:rPr>
              <a:t> as well as for evaluation.</a:t>
            </a:r>
            <a:endParaRPr b="1" sz="2000">
              <a:solidFill>
                <a:schemeClr val="dk1"/>
              </a:solidFill>
              <a:latin typeface="Times New Roman"/>
              <a:ea typeface="Times New Roman"/>
              <a:cs typeface="Times New Roman"/>
              <a:sym typeface="Times New Roman"/>
            </a:endParaRPr>
          </a:p>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189" name="Google Shape;189;p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90" name="Google Shape;190;p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191" name="Google Shape;191;p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192" name="Google Shape;192;p6"/>
          <p:cNvPicPr preferRelativeResize="0"/>
          <p:nvPr/>
        </p:nvPicPr>
        <p:blipFill rotWithShape="1">
          <a:blip r:embed="rId7">
            <a:alphaModFix/>
          </a:blip>
          <a:srcRect b="0" l="0" r="0" t="0"/>
          <a:stretch/>
        </p:blipFill>
        <p:spPr>
          <a:xfrm>
            <a:off x="8938403" y="475403"/>
            <a:ext cx="3267424" cy="5907194"/>
          </a:xfrm>
          <a:prstGeom prst="rect">
            <a:avLst/>
          </a:prstGeom>
          <a:noFill/>
          <a:ln>
            <a:noFill/>
          </a:ln>
        </p:spPr>
      </p:pic>
      <p:pic>
        <p:nvPicPr>
          <p:cNvPr id="193" name="Google Shape;193;p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194" name="Google Shape;194;p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195" name="Google Shape;195;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96" name="Google Shape;196;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97" name="Google Shape;197;p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198" name="Google Shape;198;p6"/>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199" name="Google Shape;199;p6"/>
          <p:cNvSpPr/>
          <p:nvPr/>
        </p:nvSpPr>
        <p:spPr>
          <a:xfrm>
            <a:off x="402956" y="1213790"/>
            <a:ext cx="8132714" cy="5137304"/>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What is the Theory of Change</a:t>
            </a:r>
            <a:r>
              <a:rPr b="1" i="0" lang="en-US" sz="1800" u="none" cap="none" strike="noStrike">
                <a:solidFill>
                  <a:srgbClr val="FF681E"/>
                </a:solidFill>
                <a:latin typeface="Times New Roman"/>
                <a:ea typeface="Times New Roman"/>
                <a:cs typeface="Times New Roman"/>
                <a:sym typeface="Times New Roman"/>
              </a:rPr>
              <a:t>?</a:t>
            </a:r>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l">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rgbClr val="FF681E"/>
              </a:solidFill>
              <a:latin typeface="Times New Roman"/>
              <a:ea typeface="Times New Roman"/>
              <a:cs typeface="Times New Roman"/>
              <a:sym typeface="Times New Roman"/>
            </a:endParaRPr>
          </a:p>
          <a:p>
            <a:pPr indent="0" lvl="2" marL="914400" marR="0" rtl="0" algn="ctr">
              <a:spcBef>
                <a:spcPts val="695"/>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grpSp>
        <p:nvGrpSpPr>
          <p:cNvPr id="200" name="Google Shape;200;p6"/>
          <p:cNvGrpSpPr/>
          <p:nvPr/>
        </p:nvGrpSpPr>
        <p:grpSpPr>
          <a:xfrm>
            <a:off x="334931" y="1983783"/>
            <a:ext cx="8137902" cy="4319651"/>
            <a:chOff x="1417" y="303"/>
            <a:chExt cx="9076" cy="3332"/>
          </a:xfrm>
        </p:grpSpPr>
        <p:cxnSp>
          <p:nvCxnSpPr>
            <p:cNvPr id="201" name="Google Shape;201;p6"/>
            <p:cNvCxnSpPr/>
            <p:nvPr/>
          </p:nvCxnSpPr>
          <p:spPr>
            <a:xfrm>
              <a:off x="1417" y="303"/>
              <a:ext cx="2282" cy="0"/>
            </a:xfrm>
            <a:prstGeom prst="straightConnector1">
              <a:avLst/>
            </a:prstGeom>
            <a:noFill/>
            <a:ln cap="flat" cmpd="sng" w="12700">
              <a:solidFill>
                <a:srgbClr val="FF681E"/>
              </a:solidFill>
              <a:prstDash val="solid"/>
              <a:round/>
              <a:headEnd len="med" w="med" type="none"/>
              <a:tailEnd len="med" w="med" type="none"/>
            </a:ln>
          </p:spPr>
        </p:cxnSp>
        <p:cxnSp>
          <p:nvCxnSpPr>
            <p:cNvPr id="202" name="Google Shape;202;p6"/>
            <p:cNvCxnSpPr/>
            <p:nvPr/>
          </p:nvCxnSpPr>
          <p:spPr>
            <a:xfrm rot="10800000">
              <a:off x="1427" y="313"/>
              <a:ext cx="0" cy="3312"/>
            </a:xfrm>
            <a:prstGeom prst="straightConnector1">
              <a:avLst/>
            </a:prstGeom>
            <a:noFill/>
            <a:ln cap="flat" cmpd="sng" w="12700">
              <a:solidFill>
                <a:srgbClr val="FF681E"/>
              </a:solidFill>
              <a:prstDash val="solid"/>
              <a:round/>
              <a:headEnd len="med" w="med" type="none"/>
              <a:tailEnd len="med" w="med" type="none"/>
            </a:ln>
          </p:spPr>
        </p:cxnSp>
        <p:cxnSp>
          <p:nvCxnSpPr>
            <p:cNvPr id="203" name="Google Shape;203;p6"/>
            <p:cNvCxnSpPr/>
            <p:nvPr/>
          </p:nvCxnSpPr>
          <p:spPr>
            <a:xfrm>
              <a:off x="3699" y="303"/>
              <a:ext cx="6794" cy="0"/>
            </a:xfrm>
            <a:prstGeom prst="straightConnector1">
              <a:avLst/>
            </a:prstGeom>
            <a:noFill/>
            <a:ln cap="flat" cmpd="sng" w="12700">
              <a:solidFill>
                <a:srgbClr val="FF681E"/>
              </a:solidFill>
              <a:prstDash val="solid"/>
              <a:round/>
              <a:headEnd len="med" w="med" type="none"/>
              <a:tailEnd len="med" w="med" type="none"/>
            </a:ln>
          </p:spPr>
        </p:cxnSp>
        <p:cxnSp>
          <p:nvCxnSpPr>
            <p:cNvPr id="204" name="Google Shape;204;p6"/>
            <p:cNvCxnSpPr/>
            <p:nvPr/>
          </p:nvCxnSpPr>
          <p:spPr>
            <a:xfrm rot="10800000">
              <a:off x="10483" y="313"/>
              <a:ext cx="0" cy="3312"/>
            </a:xfrm>
            <a:prstGeom prst="straightConnector1">
              <a:avLst/>
            </a:prstGeom>
            <a:noFill/>
            <a:ln cap="flat" cmpd="sng" w="12700">
              <a:solidFill>
                <a:srgbClr val="FF681E"/>
              </a:solidFill>
              <a:prstDash val="solid"/>
              <a:round/>
              <a:headEnd len="med" w="med" type="none"/>
              <a:tailEnd len="med" w="med" type="none"/>
            </a:ln>
          </p:spPr>
        </p:cxnSp>
        <p:cxnSp>
          <p:nvCxnSpPr>
            <p:cNvPr id="205" name="Google Shape;205;p6"/>
            <p:cNvCxnSpPr/>
            <p:nvPr/>
          </p:nvCxnSpPr>
          <p:spPr>
            <a:xfrm>
              <a:off x="1417" y="3635"/>
              <a:ext cx="2282" cy="0"/>
            </a:xfrm>
            <a:prstGeom prst="straightConnector1">
              <a:avLst/>
            </a:prstGeom>
            <a:noFill/>
            <a:ln cap="flat" cmpd="sng" w="12700">
              <a:solidFill>
                <a:srgbClr val="FF681E"/>
              </a:solidFill>
              <a:prstDash val="solid"/>
              <a:round/>
              <a:headEnd len="med" w="med" type="none"/>
              <a:tailEnd len="med" w="med" type="none"/>
            </a:ln>
          </p:spPr>
        </p:cxnSp>
        <p:cxnSp>
          <p:nvCxnSpPr>
            <p:cNvPr id="206" name="Google Shape;206;p6"/>
            <p:cNvCxnSpPr/>
            <p:nvPr/>
          </p:nvCxnSpPr>
          <p:spPr>
            <a:xfrm>
              <a:off x="3699" y="3635"/>
              <a:ext cx="6794" cy="0"/>
            </a:xfrm>
            <a:prstGeom prst="straightConnector1">
              <a:avLst/>
            </a:prstGeom>
            <a:noFill/>
            <a:ln cap="flat" cmpd="sng" w="12700">
              <a:solidFill>
                <a:srgbClr val="FF681E"/>
              </a:solidFill>
              <a:prstDash val="solid"/>
              <a:round/>
              <a:headEnd len="med" w="med" type="none"/>
              <a:tailEnd len="med" w="med" type="none"/>
            </a:ln>
          </p:spPr>
        </p:cxnSp>
        <p:cxnSp>
          <p:nvCxnSpPr>
            <p:cNvPr id="207" name="Google Shape;207;p6"/>
            <p:cNvCxnSpPr/>
            <p:nvPr/>
          </p:nvCxnSpPr>
          <p:spPr>
            <a:xfrm rot="10800000">
              <a:off x="3699" y="344"/>
              <a:ext cx="0" cy="3231"/>
            </a:xfrm>
            <a:prstGeom prst="straightConnector1">
              <a:avLst/>
            </a:prstGeom>
            <a:noFill/>
            <a:ln cap="flat" cmpd="sng" w="12700">
              <a:solidFill>
                <a:srgbClr val="FF681E"/>
              </a:solidFill>
              <a:prstDash val="dot"/>
              <a:round/>
              <a:headEnd len="med" w="med" type="none"/>
              <a:tailEnd len="med" w="med" type="none"/>
            </a:ln>
          </p:spPr>
        </p:cxnSp>
        <p:sp>
          <p:nvSpPr>
            <p:cNvPr id="208" name="Google Shape;208;p6"/>
            <p:cNvSpPr/>
            <p:nvPr/>
          </p:nvSpPr>
          <p:spPr>
            <a:xfrm>
              <a:off x="3698" y="323"/>
              <a:ext cx="2" cy="3292"/>
            </a:xfrm>
            <a:custGeom>
              <a:rect b="b" l="l" r="r" t="t"/>
              <a:pathLst>
                <a:path extrusionOk="0" h="3292" w="120000">
                  <a:moveTo>
                    <a:pt x="0" y="3292"/>
                  </a:moveTo>
                  <a:lnTo>
                    <a:pt x="0" y="3292"/>
                  </a:lnTo>
                  <a:moveTo>
                    <a:pt x="0" y="0"/>
                  </a:moveTo>
                  <a:lnTo>
                    <a:pt x="0" y="0"/>
                  </a:lnTo>
                </a:path>
              </a:pathLst>
            </a:custGeom>
            <a:noFill/>
            <a:ln cap="flat" cmpd="sng" w="12700">
              <a:solidFill>
                <a:srgbClr val="FF681E"/>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09" name="Google Shape;209;p6"/>
            <p:cNvPicPr preferRelativeResize="0"/>
            <p:nvPr/>
          </p:nvPicPr>
          <p:blipFill rotWithShape="1">
            <a:blip r:embed="rId10">
              <a:alphaModFix/>
            </a:blip>
            <a:srcRect b="0" l="0" r="0" t="0"/>
            <a:stretch/>
          </p:blipFill>
          <p:spPr>
            <a:xfrm>
              <a:off x="1642" y="417"/>
              <a:ext cx="1799" cy="3128"/>
            </a:xfrm>
            <a:prstGeom prst="rect">
              <a:avLst/>
            </a:prstGeom>
            <a:noFill/>
            <a:ln>
              <a:noFill/>
            </a:ln>
          </p:spPr>
        </p:pic>
        <p:sp>
          <p:nvSpPr>
            <p:cNvPr id="210" name="Google Shape;210;p6"/>
            <p:cNvSpPr txBox="1"/>
            <p:nvPr/>
          </p:nvSpPr>
          <p:spPr>
            <a:xfrm>
              <a:off x="3708" y="313"/>
              <a:ext cx="6765" cy="3312"/>
            </a:xfrm>
            <a:prstGeom prst="rect">
              <a:avLst/>
            </a:prstGeom>
            <a:noFill/>
            <a:ln>
              <a:noFill/>
            </a:ln>
          </p:spPr>
          <p:txBody>
            <a:bodyPr anchorCtr="0" anchor="t" bIns="0" lIns="0" spcFirstLastPara="1" rIns="0" wrap="square" tIns="0">
              <a:noAutofit/>
            </a:bodyPr>
            <a:lstStyle/>
            <a:p>
              <a:pPr indent="0" lvl="0" marL="0" marR="573088" rtl="0" algn="ctr">
                <a:lnSpc>
                  <a:spcPct val="100000"/>
                </a:lnSpc>
                <a:spcBef>
                  <a:spcPts val="0"/>
                </a:spcBef>
                <a:spcAft>
                  <a:spcPts val="0"/>
                </a:spcAft>
                <a:buClr>
                  <a:srgbClr val="C00000"/>
                </a:buClr>
                <a:buSzPts val="2000"/>
                <a:buFont typeface="Times New Roman"/>
                <a:buNone/>
              </a:pPr>
              <a:r>
                <a:rPr b="1" i="0" lang="en-US" sz="2000" u="none" cap="none" strike="noStrike">
                  <a:solidFill>
                    <a:srgbClr val="C00000"/>
                  </a:solidFill>
                  <a:latin typeface="Times New Roman"/>
                  <a:ea typeface="Times New Roman"/>
                  <a:cs typeface="Times New Roman"/>
                  <a:sym typeface="Times New Roman"/>
                </a:rPr>
                <a:t>Theory of Change</a:t>
              </a:r>
              <a:endParaRPr/>
            </a:p>
            <a:p>
              <a:pPr indent="0" lvl="0" marL="0" marR="573088" rtl="0" algn="ctr">
                <a:lnSpc>
                  <a:spcPct val="100000"/>
                </a:lnSpc>
                <a:spcBef>
                  <a:spcPts val="1500"/>
                </a:spcBef>
                <a:spcAft>
                  <a:spcPts val="0"/>
                </a:spcAft>
                <a:buClr>
                  <a:srgbClr val="C00000"/>
                </a:buClr>
                <a:buSzPts val="1600"/>
                <a:buFont typeface="Times New Roman"/>
                <a:buNone/>
              </a:pPr>
              <a:r>
                <a:rPr b="1" i="0" lang="en-US" sz="1600" u="none" cap="none" strike="noStrike">
                  <a:solidFill>
                    <a:srgbClr val="C00000"/>
                  </a:solidFill>
                  <a:latin typeface="Times New Roman"/>
                  <a:ea typeface="Times New Roman"/>
                  <a:cs typeface="Times New Roman"/>
                  <a:sym typeface="Times New Roman"/>
                </a:rPr>
                <a:t> </a:t>
              </a:r>
              <a:r>
                <a:rPr b="1" i="0" lang="en-US" sz="1600" u="none" cap="none" strike="noStrike">
                  <a:solidFill>
                    <a:srgbClr val="000099"/>
                  </a:solidFill>
                  <a:latin typeface="Times New Roman"/>
                  <a:ea typeface="Times New Roman"/>
                  <a:cs typeface="Times New Roman"/>
                  <a:sym typeface="Times New Roman"/>
                </a:rPr>
                <a:t>is a comprehensive description and explanation of how and why a desired change is expected to happen in a particular context.</a:t>
              </a:r>
              <a:endParaRPr/>
            </a:p>
            <a:p>
              <a:pPr indent="0" lvl="0" marL="0" marR="573088" rtl="0" algn="ctr">
                <a:lnSpc>
                  <a:spcPct val="100000"/>
                </a:lnSpc>
                <a:spcBef>
                  <a:spcPts val="800"/>
                </a:spcBef>
                <a:spcAft>
                  <a:spcPts val="0"/>
                </a:spcAft>
                <a:buClr>
                  <a:schemeClr val="dk1"/>
                </a:buClr>
                <a:buSzPts val="1600"/>
                <a:buFont typeface="Times New Roman"/>
                <a:buNone/>
              </a:pPr>
              <a:r>
                <a:rPr b="1" i="0" lang="en-US" sz="1600" u="none" cap="none" strike="noStrike">
                  <a:solidFill>
                    <a:schemeClr val="dk1"/>
                  </a:solidFill>
                  <a:latin typeface="Times New Roman"/>
                  <a:ea typeface="Times New Roman"/>
                  <a:cs typeface="Times New Roman"/>
                  <a:sym typeface="Times New Roman"/>
                </a:rPr>
                <a:t>Specifically, </a:t>
              </a:r>
              <a:r>
                <a:rPr b="1" i="0" lang="en-US" sz="1600" u="none" cap="none" strike="noStrike">
                  <a:solidFill>
                    <a:srgbClr val="00B050"/>
                  </a:solidFill>
                  <a:latin typeface="Times New Roman"/>
                  <a:ea typeface="Times New Roman"/>
                  <a:cs typeface="Times New Roman"/>
                  <a:sym typeface="Times New Roman"/>
                </a:rPr>
                <a:t>it focuses on mapping out what an intervention or change initiative does (its activities) and how these lead to achievement of the objective through results (outputs, outcomes, objectives</a:t>
              </a:r>
              <a:r>
                <a:rPr b="1" i="0" lang="en-US" sz="1600" u="none" cap="none" strike="noStrike">
                  <a:solidFill>
                    <a:schemeClr val="dk1"/>
                  </a:solidFill>
                  <a:latin typeface="Times New Roman"/>
                  <a:ea typeface="Times New Roman"/>
                  <a:cs typeface="Times New Roman"/>
                  <a:sym typeface="Times New Roman"/>
                </a:rPr>
                <a:t>).</a:t>
              </a:r>
              <a:endParaRPr/>
            </a:p>
            <a:p>
              <a:pPr indent="0" lvl="0" marL="0" marR="0" rtl="0" algn="ctr">
                <a:lnSpc>
                  <a:spcPct val="100000"/>
                </a:lnSpc>
                <a:spcBef>
                  <a:spcPts val="850"/>
                </a:spcBef>
                <a:spcAft>
                  <a:spcPts val="0"/>
                </a:spcAft>
                <a:buClr>
                  <a:schemeClr val="dk1"/>
                </a:buClr>
                <a:buSzPts val="1600"/>
                <a:buFont typeface="Calibri"/>
                <a:buNone/>
              </a:pPr>
              <a:r>
                <a:t/>
              </a:r>
              <a:endParaRPr b="1" i="0" sz="1600" u="none" cap="none" strike="noStrike">
                <a:solidFill>
                  <a:schemeClr val="dk1"/>
                </a:solidFill>
                <a:latin typeface="Times New Roman"/>
                <a:ea typeface="Times New Roman"/>
                <a:cs typeface="Times New Roman"/>
                <a:sym typeface="Times New Roman"/>
              </a:endParaRPr>
            </a:p>
            <a:p>
              <a:pPr indent="0" lvl="0" marL="0" marR="573088" rtl="0" algn="ctr">
                <a:lnSpc>
                  <a:spcPct val="100000"/>
                </a:lnSpc>
                <a:spcBef>
                  <a:spcPts val="800"/>
                </a:spcBef>
                <a:spcAft>
                  <a:spcPts val="0"/>
                </a:spcAft>
                <a:buClr>
                  <a:schemeClr val="dk1"/>
                </a:buClr>
                <a:buSzPts val="1600"/>
                <a:buFont typeface="Times New Roman"/>
                <a:buNone/>
              </a:pPr>
              <a:r>
                <a:rPr b="1" i="0" lang="en-US" sz="1600" u="none" cap="none" strike="noStrike">
                  <a:solidFill>
                    <a:schemeClr val="dk1"/>
                  </a:solidFill>
                  <a:latin typeface="Times New Roman"/>
                  <a:ea typeface="Times New Roman"/>
                  <a:cs typeface="Times New Roman"/>
                  <a:sym typeface="Times New Roman"/>
                </a:rPr>
                <a:t>In this way</a:t>
              </a:r>
              <a:r>
                <a:rPr b="1" i="0" lang="en-US" sz="1600" u="none" cap="none" strike="noStrike">
                  <a:solidFill>
                    <a:srgbClr val="996633"/>
                  </a:solidFill>
                  <a:latin typeface="Times New Roman"/>
                  <a:ea typeface="Times New Roman"/>
                  <a:cs typeface="Times New Roman"/>
                  <a:sym typeface="Times New Roman"/>
                </a:rPr>
                <a:t>, a ToC articulates hypotheses about how change happens by explaining the connection between an intervention and its effect. It does so by surfacing the logic and rationale for an intervention and articulating the assumptions inherent in the approach (multiple pathways).</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16" name="Google Shape;216;p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17" name="Google Shape;217;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8" name="Google Shape;218;p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19" name="Google Shape;219;p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20" name="Google Shape;220;p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21" name="Google Shape;221;p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22" name="Google Shape;222;p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223" name="Google Shape;22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24" name="Google Shape;22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25" name="Google Shape;225;p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226" name="Google Shape;226;p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27" name="Google Shape;227;p7"/>
          <p:cNvSpPr/>
          <p:nvPr/>
        </p:nvSpPr>
        <p:spPr>
          <a:xfrm>
            <a:off x="219940" y="1459419"/>
            <a:ext cx="8315730" cy="4029308"/>
          </a:xfrm>
          <a:prstGeom prst="rect">
            <a:avLst/>
          </a:prstGeom>
          <a:noFill/>
          <a:ln cap="flat" cmpd="sng" w="9525">
            <a:solidFill>
              <a:srgbClr val="66FF33"/>
            </a:solidFill>
            <a:prstDash val="solid"/>
            <a:round/>
            <a:headEnd len="sm" w="sm" type="none"/>
            <a:tailEnd len="sm" w="sm" type="none"/>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r>
              <a:rPr b="1" i="0" lang="en-US" sz="2000" u="none" cap="none" strike="noStrike">
                <a:solidFill>
                  <a:srgbClr val="FF681E"/>
                </a:solidFill>
                <a:latin typeface="Times New Roman"/>
                <a:ea typeface="Times New Roman"/>
                <a:cs typeface="Times New Roman"/>
                <a:sym typeface="Times New Roman"/>
              </a:rPr>
              <a:t>When to use a Theory of Change? </a:t>
            </a:r>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The use of </a:t>
            </a:r>
            <a:r>
              <a:rPr b="1" lang="en-US" sz="2000">
                <a:solidFill>
                  <a:srgbClr val="00B050"/>
                </a:solidFill>
                <a:latin typeface="Times New Roman"/>
                <a:ea typeface="Times New Roman"/>
                <a:cs typeface="Times New Roman"/>
                <a:sym typeface="Times New Roman"/>
              </a:rPr>
              <a:t>a ToC is more and more common and developed for all types of interventions. </a:t>
            </a:r>
            <a:endParaRPr b="1" sz="2000">
              <a:solidFill>
                <a:srgbClr val="00B05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It can be applied </a:t>
            </a:r>
            <a:r>
              <a:rPr b="1" lang="en-US" sz="2000">
                <a:solidFill>
                  <a:srgbClr val="660066"/>
                </a:solidFill>
                <a:latin typeface="Times New Roman"/>
                <a:ea typeface="Times New Roman"/>
                <a:cs typeface="Times New Roman"/>
                <a:sym typeface="Times New Roman"/>
              </a:rPr>
              <a:t>to design, monitor, as well as evaluate different types of interventions</a:t>
            </a:r>
            <a:r>
              <a:rPr b="1" lang="en-US" sz="2000">
                <a:solidFill>
                  <a:schemeClr val="dk1"/>
                </a:solidFill>
                <a:latin typeface="Times New Roman"/>
                <a:ea typeface="Times New Roman"/>
                <a:cs typeface="Times New Roman"/>
                <a:sym typeface="Times New Roman"/>
              </a:rPr>
              <a:t> and is </a:t>
            </a:r>
            <a:r>
              <a:rPr b="1" lang="en-US" sz="2000">
                <a:solidFill>
                  <a:srgbClr val="C55A11"/>
                </a:solidFill>
                <a:latin typeface="Times New Roman"/>
                <a:ea typeface="Times New Roman"/>
                <a:cs typeface="Times New Roman"/>
                <a:sym typeface="Times New Roman"/>
              </a:rPr>
              <a:t>best used to measure the complexity of transformation and change</a:t>
            </a:r>
            <a:r>
              <a:rPr b="1" lang="en-US" sz="2000">
                <a:solidFill>
                  <a:schemeClr val="dk1"/>
                </a:solidFill>
                <a:latin typeface="Times New Roman"/>
                <a:ea typeface="Times New Roman"/>
                <a:cs typeface="Times New Roman"/>
                <a:sym typeface="Times New Roman"/>
              </a:rPr>
              <a:t>. </a:t>
            </a:r>
            <a:endParaRPr/>
          </a:p>
          <a:p>
            <a:pPr indent="0" lvl="0" marL="0" marR="0" rtl="0" algn="ctr">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A ToC is a process-oriented approach that can be used </a:t>
            </a:r>
            <a:r>
              <a:rPr b="1" lang="en-US" sz="2000" u="sng">
                <a:solidFill>
                  <a:schemeClr val="dk1"/>
                </a:solidFill>
                <a:latin typeface="Times New Roman"/>
                <a:ea typeface="Times New Roman"/>
                <a:cs typeface="Times New Roman"/>
                <a:sym typeface="Times New Roman"/>
              </a:rPr>
              <a:t>to analyse the interrelations and/or interactions in complex</a:t>
            </a:r>
            <a:endParaRPr sz="1800">
              <a:solidFill>
                <a:schemeClr val="dk1"/>
              </a:solidFill>
              <a:latin typeface="Calibri"/>
              <a:ea typeface="Calibri"/>
              <a:cs typeface="Calibri"/>
              <a:sym typeface="Calibri"/>
            </a:endParaRPr>
          </a:p>
        </p:txBody>
      </p:sp>
      <p:sp>
        <p:nvSpPr>
          <p:cNvPr id="228" name="Google Shape;228;p7"/>
          <p:cNvSpPr/>
          <p:nvPr/>
        </p:nvSpPr>
        <p:spPr>
          <a:xfrm rot="-5400000">
            <a:off x="-58013" y="2324099"/>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29" name="Google Shape;229;p7"/>
          <p:cNvSpPr/>
          <p:nvPr/>
        </p:nvSpPr>
        <p:spPr>
          <a:xfrm rot="-5400000">
            <a:off x="-19270" y="3284997"/>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30" name="Google Shape;230;p7"/>
          <p:cNvSpPr/>
          <p:nvPr/>
        </p:nvSpPr>
        <p:spPr>
          <a:xfrm rot="-5400000">
            <a:off x="-19274" y="469535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8"/>
                                        </p:tgtEl>
                                        <p:attrNameLst>
                                          <p:attrName>style.visibility</p:attrName>
                                        </p:attrNameLst>
                                      </p:cBhvr>
                                      <p:to>
                                        <p:strVal val="visible"/>
                                      </p:to>
                                    </p:set>
                                    <p:animEffect filter="fade" transition="in">
                                      <p:cBhvr>
                                        <p:cTn dur="500"/>
                                        <p:tgtEl>
                                          <p:spTgt spid="228"/>
                                        </p:tgtEl>
                                      </p:cBhvr>
                                    </p:animEffect>
                                  </p:childTnLst>
                                </p:cTn>
                              </p:par>
                              <p:par>
                                <p:cTn fill="hold" nodeType="withEffect" presetClass="entr" presetID="10" presetSubtype="0">
                                  <p:stCondLst>
                                    <p:cond delay="0"/>
                                  </p:stCondLst>
                                  <p:childTnLst>
                                    <p:set>
                                      <p:cBhvr>
                                        <p:cTn dur="1" fill="hold">
                                          <p:stCondLst>
                                            <p:cond delay="0"/>
                                          </p:stCondLst>
                                        </p:cTn>
                                        <p:tgtEl>
                                          <p:spTgt spid="229"/>
                                        </p:tgtEl>
                                        <p:attrNameLst>
                                          <p:attrName>style.visibility</p:attrName>
                                        </p:attrNameLst>
                                      </p:cBhvr>
                                      <p:to>
                                        <p:strVal val="visible"/>
                                      </p:to>
                                    </p:set>
                                    <p:animEffect filter="fade" transition="in">
                                      <p:cBhvr>
                                        <p:cTn dur="500"/>
                                        <p:tgtEl>
                                          <p:spTgt spid="229"/>
                                        </p:tgtEl>
                                      </p:cBhvr>
                                    </p:animEffect>
                                  </p:childTnLst>
                                </p:cTn>
                              </p:par>
                              <p:par>
                                <p:cTn fill="hold" nodeType="withEffect" presetClass="entr" presetID="10" presetSubtype="0">
                                  <p:stCondLst>
                                    <p:cond delay="0"/>
                                  </p:stCondLst>
                                  <p:childTnLst>
                                    <p:set>
                                      <p:cBhvr>
                                        <p:cTn dur="1" fill="hold">
                                          <p:stCondLst>
                                            <p:cond delay="0"/>
                                          </p:stCondLst>
                                        </p:cTn>
                                        <p:tgtEl>
                                          <p:spTgt spid="230"/>
                                        </p:tgtEl>
                                        <p:attrNameLst>
                                          <p:attrName>style.visibility</p:attrName>
                                        </p:attrNameLst>
                                      </p:cBhvr>
                                      <p:to>
                                        <p:strVal val="visible"/>
                                      </p:to>
                                    </p:set>
                                    <p:animEffect filter="fade" transition="in">
                                      <p:cBhvr>
                                        <p:cTn dur="500"/>
                                        <p:tgtEl>
                                          <p:spTgt spid="2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pic>
        <p:nvPicPr>
          <p:cNvPr id="235" name="Google Shape;235;p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36" name="Google Shape;236;p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37" name="Google Shape;237;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8" name="Google Shape;238;p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39" name="Google Shape;239;p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40" name="Google Shape;240;p8"/>
          <p:cNvPicPr preferRelativeResize="0"/>
          <p:nvPr/>
        </p:nvPicPr>
        <p:blipFill rotWithShape="1">
          <a:blip r:embed="rId8">
            <a:alphaModFix/>
          </a:blip>
          <a:srcRect b="0" l="0" r="0" t="0"/>
          <a:stretch/>
        </p:blipFill>
        <p:spPr>
          <a:xfrm>
            <a:off x="8890389" y="533330"/>
            <a:ext cx="3031978" cy="5907194"/>
          </a:xfrm>
          <a:prstGeom prst="rect">
            <a:avLst/>
          </a:prstGeom>
          <a:noFill/>
          <a:ln>
            <a:noFill/>
          </a:ln>
        </p:spPr>
      </p:pic>
      <p:pic>
        <p:nvPicPr>
          <p:cNvPr id="241" name="Google Shape;241;p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42" name="Google Shape;242;p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243" name="Google Shape;24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44" name="Google Shape;24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45" name="Google Shape;245;p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246" name="Google Shape;246;p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47" name="Google Shape;247;p8"/>
          <p:cNvSpPr/>
          <p:nvPr/>
        </p:nvSpPr>
        <p:spPr>
          <a:xfrm>
            <a:off x="249886" y="1330022"/>
            <a:ext cx="8285783" cy="4878259"/>
          </a:xfrm>
          <a:prstGeom prst="rect">
            <a:avLst/>
          </a:prstGeom>
          <a:noFill/>
          <a:ln>
            <a:noFill/>
          </a:ln>
        </p:spPr>
        <p:txBody>
          <a:bodyPr anchorCtr="0" anchor="t" bIns="45700" lIns="91425" spcFirstLastPara="1" rIns="91425" wrap="square" tIns="45700">
            <a:spAutoFit/>
          </a:bodyPr>
          <a:lstStyle/>
          <a:p>
            <a:pPr indent="0" lvl="6" marL="2743200" marR="0" rtl="0" algn="l">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How to develop a Theory of Change?</a:t>
            </a:r>
            <a:endParaRPr/>
          </a:p>
          <a:p>
            <a:pPr indent="0" lvl="6" marL="2743200" marR="0" rtl="0" algn="l">
              <a:spcBef>
                <a:spcPts val="0"/>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300" u="none" cap="none" strike="noStrike">
              <a:solidFill>
                <a:srgbClr val="FF681E"/>
              </a:solidFill>
              <a:latin typeface="Trebuchet MS"/>
              <a:ea typeface="Trebuchet MS"/>
              <a:cs typeface="Trebuchet MS"/>
              <a:sym typeface="Trebuchet MS"/>
            </a:endParaRPr>
          </a:p>
          <a:p>
            <a:pPr indent="-146050" lvl="2" marL="1143000" marR="0" rtl="0" algn="l">
              <a:spcBef>
                <a:spcPts val="0"/>
              </a:spcBef>
              <a:spcAft>
                <a:spcPts val="0"/>
              </a:spcAft>
              <a:buClr>
                <a:srgbClr val="FF681E"/>
              </a:buClr>
              <a:buSzPts val="1300"/>
              <a:buFont typeface="Trebuchet MS"/>
              <a:buNone/>
            </a:pPr>
            <a:r>
              <a:t/>
            </a:r>
            <a:endParaRPr b="0" i="0" sz="1100" u="none" cap="none" strike="noStrike">
              <a:solidFill>
                <a:schemeClr val="dk1"/>
              </a:solidFill>
              <a:latin typeface="Trebuchet MS"/>
              <a:ea typeface="Trebuchet MS"/>
              <a:cs typeface="Trebuchet MS"/>
              <a:sym typeface="Trebuchet MS"/>
            </a:endParaRPr>
          </a:p>
        </p:txBody>
      </p:sp>
      <p:sp>
        <p:nvSpPr>
          <p:cNvPr id="248" name="Google Shape;248;p8"/>
          <p:cNvSpPr/>
          <p:nvPr/>
        </p:nvSpPr>
        <p:spPr>
          <a:xfrm rot="-5400000">
            <a:off x="1157121" y="1964933"/>
            <a:ext cx="1607625" cy="2139557"/>
          </a:xfrm>
          <a:prstGeom prst="flowChartOffpageConnector">
            <a:avLst/>
          </a:prstGeom>
          <a:solidFill>
            <a:srgbClr val="FFFFFF"/>
          </a:solidFill>
          <a:ln cap="flat" cmpd="sng" w="762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49" name="Google Shape;249;p8"/>
          <p:cNvSpPr/>
          <p:nvPr/>
        </p:nvSpPr>
        <p:spPr>
          <a:xfrm rot="-5400000">
            <a:off x="3924041" y="1964461"/>
            <a:ext cx="1607625" cy="2140502"/>
          </a:xfrm>
          <a:prstGeom prst="flowChartOffpageConnector">
            <a:avLst/>
          </a:prstGeom>
          <a:solidFill>
            <a:srgbClr val="FFFFFF"/>
          </a:solidFill>
          <a:ln cap="flat" cmpd="sng" w="762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50" name="Google Shape;250;p8"/>
          <p:cNvSpPr/>
          <p:nvPr/>
        </p:nvSpPr>
        <p:spPr>
          <a:xfrm rot="-5400000">
            <a:off x="6626750" y="1896455"/>
            <a:ext cx="1550687" cy="2219574"/>
          </a:xfrm>
          <a:prstGeom prst="flowChartOffpageConnector">
            <a:avLst/>
          </a:prstGeom>
          <a:solidFill>
            <a:srgbClr val="FFFFFF"/>
          </a:solidFill>
          <a:ln cap="flat" cmpd="sng" w="7620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51" name="Google Shape;251;p8"/>
          <p:cNvSpPr txBox="1"/>
          <p:nvPr/>
        </p:nvSpPr>
        <p:spPr>
          <a:xfrm>
            <a:off x="984138" y="2643910"/>
            <a:ext cx="1773642"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Graphic depiction</a:t>
            </a:r>
            <a:endParaRPr b="1" sz="2000">
              <a:solidFill>
                <a:schemeClr val="dk1"/>
              </a:solidFill>
              <a:latin typeface="Times New Roman"/>
              <a:ea typeface="Times New Roman"/>
              <a:cs typeface="Times New Roman"/>
              <a:sym typeface="Times New Roman"/>
            </a:endParaRPr>
          </a:p>
        </p:txBody>
      </p:sp>
      <p:sp>
        <p:nvSpPr>
          <p:cNvPr id="252" name="Google Shape;252;p8"/>
          <p:cNvSpPr txBox="1"/>
          <p:nvPr/>
        </p:nvSpPr>
        <p:spPr>
          <a:xfrm>
            <a:off x="3740246" y="2703322"/>
            <a:ext cx="1769637"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Participatory</a:t>
            </a:r>
            <a:r>
              <a:rPr b="1" lang="en-US" sz="1800">
                <a:solidFill>
                  <a:schemeClr val="dk1"/>
                </a:solidFill>
                <a:latin typeface="Calibri"/>
                <a:ea typeface="Calibri"/>
                <a:cs typeface="Calibri"/>
                <a:sym typeface="Calibri"/>
              </a:rPr>
              <a:t> </a:t>
            </a:r>
            <a:r>
              <a:rPr b="1" lang="en-US" sz="2000">
                <a:solidFill>
                  <a:schemeClr val="dk1"/>
                </a:solidFill>
                <a:latin typeface="Times New Roman"/>
                <a:ea typeface="Times New Roman"/>
                <a:cs typeface="Times New Roman"/>
                <a:sym typeface="Times New Roman"/>
              </a:rPr>
              <a:t>approach</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
        <p:nvSpPr>
          <p:cNvPr id="253" name="Google Shape;253;p8"/>
          <p:cNvSpPr txBox="1"/>
          <p:nvPr/>
        </p:nvSpPr>
        <p:spPr>
          <a:xfrm>
            <a:off x="6152825" y="2401110"/>
            <a:ext cx="2397801" cy="12926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Multiple pathways of change</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grpSp>
        <p:nvGrpSpPr>
          <p:cNvPr id="254" name="Google Shape;254;p8"/>
          <p:cNvGrpSpPr/>
          <p:nvPr/>
        </p:nvGrpSpPr>
        <p:grpSpPr>
          <a:xfrm>
            <a:off x="1441006" y="4458753"/>
            <a:ext cx="340204" cy="298116"/>
            <a:chOff x="899850" y="871450"/>
            <a:chExt cx="483175" cy="423400"/>
          </a:xfrm>
        </p:grpSpPr>
        <p:sp>
          <p:nvSpPr>
            <p:cNvPr id="255" name="Google Shape;255;p8"/>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sp>
          <p:nvSpPr>
            <p:cNvPr id="256" name="Google Shape;256;p8"/>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sp>
          <p:nvSpPr>
            <p:cNvPr id="257" name="Google Shape;257;p8"/>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sp>
          <p:nvSpPr>
            <p:cNvPr id="258" name="Google Shape;258;p8"/>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grpSp>
      <p:grpSp>
        <p:nvGrpSpPr>
          <p:cNvPr id="259" name="Google Shape;259;p8"/>
          <p:cNvGrpSpPr/>
          <p:nvPr/>
        </p:nvGrpSpPr>
        <p:grpSpPr>
          <a:xfrm>
            <a:off x="4236564" y="4474239"/>
            <a:ext cx="339306" cy="339253"/>
            <a:chOff x="2685825" y="840375"/>
            <a:chExt cx="481900" cy="481825"/>
          </a:xfrm>
        </p:grpSpPr>
        <p:sp>
          <p:nvSpPr>
            <p:cNvPr id="260" name="Google Shape;260;p8"/>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sp>
          <p:nvSpPr>
            <p:cNvPr id="261" name="Google Shape;261;p8"/>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grpSp>
      <p:grpSp>
        <p:nvGrpSpPr>
          <p:cNvPr id="262" name="Google Shape;262;p8"/>
          <p:cNvGrpSpPr/>
          <p:nvPr/>
        </p:nvGrpSpPr>
        <p:grpSpPr>
          <a:xfrm>
            <a:off x="6994645" y="4503951"/>
            <a:ext cx="350431" cy="339887"/>
            <a:chOff x="3270675" y="841800"/>
            <a:chExt cx="497700" cy="482725"/>
          </a:xfrm>
        </p:grpSpPr>
        <p:sp>
          <p:nvSpPr>
            <p:cNvPr id="263" name="Google Shape;263;p8"/>
            <p:cNvSpPr/>
            <p:nvPr/>
          </p:nvSpPr>
          <p:spPr>
            <a:xfrm>
              <a:off x="3270675" y="902000"/>
              <a:ext cx="447125" cy="422525"/>
            </a:xfrm>
            <a:custGeom>
              <a:rect b="b" l="l" r="r" t="t"/>
              <a:pathLst>
                <a:path extrusionOk="0" h="16901" w="17885">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sp>
          <p:nvSpPr>
            <p:cNvPr id="264" name="Google Shape;264;p8"/>
            <p:cNvSpPr/>
            <p:nvPr/>
          </p:nvSpPr>
          <p:spPr>
            <a:xfrm>
              <a:off x="3385250" y="841800"/>
              <a:ext cx="279700" cy="220925"/>
            </a:xfrm>
            <a:custGeom>
              <a:rect b="b" l="l" r="r" t="t"/>
              <a:pathLst>
                <a:path extrusionOk="0" h="8837" w="11188">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sp>
          <p:nvSpPr>
            <p:cNvPr id="265" name="Google Shape;265;p8"/>
            <p:cNvSpPr/>
            <p:nvPr/>
          </p:nvSpPr>
          <p:spPr>
            <a:xfrm>
              <a:off x="3530100" y="924750"/>
              <a:ext cx="238275" cy="250200"/>
            </a:xfrm>
            <a:custGeom>
              <a:rect b="b" l="l" r="r" t="t"/>
              <a:pathLst>
                <a:path extrusionOk="0" h="10008" w="9531">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rgbClr val="435D74"/>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8"/>
                                        </p:tgtEl>
                                        <p:attrNameLst>
                                          <p:attrName>style.visibility</p:attrName>
                                        </p:attrNameLst>
                                      </p:cBhvr>
                                      <p:to>
                                        <p:strVal val="visible"/>
                                      </p:to>
                                    </p:set>
                                    <p:animEffect filter="fade" transition="in">
                                      <p:cBhvr>
                                        <p:cTn dur="500"/>
                                        <p:tgtEl>
                                          <p:spTgt spid="2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500"/>
                                        <p:tgtEl>
                                          <p:spTgt spid="2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500"/>
                                        <p:tgtEl>
                                          <p:spTgt spid="250"/>
                                        </p:tgtEl>
                                      </p:cBhvr>
                                    </p:animEffect>
                                  </p:childTnLst>
                                </p:cTn>
                              </p:par>
                              <p:par>
                                <p:cTn fill="hold" nodeType="withEffect" presetClass="entr" presetID="10" presetSubtype="0">
                                  <p:stCondLst>
                                    <p:cond delay="0"/>
                                  </p:stCondLst>
                                  <p:childTnLst>
                                    <p:set>
                                      <p:cBhvr>
                                        <p:cTn dur="1" fill="hold">
                                          <p:stCondLst>
                                            <p:cond delay="0"/>
                                          </p:stCondLst>
                                        </p:cTn>
                                        <p:tgtEl>
                                          <p:spTgt spid="254"/>
                                        </p:tgtEl>
                                        <p:attrNameLst>
                                          <p:attrName>style.visibility</p:attrName>
                                        </p:attrNameLst>
                                      </p:cBhvr>
                                      <p:to>
                                        <p:strVal val="visible"/>
                                      </p:to>
                                    </p:set>
                                    <p:animEffect filter="fade" transition="in">
                                      <p:cBhvr>
                                        <p:cTn dur="500"/>
                                        <p:tgtEl>
                                          <p:spTgt spid="254"/>
                                        </p:tgtEl>
                                      </p:cBhvr>
                                    </p:animEffect>
                                  </p:childTnLst>
                                </p:cTn>
                              </p:par>
                              <p:par>
                                <p:cTn fill="hold" nodeType="with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500"/>
                                        <p:tgtEl>
                                          <p:spTgt spid="259"/>
                                        </p:tgtEl>
                                      </p:cBhvr>
                                    </p:animEffect>
                                  </p:childTnLst>
                                </p:cTn>
                              </p:par>
                              <p:par>
                                <p:cTn fill="hold" nodeType="with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500"/>
                                        <p:tgtEl>
                                          <p:spTgt spid="2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71" name="Google Shape;271;p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72" name="Google Shape;272;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3" name="Google Shape;273;p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74" name="Google Shape;274;p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75" name="Google Shape;275;p9"/>
          <p:cNvPicPr preferRelativeResize="0"/>
          <p:nvPr/>
        </p:nvPicPr>
        <p:blipFill rotWithShape="1">
          <a:blip r:embed="rId8">
            <a:alphaModFix/>
          </a:blip>
          <a:srcRect b="0" l="0" r="0" t="0"/>
          <a:stretch/>
        </p:blipFill>
        <p:spPr>
          <a:xfrm>
            <a:off x="8861581" y="533330"/>
            <a:ext cx="3060786" cy="5907194"/>
          </a:xfrm>
          <a:prstGeom prst="rect">
            <a:avLst/>
          </a:prstGeom>
          <a:noFill/>
          <a:ln>
            <a:noFill/>
          </a:ln>
        </p:spPr>
      </p:pic>
      <p:pic>
        <p:nvPicPr>
          <p:cNvPr id="276" name="Google Shape;276;p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77" name="Google Shape;277;p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278" name="Google Shape;27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79" name="Google Shape;27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80" name="Google Shape;280;p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pic>
        <p:nvPicPr>
          <p:cNvPr id="281" name="Google Shape;281;p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82" name="Google Shape;282;p9"/>
          <p:cNvSpPr/>
          <p:nvPr/>
        </p:nvSpPr>
        <p:spPr>
          <a:xfrm>
            <a:off x="216976" y="1362508"/>
            <a:ext cx="8116786" cy="3017108"/>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rPr b="1" lang="en-US" sz="1800">
                <a:solidFill>
                  <a:srgbClr val="C00000"/>
                </a:solidFill>
                <a:latin typeface="Times New Roman"/>
                <a:ea typeface="Times New Roman"/>
                <a:cs typeface="Times New Roman"/>
                <a:sym typeface="Times New Roman"/>
              </a:rPr>
              <a:t>The graphic depiction of a ToC</a:t>
            </a:r>
            <a:endParaRPr b="1" sz="1800">
              <a:solidFill>
                <a:srgbClr val="C00000"/>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285750" lvl="0" marL="1185545" marR="314325" rtl="0" algn="just">
              <a:lnSpc>
                <a:spcPct val="102000"/>
              </a:lnSpc>
              <a:spcBef>
                <a:spcPts val="5"/>
              </a:spcBef>
              <a:spcAft>
                <a:spcPts val="0"/>
              </a:spcAft>
              <a:buClr>
                <a:srgbClr val="C00000"/>
              </a:buClr>
              <a:buSzPts val="1800"/>
              <a:buFont typeface="Noto Sans Symbols"/>
              <a:buChar char="❑"/>
            </a:pPr>
            <a:r>
              <a:rPr b="1" lang="en-US" sz="1800">
                <a:solidFill>
                  <a:srgbClr val="C00000"/>
                </a:solidFill>
                <a:latin typeface="Times New Roman"/>
                <a:ea typeface="Times New Roman"/>
                <a:cs typeface="Times New Roman"/>
                <a:sym typeface="Times New Roman"/>
              </a:rPr>
              <a:t> </a:t>
            </a:r>
            <a:r>
              <a:rPr b="1" lang="en-US" sz="1800">
                <a:solidFill>
                  <a:schemeClr val="dk1"/>
                </a:solidFill>
                <a:latin typeface="Times New Roman"/>
                <a:ea typeface="Times New Roman"/>
                <a:cs typeface="Times New Roman"/>
                <a:sym typeface="Times New Roman"/>
              </a:rPr>
              <a:t>can help with mapping out multiple causal </a:t>
            </a:r>
            <a:r>
              <a:rPr b="1" lang="en-US" sz="1800">
                <a:solidFill>
                  <a:srgbClr val="00B0F0"/>
                </a:solidFill>
                <a:latin typeface="Times New Roman"/>
                <a:ea typeface="Times New Roman"/>
                <a:cs typeface="Times New Roman"/>
                <a:sym typeface="Times New Roman"/>
              </a:rPr>
              <a:t>pathways to identify the most feasible one for a given intervention</a:t>
            </a:r>
            <a:r>
              <a:rPr b="1" lang="en-US" sz="1800">
                <a:solidFill>
                  <a:schemeClr val="dk1"/>
                </a:solidFill>
                <a:latin typeface="Times New Roman"/>
                <a:ea typeface="Times New Roman"/>
                <a:cs typeface="Times New Roman"/>
                <a:sym typeface="Times New Roman"/>
              </a:rPr>
              <a:t>. Another advantage of graphically depicting a ToC is that </a:t>
            </a:r>
            <a:r>
              <a:rPr b="1" lang="en-US" sz="1800">
                <a:solidFill>
                  <a:srgbClr val="00B0F0"/>
                </a:solidFill>
                <a:latin typeface="Times New Roman"/>
                <a:ea typeface="Times New Roman"/>
                <a:cs typeface="Times New Roman"/>
                <a:sym typeface="Times New Roman"/>
              </a:rPr>
              <a:t>it makes possible causal links more understandable and immediately visible</a:t>
            </a:r>
            <a:r>
              <a:rPr b="1" lang="en-US" sz="1800">
                <a:solidFill>
                  <a:schemeClr val="dk1"/>
                </a:solidFill>
                <a:latin typeface="Times New Roman"/>
                <a:ea typeface="Times New Roman"/>
                <a:cs typeface="Times New Roman"/>
                <a:sym typeface="Times New Roman"/>
              </a:rPr>
              <a:t>.</a:t>
            </a:r>
            <a:endParaRPr/>
          </a:p>
          <a:p>
            <a:pPr indent="-285750" lvl="0" marL="1185545" marR="314325" rtl="0" algn="just">
              <a:lnSpc>
                <a:spcPct val="102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It enables comparisons between different pathways and can help identify implicit assumptions.</a:t>
            </a:r>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50"/>
              </a:spcBef>
              <a:spcAft>
                <a:spcPts val="0"/>
              </a:spcAft>
              <a:buNone/>
            </a:pPr>
            <a:r>
              <a:rPr lang="en-US" sz="2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pic>
        <p:nvPicPr>
          <p:cNvPr id="283" name="Google Shape;283;p9"/>
          <p:cNvPicPr preferRelativeResize="0"/>
          <p:nvPr/>
        </p:nvPicPr>
        <p:blipFill rotWithShape="1">
          <a:blip r:embed="rId11">
            <a:alphaModFix/>
          </a:blip>
          <a:srcRect b="0" l="0" r="0" t="0"/>
          <a:stretch/>
        </p:blipFill>
        <p:spPr>
          <a:xfrm>
            <a:off x="2015804" y="4281741"/>
            <a:ext cx="5420995" cy="14991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p1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89" name="Google Shape;289;p1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90" name="Google Shape;290;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1" name="Google Shape;291;p1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92" name="Google Shape;292;p1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93" name="Google Shape;293;p10"/>
          <p:cNvPicPr preferRelativeResize="0"/>
          <p:nvPr/>
        </p:nvPicPr>
        <p:blipFill rotWithShape="1">
          <a:blip r:embed="rId8">
            <a:alphaModFix/>
          </a:blip>
          <a:srcRect b="0" l="0" r="0" t="0"/>
          <a:stretch/>
        </p:blipFill>
        <p:spPr>
          <a:xfrm>
            <a:off x="8865869" y="533330"/>
            <a:ext cx="3056497" cy="5907194"/>
          </a:xfrm>
          <a:prstGeom prst="rect">
            <a:avLst/>
          </a:prstGeom>
          <a:noFill/>
          <a:ln>
            <a:noFill/>
          </a:ln>
        </p:spPr>
      </p:pic>
      <p:pic>
        <p:nvPicPr>
          <p:cNvPr id="294" name="Google Shape;294;p1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95" name="Google Shape;295;p1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296" name="Google Shape;29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97" name="Google Shape;29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98" name="Google Shape;298;p1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299" name="Google Shape;299;p1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00" name="Google Shape;300;p10"/>
          <p:cNvSpPr/>
          <p:nvPr/>
        </p:nvSpPr>
        <p:spPr>
          <a:xfrm>
            <a:off x="216976" y="1230770"/>
            <a:ext cx="8403716" cy="6972293"/>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rPr b="1" lang="en-US" sz="1800">
                <a:solidFill>
                  <a:srgbClr val="C00000"/>
                </a:solidFill>
                <a:latin typeface="Times New Roman"/>
                <a:ea typeface="Times New Roman"/>
                <a:cs typeface="Times New Roman"/>
                <a:sym typeface="Times New Roman"/>
              </a:rPr>
              <a:t>Participatory approach</a:t>
            </a:r>
            <a:endParaRPr/>
          </a:p>
          <a:p>
            <a:pPr indent="-285750" lvl="0" marL="1185545" marR="314325" rtl="0" algn="just">
              <a:lnSpc>
                <a:spcPct val="102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process of developing a ToC should be </a:t>
            </a:r>
            <a:r>
              <a:rPr b="1" lang="en-US" sz="1800">
                <a:solidFill>
                  <a:srgbClr val="00B0F0"/>
                </a:solidFill>
                <a:latin typeface="Times New Roman"/>
                <a:ea typeface="Times New Roman"/>
                <a:cs typeface="Times New Roman"/>
                <a:sym typeface="Times New Roman"/>
              </a:rPr>
              <a:t>participatory and collaborative, and include key stakeholders</a:t>
            </a:r>
            <a:r>
              <a:rPr b="1" lang="en-US" sz="1800">
                <a:solidFill>
                  <a:schemeClr val="dk1"/>
                </a:solidFill>
                <a:latin typeface="Times New Roman"/>
                <a:ea typeface="Times New Roman"/>
                <a:cs typeface="Times New Roman"/>
                <a:sym typeface="Times New Roman"/>
              </a:rPr>
              <a:t>, as well as the beneficiaries, or people that the Organization seeks to assist, and/or affected populations, who can offer their different perspectives to define what an expected change within a specific thematic field may look like.</a:t>
            </a:r>
            <a:endParaRPr/>
          </a:p>
          <a:p>
            <a:pPr indent="-285750" lvl="0" marL="1185545" marR="314325" rtl="0" algn="just">
              <a:lnSpc>
                <a:spcPct val="102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Their participation can also </a:t>
            </a:r>
            <a:r>
              <a:rPr b="1" lang="en-US" sz="1800">
                <a:solidFill>
                  <a:srgbClr val="00B0F0"/>
                </a:solidFill>
                <a:latin typeface="Times New Roman"/>
                <a:ea typeface="Times New Roman"/>
                <a:cs typeface="Times New Roman"/>
                <a:sym typeface="Times New Roman"/>
              </a:rPr>
              <a:t>help identify underlying assumptions </a:t>
            </a:r>
            <a:r>
              <a:rPr b="1" lang="en-US" sz="1800">
                <a:solidFill>
                  <a:schemeClr val="dk1"/>
                </a:solidFill>
                <a:latin typeface="Times New Roman"/>
                <a:ea typeface="Times New Roman"/>
                <a:cs typeface="Times New Roman"/>
                <a:sym typeface="Times New Roman"/>
              </a:rPr>
              <a:t>that </a:t>
            </a:r>
            <a:r>
              <a:rPr b="1" lang="en-US" sz="1800">
                <a:solidFill>
                  <a:srgbClr val="C00000"/>
                </a:solidFill>
                <a:latin typeface="Times New Roman"/>
                <a:ea typeface="Times New Roman"/>
                <a:cs typeface="Times New Roman"/>
                <a:sym typeface="Times New Roman"/>
              </a:rPr>
              <a:t>are inherent to explaining why a particular change is expected to occur</a:t>
            </a:r>
            <a:r>
              <a:rPr b="1" lang="en-US" sz="1800">
                <a:solidFill>
                  <a:schemeClr val="dk1"/>
                </a:solidFill>
                <a:latin typeface="Times New Roman"/>
                <a:ea typeface="Times New Roman"/>
                <a:cs typeface="Times New Roman"/>
                <a:sym typeface="Times New Roman"/>
              </a:rPr>
              <a:t>.</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50"/>
              </a:spcBef>
              <a:spcAft>
                <a:spcPts val="0"/>
              </a:spcAft>
              <a:buNone/>
            </a:pPr>
            <a:r>
              <a:rPr lang="en-US" sz="2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pic>
        <p:nvPicPr>
          <p:cNvPr id="301" name="Google Shape;301;p10"/>
          <p:cNvPicPr preferRelativeResize="0"/>
          <p:nvPr/>
        </p:nvPicPr>
        <p:blipFill rotWithShape="1">
          <a:blip r:embed="rId11">
            <a:alphaModFix/>
          </a:blip>
          <a:srcRect b="0" l="0" r="0" t="0"/>
          <a:stretch/>
        </p:blipFill>
        <p:spPr>
          <a:xfrm>
            <a:off x="1948816" y="4422094"/>
            <a:ext cx="5132705" cy="177723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p1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07" name="Google Shape;307;p1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08" name="Google Shape;308;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9" name="Google Shape;309;p1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10" name="Google Shape;310;p1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11" name="Google Shape;311;p11"/>
          <p:cNvPicPr preferRelativeResize="0"/>
          <p:nvPr/>
        </p:nvPicPr>
        <p:blipFill rotWithShape="1">
          <a:blip r:embed="rId8">
            <a:alphaModFix/>
          </a:blip>
          <a:srcRect b="0" l="0" r="0" t="0"/>
          <a:stretch/>
        </p:blipFill>
        <p:spPr>
          <a:xfrm>
            <a:off x="8861581" y="533330"/>
            <a:ext cx="3060786" cy="5907194"/>
          </a:xfrm>
          <a:prstGeom prst="rect">
            <a:avLst/>
          </a:prstGeom>
          <a:noFill/>
          <a:ln>
            <a:noFill/>
          </a:ln>
        </p:spPr>
      </p:pic>
      <p:pic>
        <p:nvPicPr>
          <p:cNvPr id="312" name="Google Shape;312;p1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13" name="Google Shape;313;p1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314" name="Google Shape;31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15" name="Google Shape;315;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16" name="Google Shape;316;p11"/>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317" name="Google Shape;317;p1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18" name="Google Shape;318;p11"/>
          <p:cNvSpPr/>
          <p:nvPr/>
        </p:nvSpPr>
        <p:spPr>
          <a:xfrm>
            <a:off x="219940" y="1277271"/>
            <a:ext cx="8400751" cy="4702185"/>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rPr b="1" lang="en-US" sz="2000">
                <a:solidFill>
                  <a:srgbClr val="C00000"/>
                </a:solidFill>
                <a:latin typeface="Times New Roman"/>
                <a:ea typeface="Times New Roman"/>
                <a:cs typeface="Times New Roman"/>
                <a:sym typeface="Times New Roman"/>
              </a:rPr>
              <a:t>Multiple pathways of change</a:t>
            </a:r>
            <a:endParaRPr/>
          </a:p>
          <a:p>
            <a:pPr indent="0" lvl="0" marL="899795" marR="314325" rtl="0" algn="ctr">
              <a:lnSpc>
                <a:spcPct val="102000"/>
              </a:lnSpc>
              <a:spcBef>
                <a:spcPts val="5"/>
              </a:spcBef>
              <a:spcAft>
                <a:spcPts val="0"/>
              </a:spcAft>
              <a:buNone/>
            </a:pPr>
            <a:r>
              <a:t/>
            </a:r>
            <a:endParaRPr b="1" sz="20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 ToC acknowledges </a:t>
            </a:r>
            <a:r>
              <a:rPr b="1" lang="en-US" sz="2000">
                <a:solidFill>
                  <a:srgbClr val="00B0F0"/>
                </a:solidFill>
                <a:latin typeface="Times New Roman"/>
                <a:ea typeface="Times New Roman"/>
                <a:cs typeface="Times New Roman"/>
                <a:sym typeface="Times New Roman"/>
              </a:rPr>
              <a:t>that change is dynamic and complex and can show different possible pathways</a:t>
            </a:r>
            <a:r>
              <a:rPr b="1" lang="en-US" sz="2000">
                <a:solidFill>
                  <a:schemeClr val="dk1"/>
                </a:solidFill>
                <a:latin typeface="Times New Roman"/>
                <a:ea typeface="Times New Roman"/>
                <a:cs typeface="Times New Roman"/>
                <a:sym typeface="Times New Roman"/>
              </a:rPr>
              <a:t> that might lead to change.</a:t>
            </a:r>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The process of developing a ToC </a:t>
            </a:r>
            <a:r>
              <a:rPr b="1" lang="en-US" sz="2000">
                <a:solidFill>
                  <a:srgbClr val="00B0F0"/>
                </a:solidFill>
                <a:latin typeface="Times New Roman"/>
                <a:ea typeface="Times New Roman"/>
                <a:cs typeface="Times New Roman"/>
                <a:sym typeface="Times New Roman"/>
              </a:rPr>
              <a:t>helps discover these multiple pathways of change.</a:t>
            </a:r>
            <a:endParaRPr/>
          </a:p>
          <a:p>
            <a:pPr indent="0" lvl="0" marL="0" marR="0" rtl="0" algn="just">
              <a:spcBef>
                <a:spcPts val="0"/>
              </a:spcBef>
              <a:spcAft>
                <a:spcPts val="0"/>
              </a:spcAft>
              <a:buNone/>
            </a:pPr>
            <a:r>
              <a:t/>
            </a:r>
            <a:endParaRPr b="1" sz="2000">
              <a:solidFill>
                <a:srgbClr val="00B0F0"/>
              </a:solidFill>
              <a:latin typeface="Times New Roman"/>
              <a:ea typeface="Times New Roman"/>
              <a:cs typeface="Times New Roman"/>
              <a:sym typeface="Times New Roman"/>
            </a:endParaRPr>
          </a:p>
          <a:p>
            <a:pPr indent="-285750" lvl="0" marL="285750" marR="0" rtl="0" algn="just">
              <a:spcBef>
                <a:spcPts val="0"/>
              </a:spcBef>
              <a:spcAft>
                <a:spcPts val="0"/>
              </a:spcAft>
              <a:buClr>
                <a:srgbClr val="FF0000"/>
              </a:buClr>
              <a:buSzPts val="2000"/>
              <a:buFont typeface="Noto Sans Symbols"/>
              <a:buChar char="❑"/>
            </a:pPr>
            <a:r>
              <a:rPr b="1" lang="en-US" sz="2000">
                <a:solidFill>
                  <a:srgbClr val="FF0000"/>
                </a:solidFill>
                <a:latin typeface="Times New Roman"/>
                <a:ea typeface="Times New Roman"/>
                <a:cs typeface="Times New Roman"/>
                <a:sym typeface="Times New Roman"/>
              </a:rPr>
              <a:t>The process of developing a ToC </a:t>
            </a:r>
            <a:r>
              <a:rPr b="1" lang="en-US" sz="2000">
                <a:solidFill>
                  <a:schemeClr val="dk1"/>
                </a:solidFill>
                <a:latin typeface="Times New Roman"/>
                <a:ea typeface="Times New Roman"/>
                <a:cs typeface="Times New Roman"/>
                <a:sym typeface="Times New Roman"/>
              </a:rPr>
              <a:t>can help </a:t>
            </a:r>
            <a:r>
              <a:rPr b="1" lang="en-US" sz="2000" u="sng">
                <a:solidFill>
                  <a:schemeClr val="dk1"/>
                </a:solidFill>
                <a:latin typeface="Times New Roman"/>
                <a:ea typeface="Times New Roman"/>
                <a:cs typeface="Times New Roman"/>
                <a:sym typeface="Times New Roman"/>
              </a:rPr>
              <a:t>identify whether, and at which stage or level, assumptions, logical jumps or missing </a:t>
            </a:r>
            <a:r>
              <a:rPr b="1" lang="en-US" sz="2000">
                <a:solidFill>
                  <a:schemeClr val="dk1"/>
                </a:solidFill>
                <a:latin typeface="Times New Roman"/>
                <a:ea typeface="Times New Roman"/>
                <a:cs typeface="Times New Roman"/>
                <a:sym typeface="Times New Roman"/>
              </a:rPr>
              <a:t>key steps in the change process are taking place.</a:t>
            </a:r>
            <a:endParaRPr/>
          </a:p>
          <a:p>
            <a:pPr indent="-158750" lvl="0" marL="28575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pic>
        <p:nvPicPr>
          <p:cNvPr id="323" name="Google Shape;323;p1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24" name="Google Shape;324;p1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25" name="Google Shape;325;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6" name="Google Shape;326;p1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27" name="Google Shape;327;p1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28" name="Google Shape;328;p12"/>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29" name="Google Shape;329;p1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30" name="Google Shape;330;p1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331" name="Google Shape;331;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32" name="Google Shape;33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33" name="Google Shape;333;p1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334" name="Google Shape;334;p1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35" name="Google Shape;335;p12"/>
          <p:cNvSpPr/>
          <p:nvPr/>
        </p:nvSpPr>
        <p:spPr>
          <a:xfrm>
            <a:off x="307901" y="1651591"/>
            <a:ext cx="8100769" cy="4185761"/>
          </a:xfrm>
          <a:prstGeom prst="rect">
            <a:avLst/>
          </a:prstGeom>
          <a:noFill/>
          <a:ln>
            <a:noFill/>
          </a:ln>
        </p:spPr>
        <p:txBody>
          <a:bodyPr anchorCtr="0" anchor="t" bIns="45700" lIns="91425" spcFirstLastPara="1" rIns="91425" wrap="square" tIns="45700">
            <a:spAutoFit/>
          </a:bodyPr>
          <a:lstStyle/>
          <a:p>
            <a:pPr indent="-285750" lvl="0" marL="285750" marR="0" rtl="0" algn="ctr">
              <a:spcBef>
                <a:spcPts val="0"/>
              </a:spcBef>
              <a:spcAft>
                <a:spcPts val="0"/>
              </a:spcAft>
              <a:buClr>
                <a:srgbClr val="FF0000"/>
              </a:buClr>
              <a:buSzPts val="2000"/>
              <a:buFont typeface="Noto Sans Symbols"/>
              <a:buChar char="❑"/>
            </a:pPr>
            <a:r>
              <a:rPr b="1" lang="en-US" sz="2000">
                <a:solidFill>
                  <a:srgbClr val="FF0000"/>
                </a:solidFill>
                <a:latin typeface="Times New Roman"/>
                <a:ea typeface="Times New Roman"/>
                <a:cs typeface="Times New Roman"/>
                <a:sym typeface="Times New Roman"/>
              </a:rPr>
              <a:t>With each result articulated at the outcome level, an if-then-because statement is articulated, and the assumptions surfaced at the objective-level ToC</a:t>
            </a:r>
            <a:r>
              <a:rPr b="1" lang="en-US" sz="20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Developing a ToC is a good way to raise further questions such as the following:</a:t>
            </a:r>
            <a:endParaRPr/>
          </a:p>
          <a:p>
            <a:pPr indent="-171450" lvl="0" marL="285750" marR="0" rtl="0" algn="just">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285750" lvl="3" marL="285750" marR="0" rtl="0" algn="ctr">
              <a:lnSpc>
                <a:spcPct val="150000"/>
              </a:lnSpc>
              <a:spcBef>
                <a:spcPts val="0"/>
              </a:spcBef>
              <a:spcAft>
                <a:spcPts val="0"/>
              </a:spcAft>
              <a:buClr>
                <a:srgbClr val="000099"/>
              </a:buClr>
              <a:buSzPts val="1800"/>
              <a:buFont typeface="Noto Sans Symbols"/>
              <a:buChar char="✔"/>
            </a:pPr>
            <a:r>
              <a:rPr b="1" i="1" lang="en-US" sz="1800" u="none" cap="none" strike="noStrike">
                <a:solidFill>
                  <a:srgbClr val="000099"/>
                </a:solidFill>
                <a:latin typeface="Times New Roman"/>
                <a:ea typeface="Times New Roman"/>
                <a:cs typeface="Times New Roman"/>
                <a:sym typeface="Times New Roman"/>
              </a:rPr>
              <a:t>Why is a particular change expected to happen?</a:t>
            </a:r>
            <a:endParaRPr b="1" i="1" sz="1800" u="none" cap="none" strike="noStrike">
              <a:solidFill>
                <a:srgbClr val="000099"/>
              </a:solidFill>
              <a:latin typeface="Times New Roman"/>
              <a:ea typeface="Times New Roman"/>
              <a:cs typeface="Times New Roman"/>
              <a:sym typeface="Times New Roman"/>
            </a:endParaRPr>
          </a:p>
          <a:p>
            <a:pPr indent="-285750" lvl="3" marL="285750" marR="0" rtl="0" algn="ctr">
              <a:lnSpc>
                <a:spcPct val="150000"/>
              </a:lnSpc>
              <a:spcBef>
                <a:spcPts val="0"/>
              </a:spcBef>
              <a:spcAft>
                <a:spcPts val="0"/>
              </a:spcAft>
              <a:buClr>
                <a:srgbClr val="000099"/>
              </a:buClr>
              <a:buSzPts val="1800"/>
              <a:buFont typeface="Noto Sans Symbols"/>
              <a:buChar char="✔"/>
            </a:pPr>
            <a:r>
              <a:rPr b="1" i="1" lang="en-US" sz="1800" u="none" cap="none" strike="noStrike">
                <a:solidFill>
                  <a:srgbClr val="000099"/>
                </a:solidFill>
                <a:latin typeface="Times New Roman"/>
                <a:ea typeface="Times New Roman"/>
                <a:cs typeface="Times New Roman"/>
                <a:sym typeface="Times New Roman"/>
              </a:rPr>
              <a:t>What evidence is available to support that expected change will/has occur/red?</a:t>
            </a:r>
            <a:endParaRPr b="1" i="1" sz="1800" u="none" cap="none" strike="noStrike">
              <a:solidFill>
                <a:srgbClr val="000099"/>
              </a:solidFill>
              <a:latin typeface="Times New Roman"/>
              <a:ea typeface="Times New Roman"/>
              <a:cs typeface="Times New Roman"/>
              <a:sym typeface="Times New Roman"/>
            </a:endParaRPr>
          </a:p>
          <a:p>
            <a:pPr indent="-285750" lvl="3" marL="285750" marR="0" rtl="0" algn="ctr">
              <a:lnSpc>
                <a:spcPct val="150000"/>
              </a:lnSpc>
              <a:spcBef>
                <a:spcPts val="0"/>
              </a:spcBef>
              <a:spcAft>
                <a:spcPts val="0"/>
              </a:spcAft>
              <a:buClr>
                <a:srgbClr val="000099"/>
              </a:buClr>
              <a:buSzPts val="1800"/>
              <a:buFont typeface="Noto Sans Symbols"/>
              <a:buChar char="✔"/>
            </a:pPr>
            <a:r>
              <a:rPr b="1" i="1" lang="en-US" sz="1800" u="none" cap="none" strike="noStrike">
                <a:solidFill>
                  <a:srgbClr val="000099"/>
                </a:solidFill>
                <a:latin typeface="Times New Roman"/>
                <a:ea typeface="Times New Roman"/>
                <a:cs typeface="Times New Roman"/>
                <a:sym typeface="Times New Roman"/>
              </a:rPr>
              <a:t>What logical jumps are made?</a:t>
            </a:r>
            <a:endParaRPr b="1" i="1" sz="1800" u="none" cap="none" strike="noStrike">
              <a:solidFill>
                <a:srgbClr val="000099"/>
              </a:solidFill>
              <a:latin typeface="Times New Roman"/>
              <a:ea typeface="Times New Roman"/>
              <a:cs typeface="Times New Roman"/>
              <a:sym typeface="Times New Roman"/>
            </a:endParaRPr>
          </a:p>
          <a:p>
            <a:pPr indent="-285750" lvl="3" marL="285750" marR="0" rtl="0" algn="ctr">
              <a:lnSpc>
                <a:spcPct val="150000"/>
              </a:lnSpc>
              <a:spcBef>
                <a:spcPts val="0"/>
              </a:spcBef>
              <a:spcAft>
                <a:spcPts val="0"/>
              </a:spcAft>
              <a:buClr>
                <a:srgbClr val="000099"/>
              </a:buClr>
              <a:buSzPts val="1800"/>
              <a:buFont typeface="Noto Sans Symbols"/>
              <a:buChar char="✔"/>
            </a:pPr>
            <a:r>
              <a:rPr b="1" i="1" lang="en-US" sz="1800" u="none" cap="none" strike="noStrike">
                <a:solidFill>
                  <a:srgbClr val="000099"/>
                </a:solidFill>
                <a:latin typeface="Times New Roman"/>
                <a:ea typeface="Times New Roman"/>
                <a:cs typeface="Times New Roman"/>
                <a:sym typeface="Times New Roman"/>
              </a:rPr>
              <a:t>What assumptions are made?</a:t>
            </a:r>
            <a:endParaRPr b="1" i="1" sz="1800" u="none" cap="none" strike="noStrike">
              <a:solidFill>
                <a:srgbClr val="000099"/>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id="340" name="Google Shape;340;p1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41" name="Google Shape;341;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42" name="Google Shape;342;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3" name="Google Shape;343;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44" name="Google Shape;344;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45" name="Google Shape;345;p13"/>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346" name="Google Shape;346;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47" name="Google Shape;347;p1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348" name="Google Shape;348;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9" name="Google Shape;349;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50" name="Google Shape;350;p1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351" name="Google Shape;351;p1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52" name="Google Shape;352;p13"/>
          <p:cNvSpPr/>
          <p:nvPr/>
        </p:nvSpPr>
        <p:spPr>
          <a:xfrm>
            <a:off x="249887" y="1384527"/>
            <a:ext cx="8083874" cy="10087505"/>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How to develop a Theory of Change using the if-then-because formula?</a:t>
            </a:r>
            <a:endParaRPr/>
          </a:p>
          <a:p>
            <a:pPr indent="0" lvl="2" marL="914400" marR="0" rtl="0" algn="ctr">
              <a:spcBef>
                <a:spcPts val="0"/>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285750" lvl="1" marL="1185545" marR="314325" rtl="0" algn="just">
              <a:lnSpc>
                <a:spcPct val="102000"/>
              </a:lnSpc>
              <a:spcBef>
                <a:spcPts val="5"/>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While ToCs can be illustrated in different ways</a:t>
            </a:r>
            <a:r>
              <a:rPr b="1" i="0" lang="en-US" sz="1800" u="none" cap="none" strike="noStrike">
                <a:solidFill>
                  <a:srgbClr val="000099"/>
                </a:solidFill>
                <a:latin typeface="Times New Roman"/>
                <a:ea typeface="Times New Roman"/>
                <a:cs typeface="Times New Roman"/>
                <a:sym typeface="Times New Roman"/>
              </a:rPr>
              <a:t>, the logic of the chain of results, or causal pathway, can be tested </a:t>
            </a:r>
            <a:r>
              <a:rPr b="1" i="0" lang="en-US" sz="1800" u="none" cap="none" strike="noStrike">
                <a:solidFill>
                  <a:schemeClr val="dk1"/>
                </a:solidFill>
                <a:latin typeface="Times New Roman"/>
                <a:ea typeface="Times New Roman"/>
                <a:cs typeface="Times New Roman"/>
                <a:sym typeface="Times New Roman"/>
              </a:rPr>
              <a:t>using if-then-because statements. In other words, it helps </a:t>
            </a:r>
            <a:r>
              <a:rPr b="1" i="0" lang="en-US" sz="1800" u="none" cap="none" strike="noStrike">
                <a:solidFill>
                  <a:srgbClr val="C00000"/>
                </a:solidFill>
                <a:latin typeface="Times New Roman"/>
                <a:ea typeface="Times New Roman"/>
                <a:cs typeface="Times New Roman"/>
                <a:sym typeface="Times New Roman"/>
              </a:rPr>
              <a:t>reveal assumptions that are “tested” through actions/activities</a:t>
            </a:r>
            <a:r>
              <a:rPr b="1" i="0" lang="en-US" sz="1800" u="none" cap="none" strike="noStrike">
                <a:solidFill>
                  <a:schemeClr val="dk1"/>
                </a:solidFill>
                <a:latin typeface="Times New Roman"/>
                <a:ea typeface="Times New Roman"/>
                <a:cs typeface="Times New Roman"/>
                <a:sym typeface="Times New Roman"/>
              </a:rPr>
              <a:t>, while assumptions play a central role in developing the ToC.</a:t>
            </a:r>
            <a:endParaRPr/>
          </a:p>
          <a:p>
            <a:pPr indent="0" lvl="1" marL="899795" marR="314325" rtl="0" algn="just">
              <a:lnSpc>
                <a:spcPct val="102000"/>
              </a:lnSpc>
              <a:spcBef>
                <a:spcPts val="5"/>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285750" lvl="1" marL="1185545" marR="314325" rtl="0" algn="just">
              <a:lnSpc>
                <a:spcPct val="102000"/>
              </a:lnSpc>
              <a:spcBef>
                <a:spcPts val="5"/>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 A common challenge when designing an intervention are logical leaps and gaps. There may be </a:t>
            </a:r>
            <a:r>
              <a:rPr b="1" i="0" lang="en-US" sz="1800" u="sng" cap="none" strike="noStrike">
                <a:solidFill>
                  <a:schemeClr val="dk1"/>
                </a:solidFill>
                <a:latin typeface="Times New Roman"/>
                <a:ea typeface="Times New Roman"/>
                <a:cs typeface="Times New Roman"/>
                <a:sym typeface="Times New Roman"/>
              </a:rPr>
              <a:t>a disconnect </a:t>
            </a:r>
            <a:r>
              <a:rPr b="1" i="0" lang="en-US" sz="1800" u="none" cap="none" strike="noStrike">
                <a:solidFill>
                  <a:schemeClr val="dk1"/>
                </a:solidFill>
                <a:latin typeface="Times New Roman"/>
                <a:ea typeface="Times New Roman"/>
                <a:cs typeface="Times New Roman"/>
                <a:sym typeface="Times New Roman"/>
              </a:rPr>
              <a:t>between </a:t>
            </a:r>
            <a:r>
              <a:rPr b="1" i="0" lang="en-US" sz="1800" u="none" cap="none" strike="noStrike">
                <a:solidFill>
                  <a:srgbClr val="00B050"/>
                </a:solidFill>
                <a:latin typeface="Times New Roman"/>
                <a:ea typeface="Times New Roman"/>
                <a:cs typeface="Times New Roman"/>
                <a:sym typeface="Times New Roman"/>
              </a:rPr>
              <a:t>strong problem analysis and seemingly unrelated activities</a:t>
            </a:r>
            <a:r>
              <a:rPr b="1" i="0" lang="en-US" sz="1800" u="none" cap="none" strike="noStrike">
                <a:solidFill>
                  <a:schemeClr val="dk1"/>
                </a:solidFill>
                <a:latin typeface="Times New Roman"/>
                <a:ea typeface="Times New Roman"/>
                <a:cs typeface="Times New Roman"/>
                <a:sym typeface="Times New Roman"/>
              </a:rPr>
              <a:t>, with weak links and/or assumptions between objectives, outcomes, outputs and activities. Through surfacing underlying assumptions, the ToC may provide a bridge between analysis and programming.</a:t>
            </a:r>
            <a:endParaRPr b="1" i="0" sz="1800" u="none" cap="none" strike="noStrike">
              <a:solidFill>
                <a:schemeClr val="dk1"/>
              </a:solidFill>
              <a:latin typeface="Times New Roman"/>
              <a:ea typeface="Times New Roman"/>
              <a:cs typeface="Times New Roman"/>
              <a:sym typeface="Times New Roman"/>
            </a:endParaRPr>
          </a:p>
          <a:p>
            <a:pPr indent="-171450" lvl="1" marL="1185545" marR="314325" rtl="0" algn="just">
              <a:lnSpc>
                <a:spcPct val="102000"/>
              </a:lnSpc>
              <a:spcBef>
                <a:spcPts val="5"/>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203200" lvl="2" marL="1185545" marR="314325" rtl="0" algn="just">
              <a:lnSpc>
                <a:spcPct val="102000"/>
              </a:lnSpc>
              <a:spcBef>
                <a:spcPts val="5"/>
              </a:spcBef>
              <a:spcAft>
                <a:spcPts val="0"/>
              </a:spcAft>
              <a:buClr>
                <a:srgbClr val="FF681E"/>
              </a:buClr>
              <a:buSzPts val="13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203200" lvl="2" marL="1185545" marR="314325" rtl="0" algn="just">
              <a:lnSpc>
                <a:spcPct val="102000"/>
              </a:lnSpc>
              <a:spcBef>
                <a:spcPts val="5"/>
              </a:spcBef>
              <a:spcAft>
                <a:spcPts val="0"/>
              </a:spcAft>
              <a:buClr>
                <a:srgbClr val="FF681E"/>
              </a:buClr>
              <a:buSzPts val="13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285750" lvl="0" marL="1185545" marR="314325" rtl="0" algn="just">
              <a:lnSpc>
                <a:spcPct val="102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0" lvl="0" marL="899795" marR="314325" rtl="0" algn="l">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pic>
        <p:nvPicPr>
          <p:cNvPr id="357" name="Google Shape;357;p1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58" name="Google Shape;358;p1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59" name="Google Shape;359;p1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60" name="Google Shape;360;p1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61" name="Google Shape;361;p14"/>
          <p:cNvPicPr preferRelativeResize="0"/>
          <p:nvPr/>
        </p:nvPicPr>
        <p:blipFill rotWithShape="1">
          <a:blip r:embed="rId7">
            <a:alphaModFix/>
          </a:blip>
          <a:srcRect b="0" l="0" r="0" t="0"/>
          <a:stretch/>
        </p:blipFill>
        <p:spPr>
          <a:xfrm>
            <a:off x="8941124" y="534172"/>
            <a:ext cx="2946991" cy="5907194"/>
          </a:xfrm>
          <a:prstGeom prst="rect">
            <a:avLst/>
          </a:prstGeom>
          <a:noFill/>
          <a:ln>
            <a:noFill/>
          </a:ln>
        </p:spPr>
      </p:pic>
      <p:pic>
        <p:nvPicPr>
          <p:cNvPr id="362" name="Google Shape;362;p1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63" name="Google Shape;363;p1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364" name="Google Shape;36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5" name="Google Shape;365;p1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366" name="Google Shape;366;p14"/>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pSp>
        <p:nvGrpSpPr>
          <p:cNvPr id="367" name="Google Shape;367;p14"/>
          <p:cNvGrpSpPr/>
          <p:nvPr/>
        </p:nvGrpSpPr>
        <p:grpSpPr>
          <a:xfrm>
            <a:off x="183936" y="1311985"/>
            <a:ext cx="8351733" cy="5409420"/>
            <a:chOff x="1016" y="-500"/>
            <a:chExt cx="9487" cy="12271"/>
          </a:xfrm>
        </p:grpSpPr>
        <p:cxnSp>
          <p:nvCxnSpPr>
            <p:cNvPr id="368" name="Google Shape;368;p14"/>
            <p:cNvCxnSpPr/>
            <p:nvPr/>
          </p:nvCxnSpPr>
          <p:spPr>
            <a:xfrm rot="10800000">
              <a:off x="1432" y="6578"/>
              <a:ext cx="0" cy="766"/>
            </a:xfrm>
            <a:prstGeom prst="straightConnector1">
              <a:avLst/>
            </a:prstGeom>
            <a:noFill/>
            <a:ln cap="flat" cmpd="sng" w="19050">
              <a:solidFill>
                <a:srgbClr val="FFFFFF"/>
              </a:solidFill>
              <a:prstDash val="solid"/>
              <a:round/>
              <a:headEnd len="med" w="med" type="none"/>
              <a:tailEnd len="med" w="med" type="none"/>
            </a:ln>
          </p:spPr>
        </p:cxnSp>
        <p:cxnSp>
          <p:nvCxnSpPr>
            <p:cNvPr id="369" name="Google Shape;369;p14"/>
            <p:cNvCxnSpPr/>
            <p:nvPr/>
          </p:nvCxnSpPr>
          <p:spPr>
            <a:xfrm rot="10800000">
              <a:off x="10503" y="6578"/>
              <a:ext cx="0" cy="766"/>
            </a:xfrm>
            <a:prstGeom prst="straightConnector1">
              <a:avLst/>
            </a:prstGeom>
            <a:noFill/>
            <a:ln cap="flat" cmpd="sng" w="19050">
              <a:solidFill>
                <a:srgbClr val="FFFFFF"/>
              </a:solidFill>
              <a:prstDash val="solid"/>
              <a:round/>
              <a:headEnd len="med" w="med" type="none"/>
              <a:tailEnd len="med" w="med" type="none"/>
            </a:ln>
          </p:spPr>
        </p:cxnSp>
        <p:cxnSp>
          <p:nvCxnSpPr>
            <p:cNvPr id="370" name="Google Shape;370;p14"/>
            <p:cNvCxnSpPr/>
            <p:nvPr/>
          </p:nvCxnSpPr>
          <p:spPr>
            <a:xfrm rot="10800000">
              <a:off x="1432" y="7344"/>
              <a:ext cx="0" cy="415"/>
            </a:xfrm>
            <a:prstGeom prst="straightConnector1">
              <a:avLst/>
            </a:prstGeom>
            <a:noFill/>
            <a:ln cap="flat" cmpd="sng" w="19050">
              <a:solidFill>
                <a:srgbClr val="FFFFFF"/>
              </a:solidFill>
              <a:prstDash val="solid"/>
              <a:round/>
              <a:headEnd len="med" w="med" type="none"/>
              <a:tailEnd len="med" w="med" type="none"/>
            </a:ln>
          </p:spPr>
        </p:cxnSp>
        <p:cxnSp>
          <p:nvCxnSpPr>
            <p:cNvPr id="371" name="Google Shape;371;p14"/>
            <p:cNvCxnSpPr/>
            <p:nvPr/>
          </p:nvCxnSpPr>
          <p:spPr>
            <a:xfrm rot="10800000">
              <a:off x="10503" y="7344"/>
              <a:ext cx="0" cy="415"/>
            </a:xfrm>
            <a:prstGeom prst="straightConnector1">
              <a:avLst/>
            </a:prstGeom>
            <a:noFill/>
            <a:ln cap="flat" cmpd="sng" w="19050">
              <a:solidFill>
                <a:srgbClr val="FFFFFF"/>
              </a:solidFill>
              <a:prstDash val="solid"/>
              <a:round/>
              <a:headEnd len="med" w="med" type="none"/>
              <a:tailEnd len="med" w="med" type="none"/>
            </a:ln>
          </p:spPr>
        </p:cxnSp>
        <p:cxnSp>
          <p:nvCxnSpPr>
            <p:cNvPr id="372" name="Google Shape;372;p14"/>
            <p:cNvCxnSpPr/>
            <p:nvPr/>
          </p:nvCxnSpPr>
          <p:spPr>
            <a:xfrm>
              <a:off x="1492" y="-221"/>
              <a:ext cx="8981" cy="0"/>
            </a:xfrm>
            <a:prstGeom prst="straightConnector1">
              <a:avLst/>
            </a:prstGeom>
            <a:noFill/>
            <a:ln cap="flat" cmpd="sng" w="19050">
              <a:solidFill>
                <a:srgbClr val="D52A2F"/>
              </a:solidFill>
              <a:prstDash val="dot"/>
              <a:round/>
              <a:headEnd len="med" w="med" type="none"/>
              <a:tailEnd len="med" w="med" type="none"/>
            </a:ln>
          </p:spPr>
        </p:cxnSp>
        <p:cxnSp>
          <p:nvCxnSpPr>
            <p:cNvPr id="373" name="Google Shape;373;p14"/>
            <p:cNvCxnSpPr/>
            <p:nvPr/>
          </p:nvCxnSpPr>
          <p:spPr>
            <a:xfrm rot="10800000">
              <a:off x="1432" y="-191"/>
              <a:ext cx="0" cy="6709"/>
            </a:xfrm>
            <a:prstGeom prst="straightConnector1">
              <a:avLst/>
            </a:prstGeom>
            <a:noFill/>
            <a:ln cap="flat" cmpd="sng" w="19050">
              <a:solidFill>
                <a:srgbClr val="D52A2F"/>
              </a:solidFill>
              <a:prstDash val="dot"/>
              <a:round/>
              <a:headEnd len="med" w="med" type="none"/>
              <a:tailEnd len="med" w="med" type="none"/>
            </a:ln>
          </p:spPr>
        </p:cxnSp>
        <p:cxnSp>
          <p:nvCxnSpPr>
            <p:cNvPr id="374" name="Google Shape;374;p14"/>
            <p:cNvCxnSpPr/>
            <p:nvPr/>
          </p:nvCxnSpPr>
          <p:spPr>
            <a:xfrm rot="10800000">
              <a:off x="10503" y="-191"/>
              <a:ext cx="0" cy="6709"/>
            </a:xfrm>
            <a:prstGeom prst="straightConnector1">
              <a:avLst/>
            </a:prstGeom>
            <a:noFill/>
            <a:ln cap="flat" cmpd="sng" w="19050">
              <a:solidFill>
                <a:srgbClr val="D52A2F"/>
              </a:solidFill>
              <a:prstDash val="dot"/>
              <a:round/>
              <a:headEnd len="med" w="med" type="none"/>
              <a:tailEnd len="med" w="med" type="none"/>
            </a:ln>
          </p:spPr>
        </p:cxnSp>
        <p:cxnSp>
          <p:nvCxnSpPr>
            <p:cNvPr id="375" name="Google Shape;375;p14"/>
            <p:cNvCxnSpPr/>
            <p:nvPr/>
          </p:nvCxnSpPr>
          <p:spPr>
            <a:xfrm rot="10800000">
              <a:off x="1432" y="6608"/>
              <a:ext cx="0" cy="677"/>
            </a:xfrm>
            <a:prstGeom prst="straightConnector1">
              <a:avLst/>
            </a:prstGeom>
            <a:noFill/>
            <a:ln cap="flat" cmpd="sng" w="19050">
              <a:solidFill>
                <a:srgbClr val="D52A2F"/>
              </a:solidFill>
              <a:prstDash val="dot"/>
              <a:round/>
              <a:headEnd len="med" w="med" type="none"/>
              <a:tailEnd len="med" w="med" type="none"/>
            </a:ln>
          </p:spPr>
        </p:cxnSp>
        <p:cxnSp>
          <p:nvCxnSpPr>
            <p:cNvPr id="376" name="Google Shape;376;p14"/>
            <p:cNvCxnSpPr/>
            <p:nvPr/>
          </p:nvCxnSpPr>
          <p:spPr>
            <a:xfrm rot="10800000">
              <a:off x="10503" y="6608"/>
              <a:ext cx="0" cy="677"/>
            </a:xfrm>
            <a:prstGeom prst="straightConnector1">
              <a:avLst/>
            </a:prstGeom>
            <a:noFill/>
            <a:ln cap="flat" cmpd="sng" w="19050">
              <a:solidFill>
                <a:srgbClr val="D52A2F"/>
              </a:solidFill>
              <a:prstDash val="dot"/>
              <a:round/>
              <a:headEnd len="med" w="med" type="none"/>
              <a:tailEnd len="med" w="med" type="none"/>
            </a:ln>
          </p:spPr>
        </p:cxnSp>
        <p:cxnSp>
          <p:nvCxnSpPr>
            <p:cNvPr id="377" name="Google Shape;377;p14"/>
            <p:cNvCxnSpPr/>
            <p:nvPr/>
          </p:nvCxnSpPr>
          <p:spPr>
            <a:xfrm rot="10800000">
              <a:off x="1432" y="7373"/>
              <a:ext cx="0" cy="327"/>
            </a:xfrm>
            <a:prstGeom prst="straightConnector1">
              <a:avLst/>
            </a:prstGeom>
            <a:noFill/>
            <a:ln cap="flat" cmpd="sng" w="19050">
              <a:solidFill>
                <a:srgbClr val="D52A2F"/>
              </a:solidFill>
              <a:prstDash val="dot"/>
              <a:round/>
              <a:headEnd len="med" w="med" type="none"/>
              <a:tailEnd len="med" w="med" type="none"/>
            </a:ln>
          </p:spPr>
        </p:cxnSp>
        <p:cxnSp>
          <p:nvCxnSpPr>
            <p:cNvPr id="378" name="Google Shape;378;p14"/>
            <p:cNvCxnSpPr/>
            <p:nvPr/>
          </p:nvCxnSpPr>
          <p:spPr>
            <a:xfrm rot="10800000">
              <a:off x="10503" y="7373"/>
              <a:ext cx="0" cy="327"/>
            </a:xfrm>
            <a:prstGeom prst="straightConnector1">
              <a:avLst/>
            </a:prstGeom>
            <a:noFill/>
            <a:ln cap="flat" cmpd="sng" w="19050">
              <a:solidFill>
                <a:srgbClr val="D52A2F"/>
              </a:solidFill>
              <a:prstDash val="dot"/>
              <a:round/>
              <a:headEnd len="med" w="med" type="none"/>
              <a:tailEnd len="med" w="med" type="none"/>
            </a:ln>
          </p:spPr>
        </p:cxnSp>
        <p:cxnSp>
          <p:nvCxnSpPr>
            <p:cNvPr id="379" name="Google Shape;379;p14"/>
            <p:cNvCxnSpPr/>
            <p:nvPr/>
          </p:nvCxnSpPr>
          <p:spPr>
            <a:xfrm rot="10800000">
              <a:off x="1432" y="11053"/>
              <a:ext cx="0" cy="703"/>
            </a:xfrm>
            <a:prstGeom prst="straightConnector1">
              <a:avLst/>
            </a:prstGeom>
            <a:noFill/>
            <a:ln cap="flat" cmpd="sng" w="19050">
              <a:solidFill>
                <a:srgbClr val="FFFFFF"/>
              </a:solidFill>
              <a:prstDash val="solid"/>
              <a:round/>
              <a:headEnd len="med" w="med" type="none"/>
              <a:tailEnd len="med" w="med" type="none"/>
            </a:ln>
          </p:spPr>
        </p:cxnSp>
        <p:cxnSp>
          <p:nvCxnSpPr>
            <p:cNvPr id="380" name="Google Shape;380;p14"/>
            <p:cNvCxnSpPr/>
            <p:nvPr/>
          </p:nvCxnSpPr>
          <p:spPr>
            <a:xfrm rot="10800000">
              <a:off x="10503" y="11053"/>
              <a:ext cx="0" cy="703"/>
            </a:xfrm>
            <a:prstGeom prst="straightConnector1">
              <a:avLst/>
            </a:prstGeom>
            <a:noFill/>
            <a:ln cap="flat" cmpd="sng" w="19050">
              <a:solidFill>
                <a:srgbClr val="FFFFFF"/>
              </a:solidFill>
              <a:prstDash val="solid"/>
              <a:round/>
              <a:headEnd len="med" w="med" type="none"/>
              <a:tailEnd len="med" w="med" type="none"/>
            </a:ln>
          </p:spPr>
        </p:cxnSp>
        <p:sp>
          <p:nvSpPr>
            <p:cNvPr id="381" name="Google Shape;381;p14"/>
            <p:cNvSpPr/>
            <p:nvPr/>
          </p:nvSpPr>
          <p:spPr>
            <a:xfrm>
              <a:off x="1432" y="11741"/>
              <a:ext cx="9071" cy="3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82" name="Google Shape;382;p14"/>
            <p:cNvCxnSpPr/>
            <p:nvPr/>
          </p:nvCxnSpPr>
          <p:spPr>
            <a:xfrm rot="10800000">
              <a:off x="1432" y="7789"/>
              <a:ext cx="0" cy="3204"/>
            </a:xfrm>
            <a:prstGeom prst="straightConnector1">
              <a:avLst/>
            </a:prstGeom>
            <a:noFill/>
            <a:ln cap="flat" cmpd="sng" w="19050">
              <a:solidFill>
                <a:srgbClr val="D52A2F"/>
              </a:solidFill>
              <a:prstDash val="dot"/>
              <a:round/>
              <a:headEnd len="med" w="med" type="none"/>
              <a:tailEnd len="med" w="med" type="none"/>
            </a:ln>
          </p:spPr>
        </p:cxnSp>
        <p:cxnSp>
          <p:nvCxnSpPr>
            <p:cNvPr id="383" name="Google Shape;383;p14"/>
            <p:cNvCxnSpPr/>
            <p:nvPr/>
          </p:nvCxnSpPr>
          <p:spPr>
            <a:xfrm rot="10800000">
              <a:off x="10503" y="7789"/>
              <a:ext cx="0" cy="3204"/>
            </a:xfrm>
            <a:prstGeom prst="straightConnector1">
              <a:avLst/>
            </a:prstGeom>
            <a:noFill/>
            <a:ln cap="flat" cmpd="sng" w="19050">
              <a:solidFill>
                <a:srgbClr val="D52A2F"/>
              </a:solidFill>
              <a:prstDash val="dot"/>
              <a:round/>
              <a:headEnd len="med" w="med" type="none"/>
              <a:tailEnd len="med" w="med" type="none"/>
            </a:ln>
          </p:spPr>
        </p:cxnSp>
        <p:cxnSp>
          <p:nvCxnSpPr>
            <p:cNvPr id="384" name="Google Shape;384;p14"/>
            <p:cNvCxnSpPr/>
            <p:nvPr/>
          </p:nvCxnSpPr>
          <p:spPr>
            <a:xfrm rot="10800000">
              <a:off x="1432" y="11083"/>
              <a:ext cx="0" cy="615"/>
            </a:xfrm>
            <a:prstGeom prst="straightConnector1">
              <a:avLst/>
            </a:prstGeom>
            <a:noFill/>
            <a:ln cap="flat" cmpd="sng" w="19050">
              <a:solidFill>
                <a:srgbClr val="D52A2F"/>
              </a:solidFill>
              <a:prstDash val="dot"/>
              <a:round/>
              <a:headEnd len="med" w="med" type="none"/>
              <a:tailEnd len="med" w="med" type="none"/>
            </a:ln>
          </p:spPr>
        </p:cxnSp>
        <p:cxnSp>
          <p:nvCxnSpPr>
            <p:cNvPr id="385" name="Google Shape;385;p14"/>
            <p:cNvCxnSpPr/>
            <p:nvPr/>
          </p:nvCxnSpPr>
          <p:spPr>
            <a:xfrm rot="10800000">
              <a:off x="10503" y="11083"/>
              <a:ext cx="0" cy="615"/>
            </a:xfrm>
            <a:prstGeom prst="straightConnector1">
              <a:avLst/>
            </a:prstGeom>
            <a:noFill/>
            <a:ln cap="flat" cmpd="sng" w="19050">
              <a:solidFill>
                <a:srgbClr val="D52A2F"/>
              </a:solidFill>
              <a:prstDash val="dot"/>
              <a:round/>
              <a:headEnd len="med" w="med" type="none"/>
              <a:tailEnd len="med" w="med" type="none"/>
            </a:ln>
          </p:spPr>
        </p:cxnSp>
        <p:cxnSp>
          <p:nvCxnSpPr>
            <p:cNvPr id="386" name="Google Shape;386;p14"/>
            <p:cNvCxnSpPr/>
            <p:nvPr/>
          </p:nvCxnSpPr>
          <p:spPr>
            <a:xfrm>
              <a:off x="1492" y="11756"/>
              <a:ext cx="8981" cy="0"/>
            </a:xfrm>
            <a:prstGeom prst="straightConnector1">
              <a:avLst/>
            </a:prstGeom>
            <a:noFill/>
            <a:ln cap="flat" cmpd="sng" w="19050">
              <a:solidFill>
                <a:srgbClr val="D52A2F"/>
              </a:solidFill>
              <a:prstDash val="dot"/>
              <a:round/>
              <a:headEnd len="med" w="med" type="none"/>
              <a:tailEnd len="med" w="med" type="none"/>
            </a:ln>
          </p:spPr>
        </p:cxnSp>
        <p:pic>
          <p:nvPicPr>
            <p:cNvPr id="387" name="Google Shape;387;p14"/>
            <p:cNvPicPr preferRelativeResize="0"/>
            <p:nvPr/>
          </p:nvPicPr>
          <p:blipFill rotWithShape="1">
            <a:blip r:embed="rId10">
              <a:alphaModFix/>
            </a:blip>
            <a:srcRect b="0" l="0" r="0" t="0"/>
            <a:stretch/>
          </p:blipFill>
          <p:spPr>
            <a:xfrm>
              <a:off x="1606" y="37"/>
              <a:ext cx="8707" cy="6982"/>
            </a:xfrm>
            <a:prstGeom prst="rect">
              <a:avLst/>
            </a:prstGeom>
            <a:noFill/>
            <a:ln>
              <a:noFill/>
            </a:ln>
          </p:spPr>
        </p:pic>
        <p:sp>
          <p:nvSpPr>
            <p:cNvPr id="388" name="Google Shape;388;p14"/>
            <p:cNvSpPr/>
            <p:nvPr/>
          </p:nvSpPr>
          <p:spPr>
            <a:xfrm>
              <a:off x="1016" y="-500"/>
              <a:ext cx="834" cy="834"/>
            </a:xfrm>
            <a:custGeom>
              <a:rect b="b" l="l" r="r" t="t"/>
              <a:pathLst>
                <a:path extrusionOk="0" h="834" w="834">
                  <a:moveTo>
                    <a:pt x="417" y="0"/>
                  </a:moveTo>
                  <a:lnTo>
                    <a:pt x="342" y="7"/>
                  </a:lnTo>
                  <a:lnTo>
                    <a:pt x="271" y="26"/>
                  </a:lnTo>
                  <a:lnTo>
                    <a:pt x="206"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6" y="777"/>
                  </a:lnTo>
                  <a:lnTo>
                    <a:pt x="271" y="808"/>
                  </a:lnTo>
                  <a:lnTo>
                    <a:pt x="342" y="827"/>
                  </a:lnTo>
                  <a:lnTo>
                    <a:pt x="417" y="834"/>
                  </a:lnTo>
                  <a:lnTo>
                    <a:pt x="492" y="827"/>
                  </a:lnTo>
                  <a:lnTo>
                    <a:pt x="562" y="808"/>
                  </a:lnTo>
                  <a:lnTo>
                    <a:pt x="627" y="777"/>
                  </a:lnTo>
                  <a:lnTo>
                    <a:pt x="685" y="736"/>
                  </a:lnTo>
                  <a:lnTo>
                    <a:pt x="736" y="686"/>
                  </a:lnTo>
                  <a:lnTo>
                    <a:pt x="777" y="628"/>
                  </a:lnTo>
                  <a:lnTo>
                    <a:pt x="808" y="563"/>
                  </a:lnTo>
                  <a:lnTo>
                    <a:pt x="827" y="492"/>
                  </a:lnTo>
                  <a:lnTo>
                    <a:pt x="834" y="417"/>
                  </a:lnTo>
                  <a:lnTo>
                    <a:pt x="827" y="342"/>
                  </a:lnTo>
                  <a:lnTo>
                    <a:pt x="808" y="272"/>
                  </a:lnTo>
                  <a:lnTo>
                    <a:pt x="777" y="207"/>
                  </a:lnTo>
                  <a:lnTo>
                    <a:pt x="736" y="149"/>
                  </a:lnTo>
                  <a:lnTo>
                    <a:pt x="685" y="98"/>
                  </a:lnTo>
                  <a:lnTo>
                    <a:pt x="627" y="57"/>
                  </a:lnTo>
                  <a:lnTo>
                    <a:pt x="562" y="26"/>
                  </a:lnTo>
                  <a:lnTo>
                    <a:pt x="492" y="7"/>
                  </a:lnTo>
                  <a:lnTo>
                    <a:pt x="417"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9" name="Google Shape;389;p14"/>
            <p:cNvSpPr/>
            <p:nvPr/>
          </p:nvSpPr>
          <p:spPr>
            <a:xfrm>
              <a:off x="1016" y="-500"/>
              <a:ext cx="834" cy="834"/>
            </a:xfrm>
            <a:custGeom>
              <a:rect b="b" l="l" r="r" t="t"/>
              <a:pathLst>
                <a:path extrusionOk="0" h="834" w="834">
                  <a:moveTo>
                    <a:pt x="417" y="834"/>
                  </a:moveTo>
                  <a:lnTo>
                    <a:pt x="492" y="827"/>
                  </a:lnTo>
                  <a:lnTo>
                    <a:pt x="562" y="808"/>
                  </a:lnTo>
                  <a:lnTo>
                    <a:pt x="627" y="777"/>
                  </a:lnTo>
                  <a:lnTo>
                    <a:pt x="685" y="736"/>
                  </a:lnTo>
                  <a:lnTo>
                    <a:pt x="736" y="686"/>
                  </a:lnTo>
                  <a:lnTo>
                    <a:pt x="777" y="628"/>
                  </a:lnTo>
                  <a:lnTo>
                    <a:pt x="808" y="563"/>
                  </a:lnTo>
                  <a:lnTo>
                    <a:pt x="827" y="492"/>
                  </a:lnTo>
                  <a:lnTo>
                    <a:pt x="834" y="417"/>
                  </a:lnTo>
                  <a:lnTo>
                    <a:pt x="827" y="342"/>
                  </a:lnTo>
                  <a:lnTo>
                    <a:pt x="808" y="272"/>
                  </a:lnTo>
                  <a:lnTo>
                    <a:pt x="777" y="207"/>
                  </a:lnTo>
                  <a:lnTo>
                    <a:pt x="736" y="149"/>
                  </a:lnTo>
                  <a:lnTo>
                    <a:pt x="685" y="98"/>
                  </a:lnTo>
                  <a:lnTo>
                    <a:pt x="627" y="57"/>
                  </a:lnTo>
                  <a:lnTo>
                    <a:pt x="562" y="26"/>
                  </a:lnTo>
                  <a:lnTo>
                    <a:pt x="492" y="7"/>
                  </a:lnTo>
                  <a:lnTo>
                    <a:pt x="417" y="0"/>
                  </a:lnTo>
                  <a:lnTo>
                    <a:pt x="342" y="7"/>
                  </a:lnTo>
                  <a:lnTo>
                    <a:pt x="271" y="26"/>
                  </a:lnTo>
                  <a:lnTo>
                    <a:pt x="206"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6" y="777"/>
                  </a:lnTo>
                  <a:lnTo>
                    <a:pt x="271"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0" name="Google Shape;390;p14"/>
            <p:cNvSpPr/>
            <p:nvPr/>
          </p:nvSpPr>
          <p:spPr>
            <a:xfrm>
              <a:off x="1119" y="-415"/>
              <a:ext cx="590" cy="590"/>
            </a:xfrm>
            <a:custGeom>
              <a:rect b="b" l="l" r="r" t="t"/>
              <a:pathLst>
                <a:path extrusionOk="0" h="590" w="590">
                  <a:moveTo>
                    <a:pt x="297" y="448"/>
                  </a:moveTo>
                  <a:lnTo>
                    <a:pt x="295" y="409"/>
                  </a:lnTo>
                  <a:lnTo>
                    <a:pt x="294" y="370"/>
                  </a:lnTo>
                  <a:lnTo>
                    <a:pt x="290" y="363"/>
                  </a:lnTo>
                  <a:lnTo>
                    <a:pt x="271" y="360"/>
                  </a:lnTo>
                  <a:lnTo>
                    <a:pt x="264" y="366"/>
                  </a:lnTo>
                  <a:lnTo>
                    <a:pt x="260" y="386"/>
                  </a:lnTo>
                  <a:lnTo>
                    <a:pt x="260" y="396"/>
                  </a:lnTo>
                  <a:lnTo>
                    <a:pt x="258" y="408"/>
                  </a:lnTo>
                  <a:lnTo>
                    <a:pt x="260" y="419"/>
                  </a:lnTo>
                  <a:lnTo>
                    <a:pt x="262" y="432"/>
                  </a:lnTo>
                  <a:lnTo>
                    <a:pt x="267" y="454"/>
                  </a:lnTo>
                  <a:lnTo>
                    <a:pt x="273" y="459"/>
                  </a:lnTo>
                  <a:lnTo>
                    <a:pt x="293" y="455"/>
                  </a:lnTo>
                  <a:lnTo>
                    <a:pt x="297" y="448"/>
                  </a:lnTo>
                  <a:close/>
                  <a:moveTo>
                    <a:pt x="589" y="575"/>
                  </a:moveTo>
                  <a:lnTo>
                    <a:pt x="588" y="568"/>
                  </a:lnTo>
                  <a:lnTo>
                    <a:pt x="582" y="558"/>
                  </a:lnTo>
                  <a:lnTo>
                    <a:pt x="551" y="511"/>
                  </a:lnTo>
                  <a:lnTo>
                    <a:pt x="511" y="450"/>
                  </a:lnTo>
                  <a:lnTo>
                    <a:pt x="511" y="509"/>
                  </a:lnTo>
                  <a:lnTo>
                    <a:pt x="509" y="511"/>
                  </a:lnTo>
                  <a:lnTo>
                    <a:pt x="433" y="460"/>
                  </a:lnTo>
                  <a:lnTo>
                    <a:pt x="398" y="437"/>
                  </a:lnTo>
                  <a:lnTo>
                    <a:pt x="437" y="398"/>
                  </a:lnTo>
                  <a:lnTo>
                    <a:pt x="511" y="509"/>
                  </a:lnTo>
                  <a:lnTo>
                    <a:pt x="511" y="450"/>
                  </a:lnTo>
                  <a:lnTo>
                    <a:pt x="476" y="398"/>
                  </a:lnTo>
                  <a:lnTo>
                    <a:pt x="468" y="385"/>
                  </a:lnTo>
                  <a:lnTo>
                    <a:pt x="460" y="373"/>
                  </a:lnTo>
                  <a:lnTo>
                    <a:pt x="513" y="321"/>
                  </a:lnTo>
                  <a:lnTo>
                    <a:pt x="530" y="304"/>
                  </a:lnTo>
                  <a:lnTo>
                    <a:pt x="543" y="286"/>
                  </a:lnTo>
                  <a:lnTo>
                    <a:pt x="545" y="267"/>
                  </a:lnTo>
                  <a:lnTo>
                    <a:pt x="545" y="266"/>
                  </a:lnTo>
                  <a:lnTo>
                    <a:pt x="539" y="248"/>
                  </a:lnTo>
                  <a:lnTo>
                    <a:pt x="523" y="232"/>
                  </a:lnTo>
                  <a:lnTo>
                    <a:pt x="516" y="229"/>
                  </a:lnTo>
                  <a:lnTo>
                    <a:pt x="516" y="271"/>
                  </a:lnTo>
                  <a:lnTo>
                    <a:pt x="466" y="321"/>
                  </a:lnTo>
                  <a:lnTo>
                    <a:pt x="271" y="516"/>
                  </a:lnTo>
                  <a:lnTo>
                    <a:pt x="267" y="516"/>
                  </a:lnTo>
                  <a:lnTo>
                    <a:pt x="259" y="504"/>
                  </a:lnTo>
                  <a:lnTo>
                    <a:pt x="242" y="473"/>
                  </a:lnTo>
                  <a:lnTo>
                    <a:pt x="232" y="441"/>
                  </a:lnTo>
                  <a:lnTo>
                    <a:pt x="229" y="408"/>
                  </a:lnTo>
                  <a:lnTo>
                    <a:pt x="232" y="373"/>
                  </a:lnTo>
                  <a:lnTo>
                    <a:pt x="234" y="363"/>
                  </a:lnTo>
                  <a:lnTo>
                    <a:pt x="232" y="356"/>
                  </a:lnTo>
                  <a:lnTo>
                    <a:pt x="197" y="321"/>
                  </a:lnTo>
                  <a:lnTo>
                    <a:pt x="144" y="269"/>
                  </a:lnTo>
                  <a:lnTo>
                    <a:pt x="130" y="254"/>
                  </a:lnTo>
                  <a:lnTo>
                    <a:pt x="102" y="226"/>
                  </a:lnTo>
                  <a:lnTo>
                    <a:pt x="94" y="226"/>
                  </a:lnTo>
                  <a:lnTo>
                    <a:pt x="80" y="239"/>
                  </a:lnTo>
                  <a:lnTo>
                    <a:pt x="77" y="242"/>
                  </a:lnTo>
                  <a:lnTo>
                    <a:pt x="65" y="254"/>
                  </a:lnTo>
                  <a:lnTo>
                    <a:pt x="57" y="249"/>
                  </a:lnTo>
                  <a:lnTo>
                    <a:pt x="52" y="242"/>
                  </a:lnTo>
                  <a:lnTo>
                    <a:pt x="45" y="235"/>
                  </a:lnTo>
                  <a:lnTo>
                    <a:pt x="38" y="229"/>
                  </a:lnTo>
                  <a:lnTo>
                    <a:pt x="34" y="221"/>
                  </a:lnTo>
                  <a:lnTo>
                    <a:pt x="38" y="210"/>
                  </a:lnTo>
                  <a:lnTo>
                    <a:pt x="39" y="208"/>
                  </a:lnTo>
                  <a:lnTo>
                    <a:pt x="41" y="206"/>
                  </a:lnTo>
                  <a:lnTo>
                    <a:pt x="217" y="30"/>
                  </a:lnTo>
                  <a:lnTo>
                    <a:pt x="220" y="30"/>
                  </a:lnTo>
                  <a:lnTo>
                    <a:pt x="232" y="42"/>
                  </a:lnTo>
                  <a:lnTo>
                    <a:pt x="245" y="56"/>
                  </a:lnTo>
                  <a:lnTo>
                    <a:pt x="250" y="64"/>
                  </a:lnTo>
                  <a:lnTo>
                    <a:pt x="246" y="73"/>
                  </a:lnTo>
                  <a:lnTo>
                    <a:pt x="232" y="87"/>
                  </a:lnTo>
                  <a:lnTo>
                    <a:pt x="148" y="171"/>
                  </a:lnTo>
                  <a:lnTo>
                    <a:pt x="144" y="178"/>
                  </a:lnTo>
                  <a:lnTo>
                    <a:pt x="153" y="198"/>
                  </a:lnTo>
                  <a:lnTo>
                    <a:pt x="166" y="199"/>
                  </a:lnTo>
                  <a:lnTo>
                    <a:pt x="195" y="171"/>
                  </a:lnTo>
                  <a:lnTo>
                    <a:pt x="240" y="125"/>
                  </a:lnTo>
                  <a:lnTo>
                    <a:pt x="243" y="123"/>
                  </a:lnTo>
                  <a:lnTo>
                    <a:pt x="245" y="121"/>
                  </a:lnTo>
                  <a:lnTo>
                    <a:pt x="296" y="172"/>
                  </a:lnTo>
                  <a:lnTo>
                    <a:pt x="323" y="198"/>
                  </a:lnTo>
                  <a:lnTo>
                    <a:pt x="355" y="231"/>
                  </a:lnTo>
                  <a:lnTo>
                    <a:pt x="362" y="234"/>
                  </a:lnTo>
                  <a:lnTo>
                    <a:pt x="375" y="232"/>
                  </a:lnTo>
                  <a:lnTo>
                    <a:pt x="409" y="229"/>
                  </a:lnTo>
                  <a:lnTo>
                    <a:pt x="441" y="232"/>
                  </a:lnTo>
                  <a:lnTo>
                    <a:pt x="472" y="242"/>
                  </a:lnTo>
                  <a:lnTo>
                    <a:pt x="502" y="258"/>
                  </a:lnTo>
                  <a:lnTo>
                    <a:pt x="516" y="267"/>
                  </a:lnTo>
                  <a:lnTo>
                    <a:pt x="516" y="271"/>
                  </a:lnTo>
                  <a:lnTo>
                    <a:pt x="516" y="229"/>
                  </a:lnTo>
                  <a:lnTo>
                    <a:pt x="489" y="214"/>
                  </a:lnTo>
                  <a:lnTo>
                    <a:pt x="454" y="202"/>
                  </a:lnTo>
                  <a:lnTo>
                    <a:pt x="429" y="198"/>
                  </a:lnTo>
                  <a:lnTo>
                    <a:pt x="417" y="197"/>
                  </a:lnTo>
                  <a:lnTo>
                    <a:pt x="379" y="198"/>
                  </a:lnTo>
                  <a:lnTo>
                    <a:pt x="374" y="198"/>
                  </a:lnTo>
                  <a:lnTo>
                    <a:pt x="367" y="196"/>
                  </a:lnTo>
                  <a:lnTo>
                    <a:pt x="342" y="171"/>
                  </a:lnTo>
                  <a:lnTo>
                    <a:pt x="291" y="121"/>
                  </a:lnTo>
                  <a:lnTo>
                    <a:pt x="276" y="105"/>
                  </a:lnTo>
                  <a:lnTo>
                    <a:pt x="271" y="104"/>
                  </a:lnTo>
                  <a:lnTo>
                    <a:pt x="267" y="101"/>
                  </a:lnTo>
                  <a:lnTo>
                    <a:pt x="279" y="79"/>
                  </a:lnTo>
                  <a:lnTo>
                    <a:pt x="283" y="61"/>
                  </a:lnTo>
                  <a:lnTo>
                    <a:pt x="277" y="44"/>
                  </a:lnTo>
                  <a:lnTo>
                    <a:pt x="266" y="30"/>
                  </a:lnTo>
                  <a:lnTo>
                    <a:pt x="262" y="26"/>
                  </a:lnTo>
                  <a:lnTo>
                    <a:pt x="260" y="24"/>
                  </a:lnTo>
                  <a:lnTo>
                    <a:pt x="257" y="21"/>
                  </a:lnTo>
                  <a:lnTo>
                    <a:pt x="255" y="19"/>
                  </a:lnTo>
                  <a:lnTo>
                    <a:pt x="236" y="5"/>
                  </a:lnTo>
                  <a:lnTo>
                    <a:pt x="218" y="0"/>
                  </a:lnTo>
                  <a:lnTo>
                    <a:pt x="200" y="5"/>
                  </a:lnTo>
                  <a:lnTo>
                    <a:pt x="181" y="19"/>
                  </a:lnTo>
                  <a:lnTo>
                    <a:pt x="170" y="30"/>
                  </a:lnTo>
                  <a:lnTo>
                    <a:pt x="29" y="172"/>
                  </a:lnTo>
                  <a:lnTo>
                    <a:pt x="14" y="187"/>
                  </a:lnTo>
                  <a:lnTo>
                    <a:pt x="8" y="199"/>
                  </a:lnTo>
                  <a:lnTo>
                    <a:pt x="0" y="210"/>
                  </a:lnTo>
                  <a:lnTo>
                    <a:pt x="0" y="228"/>
                  </a:lnTo>
                  <a:lnTo>
                    <a:pt x="8" y="242"/>
                  </a:lnTo>
                  <a:lnTo>
                    <a:pt x="18" y="255"/>
                  </a:lnTo>
                  <a:lnTo>
                    <a:pt x="29" y="266"/>
                  </a:lnTo>
                  <a:lnTo>
                    <a:pt x="42" y="276"/>
                  </a:lnTo>
                  <a:lnTo>
                    <a:pt x="56" y="283"/>
                  </a:lnTo>
                  <a:lnTo>
                    <a:pt x="70" y="283"/>
                  </a:lnTo>
                  <a:lnTo>
                    <a:pt x="85" y="278"/>
                  </a:lnTo>
                  <a:lnTo>
                    <a:pt x="98" y="269"/>
                  </a:lnTo>
                  <a:lnTo>
                    <a:pt x="151" y="321"/>
                  </a:lnTo>
                  <a:lnTo>
                    <a:pt x="171" y="342"/>
                  </a:lnTo>
                  <a:lnTo>
                    <a:pt x="197" y="369"/>
                  </a:lnTo>
                  <a:lnTo>
                    <a:pt x="198" y="374"/>
                  </a:lnTo>
                  <a:lnTo>
                    <a:pt x="198" y="378"/>
                  </a:lnTo>
                  <a:lnTo>
                    <a:pt x="196" y="416"/>
                  </a:lnTo>
                  <a:lnTo>
                    <a:pt x="201" y="451"/>
                  </a:lnTo>
                  <a:lnTo>
                    <a:pt x="212" y="486"/>
                  </a:lnTo>
                  <a:lnTo>
                    <a:pt x="229" y="519"/>
                  </a:lnTo>
                  <a:lnTo>
                    <a:pt x="246" y="538"/>
                  </a:lnTo>
                  <a:lnTo>
                    <a:pt x="265" y="546"/>
                  </a:lnTo>
                  <a:lnTo>
                    <a:pt x="286" y="542"/>
                  </a:lnTo>
                  <a:lnTo>
                    <a:pt x="307" y="527"/>
                  </a:lnTo>
                  <a:lnTo>
                    <a:pt x="318" y="516"/>
                  </a:lnTo>
                  <a:lnTo>
                    <a:pt x="373" y="460"/>
                  </a:lnTo>
                  <a:lnTo>
                    <a:pt x="568" y="590"/>
                  </a:lnTo>
                  <a:lnTo>
                    <a:pt x="579" y="590"/>
                  </a:lnTo>
                  <a:lnTo>
                    <a:pt x="586" y="582"/>
                  </a:lnTo>
                  <a:lnTo>
                    <a:pt x="589" y="57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91" name="Google Shape;391;p14"/>
          <p:cNvSpPr/>
          <p:nvPr/>
        </p:nvSpPr>
        <p:spPr>
          <a:xfrm>
            <a:off x="1459421" y="5183597"/>
            <a:ext cx="60960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The process of surfacing such underlying assumptions can help identify where logical jumps are made or helps identify missing key steps in the change process.</a:t>
            </a:r>
            <a:endParaRPr b="1" sz="1800">
              <a:solidFill>
                <a:srgbClr val="C00000"/>
              </a:solidFill>
              <a:latin typeface="Times New Roman"/>
              <a:ea typeface="Times New Roman"/>
              <a:cs typeface="Times New Roman"/>
              <a:sym typeface="Times New Roman"/>
            </a:endParaRPr>
          </a:p>
        </p:txBody>
      </p:sp>
      <p:pic>
        <p:nvPicPr>
          <p:cNvPr id="392" name="Google Shape;392;p14"/>
          <p:cNvPicPr preferRelativeResize="0"/>
          <p:nvPr/>
        </p:nvPicPr>
        <p:blipFill rotWithShape="1">
          <a:blip r:embed="rId11">
            <a:alphaModFix/>
          </a:blip>
          <a:srcRect b="0" l="0" r="0" t="0"/>
          <a:stretch/>
        </p:blipFill>
        <p:spPr>
          <a:xfrm>
            <a:off x="236996" y="5755331"/>
            <a:ext cx="1222425" cy="109620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pic>
        <p:nvPicPr>
          <p:cNvPr id="397" name="Google Shape;397;p1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98" name="Google Shape;398;p1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99" name="Google Shape;399;p1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00" name="Google Shape;400;p1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01" name="Google Shape;401;p15"/>
          <p:cNvPicPr preferRelativeResize="0"/>
          <p:nvPr/>
        </p:nvPicPr>
        <p:blipFill rotWithShape="1">
          <a:blip r:embed="rId7">
            <a:alphaModFix/>
          </a:blip>
          <a:srcRect b="0" l="0" r="0" t="0"/>
          <a:stretch/>
        </p:blipFill>
        <p:spPr>
          <a:xfrm>
            <a:off x="8927023" y="533330"/>
            <a:ext cx="2995343" cy="5907194"/>
          </a:xfrm>
          <a:prstGeom prst="rect">
            <a:avLst/>
          </a:prstGeom>
          <a:noFill/>
          <a:ln>
            <a:noFill/>
          </a:ln>
        </p:spPr>
      </p:pic>
      <p:pic>
        <p:nvPicPr>
          <p:cNvPr id="402" name="Google Shape;402;p1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03" name="Google Shape;403;p1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404" name="Google Shape;404;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5" name="Google Shape;405;p1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406" name="Google Shape;406;p15"/>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407" name="Google Shape;407;p15"/>
          <p:cNvSpPr/>
          <p:nvPr/>
        </p:nvSpPr>
        <p:spPr>
          <a:xfrm>
            <a:off x="143410" y="1374217"/>
            <a:ext cx="8399683" cy="4982133"/>
          </a:xfrm>
          <a:prstGeom prst="rect">
            <a:avLst/>
          </a:prstGeom>
          <a:noFill/>
          <a:ln>
            <a:noFill/>
          </a:ln>
        </p:spPr>
        <p:txBody>
          <a:bodyPr anchorCtr="0" anchor="t" bIns="45700" lIns="91425" spcFirstLastPara="1" rIns="91425" wrap="square" tIns="45700">
            <a:spAutoFit/>
          </a:bodyPr>
          <a:lstStyle/>
          <a:p>
            <a:pPr indent="0" lvl="0" marL="2833370" marR="0" rtl="0" algn="l">
              <a:spcBef>
                <a:spcPts val="0"/>
              </a:spcBef>
              <a:spcAft>
                <a:spcPts val="0"/>
              </a:spcAft>
              <a:buNone/>
            </a:pPr>
            <a:r>
              <a:rPr b="1" lang="en-US" sz="2000">
                <a:solidFill>
                  <a:srgbClr val="C00000"/>
                </a:solidFill>
                <a:latin typeface="Times New Roman"/>
                <a:ea typeface="Times New Roman"/>
                <a:cs typeface="Times New Roman"/>
                <a:sym typeface="Times New Roman"/>
              </a:rPr>
              <a:t>Objective-level Theory of Change</a:t>
            </a:r>
            <a:endParaRPr b="1" sz="2000">
              <a:solidFill>
                <a:srgbClr val="C00000"/>
              </a:solidFill>
              <a:latin typeface="Times New Roman"/>
              <a:ea typeface="Times New Roman"/>
              <a:cs typeface="Times New Roman"/>
              <a:sym typeface="Times New Roman"/>
            </a:endParaRPr>
          </a:p>
          <a:p>
            <a:pPr indent="0" lvl="0" marL="0" marR="0" rtl="0" algn="l">
              <a:spcBef>
                <a:spcPts val="10"/>
              </a:spcBef>
              <a:spcAft>
                <a:spcPts val="0"/>
              </a:spcAft>
              <a:buNone/>
            </a:pPr>
            <a:r>
              <a:rPr b="1" lang="en-US" sz="2000">
                <a:solidFill>
                  <a:schemeClr val="dk1"/>
                </a:solidFill>
                <a:latin typeface="Times New Roman"/>
                <a:ea typeface="Times New Roman"/>
                <a:cs typeface="Times New Roman"/>
                <a:sym typeface="Times New Roman"/>
              </a:rPr>
              <a:t> </a:t>
            </a:r>
            <a:endParaRPr b="1" sz="2400">
              <a:solidFill>
                <a:schemeClr val="dk1"/>
              </a:solidFill>
              <a:latin typeface="Times New Roman"/>
              <a:ea typeface="Times New Roman"/>
              <a:cs typeface="Times New Roman"/>
              <a:sym typeface="Times New Roman"/>
            </a:endParaRPr>
          </a:p>
          <a:p>
            <a:pPr indent="0" lvl="0" marL="1112520" marR="542290" rtl="0" algn="just">
              <a:lnSpc>
                <a:spcPct val="102000"/>
              </a:lnSpc>
              <a:spcBef>
                <a:spcPts val="0"/>
              </a:spcBef>
              <a:spcAft>
                <a:spcPts val="0"/>
              </a:spcAft>
              <a:buNone/>
            </a:pPr>
            <a:r>
              <a:rPr b="1" lang="en-US" sz="1800">
                <a:solidFill>
                  <a:srgbClr val="FF0000"/>
                </a:solidFill>
                <a:latin typeface="Times New Roman"/>
                <a:ea typeface="Times New Roman"/>
                <a:cs typeface="Times New Roman"/>
                <a:sym typeface="Times New Roman"/>
              </a:rPr>
              <a:t>If </a:t>
            </a:r>
            <a:r>
              <a:rPr b="1" lang="en-US" sz="1800">
                <a:solidFill>
                  <a:schemeClr val="dk1"/>
                </a:solidFill>
                <a:latin typeface="Times New Roman"/>
                <a:ea typeface="Times New Roman"/>
                <a:cs typeface="Times New Roman"/>
                <a:sym typeface="Times New Roman"/>
              </a:rPr>
              <a:t>relationships </a:t>
            </a:r>
            <a:r>
              <a:rPr b="1" lang="en-US" sz="1800" u="sng">
                <a:solidFill>
                  <a:schemeClr val="dk1"/>
                </a:solidFill>
                <a:latin typeface="Times New Roman"/>
                <a:ea typeface="Times New Roman"/>
                <a:cs typeface="Times New Roman"/>
                <a:sym typeface="Times New Roman"/>
              </a:rPr>
              <a:t>between the local authorities and conflict-prone communities</a:t>
            </a:r>
            <a:r>
              <a:rPr b="1" lang="en-US" sz="1800">
                <a:solidFill>
                  <a:schemeClr val="dk1"/>
                </a:solidFill>
                <a:latin typeface="Times New Roman"/>
                <a:ea typeface="Times New Roman"/>
                <a:cs typeface="Times New Roman"/>
                <a:sym typeface="Times New Roman"/>
              </a:rPr>
              <a:t> </a:t>
            </a:r>
            <a:r>
              <a:rPr b="1" lang="en-US" sz="1800">
                <a:solidFill>
                  <a:srgbClr val="0070C0"/>
                </a:solidFill>
                <a:latin typeface="Times New Roman"/>
                <a:ea typeface="Times New Roman"/>
                <a:cs typeface="Times New Roman"/>
                <a:sym typeface="Times New Roman"/>
              </a:rPr>
              <a:t>in area Y </a:t>
            </a:r>
            <a:r>
              <a:rPr b="1" lang="en-US" sz="1800">
                <a:solidFill>
                  <a:schemeClr val="dk1"/>
                </a:solidFill>
                <a:latin typeface="Times New Roman"/>
                <a:ea typeface="Times New Roman"/>
                <a:cs typeface="Times New Roman"/>
                <a:sym typeface="Times New Roman"/>
              </a:rPr>
              <a:t>of </a:t>
            </a:r>
            <a:r>
              <a:rPr b="1" lang="en-US" sz="1800">
                <a:solidFill>
                  <a:srgbClr val="00B050"/>
                </a:solidFill>
                <a:latin typeface="Times New Roman"/>
                <a:ea typeface="Times New Roman"/>
                <a:cs typeface="Times New Roman"/>
                <a:sym typeface="Times New Roman"/>
              </a:rPr>
              <a:t>country X</a:t>
            </a:r>
            <a:r>
              <a:rPr b="1" lang="en-US" sz="1800">
                <a:solidFill>
                  <a:schemeClr val="dk1"/>
                </a:solidFill>
                <a:latin typeface="Times New Roman"/>
                <a:ea typeface="Times New Roman"/>
                <a:cs typeface="Times New Roman"/>
                <a:sym typeface="Times New Roman"/>
              </a:rPr>
              <a:t> are strengthened,</a:t>
            </a:r>
            <a:endParaRPr/>
          </a:p>
          <a:p>
            <a:pPr indent="0" lvl="0" marL="1112520" marR="542290" rtl="0" algn="just">
              <a:lnSpc>
                <a:spcPct val="102000"/>
              </a:lnSpc>
              <a:spcBef>
                <a:spcPts val="0"/>
              </a:spcBef>
              <a:spcAft>
                <a:spcPts val="0"/>
              </a:spcAft>
              <a:buNone/>
            </a:pPr>
            <a:r>
              <a:rPr b="1" lang="en-US" sz="1800">
                <a:solidFill>
                  <a:srgbClr val="FF0000"/>
                </a:solidFill>
                <a:latin typeface="Times New Roman"/>
                <a:ea typeface="Times New Roman"/>
                <a:cs typeface="Times New Roman"/>
                <a:sym typeface="Times New Roman"/>
              </a:rPr>
              <a:t> then </a:t>
            </a:r>
            <a:r>
              <a:rPr b="1" lang="en-US" sz="1800">
                <a:solidFill>
                  <a:schemeClr val="dk1"/>
                </a:solidFill>
                <a:latin typeface="Times New Roman"/>
                <a:ea typeface="Times New Roman"/>
                <a:cs typeface="Times New Roman"/>
                <a:sym typeface="Times New Roman"/>
              </a:rPr>
              <a:t>stability and security, and building foundations for political and social development in conflict-prone communities of </a:t>
            </a:r>
            <a:r>
              <a:rPr b="1" lang="en-US" sz="1800">
                <a:solidFill>
                  <a:srgbClr val="00B050"/>
                </a:solidFill>
                <a:latin typeface="Times New Roman"/>
                <a:ea typeface="Times New Roman"/>
                <a:cs typeface="Times New Roman"/>
                <a:sym typeface="Times New Roman"/>
              </a:rPr>
              <a:t>country X</a:t>
            </a:r>
            <a:r>
              <a:rPr b="1" lang="en-US" sz="1800">
                <a:solidFill>
                  <a:schemeClr val="dk1"/>
                </a:solidFill>
                <a:latin typeface="Times New Roman"/>
                <a:ea typeface="Times New Roman"/>
                <a:cs typeface="Times New Roman"/>
                <a:sym typeface="Times New Roman"/>
              </a:rPr>
              <a:t> will be supported, </a:t>
            </a:r>
            <a:r>
              <a:rPr b="1" lang="en-US" sz="1800">
                <a:solidFill>
                  <a:srgbClr val="FF0000"/>
                </a:solidFill>
                <a:latin typeface="Times New Roman"/>
                <a:ea typeface="Times New Roman"/>
                <a:cs typeface="Times New Roman"/>
                <a:sym typeface="Times New Roman"/>
              </a:rPr>
              <a:t>because</a:t>
            </a:r>
            <a:r>
              <a:rPr b="1" lang="en-US" sz="1800">
                <a:solidFill>
                  <a:schemeClr val="dk1"/>
                </a:solidFill>
                <a:latin typeface="Times New Roman"/>
                <a:ea typeface="Times New Roman"/>
                <a:cs typeface="Times New Roman"/>
                <a:sym typeface="Times New Roman"/>
              </a:rPr>
              <a:t>:</a:t>
            </a:r>
            <a:endParaRPr b="1" sz="1800">
              <a:solidFill>
                <a:schemeClr val="dk1"/>
              </a:solidFill>
              <a:latin typeface="Times New Roman"/>
              <a:ea typeface="Times New Roman"/>
              <a:cs typeface="Times New Roman"/>
              <a:sym typeface="Times New Roman"/>
            </a:endParaRPr>
          </a:p>
          <a:p>
            <a:pPr indent="0" lvl="0" marL="0" marR="0" rtl="0" algn="just">
              <a:spcBef>
                <a:spcPts val="5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chemeClr val="dk1"/>
              </a:buClr>
              <a:buSzPts val="1000"/>
              <a:buFont typeface="Arial"/>
              <a:buChar char="•"/>
            </a:pPr>
            <a:r>
              <a:rPr b="1" lang="en-US" sz="1800">
                <a:solidFill>
                  <a:schemeClr val="dk1"/>
                </a:solidFill>
                <a:latin typeface="Times New Roman"/>
                <a:ea typeface="Times New Roman"/>
                <a:cs typeface="Times New Roman"/>
                <a:sym typeface="Times New Roman"/>
              </a:rPr>
              <a:t>The relationship between the local authorities and conflict-prone communities is weak;</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chemeClr val="dk1"/>
              </a:buClr>
              <a:buSzPts val="1000"/>
              <a:buFont typeface="Arial"/>
              <a:buChar char="•"/>
            </a:pPr>
            <a:r>
              <a:rPr b="1" lang="en-US" sz="1800">
                <a:solidFill>
                  <a:schemeClr val="dk1"/>
                </a:solidFill>
                <a:latin typeface="Times New Roman"/>
                <a:ea typeface="Times New Roman"/>
                <a:cs typeface="Times New Roman"/>
                <a:sym typeface="Times New Roman"/>
              </a:rPr>
              <a:t>The lack of attention from the local authorities towards the needs of conflict-prone communities has affected the relationship between them;</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chemeClr val="dk1"/>
              </a:buClr>
              <a:buSzPts val="1000"/>
              <a:buFont typeface="Arial"/>
              <a:buChar char="•"/>
            </a:pPr>
            <a:r>
              <a:rPr b="1" lang="en-US" sz="1800">
                <a:solidFill>
                  <a:schemeClr val="dk1"/>
                </a:solidFill>
                <a:latin typeface="Times New Roman"/>
                <a:ea typeface="Times New Roman"/>
                <a:cs typeface="Times New Roman"/>
                <a:sym typeface="Times New Roman"/>
              </a:rPr>
              <a:t>The weakened relationship between the local authorities and the conflict-prone communities may be one of the causes for conflict;</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chemeClr val="dk1"/>
              </a:buClr>
              <a:buSzPts val="1000"/>
              <a:buFont typeface="Arial"/>
              <a:buChar char="•"/>
            </a:pPr>
            <a:r>
              <a:rPr b="1" lang="en-US" sz="1800">
                <a:solidFill>
                  <a:schemeClr val="dk1"/>
                </a:solidFill>
                <a:latin typeface="Times New Roman"/>
                <a:ea typeface="Times New Roman"/>
                <a:cs typeface="Times New Roman"/>
                <a:sym typeface="Times New Roman"/>
              </a:rPr>
              <a:t>The lack of attention from the local authorities to the needs of conflict-prone communities is one of the causes of instability and poor security, which impedes sociopolitical development in the area.</a:t>
            </a:r>
            <a:endParaRPr b="1" sz="1800">
              <a:solidFill>
                <a:schemeClr val="dk1"/>
              </a:solidFill>
              <a:latin typeface="Times New Roman"/>
              <a:ea typeface="Times New Roman"/>
              <a:cs typeface="Times New Roman"/>
              <a:sym typeface="Times New Roman"/>
            </a:endParaRPr>
          </a:p>
        </p:txBody>
      </p:sp>
      <p:sp>
        <p:nvSpPr>
          <p:cNvPr id="408" name="Google Shape;408;p15"/>
          <p:cNvSpPr/>
          <p:nvPr/>
        </p:nvSpPr>
        <p:spPr>
          <a:xfrm>
            <a:off x="1216616" y="1774556"/>
            <a:ext cx="7006078" cy="1673817"/>
          </a:xfrm>
          <a:prstGeom prst="rect">
            <a:avLst/>
          </a:prstGeom>
          <a:no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9" name="Google Shape;409;p15"/>
          <p:cNvPicPr preferRelativeResize="0"/>
          <p:nvPr/>
        </p:nvPicPr>
        <p:blipFill rotWithShape="1">
          <a:blip r:embed="rId10">
            <a:alphaModFix/>
          </a:blip>
          <a:srcRect b="0" l="0" r="0" t="0"/>
          <a:stretch/>
        </p:blipFill>
        <p:spPr>
          <a:xfrm>
            <a:off x="27985" y="5790167"/>
            <a:ext cx="1222425" cy="109620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pic>
        <p:nvPicPr>
          <p:cNvPr id="414" name="Google Shape;414;p1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15" name="Google Shape;415;p1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16" name="Google Shape;416;p1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17" name="Google Shape;417;p1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18" name="Google Shape;418;p16"/>
          <p:cNvPicPr preferRelativeResize="0"/>
          <p:nvPr/>
        </p:nvPicPr>
        <p:blipFill rotWithShape="1">
          <a:blip r:embed="rId7">
            <a:alphaModFix/>
          </a:blip>
          <a:srcRect b="0" l="0" r="0" t="0"/>
          <a:stretch/>
        </p:blipFill>
        <p:spPr>
          <a:xfrm>
            <a:off x="8981006" y="561536"/>
            <a:ext cx="3267424" cy="5907194"/>
          </a:xfrm>
          <a:prstGeom prst="rect">
            <a:avLst/>
          </a:prstGeom>
          <a:noFill/>
          <a:ln>
            <a:noFill/>
          </a:ln>
        </p:spPr>
      </p:pic>
      <p:pic>
        <p:nvPicPr>
          <p:cNvPr id="419" name="Google Shape;419;p16"/>
          <p:cNvPicPr preferRelativeResize="0"/>
          <p:nvPr/>
        </p:nvPicPr>
        <p:blipFill rotWithShape="1">
          <a:blip r:embed="rId8">
            <a:alphaModFix/>
          </a:blip>
          <a:srcRect b="0" l="0" r="0" t="0"/>
          <a:stretch/>
        </p:blipFill>
        <p:spPr>
          <a:xfrm>
            <a:off x="-6350" y="-63500"/>
            <a:ext cx="8542020" cy="1621080"/>
          </a:xfrm>
          <a:prstGeom prst="rect">
            <a:avLst/>
          </a:prstGeom>
          <a:noFill/>
          <a:ln>
            <a:noFill/>
          </a:ln>
        </p:spPr>
      </p:pic>
      <p:sp>
        <p:nvSpPr>
          <p:cNvPr id="420" name="Google Shape;420;p1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421" name="Google Shape;421;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22" name="Google Shape;42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23" name="Google Shape;423;p1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pic>
        <p:nvPicPr>
          <p:cNvPr id="424" name="Google Shape;424;p16"/>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425" name="Google Shape;425;p16"/>
          <p:cNvGraphicFramePr/>
          <p:nvPr/>
        </p:nvGraphicFramePr>
        <p:xfrm>
          <a:off x="174957" y="1355757"/>
          <a:ext cx="3000000" cy="3000000"/>
        </p:xfrm>
        <a:graphic>
          <a:graphicData uri="http://schemas.openxmlformats.org/drawingml/2006/table">
            <a:tbl>
              <a:tblPr bandRow="1" firstCol="1" firstRow="1">
                <a:noFill/>
                <a:tableStyleId>{DDC36FFC-3FA1-488C-9DEF-FD62D9992B6F}</a:tableStyleId>
              </a:tblPr>
              <a:tblGrid>
                <a:gridCol w="8445725"/>
              </a:tblGrid>
              <a:tr h="256850">
                <a:tc>
                  <a:txBody>
                    <a:bodyPr/>
                    <a:lstStyle/>
                    <a:p>
                      <a:pPr indent="0" lvl="0" marL="1005205" marR="1019175" rtl="0" algn="ctr">
                        <a:spcBef>
                          <a:spcPts val="0"/>
                        </a:spcBef>
                        <a:spcAft>
                          <a:spcPts val="0"/>
                        </a:spcAft>
                        <a:buNone/>
                      </a:pPr>
                      <a:r>
                        <a:rPr lang="en-US" sz="1600" u="none" cap="none" strike="noStrike">
                          <a:solidFill>
                            <a:srgbClr val="FF0000"/>
                          </a:solidFill>
                        </a:rPr>
                        <a:t>Outcome-level Theory of Change</a:t>
                      </a:r>
                      <a:endParaRPr sz="1600" u="none" cap="none" strike="noStrike">
                        <a:solidFill>
                          <a:srgbClr val="FF0000"/>
                        </a:solidFill>
                        <a:latin typeface="Times New Roman"/>
                        <a:ea typeface="Times New Roman"/>
                        <a:cs typeface="Times New Roman"/>
                        <a:sym typeface="Times New Roman"/>
                      </a:endParaRPr>
                    </a:p>
                  </a:txBody>
                  <a:tcPr marT="0" marB="0" marR="0" marL="0"/>
                </a:tc>
              </a:tr>
              <a:tr h="1723750">
                <a:tc>
                  <a:txBody>
                    <a:bodyPr/>
                    <a:lstStyle/>
                    <a:p>
                      <a:pPr indent="0" lvl="0" marL="202565" marR="217170" rtl="0" algn="just">
                        <a:lnSpc>
                          <a:spcPct val="102000"/>
                        </a:lnSpc>
                        <a:spcBef>
                          <a:spcPts val="0"/>
                        </a:spcBef>
                        <a:spcAft>
                          <a:spcPts val="0"/>
                        </a:spcAft>
                        <a:buNone/>
                      </a:pPr>
                      <a:r>
                        <a:rPr lang="en-US" sz="1100" u="none" cap="none" strike="noStrike"/>
                        <a:t>If access to livelihood opportunities for conflict-prone communities of country X is increased, then relationships between the local authorities and communities in area Y of country X are strengthened, because</a:t>
                      </a:r>
                      <a:endParaRPr sz="1100" u="none" cap="none" strike="noStrike"/>
                    </a:p>
                    <a:p>
                      <a:pPr indent="0" lvl="0" marL="0" marR="0" rtl="0" algn="l">
                        <a:spcBef>
                          <a:spcPts val="50"/>
                        </a:spcBef>
                        <a:spcAft>
                          <a:spcPts val="0"/>
                        </a:spcAft>
                        <a:buNone/>
                      </a:pPr>
                      <a:r>
                        <a:rPr lang="en-US" sz="1100" u="none" cap="none" strike="noStrike"/>
                        <a:t> </a:t>
                      </a:r>
                      <a:endParaRPr sz="1100" u="none" cap="none" strike="noStrike"/>
                    </a:p>
                    <a:p>
                      <a:pPr indent="-342900" lvl="0" marL="342900" marR="0" rtl="0" algn="l">
                        <a:spcBef>
                          <a:spcPts val="0"/>
                        </a:spcBef>
                        <a:spcAft>
                          <a:spcPts val="0"/>
                        </a:spcAft>
                        <a:buClr>
                          <a:schemeClr val="dk1"/>
                        </a:buClr>
                        <a:buSzPts val="1000"/>
                        <a:buFont typeface="Trebuchet MS"/>
                        <a:buChar char="•"/>
                      </a:pPr>
                      <a:r>
                        <a:rPr lang="en-US" sz="1100" u="none" cap="none" strike="noStrike"/>
                        <a:t>People consider the government responsive for meeting their needs;</a:t>
                      </a:r>
                      <a:endParaRPr sz="1100" u="none" cap="none" strike="noStrike"/>
                    </a:p>
                    <a:p>
                      <a:pPr indent="-342900" lvl="0" marL="342900" marR="0" rtl="0" algn="l">
                        <a:spcBef>
                          <a:spcPts val="185"/>
                        </a:spcBef>
                        <a:spcAft>
                          <a:spcPts val="0"/>
                        </a:spcAft>
                        <a:buClr>
                          <a:schemeClr val="dk1"/>
                        </a:buClr>
                        <a:buSzPts val="1000"/>
                        <a:buFont typeface="Trebuchet MS"/>
                        <a:buChar char="•"/>
                      </a:pPr>
                      <a:r>
                        <a:rPr lang="en-US" sz="1100" u="none" cap="none" strike="noStrike"/>
                        <a:t>Targeted areas lack quality services from government;</a:t>
                      </a:r>
                      <a:endParaRPr sz="1100" u="none" cap="none" strike="noStrike"/>
                    </a:p>
                    <a:p>
                      <a:pPr indent="-342900" lvl="0" marL="342900" marR="0" rtl="0" algn="l">
                        <a:spcBef>
                          <a:spcPts val="180"/>
                        </a:spcBef>
                        <a:spcAft>
                          <a:spcPts val="0"/>
                        </a:spcAft>
                        <a:buClr>
                          <a:schemeClr val="dk1"/>
                        </a:buClr>
                        <a:buSzPts val="1000"/>
                        <a:buFont typeface="Trebuchet MS"/>
                        <a:buChar char="•"/>
                      </a:pPr>
                      <a:r>
                        <a:rPr lang="en-US" sz="1100" u="none" cap="none" strike="noStrike"/>
                        <a:t>Target areas have historically been neglected;</a:t>
                      </a:r>
                      <a:endParaRPr sz="1100" u="none" cap="none" strike="noStrike"/>
                    </a:p>
                    <a:p>
                      <a:pPr indent="-342900" lvl="0" marL="342900" marR="217805" rtl="0" algn="l">
                        <a:lnSpc>
                          <a:spcPct val="102000"/>
                        </a:lnSpc>
                        <a:spcBef>
                          <a:spcPts val="180"/>
                        </a:spcBef>
                        <a:spcAft>
                          <a:spcPts val="0"/>
                        </a:spcAft>
                        <a:buClr>
                          <a:schemeClr val="dk1"/>
                        </a:buClr>
                        <a:buSzPts val="1000"/>
                        <a:buFont typeface="Trebuchet MS"/>
                        <a:buChar char="•"/>
                      </a:pPr>
                      <a:r>
                        <a:rPr lang="en-US" sz="1100" u="none" cap="none" strike="noStrike"/>
                        <a:t>If people are grateful and appreciate the local, then they are more likely to perceive the authorities’ service delivery more positively, which may lead to improving their mutual relationship;</a:t>
                      </a:r>
                      <a:endParaRPr sz="1100" u="none" cap="none" strike="noStrike"/>
                    </a:p>
                    <a:p>
                      <a:pPr indent="-342900" lvl="0" marL="342900" marR="0" rtl="0" algn="l">
                        <a:spcBef>
                          <a:spcPts val="150"/>
                        </a:spcBef>
                        <a:spcAft>
                          <a:spcPts val="0"/>
                        </a:spcAft>
                        <a:buClr>
                          <a:schemeClr val="dk1"/>
                        </a:buClr>
                        <a:buSzPts val="1000"/>
                        <a:buFont typeface="Trebuchet MS"/>
                        <a:buChar char="•"/>
                      </a:pPr>
                      <a:r>
                        <a:rPr lang="en-US" sz="1100" u="none" cap="none" strike="noStrike"/>
                        <a:t>Others.</a:t>
                      </a:r>
                      <a:endParaRPr sz="1100" u="none" cap="none" strike="noStrike">
                        <a:latin typeface="Times New Roman"/>
                        <a:ea typeface="Times New Roman"/>
                        <a:cs typeface="Times New Roman"/>
                        <a:sym typeface="Times New Roman"/>
                      </a:endParaRPr>
                    </a:p>
                  </a:txBody>
                  <a:tcPr marT="0" marB="0" marR="0" marL="0"/>
                </a:tc>
              </a:tr>
              <a:tr h="430975">
                <a:tc>
                  <a:txBody>
                    <a:bodyPr/>
                    <a:lstStyle/>
                    <a:p>
                      <a:pPr indent="-266700" lvl="0" marL="469265" marR="0" rtl="0" algn="l">
                        <a:lnSpc>
                          <a:spcPct val="102000"/>
                        </a:lnSpc>
                        <a:spcBef>
                          <a:spcPts val="0"/>
                        </a:spcBef>
                        <a:spcAft>
                          <a:spcPts val="0"/>
                        </a:spcAft>
                        <a:buNone/>
                      </a:pPr>
                      <a:r>
                        <a:rPr lang="en-US" sz="1100" u="none" cap="none" strike="noStrike"/>
                        <a:t>🢂 Multiple pathways: With each result articulated at the output level, an if-then-because statement is articulated, and the assumptions surfaced at the outcome-level ToC.</a:t>
                      </a:r>
                      <a:endParaRPr sz="1100" u="none" cap="none" strike="noStrike">
                        <a:latin typeface="Times New Roman"/>
                        <a:ea typeface="Times New Roman"/>
                        <a:cs typeface="Times New Roman"/>
                        <a:sym typeface="Times New Roman"/>
                      </a:endParaRPr>
                    </a:p>
                  </a:txBody>
                  <a:tcPr marT="0" marB="0" marR="0" marL="0"/>
                </a:tc>
              </a:tr>
              <a:tr h="256850">
                <a:tc>
                  <a:txBody>
                    <a:bodyPr/>
                    <a:lstStyle/>
                    <a:p>
                      <a:pPr indent="0" lvl="0" marL="1005205" marR="1019175" rtl="0" algn="ctr">
                        <a:spcBef>
                          <a:spcPts val="0"/>
                        </a:spcBef>
                        <a:spcAft>
                          <a:spcPts val="0"/>
                        </a:spcAft>
                        <a:buNone/>
                      </a:pPr>
                      <a:r>
                        <a:rPr lang="en-US" sz="1600" u="none" cap="none" strike="noStrike">
                          <a:solidFill>
                            <a:srgbClr val="00B050"/>
                          </a:solidFill>
                        </a:rPr>
                        <a:t>Output-level Theory of Change</a:t>
                      </a:r>
                      <a:endParaRPr sz="1600" u="none" cap="none" strike="noStrike">
                        <a:solidFill>
                          <a:srgbClr val="00B050"/>
                        </a:solidFill>
                        <a:latin typeface="Times New Roman"/>
                        <a:ea typeface="Times New Roman"/>
                        <a:cs typeface="Times New Roman"/>
                        <a:sym typeface="Times New Roman"/>
                      </a:endParaRPr>
                    </a:p>
                  </a:txBody>
                  <a:tcPr marT="0" marB="0" marR="0" marL="0"/>
                </a:tc>
              </a:tr>
              <a:tr h="1726500">
                <a:tc>
                  <a:txBody>
                    <a:bodyPr/>
                    <a:lstStyle/>
                    <a:p>
                      <a:pPr indent="0" lvl="0" marL="202565" marR="0" rtl="0" algn="l">
                        <a:spcBef>
                          <a:spcPts val="0"/>
                        </a:spcBef>
                        <a:spcAft>
                          <a:spcPts val="0"/>
                        </a:spcAft>
                        <a:buNone/>
                      </a:pPr>
                      <a:r>
                        <a:rPr lang="en-US" sz="1100" u="none" cap="none" strike="noStrike"/>
                        <a:t>If vocational skills among beneficiaries in conflict-prone communities of country X are developed/enhanced,</a:t>
                      </a:r>
                      <a:endParaRPr sz="1100" u="none" cap="none" strike="noStrike"/>
                    </a:p>
                    <a:p>
                      <a:pPr indent="0" lvl="0" marL="202565" marR="0" rtl="0" algn="l">
                        <a:spcBef>
                          <a:spcPts val="40"/>
                        </a:spcBef>
                        <a:spcAft>
                          <a:spcPts val="0"/>
                        </a:spcAft>
                        <a:buNone/>
                      </a:pPr>
                      <a:r>
                        <a:rPr lang="en-US" sz="1100" u="none" cap="none" strike="noStrike"/>
                        <a:t>then their access to livelihood opportunities will increase, because</a:t>
                      </a:r>
                      <a:endParaRPr sz="1100" u="none" cap="none" strike="noStrike"/>
                    </a:p>
                    <a:p>
                      <a:pPr indent="0" lvl="0" marL="0" marR="0" rtl="0" algn="l">
                        <a:spcBef>
                          <a:spcPts val="20"/>
                        </a:spcBef>
                        <a:spcAft>
                          <a:spcPts val="0"/>
                        </a:spcAft>
                        <a:buNone/>
                      </a:pPr>
                      <a:r>
                        <a:rPr lang="en-US" sz="1100" u="none" cap="none" strike="noStrike"/>
                        <a:t> </a:t>
                      </a:r>
                      <a:endParaRPr sz="1100" u="none" cap="none" strike="noStrike"/>
                    </a:p>
                    <a:p>
                      <a:pPr indent="-342900" lvl="0" marL="342900" marR="0" rtl="0" algn="l">
                        <a:spcBef>
                          <a:spcPts val="0"/>
                        </a:spcBef>
                        <a:spcAft>
                          <a:spcPts val="0"/>
                        </a:spcAft>
                        <a:buClr>
                          <a:schemeClr val="dk1"/>
                        </a:buClr>
                        <a:buSzPts val="1000"/>
                        <a:buFont typeface="Trebuchet MS"/>
                        <a:buChar char="•"/>
                      </a:pPr>
                      <a:r>
                        <a:rPr lang="en-US" sz="1100" u="none" cap="none" strike="noStrike"/>
                        <a:t>Improved vocational skills may increase the chance for beneficiaries to find a job;</a:t>
                      </a:r>
                      <a:endParaRPr sz="1100" u="none" cap="none" strike="noStrike"/>
                    </a:p>
                    <a:p>
                      <a:pPr indent="-342900" lvl="0" marL="342900" marR="0" rtl="0" algn="l">
                        <a:spcBef>
                          <a:spcPts val="180"/>
                        </a:spcBef>
                        <a:spcAft>
                          <a:spcPts val="0"/>
                        </a:spcAft>
                        <a:buClr>
                          <a:schemeClr val="dk1"/>
                        </a:buClr>
                        <a:buSzPts val="1000"/>
                        <a:buFont typeface="Trebuchet MS"/>
                        <a:buChar char="•"/>
                      </a:pPr>
                      <a:r>
                        <a:rPr lang="en-US" sz="1100" u="none" cap="none" strike="noStrike"/>
                        <a:t>Capacities are relevant to the opportunities in the target areas;</a:t>
                      </a:r>
                      <a:endParaRPr sz="1100" u="none" cap="none" strike="noStrike"/>
                    </a:p>
                    <a:p>
                      <a:pPr indent="-342900" lvl="0" marL="342900" marR="0" rtl="0" algn="l">
                        <a:spcBef>
                          <a:spcPts val="180"/>
                        </a:spcBef>
                        <a:spcAft>
                          <a:spcPts val="0"/>
                        </a:spcAft>
                        <a:buClr>
                          <a:schemeClr val="dk1"/>
                        </a:buClr>
                        <a:buSzPts val="1000"/>
                        <a:buFont typeface="Trebuchet MS"/>
                        <a:buChar char="•"/>
                      </a:pPr>
                      <a:r>
                        <a:rPr lang="en-US" sz="1100" u="none" cap="none" strike="noStrike"/>
                        <a:t>Opportunities exist in the area;</a:t>
                      </a:r>
                      <a:endParaRPr sz="1100" u="none" cap="none" strike="noStrike"/>
                    </a:p>
                    <a:p>
                      <a:pPr indent="-342900" lvl="0" marL="342900" marR="0" rtl="0" algn="l">
                        <a:spcBef>
                          <a:spcPts val="180"/>
                        </a:spcBef>
                        <a:spcAft>
                          <a:spcPts val="0"/>
                        </a:spcAft>
                        <a:buClr>
                          <a:schemeClr val="dk1"/>
                        </a:buClr>
                        <a:buSzPts val="1000"/>
                        <a:buFont typeface="Trebuchet MS"/>
                        <a:buChar char="•"/>
                      </a:pPr>
                      <a:r>
                        <a:rPr lang="en-US" sz="1100" u="none" cap="none" strike="noStrike"/>
                        <a:t>Local government and line departments continue to provide support;</a:t>
                      </a:r>
                      <a:endParaRPr sz="1100" u="none" cap="none" strike="noStrike"/>
                    </a:p>
                    <a:p>
                      <a:pPr indent="-342900" lvl="0" marL="342900" marR="216534" rtl="0" algn="l">
                        <a:lnSpc>
                          <a:spcPct val="102000"/>
                        </a:lnSpc>
                        <a:spcBef>
                          <a:spcPts val="185"/>
                        </a:spcBef>
                        <a:spcAft>
                          <a:spcPts val="0"/>
                        </a:spcAft>
                        <a:buClr>
                          <a:schemeClr val="dk1"/>
                        </a:buClr>
                        <a:buSzPts val="1000"/>
                        <a:buFont typeface="Trebuchet MS"/>
                        <a:buChar char="•"/>
                      </a:pPr>
                      <a:r>
                        <a:rPr lang="en-US" sz="1100" u="none" cap="none" strike="noStrike"/>
                        <a:t>Local government and line departments take ownership of the activity and provide follow-up support to beneficiaries;</a:t>
                      </a:r>
                      <a:endParaRPr sz="1100" u="none" cap="none" strike="noStrike"/>
                    </a:p>
                    <a:p>
                      <a:pPr indent="-342900" lvl="0" marL="342900" marR="0" rtl="0" algn="l">
                        <a:spcBef>
                          <a:spcPts val="150"/>
                        </a:spcBef>
                        <a:spcAft>
                          <a:spcPts val="0"/>
                        </a:spcAft>
                        <a:buClr>
                          <a:schemeClr val="dk1"/>
                        </a:buClr>
                        <a:buSzPts val="1000"/>
                        <a:buFont typeface="Trebuchet MS"/>
                        <a:buChar char="•"/>
                      </a:pPr>
                      <a:r>
                        <a:rPr lang="en-US" sz="1100" u="none" cap="none" strike="noStrike"/>
                        <a:t>Others.</a:t>
                      </a:r>
                      <a:endParaRPr sz="1100" u="none" cap="none" strike="noStrike">
                        <a:latin typeface="Times New Roman"/>
                        <a:ea typeface="Times New Roman"/>
                        <a:cs typeface="Times New Roman"/>
                        <a:sym typeface="Times New Roman"/>
                      </a:endParaRPr>
                    </a:p>
                  </a:txBody>
                  <a:tcPr marT="0" marB="0" marR="0" marL="0"/>
                </a:tc>
              </a:tr>
              <a:tr h="702375">
                <a:tc>
                  <a:txBody>
                    <a:bodyPr/>
                    <a:lstStyle/>
                    <a:p>
                      <a:pPr indent="-266700" lvl="0" marL="469265" marR="0" rtl="0" algn="l">
                        <a:lnSpc>
                          <a:spcPct val="102000"/>
                        </a:lnSpc>
                        <a:spcBef>
                          <a:spcPts val="0"/>
                        </a:spcBef>
                        <a:spcAft>
                          <a:spcPts val="0"/>
                        </a:spcAft>
                        <a:buNone/>
                      </a:pPr>
                      <a:r>
                        <a:rPr lang="en-US" sz="1100" u="none" cap="none" strike="noStrike"/>
                        <a:t>🢂 Multiple pathways: With each result articulated at the activity level, an if-then-because statement is articulated, and the assumptions surfaced at the output-level ToC.</a:t>
                      </a:r>
                      <a:endParaRPr sz="1100" u="none" cap="none" strike="noStrike">
                        <a:latin typeface="Times New Roman"/>
                        <a:ea typeface="Times New Roman"/>
                        <a:cs typeface="Times New Roman"/>
                        <a:sym typeface="Times New Roman"/>
                      </a:endParaRPr>
                    </a:p>
                  </a:txBody>
                  <a:tcPr marT="0" marB="0" marR="0" marL="0"/>
                </a:tc>
              </a:tr>
              <a:tr h="462625">
                <a:tc>
                  <a:txBody>
                    <a:bodyPr/>
                    <a:lstStyle/>
                    <a:p>
                      <a:pPr indent="0" lvl="0" marL="202565" marR="214630" rtl="0" algn="l">
                        <a:lnSpc>
                          <a:spcPct val="102000"/>
                        </a:lnSpc>
                        <a:spcBef>
                          <a:spcPts val="0"/>
                        </a:spcBef>
                        <a:spcAft>
                          <a:spcPts val="0"/>
                        </a:spcAft>
                        <a:buNone/>
                      </a:pPr>
                      <a:r>
                        <a:t/>
                      </a:r>
                      <a:endParaRPr sz="1100" u="none" cap="none" strike="noStrike">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p1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31" name="Google Shape;431;p1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32" name="Google Shape;432;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3" name="Google Shape;433;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34" name="Google Shape;434;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35" name="Google Shape;435;p1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36" name="Google Shape;436;p1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37" name="Google Shape;437;p1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438" name="Google Shape;43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39" name="Google Shape;439;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40" name="Google Shape;440;p1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441" name="Google Shape;441;p1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42" name="Google Shape;442;p17"/>
          <p:cNvSpPr/>
          <p:nvPr/>
        </p:nvSpPr>
        <p:spPr>
          <a:xfrm>
            <a:off x="219940" y="1387191"/>
            <a:ext cx="8148072" cy="4440511"/>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How to review a Theory of Change that applies the if-then-because formula</a:t>
            </a:r>
            <a:endParaRPr/>
          </a:p>
          <a:p>
            <a:pPr indent="0" lvl="2" marL="914400" marR="0" rtl="0" algn="ctr">
              <a:spcBef>
                <a:spcPts val="51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0" lvl="2" marL="914400" marR="0" rtl="0" algn="ctr">
              <a:spcBef>
                <a:spcPts val="515"/>
              </a:spcBef>
              <a:spcAft>
                <a:spcPts val="0"/>
              </a:spcAft>
              <a:buNone/>
            </a:pPr>
            <a:r>
              <a:rPr b="1" i="0" lang="en-US" sz="1800" u="none" cap="none" strike="noStrike">
                <a:solidFill>
                  <a:srgbClr val="FF66CC"/>
                </a:solidFill>
                <a:latin typeface="Times New Roman"/>
                <a:ea typeface="Times New Roman"/>
                <a:cs typeface="Times New Roman"/>
                <a:sym typeface="Times New Roman"/>
              </a:rPr>
              <a:t>When reviewing a ToC, one may want to focus on the links a ToC is trying to make. The following checklist consists of five simple questions that may help with the review process:</a:t>
            </a:r>
            <a:endParaRPr b="1" i="0" sz="1800" u="none" cap="none" strike="noStrike">
              <a:solidFill>
                <a:srgbClr val="FF66CC"/>
              </a:solidFill>
              <a:latin typeface="Times New Roman"/>
              <a:ea typeface="Times New Roman"/>
              <a:cs typeface="Times New Roman"/>
              <a:sym typeface="Times New Roman"/>
            </a:endParaRPr>
          </a:p>
          <a:p>
            <a:pPr indent="0" lvl="0" marL="0" marR="0" rtl="0" algn="l">
              <a:spcBef>
                <a:spcPts val="5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342900" lvl="0" marL="342900" marR="0" rtl="0" algn="just">
              <a:spcBef>
                <a:spcPts val="50"/>
              </a:spcBef>
              <a:spcAft>
                <a:spcPts val="0"/>
              </a:spcAft>
              <a:buClr>
                <a:srgbClr val="24A9E1"/>
              </a:buClr>
              <a:buSzPts val="1800"/>
              <a:buFont typeface="Calibri"/>
              <a:buAutoNum type="arabicPeriod"/>
            </a:pPr>
            <a:r>
              <a:rPr b="1" lang="en-US" sz="1800">
                <a:solidFill>
                  <a:srgbClr val="24A9E1"/>
                </a:solidFill>
                <a:latin typeface="Times New Roman"/>
                <a:ea typeface="Times New Roman"/>
                <a:cs typeface="Times New Roman"/>
                <a:sym typeface="Times New Roman"/>
              </a:rPr>
              <a:t>Are both the action (X) and the result (Y) clearly formulated? </a:t>
            </a:r>
            <a:endParaRPr/>
          </a:p>
          <a:p>
            <a:pPr indent="-342900" lvl="0" marL="342900" marR="0" rtl="0" algn="just">
              <a:spcBef>
                <a:spcPts val="50"/>
              </a:spcBef>
              <a:spcAft>
                <a:spcPts val="0"/>
              </a:spcAft>
              <a:buClr>
                <a:srgbClr val="24A9E1"/>
              </a:buClr>
              <a:buSzPts val="1800"/>
              <a:buFont typeface="Calibri"/>
              <a:buAutoNum type="arabicPeriod"/>
            </a:pPr>
            <a:r>
              <a:rPr b="1" lang="en-US" sz="1800">
                <a:solidFill>
                  <a:srgbClr val="24A9E1"/>
                </a:solidFill>
                <a:latin typeface="Times New Roman"/>
                <a:ea typeface="Times New Roman"/>
                <a:cs typeface="Times New Roman"/>
                <a:sym typeface="Times New Roman"/>
              </a:rPr>
              <a:t>Is the result realistic and achievable given the scale of action, resources and time frame?</a:t>
            </a:r>
            <a:endParaRPr b="1" sz="1800">
              <a:solidFill>
                <a:srgbClr val="24A9E1"/>
              </a:solidFill>
              <a:latin typeface="Times New Roman"/>
              <a:ea typeface="Times New Roman"/>
              <a:cs typeface="Times New Roman"/>
              <a:sym typeface="Times New Roman"/>
            </a:endParaRPr>
          </a:p>
          <a:p>
            <a:pPr indent="-342900" lvl="0" marL="342900" marR="0" rtl="0" algn="just">
              <a:spcBef>
                <a:spcPts val="50"/>
              </a:spcBef>
              <a:spcAft>
                <a:spcPts val="0"/>
              </a:spcAft>
              <a:buClr>
                <a:srgbClr val="24A9E1"/>
              </a:buClr>
              <a:buSzPts val="1800"/>
              <a:buFont typeface="Calibri"/>
              <a:buAutoNum type="arabicPeriod"/>
            </a:pPr>
            <a:r>
              <a:rPr b="1" lang="en-US" sz="1800">
                <a:solidFill>
                  <a:srgbClr val="24A9E1"/>
                </a:solidFill>
                <a:latin typeface="Times New Roman"/>
                <a:ea typeface="Times New Roman"/>
                <a:cs typeface="Times New Roman"/>
                <a:sym typeface="Times New Roman"/>
              </a:rPr>
              <a:t>Do the assumptions explain why the approach is suitable?</a:t>
            </a:r>
            <a:endParaRPr/>
          </a:p>
          <a:p>
            <a:pPr indent="-342900" lvl="0" marL="342900" marR="0" rtl="0" algn="just">
              <a:spcBef>
                <a:spcPts val="50"/>
              </a:spcBef>
              <a:spcAft>
                <a:spcPts val="0"/>
              </a:spcAft>
              <a:buClr>
                <a:srgbClr val="24A9E1"/>
              </a:buClr>
              <a:buSzPts val="1800"/>
              <a:buFont typeface="Calibri"/>
              <a:buAutoNum type="arabicPeriod"/>
            </a:pPr>
            <a:r>
              <a:rPr b="1" lang="en-US" sz="1800">
                <a:solidFill>
                  <a:srgbClr val="24A9E1"/>
                </a:solidFill>
                <a:latin typeface="Times New Roman"/>
                <a:ea typeface="Times New Roman"/>
                <a:cs typeface="Times New Roman"/>
                <a:sym typeface="Times New Roman"/>
              </a:rPr>
              <a:t>Are the relevant preconditions that are necessary for success included in the assumptions? </a:t>
            </a:r>
            <a:endParaRPr b="1" sz="1800">
              <a:solidFill>
                <a:srgbClr val="24A9E1"/>
              </a:solidFill>
              <a:latin typeface="Times New Roman"/>
              <a:ea typeface="Times New Roman"/>
              <a:cs typeface="Times New Roman"/>
              <a:sym typeface="Times New Roman"/>
            </a:endParaRPr>
          </a:p>
          <a:p>
            <a:pPr indent="-342900" lvl="0" marL="342900" marR="0" rtl="0" algn="just">
              <a:spcBef>
                <a:spcPts val="50"/>
              </a:spcBef>
              <a:spcAft>
                <a:spcPts val="0"/>
              </a:spcAft>
              <a:buClr>
                <a:srgbClr val="24A9E1"/>
              </a:buClr>
              <a:buSzPts val="1800"/>
              <a:buFont typeface="Calibri"/>
              <a:buAutoNum type="arabicPeriod"/>
            </a:pPr>
            <a:r>
              <a:rPr b="1" lang="en-US" sz="1800">
                <a:solidFill>
                  <a:srgbClr val="24A9E1"/>
                </a:solidFill>
                <a:latin typeface="Times New Roman"/>
                <a:ea typeface="Times New Roman"/>
                <a:cs typeface="Times New Roman"/>
                <a:sym typeface="Times New Roman"/>
              </a:rPr>
              <a:t>Does the ToC make sense if it is reversed?</a:t>
            </a:r>
            <a:endParaRPr/>
          </a:p>
          <a:p>
            <a:pPr indent="0" lvl="3" marL="1371600" marR="480060" rtl="0" algn="just">
              <a:lnSpc>
                <a:spcPct val="102000"/>
              </a:lnSpc>
              <a:spcBef>
                <a:spcPts val="20"/>
              </a:spcBef>
              <a:spcAft>
                <a:spcPts val="0"/>
              </a:spcAft>
              <a:buNone/>
            </a:pPr>
            <a:r>
              <a:t/>
            </a:r>
            <a:endParaRPr b="0" i="0" sz="1100" u="none" cap="none" strike="noStrike">
              <a:solidFill>
                <a:srgbClr val="24A9E1"/>
              </a:solidFill>
              <a:latin typeface="Trebuchet MS"/>
              <a:ea typeface="Trebuchet MS"/>
              <a:cs typeface="Trebuchet MS"/>
              <a:sym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pic>
        <p:nvPicPr>
          <p:cNvPr id="447" name="Google Shape;447;p1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48" name="Google Shape;448;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49" name="Google Shape;449;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0" name="Google Shape;450;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51" name="Google Shape;451;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52" name="Google Shape;452;p18"/>
          <p:cNvPicPr preferRelativeResize="0"/>
          <p:nvPr/>
        </p:nvPicPr>
        <p:blipFill rotWithShape="1">
          <a:blip r:embed="rId8">
            <a:alphaModFix/>
          </a:blip>
          <a:srcRect b="0" l="0" r="0" t="0"/>
          <a:stretch/>
        </p:blipFill>
        <p:spPr>
          <a:xfrm>
            <a:off x="8927023" y="533330"/>
            <a:ext cx="2995343" cy="5907194"/>
          </a:xfrm>
          <a:prstGeom prst="rect">
            <a:avLst/>
          </a:prstGeom>
          <a:noFill/>
          <a:ln>
            <a:noFill/>
          </a:ln>
        </p:spPr>
      </p:pic>
      <p:pic>
        <p:nvPicPr>
          <p:cNvPr id="453" name="Google Shape;453;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54" name="Google Shape;454;p1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455" name="Google Shape;45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56" name="Google Shape;456;p1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457" name="Google Shape;457;p1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58" name="Google Shape;458;p18"/>
          <p:cNvSpPr/>
          <p:nvPr/>
        </p:nvSpPr>
        <p:spPr>
          <a:xfrm>
            <a:off x="240224" y="1663347"/>
            <a:ext cx="8295446" cy="4770537"/>
          </a:xfrm>
          <a:prstGeom prst="rect">
            <a:avLst/>
          </a:prstGeom>
          <a:noFill/>
          <a:ln>
            <a:noFill/>
          </a:ln>
        </p:spPr>
        <p:txBody>
          <a:bodyPr anchorCtr="0" anchor="ctr" bIns="45700" lIns="91425" spcFirstLastPara="1" rIns="91425" wrap="square" tIns="45700">
            <a:spAutoFit/>
          </a:bodyPr>
          <a:lstStyle/>
          <a:p>
            <a:pPr indent="-171450" lvl="0" marL="171450" marR="0" rtl="0" algn="l">
              <a:lnSpc>
                <a:spcPct val="100000"/>
              </a:lnSpc>
              <a:spcBef>
                <a:spcPts val="0"/>
              </a:spcBef>
              <a:spcAft>
                <a:spcPts val="0"/>
              </a:spcAft>
              <a:buClr>
                <a:srgbClr val="C00000"/>
              </a:buClr>
              <a:buSzPts val="1600"/>
              <a:buFont typeface="Noto Sans Symbols"/>
              <a:buChar char="⮚"/>
            </a:pPr>
            <a:r>
              <a:rPr b="1" i="0" lang="en-US" sz="1600" u="none" cap="none" strike="noStrike">
                <a:solidFill>
                  <a:srgbClr val="C00000"/>
                </a:solidFill>
                <a:latin typeface="Times New Roman"/>
                <a:ea typeface="Times New Roman"/>
                <a:cs typeface="Times New Roman"/>
                <a:sym typeface="Times New Roman"/>
              </a:rPr>
              <a:t>Monitoring the </a:t>
            </a:r>
            <a:r>
              <a:rPr b="1" i="0" lang="en-US" sz="1600" u="none" cap="none" strike="noStrike">
                <a:solidFill>
                  <a:srgbClr val="0070C0"/>
                </a:solidFill>
                <a:latin typeface="Times New Roman"/>
                <a:ea typeface="Times New Roman"/>
                <a:cs typeface="Times New Roman"/>
                <a:sym typeface="Times New Roman"/>
              </a:rPr>
              <a:t>IF statements</a:t>
            </a:r>
            <a:r>
              <a:rPr b="1" i="0" lang="en-US" sz="1600" u="none" cap="none" strike="noStrike">
                <a:solidFill>
                  <a:srgbClr val="C00000"/>
                </a:solidFill>
                <a:latin typeface="Times New Roman"/>
                <a:ea typeface="Times New Roman"/>
                <a:cs typeface="Times New Roman"/>
                <a:sym typeface="Times New Roman"/>
              </a:rPr>
              <a:t>: Include questions into the data collection tools that directly relate to the if statement.</a:t>
            </a:r>
            <a:endParaRPr/>
          </a:p>
          <a:p>
            <a:pPr indent="0" lvl="0" marL="0" marR="0" rtl="0" algn="l">
              <a:lnSpc>
                <a:spcPct val="100000"/>
              </a:lnSpc>
              <a:spcBef>
                <a:spcPts val="0"/>
              </a:spcBef>
              <a:spcAft>
                <a:spcPts val="0"/>
              </a:spcAft>
              <a:buNone/>
            </a:pPr>
            <a:r>
              <a:t/>
            </a:r>
            <a:endParaRPr b="1" i="0" sz="1600" u="none" cap="none" strike="noStrike">
              <a:solidFill>
                <a:srgbClr val="C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B050"/>
              </a:buClr>
              <a:buSzPts val="1600"/>
              <a:buFont typeface="Times New Roman"/>
              <a:buNone/>
            </a:pPr>
            <a:r>
              <a:rPr b="1" i="0" lang="en-US" sz="1600" u="none" cap="none" strike="noStrike">
                <a:solidFill>
                  <a:srgbClr val="00B050"/>
                </a:solidFill>
                <a:latin typeface="Times New Roman"/>
                <a:ea typeface="Times New Roman"/>
                <a:cs typeface="Times New Roman"/>
                <a:sym typeface="Times New Roman"/>
              </a:rPr>
              <a:t>Example of output-level ToC:</a:t>
            </a:r>
            <a:endParaRPr b="1" sz="1600">
              <a:solidFill>
                <a:srgbClr val="00B05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600"/>
              <a:buFont typeface="Times New Roman"/>
              <a:buNone/>
            </a:pPr>
            <a:r>
              <a:rPr b="1" i="0" lang="en-US" sz="1600" u="none" cap="none" strike="noStrike">
                <a:solidFill>
                  <a:schemeClr val="dk1"/>
                </a:solidFill>
                <a:latin typeface="Times New Roman"/>
                <a:ea typeface="Times New Roman"/>
                <a:cs typeface="Times New Roman"/>
                <a:sym typeface="Times New Roman"/>
              </a:rPr>
              <a:t>If access to livelihood opportunities for conflict-prone communities of country X are increased</a:t>
            </a:r>
            <a:endParaRPr b="1" i="0" sz="1600" u="none" cap="none" strike="noStrike">
              <a:solidFill>
                <a:schemeClr val="dk1"/>
              </a:solidFill>
              <a:latin typeface="Times New Roman"/>
              <a:ea typeface="Times New Roman"/>
              <a:cs typeface="Times New Roman"/>
              <a:sym typeface="Times New Roman"/>
            </a:endParaRPr>
          </a:p>
          <a:p>
            <a:pPr indent="-342900" lvl="4" marL="2171700" marR="0" rtl="0" algn="just">
              <a:lnSpc>
                <a:spcPct val="10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Was there an increase of knowledge and vocational skills? (Assess whether there was an increase in knowledge through the training pre/post-test; beneficiary feedback);</a:t>
            </a:r>
            <a:endParaRPr b="1" i="0" sz="1600" u="none" cap="none" strike="noStrike">
              <a:solidFill>
                <a:schemeClr val="dk1"/>
              </a:solidFill>
              <a:latin typeface="Times New Roman"/>
              <a:ea typeface="Times New Roman"/>
              <a:cs typeface="Times New Roman"/>
              <a:sym typeface="Times New Roman"/>
            </a:endParaRPr>
          </a:p>
          <a:p>
            <a:pPr indent="-342900" lvl="4" marL="2171700" marR="0" rtl="0" algn="just">
              <a:lnSpc>
                <a:spcPct val="10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Are beneficiaries using attained knowledge and vocational skills? If yes, how so; if no, why not (draft lesson learned)?</a:t>
            </a:r>
            <a:endParaRPr b="1" i="0" sz="1600" u="none" cap="none" strike="noStrike">
              <a:solidFill>
                <a:schemeClr val="dk1"/>
              </a:solidFill>
              <a:latin typeface="Times New Roman"/>
              <a:ea typeface="Times New Roman"/>
              <a:cs typeface="Times New Roman"/>
              <a:sym typeface="Times New Roman"/>
            </a:endParaRPr>
          </a:p>
          <a:p>
            <a:pPr indent="-171450" lvl="0" marL="171450" marR="0" rtl="0" algn="l">
              <a:lnSpc>
                <a:spcPct val="100000"/>
              </a:lnSpc>
              <a:spcBef>
                <a:spcPts val="0"/>
              </a:spcBef>
              <a:spcAft>
                <a:spcPts val="0"/>
              </a:spcAft>
              <a:buClr>
                <a:srgbClr val="C00000"/>
              </a:buClr>
              <a:buSzPts val="1600"/>
              <a:buFont typeface="Noto Sans Symbols"/>
              <a:buChar char="⮚"/>
            </a:pPr>
            <a:r>
              <a:rPr b="1" i="0" lang="en-US" sz="1600" u="none" cap="none" strike="noStrike">
                <a:solidFill>
                  <a:srgbClr val="C00000"/>
                </a:solidFill>
                <a:latin typeface="Times New Roman"/>
                <a:ea typeface="Times New Roman"/>
                <a:cs typeface="Times New Roman"/>
                <a:sym typeface="Times New Roman"/>
              </a:rPr>
              <a:t>Monitoring the </a:t>
            </a:r>
            <a:r>
              <a:rPr b="1" i="0" lang="en-US" sz="1600" u="none" cap="none" strike="noStrike">
                <a:solidFill>
                  <a:srgbClr val="2E75B5"/>
                </a:solidFill>
                <a:latin typeface="Times New Roman"/>
                <a:ea typeface="Times New Roman"/>
                <a:cs typeface="Times New Roman"/>
                <a:sym typeface="Times New Roman"/>
              </a:rPr>
              <a:t>THEN statements</a:t>
            </a:r>
            <a:r>
              <a:rPr b="1" i="0" lang="en-US" sz="1600" u="none" cap="none" strike="noStrike">
                <a:solidFill>
                  <a:srgbClr val="C00000"/>
                </a:solidFill>
                <a:latin typeface="Times New Roman"/>
                <a:ea typeface="Times New Roman"/>
                <a:cs typeface="Times New Roman"/>
                <a:sym typeface="Times New Roman"/>
              </a:rPr>
              <a:t>: Include questions into your data collection tools that directly relate to the then statement.</a:t>
            </a:r>
            <a:endParaRPr/>
          </a:p>
          <a:p>
            <a:pPr indent="0" lvl="0" marL="0" marR="0" rtl="0" algn="l">
              <a:lnSpc>
                <a:spcPct val="100000"/>
              </a:lnSpc>
              <a:spcBef>
                <a:spcPts val="0"/>
              </a:spcBef>
              <a:spcAft>
                <a:spcPts val="0"/>
              </a:spcAft>
              <a:buNone/>
            </a:pPr>
            <a:r>
              <a:t/>
            </a:r>
            <a:endParaRPr b="1" i="0" sz="1600" u="none" cap="none" strike="noStrike">
              <a:solidFill>
                <a:srgbClr val="C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B050"/>
              </a:buClr>
              <a:buSzPts val="1600"/>
              <a:buFont typeface="Times New Roman"/>
              <a:buNone/>
            </a:pPr>
            <a:r>
              <a:rPr b="1" i="0" lang="en-US" sz="1600" u="none" cap="none" strike="noStrike">
                <a:solidFill>
                  <a:srgbClr val="00B050"/>
                </a:solidFill>
                <a:latin typeface="Times New Roman"/>
                <a:ea typeface="Times New Roman"/>
                <a:cs typeface="Times New Roman"/>
                <a:sym typeface="Times New Roman"/>
              </a:rPr>
              <a:t>Example of output-level ToC:</a:t>
            </a:r>
            <a:endParaRPr b="1" i="0" sz="1600" u="none" cap="none" strike="noStrike">
              <a:solidFill>
                <a:srgbClr val="00B050"/>
              </a:solidFill>
              <a:latin typeface="Times New Roman"/>
              <a:ea typeface="Times New Roman"/>
              <a:cs typeface="Times New Roman"/>
              <a:sym typeface="Times New Roman"/>
            </a:endParaRPr>
          </a:p>
          <a:p>
            <a:pPr indent="-285750" lvl="4" marL="2114550" marR="0" rtl="0" algn="just">
              <a:lnSpc>
                <a:spcPct val="10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Then their access to livelihood opportunities will increase</a:t>
            </a:r>
            <a:endParaRPr b="1" i="0" sz="1600" u="none" cap="none" strike="noStrike">
              <a:solidFill>
                <a:schemeClr val="dk1"/>
              </a:solidFill>
              <a:latin typeface="Times New Roman"/>
              <a:ea typeface="Times New Roman"/>
              <a:cs typeface="Times New Roman"/>
              <a:sym typeface="Times New Roman"/>
            </a:endParaRPr>
          </a:p>
          <a:p>
            <a:pPr indent="-285750" lvl="4" marL="2114550" marR="0" rtl="0" algn="just">
              <a:lnSpc>
                <a:spcPct val="10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Have livelihood opportunities for target beneficiaries increased?</a:t>
            </a:r>
            <a:endParaRPr b="1" i="0" sz="1600" u="none" cap="none" strike="noStrike">
              <a:solidFill>
                <a:schemeClr val="dk1"/>
              </a:solidFill>
              <a:latin typeface="Times New Roman"/>
              <a:ea typeface="Times New Roman"/>
              <a:cs typeface="Times New Roman"/>
              <a:sym typeface="Times New Roman"/>
            </a:endParaRPr>
          </a:p>
          <a:p>
            <a:pPr indent="-285750" lvl="4" marL="2114550" marR="0" rtl="0" algn="just">
              <a:lnSpc>
                <a:spcPct val="10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If yes, was it due to the intervention; if no, why not (draft a lesson learned)?</a:t>
            </a:r>
            <a:endParaRPr b="1" i="0" sz="1600" u="none" cap="none" strike="noStrike">
              <a:solidFill>
                <a:schemeClr val="dk1"/>
              </a:solidFill>
              <a:latin typeface="Times New Roman"/>
              <a:ea typeface="Times New Roman"/>
              <a:cs typeface="Times New Roman"/>
              <a:sym typeface="Times New Roman"/>
            </a:endParaRPr>
          </a:p>
        </p:txBody>
      </p:sp>
      <p:sp>
        <p:nvSpPr>
          <p:cNvPr id="459" name="Google Shape;459;p18"/>
          <p:cNvSpPr/>
          <p:nvPr/>
        </p:nvSpPr>
        <p:spPr>
          <a:xfrm>
            <a:off x="1544638" y="1268299"/>
            <a:ext cx="647573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How to monitor an if-then-because Theory of Change?</a:t>
            </a:r>
            <a:endParaRPr b="1" sz="2000">
              <a:solidFill>
                <a:srgbClr val="FF681E"/>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pic>
        <p:nvPicPr>
          <p:cNvPr id="464" name="Google Shape;464;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65" name="Google Shape;465;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66" name="Google Shape;466;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7" name="Google Shape;467;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68" name="Google Shape;468;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69" name="Google Shape;469;p19"/>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470" name="Google Shape;470;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71" name="Google Shape;471;p1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472" name="Google Shape;472;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73" name="Google Shape;47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74" name="Google Shape;474;p1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475" name="Google Shape;475;p1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76" name="Google Shape;476;p19"/>
          <p:cNvSpPr/>
          <p:nvPr/>
        </p:nvSpPr>
        <p:spPr>
          <a:xfrm>
            <a:off x="436534" y="1820205"/>
            <a:ext cx="8099135" cy="4154984"/>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rgbClr val="C00000"/>
              </a:buClr>
              <a:buSzPts val="1800"/>
              <a:buFont typeface="Noto Sans Symbols"/>
              <a:buChar char="⮚"/>
            </a:pPr>
            <a:r>
              <a:rPr b="1" lang="en-US" sz="1800">
                <a:solidFill>
                  <a:srgbClr val="C00000"/>
                </a:solidFill>
                <a:latin typeface="Times New Roman"/>
                <a:ea typeface="Times New Roman"/>
                <a:cs typeface="Times New Roman"/>
                <a:sym typeface="Times New Roman"/>
              </a:rPr>
              <a:t>Monitoring the </a:t>
            </a:r>
            <a:r>
              <a:rPr b="1" lang="en-US" sz="1800">
                <a:solidFill>
                  <a:srgbClr val="0070C0"/>
                </a:solidFill>
                <a:latin typeface="Times New Roman"/>
                <a:ea typeface="Times New Roman"/>
                <a:cs typeface="Times New Roman"/>
                <a:sym typeface="Times New Roman"/>
              </a:rPr>
              <a:t>BECAUSE statements</a:t>
            </a:r>
            <a:r>
              <a:rPr b="1" lang="en-US" sz="1800">
                <a:solidFill>
                  <a:srgbClr val="C00000"/>
                </a:solidFill>
                <a:latin typeface="Times New Roman"/>
                <a:ea typeface="Times New Roman"/>
                <a:cs typeface="Times New Roman"/>
                <a:sym typeface="Times New Roman"/>
              </a:rPr>
              <a:t>: Include questions into your data collection tools that directly relate to the because statement.</a:t>
            </a:r>
            <a:endParaRPr/>
          </a:p>
          <a:p>
            <a:pPr indent="-57150" lvl="0" marL="171450" marR="0" rtl="0" algn="l">
              <a:spcBef>
                <a:spcPts val="0"/>
              </a:spcBef>
              <a:spcAft>
                <a:spcPts val="0"/>
              </a:spcAft>
              <a:buClr>
                <a:schemeClr val="dk1"/>
              </a:buClr>
              <a:buSzPts val="1800"/>
              <a:buFont typeface="Noto Sans Symbols"/>
              <a:buNone/>
            </a:pPr>
            <a:r>
              <a:t/>
            </a:r>
            <a:endParaRPr b="1" sz="1800">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00B050"/>
                </a:solidFill>
                <a:latin typeface="Times New Roman"/>
                <a:ea typeface="Times New Roman"/>
                <a:cs typeface="Times New Roman"/>
                <a:sym typeface="Times New Roman"/>
              </a:rPr>
              <a:t>Examples of output-level ToC:</a:t>
            </a:r>
            <a:endParaRPr/>
          </a:p>
          <a:p>
            <a:pPr indent="0" lvl="0" marL="0" marR="0" rtl="0" algn="l">
              <a:spcBef>
                <a:spcPts val="0"/>
              </a:spcBef>
              <a:spcAft>
                <a:spcPts val="0"/>
              </a:spcAft>
              <a:buNone/>
            </a:pPr>
            <a:r>
              <a:t/>
            </a:r>
            <a:endParaRPr b="1" sz="1800">
              <a:solidFill>
                <a:srgbClr val="00B050"/>
              </a:solidFill>
              <a:latin typeface="Times New Roman"/>
              <a:ea typeface="Times New Roman"/>
              <a:cs typeface="Times New Roman"/>
              <a:sym typeface="Times New Roman"/>
            </a:endParaRPr>
          </a:p>
          <a:p>
            <a:pPr indent="-285750" lvl="4" marL="21145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Because improved vocational skills may increase the chance for beneficiaries to find a job</a:t>
            </a:r>
            <a:endParaRPr b="1" i="0" sz="1800" u="none" cap="none" strike="noStrike">
              <a:solidFill>
                <a:schemeClr val="dk1"/>
              </a:solidFill>
              <a:latin typeface="Times New Roman"/>
              <a:ea typeface="Times New Roman"/>
              <a:cs typeface="Times New Roman"/>
              <a:sym typeface="Times New Roman"/>
            </a:endParaRPr>
          </a:p>
          <a:p>
            <a:pPr indent="-285750" lvl="4" marL="21145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Were beneficiaries unemployed prior to training?</a:t>
            </a:r>
            <a:endParaRPr b="1" i="0" sz="1800" u="none" cap="none" strike="noStrike">
              <a:solidFill>
                <a:schemeClr val="dk1"/>
              </a:solidFill>
              <a:latin typeface="Times New Roman"/>
              <a:ea typeface="Times New Roman"/>
              <a:cs typeface="Times New Roman"/>
              <a:sym typeface="Times New Roman"/>
            </a:endParaRPr>
          </a:p>
          <a:p>
            <a:pPr indent="-285750" lvl="4" marL="21145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Did they find a (better) job due to increased skills (beneficiary feedback)?</a:t>
            </a:r>
            <a:endParaRPr b="1" i="0" sz="1800" u="none" cap="none" strike="noStrike">
              <a:solidFill>
                <a:schemeClr val="dk1"/>
              </a:solidFill>
              <a:latin typeface="Times New Roman"/>
              <a:ea typeface="Times New Roman"/>
              <a:cs typeface="Times New Roman"/>
              <a:sym typeface="Times New Roman"/>
            </a:endParaRPr>
          </a:p>
          <a:p>
            <a:pPr indent="-285750" lvl="4" marL="21145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Because capacities are relevant to the opportunities in the target areas</a:t>
            </a:r>
            <a:endParaRPr b="1" i="0" sz="1800" u="none" cap="none" strike="noStrike">
              <a:solidFill>
                <a:schemeClr val="dk1"/>
              </a:solidFill>
              <a:latin typeface="Times New Roman"/>
              <a:ea typeface="Times New Roman"/>
              <a:cs typeface="Times New Roman"/>
              <a:sym typeface="Times New Roman"/>
            </a:endParaRPr>
          </a:p>
          <a:p>
            <a:pPr indent="-285750" lvl="4" marL="21145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Ask beneficiaries if this is accurate.</a:t>
            </a:r>
            <a:endParaRPr b="1" i="0" sz="1800" u="none" cap="none" strike="noStrike">
              <a:solidFill>
                <a:schemeClr val="dk1"/>
              </a:solidFill>
              <a:latin typeface="Times New Roman"/>
              <a:ea typeface="Times New Roman"/>
              <a:cs typeface="Times New Roman"/>
              <a:sym typeface="Times New Roman"/>
            </a:endParaRPr>
          </a:p>
          <a:p>
            <a:pPr indent="-285750" lvl="4" marL="21145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Opportunities exist in the area</a:t>
            </a:r>
            <a:endParaRPr b="1" i="0"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pic>
        <p:nvPicPr>
          <p:cNvPr id="481" name="Google Shape;481;p2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82" name="Google Shape;482;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83" name="Google Shape;483;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4" name="Google Shape;484;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85" name="Google Shape;485;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86" name="Google Shape;486;p20"/>
          <p:cNvPicPr preferRelativeResize="0"/>
          <p:nvPr/>
        </p:nvPicPr>
        <p:blipFill rotWithShape="1">
          <a:blip r:embed="rId8">
            <a:alphaModFix/>
          </a:blip>
          <a:srcRect b="0" l="0" r="0" t="0"/>
          <a:stretch/>
        </p:blipFill>
        <p:spPr>
          <a:xfrm>
            <a:off x="8973887" y="533330"/>
            <a:ext cx="2948479" cy="5907194"/>
          </a:xfrm>
          <a:prstGeom prst="rect">
            <a:avLst/>
          </a:prstGeom>
          <a:noFill/>
          <a:ln>
            <a:noFill/>
          </a:ln>
        </p:spPr>
      </p:pic>
      <p:pic>
        <p:nvPicPr>
          <p:cNvPr id="487" name="Google Shape;487;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88" name="Google Shape;488;p2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489" name="Google Shape;48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90" name="Google Shape;490;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91" name="Google Shape;491;p2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492" name="Google Shape;492;p2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93" name="Google Shape;493;p20"/>
          <p:cNvSpPr/>
          <p:nvPr/>
        </p:nvSpPr>
        <p:spPr>
          <a:xfrm>
            <a:off x="174957" y="1326952"/>
            <a:ext cx="8582342" cy="6894708"/>
          </a:xfrm>
          <a:prstGeom prst="rect">
            <a:avLst/>
          </a:prstGeom>
          <a:noFill/>
          <a:ln>
            <a:noFill/>
          </a:ln>
        </p:spPr>
        <p:txBody>
          <a:bodyPr anchorCtr="0" anchor="t" bIns="45700" lIns="91425" spcFirstLastPara="1" rIns="91425" wrap="square" tIns="45700">
            <a:spAutoFit/>
          </a:bodyPr>
          <a:lstStyle/>
          <a:p>
            <a:pPr indent="0" lvl="1" marL="0" marR="0" rtl="0" algn="ctr">
              <a:spcBef>
                <a:spcPts val="0"/>
              </a:spcBef>
              <a:spcAft>
                <a:spcPts val="0"/>
              </a:spcAft>
              <a:buNone/>
            </a:pPr>
            <a:r>
              <a:rPr b="1" i="0" lang="en-US" sz="2400" u="none" cap="none" strike="noStrike">
                <a:solidFill>
                  <a:srgbClr val="0070C0"/>
                </a:solidFill>
                <a:latin typeface="Times New Roman"/>
                <a:ea typeface="Times New Roman"/>
                <a:cs typeface="Times New Roman"/>
                <a:sym typeface="Times New Roman"/>
              </a:rPr>
              <a:t>2. Results Matrix</a:t>
            </a:r>
            <a:endParaRPr/>
          </a:p>
          <a:p>
            <a:pPr indent="0" lvl="1" marL="0" marR="0" rtl="0" algn="ctr">
              <a:spcBef>
                <a:spcPts val="520"/>
              </a:spcBef>
              <a:spcAft>
                <a:spcPts val="0"/>
              </a:spcAft>
              <a:buNone/>
            </a:pPr>
            <a:r>
              <a:t/>
            </a:r>
            <a:endParaRPr b="1" i="0" sz="2400" u="none" cap="none" strike="noStrike">
              <a:solidFill>
                <a:srgbClr val="0070C0"/>
              </a:solidFill>
              <a:latin typeface="Times New Roman"/>
              <a:ea typeface="Times New Roman"/>
              <a:cs typeface="Times New Roman"/>
              <a:sym typeface="Times New Roman"/>
            </a:endParaRPr>
          </a:p>
          <a:p>
            <a:pPr indent="-285750" lvl="1" marL="742950" marR="313690" rtl="0" algn="just">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As previously mentioned, also belonging to programme theory is the logical framework, which helps </a:t>
            </a:r>
            <a:r>
              <a:rPr b="1" i="0" lang="en-US" sz="2000" u="none" cap="none" strike="noStrike">
                <a:solidFill>
                  <a:srgbClr val="FF0000"/>
                </a:solidFill>
                <a:latin typeface="Times New Roman"/>
                <a:ea typeface="Times New Roman"/>
                <a:cs typeface="Times New Roman"/>
                <a:sym typeface="Times New Roman"/>
              </a:rPr>
              <a:t>identify an intervention’s operational design and is a foundation for M&amp;E</a:t>
            </a:r>
            <a:r>
              <a:rPr b="1" i="0" lang="en-US" sz="2000" u="none" cap="none" strike="noStrike">
                <a:solidFill>
                  <a:schemeClr val="dk1"/>
                </a:solidFill>
                <a:latin typeface="Times New Roman"/>
                <a:ea typeface="Times New Roman"/>
                <a:cs typeface="Times New Roman"/>
                <a:sym typeface="Times New Roman"/>
              </a:rPr>
              <a:t>.</a:t>
            </a:r>
            <a:endParaRPr/>
          </a:p>
          <a:p>
            <a:pPr indent="-285750" lvl="1" marL="742950" marR="313690" rtl="0" algn="just">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 It is an overview of an intervention’s </a:t>
            </a:r>
            <a:r>
              <a:rPr b="1" i="0" lang="en-US" sz="2000" u="none" cap="none" strike="noStrike">
                <a:solidFill>
                  <a:srgbClr val="66FF33"/>
                </a:solidFill>
                <a:latin typeface="Times New Roman"/>
                <a:ea typeface="Times New Roman"/>
                <a:cs typeface="Times New Roman"/>
                <a:sym typeface="Times New Roman"/>
              </a:rPr>
              <a:t>intended approach to attain results</a:t>
            </a:r>
            <a:r>
              <a:rPr b="1" i="0" lang="en-US" sz="2000" u="none" cap="none" strike="noStrike">
                <a:solidFill>
                  <a:schemeClr val="dk1"/>
                </a:solidFill>
                <a:latin typeface="Times New Roman"/>
                <a:ea typeface="Times New Roman"/>
                <a:cs typeface="Times New Roman"/>
                <a:sym typeface="Times New Roman"/>
              </a:rPr>
              <a:t>, based on the situation and problem analysis undertaken </a:t>
            </a:r>
            <a:r>
              <a:rPr b="1" i="0" lang="en-US" sz="2000" u="none" cap="none" strike="noStrike">
                <a:solidFill>
                  <a:srgbClr val="FF66CC"/>
                </a:solidFill>
                <a:latin typeface="Times New Roman"/>
                <a:ea typeface="Times New Roman"/>
                <a:cs typeface="Times New Roman"/>
                <a:sym typeface="Times New Roman"/>
              </a:rPr>
              <a:t>during the conceptualization stage</a:t>
            </a:r>
            <a:r>
              <a:rPr b="1" i="0" lang="en-US" sz="2000" u="none" cap="none" strike="noStrike">
                <a:solidFill>
                  <a:schemeClr val="dk1"/>
                </a:solidFill>
                <a:latin typeface="Times New Roman"/>
                <a:ea typeface="Times New Roman"/>
                <a:cs typeface="Times New Roman"/>
                <a:sym typeface="Times New Roman"/>
              </a:rPr>
              <a:t>.</a:t>
            </a:r>
            <a:endParaRPr/>
          </a:p>
          <a:p>
            <a:pPr indent="0" lvl="1" marL="457200" marR="313690" rtl="0" algn="just">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285750" lvl="1" marL="742950" marR="313690" rtl="0" algn="just">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Specifically, it uses </a:t>
            </a:r>
            <a:r>
              <a:rPr b="1" i="0" lang="en-US" sz="2000" u="none" cap="none" strike="noStrike">
                <a:solidFill>
                  <a:srgbClr val="FF0000"/>
                </a:solidFill>
                <a:latin typeface="Times New Roman"/>
                <a:ea typeface="Times New Roman"/>
                <a:cs typeface="Times New Roman"/>
                <a:sym typeface="Times New Roman"/>
              </a:rPr>
              <a:t>a matrix </a:t>
            </a:r>
            <a:r>
              <a:rPr b="1" i="0" lang="en-US" sz="2000" u="none" cap="none" strike="noStrike">
                <a:solidFill>
                  <a:schemeClr val="dk1"/>
                </a:solidFill>
                <a:latin typeface="Times New Roman"/>
                <a:ea typeface="Times New Roman"/>
                <a:cs typeface="Times New Roman"/>
                <a:sym typeface="Times New Roman"/>
              </a:rPr>
              <a:t>to </a:t>
            </a:r>
            <a:r>
              <a:rPr b="1" i="0" lang="en-US" sz="2000" u="sng" cap="none" strike="noStrike">
                <a:solidFill>
                  <a:schemeClr val="dk1"/>
                </a:solidFill>
                <a:latin typeface="Times New Roman"/>
                <a:ea typeface="Times New Roman"/>
                <a:cs typeface="Times New Roman"/>
                <a:sym typeface="Times New Roman"/>
              </a:rPr>
              <a:t>summarize the logical sequence in which an intervention aims to achieve desired results, the activities required to attain these results and the indicators and sources of verification that help measure progress towards achieving results.</a:t>
            </a:r>
            <a:endParaRPr/>
          </a:p>
          <a:p>
            <a:pPr indent="-158750" lvl="1" marL="742950" marR="313690" rtl="0" algn="just">
              <a:spcBef>
                <a:spcPts val="0"/>
              </a:spcBef>
              <a:spcAft>
                <a:spcPts val="0"/>
              </a:spcAft>
              <a:buClr>
                <a:schemeClr val="dk1"/>
              </a:buClr>
              <a:buSzPts val="2000"/>
              <a:buFont typeface="Arial"/>
              <a:buNone/>
            </a:pPr>
            <a:r>
              <a:t/>
            </a:r>
            <a:endParaRPr b="1" i="0" sz="2000" u="none" cap="none" strike="noStrike">
              <a:solidFill>
                <a:schemeClr val="dk1"/>
              </a:solidFill>
              <a:latin typeface="Times New Roman"/>
              <a:ea typeface="Times New Roman"/>
              <a:cs typeface="Times New Roman"/>
              <a:sym typeface="Times New Roman"/>
            </a:endParaRPr>
          </a:p>
          <a:p>
            <a:pPr indent="-158750" lvl="1" marL="742950" marR="313690" rtl="0" algn="just">
              <a:spcBef>
                <a:spcPts val="0"/>
              </a:spcBef>
              <a:spcAft>
                <a:spcPts val="0"/>
              </a:spcAft>
              <a:buClr>
                <a:schemeClr val="dk1"/>
              </a:buClr>
              <a:buSzPts val="2000"/>
              <a:buFont typeface="Arial"/>
              <a:buNone/>
            </a:pPr>
            <a:r>
              <a:t/>
            </a:r>
            <a:endParaRPr b="1" i="0" sz="2000" u="none" cap="none" strike="noStrike">
              <a:solidFill>
                <a:schemeClr val="dk1"/>
              </a:solidFill>
              <a:latin typeface="Times New Roman"/>
              <a:ea typeface="Times New Roman"/>
              <a:cs typeface="Times New Roman"/>
              <a:sym typeface="Times New Roman"/>
            </a:endParaRPr>
          </a:p>
          <a:p>
            <a:pPr indent="-184150" lvl="5" marL="2571750" marR="313690" rtl="0" algn="just">
              <a:lnSpc>
                <a:spcPct val="102000"/>
              </a:lnSpc>
              <a:spcBef>
                <a:spcPts val="0"/>
              </a:spcBef>
              <a:spcAft>
                <a:spcPts val="0"/>
              </a:spcAft>
              <a:buClr>
                <a:schemeClr val="dk1"/>
              </a:buClr>
              <a:buSzPts val="1600"/>
              <a:buFont typeface="Arial"/>
              <a:buNone/>
            </a:pPr>
            <a:r>
              <a:t/>
            </a:r>
            <a:endParaRPr b="1" i="0" sz="1600" u="none" cap="none" strike="noStrike">
              <a:solidFill>
                <a:schemeClr val="dk1"/>
              </a:solidFill>
              <a:latin typeface="Times New Roman"/>
              <a:ea typeface="Times New Roman"/>
              <a:cs typeface="Times New Roman"/>
              <a:sym typeface="Times New Roman"/>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pic>
        <p:nvPicPr>
          <p:cNvPr id="498" name="Google Shape;498;p2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99" name="Google Shape;499;p2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00" name="Google Shape;500;p2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01" name="Google Shape;501;p2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02" name="Google Shape;502;p21"/>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503" name="Google Shape;503;p2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04" name="Google Shape;504;p2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505" name="Google Shape;505;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06" name="Google Shape;506;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07" name="Google Shape;507;p21"/>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508" name="Google Shape;508;p21"/>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509" name="Google Shape;509;p21"/>
          <p:cNvSpPr/>
          <p:nvPr/>
        </p:nvSpPr>
        <p:spPr>
          <a:xfrm>
            <a:off x="0" y="0"/>
            <a:ext cx="12192000" cy="457200"/>
          </a:xfrm>
          <a:prstGeom prst="rect">
            <a:avLst/>
          </a:prstGeom>
          <a:noFill/>
          <a:ln>
            <a:noFill/>
          </a:ln>
        </p:spPr>
        <p:txBody>
          <a:bodyPr anchorCtr="0" anchor="ctr" bIns="0" lIns="1379100" spcFirstLastPara="1" rIns="91425" wrap="square" tIns="6505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510" name="Google Shape;510;p21"/>
          <p:cNvGrpSpPr/>
          <p:nvPr/>
        </p:nvGrpSpPr>
        <p:grpSpPr>
          <a:xfrm>
            <a:off x="174438" y="1704174"/>
            <a:ext cx="530225" cy="530225"/>
            <a:chOff x="982" y="-2378"/>
            <a:chExt cx="834" cy="834"/>
          </a:xfrm>
        </p:grpSpPr>
        <p:sp>
          <p:nvSpPr>
            <p:cNvPr id="511" name="Google Shape;511;p21"/>
            <p:cNvSpPr/>
            <p:nvPr/>
          </p:nvSpPr>
          <p:spPr>
            <a:xfrm>
              <a:off x="982" y="-2378"/>
              <a:ext cx="834" cy="834"/>
            </a:xfrm>
            <a:custGeom>
              <a:rect b="b" l="l" r="r" t="t"/>
              <a:pathLst>
                <a:path extrusionOk="0" h="834" w="834">
                  <a:moveTo>
                    <a:pt x="417" y="0"/>
                  </a:moveTo>
                  <a:lnTo>
                    <a:pt x="342" y="6"/>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2" name="Google Shape;512;p21"/>
            <p:cNvSpPr/>
            <p:nvPr/>
          </p:nvSpPr>
          <p:spPr>
            <a:xfrm>
              <a:off x="1087" y="-2275"/>
              <a:ext cx="629" cy="588"/>
            </a:xfrm>
            <a:custGeom>
              <a:rect b="b" l="l" r="r" t="t"/>
              <a:pathLst>
                <a:path extrusionOk="0" h="588" w="629">
                  <a:moveTo>
                    <a:pt x="338" y="126"/>
                  </a:moveTo>
                  <a:lnTo>
                    <a:pt x="330" y="121"/>
                  </a:lnTo>
                  <a:lnTo>
                    <a:pt x="326" y="115"/>
                  </a:lnTo>
                  <a:lnTo>
                    <a:pt x="317" y="115"/>
                  </a:lnTo>
                  <a:lnTo>
                    <a:pt x="310" y="122"/>
                  </a:lnTo>
                  <a:lnTo>
                    <a:pt x="311"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7" y="320"/>
                  </a:lnTo>
                  <a:lnTo>
                    <a:pt x="556" y="324"/>
                  </a:lnTo>
                  <a:lnTo>
                    <a:pt x="552" y="328"/>
                  </a:lnTo>
                  <a:lnTo>
                    <a:pt x="549" y="336"/>
                  </a:lnTo>
                  <a:lnTo>
                    <a:pt x="542" y="354"/>
                  </a:lnTo>
                  <a:lnTo>
                    <a:pt x="535" y="370"/>
                  </a:lnTo>
                  <a:lnTo>
                    <a:pt x="528" y="386"/>
                  </a:lnTo>
                  <a:lnTo>
                    <a:pt x="520" y="402"/>
                  </a:lnTo>
                  <a:lnTo>
                    <a:pt x="516" y="410"/>
                  </a:lnTo>
                  <a:lnTo>
                    <a:pt x="514" y="418"/>
                  </a:lnTo>
                  <a:lnTo>
                    <a:pt x="527" y="436"/>
                  </a:lnTo>
                  <a:lnTo>
                    <a:pt x="539" y="446"/>
                  </a:lnTo>
                  <a:lnTo>
                    <a:pt x="536" y="466"/>
                  </a:lnTo>
                  <a:lnTo>
                    <a:pt x="521" y="474"/>
                  </a:lnTo>
                  <a:lnTo>
                    <a:pt x="510" y="486"/>
                  </a:lnTo>
                  <a:lnTo>
                    <a:pt x="507" y="490"/>
                  </a:lnTo>
                  <a:lnTo>
                    <a:pt x="503" y="494"/>
                  </a:lnTo>
                  <a:lnTo>
                    <a:pt x="493" y="488"/>
                  </a:lnTo>
                  <a:lnTo>
                    <a:pt x="484" y="482"/>
                  </a:lnTo>
                  <a:lnTo>
                    <a:pt x="474" y="478"/>
                  </a:lnTo>
                  <a:lnTo>
                    <a:pt x="465" y="472"/>
                  </a:lnTo>
                  <a:lnTo>
                    <a:pt x="459" y="470"/>
                  </a:lnTo>
                  <a:lnTo>
                    <a:pt x="451" y="470"/>
                  </a:lnTo>
                  <a:lnTo>
                    <a:pt x="446" y="472"/>
                  </a:lnTo>
                  <a:lnTo>
                    <a:pt x="427" y="480"/>
                  </a:lnTo>
                  <a:lnTo>
                    <a:pt x="409" y="486"/>
                  </a:lnTo>
                  <a:lnTo>
                    <a:pt x="391" y="494"/>
                  </a:lnTo>
                  <a:lnTo>
                    <a:pt x="373" y="500"/>
                  </a:lnTo>
                  <a:lnTo>
                    <a:pt x="368" y="502"/>
                  </a:lnTo>
                  <a:lnTo>
                    <a:pt x="364" y="508"/>
                  </a:lnTo>
                  <a:lnTo>
                    <a:pt x="359" y="512"/>
                  </a:lnTo>
                  <a:lnTo>
                    <a:pt x="360" y="512"/>
                  </a:lnTo>
                  <a:lnTo>
                    <a:pt x="347" y="552"/>
                  </a:lnTo>
                  <a:lnTo>
                    <a:pt x="294" y="552"/>
                  </a:lnTo>
                  <a:lnTo>
                    <a:pt x="291" y="538"/>
                  </a:lnTo>
                  <a:lnTo>
                    <a:pt x="287" y="526"/>
                  </a:lnTo>
                  <a:lnTo>
                    <a:pt x="282" y="506"/>
                  </a:lnTo>
                  <a:lnTo>
                    <a:pt x="277" y="502"/>
                  </a:lnTo>
                  <a:lnTo>
                    <a:pt x="268" y="500"/>
                  </a:lnTo>
                  <a:lnTo>
                    <a:pt x="253" y="494"/>
                  </a:lnTo>
                  <a:lnTo>
                    <a:pt x="237" y="490"/>
                  </a:lnTo>
                  <a:lnTo>
                    <a:pt x="204" y="478"/>
                  </a:lnTo>
                  <a:lnTo>
                    <a:pt x="222" y="462"/>
                  </a:lnTo>
                  <a:lnTo>
                    <a:pt x="230" y="454"/>
                  </a:lnTo>
                  <a:lnTo>
                    <a:pt x="241" y="446"/>
                  </a:lnTo>
                  <a:lnTo>
                    <a:pt x="247" y="446"/>
                  </a:lnTo>
                  <a:lnTo>
                    <a:pt x="251" y="448"/>
                  </a:lnTo>
                  <a:lnTo>
                    <a:pt x="332" y="460"/>
                  </a:lnTo>
                  <a:lnTo>
                    <a:pt x="384" y="446"/>
                  </a:lnTo>
                  <a:lnTo>
                    <a:pt x="406" y="440"/>
                  </a:lnTo>
                  <a:lnTo>
                    <a:pt x="412" y="436"/>
                  </a:lnTo>
                  <a:lnTo>
                    <a:pt x="466" y="394"/>
                  </a:lnTo>
                  <a:lnTo>
                    <a:pt x="501" y="324"/>
                  </a:lnTo>
                  <a:lnTo>
                    <a:pt x="504" y="266"/>
                  </a:lnTo>
                  <a:lnTo>
                    <a:pt x="485" y="208"/>
                  </a:lnTo>
                  <a:lnTo>
                    <a:pt x="447" y="162"/>
                  </a:lnTo>
                  <a:lnTo>
                    <a:pt x="393" y="128"/>
                  </a:lnTo>
                  <a:lnTo>
                    <a:pt x="385" y="126"/>
                  </a:lnTo>
                  <a:lnTo>
                    <a:pt x="376" y="122"/>
                  </a:lnTo>
                  <a:lnTo>
                    <a:pt x="367" y="142"/>
                  </a:lnTo>
                  <a:lnTo>
                    <a:pt x="375" y="146"/>
                  </a:lnTo>
                  <a:lnTo>
                    <a:pt x="384" y="150"/>
                  </a:lnTo>
                  <a:lnTo>
                    <a:pt x="421" y="170"/>
                  </a:lnTo>
                  <a:lnTo>
                    <a:pt x="449" y="198"/>
                  </a:lnTo>
                  <a:lnTo>
                    <a:pt x="469" y="230"/>
                  </a:lnTo>
                  <a:lnTo>
                    <a:pt x="479" y="270"/>
                  </a:lnTo>
                  <a:lnTo>
                    <a:pt x="479" y="312"/>
                  </a:lnTo>
                  <a:lnTo>
                    <a:pt x="467" y="350"/>
                  </a:lnTo>
                  <a:lnTo>
                    <a:pt x="444" y="384"/>
                  </a:lnTo>
                  <a:lnTo>
                    <a:pt x="410" y="412"/>
                  </a:lnTo>
                  <a:lnTo>
                    <a:pt x="375" y="428"/>
                  </a:lnTo>
                  <a:lnTo>
                    <a:pt x="338" y="436"/>
                  </a:lnTo>
                  <a:lnTo>
                    <a:pt x="300" y="436"/>
                  </a:lnTo>
                  <a:lnTo>
                    <a:pt x="260" y="426"/>
                  </a:lnTo>
                  <a:lnTo>
                    <a:pt x="269" y="416"/>
                  </a:lnTo>
                  <a:lnTo>
                    <a:pt x="279" y="408"/>
                  </a:lnTo>
                  <a:lnTo>
                    <a:pt x="288" y="400"/>
                  </a:lnTo>
                  <a:lnTo>
                    <a:pt x="297" y="392"/>
                  </a:lnTo>
                  <a:lnTo>
                    <a:pt x="301" y="390"/>
                  </a:lnTo>
                  <a:lnTo>
                    <a:pt x="317" y="390"/>
                  </a:lnTo>
                  <a:lnTo>
                    <a:pt x="355" y="386"/>
                  </a:lnTo>
                  <a:lnTo>
                    <a:pt x="388" y="370"/>
                  </a:lnTo>
                  <a:lnTo>
                    <a:pt x="390" y="368"/>
                  </a:lnTo>
                  <a:lnTo>
                    <a:pt x="414" y="344"/>
                  </a:lnTo>
                  <a:lnTo>
                    <a:pt x="428" y="312"/>
                  </a:lnTo>
                  <a:lnTo>
                    <a:pt x="431" y="282"/>
                  </a:lnTo>
                  <a:lnTo>
                    <a:pt x="426" y="254"/>
                  </a:lnTo>
                  <a:lnTo>
                    <a:pt x="412" y="228"/>
                  </a:lnTo>
                  <a:lnTo>
                    <a:pt x="407" y="224"/>
                  </a:lnTo>
                  <a:lnTo>
                    <a:pt x="407" y="290"/>
                  </a:lnTo>
                  <a:lnTo>
                    <a:pt x="399" y="322"/>
                  </a:lnTo>
                  <a:lnTo>
                    <a:pt x="380" y="346"/>
                  </a:lnTo>
                  <a:lnTo>
                    <a:pt x="351" y="362"/>
                  </a:lnTo>
                  <a:lnTo>
                    <a:pt x="318" y="368"/>
                  </a:lnTo>
                  <a:lnTo>
                    <a:pt x="320" y="364"/>
                  </a:lnTo>
                  <a:lnTo>
                    <a:pt x="346" y="288"/>
                  </a:lnTo>
                  <a:lnTo>
                    <a:pt x="348" y="282"/>
                  </a:lnTo>
                  <a:lnTo>
                    <a:pt x="350" y="278"/>
                  </a:lnTo>
                  <a:lnTo>
                    <a:pt x="351" y="270"/>
                  </a:lnTo>
                  <a:lnTo>
                    <a:pt x="351" y="266"/>
                  </a:lnTo>
                  <a:lnTo>
                    <a:pt x="345" y="260"/>
                  </a:lnTo>
                  <a:lnTo>
                    <a:pt x="333" y="260"/>
                  </a:lnTo>
                  <a:lnTo>
                    <a:pt x="320" y="264"/>
                  </a:lnTo>
                  <a:lnTo>
                    <a:pt x="320"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0" y="288"/>
                  </a:lnTo>
                  <a:lnTo>
                    <a:pt x="320" y="264"/>
                  </a:lnTo>
                  <a:lnTo>
                    <a:pt x="285" y="276"/>
                  </a:lnTo>
                  <a:lnTo>
                    <a:pt x="236" y="290"/>
                  </a:lnTo>
                  <a:lnTo>
                    <a:pt x="241" y="260"/>
                  </a:lnTo>
                  <a:lnTo>
                    <a:pt x="259" y="232"/>
                  </a:lnTo>
                  <a:lnTo>
                    <a:pt x="285" y="214"/>
                  </a:lnTo>
                  <a:lnTo>
                    <a:pt x="318" y="206"/>
                  </a:lnTo>
                  <a:lnTo>
                    <a:pt x="354" y="212"/>
                  </a:lnTo>
                  <a:lnTo>
                    <a:pt x="382" y="230"/>
                  </a:lnTo>
                  <a:lnTo>
                    <a:pt x="401" y="258"/>
                  </a:lnTo>
                  <a:lnTo>
                    <a:pt x="407" y="290"/>
                  </a:lnTo>
                  <a:lnTo>
                    <a:pt x="407" y="224"/>
                  </a:lnTo>
                  <a:lnTo>
                    <a:pt x="389" y="206"/>
                  </a:lnTo>
                  <a:lnTo>
                    <a:pt x="362" y="192"/>
                  </a:lnTo>
                  <a:lnTo>
                    <a:pt x="333" y="184"/>
                  </a:lnTo>
                  <a:lnTo>
                    <a:pt x="304" y="186"/>
                  </a:lnTo>
                  <a:lnTo>
                    <a:pt x="274" y="194"/>
                  </a:lnTo>
                  <a:lnTo>
                    <a:pt x="247" y="210"/>
                  </a:lnTo>
                  <a:lnTo>
                    <a:pt x="227" y="232"/>
                  </a:lnTo>
                  <a:lnTo>
                    <a:pt x="216" y="258"/>
                  </a:lnTo>
                  <a:lnTo>
                    <a:pt x="212" y="288"/>
                  </a:lnTo>
                  <a:lnTo>
                    <a:pt x="212" y="298"/>
                  </a:lnTo>
                  <a:lnTo>
                    <a:pt x="209" y="308"/>
                  </a:lnTo>
                  <a:lnTo>
                    <a:pt x="204" y="318"/>
                  </a:lnTo>
                  <a:lnTo>
                    <a:pt x="196" y="324"/>
                  </a:lnTo>
                  <a:lnTo>
                    <a:pt x="189" y="330"/>
                  </a:lnTo>
                  <a:lnTo>
                    <a:pt x="183" y="338"/>
                  </a:lnTo>
                  <a:lnTo>
                    <a:pt x="175" y="346"/>
                  </a:lnTo>
                  <a:lnTo>
                    <a:pt x="167" y="326"/>
                  </a:lnTo>
                  <a:lnTo>
                    <a:pt x="163" y="306"/>
                  </a:lnTo>
                  <a:lnTo>
                    <a:pt x="161" y="286"/>
                  </a:lnTo>
                  <a:lnTo>
                    <a:pt x="163" y="268"/>
                  </a:lnTo>
                  <a:lnTo>
                    <a:pt x="175" y="228"/>
                  </a:lnTo>
                  <a:lnTo>
                    <a:pt x="195" y="196"/>
                  </a:lnTo>
                  <a:lnTo>
                    <a:pt x="223" y="170"/>
                  </a:lnTo>
                  <a:lnTo>
                    <a:pt x="260" y="150"/>
                  </a:lnTo>
                  <a:lnTo>
                    <a:pt x="268" y="146"/>
                  </a:lnTo>
                  <a:lnTo>
                    <a:pt x="276" y="142"/>
                  </a:lnTo>
                  <a:lnTo>
                    <a:pt x="267" y="122"/>
                  </a:lnTo>
                  <a:lnTo>
                    <a:pt x="258" y="126"/>
                  </a:lnTo>
                  <a:lnTo>
                    <a:pt x="250" y="128"/>
                  </a:lnTo>
                  <a:lnTo>
                    <a:pt x="191" y="166"/>
                  </a:lnTo>
                  <a:lnTo>
                    <a:pt x="153" y="218"/>
                  </a:lnTo>
                  <a:lnTo>
                    <a:pt x="138" y="282"/>
                  </a:lnTo>
                  <a:lnTo>
                    <a:pt x="150" y="348"/>
                  </a:lnTo>
                  <a:lnTo>
                    <a:pt x="154" y="360"/>
                  </a:lnTo>
                  <a:lnTo>
                    <a:pt x="154" y="366"/>
                  </a:lnTo>
                  <a:lnTo>
                    <a:pt x="136" y="378"/>
                  </a:lnTo>
                  <a:lnTo>
                    <a:pt x="118"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0" y="254"/>
                  </a:lnTo>
                  <a:lnTo>
                    <a:pt x="80" y="252"/>
                  </a:lnTo>
                  <a:lnTo>
                    <a:pt x="86" y="250"/>
                  </a:lnTo>
                  <a:lnTo>
                    <a:pt x="92" y="244"/>
                  </a:lnTo>
                  <a:lnTo>
                    <a:pt x="95" y="238"/>
                  </a:lnTo>
                  <a:lnTo>
                    <a:pt x="102" y="222"/>
                  </a:lnTo>
                  <a:lnTo>
                    <a:pt x="109" y="206"/>
                  </a:lnTo>
                  <a:lnTo>
                    <a:pt x="116" y="190"/>
                  </a:lnTo>
                  <a:lnTo>
                    <a:pt x="123" y="174"/>
                  </a:lnTo>
                  <a:lnTo>
                    <a:pt x="128" y="164"/>
                  </a:lnTo>
                  <a:lnTo>
                    <a:pt x="129" y="158"/>
                  </a:lnTo>
                  <a:lnTo>
                    <a:pt x="116" y="140"/>
                  </a:lnTo>
                  <a:lnTo>
                    <a:pt x="110" y="130"/>
                  </a:lnTo>
                  <a:lnTo>
                    <a:pt x="103" y="120"/>
                  </a:lnTo>
                  <a:lnTo>
                    <a:pt x="144" y="84"/>
                  </a:lnTo>
                  <a:lnTo>
                    <a:pt x="153" y="88"/>
                  </a:lnTo>
                  <a:lnTo>
                    <a:pt x="164" y="94"/>
                  </a:lnTo>
                  <a:lnTo>
                    <a:pt x="183" y="106"/>
                  </a:lnTo>
                  <a:lnTo>
                    <a:pt x="190" y="106"/>
                  </a:lnTo>
                  <a:lnTo>
                    <a:pt x="198" y="102"/>
                  </a:lnTo>
                  <a:lnTo>
                    <a:pt x="216" y="94"/>
                  </a:lnTo>
                  <a:lnTo>
                    <a:pt x="242" y="84"/>
                  </a:lnTo>
                  <a:lnTo>
                    <a:pt x="252" y="80"/>
                  </a:lnTo>
                  <a:lnTo>
                    <a:pt x="264" y="76"/>
                  </a:lnTo>
                  <a:lnTo>
                    <a:pt x="270" y="74"/>
                  </a:lnTo>
                  <a:lnTo>
                    <a:pt x="276" y="70"/>
                  </a:lnTo>
                  <a:lnTo>
                    <a:pt x="282" y="66"/>
                  </a:lnTo>
                  <a:lnTo>
                    <a:pt x="288" y="48"/>
                  </a:lnTo>
                  <a:lnTo>
                    <a:pt x="291" y="36"/>
                  </a:lnTo>
                  <a:lnTo>
                    <a:pt x="294" y="24"/>
                  </a:lnTo>
                  <a:lnTo>
                    <a:pt x="318" y="22"/>
                  </a:lnTo>
                  <a:lnTo>
                    <a:pt x="330" y="24"/>
                  </a:lnTo>
                  <a:lnTo>
                    <a:pt x="345" y="24"/>
                  </a:lnTo>
                  <a:lnTo>
                    <a:pt x="350" y="28"/>
                  </a:lnTo>
                  <a:lnTo>
                    <a:pt x="355" y="42"/>
                  </a:lnTo>
                  <a:lnTo>
                    <a:pt x="356" y="52"/>
                  </a:lnTo>
                  <a:lnTo>
                    <a:pt x="362" y="66"/>
                  </a:lnTo>
                  <a:lnTo>
                    <a:pt x="367" y="70"/>
                  </a:lnTo>
                  <a:lnTo>
                    <a:pt x="372" y="72"/>
                  </a:lnTo>
                  <a:lnTo>
                    <a:pt x="409" y="88"/>
                  </a:lnTo>
                  <a:lnTo>
                    <a:pt x="428" y="94"/>
                  </a:lnTo>
                  <a:lnTo>
                    <a:pt x="447" y="102"/>
                  </a:lnTo>
                  <a:lnTo>
                    <a:pt x="453" y="104"/>
                  </a:lnTo>
                  <a:lnTo>
                    <a:pt x="461" y="104"/>
                  </a:lnTo>
                  <a:lnTo>
                    <a:pt x="479" y="96"/>
                  </a:lnTo>
                  <a:lnTo>
                    <a:pt x="489" y="90"/>
                  </a:lnTo>
                  <a:lnTo>
                    <a:pt x="500" y="84"/>
                  </a:lnTo>
                  <a:lnTo>
                    <a:pt x="539" y="120"/>
                  </a:lnTo>
                  <a:lnTo>
                    <a:pt x="533" y="130"/>
                  </a:lnTo>
                  <a:lnTo>
                    <a:pt x="525" y="140"/>
                  </a:lnTo>
                  <a:lnTo>
                    <a:pt x="518" y="156"/>
                  </a:lnTo>
                  <a:lnTo>
                    <a:pt x="517" y="164"/>
                  </a:lnTo>
                  <a:lnTo>
                    <a:pt x="520" y="170"/>
                  </a:lnTo>
                  <a:lnTo>
                    <a:pt x="527" y="188"/>
                  </a:lnTo>
                  <a:lnTo>
                    <a:pt x="535" y="206"/>
                  </a:lnTo>
                  <a:lnTo>
                    <a:pt x="542" y="224"/>
                  </a:lnTo>
                  <a:lnTo>
                    <a:pt x="550" y="240"/>
                  </a:lnTo>
                  <a:lnTo>
                    <a:pt x="552"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2" y="196"/>
                  </a:lnTo>
                  <a:lnTo>
                    <a:pt x="559" y="192"/>
                  </a:lnTo>
                  <a:lnTo>
                    <a:pt x="549" y="176"/>
                  </a:lnTo>
                  <a:lnTo>
                    <a:pt x="547" y="158"/>
                  </a:lnTo>
                  <a:lnTo>
                    <a:pt x="552" y="142"/>
                  </a:lnTo>
                  <a:lnTo>
                    <a:pt x="563" y="126"/>
                  </a:lnTo>
                  <a:lnTo>
                    <a:pt x="570" y="120"/>
                  </a:lnTo>
                  <a:lnTo>
                    <a:pt x="568" y="112"/>
                  </a:lnTo>
                  <a:lnTo>
                    <a:pt x="561" y="106"/>
                  </a:lnTo>
                  <a:lnTo>
                    <a:pt x="551" y="96"/>
                  </a:lnTo>
                  <a:lnTo>
                    <a:pt x="541" y="88"/>
                  </a:lnTo>
                  <a:lnTo>
                    <a:pt x="537" y="84"/>
                  </a:lnTo>
                  <a:lnTo>
                    <a:pt x="529" y="76"/>
                  </a:lnTo>
                  <a:lnTo>
                    <a:pt x="522" y="70"/>
                  </a:lnTo>
                  <a:lnTo>
                    <a:pt x="512" y="60"/>
                  </a:lnTo>
                  <a:lnTo>
                    <a:pt x="505" y="56"/>
                  </a:lnTo>
                  <a:lnTo>
                    <a:pt x="497" y="58"/>
                  </a:lnTo>
                  <a:lnTo>
                    <a:pt x="485" y="66"/>
                  </a:lnTo>
                  <a:lnTo>
                    <a:pt x="472" y="74"/>
                  </a:lnTo>
                  <a:lnTo>
                    <a:pt x="458" y="76"/>
                  </a:lnTo>
                  <a:lnTo>
                    <a:pt x="445" y="76"/>
                  </a:lnTo>
                  <a:lnTo>
                    <a:pt x="428" y="66"/>
                  </a:lnTo>
                  <a:lnTo>
                    <a:pt x="423" y="64"/>
                  </a:lnTo>
                  <a:lnTo>
                    <a:pt x="418"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59" y="50"/>
                  </a:lnTo>
                  <a:lnTo>
                    <a:pt x="251" y="56"/>
                  </a:lnTo>
                  <a:lnTo>
                    <a:pt x="238" y="58"/>
                  </a:lnTo>
                  <a:lnTo>
                    <a:pt x="232" y="60"/>
                  </a:lnTo>
                  <a:lnTo>
                    <a:pt x="226" y="62"/>
                  </a:lnTo>
                  <a:lnTo>
                    <a:pt x="221" y="64"/>
                  </a:lnTo>
                  <a:lnTo>
                    <a:pt x="203" y="74"/>
                  </a:lnTo>
                  <a:lnTo>
                    <a:pt x="185" y="76"/>
                  </a:lnTo>
                  <a:lnTo>
                    <a:pt x="168" y="72"/>
                  </a:lnTo>
                  <a:lnTo>
                    <a:pt x="150" y="62"/>
                  </a:lnTo>
                  <a:lnTo>
                    <a:pt x="142" y="54"/>
                  </a:lnTo>
                  <a:lnTo>
                    <a:pt x="134" y="56"/>
                  </a:lnTo>
                  <a:lnTo>
                    <a:pt x="126" y="64"/>
                  </a:lnTo>
                  <a:lnTo>
                    <a:pt x="117" y="72"/>
                  </a:lnTo>
                  <a:lnTo>
                    <a:pt x="108" y="80"/>
                  </a:lnTo>
                  <a:lnTo>
                    <a:pt x="91" y="98"/>
                  </a:lnTo>
                  <a:lnTo>
                    <a:pt x="80" y="108"/>
                  </a:lnTo>
                  <a:lnTo>
                    <a:pt x="76" y="116"/>
                  </a:lnTo>
                  <a:lnTo>
                    <a:pt x="77" y="124"/>
                  </a:lnTo>
                  <a:lnTo>
                    <a:pt x="94" y="148"/>
                  </a:lnTo>
                  <a:lnTo>
                    <a:pt x="98" y="160"/>
                  </a:lnTo>
                  <a:lnTo>
                    <a:pt x="96" y="174"/>
                  </a:lnTo>
                  <a:lnTo>
                    <a:pt x="89" y="186"/>
                  </a:lnTo>
                  <a:lnTo>
                    <a:pt x="87" y="188"/>
                  </a:lnTo>
                  <a:lnTo>
                    <a:pt x="85" y="192"/>
                  </a:lnTo>
                  <a:lnTo>
                    <a:pt x="84" y="194"/>
                  </a:lnTo>
                  <a:lnTo>
                    <a:pt x="78" y="214"/>
                  </a:lnTo>
                  <a:lnTo>
                    <a:pt x="67" y="228"/>
                  </a:lnTo>
                  <a:lnTo>
                    <a:pt x="50" y="238"/>
                  </a:lnTo>
                  <a:lnTo>
                    <a:pt x="28" y="242"/>
                  </a:lnTo>
                  <a:lnTo>
                    <a:pt x="19" y="242"/>
                  </a:lnTo>
                  <a:lnTo>
                    <a:pt x="15" y="248"/>
                  </a:lnTo>
                  <a:lnTo>
                    <a:pt x="15" y="312"/>
                  </a:lnTo>
                  <a:lnTo>
                    <a:pt x="15" y="328"/>
                  </a:lnTo>
                  <a:lnTo>
                    <a:pt x="19" y="332"/>
                  </a:lnTo>
                  <a:lnTo>
                    <a:pt x="40" y="336"/>
                  </a:lnTo>
                  <a:lnTo>
                    <a:pt x="52" y="338"/>
                  </a:lnTo>
                  <a:lnTo>
                    <a:pt x="68" y="344"/>
                  </a:lnTo>
                  <a:lnTo>
                    <a:pt x="73" y="350"/>
                  </a:lnTo>
                  <a:lnTo>
                    <a:pt x="75" y="354"/>
                  </a:lnTo>
                  <a:lnTo>
                    <a:pt x="81" y="366"/>
                  </a:lnTo>
                  <a:lnTo>
                    <a:pt x="86" y="378"/>
                  </a:lnTo>
                  <a:lnTo>
                    <a:pt x="91" y="390"/>
                  </a:lnTo>
                  <a:lnTo>
                    <a:pt x="97" y="402"/>
                  </a:lnTo>
                  <a:lnTo>
                    <a:pt x="101" y="410"/>
                  </a:lnTo>
                  <a:lnTo>
                    <a:pt x="101" y="414"/>
                  </a:lnTo>
                  <a:lnTo>
                    <a:pt x="78" y="434"/>
                  </a:lnTo>
                  <a:lnTo>
                    <a:pt x="62" y="450"/>
                  </a:lnTo>
                  <a:lnTo>
                    <a:pt x="46" y="464"/>
                  </a:lnTo>
                  <a:lnTo>
                    <a:pt x="31" y="480"/>
                  </a:lnTo>
                  <a:lnTo>
                    <a:pt x="22" y="490"/>
                  </a:lnTo>
                  <a:lnTo>
                    <a:pt x="15" y="500"/>
                  </a:lnTo>
                  <a:lnTo>
                    <a:pt x="7" y="510"/>
                  </a:lnTo>
                  <a:lnTo>
                    <a:pt x="0" y="520"/>
                  </a:lnTo>
                  <a:lnTo>
                    <a:pt x="0" y="542"/>
                  </a:lnTo>
                  <a:lnTo>
                    <a:pt x="8" y="558"/>
                  </a:lnTo>
                  <a:lnTo>
                    <a:pt x="19" y="572"/>
                  </a:lnTo>
                  <a:lnTo>
                    <a:pt x="33" y="582"/>
                  </a:lnTo>
                  <a:lnTo>
                    <a:pt x="50" y="588"/>
                  </a:lnTo>
                  <a:lnTo>
                    <a:pt x="73" y="588"/>
                  </a:lnTo>
                  <a:lnTo>
                    <a:pt x="86" y="584"/>
                  </a:lnTo>
                  <a:lnTo>
                    <a:pt x="97" y="578"/>
                  </a:lnTo>
                  <a:lnTo>
                    <a:pt x="108" y="570"/>
                  </a:lnTo>
                  <a:lnTo>
                    <a:pt x="112" y="566"/>
                  </a:lnTo>
                  <a:lnTo>
                    <a:pt x="118" y="560"/>
                  </a:lnTo>
                  <a:lnTo>
                    <a:pt x="133" y="544"/>
                  </a:lnTo>
                  <a:lnTo>
                    <a:pt x="149" y="530"/>
                  </a:lnTo>
                  <a:lnTo>
                    <a:pt x="165" y="516"/>
                  </a:lnTo>
                  <a:lnTo>
                    <a:pt x="181" y="500"/>
                  </a:lnTo>
                  <a:lnTo>
                    <a:pt x="187" y="494"/>
                  </a:lnTo>
                  <a:lnTo>
                    <a:pt x="191" y="494"/>
                  </a:lnTo>
                  <a:lnTo>
                    <a:pt x="198" y="498"/>
                  </a:lnTo>
                  <a:lnTo>
                    <a:pt x="211" y="504"/>
                  </a:lnTo>
                  <a:lnTo>
                    <a:pt x="225" y="508"/>
                  </a:lnTo>
                  <a:lnTo>
                    <a:pt x="238" y="514"/>
                  </a:lnTo>
                  <a:lnTo>
                    <a:pt x="251" y="518"/>
                  </a:lnTo>
                  <a:lnTo>
                    <a:pt x="256" y="522"/>
                  </a:lnTo>
                  <a:lnTo>
                    <a:pt x="261" y="526"/>
                  </a:lnTo>
                  <a:lnTo>
                    <a:pt x="267" y="540"/>
                  </a:lnTo>
                  <a:lnTo>
                    <a:pt x="269" y="552"/>
                  </a:lnTo>
                  <a:lnTo>
                    <a:pt x="274" y="572"/>
                  </a:lnTo>
                  <a:lnTo>
                    <a:pt x="279" y="576"/>
                  </a:lnTo>
                  <a:lnTo>
                    <a:pt x="339" y="576"/>
                  </a:lnTo>
                  <a:lnTo>
                    <a:pt x="356" y="574"/>
                  </a:lnTo>
                  <a:lnTo>
                    <a:pt x="361" y="574"/>
                  </a:lnTo>
                  <a:lnTo>
                    <a:pt x="367" y="568"/>
                  </a:lnTo>
                  <a:lnTo>
                    <a:pt x="373" y="560"/>
                  </a:lnTo>
                  <a:lnTo>
                    <a:pt x="374" y="552"/>
                  </a:lnTo>
                  <a:lnTo>
                    <a:pt x="374" y="548"/>
                  </a:lnTo>
                  <a:lnTo>
                    <a:pt x="377" y="536"/>
                  </a:lnTo>
                  <a:lnTo>
                    <a:pt x="383" y="524"/>
                  </a:lnTo>
                  <a:lnTo>
                    <a:pt x="393" y="518"/>
                  </a:lnTo>
                  <a:lnTo>
                    <a:pt x="408" y="514"/>
                  </a:lnTo>
                  <a:lnTo>
                    <a:pt x="412" y="514"/>
                  </a:lnTo>
                  <a:lnTo>
                    <a:pt x="416" y="512"/>
                  </a:lnTo>
                  <a:lnTo>
                    <a:pt x="419" y="510"/>
                  </a:lnTo>
                  <a:lnTo>
                    <a:pt x="438" y="500"/>
                  </a:lnTo>
                  <a:lnTo>
                    <a:pt x="457" y="498"/>
                  </a:lnTo>
                  <a:lnTo>
                    <a:pt x="475" y="502"/>
                  </a:lnTo>
                  <a:lnTo>
                    <a:pt x="493" y="514"/>
                  </a:lnTo>
                  <a:lnTo>
                    <a:pt x="501" y="522"/>
                  </a:lnTo>
                  <a:lnTo>
                    <a:pt x="509" y="518"/>
                  </a:lnTo>
                  <a:lnTo>
                    <a:pt x="516" y="512"/>
                  </a:lnTo>
                  <a:lnTo>
                    <a:pt x="525" y="502"/>
                  </a:lnTo>
                  <a:lnTo>
                    <a:pt x="530" y="498"/>
                  </a:lnTo>
                  <a:lnTo>
                    <a:pt x="535" y="494"/>
                  </a:lnTo>
                  <a:lnTo>
                    <a:pt x="554" y="476"/>
                  </a:lnTo>
                  <a:lnTo>
                    <a:pt x="563" y="466"/>
                  </a:lnTo>
                  <a:lnTo>
                    <a:pt x="567" y="460"/>
                  </a:lnTo>
                  <a:lnTo>
                    <a:pt x="566" y="452"/>
                  </a:lnTo>
                  <a:lnTo>
                    <a:pt x="558" y="442"/>
                  </a:lnTo>
                  <a:lnTo>
                    <a:pt x="550" y="428"/>
                  </a:lnTo>
                  <a:lnTo>
                    <a:pt x="546" y="416"/>
                  </a:lnTo>
                  <a:lnTo>
                    <a:pt x="547" y="402"/>
                  </a:lnTo>
                  <a:lnTo>
                    <a:pt x="555" y="388"/>
                  </a:lnTo>
                  <a:lnTo>
                    <a:pt x="558" y="386"/>
                  </a:lnTo>
                  <a:lnTo>
                    <a:pt x="559" y="382"/>
                  </a:lnTo>
                  <a:lnTo>
                    <a:pt x="560" y="380"/>
                  </a:lnTo>
                  <a:lnTo>
                    <a:pt x="566" y="360"/>
                  </a:lnTo>
                  <a:lnTo>
                    <a:pt x="577" y="346"/>
                  </a:lnTo>
                  <a:lnTo>
                    <a:pt x="592"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13" name="Google Shape;513;p21"/>
          <p:cNvSpPr/>
          <p:nvPr/>
        </p:nvSpPr>
        <p:spPr>
          <a:xfrm>
            <a:off x="1" y="1074094"/>
            <a:ext cx="8469824" cy="1323439"/>
          </a:xfrm>
          <a:prstGeom prst="rect">
            <a:avLst/>
          </a:prstGeom>
          <a:noFill/>
          <a:ln>
            <a:noFill/>
          </a:ln>
        </p:spPr>
        <p:txBody>
          <a:bodyPr anchorCtr="0" anchor="ctr" bIns="45700" lIns="91425" spcFirstLastPara="1" rIns="91425" wrap="square" tIns="45700">
            <a:spAutoFit/>
          </a:bodyPr>
          <a:lstStyle/>
          <a:p>
            <a:pPr indent="0" lvl="2" marL="914400" marR="0" rtl="0" algn="ctr">
              <a:lnSpc>
                <a:spcPct val="100000"/>
              </a:lnSpc>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    </a:t>
            </a:r>
            <a:endParaRPr/>
          </a:p>
          <a:p>
            <a:pPr indent="0" lvl="2" marL="914400" marR="0" rtl="0" algn="ctr">
              <a:lnSpc>
                <a:spcPct val="100000"/>
              </a:lnSpc>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The difference between the Theory of Change and a logical framework</a:t>
            </a:r>
            <a:endParaRPr/>
          </a:p>
          <a:p>
            <a:pPr indent="0" lvl="0" marL="0" marR="0" rtl="0" algn="l">
              <a:lnSpc>
                <a:spcPct val="100000"/>
              </a:lnSpc>
              <a:spcBef>
                <a:spcPts val="0"/>
              </a:spcBef>
              <a:spcAft>
                <a:spcPts val="0"/>
              </a:spcAft>
              <a:buClr>
                <a:schemeClr val="dk1"/>
              </a:buClr>
              <a:buSzPts val="2000"/>
              <a:buFont typeface="Calibri"/>
              <a:buNone/>
            </a:pPr>
            <a:r>
              <a:t/>
            </a:r>
            <a:endParaRPr b="1" sz="2000">
              <a:solidFill>
                <a:srgbClr val="FF681E"/>
              </a:solidFill>
              <a:latin typeface="Times New Roman"/>
              <a:ea typeface="Times New Roman"/>
              <a:cs typeface="Times New Roman"/>
              <a:sym typeface="Times New Roman"/>
            </a:endParaRPr>
          </a:p>
        </p:txBody>
      </p:sp>
      <p:graphicFrame>
        <p:nvGraphicFramePr>
          <p:cNvPr id="514" name="Google Shape;514;p21"/>
          <p:cNvGraphicFramePr/>
          <p:nvPr/>
        </p:nvGraphicFramePr>
        <p:xfrm>
          <a:off x="415216" y="2209275"/>
          <a:ext cx="3000000" cy="3000000"/>
        </p:xfrm>
        <a:graphic>
          <a:graphicData uri="http://schemas.openxmlformats.org/drawingml/2006/table">
            <a:tbl>
              <a:tblPr bandRow="1" firstCol="1" firstRow="1">
                <a:noFill/>
                <a:tableStyleId>{7CBFF81F-0E52-4067-AB9D-A8919F1FBAEF}</a:tableStyleId>
              </a:tblPr>
              <a:tblGrid>
                <a:gridCol w="4060225"/>
                <a:gridCol w="4060225"/>
              </a:tblGrid>
              <a:tr h="324325">
                <a:tc>
                  <a:txBody>
                    <a:bodyPr/>
                    <a:lstStyle/>
                    <a:p>
                      <a:pPr indent="0" lvl="0" marL="920750" marR="0" rtl="0" algn="l">
                        <a:spcBef>
                          <a:spcPts val="0"/>
                        </a:spcBef>
                        <a:spcAft>
                          <a:spcPts val="0"/>
                        </a:spcAft>
                        <a:buNone/>
                      </a:pPr>
                      <a:r>
                        <a:rPr lang="en-US" sz="1600" u="none" cap="none" strike="noStrike">
                          <a:solidFill>
                            <a:srgbClr val="FFFF00"/>
                          </a:solidFill>
                          <a:latin typeface="Times New Roman"/>
                          <a:ea typeface="Times New Roman"/>
                          <a:cs typeface="Times New Roman"/>
                          <a:sym typeface="Times New Roman"/>
                        </a:rPr>
                        <a:t>         Theory of Change</a:t>
                      </a:r>
                      <a:endParaRPr sz="1600" u="none" cap="none" strike="noStrike">
                        <a:solidFill>
                          <a:srgbClr val="FFFF00"/>
                        </a:solidFill>
                        <a:latin typeface="Times New Roman"/>
                        <a:ea typeface="Times New Roman"/>
                        <a:cs typeface="Times New Roman"/>
                        <a:sym typeface="Times New Roman"/>
                      </a:endParaRPr>
                    </a:p>
                  </a:txBody>
                  <a:tcPr marT="0" marB="0" marR="0" marL="0"/>
                </a:tc>
                <a:tc>
                  <a:txBody>
                    <a:bodyPr/>
                    <a:lstStyle/>
                    <a:p>
                      <a:pPr indent="0" lvl="0" marL="909320" marR="0" rtl="0" algn="l">
                        <a:spcBef>
                          <a:spcPts val="0"/>
                        </a:spcBef>
                        <a:spcAft>
                          <a:spcPts val="0"/>
                        </a:spcAft>
                        <a:buNone/>
                      </a:pPr>
                      <a:r>
                        <a:rPr lang="en-US" sz="1200" u="none" cap="none" strike="noStrike">
                          <a:solidFill>
                            <a:srgbClr val="FFFF00"/>
                          </a:solidFill>
                          <a:latin typeface="Times New Roman"/>
                          <a:ea typeface="Times New Roman"/>
                          <a:cs typeface="Times New Roman"/>
                          <a:sym typeface="Times New Roman"/>
                        </a:rPr>
                        <a:t>               </a:t>
                      </a:r>
                      <a:r>
                        <a:rPr lang="en-US" sz="1600" u="none" cap="none" strike="noStrike">
                          <a:solidFill>
                            <a:srgbClr val="FFFF00"/>
                          </a:solidFill>
                          <a:latin typeface="Times New Roman"/>
                          <a:ea typeface="Times New Roman"/>
                          <a:cs typeface="Times New Roman"/>
                          <a:sym typeface="Times New Roman"/>
                        </a:rPr>
                        <a:t>Logical framework</a:t>
                      </a:r>
                      <a:endParaRPr sz="1600" u="none" cap="none" strike="noStrike">
                        <a:solidFill>
                          <a:srgbClr val="FFFF00"/>
                        </a:solidFill>
                        <a:latin typeface="Times New Roman"/>
                        <a:ea typeface="Times New Roman"/>
                        <a:cs typeface="Times New Roman"/>
                        <a:sym typeface="Times New Roman"/>
                      </a:endParaRPr>
                    </a:p>
                  </a:txBody>
                  <a:tcPr marT="0" marB="0" marR="0" marL="0"/>
                </a:tc>
              </a:tr>
              <a:tr h="4211625">
                <a:tc>
                  <a:txBody>
                    <a:bodyPr/>
                    <a:lstStyle/>
                    <a:p>
                      <a:pPr indent="-342900" lvl="0" marL="342900" marR="115570" rtl="0" algn="just">
                        <a:lnSpc>
                          <a:spcPct val="150000"/>
                        </a:lnSpc>
                        <a:spcBef>
                          <a:spcPts val="0"/>
                        </a:spcBef>
                        <a:spcAft>
                          <a:spcPts val="0"/>
                        </a:spcAft>
                        <a:buClr>
                          <a:schemeClr val="dk1"/>
                        </a:buClr>
                        <a:buSzPts val="1000"/>
                        <a:buFont typeface="Trebuchet MS"/>
                        <a:buChar char="•"/>
                      </a:pPr>
                      <a:r>
                        <a:rPr lang="en-US" sz="1200" u="none" cap="none" strike="noStrike">
                          <a:solidFill>
                            <a:schemeClr val="dk1"/>
                          </a:solidFill>
                          <a:latin typeface="Times New Roman"/>
                          <a:ea typeface="Times New Roman"/>
                          <a:cs typeface="Times New Roman"/>
                          <a:sym typeface="Times New Roman"/>
                        </a:rPr>
                        <a:t>Based on the underlying network of processes driving change.</a:t>
                      </a:r>
                      <a:endParaRPr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290"/>
                        </a:spcBef>
                        <a:spcAft>
                          <a:spcPts val="0"/>
                        </a:spcAft>
                        <a:buClr>
                          <a:schemeClr val="dk1"/>
                        </a:buClr>
                        <a:buSzPts val="1000"/>
                        <a:buFont typeface="Trebuchet MS"/>
                        <a:buChar char="•"/>
                      </a:pPr>
                      <a:r>
                        <a:rPr lang="en-US" sz="1200" u="none" cap="none" strike="noStrike">
                          <a:solidFill>
                            <a:schemeClr val="dk1"/>
                          </a:solidFill>
                          <a:latin typeface="Times New Roman"/>
                          <a:ea typeface="Times New Roman"/>
                          <a:cs typeface="Times New Roman"/>
                          <a:sym typeface="Times New Roman"/>
                        </a:rPr>
                        <a:t>Explanatory: Articulates and explains the “what”, “how” and “why” of the intended change process. “If we do X, then Y will change because…”.</a:t>
                      </a:r>
                      <a:endParaRPr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295"/>
                        </a:spcBef>
                        <a:spcAft>
                          <a:spcPts val="0"/>
                        </a:spcAft>
                        <a:buClr>
                          <a:schemeClr val="dk1"/>
                        </a:buClr>
                        <a:buSzPts val="1000"/>
                        <a:buFont typeface="Trebuchet MS"/>
                        <a:buChar char="•"/>
                      </a:pPr>
                      <a:r>
                        <a:rPr lang="en-US" sz="1200" u="none" cap="none" strike="noStrike">
                          <a:solidFill>
                            <a:schemeClr val="dk1"/>
                          </a:solidFill>
                          <a:latin typeface="Times New Roman"/>
                          <a:ea typeface="Times New Roman"/>
                          <a:cs typeface="Times New Roman"/>
                          <a:sym typeface="Times New Roman"/>
                        </a:rPr>
                        <a:t>Unlimited pathways of change: Articulates assumptions and causal effects, and also drivers and all immediate states/steps in the critical pathway of change.</a:t>
                      </a:r>
                      <a:endParaRPr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300"/>
                        </a:spcBef>
                        <a:spcAft>
                          <a:spcPts val="0"/>
                        </a:spcAft>
                        <a:buClr>
                          <a:schemeClr val="dk1"/>
                        </a:buClr>
                        <a:buSzPts val="1000"/>
                        <a:buFont typeface="Trebuchet MS"/>
                        <a:buChar char="•"/>
                      </a:pPr>
                      <a:r>
                        <a:rPr lang="en-US" sz="1200" u="none" cap="none" strike="noStrike">
                          <a:solidFill>
                            <a:schemeClr val="dk1"/>
                          </a:solidFill>
                          <a:latin typeface="Times New Roman"/>
                          <a:ea typeface="Times New Roman"/>
                          <a:cs typeface="Times New Roman"/>
                          <a:sym typeface="Times New Roman"/>
                        </a:rPr>
                        <a:t>Critical thinking, room for complexity and deep questioning. Shows all the different possible pathways that might lead to change, even those pathways that are not directly related to the intervention (a network).</a:t>
                      </a:r>
                      <a:endParaRPr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300"/>
                        </a:spcBef>
                        <a:spcAft>
                          <a:spcPts val="0"/>
                        </a:spcAft>
                        <a:buClr>
                          <a:schemeClr val="dk1"/>
                        </a:buClr>
                        <a:buSzPts val="1000"/>
                        <a:buFont typeface="Trebuchet MS"/>
                        <a:buChar char="•"/>
                      </a:pPr>
                      <a:r>
                        <a:rPr lang="en-US" sz="1200" u="none" cap="none" strike="noStrike">
                          <a:solidFill>
                            <a:schemeClr val="dk1"/>
                          </a:solidFill>
                          <a:latin typeface="Times New Roman"/>
                          <a:ea typeface="Times New Roman"/>
                          <a:cs typeface="Times New Roman"/>
                          <a:sym typeface="Times New Roman"/>
                        </a:rPr>
                        <a:t>Articulates assumptions underlying the strategic thinking of a strategy, programme or project.</a:t>
                      </a:r>
                      <a:endParaRPr sz="1200" u="none" cap="none" strike="noStrike">
                        <a:solidFill>
                          <a:schemeClr val="dk1"/>
                        </a:solidFill>
                        <a:latin typeface="Times New Roman"/>
                        <a:ea typeface="Times New Roman"/>
                        <a:cs typeface="Times New Roman"/>
                        <a:sym typeface="Times New Roman"/>
                      </a:endParaRPr>
                    </a:p>
                  </a:txBody>
                  <a:tcPr marT="0" marB="0" marR="0" marL="0"/>
                </a:tc>
                <a:tc>
                  <a:txBody>
                    <a:bodyPr/>
                    <a:lstStyle/>
                    <a:p>
                      <a:pPr indent="-342900" lvl="0" marL="342900" marR="115570" rtl="0" algn="just">
                        <a:lnSpc>
                          <a:spcPct val="150000"/>
                        </a:lnSpc>
                        <a:spcBef>
                          <a:spcPts val="0"/>
                        </a:spcBef>
                        <a:spcAft>
                          <a:spcPts val="0"/>
                        </a:spcAft>
                        <a:buClr>
                          <a:schemeClr val="dk1"/>
                        </a:buClr>
                        <a:buSzPts val="1000"/>
                        <a:buFont typeface="Trebuchet MS"/>
                        <a:buChar char="•"/>
                      </a:pPr>
                      <a:r>
                        <a:rPr b="1" lang="en-US" sz="1200" u="none" cap="none" strike="noStrike">
                          <a:solidFill>
                            <a:schemeClr val="dk1"/>
                          </a:solidFill>
                          <a:latin typeface="Times New Roman"/>
                          <a:ea typeface="Times New Roman"/>
                          <a:cs typeface="Times New Roman"/>
                          <a:sym typeface="Times New Roman"/>
                        </a:rPr>
                        <a:t>Generally based on the practical achievements that the project is expected to deliver.</a:t>
                      </a:r>
                      <a:endParaRPr b="1"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290"/>
                        </a:spcBef>
                        <a:spcAft>
                          <a:spcPts val="0"/>
                        </a:spcAft>
                        <a:buClr>
                          <a:schemeClr val="dk1"/>
                        </a:buClr>
                        <a:buSzPts val="1000"/>
                        <a:buFont typeface="Trebuchet MS"/>
                        <a:buChar char="•"/>
                      </a:pPr>
                      <a:r>
                        <a:rPr b="1" lang="en-US" sz="1200" u="none" cap="none" strike="noStrike">
                          <a:solidFill>
                            <a:schemeClr val="dk1"/>
                          </a:solidFill>
                          <a:latin typeface="Times New Roman"/>
                          <a:ea typeface="Times New Roman"/>
                          <a:cs typeface="Times New Roman"/>
                          <a:sym typeface="Times New Roman"/>
                        </a:rPr>
                        <a:t>Descriptive: Largely shows what is thought will happen/will be achieved.</a:t>
                      </a:r>
                      <a:endParaRPr b="1"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295"/>
                        </a:spcBef>
                        <a:spcAft>
                          <a:spcPts val="0"/>
                        </a:spcAft>
                        <a:buClr>
                          <a:schemeClr val="dk1"/>
                        </a:buClr>
                        <a:buSzPts val="1000"/>
                        <a:buFont typeface="Trebuchet MS"/>
                        <a:buChar char="•"/>
                      </a:pPr>
                      <a:r>
                        <a:rPr b="1" lang="en-US" sz="1200" u="none" cap="none" strike="noStrike">
                          <a:solidFill>
                            <a:schemeClr val="dk1"/>
                          </a:solidFill>
                          <a:latin typeface="Times New Roman"/>
                          <a:ea typeface="Times New Roman"/>
                          <a:cs typeface="Times New Roman"/>
                          <a:sym typeface="Times New Roman"/>
                        </a:rPr>
                        <a:t>Three result levels (outputs, outcomes, objective). Mostly looks at assumptions that have to hold for the next-level result to be realized.</a:t>
                      </a:r>
                      <a:endParaRPr b="1"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295"/>
                        </a:spcBef>
                        <a:spcAft>
                          <a:spcPts val="0"/>
                        </a:spcAft>
                        <a:buClr>
                          <a:schemeClr val="dk1"/>
                        </a:buClr>
                        <a:buSzPts val="1000"/>
                        <a:buFont typeface="Trebuchet MS"/>
                        <a:buChar char="•"/>
                      </a:pPr>
                      <a:r>
                        <a:rPr b="1" lang="en-US" sz="1200" u="none" cap="none" strike="noStrike">
                          <a:solidFill>
                            <a:schemeClr val="dk1"/>
                          </a:solidFill>
                          <a:latin typeface="Times New Roman"/>
                          <a:ea typeface="Times New Roman"/>
                          <a:cs typeface="Times New Roman"/>
                          <a:sym typeface="Times New Roman"/>
                        </a:rPr>
                        <a:t>Linear representation of change simplifies reality. Describes how logically programme activities will lead to the immediate outputs, and how these will lead to the outcomes and goal (linear, vertical).</a:t>
                      </a:r>
                      <a:endParaRPr b="1" sz="1200" u="none" cap="none" strike="noStrike">
                        <a:solidFill>
                          <a:schemeClr val="dk1"/>
                        </a:solidFill>
                        <a:latin typeface="Times New Roman"/>
                        <a:ea typeface="Times New Roman"/>
                        <a:cs typeface="Times New Roman"/>
                        <a:sym typeface="Times New Roman"/>
                      </a:endParaRPr>
                    </a:p>
                    <a:p>
                      <a:pPr indent="-342900" lvl="0" marL="342900" marR="115570" rtl="0" algn="just">
                        <a:lnSpc>
                          <a:spcPct val="150000"/>
                        </a:lnSpc>
                        <a:spcBef>
                          <a:spcPts val="295"/>
                        </a:spcBef>
                        <a:spcAft>
                          <a:spcPts val="0"/>
                        </a:spcAft>
                        <a:buClr>
                          <a:schemeClr val="dk1"/>
                        </a:buClr>
                        <a:buSzPts val="1000"/>
                        <a:buFont typeface="Trebuchet MS"/>
                        <a:buChar char="•"/>
                      </a:pPr>
                      <a:r>
                        <a:rPr b="1" lang="en-US" sz="1200" u="none" cap="none" strike="noStrike">
                          <a:solidFill>
                            <a:schemeClr val="dk1"/>
                          </a:solidFill>
                          <a:latin typeface="Times New Roman"/>
                          <a:ea typeface="Times New Roman"/>
                          <a:cs typeface="Times New Roman"/>
                          <a:sym typeface="Times New Roman"/>
                        </a:rPr>
                        <a:t>Focuses on assumptions about external conditions.</a:t>
                      </a:r>
                      <a:endParaRPr b="1" sz="1200" u="none" cap="none" strike="noStrike">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id="519" name="Google Shape;519;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20" name="Google Shape;520;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21" name="Google Shape;521;p22"/>
          <p:cNvPicPr preferRelativeResize="0"/>
          <p:nvPr/>
        </p:nvPicPr>
        <p:blipFill rotWithShape="1">
          <a:blip r:embed="rId5">
            <a:alphaModFix/>
          </a:blip>
          <a:srcRect b="0" l="0" r="0" t="0"/>
          <a:stretch/>
        </p:blipFill>
        <p:spPr>
          <a:xfrm>
            <a:off x="-119325" y="2204822"/>
            <a:ext cx="238650" cy="2709534"/>
          </a:xfrm>
          <a:prstGeom prst="rect">
            <a:avLst/>
          </a:prstGeom>
          <a:noFill/>
          <a:ln>
            <a:noFill/>
          </a:ln>
        </p:spPr>
      </p:pic>
      <p:pic>
        <p:nvPicPr>
          <p:cNvPr id="522" name="Google Shape;522;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23" name="Google Shape;523;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24" name="Google Shape;524;p22"/>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525" name="Google Shape;525;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26" name="Google Shape;526;p2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527" name="Google Shape;52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8" name="Google Shape;52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29" name="Google Shape;529;p2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530" name="Google Shape;530;p2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31" name="Google Shape;531;p22"/>
          <p:cNvSpPr/>
          <p:nvPr/>
        </p:nvSpPr>
        <p:spPr>
          <a:xfrm>
            <a:off x="436534" y="1640717"/>
            <a:ext cx="8099135" cy="5262979"/>
          </a:xfrm>
          <a:prstGeom prst="rect">
            <a:avLst/>
          </a:prstGeom>
          <a:noFill/>
          <a:ln>
            <a:noFill/>
          </a:ln>
        </p:spPr>
        <p:txBody>
          <a:bodyPr anchorCtr="0" anchor="t" bIns="45700" lIns="91425" spcFirstLastPara="1" rIns="91425" wrap="square" tIns="45700">
            <a:spAutoFit/>
          </a:bodyPr>
          <a:lstStyle/>
          <a:p>
            <a:pPr indent="-285750" lvl="1" marL="742950" marR="31369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After having set up achievable and well-defined results and having identified related assumptions</a:t>
            </a:r>
            <a:r>
              <a:rPr b="1" i="0" lang="en-US" sz="1800" u="none" cap="none" strike="noStrike">
                <a:solidFill>
                  <a:srgbClr val="996633"/>
                </a:solidFill>
                <a:latin typeface="Times New Roman"/>
                <a:ea typeface="Times New Roman"/>
                <a:cs typeface="Times New Roman"/>
                <a:sym typeface="Times New Roman"/>
              </a:rPr>
              <a:t>, </a:t>
            </a:r>
            <a:r>
              <a:rPr b="1" i="0" lang="en-US" sz="1800" u="none" cap="none" strike="noStrike">
                <a:solidFill>
                  <a:srgbClr val="C00000"/>
                </a:solidFill>
                <a:latin typeface="Times New Roman"/>
                <a:ea typeface="Times New Roman"/>
                <a:cs typeface="Times New Roman"/>
                <a:sym typeface="Times New Roman"/>
              </a:rPr>
              <a:t>the next step in developing a Results Matrix is to select indicators to monitor progress towards achieving those results</a:t>
            </a:r>
            <a:r>
              <a:rPr b="1" i="0" lang="en-US" sz="1800" u="none" cap="none" strike="noStrike">
                <a:solidFill>
                  <a:schemeClr val="dk1"/>
                </a:solidFill>
                <a:latin typeface="Times New Roman"/>
                <a:ea typeface="Times New Roman"/>
                <a:cs typeface="Times New Roman"/>
                <a:sym typeface="Times New Roman"/>
              </a:rPr>
              <a:t>.</a:t>
            </a:r>
            <a:endParaRPr/>
          </a:p>
          <a:p>
            <a:pPr indent="-285750" lvl="1" marL="742950" marR="31369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 </a:t>
            </a:r>
            <a:r>
              <a:rPr b="1" i="0" lang="en-US" sz="1800" u="none" cap="none" strike="noStrike">
                <a:solidFill>
                  <a:srgbClr val="000099"/>
                </a:solidFill>
                <a:latin typeface="Times New Roman"/>
                <a:ea typeface="Times New Roman"/>
                <a:cs typeface="Times New Roman"/>
                <a:sym typeface="Times New Roman"/>
              </a:rPr>
              <a:t>Indicators consist of information that signals change</a:t>
            </a:r>
            <a:r>
              <a:rPr b="1" i="0" lang="en-US" sz="1800" u="none" cap="none" strike="noStrike">
                <a:solidFill>
                  <a:schemeClr val="dk1"/>
                </a:solidFill>
                <a:latin typeface="Times New Roman"/>
                <a:ea typeface="Times New Roman"/>
                <a:cs typeface="Times New Roman"/>
                <a:sym typeface="Times New Roman"/>
              </a:rPr>
              <a:t>.</a:t>
            </a:r>
            <a:endParaRPr b="1" i="0" sz="1800" u="none" cap="none" strike="noStrike">
              <a:solidFill>
                <a:schemeClr val="dk1"/>
              </a:solidFill>
              <a:latin typeface="Times New Roman"/>
              <a:ea typeface="Times New Roman"/>
              <a:cs typeface="Times New Roman"/>
              <a:sym typeface="Times New Roman"/>
            </a:endParaRPr>
          </a:p>
          <a:p>
            <a:pPr indent="-285750" lvl="1" marL="742950" marR="313690" rtl="0" algn="just">
              <a:lnSpc>
                <a:spcPct val="150000"/>
              </a:lnSpc>
              <a:spcBef>
                <a:spcPts val="0"/>
              </a:spcBef>
              <a:spcAft>
                <a:spcPts val="0"/>
              </a:spcAft>
              <a:buClr>
                <a:srgbClr val="FF9518"/>
              </a:buClr>
              <a:buSzPts val="1800"/>
              <a:buFont typeface="Noto Sans Symbols"/>
              <a:buChar char="⮚"/>
            </a:pPr>
            <a:r>
              <a:rPr b="1" i="1" lang="en-US" sz="1800" u="none" cap="none" strike="noStrike">
                <a:solidFill>
                  <a:srgbClr val="FF9518"/>
                </a:solidFill>
                <a:latin typeface="Times New Roman"/>
                <a:ea typeface="Times New Roman"/>
                <a:cs typeface="Times New Roman"/>
                <a:sym typeface="Times New Roman"/>
              </a:rPr>
              <a:t>Indicators can be defined as “the quantitative or qualitative factors or variables to measure achievement or to reflect expected changes”.</a:t>
            </a:r>
            <a:endParaRPr/>
          </a:p>
          <a:p>
            <a:pPr indent="-285750" lvl="1" marL="742950" marR="31369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Indicators can either </a:t>
            </a:r>
            <a:r>
              <a:rPr b="1" i="0" lang="en-US" sz="1800" u="sng" cap="none" strike="noStrike">
                <a:solidFill>
                  <a:schemeClr val="dk1"/>
                </a:solidFill>
                <a:latin typeface="Times New Roman"/>
                <a:ea typeface="Times New Roman"/>
                <a:cs typeface="Times New Roman"/>
                <a:sym typeface="Times New Roman"/>
              </a:rPr>
              <a:t>be qualitative, quantitative, binary or proxy indicators</a:t>
            </a:r>
            <a:r>
              <a:rPr b="1" i="0" lang="en-US" sz="1800" u="none" cap="none" strike="noStrike">
                <a:solidFill>
                  <a:schemeClr val="dk1"/>
                </a:solidFill>
                <a:latin typeface="Times New Roman"/>
                <a:ea typeface="Times New Roman"/>
                <a:cs typeface="Times New Roman"/>
                <a:sym typeface="Times New Roman"/>
              </a:rPr>
              <a:t>.</a:t>
            </a:r>
            <a:endParaRPr/>
          </a:p>
          <a:p>
            <a:pPr indent="-285750" lvl="1" marL="742950" marR="31369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Indicators </a:t>
            </a:r>
            <a:r>
              <a:rPr b="1" i="0" lang="en-US" sz="1800" u="sng" cap="none" strike="noStrike">
                <a:solidFill>
                  <a:schemeClr val="dk1"/>
                </a:solidFill>
                <a:latin typeface="Times New Roman"/>
                <a:ea typeface="Times New Roman"/>
                <a:cs typeface="Times New Roman"/>
                <a:sym typeface="Times New Roman"/>
              </a:rPr>
              <a:t>help indicate change towards an intended result and demonstrate whether an intervention is on or off track.</a:t>
            </a:r>
            <a:endParaRPr b="1" i="0" sz="1800" u="sng" cap="none" strike="noStrike">
              <a:solidFill>
                <a:schemeClr val="dk1"/>
              </a:solidFill>
              <a:latin typeface="Times New Roman"/>
              <a:ea typeface="Times New Roman"/>
              <a:cs typeface="Times New Roman"/>
              <a:sym typeface="Times New Roman"/>
            </a:endParaRPr>
          </a:p>
          <a:p>
            <a:pPr indent="0" lvl="0" marL="0" marR="313690" rtl="0" algn="just">
              <a:lnSpc>
                <a:spcPct val="150000"/>
              </a:lnSpc>
              <a:spcBef>
                <a:spcPts val="0"/>
              </a:spcBef>
              <a:spcAft>
                <a:spcPts val="0"/>
              </a:spcAft>
              <a:buNone/>
            </a:pPr>
            <a:r>
              <a:rPr b="1" lang="en-US" sz="1800" u="sng">
                <a:solidFill>
                  <a:schemeClr val="dk1"/>
                </a:solidFill>
                <a:latin typeface="Times New Roman"/>
                <a:ea typeface="Times New Roman"/>
                <a:cs typeface="Times New Roman"/>
                <a:sym typeface="Times New Roman"/>
              </a:rPr>
              <a:t> </a:t>
            </a:r>
            <a:endParaRPr b="1" sz="1800" u="sng">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5" name="Shape 535"/>
        <p:cNvGrpSpPr/>
        <p:nvPr/>
      </p:nvGrpSpPr>
      <p:grpSpPr>
        <a:xfrm>
          <a:off x="0" y="0"/>
          <a:ext cx="0" cy="0"/>
          <a:chOff x="0" y="0"/>
          <a:chExt cx="0" cy="0"/>
        </a:xfrm>
      </p:grpSpPr>
      <p:pic>
        <p:nvPicPr>
          <p:cNvPr id="536" name="Google Shape;536;p23"/>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37" name="Google Shape;537;p2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38" name="Google Shape;538;p2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39" name="Google Shape;539;p2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40" name="Google Shape;540;p23"/>
          <p:cNvPicPr preferRelativeResize="0"/>
          <p:nvPr/>
        </p:nvPicPr>
        <p:blipFill rotWithShape="1">
          <a:blip r:embed="rId7">
            <a:alphaModFix/>
          </a:blip>
          <a:srcRect b="0" l="0" r="0" t="0"/>
          <a:stretch/>
        </p:blipFill>
        <p:spPr>
          <a:xfrm>
            <a:off x="8992870" y="533541"/>
            <a:ext cx="2929498" cy="5907194"/>
          </a:xfrm>
          <a:prstGeom prst="rect">
            <a:avLst/>
          </a:prstGeom>
          <a:noFill/>
          <a:ln>
            <a:noFill/>
          </a:ln>
        </p:spPr>
      </p:pic>
      <p:pic>
        <p:nvPicPr>
          <p:cNvPr id="541" name="Google Shape;541;p23"/>
          <p:cNvPicPr preferRelativeResize="0"/>
          <p:nvPr/>
        </p:nvPicPr>
        <p:blipFill rotWithShape="1">
          <a:blip r:embed="rId8">
            <a:alphaModFix/>
          </a:blip>
          <a:srcRect b="0" l="0" r="0" t="0"/>
          <a:stretch/>
        </p:blipFill>
        <p:spPr>
          <a:xfrm>
            <a:off x="37422" y="-45763"/>
            <a:ext cx="8542020" cy="1614805"/>
          </a:xfrm>
          <a:prstGeom prst="rect">
            <a:avLst/>
          </a:prstGeom>
          <a:noFill/>
          <a:ln>
            <a:noFill/>
          </a:ln>
        </p:spPr>
      </p:pic>
      <p:sp>
        <p:nvSpPr>
          <p:cNvPr id="542" name="Google Shape;542;p2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543" name="Google Shape;54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44" name="Google Shape;544;p2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545" name="Google Shape;545;p23"/>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546" name="Google Shape;546;p23"/>
          <p:cNvGraphicFramePr/>
          <p:nvPr/>
        </p:nvGraphicFramePr>
        <p:xfrm>
          <a:off x="765338" y="1751569"/>
          <a:ext cx="3000000" cy="3000000"/>
        </p:xfrm>
        <a:graphic>
          <a:graphicData uri="http://schemas.openxmlformats.org/drawingml/2006/table">
            <a:tbl>
              <a:tblPr bandRow="1" firstCol="1" firstRow="1">
                <a:noFill/>
                <a:tableStyleId>{7CBFF81F-0E52-4067-AB9D-A8919F1FBAEF}</a:tableStyleId>
              </a:tblPr>
              <a:tblGrid>
                <a:gridCol w="1198425"/>
                <a:gridCol w="4648750"/>
                <a:gridCol w="1985500"/>
              </a:tblGrid>
              <a:tr h="490250">
                <a:tc>
                  <a:txBody>
                    <a:bodyPr/>
                    <a:lstStyle/>
                    <a:p>
                      <a:pPr indent="0" lvl="0" marL="106045" marR="110490" rtl="0" algn="ctr">
                        <a:spcBef>
                          <a:spcPts val="0"/>
                        </a:spcBef>
                        <a:spcAft>
                          <a:spcPts val="0"/>
                        </a:spcAft>
                        <a:buNone/>
                      </a:pPr>
                      <a:r>
                        <a:rPr b="1" lang="en-US" sz="1400" u="none" cap="none" strike="noStrike">
                          <a:solidFill>
                            <a:srgbClr val="66FF33"/>
                          </a:solidFill>
                          <a:latin typeface="Times New Roman"/>
                          <a:ea typeface="Times New Roman"/>
                          <a:cs typeface="Times New Roman"/>
                          <a:sym typeface="Times New Roman"/>
                        </a:rPr>
                        <a:t>Result level</a:t>
                      </a:r>
                      <a:endParaRPr b="1"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1107440" marR="0" rtl="0" algn="ctr">
                        <a:spcBef>
                          <a:spcPts val="0"/>
                        </a:spcBef>
                        <a:spcAft>
                          <a:spcPts val="0"/>
                        </a:spcAft>
                        <a:buNone/>
                      </a:pPr>
                      <a:r>
                        <a:rPr b="1" lang="en-US" sz="1400" u="none" cap="none" strike="noStrike">
                          <a:solidFill>
                            <a:srgbClr val="66FF33"/>
                          </a:solidFill>
                          <a:latin typeface="Times New Roman"/>
                          <a:ea typeface="Times New Roman"/>
                          <a:cs typeface="Times New Roman"/>
                          <a:sym typeface="Times New Roman"/>
                        </a:rPr>
                        <a:t>Indicator description</a:t>
                      </a:r>
                      <a:endParaRPr b="1"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374650" lvl="0" marL="510540" marR="0" rtl="0" algn="ctr">
                        <a:lnSpc>
                          <a:spcPct val="85714"/>
                        </a:lnSpc>
                        <a:spcBef>
                          <a:spcPts val="0"/>
                        </a:spcBef>
                        <a:spcAft>
                          <a:spcPts val="0"/>
                        </a:spcAft>
                        <a:buNone/>
                      </a:pPr>
                      <a:r>
                        <a:rPr b="1" lang="en-US" sz="1400" u="none" cap="none" strike="noStrike">
                          <a:solidFill>
                            <a:srgbClr val="66FF33"/>
                          </a:solidFill>
                          <a:latin typeface="Times New Roman"/>
                          <a:ea typeface="Times New Roman"/>
                          <a:cs typeface="Times New Roman"/>
                          <a:sym typeface="Times New Roman"/>
                        </a:rPr>
                        <a:t>Level of intervention control</a:t>
                      </a:r>
                      <a:endParaRPr b="1" sz="1400" u="none" cap="none" strike="noStrike">
                        <a:solidFill>
                          <a:srgbClr val="66FF33"/>
                        </a:solidFill>
                        <a:latin typeface="Times New Roman"/>
                        <a:ea typeface="Times New Roman"/>
                        <a:cs typeface="Times New Roman"/>
                        <a:sym typeface="Times New Roman"/>
                      </a:endParaRPr>
                    </a:p>
                  </a:txBody>
                  <a:tcPr marT="0" marB="0" marR="0" marL="0"/>
                </a:tc>
              </a:tr>
              <a:tr h="1317500">
                <a:tc>
                  <a:txBody>
                    <a:bodyPr/>
                    <a:lstStyle/>
                    <a:p>
                      <a:pPr indent="0" lvl="0" marL="0" marR="0" rtl="0" algn="ctr">
                        <a:spcBef>
                          <a:spcPts val="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0" marR="0" rtl="0" algn="ctr">
                        <a:spcBef>
                          <a:spcPts val="4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125729" marR="136525" rtl="0" algn="ctr">
                        <a:spcBef>
                          <a:spcPts val="0"/>
                        </a:spcBef>
                        <a:spcAft>
                          <a:spcPts val="0"/>
                        </a:spcAft>
                        <a:buNone/>
                      </a:pPr>
                      <a:r>
                        <a:rPr b="1" lang="en-US" sz="1400" u="none" cap="none" strike="noStrike">
                          <a:solidFill>
                            <a:srgbClr val="FF0000"/>
                          </a:solidFill>
                          <a:latin typeface="Times New Roman"/>
                          <a:ea typeface="Times New Roman"/>
                          <a:cs typeface="Times New Roman"/>
                          <a:sym typeface="Times New Roman"/>
                        </a:rPr>
                        <a:t>Objective</a:t>
                      </a:r>
                      <a:endParaRPr b="1" sz="1400" u="none" cap="none" strike="noStrike">
                        <a:solidFill>
                          <a:srgbClr val="FF0000"/>
                        </a:solidFill>
                        <a:latin typeface="Times New Roman"/>
                        <a:ea typeface="Times New Roman"/>
                        <a:cs typeface="Times New Roman"/>
                        <a:sym typeface="Times New Roman"/>
                      </a:endParaRPr>
                    </a:p>
                  </a:txBody>
                  <a:tcPr marT="0" marB="0" marR="0" marL="0"/>
                </a:tc>
                <a:tc>
                  <a:txBody>
                    <a:bodyPr/>
                    <a:lstStyle/>
                    <a:p>
                      <a:pPr indent="-342900" lvl="0" marL="342900" marR="0" rtl="0" algn="ctr">
                        <a:spcBef>
                          <a:spcPts val="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Measures progress made in achieving the specific objective.</a:t>
                      </a:r>
                      <a:endParaRPr b="1" sz="1400" u="none" cap="none" strike="noStrike">
                        <a:latin typeface="Times New Roman"/>
                        <a:ea typeface="Times New Roman"/>
                        <a:cs typeface="Times New Roman"/>
                        <a:sym typeface="Times New Roman"/>
                      </a:endParaRPr>
                    </a:p>
                    <a:p>
                      <a:pPr indent="0" lvl="0" marL="0" marR="0" rtl="0" algn="ctr">
                        <a:spcBef>
                          <a:spcPts val="2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0" lvl="0" marL="101600" marR="0" rtl="0" algn="ctr">
                        <a:spcBef>
                          <a:spcPts val="0"/>
                        </a:spcBef>
                        <a:spcAft>
                          <a:spcPts val="0"/>
                        </a:spcAft>
                        <a:buNone/>
                      </a:pPr>
                      <a:r>
                        <a:rPr b="1" lang="en-US" sz="1400" u="none" cap="none" strike="noStrike">
                          <a:latin typeface="Times New Roman"/>
                          <a:ea typeface="Times New Roman"/>
                          <a:cs typeface="Times New Roman"/>
                          <a:sym typeface="Times New Roman"/>
                        </a:rPr>
                        <a:t>Helps confirm changes to the following:</a:t>
                      </a:r>
                      <a:endParaRPr b="1" sz="1400" u="none" cap="none" strike="noStrike">
                        <a:latin typeface="Times New Roman"/>
                        <a:ea typeface="Times New Roman"/>
                        <a:cs typeface="Times New Roman"/>
                        <a:sym typeface="Times New Roman"/>
                      </a:endParaRPr>
                    </a:p>
                    <a:p>
                      <a:pPr indent="-177800" lvl="0" marL="457200" marR="0" rtl="0" algn="ctr">
                        <a:lnSpc>
                          <a:spcPct val="102000"/>
                        </a:lnSpc>
                        <a:spcBef>
                          <a:spcPts val="40"/>
                        </a:spcBef>
                        <a:spcAft>
                          <a:spcPts val="0"/>
                        </a:spcAft>
                        <a:buNone/>
                      </a:pPr>
                      <a:r>
                        <a:rPr b="1" lang="en-US" sz="1400" u="none" cap="none" strike="noStrike">
                          <a:latin typeface="Times New Roman"/>
                          <a:ea typeface="Times New Roman"/>
                          <a:cs typeface="Times New Roman"/>
                          <a:sym typeface="Times New Roman"/>
                        </a:rPr>
                        <a:t>– Political, economic and/or social conditions of beneficiaries.</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342900" lvl="0" marL="342900" marR="374650" rtl="0" algn="ctr">
                        <a:lnSpc>
                          <a:spcPct val="102000"/>
                        </a:lnSpc>
                        <a:spcBef>
                          <a:spcPts val="89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Intervention </a:t>
                      </a:r>
                      <a:r>
                        <a:rPr b="1" lang="en-US" sz="1400" u="none" cap="none" strike="noStrike">
                          <a:solidFill>
                            <a:srgbClr val="FF66CC"/>
                          </a:solidFill>
                          <a:latin typeface="Times New Roman"/>
                          <a:ea typeface="Times New Roman"/>
                          <a:cs typeface="Times New Roman"/>
                          <a:sym typeface="Times New Roman"/>
                        </a:rPr>
                        <a:t>can contribute to</a:t>
                      </a:r>
                      <a:endParaRPr b="1" sz="1400" u="none" cap="none" strike="noStrike">
                        <a:solidFill>
                          <a:srgbClr val="FF66CC"/>
                        </a:solidFill>
                        <a:latin typeface="Times New Roman"/>
                        <a:ea typeface="Times New Roman"/>
                        <a:cs typeface="Times New Roman"/>
                        <a:sym typeface="Times New Roman"/>
                      </a:endParaRPr>
                    </a:p>
                  </a:txBody>
                  <a:tcPr marT="0" marB="0" marR="0" marL="0"/>
                </a:tc>
              </a:tr>
              <a:tr h="1720175">
                <a:tc>
                  <a:txBody>
                    <a:bodyPr/>
                    <a:lstStyle/>
                    <a:p>
                      <a:pPr indent="0" lvl="0" marL="0" marR="0" rtl="0" algn="ctr">
                        <a:spcBef>
                          <a:spcPts val="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0" marR="0" rtl="0" algn="ctr">
                        <a:spcBef>
                          <a:spcPts val="5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125095" marR="136525" rtl="0" algn="ctr">
                        <a:spcBef>
                          <a:spcPts val="5"/>
                        </a:spcBef>
                        <a:spcAft>
                          <a:spcPts val="0"/>
                        </a:spcAft>
                        <a:buNone/>
                      </a:pPr>
                      <a:r>
                        <a:rPr b="1" lang="en-US" sz="1400" u="none" cap="none" strike="noStrike">
                          <a:solidFill>
                            <a:srgbClr val="FF0000"/>
                          </a:solidFill>
                          <a:latin typeface="Times New Roman"/>
                          <a:ea typeface="Times New Roman"/>
                          <a:cs typeface="Times New Roman"/>
                          <a:sym typeface="Times New Roman"/>
                        </a:rPr>
                        <a:t>Outcome</a:t>
                      </a:r>
                      <a:endParaRPr b="1" sz="1400" u="none" cap="none" strike="noStrike">
                        <a:solidFill>
                          <a:srgbClr val="FF0000"/>
                        </a:solidFill>
                        <a:latin typeface="Times New Roman"/>
                        <a:ea typeface="Times New Roman"/>
                        <a:cs typeface="Times New Roman"/>
                        <a:sym typeface="Times New Roman"/>
                      </a:endParaRPr>
                    </a:p>
                  </a:txBody>
                  <a:tcPr marT="0" marB="0" marR="0" marL="0"/>
                </a:tc>
                <a:tc>
                  <a:txBody>
                    <a:bodyPr/>
                    <a:lstStyle/>
                    <a:p>
                      <a:pPr indent="-342900" lvl="0" marL="342900" marR="0" rtl="0" algn="ctr">
                        <a:spcBef>
                          <a:spcPts val="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Measures progress made in achieving the specific outcome.</a:t>
                      </a:r>
                      <a:endParaRPr b="1" sz="1400" u="none" cap="none" strike="noStrike">
                        <a:latin typeface="Times New Roman"/>
                        <a:ea typeface="Times New Roman"/>
                        <a:cs typeface="Times New Roman"/>
                        <a:sym typeface="Times New Roman"/>
                      </a:endParaRPr>
                    </a:p>
                    <a:p>
                      <a:pPr indent="0" lvl="0" marL="0" marR="0" rtl="0" algn="ctr">
                        <a:spcBef>
                          <a:spcPts val="2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0" lvl="0" marL="101600" marR="0" rtl="0" algn="ctr">
                        <a:spcBef>
                          <a:spcPts val="0"/>
                        </a:spcBef>
                        <a:spcAft>
                          <a:spcPts val="0"/>
                        </a:spcAft>
                        <a:buNone/>
                      </a:pPr>
                      <a:r>
                        <a:rPr b="1" lang="en-US" sz="1400" u="none" cap="none" strike="noStrike">
                          <a:latin typeface="Times New Roman"/>
                          <a:ea typeface="Times New Roman"/>
                          <a:cs typeface="Times New Roman"/>
                          <a:sym typeface="Times New Roman"/>
                        </a:rPr>
                        <a:t>Helps confirm intended change in the following:</a:t>
                      </a:r>
                      <a:endParaRPr b="1" sz="1400" u="none" cap="none" strike="noStrike">
                        <a:latin typeface="Times New Roman"/>
                        <a:ea typeface="Times New Roman"/>
                        <a:cs typeface="Times New Roman"/>
                        <a:sym typeface="Times New Roman"/>
                      </a:endParaRPr>
                    </a:p>
                    <a:p>
                      <a:pPr indent="-285750" lvl="1" marL="742950" marR="0" rtl="0" algn="ctr">
                        <a:spcBef>
                          <a:spcPts val="4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Institutional performance;</a:t>
                      </a:r>
                      <a:endParaRPr b="1" sz="1400" u="none" cap="none" strike="noStrike">
                        <a:latin typeface="Times New Roman"/>
                        <a:ea typeface="Times New Roman"/>
                        <a:cs typeface="Times New Roman"/>
                        <a:sym typeface="Times New Roman"/>
                      </a:endParaRPr>
                    </a:p>
                    <a:p>
                      <a:pPr indent="-285750" lvl="1" marL="742950" marR="0" rtl="0" algn="ctr">
                        <a:spcBef>
                          <a:spcPts val="4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Individual and/or group behaviour and attitudes;</a:t>
                      </a:r>
                      <a:endParaRPr b="1" sz="1400" u="none" cap="none" strike="noStrike">
                        <a:latin typeface="Times New Roman"/>
                        <a:ea typeface="Times New Roman"/>
                        <a:cs typeface="Times New Roman"/>
                        <a:sym typeface="Times New Roman"/>
                      </a:endParaRPr>
                    </a:p>
                    <a:p>
                      <a:pPr indent="-285750" lvl="1" marL="742950" marR="131445" rtl="0" algn="ctr">
                        <a:lnSpc>
                          <a:spcPct val="102000"/>
                        </a:lnSpc>
                        <a:spcBef>
                          <a:spcPts val="4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Immediate political, economic and/or social positions of beneficiaries.</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0" lvl="0" marL="0" marR="0" rtl="0" algn="ctr">
                        <a:spcBef>
                          <a:spcPts val="3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342900" lvl="0" marL="342900" marR="374650" rtl="0" algn="ctr">
                        <a:lnSpc>
                          <a:spcPct val="102000"/>
                        </a:lnSpc>
                        <a:spcBef>
                          <a:spcPts val="5"/>
                        </a:spcBef>
                        <a:spcAft>
                          <a:spcPts val="0"/>
                        </a:spcAft>
                        <a:buClr>
                          <a:srgbClr val="C00000"/>
                        </a:buClr>
                        <a:buSzPts val="1000"/>
                        <a:buFont typeface="Trebuchet MS"/>
                        <a:buChar char="•"/>
                      </a:pPr>
                      <a:r>
                        <a:rPr b="1" lang="en-US" sz="1400" u="none" cap="none" strike="noStrike">
                          <a:solidFill>
                            <a:srgbClr val="C00000"/>
                          </a:solidFill>
                          <a:latin typeface="Times New Roman"/>
                          <a:ea typeface="Times New Roman"/>
                          <a:cs typeface="Times New Roman"/>
                          <a:sym typeface="Times New Roman"/>
                        </a:rPr>
                        <a:t>Intervention can influence</a:t>
                      </a:r>
                      <a:endParaRPr b="1" sz="1400" u="none" cap="none" strike="noStrike">
                        <a:solidFill>
                          <a:srgbClr val="C00000"/>
                        </a:solidFill>
                        <a:latin typeface="Times New Roman"/>
                        <a:ea typeface="Times New Roman"/>
                        <a:cs typeface="Times New Roman"/>
                        <a:sym typeface="Times New Roman"/>
                      </a:endParaRPr>
                    </a:p>
                  </a:txBody>
                  <a:tcPr marT="0" marB="0" marR="0" marL="0"/>
                </a:tc>
              </a:tr>
              <a:tr h="1291800">
                <a:tc>
                  <a:txBody>
                    <a:bodyPr/>
                    <a:lstStyle/>
                    <a:p>
                      <a:pPr indent="0" lvl="0" marL="0" marR="0" rtl="0" algn="ctr">
                        <a:spcBef>
                          <a:spcPts val="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0" marR="0" rtl="0" algn="ctr">
                        <a:spcBef>
                          <a:spcPts val="30"/>
                        </a:spcBef>
                        <a:spcAft>
                          <a:spcPts val="0"/>
                        </a:spcAft>
                        <a:buNone/>
                      </a:pPr>
                      <a:r>
                        <a:rPr b="1" lang="en-US" sz="1400" u="none" cap="none" strike="noStrike">
                          <a:solidFill>
                            <a:srgbClr val="FF0000"/>
                          </a:solidFill>
                          <a:latin typeface="Times New Roman"/>
                          <a:ea typeface="Times New Roman"/>
                          <a:cs typeface="Times New Roman"/>
                          <a:sym typeface="Times New Roman"/>
                        </a:rPr>
                        <a:t> </a:t>
                      </a:r>
                      <a:endParaRPr b="1" sz="1400" u="none" cap="none" strike="noStrike">
                        <a:solidFill>
                          <a:srgbClr val="FF0000"/>
                        </a:solidFill>
                        <a:latin typeface="Times New Roman"/>
                        <a:ea typeface="Times New Roman"/>
                        <a:cs typeface="Times New Roman"/>
                        <a:sym typeface="Times New Roman"/>
                      </a:endParaRPr>
                    </a:p>
                    <a:p>
                      <a:pPr indent="0" lvl="0" marL="125095" marR="136525" rtl="0" algn="ctr">
                        <a:spcBef>
                          <a:spcPts val="0"/>
                        </a:spcBef>
                        <a:spcAft>
                          <a:spcPts val="0"/>
                        </a:spcAft>
                        <a:buNone/>
                      </a:pPr>
                      <a:r>
                        <a:rPr b="1" lang="en-US" sz="1400" u="none" cap="none" strike="noStrike">
                          <a:solidFill>
                            <a:srgbClr val="FF0000"/>
                          </a:solidFill>
                          <a:latin typeface="Times New Roman"/>
                          <a:ea typeface="Times New Roman"/>
                          <a:cs typeface="Times New Roman"/>
                          <a:sym typeface="Times New Roman"/>
                        </a:rPr>
                        <a:t>Output</a:t>
                      </a:r>
                      <a:endParaRPr b="1" sz="1400" u="none" cap="none" strike="noStrike">
                        <a:solidFill>
                          <a:srgbClr val="FF0000"/>
                        </a:solidFill>
                        <a:latin typeface="Times New Roman"/>
                        <a:ea typeface="Times New Roman"/>
                        <a:cs typeface="Times New Roman"/>
                        <a:sym typeface="Times New Roman"/>
                      </a:endParaRPr>
                    </a:p>
                  </a:txBody>
                  <a:tcPr marT="0" marB="0" marR="0" marL="0"/>
                </a:tc>
                <a:tc>
                  <a:txBody>
                    <a:bodyPr/>
                    <a:lstStyle/>
                    <a:p>
                      <a:pPr indent="-342900" lvl="0" marL="342900" marR="0" rtl="0" algn="ctr">
                        <a:spcBef>
                          <a:spcPts val="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Measures progress made in achieving the specific output.</a:t>
                      </a:r>
                      <a:endParaRPr b="1" sz="1400" u="none" cap="none" strike="noStrike">
                        <a:latin typeface="Times New Roman"/>
                        <a:ea typeface="Times New Roman"/>
                        <a:cs typeface="Times New Roman"/>
                        <a:sym typeface="Times New Roman"/>
                      </a:endParaRPr>
                    </a:p>
                    <a:p>
                      <a:pPr indent="0" lvl="0" marL="0" marR="0" rtl="0" algn="ctr">
                        <a:spcBef>
                          <a:spcPts val="2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0" lvl="0" marL="100965" marR="0" rtl="0" algn="ctr">
                        <a:spcBef>
                          <a:spcPts val="0"/>
                        </a:spcBef>
                        <a:spcAft>
                          <a:spcPts val="0"/>
                        </a:spcAft>
                        <a:buNone/>
                      </a:pPr>
                      <a:r>
                        <a:rPr b="1" lang="en-US" sz="1400" u="none" cap="none" strike="noStrike">
                          <a:latin typeface="Times New Roman"/>
                          <a:ea typeface="Times New Roman"/>
                          <a:cs typeface="Times New Roman"/>
                          <a:sym typeface="Times New Roman"/>
                        </a:rPr>
                        <a:t>Helps confirm the intended change in the following:</a:t>
                      </a:r>
                      <a:endParaRPr b="1" sz="1400" u="none" cap="none" strike="noStrike">
                        <a:latin typeface="Times New Roman"/>
                        <a:ea typeface="Times New Roman"/>
                        <a:cs typeface="Times New Roman"/>
                        <a:sym typeface="Times New Roman"/>
                      </a:endParaRPr>
                    </a:p>
                    <a:p>
                      <a:pPr indent="-285750" lvl="1" marL="742950" marR="0" rtl="0" algn="ctr">
                        <a:spcBef>
                          <a:spcPts val="35"/>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Skills and/or abilities of beneficiaries;</a:t>
                      </a:r>
                      <a:endParaRPr b="1" sz="1400" u="none" cap="none" strike="noStrike">
                        <a:latin typeface="Times New Roman"/>
                        <a:ea typeface="Times New Roman"/>
                        <a:cs typeface="Times New Roman"/>
                        <a:sym typeface="Times New Roman"/>
                      </a:endParaRPr>
                    </a:p>
                    <a:p>
                      <a:pPr indent="-285750" lvl="1" marL="742950" marR="0" rtl="0" algn="ctr">
                        <a:spcBef>
                          <a:spcPts val="40"/>
                        </a:spcBef>
                        <a:spcAft>
                          <a:spcPts val="0"/>
                        </a:spcAft>
                        <a:buClr>
                          <a:schemeClr val="dk1"/>
                        </a:buClr>
                        <a:buSzPts val="1000"/>
                        <a:buFont typeface="Trebuchet MS"/>
                        <a:buChar char="–"/>
                      </a:pPr>
                      <a:r>
                        <a:rPr b="1" lang="en-US" sz="1400" u="none" cap="none" strike="noStrike">
                          <a:latin typeface="Times New Roman"/>
                          <a:ea typeface="Times New Roman"/>
                          <a:cs typeface="Times New Roman"/>
                          <a:sym typeface="Times New Roman"/>
                        </a:rPr>
                        <a:t>Availability of new products or services.</a:t>
                      </a:r>
                      <a:endParaRPr b="1" sz="1400" u="none" cap="none" strike="noStrike">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b="1" lang="en-US" sz="1400" u="none" cap="none" strike="noStrike">
                          <a:latin typeface="Times New Roman"/>
                          <a:ea typeface="Times New Roman"/>
                          <a:cs typeface="Times New Roman"/>
                          <a:sym typeface="Times New Roman"/>
                        </a:rPr>
                        <a:t> </a:t>
                      </a:r>
                      <a:endParaRPr b="1" sz="1400" u="none" cap="none" strike="noStrike">
                        <a:latin typeface="Times New Roman"/>
                        <a:ea typeface="Times New Roman"/>
                        <a:cs typeface="Times New Roman"/>
                        <a:sym typeface="Times New Roman"/>
                      </a:endParaRPr>
                    </a:p>
                    <a:p>
                      <a:pPr indent="-342900" lvl="0" marL="342900" marR="244475" rtl="0" algn="ctr">
                        <a:lnSpc>
                          <a:spcPct val="102000"/>
                        </a:lnSpc>
                        <a:spcBef>
                          <a:spcPts val="825"/>
                        </a:spcBef>
                        <a:spcAft>
                          <a:spcPts val="0"/>
                        </a:spcAft>
                        <a:buClr>
                          <a:srgbClr val="000099"/>
                        </a:buClr>
                        <a:buSzPts val="1000"/>
                        <a:buFont typeface="Trebuchet MS"/>
                        <a:buChar char="•"/>
                      </a:pPr>
                      <a:r>
                        <a:rPr b="1" lang="en-US" sz="1400" u="none" cap="none" strike="noStrike">
                          <a:solidFill>
                            <a:srgbClr val="000099"/>
                          </a:solidFill>
                          <a:latin typeface="Times New Roman"/>
                          <a:ea typeface="Times New Roman"/>
                          <a:cs typeface="Times New Roman"/>
                          <a:sym typeface="Times New Roman"/>
                        </a:rPr>
                        <a:t>Intervention has direct control over</a:t>
                      </a:r>
                      <a:endParaRPr b="1" sz="1400" u="none" cap="none" strike="noStrike">
                        <a:solidFill>
                          <a:srgbClr val="000099"/>
                        </a:solidFill>
                        <a:latin typeface="Times New Roman"/>
                        <a:ea typeface="Times New Roman"/>
                        <a:cs typeface="Times New Roman"/>
                        <a:sym typeface="Times New Roman"/>
                      </a:endParaRPr>
                    </a:p>
                  </a:txBody>
                  <a:tcPr marT="0" marB="0" marR="0" marL="0"/>
                </a:tc>
              </a:tr>
            </a:tbl>
          </a:graphicData>
        </a:graphic>
      </p:graphicFrame>
      <p:grpSp>
        <p:nvGrpSpPr>
          <p:cNvPr id="547" name="Google Shape;547;p23"/>
          <p:cNvGrpSpPr/>
          <p:nvPr/>
        </p:nvGrpSpPr>
        <p:grpSpPr>
          <a:xfrm>
            <a:off x="2323099" y="1197948"/>
            <a:ext cx="529387" cy="530210"/>
            <a:chOff x="992" y="5807"/>
            <a:chExt cx="834" cy="834"/>
          </a:xfrm>
        </p:grpSpPr>
        <p:sp>
          <p:nvSpPr>
            <p:cNvPr id="548" name="Google Shape;548;p23"/>
            <p:cNvSpPr/>
            <p:nvPr/>
          </p:nvSpPr>
          <p:spPr>
            <a:xfrm>
              <a:off x="992" y="5807"/>
              <a:ext cx="834" cy="834"/>
            </a:xfrm>
            <a:custGeom>
              <a:rect b="b" l="l" r="r" t="t"/>
              <a:pathLst>
                <a:path extrusionOk="0" h="834" w="834">
                  <a:moveTo>
                    <a:pt x="417" y="0"/>
                  </a:moveTo>
                  <a:lnTo>
                    <a:pt x="342" y="7"/>
                  </a:lnTo>
                  <a:lnTo>
                    <a:pt x="272" y="26"/>
                  </a:lnTo>
                  <a:lnTo>
                    <a:pt x="207"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7" y="777"/>
                  </a:lnTo>
                  <a:lnTo>
                    <a:pt x="686" y="736"/>
                  </a:lnTo>
                  <a:lnTo>
                    <a:pt x="736" y="686"/>
                  </a:lnTo>
                  <a:lnTo>
                    <a:pt x="777" y="628"/>
                  </a:lnTo>
                  <a:lnTo>
                    <a:pt x="808" y="563"/>
                  </a:lnTo>
                  <a:lnTo>
                    <a:pt x="827" y="492"/>
                  </a:lnTo>
                  <a:lnTo>
                    <a:pt x="834" y="417"/>
                  </a:lnTo>
                  <a:lnTo>
                    <a:pt x="827" y="342"/>
                  </a:lnTo>
                  <a:lnTo>
                    <a:pt x="808" y="272"/>
                  </a:lnTo>
                  <a:lnTo>
                    <a:pt x="777" y="207"/>
                  </a:lnTo>
                  <a:lnTo>
                    <a:pt x="736" y="149"/>
                  </a:lnTo>
                  <a:lnTo>
                    <a:pt x="686" y="98"/>
                  </a:lnTo>
                  <a:lnTo>
                    <a:pt x="627"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9" name="Google Shape;549;p23"/>
            <p:cNvSpPr/>
            <p:nvPr/>
          </p:nvSpPr>
          <p:spPr>
            <a:xfrm>
              <a:off x="992" y="5807"/>
              <a:ext cx="834" cy="834"/>
            </a:xfrm>
            <a:custGeom>
              <a:rect b="b" l="l" r="r" t="t"/>
              <a:pathLst>
                <a:path extrusionOk="0" h="834" w="834">
                  <a:moveTo>
                    <a:pt x="417" y="834"/>
                  </a:moveTo>
                  <a:lnTo>
                    <a:pt x="492" y="827"/>
                  </a:lnTo>
                  <a:lnTo>
                    <a:pt x="563" y="808"/>
                  </a:lnTo>
                  <a:lnTo>
                    <a:pt x="627" y="777"/>
                  </a:lnTo>
                  <a:lnTo>
                    <a:pt x="686" y="736"/>
                  </a:lnTo>
                  <a:lnTo>
                    <a:pt x="736" y="686"/>
                  </a:lnTo>
                  <a:lnTo>
                    <a:pt x="777" y="628"/>
                  </a:lnTo>
                  <a:lnTo>
                    <a:pt x="808" y="563"/>
                  </a:lnTo>
                  <a:lnTo>
                    <a:pt x="827" y="492"/>
                  </a:lnTo>
                  <a:lnTo>
                    <a:pt x="834" y="417"/>
                  </a:lnTo>
                  <a:lnTo>
                    <a:pt x="827" y="342"/>
                  </a:lnTo>
                  <a:lnTo>
                    <a:pt x="808" y="272"/>
                  </a:lnTo>
                  <a:lnTo>
                    <a:pt x="777" y="207"/>
                  </a:lnTo>
                  <a:lnTo>
                    <a:pt x="736" y="149"/>
                  </a:lnTo>
                  <a:lnTo>
                    <a:pt x="686" y="98"/>
                  </a:lnTo>
                  <a:lnTo>
                    <a:pt x="627" y="57"/>
                  </a:lnTo>
                  <a:lnTo>
                    <a:pt x="563" y="26"/>
                  </a:lnTo>
                  <a:lnTo>
                    <a:pt x="492" y="7"/>
                  </a:lnTo>
                  <a:lnTo>
                    <a:pt x="417" y="0"/>
                  </a:lnTo>
                  <a:lnTo>
                    <a:pt x="342" y="7"/>
                  </a:lnTo>
                  <a:lnTo>
                    <a:pt x="272" y="26"/>
                  </a:lnTo>
                  <a:lnTo>
                    <a:pt x="207"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0" name="Google Shape;550;p23"/>
            <p:cNvSpPr/>
            <p:nvPr/>
          </p:nvSpPr>
          <p:spPr>
            <a:xfrm>
              <a:off x="1179" y="5891"/>
              <a:ext cx="462" cy="665"/>
            </a:xfrm>
            <a:custGeom>
              <a:rect b="b" l="l" r="r" t="t"/>
              <a:pathLst>
                <a:path extrusionOk="0" h="665" w="462">
                  <a:moveTo>
                    <a:pt x="311" y="608"/>
                  </a:moveTo>
                  <a:lnTo>
                    <a:pt x="149" y="608"/>
                  </a:lnTo>
                  <a:lnTo>
                    <a:pt x="155" y="631"/>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5"/>
                  </a:lnTo>
                  <a:lnTo>
                    <a:pt x="230" y="504"/>
                  </a:lnTo>
                  <a:lnTo>
                    <a:pt x="149"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1" y="572"/>
                  </a:lnTo>
                  <a:lnTo>
                    <a:pt x="330" y="565"/>
                  </a:lnTo>
                  <a:lnTo>
                    <a:pt x="335" y="554"/>
                  </a:lnTo>
                  <a:lnTo>
                    <a:pt x="337" y="541"/>
                  </a:lnTo>
                  <a:close/>
                  <a:moveTo>
                    <a:pt x="462" y="246"/>
                  </a:moveTo>
                  <a:lnTo>
                    <a:pt x="454" y="169"/>
                  </a:lnTo>
                  <a:lnTo>
                    <a:pt x="421" y="100"/>
                  </a:lnTo>
                  <a:lnTo>
                    <a:pt x="413" y="91"/>
                  </a:lnTo>
                  <a:lnTo>
                    <a:pt x="413" y="229"/>
                  </a:lnTo>
                  <a:lnTo>
                    <a:pt x="410" y="260"/>
                  </a:lnTo>
                  <a:lnTo>
                    <a:pt x="402" y="291"/>
                  </a:lnTo>
                  <a:lnTo>
                    <a:pt x="387" y="321"/>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7" y="413"/>
                  </a:lnTo>
                  <a:lnTo>
                    <a:pt x="126" y="407"/>
                  </a:lnTo>
                  <a:lnTo>
                    <a:pt x="109" y="392"/>
                  </a:lnTo>
                  <a:lnTo>
                    <a:pt x="96" y="370"/>
                  </a:lnTo>
                  <a:lnTo>
                    <a:pt x="85" y="346"/>
                  </a:lnTo>
                  <a:lnTo>
                    <a:pt x="73" y="322"/>
                  </a:lnTo>
                  <a:lnTo>
                    <a:pt x="52" y="271"/>
                  </a:lnTo>
                  <a:lnTo>
                    <a:pt x="46" y="221"/>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0" y="49"/>
                  </a:lnTo>
                  <a:lnTo>
                    <a:pt x="365" y="43"/>
                  </a:lnTo>
                  <a:lnTo>
                    <a:pt x="295" y="9"/>
                  </a:lnTo>
                  <a:lnTo>
                    <a:pt x="219" y="0"/>
                  </a:lnTo>
                  <a:lnTo>
                    <a:pt x="145" y="16"/>
                  </a:lnTo>
                  <a:lnTo>
                    <a:pt x="78" y="56"/>
                  </a:lnTo>
                  <a:lnTo>
                    <a:pt x="28" y="117"/>
                  </a:lnTo>
                  <a:lnTo>
                    <a:pt x="2" y="189"/>
                  </a:lnTo>
                  <a:lnTo>
                    <a:pt x="0" y="266"/>
                  </a:lnTo>
                  <a:lnTo>
                    <a:pt x="25" y="341"/>
                  </a:lnTo>
                  <a:lnTo>
                    <a:pt x="40" y="369"/>
                  </a:lnTo>
                  <a:lnTo>
                    <a:pt x="56" y="397"/>
                  </a:lnTo>
                  <a:lnTo>
                    <a:pt x="71" y="425"/>
                  </a:lnTo>
                  <a:lnTo>
                    <a:pt x="86" y="452"/>
                  </a:lnTo>
                  <a:lnTo>
                    <a:pt x="92" y="465"/>
                  </a:lnTo>
                  <a:lnTo>
                    <a:pt x="100" y="468"/>
                  </a:lnTo>
                  <a:lnTo>
                    <a:pt x="141" y="468"/>
                  </a:lnTo>
                  <a:lnTo>
                    <a:pt x="184" y="468"/>
                  </a:lnTo>
                  <a:lnTo>
                    <a:pt x="282" y="468"/>
                  </a:lnTo>
                  <a:lnTo>
                    <a:pt x="323" y="467"/>
                  </a:lnTo>
                  <a:lnTo>
                    <a:pt x="346" y="467"/>
                  </a:lnTo>
                  <a:lnTo>
                    <a:pt x="356" y="465"/>
                  </a:lnTo>
                  <a:lnTo>
                    <a:pt x="359" y="460"/>
                  </a:lnTo>
                  <a:lnTo>
                    <a:pt x="389" y="414"/>
                  </a:lnTo>
                  <a:lnTo>
                    <a:pt x="390" y="413"/>
                  </a:lnTo>
                  <a:lnTo>
                    <a:pt x="403" y="392"/>
                  </a:lnTo>
                  <a:lnTo>
                    <a:pt x="424" y="358"/>
                  </a:lnTo>
                  <a:lnTo>
                    <a:pt x="442" y="322"/>
                  </a:lnTo>
                  <a:lnTo>
                    <a:pt x="462" y="24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51" name="Google Shape;551;p23"/>
          <p:cNvSpPr/>
          <p:nvPr/>
        </p:nvSpPr>
        <p:spPr>
          <a:xfrm rot="-4440000">
            <a:off x="1731336" y="6499325"/>
            <a:ext cx="31750" cy="101442"/>
          </a:xfrm>
          <a:prstGeom prst="rect">
            <a:avLst/>
          </a:prstGeom>
        </p:spPr>
      </p:sp>
      <p:sp>
        <p:nvSpPr>
          <p:cNvPr id="552" name="Google Shape;552;p23"/>
          <p:cNvSpPr/>
          <p:nvPr/>
        </p:nvSpPr>
        <p:spPr>
          <a:xfrm rot="-2880000">
            <a:off x="1782118" y="6377120"/>
            <a:ext cx="57150" cy="101442"/>
          </a:xfrm>
          <a:prstGeom prst="rect">
            <a:avLst/>
          </a:prstGeom>
        </p:spPr>
      </p:sp>
      <p:sp>
        <p:nvSpPr>
          <p:cNvPr id="553" name="Google Shape;553;p23"/>
          <p:cNvSpPr/>
          <p:nvPr/>
        </p:nvSpPr>
        <p:spPr>
          <a:xfrm>
            <a:off x="2970650" y="1353545"/>
            <a:ext cx="4530525"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2400">
                <a:solidFill>
                  <a:srgbClr val="C00000"/>
                </a:solidFill>
                <a:latin typeface="Times New Roman"/>
                <a:ea typeface="Times New Roman"/>
                <a:cs typeface="Times New Roman"/>
                <a:sym typeface="Times New Roman"/>
              </a:rPr>
              <a:t>Levels of intervention control</a:t>
            </a:r>
            <a:endParaRPr i="1" sz="2400">
              <a:solidFill>
                <a:srgbClr val="C00000"/>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pic>
        <p:nvPicPr>
          <p:cNvPr id="558" name="Google Shape;558;p2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59" name="Google Shape;559;p2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0" name="Google Shape;560;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1" name="Google Shape;561;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2" name="Google Shape;562;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63" name="Google Shape;563;p24"/>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564" name="Google Shape;564;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65" name="Google Shape;565;p2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566" name="Google Shape;566;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67" name="Google Shape;56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68" name="Google Shape;568;p2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pic>
        <p:nvPicPr>
          <p:cNvPr id="569" name="Google Shape;569;p2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570" name="Google Shape;570;p24"/>
          <p:cNvGraphicFramePr/>
          <p:nvPr/>
        </p:nvGraphicFramePr>
        <p:xfrm>
          <a:off x="392537" y="1546005"/>
          <a:ext cx="3000000" cy="3000000"/>
        </p:xfrm>
        <a:graphic>
          <a:graphicData uri="http://schemas.openxmlformats.org/drawingml/2006/table">
            <a:tbl>
              <a:tblPr bandRow="1" firstCol="1" firstRow="1">
                <a:noFill/>
                <a:tableStyleId>{7CBFF81F-0E52-4067-AB9D-A8919F1FBAEF}</a:tableStyleId>
              </a:tblPr>
              <a:tblGrid>
                <a:gridCol w="2205850"/>
                <a:gridCol w="1919450"/>
                <a:gridCol w="2083750"/>
                <a:gridCol w="2106700"/>
              </a:tblGrid>
              <a:tr h="420525">
                <a:tc gridSpan="4">
                  <a:txBody>
                    <a:bodyPr/>
                    <a:lstStyle/>
                    <a:p>
                      <a:pPr indent="0" lvl="0" marL="2087245" marR="2075179" rtl="0" algn="ctr">
                        <a:spcBef>
                          <a:spcPts val="0"/>
                        </a:spcBef>
                        <a:spcAft>
                          <a:spcPts val="0"/>
                        </a:spcAft>
                        <a:buNone/>
                      </a:pPr>
                      <a:r>
                        <a:rPr b="1" lang="en-US" sz="1800" u="none" cap="none" strike="noStrike">
                          <a:solidFill>
                            <a:srgbClr val="FFFF00"/>
                          </a:solidFill>
                          <a:latin typeface="Times New Roman"/>
                          <a:ea typeface="Times New Roman"/>
                          <a:cs typeface="Times New Roman"/>
                          <a:sym typeface="Times New Roman"/>
                        </a:rPr>
                        <a:t>Components of an indicator</a:t>
                      </a:r>
                      <a:endParaRPr b="1" sz="1800" u="none" cap="none" strike="noStrike">
                        <a:solidFill>
                          <a:srgbClr val="FFFF00"/>
                        </a:solidFill>
                        <a:latin typeface="Times New Roman"/>
                        <a:ea typeface="Times New Roman"/>
                        <a:cs typeface="Times New Roman"/>
                        <a:sym typeface="Times New Roman"/>
                      </a:endParaRPr>
                    </a:p>
                  </a:txBody>
                  <a:tcPr marT="0" marB="0" marR="0" marL="0"/>
                </a:tc>
                <a:tc hMerge="1"/>
                <a:tc hMerge="1"/>
                <a:tc hMerge="1"/>
              </a:tr>
              <a:tr h="486700">
                <a:tc>
                  <a:txBody>
                    <a:bodyPr/>
                    <a:lstStyle/>
                    <a:p>
                      <a:pPr indent="0" lvl="0" marL="123825" marR="0" rtl="0" algn="ctr">
                        <a:spcBef>
                          <a:spcPts val="0"/>
                        </a:spcBef>
                        <a:spcAft>
                          <a:spcPts val="0"/>
                        </a:spcAft>
                        <a:buNone/>
                      </a:pPr>
                      <a:r>
                        <a:rPr b="1" lang="en-US" sz="1600" u="none" cap="none" strike="noStrike">
                          <a:solidFill>
                            <a:schemeClr val="dk1"/>
                          </a:solidFill>
                          <a:latin typeface="Times New Roman"/>
                          <a:ea typeface="Times New Roman"/>
                          <a:cs typeface="Times New Roman"/>
                          <a:sym typeface="Times New Roman"/>
                        </a:rPr>
                        <a:t>What is to be measured</a:t>
                      </a:r>
                      <a:endParaRPr b="1" sz="1600" u="none" cap="none" strike="noStrike">
                        <a:solidFill>
                          <a:schemeClr val="dk1"/>
                        </a:solidFill>
                        <a:latin typeface="Times New Roman"/>
                        <a:ea typeface="Times New Roman"/>
                        <a:cs typeface="Times New Roman"/>
                        <a:sym typeface="Times New Roman"/>
                      </a:endParaRPr>
                    </a:p>
                  </a:txBody>
                  <a:tcPr marT="0" marB="0" marR="0" marL="0"/>
                </a:tc>
                <a:tc>
                  <a:txBody>
                    <a:bodyPr/>
                    <a:lstStyle/>
                    <a:p>
                      <a:pPr indent="0" lvl="0" marL="123825" marR="0" rtl="0" algn="ctr">
                        <a:spcBef>
                          <a:spcPts val="0"/>
                        </a:spcBef>
                        <a:spcAft>
                          <a:spcPts val="0"/>
                        </a:spcAft>
                        <a:buNone/>
                      </a:pPr>
                      <a:r>
                        <a:rPr b="1" lang="en-US" sz="1600" u="none" cap="none" strike="noStrike">
                          <a:latin typeface="Times New Roman"/>
                          <a:ea typeface="Times New Roman"/>
                          <a:cs typeface="Times New Roman"/>
                          <a:sym typeface="Times New Roman"/>
                        </a:rPr>
                        <a:t>Unit of measurement</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274320" marR="0" rtl="0" algn="ctr">
                        <a:spcBef>
                          <a:spcPts val="0"/>
                        </a:spcBef>
                        <a:spcAft>
                          <a:spcPts val="0"/>
                        </a:spcAft>
                        <a:buNone/>
                      </a:pPr>
                      <a:r>
                        <a:rPr b="1" lang="en-US" sz="1600" u="none" cap="none" strike="noStrike">
                          <a:latin typeface="Times New Roman"/>
                          <a:ea typeface="Times New Roman"/>
                          <a:cs typeface="Times New Roman"/>
                          <a:sym typeface="Times New Roman"/>
                        </a:rPr>
                        <a:t>Target population</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229234" marR="0" rtl="0" algn="ctr">
                        <a:spcBef>
                          <a:spcPts val="0"/>
                        </a:spcBef>
                        <a:spcAft>
                          <a:spcPts val="0"/>
                        </a:spcAft>
                        <a:buNone/>
                      </a:pPr>
                      <a:r>
                        <a:rPr b="1" lang="en-US" sz="1600" u="none" cap="none" strike="noStrike">
                          <a:latin typeface="Times New Roman"/>
                          <a:ea typeface="Times New Roman"/>
                          <a:cs typeface="Times New Roman"/>
                          <a:sym typeface="Times New Roman"/>
                        </a:rPr>
                        <a:t>Direction of change</a:t>
                      </a:r>
                      <a:endParaRPr b="1" sz="1600" u="none" cap="none" strike="noStrike">
                        <a:latin typeface="Times New Roman"/>
                        <a:ea typeface="Times New Roman"/>
                        <a:cs typeface="Times New Roman"/>
                        <a:sym typeface="Times New Roman"/>
                      </a:endParaRPr>
                    </a:p>
                  </a:txBody>
                  <a:tcPr marT="0" marB="0" marR="0" marL="0"/>
                </a:tc>
              </a:tr>
            </a:tbl>
          </a:graphicData>
        </a:graphic>
      </p:graphicFrame>
      <p:graphicFrame>
        <p:nvGraphicFramePr>
          <p:cNvPr id="571" name="Google Shape;571;p24"/>
          <p:cNvGraphicFramePr/>
          <p:nvPr/>
        </p:nvGraphicFramePr>
        <p:xfrm>
          <a:off x="392537" y="2516051"/>
          <a:ext cx="3000000" cy="3000000"/>
        </p:xfrm>
        <a:graphic>
          <a:graphicData uri="http://schemas.openxmlformats.org/drawingml/2006/table">
            <a:tbl>
              <a:tblPr bandRow="1" firstCol="1" firstRow="1">
                <a:noFill/>
                <a:tableStyleId>{7CBFF81F-0E52-4067-AB9D-A8919F1FBAEF}</a:tableStyleId>
              </a:tblPr>
              <a:tblGrid>
                <a:gridCol w="4132975"/>
                <a:gridCol w="3911875"/>
              </a:tblGrid>
              <a:tr h="289150">
                <a:tc>
                  <a:txBody>
                    <a:bodyPr/>
                    <a:lstStyle/>
                    <a:p>
                      <a:pPr indent="0" lvl="0" marL="1316355" marR="1297305" rtl="0" algn="ctr">
                        <a:spcBef>
                          <a:spcPts val="0"/>
                        </a:spcBef>
                        <a:spcAft>
                          <a:spcPts val="0"/>
                        </a:spcAft>
                        <a:buNone/>
                      </a:pPr>
                      <a:r>
                        <a:rPr lang="en-US" sz="1800" u="none" cap="none" strike="noStrike">
                          <a:solidFill>
                            <a:srgbClr val="66FF33"/>
                          </a:solidFill>
                        </a:rPr>
                        <a:t>Qualitative</a:t>
                      </a:r>
                      <a:endParaRPr sz="1800" u="none" cap="none" strike="noStrike">
                        <a:solidFill>
                          <a:srgbClr val="66FF33"/>
                        </a:solidFill>
                      </a:endParaRPr>
                    </a:p>
                  </a:txBody>
                  <a:tcPr marT="0" marB="0" marR="0" marL="0"/>
                </a:tc>
                <a:tc>
                  <a:txBody>
                    <a:bodyPr/>
                    <a:lstStyle/>
                    <a:p>
                      <a:pPr indent="0" lvl="0" marL="853439" marR="846455" rtl="0" algn="ctr">
                        <a:spcBef>
                          <a:spcPts val="0"/>
                        </a:spcBef>
                        <a:spcAft>
                          <a:spcPts val="0"/>
                        </a:spcAft>
                        <a:buNone/>
                      </a:pPr>
                      <a:r>
                        <a:rPr lang="en-US" sz="1800" u="none" cap="none" strike="noStrike">
                          <a:solidFill>
                            <a:srgbClr val="FF9518"/>
                          </a:solidFill>
                        </a:rPr>
                        <a:t>Quantitative</a:t>
                      </a:r>
                      <a:endParaRPr sz="2400" u="none" cap="none" strike="noStrike">
                        <a:solidFill>
                          <a:srgbClr val="FF9518"/>
                        </a:solidFill>
                        <a:latin typeface="Trebuchet MS"/>
                        <a:ea typeface="Trebuchet MS"/>
                        <a:cs typeface="Trebuchet MS"/>
                        <a:sym typeface="Trebuchet MS"/>
                      </a:endParaRPr>
                    </a:p>
                  </a:txBody>
                  <a:tcPr marT="0" marB="0" marR="0" marL="0"/>
                </a:tc>
              </a:tr>
              <a:tr h="3216375">
                <a:tc>
                  <a:txBody>
                    <a:bodyPr/>
                    <a:lstStyle/>
                    <a:p>
                      <a:pPr indent="-123825" lvl="0" marL="123825" marR="144145" rtl="0" algn="ctr">
                        <a:lnSpc>
                          <a:spcPct val="102000"/>
                        </a:lnSpc>
                        <a:spcBef>
                          <a:spcPts val="0"/>
                        </a:spcBef>
                        <a:spcAft>
                          <a:spcPts val="0"/>
                        </a:spcAft>
                        <a:buClr>
                          <a:schemeClr val="lt1"/>
                        </a:buClr>
                        <a:buSzPts val="1000"/>
                        <a:buFont typeface="Trebuchet MS"/>
                        <a:buChar char="•"/>
                      </a:pPr>
                      <a:r>
                        <a:rPr b="1" lang="en-US" sz="1400" u="none" cap="none" strike="noStrike">
                          <a:solidFill>
                            <a:schemeClr val="lt1"/>
                          </a:solidFill>
                          <a:latin typeface="Times New Roman"/>
                          <a:ea typeface="Times New Roman"/>
                          <a:cs typeface="Times New Roman"/>
                          <a:sym typeface="Times New Roman"/>
                        </a:rPr>
                        <a:t>Used to measure things that are subjective in nature, such as experience, opinions, perception and the quality and mastery of a new skills.</a:t>
                      </a:r>
                      <a:endParaRPr b="1" sz="1400" u="none" cap="none" strike="noStrike">
                        <a:solidFill>
                          <a:schemeClr val="lt1"/>
                        </a:solidFill>
                        <a:latin typeface="Times New Roman"/>
                        <a:ea typeface="Times New Roman"/>
                        <a:cs typeface="Times New Roman"/>
                        <a:sym typeface="Times New Roman"/>
                      </a:endParaRPr>
                    </a:p>
                    <a:p>
                      <a:pPr indent="-123825" lvl="0" marL="123825" marR="144780" rtl="0" algn="ctr">
                        <a:lnSpc>
                          <a:spcPct val="102000"/>
                        </a:lnSpc>
                        <a:spcBef>
                          <a:spcPts val="310"/>
                        </a:spcBef>
                        <a:spcAft>
                          <a:spcPts val="0"/>
                        </a:spcAft>
                        <a:buClr>
                          <a:schemeClr val="lt1"/>
                        </a:buClr>
                        <a:buSzPts val="1000"/>
                        <a:buFont typeface="Trebuchet MS"/>
                        <a:buChar char="•"/>
                      </a:pPr>
                      <a:r>
                        <a:rPr b="1" lang="en-US" sz="1400" u="none" cap="none" strike="noStrike">
                          <a:solidFill>
                            <a:schemeClr val="lt1"/>
                          </a:solidFill>
                          <a:latin typeface="Times New Roman"/>
                          <a:ea typeface="Times New Roman"/>
                          <a:cs typeface="Times New Roman"/>
                          <a:sym typeface="Times New Roman"/>
                        </a:rPr>
                        <a:t>Can be expressed through changes in perception, experience, attitudes, awareness and others.</a:t>
                      </a:r>
                      <a:endParaRPr b="1" sz="1400" u="none" cap="none" strike="noStrike">
                        <a:solidFill>
                          <a:schemeClr val="lt1"/>
                        </a:solidFill>
                        <a:latin typeface="Times New Roman"/>
                        <a:ea typeface="Times New Roman"/>
                        <a:cs typeface="Times New Roman"/>
                        <a:sym typeface="Times New Roman"/>
                      </a:endParaRPr>
                    </a:p>
                    <a:p>
                      <a:pPr indent="-123825" lvl="0" marL="123825" marR="0" rtl="0" algn="ctr">
                        <a:spcBef>
                          <a:spcPts val="310"/>
                        </a:spcBef>
                        <a:spcAft>
                          <a:spcPts val="0"/>
                        </a:spcAft>
                        <a:buClr>
                          <a:schemeClr val="lt1"/>
                        </a:buClr>
                        <a:buSzPts val="1000"/>
                        <a:buFont typeface="Trebuchet MS"/>
                        <a:buChar char="•"/>
                      </a:pPr>
                      <a:r>
                        <a:rPr b="1" lang="en-US" sz="1400" u="none" cap="none" strike="noStrike">
                          <a:solidFill>
                            <a:schemeClr val="lt1"/>
                          </a:solidFill>
                          <a:latin typeface="Times New Roman"/>
                          <a:ea typeface="Times New Roman"/>
                          <a:cs typeface="Times New Roman"/>
                          <a:sym typeface="Times New Roman"/>
                        </a:rPr>
                        <a:t>Can also be numerical.</a:t>
                      </a:r>
                      <a:endParaRPr b="1" sz="1400" u="none" cap="none" strike="noStrike">
                        <a:solidFill>
                          <a:schemeClr val="lt1"/>
                        </a:solidFill>
                        <a:latin typeface="Times New Roman"/>
                        <a:ea typeface="Times New Roman"/>
                        <a:cs typeface="Times New Roman"/>
                        <a:sym typeface="Times New Roman"/>
                      </a:endParaRPr>
                    </a:p>
                    <a:p>
                      <a:pPr indent="0" lvl="0" marL="123825" marR="0" rtl="0" algn="ctr">
                        <a:spcBef>
                          <a:spcPts val="310"/>
                        </a:spcBef>
                        <a:spcAft>
                          <a:spcPts val="0"/>
                        </a:spcAft>
                        <a:buNone/>
                      </a:pPr>
                      <a:r>
                        <a:rPr b="1" lang="en-US" sz="1400" u="none" cap="none" strike="noStrike">
                          <a:solidFill>
                            <a:schemeClr val="lt1"/>
                          </a:solidFill>
                          <a:latin typeface="Times New Roman"/>
                          <a:ea typeface="Times New Roman"/>
                          <a:cs typeface="Times New Roman"/>
                          <a:sym typeface="Times New Roman"/>
                        </a:rPr>
                        <a:t> </a:t>
                      </a:r>
                      <a:endParaRPr b="1" sz="1400" u="none" cap="none" strike="noStrike">
                        <a:solidFill>
                          <a:schemeClr val="lt1"/>
                        </a:solidFill>
                        <a:latin typeface="Times New Roman"/>
                        <a:ea typeface="Times New Roman"/>
                        <a:cs typeface="Times New Roman"/>
                        <a:sym typeface="Times New Roman"/>
                      </a:endParaRPr>
                    </a:p>
                    <a:p>
                      <a:pPr indent="0" lvl="0" marL="123825" marR="0" rtl="0" algn="ctr">
                        <a:spcBef>
                          <a:spcPts val="310"/>
                        </a:spcBef>
                        <a:spcAft>
                          <a:spcPts val="0"/>
                        </a:spcAft>
                        <a:buNone/>
                      </a:pPr>
                      <a:r>
                        <a:rPr b="1" lang="en-US" sz="1400" u="none" cap="none" strike="noStrike">
                          <a:solidFill>
                            <a:schemeClr val="lt1"/>
                          </a:solidFill>
                          <a:latin typeface="Times New Roman"/>
                          <a:ea typeface="Times New Roman"/>
                          <a:cs typeface="Times New Roman"/>
                          <a:sym typeface="Times New Roman"/>
                        </a:rPr>
                        <a:t>Examples include the following:</a:t>
                      </a:r>
                      <a:endParaRPr b="1" sz="1400" u="none" cap="none" strike="noStrike">
                        <a:solidFill>
                          <a:schemeClr val="lt1"/>
                        </a:solidFill>
                        <a:latin typeface="Times New Roman"/>
                        <a:ea typeface="Times New Roman"/>
                        <a:cs typeface="Times New Roman"/>
                        <a:sym typeface="Times New Roman"/>
                      </a:endParaRPr>
                    </a:p>
                    <a:p>
                      <a:pPr indent="-123825" lvl="0" marL="123825" marR="144145" rtl="0" algn="ctr">
                        <a:lnSpc>
                          <a:spcPct val="102000"/>
                        </a:lnSpc>
                        <a:spcBef>
                          <a:spcPts val="310"/>
                        </a:spcBef>
                        <a:spcAft>
                          <a:spcPts val="0"/>
                        </a:spcAft>
                        <a:buClr>
                          <a:schemeClr val="lt1"/>
                        </a:buClr>
                        <a:buSzPts val="1000"/>
                        <a:buFont typeface="Trebuchet MS"/>
                        <a:buChar char="•"/>
                      </a:pPr>
                      <a:r>
                        <a:rPr b="1" lang="en-US" sz="1400" u="none" cap="none" strike="noStrike">
                          <a:solidFill>
                            <a:schemeClr val="lt1"/>
                          </a:solidFill>
                          <a:latin typeface="Times New Roman"/>
                          <a:ea typeface="Times New Roman"/>
                          <a:cs typeface="Times New Roman"/>
                          <a:sym typeface="Times New Roman"/>
                        </a:rPr>
                        <a:t>Improved public perception of parliamentary effectiveness;</a:t>
                      </a:r>
                      <a:endParaRPr b="1" sz="1400" u="none" cap="none" strike="noStrike">
                        <a:solidFill>
                          <a:schemeClr val="lt1"/>
                        </a:solidFill>
                        <a:latin typeface="Times New Roman"/>
                        <a:ea typeface="Times New Roman"/>
                        <a:cs typeface="Times New Roman"/>
                        <a:sym typeface="Times New Roman"/>
                      </a:endParaRPr>
                    </a:p>
                    <a:p>
                      <a:pPr indent="-123825" lvl="0" marL="123825" marR="144145" rtl="0" algn="ctr">
                        <a:lnSpc>
                          <a:spcPct val="102000"/>
                        </a:lnSpc>
                        <a:spcBef>
                          <a:spcPts val="310"/>
                        </a:spcBef>
                        <a:spcAft>
                          <a:spcPts val="0"/>
                        </a:spcAft>
                        <a:buClr>
                          <a:schemeClr val="lt1"/>
                        </a:buClr>
                        <a:buSzPts val="1000"/>
                        <a:buFont typeface="Trebuchet MS"/>
                        <a:buChar char="•"/>
                      </a:pPr>
                      <a:r>
                        <a:rPr b="1" lang="en-US" sz="1400" u="none" cap="none" strike="noStrike">
                          <a:solidFill>
                            <a:schemeClr val="lt1"/>
                          </a:solidFill>
                          <a:latin typeface="Times New Roman"/>
                          <a:ea typeface="Times New Roman"/>
                          <a:cs typeface="Times New Roman"/>
                          <a:sym typeface="Times New Roman"/>
                        </a:rPr>
                        <a:t>Percentage of households who state that they have changed their hygiene practices as a result of the training/ information received.</a:t>
                      </a:r>
                      <a:endParaRPr b="1" sz="1400" u="none" cap="none" strike="noStrike">
                        <a:solidFill>
                          <a:schemeClr val="lt1"/>
                        </a:solidFill>
                        <a:latin typeface="Times New Roman"/>
                        <a:ea typeface="Times New Roman"/>
                        <a:cs typeface="Times New Roman"/>
                        <a:sym typeface="Times New Roman"/>
                      </a:endParaRPr>
                    </a:p>
                  </a:txBody>
                  <a:tcPr marT="0" marB="0" marR="0" marL="0"/>
                </a:tc>
                <a:tc>
                  <a:txBody>
                    <a:bodyPr/>
                    <a:lstStyle/>
                    <a:p>
                      <a:pPr indent="-123825" lvl="0" marL="123825" marR="143510" rtl="0" algn="ctr">
                        <a:lnSpc>
                          <a:spcPct val="102000"/>
                        </a:lnSpc>
                        <a:spcBef>
                          <a:spcPts val="0"/>
                        </a:spcBef>
                        <a:spcAft>
                          <a:spcPts val="0"/>
                        </a:spcAft>
                        <a:buClr>
                          <a:schemeClr val="dk1"/>
                        </a:buClr>
                        <a:buSzPts val="1000"/>
                        <a:buFont typeface="Trebuchet MS"/>
                        <a:buChar char="•"/>
                      </a:pPr>
                      <a:r>
                        <a:rPr b="1" lang="en-US" sz="1400" u="none" cap="none" strike="noStrike">
                          <a:solidFill>
                            <a:schemeClr val="dk1"/>
                          </a:solidFill>
                          <a:latin typeface="Times New Roman"/>
                          <a:ea typeface="Times New Roman"/>
                          <a:cs typeface="Times New Roman"/>
                          <a:sym typeface="Times New Roman"/>
                        </a:rPr>
                        <a:t>Used to measure things inherently objective and quantifiable, such as how many, how often, how much or how long.</a:t>
                      </a:r>
                      <a:endParaRPr b="1" sz="1400" u="none" cap="none" strike="noStrike">
                        <a:solidFill>
                          <a:schemeClr val="dk1"/>
                        </a:solidFill>
                        <a:latin typeface="Times New Roman"/>
                        <a:ea typeface="Times New Roman"/>
                        <a:cs typeface="Times New Roman"/>
                        <a:sym typeface="Times New Roman"/>
                      </a:endParaRPr>
                    </a:p>
                    <a:p>
                      <a:pPr indent="-123825" lvl="0" marL="123825" marR="143510" rtl="0" algn="ctr">
                        <a:lnSpc>
                          <a:spcPct val="102000"/>
                        </a:lnSpc>
                        <a:spcBef>
                          <a:spcPts val="310"/>
                        </a:spcBef>
                        <a:spcAft>
                          <a:spcPts val="0"/>
                        </a:spcAft>
                        <a:buClr>
                          <a:schemeClr val="dk1"/>
                        </a:buClr>
                        <a:buSzPts val="1000"/>
                        <a:buFont typeface="Trebuchet MS"/>
                        <a:buChar char="•"/>
                      </a:pPr>
                      <a:r>
                        <a:rPr b="1" lang="en-US" sz="1400" u="none" cap="none" strike="noStrike">
                          <a:solidFill>
                            <a:schemeClr val="dk1"/>
                          </a:solidFill>
                          <a:latin typeface="Times New Roman"/>
                          <a:ea typeface="Times New Roman"/>
                          <a:cs typeface="Times New Roman"/>
                          <a:sym typeface="Times New Roman"/>
                        </a:rPr>
                        <a:t>Can be expressed in absolute figure, percentage, rate or ratio.</a:t>
                      </a:r>
                      <a:endParaRPr b="1" sz="1400" u="none" cap="none" strike="noStrike">
                        <a:solidFill>
                          <a:schemeClr val="dk1"/>
                        </a:solidFill>
                        <a:latin typeface="Times New Roman"/>
                        <a:ea typeface="Times New Roman"/>
                        <a:cs typeface="Times New Roman"/>
                        <a:sym typeface="Times New Roman"/>
                      </a:endParaRPr>
                    </a:p>
                    <a:p>
                      <a:pPr indent="0" lvl="0" marL="123825" marR="0" rtl="0" algn="ctr">
                        <a:spcBef>
                          <a:spcPts val="310"/>
                        </a:spcBef>
                        <a:spcAft>
                          <a:spcPts val="0"/>
                        </a:spcAft>
                        <a:buNone/>
                      </a:pPr>
                      <a:r>
                        <a:rPr b="1" lang="en-US" sz="1400" u="none" cap="none" strike="noStrike">
                          <a:solidFill>
                            <a:schemeClr val="dk1"/>
                          </a:solidFill>
                          <a:latin typeface="Times New Roman"/>
                          <a:ea typeface="Times New Roman"/>
                          <a:cs typeface="Times New Roman"/>
                          <a:sym typeface="Times New Roman"/>
                        </a:rPr>
                        <a:t> </a:t>
                      </a:r>
                      <a:endParaRPr b="1" sz="1400" u="none" cap="none" strike="noStrike">
                        <a:solidFill>
                          <a:schemeClr val="dk1"/>
                        </a:solidFill>
                        <a:latin typeface="Times New Roman"/>
                        <a:ea typeface="Times New Roman"/>
                        <a:cs typeface="Times New Roman"/>
                        <a:sym typeface="Times New Roman"/>
                      </a:endParaRPr>
                    </a:p>
                    <a:p>
                      <a:pPr indent="0" lvl="0" marL="123825" marR="0" rtl="0" algn="ctr">
                        <a:spcBef>
                          <a:spcPts val="310"/>
                        </a:spcBef>
                        <a:spcAft>
                          <a:spcPts val="0"/>
                        </a:spcAft>
                        <a:buNone/>
                      </a:pPr>
                      <a:r>
                        <a:rPr b="1" lang="en-US" sz="1400" u="none" cap="none" strike="noStrike">
                          <a:solidFill>
                            <a:schemeClr val="dk1"/>
                          </a:solidFill>
                          <a:latin typeface="Times New Roman"/>
                          <a:ea typeface="Times New Roman"/>
                          <a:cs typeface="Times New Roman"/>
                          <a:sym typeface="Times New Roman"/>
                        </a:rPr>
                        <a:t>Examples include the following:</a:t>
                      </a:r>
                      <a:endParaRPr b="1" sz="1400" u="none" cap="none" strike="noStrike">
                        <a:solidFill>
                          <a:schemeClr val="dk1"/>
                        </a:solidFill>
                        <a:latin typeface="Times New Roman"/>
                        <a:ea typeface="Times New Roman"/>
                        <a:cs typeface="Times New Roman"/>
                        <a:sym typeface="Times New Roman"/>
                      </a:endParaRPr>
                    </a:p>
                    <a:p>
                      <a:pPr indent="-123825" lvl="0" marL="123825" marR="143510" rtl="0" algn="ctr">
                        <a:lnSpc>
                          <a:spcPct val="102000"/>
                        </a:lnSpc>
                        <a:spcBef>
                          <a:spcPts val="310"/>
                        </a:spcBef>
                        <a:spcAft>
                          <a:spcPts val="0"/>
                        </a:spcAft>
                        <a:buClr>
                          <a:schemeClr val="dk1"/>
                        </a:buClr>
                        <a:buSzPts val="1000"/>
                        <a:buFont typeface="Trebuchet MS"/>
                        <a:buChar char="•"/>
                      </a:pPr>
                      <a:r>
                        <a:rPr b="1" lang="en-US" sz="1400" u="none" cap="none" strike="noStrike">
                          <a:solidFill>
                            <a:schemeClr val="dk1"/>
                          </a:solidFill>
                          <a:latin typeface="Times New Roman"/>
                          <a:ea typeface="Times New Roman"/>
                          <a:cs typeface="Times New Roman"/>
                          <a:sym typeface="Times New Roman"/>
                        </a:rPr>
                        <a:t>The number of persons with access to each water point.</a:t>
                      </a:r>
                      <a:endParaRPr b="1" sz="1400" u="none" cap="none" strike="noStrike">
                        <a:solidFill>
                          <a:schemeClr val="dk1"/>
                        </a:solidFill>
                        <a:latin typeface="Times New Roman"/>
                        <a:ea typeface="Times New Roman"/>
                        <a:cs typeface="Times New Roman"/>
                        <a:sym typeface="Times New Roman"/>
                      </a:endParaRPr>
                    </a:p>
                    <a:p>
                      <a:pPr indent="-123825" lvl="0" marL="123825" marR="143510" rtl="0" algn="ctr">
                        <a:lnSpc>
                          <a:spcPct val="102000"/>
                        </a:lnSpc>
                        <a:spcBef>
                          <a:spcPts val="310"/>
                        </a:spcBef>
                        <a:spcAft>
                          <a:spcPts val="0"/>
                        </a:spcAft>
                        <a:buClr>
                          <a:schemeClr val="dk1"/>
                        </a:buClr>
                        <a:buSzPts val="1000"/>
                        <a:buFont typeface="Trebuchet MS"/>
                        <a:buChar char="•"/>
                      </a:pPr>
                      <a:r>
                        <a:rPr b="1" lang="en-US" sz="1400" u="none" cap="none" strike="noStrike">
                          <a:solidFill>
                            <a:schemeClr val="dk1"/>
                          </a:solidFill>
                          <a:latin typeface="Times New Roman"/>
                          <a:ea typeface="Times New Roman"/>
                          <a:cs typeface="Times New Roman"/>
                          <a:sym typeface="Times New Roman"/>
                        </a:rPr>
                        <a:t>Percentage of surveyed citizens who say that they have access to a court system to resolve disputes.</a:t>
                      </a:r>
                      <a:endParaRPr b="1" sz="1400" u="none" cap="none" strike="noStrike">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pic>
        <p:nvPicPr>
          <p:cNvPr id="576" name="Google Shape;576;p2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77" name="Google Shape;577;p2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78" name="Google Shape;578;p2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79" name="Google Shape;579;p2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80" name="Google Shape;580;p25"/>
          <p:cNvPicPr preferRelativeResize="0"/>
          <p:nvPr/>
        </p:nvPicPr>
        <p:blipFill rotWithShape="1">
          <a:blip r:embed="rId7">
            <a:alphaModFix/>
          </a:blip>
          <a:srcRect b="0" l="0" r="0" t="0"/>
          <a:stretch/>
        </p:blipFill>
        <p:spPr>
          <a:xfrm>
            <a:off x="8992869" y="533330"/>
            <a:ext cx="2929498" cy="5907194"/>
          </a:xfrm>
          <a:prstGeom prst="rect">
            <a:avLst/>
          </a:prstGeom>
          <a:noFill/>
          <a:ln>
            <a:noFill/>
          </a:ln>
        </p:spPr>
      </p:pic>
      <p:pic>
        <p:nvPicPr>
          <p:cNvPr id="581" name="Google Shape;581;p2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82" name="Google Shape;582;p2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583" name="Google Shape;583;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4" name="Google Shape;584;p2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585" name="Google Shape;585;p25"/>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pSp>
        <p:nvGrpSpPr>
          <p:cNvPr id="586" name="Google Shape;586;p25"/>
          <p:cNvGrpSpPr/>
          <p:nvPr/>
        </p:nvGrpSpPr>
        <p:grpSpPr>
          <a:xfrm>
            <a:off x="723858" y="829055"/>
            <a:ext cx="530210" cy="627987"/>
            <a:chOff x="980" y="5357"/>
            <a:chExt cx="834" cy="834"/>
          </a:xfrm>
        </p:grpSpPr>
        <p:sp>
          <p:nvSpPr>
            <p:cNvPr id="587" name="Google Shape;587;p25"/>
            <p:cNvSpPr/>
            <p:nvPr/>
          </p:nvSpPr>
          <p:spPr>
            <a:xfrm>
              <a:off x="980" y="5357"/>
              <a:ext cx="834" cy="834"/>
            </a:xfrm>
            <a:custGeom>
              <a:rect b="b" l="l" r="r" t="t"/>
              <a:pathLst>
                <a:path extrusionOk="0" h="834" w="834">
                  <a:moveTo>
                    <a:pt x="417" y="0"/>
                  </a:moveTo>
                  <a:lnTo>
                    <a:pt x="342" y="7"/>
                  </a:lnTo>
                  <a:lnTo>
                    <a:pt x="272" y="26"/>
                  </a:lnTo>
                  <a:lnTo>
                    <a:pt x="207" y="57"/>
                  </a:lnTo>
                  <a:lnTo>
                    <a:pt x="149" y="98"/>
                  </a:lnTo>
                  <a:lnTo>
                    <a:pt x="98" y="148"/>
                  </a:lnTo>
                  <a:lnTo>
                    <a:pt x="57" y="207"/>
                  </a:lnTo>
                  <a:lnTo>
                    <a:pt x="26" y="272"/>
                  </a:lnTo>
                  <a:lnTo>
                    <a:pt x="7" y="342"/>
                  </a:lnTo>
                  <a:lnTo>
                    <a:pt x="0" y="417"/>
                  </a:lnTo>
                  <a:lnTo>
                    <a:pt x="7" y="492"/>
                  </a:lnTo>
                  <a:lnTo>
                    <a:pt x="26" y="563"/>
                  </a:lnTo>
                  <a:lnTo>
                    <a:pt x="57" y="627"/>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7"/>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8" name="Google Shape;588;p25"/>
            <p:cNvSpPr/>
            <p:nvPr/>
          </p:nvSpPr>
          <p:spPr>
            <a:xfrm>
              <a:off x="980" y="5357"/>
              <a:ext cx="834" cy="834"/>
            </a:xfrm>
            <a:custGeom>
              <a:rect b="b" l="l" r="r" t="t"/>
              <a:pathLst>
                <a:path extrusionOk="0" h="834" w="834">
                  <a:moveTo>
                    <a:pt x="417" y="834"/>
                  </a:moveTo>
                  <a:lnTo>
                    <a:pt x="492" y="827"/>
                  </a:lnTo>
                  <a:lnTo>
                    <a:pt x="563" y="808"/>
                  </a:lnTo>
                  <a:lnTo>
                    <a:pt x="628" y="777"/>
                  </a:lnTo>
                  <a:lnTo>
                    <a:pt x="686" y="736"/>
                  </a:lnTo>
                  <a:lnTo>
                    <a:pt x="736" y="686"/>
                  </a:lnTo>
                  <a:lnTo>
                    <a:pt x="777" y="627"/>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9" y="98"/>
                  </a:lnTo>
                  <a:lnTo>
                    <a:pt x="98" y="148"/>
                  </a:lnTo>
                  <a:lnTo>
                    <a:pt x="57" y="207"/>
                  </a:lnTo>
                  <a:lnTo>
                    <a:pt x="26" y="272"/>
                  </a:lnTo>
                  <a:lnTo>
                    <a:pt x="7" y="342"/>
                  </a:lnTo>
                  <a:lnTo>
                    <a:pt x="0" y="417"/>
                  </a:lnTo>
                  <a:lnTo>
                    <a:pt x="7" y="492"/>
                  </a:lnTo>
                  <a:lnTo>
                    <a:pt x="26" y="563"/>
                  </a:lnTo>
                  <a:lnTo>
                    <a:pt x="57" y="627"/>
                  </a:lnTo>
                  <a:lnTo>
                    <a:pt x="98" y="686"/>
                  </a:lnTo>
                  <a:lnTo>
                    <a:pt x="149"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9" name="Google Shape;589;p25"/>
            <p:cNvSpPr/>
            <p:nvPr/>
          </p:nvSpPr>
          <p:spPr>
            <a:xfrm>
              <a:off x="1233" y="5425"/>
              <a:ext cx="471" cy="613"/>
            </a:xfrm>
            <a:custGeom>
              <a:rect b="b" l="l" r="r" t="t"/>
              <a:pathLst>
                <a:path extrusionOk="0" h="613" w="471">
                  <a:moveTo>
                    <a:pt x="236" y="0"/>
                  </a:moveTo>
                  <a:lnTo>
                    <a:pt x="172" y="6"/>
                  </a:lnTo>
                  <a:lnTo>
                    <a:pt x="121" y="58"/>
                  </a:lnTo>
                  <a:lnTo>
                    <a:pt x="95" y="129"/>
                  </a:lnTo>
                  <a:lnTo>
                    <a:pt x="82" y="161"/>
                  </a:lnTo>
                  <a:lnTo>
                    <a:pt x="64" y="197"/>
                  </a:lnTo>
                  <a:lnTo>
                    <a:pt x="42" y="229"/>
                  </a:lnTo>
                  <a:lnTo>
                    <a:pt x="14" y="248"/>
                  </a:lnTo>
                  <a:lnTo>
                    <a:pt x="1" y="317"/>
                  </a:lnTo>
                  <a:lnTo>
                    <a:pt x="60" y="278"/>
                  </a:lnTo>
                  <a:lnTo>
                    <a:pt x="107" y="226"/>
                  </a:lnTo>
                  <a:lnTo>
                    <a:pt x="142" y="138"/>
                  </a:lnTo>
                  <a:lnTo>
                    <a:pt x="150" y="103"/>
                  </a:lnTo>
                  <a:lnTo>
                    <a:pt x="155" y="85"/>
                  </a:lnTo>
                  <a:lnTo>
                    <a:pt x="162" y="70"/>
                  </a:lnTo>
                  <a:lnTo>
                    <a:pt x="179" y="55"/>
                  </a:lnTo>
                  <a:lnTo>
                    <a:pt x="199" y="48"/>
                  </a:lnTo>
                  <a:lnTo>
                    <a:pt x="220" y="51"/>
                  </a:lnTo>
                  <a:lnTo>
                    <a:pt x="240" y="62"/>
                  </a:lnTo>
                  <a:lnTo>
                    <a:pt x="252" y="79"/>
                  </a:lnTo>
                  <a:lnTo>
                    <a:pt x="258" y="99"/>
                  </a:lnTo>
                  <a:lnTo>
                    <a:pt x="259" y="121"/>
                  </a:lnTo>
                  <a:lnTo>
                    <a:pt x="257" y="225"/>
                  </a:lnTo>
                  <a:lnTo>
                    <a:pt x="258" y="247"/>
                  </a:lnTo>
                  <a:lnTo>
                    <a:pt x="312" y="299"/>
                  </a:lnTo>
                  <a:lnTo>
                    <a:pt x="376" y="305"/>
                  </a:lnTo>
                  <a:lnTo>
                    <a:pt x="389" y="307"/>
                  </a:lnTo>
                  <a:lnTo>
                    <a:pt x="401" y="311"/>
                  </a:lnTo>
                  <a:lnTo>
                    <a:pt x="412" y="318"/>
                  </a:lnTo>
                  <a:lnTo>
                    <a:pt x="420" y="329"/>
                  </a:lnTo>
                  <a:lnTo>
                    <a:pt x="423" y="340"/>
                  </a:lnTo>
                  <a:lnTo>
                    <a:pt x="422" y="351"/>
                  </a:lnTo>
                  <a:lnTo>
                    <a:pt x="382" y="405"/>
                  </a:lnTo>
                  <a:lnTo>
                    <a:pt x="377" y="410"/>
                  </a:lnTo>
                  <a:lnTo>
                    <a:pt x="381" y="435"/>
                  </a:lnTo>
                  <a:lnTo>
                    <a:pt x="375" y="457"/>
                  </a:lnTo>
                  <a:lnTo>
                    <a:pt x="360" y="474"/>
                  </a:lnTo>
                  <a:lnTo>
                    <a:pt x="336" y="482"/>
                  </a:lnTo>
                  <a:lnTo>
                    <a:pt x="331" y="493"/>
                  </a:lnTo>
                  <a:lnTo>
                    <a:pt x="326" y="503"/>
                  </a:lnTo>
                  <a:lnTo>
                    <a:pt x="318" y="510"/>
                  </a:lnTo>
                  <a:lnTo>
                    <a:pt x="308" y="513"/>
                  </a:lnTo>
                  <a:lnTo>
                    <a:pt x="270" y="544"/>
                  </a:lnTo>
                  <a:lnTo>
                    <a:pt x="190" y="552"/>
                  </a:lnTo>
                  <a:lnTo>
                    <a:pt x="105" y="549"/>
                  </a:lnTo>
                  <a:lnTo>
                    <a:pt x="51" y="546"/>
                  </a:lnTo>
                  <a:lnTo>
                    <a:pt x="21" y="550"/>
                  </a:lnTo>
                  <a:lnTo>
                    <a:pt x="5" y="559"/>
                  </a:lnTo>
                  <a:lnTo>
                    <a:pt x="0" y="577"/>
                  </a:lnTo>
                  <a:lnTo>
                    <a:pt x="1" y="607"/>
                  </a:lnTo>
                  <a:lnTo>
                    <a:pt x="50" y="609"/>
                  </a:lnTo>
                  <a:lnTo>
                    <a:pt x="140" y="612"/>
                  </a:lnTo>
                  <a:lnTo>
                    <a:pt x="241" y="610"/>
                  </a:lnTo>
                  <a:lnTo>
                    <a:pt x="323" y="598"/>
                  </a:lnTo>
                  <a:lnTo>
                    <a:pt x="355" y="569"/>
                  </a:lnTo>
                  <a:lnTo>
                    <a:pt x="367" y="564"/>
                  </a:lnTo>
                  <a:lnTo>
                    <a:pt x="379" y="557"/>
                  </a:lnTo>
                  <a:lnTo>
                    <a:pt x="389" y="549"/>
                  </a:lnTo>
                  <a:lnTo>
                    <a:pt x="396" y="538"/>
                  </a:lnTo>
                  <a:lnTo>
                    <a:pt x="399" y="530"/>
                  </a:lnTo>
                  <a:lnTo>
                    <a:pt x="393" y="518"/>
                  </a:lnTo>
                  <a:lnTo>
                    <a:pt x="399" y="500"/>
                  </a:lnTo>
                  <a:lnTo>
                    <a:pt x="398" y="505"/>
                  </a:lnTo>
                  <a:lnTo>
                    <a:pt x="405" y="496"/>
                  </a:lnTo>
                  <a:lnTo>
                    <a:pt x="420" y="478"/>
                  </a:lnTo>
                  <a:lnTo>
                    <a:pt x="437" y="456"/>
                  </a:lnTo>
                  <a:lnTo>
                    <a:pt x="442" y="433"/>
                  </a:lnTo>
                  <a:lnTo>
                    <a:pt x="424" y="415"/>
                  </a:lnTo>
                  <a:lnTo>
                    <a:pt x="449" y="380"/>
                  </a:lnTo>
                  <a:lnTo>
                    <a:pt x="470" y="338"/>
                  </a:lnTo>
                  <a:lnTo>
                    <a:pt x="470" y="295"/>
                  </a:lnTo>
                  <a:lnTo>
                    <a:pt x="438" y="263"/>
                  </a:lnTo>
                  <a:lnTo>
                    <a:pt x="392" y="257"/>
                  </a:lnTo>
                  <a:lnTo>
                    <a:pt x="346" y="261"/>
                  </a:lnTo>
                  <a:lnTo>
                    <a:pt x="310" y="251"/>
                  </a:lnTo>
                  <a:lnTo>
                    <a:pt x="297" y="204"/>
                  </a:lnTo>
                  <a:lnTo>
                    <a:pt x="297" y="148"/>
                  </a:lnTo>
                  <a:lnTo>
                    <a:pt x="292" y="85"/>
                  </a:lnTo>
                  <a:lnTo>
                    <a:pt x="274" y="31"/>
                  </a:lnTo>
                  <a:lnTo>
                    <a:pt x="236"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0" name="Google Shape;590;p25"/>
            <p:cNvSpPr/>
            <p:nvPr/>
          </p:nvSpPr>
          <p:spPr>
            <a:xfrm>
              <a:off x="1122" y="5667"/>
              <a:ext cx="167" cy="365"/>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591" name="Google Shape;591;p25"/>
          <p:cNvSpPr/>
          <p:nvPr/>
        </p:nvSpPr>
        <p:spPr>
          <a:xfrm>
            <a:off x="-356458" y="1232111"/>
            <a:ext cx="12228159"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2" name="Google Shape;592;p25"/>
          <p:cNvSpPr/>
          <p:nvPr/>
        </p:nvSpPr>
        <p:spPr>
          <a:xfrm>
            <a:off x="2955491" y="1054917"/>
            <a:ext cx="5281858" cy="1077218"/>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100"/>
              <a:buFont typeface="Arial"/>
              <a:buNone/>
            </a:pPr>
            <a:br>
              <a:rPr b="0" i="0" lang="en-US" sz="1100" u="none" cap="none" strike="noStrike">
                <a:solidFill>
                  <a:schemeClr val="dk1"/>
                </a:solidFill>
                <a:latin typeface="Arial"/>
                <a:ea typeface="Arial"/>
                <a:cs typeface="Arial"/>
                <a:sym typeface="Arial"/>
              </a:rPr>
            </a:br>
            <a:r>
              <a:rPr b="1" i="0" lang="en-US" sz="1400" u="none" cap="none" strike="noStrike">
                <a:solidFill>
                  <a:srgbClr val="C00000"/>
                </a:solidFill>
                <a:latin typeface="Times New Roman"/>
                <a:ea typeface="Times New Roman"/>
                <a:cs typeface="Times New Roman"/>
                <a:sym typeface="Times New Roman"/>
              </a:rPr>
              <a:t>It is also important to keep in mind the specific, measurable, achievable, relevant and time-bound (SMART) </a:t>
            </a:r>
            <a:endParaRPr/>
          </a:p>
          <a:p>
            <a:pPr indent="0" lvl="0" marL="0" marR="0" rtl="0" algn="ctr">
              <a:lnSpc>
                <a:spcPct val="100000"/>
              </a:lnSpc>
              <a:spcBef>
                <a:spcPts val="0"/>
              </a:spcBef>
              <a:spcAft>
                <a:spcPts val="0"/>
              </a:spcAft>
              <a:buClr>
                <a:srgbClr val="C00000"/>
              </a:buClr>
              <a:buSzPts val="1400"/>
              <a:buFont typeface="Times New Roman"/>
              <a:buNone/>
            </a:pPr>
            <a:r>
              <a:rPr b="1" i="0" lang="en-US" sz="1400" u="none" cap="none" strike="noStrike">
                <a:solidFill>
                  <a:srgbClr val="C00000"/>
                </a:solidFill>
                <a:latin typeface="Times New Roman"/>
                <a:ea typeface="Times New Roman"/>
                <a:cs typeface="Times New Roman"/>
                <a:sym typeface="Times New Roman"/>
              </a:rPr>
              <a:t>criteria used to develop indicators:</a:t>
            </a:r>
            <a:endParaRPr b="1" i="0" sz="1400" u="none" cap="none" strike="noStrike">
              <a:solidFill>
                <a:srgbClr val="C00000"/>
              </a:solidFill>
              <a:latin typeface="Times New Roman"/>
              <a:ea typeface="Times New Roman"/>
              <a:cs typeface="Times New Roman"/>
              <a:sym typeface="Times New Roman"/>
            </a:endParaRPr>
          </a:p>
        </p:txBody>
      </p:sp>
      <p:grpSp>
        <p:nvGrpSpPr>
          <p:cNvPr id="593" name="Google Shape;593;p25"/>
          <p:cNvGrpSpPr/>
          <p:nvPr/>
        </p:nvGrpSpPr>
        <p:grpSpPr>
          <a:xfrm>
            <a:off x="5952642" y="3535673"/>
            <a:ext cx="2049979" cy="2299433"/>
            <a:chOff x="1988638" y="1793010"/>
            <a:chExt cx="1799378" cy="1799125"/>
          </a:xfrm>
        </p:grpSpPr>
        <p:sp>
          <p:nvSpPr>
            <p:cNvPr id="594" name="Google Shape;594;p25"/>
            <p:cNvSpPr/>
            <p:nvPr/>
          </p:nvSpPr>
          <p:spPr>
            <a:xfrm>
              <a:off x="1988638" y="1793010"/>
              <a:ext cx="1799378" cy="1799125"/>
            </a:xfrm>
            <a:custGeom>
              <a:rect b="b" l="l" r="r" t="t"/>
              <a:pathLst>
                <a:path extrusionOk="0" h="92500" w="92513">
                  <a:moveTo>
                    <a:pt x="46257" y="0"/>
                  </a:moveTo>
                  <a:cubicBezTo>
                    <a:pt x="20718" y="0"/>
                    <a:pt x="1" y="20705"/>
                    <a:pt x="1" y="46244"/>
                  </a:cubicBezTo>
                  <a:cubicBezTo>
                    <a:pt x="1" y="71795"/>
                    <a:pt x="20718" y="92500"/>
                    <a:pt x="46257" y="92500"/>
                  </a:cubicBezTo>
                  <a:cubicBezTo>
                    <a:pt x="71796" y="92500"/>
                    <a:pt x="92513" y="71795"/>
                    <a:pt x="92513" y="46244"/>
                  </a:cubicBezTo>
                  <a:cubicBezTo>
                    <a:pt x="92513" y="20705"/>
                    <a:pt x="71796" y="0"/>
                    <a:pt x="46257" y="0"/>
                  </a:cubicBezTo>
                  <a:close/>
                </a:path>
              </a:pathLst>
            </a:custGeom>
            <a:solidFill>
              <a:srgbClr val="CCCCCC"/>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95" name="Google Shape;595;p25"/>
            <p:cNvSpPr/>
            <p:nvPr/>
          </p:nvSpPr>
          <p:spPr>
            <a:xfrm>
              <a:off x="2120880" y="1924999"/>
              <a:ext cx="1534897" cy="1534916"/>
            </a:xfrm>
            <a:custGeom>
              <a:rect b="b" l="l" r="r" t="t"/>
              <a:pathLst>
                <a:path extrusionOk="0" h="78916" w="78915">
                  <a:moveTo>
                    <a:pt x="39458" y="1"/>
                  </a:moveTo>
                  <a:cubicBezTo>
                    <a:pt x="17705" y="1"/>
                    <a:pt x="0" y="17705"/>
                    <a:pt x="0" y="39458"/>
                  </a:cubicBezTo>
                  <a:cubicBezTo>
                    <a:pt x="0" y="61223"/>
                    <a:pt x="17705" y="78915"/>
                    <a:pt x="39458" y="78915"/>
                  </a:cubicBezTo>
                  <a:cubicBezTo>
                    <a:pt x="61210" y="78915"/>
                    <a:pt x="78915" y="61223"/>
                    <a:pt x="78915" y="39458"/>
                  </a:cubicBezTo>
                  <a:cubicBezTo>
                    <a:pt x="78915" y="17705"/>
                    <a:pt x="61210" y="1"/>
                    <a:pt x="39458"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96" name="Google Shape;596;p25"/>
            <p:cNvSpPr/>
            <p:nvPr/>
          </p:nvSpPr>
          <p:spPr>
            <a:xfrm>
              <a:off x="2252869" y="2057241"/>
              <a:ext cx="1270688" cy="1270669"/>
            </a:xfrm>
            <a:custGeom>
              <a:rect b="b" l="l" r="r" t="t"/>
              <a:pathLst>
                <a:path extrusionOk="0" h="65330" w="65331">
                  <a:moveTo>
                    <a:pt x="32672" y="0"/>
                  </a:moveTo>
                  <a:cubicBezTo>
                    <a:pt x="14658" y="0"/>
                    <a:pt x="1" y="14657"/>
                    <a:pt x="1" y="32659"/>
                  </a:cubicBezTo>
                  <a:cubicBezTo>
                    <a:pt x="1" y="50673"/>
                    <a:pt x="14658" y="65330"/>
                    <a:pt x="32672" y="65330"/>
                  </a:cubicBezTo>
                  <a:cubicBezTo>
                    <a:pt x="50686" y="65330"/>
                    <a:pt x="65331" y="50673"/>
                    <a:pt x="65331" y="32659"/>
                  </a:cubicBezTo>
                  <a:cubicBezTo>
                    <a:pt x="65331" y="14657"/>
                    <a:pt x="50686" y="0"/>
                    <a:pt x="32672" y="0"/>
                  </a:cubicBezTo>
                  <a:close/>
                </a:path>
              </a:pathLst>
            </a:custGeom>
            <a:solidFill>
              <a:srgbClr val="CCCCCC"/>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97" name="Google Shape;597;p25"/>
            <p:cNvSpPr/>
            <p:nvPr/>
          </p:nvSpPr>
          <p:spPr>
            <a:xfrm>
              <a:off x="2385111" y="2189231"/>
              <a:ext cx="1006440" cy="1006460"/>
            </a:xfrm>
            <a:custGeom>
              <a:rect b="b" l="l" r="r" t="t"/>
              <a:pathLst>
                <a:path extrusionOk="0" h="51746" w="51745">
                  <a:moveTo>
                    <a:pt x="25873" y="1"/>
                  </a:moveTo>
                  <a:cubicBezTo>
                    <a:pt x="11609" y="1"/>
                    <a:pt x="0" y="11609"/>
                    <a:pt x="0" y="25873"/>
                  </a:cubicBezTo>
                  <a:cubicBezTo>
                    <a:pt x="0" y="40137"/>
                    <a:pt x="11609" y="51745"/>
                    <a:pt x="25873" y="51745"/>
                  </a:cubicBezTo>
                  <a:cubicBezTo>
                    <a:pt x="40136" y="51745"/>
                    <a:pt x="51745" y="40137"/>
                    <a:pt x="51745" y="25873"/>
                  </a:cubicBezTo>
                  <a:cubicBezTo>
                    <a:pt x="51745" y="11609"/>
                    <a:pt x="40136" y="1"/>
                    <a:pt x="25873"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98" name="Google Shape;598;p25"/>
            <p:cNvSpPr/>
            <p:nvPr/>
          </p:nvSpPr>
          <p:spPr>
            <a:xfrm>
              <a:off x="2517334" y="2321473"/>
              <a:ext cx="741998" cy="742212"/>
            </a:xfrm>
            <a:custGeom>
              <a:rect b="b" l="l" r="r" t="t"/>
              <a:pathLst>
                <a:path extrusionOk="0" h="38160" w="38149">
                  <a:moveTo>
                    <a:pt x="19075" y="0"/>
                  </a:moveTo>
                  <a:cubicBezTo>
                    <a:pt x="8550" y="0"/>
                    <a:pt x="1" y="8561"/>
                    <a:pt x="1" y="19074"/>
                  </a:cubicBezTo>
                  <a:cubicBezTo>
                    <a:pt x="1" y="29599"/>
                    <a:pt x="8550" y="38160"/>
                    <a:pt x="19075" y="38160"/>
                  </a:cubicBezTo>
                  <a:cubicBezTo>
                    <a:pt x="29588" y="38160"/>
                    <a:pt x="38149" y="29599"/>
                    <a:pt x="38149" y="19074"/>
                  </a:cubicBezTo>
                  <a:cubicBezTo>
                    <a:pt x="38149" y="8561"/>
                    <a:pt x="29600" y="0"/>
                    <a:pt x="19075" y="0"/>
                  </a:cubicBezTo>
                  <a:close/>
                </a:path>
              </a:pathLst>
            </a:custGeom>
            <a:solidFill>
              <a:srgbClr val="CCCCCC"/>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99" name="Google Shape;599;p25"/>
            <p:cNvSpPr/>
            <p:nvPr/>
          </p:nvSpPr>
          <p:spPr>
            <a:xfrm>
              <a:off x="2649343" y="2453463"/>
              <a:ext cx="477984" cy="478003"/>
            </a:xfrm>
            <a:custGeom>
              <a:rect b="b" l="l" r="r" t="t"/>
              <a:pathLst>
                <a:path extrusionOk="0" h="24576" w="24575">
                  <a:moveTo>
                    <a:pt x="12288" y="1"/>
                  </a:moveTo>
                  <a:cubicBezTo>
                    <a:pt x="5513" y="1"/>
                    <a:pt x="0" y="5513"/>
                    <a:pt x="0" y="12288"/>
                  </a:cubicBezTo>
                  <a:cubicBezTo>
                    <a:pt x="0" y="19063"/>
                    <a:pt x="5513" y="24575"/>
                    <a:pt x="12288" y="24575"/>
                  </a:cubicBezTo>
                  <a:cubicBezTo>
                    <a:pt x="19062" y="24575"/>
                    <a:pt x="24575" y="19063"/>
                    <a:pt x="24575" y="12288"/>
                  </a:cubicBezTo>
                  <a:cubicBezTo>
                    <a:pt x="24575" y="5513"/>
                    <a:pt x="19062" y="1"/>
                    <a:pt x="12288"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600" name="Google Shape;600;p25"/>
          <p:cNvGrpSpPr/>
          <p:nvPr/>
        </p:nvGrpSpPr>
        <p:grpSpPr>
          <a:xfrm>
            <a:off x="4868056" y="3127772"/>
            <a:ext cx="2285293" cy="3173501"/>
            <a:chOff x="2436407" y="1149742"/>
            <a:chExt cx="2285293" cy="3173501"/>
          </a:xfrm>
        </p:grpSpPr>
        <p:grpSp>
          <p:nvGrpSpPr>
            <p:cNvPr id="601" name="Google Shape;601;p25"/>
            <p:cNvGrpSpPr/>
            <p:nvPr/>
          </p:nvGrpSpPr>
          <p:grpSpPr>
            <a:xfrm>
              <a:off x="2441759" y="2078770"/>
              <a:ext cx="2143931" cy="650204"/>
              <a:chOff x="1102388" y="2167699"/>
              <a:chExt cx="1795436" cy="544468"/>
            </a:xfrm>
          </p:grpSpPr>
          <p:sp>
            <p:nvSpPr>
              <p:cNvPr id="602" name="Google Shape;602;p25"/>
              <p:cNvSpPr/>
              <p:nvPr/>
            </p:nvSpPr>
            <p:spPr>
              <a:xfrm>
                <a:off x="1658878" y="2422440"/>
                <a:ext cx="1238946" cy="289727"/>
              </a:xfrm>
              <a:custGeom>
                <a:rect b="b" l="l" r="r" t="t"/>
                <a:pathLst>
                  <a:path extrusionOk="0" h="14896" w="63699">
                    <a:moveTo>
                      <a:pt x="370" y="0"/>
                    </a:moveTo>
                    <a:lnTo>
                      <a:pt x="0" y="1798"/>
                    </a:lnTo>
                    <a:lnTo>
                      <a:pt x="63330" y="14895"/>
                    </a:lnTo>
                    <a:lnTo>
                      <a:pt x="63699" y="13097"/>
                    </a:lnTo>
                    <a:lnTo>
                      <a:pt x="37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603" name="Google Shape;603;p25"/>
              <p:cNvSpPr/>
              <p:nvPr/>
            </p:nvSpPr>
            <p:spPr>
              <a:xfrm>
                <a:off x="1102388" y="2167699"/>
                <a:ext cx="634770" cy="411990"/>
              </a:xfrm>
              <a:custGeom>
                <a:rect b="b" l="l" r="r" t="t"/>
                <a:pathLst>
                  <a:path extrusionOk="0" h="21182" w="32636">
                    <a:moveTo>
                      <a:pt x="3477" y="1"/>
                    </a:moveTo>
                    <a:lnTo>
                      <a:pt x="9121" y="9930"/>
                    </a:lnTo>
                    <a:lnTo>
                      <a:pt x="1" y="16812"/>
                    </a:lnTo>
                    <a:lnTo>
                      <a:pt x="21170" y="21182"/>
                    </a:lnTo>
                    <a:lnTo>
                      <a:pt x="32636" y="14788"/>
                    </a:lnTo>
                    <a:lnTo>
                      <a:pt x="24647" y="4370"/>
                    </a:lnTo>
                    <a:lnTo>
                      <a:pt x="3477"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604" name="Google Shape;604;p25"/>
            <p:cNvGrpSpPr/>
            <p:nvPr/>
          </p:nvGrpSpPr>
          <p:grpSpPr>
            <a:xfrm>
              <a:off x="2825022" y="1149742"/>
              <a:ext cx="1775326" cy="1559088"/>
              <a:chOff x="1423352" y="1394335"/>
              <a:chExt cx="1486748" cy="1305551"/>
            </a:xfrm>
          </p:grpSpPr>
          <p:sp>
            <p:nvSpPr>
              <p:cNvPr id="605" name="Google Shape;605;p25"/>
              <p:cNvSpPr/>
              <p:nvPr/>
            </p:nvSpPr>
            <p:spPr>
              <a:xfrm>
                <a:off x="1928906" y="1857623"/>
                <a:ext cx="981194" cy="842263"/>
              </a:xfrm>
              <a:custGeom>
                <a:rect b="b" l="l" r="r" t="t"/>
                <a:pathLst>
                  <a:path extrusionOk="0" h="43304" w="50447">
                    <a:moveTo>
                      <a:pt x="1191" y="0"/>
                    </a:moveTo>
                    <a:lnTo>
                      <a:pt x="0" y="1405"/>
                    </a:lnTo>
                    <a:lnTo>
                      <a:pt x="49256" y="43303"/>
                    </a:lnTo>
                    <a:lnTo>
                      <a:pt x="50447" y="41898"/>
                    </a:lnTo>
                    <a:lnTo>
                      <a:pt x="1191"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606" name="Google Shape;606;p25"/>
              <p:cNvSpPr/>
              <p:nvPr/>
            </p:nvSpPr>
            <p:spPr>
              <a:xfrm>
                <a:off x="1423352" y="1394335"/>
                <a:ext cx="575487" cy="526628"/>
              </a:xfrm>
              <a:custGeom>
                <a:rect b="b" l="l" r="r" t="t"/>
                <a:pathLst>
                  <a:path extrusionOk="0" h="27076" w="29588">
                    <a:moveTo>
                      <a:pt x="11121" y="1"/>
                    </a:moveTo>
                    <a:lnTo>
                      <a:pt x="11299" y="11419"/>
                    </a:lnTo>
                    <a:lnTo>
                      <a:pt x="0" y="13086"/>
                    </a:lnTo>
                    <a:lnTo>
                      <a:pt x="16467" y="27075"/>
                    </a:lnTo>
                    <a:lnTo>
                      <a:pt x="29587" y="26980"/>
                    </a:lnTo>
                    <a:lnTo>
                      <a:pt x="27587" y="14002"/>
                    </a:lnTo>
                    <a:lnTo>
                      <a:pt x="11121" y="1"/>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607" name="Google Shape;607;p25"/>
            <p:cNvGrpSpPr/>
            <p:nvPr/>
          </p:nvGrpSpPr>
          <p:grpSpPr>
            <a:xfrm flipH="1" rot="10740114">
              <a:off x="2441907" y="2729140"/>
              <a:ext cx="2143897" cy="650194"/>
              <a:chOff x="1102388" y="2167699"/>
              <a:chExt cx="1795436" cy="544468"/>
            </a:xfrm>
          </p:grpSpPr>
          <p:sp>
            <p:nvSpPr>
              <p:cNvPr id="608" name="Google Shape;608;p25"/>
              <p:cNvSpPr/>
              <p:nvPr/>
            </p:nvSpPr>
            <p:spPr>
              <a:xfrm>
                <a:off x="1658878" y="2422440"/>
                <a:ext cx="1238946" cy="289727"/>
              </a:xfrm>
              <a:custGeom>
                <a:rect b="b" l="l" r="r" t="t"/>
                <a:pathLst>
                  <a:path extrusionOk="0" h="14896" w="63699">
                    <a:moveTo>
                      <a:pt x="370" y="0"/>
                    </a:moveTo>
                    <a:lnTo>
                      <a:pt x="0" y="1798"/>
                    </a:lnTo>
                    <a:lnTo>
                      <a:pt x="63330" y="14895"/>
                    </a:lnTo>
                    <a:lnTo>
                      <a:pt x="63699" y="13097"/>
                    </a:lnTo>
                    <a:lnTo>
                      <a:pt x="370" y="0"/>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609" name="Google Shape;609;p25"/>
              <p:cNvSpPr/>
              <p:nvPr/>
            </p:nvSpPr>
            <p:spPr>
              <a:xfrm>
                <a:off x="1102388" y="2167699"/>
                <a:ext cx="634770" cy="411990"/>
              </a:xfrm>
              <a:custGeom>
                <a:rect b="b" l="l" r="r" t="t"/>
                <a:pathLst>
                  <a:path extrusionOk="0" h="21182" w="32636">
                    <a:moveTo>
                      <a:pt x="3477" y="1"/>
                    </a:moveTo>
                    <a:lnTo>
                      <a:pt x="9121" y="9930"/>
                    </a:lnTo>
                    <a:lnTo>
                      <a:pt x="1" y="16812"/>
                    </a:lnTo>
                    <a:lnTo>
                      <a:pt x="21170" y="21182"/>
                    </a:lnTo>
                    <a:lnTo>
                      <a:pt x="32636" y="14788"/>
                    </a:lnTo>
                    <a:lnTo>
                      <a:pt x="24647" y="4370"/>
                    </a:lnTo>
                    <a:lnTo>
                      <a:pt x="3477" y="1"/>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grpSp>
          <p:nvGrpSpPr>
            <p:cNvPr id="610" name="Google Shape;610;p25"/>
            <p:cNvGrpSpPr/>
            <p:nvPr/>
          </p:nvGrpSpPr>
          <p:grpSpPr>
            <a:xfrm flipH="1" rot="10740114">
              <a:off x="2823160" y="2749239"/>
              <a:ext cx="1777222" cy="1558643"/>
              <a:chOff x="1421741" y="1394688"/>
              <a:chExt cx="1488359" cy="1305198"/>
            </a:xfrm>
          </p:grpSpPr>
          <p:sp>
            <p:nvSpPr>
              <p:cNvPr id="611" name="Google Shape;611;p25"/>
              <p:cNvSpPr/>
              <p:nvPr/>
            </p:nvSpPr>
            <p:spPr>
              <a:xfrm>
                <a:off x="1928906" y="1857623"/>
                <a:ext cx="981194" cy="842263"/>
              </a:xfrm>
              <a:custGeom>
                <a:rect b="b" l="l" r="r" t="t"/>
                <a:pathLst>
                  <a:path extrusionOk="0" h="43304" w="50447">
                    <a:moveTo>
                      <a:pt x="1191" y="0"/>
                    </a:moveTo>
                    <a:lnTo>
                      <a:pt x="0" y="1405"/>
                    </a:lnTo>
                    <a:lnTo>
                      <a:pt x="49256" y="43303"/>
                    </a:lnTo>
                    <a:lnTo>
                      <a:pt x="50447" y="41898"/>
                    </a:lnTo>
                    <a:lnTo>
                      <a:pt x="1191" y="0"/>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612" name="Google Shape;612;p25"/>
              <p:cNvSpPr/>
              <p:nvPr/>
            </p:nvSpPr>
            <p:spPr>
              <a:xfrm>
                <a:off x="1421741" y="1394688"/>
                <a:ext cx="575487" cy="526628"/>
              </a:xfrm>
              <a:custGeom>
                <a:rect b="b" l="l" r="r" t="t"/>
                <a:pathLst>
                  <a:path extrusionOk="0" h="27076" w="29588">
                    <a:moveTo>
                      <a:pt x="11121" y="1"/>
                    </a:moveTo>
                    <a:lnTo>
                      <a:pt x="11299" y="11419"/>
                    </a:lnTo>
                    <a:lnTo>
                      <a:pt x="0" y="13086"/>
                    </a:lnTo>
                    <a:lnTo>
                      <a:pt x="16467" y="27075"/>
                    </a:lnTo>
                    <a:lnTo>
                      <a:pt x="29587" y="26980"/>
                    </a:lnTo>
                    <a:lnTo>
                      <a:pt x="27587" y="14002"/>
                    </a:lnTo>
                    <a:lnTo>
                      <a:pt x="11121" y="1"/>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sp>
          <p:nvSpPr>
            <p:cNvPr id="613" name="Google Shape;613;p25"/>
            <p:cNvSpPr/>
            <p:nvPr/>
          </p:nvSpPr>
          <p:spPr>
            <a:xfrm>
              <a:off x="4422300" y="2523178"/>
              <a:ext cx="299400" cy="299400"/>
            </a:xfrm>
            <a:prstGeom prst="ellipse">
              <a:avLst/>
            </a:prstGeom>
            <a:solidFill>
              <a:srgbClr val="9999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sp>
        <p:nvSpPr>
          <p:cNvPr id="614" name="Google Shape;614;p25"/>
          <p:cNvSpPr/>
          <p:nvPr/>
        </p:nvSpPr>
        <p:spPr>
          <a:xfrm>
            <a:off x="116239" y="4331259"/>
            <a:ext cx="3126846" cy="794586"/>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t/>
            </a:r>
            <a:endParaRPr b="1" sz="1200">
              <a:solidFill>
                <a:srgbClr val="C00000"/>
              </a:solidFill>
              <a:latin typeface="Calibri"/>
              <a:ea typeface="Calibri"/>
              <a:cs typeface="Calibri"/>
              <a:sym typeface="Calibri"/>
            </a:endParaRPr>
          </a:p>
          <a:p>
            <a:pPr indent="0" lvl="0" marL="0" marR="0" rtl="0" algn="ctr">
              <a:spcBef>
                <a:spcPts val="0"/>
              </a:spcBef>
              <a:spcAft>
                <a:spcPts val="0"/>
              </a:spcAft>
              <a:buNone/>
            </a:pPr>
            <a:r>
              <a:t/>
            </a:r>
            <a:endParaRPr b="1" sz="1200">
              <a:solidFill>
                <a:srgbClr val="C00000"/>
              </a:solidFill>
              <a:latin typeface="Calibri"/>
              <a:ea typeface="Calibri"/>
              <a:cs typeface="Calibri"/>
              <a:sym typeface="Calibri"/>
            </a:endParaRPr>
          </a:p>
          <a:p>
            <a:pPr indent="0" lvl="0" marL="0" marR="0" rtl="0" algn="ctr">
              <a:spcBef>
                <a:spcPts val="0"/>
              </a:spcBef>
              <a:spcAft>
                <a:spcPts val="0"/>
              </a:spcAft>
              <a:buNone/>
            </a:pPr>
            <a:r>
              <a:t/>
            </a:r>
            <a:endParaRPr b="1" sz="1200">
              <a:solidFill>
                <a:srgbClr val="C00000"/>
              </a:solidFill>
              <a:latin typeface="Calibri"/>
              <a:ea typeface="Calibri"/>
              <a:cs typeface="Calibri"/>
              <a:sym typeface="Calibri"/>
            </a:endParaRPr>
          </a:p>
          <a:p>
            <a:pPr indent="0" lvl="0" marL="0" marR="0" rtl="0" algn="ctr">
              <a:spcBef>
                <a:spcPts val="0"/>
              </a:spcBef>
              <a:spcAft>
                <a:spcPts val="0"/>
              </a:spcAft>
              <a:buNone/>
            </a:pPr>
            <a:r>
              <a:t/>
            </a:r>
            <a:endParaRPr b="1" sz="1200">
              <a:solidFill>
                <a:srgbClr val="C00000"/>
              </a:solidFill>
              <a:latin typeface="Calibri"/>
              <a:ea typeface="Calibri"/>
              <a:cs typeface="Calibri"/>
              <a:sym typeface="Calibri"/>
            </a:endParaRPr>
          </a:p>
          <a:p>
            <a:pPr indent="0" lvl="0" marL="0" marR="0" rtl="0" algn="ctr">
              <a:spcBef>
                <a:spcPts val="0"/>
              </a:spcBef>
              <a:spcAft>
                <a:spcPts val="0"/>
              </a:spcAft>
              <a:buNone/>
            </a:pPr>
            <a:r>
              <a:rPr b="1" lang="en-US" sz="1200">
                <a:solidFill>
                  <a:srgbClr val="C00000"/>
                </a:solidFill>
                <a:latin typeface="Calibri"/>
                <a:ea typeface="Calibri"/>
                <a:cs typeface="Calibri"/>
                <a:sym typeface="Calibri"/>
              </a:rPr>
              <a:t>Relevant:</a:t>
            </a:r>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Is </a:t>
            </a:r>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the indicator plausibly associated with the</a:t>
            </a:r>
            <a:endParaRPr b="1"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result?</a:t>
            </a:r>
            <a:endParaRPr b="1" sz="1200">
              <a:solidFill>
                <a:schemeClr val="dk1"/>
              </a:solidFill>
              <a:latin typeface="Calibri"/>
              <a:ea typeface="Calibri"/>
              <a:cs typeface="Calibri"/>
              <a:sym typeface="Calibri"/>
            </a:endParaRPr>
          </a:p>
          <a:p>
            <a:pPr indent="0" lvl="0" marL="0" marR="0" rtl="0" algn="ctr">
              <a:spcBef>
                <a:spcPts val="600"/>
              </a:spcBef>
              <a:spcAft>
                <a:spcPts val="0"/>
              </a:spcAft>
              <a:buNone/>
            </a:pPr>
            <a:r>
              <a:t/>
            </a:r>
            <a:endParaRPr b="1" sz="1600">
              <a:solidFill>
                <a:srgbClr val="C00000"/>
              </a:solidFill>
              <a:latin typeface="Calibri"/>
              <a:ea typeface="Calibri"/>
              <a:cs typeface="Calibri"/>
              <a:sym typeface="Calibri"/>
            </a:endParaRPr>
          </a:p>
          <a:p>
            <a:pPr indent="0" lvl="0" marL="0" marR="0" rtl="0" algn="l">
              <a:spcBef>
                <a:spcPts val="1200"/>
              </a:spcBef>
              <a:spcAft>
                <a:spcPts val="600"/>
              </a:spcAft>
              <a:buNone/>
            </a:pPr>
            <a:r>
              <a:t/>
            </a:r>
            <a:endParaRPr sz="1800">
              <a:solidFill>
                <a:schemeClr val="dk1"/>
              </a:solidFill>
              <a:latin typeface="Calibri"/>
              <a:ea typeface="Calibri"/>
              <a:cs typeface="Calibri"/>
              <a:sym typeface="Calibri"/>
            </a:endParaRPr>
          </a:p>
        </p:txBody>
      </p:sp>
      <p:sp>
        <p:nvSpPr>
          <p:cNvPr id="615" name="Google Shape;615;p25"/>
          <p:cNvSpPr/>
          <p:nvPr/>
        </p:nvSpPr>
        <p:spPr>
          <a:xfrm>
            <a:off x="-22765" y="1416130"/>
            <a:ext cx="3269246" cy="630378"/>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t/>
            </a:r>
            <a:endParaRPr b="1" sz="12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C00000"/>
              </a:solidFill>
              <a:latin typeface="Calibri"/>
              <a:ea typeface="Calibri"/>
              <a:cs typeface="Calibri"/>
              <a:sym typeface="Calibri"/>
            </a:endParaRPr>
          </a:p>
          <a:p>
            <a:pPr indent="0" lvl="0" marL="0" marR="0" rtl="0" algn="ctr">
              <a:spcBef>
                <a:spcPts val="0"/>
              </a:spcBef>
              <a:spcAft>
                <a:spcPts val="0"/>
              </a:spcAft>
              <a:buNone/>
            </a:pPr>
            <a:r>
              <a:rPr b="1" lang="en-US" sz="1200">
                <a:solidFill>
                  <a:srgbClr val="C00000"/>
                </a:solidFill>
                <a:latin typeface="Calibri"/>
                <a:ea typeface="Calibri"/>
                <a:cs typeface="Calibri"/>
                <a:sym typeface="Calibri"/>
              </a:rPr>
              <a:t>Specific:</a:t>
            </a:r>
            <a:endParaRPr b="1" sz="1200">
              <a:solidFill>
                <a:srgbClr val="C00000"/>
              </a:solidFill>
              <a:latin typeface="Calibri"/>
              <a:ea typeface="Calibri"/>
              <a:cs typeface="Calibri"/>
              <a:sym typeface="Calibri"/>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Does the indicator capture the essence of the</a:t>
            </a:r>
            <a:endParaRPr b="1"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desired result?</a:t>
            </a:r>
            <a:endParaRPr b="1" sz="12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1100"/>
              <a:buFont typeface="Arial"/>
              <a:buNone/>
            </a:pPr>
            <a:r>
              <a:t/>
            </a:r>
            <a:endParaRPr b="1" sz="1800">
              <a:solidFill>
                <a:srgbClr val="C00000"/>
              </a:solidFill>
              <a:latin typeface="Calibri"/>
              <a:ea typeface="Calibri"/>
              <a:cs typeface="Calibri"/>
              <a:sym typeface="Calibri"/>
            </a:endParaRPr>
          </a:p>
          <a:p>
            <a:pPr indent="0" lvl="0" marL="0" marR="0" rtl="0" algn="l">
              <a:spcBef>
                <a:spcPts val="0"/>
              </a:spcBef>
              <a:spcAft>
                <a:spcPts val="0"/>
              </a:spcAft>
              <a:buClr>
                <a:schemeClr val="dk1"/>
              </a:buClr>
              <a:buSzPts val="1100"/>
              <a:buFont typeface="Arial"/>
              <a:buNone/>
            </a:pPr>
            <a:r>
              <a:t/>
            </a:r>
            <a:endParaRPr b="1" sz="1800">
              <a:solidFill>
                <a:srgbClr val="C00000"/>
              </a:solidFill>
              <a:latin typeface="Calibri"/>
              <a:ea typeface="Calibri"/>
              <a:cs typeface="Calibri"/>
              <a:sym typeface="Calibri"/>
            </a:endParaRPr>
          </a:p>
        </p:txBody>
      </p:sp>
      <p:sp>
        <p:nvSpPr>
          <p:cNvPr id="616" name="Google Shape;616;p25"/>
          <p:cNvSpPr/>
          <p:nvPr/>
        </p:nvSpPr>
        <p:spPr>
          <a:xfrm>
            <a:off x="139313" y="3209889"/>
            <a:ext cx="3107168" cy="974055"/>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200">
                <a:solidFill>
                  <a:srgbClr val="C00000"/>
                </a:solidFill>
                <a:latin typeface="Calibri"/>
                <a:ea typeface="Calibri"/>
                <a:cs typeface="Calibri"/>
                <a:sym typeface="Calibri"/>
              </a:rPr>
              <a:t>Achievable: </a:t>
            </a:r>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Will the indicator require no more than a reasonable amount </a:t>
            </a:r>
            <a:endParaRPr b="1"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of time, effort, and money  </a:t>
            </a:r>
            <a:endParaRPr b="1" sz="1200">
              <a:solidFill>
                <a:schemeClr val="dk1"/>
              </a:solidFill>
              <a:latin typeface="Calibri"/>
              <a:ea typeface="Calibri"/>
              <a:cs typeface="Calibri"/>
              <a:sym typeface="Calibri"/>
            </a:endParaRPr>
          </a:p>
        </p:txBody>
      </p:sp>
      <p:sp>
        <p:nvSpPr>
          <p:cNvPr id="617" name="Google Shape;617;p25"/>
          <p:cNvSpPr/>
          <p:nvPr/>
        </p:nvSpPr>
        <p:spPr>
          <a:xfrm>
            <a:off x="21808" y="2100278"/>
            <a:ext cx="3224673" cy="985354"/>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200">
                <a:solidFill>
                  <a:srgbClr val="C00000"/>
                </a:solidFill>
                <a:latin typeface="Calibri"/>
                <a:ea typeface="Calibri"/>
                <a:cs typeface="Calibri"/>
                <a:sym typeface="Calibri"/>
              </a:rPr>
              <a:t>Measurable</a:t>
            </a:r>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Are  changes  verifiable?  Is  the  indicator  a</a:t>
            </a:r>
            <a:endParaRPr b="1" sz="12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200">
                <a:solidFill>
                  <a:schemeClr val="dk1"/>
                </a:solidFill>
                <a:latin typeface="Calibri"/>
                <a:ea typeface="Calibri"/>
                <a:cs typeface="Calibri"/>
                <a:sym typeface="Calibri"/>
              </a:rPr>
              <a:t>reliable and clear measurement of the results?</a:t>
            </a:r>
            <a:endParaRPr b="1" sz="12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
        <p:nvSpPr>
          <p:cNvPr id="618" name="Google Shape;618;p25"/>
          <p:cNvSpPr/>
          <p:nvPr/>
        </p:nvSpPr>
        <p:spPr>
          <a:xfrm>
            <a:off x="21808" y="5292927"/>
            <a:ext cx="3224673" cy="985354"/>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ctr">
              <a:spcBef>
                <a:spcPts val="0"/>
              </a:spcBef>
              <a:spcAft>
                <a:spcPts val="0"/>
              </a:spcAft>
              <a:buNone/>
            </a:pPr>
            <a:r>
              <a:t/>
            </a:r>
            <a:endParaRPr b="1" sz="1200">
              <a:solidFill>
                <a:srgbClr val="C00000"/>
              </a:solidFill>
              <a:latin typeface="Calibri"/>
              <a:ea typeface="Calibri"/>
              <a:cs typeface="Calibri"/>
              <a:sym typeface="Calibri"/>
            </a:endParaRPr>
          </a:p>
          <a:p>
            <a:pPr indent="0" lvl="0" marL="0" marR="0" rtl="0" algn="ctr">
              <a:spcBef>
                <a:spcPts val="0"/>
              </a:spcBef>
              <a:spcAft>
                <a:spcPts val="0"/>
              </a:spcAft>
              <a:buNone/>
            </a:pPr>
            <a:r>
              <a:rPr b="1" lang="en-US" sz="1200">
                <a:solidFill>
                  <a:srgbClr val="C00000"/>
                </a:solidFill>
                <a:latin typeface="Calibri"/>
                <a:ea typeface="Calibri"/>
                <a:cs typeface="Calibri"/>
                <a:sym typeface="Calibri"/>
              </a:rPr>
              <a:t>Time-bound</a:t>
            </a:r>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Does the indicator reflect a time frame for</a:t>
            </a:r>
            <a:endParaRPr b="1"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200">
                <a:solidFill>
                  <a:schemeClr val="dk1"/>
                </a:solidFill>
                <a:latin typeface="Calibri"/>
                <a:ea typeface="Calibri"/>
                <a:cs typeface="Calibri"/>
                <a:sym typeface="Calibri"/>
              </a:rPr>
              <a:t>measurement?</a:t>
            </a:r>
            <a:endParaRPr b="1" sz="12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2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4"/>
                                        </p:tgtEl>
                                        <p:attrNameLst>
                                          <p:attrName>style.visibility</p:attrName>
                                        </p:attrNameLst>
                                      </p:cBhvr>
                                      <p:to>
                                        <p:strVal val="visible"/>
                                      </p:to>
                                    </p:set>
                                    <p:animEffect filter="fade" transition="in">
                                      <p:cBhvr>
                                        <p:cTn dur="500"/>
                                        <p:tgtEl>
                                          <p:spTgt spid="6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5"/>
                                        </p:tgtEl>
                                        <p:attrNameLst>
                                          <p:attrName>style.visibility</p:attrName>
                                        </p:attrNameLst>
                                      </p:cBhvr>
                                      <p:to>
                                        <p:strVal val="visible"/>
                                      </p:to>
                                    </p:set>
                                    <p:animEffect filter="fade" transition="in">
                                      <p:cBhvr>
                                        <p:cTn dur="500"/>
                                        <p:tgtEl>
                                          <p:spTgt spid="6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6"/>
                                        </p:tgtEl>
                                        <p:attrNameLst>
                                          <p:attrName>style.visibility</p:attrName>
                                        </p:attrNameLst>
                                      </p:cBhvr>
                                      <p:to>
                                        <p:strVal val="visible"/>
                                      </p:to>
                                    </p:set>
                                    <p:animEffect filter="fade" transition="in">
                                      <p:cBhvr>
                                        <p:cTn dur="500"/>
                                        <p:tgtEl>
                                          <p:spTgt spid="6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7"/>
                                        </p:tgtEl>
                                        <p:attrNameLst>
                                          <p:attrName>style.visibility</p:attrName>
                                        </p:attrNameLst>
                                      </p:cBhvr>
                                      <p:to>
                                        <p:strVal val="visible"/>
                                      </p:to>
                                    </p:set>
                                    <p:animEffect filter="fade" transition="in">
                                      <p:cBhvr>
                                        <p:cTn dur="500"/>
                                        <p:tgtEl>
                                          <p:spTgt spid="6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8"/>
                                        </p:tgtEl>
                                        <p:attrNameLst>
                                          <p:attrName>style.visibility</p:attrName>
                                        </p:attrNameLst>
                                      </p:cBhvr>
                                      <p:to>
                                        <p:strVal val="visible"/>
                                      </p:to>
                                    </p:set>
                                    <p:animEffect filter="fade" transition="in">
                                      <p:cBhvr>
                                        <p:cTn dur="500"/>
                                        <p:tgtEl>
                                          <p:spTgt spid="6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pic>
        <p:nvPicPr>
          <p:cNvPr id="623" name="Google Shape;623;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24" name="Google Shape;624;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25" name="Google Shape;625;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26" name="Google Shape;626;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27" name="Google Shape;627;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28" name="Google Shape;628;p26"/>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629" name="Google Shape;629;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30" name="Google Shape;630;p2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631" name="Google Shape;631;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32" name="Google Shape;632;p2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633" name="Google Shape;633;p2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34" name="Google Shape;634;p26"/>
          <p:cNvSpPr/>
          <p:nvPr/>
        </p:nvSpPr>
        <p:spPr>
          <a:xfrm>
            <a:off x="352242" y="2352095"/>
            <a:ext cx="8183427" cy="4327808"/>
          </a:xfrm>
          <a:prstGeom prst="rect">
            <a:avLst/>
          </a:prstGeom>
          <a:noFill/>
          <a:ln>
            <a:noFill/>
          </a:ln>
        </p:spPr>
        <p:txBody>
          <a:bodyPr anchorCtr="0" anchor="t" bIns="45700" lIns="91425" spcFirstLastPara="1" rIns="91425" wrap="square" tIns="45700">
            <a:spAutoFit/>
          </a:bodyPr>
          <a:lstStyle/>
          <a:p>
            <a:pPr indent="-285750" lvl="0" marL="643255" marR="245109" rtl="0" algn="just">
              <a:lnSpc>
                <a:spcPct val="102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It is important to think about how to achieve outcomes </a:t>
            </a:r>
            <a:r>
              <a:rPr b="1" lang="en-US" sz="1800">
                <a:solidFill>
                  <a:srgbClr val="FF0000"/>
                </a:solidFill>
                <a:latin typeface="Times New Roman"/>
                <a:ea typeface="Times New Roman"/>
                <a:cs typeface="Times New Roman"/>
                <a:sym typeface="Times New Roman"/>
              </a:rPr>
              <a:t>within the time frame of the intervention or with an understanding of how to measure their achievement after the intervention concludes </a:t>
            </a:r>
            <a:r>
              <a:rPr b="1" lang="en-US" sz="1800">
                <a:solidFill>
                  <a:schemeClr val="dk1"/>
                </a:solidFill>
                <a:latin typeface="Times New Roman"/>
                <a:ea typeface="Times New Roman"/>
                <a:cs typeface="Times New Roman"/>
                <a:sym typeface="Times New Roman"/>
              </a:rPr>
              <a:t>already at the development stage of an intervention. There can be short- or medium-term outcomes, depending also on the nature and duration of the project.</a:t>
            </a:r>
            <a:endParaRPr b="1" sz="1800">
              <a:solidFill>
                <a:schemeClr val="dk1"/>
              </a:solidFill>
              <a:latin typeface="Times New Roman"/>
              <a:ea typeface="Times New Roman"/>
              <a:cs typeface="Times New Roman"/>
              <a:sym typeface="Times New Roman"/>
            </a:endParaRPr>
          </a:p>
          <a:p>
            <a:pPr indent="0" lvl="0" marL="0" marR="0" rtl="0" algn="l">
              <a:spcBef>
                <a:spcPts val="5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0" marL="643255" marR="245109" rtl="0" algn="just">
              <a:lnSpc>
                <a:spcPct val="102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How to formulate an outcome to ensure that indicators can be measured within the implementation period or with mechanisms in place for measurement shortly after its completion will greatly depend on the following:</a:t>
            </a:r>
            <a:endParaRPr b="1" sz="1800">
              <a:solidFill>
                <a:schemeClr val="dk1"/>
              </a:solidFill>
              <a:latin typeface="Times New Roman"/>
              <a:ea typeface="Times New Roman"/>
              <a:cs typeface="Times New Roman"/>
              <a:sym typeface="Times New Roman"/>
            </a:endParaRPr>
          </a:p>
          <a:p>
            <a:pPr indent="0" lvl="0" marL="0" marR="0" rtl="0" algn="l">
              <a:spcBef>
                <a:spcPts val="5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342900" lvl="5" marL="2628900" marR="0" rtl="0" algn="just">
              <a:spcBef>
                <a:spcPts val="0"/>
              </a:spcBef>
              <a:spcAft>
                <a:spcPts val="0"/>
              </a:spcAft>
              <a:buClr>
                <a:srgbClr val="000099"/>
              </a:buClr>
              <a:buSzPts val="1000"/>
              <a:buFont typeface="Trebuchet MS"/>
              <a:buAutoNum type="alphaLcParenBoth"/>
            </a:pPr>
            <a:r>
              <a:rPr b="1" i="0" lang="en-US" sz="1800" u="none" cap="none" strike="noStrike">
                <a:solidFill>
                  <a:srgbClr val="000099"/>
                </a:solidFill>
                <a:latin typeface="Times New Roman"/>
                <a:ea typeface="Times New Roman"/>
                <a:cs typeface="Times New Roman"/>
                <a:sym typeface="Times New Roman"/>
              </a:rPr>
              <a:t>Type and complexity of intervention;</a:t>
            </a:r>
            <a:endParaRPr b="1" i="0" sz="1800" u="none" cap="none" strike="noStrike">
              <a:solidFill>
                <a:srgbClr val="000099"/>
              </a:solidFill>
              <a:latin typeface="Times New Roman"/>
              <a:ea typeface="Times New Roman"/>
              <a:cs typeface="Times New Roman"/>
              <a:sym typeface="Times New Roman"/>
            </a:endParaRPr>
          </a:p>
          <a:p>
            <a:pPr indent="-342900" lvl="5" marL="2628900" marR="0" rtl="0" algn="just">
              <a:spcBef>
                <a:spcPts val="40"/>
              </a:spcBef>
              <a:spcAft>
                <a:spcPts val="0"/>
              </a:spcAft>
              <a:buClr>
                <a:srgbClr val="000099"/>
              </a:buClr>
              <a:buSzPts val="1000"/>
              <a:buFont typeface="Trebuchet MS"/>
              <a:buAutoNum type="alphaLcParenBoth"/>
            </a:pPr>
            <a:r>
              <a:rPr b="1" i="0" lang="en-US" sz="1800" u="none" cap="none" strike="noStrike">
                <a:solidFill>
                  <a:srgbClr val="000099"/>
                </a:solidFill>
                <a:latin typeface="Times New Roman"/>
                <a:ea typeface="Times New Roman"/>
                <a:cs typeface="Times New Roman"/>
                <a:sym typeface="Times New Roman"/>
              </a:rPr>
              <a:t>Type of results the intervention aims to achieve;</a:t>
            </a:r>
            <a:endParaRPr b="1" i="0" sz="1800" u="none" cap="none" strike="noStrike">
              <a:solidFill>
                <a:srgbClr val="000099"/>
              </a:solidFill>
              <a:latin typeface="Times New Roman"/>
              <a:ea typeface="Times New Roman"/>
              <a:cs typeface="Times New Roman"/>
              <a:sym typeface="Times New Roman"/>
            </a:endParaRPr>
          </a:p>
          <a:p>
            <a:pPr indent="-342900" lvl="5" marL="2628900" marR="0" rtl="0" algn="just">
              <a:spcBef>
                <a:spcPts val="35"/>
              </a:spcBef>
              <a:spcAft>
                <a:spcPts val="0"/>
              </a:spcAft>
              <a:buClr>
                <a:srgbClr val="000099"/>
              </a:buClr>
              <a:buSzPts val="1000"/>
              <a:buFont typeface="Trebuchet MS"/>
              <a:buAutoNum type="alphaLcParenBoth"/>
            </a:pPr>
            <a:r>
              <a:rPr b="1" i="0" lang="en-US" sz="1800" u="none" cap="none" strike="noStrike">
                <a:solidFill>
                  <a:srgbClr val="000099"/>
                </a:solidFill>
                <a:latin typeface="Times New Roman"/>
                <a:ea typeface="Times New Roman"/>
                <a:cs typeface="Times New Roman"/>
                <a:sym typeface="Times New Roman"/>
              </a:rPr>
              <a:t>Duration of the intervention;</a:t>
            </a:r>
            <a:endParaRPr b="1" i="0" sz="1800" u="none" cap="none" strike="noStrike">
              <a:solidFill>
                <a:srgbClr val="000099"/>
              </a:solidFill>
              <a:latin typeface="Times New Roman"/>
              <a:ea typeface="Times New Roman"/>
              <a:cs typeface="Times New Roman"/>
              <a:sym typeface="Times New Roman"/>
            </a:endParaRPr>
          </a:p>
          <a:p>
            <a:pPr indent="-342900" lvl="5" marL="2628900" marR="0" rtl="0" algn="just">
              <a:spcBef>
                <a:spcPts val="40"/>
              </a:spcBef>
              <a:spcAft>
                <a:spcPts val="0"/>
              </a:spcAft>
              <a:buClr>
                <a:srgbClr val="000099"/>
              </a:buClr>
              <a:buSzPts val="1000"/>
              <a:buFont typeface="Trebuchet MS"/>
              <a:buAutoNum type="alphaLcParenBoth"/>
            </a:pPr>
            <a:r>
              <a:rPr b="1" i="0" lang="en-US" sz="1800" u="none" cap="none" strike="noStrike">
                <a:solidFill>
                  <a:srgbClr val="000099"/>
                </a:solidFill>
                <a:latin typeface="Times New Roman"/>
                <a:ea typeface="Times New Roman"/>
                <a:cs typeface="Times New Roman"/>
                <a:sym typeface="Times New Roman"/>
              </a:rPr>
              <a:t>Resources available for verification.</a:t>
            </a:r>
            <a:endParaRPr b="1" i="0" sz="1800" u="none" cap="none" strike="noStrike">
              <a:solidFill>
                <a:srgbClr val="000099"/>
              </a:solidFill>
              <a:latin typeface="Times New Roman"/>
              <a:ea typeface="Times New Roman"/>
              <a:cs typeface="Times New Roman"/>
              <a:sym typeface="Times New Roman"/>
            </a:endParaRPr>
          </a:p>
        </p:txBody>
      </p:sp>
      <p:sp>
        <p:nvSpPr>
          <p:cNvPr id="635" name="Google Shape;635;p26"/>
          <p:cNvSpPr/>
          <p:nvPr/>
        </p:nvSpPr>
        <p:spPr>
          <a:xfrm>
            <a:off x="3492137" y="1685498"/>
            <a:ext cx="2952206"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00B050"/>
                </a:solidFill>
                <a:latin typeface="Times New Roman"/>
                <a:ea typeface="Times New Roman"/>
                <a:cs typeface="Times New Roman"/>
                <a:sym typeface="Times New Roman"/>
              </a:rPr>
              <a:t>Achieving outcomes</a:t>
            </a:r>
            <a:endParaRPr sz="2000">
              <a:solidFill>
                <a:srgbClr val="00B05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pic>
        <p:nvPicPr>
          <p:cNvPr id="640" name="Google Shape;640;p2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41" name="Google Shape;641;p2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42" name="Google Shape;642;p2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43" name="Google Shape;643;p2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44" name="Google Shape;644;p27"/>
          <p:cNvPicPr preferRelativeResize="0"/>
          <p:nvPr/>
        </p:nvPicPr>
        <p:blipFill rotWithShape="1">
          <a:blip r:embed="rId7">
            <a:alphaModFix/>
          </a:blip>
          <a:srcRect b="0" l="0" r="0" t="0"/>
          <a:stretch/>
        </p:blipFill>
        <p:spPr>
          <a:xfrm>
            <a:off x="8992869" y="533330"/>
            <a:ext cx="2929498" cy="5907194"/>
          </a:xfrm>
          <a:prstGeom prst="rect">
            <a:avLst/>
          </a:prstGeom>
          <a:noFill/>
          <a:ln>
            <a:noFill/>
          </a:ln>
        </p:spPr>
      </p:pic>
      <p:pic>
        <p:nvPicPr>
          <p:cNvPr id="645" name="Google Shape;645;p2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46" name="Google Shape;646;p2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647" name="Google Shape;647;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48" name="Google Shape;648;p2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649" name="Google Shape;649;p27"/>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650" name="Google Shape;650;p27"/>
          <p:cNvSpPr/>
          <p:nvPr/>
        </p:nvSpPr>
        <p:spPr>
          <a:xfrm>
            <a:off x="239660" y="2325209"/>
            <a:ext cx="8104418" cy="2729337"/>
          </a:xfrm>
          <a:prstGeom prst="rect">
            <a:avLst/>
          </a:prstGeom>
          <a:noFill/>
          <a:ln>
            <a:noFill/>
          </a:ln>
        </p:spPr>
        <p:txBody>
          <a:bodyPr anchorCtr="0" anchor="t" bIns="45700" lIns="91425" spcFirstLastPara="1" rIns="91425" wrap="square" tIns="45700">
            <a:spAutoFit/>
          </a:bodyPr>
          <a:lstStyle/>
          <a:p>
            <a:pPr indent="-342900" lvl="0" marL="868680" marR="240030"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Another useful approach to drafting indicators is to apply QQT targeting, which ensures that each indicator is measurable in terms of Quantity, Quality and Time (QQT).  </a:t>
            </a:r>
            <a:endParaRPr b="1" sz="2000">
              <a:solidFill>
                <a:schemeClr val="dk1"/>
              </a:solidFill>
              <a:latin typeface="Times New Roman"/>
              <a:ea typeface="Times New Roman"/>
              <a:cs typeface="Times New Roman"/>
              <a:sym typeface="Times New Roman"/>
            </a:endParaRPr>
          </a:p>
          <a:p>
            <a:pPr indent="0" lvl="0" marL="525780" marR="240030" rtl="0" algn="just">
              <a:lnSpc>
                <a:spcPct val="102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342900" lvl="0" marL="868680" marR="240030" rtl="0" algn="just">
              <a:lnSpc>
                <a:spcPct val="102000"/>
              </a:lnSpc>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An indicator can define the </a:t>
            </a:r>
            <a:r>
              <a:rPr b="1" lang="en-US" sz="2000" u="sng">
                <a:solidFill>
                  <a:srgbClr val="C00000"/>
                </a:solidFill>
                <a:latin typeface="Times New Roman"/>
                <a:ea typeface="Times New Roman"/>
                <a:cs typeface="Times New Roman"/>
                <a:sym typeface="Times New Roman"/>
              </a:rPr>
              <a:t>how many, how often, how much, how long or a mixture of it </a:t>
            </a:r>
            <a:r>
              <a:rPr b="1" lang="en-US" sz="2000">
                <a:solidFill>
                  <a:srgbClr val="C00000"/>
                </a:solidFill>
                <a:latin typeface="Times New Roman"/>
                <a:ea typeface="Times New Roman"/>
                <a:cs typeface="Times New Roman"/>
                <a:sym typeface="Times New Roman"/>
              </a:rPr>
              <a:t>as illustrated in the example below:</a:t>
            </a:r>
            <a:endParaRPr/>
          </a:p>
          <a:p>
            <a:pPr indent="0" lvl="0" marL="525780" marR="240030" rtl="0" algn="l">
              <a:lnSpc>
                <a:spcPct val="102000"/>
              </a:lnSpc>
              <a:spcBef>
                <a:spcPts val="0"/>
              </a:spcBef>
              <a:spcAft>
                <a:spcPts val="0"/>
              </a:spcAft>
              <a:buNone/>
            </a:pPr>
            <a:r>
              <a:t/>
            </a:r>
            <a:endParaRPr sz="2400">
              <a:solidFill>
                <a:srgbClr val="C00000"/>
              </a:solidFill>
              <a:latin typeface="Trebuchet MS"/>
              <a:ea typeface="Trebuchet MS"/>
              <a:cs typeface="Trebuchet MS"/>
              <a:sym typeface="Trebuchet MS"/>
            </a:endParaRPr>
          </a:p>
          <a:p>
            <a:pPr indent="0" lvl="0" marL="525780" marR="240030" rtl="0" algn="l">
              <a:lnSpc>
                <a:spcPct val="102000"/>
              </a:lnSpc>
              <a:spcBef>
                <a:spcPts val="0"/>
              </a:spcBef>
              <a:spcAft>
                <a:spcPts val="0"/>
              </a:spcAft>
              <a:buNone/>
            </a:pPr>
            <a:r>
              <a:t/>
            </a:r>
            <a:endParaRPr sz="2400">
              <a:solidFill>
                <a:schemeClr val="dk1"/>
              </a:solidFill>
              <a:latin typeface="Trebuchet MS"/>
              <a:ea typeface="Trebuchet MS"/>
              <a:cs typeface="Trebuchet MS"/>
              <a:sym typeface="Trebuchet MS"/>
            </a:endParaRPr>
          </a:p>
        </p:txBody>
      </p:sp>
      <p:grpSp>
        <p:nvGrpSpPr>
          <p:cNvPr id="651" name="Google Shape;651;p27"/>
          <p:cNvGrpSpPr/>
          <p:nvPr/>
        </p:nvGrpSpPr>
        <p:grpSpPr>
          <a:xfrm>
            <a:off x="158750" y="1905234"/>
            <a:ext cx="530225" cy="530225"/>
            <a:chOff x="980" y="10911"/>
            <a:chExt cx="834" cy="834"/>
          </a:xfrm>
        </p:grpSpPr>
        <p:sp>
          <p:nvSpPr>
            <p:cNvPr id="652" name="Google Shape;652;p27"/>
            <p:cNvSpPr/>
            <p:nvPr/>
          </p:nvSpPr>
          <p:spPr>
            <a:xfrm>
              <a:off x="980" y="10911"/>
              <a:ext cx="834" cy="834"/>
            </a:xfrm>
            <a:custGeom>
              <a:rect b="b" l="l" r="r" t="t"/>
              <a:pathLst>
                <a:path extrusionOk="0" h="834" w="834">
                  <a:moveTo>
                    <a:pt x="417" y="0"/>
                  </a:moveTo>
                  <a:lnTo>
                    <a:pt x="342" y="7"/>
                  </a:lnTo>
                  <a:lnTo>
                    <a:pt x="272" y="26"/>
                  </a:lnTo>
                  <a:lnTo>
                    <a:pt x="207" y="57"/>
                  </a:lnTo>
                  <a:lnTo>
                    <a:pt x="149" y="98"/>
                  </a:lnTo>
                  <a:lnTo>
                    <a:pt x="98" y="149"/>
                  </a:lnTo>
                  <a:lnTo>
                    <a:pt x="57" y="207"/>
                  </a:lnTo>
                  <a:lnTo>
                    <a:pt x="26" y="272"/>
                  </a:lnTo>
                  <a:lnTo>
                    <a:pt x="7" y="342"/>
                  </a:lnTo>
                  <a:lnTo>
                    <a:pt x="0" y="417"/>
                  </a:lnTo>
                  <a:lnTo>
                    <a:pt x="7" y="492"/>
                  </a:lnTo>
                  <a:lnTo>
                    <a:pt x="26" y="563"/>
                  </a:lnTo>
                  <a:lnTo>
                    <a:pt x="57" y="628"/>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8" y="492"/>
                  </a:lnTo>
                  <a:lnTo>
                    <a:pt x="834" y="417"/>
                  </a:lnTo>
                  <a:lnTo>
                    <a:pt x="828" y="342"/>
                  </a:lnTo>
                  <a:lnTo>
                    <a:pt x="808" y="272"/>
                  </a:lnTo>
                  <a:lnTo>
                    <a:pt x="777" y="207"/>
                  </a:lnTo>
                  <a:lnTo>
                    <a:pt x="736" y="149"/>
                  </a:lnTo>
                  <a:lnTo>
                    <a:pt x="686" y="98"/>
                  </a:lnTo>
                  <a:lnTo>
                    <a:pt x="628" y="57"/>
                  </a:lnTo>
                  <a:lnTo>
                    <a:pt x="563" y="26"/>
                  </a:lnTo>
                  <a:lnTo>
                    <a:pt x="492" y="7"/>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53" name="Google Shape;653;p27"/>
            <p:cNvSpPr/>
            <p:nvPr/>
          </p:nvSpPr>
          <p:spPr>
            <a:xfrm>
              <a:off x="1085" y="11014"/>
              <a:ext cx="629" cy="588"/>
            </a:xfrm>
            <a:custGeom>
              <a:rect b="b" l="l" r="r" t="t"/>
              <a:pathLst>
                <a:path extrusionOk="0" h="588" w="629">
                  <a:moveTo>
                    <a:pt x="338" y="126"/>
                  </a:moveTo>
                  <a:lnTo>
                    <a:pt x="330" y="120"/>
                  </a:lnTo>
                  <a:lnTo>
                    <a:pt x="326" y="115"/>
                  </a:lnTo>
                  <a:lnTo>
                    <a:pt x="318" y="115"/>
                  </a:lnTo>
                  <a:lnTo>
                    <a:pt x="310" y="122"/>
                  </a:lnTo>
                  <a:lnTo>
                    <a:pt x="312" y="129"/>
                  </a:lnTo>
                  <a:lnTo>
                    <a:pt x="317" y="134"/>
                  </a:lnTo>
                  <a:lnTo>
                    <a:pt x="325" y="136"/>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3"/>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3"/>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654" name="Google Shape;654;p27"/>
          <p:cNvPicPr preferRelativeResize="0"/>
          <p:nvPr/>
        </p:nvPicPr>
        <p:blipFill rotWithShape="1">
          <a:blip r:embed="rId10">
            <a:alphaModFix/>
          </a:blip>
          <a:srcRect b="0" l="0" r="0" t="0"/>
          <a:stretch/>
        </p:blipFill>
        <p:spPr>
          <a:xfrm>
            <a:off x="236996" y="5755331"/>
            <a:ext cx="1222425" cy="109620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pic>
        <p:nvPicPr>
          <p:cNvPr id="659" name="Google Shape;659;p28"/>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60" name="Google Shape;660;p2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61" name="Google Shape;661;p2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62" name="Google Shape;662;p2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63" name="Google Shape;663;p28"/>
          <p:cNvPicPr preferRelativeResize="0"/>
          <p:nvPr/>
        </p:nvPicPr>
        <p:blipFill rotWithShape="1">
          <a:blip r:embed="rId7">
            <a:alphaModFix/>
          </a:blip>
          <a:srcRect b="0" l="0" r="0" t="0"/>
          <a:stretch/>
        </p:blipFill>
        <p:spPr>
          <a:xfrm>
            <a:off x="8992869" y="533330"/>
            <a:ext cx="2929498" cy="5907194"/>
          </a:xfrm>
          <a:prstGeom prst="rect">
            <a:avLst/>
          </a:prstGeom>
          <a:noFill/>
          <a:ln>
            <a:noFill/>
          </a:ln>
        </p:spPr>
      </p:pic>
      <p:pic>
        <p:nvPicPr>
          <p:cNvPr id="664" name="Google Shape;664;p28"/>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65" name="Google Shape;665;p2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666" name="Google Shape;666;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67" name="Google Shape;667;p2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668" name="Google Shape;668;p28"/>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669" name="Google Shape;669;p28"/>
          <p:cNvGraphicFramePr/>
          <p:nvPr/>
        </p:nvGraphicFramePr>
        <p:xfrm>
          <a:off x="352244" y="1627131"/>
          <a:ext cx="3000000" cy="3000000"/>
        </p:xfrm>
        <a:graphic>
          <a:graphicData uri="http://schemas.openxmlformats.org/drawingml/2006/table">
            <a:tbl>
              <a:tblPr bandRow="1" firstCol="1" firstRow="1">
                <a:noFill/>
                <a:tableStyleId>{7CBFF81F-0E52-4067-AB9D-A8919F1FBAEF}</a:tableStyleId>
              </a:tblPr>
              <a:tblGrid>
                <a:gridCol w="2224350"/>
                <a:gridCol w="5959075"/>
              </a:tblGrid>
              <a:tr h="760300">
                <a:tc>
                  <a:txBody>
                    <a:bodyPr/>
                    <a:lstStyle/>
                    <a:p>
                      <a:pPr indent="0" lvl="0" marL="158750" marR="0" rtl="0" algn="l">
                        <a:spcBef>
                          <a:spcPts val="0"/>
                        </a:spcBef>
                        <a:spcAft>
                          <a:spcPts val="0"/>
                        </a:spcAft>
                        <a:buNone/>
                      </a:pPr>
                      <a:r>
                        <a:rPr b="1" lang="en-US" sz="1800" u="none" cap="none" strike="noStrike">
                          <a:solidFill>
                            <a:srgbClr val="FF0000"/>
                          </a:solidFill>
                          <a:latin typeface="Times New Roman"/>
                          <a:ea typeface="Times New Roman"/>
                          <a:cs typeface="Times New Roman"/>
                          <a:sym typeface="Times New Roman"/>
                        </a:rPr>
                        <a:t>Step 1: </a:t>
                      </a:r>
                      <a:r>
                        <a:rPr b="1" lang="en-US" sz="1800" u="none" cap="none" strike="noStrike">
                          <a:latin typeface="Times New Roman"/>
                          <a:ea typeface="Times New Roman"/>
                          <a:cs typeface="Times New Roman"/>
                          <a:sym typeface="Times New Roman"/>
                        </a:rPr>
                        <a:t>Basic indicator</a:t>
                      </a:r>
                      <a:endParaRPr b="1" sz="1800" u="none" cap="none" strike="noStrike">
                        <a:latin typeface="Times New Roman"/>
                        <a:ea typeface="Times New Roman"/>
                        <a:cs typeface="Times New Roman"/>
                        <a:sym typeface="Times New Roman"/>
                      </a:endParaRPr>
                    </a:p>
                  </a:txBody>
                  <a:tcPr marT="0" marB="0" marR="0" marL="0"/>
                </a:tc>
                <a:tc>
                  <a:txBody>
                    <a:bodyPr/>
                    <a:lstStyle/>
                    <a:p>
                      <a:pPr indent="0" lvl="0" marL="158750" marR="0" rtl="0" algn="ctr">
                        <a:spcBef>
                          <a:spcPts val="0"/>
                        </a:spcBef>
                        <a:spcAft>
                          <a:spcPts val="0"/>
                        </a:spcAft>
                        <a:buNone/>
                      </a:pPr>
                      <a:r>
                        <a:rPr b="1" lang="en-US" sz="1800" u="none" cap="none" strike="noStrike">
                          <a:solidFill>
                            <a:srgbClr val="FFFF00"/>
                          </a:solidFill>
                          <a:latin typeface="Times New Roman"/>
                          <a:ea typeface="Times New Roman"/>
                          <a:cs typeface="Times New Roman"/>
                          <a:sym typeface="Times New Roman"/>
                        </a:rPr>
                        <a:t>% of participants trained that report using the information gained</a:t>
                      </a:r>
                      <a:endParaRPr b="1" sz="1800" u="none" cap="none" strike="noStrike">
                        <a:solidFill>
                          <a:srgbClr val="FFFF00"/>
                        </a:solidFill>
                        <a:latin typeface="Times New Roman"/>
                        <a:ea typeface="Times New Roman"/>
                        <a:cs typeface="Times New Roman"/>
                        <a:sym typeface="Times New Roman"/>
                      </a:endParaRPr>
                    </a:p>
                  </a:txBody>
                  <a:tcPr marT="0" marB="0" marR="0" marL="0"/>
                </a:tc>
              </a:tr>
              <a:tr h="1219175">
                <a:tc>
                  <a:txBody>
                    <a:bodyPr/>
                    <a:lstStyle/>
                    <a:p>
                      <a:pPr indent="0" lvl="0" marL="158750" marR="149225" rtl="0" algn="l">
                        <a:lnSpc>
                          <a:spcPct val="102000"/>
                        </a:lnSpc>
                        <a:spcBef>
                          <a:spcPts val="0"/>
                        </a:spcBef>
                        <a:spcAft>
                          <a:spcPts val="0"/>
                        </a:spcAft>
                        <a:buNone/>
                      </a:pPr>
                      <a:r>
                        <a:rPr b="1" lang="en-US" sz="1800" u="none" cap="none" strike="noStrike">
                          <a:solidFill>
                            <a:srgbClr val="FF0000"/>
                          </a:solidFill>
                          <a:latin typeface="Times New Roman"/>
                          <a:ea typeface="Times New Roman"/>
                          <a:cs typeface="Times New Roman"/>
                          <a:sym typeface="Times New Roman"/>
                        </a:rPr>
                        <a:t>Step 2: </a:t>
                      </a:r>
                      <a:r>
                        <a:rPr b="1" lang="en-US" sz="1800" u="none" cap="none" strike="noStrike">
                          <a:latin typeface="Times New Roman"/>
                          <a:ea typeface="Times New Roman"/>
                          <a:cs typeface="Times New Roman"/>
                          <a:sym typeface="Times New Roman"/>
                        </a:rPr>
                        <a:t>Add quality (What kind of change)</a:t>
                      </a:r>
                      <a:endParaRPr b="1" sz="1800" u="none" cap="none" strike="noStrike">
                        <a:latin typeface="Times New Roman"/>
                        <a:ea typeface="Times New Roman"/>
                        <a:cs typeface="Times New Roman"/>
                        <a:sym typeface="Times New Roman"/>
                      </a:endParaRPr>
                    </a:p>
                  </a:txBody>
                  <a:tcPr marT="0" marB="0" marR="0" marL="0"/>
                </a:tc>
                <a:tc>
                  <a:txBody>
                    <a:bodyPr/>
                    <a:lstStyle/>
                    <a:p>
                      <a:pPr indent="0" lvl="0" marL="158750" marR="142240" rtl="0" algn="ctr">
                        <a:lnSpc>
                          <a:spcPct val="102000"/>
                        </a:lnSpc>
                        <a:spcBef>
                          <a:spcPts val="0"/>
                        </a:spcBef>
                        <a:spcAft>
                          <a:spcPts val="0"/>
                        </a:spcAft>
                        <a:buNone/>
                      </a:pPr>
                      <a:r>
                        <a:rPr b="1" lang="en-US" sz="1800" u="none" cap="none" strike="noStrike">
                          <a:latin typeface="Times New Roman"/>
                          <a:ea typeface="Times New Roman"/>
                          <a:cs typeface="Times New Roman"/>
                          <a:sym typeface="Times New Roman"/>
                        </a:rPr>
                        <a:t>% of border management officials of country X trained that report using the tools and knowledge provided in their work</a:t>
                      </a:r>
                      <a:endParaRPr b="1" sz="1800" u="none" cap="none" strike="noStrike">
                        <a:latin typeface="Times New Roman"/>
                        <a:ea typeface="Times New Roman"/>
                        <a:cs typeface="Times New Roman"/>
                        <a:sym typeface="Times New Roman"/>
                      </a:endParaRPr>
                    </a:p>
                  </a:txBody>
                  <a:tcPr marT="0" marB="0" marR="0" marL="0"/>
                </a:tc>
              </a:tr>
              <a:tr h="1160250">
                <a:tc>
                  <a:txBody>
                    <a:bodyPr/>
                    <a:lstStyle/>
                    <a:p>
                      <a:pPr indent="0" lvl="0" marL="158750" marR="245745" rtl="0" algn="l">
                        <a:lnSpc>
                          <a:spcPct val="102000"/>
                        </a:lnSpc>
                        <a:spcBef>
                          <a:spcPts val="0"/>
                        </a:spcBef>
                        <a:spcAft>
                          <a:spcPts val="0"/>
                        </a:spcAft>
                        <a:buNone/>
                      </a:pPr>
                      <a:r>
                        <a:rPr b="1" lang="en-US" sz="1800" u="none" cap="none" strike="noStrike">
                          <a:solidFill>
                            <a:srgbClr val="FF0000"/>
                          </a:solidFill>
                          <a:latin typeface="Times New Roman"/>
                          <a:ea typeface="Times New Roman"/>
                          <a:cs typeface="Times New Roman"/>
                          <a:sym typeface="Times New Roman"/>
                        </a:rPr>
                        <a:t>Step 3</a:t>
                      </a:r>
                      <a:r>
                        <a:rPr b="1" lang="en-US" sz="1800" u="none" cap="none" strike="noStrike">
                          <a:latin typeface="Times New Roman"/>
                          <a:ea typeface="Times New Roman"/>
                          <a:cs typeface="Times New Roman"/>
                          <a:sym typeface="Times New Roman"/>
                        </a:rPr>
                        <a:t>: Add quantity (How much)</a:t>
                      </a:r>
                      <a:endParaRPr b="1" sz="1800" u="none" cap="none" strike="noStrike">
                        <a:latin typeface="Times New Roman"/>
                        <a:ea typeface="Times New Roman"/>
                        <a:cs typeface="Times New Roman"/>
                        <a:sym typeface="Times New Roman"/>
                      </a:endParaRPr>
                    </a:p>
                  </a:txBody>
                  <a:tcPr marT="0" marB="0" marR="0" marL="0"/>
                </a:tc>
                <a:tc>
                  <a:txBody>
                    <a:bodyPr/>
                    <a:lstStyle/>
                    <a:p>
                      <a:pPr indent="0" lvl="0" marL="158750" marR="142240" rtl="0" algn="ctr">
                        <a:lnSpc>
                          <a:spcPct val="102000"/>
                        </a:lnSpc>
                        <a:spcBef>
                          <a:spcPts val="0"/>
                        </a:spcBef>
                        <a:spcAft>
                          <a:spcPts val="0"/>
                        </a:spcAft>
                        <a:buNone/>
                      </a:pPr>
                      <a:r>
                        <a:rPr b="1" lang="en-US" sz="1800" u="none" cap="none" strike="noStrike">
                          <a:latin typeface="Times New Roman"/>
                          <a:ea typeface="Times New Roman"/>
                          <a:cs typeface="Times New Roman"/>
                          <a:sym typeface="Times New Roman"/>
                        </a:rPr>
                        <a:t>% of border management officials of country X trained that report using the tools and knowledge provided in their work on a regular basis</a:t>
                      </a:r>
                      <a:endParaRPr b="1" sz="1800" u="none" cap="none" strike="noStrike">
                        <a:latin typeface="Times New Roman"/>
                        <a:ea typeface="Times New Roman"/>
                        <a:cs typeface="Times New Roman"/>
                        <a:sym typeface="Times New Roman"/>
                      </a:endParaRPr>
                    </a:p>
                  </a:txBody>
                  <a:tcPr marT="0" marB="0" marR="0" marL="0"/>
                </a:tc>
              </a:tr>
              <a:tr h="1677500">
                <a:tc>
                  <a:txBody>
                    <a:bodyPr/>
                    <a:lstStyle/>
                    <a:p>
                      <a:pPr indent="0" lvl="0" marL="0" marR="0" rtl="0" algn="l">
                        <a:spcBef>
                          <a:spcPts val="0"/>
                        </a:spcBef>
                        <a:spcAft>
                          <a:spcPts val="0"/>
                        </a:spcAft>
                        <a:buNone/>
                      </a:pPr>
                      <a:r>
                        <a:rPr b="1" lang="en-US" sz="1800" u="none" cap="none" strike="noStrike">
                          <a:latin typeface="Times New Roman"/>
                          <a:ea typeface="Times New Roman"/>
                          <a:cs typeface="Times New Roman"/>
                          <a:sym typeface="Times New Roman"/>
                        </a:rPr>
                        <a:t> </a:t>
                      </a:r>
                      <a:endParaRPr b="1" sz="1800" u="none" cap="none" strike="noStrike">
                        <a:latin typeface="Times New Roman"/>
                        <a:ea typeface="Times New Roman"/>
                        <a:cs typeface="Times New Roman"/>
                        <a:sym typeface="Times New Roman"/>
                      </a:endParaRPr>
                    </a:p>
                    <a:p>
                      <a:pPr indent="0" lvl="0" marL="158750" marR="430530" rtl="0" algn="l">
                        <a:lnSpc>
                          <a:spcPct val="102000"/>
                        </a:lnSpc>
                        <a:spcBef>
                          <a:spcPts val="0"/>
                        </a:spcBef>
                        <a:spcAft>
                          <a:spcPts val="0"/>
                        </a:spcAft>
                        <a:buNone/>
                      </a:pPr>
                      <a:r>
                        <a:rPr b="1" lang="en-US" sz="1800" u="none" cap="none" strike="noStrike">
                          <a:solidFill>
                            <a:srgbClr val="FF0000"/>
                          </a:solidFill>
                          <a:latin typeface="Times New Roman"/>
                          <a:ea typeface="Times New Roman"/>
                          <a:cs typeface="Times New Roman"/>
                          <a:sym typeface="Times New Roman"/>
                        </a:rPr>
                        <a:t>Step 4</a:t>
                      </a:r>
                      <a:r>
                        <a:rPr b="1" lang="en-US" sz="1800" u="none" cap="none" strike="noStrike">
                          <a:latin typeface="Times New Roman"/>
                          <a:ea typeface="Times New Roman"/>
                          <a:cs typeface="Times New Roman"/>
                          <a:sym typeface="Times New Roman"/>
                        </a:rPr>
                        <a:t>: Add time (By when)</a:t>
                      </a:r>
                      <a:endParaRPr b="1" sz="1800" u="none" cap="none" strike="noStrike">
                        <a:latin typeface="Times New Roman"/>
                        <a:ea typeface="Times New Roman"/>
                        <a:cs typeface="Times New Roman"/>
                        <a:sym typeface="Times New Roman"/>
                      </a:endParaRPr>
                    </a:p>
                  </a:txBody>
                  <a:tcPr marT="0" marB="0" marR="0" marL="0"/>
                </a:tc>
                <a:tc>
                  <a:txBody>
                    <a:bodyPr/>
                    <a:lstStyle/>
                    <a:p>
                      <a:pPr indent="0" lvl="0" marL="158750" marR="144780" rtl="0" algn="ctr">
                        <a:lnSpc>
                          <a:spcPct val="102000"/>
                        </a:lnSpc>
                        <a:spcBef>
                          <a:spcPts val="0"/>
                        </a:spcBef>
                        <a:spcAft>
                          <a:spcPts val="0"/>
                        </a:spcAft>
                        <a:buNone/>
                      </a:pPr>
                      <a:r>
                        <a:rPr b="1" lang="en-US" sz="1800" u="none" cap="none" strike="noStrike">
                          <a:latin typeface="Times New Roman"/>
                          <a:ea typeface="Times New Roman"/>
                          <a:cs typeface="Times New Roman"/>
                          <a:sym typeface="Times New Roman"/>
                        </a:rPr>
                        <a:t>% of border management officials of country X trained that report using the tools and knowledge provided in their work on a regular basis six months after the training</a:t>
                      </a:r>
                      <a:endParaRPr b="1" sz="1800" u="none" cap="none" strike="noStrike">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pic>
        <p:nvPicPr>
          <p:cNvPr id="674" name="Google Shape;674;p2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75" name="Google Shape;675;p2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76" name="Google Shape;676;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7" name="Google Shape;677;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78" name="Google Shape;678;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79" name="Google Shape;679;p29"/>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680" name="Google Shape;680;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81" name="Google Shape;681;p2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682" name="Google Shape;68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83" name="Google Shape;683;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84" name="Google Shape;684;p2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685" name="Google Shape;685;p2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86" name="Google Shape;686;p29"/>
          <p:cNvSpPr/>
          <p:nvPr/>
        </p:nvSpPr>
        <p:spPr>
          <a:xfrm>
            <a:off x="489909" y="1558954"/>
            <a:ext cx="831572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000099"/>
                </a:solidFill>
                <a:latin typeface="Times New Roman"/>
                <a:ea typeface="Times New Roman"/>
                <a:cs typeface="Times New Roman"/>
                <a:sym typeface="Times New Roman"/>
              </a:rPr>
              <a:t>When selecting a data source, the following should be considered:</a:t>
            </a:r>
            <a:endParaRPr sz="2400">
              <a:solidFill>
                <a:srgbClr val="000099"/>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grpSp>
        <p:nvGrpSpPr>
          <p:cNvPr id="687" name="Google Shape;687;p29"/>
          <p:cNvGrpSpPr/>
          <p:nvPr/>
        </p:nvGrpSpPr>
        <p:grpSpPr>
          <a:xfrm>
            <a:off x="433428" y="1533484"/>
            <a:ext cx="544389" cy="564532"/>
            <a:chOff x="980" y="1433"/>
            <a:chExt cx="834" cy="834"/>
          </a:xfrm>
        </p:grpSpPr>
        <p:sp>
          <p:nvSpPr>
            <p:cNvPr id="688" name="Google Shape;688;p29"/>
            <p:cNvSpPr/>
            <p:nvPr/>
          </p:nvSpPr>
          <p:spPr>
            <a:xfrm>
              <a:off x="980" y="1433"/>
              <a:ext cx="834" cy="834"/>
            </a:xfrm>
            <a:custGeom>
              <a:rect b="b" l="l" r="r" t="t"/>
              <a:pathLst>
                <a:path extrusionOk="0" h="834" w="834">
                  <a:moveTo>
                    <a:pt x="417" y="0"/>
                  </a:moveTo>
                  <a:lnTo>
                    <a:pt x="342" y="7"/>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7"/>
                  </a:lnTo>
                  <a:lnTo>
                    <a:pt x="417"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89" name="Google Shape;689;p29"/>
            <p:cNvSpPr/>
            <p:nvPr/>
          </p:nvSpPr>
          <p:spPr>
            <a:xfrm>
              <a:off x="980" y="1433"/>
              <a:ext cx="834" cy="834"/>
            </a:xfrm>
            <a:custGeom>
              <a:rect b="b" l="l" r="r" t="t"/>
              <a:pathLst>
                <a:path extrusionOk="0" h="834" w="834">
                  <a:moveTo>
                    <a:pt x="417" y="834"/>
                  </a:moveTo>
                  <a:lnTo>
                    <a:pt x="492" y="827"/>
                  </a:lnTo>
                  <a:lnTo>
                    <a:pt x="563" y="808"/>
                  </a:lnTo>
                  <a:lnTo>
                    <a:pt x="628"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7"/>
                  </a:lnTo>
                  <a:lnTo>
                    <a:pt x="417" y="0"/>
                  </a:lnTo>
                  <a:lnTo>
                    <a:pt x="342" y="7"/>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6"/>
                  </a:lnTo>
                  <a:lnTo>
                    <a:pt x="149"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90" name="Google Shape;690;p29"/>
            <p:cNvSpPr/>
            <p:nvPr/>
          </p:nvSpPr>
          <p:spPr>
            <a:xfrm>
              <a:off x="1233" y="1501"/>
              <a:ext cx="471" cy="613"/>
            </a:xfrm>
            <a:custGeom>
              <a:rect b="b" l="l" r="r" t="t"/>
              <a:pathLst>
                <a:path extrusionOk="0" h="613" w="471">
                  <a:moveTo>
                    <a:pt x="236" y="0"/>
                  </a:moveTo>
                  <a:lnTo>
                    <a:pt x="172" y="6"/>
                  </a:lnTo>
                  <a:lnTo>
                    <a:pt x="121" y="58"/>
                  </a:lnTo>
                  <a:lnTo>
                    <a:pt x="95" y="129"/>
                  </a:lnTo>
                  <a:lnTo>
                    <a:pt x="82" y="161"/>
                  </a:lnTo>
                  <a:lnTo>
                    <a:pt x="64" y="197"/>
                  </a:lnTo>
                  <a:lnTo>
                    <a:pt x="42" y="229"/>
                  </a:lnTo>
                  <a:lnTo>
                    <a:pt x="14" y="248"/>
                  </a:lnTo>
                  <a:lnTo>
                    <a:pt x="1" y="317"/>
                  </a:lnTo>
                  <a:lnTo>
                    <a:pt x="60" y="278"/>
                  </a:lnTo>
                  <a:lnTo>
                    <a:pt x="107" y="226"/>
                  </a:lnTo>
                  <a:lnTo>
                    <a:pt x="142" y="138"/>
                  </a:lnTo>
                  <a:lnTo>
                    <a:pt x="150" y="103"/>
                  </a:lnTo>
                  <a:lnTo>
                    <a:pt x="155" y="85"/>
                  </a:lnTo>
                  <a:lnTo>
                    <a:pt x="162" y="70"/>
                  </a:lnTo>
                  <a:lnTo>
                    <a:pt x="179" y="55"/>
                  </a:lnTo>
                  <a:lnTo>
                    <a:pt x="199" y="48"/>
                  </a:lnTo>
                  <a:lnTo>
                    <a:pt x="220" y="51"/>
                  </a:lnTo>
                  <a:lnTo>
                    <a:pt x="240" y="62"/>
                  </a:lnTo>
                  <a:lnTo>
                    <a:pt x="252" y="79"/>
                  </a:lnTo>
                  <a:lnTo>
                    <a:pt x="258" y="99"/>
                  </a:lnTo>
                  <a:lnTo>
                    <a:pt x="259" y="121"/>
                  </a:lnTo>
                  <a:lnTo>
                    <a:pt x="257" y="225"/>
                  </a:lnTo>
                  <a:lnTo>
                    <a:pt x="258" y="247"/>
                  </a:lnTo>
                  <a:lnTo>
                    <a:pt x="312" y="298"/>
                  </a:lnTo>
                  <a:lnTo>
                    <a:pt x="376" y="305"/>
                  </a:lnTo>
                  <a:lnTo>
                    <a:pt x="389" y="306"/>
                  </a:lnTo>
                  <a:lnTo>
                    <a:pt x="401" y="310"/>
                  </a:lnTo>
                  <a:lnTo>
                    <a:pt x="412" y="317"/>
                  </a:lnTo>
                  <a:lnTo>
                    <a:pt x="420" y="328"/>
                  </a:lnTo>
                  <a:lnTo>
                    <a:pt x="423" y="340"/>
                  </a:lnTo>
                  <a:lnTo>
                    <a:pt x="422" y="351"/>
                  </a:lnTo>
                  <a:lnTo>
                    <a:pt x="382" y="405"/>
                  </a:lnTo>
                  <a:lnTo>
                    <a:pt x="377" y="410"/>
                  </a:lnTo>
                  <a:lnTo>
                    <a:pt x="381" y="435"/>
                  </a:lnTo>
                  <a:lnTo>
                    <a:pt x="375" y="457"/>
                  </a:lnTo>
                  <a:lnTo>
                    <a:pt x="360" y="474"/>
                  </a:lnTo>
                  <a:lnTo>
                    <a:pt x="336" y="482"/>
                  </a:lnTo>
                  <a:lnTo>
                    <a:pt x="331" y="492"/>
                  </a:lnTo>
                  <a:lnTo>
                    <a:pt x="326" y="502"/>
                  </a:lnTo>
                  <a:lnTo>
                    <a:pt x="318" y="510"/>
                  </a:lnTo>
                  <a:lnTo>
                    <a:pt x="308" y="513"/>
                  </a:lnTo>
                  <a:lnTo>
                    <a:pt x="270" y="544"/>
                  </a:lnTo>
                  <a:lnTo>
                    <a:pt x="190" y="552"/>
                  </a:lnTo>
                  <a:lnTo>
                    <a:pt x="105" y="549"/>
                  </a:lnTo>
                  <a:lnTo>
                    <a:pt x="51" y="546"/>
                  </a:lnTo>
                  <a:lnTo>
                    <a:pt x="21" y="549"/>
                  </a:lnTo>
                  <a:lnTo>
                    <a:pt x="5" y="559"/>
                  </a:lnTo>
                  <a:lnTo>
                    <a:pt x="0" y="577"/>
                  </a:lnTo>
                  <a:lnTo>
                    <a:pt x="1" y="607"/>
                  </a:lnTo>
                  <a:lnTo>
                    <a:pt x="50" y="609"/>
                  </a:lnTo>
                  <a:lnTo>
                    <a:pt x="140" y="612"/>
                  </a:lnTo>
                  <a:lnTo>
                    <a:pt x="241" y="610"/>
                  </a:lnTo>
                  <a:lnTo>
                    <a:pt x="323" y="598"/>
                  </a:lnTo>
                  <a:lnTo>
                    <a:pt x="355" y="569"/>
                  </a:lnTo>
                  <a:lnTo>
                    <a:pt x="367" y="564"/>
                  </a:lnTo>
                  <a:lnTo>
                    <a:pt x="379" y="557"/>
                  </a:lnTo>
                  <a:lnTo>
                    <a:pt x="389" y="549"/>
                  </a:lnTo>
                  <a:lnTo>
                    <a:pt x="396" y="537"/>
                  </a:lnTo>
                  <a:lnTo>
                    <a:pt x="399" y="529"/>
                  </a:lnTo>
                  <a:lnTo>
                    <a:pt x="393" y="517"/>
                  </a:lnTo>
                  <a:lnTo>
                    <a:pt x="399" y="500"/>
                  </a:lnTo>
                  <a:lnTo>
                    <a:pt x="398" y="505"/>
                  </a:lnTo>
                  <a:lnTo>
                    <a:pt x="405" y="496"/>
                  </a:lnTo>
                  <a:lnTo>
                    <a:pt x="420" y="478"/>
                  </a:lnTo>
                  <a:lnTo>
                    <a:pt x="437" y="456"/>
                  </a:lnTo>
                  <a:lnTo>
                    <a:pt x="442" y="433"/>
                  </a:lnTo>
                  <a:lnTo>
                    <a:pt x="424" y="414"/>
                  </a:lnTo>
                  <a:lnTo>
                    <a:pt x="449" y="380"/>
                  </a:lnTo>
                  <a:lnTo>
                    <a:pt x="470" y="337"/>
                  </a:lnTo>
                  <a:lnTo>
                    <a:pt x="470" y="295"/>
                  </a:lnTo>
                  <a:lnTo>
                    <a:pt x="438" y="263"/>
                  </a:lnTo>
                  <a:lnTo>
                    <a:pt x="392" y="257"/>
                  </a:lnTo>
                  <a:lnTo>
                    <a:pt x="346" y="261"/>
                  </a:lnTo>
                  <a:lnTo>
                    <a:pt x="310" y="251"/>
                  </a:lnTo>
                  <a:lnTo>
                    <a:pt x="297" y="204"/>
                  </a:lnTo>
                  <a:lnTo>
                    <a:pt x="297" y="147"/>
                  </a:lnTo>
                  <a:lnTo>
                    <a:pt x="292" y="85"/>
                  </a:lnTo>
                  <a:lnTo>
                    <a:pt x="274" y="31"/>
                  </a:lnTo>
                  <a:lnTo>
                    <a:pt x="236"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691" name="Google Shape;691;p29"/>
          <p:cNvSpPr/>
          <p:nvPr/>
        </p:nvSpPr>
        <p:spPr>
          <a:xfrm>
            <a:off x="1288864" y="2796637"/>
            <a:ext cx="6104712" cy="2349361"/>
          </a:xfrm>
          <a:prstGeom prst="rect">
            <a:avLst/>
          </a:prstGeom>
          <a:solidFill>
            <a:schemeClr val="lt1"/>
          </a:solidFill>
          <a:ln cap="flat" cmpd="sng" w="28575">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1000"/>
              <a:buFont typeface="Noto Sans Symbols"/>
              <a:buChar char="⮚"/>
            </a:pPr>
            <a:r>
              <a:rPr b="1" lang="en-US" sz="2000">
                <a:solidFill>
                  <a:schemeClr val="dk1"/>
                </a:solidFill>
                <a:latin typeface="Times New Roman"/>
                <a:ea typeface="Times New Roman"/>
                <a:cs typeface="Times New Roman"/>
                <a:sym typeface="Times New Roman"/>
              </a:rPr>
              <a:t>Will there be access to the information?</a:t>
            </a:r>
            <a:endParaRPr b="1" sz="2000">
              <a:solidFill>
                <a:schemeClr val="dk1"/>
              </a:solidFill>
              <a:latin typeface="Times New Roman"/>
              <a:ea typeface="Times New Roman"/>
              <a:cs typeface="Times New Roman"/>
              <a:sym typeface="Times New Roman"/>
            </a:endParaRPr>
          </a:p>
          <a:p>
            <a:pPr indent="-342900" lvl="0" marL="342900" marR="0" rtl="0" algn="just">
              <a:spcBef>
                <a:spcPts val="180"/>
              </a:spcBef>
              <a:spcAft>
                <a:spcPts val="0"/>
              </a:spcAft>
              <a:buClr>
                <a:schemeClr val="dk1"/>
              </a:buClr>
              <a:buSzPts val="1000"/>
              <a:buFont typeface="Noto Sans Symbols"/>
              <a:buChar char="⮚"/>
            </a:pPr>
            <a:r>
              <a:rPr b="1" lang="en-US" sz="2000">
                <a:solidFill>
                  <a:schemeClr val="dk1"/>
                </a:solidFill>
                <a:latin typeface="Times New Roman"/>
                <a:ea typeface="Times New Roman"/>
                <a:cs typeface="Times New Roman"/>
                <a:sym typeface="Times New Roman"/>
              </a:rPr>
              <a:t>Where will the information be attained from?</a:t>
            </a:r>
            <a:endParaRPr b="1" sz="2000">
              <a:solidFill>
                <a:schemeClr val="dk1"/>
              </a:solidFill>
              <a:latin typeface="Times New Roman"/>
              <a:ea typeface="Times New Roman"/>
              <a:cs typeface="Times New Roman"/>
              <a:sym typeface="Times New Roman"/>
            </a:endParaRPr>
          </a:p>
          <a:p>
            <a:pPr indent="-342900" lvl="0" marL="342900" marR="0" rtl="0" algn="just">
              <a:spcBef>
                <a:spcPts val="180"/>
              </a:spcBef>
              <a:spcAft>
                <a:spcPts val="0"/>
              </a:spcAft>
              <a:buClr>
                <a:schemeClr val="dk1"/>
              </a:buClr>
              <a:buSzPts val="1000"/>
              <a:buFont typeface="Noto Sans Symbols"/>
              <a:buChar char="⮚"/>
            </a:pPr>
            <a:r>
              <a:rPr b="1" lang="en-US" sz="2000">
                <a:solidFill>
                  <a:schemeClr val="dk1"/>
                </a:solidFill>
                <a:latin typeface="Times New Roman"/>
                <a:ea typeface="Times New Roman"/>
                <a:cs typeface="Times New Roman"/>
                <a:sym typeface="Times New Roman"/>
              </a:rPr>
              <a:t>Can the data source provide quality data?</a:t>
            </a:r>
            <a:endParaRPr b="1" sz="2000">
              <a:solidFill>
                <a:schemeClr val="dk1"/>
              </a:solidFill>
              <a:latin typeface="Times New Roman"/>
              <a:ea typeface="Times New Roman"/>
              <a:cs typeface="Times New Roman"/>
              <a:sym typeface="Times New Roman"/>
            </a:endParaRPr>
          </a:p>
          <a:p>
            <a:pPr indent="-342900" lvl="0" marL="342900" marR="0" rtl="0" algn="just">
              <a:spcBef>
                <a:spcPts val="180"/>
              </a:spcBef>
              <a:spcAft>
                <a:spcPts val="0"/>
              </a:spcAft>
              <a:buClr>
                <a:schemeClr val="dk1"/>
              </a:buClr>
              <a:buSzPts val="1000"/>
              <a:buFont typeface="Noto Sans Symbols"/>
              <a:buChar char="⮚"/>
            </a:pPr>
            <a:r>
              <a:rPr b="1" lang="en-US" sz="2000">
                <a:solidFill>
                  <a:schemeClr val="dk1"/>
                </a:solidFill>
                <a:latin typeface="Times New Roman"/>
                <a:ea typeface="Times New Roman"/>
                <a:cs typeface="Times New Roman"/>
                <a:sym typeface="Times New Roman"/>
              </a:rPr>
              <a:t>How will the information be attained given limited resources?</a:t>
            </a:r>
            <a:endParaRPr b="1" sz="2000">
              <a:solidFill>
                <a:schemeClr val="dk1"/>
              </a:solidFill>
              <a:latin typeface="Times New Roman"/>
              <a:ea typeface="Times New Roman"/>
              <a:cs typeface="Times New Roman"/>
              <a:sym typeface="Times New Roman"/>
            </a:endParaRPr>
          </a:p>
          <a:p>
            <a:pPr indent="-342900" lvl="0" marL="342900" marR="0" rtl="0" algn="just">
              <a:spcBef>
                <a:spcPts val="185"/>
              </a:spcBef>
              <a:spcAft>
                <a:spcPts val="0"/>
              </a:spcAft>
              <a:buClr>
                <a:schemeClr val="dk1"/>
              </a:buClr>
              <a:buSzPts val="1000"/>
              <a:buFont typeface="Noto Sans Symbols"/>
              <a:buChar char="⮚"/>
            </a:pPr>
            <a:r>
              <a:rPr b="1" lang="en-US" sz="2000">
                <a:solidFill>
                  <a:schemeClr val="dk1"/>
                </a:solidFill>
                <a:latin typeface="Times New Roman"/>
                <a:ea typeface="Times New Roman"/>
                <a:cs typeface="Times New Roman"/>
                <a:sym typeface="Times New Roman"/>
              </a:rPr>
              <a:t>How costly and feasible is collecting the information?</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pic>
        <p:nvPicPr>
          <p:cNvPr id="696" name="Google Shape;696;p3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97" name="Google Shape;697;p3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98" name="Google Shape;698;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9" name="Google Shape;699;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00" name="Google Shape;700;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01" name="Google Shape;701;p30"/>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02" name="Google Shape;702;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03" name="Google Shape;703;p3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704" name="Google Shape;70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05" name="Google Shape;705;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06" name="Google Shape;706;p3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707" name="Google Shape;707;p3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08" name="Google Shape;708;p30"/>
          <p:cNvSpPr/>
          <p:nvPr/>
        </p:nvSpPr>
        <p:spPr>
          <a:xfrm>
            <a:off x="261254" y="2084011"/>
            <a:ext cx="8456023" cy="3853940"/>
          </a:xfrm>
          <a:prstGeom prst="rect">
            <a:avLst/>
          </a:prstGeom>
          <a:noFill/>
          <a:ln>
            <a:noFill/>
          </a:ln>
        </p:spPr>
        <p:txBody>
          <a:bodyPr anchorCtr="0" anchor="t" bIns="45700" lIns="91425" spcFirstLastPara="1" rIns="91425" wrap="square" tIns="45700">
            <a:spAutoFit/>
          </a:bodyPr>
          <a:lstStyle/>
          <a:p>
            <a:pPr indent="-342900" lvl="0" marL="868680" marR="240030"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Depending on the context and nature of an intervention, </a:t>
            </a:r>
            <a:r>
              <a:rPr b="1" lang="en-US" sz="2000">
                <a:solidFill>
                  <a:srgbClr val="FF0000"/>
                </a:solidFill>
                <a:latin typeface="Times New Roman"/>
                <a:ea typeface="Times New Roman"/>
                <a:cs typeface="Times New Roman"/>
                <a:sym typeface="Times New Roman"/>
              </a:rPr>
              <a:t>baseline data may not always be available during its development phase</a:t>
            </a:r>
            <a:r>
              <a:rPr b="1" lang="en-US" sz="2000">
                <a:solidFill>
                  <a:schemeClr val="dk1"/>
                </a:solidFill>
                <a:latin typeface="Times New Roman"/>
                <a:ea typeface="Times New Roman"/>
                <a:cs typeface="Times New Roman"/>
                <a:sym typeface="Times New Roman"/>
              </a:rPr>
              <a:t>. In such cases, it may </a:t>
            </a:r>
            <a:r>
              <a:rPr b="1" lang="en-US" sz="2000" u="sng">
                <a:solidFill>
                  <a:schemeClr val="dk1"/>
                </a:solidFill>
                <a:latin typeface="Times New Roman"/>
                <a:ea typeface="Times New Roman"/>
                <a:cs typeface="Times New Roman"/>
                <a:sym typeface="Times New Roman"/>
              </a:rPr>
              <a:t>be appropriate to propose collecting baseline data</a:t>
            </a:r>
            <a:r>
              <a:rPr b="1" lang="en-US" sz="2000">
                <a:solidFill>
                  <a:schemeClr val="dk1"/>
                </a:solidFill>
                <a:latin typeface="Times New Roman"/>
                <a:ea typeface="Times New Roman"/>
                <a:cs typeface="Times New Roman"/>
                <a:sym typeface="Times New Roman"/>
              </a:rPr>
              <a:t> (and subsequently the targets) once the intervention begins, in agreement with other key counterparts and donors.</a:t>
            </a:r>
            <a:endParaRPr b="1" sz="2000">
              <a:solidFill>
                <a:schemeClr val="dk1"/>
              </a:solidFill>
              <a:latin typeface="Times New Roman"/>
              <a:ea typeface="Times New Roman"/>
              <a:cs typeface="Times New Roman"/>
              <a:sym typeface="Times New Roman"/>
            </a:endParaRPr>
          </a:p>
          <a:p>
            <a:pPr indent="0" lvl="0" marL="525780" marR="240030" rtl="0" algn="just">
              <a:lnSpc>
                <a:spcPct val="102000"/>
              </a:lnSpc>
              <a:spcBef>
                <a:spcPts val="50"/>
              </a:spcBef>
              <a:spcAft>
                <a:spcPts val="0"/>
              </a:spcAft>
              <a:buNone/>
            </a:pP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342900" lvl="0" marL="868680" marR="240030" rtl="0" algn="just">
              <a:lnSpc>
                <a:spcPct val="102000"/>
              </a:lnSpc>
              <a:spcBef>
                <a:spcPts val="5"/>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In some cases, </a:t>
            </a:r>
            <a:r>
              <a:rPr b="1" lang="en-US" sz="2000">
                <a:solidFill>
                  <a:srgbClr val="00B050"/>
                </a:solidFill>
                <a:latin typeface="Times New Roman"/>
                <a:ea typeface="Times New Roman"/>
                <a:cs typeface="Times New Roman"/>
                <a:sym typeface="Times New Roman"/>
              </a:rPr>
              <a:t>a baseline study or assessment may be required to identify the appropriate baseline data</a:t>
            </a:r>
            <a:r>
              <a:rPr b="1" lang="en-US" sz="2000">
                <a:solidFill>
                  <a:schemeClr val="dk1"/>
                </a:solidFill>
                <a:latin typeface="Times New Roman"/>
                <a:ea typeface="Times New Roman"/>
                <a:cs typeface="Times New Roman"/>
                <a:sym typeface="Times New Roman"/>
              </a:rPr>
              <a:t>, if a budget is available for it, as it may have costly implications. For instance, in cases where changes to the general population are of interest</a:t>
            </a:r>
            <a:r>
              <a:rPr b="1" lang="en-US" sz="2000">
                <a:solidFill>
                  <a:srgbClr val="996633"/>
                </a:solidFill>
                <a:latin typeface="Times New Roman"/>
                <a:ea typeface="Times New Roman"/>
                <a:cs typeface="Times New Roman"/>
                <a:sym typeface="Times New Roman"/>
              </a:rPr>
              <a:t>, a census can be used as a baseline</a:t>
            </a:r>
            <a:r>
              <a:rPr b="1" lang="en-US" sz="2000">
                <a:solidFill>
                  <a:schemeClr val="dk1"/>
                </a:solidFill>
                <a:latin typeface="Times New Roman"/>
                <a:ea typeface="Times New Roman"/>
                <a:cs typeface="Times New Roman"/>
                <a:sym typeface="Times New Roman"/>
              </a:rPr>
              <a:t>; however, this may not always be available, and </a:t>
            </a:r>
            <a:r>
              <a:rPr b="1" i="1" lang="en-US" sz="2000">
                <a:solidFill>
                  <a:schemeClr val="dk1"/>
                </a:solidFill>
                <a:latin typeface="Times New Roman"/>
                <a:ea typeface="Times New Roman"/>
                <a:cs typeface="Times New Roman"/>
                <a:sym typeface="Times New Roman"/>
              </a:rPr>
              <a:t>it would be costly </a:t>
            </a:r>
            <a:r>
              <a:rPr b="1" lang="en-US" sz="2000">
                <a:solidFill>
                  <a:schemeClr val="dk1"/>
                </a:solidFill>
                <a:latin typeface="Times New Roman"/>
                <a:ea typeface="Times New Roman"/>
                <a:cs typeface="Times New Roman"/>
                <a:sym typeface="Times New Roman"/>
              </a:rPr>
              <a:t>to conduct one related to the intervention</a:t>
            </a:r>
            <a:endParaRPr b="1" sz="2000">
              <a:solidFill>
                <a:schemeClr val="dk1"/>
              </a:solidFill>
              <a:latin typeface="Times New Roman"/>
              <a:ea typeface="Times New Roman"/>
              <a:cs typeface="Times New Roman"/>
              <a:sym typeface="Times New Roman"/>
            </a:endParaRPr>
          </a:p>
        </p:txBody>
      </p:sp>
      <p:sp>
        <p:nvSpPr>
          <p:cNvPr id="709" name="Google Shape;709;p30"/>
          <p:cNvSpPr/>
          <p:nvPr/>
        </p:nvSpPr>
        <p:spPr>
          <a:xfrm>
            <a:off x="1219201" y="1250902"/>
            <a:ext cx="6635932" cy="707886"/>
          </a:xfrm>
          <a:prstGeom prst="rect">
            <a:avLst/>
          </a:prstGeom>
          <a:noFill/>
          <a:ln>
            <a:noFill/>
          </a:ln>
        </p:spPr>
        <p:txBody>
          <a:bodyPr anchorCtr="0" anchor="t" bIns="45700" lIns="91425" spcFirstLastPara="1" rIns="91425" wrap="square" tIns="45700">
            <a:spAutoFit/>
          </a:bodyPr>
          <a:lstStyle/>
          <a:p>
            <a:pPr indent="0" lvl="0" marL="1019175" marR="1019175" rtl="0" algn="ctr">
              <a:spcBef>
                <a:spcPts val="0"/>
              </a:spcBef>
              <a:spcAft>
                <a:spcPts val="0"/>
              </a:spcAft>
              <a:buNone/>
            </a:pPr>
            <a:r>
              <a:rPr b="1" lang="en-US" sz="2000">
                <a:solidFill>
                  <a:srgbClr val="000099"/>
                </a:solidFill>
                <a:latin typeface="Times New Roman"/>
                <a:ea typeface="Times New Roman"/>
                <a:cs typeface="Times New Roman"/>
                <a:sym typeface="Times New Roman"/>
              </a:rPr>
              <a:t>Key considerations in setting indicator baselines</a:t>
            </a:r>
            <a:endParaRPr b="1" sz="2000">
              <a:solidFill>
                <a:srgbClr val="000099"/>
              </a:solidFill>
              <a:latin typeface="Times New Roman"/>
              <a:ea typeface="Times New Roman"/>
              <a:cs typeface="Times New Roman"/>
              <a:sym typeface="Times New Roman"/>
            </a:endParaRPr>
          </a:p>
        </p:txBody>
      </p:sp>
      <p:grpSp>
        <p:nvGrpSpPr>
          <p:cNvPr id="710" name="Google Shape;710;p30"/>
          <p:cNvGrpSpPr/>
          <p:nvPr/>
        </p:nvGrpSpPr>
        <p:grpSpPr>
          <a:xfrm>
            <a:off x="1609963" y="1222814"/>
            <a:ext cx="530210" cy="528660"/>
            <a:chOff x="975" y="1424"/>
            <a:chExt cx="834" cy="834"/>
          </a:xfrm>
        </p:grpSpPr>
        <p:sp>
          <p:nvSpPr>
            <p:cNvPr id="711" name="Google Shape;711;p30"/>
            <p:cNvSpPr/>
            <p:nvPr/>
          </p:nvSpPr>
          <p:spPr>
            <a:xfrm>
              <a:off x="975" y="1424"/>
              <a:ext cx="834" cy="834"/>
            </a:xfrm>
            <a:custGeom>
              <a:rect b="b" l="l" r="r" t="t"/>
              <a:pathLst>
                <a:path extrusionOk="0" h="834" w="834">
                  <a:moveTo>
                    <a:pt x="417" y="0"/>
                  </a:moveTo>
                  <a:lnTo>
                    <a:pt x="342" y="7"/>
                  </a:lnTo>
                  <a:lnTo>
                    <a:pt x="272" y="26"/>
                  </a:lnTo>
                  <a:lnTo>
                    <a:pt x="207" y="57"/>
                  </a:lnTo>
                  <a:lnTo>
                    <a:pt x="149" y="98"/>
                  </a:lnTo>
                  <a:lnTo>
                    <a:pt x="98" y="149"/>
                  </a:lnTo>
                  <a:lnTo>
                    <a:pt x="57" y="207"/>
                  </a:lnTo>
                  <a:lnTo>
                    <a:pt x="26" y="272"/>
                  </a:lnTo>
                  <a:lnTo>
                    <a:pt x="7" y="342"/>
                  </a:lnTo>
                  <a:lnTo>
                    <a:pt x="0" y="417"/>
                  </a:lnTo>
                  <a:lnTo>
                    <a:pt x="7" y="492"/>
                  </a:lnTo>
                  <a:lnTo>
                    <a:pt x="26" y="563"/>
                  </a:lnTo>
                  <a:lnTo>
                    <a:pt x="57" y="628"/>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8" y="492"/>
                  </a:lnTo>
                  <a:lnTo>
                    <a:pt x="834" y="417"/>
                  </a:lnTo>
                  <a:lnTo>
                    <a:pt x="828" y="342"/>
                  </a:lnTo>
                  <a:lnTo>
                    <a:pt x="808" y="272"/>
                  </a:lnTo>
                  <a:lnTo>
                    <a:pt x="777" y="207"/>
                  </a:lnTo>
                  <a:lnTo>
                    <a:pt x="736" y="149"/>
                  </a:lnTo>
                  <a:lnTo>
                    <a:pt x="686" y="98"/>
                  </a:lnTo>
                  <a:lnTo>
                    <a:pt x="628"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12" name="Google Shape;712;p30"/>
            <p:cNvSpPr/>
            <p:nvPr/>
          </p:nvSpPr>
          <p:spPr>
            <a:xfrm>
              <a:off x="975" y="1424"/>
              <a:ext cx="834" cy="834"/>
            </a:xfrm>
            <a:custGeom>
              <a:rect b="b" l="l" r="r" t="t"/>
              <a:pathLst>
                <a:path extrusionOk="0" h="834" w="834">
                  <a:moveTo>
                    <a:pt x="417" y="834"/>
                  </a:moveTo>
                  <a:lnTo>
                    <a:pt x="492" y="827"/>
                  </a:lnTo>
                  <a:lnTo>
                    <a:pt x="563" y="808"/>
                  </a:lnTo>
                  <a:lnTo>
                    <a:pt x="628" y="777"/>
                  </a:lnTo>
                  <a:lnTo>
                    <a:pt x="686" y="736"/>
                  </a:lnTo>
                  <a:lnTo>
                    <a:pt x="736" y="686"/>
                  </a:lnTo>
                  <a:lnTo>
                    <a:pt x="777" y="628"/>
                  </a:lnTo>
                  <a:lnTo>
                    <a:pt x="808" y="563"/>
                  </a:lnTo>
                  <a:lnTo>
                    <a:pt x="828" y="492"/>
                  </a:lnTo>
                  <a:lnTo>
                    <a:pt x="834" y="417"/>
                  </a:lnTo>
                  <a:lnTo>
                    <a:pt x="828" y="342"/>
                  </a:lnTo>
                  <a:lnTo>
                    <a:pt x="808" y="272"/>
                  </a:lnTo>
                  <a:lnTo>
                    <a:pt x="777" y="207"/>
                  </a:lnTo>
                  <a:lnTo>
                    <a:pt x="736" y="149"/>
                  </a:lnTo>
                  <a:lnTo>
                    <a:pt x="686" y="98"/>
                  </a:lnTo>
                  <a:lnTo>
                    <a:pt x="628" y="57"/>
                  </a:lnTo>
                  <a:lnTo>
                    <a:pt x="563" y="26"/>
                  </a:lnTo>
                  <a:lnTo>
                    <a:pt x="492" y="7"/>
                  </a:lnTo>
                  <a:lnTo>
                    <a:pt x="417" y="0"/>
                  </a:lnTo>
                  <a:lnTo>
                    <a:pt x="342" y="7"/>
                  </a:lnTo>
                  <a:lnTo>
                    <a:pt x="272" y="26"/>
                  </a:lnTo>
                  <a:lnTo>
                    <a:pt x="207" y="57"/>
                  </a:lnTo>
                  <a:lnTo>
                    <a:pt x="149" y="98"/>
                  </a:lnTo>
                  <a:lnTo>
                    <a:pt x="98" y="149"/>
                  </a:lnTo>
                  <a:lnTo>
                    <a:pt x="57" y="207"/>
                  </a:lnTo>
                  <a:lnTo>
                    <a:pt x="26" y="272"/>
                  </a:lnTo>
                  <a:lnTo>
                    <a:pt x="7" y="342"/>
                  </a:lnTo>
                  <a:lnTo>
                    <a:pt x="0" y="417"/>
                  </a:lnTo>
                  <a:lnTo>
                    <a:pt x="7" y="492"/>
                  </a:lnTo>
                  <a:lnTo>
                    <a:pt x="26" y="563"/>
                  </a:lnTo>
                  <a:lnTo>
                    <a:pt x="57" y="628"/>
                  </a:lnTo>
                  <a:lnTo>
                    <a:pt x="98" y="686"/>
                  </a:lnTo>
                  <a:lnTo>
                    <a:pt x="149"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13" name="Google Shape;713;p30"/>
            <p:cNvSpPr/>
            <p:nvPr/>
          </p:nvSpPr>
          <p:spPr>
            <a:xfrm>
              <a:off x="1162" y="1508"/>
              <a:ext cx="462" cy="469"/>
            </a:xfrm>
            <a:custGeom>
              <a:rect b="b" l="l" r="r" t="t"/>
              <a:pathLst>
                <a:path extrusionOk="0" h="469" w="462">
                  <a:moveTo>
                    <a:pt x="219" y="0"/>
                  </a:moveTo>
                  <a:lnTo>
                    <a:pt x="145" y="16"/>
                  </a:lnTo>
                  <a:lnTo>
                    <a:pt x="79" y="56"/>
                  </a:lnTo>
                  <a:lnTo>
                    <a:pt x="28" y="117"/>
                  </a:lnTo>
                  <a:lnTo>
                    <a:pt x="2" y="190"/>
                  </a:lnTo>
                  <a:lnTo>
                    <a:pt x="0" y="266"/>
                  </a:lnTo>
                  <a:lnTo>
                    <a:pt x="25" y="341"/>
                  </a:lnTo>
                  <a:lnTo>
                    <a:pt x="41" y="369"/>
                  </a:lnTo>
                  <a:lnTo>
                    <a:pt x="56" y="397"/>
                  </a:lnTo>
                  <a:lnTo>
                    <a:pt x="71" y="425"/>
                  </a:lnTo>
                  <a:lnTo>
                    <a:pt x="86" y="453"/>
                  </a:lnTo>
                  <a:lnTo>
                    <a:pt x="93" y="465"/>
                  </a:lnTo>
                  <a:lnTo>
                    <a:pt x="101" y="468"/>
                  </a:lnTo>
                  <a:lnTo>
                    <a:pt x="141" y="468"/>
                  </a:lnTo>
                  <a:lnTo>
                    <a:pt x="324" y="468"/>
                  </a:lnTo>
                  <a:lnTo>
                    <a:pt x="347" y="467"/>
                  </a:lnTo>
                  <a:lnTo>
                    <a:pt x="357" y="465"/>
                  </a:lnTo>
                  <a:lnTo>
                    <a:pt x="360" y="460"/>
                  </a:lnTo>
                  <a:lnTo>
                    <a:pt x="390" y="414"/>
                  </a:lnTo>
                  <a:lnTo>
                    <a:pt x="173" y="414"/>
                  </a:lnTo>
                  <a:lnTo>
                    <a:pt x="148" y="413"/>
                  </a:lnTo>
                  <a:lnTo>
                    <a:pt x="126" y="407"/>
                  </a:lnTo>
                  <a:lnTo>
                    <a:pt x="110" y="392"/>
                  </a:lnTo>
                  <a:lnTo>
                    <a:pt x="97" y="370"/>
                  </a:lnTo>
                  <a:lnTo>
                    <a:pt x="85" y="346"/>
                  </a:lnTo>
                  <a:lnTo>
                    <a:pt x="73" y="322"/>
                  </a:lnTo>
                  <a:lnTo>
                    <a:pt x="52" y="271"/>
                  </a:lnTo>
                  <a:lnTo>
                    <a:pt x="47" y="221"/>
                  </a:lnTo>
                  <a:lnTo>
                    <a:pt x="57" y="171"/>
                  </a:lnTo>
                  <a:lnTo>
                    <a:pt x="84" y="123"/>
                  </a:lnTo>
                  <a:lnTo>
                    <a:pt x="121" y="84"/>
                  </a:lnTo>
                  <a:lnTo>
                    <a:pt x="164" y="59"/>
                  </a:lnTo>
                  <a:lnTo>
                    <a:pt x="213" y="49"/>
                  </a:lnTo>
                  <a:lnTo>
                    <a:pt x="371" y="49"/>
                  </a:lnTo>
                  <a:lnTo>
                    <a:pt x="365" y="43"/>
                  </a:lnTo>
                  <a:lnTo>
                    <a:pt x="295" y="9"/>
                  </a:lnTo>
                  <a:lnTo>
                    <a:pt x="219" y="0"/>
                  </a:lnTo>
                  <a:close/>
                  <a:moveTo>
                    <a:pt x="324" y="468"/>
                  </a:moveTo>
                  <a:lnTo>
                    <a:pt x="169" y="468"/>
                  </a:lnTo>
                  <a:lnTo>
                    <a:pt x="282" y="468"/>
                  </a:lnTo>
                  <a:lnTo>
                    <a:pt x="324" y="468"/>
                  </a:lnTo>
                  <a:close/>
                  <a:moveTo>
                    <a:pt x="226" y="410"/>
                  </a:moveTo>
                  <a:lnTo>
                    <a:pt x="199" y="412"/>
                  </a:lnTo>
                  <a:lnTo>
                    <a:pt x="173" y="414"/>
                  </a:lnTo>
                  <a:lnTo>
                    <a:pt x="390" y="414"/>
                  </a:lnTo>
                  <a:lnTo>
                    <a:pt x="390" y="413"/>
                  </a:lnTo>
                  <a:lnTo>
                    <a:pt x="323" y="413"/>
                  </a:lnTo>
                  <a:lnTo>
                    <a:pt x="309" y="412"/>
                  </a:lnTo>
                  <a:lnTo>
                    <a:pt x="296" y="412"/>
                  </a:lnTo>
                  <a:lnTo>
                    <a:pt x="226" y="412"/>
                  </a:lnTo>
                  <a:lnTo>
                    <a:pt x="226" y="410"/>
                  </a:lnTo>
                  <a:close/>
                  <a:moveTo>
                    <a:pt x="371" y="49"/>
                  </a:moveTo>
                  <a:lnTo>
                    <a:pt x="213" y="49"/>
                  </a:lnTo>
                  <a:lnTo>
                    <a:pt x="267" y="53"/>
                  </a:lnTo>
                  <a:lnTo>
                    <a:pt x="319" y="71"/>
                  </a:lnTo>
                  <a:lnTo>
                    <a:pt x="361" y="102"/>
                  </a:lnTo>
                  <a:lnTo>
                    <a:pt x="391" y="144"/>
                  </a:lnTo>
                  <a:lnTo>
                    <a:pt x="409" y="197"/>
                  </a:lnTo>
                  <a:lnTo>
                    <a:pt x="413" y="229"/>
                  </a:lnTo>
                  <a:lnTo>
                    <a:pt x="411" y="261"/>
                  </a:lnTo>
                  <a:lnTo>
                    <a:pt x="402" y="291"/>
                  </a:lnTo>
                  <a:lnTo>
                    <a:pt x="387" y="321"/>
                  </a:lnTo>
                  <a:lnTo>
                    <a:pt x="362" y="358"/>
                  </a:lnTo>
                  <a:lnTo>
                    <a:pt x="350" y="377"/>
                  </a:lnTo>
                  <a:lnTo>
                    <a:pt x="338" y="397"/>
                  </a:lnTo>
                  <a:lnTo>
                    <a:pt x="331" y="409"/>
                  </a:lnTo>
                  <a:lnTo>
                    <a:pt x="323" y="413"/>
                  </a:lnTo>
                  <a:lnTo>
                    <a:pt x="390" y="413"/>
                  </a:lnTo>
                  <a:lnTo>
                    <a:pt x="404" y="392"/>
                  </a:lnTo>
                  <a:lnTo>
                    <a:pt x="424" y="358"/>
                  </a:lnTo>
                  <a:lnTo>
                    <a:pt x="443" y="322"/>
                  </a:lnTo>
                  <a:lnTo>
                    <a:pt x="462" y="246"/>
                  </a:lnTo>
                  <a:lnTo>
                    <a:pt x="454" y="169"/>
                  </a:lnTo>
                  <a:lnTo>
                    <a:pt x="421" y="100"/>
                  </a:lnTo>
                  <a:lnTo>
                    <a:pt x="371" y="49"/>
                  </a:lnTo>
                  <a:close/>
                  <a:moveTo>
                    <a:pt x="267" y="412"/>
                  </a:moveTo>
                  <a:lnTo>
                    <a:pt x="226" y="412"/>
                  </a:lnTo>
                  <a:lnTo>
                    <a:pt x="296" y="412"/>
                  </a:lnTo>
                  <a:lnTo>
                    <a:pt x="288" y="412"/>
                  </a:lnTo>
                  <a:lnTo>
                    <a:pt x="267" y="412"/>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pic>
        <p:nvPicPr>
          <p:cNvPr id="718" name="Google Shape;718;p3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19" name="Google Shape;719;p3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20" name="Google Shape;720;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21" name="Google Shape;721;p3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22" name="Google Shape;722;p3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23" name="Google Shape;723;p31"/>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24" name="Google Shape;724;p3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25" name="Google Shape;725;p3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726" name="Google Shape;72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7" name="Google Shape;727;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28" name="Google Shape;728;p31"/>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729" name="Google Shape;729;p3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30" name="Google Shape;730;p31"/>
          <p:cNvSpPr/>
          <p:nvPr/>
        </p:nvSpPr>
        <p:spPr>
          <a:xfrm>
            <a:off x="436534" y="1323812"/>
            <a:ext cx="8099135" cy="510293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342900" lvl="1" marL="1096010" marR="245109" rtl="0" algn="just">
              <a:lnSpc>
                <a:spcPct val="102000"/>
              </a:lnSpc>
              <a:spcBef>
                <a:spcPts val="5"/>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In other scenarios</a:t>
            </a:r>
            <a:r>
              <a:rPr b="1" i="0" lang="en-US" sz="2000" u="sng" cap="none" strike="noStrike">
                <a:solidFill>
                  <a:schemeClr val="dk1"/>
                </a:solidFill>
                <a:latin typeface="Times New Roman"/>
                <a:ea typeface="Times New Roman"/>
                <a:cs typeface="Times New Roman"/>
                <a:sym typeface="Times New Roman"/>
              </a:rPr>
              <a:t>, it may not be possible to conduct a needed baseline study </a:t>
            </a:r>
            <a:r>
              <a:rPr b="1" i="0" lang="en-US" sz="2000" u="none" cap="none" strike="noStrike">
                <a:solidFill>
                  <a:schemeClr val="dk1"/>
                </a:solidFill>
                <a:latin typeface="Times New Roman"/>
                <a:ea typeface="Times New Roman"/>
                <a:cs typeface="Times New Roman"/>
                <a:sym typeface="Times New Roman"/>
              </a:rPr>
              <a:t>due to security restrictions or other reasons outside of control.</a:t>
            </a:r>
            <a:endParaRPr/>
          </a:p>
          <a:p>
            <a:pPr indent="-342900" lvl="1" marL="1096010" marR="245109" rtl="0" algn="just">
              <a:lnSpc>
                <a:spcPct val="102000"/>
              </a:lnSpc>
              <a:spcBef>
                <a:spcPts val="5"/>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 In such cases, </a:t>
            </a:r>
            <a:r>
              <a:rPr b="1" i="0" lang="en-US" sz="2000" u="none" cap="none" strike="noStrike">
                <a:solidFill>
                  <a:srgbClr val="C00000"/>
                </a:solidFill>
                <a:latin typeface="Times New Roman"/>
                <a:ea typeface="Times New Roman"/>
                <a:cs typeface="Times New Roman"/>
                <a:sym typeface="Times New Roman"/>
              </a:rPr>
              <a:t>data collected during the first monitoring visit, when a specific indicator is measured for the first time, can be considered a baseline for that indicator.</a:t>
            </a:r>
            <a:endParaRPr/>
          </a:p>
          <a:p>
            <a:pPr indent="-342900" lvl="1" marL="1096010" marR="245109" rtl="0" algn="just">
              <a:lnSpc>
                <a:spcPct val="102000"/>
              </a:lnSpc>
              <a:spcBef>
                <a:spcPts val="5"/>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Particularly </a:t>
            </a:r>
            <a:r>
              <a:rPr b="1" i="0" lang="en-US" sz="2000" u="none" cap="none" strike="noStrike">
                <a:solidFill>
                  <a:srgbClr val="000099"/>
                </a:solidFill>
                <a:latin typeface="Times New Roman"/>
                <a:ea typeface="Times New Roman"/>
                <a:cs typeface="Times New Roman"/>
                <a:sym typeface="Times New Roman"/>
              </a:rPr>
              <a:t>in multiphase programs</a:t>
            </a:r>
            <a:r>
              <a:rPr b="1" i="0" lang="en-US" sz="2000" u="none" cap="none" strike="noStrike">
                <a:solidFill>
                  <a:schemeClr val="dk1"/>
                </a:solidFill>
                <a:latin typeface="Times New Roman"/>
                <a:ea typeface="Times New Roman"/>
                <a:cs typeface="Times New Roman"/>
                <a:sym typeface="Times New Roman"/>
              </a:rPr>
              <a:t>, baseline data may be available through other previously implemented interventions.</a:t>
            </a:r>
            <a:endParaRPr/>
          </a:p>
          <a:p>
            <a:pPr indent="-342900" lvl="1" marL="1096010" marR="245109" rtl="0" algn="just">
              <a:lnSpc>
                <a:spcPct val="102000"/>
              </a:lnSpc>
              <a:spcBef>
                <a:spcPts val="5"/>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 However, in all cases, </a:t>
            </a:r>
            <a:r>
              <a:rPr b="1" i="0" lang="en-US" sz="2000" u="sng" cap="none" strike="noStrike">
                <a:solidFill>
                  <a:schemeClr val="dk1"/>
                </a:solidFill>
                <a:latin typeface="Times New Roman"/>
                <a:ea typeface="Times New Roman"/>
                <a:cs typeface="Times New Roman"/>
                <a:sym typeface="Times New Roman"/>
              </a:rPr>
              <a:t>it is critical to be consistent in the way data is presented within the intervention</a:t>
            </a:r>
            <a:r>
              <a:rPr b="1" i="0" lang="en-US" sz="2000" u="none" cap="none" strike="noStrike">
                <a:solidFill>
                  <a:schemeClr val="dk1"/>
                </a:solidFill>
                <a:latin typeface="Times New Roman"/>
                <a:ea typeface="Times New Roman"/>
                <a:cs typeface="Times New Roman"/>
                <a:sym typeface="Times New Roman"/>
              </a:rPr>
              <a:t>, at the development phase and throughout reporting, as well as to always </a:t>
            </a:r>
            <a:r>
              <a:rPr b="1" i="0" lang="en-US" sz="2000" u="none" cap="none" strike="noStrike">
                <a:solidFill>
                  <a:srgbClr val="00B050"/>
                </a:solidFill>
                <a:latin typeface="Times New Roman"/>
                <a:ea typeface="Times New Roman"/>
                <a:cs typeface="Times New Roman"/>
                <a:sym typeface="Times New Roman"/>
              </a:rPr>
              <a:t>have a solid understanding and justification for why baseline data is presented in a particular way.</a:t>
            </a:r>
            <a:endParaRPr b="1" i="0" sz="2000" u="none" cap="none" strike="noStrike">
              <a:solidFill>
                <a:srgbClr val="00B050"/>
              </a:solidFill>
              <a:latin typeface="Times New Roman"/>
              <a:ea typeface="Times New Roman"/>
              <a:cs typeface="Times New Roman"/>
              <a:sym typeface="Times New Roman"/>
            </a:endParaRPr>
          </a:p>
          <a:p>
            <a:pPr indent="0" lvl="1" marL="457200" marR="0" rtl="0" algn="just">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pic>
        <p:nvPicPr>
          <p:cNvPr id="735" name="Google Shape;735;p3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36" name="Google Shape;736;p3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37" name="Google Shape;737;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8" name="Google Shape;738;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39" name="Google Shape;739;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40" name="Google Shape;740;p32"/>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41" name="Google Shape;741;p3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42" name="Google Shape;742;p3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743" name="Google Shape;74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44" name="Google Shape;744;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45" name="Google Shape;745;p3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746" name="Google Shape;746;p3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47" name="Google Shape;747;p32"/>
          <p:cNvSpPr/>
          <p:nvPr/>
        </p:nvSpPr>
        <p:spPr>
          <a:xfrm>
            <a:off x="436534" y="2090172"/>
            <a:ext cx="8099135" cy="523220"/>
          </a:xfrm>
          <a:prstGeom prst="rect">
            <a:avLst/>
          </a:prstGeom>
          <a:noFill/>
          <a:ln>
            <a:noFill/>
          </a:ln>
        </p:spPr>
        <p:txBody>
          <a:bodyPr anchorCtr="0" anchor="t" bIns="45700" lIns="91425" spcFirstLastPara="1" rIns="91425" wrap="square" tIns="45700">
            <a:spAutoFit/>
          </a:bodyPr>
          <a:lstStyle/>
          <a:p>
            <a:pPr indent="-69850" lvl="0" marL="171450" marR="0" rtl="0" algn="l">
              <a:spcBef>
                <a:spcPts val="0"/>
              </a:spcBef>
              <a:spcAft>
                <a:spcPts val="0"/>
              </a:spcAft>
              <a:buClr>
                <a:schemeClr val="dk1"/>
              </a:buClr>
              <a:buSzPts val="1600"/>
              <a:buFont typeface="Noto Sans Symbols"/>
              <a:buNone/>
            </a:pPr>
            <a:r>
              <a:t/>
            </a:r>
            <a:endParaRPr b="1" sz="1600">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
        <p:nvSpPr>
          <p:cNvPr id="748" name="Google Shape;748;p32"/>
          <p:cNvSpPr/>
          <p:nvPr/>
        </p:nvSpPr>
        <p:spPr>
          <a:xfrm>
            <a:off x="1193071" y="1538955"/>
            <a:ext cx="5712823" cy="400110"/>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Results Monitoring Framework</a:t>
            </a:r>
            <a:endParaRPr b="1" i="0" sz="2000" u="none" cap="none" strike="noStrike">
              <a:solidFill>
                <a:srgbClr val="FF681E"/>
              </a:solidFill>
              <a:latin typeface="Times New Roman"/>
              <a:ea typeface="Times New Roman"/>
              <a:cs typeface="Times New Roman"/>
              <a:sym typeface="Times New Roman"/>
            </a:endParaRPr>
          </a:p>
        </p:txBody>
      </p:sp>
      <p:grpSp>
        <p:nvGrpSpPr>
          <p:cNvPr id="749" name="Google Shape;749;p32"/>
          <p:cNvGrpSpPr/>
          <p:nvPr/>
        </p:nvGrpSpPr>
        <p:grpSpPr>
          <a:xfrm>
            <a:off x="6881148" y="1508576"/>
            <a:ext cx="530225" cy="530225"/>
            <a:chOff x="933" y="3135"/>
            <a:chExt cx="834" cy="834"/>
          </a:xfrm>
        </p:grpSpPr>
        <p:sp>
          <p:nvSpPr>
            <p:cNvPr id="750" name="Google Shape;750;p32"/>
            <p:cNvSpPr/>
            <p:nvPr/>
          </p:nvSpPr>
          <p:spPr>
            <a:xfrm>
              <a:off x="933" y="3135"/>
              <a:ext cx="834" cy="834"/>
            </a:xfrm>
            <a:custGeom>
              <a:rect b="b" l="l" r="r" t="t"/>
              <a:pathLst>
                <a:path extrusionOk="0" h="834" w="834">
                  <a:moveTo>
                    <a:pt x="417" y="0"/>
                  </a:moveTo>
                  <a:lnTo>
                    <a:pt x="342" y="7"/>
                  </a:lnTo>
                  <a:lnTo>
                    <a:pt x="271" y="26"/>
                  </a:lnTo>
                  <a:lnTo>
                    <a:pt x="206" y="57"/>
                  </a:lnTo>
                  <a:lnTo>
                    <a:pt x="148" y="98"/>
                  </a:lnTo>
                  <a:lnTo>
                    <a:pt x="98" y="148"/>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7"/>
                  </a:lnTo>
                  <a:lnTo>
                    <a:pt x="417" y="834"/>
                  </a:lnTo>
                  <a:lnTo>
                    <a:pt x="491" y="827"/>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8"/>
                  </a:lnTo>
                  <a:lnTo>
                    <a:pt x="685" y="98"/>
                  </a:lnTo>
                  <a:lnTo>
                    <a:pt x="627" y="57"/>
                  </a:lnTo>
                  <a:lnTo>
                    <a:pt x="562" y="26"/>
                  </a:lnTo>
                  <a:lnTo>
                    <a:pt x="491" y="7"/>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51" name="Google Shape;751;p32"/>
            <p:cNvSpPr/>
            <p:nvPr/>
          </p:nvSpPr>
          <p:spPr>
            <a:xfrm>
              <a:off x="1038" y="3238"/>
              <a:ext cx="629" cy="588"/>
            </a:xfrm>
            <a:custGeom>
              <a:rect b="b" l="l" r="r" t="t"/>
              <a:pathLst>
                <a:path extrusionOk="0" h="588" w="629">
                  <a:moveTo>
                    <a:pt x="338" y="127"/>
                  </a:moveTo>
                  <a:lnTo>
                    <a:pt x="330" y="121"/>
                  </a:lnTo>
                  <a:lnTo>
                    <a:pt x="325" y="115"/>
                  </a:lnTo>
                  <a:lnTo>
                    <a:pt x="317" y="115"/>
                  </a:lnTo>
                  <a:lnTo>
                    <a:pt x="309" y="122"/>
                  </a:lnTo>
                  <a:lnTo>
                    <a:pt x="311" y="130"/>
                  </a:lnTo>
                  <a:lnTo>
                    <a:pt x="316" y="135"/>
                  </a:lnTo>
                  <a:lnTo>
                    <a:pt x="324" y="137"/>
                  </a:lnTo>
                  <a:lnTo>
                    <a:pt x="330" y="132"/>
                  </a:lnTo>
                  <a:lnTo>
                    <a:pt x="338" y="127"/>
                  </a:lnTo>
                  <a:close/>
                  <a:moveTo>
                    <a:pt x="628" y="326"/>
                  </a:moveTo>
                  <a:lnTo>
                    <a:pt x="628" y="318"/>
                  </a:lnTo>
                  <a:lnTo>
                    <a:pt x="627" y="312"/>
                  </a:lnTo>
                  <a:lnTo>
                    <a:pt x="627" y="264"/>
                  </a:lnTo>
                  <a:lnTo>
                    <a:pt x="627" y="254"/>
                  </a:lnTo>
                  <a:lnTo>
                    <a:pt x="624" y="246"/>
                  </a:lnTo>
                  <a:lnTo>
                    <a:pt x="616" y="242"/>
                  </a:lnTo>
                  <a:lnTo>
                    <a:pt x="602" y="239"/>
                  </a:lnTo>
                  <a:lnTo>
                    <a:pt x="602" y="264"/>
                  </a:lnTo>
                  <a:lnTo>
                    <a:pt x="602" y="314"/>
                  </a:lnTo>
                  <a:lnTo>
                    <a:pt x="590" y="316"/>
                  </a:lnTo>
                  <a:lnTo>
                    <a:pt x="577" y="320"/>
                  </a:lnTo>
                  <a:lnTo>
                    <a:pt x="555" y="324"/>
                  </a:lnTo>
                  <a:lnTo>
                    <a:pt x="551" y="328"/>
                  </a:lnTo>
                  <a:lnTo>
                    <a:pt x="548" y="336"/>
                  </a:lnTo>
                  <a:lnTo>
                    <a:pt x="542" y="354"/>
                  </a:lnTo>
                  <a:lnTo>
                    <a:pt x="535" y="370"/>
                  </a:lnTo>
                  <a:lnTo>
                    <a:pt x="527" y="386"/>
                  </a:lnTo>
                  <a:lnTo>
                    <a:pt x="520" y="402"/>
                  </a:lnTo>
                  <a:lnTo>
                    <a:pt x="515" y="410"/>
                  </a:lnTo>
                  <a:lnTo>
                    <a:pt x="514" y="418"/>
                  </a:lnTo>
                  <a:lnTo>
                    <a:pt x="527" y="436"/>
                  </a:lnTo>
                  <a:lnTo>
                    <a:pt x="538" y="446"/>
                  </a:lnTo>
                  <a:lnTo>
                    <a:pt x="535" y="466"/>
                  </a:lnTo>
                  <a:lnTo>
                    <a:pt x="521" y="474"/>
                  </a:lnTo>
                  <a:lnTo>
                    <a:pt x="509" y="486"/>
                  </a:lnTo>
                  <a:lnTo>
                    <a:pt x="506" y="490"/>
                  </a:lnTo>
                  <a:lnTo>
                    <a:pt x="503" y="494"/>
                  </a:lnTo>
                  <a:lnTo>
                    <a:pt x="493" y="488"/>
                  </a:lnTo>
                  <a:lnTo>
                    <a:pt x="483" y="482"/>
                  </a:lnTo>
                  <a:lnTo>
                    <a:pt x="474" y="478"/>
                  </a:lnTo>
                  <a:lnTo>
                    <a:pt x="464" y="472"/>
                  </a:lnTo>
                  <a:lnTo>
                    <a:pt x="459" y="470"/>
                  </a:lnTo>
                  <a:lnTo>
                    <a:pt x="451" y="470"/>
                  </a:lnTo>
                  <a:lnTo>
                    <a:pt x="445" y="472"/>
                  </a:lnTo>
                  <a:lnTo>
                    <a:pt x="427" y="480"/>
                  </a:lnTo>
                  <a:lnTo>
                    <a:pt x="409" y="486"/>
                  </a:lnTo>
                  <a:lnTo>
                    <a:pt x="390" y="494"/>
                  </a:lnTo>
                  <a:lnTo>
                    <a:pt x="372" y="500"/>
                  </a:lnTo>
                  <a:lnTo>
                    <a:pt x="367" y="502"/>
                  </a:lnTo>
                  <a:lnTo>
                    <a:pt x="363" y="508"/>
                  </a:lnTo>
                  <a:lnTo>
                    <a:pt x="359" y="512"/>
                  </a:lnTo>
                  <a:lnTo>
                    <a:pt x="347" y="552"/>
                  </a:lnTo>
                  <a:lnTo>
                    <a:pt x="293" y="552"/>
                  </a:lnTo>
                  <a:lnTo>
                    <a:pt x="290" y="538"/>
                  </a:lnTo>
                  <a:lnTo>
                    <a:pt x="286" y="526"/>
                  </a:lnTo>
                  <a:lnTo>
                    <a:pt x="281" y="506"/>
                  </a:lnTo>
                  <a:lnTo>
                    <a:pt x="277" y="502"/>
                  </a:lnTo>
                  <a:lnTo>
                    <a:pt x="268" y="500"/>
                  </a:lnTo>
                  <a:lnTo>
                    <a:pt x="252" y="494"/>
                  </a:lnTo>
                  <a:lnTo>
                    <a:pt x="237" y="490"/>
                  </a:lnTo>
                  <a:lnTo>
                    <a:pt x="204" y="478"/>
                  </a:lnTo>
                  <a:lnTo>
                    <a:pt x="221" y="462"/>
                  </a:lnTo>
                  <a:lnTo>
                    <a:pt x="229" y="454"/>
                  </a:lnTo>
                  <a:lnTo>
                    <a:pt x="240" y="446"/>
                  </a:lnTo>
                  <a:lnTo>
                    <a:pt x="247" y="446"/>
                  </a:lnTo>
                  <a:lnTo>
                    <a:pt x="251" y="448"/>
                  </a:lnTo>
                  <a:lnTo>
                    <a:pt x="331" y="460"/>
                  </a:lnTo>
                  <a:lnTo>
                    <a:pt x="383" y="446"/>
                  </a:lnTo>
                  <a:lnTo>
                    <a:pt x="406" y="440"/>
                  </a:lnTo>
                  <a:lnTo>
                    <a:pt x="411" y="436"/>
                  </a:lnTo>
                  <a:lnTo>
                    <a:pt x="465" y="394"/>
                  </a:lnTo>
                  <a:lnTo>
                    <a:pt x="500" y="324"/>
                  </a:lnTo>
                  <a:lnTo>
                    <a:pt x="503" y="266"/>
                  </a:lnTo>
                  <a:lnTo>
                    <a:pt x="484" y="208"/>
                  </a:lnTo>
                  <a:lnTo>
                    <a:pt x="446" y="162"/>
                  </a:lnTo>
                  <a:lnTo>
                    <a:pt x="393" y="128"/>
                  </a:lnTo>
                  <a:lnTo>
                    <a:pt x="385" y="126"/>
                  </a:lnTo>
                  <a:lnTo>
                    <a:pt x="376" y="122"/>
                  </a:lnTo>
                  <a:lnTo>
                    <a:pt x="366" y="142"/>
                  </a:lnTo>
                  <a:lnTo>
                    <a:pt x="374" y="146"/>
                  </a:lnTo>
                  <a:lnTo>
                    <a:pt x="383" y="150"/>
                  </a:lnTo>
                  <a:lnTo>
                    <a:pt x="420" y="170"/>
                  </a:lnTo>
                  <a:lnTo>
                    <a:pt x="449" y="198"/>
                  </a:lnTo>
                  <a:lnTo>
                    <a:pt x="468" y="230"/>
                  </a:lnTo>
                  <a:lnTo>
                    <a:pt x="479" y="270"/>
                  </a:lnTo>
                  <a:lnTo>
                    <a:pt x="479" y="312"/>
                  </a:lnTo>
                  <a:lnTo>
                    <a:pt x="467" y="350"/>
                  </a:lnTo>
                  <a:lnTo>
                    <a:pt x="444" y="384"/>
                  </a:lnTo>
                  <a:lnTo>
                    <a:pt x="410" y="412"/>
                  </a:lnTo>
                  <a:lnTo>
                    <a:pt x="375" y="428"/>
                  </a:lnTo>
                  <a:lnTo>
                    <a:pt x="338" y="436"/>
                  </a:lnTo>
                  <a:lnTo>
                    <a:pt x="299" y="436"/>
                  </a:lnTo>
                  <a:lnTo>
                    <a:pt x="259" y="426"/>
                  </a:lnTo>
                  <a:lnTo>
                    <a:pt x="269" y="416"/>
                  </a:lnTo>
                  <a:lnTo>
                    <a:pt x="278" y="408"/>
                  </a:lnTo>
                  <a:lnTo>
                    <a:pt x="287" y="400"/>
                  </a:lnTo>
                  <a:lnTo>
                    <a:pt x="296" y="392"/>
                  </a:lnTo>
                  <a:lnTo>
                    <a:pt x="301" y="390"/>
                  </a:lnTo>
                  <a:lnTo>
                    <a:pt x="316" y="390"/>
                  </a:lnTo>
                  <a:lnTo>
                    <a:pt x="355" y="386"/>
                  </a:lnTo>
                  <a:lnTo>
                    <a:pt x="388" y="370"/>
                  </a:lnTo>
                  <a:lnTo>
                    <a:pt x="390" y="368"/>
                  </a:lnTo>
                  <a:lnTo>
                    <a:pt x="413" y="344"/>
                  </a:lnTo>
                  <a:lnTo>
                    <a:pt x="428" y="312"/>
                  </a:lnTo>
                  <a:lnTo>
                    <a:pt x="431" y="282"/>
                  </a:lnTo>
                  <a:lnTo>
                    <a:pt x="425" y="254"/>
                  </a:lnTo>
                  <a:lnTo>
                    <a:pt x="411" y="228"/>
                  </a:lnTo>
                  <a:lnTo>
                    <a:pt x="407" y="224"/>
                  </a:lnTo>
                  <a:lnTo>
                    <a:pt x="407" y="290"/>
                  </a:lnTo>
                  <a:lnTo>
                    <a:pt x="399" y="322"/>
                  </a:lnTo>
                  <a:lnTo>
                    <a:pt x="379" y="346"/>
                  </a:lnTo>
                  <a:lnTo>
                    <a:pt x="351" y="362"/>
                  </a:lnTo>
                  <a:lnTo>
                    <a:pt x="318" y="368"/>
                  </a:lnTo>
                  <a:lnTo>
                    <a:pt x="319" y="364"/>
                  </a:lnTo>
                  <a:lnTo>
                    <a:pt x="346" y="288"/>
                  </a:lnTo>
                  <a:lnTo>
                    <a:pt x="348" y="282"/>
                  </a:lnTo>
                  <a:lnTo>
                    <a:pt x="350" y="278"/>
                  </a:lnTo>
                  <a:lnTo>
                    <a:pt x="350" y="270"/>
                  </a:lnTo>
                  <a:lnTo>
                    <a:pt x="350" y="266"/>
                  </a:lnTo>
                  <a:lnTo>
                    <a:pt x="344" y="260"/>
                  </a:lnTo>
                  <a:lnTo>
                    <a:pt x="333" y="260"/>
                  </a:lnTo>
                  <a:lnTo>
                    <a:pt x="320" y="265"/>
                  </a:lnTo>
                  <a:lnTo>
                    <a:pt x="320" y="288"/>
                  </a:lnTo>
                  <a:lnTo>
                    <a:pt x="293" y="364"/>
                  </a:lnTo>
                  <a:lnTo>
                    <a:pt x="275" y="356"/>
                  </a:lnTo>
                  <a:lnTo>
                    <a:pt x="269" y="352"/>
                  </a:lnTo>
                  <a:lnTo>
                    <a:pt x="269" y="382"/>
                  </a:lnTo>
                  <a:lnTo>
                    <a:pt x="112" y="530"/>
                  </a:lnTo>
                  <a:lnTo>
                    <a:pt x="94" y="513"/>
                  </a:lnTo>
                  <a:lnTo>
                    <a:pt x="94" y="550"/>
                  </a:lnTo>
                  <a:lnTo>
                    <a:pt x="85" y="558"/>
                  </a:lnTo>
                  <a:lnTo>
                    <a:pt x="76" y="564"/>
                  </a:lnTo>
                  <a:lnTo>
                    <a:pt x="64" y="566"/>
                  </a:lnTo>
                  <a:lnTo>
                    <a:pt x="38" y="562"/>
                  </a:lnTo>
                  <a:lnTo>
                    <a:pt x="28" y="552"/>
                  </a:lnTo>
                  <a:lnTo>
                    <a:pt x="25" y="540"/>
                  </a:lnTo>
                  <a:lnTo>
                    <a:pt x="24" y="528"/>
                  </a:lnTo>
                  <a:lnTo>
                    <a:pt x="27" y="518"/>
                  </a:lnTo>
                  <a:lnTo>
                    <a:pt x="33" y="508"/>
                  </a:lnTo>
                  <a:lnTo>
                    <a:pt x="42" y="500"/>
                  </a:lnTo>
                  <a:lnTo>
                    <a:pt x="94" y="550"/>
                  </a:lnTo>
                  <a:lnTo>
                    <a:pt x="94" y="513"/>
                  </a:lnTo>
                  <a:lnTo>
                    <a:pt x="80" y="500"/>
                  </a:lnTo>
                  <a:lnTo>
                    <a:pt x="63" y="484"/>
                  </a:lnTo>
                  <a:lnTo>
                    <a:pt x="154" y="398"/>
                  </a:lnTo>
                  <a:lnTo>
                    <a:pt x="209" y="346"/>
                  </a:lnTo>
                  <a:lnTo>
                    <a:pt x="219" y="336"/>
                  </a:lnTo>
                  <a:lnTo>
                    <a:pt x="269" y="382"/>
                  </a:lnTo>
                  <a:lnTo>
                    <a:pt x="269" y="352"/>
                  </a:lnTo>
                  <a:lnTo>
                    <a:pt x="260" y="344"/>
                  </a:lnTo>
                  <a:lnTo>
                    <a:pt x="253" y="336"/>
                  </a:lnTo>
                  <a:lnTo>
                    <a:pt x="248" y="330"/>
                  </a:lnTo>
                  <a:lnTo>
                    <a:pt x="239" y="314"/>
                  </a:lnTo>
                  <a:lnTo>
                    <a:pt x="314" y="290"/>
                  </a:lnTo>
                  <a:lnTo>
                    <a:pt x="320" y="288"/>
                  </a:lnTo>
                  <a:lnTo>
                    <a:pt x="320" y="265"/>
                  </a:lnTo>
                  <a:lnTo>
                    <a:pt x="284" y="276"/>
                  </a:lnTo>
                  <a:lnTo>
                    <a:pt x="235" y="290"/>
                  </a:lnTo>
                  <a:lnTo>
                    <a:pt x="240" y="260"/>
                  </a:lnTo>
                  <a:lnTo>
                    <a:pt x="258" y="232"/>
                  </a:lnTo>
                  <a:lnTo>
                    <a:pt x="285" y="214"/>
                  </a:lnTo>
                  <a:lnTo>
                    <a:pt x="317" y="206"/>
                  </a:lnTo>
                  <a:lnTo>
                    <a:pt x="353" y="212"/>
                  </a:lnTo>
                  <a:lnTo>
                    <a:pt x="382" y="230"/>
                  </a:lnTo>
                  <a:lnTo>
                    <a:pt x="401" y="258"/>
                  </a:lnTo>
                  <a:lnTo>
                    <a:pt x="407" y="290"/>
                  </a:lnTo>
                  <a:lnTo>
                    <a:pt x="407" y="224"/>
                  </a:lnTo>
                  <a:lnTo>
                    <a:pt x="388" y="206"/>
                  </a:lnTo>
                  <a:lnTo>
                    <a:pt x="361" y="192"/>
                  </a:lnTo>
                  <a:lnTo>
                    <a:pt x="333" y="184"/>
                  </a:lnTo>
                  <a:lnTo>
                    <a:pt x="303" y="186"/>
                  </a:lnTo>
                  <a:lnTo>
                    <a:pt x="273" y="194"/>
                  </a:lnTo>
                  <a:lnTo>
                    <a:pt x="246" y="210"/>
                  </a:lnTo>
                  <a:lnTo>
                    <a:pt x="227" y="232"/>
                  </a:lnTo>
                  <a:lnTo>
                    <a:pt x="215" y="258"/>
                  </a:lnTo>
                  <a:lnTo>
                    <a:pt x="212" y="288"/>
                  </a:lnTo>
                  <a:lnTo>
                    <a:pt x="211" y="298"/>
                  </a:lnTo>
                  <a:lnTo>
                    <a:pt x="208" y="308"/>
                  </a:lnTo>
                  <a:lnTo>
                    <a:pt x="203" y="318"/>
                  </a:lnTo>
                  <a:lnTo>
                    <a:pt x="195" y="324"/>
                  </a:lnTo>
                  <a:lnTo>
                    <a:pt x="188" y="330"/>
                  </a:lnTo>
                  <a:lnTo>
                    <a:pt x="183" y="338"/>
                  </a:lnTo>
                  <a:lnTo>
                    <a:pt x="175" y="346"/>
                  </a:lnTo>
                  <a:lnTo>
                    <a:pt x="167" y="326"/>
                  </a:lnTo>
                  <a:lnTo>
                    <a:pt x="162" y="306"/>
                  </a:lnTo>
                  <a:lnTo>
                    <a:pt x="161" y="286"/>
                  </a:lnTo>
                  <a:lnTo>
                    <a:pt x="163" y="268"/>
                  </a:lnTo>
                  <a:lnTo>
                    <a:pt x="174" y="228"/>
                  </a:lnTo>
                  <a:lnTo>
                    <a:pt x="194" y="196"/>
                  </a:lnTo>
                  <a:lnTo>
                    <a:pt x="223" y="170"/>
                  </a:lnTo>
                  <a:lnTo>
                    <a:pt x="259" y="150"/>
                  </a:lnTo>
                  <a:lnTo>
                    <a:pt x="267" y="146"/>
                  </a:lnTo>
                  <a:lnTo>
                    <a:pt x="276" y="142"/>
                  </a:lnTo>
                  <a:lnTo>
                    <a:pt x="266" y="122"/>
                  </a:lnTo>
                  <a:lnTo>
                    <a:pt x="258" y="126"/>
                  </a:lnTo>
                  <a:lnTo>
                    <a:pt x="250" y="128"/>
                  </a:lnTo>
                  <a:lnTo>
                    <a:pt x="191" y="166"/>
                  </a:lnTo>
                  <a:lnTo>
                    <a:pt x="152" y="218"/>
                  </a:lnTo>
                  <a:lnTo>
                    <a:pt x="138" y="282"/>
                  </a:lnTo>
                  <a:lnTo>
                    <a:pt x="150" y="348"/>
                  </a:lnTo>
                  <a:lnTo>
                    <a:pt x="154" y="360"/>
                  </a:lnTo>
                  <a:lnTo>
                    <a:pt x="153" y="366"/>
                  </a:lnTo>
                  <a:lnTo>
                    <a:pt x="136" y="378"/>
                  </a:lnTo>
                  <a:lnTo>
                    <a:pt x="118" y="398"/>
                  </a:lnTo>
                  <a:lnTo>
                    <a:pt x="112" y="382"/>
                  </a:lnTo>
                  <a:lnTo>
                    <a:pt x="106" y="368"/>
                  </a:lnTo>
                  <a:lnTo>
                    <a:pt x="100" y="354"/>
                  </a:lnTo>
                  <a:lnTo>
                    <a:pt x="96" y="338"/>
                  </a:lnTo>
                  <a:lnTo>
                    <a:pt x="93" y="328"/>
                  </a:lnTo>
                  <a:lnTo>
                    <a:pt x="88" y="324"/>
                  </a:lnTo>
                  <a:lnTo>
                    <a:pt x="65" y="320"/>
                  </a:lnTo>
                  <a:lnTo>
                    <a:pt x="52" y="316"/>
                  </a:lnTo>
                  <a:lnTo>
                    <a:pt x="39" y="314"/>
                  </a:lnTo>
                  <a:lnTo>
                    <a:pt x="39" y="262"/>
                  </a:lnTo>
                  <a:lnTo>
                    <a:pt x="60" y="258"/>
                  </a:lnTo>
                  <a:lnTo>
                    <a:pt x="70" y="254"/>
                  </a:lnTo>
                  <a:lnTo>
                    <a:pt x="80" y="252"/>
                  </a:lnTo>
                  <a:lnTo>
                    <a:pt x="86" y="250"/>
                  </a:lnTo>
                  <a:lnTo>
                    <a:pt x="91" y="244"/>
                  </a:lnTo>
                  <a:lnTo>
                    <a:pt x="94" y="238"/>
                  </a:lnTo>
                  <a:lnTo>
                    <a:pt x="101" y="222"/>
                  </a:lnTo>
                  <a:lnTo>
                    <a:pt x="108" y="206"/>
                  </a:lnTo>
                  <a:lnTo>
                    <a:pt x="115" y="190"/>
                  </a:lnTo>
                  <a:lnTo>
                    <a:pt x="123" y="174"/>
                  </a:lnTo>
                  <a:lnTo>
                    <a:pt x="127" y="164"/>
                  </a:lnTo>
                  <a:lnTo>
                    <a:pt x="128" y="158"/>
                  </a:lnTo>
                  <a:lnTo>
                    <a:pt x="115" y="140"/>
                  </a:lnTo>
                  <a:lnTo>
                    <a:pt x="109" y="130"/>
                  </a:lnTo>
                  <a:lnTo>
                    <a:pt x="103" y="120"/>
                  </a:lnTo>
                  <a:lnTo>
                    <a:pt x="143" y="84"/>
                  </a:lnTo>
                  <a:lnTo>
                    <a:pt x="152" y="88"/>
                  </a:lnTo>
                  <a:lnTo>
                    <a:pt x="164" y="94"/>
                  </a:lnTo>
                  <a:lnTo>
                    <a:pt x="183" y="106"/>
                  </a:lnTo>
                  <a:lnTo>
                    <a:pt x="189" y="106"/>
                  </a:lnTo>
                  <a:lnTo>
                    <a:pt x="198" y="102"/>
                  </a:lnTo>
                  <a:lnTo>
                    <a:pt x="216" y="94"/>
                  </a:lnTo>
                  <a:lnTo>
                    <a:pt x="241" y="84"/>
                  </a:lnTo>
                  <a:lnTo>
                    <a:pt x="251" y="80"/>
                  </a:lnTo>
                  <a:lnTo>
                    <a:pt x="263" y="76"/>
                  </a:lnTo>
                  <a:lnTo>
                    <a:pt x="269" y="74"/>
                  </a:lnTo>
                  <a:lnTo>
                    <a:pt x="275" y="70"/>
                  </a:lnTo>
                  <a:lnTo>
                    <a:pt x="281" y="66"/>
                  </a:lnTo>
                  <a:lnTo>
                    <a:pt x="288" y="48"/>
                  </a:lnTo>
                  <a:lnTo>
                    <a:pt x="290" y="36"/>
                  </a:lnTo>
                  <a:lnTo>
                    <a:pt x="293" y="24"/>
                  </a:lnTo>
                  <a:lnTo>
                    <a:pt x="317" y="22"/>
                  </a:lnTo>
                  <a:lnTo>
                    <a:pt x="329" y="24"/>
                  </a:lnTo>
                  <a:lnTo>
                    <a:pt x="344" y="24"/>
                  </a:lnTo>
                  <a:lnTo>
                    <a:pt x="349" y="28"/>
                  </a:lnTo>
                  <a:lnTo>
                    <a:pt x="354" y="42"/>
                  </a:lnTo>
                  <a:lnTo>
                    <a:pt x="355" y="52"/>
                  </a:lnTo>
                  <a:lnTo>
                    <a:pt x="361" y="66"/>
                  </a:lnTo>
                  <a:lnTo>
                    <a:pt x="367" y="70"/>
                  </a:lnTo>
                  <a:lnTo>
                    <a:pt x="372" y="72"/>
                  </a:lnTo>
                  <a:lnTo>
                    <a:pt x="409" y="88"/>
                  </a:lnTo>
                  <a:lnTo>
                    <a:pt x="427" y="94"/>
                  </a:lnTo>
                  <a:lnTo>
                    <a:pt x="446" y="102"/>
                  </a:lnTo>
                  <a:lnTo>
                    <a:pt x="452" y="104"/>
                  </a:lnTo>
                  <a:lnTo>
                    <a:pt x="461" y="104"/>
                  </a:lnTo>
                  <a:lnTo>
                    <a:pt x="478" y="96"/>
                  </a:lnTo>
                  <a:lnTo>
                    <a:pt x="489" y="90"/>
                  </a:lnTo>
                  <a:lnTo>
                    <a:pt x="499" y="84"/>
                  </a:lnTo>
                  <a:lnTo>
                    <a:pt x="539" y="120"/>
                  </a:lnTo>
                  <a:lnTo>
                    <a:pt x="532" y="130"/>
                  </a:lnTo>
                  <a:lnTo>
                    <a:pt x="525" y="140"/>
                  </a:lnTo>
                  <a:lnTo>
                    <a:pt x="517" y="156"/>
                  </a:lnTo>
                  <a:lnTo>
                    <a:pt x="517" y="164"/>
                  </a:lnTo>
                  <a:lnTo>
                    <a:pt x="519" y="170"/>
                  </a:lnTo>
                  <a:lnTo>
                    <a:pt x="526" y="188"/>
                  </a:lnTo>
                  <a:lnTo>
                    <a:pt x="534" y="206"/>
                  </a:lnTo>
                  <a:lnTo>
                    <a:pt x="542" y="224"/>
                  </a:lnTo>
                  <a:lnTo>
                    <a:pt x="550" y="240"/>
                  </a:lnTo>
                  <a:lnTo>
                    <a:pt x="552" y="246"/>
                  </a:lnTo>
                  <a:lnTo>
                    <a:pt x="557" y="250"/>
                  </a:lnTo>
                  <a:lnTo>
                    <a:pt x="561" y="252"/>
                  </a:lnTo>
                  <a:lnTo>
                    <a:pt x="571" y="254"/>
                  </a:lnTo>
                  <a:lnTo>
                    <a:pt x="582" y="258"/>
                  </a:lnTo>
                  <a:lnTo>
                    <a:pt x="602" y="264"/>
                  </a:lnTo>
                  <a:lnTo>
                    <a:pt x="602" y="239"/>
                  </a:lnTo>
                  <a:lnTo>
                    <a:pt x="601" y="238"/>
                  </a:lnTo>
                  <a:lnTo>
                    <a:pt x="587" y="236"/>
                  </a:lnTo>
                  <a:lnTo>
                    <a:pt x="576" y="230"/>
                  </a:lnTo>
                  <a:lnTo>
                    <a:pt x="568" y="220"/>
                  </a:lnTo>
                  <a:lnTo>
                    <a:pt x="564" y="208"/>
                  </a:lnTo>
                  <a:lnTo>
                    <a:pt x="564" y="202"/>
                  </a:lnTo>
                  <a:lnTo>
                    <a:pt x="562" y="196"/>
                  </a:lnTo>
                  <a:lnTo>
                    <a:pt x="558" y="192"/>
                  </a:lnTo>
                  <a:lnTo>
                    <a:pt x="548" y="176"/>
                  </a:lnTo>
                  <a:lnTo>
                    <a:pt x="546" y="158"/>
                  </a:lnTo>
                  <a:lnTo>
                    <a:pt x="551" y="142"/>
                  </a:lnTo>
                  <a:lnTo>
                    <a:pt x="563" y="126"/>
                  </a:lnTo>
                  <a:lnTo>
                    <a:pt x="569" y="120"/>
                  </a:lnTo>
                  <a:lnTo>
                    <a:pt x="567" y="112"/>
                  </a:lnTo>
                  <a:lnTo>
                    <a:pt x="560" y="106"/>
                  </a:lnTo>
                  <a:lnTo>
                    <a:pt x="550" y="96"/>
                  </a:lnTo>
                  <a:lnTo>
                    <a:pt x="541" y="88"/>
                  </a:lnTo>
                  <a:lnTo>
                    <a:pt x="537" y="84"/>
                  </a:lnTo>
                  <a:lnTo>
                    <a:pt x="528" y="76"/>
                  </a:lnTo>
                  <a:lnTo>
                    <a:pt x="522" y="70"/>
                  </a:lnTo>
                  <a:lnTo>
                    <a:pt x="512" y="60"/>
                  </a:lnTo>
                  <a:lnTo>
                    <a:pt x="504" y="56"/>
                  </a:lnTo>
                  <a:lnTo>
                    <a:pt x="496" y="58"/>
                  </a:lnTo>
                  <a:lnTo>
                    <a:pt x="484" y="66"/>
                  </a:lnTo>
                  <a:lnTo>
                    <a:pt x="471" y="74"/>
                  </a:lnTo>
                  <a:lnTo>
                    <a:pt x="458" y="76"/>
                  </a:lnTo>
                  <a:lnTo>
                    <a:pt x="444" y="76"/>
                  </a:lnTo>
                  <a:lnTo>
                    <a:pt x="427" y="66"/>
                  </a:lnTo>
                  <a:lnTo>
                    <a:pt x="422" y="64"/>
                  </a:lnTo>
                  <a:lnTo>
                    <a:pt x="418" y="64"/>
                  </a:lnTo>
                  <a:lnTo>
                    <a:pt x="397" y="58"/>
                  </a:lnTo>
                  <a:lnTo>
                    <a:pt x="383" y="48"/>
                  </a:lnTo>
                  <a:lnTo>
                    <a:pt x="374" y="32"/>
                  </a:lnTo>
                  <a:lnTo>
                    <a:pt x="372" y="22"/>
                  </a:lnTo>
                  <a:lnTo>
                    <a:pt x="370" y="14"/>
                  </a:lnTo>
                  <a:lnTo>
                    <a:pt x="370" y="4"/>
                  </a:lnTo>
                  <a:lnTo>
                    <a:pt x="362" y="0"/>
                  </a:lnTo>
                  <a:lnTo>
                    <a:pt x="286" y="0"/>
                  </a:lnTo>
                  <a:lnTo>
                    <a:pt x="276" y="2"/>
                  </a:lnTo>
                  <a:lnTo>
                    <a:pt x="272" y="10"/>
                  </a:lnTo>
                  <a:lnTo>
                    <a:pt x="268" y="28"/>
                  </a:lnTo>
                  <a:lnTo>
                    <a:pt x="264" y="40"/>
                  </a:lnTo>
                  <a:lnTo>
                    <a:pt x="259" y="50"/>
                  </a:lnTo>
                  <a:lnTo>
                    <a:pt x="250" y="56"/>
                  </a:lnTo>
                  <a:lnTo>
                    <a:pt x="238" y="58"/>
                  </a:lnTo>
                  <a:lnTo>
                    <a:pt x="232" y="60"/>
                  </a:lnTo>
                  <a:lnTo>
                    <a:pt x="225" y="62"/>
                  </a:lnTo>
                  <a:lnTo>
                    <a:pt x="221" y="64"/>
                  </a:lnTo>
                  <a:lnTo>
                    <a:pt x="202" y="74"/>
                  </a:lnTo>
                  <a:lnTo>
                    <a:pt x="185" y="76"/>
                  </a:lnTo>
                  <a:lnTo>
                    <a:pt x="167" y="72"/>
                  </a:lnTo>
                  <a:lnTo>
                    <a:pt x="150" y="62"/>
                  </a:lnTo>
                  <a:lnTo>
                    <a:pt x="142" y="54"/>
                  </a:lnTo>
                  <a:lnTo>
                    <a:pt x="133" y="56"/>
                  </a:lnTo>
                  <a:lnTo>
                    <a:pt x="125" y="64"/>
                  </a:lnTo>
                  <a:lnTo>
                    <a:pt x="117" y="72"/>
                  </a:lnTo>
                  <a:lnTo>
                    <a:pt x="108" y="80"/>
                  </a:lnTo>
                  <a:lnTo>
                    <a:pt x="90" y="98"/>
                  </a:lnTo>
                  <a:lnTo>
                    <a:pt x="79" y="108"/>
                  </a:lnTo>
                  <a:lnTo>
                    <a:pt x="75" y="116"/>
                  </a:lnTo>
                  <a:lnTo>
                    <a:pt x="77" y="124"/>
                  </a:lnTo>
                  <a:lnTo>
                    <a:pt x="93" y="148"/>
                  </a:lnTo>
                  <a:lnTo>
                    <a:pt x="97" y="160"/>
                  </a:lnTo>
                  <a:lnTo>
                    <a:pt x="96" y="174"/>
                  </a:lnTo>
                  <a:lnTo>
                    <a:pt x="88" y="186"/>
                  </a:lnTo>
                  <a:lnTo>
                    <a:pt x="86" y="188"/>
                  </a:lnTo>
                  <a:lnTo>
                    <a:pt x="84" y="192"/>
                  </a:lnTo>
                  <a:lnTo>
                    <a:pt x="84" y="194"/>
                  </a:lnTo>
                  <a:lnTo>
                    <a:pt x="78" y="214"/>
                  </a:lnTo>
                  <a:lnTo>
                    <a:pt x="66" y="228"/>
                  </a:lnTo>
                  <a:lnTo>
                    <a:pt x="49" y="238"/>
                  </a:lnTo>
                  <a:lnTo>
                    <a:pt x="28" y="242"/>
                  </a:lnTo>
                  <a:lnTo>
                    <a:pt x="18" y="242"/>
                  </a:lnTo>
                  <a:lnTo>
                    <a:pt x="14" y="248"/>
                  </a:lnTo>
                  <a:lnTo>
                    <a:pt x="14" y="312"/>
                  </a:lnTo>
                  <a:lnTo>
                    <a:pt x="14" y="328"/>
                  </a:lnTo>
                  <a:lnTo>
                    <a:pt x="19" y="332"/>
                  </a:lnTo>
                  <a:lnTo>
                    <a:pt x="40" y="336"/>
                  </a:lnTo>
                  <a:lnTo>
                    <a:pt x="51" y="338"/>
                  </a:lnTo>
                  <a:lnTo>
                    <a:pt x="67" y="344"/>
                  </a:lnTo>
                  <a:lnTo>
                    <a:pt x="72" y="350"/>
                  </a:lnTo>
                  <a:lnTo>
                    <a:pt x="74" y="354"/>
                  </a:lnTo>
                  <a:lnTo>
                    <a:pt x="80" y="366"/>
                  </a:lnTo>
                  <a:lnTo>
                    <a:pt x="85" y="378"/>
                  </a:lnTo>
                  <a:lnTo>
                    <a:pt x="91" y="390"/>
                  </a:lnTo>
                  <a:lnTo>
                    <a:pt x="97" y="402"/>
                  </a:lnTo>
                  <a:lnTo>
                    <a:pt x="100" y="410"/>
                  </a:lnTo>
                  <a:lnTo>
                    <a:pt x="100" y="414"/>
                  </a:lnTo>
                  <a:lnTo>
                    <a:pt x="78" y="434"/>
                  </a:lnTo>
                  <a:lnTo>
                    <a:pt x="61" y="450"/>
                  </a:lnTo>
                  <a:lnTo>
                    <a:pt x="45" y="464"/>
                  </a:lnTo>
                  <a:lnTo>
                    <a:pt x="30" y="480"/>
                  </a:lnTo>
                  <a:lnTo>
                    <a:pt x="22" y="490"/>
                  </a:lnTo>
                  <a:lnTo>
                    <a:pt x="14" y="500"/>
                  </a:lnTo>
                  <a:lnTo>
                    <a:pt x="7" y="510"/>
                  </a:lnTo>
                  <a:lnTo>
                    <a:pt x="0" y="520"/>
                  </a:lnTo>
                  <a:lnTo>
                    <a:pt x="0" y="542"/>
                  </a:lnTo>
                  <a:lnTo>
                    <a:pt x="7" y="558"/>
                  </a:lnTo>
                  <a:lnTo>
                    <a:pt x="18" y="572"/>
                  </a:lnTo>
                  <a:lnTo>
                    <a:pt x="32" y="582"/>
                  </a:lnTo>
                  <a:lnTo>
                    <a:pt x="50" y="588"/>
                  </a:lnTo>
                  <a:lnTo>
                    <a:pt x="72" y="588"/>
                  </a:lnTo>
                  <a:lnTo>
                    <a:pt x="85" y="584"/>
                  </a:lnTo>
                  <a:lnTo>
                    <a:pt x="97" y="578"/>
                  </a:lnTo>
                  <a:lnTo>
                    <a:pt x="107" y="570"/>
                  </a:lnTo>
                  <a:lnTo>
                    <a:pt x="111" y="566"/>
                  </a:lnTo>
                  <a:lnTo>
                    <a:pt x="117" y="560"/>
                  </a:lnTo>
                  <a:lnTo>
                    <a:pt x="133" y="544"/>
                  </a:lnTo>
                  <a:lnTo>
                    <a:pt x="149" y="530"/>
                  </a:lnTo>
                  <a:lnTo>
                    <a:pt x="164" y="516"/>
                  </a:lnTo>
                  <a:lnTo>
                    <a:pt x="180" y="500"/>
                  </a:lnTo>
                  <a:lnTo>
                    <a:pt x="186" y="494"/>
                  </a:lnTo>
                  <a:lnTo>
                    <a:pt x="190" y="494"/>
                  </a:lnTo>
                  <a:lnTo>
                    <a:pt x="198" y="498"/>
                  </a:lnTo>
                  <a:lnTo>
                    <a:pt x="211" y="504"/>
                  </a:lnTo>
                  <a:lnTo>
                    <a:pt x="224" y="508"/>
                  </a:lnTo>
                  <a:lnTo>
                    <a:pt x="237" y="514"/>
                  </a:lnTo>
                  <a:lnTo>
                    <a:pt x="250" y="518"/>
                  </a:lnTo>
                  <a:lnTo>
                    <a:pt x="255" y="522"/>
                  </a:lnTo>
                  <a:lnTo>
                    <a:pt x="260" y="526"/>
                  </a:lnTo>
                  <a:lnTo>
                    <a:pt x="266" y="540"/>
                  </a:lnTo>
                  <a:lnTo>
                    <a:pt x="269" y="552"/>
                  </a:lnTo>
                  <a:lnTo>
                    <a:pt x="273" y="572"/>
                  </a:lnTo>
                  <a:lnTo>
                    <a:pt x="278" y="576"/>
                  </a:lnTo>
                  <a:lnTo>
                    <a:pt x="338" y="576"/>
                  </a:lnTo>
                  <a:lnTo>
                    <a:pt x="355" y="574"/>
                  </a:lnTo>
                  <a:lnTo>
                    <a:pt x="360" y="574"/>
                  </a:lnTo>
                  <a:lnTo>
                    <a:pt x="366" y="568"/>
                  </a:lnTo>
                  <a:lnTo>
                    <a:pt x="373" y="560"/>
                  </a:lnTo>
                  <a:lnTo>
                    <a:pt x="373" y="552"/>
                  </a:lnTo>
                  <a:lnTo>
                    <a:pt x="374" y="548"/>
                  </a:lnTo>
                  <a:lnTo>
                    <a:pt x="377" y="536"/>
                  </a:lnTo>
                  <a:lnTo>
                    <a:pt x="383" y="524"/>
                  </a:lnTo>
                  <a:lnTo>
                    <a:pt x="393" y="518"/>
                  </a:lnTo>
                  <a:lnTo>
                    <a:pt x="407" y="514"/>
                  </a:lnTo>
                  <a:lnTo>
                    <a:pt x="411" y="514"/>
                  </a:lnTo>
                  <a:lnTo>
                    <a:pt x="415" y="512"/>
                  </a:lnTo>
                  <a:lnTo>
                    <a:pt x="419" y="510"/>
                  </a:lnTo>
                  <a:lnTo>
                    <a:pt x="438" y="500"/>
                  </a:lnTo>
                  <a:lnTo>
                    <a:pt x="456" y="498"/>
                  </a:lnTo>
                  <a:lnTo>
                    <a:pt x="475" y="502"/>
                  </a:lnTo>
                  <a:lnTo>
                    <a:pt x="493" y="514"/>
                  </a:lnTo>
                  <a:lnTo>
                    <a:pt x="501" y="522"/>
                  </a:lnTo>
                  <a:lnTo>
                    <a:pt x="508" y="518"/>
                  </a:lnTo>
                  <a:lnTo>
                    <a:pt x="516" y="512"/>
                  </a:lnTo>
                  <a:lnTo>
                    <a:pt x="525" y="502"/>
                  </a:lnTo>
                  <a:lnTo>
                    <a:pt x="530" y="498"/>
                  </a:lnTo>
                  <a:lnTo>
                    <a:pt x="534" y="494"/>
                  </a:lnTo>
                  <a:lnTo>
                    <a:pt x="553" y="476"/>
                  </a:lnTo>
                  <a:lnTo>
                    <a:pt x="563" y="466"/>
                  </a:lnTo>
                  <a:lnTo>
                    <a:pt x="567" y="460"/>
                  </a:lnTo>
                  <a:lnTo>
                    <a:pt x="565" y="452"/>
                  </a:lnTo>
                  <a:lnTo>
                    <a:pt x="558" y="442"/>
                  </a:lnTo>
                  <a:lnTo>
                    <a:pt x="549" y="428"/>
                  </a:lnTo>
                  <a:lnTo>
                    <a:pt x="545" y="416"/>
                  </a:lnTo>
                  <a:lnTo>
                    <a:pt x="546" y="402"/>
                  </a:lnTo>
                  <a:lnTo>
                    <a:pt x="555" y="388"/>
                  </a:lnTo>
                  <a:lnTo>
                    <a:pt x="557" y="386"/>
                  </a:lnTo>
                  <a:lnTo>
                    <a:pt x="559" y="382"/>
                  </a:lnTo>
                  <a:lnTo>
                    <a:pt x="559" y="380"/>
                  </a:lnTo>
                  <a:lnTo>
                    <a:pt x="565" y="360"/>
                  </a:lnTo>
                  <a:lnTo>
                    <a:pt x="576" y="346"/>
                  </a:lnTo>
                  <a:lnTo>
                    <a:pt x="592" y="338"/>
                  </a:lnTo>
                  <a:lnTo>
                    <a:pt x="613" y="334"/>
                  </a:lnTo>
                  <a:lnTo>
                    <a:pt x="624" y="334"/>
                  </a:lnTo>
                  <a:lnTo>
                    <a:pt x="628"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752" name="Google Shape;752;p32"/>
          <p:cNvSpPr/>
          <p:nvPr/>
        </p:nvSpPr>
        <p:spPr>
          <a:xfrm>
            <a:off x="254577" y="2038801"/>
            <a:ext cx="8281093" cy="4099584"/>
          </a:xfrm>
          <a:prstGeom prst="rect">
            <a:avLst/>
          </a:prstGeom>
          <a:noFill/>
          <a:ln>
            <a:noFill/>
          </a:ln>
        </p:spPr>
        <p:txBody>
          <a:bodyPr anchorCtr="0" anchor="t" bIns="45700" lIns="91425" spcFirstLastPara="1" rIns="91425" wrap="square" tIns="45700">
            <a:spAutoFit/>
          </a:bodyPr>
          <a:lstStyle/>
          <a:p>
            <a:pPr indent="-342900" lvl="0" marL="638810" marR="245109"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Once the </a:t>
            </a:r>
            <a:r>
              <a:rPr b="1" lang="en-US" sz="2000">
                <a:solidFill>
                  <a:srgbClr val="00B050"/>
                </a:solidFill>
                <a:latin typeface="Times New Roman"/>
                <a:ea typeface="Times New Roman"/>
                <a:cs typeface="Times New Roman"/>
                <a:sym typeface="Times New Roman"/>
              </a:rPr>
              <a:t>Results Matrix</a:t>
            </a:r>
            <a:r>
              <a:rPr b="1" lang="en-US" sz="2000">
                <a:solidFill>
                  <a:schemeClr val="dk1"/>
                </a:solidFill>
                <a:latin typeface="Times New Roman"/>
                <a:ea typeface="Times New Roman"/>
                <a:cs typeface="Times New Roman"/>
                <a:sym typeface="Times New Roman"/>
              </a:rPr>
              <a:t> is developed and finalized, it can be converted into a monitoring tool that can be used during the implementation of an intervention: the </a:t>
            </a:r>
            <a:r>
              <a:rPr b="1" lang="en-US" sz="2000">
                <a:solidFill>
                  <a:srgbClr val="000099"/>
                </a:solidFill>
                <a:latin typeface="Times New Roman"/>
                <a:ea typeface="Times New Roman"/>
                <a:cs typeface="Times New Roman"/>
                <a:sym typeface="Times New Roman"/>
              </a:rPr>
              <a:t>Results Monitoring Framework (RMF). </a:t>
            </a:r>
            <a:endParaRPr/>
          </a:p>
          <a:p>
            <a:pPr indent="-342900" lvl="0" marL="638810" marR="245109" rtl="0" algn="just">
              <a:spcBef>
                <a:spcPts val="5"/>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The RMF </a:t>
            </a:r>
            <a:r>
              <a:rPr b="1" lang="en-US" sz="2000">
                <a:solidFill>
                  <a:schemeClr val="dk1"/>
                </a:solidFill>
                <a:latin typeface="Times New Roman"/>
                <a:ea typeface="Times New Roman"/>
                <a:cs typeface="Times New Roman"/>
                <a:sym typeface="Times New Roman"/>
              </a:rPr>
              <a:t>is developed </a:t>
            </a:r>
            <a:r>
              <a:rPr b="1" lang="en-US" sz="2000" u="sng">
                <a:solidFill>
                  <a:schemeClr val="dk1"/>
                </a:solidFill>
                <a:latin typeface="Times New Roman"/>
                <a:ea typeface="Times New Roman"/>
                <a:cs typeface="Times New Roman"/>
                <a:sym typeface="Times New Roman"/>
              </a:rPr>
              <a:t>at the start of the implementation</a:t>
            </a:r>
            <a:r>
              <a:rPr b="1" lang="en-US" sz="2000">
                <a:solidFill>
                  <a:schemeClr val="dk1"/>
                </a:solidFill>
                <a:latin typeface="Times New Roman"/>
                <a:ea typeface="Times New Roman"/>
                <a:cs typeface="Times New Roman"/>
                <a:sym typeface="Times New Roman"/>
              </a:rPr>
              <a:t>, </a:t>
            </a:r>
            <a:r>
              <a:rPr b="1" i="1" lang="en-US" sz="2000">
                <a:solidFill>
                  <a:schemeClr val="dk1"/>
                </a:solidFill>
                <a:latin typeface="Times New Roman"/>
                <a:ea typeface="Times New Roman"/>
                <a:cs typeface="Times New Roman"/>
                <a:sym typeface="Times New Roman"/>
              </a:rPr>
              <a:t>after a project has been funded and activated. </a:t>
            </a:r>
            <a:endParaRPr/>
          </a:p>
          <a:p>
            <a:pPr indent="-342900" lvl="0" marL="638810" marR="245109" rtl="0" algn="just">
              <a:spcBef>
                <a:spcPts val="5"/>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The RMF </a:t>
            </a:r>
            <a:r>
              <a:rPr b="1" lang="en-US" sz="2000">
                <a:solidFill>
                  <a:schemeClr val="dk1"/>
                </a:solidFill>
                <a:latin typeface="Times New Roman"/>
                <a:ea typeface="Times New Roman"/>
                <a:cs typeface="Times New Roman"/>
                <a:sym typeface="Times New Roman"/>
              </a:rPr>
              <a:t>is the </a:t>
            </a:r>
            <a:r>
              <a:rPr b="1" lang="en-US" sz="2000">
                <a:solidFill>
                  <a:srgbClr val="00B050"/>
                </a:solidFill>
                <a:latin typeface="Times New Roman"/>
                <a:ea typeface="Times New Roman"/>
                <a:cs typeface="Times New Roman"/>
                <a:sym typeface="Times New Roman"/>
              </a:rPr>
              <a:t>primary tool to monitor the results of any intervention</a:t>
            </a: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0" lvl="0" marL="295910" marR="245109" rtl="0" algn="just">
              <a:spcBef>
                <a:spcPts val="5"/>
              </a:spcBef>
              <a:spcAft>
                <a:spcPts val="0"/>
              </a:spcAft>
              <a:buNone/>
            </a:pPr>
            <a:r>
              <a:t/>
            </a:r>
            <a:endParaRPr b="1" sz="2000">
              <a:solidFill>
                <a:schemeClr val="dk1"/>
              </a:solidFill>
              <a:latin typeface="Times New Roman"/>
              <a:ea typeface="Times New Roman"/>
              <a:cs typeface="Times New Roman"/>
              <a:sym typeface="Times New Roman"/>
            </a:endParaRPr>
          </a:p>
          <a:p>
            <a:pPr indent="0" lvl="1" marL="753110" marR="245109" rtl="0" algn="ctr">
              <a:spcBef>
                <a:spcPts val="5"/>
              </a:spcBef>
              <a:spcAft>
                <a:spcPts val="0"/>
              </a:spcAft>
              <a:buNone/>
            </a:pPr>
            <a:r>
              <a:rPr b="1" i="0" lang="en-US" sz="2000" u="none" cap="none" strike="noStrike">
                <a:solidFill>
                  <a:srgbClr val="C00000"/>
                </a:solidFill>
                <a:latin typeface="Times New Roman"/>
                <a:ea typeface="Times New Roman"/>
                <a:cs typeface="Times New Roman"/>
                <a:sym typeface="Times New Roman"/>
              </a:rPr>
              <a:t>It enables all members of the implementing team, as well as stakeholders, to track the progress being made towards achieving intended results. </a:t>
            </a:r>
            <a:endParaRPr b="1" i="0" sz="2000" u="none" cap="none" strike="noStrike">
              <a:solidFill>
                <a:srgbClr val="C00000"/>
              </a:solidFill>
              <a:latin typeface="Times New Roman"/>
              <a:ea typeface="Times New Roman"/>
              <a:cs typeface="Times New Roman"/>
              <a:sym typeface="Times New Roman"/>
            </a:endParaRPr>
          </a:p>
          <a:p>
            <a:pPr indent="0" lvl="2" marL="1210310" marR="245109" rtl="0" algn="just">
              <a:lnSpc>
                <a:spcPct val="102000"/>
              </a:lnSpc>
              <a:spcBef>
                <a:spcPts val="5"/>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6" name="Shape 756"/>
        <p:cNvGrpSpPr/>
        <p:nvPr/>
      </p:nvGrpSpPr>
      <p:grpSpPr>
        <a:xfrm>
          <a:off x="0" y="0"/>
          <a:ext cx="0" cy="0"/>
          <a:chOff x="0" y="0"/>
          <a:chExt cx="0" cy="0"/>
        </a:xfrm>
      </p:grpSpPr>
      <p:pic>
        <p:nvPicPr>
          <p:cNvPr id="757" name="Google Shape;757;p33"/>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58" name="Google Shape;758;p3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59" name="Google Shape;759;p3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60" name="Google Shape;760;p3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61" name="Google Shape;761;p33"/>
          <p:cNvPicPr preferRelativeResize="0"/>
          <p:nvPr/>
        </p:nvPicPr>
        <p:blipFill rotWithShape="1">
          <a:blip r:embed="rId7">
            <a:alphaModFix/>
          </a:blip>
          <a:srcRect b="0" l="0" r="0" t="0"/>
          <a:stretch/>
        </p:blipFill>
        <p:spPr>
          <a:xfrm>
            <a:off x="8992869" y="533330"/>
            <a:ext cx="2929498" cy="5907194"/>
          </a:xfrm>
          <a:prstGeom prst="rect">
            <a:avLst/>
          </a:prstGeom>
          <a:noFill/>
          <a:ln>
            <a:noFill/>
          </a:ln>
        </p:spPr>
      </p:pic>
      <p:pic>
        <p:nvPicPr>
          <p:cNvPr id="762" name="Google Shape;762;p33"/>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63" name="Google Shape;763;p3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764" name="Google Shape;76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65" name="Google Shape;76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66" name="Google Shape;766;p3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767" name="Google Shape;767;p33"/>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768" name="Google Shape;768;p33"/>
          <p:cNvGraphicFramePr/>
          <p:nvPr/>
        </p:nvGraphicFramePr>
        <p:xfrm>
          <a:off x="415217" y="2261339"/>
          <a:ext cx="3000000" cy="3000000"/>
        </p:xfrm>
        <a:graphic>
          <a:graphicData uri="http://schemas.openxmlformats.org/drawingml/2006/table">
            <a:tbl>
              <a:tblPr bandRow="1" firstCol="1" firstRow="1">
                <a:noFill/>
                <a:tableStyleId>{7CBFF81F-0E52-4067-AB9D-A8919F1FBAEF}</a:tableStyleId>
              </a:tblPr>
              <a:tblGrid>
                <a:gridCol w="1361775"/>
                <a:gridCol w="1137950"/>
                <a:gridCol w="1688550"/>
                <a:gridCol w="1221200"/>
                <a:gridCol w="1354600"/>
                <a:gridCol w="1356400"/>
              </a:tblGrid>
              <a:tr h="457600">
                <a:tc>
                  <a:txBody>
                    <a:bodyPr/>
                    <a:lstStyle/>
                    <a:p>
                      <a:pPr indent="0" lvl="0" marL="319405"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Results</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18161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Indicators</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40640" lvl="0" marL="192405" marR="173355" rtl="0" algn="ctr">
                        <a:lnSpc>
                          <a:spcPct val="67857"/>
                        </a:lnSpc>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Data source and collection method</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249555"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Baseline</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309880" marR="29591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Target</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189865"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Assumptions</a:t>
                      </a:r>
                      <a:endParaRPr sz="1400" u="none" cap="none" strike="noStrike">
                        <a:solidFill>
                          <a:srgbClr val="0A1F61"/>
                        </a:solidFill>
                        <a:latin typeface="Times New Roman"/>
                        <a:ea typeface="Times New Roman"/>
                        <a:cs typeface="Times New Roman"/>
                        <a:sym typeface="Times New Roman"/>
                      </a:endParaRPr>
                    </a:p>
                  </a:txBody>
                  <a:tcPr marT="0" marB="0" marR="0" marL="0"/>
                </a:tc>
              </a:tr>
              <a:tr h="327325">
                <a:tc>
                  <a:txBody>
                    <a:bodyPr/>
                    <a:lstStyle/>
                    <a:p>
                      <a:pPr indent="0" lvl="0" marL="89535"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Objective</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 </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 </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r>
              <a:tr h="394125">
                <a:tc>
                  <a:txBody>
                    <a:bodyPr/>
                    <a:lstStyle/>
                    <a:p>
                      <a:pPr indent="0" lvl="0" marL="89535"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Outcome</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 </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 </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r>
              <a:tr h="417500">
                <a:tc>
                  <a:txBody>
                    <a:bodyPr/>
                    <a:lstStyle/>
                    <a:p>
                      <a:pPr indent="0" lvl="0" marL="89535"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Output</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 </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66FF33"/>
                          </a:solidFill>
                          <a:latin typeface="Times New Roman"/>
                          <a:ea typeface="Times New Roman"/>
                          <a:cs typeface="Times New Roman"/>
                          <a:sym typeface="Times New Roman"/>
                        </a:rPr>
                        <a:t> </a:t>
                      </a:r>
                      <a:endParaRPr sz="14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0" marR="0" rtl="0" algn="ctr">
                        <a:spcBef>
                          <a:spcPts val="0"/>
                        </a:spcBef>
                        <a:spcAft>
                          <a:spcPts val="0"/>
                        </a:spcAft>
                        <a:buNone/>
                      </a:pPr>
                      <a:r>
                        <a:rPr lang="en-US" sz="1400" u="none" cap="none" strike="noStrike">
                          <a:solidFill>
                            <a:srgbClr val="0A1F61"/>
                          </a:solidFill>
                          <a:latin typeface="Times New Roman"/>
                          <a:ea typeface="Times New Roman"/>
                          <a:cs typeface="Times New Roman"/>
                          <a:sym typeface="Times New Roman"/>
                        </a:rPr>
                        <a:t> </a:t>
                      </a:r>
                      <a:endParaRPr sz="1400" u="none" cap="none" strike="noStrike">
                        <a:solidFill>
                          <a:srgbClr val="0A1F61"/>
                        </a:solidFill>
                        <a:latin typeface="Times New Roman"/>
                        <a:ea typeface="Times New Roman"/>
                        <a:cs typeface="Times New Roman"/>
                        <a:sym typeface="Times New Roman"/>
                      </a:endParaRPr>
                    </a:p>
                  </a:txBody>
                  <a:tcPr marT="0" marB="0" marR="0" marL="0"/>
                </a:tc>
              </a:tr>
            </a:tbl>
          </a:graphicData>
        </a:graphic>
      </p:graphicFrame>
      <p:sp>
        <p:nvSpPr>
          <p:cNvPr id="769" name="Google Shape;769;p33"/>
          <p:cNvSpPr/>
          <p:nvPr/>
        </p:nvSpPr>
        <p:spPr>
          <a:xfrm>
            <a:off x="-513813" y="1894515"/>
            <a:ext cx="3169918" cy="369332"/>
          </a:xfrm>
          <a:prstGeom prst="rect">
            <a:avLst/>
          </a:prstGeom>
          <a:noFill/>
          <a:ln>
            <a:noFill/>
          </a:ln>
        </p:spPr>
        <p:txBody>
          <a:bodyPr anchorCtr="0" anchor="t" bIns="45700" lIns="91425" spcFirstLastPara="1" rIns="91425" wrap="square" tIns="45700">
            <a:spAutoFit/>
          </a:bodyPr>
          <a:lstStyle/>
          <a:p>
            <a:pPr indent="0" lvl="0" marL="899795" marR="0" rtl="0" algn="l">
              <a:spcBef>
                <a:spcPts val="0"/>
              </a:spcBef>
              <a:spcAft>
                <a:spcPts val="0"/>
              </a:spcAft>
              <a:buNone/>
            </a:pPr>
            <a:r>
              <a:rPr b="1" lang="en-US" sz="1800" u="sng">
                <a:solidFill>
                  <a:srgbClr val="C00000"/>
                </a:solidFill>
                <a:latin typeface="Times New Roman"/>
                <a:ea typeface="Times New Roman"/>
                <a:cs typeface="Times New Roman"/>
                <a:sym typeface="Times New Roman"/>
              </a:rPr>
              <a:t>Results Matrix</a:t>
            </a:r>
            <a:endParaRPr b="1" sz="1800" u="sng">
              <a:solidFill>
                <a:srgbClr val="C00000"/>
              </a:solidFill>
              <a:latin typeface="Times New Roman"/>
              <a:ea typeface="Times New Roman"/>
              <a:cs typeface="Times New Roman"/>
              <a:sym typeface="Times New Roman"/>
            </a:endParaRPr>
          </a:p>
        </p:txBody>
      </p:sp>
      <p:sp>
        <p:nvSpPr>
          <p:cNvPr id="770" name="Google Shape;770;p33"/>
          <p:cNvSpPr/>
          <p:nvPr/>
        </p:nvSpPr>
        <p:spPr>
          <a:xfrm>
            <a:off x="-748953" y="3815196"/>
            <a:ext cx="4841980" cy="369332"/>
          </a:xfrm>
          <a:prstGeom prst="rect">
            <a:avLst/>
          </a:prstGeom>
          <a:noFill/>
          <a:ln>
            <a:noFill/>
          </a:ln>
        </p:spPr>
        <p:txBody>
          <a:bodyPr anchorCtr="0" anchor="t" bIns="45700" lIns="91425" spcFirstLastPara="1" rIns="91425" wrap="square" tIns="45700">
            <a:spAutoFit/>
          </a:bodyPr>
          <a:lstStyle/>
          <a:p>
            <a:pPr indent="0" lvl="0" marL="899795" marR="0" rtl="0" algn="l">
              <a:spcBef>
                <a:spcPts val="0"/>
              </a:spcBef>
              <a:spcAft>
                <a:spcPts val="0"/>
              </a:spcAft>
              <a:buNone/>
            </a:pPr>
            <a:r>
              <a:rPr b="1" lang="en-US" sz="1800" u="sng">
                <a:solidFill>
                  <a:srgbClr val="C00000"/>
                </a:solidFill>
                <a:latin typeface="Times New Roman"/>
                <a:ea typeface="Times New Roman"/>
                <a:cs typeface="Times New Roman"/>
                <a:sym typeface="Times New Roman"/>
              </a:rPr>
              <a:t>Results Monitoring Framework</a:t>
            </a:r>
            <a:endParaRPr b="1" sz="1800" u="sng">
              <a:solidFill>
                <a:srgbClr val="C00000"/>
              </a:solidFill>
              <a:latin typeface="Times New Roman"/>
              <a:ea typeface="Times New Roman"/>
              <a:cs typeface="Times New Roman"/>
              <a:sym typeface="Times New Roman"/>
            </a:endParaRPr>
          </a:p>
        </p:txBody>
      </p:sp>
      <p:graphicFrame>
        <p:nvGraphicFramePr>
          <p:cNvPr id="771" name="Google Shape;771;p33"/>
          <p:cNvGraphicFramePr/>
          <p:nvPr/>
        </p:nvGraphicFramePr>
        <p:xfrm>
          <a:off x="254579" y="4167934"/>
          <a:ext cx="3000000" cy="3000000"/>
        </p:xfrm>
        <a:graphic>
          <a:graphicData uri="http://schemas.openxmlformats.org/drawingml/2006/table">
            <a:tbl>
              <a:tblPr bandRow="1" firstCol="1" firstRow="1">
                <a:noFill/>
                <a:tableStyleId>{7CBFF81F-0E52-4067-AB9D-A8919F1FBAEF}</a:tableStyleId>
              </a:tblPr>
              <a:tblGrid>
                <a:gridCol w="777550"/>
                <a:gridCol w="885950"/>
                <a:gridCol w="1168125"/>
                <a:gridCol w="750675"/>
                <a:gridCol w="913725"/>
                <a:gridCol w="1016725"/>
                <a:gridCol w="708575"/>
                <a:gridCol w="630275"/>
                <a:gridCol w="818250"/>
                <a:gridCol w="783825"/>
              </a:tblGrid>
              <a:tr h="927250">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66FF33"/>
                          </a:solidFill>
                          <a:latin typeface="Times New Roman"/>
                          <a:ea typeface="Times New Roman"/>
                          <a:cs typeface="Times New Roman"/>
                          <a:sym typeface="Times New Roman"/>
                        </a:rPr>
                        <a:t>Results</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66FF33"/>
                          </a:solidFill>
                          <a:latin typeface="Times New Roman"/>
                          <a:ea typeface="Times New Roman"/>
                          <a:cs typeface="Times New Roman"/>
                          <a:sym typeface="Times New Roman"/>
                        </a:rPr>
                        <a:t>Indicators</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635" lvl="0" marL="89535" marR="75565" rtl="0" algn="ctr">
                        <a:lnSpc>
                          <a:spcPct val="102000"/>
                        </a:lnSpc>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Data source and collection method</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60325" lvl="0" marL="89535" marR="64135" rtl="0" algn="ctr">
                        <a:lnSpc>
                          <a:spcPct val="102000"/>
                        </a:lnSpc>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Data analysis</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0A1F61"/>
                          </a:solidFill>
                          <a:latin typeface="Times New Roman"/>
                          <a:ea typeface="Times New Roman"/>
                          <a:cs typeface="Times New Roman"/>
                          <a:sym typeface="Times New Roman"/>
                        </a:rPr>
                        <a:t>Frequency</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89535" lvl="0" marL="89535" marR="72390" rtl="0" algn="ctr">
                        <a:lnSpc>
                          <a:spcPct val="102000"/>
                        </a:lnSpc>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Responsible person</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66FF33"/>
                          </a:solidFill>
                          <a:latin typeface="Times New Roman"/>
                          <a:ea typeface="Times New Roman"/>
                          <a:cs typeface="Times New Roman"/>
                          <a:sym typeface="Times New Roman"/>
                        </a:rPr>
                        <a:t>Baseline</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66FF33"/>
                          </a:solidFill>
                          <a:latin typeface="Times New Roman"/>
                          <a:ea typeface="Times New Roman"/>
                          <a:cs typeface="Times New Roman"/>
                          <a:sym typeface="Times New Roman"/>
                        </a:rPr>
                        <a:t>Target</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0A1F61"/>
                          </a:solidFill>
                          <a:latin typeface="Times New Roman"/>
                          <a:ea typeface="Times New Roman"/>
                          <a:cs typeface="Times New Roman"/>
                          <a:sym typeface="Times New Roman"/>
                        </a:rPr>
                        <a:t>Achieved</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p>
                      <a:pPr indent="0" lvl="0" marL="89535" marR="0" rtl="0" algn="ctr">
                        <a:spcBef>
                          <a:spcPts val="455"/>
                        </a:spcBef>
                        <a:spcAft>
                          <a:spcPts val="0"/>
                        </a:spcAft>
                        <a:buNone/>
                      </a:pPr>
                      <a:r>
                        <a:rPr b="1" lang="en-US" sz="1200" u="none" cap="none" strike="noStrike">
                          <a:solidFill>
                            <a:srgbClr val="0A1F61"/>
                          </a:solidFill>
                          <a:latin typeface="Times New Roman"/>
                          <a:ea typeface="Times New Roman"/>
                          <a:cs typeface="Times New Roman"/>
                          <a:sym typeface="Times New Roman"/>
                        </a:rPr>
                        <a:t>Progress</a:t>
                      </a:r>
                      <a:endParaRPr b="1" sz="1200" u="none" cap="none" strike="noStrike">
                        <a:solidFill>
                          <a:srgbClr val="0A1F61"/>
                        </a:solidFill>
                        <a:latin typeface="Times New Roman"/>
                        <a:ea typeface="Times New Roman"/>
                        <a:cs typeface="Times New Roman"/>
                        <a:sym typeface="Times New Roman"/>
                      </a:endParaRPr>
                    </a:p>
                  </a:txBody>
                  <a:tcPr marT="0" marB="0" marR="0" marL="0"/>
                </a:tc>
              </a:tr>
              <a:tr h="371200">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Objective</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r>
              <a:tr h="378600">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Outcome</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r>
              <a:tr h="458450">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Output</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66FF33"/>
                          </a:solidFill>
                          <a:latin typeface="Times New Roman"/>
                          <a:ea typeface="Times New Roman"/>
                          <a:cs typeface="Times New Roman"/>
                          <a:sym typeface="Times New Roman"/>
                        </a:rPr>
                        <a:t> </a:t>
                      </a:r>
                      <a:endParaRPr b="1" sz="12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c>
                  <a:txBody>
                    <a:bodyPr/>
                    <a:lstStyle/>
                    <a:p>
                      <a:pPr indent="0" lvl="0" marL="89535" marR="0" rtl="0" algn="ctr">
                        <a:spcBef>
                          <a:spcPts val="0"/>
                        </a:spcBef>
                        <a:spcAft>
                          <a:spcPts val="0"/>
                        </a:spcAft>
                        <a:buNone/>
                      </a:pPr>
                      <a:r>
                        <a:rPr b="1" lang="en-US" sz="1200" u="none" cap="none" strike="noStrike">
                          <a:solidFill>
                            <a:srgbClr val="0A1F61"/>
                          </a:solidFill>
                          <a:latin typeface="Times New Roman"/>
                          <a:ea typeface="Times New Roman"/>
                          <a:cs typeface="Times New Roman"/>
                          <a:sym typeface="Times New Roman"/>
                        </a:rPr>
                        <a:t> </a:t>
                      </a:r>
                      <a:endParaRPr b="1" sz="1200" u="none" cap="none" strike="noStrike">
                        <a:solidFill>
                          <a:srgbClr val="0A1F61"/>
                        </a:solidFill>
                        <a:latin typeface="Times New Roman"/>
                        <a:ea typeface="Times New Roman"/>
                        <a:cs typeface="Times New Roman"/>
                        <a:sym typeface="Times New Roman"/>
                      </a:endParaRPr>
                    </a:p>
                  </a:txBody>
                  <a:tcPr marT="0" marB="0" marR="0" marL="0"/>
                </a:tc>
              </a:tr>
            </a:tbl>
          </a:graphicData>
        </a:graphic>
      </p:graphicFrame>
      <p:sp>
        <p:nvSpPr>
          <p:cNvPr id="772" name="Google Shape;772;p33"/>
          <p:cNvSpPr/>
          <p:nvPr/>
        </p:nvSpPr>
        <p:spPr>
          <a:xfrm>
            <a:off x="1358538" y="1207370"/>
            <a:ext cx="7252062" cy="707886"/>
          </a:xfrm>
          <a:prstGeom prst="rect">
            <a:avLst/>
          </a:prstGeom>
          <a:noFill/>
          <a:ln>
            <a:noFill/>
          </a:ln>
        </p:spPr>
        <p:txBody>
          <a:bodyPr anchorCtr="0" anchor="t" bIns="45700" lIns="91425" spcFirstLastPara="1" rIns="91425" wrap="square" tIns="45700">
            <a:spAutoFit/>
          </a:bodyPr>
          <a:lstStyle/>
          <a:p>
            <a:pPr indent="0" lvl="0" marL="1019175" marR="1019175" rtl="0" algn="ctr">
              <a:spcBef>
                <a:spcPts val="0"/>
              </a:spcBef>
              <a:spcAft>
                <a:spcPts val="0"/>
              </a:spcAft>
              <a:buNone/>
            </a:pPr>
            <a:r>
              <a:rPr b="1" lang="en-US" sz="2000">
                <a:solidFill>
                  <a:srgbClr val="000099"/>
                </a:solidFill>
                <a:latin typeface="Times New Roman"/>
                <a:ea typeface="Times New Roman"/>
                <a:cs typeface="Times New Roman"/>
                <a:sym typeface="Times New Roman"/>
              </a:rPr>
              <a:t> Results Matrix and Results Monitoring </a:t>
            </a:r>
            <a:r>
              <a:rPr b="1" lang="en-US" sz="2000" u="sng">
                <a:solidFill>
                  <a:srgbClr val="000099"/>
                </a:solidFill>
                <a:latin typeface="Times New Roman"/>
                <a:ea typeface="Times New Roman"/>
                <a:cs typeface="Times New Roman"/>
                <a:sym typeface="Times New Roman"/>
              </a:rPr>
              <a:t>Framework comparison</a:t>
            </a:r>
            <a:endParaRPr b="1" sz="2000" u="sng">
              <a:solidFill>
                <a:srgbClr val="000099"/>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6" name="Shape 776"/>
        <p:cNvGrpSpPr/>
        <p:nvPr/>
      </p:nvGrpSpPr>
      <p:grpSpPr>
        <a:xfrm>
          <a:off x="0" y="0"/>
          <a:ext cx="0" cy="0"/>
          <a:chOff x="0" y="0"/>
          <a:chExt cx="0" cy="0"/>
        </a:xfrm>
      </p:grpSpPr>
      <p:pic>
        <p:nvPicPr>
          <p:cNvPr id="777" name="Google Shape;777;p3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78" name="Google Shape;778;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79" name="Google Shape;779;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0" name="Google Shape;780;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81" name="Google Shape;781;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82" name="Google Shape;782;p34"/>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83" name="Google Shape;783;p3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84" name="Google Shape;784;p3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785" name="Google Shape;785;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86" name="Google Shape;786;p3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787" name="Google Shape;787;p3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88" name="Google Shape;788;p34"/>
          <p:cNvSpPr/>
          <p:nvPr/>
        </p:nvSpPr>
        <p:spPr>
          <a:xfrm>
            <a:off x="436534" y="1585074"/>
            <a:ext cx="8099135" cy="4307974"/>
          </a:xfrm>
          <a:prstGeom prst="rect">
            <a:avLst/>
          </a:prstGeom>
          <a:noFill/>
          <a:ln cap="flat" cmpd="sng" w="19050">
            <a:solidFill>
              <a:schemeClr val="dk1"/>
            </a:solidFill>
            <a:prstDash val="dot"/>
            <a:round/>
            <a:headEnd len="sm" w="sm" type="none"/>
            <a:tailEnd len="sm" w="sm" type="none"/>
          </a:ln>
        </p:spPr>
        <p:txBody>
          <a:bodyPr anchorCtr="0" anchor="t" bIns="45700" lIns="91425" spcFirstLastPara="1" rIns="91425" wrap="square" tIns="45700">
            <a:spAutoFit/>
          </a:bodyPr>
          <a:lstStyle/>
          <a:p>
            <a:pPr indent="-44450" lvl="0" marL="171450" marR="0" rtl="0" algn="l">
              <a:spcBef>
                <a:spcPts val="0"/>
              </a:spcBef>
              <a:spcAft>
                <a:spcPts val="0"/>
              </a:spcAft>
              <a:buClr>
                <a:schemeClr val="dk1"/>
              </a:buClr>
              <a:buSzPts val="2000"/>
              <a:buFont typeface="Noto Sans Symbols"/>
              <a:buNone/>
            </a:pPr>
            <a:r>
              <a:t/>
            </a:r>
            <a:endParaRPr b="1" sz="2000">
              <a:solidFill>
                <a:srgbClr val="00B0F0"/>
              </a:solidFill>
              <a:latin typeface="Times New Roman"/>
              <a:ea typeface="Times New Roman"/>
              <a:cs typeface="Times New Roman"/>
              <a:sym typeface="Times New Roman"/>
            </a:endParaRPr>
          </a:p>
          <a:p>
            <a:pPr indent="-171450" lvl="0" marL="171450" marR="0" rtl="0" algn="l">
              <a:spcBef>
                <a:spcPts val="0"/>
              </a:spcBef>
              <a:spcAft>
                <a:spcPts val="0"/>
              </a:spcAft>
              <a:buClr>
                <a:srgbClr val="00B0F0"/>
              </a:buClr>
              <a:buSzPts val="2000"/>
              <a:buFont typeface="Noto Sans Symbols"/>
              <a:buChar char="⮚"/>
            </a:pPr>
            <a:r>
              <a:rPr b="1" lang="en-US" sz="2000">
                <a:solidFill>
                  <a:srgbClr val="00B0F0"/>
                </a:solidFill>
                <a:latin typeface="Times New Roman"/>
                <a:ea typeface="Times New Roman"/>
                <a:cs typeface="Times New Roman"/>
                <a:sym typeface="Times New Roman"/>
              </a:rPr>
              <a:t>Data analysis</a:t>
            </a:r>
            <a:endParaRPr sz="20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B050"/>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This column is </a:t>
            </a:r>
            <a:r>
              <a:rPr b="1" i="0" lang="en-US" sz="1800" u="none" cap="none" strike="noStrike">
                <a:solidFill>
                  <a:srgbClr val="FF66CC"/>
                </a:solidFill>
                <a:latin typeface="Times New Roman"/>
                <a:ea typeface="Times New Roman"/>
                <a:cs typeface="Times New Roman"/>
                <a:sym typeface="Times New Roman"/>
              </a:rPr>
              <a:t>to be filled with a description of how the data collected will be analysed. </a:t>
            </a:r>
            <a:endParaRPr b="1" i="0" sz="1800" u="none" cap="none" strike="noStrike">
              <a:solidFill>
                <a:srgbClr val="FF66CC"/>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rgbClr val="C00000"/>
              </a:buClr>
              <a:buSzPts val="1800"/>
              <a:buFont typeface="Arial"/>
              <a:buChar char="•"/>
            </a:pPr>
            <a:r>
              <a:rPr b="1" i="0" lang="en-US" sz="1800" u="none" cap="none" strike="noStrike">
                <a:solidFill>
                  <a:srgbClr val="C00000"/>
                </a:solidFill>
                <a:latin typeface="Times New Roman"/>
                <a:ea typeface="Times New Roman"/>
                <a:cs typeface="Times New Roman"/>
                <a:sym typeface="Times New Roman"/>
              </a:rPr>
              <a:t>The main categories of analysis are qualitative and quantitative.</a:t>
            </a:r>
            <a:endParaRPr/>
          </a:p>
          <a:p>
            <a:pPr indent="-285750" lvl="4" marL="2114550" marR="223520" rtl="0" algn="just">
              <a:lnSpc>
                <a:spcPct val="102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Some qualitative and/or higher-level indicators may require </a:t>
            </a:r>
            <a:r>
              <a:rPr b="0" i="0" lang="en-US" sz="1800" u="none" cap="none" strike="noStrike">
                <a:solidFill>
                  <a:schemeClr val="dk1"/>
                </a:solidFill>
                <a:latin typeface="Times New Roman"/>
                <a:ea typeface="Times New Roman"/>
                <a:cs typeface="Times New Roman"/>
                <a:sym typeface="Times New Roman"/>
              </a:rPr>
              <a:t>a </a:t>
            </a:r>
            <a:r>
              <a:rPr b="0" i="0" lang="en-US" sz="1800" u="none" cap="none" strike="noStrike">
                <a:solidFill>
                  <a:srgbClr val="00B050"/>
                </a:solidFill>
                <a:latin typeface="Times New Roman"/>
                <a:ea typeface="Times New Roman"/>
                <a:cs typeface="Times New Roman"/>
                <a:sym typeface="Times New Roman"/>
              </a:rPr>
              <a:t>more </a:t>
            </a:r>
            <a:r>
              <a:rPr b="1" i="0" lang="en-US" sz="1800" u="none" cap="none" strike="noStrike">
                <a:solidFill>
                  <a:srgbClr val="00B050"/>
                </a:solidFill>
                <a:latin typeface="Times New Roman"/>
                <a:ea typeface="Times New Roman"/>
                <a:cs typeface="Times New Roman"/>
                <a:sym typeface="Times New Roman"/>
              </a:rPr>
              <a:t>specialized type of analysis </a:t>
            </a:r>
            <a:r>
              <a:rPr b="0" i="0" lang="en-US" sz="1800" u="none" cap="none" strike="noStrike">
                <a:solidFill>
                  <a:schemeClr val="dk1"/>
                </a:solidFill>
                <a:latin typeface="Times New Roman"/>
                <a:ea typeface="Times New Roman"/>
                <a:cs typeface="Times New Roman"/>
                <a:sym typeface="Times New Roman"/>
              </a:rPr>
              <a:t>or more </a:t>
            </a:r>
            <a:r>
              <a:rPr b="1" i="0" lang="en-US" sz="1800" u="none" cap="none" strike="noStrike">
                <a:solidFill>
                  <a:srgbClr val="00B050"/>
                </a:solidFill>
                <a:latin typeface="Times New Roman"/>
                <a:ea typeface="Times New Roman"/>
                <a:cs typeface="Times New Roman"/>
                <a:sym typeface="Times New Roman"/>
              </a:rPr>
              <a:t>resource- and time-intensive data collection</a:t>
            </a:r>
            <a:r>
              <a:rPr b="1" i="0" lang="en-US" sz="1800" u="none" cap="none" strike="noStrike">
                <a:solidFill>
                  <a:schemeClr val="dk1"/>
                </a:solidFill>
                <a:latin typeface="Times New Roman"/>
                <a:ea typeface="Times New Roman"/>
                <a:cs typeface="Times New Roman"/>
                <a:sym typeface="Times New Roman"/>
              </a:rPr>
              <a:t> </a:t>
            </a:r>
            <a:r>
              <a:rPr b="0" i="0" lang="en-US" sz="1800" u="none" cap="none" strike="noStrike">
                <a:solidFill>
                  <a:schemeClr val="dk1"/>
                </a:solidFill>
                <a:latin typeface="Times New Roman"/>
                <a:ea typeface="Times New Roman"/>
                <a:cs typeface="Times New Roman"/>
                <a:sym typeface="Times New Roman"/>
              </a:rPr>
              <a:t>than the immediate </a:t>
            </a:r>
            <a:r>
              <a:rPr b="1" i="0" lang="en-US" sz="1800" u="none" cap="none" strike="noStrike">
                <a:solidFill>
                  <a:schemeClr val="dk1"/>
                </a:solidFill>
                <a:latin typeface="Times New Roman"/>
                <a:ea typeface="Times New Roman"/>
                <a:cs typeface="Times New Roman"/>
                <a:sym typeface="Times New Roman"/>
              </a:rPr>
              <a:t>intervention team is able to provide.</a:t>
            </a:r>
            <a:endParaRPr/>
          </a:p>
          <a:p>
            <a:pPr indent="-285750" lvl="4" marL="2114550" marR="223520" rtl="0" algn="just">
              <a:lnSpc>
                <a:spcPct val="102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 In such cases, a good practice is to incorporate this data analysis into scheduled evaluations, where expertise and resources external to the team can be recruited.</a:t>
            </a:r>
            <a:endParaRPr b="0" i="0" sz="2400" u="none" cap="none" strike="noStrike">
              <a:solidFill>
                <a:schemeClr val="dk1"/>
              </a:solidFill>
              <a:latin typeface="Trebuchet MS"/>
              <a:ea typeface="Trebuchet MS"/>
              <a:cs typeface="Trebuchet MS"/>
              <a:sym typeface="Trebuchet MS"/>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2" name="Shape 792"/>
        <p:cNvGrpSpPr/>
        <p:nvPr/>
      </p:nvGrpSpPr>
      <p:grpSpPr>
        <a:xfrm>
          <a:off x="0" y="0"/>
          <a:ext cx="0" cy="0"/>
          <a:chOff x="0" y="0"/>
          <a:chExt cx="0" cy="0"/>
        </a:xfrm>
      </p:grpSpPr>
      <p:pic>
        <p:nvPicPr>
          <p:cNvPr id="793" name="Google Shape;793;p3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94" name="Google Shape;794;p3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95" name="Google Shape;795;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96" name="Google Shape;796;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97" name="Google Shape;797;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98" name="Google Shape;798;p35"/>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99" name="Google Shape;799;p3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00" name="Google Shape;800;p3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801" name="Google Shape;801;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02" name="Google Shape;802;p3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803" name="Google Shape;803;p3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04" name="Google Shape;804;p35"/>
          <p:cNvSpPr/>
          <p:nvPr/>
        </p:nvSpPr>
        <p:spPr>
          <a:xfrm>
            <a:off x="436534" y="1532820"/>
            <a:ext cx="8099135" cy="5211620"/>
          </a:xfrm>
          <a:prstGeom prst="rect">
            <a:avLst/>
          </a:prstGeom>
          <a:noFill/>
          <a:ln cap="flat" cmpd="sng" w="19050">
            <a:solidFill>
              <a:schemeClr val="dk1"/>
            </a:solidFill>
            <a:prstDash val="dot"/>
            <a:round/>
            <a:headEnd len="sm" w="sm" type="none"/>
            <a:tailEnd len="sm" w="sm" type="none"/>
          </a:ln>
        </p:spPr>
        <p:txBody>
          <a:bodyPr anchorCtr="0" anchor="t" bIns="45700" lIns="91425" spcFirstLastPara="1" rIns="91425" wrap="square" tIns="45700">
            <a:spAutoFit/>
          </a:bodyPr>
          <a:lstStyle/>
          <a:p>
            <a:pPr indent="-44450" lvl="0" marL="171450" marR="0" rtl="0" algn="l">
              <a:spcBef>
                <a:spcPts val="0"/>
              </a:spcBef>
              <a:spcAft>
                <a:spcPts val="0"/>
              </a:spcAft>
              <a:buClr>
                <a:schemeClr val="dk1"/>
              </a:buClr>
              <a:buSzPts val="2000"/>
              <a:buFont typeface="Noto Sans Symbols"/>
              <a:buNone/>
            </a:pPr>
            <a:r>
              <a:t/>
            </a:r>
            <a:endParaRPr b="1" sz="2000">
              <a:solidFill>
                <a:srgbClr val="00B0F0"/>
              </a:solidFill>
              <a:latin typeface="Times New Roman"/>
              <a:ea typeface="Times New Roman"/>
              <a:cs typeface="Times New Roman"/>
              <a:sym typeface="Times New Roman"/>
            </a:endParaRPr>
          </a:p>
          <a:p>
            <a:pPr indent="-171450" lvl="0" marL="171450" marR="0" rtl="0" algn="l">
              <a:spcBef>
                <a:spcPts val="0"/>
              </a:spcBef>
              <a:spcAft>
                <a:spcPts val="0"/>
              </a:spcAft>
              <a:buClr>
                <a:srgbClr val="00B0F0"/>
              </a:buClr>
              <a:buSzPts val="2000"/>
              <a:buFont typeface="Noto Sans Symbols"/>
              <a:buChar char="⮚"/>
            </a:pPr>
            <a:r>
              <a:rPr b="1" lang="en-US" sz="2000">
                <a:solidFill>
                  <a:srgbClr val="00B0F0"/>
                </a:solidFill>
                <a:latin typeface="Times New Roman"/>
                <a:ea typeface="Times New Roman"/>
                <a:cs typeface="Times New Roman"/>
                <a:sym typeface="Times New Roman"/>
              </a:rPr>
              <a:t>Frequency</a:t>
            </a:r>
            <a:endParaRPr sz="2000">
              <a:solidFill>
                <a:srgbClr val="00B0F0"/>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rgbClr val="C00000"/>
              </a:buClr>
              <a:buSzPts val="1800"/>
              <a:buFont typeface="Arial"/>
              <a:buChar char="•"/>
            </a:pPr>
            <a:r>
              <a:rPr b="1" i="0" lang="en-US" sz="1800" u="none" cap="none" strike="noStrike">
                <a:solidFill>
                  <a:srgbClr val="C00000"/>
                </a:solidFill>
                <a:latin typeface="Times New Roman"/>
                <a:ea typeface="Times New Roman"/>
                <a:cs typeface="Times New Roman"/>
                <a:sym typeface="Times New Roman"/>
              </a:rPr>
              <a:t>Refers to how often data will be collected </a:t>
            </a:r>
            <a:r>
              <a:rPr b="1" i="0" lang="en-US" sz="1800" u="none" cap="none" strike="noStrike">
                <a:solidFill>
                  <a:schemeClr val="dk1"/>
                </a:solidFill>
                <a:latin typeface="Times New Roman"/>
                <a:ea typeface="Times New Roman"/>
                <a:cs typeface="Times New Roman"/>
                <a:sym typeface="Times New Roman"/>
              </a:rPr>
              <a:t>(such as weekly, monthly, annually, quarterly, one-off and end of intervention). </a:t>
            </a:r>
            <a:r>
              <a:rPr b="1" i="0" lang="en-US" sz="1800" u="sng" cap="none" strike="noStrike">
                <a:solidFill>
                  <a:schemeClr val="dk1"/>
                </a:solidFill>
                <a:latin typeface="Times New Roman"/>
                <a:ea typeface="Times New Roman"/>
                <a:cs typeface="Times New Roman"/>
                <a:sym typeface="Times New Roman"/>
              </a:rPr>
              <a:t>Frequency should correspond to the activities and indicators.</a:t>
            </a:r>
            <a:endParaRPr b="1" i="0" sz="1800" u="sng" cap="none" strike="noStrike">
              <a:solidFill>
                <a:schemeClr val="dk1"/>
              </a:solidFill>
              <a:latin typeface="Times New Roman"/>
              <a:ea typeface="Times New Roman"/>
              <a:cs typeface="Times New Roman"/>
              <a:sym typeface="Times New Roman"/>
            </a:endParaRPr>
          </a:p>
          <a:p>
            <a:pPr indent="0" lvl="4" marL="1828800" marR="223520" rtl="0" algn="just">
              <a:lnSpc>
                <a:spcPct val="102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rgbClr val="FF66CC"/>
              </a:buClr>
              <a:buSzPts val="1800"/>
              <a:buFont typeface="Arial"/>
              <a:buChar char="•"/>
            </a:pPr>
            <a:r>
              <a:rPr b="1" i="0" lang="en-US" sz="1800" u="none" cap="none" strike="noStrike">
                <a:solidFill>
                  <a:srgbClr val="FF66CC"/>
                </a:solidFill>
                <a:latin typeface="Times New Roman"/>
                <a:ea typeface="Times New Roman"/>
                <a:cs typeface="Times New Roman"/>
                <a:sym typeface="Times New Roman"/>
              </a:rPr>
              <a:t>For example</a:t>
            </a:r>
            <a:r>
              <a:rPr b="1" i="0" lang="en-US" sz="1800" u="none" cap="none" strike="noStrike">
                <a:solidFill>
                  <a:schemeClr val="dk1"/>
                </a:solidFill>
                <a:latin typeface="Times New Roman"/>
                <a:ea typeface="Times New Roman"/>
                <a:cs typeface="Times New Roman"/>
                <a:sym typeface="Times New Roman"/>
              </a:rPr>
              <a:t>, if one training is to be held, and the indicator being measured is “percentage of trainees, by sex, who pass the post-training test”, then the measurement would be taken once (one-off) following the completion of the training and the test.</a:t>
            </a:r>
            <a:endParaRPr b="1" i="0" sz="1800" u="none" cap="none" strike="noStrike">
              <a:solidFill>
                <a:schemeClr val="dk1"/>
              </a:solidFill>
              <a:latin typeface="Times New Roman"/>
              <a:ea typeface="Times New Roman"/>
              <a:cs typeface="Times New Roman"/>
              <a:sym typeface="Times New Roman"/>
            </a:endParaRPr>
          </a:p>
          <a:p>
            <a:pPr indent="0" lvl="4" marL="1828800" marR="223520" rtl="0" algn="just">
              <a:lnSpc>
                <a:spcPct val="102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rgbClr val="FF9518"/>
              </a:buClr>
              <a:buSzPts val="1800"/>
              <a:buFont typeface="Arial"/>
              <a:buChar char="•"/>
            </a:pPr>
            <a:r>
              <a:rPr b="1" i="0" lang="en-US" sz="1800" u="none" cap="none" strike="noStrike">
                <a:solidFill>
                  <a:srgbClr val="FF9518"/>
                </a:solidFill>
                <a:latin typeface="Times New Roman"/>
                <a:ea typeface="Times New Roman"/>
                <a:cs typeface="Times New Roman"/>
                <a:sym typeface="Times New Roman"/>
              </a:rPr>
              <a:t>If an ongoing activity is being monitored, </a:t>
            </a:r>
            <a:r>
              <a:rPr b="1" i="0" lang="en-US" sz="1800" u="none" cap="none" strike="noStrike">
                <a:solidFill>
                  <a:schemeClr val="dk1"/>
                </a:solidFill>
                <a:latin typeface="Times New Roman"/>
                <a:ea typeface="Times New Roman"/>
                <a:cs typeface="Times New Roman"/>
                <a:sym typeface="Times New Roman"/>
              </a:rPr>
              <a:t>for example “transport assistance to refugees during a protracted crisis”, then it would make sense to monitor the number of persons being transported on a regular basis (such as weekly or even daily).</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8" name="Shape 808"/>
        <p:cNvGrpSpPr/>
        <p:nvPr/>
      </p:nvGrpSpPr>
      <p:grpSpPr>
        <a:xfrm>
          <a:off x="0" y="0"/>
          <a:ext cx="0" cy="0"/>
          <a:chOff x="0" y="0"/>
          <a:chExt cx="0" cy="0"/>
        </a:xfrm>
      </p:grpSpPr>
      <p:pic>
        <p:nvPicPr>
          <p:cNvPr id="809" name="Google Shape;809;p3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10" name="Google Shape;810;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11" name="Google Shape;811;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12" name="Google Shape;812;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13" name="Google Shape;813;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14" name="Google Shape;814;p36"/>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15" name="Google Shape;815;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16" name="Google Shape;816;p3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817" name="Google Shape;81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18" name="Google Shape;818;p3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819" name="Google Shape;819;p3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20" name="Google Shape;820;p36"/>
          <p:cNvSpPr/>
          <p:nvPr/>
        </p:nvSpPr>
        <p:spPr>
          <a:xfrm>
            <a:off x="436535" y="2361203"/>
            <a:ext cx="8099135" cy="2031325"/>
          </a:xfrm>
          <a:prstGeom prst="rect">
            <a:avLst/>
          </a:prstGeom>
          <a:noFill/>
          <a:ln cap="flat" cmpd="sng" w="19050">
            <a:solidFill>
              <a:schemeClr val="dk1"/>
            </a:solidFill>
            <a:prstDash val="dot"/>
            <a:round/>
            <a:headEnd len="sm" w="sm" type="none"/>
            <a:tailEnd len="sm" w="sm" type="none"/>
          </a:ln>
        </p:spPr>
        <p:txBody>
          <a:bodyPr anchorCtr="0" anchor="t" bIns="45700" lIns="91425" spcFirstLastPara="1" rIns="91425" wrap="square" tIns="45700">
            <a:spAutoFit/>
          </a:bodyPr>
          <a:lstStyle/>
          <a:p>
            <a:pPr indent="-44450" lvl="0" marL="171450" marR="0" rtl="0" algn="l">
              <a:spcBef>
                <a:spcPts val="0"/>
              </a:spcBef>
              <a:spcAft>
                <a:spcPts val="0"/>
              </a:spcAft>
              <a:buClr>
                <a:schemeClr val="dk1"/>
              </a:buClr>
              <a:buSzPts val="2000"/>
              <a:buFont typeface="Noto Sans Symbols"/>
              <a:buNone/>
            </a:pPr>
            <a:r>
              <a:t/>
            </a:r>
            <a:endParaRPr b="1" sz="2000">
              <a:solidFill>
                <a:srgbClr val="00B0F0"/>
              </a:solidFill>
              <a:latin typeface="Times New Roman"/>
              <a:ea typeface="Times New Roman"/>
              <a:cs typeface="Times New Roman"/>
              <a:sym typeface="Times New Roman"/>
            </a:endParaRPr>
          </a:p>
          <a:p>
            <a:pPr indent="-171450" lvl="0" marL="171450" marR="0" rtl="0" algn="l">
              <a:spcBef>
                <a:spcPts val="0"/>
              </a:spcBef>
              <a:spcAft>
                <a:spcPts val="0"/>
              </a:spcAft>
              <a:buClr>
                <a:srgbClr val="00B0F0"/>
              </a:buClr>
              <a:buSzPts val="2000"/>
              <a:buFont typeface="Noto Sans Symbols"/>
              <a:buChar char="⮚"/>
            </a:pPr>
            <a:r>
              <a:rPr b="1" lang="en-US" sz="2000">
                <a:solidFill>
                  <a:srgbClr val="00B0F0"/>
                </a:solidFill>
                <a:latin typeface="Times New Roman"/>
                <a:ea typeface="Times New Roman"/>
                <a:cs typeface="Times New Roman"/>
                <a:sym typeface="Times New Roman"/>
              </a:rPr>
              <a:t>Responsible person</a:t>
            </a:r>
            <a:endParaRPr b="1" sz="20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B050"/>
              </a:solidFill>
              <a:latin typeface="Times New Roman"/>
              <a:ea typeface="Times New Roman"/>
              <a:cs typeface="Times New Roman"/>
              <a:sym typeface="Times New Roman"/>
            </a:endParaRPr>
          </a:p>
          <a:p>
            <a:pPr indent="0" lvl="1" marL="457200" marR="0" rtl="0" algn="ctr">
              <a:spcBef>
                <a:spcPts val="0"/>
              </a:spcBef>
              <a:spcAft>
                <a:spcPts val="0"/>
              </a:spcAft>
              <a:buNone/>
            </a:pPr>
            <a:r>
              <a:rPr b="1" i="0" lang="en-US" sz="1800" u="none" cap="none" strike="noStrike">
                <a:solidFill>
                  <a:srgbClr val="C00000"/>
                </a:solidFill>
                <a:latin typeface="Times New Roman"/>
                <a:ea typeface="Times New Roman"/>
                <a:cs typeface="Times New Roman"/>
                <a:sym typeface="Times New Roman"/>
              </a:rPr>
              <a:t>This column indicates the name of the person from the intervention team who will be responsible for organizing data collection, data analysis and data storage.</a:t>
            </a:r>
            <a:endParaRPr/>
          </a:p>
          <a:p>
            <a:pPr indent="0" lvl="1" marL="457200" marR="0" rtl="0" algn="ctr">
              <a:spcBef>
                <a:spcPts val="0"/>
              </a:spcBef>
              <a:spcAft>
                <a:spcPts val="0"/>
              </a:spcAft>
              <a:buNone/>
            </a:pPr>
            <a:r>
              <a:t/>
            </a:r>
            <a:endParaRPr b="0" i="0" sz="1200" u="none" cap="none" strike="noStrike">
              <a:solidFill>
                <a:srgbClr val="C00000"/>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4" name="Shape 824"/>
        <p:cNvGrpSpPr/>
        <p:nvPr/>
      </p:nvGrpSpPr>
      <p:grpSpPr>
        <a:xfrm>
          <a:off x="0" y="0"/>
          <a:ext cx="0" cy="0"/>
          <a:chOff x="0" y="0"/>
          <a:chExt cx="0" cy="0"/>
        </a:xfrm>
      </p:grpSpPr>
      <p:pic>
        <p:nvPicPr>
          <p:cNvPr id="825" name="Google Shape;825;p3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26" name="Google Shape;826;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27" name="Google Shape;827;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8" name="Google Shape;828;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29" name="Google Shape;829;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30" name="Google Shape;830;p37"/>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31" name="Google Shape;831;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32" name="Google Shape;832;p3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833" name="Google Shape;83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34" name="Google Shape;834;p3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835" name="Google Shape;835;p3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36" name="Google Shape;836;p37"/>
          <p:cNvSpPr/>
          <p:nvPr/>
        </p:nvSpPr>
        <p:spPr>
          <a:xfrm>
            <a:off x="436534" y="1585074"/>
            <a:ext cx="8099135" cy="4671856"/>
          </a:xfrm>
          <a:prstGeom prst="rect">
            <a:avLst/>
          </a:prstGeom>
          <a:noFill/>
          <a:ln cap="flat" cmpd="sng" w="19050">
            <a:solidFill>
              <a:schemeClr val="dk1"/>
            </a:solidFill>
            <a:prstDash val="dot"/>
            <a:round/>
            <a:headEnd len="sm" w="sm" type="none"/>
            <a:tailEnd len="sm" w="sm" type="none"/>
          </a:ln>
        </p:spPr>
        <p:txBody>
          <a:bodyPr anchorCtr="0" anchor="t" bIns="45700" lIns="91425" spcFirstLastPara="1" rIns="91425" wrap="square" tIns="45700">
            <a:spAutoFit/>
          </a:bodyPr>
          <a:lstStyle/>
          <a:p>
            <a:pPr indent="-44450" lvl="0" marL="171450" marR="0" rtl="0" algn="l">
              <a:spcBef>
                <a:spcPts val="0"/>
              </a:spcBef>
              <a:spcAft>
                <a:spcPts val="0"/>
              </a:spcAft>
              <a:buClr>
                <a:schemeClr val="dk1"/>
              </a:buClr>
              <a:buSzPts val="2000"/>
              <a:buFont typeface="Noto Sans Symbols"/>
              <a:buNone/>
            </a:pPr>
            <a:r>
              <a:t/>
            </a:r>
            <a:endParaRPr b="1" sz="2000">
              <a:solidFill>
                <a:srgbClr val="00B0F0"/>
              </a:solidFill>
              <a:latin typeface="Times New Roman"/>
              <a:ea typeface="Times New Roman"/>
              <a:cs typeface="Times New Roman"/>
              <a:sym typeface="Times New Roman"/>
            </a:endParaRPr>
          </a:p>
          <a:p>
            <a:pPr indent="-171450" lvl="0" marL="171450" marR="0" rtl="0" algn="l">
              <a:spcBef>
                <a:spcPts val="0"/>
              </a:spcBef>
              <a:spcAft>
                <a:spcPts val="0"/>
              </a:spcAft>
              <a:buClr>
                <a:srgbClr val="00B0F0"/>
              </a:buClr>
              <a:buSzPts val="2000"/>
              <a:buFont typeface="Noto Sans Symbols"/>
              <a:buChar char="⮚"/>
            </a:pPr>
            <a:r>
              <a:rPr b="1" lang="en-US" sz="2000">
                <a:solidFill>
                  <a:srgbClr val="00B0F0"/>
                </a:solidFill>
                <a:latin typeface="Times New Roman"/>
                <a:ea typeface="Times New Roman"/>
                <a:cs typeface="Times New Roman"/>
                <a:sym typeface="Times New Roman"/>
              </a:rPr>
              <a:t>Achieved</a:t>
            </a:r>
            <a:endParaRPr b="1" sz="20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B050"/>
              </a:solidFill>
              <a:latin typeface="Times New Roman"/>
              <a:ea typeface="Times New Roman"/>
              <a:cs typeface="Times New Roman"/>
              <a:sym typeface="Times New Roman"/>
            </a:endParaRPr>
          </a:p>
          <a:p>
            <a:pPr indent="-285750" lvl="4" marL="2114550" marR="223520" rtl="0" algn="l">
              <a:lnSpc>
                <a:spcPct val="102000"/>
              </a:lnSpc>
              <a:spcBef>
                <a:spcPts val="0"/>
              </a:spcBef>
              <a:spcAft>
                <a:spcPts val="0"/>
              </a:spcAft>
              <a:buClr>
                <a:srgbClr val="000099"/>
              </a:buClr>
              <a:buSzPts val="1800"/>
              <a:buFont typeface="Arial"/>
              <a:buChar char="•"/>
            </a:pPr>
            <a:r>
              <a:rPr b="1" i="0" lang="en-US" sz="1800" u="none" cap="none" strike="noStrike">
                <a:solidFill>
                  <a:srgbClr val="000099"/>
                </a:solidFill>
                <a:latin typeface="Times New Roman"/>
                <a:ea typeface="Times New Roman"/>
                <a:cs typeface="Times New Roman"/>
                <a:sym typeface="Times New Roman"/>
              </a:rPr>
              <a:t>This column is to be filled with information, periodically or as it becomes available, which indicates the progress being made towards reaching the target. </a:t>
            </a:r>
            <a:endParaRPr b="1" i="0" sz="1800" u="none" cap="none" strike="noStrike">
              <a:solidFill>
                <a:srgbClr val="000099"/>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rgbClr val="FF66CC"/>
              </a:buClr>
              <a:buSzPts val="1800"/>
              <a:buFont typeface="Arial"/>
              <a:buChar char="•"/>
            </a:pPr>
            <a:r>
              <a:rPr b="1" i="0" lang="en-US" sz="1800" u="none" cap="none" strike="noStrike">
                <a:solidFill>
                  <a:srgbClr val="FF66CC"/>
                </a:solidFill>
                <a:latin typeface="Times New Roman"/>
                <a:ea typeface="Times New Roman"/>
                <a:cs typeface="Times New Roman"/>
                <a:sym typeface="Times New Roman"/>
              </a:rPr>
              <a:t>For example</a:t>
            </a:r>
            <a:r>
              <a:rPr b="1" i="0" lang="en-US" sz="1800" u="none" cap="none" strike="noStrike">
                <a:solidFill>
                  <a:schemeClr val="dk1"/>
                </a:solidFill>
                <a:latin typeface="Times New Roman"/>
                <a:ea typeface="Times New Roman"/>
                <a:cs typeface="Times New Roman"/>
                <a:sym typeface="Times New Roman"/>
              </a:rPr>
              <a:t>, if the target is to train 100 humanitarian workers on preventing human trafficking in emergencies, and 75 workers have been trained, enter 75 [out of a target of 100].</a:t>
            </a:r>
            <a:endParaRPr b="1" i="0" sz="1800" u="none" cap="none" strike="noStrike">
              <a:solidFill>
                <a:schemeClr val="dk1"/>
              </a:solidFill>
              <a:latin typeface="Times New Roman"/>
              <a:ea typeface="Times New Roman"/>
              <a:cs typeface="Times New Roman"/>
              <a:sym typeface="Times New Roman"/>
            </a:endParaRPr>
          </a:p>
          <a:p>
            <a:pPr indent="-285750" lvl="4" marL="2114550" marR="223520" rtl="0" algn="just">
              <a:lnSpc>
                <a:spcPct val="102000"/>
              </a:lnSpc>
              <a:spcBef>
                <a:spcPts val="0"/>
              </a:spcBef>
              <a:spcAft>
                <a:spcPts val="0"/>
              </a:spcAft>
              <a:buClr>
                <a:schemeClr val="dk1"/>
              </a:buClr>
              <a:buSzPts val="1800"/>
              <a:buFont typeface="Arial"/>
              <a:buChar char="•"/>
            </a:pPr>
            <a:r>
              <a:rPr b="1" i="0" lang="en-US" sz="1800" u="sng" cap="none" strike="noStrike">
                <a:solidFill>
                  <a:schemeClr val="dk1"/>
                </a:solidFill>
                <a:latin typeface="Times New Roman"/>
                <a:ea typeface="Times New Roman"/>
                <a:cs typeface="Times New Roman"/>
                <a:sym typeface="Times New Roman"/>
              </a:rPr>
              <a:t>When required,</a:t>
            </a:r>
            <a:r>
              <a:rPr b="1" i="0" lang="en-US" sz="1800" u="none" cap="none" strike="noStrike">
                <a:solidFill>
                  <a:schemeClr val="dk1"/>
                </a:solidFill>
                <a:latin typeface="Times New Roman"/>
                <a:ea typeface="Times New Roman"/>
                <a:cs typeface="Times New Roman"/>
                <a:sym typeface="Times New Roman"/>
              </a:rPr>
              <a:t> it is good practice to break down this column into several periods (such as by month, quarter or year) </a:t>
            </a:r>
            <a:r>
              <a:rPr b="1" i="0" lang="en-US" sz="1800" u="none" cap="none" strike="noStrike">
                <a:solidFill>
                  <a:srgbClr val="000099"/>
                </a:solidFill>
                <a:latin typeface="Times New Roman"/>
                <a:ea typeface="Times New Roman"/>
                <a:cs typeface="Times New Roman"/>
                <a:sym typeface="Times New Roman"/>
              </a:rPr>
              <a:t>to enable the tracking of progress over tim</a:t>
            </a:r>
            <a:r>
              <a:rPr b="1" i="0" lang="en-US" sz="1800" u="none" cap="none" strike="noStrike">
                <a:solidFill>
                  <a:schemeClr val="dk1"/>
                </a:solidFill>
                <a:latin typeface="Times New Roman"/>
                <a:ea typeface="Times New Roman"/>
                <a:cs typeface="Times New Roman"/>
                <a:sym typeface="Times New Roman"/>
              </a:rPr>
              <a:t>e.</a:t>
            </a:r>
            <a:endParaRPr/>
          </a:p>
          <a:p>
            <a:pPr indent="-285750" lvl="4" marL="2114550" marR="223520" rtl="0" algn="ctr">
              <a:lnSpc>
                <a:spcPct val="102000"/>
              </a:lnSpc>
              <a:spcBef>
                <a:spcPts val="0"/>
              </a:spcBef>
              <a:spcAft>
                <a:spcPts val="0"/>
              </a:spcAft>
              <a:buClr>
                <a:srgbClr val="C00000"/>
              </a:buClr>
              <a:buSzPts val="1800"/>
              <a:buFont typeface="Arial"/>
              <a:buChar char="•"/>
            </a:pPr>
            <a:r>
              <a:rPr b="1" i="0" lang="en-US" sz="1800" u="none" cap="none" strike="noStrike">
                <a:solidFill>
                  <a:srgbClr val="C00000"/>
                </a:solidFill>
                <a:latin typeface="Times New Roman"/>
                <a:ea typeface="Times New Roman"/>
                <a:cs typeface="Times New Roman"/>
                <a:sym typeface="Times New Roman"/>
              </a:rPr>
              <a:t>Ideally, this should align with the intervention’s reporting periods to simplify both tracking and reporting.</a:t>
            </a:r>
            <a:endParaRPr b="1" i="0" sz="1800" u="none" cap="none" strike="noStrike">
              <a:solidFill>
                <a:srgbClr val="C00000"/>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0" name="Shape 840"/>
        <p:cNvGrpSpPr/>
        <p:nvPr/>
      </p:nvGrpSpPr>
      <p:grpSpPr>
        <a:xfrm>
          <a:off x="0" y="0"/>
          <a:ext cx="0" cy="0"/>
          <a:chOff x="0" y="0"/>
          <a:chExt cx="0" cy="0"/>
        </a:xfrm>
      </p:grpSpPr>
      <p:pic>
        <p:nvPicPr>
          <p:cNvPr id="841" name="Google Shape;841;p3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42" name="Google Shape;842;p3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43" name="Google Shape;843;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4" name="Google Shape;844;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45" name="Google Shape;845;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46" name="Google Shape;846;p38"/>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47" name="Google Shape;847;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48" name="Google Shape;848;p3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849" name="Google Shape;84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50" name="Google Shape;850;p3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Methods&amp;Results(Part1)</a:t>
            </a:r>
            <a:endParaRPr b="1" sz="2400">
              <a:solidFill>
                <a:srgbClr val="FF9518"/>
              </a:solidFill>
              <a:latin typeface="Tajawal Medium"/>
              <a:ea typeface="Tajawal Medium"/>
              <a:cs typeface="Tajawal Medium"/>
              <a:sym typeface="Tajawal Medium"/>
            </a:endParaRPr>
          </a:p>
        </p:txBody>
      </p:sp>
      <p:pic>
        <p:nvPicPr>
          <p:cNvPr id="851" name="Google Shape;851;p3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52" name="Google Shape;852;p38"/>
          <p:cNvSpPr/>
          <p:nvPr/>
        </p:nvSpPr>
        <p:spPr>
          <a:xfrm>
            <a:off x="436534" y="1976957"/>
            <a:ext cx="8099135" cy="3835281"/>
          </a:xfrm>
          <a:prstGeom prst="rect">
            <a:avLst/>
          </a:prstGeom>
          <a:noFill/>
          <a:ln cap="flat" cmpd="sng" w="19050">
            <a:solidFill>
              <a:schemeClr val="dk1"/>
            </a:solidFill>
            <a:prstDash val="dot"/>
            <a:round/>
            <a:headEnd len="sm" w="sm" type="none"/>
            <a:tailEnd len="sm" w="sm" type="none"/>
          </a:ln>
        </p:spPr>
        <p:txBody>
          <a:bodyPr anchorCtr="0" anchor="t" bIns="45700" lIns="91425" spcFirstLastPara="1" rIns="91425" wrap="square" tIns="45700">
            <a:spAutoFit/>
          </a:bodyPr>
          <a:lstStyle/>
          <a:p>
            <a:pPr indent="-44450" lvl="0" marL="171450" marR="0" rtl="0" algn="l">
              <a:spcBef>
                <a:spcPts val="0"/>
              </a:spcBef>
              <a:spcAft>
                <a:spcPts val="0"/>
              </a:spcAft>
              <a:buClr>
                <a:schemeClr val="dk1"/>
              </a:buClr>
              <a:buSzPts val="2000"/>
              <a:buFont typeface="Noto Sans Symbols"/>
              <a:buNone/>
            </a:pPr>
            <a:r>
              <a:t/>
            </a:r>
            <a:endParaRPr b="1" sz="2000">
              <a:solidFill>
                <a:srgbClr val="00B0F0"/>
              </a:solidFill>
              <a:latin typeface="Times New Roman"/>
              <a:ea typeface="Times New Roman"/>
              <a:cs typeface="Times New Roman"/>
              <a:sym typeface="Times New Roman"/>
            </a:endParaRPr>
          </a:p>
          <a:p>
            <a:pPr indent="-171450" lvl="0" marL="171450" marR="0" rtl="0" algn="l">
              <a:spcBef>
                <a:spcPts val="0"/>
              </a:spcBef>
              <a:spcAft>
                <a:spcPts val="0"/>
              </a:spcAft>
              <a:buClr>
                <a:srgbClr val="00B0F0"/>
              </a:buClr>
              <a:buSzPts val="2000"/>
              <a:buFont typeface="Noto Sans Symbols"/>
              <a:buChar char="⮚"/>
            </a:pPr>
            <a:r>
              <a:rPr b="1" lang="en-US" sz="2000">
                <a:solidFill>
                  <a:srgbClr val="00B0F0"/>
                </a:solidFill>
                <a:latin typeface="Times New Roman"/>
                <a:ea typeface="Times New Roman"/>
                <a:cs typeface="Times New Roman"/>
                <a:sym typeface="Times New Roman"/>
              </a:rPr>
              <a:t>Progress</a:t>
            </a:r>
            <a:endParaRPr b="1" sz="20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B050"/>
              </a:solidFill>
              <a:latin typeface="Times New Roman"/>
              <a:ea typeface="Times New Roman"/>
              <a:cs typeface="Times New Roman"/>
              <a:sym typeface="Times New Roman"/>
            </a:endParaRPr>
          </a:p>
          <a:p>
            <a:pPr indent="-285750" lvl="4" marL="2114550" marR="223520" rtl="0" algn="l">
              <a:lnSpc>
                <a:spcPct val="102000"/>
              </a:lnSpc>
              <a:spcBef>
                <a:spcPts val="0"/>
              </a:spcBef>
              <a:spcAft>
                <a:spcPts val="0"/>
              </a:spcAft>
              <a:buClr>
                <a:srgbClr val="000099"/>
              </a:buClr>
              <a:buSzPts val="1800"/>
              <a:buFont typeface="Arial"/>
              <a:buChar char="•"/>
            </a:pPr>
            <a:r>
              <a:rPr b="1" i="0" lang="en-US" sz="1800" u="none" cap="none" strike="noStrike">
                <a:solidFill>
                  <a:srgbClr val="000099"/>
                </a:solidFill>
                <a:latin typeface="Times New Roman"/>
                <a:ea typeface="Times New Roman"/>
                <a:cs typeface="Times New Roman"/>
                <a:sym typeface="Times New Roman"/>
              </a:rPr>
              <a:t>This column is to be filled </a:t>
            </a:r>
            <a:r>
              <a:rPr b="1" i="0" lang="en-US" sz="1800" u="sng" cap="none" strike="noStrike">
                <a:solidFill>
                  <a:srgbClr val="000099"/>
                </a:solidFill>
                <a:latin typeface="Times New Roman"/>
                <a:ea typeface="Times New Roman"/>
                <a:cs typeface="Times New Roman"/>
                <a:sym typeface="Times New Roman"/>
              </a:rPr>
              <a:t>with information, periodically or as it becomes available, which analyses the extent of the progress towards reaching the target</a:t>
            </a:r>
            <a:r>
              <a:rPr b="1" i="0" lang="en-US" sz="1800" u="none" cap="none" strike="noStrike">
                <a:solidFill>
                  <a:srgbClr val="000099"/>
                </a:solidFill>
                <a:latin typeface="Times New Roman"/>
                <a:ea typeface="Times New Roman"/>
                <a:cs typeface="Times New Roman"/>
                <a:sym typeface="Times New Roman"/>
              </a:rPr>
              <a:t>. </a:t>
            </a:r>
            <a:endParaRPr b="1" i="0" sz="1800" u="none" cap="none" strike="noStrike">
              <a:solidFill>
                <a:srgbClr val="000099"/>
              </a:solidFill>
              <a:latin typeface="Times New Roman"/>
              <a:ea typeface="Times New Roman"/>
              <a:cs typeface="Times New Roman"/>
              <a:sym typeface="Times New Roman"/>
            </a:endParaRPr>
          </a:p>
          <a:p>
            <a:pPr indent="-285750" lvl="4" marL="2114550" marR="223520" rtl="0" algn="l">
              <a:lnSpc>
                <a:spcPct val="102000"/>
              </a:lnSpc>
              <a:spcBef>
                <a:spcPts val="0"/>
              </a:spcBef>
              <a:spcAft>
                <a:spcPts val="0"/>
              </a:spcAft>
              <a:buClr>
                <a:srgbClr val="000099"/>
              </a:buClr>
              <a:buSzPts val="1800"/>
              <a:buFont typeface="Arial"/>
              <a:buChar char="•"/>
            </a:pPr>
            <a:r>
              <a:rPr b="1" i="0" lang="en-US" sz="1800" u="none" cap="none" strike="noStrike">
                <a:solidFill>
                  <a:srgbClr val="000099"/>
                </a:solidFill>
                <a:latin typeface="Times New Roman"/>
                <a:ea typeface="Times New Roman"/>
                <a:cs typeface="Times New Roman"/>
                <a:sym typeface="Times New Roman"/>
              </a:rPr>
              <a:t>If appropriate, this can be expressed as a percentage (such as if 75 out of 100 humanitarian workers have been trained, the progress towards the target is </a:t>
            </a:r>
            <a:r>
              <a:rPr b="1" i="0" lang="en-US" sz="1800" u="sng" cap="none" strike="noStrike">
                <a:solidFill>
                  <a:srgbClr val="000099"/>
                </a:solidFill>
                <a:latin typeface="Times New Roman"/>
                <a:ea typeface="Times New Roman"/>
                <a:cs typeface="Times New Roman"/>
                <a:sym typeface="Times New Roman"/>
              </a:rPr>
              <a:t>75%</a:t>
            </a:r>
            <a:r>
              <a:rPr b="1" i="0" lang="en-US" sz="1800" u="none" cap="none" strike="noStrike">
                <a:solidFill>
                  <a:srgbClr val="000099"/>
                </a:solidFill>
                <a:latin typeface="Times New Roman"/>
                <a:ea typeface="Times New Roman"/>
                <a:cs typeface="Times New Roman"/>
                <a:sym typeface="Times New Roman"/>
              </a:rPr>
              <a:t>).</a:t>
            </a:r>
            <a:endParaRPr b="1" i="0" sz="1800" u="none" cap="none" strike="noStrike">
              <a:solidFill>
                <a:srgbClr val="00009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285750" lvl="4" marL="2114550" marR="223520" rtl="0" algn="just">
              <a:lnSpc>
                <a:spcPct val="102000"/>
              </a:lnSpc>
              <a:spcBef>
                <a:spcPts val="0"/>
              </a:spcBef>
              <a:spcAft>
                <a:spcPts val="0"/>
              </a:spcAft>
              <a:buClr>
                <a:srgbClr val="FF66CC"/>
              </a:buClr>
              <a:buSzPts val="1800"/>
              <a:buFont typeface="Arial"/>
              <a:buChar char="•"/>
            </a:pPr>
            <a:r>
              <a:rPr b="1" i="0" lang="en-US" sz="1800" u="none" cap="none" strike="noStrike">
                <a:solidFill>
                  <a:srgbClr val="FF66CC"/>
                </a:solidFill>
                <a:latin typeface="Times New Roman"/>
                <a:ea typeface="Times New Roman"/>
                <a:cs typeface="Times New Roman"/>
                <a:sym typeface="Times New Roman"/>
              </a:rPr>
              <a:t>In some cases, </a:t>
            </a:r>
            <a:r>
              <a:rPr b="1" i="0" lang="en-US" sz="1800" u="none" cap="none" strike="noStrike">
                <a:solidFill>
                  <a:schemeClr val="dk1"/>
                </a:solidFill>
                <a:latin typeface="Times New Roman"/>
                <a:ea typeface="Times New Roman"/>
                <a:cs typeface="Times New Roman"/>
                <a:sym typeface="Times New Roman"/>
              </a:rPr>
              <a:t>a narrative description of progress towards the target may be more appropriate, particularly for qualitative indicators. </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6" name="Shape 856"/>
        <p:cNvGrpSpPr/>
        <p:nvPr/>
      </p:nvGrpSpPr>
      <p:grpSpPr>
        <a:xfrm>
          <a:off x="0" y="0"/>
          <a:ext cx="0" cy="0"/>
          <a:chOff x="0" y="0"/>
          <a:chExt cx="0" cy="0"/>
        </a:xfrm>
      </p:grpSpPr>
      <p:pic>
        <p:nvPicPr>
          <p:cNvPr id="857" name="Google Shape;857;p3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58" name="Google Shape;858;p3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59" name="Google Shape;859;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60" name="Google Shape;860;p3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61" name="Google Shape;861;p3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62" name="Google Shape;862;p39"/>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63" name="Google Shape;863;p3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64" name="Google Shape;864;p3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865" name="Google Shape;865;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66" name="Google Shape;866;p3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Results(Part1)</a:t>
            </a:r>
            <a:endParaRPr b="1" sz="2400">
              <a:solidFill>
                <a:srgbClr val="FF9518"/>
              </a:solidFill>
              <a:latin typeface="Tajawal Medium"/>
              <a:ea typeface="Tajawal Medium"/>
              <a:cs typeface="Tajawal Medium"/>
              <a:sym typeface="Tajawal Medium"/>
            </a:endParaRPr>
          </a:p>
        </p:txBody>
      </p:sp>
      <p:pic>
        <p:nvPicPr>
          <p:cNvPr id="867" name="Google Shape;867;p3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68" name="Google Shape;868;p39"/>
          <p:cNvSpPr/>
          <p:nvPr/>
        </p:nvSpPr>
        <p:spPr>
          <a:xfrm>
            <a:off x="436534" y="1950838"/>
            <a:ext cx="8099135" cy="4093428"/>
          </a:xfrm>
          <a:prstGeom prst="rect">
            <a:avLst/>
          </a:prstGeom>
          <a:noFill/>
          <a:ln cap="flat" cmpd="sng" w="19050">
            <a:solidFill>
              <a:schemeClr val="dk1"/>
            </a:solidFill>
            <a:prstDash val="dot"/>
            <a:round/>
            <a:headEnd len="sm" w="sm" type="none"/>
            <a:tailEnd len="sm" w="sm" type="none"/>
          </a:ln>
        </p:spPr>
        <p:txBody>
          <a:bodyPr anchorCtr="0" anchor="t" bIns="45700" lIns="91425" spcFirstLastPara="1" rIns="91425" wrap="square" tIns="45700">
            <a:spAutoFit/>
          </a:bodyPr>
          <a:lstStyle/>
          <a:p>
            <a:pPr indent="-215900" lvl="2" marL="1257300" marR="0" rtl="0" algn="l">
              <a:spcBef>
                <a:spcPts val="0"/>
              </a:spcBef>
              <a:spcAft>
                <a:spcPts val="0"/>
              </a:spcAft>
              <a:buClr>
                <a:schemeClr val="dk1"/>
              </a:buClr>
              <a:buSzPts val="2000"/>
              <a:buFont typeface="Arial"/>
              <a:buNone/>
            </a:pPr>
            <a:r>
              <a:t/>
            </a:r>
            <a:endParaRPr b="1" i="0" sz="2000" u="none" cap="none" strike="noStrike">
              <a:solidFill>
                <a:srgbClr val="FF66CC"/>
              </a:solidFill>
              <a:latin typeface="Times New Roman"/>
              <a:ea typeface="Times New Roman"/>
              <a:cs typeface="Times New Roman"/>
              <a:sym typeface="Times New Roman"/>
            </a:endParaRPr>
          </a:p>
          <a:p>
            <a:pPr indent="-342900" lvl="2" marL="1257300" marR="0" rtl="0" algn="l">
              <a:spcBef>
                <a:spcPts val="0"/>
              </a:spcBef>
              <a:spcAft>
                <a:spcPts val="0"/>
              </a:spcAft>
              <a:buClr>
                <a:srgbClr val="FF66CC"/>
              </a:buClr>
              <a:buSzPts val="2000"/>
              <a:buFont typeface="Arial"/>
              <a:buChar char="•"/>
            </a:pPr>
            <a:r>
              <a:rPr b="1" i="0" lang="en-US" sz="2000" u="none" cap="none" strike="noStrike">
                <a:solidFill>
                  <a:srgbClr val="FF66CC"/>
                </a:solidFill>
                <a:latin typeface="Times New Roman"/>
                <a:ea typeface="Times New Roman"/>
                <a:cs typeface="Times New Roman"/>
                <a:sym typeface="Times New Roman"/>
              </a:rPr>
              <a:t>For example</a:t>
            </a:r>
            <a:r>
              <a:rPr b="1" i="0" lang="en-US" sz="2000" u="none" cap="none" strike="noStrike">
                <a:solidFill>
                  <a:schemeClr val="dk1"/>
                </a:solidFill>
                <a:latin typeface="Times New Roman"/>
                <a:ea typeface="Times New Roman"/>
                <a:cs typeface="Times New Roman"/>
                <a:sym typeface="Times New Roman"/>
              </a:rPr>
              <a:t>, if the target indicator is “</a:t>
            </a:r>
            <a:r>
              <a:rPr b="1" i="0" lang="en-US" sz="2000" u="none" cap="none" strike="noStrike">
                <a:solidFill>
                  <a:srgbClr val="FF9518"/>
                </a:solidFill>
                <a:latin typeface="Times New Roman"/>
                <a:ea typeface="Times New Roman"/>
                <a:cs typeface="Times New Roman"/>
                <a:sym typeface="Times New Roman"/>
              </a:rPr>
              <a:t>presence of legislation that reflects international best practice</a:t>
            </a:r>
            <a:r>
              <a:rPr b="1" i="0" lang="en-US" sz="2000" u="none" cap="none" strike="noStrike">
                <a:solidFill>
                  <a:schemeClr val="dk1"/>
                </a:solidFill>
                <a:latin typeface="Times New Roman"/>
                <a:ea typeface="Times New Roman"/>
                <a:cs typeface="Times New Roman"/>
                <a:sym typeface="Times New Roman"/>
              </a:rPr>
              <a:t>”, the confirmation of the existence of the legislation only partially </a:t>
            </a:r>
            <a:r>
              <a:rPr b="1" i="0" lang="en-US" sz="2000" u="none" cap="none" strike="noStrike">
                <a:solidFill>
                  <a:srgbClr val="24A9E1"/>
                </a:solidFill>
                <a:latin typeface="Times New Roman"/>
                <a:ea typeface="Times New Roman"/>
                <a:cs typeface="Times New Roman"/>
                <a:sym typeface="Times New Roman"/>
              </a:rPr>
              <a:t>reflects international best practice, then a brief description of how it reflects best practices </a:t>
            </a:r>
            <a:r>
              <a:rPr b="1" i="0" lang="en-US" sz="2000" u="none" cap="none" strike="noStrike">
                <a:solidFill>
                  <a:schemeClr val="dk1"/>
                </a:solidFill>
                <a:latin typeface="Times New Roman"/>
                <a:ea typeface="Times New Roman"/>
                <a:cs typeface="Times New Roman"/>
                <a:sym typeface="Times New Roman"/>
              </a:rPr>
              <a:t>and </a:t>
            </a:r>
            <a:r>
              <a:rPr b="1" i="0" lang="en-US" sz="2000" u="sng" cap="none" strike="noStrike">
                <a:solidFill>
                  <a:schemeClr val="dk1"/>
                </a:solidFill>
                <a:latin typeface="Times New Roman"/>
                <a:ea typeface="Times New Roman"/>
                <a:cs typeface="Times New Roman"/>
                <a:sym typeface="Times New Roman"/>
              </a:rPr>
              <a:t>what gaps </a:t>
            </a:r>
            <a:r>
              <a:rPr b="1" i="0" lang="en-US" sz="2000" u="none" cap="none" strike="noStrike">
                <a:solidFill>
                  <a:schemeClr val="dk1"/>
                </a:solidFill>
                <a:latin typeface="Times New Roman"/>
                <a:ea typeface="Times New Roman"/>
                <a:cs typeface="Times New Roman"/>
                <a:sym typeface="Times New Roman"/>
              </a:rPr>
              <a:t>still remain would be most appropriate.</a:t>
            </a:r>
            <a:endParaRPr/>
          </a:p>
          <a:p>
            <a:pPr indent="0" lvl="2" marL="914400" marR="0" rtl="0" algn="l">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342900" lvl="2" marL="1257300" marR="0" rtl="0" algn="ctr">
              <a:spcBef>
                <a:spcPts val="0"/>
              </a:spcBef>
              <a:spcAft>
                <a:spcPts val="0"/>
              </a:spcAft>
              <a:buClr>
                <a:srgbClr val="C00000"/>
              </a:buClr>
              <a:buSzPts val="2000"/>
              <a:buFont typeface="Arial"/>
              <a:buChar char="•"/>
            </a:pPr>
            <a:r>
              <a:rPr b="1" i="0" lang="en-US" sz="2000" u="none" cap="none" strike="noStrike">
                <a:solidFill>
                  <a:srgbClr val="C00000"/>
                </a:solidFill>
                <a:latin typeface="Times New Roman"/>
                <a:ea typeface="Times New Roman"/>
                <a:cs typeface="Times New Roman"/>
                <a:sym typeface="Times New Roman"/>
              </a:rPr>
              <a:t>Note that the progress column should not be used for describing the activities carried out. It should only describe information related to the achievement of results, specifically related to the measurement of the specific indicator.</a:t>
            </a:r>
            <a:endParaRPr b="1" i="0" sz="2000" u="none" cap="none" strike="noStrike">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2" name="Shape 872"/>
        <p:cNvGrpSpPr/>
        <p:nvPr/>
      </p:nvGrpSpPr>
      <p:grpSpPr>
        <a:xfrm>
          <a:off x="0" y="0"/>
          <a:ext cx="0" cy="0"/>
          <a:chOff x="0" y="0"/>
          <a:chExt cx="0" cy="0"/>
        </a:xfrm>
      </p:grpSpPr>
      <p:pic>
        <p:nvPicPr>
          <p:cNvPr id="873" name="Google Shape;873;p40"/>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874" name="Google Shape;874;p4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875" name="Google Shape;875;p4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876" name="Google Shape;876;p4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877" name="Google Shape;877;p40"/>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878" name="Google Shape;878;p40"/>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879" name="Google Shape;879;p4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880" name="Google Shape;880;p40"/>
          <p:cNvSpPr txBox="1"/>
          <p:nvPr/>
        </p:nvSpPr>
        <p:spPr>
          <a:xfrm>
            <a:off x="37422" y="351024"/>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Lecture4</a:t>
            </a:r>
            <a:endParaRPr b="1" sz="2800">
              <a:solidFill>
                <a:srgbClr val="FF9518"/>
              </a:solidFill>
              <a:latin typeface="Tajawal Medium"/>
              <a:ea typeface="Tajawal Medium"/>
              <a:cs typeface="Tajawal Medium"/>
              <a:sym typeface="Tajawal Medium"/>
            </a:endParaRPr>
          </a:p>
        </p:txBody>
      </p:sp>
      <p:sp>
        <p:nvSpPr>
          <p:cNvPr id="881" name="Google Shape;88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82" name="Google Shape;88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83" name="Google Shape;883;p40"/>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84" name="Google Shape;884;p40"/>
          <p:cNvPicPr preferRelativeResize="0"/>
          <p:nvPr/>
        </p:nvPicPr>
        <p:blipFill rotWithShape="1">
          <a:blip r:embed="rId10">
            <a:alphaModFix/>
          </a:blip>
          <a:srcRect b="0" l="0" r="0" t="0"/>
          <a:stretch/>
        </p:blipFill>
        <p:spPr>
          <a:xfrm>
            <a:off x="17826" y="5781940"/>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