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8"/>
  </p:notesMasterIdLst>
  <p:sldIdLst>
    <p:sldId id="554" r:id="rId5"/>
    <p:sldId id="556" r:id="rId6"/>
    <p:sldId id="557" r:id="rId7"/>
    <p:sldId id="558" r:id="rId8"/>
    <p:sldId id="559" r:id="rId9"/>
    <p:sldId id="560" r:id="rId10"/>
    <p:sldId id="561" r:id="rId11"/>
    <p:sldId id="562" r:id="rId12"/>
    <p:sldId id="563" r:id="rId13"/>
    <p:sldId id="564" r:id="rId14"/>
    <p:sldId id="565" r:id="rId15"/>
    <p:sldId id="566" r:id="rId16"/>
    <p:sldId id="567" r:id="rId17"/>
    <p:sldId id="568" r:id="rId18"/>
    <p:sldId id="484" r:id="rId19"/>
    <p:sldId id="537" r:id="rId20"/>
    <p:sldId id="536" r:id="rId21"/>
    <p:sldId id="483" r:id="rId22"/>
    <p:sldId id="545" r:id="rId23"/>
    <p:sldId id="485" r:id="rId24"/>
    <p:sldId id="487" r:id="rId25"/>
    <p:sldId id="488" r:id="rId26"/>
    <p:sldId id="547" r:id="rId27"/>
    <p:sldId id="490" r:id="rId28"/>
    <p:sldId id="546" r:id="rId29"/>
    <p:sldId id="491" r:id="rId30"/>
    <p:sldId id="538" r:id="rId31"/>
    <p:sldId id="493" r:id="rId32"/>
    <p:sldId id="494" r:id="rId33"/>
    <p:sldId id="495" r:id="rId34"/>
    <p:sldId id="496" r:id="rId35"/>
    <p:sldId id="501" r:id="rId36"/>
    <p:sldId id="503" r:id="rId37"/>
    <p:sldId id="550" r:id="rId38"/>
    <p:sldId id="553" r:id="rId39"/>
    <p:sldId id="531" r:id="rId40"/>
    <p:sldId id="551" r:id="rId41"/>
    <p:sldId id="532" r:id="rId42"/>
    <p:sldId id="508" r:id="rId43"/>
    <p:sldId id="534" r:id="rId44"/>
    <p:sldId id="509" r:id="rId45"/>
    <p:sldId id="552" r:id="rId46"/>
    <p:sldId id="510" r:id="rId47"/>
    <p:sldId id="511" r:id="rId48"/>
    <p:sldId id="513" r:id="rId49"/>
    <p:sldId id="514" r:id="rId50"/>
    <p:sldId id="539" r:id="rId51"/>
    <p:sldId id="540" r:id="rId52"/>
    <p:sldId id="541" r:id="rId53"/>
    <p:sldId id="542" r:id="rId54"/>
    <p:sldId id="543" r:id="rId55"/>
    <p:sldId id="569" r:id="rId56"/>
    <p:sldId id="349"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54"/>
            <p14:sldId id="556"/>
            <p14:sldId id="557"/>
            <p14:sldId id="558"/>
            <p14:sldId id="559"/>
            <p14:sldId id="560"/>
            <p14:sldId id="561"/>
            <p14:sldId id="562"/>
            <p14:sldId id="563"/>
            <p14:sldId id="564"/>
            <p14:sldId id="565"/>
            <p14:sldId id="566"/>
            <p14:sldId id="567"/>
            <p14:sldId id="568"/>
            <p14:sldId id="484"/>
            <p14:sldId id="537"/>
            <p14:sldId id="536"/>
            <p14:sldId id="483"/>
            <p14:sldId id="545"/>
            <p14:sldId id="485"/>
            <p14:sldId id="487"/>
            <p14:sldId id="488"/>
            <p14:sldId id="547"/>
            <p14:sldId id="490"/>
            <p14:sldId id="546"/>
            <p14:sldId id="491"/>
            <p14:sldId id="538"/>
            <p14:sldId id="493"/>
            <p14:sldId id="494"/>
            <p14:sldId id="495"/>
            <p14:sldId id="496"/>
            <p14:sldId id="501"/>
            <p14:sldId id="503"/>
            <p14:sldId id="550"/>
            <p14:sldId id="553"/>
            <p14:sldId id="531"/>
            <p14:sldId id="551"/>
            <p14:sldId id="532"/>
            <p14:sldId id="508"/>
            <p14:sldId id="534"/>
            <p14:sldId id="509"/>
            <p14:sldId id="552"/>
            <p14:sldId id="510"/>
            <p14:sldId id="511"/>
            <p14:sldId id="513"/>
            <p14:sldId id="514"/>
            <p14:sldId id="539"/>
            <p14:sldId id="540"/>
            <p14:sldId id="541"/>
            <p14:sldId id="542"/>
            <p14:sldId id="543"/>
            <p14:sldId id="569"/>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669BBC"/>
    <a:srgbClr val="000000"/>
    <a:srgbClr val="2D3956"/>
    <a:srgbClr val="8E5A6D"/>
    <a:srgbClr val="FAC748"/>
    <a:srgbClr val="852F4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59" d="100"/>
          <a:sy n="59" d="100"/>
        </p:scale>
        <p:origin x="940" y="4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9/21/2025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6" r:id="rId13"/>
    <p:sldLayoutId id="2147483667" r:id="rId1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14.xml"/><Relationship Id="rId5" Type="http://schemas.openxmlformats.org/officeDocument/2006/relationships/image" Target="../media/image15.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p:cNvSpPr/>
          <p:nvPr/>
        </p:nvSpPr>
        <p:spPr>
          <a:xfrm>
            <a:off x="6200343" y="-320675"/>
            <a:ext cx="7410450" cy="7410450"/>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Grp="1" noChangeAspect="1"/>
          </p:cNvPicPr>
          <p:nvPr>
            <p:ph type="pic" sz="quarter" idx="10"/>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19394" b="19394"/>
          <a:stretch>
            <a:fillRect/>
          </a:stretch>
        </p:blipFill>
        <p:spPr>
          <a:xfrm>
            <a:off x="190500" y="266700"/>
            <a:ext cx="3022600" cy="1193800"/>
          </a:xfrm>
          <a:prstGeom prst="rect">
            <a:avLst/>
          </a:prstGeom>
        </p:spPr>
      </p:pic>
      <p:sp>
        <p:nvSpPr>
          <p:cNvPr id="6" name="Rectangle: Rounded Corners 33"/>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a:t>
            </a:r>
            <a:r>
              <a:rPr lang="ar-AE" sz="2800" b="1" dirty="0" smtClean="0">
                <a:solidFill>
                  <a:schemeClr val="bg1"/>
                </a:solidFill>
                <a:latin typeface="Alexandria" charset="0"/>
                <a:cs typeface="Alexandria" charset="0"/>
              </a:rPr>
              <a:t>2</a:t>
            </a:r>
            <a:endParaRPr lang="en-US" sz="2800" b="1" dirty="0">
              <a:solidFill>
                <a:schemeClr val="bg1"/>
              </a:solidFill>
              <a:latin typeface="Alexandria" charset="0"/>
              <a:cs typeface="Alexandria" charset="0"/>
            </a:endParaRPr>
          </a:p>
        </p:txBody>
      </p:sp>
      <p:sp>
        <p:nvSpPr>
          <p:cNvPr id="7" name="Rectangle 6"/>
          <p:cNvSpPr/>
          <p:nvPr/>
        </p:nvSpPr>
        <p:spPr>
          <a:xfrm>
            <a:off x="673099" y="3447534"/>
            <a:ext cx="5118101" cy="461665"/>
          </a:xfrm>
          <a:prstGeom prst="rect">
            <a:avLst/>
          </a:prstGeom>
        </p:spPr>
        <p:txBody>
          <a:bodyPr wrap="square">
            <a:spAutoFit/>
          </a:bodyPr>
          <a:lstStyle/>
          <a:p>
            <a:r>
              <a:rPr lang="en-US" sz="2400" dirty="0">
                <a:latin typeface="Times New Roman" panose="02020603050405020304" pitchFamily="18" charset="0"/>
                <a:cs typeface="Times New Roman" panose="02020603050405020304" pitchFamily="18" charset="0"/>
              </a:rPr>
              <a:t>Prepared </a:t>
            </a:r>
            <a:r>
              <a:rPr lang="en-US" sz="2400" dirty="0" smtClean="0">
                <a:latin typeface="Times New Roman" panose="02020603050405020304" pitchFamily="18" charset="0"/>
                <a:cs typeface="Times New Roman" panose="02020603050405020304" pitchFamily="18" charset="0"/>
              </a:rPr>
              <a:t>by </a:t>
            </a:r>
            <a:endParaRPr lang="en-US" sz="24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781F72BC-06B8-4FB5-F2D5-D8EA1BFF812E}"/>
              </a:ext>
            </a:extLst>
          </p:cNvPr>
          <p:cNvSpPr txBox="1"/>
          <p:nvPr/>
        </p:nvSpPr>
        <p:spPr>
          <a:xfrm>
            <a:off x="813968" y="4531029"/>
            <a:ext cx="4798263" cy="707886"/>
          </a:xfrm>
          <a:prstGeom prst="rect">
            <a:avLst/>
          </a:prstGeom>
          <a:noFill/>
        </p:spPr>
        <p:txBody>
          <a:bodyPr wrap="square" rtlCol="0">
            <a:spAutoFit/>
          </a:bodyPr>
          <a:lstStyle/>
          <a:p>
            <a:r>
              <a:rPr lang="en-US" sz="2000" b="1" dirty="0">
                <a:solidFill>
                  <a:srgbClr val="0070C0"/>
                </a:solidFill>
                <a:latin typeface="Simplified Arabic" panose="02020603050405020304" pitchFamily="18" charset="-78"/>
                <a:cs typeface="Simplified Arabic" panose="02020603050405020304" pitchFamily="18" charset="-78"/>
              </a:rPr>
              <a:t>PMG 663</a:t>
            </a:r>
          </a:p>
          <a:p>
            <a:endParaRPr lang="en-US" sz="2000" dirty="0">
              <a:latin typeface="Times New Roman" panose="02020603050405020304" pitchFamily="18" charset="0"/>
              <a:cs typeface="Times New Roman" panose="02020603050405020304" pitchFamily="18" charset="0"/>
            </a:endParaRPr>
          </a:p>
        </p:txBody>
      </p:sp>
      <p:sp>
        <p:nvSpPr>
          <p:cNvPr id="11" name="Rectangle 10"/>
          <p:cNvSpPr/>
          <p:nvPr/>
        </p:nvSpPr>
        <p:spPr>
          <a:xfrm>
            <a:off x="558802" y="3930063"/>
            <a:ext cx="2419868" cy="400110"/>
          </a:xfrm>
          <a:prstGeom prst="rect">
            <a:avLst/>
          </a:prstGeom>
        </p:spPr>
        <p:txBody>
          <a:bodyPr wrap="square">
            <a:spAutoFit/>
          </a:bodyPr>
          <a:lstStyle/>
          <a:p>
            <a:r>
              <a:rPr lang="en-US" sz="2000" dirty="0">
                <a:latin typeface="Times New Roman" panose="02020603050405020304" pitchFamily="18" charset="0"/>
                <a:cs typeface="Times New Roman" panose="02020603050405020304" pitchFamily="18" charset="0"/>
              </a:rPr>
              <a:t>Dr. </a:t>
            </a:r>
            <a:r>
              <a:rPr lang="en-US" sz="2000" dirty="0" err="1">
                <a:latin typeface="Times New Roman" panose="02020603050405020304" pitchFamily="18" charset="0"/>
                <a:cs typeface="Times New Roman" panose="02020603050405020304" pitchFamily="18" charset="0"/>
              </a:rPr>
              <a:t>Badur</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elgasim</a:t>
            </a:r>
            <a:endParaRPr lang="en-US" sz="2000" dirty="0">
              <a:latin typeface="Times New Roman" panose="02020603050405020304" pitchFamily="18" charset="0"/>
              <a:cs typeface="Times New Roman" panose="02020603050405020304" pitchFamily="18" charset="0"/>
            </a:endParaRPr>
          </a:p>
        </p:txBody>
      </p:sp>
      <p:sp>
        <p:nvSpPr>
          <p:cNvPr id="10" name="TextBox 9"/>
          <p:cNvSpPr txBox="1"/>
          <p:nvPr/>
        </p:nvSpPr>
        <p:spPr>
          <a:xfrm>
            <a:off x="327334" y="2152183"/>
            <a:ext cx="5790437" cy="1077218"/>
          </a:xfrm>
          <a:prstGeom prst="rect">
            <a:avLst/>
          </a:prstGeom>
          <a:noFill/>
        </p:spPr>
        <p:txBody>
          <a:bodyPr wrap="square" rtlCol="0">
            <a:spAutoFit/>
          </a:bodyPr>
          <a:lstStyle/>
          <a:p>
            <a:r>
              <a:rPr lang="en-US" sz="3200" dirty="0" smtClean="0">
                <a:solidFill>
                  <a:srgbClr val="00B0F0"/>
                </a:solidFill>
                <a:latin typeface="Times New Roman" panose="02020603050405020304" pitchFamily="18" charset="0"/>
                <a:cs typeface="Times New Roman" panose="02020603050405020304" pitchFamily="18" charset="0"/>
              </a:rPr>
              <a:t>Supply </a:t>
            </a:r>
            <a:r>
              <a:rPr lang="en-US" sz="3200" dirty="0">
                <a:solidFill>
                  <a:srgbClr val="00B0F0"/>
                </a:solidFill>
                <a:latin typeface="Times New Roman" panose="02020603050405020304" pitchFamily="18" charset="0"/>
                <a:cs typeface="Times New Roman" panose="02020603050405020304" pitchFamily="18" charset="0"/>
              </a:rPr>
              <a:t>Chain Risk Management: A Comprehensive Review</a:t>
            </a:r>
            <a:endParaRPr lang="en-US" sz="3200" b="1" dirty="0" smtClean="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194654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61257" y="1223660"/>
            <a:ext cx="11506200" cy="54057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40906" y="57661"/>
            <a:ext cx="1357265" cy="97648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25723" y="11566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560020" y="207998"/>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7"/>
          <p:cNvSpPr/>
          <p:nvPr/>
        </p:nvSpPr>
        <p:spPr>
          <a:xfrm>
            <a:off x="525723" y="1230514"/>
            <a:ext cx="11241734" cy="4616648"/>
          </a:xfrm>
          <a:prstGeom prst="rect">
            <a:avLst/>
          </a:prstGeom>
        </p:spPr>
        <p:txBody>
          <a:bodyPr wrap="square">
            <a:spAutoFit/>
          </a:bodyPr>
          <a:lstStyle/>
          <a:p>
            <a:pPr marR="4800">
              <a:lnSpc>
                <a:spcPct val="150000"/>
              </a:lnSpc>
            </a:pPr>
            <a:r>
              <a:rPr lang="en-US" sz="2800" b="1" dirty="0" smtClean="0">
                <a:solidFill>
                  <a:srgbClr val="000000"/>
                </a:solidFill>
                <a:latin typeface="Minion Pro"/>
              </a:rPr>
              <a:t>Four </a:t>
            </a:r>
            <a:r>
              <a:rPr lang="en-US" sz="2800" b="1" dirty="0">
                <a:solidFill>
                  <a:srgbClr val="000000"/>
                </a:solidFill>
                <a:latin typeface="Minion Pro"/>
              </a:rPr>
              <a:t>Pillars of Supply Chain Risk </a:t>
            </a:r>
            <a:r>
              <a:rPr lang="en-US" sz="2800" b="1" dirty="0" smtClean="0">
                <a:solidFill>
                  <a:srgbClr val="000000"/>
                </a:solidFill>
                <a:latin typeface="Minion Pro"/>
              </a:rPr>
              <a:t>Management</a:t>
            </a:r>
            <a:endParaRPr lang="ar-AE" sz="2800" b="1" dirty="0" smtClean="0">
              <a:solidFill>
                <a:srgbClr val="000000"/>
              </a:solidFill>
              <a:latin typeface="Minion Pro"/>
            </a:endParaRPr>
          </a:p>
          <a:p>
            <a:pPr marR="4800">
              <a:lnSpc>
                <a:spcPct val="150000"/>
              </a:lnSpc>
            </a:pPr>
            <a:r>
              <a:rPr lang="en-US" sz="2800" b="1" dirty="0" smtClean="0">
                <a:solidFill>
                  <a:srgbClr val="000000"/>
                </a:solidFill>
                <a:latin typeface="Minion Pro"/>
              </a:rPr>
              <a:t>Supply </a:t>
            </a:r>
            <a:r>
              <a:rPr lang="en-US" sz="2800" b="1" dirty="0">
                <a:solidFill>
                  <a:srgbClr val="000000"/>
                </a:solidFill>
                <a:latin typeface="Minion Pro"/>
              </a:rPr>
              <a:t>Risk</a:t>
            </a:r>
            <a:r>
              <a:rPr lang="en-US" sz="2800" b="1" dirty="0" smtClean="0">
                <a:solidFill>
                  <a:srgbClr val="000000"/>
                </a:solidFill>
                <a:latin typeface="Minion Pro"/>
              </a:rPr>
              <a:t>.</a:t>
            </a:r>
            <a:endParaRPr lang="ar-AE" sz="2800" b="1" dirty="0" smtClean="0">
              <a:solidFill>
                <a:srgbClr val="000000"/>
              </a:solidFill>
              <a:latin typeface="Minion Pro"/>
            </a:endParaRPr>
          </a:p>
          <a:p>
            <a:pPr marR="4800">
              <a:lnSpc>
                <a:spcPct val="150000"/>
              </a:lnSpc>
            </a:pPr>
            <a:r>
              <a:rPr lang="en-US" sz="2800" b="1" dirty="0" smtClean="0">
                <a:solidFill>
                  <a:srgbClr val="000000"/>
                </a:solidFill>
                <a:latin typeface="Minion Pro"/>
              </a:rPr>
              <a:t> Process Risk</a:t>
            </a:r>
            <a:endParaRPr lang="ar-AE" sz="2800" b="1" dirty="0" smtClean="0">
              <a:solidFill>
                <a:srgbClr val="000000"/>
              </a:solidFill>
              <a:latin typeface="Minion Pro"/>
            </a:endParaRPr>
          </a:p>
          <a:p>
            <a:pPr marR="4800">
              <a:lnSpc>
                <a:spcPct val="150000"/>
              </a:lnSpc>
            </a:pPr>
            <a:r>
              <a:rPr lang="en-US" sz="2800" b="1" dirty="0" smtClean="0">
                <a:solidFill>
                  <a:srgbClr val="000000"/>
                </a:solidFill>
                <a:latin typeface="Minion Pro"/>
              </a:rPr>
              <a:t>Demand Risk</a:t>
            </a:r>
            <a:endParaRPr lang="ar-AE" sz="2800" b="1" dirty="0" smtClean="0">
              <a:solidFill>
                <a:srgbClr val="000000"/>
              </a:solidFill>
              <a:latin typeface="Minion Pro"/>
            </a:endParaRPr>
          </a:p>
          <a:p>
            <a:pPr marR="4800">
              <a:lnSpc>
                <a:spcPct val="150000"/>
              </a:lnSpc>
            </a:pPr>
            <a:r>
              <a:rPr lang="en-US" sz="2800" b="1" dirty="0" smtClean="0">
                <a:solidFill>
                  <a:srgbClr val="000000"/>
                </a:solidFill>
                <a:latin typeface="Minion Pro"/>
              </a:rPr>
              <a:t>Environmental Risk</a:t>
            </a:r>
          </a:p>
          <a:p>
            <a:pPr marR="4800">
              <a:lnSpc>
                <a:spcPct val="150000"/>
              </a:lnSpc>
            </a:pPr>
            <a:r>
              <a:rPr lang="en-US" sz="2800" b="1" dirty="0">
                <a:latin typeface="Times New Roman" panose="02020603050405020304" pitchFamily="18" charset="0"/>
                <a:cs typeface="Times New Roman" panose="02020603050405020304" pitchFamily="18" charset="0"/>
              </a:rPr>
              <a:t>Reputational </a:t>
            </a:r>
            <a:r>
              <a:rPr lang="en-US" sz="2800" b="1" dirty="0" smtClean="0">
                <a:latin typeface="Times New Roman" panose="02020603050405020304" pitchFamily="18" charset="0"/>
                <a:cs typeface="Times New Roman" panose="02020603050405020304" pitchFamily="18" charset="0"/>
              </a:rPr>
              <a:t>Risks</a:t>
            </a:r>
            <a:endParaRPr lang="ar-AE" sz="2800" b="1" dirty="0" smtClean="0">
              <a:solidFill>
                <a:srgbClr val="000000"/>
              </a:solidFill>
              <a:latin typeface="Minion Pro"/>
            </a:endParaRPr>
          </a:p>
          <a:p>
            <a:pPr marR="4800">
              <a:lnSpc>
                <a:spcPct val="150000"/>
              </a:lnSpc>
            </a:pPr>
            <a:r>
              <a:rPr lang="en-US" sz="2800" b="1" dirty="0" smtClean="0">
                <a:solidFill>
                  <a:srgbClr val="000000"/>
                </a:solidFill>
                <a:latin typeface="Minion Pro"/>
              </a:rPr>
              <a:t>The </a:t>
            </a:r>
            <a:r>
              <a:rPr lang="en-US" sz="2800" b="1" dirty="0">
                <a:solidFill>
                  <a:srgbClr val="000000"/>
                </a:solidFill>
                <a:latin typeface="Minion Pro"/>
              </a:rPr>
              <a:t>Supply Chain Risk Management </a:t>
            </a:r>
            <a:r>
              <a:rPr lang="en-US" sz="2800" b="1" dirty="0" smtClean="0">
                <a:solidFill>
                  <a:srgbClr val="000000"/>
                </a:solidFill>
                <a:latin typeface="Minion Pro"/>
              </a:rPr>
              <a:t>Adoption</a:t>
            </a:r>
            <a:endParaRPr lang="ar-AE" sz="2800" b="1" dirty="0" smtClean="0">
              <a:solidFill>
                <a:srgbClr val="000000"/>
              </a:solidFill>
              <a:latin typeface="Minion Pro"/>
            </a:endParaRPr>
          </a:p>
        </p:txBody>
      </p:sp>
      <p:sp>
        <p:nvSpPr>
          <p:cNvPr id="9" name="TextBox 8">
            <a:extLst>
              <a:ext uri="{FF2B5EF4-FFF2-40B4-BE49-F238E27FC236}">
                <a16:creationId xmlns:a16="http://schemas.microsoft.com/office/drawing/2014/main" id="{F9A80F9F-74DB-1D57-04E8-E20E92A09B0A}"/>
              </a:ext>
            </a:extLst>
          </p:cNvPr>
          <p:cNvSpPr txBox="1"/>
          <p:nvPr/>
        </p:nvSpPr>
        <p:spPr>
          <a:xfrm>
            <a:off x="2793728" y="344072"/>
            <a:ext cx="3902032"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Learning Objectives</a:t>
            </a:r>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989416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61257" y="1223660"/>
            <a:ext cx="11506200" cy="54057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sz="3200" dirty="0">
              <a:solidFill>
                <a:srgbClr val="000000"/>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US" sz="3200" b="1" dirty="0">
                <a:solidFill>
                  <a:srgbClr val="000000"/>
                </a:solidFill>
                <a:latin typeface="Times New Roman" panose="02020603050405020304" pitchFamily="18" charset="0"/>
                <a:cs typeface="Times New Roman" panose="02020603050405020304" pitchFamily="18" charset="0"/>
              </a:rPr>
              <a:t>Definition gap</a:t>
            </a:r>
            <a:r>
              <a:rPr lang="en-US" sz="3200" dirty="0">
                <a:solidFill>
                  <a:srgbClr val="000000"/>
                </a:solidFill>
                <a:latin typeface="Times New Roman" panose="02020603050405020304" pitchFamily="18" charset="0"/>
                <a:cs typeface="Times New Roman" panose="02020603050405020304" pitchFamily="18" charset="0"/>
              </a:rPr>
              <a:t>—there is no clear consensus on the definition of SCRM because many limit the scope of SCRM to rare but large events, while others believe that SCRM is about supply–demand uncertainties. </a:t>
            </a:r>
            <a:endParaRPr lang="en-US" sz="3200" dirty="0" smtClean="0">
              <a:solidFill>
                <a:srgbClr val="000000"/>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US" sz="3200" dirty="0" smtClean="0">
                <a:solidFill>
                  <a:srgbClr val="000000"/>
                </a:solidFill>
                <a:latin typeface="Times New Roman" panose="02020603050405020304" pitchFamily="18" charset="0"/>
                <a:cs typeface="Times New Roman" panose="02020603050405020304" pitchFamily="18" charset="0"/>
              </a:rPr>
              <a:t> </a:t>
            </a:r>
            <a:r>
              <a:rPr lang="en-US" sz="3200" b="1" dirty="0">
                <a:solidFill>
                  <a:srgbClr val="000000"/>
                </a:solidFill>
                <a:latin typeface="Times New Roman" panose="02020603050405020304" pitchFamily="18" charset="0"/>
                <a:cs typeface="Times New Roman" panose="02020603050405020304" pitchFamily="18" charset="0"/>
              </a:rPr>
              <a:t>Process gap</a:t>
            </a:r>
            <a:r>
              <a:rPr lang="en-US" sz="3200" dirty="0">
                <a:solidFill>
                  <a:srgbClr val="000000"/>
                </a:solidFill>
                <a:latin typeface="Times New Roman" panose="02020603050405020304" pitchFamily="18" charset="0"/>
                <a:cs typeface="Times New Roman" panose="02020603050405020304" pitchFamily="18" charset="0"/>
              </a:rPr>
              <a:t>—there is a lack of research on an important aspect of the risk management process, namely, the response to supply chain risk </a:t>
            </a:r>
            <a:r>
              <a:rPr lang="en-US" sz="3200" dirty="0" smtClean="0">
                <a:solidFill>
                  <a:srgbClr val="000000"/>
                </a:solidFill>
                <a:latin typeface="Times New Roman" panose="02020603050405020304" pitchFamily="18" charset="0"/>
                <a:cs typeface="Times New Roman" panose="02020603050405020304" pitchFamily="18" charset="0"/>
              </a:rPr>
              <a:t>incidents.</a:t>
            </a:r>
          </a:p>
          <a:p>
            <a:pPr marL="457200" indent="-457200" algn="just">
              <a:buFont typeface="Wingdings" panose="05000000000000000000" pitchFamily="2" charset="2"/>
              <a:buChar char="§"/>
            </a:pPr>
            <a:r>
              <a:rPr lang="en-US" sz="3200" b="1" dirty="0" smtClean="0">
                <a:solidFill>
                  <a:srgbClr val="000000"/>
                </a:solidFill>
                <a:latin typeface="Times New Roman" panose="02020603050405020304" pitchFamily="18" charset="0"/>
                <a:cs typeface="Times New Roman" panose="02020603050405020304" pitchFamily="18" charset="0"/>
              </a:rPr>
              <a:t>Methodology </a:t>
            </a:r>
            <a:r>
              <a:rPr lang="en-US" sz="3200" b="1" dirty="0">
                <a:solidFill>
                  <a:srgbClr val="000000"/>
                </a:solidFill>
                <a:latin typeface="Times New Roman" panose="02020603050405020304" pitchFamily="18" charset="0"/>
                <a:cs typeface="Times New Roman" panose="02020603050405020304" pitchFamily="18" charset="0"/>
              </a:rPr>
              <a:t>gap</a:t>
            </a:r>
            <a:r>
              <a:rPr lang="en-US" sz="3200" dirty="0">
                <a:solidFill>
                  <a:srgbClr val="000000"/>
                </a:solidFill>
                <a:latin typeface="Times New Roman" panose="02020603050405020304" pitchFamily="18" charset="0"/>
                <a:cs typeface="Times New Roman" panose="02020603050405020304" pitchFamily="18" charset="0"/>
              </a:rPr>
              <a:t>—there is a shortage of empirical research in the area of SCRM.</a:t>
            </a:r>
          </a:p>
        </p:txBody>
      </p:sp>
      <p:sp>
        <p:nvSpPr>
          <p:cNvPr id="5" name="Rectangle 4">
            <a:extLst>
              <a:ext uri="{FF2B5EF4-FFF2-40B4-BE49-F238E27FC236}">
                <a16:creationId xmlns:a16="http://schemas.microsoft.com/office/drawing/2014/main" id="{3985EAE6-BFA6-766D-A032-077E4DCB399E}"/>
              </a:ext>
            </a:extLst>
          </p:cNvPr>
          <p:cNvSpPr/>
          <p:nvPr/>
        </p:nvSpPr>
        <p:spPr>
          <a:xfrm>
            <a:off x="340906" y="57661"/>
            <a:ext cx="1357265" cy="97648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25723" y="11566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560020" y="207998"/>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9842095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61257" y="1310746"/>
            <a:ext cx="11722734" cy="54057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lnSpc>
                <a:spcPct val="150000"/>
              </a:lnSpc>
            </a:pPr>
            <a:r>
              <a:rPr lang="en-US" sz="3200" b="1" dirty="0">
                <a:solidFill>
                  <a:srgbClr val="000000"/>
                </a:solidFill>
                <a:latin typeface="Times New Roman" panose="02020603050405020304" pitchFamily="18" charset="0"/>
                <a:cs typeface="Times New Roman" panose="02020603050405020304" pitchFamily="18" charset="0"/>
              </a:rPr>
              <a:t>These pillars </a:t>
            </a:r>
            <a:r>
              <a:rPr lang="en-US" sz="3200" b="1" dirty="0" smtClean="0">
                <a:solidFill>
                  <a:srgbClr val="000000"/>
                </a:solidFill>
                <a:latin typeface="Times New Roman" panose="02020603050405020304" pitchFamily="18" charset="0"/>
                <a:cs typeface="Times New Roman" panose="02020603050405020304" pitchFamily="18" charset="0"/>
              </a:rPr>
              <a:t>include:</a:t>
            </a:r>
          </a:p>
          <a:p>
            <a:pPr marL="457200" indent="-457200" algn="just">
              <a:lnSpc>
                <a:spcPct val="150000"/>
              </a:lnSpc>
              <a:buFont typeface="Wingdings" panose="05000000000000000000" pitchFamily="2" charset="2"/>
              <a:buChar char="§"/>
            </a:pPr>
            <a:r>
              <a:rPr lang="en-US" sz="3200" dirty="0" smtClean="0">
                <a:solidFill>
                  <a:srgbClr val="000000"/>
                </a:solidFill>
                <a:latin typeface="Times New Roman" panose="02020603050405020304" pitchFamily="18" charset="0"/>
                <a:cs typeface="Times New Roman" panose="02020603050405020304" pitchFamily="18" charset="0"/>
              </a:rPr>
              <a:t> </a:t>
            </a:r>
            <a:r>
              <a:rPr lang="en-US" sz="3200" dirty="0">
                <a:solidFill>
                  <a:srgbClr val="000000"/>
                </a:solidFill>
                <a:latin typeface="Times New Roman" panose="02020603050405020304" pitchFamily="18" charset="0"/>
                <a:cs typeface="Times New Roman" panose="02020603050405020304" pitchFamily="18" charset="0"/>
              </a:rPr>
              <a:t>supply </a:t>
            </a:r>
            <a:r>
              <a:rPr lang="en-US" sz="3200" dirty="0" smtClean="0">
                <a:solidFill>
                  <a:srgbClr val="000000"/>
                </a:solidFill>
                <a:latin typeface="Times New Roman" panose="02020603050405020304" pitchFamily="18" charset="0"/>
                <a:cs typeface="Times New Roman" panose="02020603050405020304" pitchFamily="18" charset="0"/>
              </a:rPr>
              <a:t>risk</a:t>
            </a:r>
          </a:p>
          <a:p>
            <a:pPr marL="457200" indent="-457200" algn="just">
              <a:lnSpc>
                <a:spcPct val="150000"/>
              </a:lnSpc>
              <a:buFont typeface="Wingdings" panose="05000000000000000000" pitchFamily="2" charset="2"/>
              <a:buChar char="§"/>
            </a:pPr>
            <a:r>
              <a:rPr lang="en-US" sz="3200" dirty="0" smtClean="0">
                <a:solidFill>
                  <a:srgbClr val="000000"/>
                </a:solidFill>
                <a:latin typeface="Times New Roman" panose="02020603050405020304" pitchFamily="18" charset="0"/>
                <a:cs typeface="Times New Roman" panose="02020603050405020304" pitchFamily="18" charset="0"/>
              </a:rPr>
              <a:t> </a:t>
            </a:r>
            <a:r>
              <a:rPr lang="en-US" sz="3200" dirty="0">
                <a:solidFill>
                  <a:srgbClr val="000000"/>
                </a:solidFill>
                <a:latin typeface="Times New Roman" panose="02020603050405020304" pitchFamily="18" charset="0"/>
                <a:cs typeface="Times New Roman" panose="02020603050405020304" pitchFamily="18" charset="0"/>
              </a:rPr>
              <a:t>process </a:t>
            </a:r>
            <a:r>
              <a:rPr lang="en-US" sz="3200" dirty="0" smtClean="0">
                <a:solidFill>
                  <a:srgbClr val="000000"/>
                </a:solidFill>
                <a:latin typeface="Times New Roman" panose="02020603050405020304" pitchFamily="18" charset="0"/>
                <a:cs typeface="Times New Roman" panose="02020603050405020304" pitchFamily="18" charset="0"/>
              </a:rPr>
              <a:t>risk</a:t>
            </a:r>
          </a:p>
          <a:p>
            <a:pPr marL="457200" indent="-457200" algn="just">
              <a:lnSpc>
                <a:spcPct val="150000"/>
              </a:lnSpc>
              <a:buFont typeface="Wingdings" panose="05000000000000000000" pitchFamily="2" charset="2"/>
              <a:buChar char="§"/>
            </a:pPr>
            <a:r>
              <a:rPr lang="en-US" sz="3200" dirty="0" smtClean="0">
                <a:solidFill>
                  <a:srgbClr val="000000"/>
                </a:solidFill>
                <a:latin typeface="Times New Roman" panose="02020603050405020304" pitchFamily="18" charset="0"/>
                <a:cs typeface="Times New Roman" panose="02020603050405020304" pitchFamily="18" charset="0"/>
              </a:rPr>
              <a:t>demand risk</a:t>
            </a:r>
            <a:endParaRPr lang="en-US" sz="3200" dirty="0">
              <a:solidFill>
                <a:srgbClr val="000000"/>
              </a:solidFill>
              <a:latin typeface="Times New Roman" panose="02020603050405020304" pitchFamily="18" charset="0"/>
              <a:cs typeface="Times New Roman" panose="02020603050405020304" pitchFamily="18" charset="0"/>
            </a:endParaRPr>
          </a:p>
          <a:p>
            <a:pPr marL="457200" indent="-457200" algn="just">
              <a:lnSpc>
                <a:spcPct val="150000"/>
              </a:lnSpc>
              <a:buFont typeface="Wingdings" panose="05000000000000000000" pitchFamily="2" charset="2"/>
              <a:buChar char="§"/>
            </a:pPr>
            <a:r>
              <a:rPr lang="en-US" sz="3200" dirty="0" smtClean="0">
                <a:solidFill>
                  <a:srgbClr val="000000"/>
                </a:solidFill>
                <a:latin typeface="Times New Roman" panose="02020603050405020304" pitchFamily="18" charset="0"/>
                <a:cs typeface="Times New Roman" panose="02020603050405020304" pitchFamily="18" charset="0"/>
              </a:rPr>
              <a:t> </a:t>
            </a:r>
            <a:r>
              <a:rPr lang="en-US" sz="3200" dirty="0">
                <a:solidFill>
                  <a:srgbClr val="000000"/>
                </a:solidFill>
                <a:latin typeface="Times New Roman" panose="02020603050405020304" pitchFamily="18" charset="0"/>
                <a:cs typeface="Times New Roman" panose="02020603050405020304" pitchFamily="18" charset="0"/>
              </a:rPr>
              <a:t>environmental risk. </a:t>
            </a:r>
          </a:p>
          <a:p>
            <a:pPr marL="457200" indent="-457200" algn="just">
              <a:lnSpc>
                <a:spcPct val="150000"/>
              </a:lnSpc>
              <a:buFont typeface="Wingdings" panose="05000000000000000000" pitchFamily="2" charset="2"/>
              <a:buChar char="§"/>
            </a:pPr>
            <a:r>
              <a:rPr lang="en-US" sz="3200" dirty="0" smtClean="0">
                <a:solidFill>
                  <a:srgbClr val="000000"/>
                </a:solidFill>
                <a:latin typeface="Times New Roman" panose="02020603050405020304" pitchFamily="18" charset="0"/>
                <a:cs typeface="Times New Roman" panose="02020603050405020304" pitchFamily="18" charset="0"/>
              </a:rPr>
              <a:t>Each </a:t>
            </a:r>
            <a:r>
              <a:rPr lang="en-US" sz="3200" dirty="0">
                <a:solidFill>
                  <a:srgbClr val="000000"/>
                </a:solidFill>
                <a:latin typeface="Times New Roman" panose="02020603050405020304" pitchFamily="18" charset="0"/>
                <a:cs typeface="Times New Roman" panose="02020603050405020304" pitchFamily="18" charset="0"/>
              </a:rPr>
              <a:t>pillar encompasses its own set of tools, techniques, tactics, metrics, people, processes, and program issues. </a:t>
            </a:r>
            <a:endParaRPr lang="en-US" sz="3200"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0906" y="57661"/>
            <a:ext cx="1357265" cy="97648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25723" y="11566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560020" y="207998"/>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745362" y="344072"/>
            <a:ext cx="7761565" cy="830997"/>
          </a:xfrm>
          <a:prstGeom prst="rect">
            <a:avLst/>
          </a:prstGeom>
        </p:spPr>
        <p:txBody>
          <a:bodyPr wrap="square">
            <a:spAutoFit/>
          </a:bodyPr>
          <a:lstStyle/>
          <a:p>
            <a:r>
              <a:rPr lang="en-US" sz="2400" b="1" dirty="0">
                <a:solidFill>
                  <a:srgbClr val="000000"/>
                </a:solidFill>
                <a:latin typeface="Times New Roman" panose="02020603050405020304" pitchFamily="18" charset="0"/>
                <a:cs typeface="Times New Roman" panose="02020603050405020304" pitchFamily="18" charset="0"/>
              </a:rPr>
              <a:t>FOUR PILLARS OF SUPPLY CHAIN RISK MANAGEMENT</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769512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61257" y="1223660"/>
            <a:ext cx="11821886" cy="54057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3200" b="1" dirty="0">
                <a:solidFill>
                  <a:srgbClr val="000000"/>
                </a:solidFill>
                <a:latin typeface="Times New Roman" panose="02020603050405020304" pitchFamily="18" charset="0"/>
                <a:cs typeface="Times New Roman" panose="02020603050405020304" pitchFamily="18" charset="0"/>
              </a:rPr>
              <a:t>Supply Risk</a:t>
            </a:r>
            <a:endParaRPr lang="en-US" sz="3200" dirty="0">
              <a:solidFill>
                <a:srgbClr val="000000"/>
              </a:solidFill>
              <a:latin typeface="Times New Roman" panose="02020603050405020304" pitchFamily="18" charset="0"/>
              <a:cs typeface="Times New Roman" panose="02020603050405020304" pitchFamily="18" charset="0"/>
            </a:endParaRPr>
          </a:p>
          <a:p>
            <a:pPr algn="just"/>
            <a:r>
              <a:rPr lang="en-US" sz="3200" dirty="0">
                <a:solidFill>
                  <a:srgbClr val="000000"/>
                </a:solidFill>
                <a:latin typeface="Times New Roman" panose="02020603050405020304" pitchFamily="18" charset="0"/>
                <a:cs typeface="Times New Roman" panose="02020603050405020304" pitchFamily="18" charset="0"/>
              </a:rPr>
              <a:t>The complexion of this pillar encompasses areas </a:t>
            </a:r>
            <a:r>
              <a:rPr lang="en-US" sz="3200" dirty="0" smtClean="0">
                <a:solidFill>
                  <a:srgbClr val="000000"/>
                </a:solidFill>
                <a:latin typeface="Times New Roman" panose="02020603050405020304" pitchFamily="18" charset="0"/>
                <a:cs typeface="Times New Roman" panose="02020603050405020304" pitchFamily="18" charset="0"/>
              </a:rPr>
              <a:t>such </a:t>
            </a:r>
            <a:r>
              <a:rPr lang="en-US" sz="3200" dirty="0">
                <a:solidFill>
                  <a:srgbClr val="000000"/>
                </a:solidFill>
                <a:latin typeface="Times New Roman" panose="02020603050405020304" pitchFamily="18" charset="0"/>
                <a:cs typeface="Times New Roman" panose="02020603050405020304" pitchFamily="18" charset="0"/>
              </a:rPr>
              <a:t>as </a:t>
            </a:r>
            <a:r>
              <a:rPr lang="en-US" sz="3200" dirty="0" smtClean="0">
                <a:solidFill>
                  <a:srgbClr val="000000"/>
                </a:solidFill>
                <a:latin typeface="Times New Roman" panose="02020603050405020304" pitchFamily="18" charset="0"/>
                <a:cs typeface="Times New Roman" panose="02020603050405020304" pitchFamily="18" charset="0"/>
              </a:rPr>
              <a:t>:</a:t>
            </a:r>
          </a:p>
          <a:p>
            <a:pPr algn="just"/>
            <a:endParaRPr lang="en-US" sz="3200" dirty="0" smtClean="0">
              <a:solidFill>
                <a:srgbClr val="000000"/>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US" sz="3200" dirty="0" smtClean="0">
                <a:solidFill>
                  <a:srgbClr val="000000"/>
                </a:solidFill>
                <a:latin typeface="Times New Roman" panose="02020603050405020304" pitchFamily="18" charset="0"/>
                <a:cs typeface="Times New Roman" panose="02020603050405020304" pitchFamily="18" charset="0"/>
              </a:rPr>
              <a:t>supplier </a:t>
            </a:r>
            <a:r>
              <a:rPr lang="en-US" sz="3200" dirty="0">
                <a:solidFill>
                  <a:srgbClr val="000000"/>
                </a:solidFill>
                <a:latin typeface="Times New Roman" panose="02020603050405020304" pitchFamily="18" charset="0"/>
                <a:cs typeface="Times New Roman" panose="02020603050405020304" pitchFamily="18" charset="0"/>
              </a:rPr>
              <a:t>continuity, strategic sourcing, supplier viability and capability, raw material pricing, supplier assessments, inbound logistics, fraud, corruption, and counterfeiting. </a:t>
            </a:r>
            <a:endParaRPr lang="en-US" sz="3200" dirty="0" smtClean="0">
              <a:solidFill>
                <a:srgbClr val="000000"/>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endParaRPr lang="en-US" sz="3200" dirty="0">
              <a:solidFill>
                <a:srgbClr val="000000"/>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US" sz="3200" dirty="0" smtClean="0">
                <a:solidFill>
                  <a:srgbClr val="000000"/>
                </a:solidFill>
                <a:latin typeface="Times New Roman" panose="02020603050405020304" pitchFamily="18" charset="0"/>
                <a:cs typeface="Times New Roman" panose="02020603050405020304" pitchFamily="18" charset="0"/>
              </a:rPr>
              <a:t>Inherent </a:t>
            </a:r>
            <a:r>
              <a:rPr lang="en-US" sz="3200" dirty="0">
                <a:solidFill>
                  <a:srgbClr val="000000"/>
                </a:solidFill>
                <a:latin typeface="Times New Roman" panose="02020603050405020304" pitchFamily="18" charset="0"/>
                <a:cs typeface="Times New Roman" panose="02020603050405020304" pitchFamily="18" charset="0"/>
              </a:rPr>
              <a:t>risks here are disruptions caused by the inability of suppliers to deliver on time, quality failure, financial failure, compliance failure, channel complexity, and communication failure</a:t>
            </a:r>
            <a:endParaRPr lang="en-US" sz="3200"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0906" y="57661"/>
            <a:ext cx="1357265" cy="97648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25723" y="11566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560020" y="207998"/>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8110931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97971" y="1034144"/>
            <a:ext cx="11669486" cy="57476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r>
              <a:rPr lang="en-US" sz="2800" b="1" dirty="0">
                <a:solidFill>
                  <a:srgbClr val="000000"/>
                </a:solidFill>
                <a:latin typeface="Times New Roman" panose="02020603050405020304" pitchFamily="18" charset="0"/>
                <a:cs typeface="Times New Roman" panose="02020603050405020304" pitchFamily="18" charset="0"/>
              </a:rPr>
              <a:t>Process Risk</a:t>
            </a:r>
            <a:endParaRPr lang="en-US" sz="2800" dirty="0">
              <a:solidFill>
                <a:srgbClr val="000000"/>
              </a:solidFill>
              <a:latin typeface="Times New Roman" panose="02020603050405020304" pitchFamily="18" charset="0"/>
              <a:cs typeface="Times New Roman" panose="02020603050405020304" pitchFamily="18" charset="0"/>
            </a:endParaRPr>
          </a:p>
          <a:p>
            <a:pPr algn="just">
              <a:lnSpc>
                <a:spcPct val="150000"/>
              </a:lnSpc>
            </a:pPr>
            <a:r>
              <a:rPr lang="en-US" sz="2800" b="1" dirty="0">
                <a:solidFill>
                  <a:srgbClr val="000000"/>
                </a:solidFill>
                <a:latin typeface="Times New Roman" panose="02020603050405020304" pitchFamily="18" charset="0"/>
                <a:cs typeface="Times New Roman" panose="02020603050405020304" pitchFamily="18" charset="0"/>
              </a:rPr>
              <a:t>This pillar includes </a:t>
            </a:r>
            <a:r>
              <a:rPr lang="en-US" sz="2800" dirty="0" smtClean="0">
                <a:solidFill>
                  <a:srgbClr val="000000"/>
                </a:solidFill>
                <a:latin typeface="Times New Roman" panose="02020603050405020304" pitchFamily="18" charset="0"/>
                <a:cs typeface="Times New Roman" panose="02020603050405020304" pitchFamily="18" charset="0"/>
              </a:rPr>
              <a:t>:</a:t>
            </a:r>
          </a:p>
          <a:p>
            <a:pPr marL="457200" indent="-457200" algn="just">
              <a:buFont typeface="Wingdings" panose="05000000000000000000" pitchFamily="2" charset="2"/>
              <a:buChar char="§"/>
            </a:pPr>
            <a:r>
              <a:rPr lang="en-US" sz="2800" dirty="0" smtClean="0">
                <a:solidFill>
                  <a:srgbClr val="000000"/>
                </a:solidFill>
                <a:latin typeface="Times New Roman" panose="02020603050405020304" pitchFamily="18" charset="0"/>
                <a:cs typeface="Times New Roman" panose="02020603050405020304" pitchFamily="18" charset="0"/>
              </a:rPr>
              <a:t>IT </a:t>
            </a:r>
            <a:r>
              <a:rPr lang="en-US" sz="2800" dirty="0">
                <a:solidFill>
                  <a:srgbClr val="000000"/>
                </a:solidFill>
                <a:latin typeface="Times New Roman" panose="02020603050405020304" pitchFamily="18" charset="0"/>
                <a:cs typeface="Times New Roman" panose="02020603050405020304" pitchFamily="18" charset="0"/>
              </a:rPr>
              <a:t>systems, mergers and acquisitions, marketing strategy, organizational structure, frameworks and metrics, supply chain strategy and execution, manufacturing and quality, organizational risk assessment, heat maps, and war rooms. </a:t>
            </a:r>
            <a:endParaRPr lang="en-US" sz="2800" dirty="0" smtClean="0">
              <a:solidFill>
                <a:srgbClr val="000000"/>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US" sz="2800" dirty="0" smtClean="0">
                <a:solidFill>
                  <a:srgbClr val="000000"/>
                </a:solidFill>
                <a:latin typeface="Times New Roman" panose="02020603050405020304" pitchFamily="18" charset="0"/>
                <a:cs typeface="Times New Roman" panose="02020603050405020304" pitchFamily="18" charset="0"/>
              </a:rPr>
              <a:t>The </a:t>
            </a:r>
            <a:r>
              <a:rPr lang="en-US" sz="2800" dirty="0">
                <a:solidFill>
                  <a:srgbClr val="000000"/>
                </a:solidFill>
                <a:latin typeface="Times New Roman" panose="02020603050405020304" pitchFamily="18" charset="0"/>
                <a:cs typeface="Times New Roman" panose="02020603050405020304" pitchFamily="18" charset="0"/>
              </a:rPr>
              <a:t>inherent risks here include disruptions caused by quality problems, inventory shortages, late deliveries, capacity shortages, equipment breakdowns, IT outages, poor overall execution, and misalignment of strategy and metrics</a:t>
            </a:r>
            <a:endParaRPr lang="en-US" sz="2800"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0906" y="57661"/>
            <a:ext cx="1357265" cy="97648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25723" y="11566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560020" y="207998"/>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3404901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61257" y="1223660"/>
            <a:ext cx="11506200" cy="54057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r>
              <a:rPr lang="en-US" sz="2800" b="1" dirty="0">
                <a:solidFill>
                  <a:srgbClr val="000000"/>
                </a:solidFill>
                <a:latin typeface="Times New Roman" panose="02020603050405020304" pitchFamily="18" charset="0"/>
                <a:cs typeface="Times New Roman" panose="02020603050405020304" pitchFamily="18" charset="0"/>
              </a:rPr>
              <a:t>Demand Risk</a:t>
            </a:r>
            <a:endParaRPr lang="en-US" sz="2800" dirty="0">
              <a:solidFill>
                <a:srgbClr val="000000"/>
              </a:solidFill>
              <a:latin typeface="Times New Roman" panose="02020603050405020304" pitchFamily="18" charset="0"/>
              <a:cs typeface="Times New Roman" panose="02020603050405020304" pitchFamily="18" charset="0"/>
            </a:endParaRPr>
          </a:p>
          <a:p>
            <a:pPr algn="just">
              <a:lnSpc>
                <a:spcPct val="150000"/>
              </a:lnSpc>
            </a:pPr>
            <a:r>
              <a:rPr lang="en-US" sz="2800" b="1" dirty="0">
                <a:solidFill>
                  <a:srgbClr val="000000"/>
                </a:solidFill>
                <a:latin typeface="Times New Roman" panose="02020603050405020304" pitchFamily="18" charset="0"/>
                <a:cs typeface="Times New Roman" panose="02020603050405020304" pitchFamily="18" charset="0"/>
              </a:rPr>
              <a:t>The complexion of this pillar covers areas such </a:t>
            </a:r>
            <a:r>
              <a:rPr lang="en-US" sz="2800" b="1" dirty="0" smtClean="0">
                <a:solidFill>
                  <a:srgbClr val="000000"/>
                </a:solidFill>
                <a:latin typeface="Times New Roman" panose="02020603050405020304" pitchFamily="18" charset="0"/>
                <a:cs typeface="Times New Roman" panose="02020603050405020304" pitchFamily="18" charset="0"/>
              </a:rPr>
              <a:t>as:</a:t>
            </a:r>
          </a:p>
          <a:p>
            <a:pPr marL="457200" indent="-457200" algn="just">
              <a:lnSpc>
                <a:spcPct val="150000"/>
              </a:lnSpc>
              <a:buFont typeface="Wingdings" panose="05000000000000000000" pitchFamily="2" charset="2"/>
              <a:buChar char="§"/>
            </a:pPr>
            <a:r>
              <a:rPr lang="en-US" sz="2800" dirty="0" smtClean="0">
                <a:solidFill>
                  <a:srgbClr val="000000"/>
                </a:solidFill>
                <a:latin typeface="Times New Roman" panose="02020603050405020304" pitchFamily="18" charset="0"/>
                <a:cs typeface="Times New Roman" panose="02020603050405020304" pitchFamily="18" charset="0"/>
              </a:rPr>
              <a:t> </a:t>
            </a:r>
            <a:r>
              <a:rPr lang="en-US" sz="2800" dirty="0">
                <a:solidFill>
                  <a:srgbClr val="000000"/>
                </a:solidFill>
                <a:latin typeface="Times New Roman" panose="02020603050405020304" pitchFamily="18" charset="0"/>
                <a:cs typeface="Times New Roman" panose="02020603050405020304" pitchFamily="18" charset="0"/>
              </a:rPr>
              <a:t>new customers, market trends, consumer interest/spending, demand management/forecasting, distribution requirements planning, product integrity, customer service, and scenario planning. </a:t>
            </a:r>
            <a:endParaRPr lang="en-US" sz="2800" dirty="0" smtClean="0">
              <a:solidFill>
                <a:srgbClr val="000000"/>
              </a:solidFill>
              <a:latin typeface="Times New Roman" panose="02020603050405020304" pitchFamily="18" charset="0"/>
              <a:cs typeface="Times New Roman" panose="02020603050405020304" pitchFamily="18" charset="0"/>
            </a:endParaRPr>
          </a:p>
          <a:p>
            <a:pPr marL="457200" indent="-457200" algn="just">
              <a:lnSpc>
                <a:spcPct val="150000"/>
              </a:lnSpc>
              <a:buFont typeface="Wingdings" panose="05000000000000000000" pitchFamily="2" charset="2"/>
              <a:buChar char="§"/>
            </a:pPr>
            <a:r>
              <a:rPr lang="en-US" sz="2800" dirty="0" smtClean="0">
                <a:solidFill>
                  <a:srgbClr val="000000"/>
                </a:solidFill>
                <a:latin typeface="Times New Roman" panose="02020603050405020304" pitchFamily="18" charset="0"/>
                <a:cs typeface="Times New Roman" panose="02020603050405020304" pitchFamily="18" charset="0"/>
              </a:rPr>
              <a:t>Inherent </a:t>
            </a:r>
            <a:r>
              <a:rPr lang="en-US" sz="2800" dirty="0">
                <a:solidFill>
                  <a:srgbClr val="000000"/>
                </a:solidFill>
                <a:latin typeface="Times New Roman" panose="02020603050405020304" pitchFamily="18" charset="0"/>
                <a:cs typeface="Times New Roman" panose="02020603050405020304" pitchFamily="18" charset="0"/>
              </a:rPr>
              <a:t>risks here are disruptions caused by problems in distribution, actions by competitors, product reputation, brand management, social media/trending, logistics, and customer sentiment</a:t>
            </a:r>
            <a:endParaRPr lang="en-US" sz="2800"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0906" y="57661"/>
            <a:ext cx="1357265" cy="97648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25723" y="11566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560020" y="207998"/>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4969689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61257" y="1034144"/>
            <a:ext cx="11506200" cy="58238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r>
              <a:rPr lang="en-US" sz="3200" b="1" dirty="0">
                <a:solidFill>
                  <a:srgbClr val="000000"/>
                </a:solidFill>
                <a:latin typeface="Times New Roman" panose="02020603050405020304" pitchFamily="18" charset="0"/>
                <a:cs typeface="Times New Roman" panose="02020603050405020304" pitchFamily="18" charset="0"/>
              </a:rPr>
              <a:t>Environmental Risk</a:t>
            </a:r>
            <a:endParaRPr lang="en-US" sz="3200" dirty="0">
              <a:solidFill>
                <a:srgbClr val="000000"/>
              </a:solidFill>
              <a:latin typeface="Times New Roman" panose="02020603050405020304" pitchFamily="18" charset="0"/>
              <a:cs typeface="Times New Roman" panose="02020603050405020304" pitchFamily="18" charset="0"/>
            </a:endParaRPr>
          </a:p>
          <a:p>
            <a:pPr algn="just">
              <a:lnSpc>
                <a:spcPct val="150000"/>
              </a:lnSpc>
            </a:pPr>
            <a:r>
              <a:rPr lang="en-US" sz="3200" b="1" dirty="0">
                <a:solidFill>
                  <a:srgbClr val="000000"/>
                </a:solidFill>
                <a:latin typeface="Times New Roman" panose="02020603050405020304" pitchFamily="18" charset="0"/>
                <a:cs typeface="Times New Roman" panose="02020603050405020304" pitchFamily="18" charset="0"/>
              </a:rPr>
              <a:t>This final pillar encompasses areas such as </a:t>
            </a:r>
            <a:r>
              <a:rPr lang="en-US" sz="3200" b="1" dirty="0" smtClean="0">
                <a:solidFill>
                  <a:srgbClr val="000000"/>
                </a:solidFill>
                <a:latin typeface="Times New Roman" panose="02020603050405020304" pitchFamily="18" charset="0"/>
                <a:cs typeface="Times New Roman" panose="02020603050405020304" pitchFamily="18" charset="0"/>
              </a:rPr>
              <a:t>:</a:t>
            </a:r>
          </a:p>
          <a:p>
            <a:pPr marL="457200" indent="-457200" algn="just">
              <a:lnSpc>
                <a:spcPct val="150000"/>
              </a:lnSpc>
              <a:buFont typeface="Wingdings" panose="05000000000000000000" pitchFamily="2" charset="2"/>
              <a:buChar char="§"/>
            </a:pPr>
            <a:r>
              <a:rPr lang="en-US" sz="3200" dirty="0" smtClean="0">
                <a:solidFill>
                  <a:srgbClr val="000000"/>
                </a:solidFill>
                <a:latin typeface="Times New Roman" panose="02020603050405020304" pitchFamily="18" charset="0"/>
                <a:cs typeface="Times New Roman" panose="02020603050405020304" pitchFamily="18" charset="0"/>
              </a:rPr>
              <a:t>government </a:t>
            </a:r>
            <a:r>
              <a:rPr lang="en-US" sz="3200" dirty="0">
                <a:solidFill>
                  <a:srgbClr val="000000"/>
                </a:solidFill>
                <a:latin typeface="Times New Roman" panose="02020603050405020304" pitchFamily="18" charset="0"/>
                <a:cs typeface="Times New Roman" panose="02020603050405020304" pitchFamily="18" charset="0"/>
              </a:rPr>
              <a:t>regulations, taxes, economic volatility, currency exchange, natural disasters, and compliance</a:t>
            </a:r>
            <a:r>
              <a:rPr lang="en-US" sz="3200" dirty="0" smtClean="0">
                <a:solidFill>
                  <a:srgbClr val="000000"/>
                </a:solidFill>
                <a:latin typeface="Times New Roman" panose="02020603050405020304" pitchFamily="18" charset="0"/>
                <a:cs typeface="Times New Roman" panose="02020603050405020304" pitchFamily="18" charset="0"/>
              </a:rPr>
              <a:t>.</a:t>
            </a:r>
          </a:p>
          <a:p>
            <a:pPr marL="457200" indent="-457200" algn="just">
              <a:lnSpc>
                <a:spcPct val="150000"/>
              </a:lnSpc>
              <a:buFont typeface="Wingdings" panose="05000000000000000000" pitchFamily="2" charset="2"/>
              <a:buChar char="§"/>
            </a:pPr>
            <a:r>
              <a:rPr lang="en-US" sz="3200" dirty="0" smtClean="0">
                <a:solidFill>
                  <a:srgbClr val="000000"/>
                </a:solidFill>
                <a:latin typeface="Times New Roman" panose="02020603050405020304" pitchFamily="18" charset="0"/>
                <a:cs typeface="Times New Roman" panose="02020603050405020304" pitchFamily="18" charset="0"/>
              </a:rPr>
              <a:t> </a:t>
            </a:r>
            <a:r>
              <a:rPr lang="en-US" sz="3200" dirty="0">
                <a:solidFill>
                  <a:srgbClr val="000000"/>
                </a:solidFill>
                <a:latin typeface="Times New Roman" panose="02020603050405020304" pitchFamily="18" charset="0"/>
                <a:cs typeface="Times New Roman" panose="02020603050405020304" pitchFamily="18" charset="0"/>
              </a:rPr>
              <a:t>Inherent risks are natural disasters, geopolitical and energy risks, port security, logistics and facilities security, currency exchange fluctuations, global economics, war, pandemics, and civil disobedience.</a:t>
            </a:r>
            <a:endParaRPr lang="en-US" sz="3200"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0906" y="57661"/>
            <a:ext cx="1357265" cy="97648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25723" y="11566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560020" y="207998"/>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9536040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61257" y="1034144"/>
            <a:ext cx="11506200" cy="56823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457200" indent="-457200" algn="just">
              <a:buFont typeface="Wingdings" panose="05000000000000000000" pitchFamily="2" charset="2"/>
              <a:buChar char="§"/>
            </a:pPr>
            <a:r>
              <a:rPr lang="en-US" sz="2800" dirty="0">
                <a:solidFill>
                  <a:srgbClr val="000000"/>
                </a:solidFill>
                <a:latin typeface="Times New Roman" panose="02020603050405020304" pitchFamily="18" charset="0"/>
                <a:cs typeface="Times New Roman" panose="02020603050405020304" pitchFamily="18" charset="0"/>
              </a:rPr>
              <a:t>leading-edge companies are much more likely to integrate and align risk with corporate goals. </a:t>
            </a:r>
            <a:endParaRPr lang="en-US" sz="2800" dirty="0" smtClean="0">
              <a:solidFill>
                <a:srgbClr val="000000"/>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US" sz="2800" dirty="0" smtClean="0">
                <a:solidFill>
                  <a:srgbClr val="000000"/>
                </a:solidFill>
                <a:latin typeface="Times New Roman" panose="02020603050405020304" pitchFamily="18" charset="0"/>
                <a:cs typeface="Times New Roman" panose="02020603050405020304" pitchFamily="18" charset="0"/>
              </a:rPr>
              <a:t>They </a:t>
            </a:r>
            <a:r>
              <a:rPr lang="en-US" sz="2800" dirty="0">
                <a:solidFill>
                  <a:srgbClr val="000000"/>
                </a:solidFill>
                <a:latin typeface="Times New Roman" panose="02020603050405020304" pitchFamily="18" charset="0"/>
                <a:cs typeface="Times New Roman" panose="02020603050405020304" pitchFamily="18" charset="0"/>
              </a:rPr>
              <a:t>generally have more visibility into their organization as they are substantially more likely to perform “what-if” scenario-planning and change analysis. </a:t>
            </a:r>
            <a:endParaRPr lang="en-US" sz="2800" dirty="0" smtClean="0">
              <a:solidFill>
                <a:srgbClr val="000000"/>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endParaRPr lang="en-US" sz="2800" dirty="0" smtClean="0">
              <a:solidFill>
                <a:srgbClr val="000000"/>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US" sz="2800" dirty="0" smtClean="0">
                <a:solidFill>
                  <a:srgbClr val="000000"/>
                </a:solidFill>
                <a:latin typeface="Times New Roman" panose="02020603050405020304" pitchFamily="18" charset="0"/>
                <a:cs typeface="Times New Roman" panose="02020603050405020304" pitchFamily="18" charset="0"/>
              </a:rPr>
              <a:t>On </a:t>
            </a:r>
            <a:r>
              <a:rPr lang="en-US" sz="2800" dirty="0">
                <a:solidFill>
                  <a:srgbClr val="000000"/>
                </a:solidFill>
                <a:latin typeface="Times New Roman" panose="02020603050405020304" pitchFamily="18" charset="0"/>
                <a:cs typeface="Times New Roman" panose="02020603050405020304" pitchFamily="18" charset="0"/>
              </a:rPr>
              <a:t>average, leaders achieve almost 95% better accuracy of cash flow forecasts, which is clearly better than what their peers achieve</a:t>
            </a:r>
            <a:r>
              <a:rPr lang="en-US" sz="2800" dirty="0" smtClean="0">
                <a:solidFill>
                  <a:srgbClr val="000000"/>
                </a:solidFill>
                <a:latin typeface="Times New Roman" panose="02020603050405020304" pitchFamily="18" charset="0"/>
                <a:cs typeface="Times New Roman" panose="02020603050405020304" pitchFamily="18" charset="0"/>
              </a:rPr>
              <a:t>.</a:t>
            </a:r>
          </a:p>
          <a:p>
            <a:pPr marL="457200" indent="-457200" algn="just">
              <a:buFont typeface="Wingdings" panose="05000000000000000000" pitchFamily="2" charset="2"/>
              <a:buChar char="§"/>
            </a:pPr>
            <a:endParaRPr lang="en-US" sz="2800" dirty="0" smtClean="0">
              <a:solidFill>
                <a:srgbClr val="000000"/>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US" sz="2800" dirty="0" smtClean="0">
                <a:solidFill>
                  <a:srgbClr val="000000"/>
                </a:solidFill>
                <a:latin typeface="Times New Roman" panose="02020603050405020304" pitchFamily="18" charset="0"/>
                <a:cs typeface="Times New Roman" panose="02020603050405020304" pitchFamily="18" charset="0"/>
              </a:rPr>
              <a:t> </a:t>
            </a:r>
            <a:r>
              <a:rPr lang="en-US" sz="2800" dirty="0">
                <a:solidFill>
                  <a:srgbClr val="000000"/>
                </a:solidFill>
                <a:latin typeface="Times New Roman" panose="02020603050405020304" pitchFamily="18" charset="0"/>
                <a:cs typeface="Times New Roman" panose="02020603050405020304" pitchFamily="18" charset="0"/>
              </a:rPr>
              <a:t>And they tend to mitigate their financial losses down to 3% of revenue as opposed to their peers, who average 10% of revenue due to financial loss. What characterizes early adopters, industry average, and laggards?</a:t>
            </a:r>
            <a:endParaRPr lang="en-US" sz="2800"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0906" y="57661"/>
            <a:ext cx="1357265" cy="97648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25723" y="11566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560020" y="207998"/>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779659" y="345469"/>
            <a:ext cx="8119787" cy="461665"/>
          </a:xfrm>
          <a:prstGeom prst="rect">
            <a:avLst/>
          </a:prstGeom>
        </p:spPr>
        <p:txBody>
          <a:bodyPr wrap="none">
            <a:spAutoFit/>
          </a:bodyPr>
          <a:lstStyle/>
          <a:p>
            <a:r>
              <a:rPr lang="en-US" sz="2400" b="1" dirty="0">
                <a:solidFill>
                  <a:srgbClr val="000000"/>
                </a:solidFill>
                <a:latin typeface="Times New Roman" panose="02020603050405020304" pitchFamily="18" charset="0"/>
                <a:cs typeface="Times New Roman" panose="02020603050405020304" pitchFamily="18" charset="0"/>
              </a:rPr>
              <a:t>THE SUPPLY CHAIN RISK MANAGEMENT ADOPTION</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851208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61257" y="1310746"/>
            <a:ext cx="11506200" cy="54057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457200" indent="-457200" algn="just">
              <a:buFont typeface="Wingdings" panose="05000000000000000000" pitchFamily="2" charset="2"/>
              <a:buChar char="§"/>
            </a:pPr>
            <a:r>
              <a:rPr lang="en-US" sz="3200" dirty="0" smtClean="0">
                <a:solidFill>
                  <a:srgbClr val="000000"/>
                </a:solidFill>
                <a:latin typeface="Times New Roman" panose="02020603050405020304" pitchFamily="18" charset="0"/>
                <a:cs typeface="Times New Roman" panose="02020603050405020304" pitchFamily="18" charset="0"/>
              </a:rPr>
              <a:t>Early </a:t>
            </a:r>
            <a:r>
              <a:rPr lang="en-US" sz="3200" dirty="0">
                <a:solidFill>
                  <a:srgbClr val="000000"/>
                </a:solidFill>
                <a:latin typeface="Times New Roman" panose="02020603050405020304" pitchFamily="18" charset="0"/>
                <a:cs typeface="Times New Roman" panose="02020603050405020304" pitchFamily="18" charset="0"/>
              </a:rPr>
              <a:t>adopters leverage their ERM tools and technology to enhance the integration of risk management across the business</a:t>
            </a:r>
            <a:r>
              <a:rPr lang="en-US" sz="3200" dirty="0" smtClean="0">
                <a:solidFill>
                  <a:srgbClr val="000000"/>
                </a:solidFill>
                <a:latin typeface="Times New Roman" panose="02020603050405020304" pitchFamily="18" charset="0"/>
                <a:cs typeface="Times New Roman" panose="02020603050405020304" pitchFamily="18" charset="0"/>
              </a:rPr>
              <a:t>.</a:t>
            </a:r>
          </a:p>
          <a:p>
            <a:pPr marL="457200" indent="-457200" algn="just">
              <a:buFont typeface="Wingdings" panose="05000000000000000000" pitchFamily="2" charset="2"/>
              <a:buChar char="§"/>
            </a:pPr>
            <a:endParaRPr lang="en-US" sz="3200" dirty="0">
              <a:solidFill>
                <a:srgbClr val="000000"/>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US" sz="3200" dirty="0" smtClean="0">
                <a:solidFill>
                  <a:srgbClr val="000000"/>
                </a:solidFill>
                <a:latin typeface="Times New Roman" panose="02020603050405020304" pitchFamily="18" charset="0"/>
                <a:cs typeface="Times New Roman" panose="02020603050405020304" pitchFamily="18" charset="0"/>
              </a:rPr>
              <a:t> </a:t>
            </a:r>
            <a:r>
              <a:rPr lang="en-US" sz="3200" dirty="0">
                <a:solidFill>
                  <a:srgbClr val="000000"/>
                </a:solidFill>
                <a:latin typeface="Times New Roman" panose="02020603050405020304" pitchFamily="18" charset="0"/>
                <a:cs typeface="Times New Roman" panose="02020603050405020304" pitchFamily="18" charset="0"/>
              </a:rPr>
              <a:t>They continually link risk management to company goals and compensation</a:t>
            </a:r>
            <a:r>
              <a:rPr lang="en-US" sz="3200" dirty="0" smtClean="0">
                <a:solidFill>
                  <a:srgbClr val="000000"/>
                </a:solidFill>
                <a:latin typeface="Times New Roman" panose="02020603050405020304" pitchFamily="18" charset="0"/>
                <a:cs typeface="Times New Roman" panose="02020603050405020304" pitchFamily="18" charset="0"/>
              </a:rPr>
              <a:t>.</a:t>
            </a:r>
          </a:p>
          <a:p>
            <a:pPr marL="457200" indent="-457200" algn="just">
              <a:buFont typeface="Wingdings" panose="05000000000000000000" pitchFamily="2" charset="2"/>
              <a:buChar char="§"/>
            </a:pPr>
            <a:endParaRPr lang="en-US" sz="3200" dirty="0">
              <a:solidFill>
                <a:srgbClr val="000000"/>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US" sz="3200" dirty="0" smtClean="0">
                <a:solidFill>
                  <a:srgbClr val="000000"/>
                </a:solidFill>
                <a:latin typeface="Times New Roman" panose="02020603050405020304" pitchFamily="18" charset="0"/>
                <a:cs typeface="Times New Roman" panose="02020603050405020304" pitchFamily="18" charset="0"/>
              </a:rPr>
              <a:t> </a:t>
            </a:r>
            <a:r>
              <a:rPr lang="en-US" sz="3200" dirty="0">
                <a:solidFill>
                  <a:srgbClr val="000000"/>
                </a:solidFill>
                <a:latin typeface="Times New Roman" panose="02020603050405020304" pitchFamily="18" charset="0"/>
                <a:cs typeface="Times New Roman" panose="02020603050405020304" pitchFamily="18" charset="0"/>
              </a:rPr>
              <a:t>they are improving visibility and monitoring of Key Risk Indicators with new business analytic tools</a:t>
            </a:r>
            <a:endParaRPr lang="en-US" sz="3200"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0906" y="57661"/>
            <a:ext cx="1357265" cy="97648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25723" y="11566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560020" y="207998"/>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224234" y="484997"/>
            <a:ext cx="4760021" cy="584775"/>
          </a:xfrm>
          <a:prstGeom prst="rect">
            <a:avLst/>
          </a:prstGeom>
        </p:spPr>
        <p:txBody>
          <a:bodyPr wrap="none">
            <a:spAutoFit/>
          </a:bodyPr>
          <a:lstStyle/>
          <a:p>
            <a:r>
              <a:rPr lang="en-US" sz="3200" b="1" dirty="0">
                <a:solidFill>
                  <a:srgbClr val="000000"/>
                </a:solidFill>
                <a:latin typeface="Times New Roman" panose="02020603050405020304" pitchFamily="18" charset="0"/>
                <a:cs typeface="Times New Roman" panose="02020603050405020304" pitchFamily="18" charset="0"/>
              </a:rPr>
              <a:t>Early Adopter Companies</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248666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61257" y="1223660"/>
            <a:ext cx="11506200" cy="54057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457200" indent="-457200" algn="just">
              <a:lnSpc>
                <a:spcPct val="150000"/>
              </a:lnSpc>
              <a:buFont typeface="Wingdings" panose="05000000000000000000" pitchFamily="2" charset="2"/>
              <a:buChar char="§"/>
            </a:pPr>
            <a:r>
              <a:rPr lang="en-US" sz="3200" dirty="0">
                <a:solidFill>
                  <a:srgbClr val="000000"/>
                </a:solidFill>
                <a:latin typeface="Times New Roman" panose="02020603050405020304" pitchFamily="18" charset="0"/>
                <a:cs typeface="Times New Roman" panose="02020603050405020304" pitchFamily="18" charset="0"/>
              </a:rPr>
              <a:t>Early adopters also implement processes that are aligned with risk management and compliance, build a risk awareness culture throughout the organization, and secure executive commitment for risk management initiatives. </a:t>
            </a:r>
            <a:endParaRPr lang="en-US" sz="3200" dirty="0" smtClean="0">
              <a:solidFill>
                <a:srgbClr val="000000"/>
              </a:solidFill>
              <a:latin typeface="Times New Roman" panose="02020603050405020304" pitchFamily="18" charset="0"/>
              <a:cs typeface="Times New Roman" panose="02020603050405020304" pitchFamily="18" charset="0"/>
            </a:endParaRPr>
          </a:p>
          <a:p>
            <a:pPr marL="457200" indent="-457200" algn="just">
              <a:lnSpc>
                <a:spcPct val="150000"/>
              </a:lnSpc>
              <a:buFont typeface="Wingdings" panose="05000000000000000000" pitchFamily="2" charset="2"/>
              <a:buChar char="§"/>
            </a:pPr>
            <a:r>
              <a:rPr lang="en-US" sz="3200" dirty="0" smtClean="0">
                <a:solidFill>
                  <a:srgbClr val="000000"/>
                </a:solidFill>
                <a:latin typeface="Times New Roman" panose="02020603050405020304" pitchFamily="18" charset="0"/>
                <a:cs typeface="Times New Roman" panose="02020603050405020304" pitchFamily="18" charset="0"/>
              </a:rPr>
              <a:t>These </a:t>
            </a:r>
            <a:r>
              <a:rPr lang="en-US" sz="3200" dirty="0">
                <a:solidFill>
                  <a:srgbClr val="000000"/>
                </a:solidFill>
                <a:latin typeface="Times New Roman" panose="02020603050405020304" pitchFamily="18" charset="0"/>
                <a:cs typeface="Times New Roman" panose="02020603050405020304" pitchFamily="18" charset="0"/>
              </a:rPr>
              <a:t>practices are being driven by the early adopters by a factor of two- or three-to-one above the industry average and laggard companies</a:t>
            </a:r>
            <a:endParaRPr lang="en-US" sz="3200"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0906" y="57661"/>
            <a:ext cx="1357265" cy="97648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25723" y="11566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560020" y="207998"/>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4904822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61257" y="1223660"/>
            <a:ext cx="11506200" cy="54057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3200" b="1" dirty="0">
                <a:solidFill>
                  <a:srgbClr val="000000"/>
                </a:solidFill>
                <a:latin typeface="Times New Roman" panose="02020603050405020304" pitchFamily="18" charset="0"/>
                <a:cs typeface="Times New Roman" panose="02020603050405020304" pitchFamily="18" charset="0"/>
              </a:rPr>
              <a:t>Other attributes characterize early adopters. </a:t>
            </a:r>
            <a:endParaRPr lang="en-US" sz="3200" b="1" dirty="0" smtClean="0">
              <a:solidFill>
                <a:srgbClr val="000000"/>
              </a:solidFill>
              <a:latin typeface="Times New Roman" panose="02020603050405020304" pitchFamily="18" charset="0"/>
              <a:cs typeface="Times New Roman" panose="02020603050405020304" pitchFamily="18" charset="0"/>
            </a:endParaRPr>
          </a:p>
          <a:p>
            <a:pPr marL="457200" indent="-457200" algn="just">
              <a:lnSpc>
                <a:spcPct val="150000"/>
              </a:lnSpc>
              <a:buFont typeface="Wingdings" panose="05000000000000000000" pitchFamily="2" charset="2"/>
              <a:buChar char="§"/>
            </a:pPr>
            <a:r>
              <a:rPr lang="en-US" sz="3200" dirty="0" smtClean="0">
                <a:solidFill>
                  <a:srgbClr val="000000"/>
                </a:solidFill>
                <a:latin typeface="Times New Roman" panose="02020603050405020304" pitchFamily="18" charset="0"/>
                <a:cs typeface="Times New Roman" panose="02020603050405020304" pitchFamily="18" charset="0"/>
              </a:rPr>
              <a:t>These </a:t>
            </a:r>
            <a:r>
              <a:rPr lang="en-US" sz="3200" dirty="0">
                <a:solidFill>
                  <a:srgbClr val="000000"/>
                </a:solidFill>
                <a:latin typeface="Times New Roman" panose="02020603050405020304" pitchFamily="18" charset="0"/>
                <a:cs typeface="Times New Roman" panose="02020603050405020304" pitchFamily="18" charset="0"/>
              </a:rPr>
              <a:t>companies maintain a senior management champion of risk, segment risk duties, cross- functionally coordinate risk management, establish roles and responsibilities to execute risk, and establish a risk committee to oversee key risks. </a:t>
            </a:r>
            <a:endParaRPr lang="en-US" sz="3200" dirty="0" smtClean="0">
              <a:solidFill>
                <a:srgbClr val="000000"/>
              </a:solidFill>
              <a:latin typeface="Times New Roman" panose="02020603050405020304" pitchFamily="18" charset="0"/>
              <a:cs typeface="Times New Roman" panose="02020603050405020304" pitchFamily="18" charset="0"/>
            </a:endParaRPr>
          </a:p>
          <a:p>
            <a:pPr marL="457200" indent="-457200" algn="just">
              <a:lnSpc>
                <a:spcPct val="150000"/>
              </a:lnSpc>
              <a:buFont typeface="Wingdings" panose="05000000000000000000" pitchFamily="2" charset="2"/>
              <a:buChar char="§"/>
            </a:pPr>
            <a:r>
              <a:rPr lang="en-US" sz="3200" dirty="0" smtClean="0">
                <a:solidFill>
                  <a:srgbClr val="000000"/>
                </a:solidFill>
                <a:latin typeface="Times New Roman" panose="02020603050405020304" pitchFamily="18" charset="0"/>
                <a:cs typeface="Times New Roman" panose="02020603050405020304" pitchFamily="18" charset="0"/>
              </a:rPr>
              <a:t>These </a:t>
            </a:r>
            <a:r>
              <a:rPr lang="en-US" sz="3200" dirty="0">
                <a:solidFill>
                  <a:srgbClr val="000000"/>
                </a:solidFill>
                <a:latin typeface="Times New Roman" panose="02020603050405020304" pitchFamily="18" charset="0"/>
                <a:cs typeface="Times New Roman" panose="02020603050405020304" pitchFamily="18" charset="0"/>
              </a:rPr>
              <a:t>commitments by early adopters eclipse the industry average and laggards again by a factor of two- or three-to-one</a:t>
            </a:r>
            <a:endParaRPr lang="en-US" sz="3200"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0906" y="57661"/>
            <a:ext cx="1357265" cy="97648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25723" y="11566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560020" y="207998"/>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234011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19743" y="1034144"/>
            <a:ext cx="11941628" cy="56823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457200" indent="-457200" algn="just">
              <a:lnSpc>
                <a:spcPct val="150000"/>
              </a:lnSpc>
              <a:buFont typeface="Wingdings" panose="05000000000000000000" pitchFamily="2" charset="2"/>
              <a:buChar char="§"/>
            </a:pPr>
            <a:r>
              <a:rPr lang="en-US" sz="2800" dirty="0">
                <a:solidFill>
                  <a:srgbClr val="000000"/>
                </a:solidFill>
                <a:latin typeface="Times New Roman" panose="02020603050405020304" pitchFamily="18" charset="0"/>
                <a:cs typeface="Times New Roman" panose="02020603050405020304" pitchFamily="18" charset="0"/>
              </a:rPr>
              <a:t>Average companies attempt a standardized approach to communication and organizational collaboration relative to risk. </a:t>
            </a:r>
            <a:endParaRPr lang="en-US" sz="2800" dirty="0" smtClean="0">
              <a:solidFill>
                <a:srgbClr val="000000"/>
              </a:solidFill>
              <a:latin typeface="Times New Roman" panose="02020603050405020304" pitchFamily="18" charset="0"/>
              <a:cs typeface="Times New Roman" panose="02020603050405020304" pitchFamily="18" charset="0"/>
            </a:endParaRPr>
          </a:p>
          <a:p>
            <a:pPr marL="457200" indent="-457200" algn="just">
              <a:lnSpc>
                <a:spcPct val="150000"/>
              </a:lnSpc>
              <a:buFont typeface="Wingdings" panose="05000000000000000000" pitchFamily="2" charset="2"/>
              <a:buChar char="§"/>
            </a:pPr>
            <a:r>
              <a:rPr lang="en-US" sz="2800" dirty="0" smtClean="0">
                <a:solidFill>
                  <a:srgbClr val="000000"/>
                </a:solidFill>
                <a:latin typeface="Times New Roman" panose="02020603050405020304" pitchFamily="18" charset="0"/>
                <a:cs typeface="Times New Roman" panose="02020603050405020304" pitchFamily="18" charset="0"/>
              </a:rPr>
              <a:t>Some </a:t>
            </a:r>
            <a:r>
              <a:rPr lang="en-US" sz="2800" dirty="0">
                <a:solidFill>
                  <a:srgbClr val="000000"/>
                </a:solidFill>
                <a:latin typeface="Times New Roman" panose="02020603050405020304" pitchFamily="18" charset="0"/>
                <a:cs typeface="Times New Roman" panose="02020603050405020304" pitchFamily="18" charset="0"/>
              </a:rPr>
              <a:t>of these companies are beginning to integrate and align risk with corporate goals. </a:t>
            </a:r>
            <a:endParaRPr lang="en-US" sz="2800" dirty="0" smtClean="0">
              <a:solidFill>
                <a:srgbClr val="000000"/>
              </a:solidFill>
              <a:latin typeface="Times New Roman" panose="02020603050405020304" pitchFamily="18" charset="0"/>
              <a:cs typeface="Times New Roman" panose="02020603050405020304" pitchFamily="18" charset="0"/>
            </a:endParaRPr>
          </a:p>
          <a:p>
            <a:pPr marL="457200" indent="-457200" algn="just">
              <a:lnSpc>
                <a:spcPct val="150000"/>
              </a:lnSpc>
              <a:buFont typeface="Wingdings" panose="05000000000000000000" pitchFamily="2" charset="2"/>
              <a:buChar char="§"/>
            </a:pPr>
            <a:r>
              <a:rPr lang="en-US" sz="2800" dirty="0" smtClean="0">
                <a:solidFill>
                  <a:srgbClr val="000000"/>
                </a:solidFill>
                <a:latin typeface="Times New Roman" panose="02020603050405020304" pitchFamily="18" charset="0"/>
                <a:cs typeface="Times New Roman" panose="02020603050405020304" pitchFamily="18" charset="0"/>
              </a:rPr>
              <a:t>Some </a:t>
            </a:r>
            <a:r>
              <a:rPr lang="en-US" sz="2800" dirty="0">
                <a:solidFill>
                  <a:srgbClr val="000000"/>
                </a:solidFill>
                <a:latin typeface="Times New Roman" panose="02020603050405020304" pitchFamily="18" charset="0"/>
                <a:cs typeface="Times New Roman" panose="02020603050405020304" pitchFamily="18" charset="0"/>
              </a:rPr>
              <a:t>are also developing and measuring risk and performance. </a:t>
            </a:r>
            <a:endParaRPr lang="en-US" sz="2800" dirty="0" smtClean="0">
              <a:solidFill>
                <a:srgbClr val="000000"/>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US" sz="2800" dirty="0" smtClean="0">
                <a:solidFill>
                  <a:srgbClr val="000000"/>
                </a:solidFill>
                <a:latin typeface="Times New Roman" panose="02020603050405020304" pitchFamily="18" charset="0"/>
                <a:cs typeface="Times New Roman" panose="02020603050405020304" pitchFamily="18" charset="0"/>
              </a:rPr>
              <a:t>Several </a:t>
            </a:r>
            <a:r>
              <a:rPr lang="en-US" sz="2800" dirty="0">
                <a:solidFill>
                  <a:srgbClr val="000000"/>
                </a:solidFill>
                <a:latin typeface="Times New Roman" panose="02020603050405020304" pitchFamily="18" charset="0"/>
                <a:cs typeface="Times New Roman" panose="02020603050405020304" pitchFamily="18" charset="0"/>
              </a:rPr>
              <a:t>are beginning to improve the time-to-decision by optimizing risk knowledge management activities and expanding risk visibility throughout the organization. </a:t>
            </a:r>
            <a:endParaRPr lang="en-US" sz="2800" dirty="0" smtClean="0">
              <a:solidFill>
                <a:srgbClr val="000000"/>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US" sz="2800" dirty="0" smtClean="0">
                <a:solidFill>
                  <a:srgbClr val="000000"/>
                </a:solidFill>
                <a:latin typeface="Times New Roman" panose="02020603050405020304" pitchFamily="18" charset="0"/>
                <a:cs typeface="Times New Roman" panose="02020603050405020304" pitchFamily="18" charset="0"/>
              </a:rPr>
              <a:t>Senior </a:t>
            </a:r>
            <a:r>
              <a:rPr lang="en-US" sz="2800" dirty="0">
                <a:solidFill>
                  <a:srgbClr val="000000"/>
                </a:solidFill>
                <a:latin typeface="Times New Roman" panose="02020603050405020304" pitchFamily="18" charset="0"/>
                <a:cs typeface="Times New Roman" panose="02020603050405020304" pitchFamily="18" charset="0"/>
              </a:rPr>
              <a:t>management oversight and engagement associated with risk to improve executive buy-in is starting to occur at this level.</a:t>
            </a:r>
            <a:endParaRPr lang="en-US" sz="2800"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40906" y="57661"/>
            <a:ext cx="1357265" cy="97648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25723" y="11566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560020" y="207998"/>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3037888" y="484997"/>
            <a:ext cx="4737194" cy="523220"/>
          </a:xfrm>
          <a:prstGeom prst="rect">
            <a:avLst/>
          </a:prstGeom>
        </p:spPr>
        <p:txBody>
          <a:bodyPr wrap="none">
            <a:spAutoFit/>
          </a:bodyPr>
          <a:lstStyle/>
          <a:p>
            <a:r>
              <a:rPr lang="en-US" sz="2800" b="1" dirty="0">
                <a:solidFill>
                  <a:srgbClr val="000000"/>
                </a:solidFill>
                <a:latin typeface="Times New Roman" panose="02020603050405020304" pitchFamily="18" charset="0"/>
                <a:cs typeface="Times New Roman" panose="02020603050405020304" pitchFamily="18" charset="0"/>
              </a:rPr>
              <a:t>Industry Average Companies </a:t>
            </a: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883115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52400" y="1310745"/>
            <a:ext cx="11831591" cy="54057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457200" indent="-457200" algn="just">
              <a:lnSpc>
                <a:spcPct val="150000"/>
              </a:lnSpc>
              <a:buFont typeface="Wingdings" panose="05000000000000000000" pitchFamily="2" charset="2"/>
              <a:buChar char="§"/>
            </a:pPr>
            <a:r>
              <a:rPr lang="en-US" sz="2600" dirty="0">
                <a:solidFill>
                  <a:srgbClr val="000000"/>
                </a:solidFill>
                <a:latin typeface="Times New Roman" panose="02020603050405020304" pitchFamily="18" charset="0"/>
                <a:cs typeface="Times New Roman" panose="02020603050405020304" pitchFamily="18" charset="0"/>
              </a:rPr>
              <a:t>Laggards talk about supply chain risk but do not fund projects to prepare for and respond to risk events at any real level. </a:t>
            </a:r>
            <a:endParaRPr lang="en-US" sz="2600" dirty="0" smtClean="0">
              <a:solidFill>
                <a:srgbClr val="000000"/>
              </a:solidFill>
              <a:latin typeface="Times New Roman" panose="02020603050405020304" pitchFamily="18" charset="0"/>
              <a:cs typeface="Times New Roman" panose="02020603050405020304" pitchFamily="18" charset="0"/>
            </a:endParaRPr>
          </a:p>
          <a:p>
            <a:pPr marL="457200" indent="-457200" algn="just">
              <a:lnSpc>
                <a:spcPct val="150000"/>
              </a:lnSpc>
              <a:buFont typeface="Wingdings" panose="05000000000000000000" pitchFamily="2" charset="2"/>
              <a:buChar char="§"/>
            </a:pPr>
            <a:r>
              <a:rPr lang="en-US" sz="2600" dirty="0" smtClean="0">
                <a:solidFill>
                  <a:srgbClr val="000000"/>
                </a:solidFill>
                <a:latin typeface="Times New Roman" panose="02020603050405020304" pitchFamily="18" charset="0"/>
                <a:cs typeface="Times New Roman" panose="02020603050405020304" pitchFamily="18" charset="0"/>
              </a:rPr>
              <a:t>Most </a:t>
            </a:r>
            <a:r>
              <a:rPr lang="en-US" sz="2600" dirty="0">
                <a:solidFill>
                  <a:srgbClr val="000000"/>
                </a:solidFill>
                <a:latin typeface="Times New Roman" panose="02020603050405020304" pitchFamily="18" charset="0"/>
                <a:cs typeface="Times New Roman" panose="02020603050405020304" pitchFamily="18" charset="0"/>
              </a:rPr>
              <a:t>have someone in the CFO’s office reviewing enterprise risk in </a:t>
            </a:r>
            <a:r>
              <a:rPr lang="en-US" sz="2600" dirty="0" smtClean="0">
                <a:solidFill>
                  <a:srgbClr val="000000"/>
                </a:solidFill>
                <a:latin typeface="Times New Roman" panose="02020603050405020304" pitchFamily="18" charset="0"/>
                <a:cs typeface="Times New Roman" panose="02020603050405020304" pitchFamily="18" charset="0"/>
              </a:rPr>
              <a:t>the </a:t>
            </a:r>
            <a:r>
              <a:rPr lang="en-US" sz="2600" dirty="0" smtClean="0">
                <a:latin typeface="Times New Roman" panose="02020603050405020304" pitchFamily="18" charset="0"/>
                <a:cs typeface="Times New Roman" panose="02020603050405020304" pitchFamily="18" charset="0"/>
              </a:rPr>
              <a:t>c</a:t>
            </a:r>
            <a:r>
              <a:rPr lang="en-US" sz="2600" dirty="0">
                <a:solidFill>
                  <a:srgbClr val="000000"/>
                </a:solidFill>
                <a:latin typeface="Times New Roman" panose="02020603050405020304" pitchFamily="18" charset="0"/>
                <a:cs typeface="Times New Roman" panose="02020603050405020304" pitchFamily="18" charset="0"/>
              </a:rPr>
              <a:t> classical financial terms, such as hazard, financial, and strategic risk. </a:t>
            </a:r>
            <a:endParaRPr lang="en-US" sz="2600" dirty="0" smtClean="0">
              <a:solidFill>
                <a:srgbClr val="000000"/>
              </a:solidFill>
              <a:latin typeface="Times New Roman" panose="02020603050405020304" pitchFamily="18" charset="0"/>
              <a:cs typeface="Times New Roman" panose="02020603050405020304" pitchFamily="18" charset="0"/>
            </a:endParaRPr>
          </a:p>
          <a:p>
            <a:pPr marL="457200" indent="-457200" algn="just">
              <a:lnSpc>
                <a:spcPct val="150000"/>
              </a:lnSpc>
              <a:buFont typeface="Wingdings" panose="05000000000000000000" pitchFamily="2" charset="2"/>
              <a:buChar char="§"/>
            </a:pPr>
            <a:r>
              <a:rPr lang="en-US" sz="2600" dirty="0" smtClean="0">
                <a:solidFill>
                  <a:srgbClr val="000000"/>
                </a:solidFill>
                <a:latin typeface="Times New Roman" panose="02020603050405020304" pitchFamily="18" charset="0"/>
                <a:cs typeface="Times New Roman" panose="02020603050405020304" pitchFamily="18" charset="0"/>
              </a:rPr>
              <a:t>The </a:t>
            </a:r>
            <a:r>
              <a:rPr lang="en-US" sz="2600" dirty="0">
                <a:solidFill>
                  <a:srgbClr val="000000"/>
                </a:solidFill>
                <a:latin typeface="Times New Roman" panose="02020603050405020304" pitchFamily="18" charset="0"/>
                <a:cs typeface="Times New Roman" panose="02020603050405020304" pitchFamily="18" charset="0"/>
              </a:rPr>
              <a:t>average operational and supply chain professional does not maintain scenario game plans for risk events; therefore, SCRM is an event-driven, ad hoc, or part-time experience. </a:t>
            </a:r>
            <a:endParaRPr lang="en-US" sz="2600" dirty="0" smtClean="0">
              <a:solidFill>
                <a:srgbClr val="000000"/>
              </a:solidFill>
              <a:latin typeface="Times New Roman" panose="02020603050405020304" pitchFamily="18" charset="0"/>
              <a:cs typeface="Times New Roman" panose="02020603050405020304" pitchFamily="18" charset="0"/>
            </a:endParaRPr>
          </a:p>
          <a:p>
            <a:pPr marL="457200" indent="-457200" algn="just">
              <a:lnSpc>
                <a:spcPct val="150000"/>
              </a:lnSpc>
              <a:buFont typeface="Wingdings" panose="05000000000000000000" pitchFamily="2" charset="2"/>
              <a:buChar char="§"/>
            </a:pPr>
            <a:r>
              <a:rPr lang="en-US" sz="2600" dirty="0" smtClean="0">
                <a:solidFill>
                  <a:srgbClr val="000000"/>
                </a:solidFill>
                <a:latin typeface="Times New Roman" panose="02020603050405020304" pitchFamily="18" charset="0"/>
                <a:cs typeface="Times New Roman" panose="02020603050405020304" pitchFamily="18" charset="0"/>
              </a:rPr>
              <a:t>Most </a:t>
            </a:r>
            <a:r>
              <a:rPr lang="en-US" sz="2600" dirty="0">
                <a:solidFill>
                  <a:srgbClr val="000000"/>
                </a:solidFill>
                <a:latin typeface="Times New Roman" panose="02020603050405020304" pitchFamily="18" charset="0"/>
                <a:cs typeface="Times New Roman" panose="02020603050405020304" pitchFamily="18" charset="0"/>
              </a:rPr>
              <a:t>executives in this category assume incorrectly that their people will know what to do in a risk event. </a:t>
            </a:r>
            <a:endParaRPr lang="en-US" sz="2600" dirty="0"/>
          </a:p>
        </p:txBody>
      </p:sp>
      <p:sp>
        <p:nvSpPr>
          <p:cNvPr id="5" name="Rectangle 4">
            <a:extLst>
              <a:ext uri="{FF2B5EF4-FFF2-40B4-BE49-F238E27FC236}">
                <a16:creationId xmlns:a16="http://schemas.microsoft.com/office/drawing/2014/main" id="{3985EAE6-BFA6-766D-A032-077E4DCB399E}"/>
              </a:ext>
            </a:extLst>
          </p:cNvPr>
          <p:cNvSpPr/>
          <p:nvPr/>
        </p:nvSpPr>
        <p:spPr>
          <a:xfrm>
            <a:off x="340906" y="57661"/>
            <a:ext cx="1357265" cy="97648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25723" y="11566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560020" y="207998"/>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3501065" y="484997"/>
            <a:ext cx="3958135" cy="584775"/>
          </a:xfrm>
          <a:prstGeom prst="rect">
            <a:avLst/>
          </a:prstGeom>
        </p:spPr>
        <p:txBody>
          <a:bodyPr wrap="none">
            <a:spAutoFit/>
          </a:bodyPr>
          <a:lstStyle/>
          <a:p>
            <a:r>
              <a:rPr lang="en-US" sz="3200" b="1" dirty="0">
                <a:solidFill>
                  <a:srgbClr val="000000"/>
                </a:solidFill>
                <a:latin typeface="Times New Roman" panose="02020603050405020304" pitchFamily="18" charset="0"/>
                <a:cs typeface="Times New Roman" panose="02020603050405020304" pitchFamily="18" charset="0"/>
              </a:rPr>
              <a:t>Laggard Companies. </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37080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37161" y="1451709"/>
            <a:ext cx="11846830" cy="52212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316008" y="1553947"/>
            <a:ext cx="11211964" cy="5016758"/>
          </a:xfrm>
          <a:prstGeom prst="rect">
            <a:avLst/>
          </a:prstGeom>
        </p:spPr>
        <p:txBody>
          <a:bodyPr wrap="square">
            <a:spAutoFit/>
          </a:bodyPr>
          <a:lstStyle/>
          <a:p>
            <a:pPr marL="457200" indent="-457200" algn="just">
              <a:buFont typeface="Wingdings" panose="05000000000000000000" pitchFamily="2" charset="2"/>
              <a:buChar char="§"/>
            </a:pPr>
            <a:r>
              <a:rPr lang="en-US" sz="3200" dirty="0" smtClean="0">
                <a:latin typeface="Times New Roman" panose="02020603050405020304" pitchFamily="18" charset="0"/>
                <a:cs typeface="Times New Roman" panose="02020603050405020304" pitchFamily="18" charset="0"/>
              </a:rPr>
              <a:t>In </a:t>
            </a:r>
            <a:r>
              <a:rPr lang="en-US" sz="3200" dirty="0">
                <a:latin typeface="Times New Roman" panose="02020603050405020304" pitchFamily="18" charset="0"/>
                <a:cs typeface="Times New Roman" panose="02020603050405020304" pitchFamily="18" charset="0"/>
              </a:rPr>
              <a:t>the face of ever expanding global markets, supply chain risks have become increasingly important</a:t>
            </a:r>
            <a:r>
              <a:rPr lang="en-US" sz="3200" dirty="0" smtClean="0">
                <a:latin typeface="Times New Roman" panose="02020603050405020304" pitchFamily="18" charset="0"/>
                <a:cs typeface="Times New Roman" panose="02020603050405020304" pitchFamily="18" charset="0"/>
              </a:rPr>
              <a:t>.</a:t>
            </a:r>
          </a:p>
          <a:p>
            <a:pPr marL="457200" indent="-457200" algn="just">
              <a:buFont typeface="Wingdings" panose="05000000000000000000" pitchFamily="2" charset="2"/>
              <a:buChar char="§"/>
            </a:pPr>
            <a:endParaRPr lang="en-US" sz="3200" dirty="0" smtClean="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Most professionals are fully aware of the risks that have the potential to disrupt supplies such as minor design problems or even natural disasters. </a:t>
            </a:r>
            <a:endParaRPr lang="en-US" sz="3200" dirty="0" smtClean="0">
              <a:latin typeface="Times New Roman" panose="02020603050405020304" pitchFamily="18" charset="0"/>
              <a:cs typeface="Times New Roman" panose="02020603050405020304" pitchFamily="18" charset="0"/>
            </a:endParaRPr>
          </a:p>
          <a:p>
            <a:pPr algn="just"/>
            <a:endParaRPr lang="en-US" sz="3200" dirty="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US" sz="3200" dirty="0" smtClean="0">
                <a:latin typeface="Times New Roman" panose="02020603050405020304" pitchFamily="18" charset="0"/>
                <a:cs typeface="Times New Roman" panose="02020603050405020304" pitchFamily="18" charset="0"/>
              </a:rPr>
              <a:t>However</a:t>
            </a:r>
            <a:r>
              <a:rPr lang="en-US" sz="3200" dirty="0">
                <a:latin typeface="Times New Roman" panose="02020603050405020304" pitchFamily="18" charset="0"/>
                <a:cs typeface="Times New Roman" panose="02020603050405020304" pitchFamily="18" charset="0"/>
              </a:rPr>
              <a:t>, there is one kind of risk that has been often overlooked in supply chain management but is now becoming a threat: reputational risk</a:t>
            </a:r>
          </a:p>
        </p:txBody>
      </p:sp>
    </p:spTree>
    <p:extLst>
      <p:ext uri="{BB962C8B-B14F-4D97-AF65-F5344CB8AC3E}">
        <p14:creationId xmlns:p14="http://schemas.microsoft.com/office/powerpoint/2010/main" val="32528199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37161" y="1798104"/>
            <a:ext cx="1184683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457200" indent="-457200" algn="just">
              <a:buFont typeface="Wingdings" panose="05000000000000000000" pitchFamily="2" charset="2"/>
              <a:buChar char="§"/>
            </a:pPr>
            <a:r>
              <a:rPr lang="en-US" sz="3200" dirty="0">
                <a:solidFill>
                  <a:schemeClr val="tx1"/>
                </a:solidFill>
                <a:latin typeface="Times New Roman" panose="02020603050405020304" pitchFamily="18" charset="0"/>
                <a:cs typeface="Times New Roman" panose="02020603050405020304" pitchFamily="18" charset="0"/>
              </a:rPr>
              <a:t>Reputation is a dynamic and valuable asset that has been shown to mitigate the negative outcomes stemming from a </a:t>
            </a:r>
            <a:r>
              <a:rPr lang="en-US" sz="3200" dirty="0" smtClean="0">
                <a:solidFill>
                  <a:schemeClr val="tx1"/>
                </a:solidFill>
                <a:latin typeface="Times New Roman" panose="02020603050405020304" pitchFamily="18" charset="0"/>
                <a:cs typeface="Times New Roman" panose="02020603050405020304" pitchFamily="18" charset="0"/>
              </a:rPr>
              <a:t>crisis and </a:t>
            </a:r>
            <a:r>
              <a:rPr lang="en-US" sz="3200" dirty="0">
                <a:solidFill>
                  <a:schemeClr val="tx1"/>
                </a:solidFill>
                <a:latin typeface="Times New Roman" panose="02020603050405020304" pitchFamily="18" charset="0"/>
                <a:cs typeface="Times New Roman" panose="02020603050405020304" pitchFamily="18" charset="0"/>
              </a:rPr>
              <a:t>serves as a fundamental source of competitive advantage </a:t>
            </a:r>
            <a:r>
              <a:rPr lang="en-US" sz="3200" dirty="0" smtClean="0">
                <a:solidFill>
                  <a:schemeClr val="tx1"/>
                </a:solidFill>
                <a:latin typeface="Times New Roman" panose="02020603050405020304" pitchFamily="18" charset="0"/>
                <a:cs typeface="Times New Roman" panose="02020603050405020304" pitchFamily="18" charset="0"/>
              </a:rPr>
              <a:t>.</a:t>
            </a:r>
          </a:p>
          <a:p>
            <a:pPr algn="just"/>
            <a:endParaRPr lang="en-US" sz="3200" dirty="0" smtClean="0">
              <a:solidFill>
                <a:schemeClr val="tx1"/>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US" sz="3200" dirty="0" smtClean="0">
                <a:solidFill>
                  <a:schemeClr val="tx1"/>
                </a:solidFill>
                <a:latin typeface="Times New Roman" panose="02020603050405020304" pitchFamily="18" charset="0"/>
                <a:cs typeface="Times New Roman" panose="02020603050405020304" pitchFamily="18" charset="0"/>
              </a:rPr>
              <a:t> </a:t>
            </a:r>
            <a:r>
              <a:rPr lang="en-US" sz="3200" dirty="0">
                <a:solidFill>
                  <a:schemeClr val="tx1"/>
                </a:solidFill>
                <a:latin typeface="Times New Roman" panose="02020603050405020304" pitchFamily="18" charset="0"/>
                <a:cs typeface="Times New Roman" panose="02020603050405020304" pitchFamily="18" charset="0"/>
              </a:rPr>
              <a:t>The significance for managing the organization’s reputation cannot be over stated – particularly in the supply chain context</a:t>
            </a:r>
          </a:p>
        </p:txBody>
      </p:sp>
      <p:sp>
        <p:nvSpPr>
          <p:cNvPr id="5" name="Rectangle 4">
            <a:extLst>
              <a:ext uri="{FF2B5EF4-FFF2-40B4-BE49-F238E27FC236}">
                <a16:creationId xmlns:a16="http://schemas.microsoft.com/office/drawing/2014/main"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640755" y="713394"/>
            <a:ext cx="5857694" cy="584775"/>
          </a:xfrm>
          <a:prstGeom prst="rect">
            <a:avLst/>
          </a:prstGeom>
        </p:spPr>
        <p:txBody>
          <a:bodyPr wrap="none">
            <a:spAutoFit/>
          </a:bodyPr>
          <a:lstStyle/>
          <a:p>
            <a:r>
              <a:rPr lang="en-US" sz="3200" b="1" dirty="0">
                <a:latin typeface="Times New Roman" panose="02020603050405020304" pitchFamily="18" charset="0"/>
                <a:cs typeface="Times New Roman" panose="02020603050405020304" pitchFamily="18" charset="0"/>
              </a:rPr>
              <a:t>Corporate </a:t>
            </a:r>
            <a:r>
              <a:rPr lang="en-US" sz="3200" b="1" dirty="0" smtClean="0">
                <a:latin typeface="Times New Roman" panose="02020603050405020304" pitchFamily="18" charset="0"/>
                <a:cs typeface="Times New Roman" panose="02020603050405020304" pitchFamily="18" charset="0"/>
              </a:rPr>
              <a:t>Reputation definition</a:t>
            </a:r>
            <a:endParaRPr lang="en-US" sz="3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522726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99718" y="1503561"/>
            <a:ext cx="11846830" cy="46713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11950" y="3762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730427" y="48269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779135" y="72774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99718" y="1503561"/>
            <a:ext cx="11992282" cy="4031873"/>
          </a:xfrm>
          <a:prstGeom prst="rect">
            <a:avLst/>
          </a:prstGeom>
        </p:spPr>
        <p:txBody>
          <a:bodyPr wrap="square">
            <a:spAutoFit/>
          </a:bodyPr>
          <a:lstStyle/>
          <a:p>
            <a:pPr algn="just"/>
            <a:r>
              <a:rPr lang="en-US" sz="3200" b="1" dirty="0" smtClean="0">
                <a:latin typeface="Times New Roman" panose="02020603050405020304" pitchFamily="18" charset="0"/>
                <a:cs typeface="Times New Roman" panose="02020603050405020304" pitchFamily="18" charset="0"/>
              </a:rPr>
              <a:t>There are three </a:t>
            </a:r>
            <a:r>
              <a:rPr lang="en-US" sz="3200" b="1" dirty="0">
                <a:latin typeface="Times New Roman" panose="02020603050405020304" pitchFamily="18" charset="0"/>
                <a:cs typeface="Times New Roman" panose="02020603050405020304" pitchFamily="18" charset="0"/>
              </a:rPr>
              <a:t>foundational elements in the development of a reputation</a:t>
            </a:r>
            <a:r>
              <a:rPr lang="en-US" sz="3200" b="1" dirty="0" smtClean="0">
                <a:latin typeface="Times New Roman" panose="02020603050405020304" pitchFamily="18" charset="0"/>
                <a:cs typeface="Times New Roman" panose="02020603050405020304" pitchFamily="18" charset="0"/>
              </a:rPr>
              <a:t>:</a:t>
            </a:r>
          </a:p>
          <a:p>
            <a:pPr marL="457200" indent="-457200" algn="just">
              <a:buFont typeface="Wingdings" panose="05000000000000000000" pitchFamily="2" charset="2"/>
              <a:buChar char="v"/>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First, it is based upon perceptions</a:t>
            </a:r>
            <a:r>
              <a:rPr lang="en-US" sz="3200" dirty="0" smtClean="0">
                <a:latin typeface="Times New Roman" panose="02020603050405020304" pitchFamily="18" charset="0"/>
                <a:cs typeface="Times New Roman" panose="02020603050405020304" pitchFamily="18" charset="0"/>
              </a:rPr>
              <a:t>.</a:t>
            </a:r>
          </a:p>
          <a:p>
            <a:pPr marL="457200" indent="-457200" algn="just">
              <a:buFont typeface="Wingdings" panose="05000000000000000000" pitchFamily="2" charset="2"/>
              <a:buChar char="v"/>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Second, it is the aggregated </a:t>
            </a:r>
            <a:r>
              <a:rPr lang="en-US" sz="3200" dirty="0" smtClean="0">
                <a:latin typeface="Times New Roman" panose="02020603050405020304" pitchFamily="18" charset="0"/>
                <a:cs typeface="Times New Roman" panose="02020603050405020304" pitchFamily="18" charset="0"/>
              </a:rPr>
              <a:t>perceptions </a:t>
            </a:r>
            <a:r>
              <a:rPr lang="en-US" sz="3200" dirty="0">
                <a:latin typeface="Times New Roman" panose="02020603050405020304" pitchFamily="18" charset="0"/>
                <a:cs typeface="Times New Roman" panose="02020603050405020304" pitchFamily="18" charset="0"/>
              </a:rPr>
              <a:t>of all stakeholder groups</a:t>
            </a:r>
            <a:r>
              <a:rPr lang="en-US" sz="3200" dirty="0" smtClean="0">
                <a:latin typeface="Times New Roman" panose="02020603050405020304" pitchFamily="18" charset="0"/>
                <a:cs typeface="Times New Roman" panose="02020603050405020304" pitchFamily="18" charset="0"/>
              </a:rPr>
              <a:t>;</a:t>
            </a:r>
          </a:p>
          <a:p>
            <a:pPr marL="457200" indent="-457200" algn="just">
              <a:buFont typeface="Wingdings" panose="05000000000000000000" pitchFamily="2" charset="2"/>
              <a:buChar char="v"/>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and third, it is comparative</a:t>
            </a:r>
            <a:r>
              <a:rPr lang="en-US" sz="3200" dirty="0" smtClean="0">
                <a:latin typeface="Times New Roman" panose="02020603050405020304" pitchFamily="18" charset="0"/>
                <a:cs typeface="Times New Roman" panose="02020603050405020304" pitchFamily="18" charset="0"/>
              </a:rPr>
              <a:t>.</a:t>
            </a:r>
          </a:p>
          <a:p>
            <a:pPr marL="457200" indent="-457200" algn="just">
              <a:buFont typeface="Wingdings" panose="05000000000000000000" pitchFamily="2" charset="2"/>
              <a:buChar char="v"/>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Individuals form an impression of who and what an organization represents by their individual </a:t>
            </a:r>
            <a:r>
              <a:rPr lang="en-US" sz="3200" dirty="0" smtClean="0">
                <a:latin typeface="Times New Roman" panose="02020603050405020304" pitchFamily="18" charset="0"/>
                <a:cs typeface="Times New Roman" panose="02020603050405020304" pitchFamily="18" charset="0"/>
              </a:rPr>
              <a:t>experiences </a:t>
            </a:r>
            <a:r>
              <a:rPr lang="en-US" sz="3200" dirty="0">
                <a:latin typeface="Times New Roman" panose="02020603050405020304" pitchFamily="18" charset="0"/>
                <a:cs typeface="Times New Roman" panose="02020603050405020304" pitchFamily="18" charset="0"/>
              </a:rPr>
              <a:t>with the firm </a:t>
            </a:r>
            <a:r>
              <a:rPr lang="en-US" sz="3200" dirty="0" smtClean="0">
                <a:latin typeface="Times New Roman" panose="02020603050405020304" pitchFamily="18" charset="0"/>
                <a:cs typeface="Times New Roman" panose="02020603050405020304" pitchFamily="18" charset="0"/>
              </a:rPr>
              <a:t>and </a:t>
            </a:r>
            <a:r>
              <a:rPr lang="en-US" sz="3200" dirty="0">
                <a:latin typeface="Times New Roman" panose="02020603050405020304" pitchFamily="18" charset="0"/>
                <a:cs typeface="Times New Roman" panose="02020603050405020304" pitchFamily="18" charset="0"/>
              </a:rPr>
              <a:t>by the way the firm manages its asset</a:t>
            </a:r>
          </a:p>
        </p:txBody>
      </p:sp>
      <p:sp>
        <p:nvSpPr>
          <p:cNvPr id="3" name="TextBox 2"/>
          <p:cNvSpPr txBox="1"/>
          <p:nvPr/>
        </p:nvSpPr>
        <p:spPr>
          <a:xfrm>
            <a:off x="2495824" y="647538"/>
            <a:ext cx="6449201" cy="584775"/>
          </a:xfrm>
          <a:prstGeom prst="rect">
            <a:avLst/>
          </a:prstGeom>
          <a:noFill/>
        </p:spPr>
        <p:txBody>
          <a:bodyPr wrap="none" rtlCol="0">
            <a:spAutoFit/>
          </a:bodyPr>
          <a:lstStyle/>
          <a:p>
            <a:r>
              <a:rPr lang="en-US" sz="3200" b="1" dirty="0" smtClean="0">
                <a:latin typeface="Times New Roman" panose="02020603050405020304" pitchFamily="18" charset="0"/>
                <a:cs typeface="Times New Roman" panose="02020603050405020304" pitchFamily="18" charset="0"/>
              </a:rPr>
              <a:t>Foundation elements of Reputation </a:t>
            </a:r>
            <a:endParaRPr lang="en-US" sz="3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258572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75401" y="1345306"/>
            <a:ext cx="11808590" cy="516217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75401" y="21473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92836" y="40210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41146" y="5080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92836" y="1481383"/>
            <a:ext cx="11587989" cy="5170646"/>
          </a:xfrm>
          <a:prstGeom prst="rect">
            <a:avLst/>
          </a:prstGeom>
        </p:spPr>
        <p:txBody>
          <a:bodyPr wrap="square">
            <a:spAutoFit/>
          </a:bodyPr>
          <a:lstStyle/>
          <a:p>
            <a:pPr algn="just"/>
            <a:r>
              <a:rPr lang="en-US" sz="3000" dirty="0">
                <a:latin typeface="Times New Roman" panose="02020603050405020304" pitchFamily="18" charset="0"/>
                <a:cs typeface="Times New Roman" panose="02020603050405020304" pitchFamily="18" charset="0"/>
              </a:rPr>
              <a:t>In the former, </a:t>
            </a:r>
            <a:endParaRPr lang="en-US" sz="3000" dirty="0" smtClean="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v"/>
            </a:pPr>
            <a:r>
              <a:rPr lang="en-US" sz="3000" b="1" dirty="0" smtClean="0">
                <a:solidFill>
                  <a:srgbClr val="002060"/>
                </a:solidFill>
                <a:latin typeface="Times New Roman" panose="02020603050405020304" pitchFamily="18" charset="0"/>
                <a:cs typeface="Times New Roman" panose="02020603050405020304" pitchFamily="18" charset="0"/>
              </a:rPr>
              <a:t>The actions, </a:t>
            </a:r>
            <a:r>
              <a:rPr lang="en-US" sz="3000" dirty="0" smtClean="0">
                <a:latin typeface="Times New Roman" panose="02020603050405020304" pitchFamily="18" charset="0"/>
                <a:cs typeface="Times New Roman" panose="02020603050405020304" pitchFamily="18" charset="0"/>
              </a:rPr>
              <a:t>the </a:t>
            </a:r>
            <a:r>
              <a:rPr lang="en-US" sz="3000" dirty="0">
                <a:latin typeface="Times New Roman" panose="02020603050405020304" pitchFamily="18" charset="0"/>
                <a:cs typeface="Times New Roman" panose="02020603050405020304" pitchFamily="18" charset="0"/>
              </a:rPr>
              <a:t>impression is shaped by the consumer’s experience with the firm regarding its actions (including how the firm interacts with the local community</a:t>
            </a:r>
            <a:r>
              <a:rPr lang="en-US" sz="3000" dirty="0" smtClean="0">
                <a:solidFill>
                  <a:srgbClr val="002060"/>
                </a:solidFill>
                <a:latin typeface="Times New Roman" panose="02020603050405020304" pitchFamily="18" charset="0"/>
                <a:cs typeface="Times New Roman" panose="02020603050405020304" pitchFamily="18" charset="0"/>
              </a:rPr>
              <a:t>),</a:t>
            </a:r>
          </a:p>
          <a:p>
            <a:pPr marL="457200" indent="-457200" algn="just">
              <a:buFont typeface="Wingdings" panose="05000000000000000000" pitchFamily="2" charset="2"/>
              <a:buChar char="v"/>
            </a:pPr>
            <a:endParaRPr lang="en-US" sz="3000" dirty="0" smtClean="0">
              <a:solidFill>
                <a:srgbClr val="002060"/>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v"/>
            </a:pPr>
            <a:r>
              <a:rPr lang="en-US" sz="3000" dirty="0" smtClean="0">
                <a:solidFill>
                  <a:srgbClr val="002060"/>
                </a:solidFill>
                <a:latin typeface="Times New Roman" panose="02020603050405020304" pitchFamily="18" charset="0"/>
                <a:cs typeface="Times New Roman" panose="02020603050405020304" pitchFamily="18" charset="0"/>
              </a:rPr>
              <a:t> </a:t>
            </a:r>
            <a:r>
              <a:rPr lang="en-US" sz="3000" b="1" dirty="0">
                <a:solidFill>
                  <a:srgbClr val="002060"/>
                </a:solidFill>
                <a:latin typeface="Times New Roman" panose="02020603050405020304" pitchFamily="18" charset="0"/>
                <a:cs typeface="Times New Roman" panose="02020603050405020304" pitchFamily="18" charset="0"/>
              </a:rPr>
              <a:t>the offering </a:t>
            </a:r>
            <a:r>
              <a:rPr lang="en-US" sz="3000" dirty="0">
                <a:latin typeface="Times New Roman" panose="02020603050405020304" pitchFamily="18" charset="0"/>
                <a:cs typeface="Times New Roman" panose="02020603050405020304" pitchFamily="18" charset="0"/>
              </a:rPr>
              <a:t>(including products and services</a:t>
            </a:r>
            <a:r>
              <a:rPr lang="en-US" sz="3000" dirty="0" smtClean="0">
                <a:latin typeface="Times New Roman" panose="02020603050405020304" pitchFamily="18" charset="0"/>
                <a:cs typeface="Times New Roman" panose="02020603050405020304" pitchFamily="18" charset="0"/>
              </a:rPr>
              <a:t>),</a:t>
            </a:r>
          </a:p>
          <a:p>
            <a:pPr algn="just"/>
            <a:endParaRPr lang="en-US" sz="3000" dirty="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v"/>
            </a:pPr>
            <a:r>
              <a:rPr lang="en-US" sz="3000" dirty="0" smtClean="0">
                <a:latin typeface="Times New Roman" panose="02020603050405020304" pitchFamily="18" charset="0"/>
                <a:cs typeface="Times New Roman" panose="02020603050405020304" pitchFamily="18" charset="0"/>
              </a:rPr>
              <a:t> </a:t>
            </a:r>
            <a:r>
              <a:rPr lang="en-US" sz="3000" dirty="0">
                <a:latin typeface="Times New Roman" panose="02020603050405020304" pitchFamily="18" charset="0"/>
                <a:cs typeface="Times New Roman" panose="02020603050405020304" pitchFamily="18" charset="0"/>
              </a:rPr>
              <a:t>and lastly </a:t>
            </a:r>
            <a:r>
              <a:rPr lang="en-US" sz="3000" b="1" dirty="0">
                <a:solidFill>
                  <a:srgbClr val="002060"/>
                </a:solidFill>
                <a:latin typeface="Times New Roman" panose="02020603050405020304" pitchFamily="18" charset="0"/>
                <a:cs typeface="Times New Roman" panose="02020603050405020304" pitchFamily="18" charset="0"/>
              </a:rPr>
              <a:t>the firm’s communications </a:t>
            </a:r>
            <a:r>
              <a:rPr lang="en-US" sz="3000" dirty="0">
                <a:latin typeface="Times New Roman" panose="02020603050405020304" pitchFamily="18" charset="0"/>
                <a:cs typeface="Times New Roman" panose="02020603050405020304" pitchFamily="18" charset="0"/>
              </a:rPr>
              <a:t>(including official standards and third-party certifications). </a:t>
            </a:r>
            <a:endParaRPr lang="en-US" sz="3000" dirty="0" smtClean="0">
              <a:latin typeface="Times New Roman" panose="02020603050405020304" pitchFamily="18" charset="0"/>
              <a:cs typeface="Times New Roman" panose="02020603050405020304" pitchFamily="18" charset="0"/>
            </a:endParaRPr>
          </a:p>
          <a:p>
            <a:pPr algn="just"/>
            <a:r>
              <a:rPr lang="en-US" sz="3000" dirty="0" smtClean="0">
                <a:latin typeface="Times New Roman" panose="02020603050405020304" pitchFamily="18" charset="0"/>
                <a:cs typeface="Times New Roman" panose="02020603050405020304" pitchFamily="18" charset="0"/>
              </a:rPr>
              <a:t>These </a:t>
            </a:r>
            <a:r>
              <a:rPr lang="en-US" sz="3000" dirty="0">
                <a:latin typeface="Times New Roman" panose="02020603050405020304" pitchFamily="18" charset="0"/>
                <a:cs typeface="Times New Roman" panose="02020603050405020304" pitchFamily="18" charset="0"/>
              </a:rPr>
              <a:t>three triggers convey an impression, and when considered collectively with other stakeholders, result in a </a:t>
            </a:r>
            <a:r>
              <a:rPr lang="en-US" sz="3000" dirty="0" smtClean="0">
                <a:latin typeface="Times New Roman" panose="02020603050405020304" pitchFamily="18" charset="0"/>
                <a:cs typeface="Times New Roman" panose="02020603050405020304" pitchFamily="18" charset="0"/>
              </a:rPr>
              <a:t>reputation</a:t>
            </a:r>
            <a:endParaRPr lang="en-US" sz="3000" dirty="0">
              <a:latin typeface="Times New Roman" panose="02020603050405020304" pitchFamily="18" charset="0"/>
              <a:cs typeface="Times New Roman" panose="02020603050405020304" pitchFamily="18" charset="0"/>
            </a:endParaRPr>
          </a:p>
        </p:txBody>
      </p:sp>
      <p:sp>
        <p:nvSpPr>
          <p:cNvPr id="9" name="TextBox 8"/>
          <p:cNvSpPr txBox="1"/>
          <p:nvPr/>
        </p:nvSpPr>
        <p:spPr>
          <a:xfrm>
            <a:off x="3611880" y="570393"/>
            <a:ext cx="3934090" cy="584775"/>
          </a:xfrm>
          <a:prstGeom prst="rect">
            <a:avLst/>
          </a:prstGeom>
          <a:noFill/>
        </p:spPr>
        <p:txBody>
          <a:bodyPr wrap="none" rtlCol="0">
            <a:spAutoFit/>
          </a:bodyPr>
          <a:lstStyle/>
          <a:p>
            <a:r>
              <a:rPr lang="en-US" sz="3200" b="1" dirty="0" smtClean="0">
                <a:latin typeface="Times New Roman" panose="02020603050405020304" pitchFamily="18" charset="0"/>
                <a:cs typeface="Times New Roman" panose="02020603050405020304" pitchFamily="18" charset="0"/>
              </a:rPr>
              <a:t>Reputational triggers</a:t>
            </a:r>
            <a:endParaRPr lang="en-US" sz="3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453105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75401" y="1486712"/>
            <a:ext cx="11808590" cy="48712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75401" y="21473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292836" y="40210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41146" y="5080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441147" y="1638664"/>
            <a:ext cx="11202214" cy="4031873"/>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 </a:t>
            </a:r>
            <a:r>
              <a:rPr lang="en-US" sz="3200" b="1" dirty="0">
                <a:latin typeface="Times New Roman" panose="02020603050405020304" pitchFamily="18" charset="0"/>
                <a:cs typeface="Times New Roman" panose="02020603050405020304" pitchFamily="18" charset="0"/>
              </a:rPr>
              <a:t>These are thus </a:t>
            </a:r>
            <a:r>
              <a:rPr lang="en-US" sz="3200" b="1" dirty="0" smtClean="0">
                <a:latin typeface="Times New Roman" panose="02020603050405020304" pitchFamily="18" charset="0"/>
                <a:cs typeface="Times New Roman" panose="02020603050405020304" pitchFamily="18" charset="0"/>
              </a:rPr>
              <a:t>considered </a:t>
            </a:r>
            <a:r>
              <a:rPr lang="en-US" sz="3200" b="1" dirty="0">
                <a:latin typeface="Times New Roman" panose="02020603050405020304" pitchFamily="18" charset="0"/>
                <a:cs typeface="Times New Roman" panose="02020603050405020304" pitchFamily="18" charset="0"/>
              </a:rPr>
              <a:t>‘reputational triggers</a:t>
            </a:r>
            <a:r>
              <a:rPr lang="en-US" sz="3200" dirty="0">
                <a:latin typeface="Times New Roman" panose="02020603050405020304" pitchFamily="18" charset="0"/>
                <a:cs typeface="Times New Roman" panose="02020603050405020304" pitchFamily="18" charset="0"/>
              </a:rPr>
              <a:t>’. </a:t>
            </a:r>
            <a:endParaRPr lang="en-US" sz="3200" dirty="0" smtClean="0">
              <a:latin typeface="Times New Roman" panose="02020603050405020304" pitchFamily="18" charset="0"/>
              <a:cs typeface="Times New Roman" panose="02020603050405020304" pitchFamily="18" charset="0"/>
            </a:endParaRP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Take </a:t>
            </a:r>
            <a:r>
              <a:rPr lang="en-US" sz="3200" dirty="0">
                <a:latin typeface="Times New Roman" panose="02020603050405020304" pitchFamily="18" charset="0"/>
                <a:cs typeface="Times New Roman" panose="02020603050405020304" pitchFamily="18" charset="0"/>
              </a:rPr>
              <a:t>for instance </a:t>
            </a:r>
            <a:r>
              <a:rPr lang="en-US" sz="3200" dirty="0" err="1">
                <a:latin typeface="Times New Roman" panose="02020603050405020304" pitchFamily="18" charset="0"/>
                <a:cs typeface="Times New Roman" panose="02020603050405020304" pitchFamily="18" charset="0"/>
              </a:rPr>
              <a:t>McWane</a:t>
            </a:r>
            <a:r>
              <a:rPr lang="en-US" sz="3200" dirty="0">
                <a:latin typeface="Times New Roman" panose="02020603050405020304" pitchFamily="18" charset="0"/>
                <a:cs typeface="Times New Roman" panose="02020603050405020304" pitchFamily="18" charset="0"/>
              </a:rPr>
              <a:t> Inc., a U.S. manufacturer of pipe used in municipal utilities. Its reputation for being a dangerous company is due in large part by its actions associated to the health and safety of its employees. Over the years, a significant number of employees have been injured or killed while working at the </a:t>
            </a:r>
            <a:r>
              <a:rPr lang="en-US" sz="3200" dirty="0" smtClean="0">
                <a:latin typeface="Times New Roman" panose="02020603050405020304" pitchFamily="18" charset="0"/>
                <a:cs typeface="Times New Roman" panose="02020603050405020304" pitchFamily="18" charset="0"/>
              </a:rPr>
              <a:t>facilities.</a:t>
            </a:r>
            <a:endParaRPr lang="en-US" sz="3200" dirty="0">
              <a:latin typeface="Times New Roman" panose="02020603050405020304" pitchFamily="18" charset="0"/>
              <a:cs typeface="Times New Roman" panose="02020603050405020304" pitchFamily="18" charset="0"/>
            </a:endParaRPr>
          </a:p>
        </p:txBody>
      </p:sp>
      <p:sp>
        <p:nvSpPr>
          <p:cNvPr id="9" name="TextBox 8"/>
          <p:cNvSpPr txBox="1"/>
          <p:nvPr/>
        </p:nvSpPr>
        <p:spPr>
          <a:xfrm>
            <a:off x="2849880" y="545525"/>
            <a:ext cx="1770036" cy="523220"/>
          </a:xfrm>
          <a:prstGeom prst="rect">
            <a:avLst/>
          </a:prstGeom>
          <a:noFill/>
        </p:spPr>
        <p:txBody>
          <a:bodyPr wrap="none" rtlCol="0">
            <a:spAutoFit/>
          </a:bodyPr>
          <a:lstStyle/>
          <a:p>
            <a:r>
              <a:rPr lang="en-US" sz="2800" b="1" dirty="0" smtClean="0">
                <a:latin typeface="Times New Roman" panose="02020603050405020304" pitchFamily="18" charset="0"/>
                <a:cs typeface="Times New Roman" panose="02020603050405020304" pitchFamily="18" charset="0"/>
              </a:rPr>
              <a:t>Examples </a:t>
            </a:r>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532361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59081" y="1345306"/>
            <a:ext cx="11724910" cy="51443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t>the American culture has traditionally placed higher values on democratic than on authoritarian leadership, certain biases can be detected in the research on the effects of these leadership styles. A great deal of research is designed to prove that democracy is superior to autocracy, rather than to test that proportion.</a:t>
            </a:r>
          </a:p>
        </p:txBody>
      </p:sp>
      <p:sp>
        <p:nvSpPr>
          <p:cNvPr id="5" name="Rectangle 4">
            <a:extLst>
              <a:ext uri="{FF2B5EF4-FFF2-40B4-BE49-F238E27FC236}">
                <a16:creationId xmlns:a16="http://schemas.microsoft.com/office/drawing/2014/main" id="{3985EAE6-BFA6-766D-A032-077E4DCB399E}"/>
              </a:ext>
            </a:extLst>
          </p:cNvPr>
          <p:cNvSpPr/>
          <p:nvPr/>
        </p:nvSpPr>
        <p:spPr>
          <a:xfrm>
            <a:off x="511950" y="17930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62471" y="36137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83119" y="523540"/>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59081" y="1446870"/>
            <a:ext cx="11621744" cy="4401205"/>
          </a:xfrm>
          <a:prstGeom prst="rect">
            <a:avLst/>
          </a:prstGeom>
        </p:spPr>
        <p:txBody>
          <a:bodyPr wrap="square">
            <a:spAutoFit/>
          </a:bodyPr>
          <a:lstStyle/>
          <a:p>
            <a:pPr algn="just"/>
            <a:r>
              <a:rPr lang="en-US" sz="2800" dirty="0">
                <a:latin typeface="Times New Roman" panose="02020603050405020304" pitchFamily="18" charset="0"/>
                <a:cs typeface="Times New Roman" panose="02020603050405020304" pitchFamily="18" charset="0"/>
              </a:rPr>
              <a:t>Apple Inc. (the U.S. technology company) has the reputation of being an innovator. This is a result of their product offerings, sporting state of the art design, and cutting edge technology. </a:t>
            </a:r>
            <a:endParaRPr lang="en-US" sz="2800" dirty="0" smtClean="0">
              <a:latin typeface="Times New Roman" panose="02020603050405020304" pitchFamily="18" charset="0"/>
              <a:cs typeface="Times New Roman" panose="02020603050405020304" pitchFamily="18" charset="0"/>
            </a:endParaRPr>
          </a:p>
          <a:p>
            <a:pPr algn="just"/>
            <a:endParaRPr lang="en-US" sz="2800" dirty="0" smtClean="0">
              <a:latin typeface="Times New Roman" panose="02020603050405020304" pitchFamily="18" charset="0"/>
              <a:cs typeface="Times New Roman" panose="02020603050405020304" pitchFamily="18" charset="0"/>
            </a:endParaRPr>
          </a:p>
          <a:p>
            <a:pPr algn="just"/>
            <a:r>
              <a:rPr lang="en-US" sz="2800" dirty="0" smtClean="0">
                <a:latin typeface="Times New Roman" panose="02020603050405020304" pitchFamily="18" charset="0"/>
                <a:cs typeface="Times New Roman" panose="02020603050405020304" pitchFamily="18" charset="0"/>
              </a:rPr>
              <a:t>Lastly</a:t>
            </a:r>
            <a:r>
              <a:rPr lang="en-US" sz="2800" dirty="0">
                <a:latin typeface="Times New Roman" panose="02020603050405020304" pitchFamily="18" charset="0"/>
                <a:cs typeface="Times New Roman" panose="02020603050405020304" pitchFamily="18" charset="0"/>
              </a:rPr>
              <a:t>, whether we read it on social media platforms, on the firm’s own website, or hear it from other stakeholders, we may decide that the BMW may not be the vehicle of our choice. It is a decision based upon a series of communications that influenced our perception. Others may have a completely different opinion. We, as consumers, pay attention to information that we deem relevant, which in turn impacts our views and resulting </a:t>
            </a:r>
            <a:r>
              <a:rPr lang="en-US" sz="2800" dirty="0" smtClean="0">
                <a:latin typeface="Times New Roman" panose="02020603050405020304" pitchFamily="18" charset="0"/>
                <a:cs typeface="Times New Roman" panose="02020603050405020304" pitchFamily="18" charset="0"/>
              </a:rPr>
              <a:t>reputation</a:t>
            </a:r>
            <a:endParaRPr lang="en-US" sz="2800" dirty="0">
              <a:latin typeface="Times New Roman" panose="02020603050405020304" pitchFamily="18" charset="0"/>
              <a:cs typeface="Times New Roman" panose="02020603050405020304" pitchFamily="18" charset="0"/>
            </a:endParaRPr>
          </a:p>
        </p:txBody>
      </p:sp>
      <p:sp>
        <p:nvSpPr>
          <p:cNvPr id="3" name="TextBox 2"/>
          <p:cNvSpPr txBox="1"/>
          <p:nvPr/>
        </p:nvSpPr>
        <p:spPr>
          <a:xfrm>
            <a:off x="2849880" y="545525"/>
            <a:ext cx="1770036" cy="523220"/>
          </a:xfrm>
          <a:prstGeom prst="rect">
            <a:avLst/>
          </a:prstGeom>
          <a:noFill/>
        </p:spPr>
        <p:txBody>
          <a:bodyPr wrap="none" rtlCol="0">
            <a:spAutoFit/>
          </a:bodyPr>
          <a:lstStyle/>
          <a:p>
            <a:r>
              <a:rPr lang="en-US" sz="2800" b="1" dirty="0" smtClean="0">
                <a:latin typeface="Times New Roman" panose="02020603050405020304" pitchFamily="18" charset="0"/>
                <a:cs typeface="Times New Roman" panose="02020603050405020304" pitchFamily="18" charset="0"/>
              </a:rPr>
              <a:t>Examples </a:t>
            </a:r>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197755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59079" y="1345307"/>
            <a:ext cx="11724911" cy="52244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457200" indent="-457200" algn="just">
              <a:buFont typeface="Wingdings" panose="05000000000000000000" pitchFamily="2" charset="2"/>
              <a:buChar char="§"/>
            </a:pPr>
            <a:r>
              <a:rPr lang="en-US" sz="2800" dirty="0">
                <a:solidFill>
                  <a:schemeClr val="tx1"/>
                </a:solidFill>
                <a:latin typeface="Times New Roman" panose="02020603050405020304" pitchFamily="18" charset="0"/>
                <a:cs typeface="Times New Roman" panose="02020603050405020304" pitchFamily="18" charset="0"/>
              </a:rPr>
              <a:t>The three general triggers, </a:t>
            </a:r>
            <a:r>
              <a:rPr lang="en-US" sz="2800" b="1" dirty="0">
                <a:solidFill>
                  <a:schemeClr val="tx1"/>
                </a:solidFill>
                <a:latin typeface="Times New Roman" panose="02020603050405020304" pitchFamily="18" charset="0"/>
                <a:cs typeface="Times New Roman" panose="02020603050405020304" pitchFamily="18" charset="0"/>
              </a:rPr>
              <a:t>actions, offering and communications </a:t>
            </a:r>
            <a:r>
              <a:rPr lang="en-US" sz="2800" dirty="0">
                <a:solidFill>
                  <a:schemeClr val="tx1"/>
                </a:solidFill>
                <a:latin typeface="Times New Roman" panose="02020603050405020304" pitchFamily="18" charset="0"/>
                <a:cs typeface="Times New Roman" panose="02020603050405020304" pitchFamily="18" charset="0"/>
              </a:rPr>
              <a:t>are made up of individual dimensions that form the basis of a reputation. </a:t>
            </a:r>
            <a:endParaRPr lang="en-US" sz="2800" dirty="0" smtClean="0">
              <a:solidFill>
                <a:schemeClr val="tx1"/>
              </a:solidFill>
              <a:latin typeface="Times New Roman" panose="02020603050405020304" pitchFamily="18" charset="0"/>
              <a:cs typeface="Times New Roman" panose="02020603050405020304" pitchFamily="18" charset="0"/>
            </a:endParaRPr>
          </a:p>
          <a:p>
            <a:pPr algn="just"/>
            <a:endParaRPr lang="en-US" sz="2800" dirty="0" smtClean="0">
              <a:solidFill>
                <a:schemeClr val="tx1"/>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US" sz="2800" dirty="0" smtClean="0">
                <a:solidFill>
                  <a:schemeClr val="tx1"/>
                </a:solidFill>
                <a:latin typeface="Times New Roman" panose="02020603050405020304" pitchFamily="18" charset="0"/>
                <a:cs typeface="Times New Roman" panose="02020603050405020304" pitchFamily="18" charset="0"/>
              </a:rPr>
              <a:t>Before </a:t>
            </a:r>
            <a:r>
              <a:rPr lang="en-US" sz="2800" dirty="0">
                <a:solidFill>
                  <a:schemeClr val="tx1"/>
                </a:solidFill>
                <a:latin typeface="Times New Roman" panose="02020603050405020304" pitchFamily="18" charset="0"/>
                <a:cs typeface="Times New Roman" panose="02020603050405020304" pitchFamily="18" charset="0"/>
              </a:rPr>
              <a:t>proceeding to look at these more closely, it is important to </a:t>
            </a:r>
            <a:r>
              <a:rPr lang="en-US" sz="2800" dirty="0" smtClean="0">
                <a:solidFill>
                  <a:schemeClr val="tx1"/>
                </a:solidFill>
                <a:latin typeface="Times New Roman" panose="02020603050405020304" pitchFamily="18" charset="0"/>
                <a:cs typeface="Times New Roman" panose="02020603050405020304" pitchFamily="18" charset="0"/>
              </a:rPr>
              <a:t>recognize </a:t>
            </a:r>
            <a:r>
              <a:rPr lang="en-US" sz="2800" dirty="0">
                <a:solidFill>
                  <a:schemeClr val="tx1"/>
                </a:solidFill>
                <a:latin typeface="Times New Roman" panose="02020603050405020304" pitchFamily="18" charset="0"/>
                <a:cs typeface="Times New Roman" panose="02020603050405020304" pitchFamily="18" charset="0"/>
              </a:rPr>
              <a:t>that we often associate a firm’s reputation with the end-consumer market</a:t>
            </a:r>
            <a:r>
              <a:rPr lang="en-US" sz="2800" dirty="0" smtClean="0">
                <a:solidFill>
                  <a:schemeClr val="tx1"/>
                </a:solidFill>
                <a:latin typeface="Times New Roman" panose="02020603050405020304" pitchFamily="18" charset="0"/>
                <a:cs typeface="Times New Roman" panose="02020603050405020304" pitchFamily="18" charset="0"/>
              </a:rPr>
              <a:t>.</a:t>
            </a:r>
          </a:p>
          <a:p>
            <a:pPr algn="just"/>
            <a:endParaRPr lang="en-US" sz="2800" dirty="0">
              <a:solidFill>
                <a:schemeClr val="tx1"/>
              </a:solidFill>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US" sz="2800" dirty="0" smtClean="0">
                <a:solidFill>
                  <a:schemeClr val="tx1"/>
                </a:solidFill>
                <a:latin typeface="Times New Roman" panose="02020603050405020304" pitchFamily="18" charset="0"/>
                <a:cs typeface="Times New Roman" panose="02020603050405020304" pitchFamily="18" charset="0"/>
              </a:rPr>
              <a:t> </a:t>
            </a:r>
            <a:r>
              <a:rPr lang="en-US" sz="2800" dirty="0">
                <a:solidFill>
                  <a:schemeClr val="tx1"/>
                </a:solidFill>
                <a:latin typeface="Times New Roman" panose="02020603050405020304" pitchFamily="18" charset="0"/>
                <a:cs typeface="Times New Roman" panose="02020603050405020304" pitchFamily="18" charset="0"/>
              </a:rPr>
              <a:t>But if we were to broaden our focus beyond the consumer, even past the retailer, multiple stakeholder groups would come under consideration. In this larger context, we then see that reputation is relevant in both the business-to-consumer (B2C) and the business-to-business (B2B) setting. In order to capture the various impressions, </a:t>
            </a:r>
          </a:p>
        </p:txBody>
      </p:sp>
      <p:sp>
        <p:nvSpPr>
          <p:cNvPr id="5" name="Rectangle 4">
            <a:extLst>
              <a:ext uri="{FF2B5EF4-FFF2-40B4-BE49-F238E27FC236}">
                <a16:creationId xmlns:a16="http://schemas.microsoft.com/office/drawing/2014/main" id="{3985EAE6-BFA6-766D-A032-077E4DCB399E}"/>
              </a:ext>
            </a:extLst>
          </p:cNvPr>
          <p:cNvSpPr/>
          <p:nvPr/>
        </p:nvSpPr>
        <p:spPr>
          <a:xfrm>
            <a:off x="640171"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765840" y="35863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947331" y="486595"/>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01637954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9559" y="1289906"/>
            <a:ext cx="11694431" cy="47660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459194" y="12390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47755" y="19503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16349" y="564371"/>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459194" y="1487701"/>
            <a:ext cx="11275606" cy="4524315"/>
          </a:xfrm>
          <a:prstGeom prst="rect">
            <a:avLst/>
          </a:prstGeom>
        </p:spPr>
        <p:txBody>
          <a:bodyPr wrap="square">
            <a:spAutoFit/>
          </a:bodyPr>
          <a:lstStyle/>
          <a:p>
            <a:pPr marL="457200" indent="-457200" algn="just">
              <a:buFont typeface="Wingdings" panose="05000000000000000000" pitchFamily="2" charset="2"/>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Each trigger has </a:t>
            </a:r>
            <a:r>
              <a:rPr lang="en-US" sz="3200" b="1" dirty="0">
                <a:latin typeface="Times New Roman" panose="02020603050405020304" pitchFamily="18" charset="0"/>
                <a:cs typeface="Times New Roman" panose="02020603050405020304" pitchFamily="18" charset="0"/>
              </a:rPr>
              <a:t>specific dimensions </a:t>
            </a:r>
            <a:r>
              <a:rPr lang="en-US" sz="3200" dirty="0">
                <a:latin typeface="Times New Roman" panose="02020603050405020304" pitchFamily="18" charset="0"/>
                <a:cs typeface="Times New Roman" panose="02020603050405020304" pitchFamily="18" charset="0"/>
              </a:rPr>
              <a:t>that are relevant for all stakeholder groups</a:t>
            </a:r>
            <a:r>
              <a:rPr lang="en-US" sz="3200" dirty="0" smtClean="0">
                <a:latin typeface="Times New Roman" panose="02020603050405020304" pitchFamily="18" charset="0"/>
                <a:cs typeface="Times New Roman" panose="02020603050405020304" pitchFamily="18" charset="0"/>
              </a:rPr>
              <a:t>.</a:t>
            </a:r>
          </a:p>
          <a:p>
            <a:pPr marL="457200" indent="-457200" algn="just">
              <a:buFont typeface="Wingdings" panose="05000000000000000000" pitchFamily="2" charset="2"/>
              <a:buChar char="§"/>
            </a:pPr>
            <a:r>
              <a:rPr lang="en-US" sz="3200" dirty="0" smtClean="0">
                <a:latin typeface="Times New Roman" panose="02020603050405020304" pitchFamily="18" charset="0"/>
                <a:cs typeface="Times New Roman" panose="02020603050405020304" pitchFamily="18" charset="0"/>
              </a:rPr>
              <a:t> The  </a:t>
            </a:r>
            <a:r>
              <a:rPr lang="en-US" sz="3200" dirty="0">
                <a:latin typeface="Times New Roman" panose="02020603050405020304" pitchFamily="18" charset="0"/>
                <a:cs typeface="Times New Roman" panose="02020603050405020304" pitchFamily="18" charset="0"/>
              </a:rPr>
              <a:t>end-consumers’ </a:t>
            </a:r>
            <a:r>
              <a:rPr lang="en-US" sz="3200" dirty="0" smtClean="0">
                <a:latin typeface="Times New Roman" panose="02020603050405020304" pitchFamily="18" charset="0"/>
                <a:cs typeface="Times New Roman" panose="02020603050405020304" pitchFamily="18" charset="0"/>
              </a:rPr>
              <a:t>perceptions </a:t>
            </a:r>
            <a:r>
              <a:rPr lang="en-US" sz="3200" dirty="0">
                <a:latin typeface="Times New Roman" panose="02020603050405020304" pitchFamily="18" charset="0"/>
                <a:cs typeface="Times New Roman" panose="02020603050405020304" pitchFamily="18" charset="0"/>
              </a:rPr>
              <a:t>play a dominant role for today’s market-oriented companies</a:t>
            </a: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With respect to the first trigger, the firm’s actions, this entails the quality of management, how management treats its employees, how the firm’s resources are being utilized, what long-term investments are made, their corporate social responsibility efforts, the image that is casted and lastly</a:t>
            </a:r>
          </a:p>
        </p:txBody>
      </p:sp>
      <p:sp>
        <p:nvSpPr>
          <p:cNvPr id="3" name="TextBox 2"/>
          <p:cNvSpPr txBox="1"/>
          <p:nvPr/>
        </p:nvSpPr>
        <p:spPr>
          <a:xfrm>
            <a:off x="2682240" y="379705"/>
            <a:ext cx="4698915" cy="584775"/>
          </a:xfrm>
          <a:prstGeom prst="rect">
            <a:avLst/>
          </a:prstGeom>
          <a:noFill/>
        </p:spPr>
        <p:txBody>
          <a:bodyPr wrap="none" rtlCol="0">
            <a:spAutoFit/>
          </a:bodyPr>
          <a:lstStyle/>
          <a:p>
            <a:r>
              <a:rPr lang="en-US" sz="3200" b="1" dirty="0" smtClean="0"/>
              <a:t>Dimensions of the Triggers</a:t>
            </a:r>
            <a:endParaRPr lang="en-US" sz="3200" b="1" dirty="0"/>
          </a:p>
        </p:txBody>
      </p:sp>
    </p:spTree>
    <p:extLst>
      <p:ext uri="{BB962C8B-B14F-4D97-AF65-F5344CB8AC3E}">
        <p14:creationId xmlns:p14="http://schemas.microsoft.com/office/powerpoint/2010/main" val="36171920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96241" y="1685495"/>
            <a:ext cx="11587750" cy="4607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p:cNvPicPr>
            <a:picLocks noChangeAspect="1"/>
          </p:cNvPicPr>
          <p:nvPr/>
        </p:nvPicPr>
        <p:blipFill>
          <a:blip r:embed="rId3"/>
          <a:stretch>
            <a:fillRect/>
          </a:stretch>
        </p:blipFill>
        <p:spPr>
          <a:xfrm>
            <a:off x="396241" y="1685495"/>
            <a:ext cx="11033759" cy="4537071"/>
          </a:xfrm>
          <a:prstGeom prst="rect">
            <a:avLst/>
          </a:prstGeom>
        </p:spPr>
      </p:pic>
    </p:spTree>
    <p:extLst>
      <p:ext uri="{BB962C8B-B14F-4D97-AF65-F5344CB8AC3E}">
        <p14:creationId xmlns:p14="http://schemas.microsoft.com/office/powerpoint/2010/main" val="30496259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Reputational risks are defined as the cumulative likelihood that events resulting from exogenous or endogenous sources can occur and negatively impact the stakeholder’s perception of the firm’s </a:t>
            </a:r>
            <a:r>
              <a:rPr lang="en-US" sz="2800" dirty="0" smtClean="0">
                <a:solidFill>
                  <a:schemeClr val="tx1"/>
                </a:solidFill>
                <a:latin typeface="Times New Roman" panose="02020603050405020304" pitchFamily="18" charset="0"/>
                <a:cs typeface="Times New Roman" panose="02020603050405020304" pitchFamily="18" charset="0"/>
              </a:rPr>
              <a:t>behavior </a:t>
            </a:r>
            <a:r>
              <a:rPr lang="en-US" sz="2800" dirty="0">
                <a:solidFill>
                  <a:schemeClr val="tx1"/>
                </a:solidFill>
                <a:latin typeface="Times New Roman" panose="02020603050405020304" pitchFamily="18" charset="0"/>
                <a:cs typeface="Times New Roman" panose="02020603050405020304" pitchFamily="18" charset="0"/>
              </a:rPr>
              <a:t>and performance </a:t>
            </a:r>
            <a:r>
              <a:rPr lang="en-US" sz="2800" dirty="0" smtClean="0">
                <a:solidFill>
                  <a:schemeClr val="tx1"/>
                </a:solidFill>
                <a:latin typeface="Times New Roman" panose="02020603050405020304" pitchFamily="18" charset="0"/>
                <a:cs typeface="Times New Roman" panose="02020603050405020304" pitchFamily="18" charset="0"/>
              </a:rPr>
              <a:t>.</a:t>
            </a:r>
          </a:p>
          <a:p>
            <a:pPr algn="just"/>
            <a:r>
              <a:rPr lang="en-US" sz="2800" b="1" dirty="0" smtClean="0">
                <a:solidFill>
                  <a:schemeClr val="tx1"/>
                </a:solidFill>
                <a:latin typeface="Times New Roman" panose="02020603050405020304" pitchFamily="18" charset="0"/>
                <a:cs typeface="Times New Roman" panose="02020603050405020304" pitchFamily="18" charset="0"/>
              </a:rPr>
              <a:t> </a:t>
            </a:r>
            <a:r>
              <a:rPr lang="en-US" sz="2800" b="1" dirty="0">
                <a:solidFill>
                  <a:schemeClr val="tx1"/>
                </a:solidFill>
                <a:latin typeface="Times New Roman" panose="02020603050405020304" pitchFamily="18" charset="0"/>
                <a:cs typeface="Times New Roman" panose="02020603050405020304" pitchFamily="18" charset="0"/>
              </a:rPr>
              <a:t>They may be based </a:t>
            </a:r>
            <a:r>
              <a:rPr lang="en-US" sz="2800" b="1" dirty="0" smtClean="0">
                <a:solidFill>
                  <a:schemeClr val="tx1"/>
                </a:solidFill>
                <a:latin typeface="Times New Roman" panose="02020603050405020304" pitchFamily="18" charset="0"/>
                <a:cs typeface="Times New Roman" panose="02020603050405020304" pitchFamily="18" charset="0"/>
              </a:rPr>
              <a:t>upon:</a:t>
            </a:r>
          </a:p>
          <a:p>
            <a:pPr marL="285750" indent="-285750" algn="just">
              <a:buFont typeface="Wingdings" panose="05000000000000000000" pitchFamily="2" charset="2"/>
              <a:buChar char="v"/>
            </a:pPr>
            <a:r>
              <a:rPr lang="en-US" sz="2800" dirty="0" smtClean="0">
                <a:solidFill>
                  <a:schemeClr val="tx1"/>
                </a:solidFill>
                <a:latin typeface="Times New Roman" panose="02020603050405020304" pitchFamily="18" charset="0"/>
                <a:cs typeface="Times New Roman" panose="02020603050405020304" pitchFamily="18" charset="0"/>
              </a:rPr>
              <a:t> </a:t>
            </a:r>
            <a:r>
              <a:rPr lang="en-US" sz="2800" dirty="0">
                <a:solidFill>
                  <a:schemeClr val="tx1"/>
                </a:solidFill>
                <a:latin typeface="Times New Roman" panose="02020603050405020304" pitchFamily="18" charset="0"/>
                <a:cs typeface="Times New Roman" panose="02020603050405020304" pitchFamily="18" charset="0"/>
              </a:rPr>
              <a:t>an economic</a:t>
            </a:r>
            <a:r>
              <a:rPr lang="en-US" sz="2800" dirty="0" smtClean="0">
                <a:solidFill>
                  <a:schemeClr val="tx1"/>
                </a:solidFill>
                <a:latin typeface="Times New Roman" panose="02020603050405020304" pitchFamily="18" charset="0"/>
                <a:cs typeface="Times New Roman" panose="02020603050405020304" pitchFamily="18" charset="0"/>
              </a:rPr>
              <a:t>,</a:t>
            </a:r>
          </a:p>
          <a:p>
            <a:pPr marL="285750" indent="-285750" algn="just">
              <a:buFont typeface="Wingdings" panose="05000000000000000000" pitchFamily="2" charset="2"/>
              <a:buChar char="v"/>
            </a:pPr>
            <a:r>
              <a:rPr lang="en-US" sz="2800" dirty="0" smtClean="0">
                <a:solidFill>
                  <a:schemeClr val="tx1"/>
                </a:solidFill>
                <a:latin typeface="Times New Roman" panose="02020603050405020304" pitchFamily="18" charset="0"/>
                <a:cs typeface="Times New Roman" panose="02020603050405020304" pitchFamily="18" charset="0"/>
              </a:rPr>
              <a:t> </a:t>
            </a:r>
            <a:r>
              <a:rPr lang="en-US" sz="2800" dirty="0">
                <a:solidFill>
                  <a:schemeClr val="tx1"/>
                </a:solidFill>
                <a:latin typeface="Times New Roman" panose="02020603050405020304" pitchFamily="18" charset="0"/>
                <a:cs typeface="Times New Roman" panose="02020603050405020304" pitchFamily="18" charset="0"/>
              </a:rPr>
              <a:t>societal, </a:t>
            </a:r>
            <a:endParaRPr lang="en-US" sz="2800" dirty="0" smtClean="0">
              <a:solidFill>
                <a:schemeClr val="tx1"/>
              </a:solidFill>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v"/>
            </a:pPr>
            <a:r>
              <a:rPr lang="en-US" sz="2800" dirty="0" smtClean="0">
                <a:solidFill>
                  <a:schemeClr val="tx1"/>
                </a:solidFill>
                <a:latin typeface="Times New Roman" panose="02020603050405020304" pitchFamily="18" charset="0"/>
                <a:cs typeface="Times New Roman" panose="02020603050405020304" pitchFamily="18" charset="0"/>
              </a:rPr>
              <a:t>or </a:t>
            </a:r>
            <a:r>
              <a:rPr lang="en-US" sz="2800" dirty="0">
                <a:solidFill>
                  <a:schemeClr val="tx1"/>
                </a:solidFill>
                <a:latin typeface="Times New Roman" panose="02020603050405020304" pitchFamily="18" charset="0"/>
                <a:cs typeface="Times New Roman" panose="02020603050405020304" pitchFamily="18" charset="0"/>
              </a:rPr>
              <a:t>environmental event that involves the firm directly or they may arise indirectly via the activities of another organization in the supply chain</a:t>
            </a:r>
          </a:p>
        </p:txBody>
      </p:sp>
      <p:sp>
        <p:nvSpPr>
          <p:cNvPr id="5" name="Rectangle 4">
            <a:extLst>
              <a:ext uri="{FF2B5EF4-FFF2-40B4-BE49-F238E27FC236}">
                <a16:creationId xmlns:a16="http://schemas.microsoft.com/office/drawing/2014/main" id="{3985EAE6-BFA6-766D-A032-077E4DCB399E}"/>
              </a:ext>
            </a:extLst>
          </p:cNvPr>
          <p:cNvSpPr/>
          <p:nvPr/>
        </p:nvSpPr>
        <p:spPr>
          <a:xfrm>
            <a:off x="942307" y="34940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838200" y="26360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161421" y="612503"/>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3257839" y="574439"/>
            <a:ext cx="3523722" cy="584775"/>
          </a:xfrm>
          <a:prstGeom prst="rect">
            <a:avLst/>
          </a:prstGeom>
        </p:spPr>
        <p:txBody>
          <a:bodyPr wrap="none">
            <a:spAutoFit/>
          </a:bodyPr>
          <a:lstStyle/>
          <a:p>
            <a:r>
              <a:rPr lang="en-US" sz="3200" b="1" dirty="0">
                <a:latin typeface="Times New Roman" panose="02020603050405020304" pitchFamily="18" charset="0"/>
                <a:cs typeface="Times New Roman" panose="02020603050405020304" pitchFamily="18" charset="0"/>
              </a:rPr>
              <a:t>Reputational Risks</a:t>
            </a:r>
          </a:p>
        </p:txBody>
      </p:sp>
    </p:spTree>
    <p:extLst>
      <p:ext uri="{BB962C8B-B14F-4D97-AF65-F5344CB8AC3E}">
        <p14:creationId xmlns:p14="http://schemas.microsoft.com/office/powerpoint/2010/main" val="2142294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04801" y="1345306"/>
            <a:ext cx="11679190" cy="51926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617280" y="17930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838200" y="18125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72497" y="49885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304801" y="1409373"/>
            <a:ext cx="11576024" cy="4832092"/>
          </a:xfrm>
          <a:prstGeom prst="rect">
            <a:avLst/>
          </a:prstGeom>
        </p:spPr>
        <p:txBody>
          <a:bodyPr wrap="square">
            <a:spAutoFit/>
          </a:bodyPr>
          <a:lstStyle/>
          <a:p>
            <a:pPr marL="457200" indent="-457200" algn="just">
              <a:buFont typeface="Wingdings" panose="05000000000000000000" pitchFamily="2" charset="2"/>
              <a:buChar char="v"/>
            </a:pPr>
            <a:r>
              <a:rPr lang="en-US" sz="2800" dirty="0" smtClean="0">
                <a:latin typeface="Times New Roman" panose="02020603050405020304" pitchFamily="18" charset="0"/>
                <a:cs typeface="Times New Roman" panose="02020603050405020304" pitchFamily="18" charset="0"/>
              </a:rPr>
              <a:t>Wasting </a:t>
            </a:r>
            <a:r>
              <a:rPr lang="en-US" sz="2800" dirty="0">
                <a:latin typeface="Times New Roman" panose="02020603050405020304" pitchFamily="18" charset="0"/>
                <a:cs typeface="Times New Roman" panose="02020603050405020304" pitchFamily="18" charset="0"/>
              </a:rPr>
              <a:t>resources </a:t>
            </a:r>
            <a:r>
              <a:rPr lang="en-US" sz="2800" dirty="0" smtClean="0">
                <a:latin typeface="Times New Roman" panose="02020603050405020304" pitchFamily="18" charset="0"/>
                <a:cs typeface="Times New Roman" panose="02020603050405020304" pitchFamily="18" charset="0"/>
              </a:rPr>
              <a:t>.</a:t>
            </a:r>
          </a:p>
          <a:p>
            <a:pPr marL="457200" indent="-457200" algn="just">
              <a:buFont typeface="Wingdings" panose="05000000000000000000" pitchFamily="2" charset="2"/>
              <a:buChar char="v"/>
            </a:pPr>
            <a:endParaRPr lang="en-US" sz="2800" dirty="0" smtClean="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v"/>
            </a:pPr>
            <a:r>
              <a:rPr lang="en-US" sz="2800" dirty="0" smtClean="0">
                <a:latin typeface="Times New Roman" panose="02020603050405020304" pitchFamily="18" charset="0"/>
                <a:cs typeface="Times New Roman" panose="02020603050405020304" pitchFamily="18" charset="0"/>
              </a:rPr>
              <a:t> </a:t>
            </a:r>
            <a:r>
              <a:rPr lang="en-US" sz="2800" dirty="0">
                <a:latin typeface="Times New Roman" panose="02020603050405020304" pitchFamily="18" charset="0"/>
                <a:cs typeface="Times New Roman" panose="02020603050405020304" pitchFamily="18" charset="0"/>
              </a:rPr>
              <a:t>taking a short-term horizon in investments may signal negligence</a:t>
            </a:r>
            <a:r>
              <a:rPr lang="en-US" sz="2800" dirty="0" smtClean="0">
                <a:latin typeface="Times New Roman" panose="02020603050405020304" pitchFamily="18" charset="0"/>
                <a:cs typeface="Times New Roman" panose="02020603050405020304" pitchFamily="18" charset="0"/>
              </a:rPr>
              <a:t>.</a:t>
            </a:r>
          </a:p>
          <a:p>
            <a:pPr marL="457200" indent="-457200" algn="just">
              <a:buFont typeface="Wingdings" panose="05000000000000000000" pitchFamily="2" charset="2"/>
              <a:buChar char="v"/>
            </a:pPr>
            <a:endParaRPr lang="en-US" sz="2800" dirty="0" smtClean="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v"/>
            </a:pPr>
            <a:r>
              <a:rPr lang="en-US" sz="2800" dirty="0" smtClean="0">
                <a:latin typeface="Times New Roman" panose="02020603050405020304" pitchFamily="18" charset="0"/>
                <a:cs typeface="Times New Roman" panose="02020603050405020304" pitchFamily="18" charset="0"/>
              </a:rPr>
              <a:t> </a:t>
            </a:r>
            <a:r>
              <a:rPr lang="en-US" sz="2800" dirty="0">
                <a:latin typeface="Times New Roman" panose="02020603050405020304" pitchFamily="18" charset="0"/>
                <a:cs typeface="Times New Roman" panose="02020603050405020304" pitchFamily="18" charset="0"/>
              </a:rPr>
              <a:t>Employee complaints of mistreatment </a:t>
            </a:r>
            <a:endParaRPr lang="en-US" sz="2800" dirty="0" smtClean="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v"/>
            </a:pPr>
            <a:endParaRPr lang="en-US" sz="2800" dirty="0" smtClean="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v"/>
            </a:pPr>
            <a:r>
              <a:rPr lang="en-US" sz="2800" dirty="0" smtClean="0">
                <a:latin typeface="Times New Roman" panose="02020603050405020304" pitchFamily="18" charset="0"/>
                <a:cs typeface="Times New Roman" panose="02020603050405020304" pitchFamily="18" charset="0"/>
              </a:rPr>
              <a:t> </a:t>
            </a:r>
            <a:r>
              <a:rPr lang="en-US" sz="2800" dirty="0">
                <a:latin typeface="Times New Roman" panose="02020603050405020304" pitchFamily="18" charset="0"/>
                <a:cs typeface="Times New Roman" panose="02020603050405020304" pitchFamily="18" charset="0"/>
              </a:rPr>
              <a:t>superior financial performance may signal that an organization is greedy</a:t>
            </a:r>
            <a:r>
              <a:rPr lang="en-US" sz="2800" dirty="0" smtClean="0">
                <a:latin typeface="Times New Roman" panose="02020603050405020304" pitchFamily="18" charset="0"/>
                <a:cs typeface="Times New Roman" panose="02020603050405020304" pitchFamily="18" charset="0"/>
              </a:rPr>
              <a:t>.</a:t>
            </a:r>
          </a:p>
          <a:p>
            <a:pPr marL="457200" indent="-457200" algn="just">
              <a:buFont typeface="Wingdings" panose="05000000000000000000" pitchFamily="2" charset="2"/>
              <a:buChar char="v"/>
            </a:pPr>
            <a:endParaRPr lang="en-US" sz="2800" dirty="0">
              <a:latin typeface="Times New Roman" panose="02020603050405020304" pitchFamily="18" charset="0"/>
              <a:cs typeface="Times New Roman" panose="02020603050405020304" pitchFamily="18" charset="0"/>
            </a:endParaRPr>
          </a:p>
          <a:p>
            <a:pPr algn="just"/>
            <a:r>
              <a:rPr lang="en-US" sz="2800" dirty="0" smtClean="0">
                <a:latin typeface="Times New Roman" panose="02020603050405020304" pitchFamily="18" charset="0"/>
                <a:cs typeface="Times New Roman" panose="02020603050405020304" pitchFamily="18" charset="0"/>
              </a:rPr>
              <a:t> </a:t>
            </a:r>
            <a:r>
              <a:rPr lang="en-US" sz="2800" dirty="0">
                <a:latin typeface="Times New Roman" panose="02020603050405020304" pitchFamily="18" charset="0"/>
                <a:cs typeface="Times New Roman" panose="02020603050405020304" pitchFamily="18" charset="0"/>
              </a:rPr>
              <a:t>That may be reinforced by insufficient activities in CSR and the destruction of the natural environment. In short, the reputation of any corporation is at risk and needs to be closely and regularly monitored</a:t>
            </a:r>
          </a:p>
        </p:txBody>
      </p:sp>
      <p:sp>
        <p:nvSpPr>
          <p:cNvPr id="3" name="TextBox 2"/>
          <p:cNvSpPr txBox="1"/>
          <p:nvPr/>
        </p:nvSpPr>
        <p:spPr>
          <a:xfrm>
            <a:off x="3751466" y="622469"/>
            <a:ext cx="4400564" cy="584775"/>
          </a:xfrm>
          <a:prstGeom prst="rect">
            <a:avLst/>
          </a:prstGeom>
          <a:noFill/>
        </p:spPr>
        <p:txBody>
          <a:bodyPr wrap="none" rtlCol="0">
            <a:spAutoFit/>
          </a:bodyPr>
          <a:lstStyle/>
          <a:p>
            <a:r>
              <a:rPr lang="en-US" sz="3200" b="1" dirty="0" smtClean="0">
                <a:latin typeface="Times New Roman" panose="02020603050405020304" pitchFamily="18" charset="0"/>
                <a:cs typeface="Times New Roman" panose="02020603050405020304" pitchFamily="18" charset="0"/>
              </a:rPr>
              <a:t>Reputation Risk Signals</a:t>
            </a:r>
            <a:endParaRPr lang="en-US" sz="3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422725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52399" y="1211894"/>
            <a:ext cx="11831591" cy="542839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784600" y="4589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969418" y="26896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931120" y="399698"/>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446315" y="1289720"/>
            <a:ext cx="11212286" cy="5262979"/>
          </a:xfrm>
          <a:prstGeom prst="rect">
            <a:avLst/>
          </a:prstGeom>
        </p:spPr>
        <p:txBody>
          <a:bodyPr wrap="square">
            <a:spAutoFit/>
          </a:bodyPr>
          <a:lstStyle/>
          <a:p>
            <a:pPr marL="457200" indent="-457200" algn="just">
              <a:buFont typeface="Wingdings" panose="05000000000000000000" pitchFamily="2" charset="2"/>
              <a:buChar char="§"/>
            </a:pPr>
            <a:r>
              <a:rPr lang="en-US" sz="2800" dirty="0">
                <a:latin typeface="Times New Roman" panose="02020603050405020304" pitchFamily="18" charset="0"/>
                <a:cs typeface="Times New Roman" panose="02020603050405020304" pitchFamily="18" charset="0"/>
              </a:rPr>
              <a:t>An organization’s </a:t>
            </a:r>
            <a:r>
              <a:rPr lang="en-US" sz="2800" dirty="0" smtClean="0">
                <a:latin typeface="Times New Roman" panose="02020603050405020304" pitchFamily="18" charset="0"/>
                <a:cs typeface="Times New Roman" panose="02020603050405020304" pitchFamily="18" charset="0"/>
              </a:rPr>
              <a:t>reputation </a:t>
            </a:r>
            <a:r>
              <a:rPr lang="en-US" sz="2800" dirty="0">
                <a:latin typeface="Times New Roman" panose="02020603050405020304" pitchFamily="18" charset="0"/>
                <a:cs typeface="Times New Roman" panose="02020603050405020304" pitchFamily="18" charset="0"/>
              </a:rPr>
              <a:t>may be placed at risk if a member organization conducts itself in such a manner that the </a:t>
            </a:r>
            <a:r>
              <a:rPr lang="en-US" sz="2800" dirty="0" smtClean="0">
                <a:latin typeface="Times New Roman" panose="02020603050405020304" pitchFamily="18" charset="0"/>
                <a:cs typeface="Times New Roman" panose="02020603050405020304" pitchFamily="18" charset="0"/>
              </a:rPr>
              <a:t>behavioral </a:t>
            </a:r>
            <a:r>
              <a:rPr lang="en-US" sz="2800" dirty="0">
                <a:latin typeface="Times New Roman" panose="02020603050405020304" pitchFamily="18" charset="0"/>
                <a:cs typeface="Times New Roman" panose="02020603050405020304" pitchFamily="18" charset="0"/>
              </a:rPr>
              <a:t>outcomes spread beyond its organizational </a:t>
            </a:r>
            <a:r>
              <a:rPr lang="en-US" sz="2800" dirty="0" smtClean="0">
                <a:latin typeface="Times New Roman" panose="02020603050405020304" pitchFamily="18" charset="0"/>
                <a:cs typeface="Times New Roman" panose="02020603050405020304" pitchFamily="18" charset="0"/>
              </a:rPr>
              <a:t>boundaries.</a:t>
            </a:r>
          </a:p>
          <a:p>
            <a:pPr algn="just"/>
            <a:endParaRPr lang="en-US" sz="2800" dirty="0" smtClean="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US" sz="2800" dirty="0" smtClean="0">
                <a:latin typeface="Times New Roman" panose="02020603050405020304" pitchFamily="18" charset="0"/>
                <a:cs typeface="Times New Roman" panose="02020603050405020304" pitchFamily="18" charset="0"/>
              </a:rPr>
              <a:t>It </a:t>
            </a:r>
            <a:r>
              <a:rPr lang="en-US" sz="2800" dirty="0">
                <a:latin typeface="Times New Roman" panose="02020603050405020304" pitchFamily="18" charset="0"/>
                <a:cs typeface="Times New Roman" panose="02020603050405020304" pitchFamily="18" charset="0"/>
              </a:rPr>
              <a:t>is not surprising that this type of risk, if not realized, goes unnoticed. On the one hand, reputational risks rarely result in the disruption of resources and they hardly impact the quality and quantity of a supply—two major risks that tend to receive the most attention</a:t>
            </a:r>
            <a:r>
              <a:rPr lang="en-US" sz="2800" dirty="0" smtClean="0">
                <a:latin typeface="Times New Roman" panose="02020603050405020304" pitchFamily="18" charset="0"/>
                <a:cs typeface="Times New Roman" panose="02020603050405020304" pitchFamily="18" charset="0"/>
              </a:rPr>
              <a:t>.</a:t>
            </a:r>
          </a:p>
          <a:p>
            <a:pPr marL="457200" indent="-457200" algn="just">
              <a:buFont typeface="Wingdings" panose="05000000000000000000" pitchFamily="2" charset="2"/>
              <a:buChar char="§"/>
            </a:pPr>
            <a:r>
              <a:rPr lang="en-US" sz="2800" dirty="0" smtClean="0">
                <a:latin typeface="Times New Roman" panose="02020603050405020304" pitchFamily="18" charset="0"/>
                <a:cs typeface="Times New Roman" panose="02020603050405020304" pitchFamily="18" charset="0"/>
              </a:rPr>
              <a:t> </a:t>
            </a:r>
            <a:r>
              <a:rPr lang="en-US" sz="2800" dirty="0">
                <a:latin typeface="Times New Roman" panose="02020603050405020304" pitchFamily="18" charset="0"/>
                <a:cs typeface="Times New Roman" panose="02020603050405020304" pitchFamily="18" charset="0"/>
              </a:rPr>
              <a:t>On the other, it is generally problematic to assess their associated costs, if realized, making mitigation difficult to justify. Lastly, estimating the probability of an event occurring and the impact the event will have on a </a:t>
            </a:r>
            <a:r>
              <a:rPr lang="en-US" sz="2800" dirty="0" smtClean="0">
                <a:latin typeface="Times New Roman" panose="02020603050405020304" pitchFamily="18" charset="0"/>
                <a:cs typeface="Times New Roman" panose="02020603050405020304" pitchFamily="18" charset="0"/>
              </a:rPr>
              <a:t>reputation,</a:t>
            </a:r>
            <a:r>
              <a:rPr lang="en-US" sz="2800" dirty="0">
                <a:latin typeface="Times New Roman" panose="02020603050405020304" pitchFamily="18" charset="0"/>
                <a:cs typeface="Times New Roman" panose="02020603050405020304" pitchFamily="18" charset="0"/>
              </a:rPr>
              <a:t> (and to what extent) is very </a:t>
            </a:r>
            <a:r>
              <a:rPr lang="en-US" sz="2800" dirty="0" smtClean="0">
                <a:latin typeface="Times New Roman" panose="02020603050405020304" pitchFamily="18" charset="0"/>
                <a:cs typeface="Times New Roman" panose="02020603050405020304" pitchFamily="18" charset="0"/>
              </a:rPr>
              <a:t>difficult.</a:t>
            </a:r>
            <a:endParaRPr lang="en-US" sz="2800" dirty="0">
              <a:latin typeface="Times New Roman" panose="02020603050405020304" pitchFamily="18" charset="0"/>
              <a:cs typeface="Times New Roman" panose="02020603050405020304" pitchFamily="18" charset="0"/>
            </a:endParaRPr>
          </a:p>
        </p:txBody>
      </p:sp>
      <p:sp>
        <p:nvSpPr>
          <p:cNvPr id="3" name="TextBox 2"/>
          <p:cNvSpPr txBox="1"/>
          <p:nvPr/>
        </p:nvSpPr>
        <p:spPr>
          <a:xfrm>
            <a:off x="3169920" y="492031"/>
            <a:ext cx="5382371" cy="584775"/>
          </a:xfrm>
          <a:prstGeom prst="rect">
            <a:avLst/>
          </a:prstGeom>
          <a:noFill/>
        </p:spPr>
        <p:txBody>
          <a:bodyPr wrap="none" rtlCol="0">
            <a:spAutoFit/>
          </a:bodyPr>
          <a:lstStyle/>
          <a:p>
            <a:r>
              <a:rPr lang="en-US" sz="3200" b="1" dirty="0" smtClean="0"/>
              <a:t>Assessing the Reputation Cost </a:t>
            </a:r>
            <a:endParaRPr lang="en-US" sz="3200" b="1" dirty="0"/>
          </a:p>
        </p:txBody>
      </p:sp>
    </p:spTree>
    <p:extLst>
      <p:ext uri="{BB962C8B-B14F-4D97-AF65-F5344CB8AC3E}">
        <p14:creationId xmlns:p14="http://schemas.microsoft.com/office/powerpoint/2010/main" val="33100749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52399" y="1211895"/>
            <a:ext cx="11831591" cy="48440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784600" y="4589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969418" y="26896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931120" y="399698"/>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Rectangle 2"/>
          <p:cNvSpPr/>
          <p:nvPr/>
        </p:nvSpPr>
        <p:spPr>
          <a:xfrm>
            <a:off x="303041" y="1470101"/>
            <a:ext cx="11530305" cy="3539430"/>
          </a:xfrm>
          <a:prstGeom prst="rect">
            <a:avLst/>
          </a:prstGeom>
        </p:spPr>
        <p:txBody>
          <a:bodyPr wrap="square">
            <a:spAutoFit/>
          </a:bodyPr>
          <a:lstStyle/>
          <a:p>
            <a:pPr marL="457200" indent="-457200" algn="just">
              <a:buFont typeface="Wingdings" panose="05000000000000000000" pitchFamily="2" charset="2"/>
              <a:buChar char="§"/>
            </a:pPr>
            <a:r>
              <a:rPr lang="en-US" sz="3200" dirty="0" smtClean="0">
                <a:latin typeface="Times New Roman" panose="02020603050405020304" pitchFamily="18" charset="0"/>
                <a:cs typeface="Times New Roman" panose="02020603050405020304" pitchFamily="18" charset="0"/>
              </a:rPr>
              <a:t>This </a:t>
            </a:r>
            <a:r>
              <a:rPr lang="en-US" sz="3200" dirty="0">
                <a:latin typeface="Times New Roman" panose="02020603050405020304" pitchFamily="18" charset="0"/>
                <a:cs typeface="Times New Roman" panose="02020603050405020304" pitchFamily="18" charset="0"/>
              </a:rPr>
              <a:t>means that assessing the costs and benefits of managing such risks are highly unpredictable</a:t>
            </a:r>
            <a:r>
              <a:rPr lang="en-US" sz="3200" dirty="0" smtClean="0">
                <a:latin typeface="Times New Roman" panose="02020603050405020304" pitchFamily="18" charset="0"/>
                <a:cs typeface="Times New Roman" panose="02020603050405020304" pitchFamily="18" charset="0"/>
              </a:rPr>
              <a:t>.</a:t>
            </a:r>
          </a:p>
          <a:p>
            <a:pPr algn="just"/>
            <a:endParaRPr lang="en-US" sz="3200" dirty="0" smtClean="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In order to mitigate the potential risks that threaten a firm’s reputation, we must first understand its function in the supply chain context. Lets look at the theoretical underpinnings before proceeding with some of the practical steps</a:t>
            </a:r>
          </a:p>
        </p:txBody>
      </p:sp>
    </p:spTree>
    <p:extLst>
      <p:ext uri="{BB962C8B-B14F-4D97-AF65-F5344CB8AC3E}">
        <p14:creationId xmlns:p14="http://schemas.microsoft.com/office/powerpoint/2010/main" val="7510613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72143" y="1488513"/>
            <a:ext cx="11711848" cy="48041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800" b="1" dirty="0">
                <a:solidFill>
                  <a:schemeClr val="tx1"/>
                </a:solidFill>
                <a:latin typeface="Times New Roman" panose="02020603050405020304" pitchFamily="18" charset="0"/>
                <a:cs typeface="Times New Roman" panose="02020603050405020304" pitchFamily="18" charset="0"/>
              </a:rPr>
              <a:t>Supply Chain </a:t>
            </a:r>
            <a:r>
              <a:rPr lang="en-US" sz="2800" b="1" dirty="0" smtClean="0">
                <a:solidFill>
                  <a:schemeClr val="tx1"/>
                </a:solidFill>
                <a:latin typeface="Times New Roman" panose="02020603050405020304" pitchFamily="18" charset="0"/>
                <a:cs typeface="Times New Roman" panose="02020603050405020304" pitchFamily="18" charset="0"/>
              </a:rPr>
              <a:t>Reputation: </a:t>
            </a:r>
            <a:r>
              <a:rPr lang="en-US" sz="2800" dirty="0">
                <a:solidFill>
                  <a:schemeClr val="tx1"/>
                </a:solidFill>
                <a:latin typeface="Times New Roman" panose="02020603050405020304" pitchFamily="18" charset="0"/>
                <a:cs typeface="Times New Roman" panose="02020603050405020304" pitchFamily="18" charset="0"/>
              </a:rPr>
              <a:t>The reputational triggers and dimensions discussed thus far are particularly suitable for capturing the perspectives of all stakeholders associated with the processes and outcomes of a supply chain</a:t>
            </a:r>
            <a:r>
              <a:rPr lang="en-US" sz="2800" dirty="0" smtClean="0">
                <a:solidFill>
                  <a:schemeClr val="tx1"/>
                </a:solidFill>
                <a:latin typeface="Times New Roman" panose="02020603050405020304" pitchFamily="18" charset="0"/>
                <a:cs typeface="Times New Roman" panose="02020603050405020304" pitchFamily="18" charset="0"/>
              </a:rPr>
              <a:t>.. </a:t>
            </a:r>
            <a:r>
              <a:rPr lang="en-US" sz="2800" dirty="0">
                <a:solidFill>
                  <a:schemeClr val="tx1"/>
                </a:solidFill>
                <a:latin typeface="Times New Roman" panose="02020603050405020304" pitchFamily="18" charset="0"/>
                <a:cs typeface="Times New Roman" panose="02020603050405020304" pitchFamily="18" charset="0"/>
              </a:rPr>
              <a:t>Yet, the underlying principle applies just the same: along the chain, each firm forms their own reputation based upon the </a:t>
            </a:r>
            <a:r>
              <a:rPr lang="en-US" sz="2800" dirty="0" smtClean="0">
                <a:solidFill>
                  <a:schemeClr val="tx1"/>
                </a:solidFill>
                <a:latin typeface="Times New Roman" panose="02020603050405020304" pitchFamily="18" charset="0"/>
                <a:cs typeface="Times New Roman" panose="02020603050405020304" pitchFamily="18" charset="0"/>
              </a:rPr>
              <a:t>perceptions </a:t>
            </a:r>
            <a:r>
              <a:rPr lang="en-US" sz="2800" dirty="0">
                <a:solidFill>
                  <a:schemeClr val="tx1"/>
                </a:solidFill>
                <a:latin typeface="Times New Roman" panose="02020603050405020304" pitchFamily="18" charset="0"/>
                <a:cs typeface="Times New Roman" panose="02020603050405020304" pitchFamily="18" charset="0"/>
              </a:rPr>
              <a:t>of stakeholders with respect to the firm’s </a:t>
            </a:r>
            <a:r>
              <a:rPr lang="en-US" sz="2800" dirty="0" smtClean="0">
                <a:solidFill>
                  <a:schemeClr val="tx1"/>
                </a:solidFill>
                <a:latin typeface="Times New Roman" panose="02020603050405020304" pitchFamily="18" charset="0"/>
                <a:cs typeface="Times New Roman" panose="02020603050405020304" pitchFamily="18" charset="0"/>
              </a:rPr>
              <a:t>behaviors </a:t>
            </a:r>
            <a:r>
              <a:rPr lang="en-US" sz="2800" dirty="0">
                <a:solidFill>
                  <a:schemeClr val="tx1"/>
                </a:solidFill>
                <a:latin typeface="Times New Roman" panose="02020603050405020304" pitchFamily="18" charset="0"/>
                <a:cs typeface="Times New Roman" panose="02020603050405020304" pitchFamily="18" charset="0"/>
              </a:rPr>
              <a:t>and competences for each of the three triggers. </a:t>
            </a:r>
            <a:r>
              <a:rPr lang="en-US" sz="2800" b="1" dirty="0">
                <a:solidFill>
                  <a:schemeClr val="tx1"/>
                </a:solidFill>
                <a:latin typeface="Times New Roman" panose="02020603050405020304" pitchFamily="18" charset="0"/>
                <a:cs typeface="Times New Roman" panose="02020603050405020304" pitchFamily="18" charset="0"/>
              </a:rPr>
              <a:t>The reputation derived from any one or more dimensions (i.e., within the respective trigger) has the probability of being transferred from one party to </a:t>
            </a:r>
            <a:r>
              <a:rPr lang="en-US" sz="2800" b="1" dirty="0" smtClean="0">
                <a:solidFill>
                  <a:schemeClr val="tx1"/>
                </a:solidFill>
                <a:latin typeface="Times New Roman" panose="02020603050405020304" pitchFamily="18" charset="0"/>
                <a:cs typeface="Times New Roman" panose="02020603050405020304" pitchFamily="18" charset="0"/>
              </a:rPr>
              <a:t>another</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864922" y="373462"/>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864922" y="58713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981847" y="694661"/>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619920" y="453934"/>
            <a:ext cx="6808342" cy="954107"/>
          </a:xfrm>
          <a:prstGeom prst="rect">
            <a:avLst/>
          </a:prstGeom>
        </p:spPr>
        <p:txBody>
          <a:bodyPr wrap="square">
            <a:spAutoFit/>
          </a:bodyPr>
          <a:lstStyle/>
          <a:p>
            <a:r>
              <a:rPr lang="en-US" sz="2800" b="1" dirty="0"/>
              <a:t>Reputation, Spillover and the Ripple Effect in the Supply </a:t>
            </a:r>
            <a:r>
              <a:rPr lang="en-US" sz="2800" b="1" dirty="0" smtClean="0"/>
              <a:t>Chain</a:t>
            </a:r>
            <a:endParaRPr lang="en-US" sz="2800" b="1" dirty="0"/>
          </a:p>
        </p:txBody>
      </p:sp>
    </p:spTree>
    <p:extLst>
      <p:ext uri="{BB962C8B-B14F-4D97-AF65-F5344CB8AC3E}">
        <p14:creationId xmlns:p14="http://schemas.microsoft.com/office/powerpoint/2010/main" val="32661618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21919" y="1345306"/>
            <a:ext cx="11758905" cy="48535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68331"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8" y="26309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97722" y="42197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p:cNvPicPr>
            <a:picLocks noChangeAspect="1"/>
          </p:cNvPicPr>
          <p:nvPr/>
        </p:nvPicPr>
        <p:blipFill>
          <a:blip r:embed="rId3"/>
          <a:stretch>
            <a:fillRect/>
          </a:stretch>
        </p:blipFill>
        <p:spPr>
          <a:xfrm>
            <a:off x="6126481" y="1390135"/>
            <a:ext cx="5754343" cy="4808676"/>
          </a:xfrm>
          <a:prstGeom prst="rect">
            <a:avLst/>
          </a:prstGeom>
        </p:spPr>
      </p:pic>
      <p:sp>
        <p:nvSpPr>
          <p:cNvPr id="3" name="Rectangle 2"/>
          <p:cNvSpPr/>
          <p:nvPr/>
        </p:nvSpPr>
        <p:spPr>
          <a:xfrm>
            <a:off x="396241" y="1543148"/>
            <a:ext cx="5730240" cy="3970318"/>
          </a:xfrm>
          <a:prstGeom prst="rect">
            <a:avLst/>
          </a:prstGeom>
        </p:spPr>
        <p:txBody>
          <a:bodyPr wrap="square">
            <a:spAutoFit/>
          </a:bodyPr>
          <a:lstStyle/>
          <a:p>
            <a:pPr algn="just"/>
            <a:r>
              <a:rPr lang="en-US" sz="2800" dirty="0">
                <a:latin typeface="Times New Roman" panose="02020603050405020304" pitchFamily="18" charset="0"/>
                <a:cs typeface="Times New Roman" panose="02020603050405020304" pitchFamily="18" charset="0"/>
              </a:rPr>
              <a:t>Figure 4.2 </a:t>
            </a:r>
            <a:endParaRPr lang="en-US" sz="2800" dirty="0" smtClean="0">
              <a:latin typeface="Times New Roman" panose="02020603050405020304" pitchFamily="18" charset="0"/>
              <a:cs typeface="Times New Roman" panose="02020603050405020304" pitchFamily="18" charset="0"/>
            </a:endParaRPr>
          </a:p>
          <a:p>
            <a:pPr algn="just"/>
            <a:endParaRPr lang="en-US" sz="2800" dirty="0">
              <a:latin typeface="Times New Roman" panose="02020603050405020304" pitchFamily="18" charset="0"/>
              <a:cs typeface="Times New Roman" panose="02020603050405020304" pitchFamily="18" charset="0"/>
            </a:endParaRPr>
          </a:p>
          <a:p>
            <a:pPr algn="just"/>
            <a:r>
              <a:rPr lang="en-US" sz="2800" dirty="0" smtClean="0">
                <a:latin typeface="Times New Roman" panose="02020603050405020304" pitchFamily="18" charset="0"/>
                <a:cs typeface="Times New Roman" panose="02020603050405020304" pitchFamily="18" charset="0"/>
              </a:rPr>
              <a:t>represents </a:t>
            </a:r>
            <a:r>
              <a:rPr lang="en-US" sz="2800" dirty="0">
                <a:latin typeface="Times New Roman" panose="02020603050405020304" pitchFamily="18" charset="0"/>
                <a:cs typeface="Times New Roman" panose="02020603050405020304" pitchFamily="18" charset="0"/>
              </a:rPr>
              <a:t>a simplified view of such a chain. We only consider one raw material producer (tier-2 supplier), system supplier (tier-1), manufacturer, and a distributor for practical purposes but in reality, there may be many more with multiple tiers</a:t>
            </a:r>
          </a:p>
        </p:txBody>
      </p:sp>
    </p:spTree>
    <p:extLst>
      <p:ext uri="{BB962C8B-B14F-4D97-AF65-F5344CB8AC3E}">
        <p14:creationId xmlns:p14="http://schemas.microsoft.com/office/powerpoint/2010/main" val="14267930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89559" y="1345306"/>
            <a:ext cx="11694431" cy="49473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459193" y="18893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09714" y="34256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78307" y="431603"/>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425957" y="1625604"/>
            <a:ext cx="11421633" cy="4401205"/>
          </a:xfrm>
          <a:prstGeom prst="rect">
            <a:avLst/>
          </a:prstGeom>
        </p:spPr>
        <p:txBody>
          <a:bodyPr wrap="square">
            <a:spAutoFit/>
          </a:bodyPr>
          <a:lstStyle/>
          <a:p>
            <a:pPr marL="457200" indent="-457200" algn="just">
              <a:buFont typeface="Wingdings" panose="05000000000000000000" pitchFamily="2" charset="2"/>
              <a:buChar char="§"/>
            </a:pPr>
            <a:r>
              <a:rPr lang="en-US" sz="2800" dirty="0">
                <a:latin typeface="Times New Roman" panose="02020603050405020304" pitchFamily="18" charset="0"/>
                <a:cs typeface="Times New Roman" panose="02020603050405020304" pitchFamily="18" charset="0"/>
              </a:rPr>
              <a:t>The Mechanics of Reputational Spillover and the Ripple Effect Even though a corporation will develop a reputation along the chain ,</a:t>
            </a:r>
            <a:r>
              <a:rPr lang="en-US" sz="2800" dirty="0" smtClean="0">
                <a:latin typeface="Times New Roman" panose="02020603050405020304" pitchFamily="18" charset="0"/>
                <a:cs typeface="Times New Roman" panose="02020603050405020304" pitchFamily="18" charset="0"/>
              </a:rPr>
              <a:t> </a:t>
            </a:r>
            <a:r>
              <a:rPr lang="en-US" sz="2800" dirty="0">
                <a:latin typeface="Times New Roman" panose="02020603050405020304" pitchFamily="18" charset="0"/>
                <a:cs typeface="Times New Roman" panose="02020603050405020304" pitchFamily="18" charset="0"/>
              </a:rPr>
              <a:t>this is not in isolation. </a:t>
            </a:r>
            <a:endParaRPr lang="en-US" sz="2800" dirty="0" smtClean="0">
              <a:latin typeface="Times New Roman" panose="02020603050405020304" pitchFamily="18" charset="0"/>
              <a:cs typeface="Times New Roman" panose="02020603050405020304" pitchFamily="18" charset="0"/>
            </a:endParaRPr>
          </a:p>
          <a:p>
            <a:pPr algn="just"/>
            <a:endParaRPr lang="en-US" sz="2800" dirty="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US" sz="2800" dirty="0" smtClean="0">
                <a:latin typeface="Times New Roman" panose="02020603050405020304" pitchFamily="18" charset="0"/>
                <a:cs typeface="Times New Roman" panose="02020603050405020304" pitchFamily="18" charset="0"/>
              </a:rPr>
              <a:t>In </a:t>
            </a:r>
            <a:r>
              <a:rPr lang="en-US" sz="2800" dirty="0">
                <a:latin typeface="Times New Roman" panose="02020603050405020304" pitchFamily="18" charset="0"/>
                <a:cs typeface="Times New Roman" panose="02020603050405020304" pitchFamily="18" charset="0"/>
              </a:rPr>
              <a:t>fact, there is an associated chain where ‘reputational owners’ and ‘reputational borrowers’ co-exist </a:t>
            </a:r>
            <a:r>
              <a:rPr lang="en-US" sz="2800" dirty="0" smtClean="0">
                <a:latin typeface="Times New Roman" panose="02020603050405020304" pitchFamily="18" charset="0"/>
                <a:cs typeface="Times New Roman" panose="02020603050405020304" pitchFamily="18" charset="0"/>
              </a:rPr>
              <a:t>. </a:t>
            </a:r>
          </a:p>
          <a:p>
            <a:pPr algn="just"/>
            <a:endParaRPr lang="en-US" sz="2800" dirty="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US" sz="2800" dirty="0" smtClean="0">
                <a:latin typeface="Times New Roman" panose="02020603050405020304" pitchFamily="18" charset="0"/>
                <a:cs typeface="Times New Roman" panose="02020603050405020304" pitchFamily="18" charset="0"/>
              </a:rPr>
              <a:t>Knowing </a:t>
            </a:r>
            <a:r>
              <a:rPr lang="en-US" sz="2800" dirty="0">
                <a:latin typeface="Times New Roman" panose="02020603050405020304" pitchFamily="18" charset="0"/>
                <a:cs typeface="Times New Roman" panose="02020603050405020304" pitchFamily="18" charset="0"/>
              </a:rPr>
              <a:t>which dimensions remain with the party that essentially earned it and which dimensions have a probability of spillover is the key to understanding when or where risks should be mitigated. </a:t>
            </a:r>
          </a:p>
        </p:txBody>
      </p:sp>
    </p:spTree>
    <p:extLst>
      <p:ext uri="{BB962C8B-B14F-4D97-AF65-F5344CB8AC3E}">
        <p14:creationId xmlns:p14="http://schemas.microsoft.com/office/powerpoint/2010/main" val="12318917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2881" y="1685495"/>
            <a:ext cx="11801110" cy="4607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42925" y="24983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709278" y="49016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723111" y="610743"/>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p:cNvPicPr>
            <a:picLocks noChangeAspect="1"/>
          </p:cNvPicPr>
          <p:nvPr/>
        </p:nvPicPr>
        <p:blipFill>
          <a:blip r:embed="rId3"/>
          <a:stretch>
            <a:fillRect/>
          </a:stretch>
        </p:blipFill>
        <p:spPr>
          <a:xfrm>
            <a:off x="6278881" y="1704292"/>
            <a:ext cx="5705110" cy="4467694"/>
          </a:xfrm>
          <a:prstGeom prst="rect">
            <a:avLst/>
          </a:prstGeom>
        </p:spPr>
      </p:pic>
      <p:sp>
        <p:nvSpPr>
          <p:cNvPr id="3" name="Rectangle 2"/>
          <p:cNvSpPr/>
          <p:nvPr/>
        </p:nvSpPr>
        <p:spPr>
          <a:xfrm>
            <a:off x="2127568" y="610743"/>
            <a:ext cx="5013960" cy="954107"/>
          </a:xfrm>
          <a:prstGeom prst="rect">
            <a:avLst/>
          </a:prstGeom>
        </p:spPr>
        <p:txBody>
          <a:bodyPr wrap="square">
            <a:spAutoFit/>
          </a:bodyPr>
          <a:lstStyle/>
          <a:p>
            <a:pPr lvl="0" algn="just"/>
            <a:r>
              <a:rPr lang="en-US" sz="2800" dirty="0">
                <a:solidFill>
                  <a:prstClr val="black"/>
                </a:solidFill>
                <a:latin typeface="Times New Roman" panose="02020603050405020304" pitchFamily="18" charset="0"/>
                <a:cs typeface="Times New Roman" panose="02020603050405020304" pitchFamily="18" charset="0"/>
              </a:rPr>
              <a:t>Figure 4.3 provides a snapshot of the underlying mechanics</a:t>
            </a:r>
          </a:p>
        </p:txBody>
      </p:sp>
      <p:sp>
        <p:nvSpPr>
          <p:cNvPr id="8" name="Rectangle 7"/>
          <p:cNvSpPr/>
          <p:nvPr/>
        </p:nvSpPr>
        <p:spPr>
          <a:xfrm>
            <a:off x="182881" y="1834514"/>
            <a:ext cx="6096000" cy="4401205"/>
          </a:xfrm>
          <a:prstGeom prst="rect">
            <a:avLst/>
          </a:prstGeom>
        </p:spPr>
        <p:txBody>
          <a:bodyPr>
            <a:spAutoFit/>
          </a:bodyPr>
          <a:lstStyle/>
          <a:p>
            <a:pPr algn="just"/>
            <a:r>
              <a:rPr lang="en-US" sz="2800" dirty="0">
                <a:latin typeface="Times New Roman" panose="02020603050405020304" pitchFamily="18" charset="0"/>
                <a:cs typeface="Times New Roman" panose="02020603050405020304" pitchFamily="18" charset="0"/>
              </a:rPr>
              <a:t>The reputational owner (RO in the figure) forms a reputation through the varying triggers associated with its market </a:t>
            </a:r>
            <a:r>
              <a:rPr lang="en-US" sz="2800" b="1" dirty="0">
                <a:latin typeface="Times New Roman" panose="02020603050405020304" pitchFamily="18" charset="0"/>
                <a:cs typeface="Times New Roman" panose="02020603050405020304" pitchFamily="18" charset="0"/>
              </a:rPr>
              <a:t>offering, communications, and actions</a:t>
            </a:r>
            <a:r>
              <a:rPr lang="en-US" sz="2800" b="1" dirty="0" smtClean="0">
                <a:latin typeface="Times New Roman" panose="02020603050405020304" pitchFamily="18" charset="0"/>
                <a:cs typeface="Times New Roman" panose="02020603050405020304" pitchFamily="18" charset="0"/>
              </a:rPr>
              <a:t>.</a:t>
            </a:r>
          </a:p>
          <a:p>
            <a:pPr algn="just"/>
            <a:endParaRPr lang="en-US" sz="2800" b="1" dirty="0">
              <a:latin typeface="Times New Roman" panose="02020603050405020304" pitchFamily="18" charset="0"/>
              <a:cs typeface="Times New Roman" panose="02020603050405020304" pitchFamily="18" charset="0"/>
            </a:endParaRPr>
          </a:p>
          <a:p>
            <a:pPr algn="just"/>
            <a:r>
              <a:rPr lang="en-US" sz="2800" dirty="0" smtClean="0">
                <a:latin typeface="Times New Roman" panose="02020603050405020304" pitchFamily="18" charset="0"/>
                <a:cs typeface="Times New Roman" panose="02020603050405020304" pitchFamily="18" charset="0"/>
              </a:rPr>
              <a:t> </a:t>
            </a:r>
            <a:r>
              <a:rPr lang="en-US" sz="2800" dirty="0">
                <a:latin typeface="Times New Roman" panose="02020603050405020304" pitchFamily="18" charset="0"/>
                <a:cs typeface="Times New Roman" panose="02020603050405020304" pitchFamily="18" charset="0"/>
              </a:rPr>
              <a:t>The reputational borrower (RB) will passively or indirectly be impacted by the reputation from the owner merely by association</a:t>
            </a:r>
          </a:p>
        </p:txBody>
      </p:sp>
    </p:spTree>
    <p:extLst>
      <p:ext uri="{BB962C8B-B14F-4D97-AF65-F5344CB8AC3E}">
        <p14:creationId xmlns:p14="http://schemas.microsoft.com/office/powerpoint/2010/main" val="9012781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06679" y="1479802"/>
            <a:ext cx="11877311" cy="509516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Wingdings" panose="05000000000000000000" pitchFamily="2" charset="2"/>
              <a:buChar char="v"/>
            </a:pPr>
            <a:r>
              <a:rPr lang="en-US"/>
              <a:t>market. If end-consumers, as a stakeholder group, are looking for fair trade products, the manufacturer’s fair trade reputation becomes relevant and re-spills, via the distributor, to the retailer who will borrow it for attracting end-consumers. In this scenario, we see that spillovers can vary in length, sometimes transferring reputation to both upstream and downstream companies that are more than one tier away. It is all about sequencing, which is another way of saying that the reputational ripple effect underlines the supply chain system</a:t>
            </a: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547027"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96768" y="35863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766141" y="466804"/>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350520" y="1891427"/>
            <a:ext cx="11353800" cy="4031873"/>
          </a:xfrm>
          <a:prstGeom prst="rect">
            <a:avLst/>
          </a:prstGeom>
        </p:spPr>
        <p:txBody>
          <a:bodyPr wrap="square">
            <a:spAutoFit/>
          </a:bodyPr>
          <a:lstStyle/>
          <a:p>
            <a:pPr marL="457200" indent="-457200" algn="just">
              <a:buFont typeface="Wingdings" panose="05000000000000000000" pitchFamily="2" charset="2"/>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If end-consumers, as a stakeholder group, are looking for fair trade products, the manufacturer’s fair trade reputation becomes relevant and re-spills, via the distributor, to the retailer who will borrow it for attracting end-consumers. </a:t>
            </a:r>
            <a:endParaRPr lang="en-US" sz="3200" dirty="0" smtClean="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endParaRPr lang="en-US" sz="3200" dirty="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US" sz="3200" dirty="0" smtClean="0">
                <a:latin typeface="Times New Roman" panose="02020603050405020304" pitchFamily="18" charset="0"/>
                <a:cs typeface="Times New Roman" panose="02020603050405020304" pitchFamily="18" charset="0"/>
              </a:rPr>
              <a:t>In </a:t>
            </a:r>
            <a:r>
              <a:rPr lang="en-US" sz="3200" dirty="0">
                <a:latin typeface="Times New Roman" panose="02020603050405020304" pitchFamily="18" charset="0"/>
                <a:cs typeface="Times New Roman" panose="02020603050405020304" pitchFamily="18" charset="0"/>
              </a:rPr>
              <a:t>this scenario, we see that spillovers can vary in length, sometimes transferring reputation to both upstream and downstream companies that are more than one tier away. </a:t>
            </a:r>
          </a:p>
        </p:txBody>
      </p:sp>
    </p:spTree>
    <p:extLst>
      <p:ext uri="{BB962C8B-B14F-4D97-AF65-F5344CB8AC3E}">
        <p14:creationId xmlns:p14="http://schemas.microsoft.com/office/powerpoint/2010/main" val="35909490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67641" y="948255"/>
            <a:ext cx="11816350" cy="52544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77571" y="1"/>
            <a:ext cx="1404457" cy="90564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562388" y="426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596685" y="16283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96545" y="998875"/>
            <a:ext cx="6859576" cy="5262979"/>
          </a:xfrm>
          <a:prstGeom prst="rect">
            <a:avLst/>
          </a:prstGeom>
        </p:spPr>
        <p:txBody>
          <a:bodyPr wrap="square">
            <a:spAutoFit/>
          </a:bodyPr>
          <a:lstStyle/>
          <a:p>
            <a:pPr algn="just"/>
            <a:r>
              <a:rPr lang="en-US" sz="2800" dirty="0">
                <a:latin typeface="Times New Roman" panose="02020603050405020304" pitchFamily="18" charset="0"/>
                <a:cs typeface="Times New Roman" panose="02020603050405020304" pitchFamily="18" charset="0"/>
              </a:rPr>
              <a:t>R4 is an example that goes beyond the realm of a single supply chain</a:t>
            </a:r>
            <a:r>
              <a:rPr lang="en-US" sz="2800" dirty="0" smtClean="0">
                <a:latin typeface="Times New Roman" panose="02020603050405020304" pitchFamily="18" charset="0"/>
                <a:cs typeface="Times New Roman" panose="02020603050405020304" pitchFamily="18" charset="0"/>
              </a:rPr>
              <a:t>.</a:t>
            </a:r>
          </a:p>
          <a:p>
            <a:pPr algn="just"/>
            <a:endParaRPr lang="en-US" sz="2800" dirty="0">
              <a:latin typeface="Times New Roman" panose="02020603050405020304" pitchFamily="18" charset="0"/>
              <a:cs typeface="Times New Roman" panose="02020603050405020304" pitchFamily="18" charset="0"/>
            </a:endParaRPr>
          </a:p>
          <a:p>
            <a:pPr algn="just"/>
            <a:r>
              <a:rPr lang="en-US" sz="2800" dirty="0" smtClean="0">
                <a:latin typeface="Times New Roman" panose="02020603050405020304" pitchFamily="18" charset="0"/>
                <a:cs typeface="Times New Roman" panose="02020603050405020304" pitchFamily="18" charset="0"/>
              </a:rPr>
              <a:t> </a:t>
            </a:r>
            <a:r>
              <a:rPr lang="en-US" sz="2800" dirty="0">
                <a:latin typeface="Times New Roman" panose="02020603050405020304" pitchFamily="18" charset="0"/>
                <a:cs typeface="Times New Roman" panose="02020603050405020304" pitchFamily="18" charset="0"/>
              </a:rPr>
              <a:t>Thus far, R1 to R3 described vertical spillovers that stay within a given chain. R4 demonstrates that an </a:t>
            </a:r>
            <a:r>
              <a:rPr lang="en-US" sz="2800" dirty="0" smtClean="0">
                <a:latin typeface="Times New Roman" panose="02020603050405020304" pitchFamily="18" charset="0"/>
                <a:cs typeface="Times New Roman" panose="02020603050405020304" pitchFamily="18" charset="0"/>
              </a:rPr>
              <a:t>organization </a:t>
            </a:r>
            <a:r>
              <a:rPr lang="en-US" sz="2800" dirty="0">
                <a:latin typeface="Times New Roman" panose="02020603050405020304" pitchFamily="18" charset="0"/>
                <a:cs typeface="Times New Roman" panose="02020603050405020304" pitchFamily="18" charset="0"/>
              </a:rPr>
              <a:t>outside that chain can borrow the reputation from the owner. </a:t>
            </a:r>
          </a:p>
          <a:p>
            <a:pPr algn="just"/>
            <a:r>
              <a:rPr lang="en-US" sz="2800" b="1" dirty="0" smtClean="0">
                <a:latin typeface="Times New Roman" panose="02020603050405020304" pitchFamily="18" charset="0"/>
                <a:cs typeface="Times New Roman" panose="02020603050405020304" pitchFamily="18" charset="0"/>
              </a:rPr>
              <a:t>For </a:t>
            </a:r>
            <a:r>
              <a:rPr lang="en-US" sz="2800" b="1" dirty="0">
                <a:latin typeface="Times New Roman" panose="02020603050405020304" pitchFamily="18" charset="0"/>
                <a:cs typeface="Times New Roman" panose="02020603050405020304" pitchFamily="18" charset="0"/>
              </a:rPr>
              <a:t>instance</a:t>
            </a:r>
            <a:r>
              <a:rPr lang="en-US" sz="2800" dirty="0">
                <a:latin typeface="Times New Roman" panose="02020603050405020304" pitchFamily="18" charset="0"/>
                <a:cs typeface="Times New Roman" panose="02020603050405020304" pitchFamily="18" charset="0"/>
              </a:rPr>
              <a:t>, the reputation of Volkswagen (the German automotive manufacturer) for being environmentally responsible was tarnished with the diesel emissions scandal </a:t>
            </a:r>
            <a:r>
              <a:rPr lang="en-US" sz="2800" dirty="0" smtClean="0">
                <a:latin typeface="Times New Roman" panose="02020603050405020304" pitchFamily="18" charset="0"/>
                <a:cs typeface="Times New Roman" panose="02020603050405020304" pitchFamily="18" charset="0"/>
              </a:rPr>
              <a:t>..</a:t>
            </a:r>
            <a:endParaRPr lang="en-US" sz="2800" dirty="0">
              <a:latin typeface="Times New Roman" panose="02020603050405020304" pitchFamily="18" charset="0"/>
              <a:cs typeface="Times New Roman" panose="02020603050405020304" pitchFamily="18" charset="0"/>
            </a:endParaRPr>
          </a:p>
        </p:txBody>
      </p:sp>
      <p:pic>
        <p:nvPicPr>
          <p:cNvPr id="9" name="Picture 8"/>
          <p:cNvPicPr>
            <a:picLocks noChangeAspect="1"/>
          </p:cNvPicPr>
          <p:nvPr/>
        </p:nvPicPr>
        <p:blipFill>
          <a:blip r:embed="rId3"/>
          <a:stretch>
            <a:fillRect/>
          </a:stretch>
        </p:blipFill>
        <p:spPr>
          <a:xfrm>
            <a:off x="7209653" y="905647"/>
            <a:ext cx="5013961" cy="5168509"/>
          </a:xfrm>
          <a:prstGeom prst="rect">
            <a:avLst/>
          </a:prstGeom>
        </p:spPr>
      </p:pic>
    </p:spTree>
    <p:extLst>
      <p:ext uri="{BB962C8B-B14F-4D97-AF65-F5344CB8AC3E}">
        <p14:creationId xmlns:p14="http://schemas.microsoft.com/office/powerpoint/2010/main" val="16695100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65908" y="1380367"/>
            <a:ext cx="11614917" cy="4785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265908" y="23181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50725" y="2556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43138" y="498343"/>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Rectangle 2"/>
          <p:cNvSpPr/>
          <p:nvPr/>
        </p:nvSpPr>
        <p:spPr>
          <a:xfrm>
            <a:off x="359229" y="1524596"/>
            <a:ext cx="11521596" cy="4401205"/>
          </a:xfrm>
          <a:prstGeom prst="rect">
            <a:avLst/>
          </a:prstGeom>
        </p:spPr>
        <p:txBody>
          <a:bodyPr wrap="square">
            <a:spAutoFit/>
          </a:bodyPr>
          <a:lstStyle/>
          <a:p>
            <a:pPr marL="457200" indent="-457200" algn="just">
              <a:buFont typeface="Wingdings" panose="05000000000000000000" pitchFamily="2" charset="2"/>
              <a:buChar char="§"/>
            </a:pPr>
            <a:r>
              <a:rPr lang="en-US" sz="2800" dirty="0">
                <a:latin typeface="Times New Roman" panose="02020603050405020304" pitchFamily="18" charset="0"/>
                <a:cs typeface="Times New Roman" panose="02020603050405020304" pitchFamily="18" charset="0"/>
              </a:rPr>
              <a:t>As soon as it became public that the French police raided some of the manufacturing sites of Renault </a:t>
            </a:r>
            <a:r>
              <a:rPr lang="en-US" sz="2800" b="1" dirty="0">
                <a:latin typeface="Times New Roman" panose="02020603050405020304" pitchFamily="18" charset="0"/>
                <a:cs typeface="Times New Roman" panose="02020603050405020304" pitchFamily="18" charset="0"/>
              </a:rPr>
              <a:t>(the French automotive manufacturer</a:t>
            </a:r>
            <a:r>
              <a:rPr lang="en-US" sz="2800" dirty="0">
                <a:latin typeface="Times New Roman" panose="02020603050405020304" pitchFamily="18" charset="0"/>
                <a:cs typeface="Times New Roman" panose="02020603050405020304" pitchFamily="18" charset="0"/>
              </a:rPr>
              <a:t>), stock prices fell by 20% because investors were worried that Renault would be pulled into the Volkswagen emissions scandal as well . </a:t>
            </a:r>
            <a:endParaRPr lang="en-US" sz="2800" dirty="0" smtClean="0">
              <a:latin typeface="Times New Roman" panose="02020603050405020304" pitchFamily="18" charset="0"/>
              <a:cs typeface="Times New Roman" panose="02020603050405020304" pitchFamily="18" charset="0"/>
            </a:endParaRPr>
          </a:p>
          <a:p>
            <a:pPr algn="just"/>
            <a:endParaRPr lang="en-US" sz="2800" dirty="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US" sz="2800" dirty="0" smtClean="0">
                <a:latin typeface="Times New Roman" panose="02020603050405020304" pitchFamily="18" charset="0"/>
                <a:cs typeface="Times New Roman" panose="02020603050405020304" pitchFamily="18" charset="0"/>
              </a:rPr>
              <a:t>Even </a:t>
            </a:r>
            <a:r>
              <a:rPr lang="en-US" sz="2800" dirty="0">
                <a:latin typeface="Times New Roman" panose="02020603050405020304" pitchFamily="18" charset="0"/>
                <a:cs typeface="Times New Roman" panose="02020603050405020304" pitchFamily="18" charset="0"/>
              </a:rPr>
              <a:t>the reassurances of the French government that Renault is not involved in any fraud, did not help to recover the losses. In this example, we see that the reputation of one company can spill horizontally to another </a:t>
            </a:r>
            <a:r>
              <a:rPr lang="en-US" sz="2800" dirty="0" smtClean="0">
                <a:latin typeface="Times New Roman" panose="02020603050405020304" pitchFamily="18" charset="0"/>
                <a:cs typeface="Times New Roman" panose="02020603050405020304" pitchFamily="18" charset="0"/>
              </a:rPr>
              <a:t>organization, </a:t>
            </a:r>
            <a:r>
              <a:rPr lang="en-US" sz="2800" dirty="0">
                <a:latin typeface="Times New Roman" panose="02020603050405020304" pitchFamily="18" charset="0"/>
                <a:cs typeface="Times New Roman" panose="02020603050405020304" pitchFamily="18" charset="0"/>
              </a:rPr>
              <a:t>even though these are embedded in two different supply chains</a:t>
            </a:r>
          </a:p>
        </p:txBody>
      </p:sp>
    </p:spTree>
    <p:extLst>
      <p:ext uri="{BB962C8B-B14F-4D97-AF65-F5344CB8AC3E}">
        <p14:creationId xmlns:p14="http://schemas.microsoft.com/office/powerpoint/2010/main" val="18094076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24325" y="1051886"/>
            <a:ext cx="11556500" cy="53946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190269" y="64346"/>
            <a:ext cx="1404457" cy="787088"/>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349612" y="59295"/>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324324" y="12855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575683" y="0"/>
            <a:ext cx="2305141" cy="1076343"/>
          </a:xfrm>
          <a:prstGeom prst="rect">
            <a:avLst/>
          </a:prstGeom>
        </p:spPr>
      </p:pic>
      <p:pic>
        <p:nvPicPr>
          <p:cNvPr id="11" name="Picture 10"/>
          <p:cNvPicPr>
            <a:picLocks noChangeAspect="1"/>
          </p:cNvPicPr>
          <p:nvPr/>
        </p:nvPicPr>
        <p:blipFill>
          <a:blip r:embed="rId3"/>
          <a:stretch>
            <a:fillRect/>
          </a:stretch>
        </p:blipFill>
        <p:spPr>
          <a:xfrm>
            <a:off x="190268" y="1076343"/>
            <a:ext cx="11690555" cy="5240745"/>
          </a:xfrm>
          <a:prstGeom prst="rect">
            <a:avLst/>
          </a:prstGeom>
        </p:spPr>
      </p:pic>
    </p:spTree>
    <p:extLst>
      <p:ext uri="{BB962C8B-B14F-4D97-AF65-F5344CB8AC3E}">
        <p14:creationId xmlns:p14="http://schemas.microsoft.com/office/powerpoint/2010/main" val="3163859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8601" y="1219200"/>
            <a:ext cx="11652224" cy="513625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838200" y="268963"/>
            <a:ext cx="1404457" cy="950237"/>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839412" y="25930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57314" y="48479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316853" y="1430705"/>
            <a:ext cx="11475719" cy="4524315"/>
          </a:xfrm>
          <a:prstGeom prst="rect">
            <a:avLst/>
          </a:prstGeom>
        </p:spPr>
        <p:txBody>
          <a:bodyPr wrap="square">
            <a:spAutoFit/>
          </a:bodyPr>
          <a:lstStyle/>
          <a:p>
            <a:pPr marL="457200" indent="-457200" algn="just">
              <a:buFont typeface="Wingdings" panose="05000000000000000000" pitchFamily="2" charset="2"/>
              <a:buChar char="§"/>
            </a:pPr>
            <a:r>
              <a:rPr lang="en-US" sz="3200" dirty="0">
                <a:latin typeface="Times New Roman" panose="02020603050405020304" pitchFamily="18" charset="0"/>
                <a:cs typeface="Times New Roman" panose="02020603050405020304" pitchFamily="18" charset="0"/>
              </a:rPr>
              <a:t>T2 highlights that reputation could remain latent and stay with the owner for some time and may spill over later to another party as soon as the reputational trigger becomes relevant and active in a given situation</a:t>
            </a:r>
            <a:r>
              <a:rPr lang="en-US" sz="3200" dirty="0" smtClean="0">
                <a:latin typeface="Times New Roman" panose="02020603050405020304" pitchFamily="18" charset="0"/>
                <a:cs typeface="Times New Roman" panose="02020603050405020304" pitchFamily="18" charset="0"/>
              </a:rPr>
              <a:t>.</a:t>
            </a:r>
          </a:p>
          <a:p>
            <a:pPr marL="457200" indent="-457200" algn="just">
              <a:buFont typeface="Wingdings" panose="05000000000000000000" pitchFamily="2" charset="2"/>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For example, a clothing company sourcing products from countries where child </a:t>
            </a:r>
            <a:r>
              <a:rPr lang="en-US" sz="3200" dirty="0" err="1">
                <a:latin typeface="Times New Roman" panose="02020603050405020304" pitchFamily="18" charset="0"/>
                <a:cs typeface="Times New Roman" panose="02020603050405020304" pitchFamily="18" charset="0"/>
              </a:rPr>
              <a:t>labour</a:t>
            </a:r>
            <a:r>
              <a:rPr lang="en-US" sz="3200" dirty="0">
                <a:latin typeface="Times New Roman" panose="02020603050405020304" pitchFamily="18" charset="0"/>
                <a:cs typeface="Times New Roman" panose="02020603050405020304" pitchFamily="18" charset="0"/>
              </a:rPr>
              <a:t> is the norm has no reputational damage, as long as ‘child </a:t>
            </a:r>
            <a:r>
              <a:rPr lang="en-US" sz="3200" dirty="0" err="1" smtClean="0">
                <a:latin typeface="Times New Roman" panose="02020603050405020304" pitchFamily="18" charset="0"/>
                <a:cs typeface="Times New Roman" panose="02020603050405020304" pitchFamily="18" charset="0"/>
              </a:rPr>
              <a:t>labour</a:t>
            </a: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is not perceived as being wrong. Retailers will not experience any spillover, given that its immediate stakeholders do not deem this important. </a:t>
            </a:r>
          </a:p>
        </p:txBody>
      </p:sp>
    </p:spTree>
    <p:extLst>
      <p:ext uri="{BB962C8B-B14F-4D97-AF65-F5344CB8AC3E}">
        <p14:creationId xmlns:p14="http://schemas.microsoft.com/office/powerpoint/2010/main" val="32648834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40348" y="1250843"/>
            <a:ext cx="11652224" cy="513625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838200" y="268963"/>
            <a:ext cx="1404457" cy="950237"/>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839412" y="25930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57314" y="484797"/>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28600" y="1519510"/>
            <a:ext cx="11475719" cy="4524315"/>
          </a:xfrm>
          <a:prstGeom prst="rect">
            <a:avLst/>
          </a:prstGeom>
        </p:spPr>
        <p:txBody>
          <a:bodyPr wrap="square">
            <a:spAutoFit/>
          </a:bodyPr>
          <a:lstStyle/>
          <a:p>
            <a:pPr marL="457200" indent="-457200" algn="just">
              <a:buFont typeface="Wingdings" panose="05000000000000000000" pitchFamily="2" charset="2"/>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As soon as child </a:t>
            </a:r>
            <a:r>
              <a:rPr lang="en-US" sz="3200" dirty="0" smtClean="0">
                <a:latin typeface="Times New Roman" panose="02020603050405020304" pitchFamily="18" charset="0"/>
                <a:cs typeface="Times New Roman" panose="02020603050405020304" pitchFamily="18" charset="0"/>
              </a:rPr>
              <a:t>labor </a:t>
            </a:r>
            <a:r>
              <a:rPr lang="en-US" sz="3200" dirty="0">
                <a:latin typeface="Times New Roman" panose="02020603050405020304" pitchFamily="18" charset="0"/>
                <a:cs typeface="Times New Roman" panose="02020603050405020304" pitchFamily="18" charset="0"/>
              </a:rPr>
              <a:t>becomes a topic of debate and stakeholders (such as end-consumers) perceive this as being negative, the reputation of the clothing company will spill over to the retailer, regardless of whether the retailer offers products from the clothing company at present</a:t>
            </a:r>
            <a:r>
              <a:rPr lang="en-US" sz="3200" dirty="0" smtClean="0">
                <a:latin typeface="Times New Roman" panose="02020603050405020304" pitchFamily="18" charset="0"/>
                <a:cs typeface="Times New Roman" panose="02020603050405020304" pitchFamily="18" charset="0"/>
              </a:rPr>
              <a:t>.</a:t>
            </a:r>
          </a:p>
          <a:p>
            <a:pPr algn="just"/>
            <a:endParaRPr lang="en-US" sz="3200" dirty="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Given that the manufacturer-retailer association has already been established, activities and market offerings of the past could result in a latent reputational spillover at a later point in time</a:t>
            </a:r>
          </a:p>
        </p:txBody>
      </p:sp>
    </p:spTree>
    <p:extLst>
      <p:ext uri="{BB962C8B-B14F-4D97-AF65-F5344CB8AC3E}">
        <p14:creationId xmlns:p14="http://schemas.microsoft.com/office/powerpoint/2010/main" val="41550147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335279" y="1345306"/>
            <a:ext cx="11545545" cy="49549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00"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511950"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662471" y="29149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696768" y="476162"/>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117204" y="268963"/>
            <a:ext cx="2017031" cy="1076343"/>
          </a:xfrm>
          <a:prstGeom prst="rect">
            <a:avLst/>
          </a:prstGeom>
        </p:spPr>
      </p:pic>
      <p:sp>
        <p:nvSpPr>
          <p:cNvPr id="2" name="Rectangle 1"/>
          <p:cNvSpPr/>
          <p:nvPr/>
        </p:nvSpPr>
        <p:spPr>
          <a:xfrm>
            <a:off x="1916407" y="422921"/>
            <a:ext cx="8157233" cy="954107"/>
          </a:xfrm>
          <a:prstGeom prst="rect">
            <a:avLst/>
          </a:prstGeom>
        </p:spPr>
        <p:txBody>
          <a:bodyPr wrap="square">
            <a:spAutoFit/>
          </a:bodyPr>
          <a:lstStyle/>
          <a:p>
            <a:r>
              <a:rPr lang="en-US" sz="2800" b="1" dirty="0">
                <a:latin typeface="Times New Roman" panose="02020603050405020304" pitchFamily="18" charset="0"/>
                <a:cs typeface="Times New Roman" panose="02020603050405020304" pitchFamily="18" charset="0"/>
              </a:rPr>
              <a:t>The Tool to Detect and Capture Reputational Spillover</a:t>
            </a:r>
          </a:p>
        </p:txBody>
      </p:sp>
      <p:sp>
        <p:nvSpPr>
          <p:cNvPr id="3" name="Rectangle 2"/>
          <p:cNvSpPr/>
          <p:nvPr/>
        </p:nvSpPr>
        <p:spPr>
          <a:xfrm>
            <a:off x="335278" y="1584158"/>
            <a:ext cx="11437467" cy="4524315"/>
          </a:xfrm>
          <a:prstGeom prst="rect">
            <a:avLst/>
          </a:prstGeom>
        </p:spPr>
        <p:txBody>
          <a:bodyPr wrap="square">
            <a:spAutoFit/>
          </a:bodyPr>
          <a:lstStyle/>
          <a:p>
            <a:pPr marL="457200" indent="-457200" algn="just">
              <a:buFont typeface="Wingdings" panose="05000000000000000000" pitchFamily="2" charset="2"/>
              <a:buChar char="§"/>
            </a:pPr>
            <a:r>
              <a:rPr lang="en-US" sz="3200" dirty="0">
                <a:latin typeface="Times New Roman" panose="02020603050405020304" pitchFamily="18" charset="0"/>
                <a:cs typeface="Times New Roman" panose="02020603050405020304" pitchFamily="18" charset="0"/>
              </a:rPr>
              <a:t>Regardless of time and the reach of a reputational spillover within the ripple zone, it is important to understand what </a:t>
            </a:r>
            <a:r>
              <a:rPr lang="en-US" sz="3200" b="1" dirty="0">
                <a:latin typeface="Times New Roman" panose="02020603050405020304" pitchFamily="18" charset="0"/>
                <a:cs typeface="Times New Roman" panose="02020603050405020304" pitchFamily="18" charset="0"/>
              </a:rPr>
              <a:t>reputational dimensions </a:t>
            </a:r>
            <a:r>
              <a:rPr lang="en-US" sz="3200" dirty="0">
                <a:latin typeface="Times New Roman" panose="02020603050405020304" pitchFamily="18" charset="0"/>
                <a:cs typeface="Times New Roman" panose="02020603050405020304" pitchFamily="18" charset="0"/>
              </a:rPr>
              <a:t>typically stay with the reputational owner and what dimensions have the propensity to transfer to </a:t>
            </a:r>
            <a:r>
              <a:rPr lang="en-US" sz="3200" dirty="0" smtClean="0">
                <a:latin typeface="Times New Roman" panose="02020603050405020304" pitchFamily="18" charset="0"/>
                <a:cs typeface="Times New Roman" panose="02020603050405020304" pitchFamily="18" charset="0"/>
              </a:rPr>
              <a:t>borrowers</a:t>
            </a:r>
            <a:r>
              <a:rPr lang="en-US" sz="3200" dirty="0">
                <a:latin typeface="Times New Roman" panose="02020603050405020304" pitchFamily="18" charset="0"/>
                <a:cs typeface="Times New Roman" panose="02020603050405020304" pitchFamily="18" charset="0"/>
              </a:rPr>
              <a:t>. </a:t>
            </a:r>
            <a:endParaRPr lang="en-US" sz="3200" dirty="0" smtClean="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endParaRPr lang="en-US" sz="3200" dirty="0">
              <a:latin typeface="Times New Roman" panose="02020603050405020304" pitchFamily="18" charset="0"/>
              <a:cs typeface="Times New Roman" panose="02020603050405020304" pitchFamily="18" charset="0"/>
            </a:endParaRPr>
          </a:p>
          <a:p>
            <a:pPr marL="457200" indent="-457200" algn="just">
              <a:buFont typeface="Wingdings" panose="05000000000000000000" pitchFamily="2" charset="2"/>
              <a:buChar char="§"/>
            </a:pPr>
            <a:r>
              <a:rPr lang="en-US" sz="3200" dirty="0" smtClean="0">
                <a:latin typeface="Times New Roman" panose="02020603050405020304" pitchFamily="18" charset="0"/>
                <a:cs typeface="Times New Roman" panose="02020603050405020304" pitchFamily="18" charset="0"/>
              </a:rPr>
              <a:t>When </a:t>
            </a:r>
            <a:r>
              <a:rPr lang="en-US" sz="3200" dirty="0">
                <a:latin typeface="Times New Roman" panose="02020603050405020304" pitchFamily="18" charset="0"/>
                <a:cs typeface="Times New Roman" panose="02020603050405020304" pitchFamily="18" charset="0"/>
              </a:rPr>
              <a:t>seen from a distant, reputation in a supply chain becomes an unknown entity making it difficult to tease out the processes that lie behind it. The conceptual model presented next captures this by arranging the dimensions in the supply chain context</a:t>
            </a:r>
          </a:p>
        </p:txBody>
      </p:sp>
    </p:spTree>
    <p:extLst>
      <p:ext uri="{BB962C8B-B14F-4D97-AF65-F5344CB8AC3E}">
        <p14:creationId xmlns:p14="http://schemas.microsoft.com/office/powerpoint/2010/main" val="17532188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2880" y="919162"/>
            <a:ext cx="11801111" cy="552735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854852" y="101323"/>
            <a:ext cx="1404457" cy="885297"/>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39669" y="12492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73966" y="259609"/>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44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p:cNvPicPr>
            <a:picLocks noChangeAspect="1"/>
          </p:cNvPicPr>
          <p:nvPr/>
        </p:nvPicPr>
        <p:blipFill>
          <a:blip r:embed="rId3"/>
          <a:stretch>
            <a:fillRect/>
          </a:stretch>
        </p:blipFill>
        <p:spPr>
          <a:xfrm>
            <a:off x="304800" y="952891"/>
            <a:ext cx="11576026" cy="5527358"/>
          </a:xfrm>
          <a:prstGeom prst="rect">
            <a:avLst/>
          </a:prstGeom>
        </p:spPr>
      </p:pic>
    </p:spTree>
    <p:extLst>
      <p:ext uri="{BB962C8B-B14F-4D97-AF65-F5344CB8AC3E}">
        <p14:creationId xmlns:p14="http://schemas.microsoft.com/office/powerpoint/2010/main" val="37419259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82879" y="1052764"/>
            <a:ext cx="11801111" cy="492378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68331" y="33865"/>
            <a:ext cx="1404457" cy="995357"/>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8" y="5740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187445" y="293073"/>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3141856" y="426738"/>
            <a:ext cx="5767926" cy="584775"/>
          </a:xfrm>
          <a:prstGeom prst="rect">
            <a:avLst/>
          </a:prstGeom>
        </p:spPr>
        <p:txBody>
          <a:bodyPr wrap="none">
            <a:spAutoFit/>
          </a:bodyPr>
          <a:lstStyle/>
          <a:p>
            <a:r>
              <a:rPr lang="en-US" sz="3200" b="1" dirty="0">
                <a:latin typeface="Times New Roman" panose="02020603050405020304" pitchFamily="18" charset="0"/>
                <a:cs typeface="Times New Roman" panose="02020603050405020304" pitchFamily="18" charset="0"/>
              </a:rPr>
              <a:t>Reputational Risk Management</a:t>
            </a:r>
          </a:p>
        </p:txBody>
      </p:sp>
      <p:sp>
        <p:nvSpPr>
          <p:cNvPr id="3" name="Rectangle 2"/>
          <p:cNvSpPr/>
          <p:nvPr/>
        </p:nvSpPr>
        <p:spPr>
          <a:xfrm>
            <a:off x="426720" y="1210539"/>
            <a:ext cx="11557270" cy="1384995"/>
          </a:xfrm>
          <a:prstGeom prst="rect">
            <a:avLst/>
          </a:prstGeom>
        </p:spPr>
        <p:txBody>
          <a:bodyPr wrap="square">
            <a:spAutoFit/>
          </a:bodyPr>
          <a:lstStyle/>
          <a:p>
            <a:pPr algn="just"/>
            <a:r>
              <a:rPr lang="en-US" sz="2800" dirty="0">
                <a:latin typeface="Times New Roman" panose="02020603050405020304" pitchFamily="18" charset="0"/>
                <a:cs typeface="Times New Roman" panose="02020603050405020304" pitchFamily="18" charset="0"/>
              </a:rPr>
              <a:t>Integrating </a:t>
            </a:r>
            <a:r>
              <a:rPr lang="en-US" sz="2800" b="1" dirty="0">
                <a:latin typeface="Times New Roman" panose="02020603050405020304" pitchFamily="18" charset="0"/>
                <a:cs typeface="Times New Roman" panose="02020603050405020304" pitchFamily="18" charset="0"/>
              </a:rPr>
              <a:t>CSR</a:t>
            </a:r>
            <a:r>
              <a:rPr lang="en-US" sz="2800" dirty="0">
                <a:latin typeface="Times New Roman" panose="02020603050405020304" pitchFamily="18" charset="0"/>
                <a:cs typeface="Times New Roman" panose="02020603050405020304" pitchFamily="18" charset="0"/>
              </a:rPr>
              <a:t> into the supply chain serves to guide members with incentives and tools to enhance performance, a strategy that builds on the notion of ‘greening’ the supply </a:t>
            </a:r>
            <a:r>
              <a:rPr lang="en-US" sz="2800" dirty="0" smtClean="0">
                <a:latin typeface="Times New Roman" panose="02020603050405020304" pitchFamily="18" charset="0"/>
                <a:cs typeface="Times New Roman" panose="02020603050405020304" pitchFamily="18" charset="0"/>
              </a:rPr>
              <a:t>chain. </a:t>
            </a:r>
            <a:r>
              <a:rPr lang="en-US" sz="2800" b="1" dirty="0" smtClean="0">
                <a:latin typeface="Times New Roman" panose="02020603050405020304" pitchFamily="18" charset="0"/>
                <a:cs typeface="Times New Roman" panose="02020603050405020304" pitchFamily="18" charset="0"/>
              </a:rPr>
              <a:t>There are </a:t>
            </a:r>
            <a:r>
              <a:rPr lang="en-US" sz="2800" b="1" dirty="0">
                <a:latin typeface="Times New Roman" panose="02020603050405020304" pitchFamily="18" charset="0"/>
                <a:cs typeface="Times New Roman" panose="02020603050405020304" pitchFamily="18" charset="0"/>
              </a:rPr>
              <a:t>the relevant management </a:t>
            </a:r>
            <a:r>
              <a:rPr lang="en-US" sz="2800" b="1" dirty="0" smtClean="0">
                <a:latin typeface="Times New Roman" panose="02020603050405020304" pitchFamily="18" charset="0"/>
                <a:cs typeface="Times New Roman" panose="02020603050405020304" pitchFamily="18" charset="0"/>
              </a:rPr>
              <a:t>steps:</a:t>
            </a:r>
            <a:endParaRPr lang="en-US" sz="2800" b="1" dirty="0">
              <a:latin typeface="Times New Roman" panose="02020603050405020304" pitchFamily="18" charset="0"/>
              <a:cs typeface="Times New Roman" panose="02020603050405020304" pitchFamily="18" charset="0"/>
            </a:endParaRPr>
          </a:p>
        </p:txBody>
      </p:sp>
      <p:sp>
        <p:nvSpPr>
          <p:cNvPr id="8" name="Rectangle 7"/>
          <p:cNvSpPr/>
          <p:nvPr/>
        </p:nvSpPr>
        <p:spPr>
          <a:xfrm>
            <a:off x="320039" y="2753309"/>
            <a:ext cx="11560785" cy="2246769"/>
          </a:xfrm>
          <a:prstGeom prst="rect">
            <a:avLst/>
          </a:prstGeom>
        </p:spPr>
        <p:txBody>
          <a:bodyPr wrap="square">
            <a:spAutoFit/>
          </a:bodyPr>
          <a:lstStyle/>
          <a:p>
            <a:pPr algn="just"/>
            <a:r>
              <a:rPr lang="en-US" sz="2800" dirty="0">
                <a:latin typeface="Times New Roman" panose="02020603050405020304" pitchFamily="18" charset="0"/>
                <a:cs typeface="Times New Roman" panose="02020603050405020304" pitchFamily="18" charset="0"/>
              </a:rPr>
              <a:t>Assessing and managing for reputational risks entails a coordinated effort to assess all supply chain members’ commitment, actions, and surrounding policies. The emphasis is to target the governance of partnering </a:t>
            </a:r>
            <a:r>
              <a:rPr lang="en-US" sz="2800" dirty="0" smtClean="0">
                <a:latin typeface="Times New Roman" panose="02020603050405020304" pitchFamily="18" charset="0"/>
                <a:cs typeface="Times New Roman" panose="02020603050405020304" pitchFamily="18" charset="0"/>
              </a:rPr>
              <a:t>firms .the </a:t>
            </a:r>
            <a:r>
              <a:rPr lang="en-US" sz="2800" dirty="0">
                <a:latin typeface="Times New Roman" panose="02020603050405020304" pitchFamily="18" charset="0"/>
                <a:cs typeface="Times New Roman" panose="02020603050405020304" pitchFamily="18" charset="0"/>
              </a:rPr>
              <a:t>seven-step management process that the environment initiates—one has to take these in stated order:</a:t>
            </a:r>
          </a:p>
        </p:txBody>
      </p:sp>
    </p:spTree>
    <p:extLst>
      <p:ext uri="{BB962C8B-B14F-4D97-AF65-F5344CB8AC3E}">
        <p14:creationId xmlns:p14="http://schemas.microsoft.com/office/powerpoint/2010/main" val="13849935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59081" y="1186531"/>
            <a:ext cx="11724910" cy="51060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08164" y="349401"/>
            <a:ext cx="1404457" cy="83713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92982" y="46814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86392" y="540200"/>
            <a:ext cx="966228" cy="646331"/>
          </a:xfrm>
          <a:prstGeom prst="rect">
            <a:avLst/>
          </a:prstGeom>
          <a:noFill/>
        </p:spPr>
        <p:txBody>
          <a:bodyPr wrap="square" rtlCol="0">
            <a:spAutoFit/>
          </a:bodyPr>
          <a:lstStyle/>
          <a:p>
            <a:pPr algn="ctr"/>
            <a:r>
              <a:rPr lang="en-US" sz="3600" b="1" dirty="0" smtClean="0">
                <a:solidFill>
                  <a:schemeClr val="bg1"/>
                </a:solidFill>
                <a:latin typeface="Times New Roman" panose="02020603050405020304" pitchFamily="18" charset="0"/>
                <a:cs typeface="Times New Roman" panose="02020603050405020304" pitchFamily="18" charset="0"/>
              </a:rPr>
              <a:t>02</a:t>
            </a:r>
            <a:endParaRPr lang="en-US" sz="3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59081" y="1417364"/>
            <a:ext cx="11724910" cy="4031873"/>
          </a:xfrm>
          <a:prstGeom prst="rect">
            <a:avLst/>
          </a:prstGeom>
        </p:spPr>
        <p:txBody>
          <a:bodyPr wrap="square">
            <a:spAutoFit/>
          </a:bodyPr>
          <a:lstStyle/>
          <a:p>
            <a:pPr marL="342900" indent="-342900" algn="just">
              <a:buFont typeface="+mj-lt"/>
              <a:buAutoNum type="arabicPeriod"/>
            </a:pPr>
            <a:r>
              <a:rPr lang="en-US" sz="3200" b="1" dirty="0">
                <a:latin typeface="Times New Roman" panose="02020603050405020304" pitchFamily="18" charset="0"/>
                <a:cs typeface="Times New Roman" panose="02020603050405020304" pitchFamily="18" charset="0"/>
              </a:rPr>
              <a:t>Member </a:t>
            </a:r>
            <a:r>
              <a:rPr lang="en-US" sz="3200" b="1" dirty="0" smtClean="0">
                <a:latin typeface="Times New Roman" panose="02020603050405020304" pitchFamily="18" charset="0"/>
                <a:cs typeface="Times New Roman" panose="02020603050405020304" pitchFamily="18" charset="0"/>
              </a:rPr>
              <a:t>Orientation—</a:t>
            </a:r>
            <a:r>
              <a:rPr lang="en-US" sz="3200" dirty="0" smtClean="0">
                <a:latin typeface="Times New Roman" panose="02020603050405020304" pitchFamily="18" charset="0"/>
                <a:cs typeface="Times New Roman" panose="02020603050405020304" pitchFamily="18" charset="0"/>
              </a:rPr>
              <a:t>the</a:t>
            </a:r>
            <a:r>
              <a:rPr lang="en-US" sz="3200" b="1"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process begins with the gathering of information from supply chain members. This entails their responsibility and sustainability statements, an analysis of their policies and procedures, corresponding </a:t>
            </a:r>
            <a:r>
              <a:rPr lang="en-US" sz="3200" dirty="0" smtClean="0">
                <a:latin typeface="Times New Roman" panose="02020603050405020304" pitchFamily="18" charset="0"/>
                <a:cs typeface="Times New Roman" panose="02020603050405020304" pitchFamily="18" charset="0"/>
              </a:rPr>
              <a:t>performance</a:t>
            </a:r>
            <a:r>
              <a:rPr lang="en-US" sz="3200" dirty="0">
                <a:latin typeface="Times New Roman" panose="02020603050405020304" pitchFamily="18" charset="0"/>
                <a:cs typeface="Times New Roman" panose="02020603050405020304" pitchFamily="18" charset="0"/>
              </a:rPr>
              <a:t>, the quality of their metrics, and their connections to other business parties. This procedure would make the supply chain transparent </a:t>
            </a: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and creates a platform where knowledge-sharing, learning, developing a sense of shared meaning and values, etc. is </a:t>
            </a:r>
            <a:r>
              <a:rPr lang="en-US" sz="3200" dirty="0" smtClean="0">
                <a:latin typeface="Times New Roman" panose="02020603050405020304" pitchFamily="18" charset="0"/>
                <a:cs typeface="Times New Roman" panose="02020603050405020304" pitchFamily="18" charset="0"/>
              </a:rPr>
              <a:t>encouraged. </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583156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59081" y="1186531"/>
            <a:ext cx="11724910" cy="51060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08164" y="349401"/>
            <a:ext cx="1404457" cy="83713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92982" y="46814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086392" y="540200"/>
            <a:ext cx="966228" cy="646331"/>
          </a:xfrm>
          <a:prstGeom prst="rect">
            <a:avLst/>
          </a:prstGeom>
          <a:noFill/>
        </p:spPr>
        <p:txBody>
          <a:bodyPr wrap="square" rtlCol="0">
            <a:spAutoFit/>
          </a:bodyPr>
          <a:lstStyle/>
          <a:p>
            <a:pPr algn="ctr"/>
            <a:r>
              <a:rPr lang="en-US" sz="3600" b="1" dirty="0" smtClean="0">
                <a:solidFill>
                  <a:schemeClr val="bg1"/>
                </a:solidFill>
                <a:latin typeface="Times New Roman" panose="02020603050405020304" pitchFamily="18" charset="0"/>
                <a:cs typeface="Times New Roman" panose="02020603050405020304" pitchFamily="18" charset="0"/>
              </a:rPr>
              <a:t>02</a:t>
            </a:r>
            <a:endParaRPr lang="en-US" sz="3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59081" y="1483805"/>
            <a:ext cx="11724910" cy="3970318"/>
          </a:xfrm>
          <a:prstGeom prst="rect">
            <a:avLst/>
          </a:prstGeom>
        </p:spPr>
        <p:txBody>
          <a:bodyPr wrap="square">
            <a:spAutoFit/>
          </a:bodyPr>
          <a:lstStyle/>
          <a:p>
            <a:pPr algn="just"/>
            <a:r>
              <a:rPr lang="en-US" sz="2800" dirty="0" smtClean="0">
                <a:latin typeface="Times New Roman" panose="02020603050405020304" pitchFamily="18" charset="0"/>
                <a:cs typeface="Times New Roman" panose="02020603050405020304" pitchFamily="18" charset="0"/>
              </a:rPr>
              <a:t>Other </a:t>
            </a:r>
            <a:r>
              <a:rPr lang="en-US" sz="2800" dirty="0">
                <a:latin typeface="Times New Roman" panose="02020603050405020304" pitchFamily="18" charset="0"/>
                <a:cs typeface="Times New Roman" panose="02020603050405020304" pitchFamily="18" charset="0"/>
              </a:rPr>
              <a:t>efforts, such as conducting a lifecycle analyses on the </a:t>
            </a:r>
            <a:r>
              <a:rPr lang="en-US" sz="2800" dirty="0" smtClean="0">
                <a:latin typeface="Times New Roman" panose="02020603050405020304" pitchFamily="18" charset="0"/>
                <a:cs typeface="Times New Roman" panose="02020603050405020304" pitchFamily="18" charset="0"/>
              </a:rPr>
              <a:t>products, </a:t>
            </a:r>
            <a:r>
              <a:rPr lang="en-US" sz="2800" dirty="0">
                <a:latin typeface="Times New Roman" panose="02020603050405020304" pitchFamily="18" charset="0"/>
                <a:cs typeface="Times New Roman" panose="02020603050405020304" pitchFamily="18" charset="0"/>
              </a:rPr>
              <a:t>would assist in identifying opportunities to mitigating environmental issues, human rights problems or disruptions to </a:t>
            </a:r>
            <a:r>
              <a:rPr lang="en-US" sz="2800" dirty="0" smtClean="0">
                <a:latin typeface="Times New Roman" panose="02020603050405020304" pitchFamily="18" charset="0"/>
                <a:cs typeface="Times New Roman" panose="02020603050405020304" pitchFamily="18" charset="0"/>
              </a:rPr>
              <a:t>supplies</a:t>
            </a:r>
            <a:r>
              <a:rPr lang="en-US" sz="2800" dirty="0">
                <a:latin typeface="Times New Roman" panose="02020603050405020304" pitchFamily="18" charset="0"/>
                <a:cs typeface="Times New Roman" panose="02020603050405020304" pitchFamily="18" charset="0"/>
              </a:rPr>
              <a:t>. Scanning the environment for issues associated to the specific activities an organization engages in (i.e., regulatory matters, public policy issues, and societal trends) helps to identify and navigate through potential risks. This also includes regulatory non-compliance and/or awards. Ensuring that interested and affected parties are taken into consideration, identifying risks early on will assist in addressing and mitigating stakeholder issues at a later date.</a:t>
            </a:r>
          </a:p>
        </p:txBody>
      </p:sp>
    </p:spTree>
    <p:extLst>
      <p:ext uri="{BB962C8B-B14F-4D97-AF65-F5344CB8AC3E}">
        <p14:creationId xmlns:p14="http://schemas.microsoft.com/office/powerpoint/2010/main" val="21739083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59079" y="1057456"/>
            <a:ext cx="11724911" cy="538906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847367" y="179306"/>
            <a:ext cx="1404457" cy="878151"/>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942308" y="28801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85596" y="472682"/>
            <a:ext cx="966228" cy="584775"/>
          </a:xfrm>
          <a:prstGeom prst="rect">
            <a:avLst/>
          </a:prstGeom>
          <a:noFill/>
        </p:spPr>
        <p:txBody>
          <a:bodyPr wrap="square" rtlCol="0">
            <a:spAutoFit/>
          </a:bodyPr>
          <a:lstStyle/>
          <a:p>
            <a:pPr algn="ctr"/>
            <a:r>
              <a:rPr lang="en-US" sz="3200" b="1" dirty="0" smtClean="0">
                <a:solidFill>
                  <a:schemeClr val="bg1"/>
                </a:solidFill>
                <a:latin typeface="Times New Roman" panose="02020603050405020304" pitchFamily="18" charset="0"/>
                <a:cs typeface="Times New Roman" panose="02020603050405020304" pitchFamily="18" charset="0"/>
              </a:rPr>
              <a:t>02</a:t>
            </a:r>
            <a:endParaRPr lang="en-US" sz="32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336059" y="1203468"/>
            <a:ext cx="11258557" cy="4832092"/>
          </a:xfrm>
          <a:prstGeom prst="rect">
            <a:avLst/>
          </a:prstGeom>
        </p:spPr>
        <p:txBody>
          <a:bodyPr wrap="square">
            <a:spAutoFit/>
          </a:bodyPr>
          <a:lstStyle/>
          <a:p>
            <a:pPr algn="just"/>
            <a:r>
              <a:rPr lang="en-US" sz="2800" b="1" dirty="0" smtClean="0"/>
              <a:t>2. Risk </a:t>
            </a:r>
            <a:r>
              <a:rPr lang="en-US" sz="2800" b="1" dirty="0"/>
              <a:t>Analysis</a:t>
            </a:r>
            <a:r>
              <a:rPr lang="en-US" sz="2800" dirty="0"/>
              <a:t>—Assessment begins with the characterization of the risks. Probability, impacts, social burden and cost to the organization are conducted here. Prioritization should occur to determine which risks should receive immediate attention as per stakeholder preferences and their input. Nevertheless, capturing and detailing the risks, based on accurate and relevant information, will lead to better decision-making. </a:t>
            </a:r>
            <a:endParaRPr lang="en-US" sz="2800" dirty="0" smtClean="0"/>
          </a:p>
          <a:p>
            <a:pPr algn="just"/>
            <a:endParaRPr lang="en-US" sz="2800" b="1" dirty="0"/>
          </a:p>
          <a:p>
            <a:pPr algn="just"/>
            <a:r>
              <a:rPr lang="en-US" sz="2800" b="1" dirty="0" smtClean="0"/>
              <a:t>For </a:t>
            </a:r>
            <a:r>
              <a:rPr lang="en-US" sz="2800" b="1" dirty="0"/>
              <a:t>instance</a:t>
            </a:r>
            <a:r>
              <a:rPr lang="en-US" sz="2800" dirty="0"/>
              <a:t>, the lifecycle analysis will identify whether any supply chain member uses conflict materials in the </a:t>
            </a:r>
            <a:r>
              <a:rPr lang="en-US" sz="2800" dirty="0" smtClean="0"/>
              <a:t>production </a:t>
            </a:r>
            <a:r>
              <a:rPr lang="en-US" sz="2800" dirty="0"/>
              <a:t>process or perhaps detail the carbon footprint of their product or service. It will also indicate the risk type perceived by each stakeholder </a:t>
            </a:r>
            <a:r>
              <a:rPr lang="en-US" sz="2800" dirty="0" smtClean="0"/>
              <a:t>group.</a:t>
            </a:r>
            <a:endParaRPr lang="en-US" sz="2800" dirty="0"/>
          </a:p>
        </p:txBody>
      </p:sp>
    </p:spTree>
    <p:extLst>
      <p:ext uri="{BB962C8B-B14F-4D97-AF65-F5344CB8AC3E}">
        <p14:creationId xmlns:p14="http://schemas.microsoft.com/office/powerpoint/2010/main" val="10955336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0" y="1498319"/>
            <a:ext cx="11816350" cy="480812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661101" y="8178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709083" y="8429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892087" y="421976"/>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35402" y="1440167"/>
            <a:ext cx="11545545" cy="1815882"/>
          </a:xfrm>
          <a:prstGeom prst="rect">
            <a:avLst/>
          </a:prstGeom>
        </p:spPr>
        <p:txBody>
          <a:bodyPr wrap="square">
            <a:spAutoFit/>
          </a:bodyPr>
          <a:lstStyle/>
          <a:p>
            <a:pPr algn="just"/>
            <a:r>
              <a:rPr lang="en-US" sz="2800" b="1" dirty="0" smtClean="0">
                <a:latin typeface="Times New Roman" panose="02020603050405020304" pitchFamily="18" charset="0"/>
                <a:cs typeface="Times New Roman" panose="02020603050405020304" pitchFamily="18" charset="0"/>
              </a:rPr>
              <a:t>3. Risk </a:t>
            </a:r>
            <a:r>
              <a:rPr lang="en-US" sz="2800" b="1" dirty="0">
                <a:latin typeface="Times New Roman" panose="02020603050405020304" pitchFamily="18" charset="0"/>
                <a:cs typeface="Times New Roman" panose="02020603050405020304" pitchFamily="18" charset="0"/>
              </a:rPr>
              <a:t>Ranking</a:t>
            </a:r>
            <a:r>
              <a:rPr lang="en-US" sz="2800" dirty="0">
                <a:latin typeface="Times New Roman" panose="02020603050405020304" pitchFamily="18" charset="0"/>
                <a:cs typeface="Times New Roman" panose="02020603050405020304" pitchFamily="18" charset="0"/>
              </a:rPr>
              <a:t>—Risks should be prioritized and then categorically assessed for how the organization should manage them. This step could be based on the costs, resources, capabilities, impact, etc. involved in addressing the risk or on the consequences resulting from it</a:t>
            </a:r>
          </a:p>
        </p:txBody>
      </p:sp>
      <p:sp>
        <p:nvSpPr>
          <p:cNvPr id="9" name="Rectangle 8"/>
          <p:cNvSpPr/>
          <p:nvPr/>
        </p:nvSpPr>
        <p:spPr>
          <a:xfrm>
            <a:off x="56014" y="3197896"/>
            <a:ext cx="11704319" cy="3108543"/>
          </a:xfrm>
          <a:prstGeom prst="rect">
            <a:avLst/>
          </a:prstGeom>
        </p:spPr>
        <p:txBody>
          <a:bodyPr wrap="square">
            <a:spAutoFit/>
          </a:bodyPr>
          <a:lstStyle/>
          <a:p>
            <a:pPr algn="just"/>
            <a:r>
              <a:rPr lang="en-US" sz="2800" b="1" dirty="0" smtClean="0">
                <a:latin typeface="Times New Roman" panose="02020603050405020304" pitchFamily="18" charset="0"/>
                <a:cs typeface="Times New Roman" panose="02020603050405020304" pitchFamily="18" charset="0"/>
              </a:rPr>
              <a:t>4. CSR </a:t>
            </a:r>
            <a:r>
              <a:rPr lang="en-US" sz="2800" b="1" dirty="0">
                <a:latin typeface="Times New Roman" panose="02020603050405020304" pitchFamily="18" charset="0"/>
                <a:cs typeface="Times New Roman" panose="02020603050405020304" pitchFamily="18" charset="0"/>
              </a:rPr>
              <a:t>Mitigating Strategies</a:t>
            </a:r>
            <a:r>
              <a:rPr lang="en-US" sz="2800" dirty="0">
                <a:latin typeface="Times New Roman" panose="02020603050405020304" pitchFamily="18" charset="0"/>
                <a:cs typeface="Times New Roman" panose="02020603050405020304" pitchFamily="18" charset="0"/>
              </a:rPr>
              <a:t>—CSR is shaped by the activities of the firm, the environmental situation, and the perceptions of respective stakeholders. The result of the previous step, risk ranking, provides a process of prioritization that is captured within a CSR framework, and would then provide options for </a:t>
            </a:r>
            <a:r>
              <a:rPr lang="en-US" sz="2800" dirty="0" smtClean="0">
                <a:latin typeface="Times New Roman" panose="02020603050405020304" pitchFamily="18" charset="0"/>
                <a:cs typeface="Times New Roman" panose="02020603050405020304" pitchFamily="18" charset="0"/>
              </a:rPr>
              <a:t>mitigation</a:t>
            </a:r>
            <a:r>
              <a:rPr lang="en-US" sz="2800" dirty="0">
                <a:latin typeface="Times New Roman" panose="02020603050405020304" pitchFamily="18" charset="0"/>
                <a:cs typeface="Times New Roman" panose="02020603050405020304" pitchFamily="18" charset="0"/>
              </a:rPr>
              <a:t>. Given the complexity, CSR allows the formulation of counter-strategies specifically in light of governance, ethical, environmental, and social aspects of the business, which shall be discussed later.</a:t>
            </a:r>
          </a:p>
        </p:txBody>
      </p:sp>
    </p:spTree>
    <p:extLst>
      <p:ext uri="{BB962C8B-B14F-4D97-AF65-F5344CB8AC3E}">
        <p14:creationId xmlns:p14="http://schemas.microsoft.com/office/powerpoint/2010/main" val="23947750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67639" y="1176846"/>
            <a:ext cx="11816351" cy="52544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674939" y="268963"/>
            <a:ext cx="1404457" cy="87173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758745" y="26271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751139" y="592071"/>
            <a:ext cx="966228" cy="584775"/>
          </a:xfrm>
          <a:prstGeom prst="rect">
            <a:avLst/>
          </a:prstGeom>
          <a:noFill/>
        </p:spPr>
        <p:txBody>
          <a:bodyPr wrap="square" rtlCol="0">
            <a:spAutoFit/>
          </a:bodyPr>
          <a:lstStyle/>
          <a:p>
            <a:pPr algn="ctr"/>
            <a:r>
              <a:rPr lang="en-US" sz="3200" b="1" dirty="0" smtClean="0">
                <a:solidFill>
                  <a:schemeClr val="bg1"/>
                </a:solidFill>
                <a:latin typeface="Times New Roman" panose="02020603050405020304" pitchFamily="18" charset="0"/>
                <a:cs typeface="Times New Roman" panose="02020603050405020304" pitchFamily="18" charset="0"/>
              </a:rPr>
              <a:t>02</a:t>
            </a:r>
            <a:endParaRPr lang="en-US" sz="32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67637" y="1176846"/>
            <a:ext cx="11713187" cy="4832092"/>
          </a:xfrm>
          <a:prstGeom prst="rect">
            <a:avLst/>
          </a:prstGeom>
        </p:spPr>
        <p:txBody>
          <a:bodyPr wrap="square">
            <a:spAutoFit/>
          </a:bodyPr>
          <a:lstStyle/>
          <a:p>
            <a:pPr algn="just"/>
            <a:r>
              <a:rPr lang="en-US" sz="2800" b="1" dirty="0" smtClean="0">
                <a:latin typeface="Times New Roman" panose="02020603050405020304" pitchFamily="18" charset="0"/>
                <a:cs typeface="Times New Roman" panose="02020603050405020304" pitchFamily="18" charset="0"/>
              </a:rPr>
              <a:t>5. Decision</a:t>
            </a:r>
            <a:r>
              <a:rPr lang="en-US" sz="2800" dirty="0" smtClean="0">
                <a:latin typeface="Times New Roman" panose="02020603050405020304" pitchFamily="18" charset="0"/>
                <a:cs typeface="Times New Roman" panose="02020603050405020304" pitchFamily="18" charset="0"/>
              </a:rPr>
              <a:t>—Selection </a:t>
            </a:r>
            <a:r>
              <a:rPr lang="en-US" sz="2800" dirty="0">
                <a:latin typeface="Times New Roman" panose="02020603050405020304" pitchFamily="18" charset="0"/>
                <a:cs typeface="Times New Roman" panose="02020603050405020304" pitchFamily="18" charset="0"/>
              </a:rPr>
              <a:t>of the best option should lead to reducing or eliminating the risk in the most cost effective manner. Management’s approach must be collaborative. Reducing or eliminating the risk is in the best interests of all supply chain members, but more so with those that have more to lose. </a:t>
            </a:r>
            <a:endParaRPr lang="en-US" sz="2800" dirty="0" smtClean="0">
              <a:latin typeface="Times New Roman" panose="02020603050405020304" pitchFamily="18" charset="0"/>
              <a:cs typeface="Times New Roman" panose="02020603050405020304" pitchFamily="18" charset="0"/>
            </a:endParaRPr>
          </a:p>
          <a:p>
            <a:pPr algn="just"/>
            <a:endParaRPr lang="en-US" sz="2800" dirty="0">
              <a:latin typeface="Times New Roman" panose="02020603050405020304" pitchFamily="18" charset="0"/>
              <a:cs typeface="Times New Roman" panose="02020603050405020304" pitchFamily="18" charset="0"/>
            </a:endParaRPr>
          </a:p>
          <a:p>
            <a:pPr algn="just"/>
            <a:r>
              <a:rPr lang="en-US" sz="2800" dirty="0" smtClean="0">
                <a:latin typeface="Times New Roman" panose="02020603050405020304" pitchFamily="18" charset="0"/>
                <a:cs typeface="Times New Roman" panose="02020603050405020304" pitchFamily="18" charset="0"/>
              </a:rPr>
              <a:t>By </a:t>
            </a:r>
            <a:r>
              <a:rPr lang="en-US" sz="2800" dirty="0">
                <a:latin typeface="Times New Roman" panose="02020603050405020304" pitchFamily="18" charset="0"/>
                <a:cs typeface="Times New Roman" panose="02020603050405020304" pitchFamily="18" charset="0"/>
              </a:rPr>
              <a:t>developing the managerial competencies of all parties in the analysis, </a:t>
            </a:r>
            <a:r>
              <a:rPr lang="en-US" sz="2800" dirty="0" smtClean="0">
                <a:latin typeface="Times New Roman" panose="02020603050405020304" pitchFamily="18" charset="0"/>
                <a:cs typeface="Times New Roman" panose="02020603050405020304" pitchFamily="18" charset="0"/>
              </a:rPr>
              <a:t>recognition </a:t>
            </a:r>
            <a:r>
              <a:rPr lang="en-US" sz="2800" dirty="0">
                <a:latin typeface="Times New Roman" panose="02020603050405020304" pitchFamily="18" charset="0"/>
                <a:cs typeface="Times New Roman" panose="02020603050405020304" pitchFamily="18" charset="0"/>
              </a:rPr>
              <a:t>and decision-making process, the chain becomes stronger and has the probability of providing a competitive advantage. Selection of the mitigating options are contingent upon ensuring that there is a collaborative approach that considers the resources required by the decision, the intensity of the effort, and the parties that are affected</a:t>
            </a:r>
          </a:p>
        </p:txBody>
      </p:sp>
    </p:spTree>
    <p:extLst>
      <p:ext uri="{BB962C8B-B14F-4D97-AF65-F5344CB8AC3E}">
        <p14:creationId xmlns:p14="http://schemas.microsoft.com/office/powerpoint/2010/main" val="19994642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28600" y="1043218"/>
            <a:ext cx="11755390" cy="53575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6103" y="114679"/>
            <a:ext cx="1404457" cy="860657"/>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80532" y="182561"/>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149126" y="390561"/>
            <a:ext cx="966228" cy="584775"/>
          </a:xfrm>
          <a:prstGeom prst="rect">
            <a:avLst/>
          </a:prstGeom>
          <a:noFill/>
        </p:spPr>
        <p:txBody>
          <a:bodyPr wrap="square" rtlCol="0">
            <a:spAutoFit/>
          </a:bodyPr>
          <a:lstStyle/>
          <a:p>
            <a:pPr algn="ctr"/>
            <a:r>
              <a:rPr lang="en-US" sz="3200" b="1" dirty="0" smtClean="0">
                <a:solidFill>
                  <a:schemeClr val="bg1"/>
                </a:solidFill>
                <a:latin typeface="Times New Roman" panose="02020603050405020304" pitchFamily="18" charset="0"/>
                <a:cs typeface="Times New Roman" panose="02020603050405020304" pitchFamily="18" charset="0"/>
              </a:rPr>
              <a:t>02</a:t>
            </a:r>
            <a:endParaRPr lang="en-US" sz="32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80182" y="1345306"/>
            <a:ext cx="11652226" cy="2677656"/>
          </a:xfrm>
          <a:prstGeom prst="rect">
            <a:avLst/>
          </a:prstGeom>
        </p:spPr>
        <p:txBody>
          <a:bodyPr wrap="square">
            <a:spAutoFit/>
          </a:bodyPr>
          <a:lstStyle/>
          <a:p>
            <a:pPr algn="just"/>
            <a:r>
              <a:rPr lang="en-US" sz="2800" b="1" dirty="0" smtClean="0">
                <a:latin typeface="Times New Roman" panose="02020603050405020304" pitchFamily="18" charset="0"/>
                <a:cs typeface="Times New Roman" panose="02020603050405020304" pitchFamily="18" charset="0"/>
              </a:rPr>
              <a:t>6. Implementation</a:t>
            </a:r>
            <a:r>
              <a:rPr lang="en-US" sz="2800" dirty="0" smtClean="0">
                <a:latin typeface="Times New Roman" panose="02020603050405020304" pitchFamily="18" charset="0"/>
                <a:cs typeface="Times New Roman" panose="02020603050405020304" pitchFamily="18" charset="0"/>
              </a:rPr>
              <a:t>—Collecting </a:t>
            </a:r>
            <a:r>
              <a:rPr lang="en-US" sz="2800" dirty="0">
                <a:latin typeface="Times New Roman" panose="02020603050405020304" pitchFamily="18" charset="0"/>
                <a:cs typeface="Times New Roman" panose="02020603050405020304" pitchFamily="18" charset="0"/>
              </a:rPr>
              <a:t>and assessing the performance data for </a:t>
            </a:r>
            <a:r>
              <a:rPr lang="en-US" sz="2800" dirty="0" smtClean="0">
                <a:latin typeface="Times New Roman" panose="02020603050405020304" pitchFamily="18" charset="0"/>
                <a:cs typeface="Times New Roman" panose="02020603050405020304" pitchFamily="18" charset="0"/>
              </a:rPr>
              <a:t>effectiveness </a:t>
            </a:r>
            <a:r>
              <a:rPr lang="en-US" sz="2800" dirty="0">
                <a:latin typeface="Times New Roman" panose="02020603050405020304" pitchFamily="18" charset="0"/>
                <a:cs typeface="Times New Roman" panose="02020603050405020304" pitchFamily="18" charset="0"/>
              </a:rPr>
              <a:t>ensures that management practices are measured. This then will allow for continuous improvement. Implementation involves the development of the appropriate policy, establishing goals and metrics, identifying roles and responsibilities, acquiring the needed resources, and starting the implementation programme</a:t>
            </a:r>
          </a:p>
        </p:txBody>
      </p:sp>
      <p:sp>
        <p:nvSpPr>
          <p:cNvPr id="9" name="Rectangle 8"/>
          <p:cNvSpPr/>
          <p:nvPr/>
        </p:nvSpPr>
        <p:spPr>
          <a:xfrm>
            <a:off x="280181" y="4278932"/>
            <a:ext cx="11600643" cy="1815882"/>
          </a:xfrm>
          <a:prstGeom prst="rect">
            <a:avLst/>
          </a:prstGeom>
        </p:spPr>
        <p:txBody>
          <a:bodyPr wrap="square">
            <a:spAutoFit/>
          </a:bodyPr>
          <a:lstStyle/>
          <a:p>
            <a:pPr algn="just"/>
            <a:r>
              <a:rPr lang="en-US" sz="2800" b="1" dirty="0" smtClean="0">
                <a:latin typeface="Times New Roman" panose="02020603050405020304" pitchFamily="18" charset="0"/>
                <a:cs typeface="Times New Roman" panose="02020603050405020304" pitchFamily="18" charset="0"/>
              </a:rPr>
              <a:t>7. Feedback</a:t>
            </a:r>
            <a:r>
              <a:rPr lang="en-US" sz="2800" dirty="0" smtClean="0">
                <a:latin typeface="Times New Roman" panose="02020603050405020304" pitchFamily="18" charset="0"/>
                <a:cs typeface="Times New Roman" panose="02020603050405020304" pitchFamily="18" charset="0"/>
              </a:rPr>
              <a:t>—After </a:t>
            </a:r>
            <a:r>
              <a:rPr lang="en-US" sz="2800" dirty="0">
                <a:latin typeface="Times New Roman" panose="02020603050405020304" pitchFamily="18" charset="0"/>
                <a:cs typeface="Times New Roman" panose="02020603050405020304" pitchFamily="18" charset="0"/>
              </a:rPr>
              <a:t>the data is collected, procedures implemented, and </a:t>
            </a:r>
            <a:r>
              <a:rPr lang="en-US" sz="2800" dirty="0" smtClean="0">
                <a:latin typeface="Times New Roman" panose="02020603050405020304" pitchFamily="18" charset="0"/>
                <a:cs typeface="Times New Roman" panose="02020603050405020304" pitchFamily="18" charset="0"/>
              </a:rPr>
              <a:t>performance </a:t>
            </a:r>
            <a:r>
              <a:rPr lang="en-US" sz="2800" dirty="0">
                <a:latin typeface="Times New Roman" panose="02020603050405020304" pitchFamily="18" charset="0"/>
                <a:cs typeface="Times New Roman" panose="02020603050405020304" pitchFamily="18" charset="0"/>
              </a:rPr>
              <a:t>evaluated, the loop must be closed. Performance evaluation data is fed back in at the front of the loop and the risk analysis process begins once again</a:t>
            </a:r>
          </a:p>
        </p:txBody>
      </p:sp>
    </p:spTree>
    <p:extLst>
      <p:ext uri="{BB962C8B-B14F-4D97-AF65-F5344CB8AC3E}">
        <p14:creationId xmlns:p14="http://schemas.microsoft.com/office/powerpoint/2010/main" val="28912279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06681" y="1390134"/>
            <a:ext cx="11877310" cy="49473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dirty="0">
                <a:solidFill>
                  <a:schemeClr val="tx1"/>
                </a:solidFill>
                <a:latin typeface="Times New Roman" panose="02020603050405020304" pitchFamily="18" charset="0"/>
                <a:cs typeface="Times New Roman" panose="02020603050405020304" pitchFamily="18" charset="0"/>
              </a:rPr>
              <a:t>From a traditional stakeholder vantage point, one of the primary roles or </a:t>
            </a:r>
            <a:r>
              <a:rPr lang="en-US" sz="2800" dirty="0" smtClean="0">
                <a:solidFill>
                  <a:schemeClr val="tx1"/>
                </a:solidFill>
                <a:latin typeface="Times New Roman" panose="02020603050405020304" pitchFamily="18" charset="0"/>
                <a:cs typeface="Times New Roman" panose="02020603050405020304" pitchFamily="18" charset="0"/>
              </a:rPr>
              <a:t>responsibilities </a:t>
            </a:r>
            <a:r>
              <a:rPr lang="en-US" sz="2800" dirty="0">
                <a:solidFill>
                  <a:schemeClr val="tx1"/>
                </a:solidFill>
                <a:latin typeface="Times New Roman" panose="02020603050405020304" pitchFamily="18" charset="0"/>
                <a:cs typeface="Times New Roman" panose="02020603050405020304" pitchFamily="18" charset="0"/>
              </a:rPr>
              <a:t>of business is wealth generation </a:t>
            </a:r>
            <a:r>
              <a:rPr lang="en-US" sz="2800" dirty="0" smtClean="0">
                <a:solidFill>
                  <a:schemeClr val="tx1"/>
                </a:solidFill>
                <a:latin typeface="Times New Roman" panose="02020603050405020304" pitchFamily="18" charset="0"/>
                <a:cs typeface="Times New Roman" panose="02020603050405020304" pitchFamily="18" charset="0"/>
              </a:rPr>
              <a:t> </a:t>
            </a:r>
            <a:r>
              <a:rPr lang="en-US" sz="2800" dirty="0">
                <a:solidFill>
                  <a:schemeClr val="tx1"/>
                </a:solidFill>
                <a:latin typeface="Times New Roman" panose="02020603050405020304" pitchFamily="18" charset="0"/>
                <a:cs typeface="Times New Roman" panose="02020603050405020304" pitchFamily="18" charset="0"/>
              </a:rPr>
              <a:t>which guides them on their duties as for-profit entities </a:t>
            </a:r>
            <a:r>
              <a:rPr lang="en-US" sz="2800" dirty="0" smtClean="0">
                <a:solidFill>
                  <a:schemeClr val="tx1"/>
                </a:solidFill>
                <a:latin typeface="Times New Roman" panose="02020603050405020304" pitchFamily="18" charset="0"/>
                <a:cs typeface="Times New Roman" panose="02020603050405020304" pitchFamily="18" charset="0"/>
              </a:rPr>
              <a:t>. </a:t>
            </a:r>
            <a:r>
              <a:rPr lang="en-US" sz="2800" dirty="0">
                <a:solidFill>
                  <a:schemeClr val="tx1"/>
                </a:solidFill>
                <a:latin typeface="Times New Roman" panose="02020603050405020304" pitchFamily="18" charset="0"/>
                <a:cs typeface="Times New Roman" panose="02020603050405020304" pitchFamily="18" charset="0"/>
              </a:rPr>
              <a:t>This is an extreme view, and one held by very few business people today. Included in the building up of monetary wealth, business now must also strive to assume CSR, which entails responsibilities </a:t>
            </a:r>
            <a:r>
              <a:rPr lang="en-US" sz="2800" dirty="0" smtClean="0">
                <a:solidFill>
                  <a:schemeClr val="tx1"/>
                </a:solidFill>
                <a:latin typeface="Times New Roman" panose="02020603050405020304" pitchFamily="18" charset="0"/>
                <a:cs typeface="Times New Roman" panose="02020603050405020304" pitchFamily="18" charset="0"/>
              </a:rPr>
              <a:t>surrounding </a:t>
            </a:r>
            <a:r>
              <a:rPr lang="en-US" sz="2800" dirty="0">
                <a:solidFill>
                  <a:schemeClr val="tx1"/>
                </a:solidFill>
                <a:latin typeface="Times New Roman" panose="02020603050405020304" pitchFamily="18" charset="0"/>
                <a:cs typeface="Times New Roman" panose="02020603050405020304" pitchFamily="18" charset="0"/>
              </a:rPr>
              <a:t>economic, societal and environmental issues </a:t>
            </a:r>
            <a:r>
              <a:rPr lang="en-US" sz="2800" dirty="0" smtClean="0">
                <a:solidFill>
                  <a:schemeClr val="tx1"/>
                </a:solidFill>
                <a:latin typeface="Times New Roman" panose="02020603050405020304" pitchFamily="18" charset="0"/>
                <a:cs typeface="Times New Roman" panose="02020603050405020304" pitchFamily="18" charset="0"/>
              </a:rPr>
              <a:t>. </a:t>
            </a:r>
            <a:r>
              <a:rPr lang="en-US" sz="2800" dirty="0">
                <a:solidFill>
                  <a:schemeClr val="tx1"/>
                </a:solidFill>
                <a:latin typeface="Times New Roman" panose="02020603050405020304" pitchFamily="18" charset="0"/>
                <a:cs typeface="Times New Roman" panose="02020603050405020304" pitchFamily="18" charset="0"/>
              </a:rPr>
              <a:t>Although it is a topical business practice with a pedigree of academic writing, the CSR concept is still somewhat ill-defined </a:t>
            </a:r>
            <a:r>
              <a:rPr lang="en-US" sz="2800" dirty="0" smtClean="0">
                <a:solidFill>
                  <a:schemeClr val="tx1"/>
                </a:solidFill>
                <a:latin typeface="Times New Roman" panose="02020603050405020304" pitchFamily="18" charset="0"/>
                <a:cs typeface="Times New Roman" panose="02020603050405020304" pitchFamily="18" charset="0"/>
              </a:rPr>
              <a:t>. </a:t>
            </a:r>
            <a:r>
              <a:rPr lang="en-US" sz="2800" dirty="0">
                <a:solidFill>
                  <a:schemeClr val="tx1"/>
                </a:solidFill>
                <a:latin typeface="Times New Roman" panose="02020603050405020304" pitchFamily="18" charset="0"/>
                <a:cs typeface="Times New Roman" panose="02020603050405020304" pitchFamily="18" charset="0"/>
              </a:rPr>
              <a:t>This is due, in part, to varying stakeholder </a:t>
            </a:r>
            <a:r>
              <a:rPr lang="en-US" sz="2800" dirty="0" smtClean="0">
                <a:solidFill>
                  <a:schemeClr val="tx1"/>
                </a:solidFill>
                <a:latin typeface="Times New Roman" panose="02020603050405020304" pitchFamily="18" charset="0"/>
                <a:cs typeface="Times New Roman" panose="02020603050405020304" pitchFamily="18" charset="0"/>
              </a:rPr>
              <a:t>expectations </a:t>
            </a:r>
            <a:r>
              <a:rPr lang="en-US" sz="2800" dirty="0">
                <a:solidFill>
                  <a:schemeClr val="tx1"/>
                </a:solidFill>
                <a:latin typeface="Times New Roman" panose="02020603050405020304" pitchFamily="18" charset="0"/>
                <a:cs typeface="Times New Roman" panose="02020603050405020304" pitchFamily="18" charset="0"/>
              </a:rPr>
              <a:t>and what one would consider to be a CSR-related </a:t>
            </a:r>
            <a:r>
              <a:rPr lang="en-US" sz="2800" dirty="0" smtClean="0">
                <a:solidFill>
                  <a:schemeClr val="tx1"/>
                </a:solidFill>
                <a:latin typeface="Times New Roman" panose="02020603050405020304" pitchFamily="18" charset="0"/>
                <a:cs typeface="Times New Roman" panose="02020603050405020304" pitchFamily="18" charset="0"/>
              </a:rPr>
              <a:t>action</a:t>
            </a: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13328" y="173652"/>
            <a:ext cx="1404457" cy="82744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98146" y="16973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498146" y="274575"/>
            <a:ext cx="966228" cy="584775"/>
          </a:xfrm>
          <a:prstGeom prst="rect">
            <a:avLst/>
          </a:prstGeom>
          <a:noFill/>
        </p:spPr>
        <p:txBody>
          <a:bodyPr wrap="square" rtlCol="0">
            <a:spAutoFit/>
          </a:bodyPr>
          <a:lstStyle/>
          <a:p>
            <a:pPr algn="ctr"/>
            <a:r>
              <a:rPr lang="en-US" sz="3200" b="1" dirty="0" smtClean="0">
                <a:solidFill>
                  <a:schemeClr val="bg1"/>
                </a:solidFill>
                <a:latin typeface="Times New Roman" panose="02020603050405020304" pitchFamily="18" charset="0"/>
                <a:cs typeface="Times New Roman" panose="02020603050405020304" pitchFamily="18" charset="0"/>
              </a:rPr>
              <a:t>02</a:t>
            </a:r>
            <a:endParaRPr lang="en-US" sz="32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53591" y="219679"/>
            <a:ext cx="2305141" cy="1076343"/>
          </a:xfrm>
          <a:prstGeom prst="rect">
            <a:avLst/>
          </a:prstGeom>
        </p:spPr>
      </p:pic>
      <p:sp>
        <p:nvSpPr>
          <p:cNvPr id="3" name="Rectangle 2"/>
          <p:cNvSpPr/>
          <p:nvPr/>
        </p:nvSpPr>
        <p:spPr>
          <a:xfrm>
            <a:off x="1717785" y="412876"/>
            <a:ext cx="8209299" cy="523220"/>
          </a:xfrm>
          <a:prstGeom prst="rect">
            <a:avLst/>
          </a:prstGeom>
        </p:spPr>
        <p:txBody>
          <a:bodyPr wrap="none">
            <a:spAutoFit/>
          </a:bodyPr>
          <a:lstStyle/>
          <a:p>
            <a:r>
              <a:rPr lang="en-US" sz="2800" b="1" dirty="0">
                <a:latin typeface="Times New Roman" panose="02020603050405020304" pitchFamily="18" charset="0"/>
                <a:cs typeface="Times New Roman" panose="02020603050405020304" pitchFamily="18" charset="0"/>
              </a:rPr>
              <a:t>Corporate Social Responsibility in the Supply Chain</a:t>
            </a:r>
          </a:p>
        </p:txBody>
      </p:sp>
    </p:spTree>
    <p:extLst>
      <p:ext uri="{BB962C8B-B14F-4D97-AF65-F5344CB8AC3E}">
        <p14:creationId xmlns:p14="http://schemas.microsoft.com/office/powerpoint/2010/main" val="3185749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06681" y="1390134"/>
            <a:ext cx="11877310" cy="49473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877331"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62148" y="2455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984410" y="36662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3" name="Picture 2"/>
          <p:cNvPicPr>
            <a:picLocks noChangeAspect="1"/>
          </p:cNvPicPr>
          <p:nvPr/>
        </p:nvPicPr>
        <p:blipFill>
          <a:blip r:embed="rId3"/>
          <a:stretch>
            <a:fillRect/>
          </a:stretch>
        </p:blipFill>
        <p:spPr>
          <a:xfrm>
            <a:off x="243840" y="1532629"/>
            <a:ext cx="11490960" cy="4659827"/>
          </a:xfrm>
          <a:prstGeom prst="rect">
            <a:avLst/>
          </a:prstGeom>
        </p:spPr>
      </p:pic>
    </p:spTree>
    <p:extLst>
      <p:ext uri="{BB962C8B-B14F-4D97-AF65-F5344CB8AC3E}">
        <p14:creationId xmlns:p14="http://schemas.microsoft.com/office/powerpoint/2010/main" val="38972956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06681" y="1390134"/>
            <a:ext cx="11877310" cy="49473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877331"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62148" y="2455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984410" y="36662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Rectangle 2"/>
          <p:cNvSpPr/>
          <p:nvPr/>
        </p:nvSpPr>
        <p:spPr>
          <a:xfrm>
            <a:off x="106681" y="1547084"/>
            <a:ext cx="11877310" cy="3970318"/>
          </a:xfrm>
          <a:prstGeom prst="rect">
            <a:avLst/>
          </a:prstGeom>
        </p:spPr>
        <p:txBody>
          <a:bodyPr wrap="square">
            <a:spAutoFit/>
          </a:bodyPr>
          <a:lstStyle/>
          <a:p>
            <a:pPr algn="just"/>
            <a:r>
              <a:rPr lang="en-US" sz="2800" b="1" dirty="0">
                <a:latin typeface="Times New Roman" panose="02020603050405020304" pitchFamily="18" charset="0"/>
                <a:cs typeface="Times New Roman" panose="02020603050405020304" pitchFamily="18" charset="0"/>
              </a:rPr>
              <a:t>The first CSR sphere, </a:t>
            </a:r>
            <a:r>
              <a:rPr lang="en-US" sz="2800" b="1" dirty="0" smtClean="0">
                <a:latin typeface="Times New Roman" panose="02020603050405020304" pitchFamily="18" charset="0"/>
                <a:cs typeface="Times New Roman" panose="02020603050405020304" pitchFamily="18" charset="0"/>
              </a:rPr>
              <a:t>governance:</a:t>
            </a:r>
          </a:p>
          <a:p>
            <a:pPr algn="just"/>
            <a:endParaRPr lang="en-US" sz="2800" dirty="0" smtClean="0">
              <a:latin typeface="Times New Roman" panose="02020603050405020304" pitchFamily="18" charset="0"/>
              <a:cs typeface="Times New Roman" panose="02020603050405020304" pitchFamily="18" charset="0"/>
            </a:endParaRPr>
          </a:p>
          <a:p>
            <a:pPr algn="just"/>
            <a:r>
              <a:rPr lang="en-US" sz="2800" dirty="0" smtClean="0">
                <a:latin typeface="Times New Roman" panose="02020603050405020304" pitchFamily="18" charset="0"/>
                <a:cs typeface="Times New Roman" panose="02020603050405020304" pitchFamily="18" charset="0"/>
              </a:rPr>
              <a:t> </a:t>
            </a:r>
            <a:r>
              <a:rPr lang="en-US" sz="2800" dirty="0">
                <a:latin typeface="Times New Roman" panose="02020603050405020304" pitchFamily="18" charset="0"/>
                <a:cs typeface="Times New Roman" panose="02020603050405020304" pitchFamily="18" charset="0"/>
              </a:rPr>
              <a:t>views a corporation as being embedded in existing social structures and international business networks. This sphere </a:t>
            </a:r>
            <a:r>
              <a:rPr lang="en-US" sz="2800" dirty="0" smtClean="0">
                <a:latin typeface="Times New Roman" panose="02020603050405020304" pitchFamily="18" charset="0"/>
                <a:cs typeface="Times New Roman" panose="02020603050405020304" pitchFamily="18" charset="0"/>
              </a:rPr>
              <a:t>encapsulates </a:t>
            </a:r>
            <a:r>
              <a:rPr lang="en-US" sz="2800" dirty="0">
                <a:latin typeface="Times New Roman" panose="02020603050405020304" pitchFamily="18" charset="0"/>
                <a:cs typeface="Times New Roman" panose="02020603050405020304" pitchFamily="18" charset="0"/>
              </a:rPr>
              <a:t>how organizational resources are being deployed and the type of interaction the organization has with its </a:t>
            </a:r>
            <a:r>
              <a:rPr lang="en-US" sz="2800" dirty="0" smtClean="0">
                <a:latin typeface="Times New Roman" panose="02020603050405020304" pitchFamily="18" charset="0"/>
                <a:cs typeface="Times New Roman" panose="02020603050405020304" pitchFamily="18" charset="0"/>
              </a:rPr>
              <a:t>.Responsible </a:t>
            </a:r>
            <a:r>
              <a:rPr lang="en-US" sz="2800" dirty="0">
                <a:latin typeface="Times New Roman" panose="02020603050405020304" pitchFamily="18" charset="0"/>
                <a:cs typeface="Times New Roman" panose="02020603050405020304" pitchFamily="18" charset="0"/>
              </a:rPr>
              <a:t>firms have better organizational performance, good risk management practices, support from institutional investors, satisfied employees, and loyal </a:t>
            </a:r>
            <a:r>
              <a:rPr lang="en-US" sz="2800" dirty="0" smtClean="0">
                <a:latin typeface="Times New Roman" panose="02020603050405020304" pitchFamily="18" charset="0"/>
                <a:cs typeface="Times New Roman" panose="02020603050405020304" pitchFamily="18" charset="0"/>
              </a:rPr>
              <a:t>Compliance </a:t>
            </a:r>
            <a:r>
              <a:rPr lang="en-US" sz="2800" dirty="0">
                <a:latin typeface="Times New Roman" panose="02020603050405020304" pitchFamily="18" charset="0"/>
                <a:cs typeface="Times New Roman" panose="02020603050405020304" pitchFamily="18" charset="0"/>
              </a:rPr>
              <a:t>and organizational responsiveness among chain members should be observed at the level of governance. </a:t>
            </a:r>
          </a:p>
        </p:txBody>
      </p:sp>
    </p:spTree>
    <p:extLst>
      <p:ext uri="{BB962C8B-B14F-4D97-AF65-F5344CB8AC3E}">
        <p14:creationId xmlns:p14="http://schemas.microsoft.com/office/powerpoint/2010/main" val="5441687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06681" y="1390134"/>
            <a:ext cx="11877310" cy="49473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400" b="1" dirty="0">
                <a:solidFill>
                  <a:schemeClr val="tx1"/>
                </a:solidFill>
                <a:latin typeface="Times New Roman" panose="02020603050405020304" pitchFamily="18" charset="0"/>
                <a:cs typeface="Times New Roman" panose="02020603050405020304" pitchFamily="18" charset="0"/>
              </a:rPr>
              <a:t>The second sphere is </a:t>
            </a:r>
            <a:r>
              <a:rPr lang="en-US" sz="2400" b="1" dirty="0" smtClean="0">
                <a:solidFill>
                  <a:schemeClr val="tx1"/>
                </a:solidFill>
                <a:latin typeface="Times New Roman" panose="02020603050405020304" pitchFamily="18" charset="0"/>
                <a:cs typeface="Times New Roman" panose="02020603050405020304" pitchFamily="18" charset="0"/>
              </a:rPr>
              <a:t>ethics:</a:t>
            </a:r>
          </a:p>
          <a:p>
            <a:pPr algn="just"/>
            <a:r>
              <a:rPr lang="en-US" sz="2400" b="1" dirty="0" smtClean="0">
                <a:solidFill>
                  <a:schemeClr val="tx1"/>
                </a:solidFill>
                <a:latin typeface="Times New Roman" panose="02020603050405020304" pitchFamily="18" charset="0"/>
                <a:cs typeface="Times New Roman" panose="02020603050405020304" pitchFamily="18" charset="0"/>
              </a:rPr>
              <a:t> </a:t>
            </a:r>
            <a:r>
              <a:rPr lang="en-US" sz="2400" dirty="0">
                <a:solidFill>
                  <a:schemeClr val="tx1"/>
                </a:solidFill>
                <a:latin typeface="Times New Roman" panose="02020603050405020304" pitchFamily="18" charset="0"/>
                <a:cs typeface="Times New Roman" panose="02020603050405020304" pitchFamily="18" charset="0"/>
              </a:rPr>
              <a:t>which captures the expectations of stakeholders and also the corporation’s willingness to assume its ethical responsibility .</a:t>
            </a:r>
            <a:r>
              <a:rPr lang="en-US" sz="2400" dirty="0" smtClean="0">
                <a:solidFill>
                  <a:schemeClr val="tx1"/>
                </a:solidFill>
                <a:latin typeface="Times New Roman" panose="02020603050405020304" pitchFamily="18" charset="0"/>
                <a:cs typeface="Times New Roman" panose="02020603050405020304" pitchFamily="18" charset="0"/>
              </a:rPr>
              <a:t>In </a:t>
            </a:r>
            <a:r>
              <a:rPr lang="en-US" sz="2400" dirty="0">
                <a:solidFill>
                  <a:schemeClr val="tx1"/>
                </a:solidFill>
                <a:latin typeface="Times New Roman" panose="02020603050405020304" pitchFamily="18" charset="0"/>
                <a:cs typeface="Times New Roman" panose="02020603050405020304" pitchFamily="18" charset="0"/>
              </a:rPr>
              <a:t>general, ethical </a:t>
            </a:r>
            <a:r>
              <a:rPr lang="en-US" sz="2400" dirty="0" smtClean="0">
                <a:solidFill>
                  <a:schemeClr val="tx1"/>
                </a:solidFill>
                <a:latin typeface="Times New Roman" panose="02020603050405020304" pitchFamily="18" charset="0"/>
                <a:cs typeface="Times New Roman" panose="02020603050405020304" pitchFamily="18" charset="0"/>
              </a:rPr>
              <a:t>behavior </a:t>
            </a:r>
            <a:r>
              <a:rPr lang="en-US" sz="2400" dirty="0">
                <a:solidFill>
                  <a:schemeClr val="tx1"/>
                </a:solidFill>
                <a:latin typeface="Times New Roman" panose="02020603050405020304" pitchFamily="18" charset="0"/>
                <a:cs typeface="Times New Roman" panose="02020603050405020304" pitchFamily="18" charset="0"/>
              </a:rPr>
              <a:t>has a direct impact on shareholder value </a:t>
            </a:r>
            <a:r>
              <a:rPr lang="en-US" sz="2400" dirty="0" smtClean="0">
                <a:solidFill>
                  <a:schemeClr val="tx1"/>
                </a:solidFill>
                <a:latin typeface="Times New Roman" panose="02020603050405020304" pitchFamily="18" charset="0"/>
                <a:cs typeface="Times New Roman" panose="02020603050405020304" pitchFamily="18" charset="0"/>
              </a:rPr>
              <a:t>and </a:t>
            </a:r>
            <a:r>
              <a:rPr lang="en-US" sz="2400" dirty="0">
                <a:solidFill>
                  <a:schemeClr val="tx1"/>
                </a:solidFill>
                <a:latin typeface="Times New Roman" panose="02020603050405020304" pitchFamily="18" charset="0"/>
                <a:cs typeface="Times New Roman" panose="02020603050405020304" pitchFamily="18" charset="0"/>
              </a:rPr>
              <a:t>in the supply chain, organizations are serving a more diverse and global market and thus, have to cooperate with multiple and sometimes international suppliers and buyers. Ethics covers the materials and working processes </a:t>
            </a:r>
            <a:r>
              <a:rPr lang="en-US" sz="2400" dirty="0" smtClean="0">
                <a:solidFill>
                  <a:schemeClr val="tx1"/>
                </a:solidFill>
                <a:latin typeface="Times New Roman" panose="02020603050405020304" pitchFamily="18" charset="0"/>
                <a:cs typeface="Times New Roman" panose="02020603050405020304" pitchFamily="18" charset="0"/>
              </a:rPr>
              <a:t>employed </a:t>
            </a:r>
            <a:r>
              <a:rPr lang="en-US" sz="2400" dirty="0">
                <a:solidFill>
                  <a:schemeClr val="tx1"/>
                </a:solidFill>
                <a:latin typeface="Times New Roman" panose="02020603050405020304" pitchFamily="18" charset="0"/>
                <a:cs typeface="Times New Roman" panose="02020603050405020304" pitchFamily="18" charset="0"/>
              </a:rPr>
              <a:t>at each link of the supply chain that may start in one country, and cross national boundaries, cultural zones, legal systems, and individual viewpoints. On this journey, the interpretation of ethics can and does change and what appeared to be ethical at one stage – even with the best intentions at any given time – may look neutral or unethical in the next </a:t>
            </a:r>
            <a:r>
              <a:rPr lang="en-US" sz="2400" dirty="0" smtClean="0">
                <a:solidFill>
                  <a:schemeClr val="tx1"/>
                </a:solidFill>
                <a:latin typeface="Times New Roman" panose="02020603050405020304" pitchFamily="18" charset="0"/>
                <a:cs typeface="Times New Roman" panose="02020603050405020304" pitchFamily="18" charset="0"/>
              </a:rPr>
              <a:t>. in </a:t>
            </a:r>
            <a:r>
              <a:rPr lang="en-US" sz="2400" dirty="0">
                <a:solidFill>
                  <a:schemeClr val="tx1"/>
                </a:solidFill>
                <a:latin typeface="Times New Roman" panose="02020603050405020304" pitchFamily="18" charset="0"/>
                <a:cs typeface="Times New Roman" panose="02020603050405020304" pitchFamily="18" charset="0"/>
              </a:rPr>
              <a:t>the end, </a:t>
            </a:r>
            <a:r>
              <a:rPr lang="en-US" sz="2400" dirty="0" smtClean="0">
                <a:solidFill>
                  <a:schemeClr val="tx1"/>
                </a:solidFill>
                <a:latin typeface="Times New Roman" panose="02020603050405020304" pitchFamily="18" charset="0"/>
                <a:cs typeface="Times New Roman" panose="02020603050405020304" pitchFamily="18" charset="0"/>
              </a:rPr>
              <a:t>the </a:t>
            </a:r>
            <a:r>
              <a:rPr lang="en-US" sz="2400" dirty="0">
                <a:solidFill>
                  <a:schemeClr val="tx1"/>
                </a:solidFill>
                <a:latin typeface="Times New Roman" panose="02020603050405020304" pitchFamily="18" charset="0"/>
                <a:cs typeface="Times New Roman" panose="02020603050405020304" pitchFamily="18" charset="0"/>
              </a:rPr>
              <a:t>consumer that fuels the production process and, therefore, the final ethical verdict would come from the end-consumer. This highlights the necessity that the ethical interpretation of all supply chain members becomes united and reflects one and the same ethical approach</a:t>
            </a:r>
          </a:p>
        </p:txBody>
      </p:sp>
      <p:sp>
        <p:nvSpPr>
          <p:cNvPr id="5" name="Rectangle 4">
            <a:extLst>
              <a:ext uri="{FF2B5EF4-FFF2-40B4-BE49-F238E27FC236}">
                <a16:creationId xmlns:a16="http://schemas.microsoft.com/office/drawing/2014/main" id="{3985EAE6-BFA6-766D-A032-077E4DCB399E}"/>
              </a:ext>
            </a:extLst>
          </p:cNvPr>
          <p:cNvSpPr/>
          <p:nvPr/>
        </p:nvSpPr>
        <p:spPr>
          <a:xfrm>
            <a:off x="877331"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62148" y="2455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984410" y="36662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7949736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06681" y="1011463"/>
            <a:ext cx="11877310" cy="52811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877331" y="224134"/>
            <a:ext cx="1404457" cy="810718"/>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62148" y="245573"/>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984410" y="36662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89558" y="1177347"/>
            <a:ext cx="11755391" cy="2677656"/>
          </a:xfrm>
          <a:prstGeom prst="rect">
            <a:avLst/>
          </a:prstGeom>
        </p:spPr>
        <p:txBody>
          <a:bodyPr wrap="square">
            <a:spAutoFit/>
          </a:bodyPr>
          <a:lstStyle/>
          <a:p>
            <a:pPr algn="just"/>
            <a:r>
              <a:rPr lang="en-US" sz="2800" b="1" dirty="0">
                <a:latin typeface="Times New Roman" panose="02020603050405020304" pitchFamily="18" charset="0"/>
                <a:cs typeface="Times New Roman" panose="02020603050405020304" pitchFamily="18" charset="0"/>
              </a:rPr>
              <a:t>The environment represents the third </a:t>
            </a:r>
            <a:r>
              <a:rPr lang="en-US" sz="2800" b="1" dirty="0" smtClean="0">
                <a:latin typeface="Times New Roman" panose="02020603050405020304" pitchFamily="18" charset="0"/>
                <a:cs typeface="Times New Roman" panose="02020603050405020304" pitchFamily="18" charset="0"/>
              </a:rPr>
              <a:t>sphere:</a:t>
            </a:r>
          </a:p>
          <a:p>
            <a:pPr algn="just"/>
            <a:r>
              <a:rPr lang="en-US" sz="2800" b="1" dirty="0" smtClean="0">
                <a:latin typeface="Times New Roman" panose="02020603050405020304" pitchFamily="18" charset="0"/>
                <a:cs typeface="Times New Roman" panose="02020603050405020304" pitchFamily="18" charset="0"/>
              </a:rPr>
              <a:t> </a:t>
            </a:r>
            <a:r>
              <a:rPr lang="en-US" sz="2800" dirty="0">
                <a:latin typeface="Times New Roman" panose="02020603050405020304" pitchFamily="18" charset="0"/>
                <a:cs typeface="Times New Roman" panose="02020603050405020304" pitchFamily="18" charset="0"/>
              </a:rPr>
              <a:t>and it captures the responsibilities and actions pertaining to the management of the natural environment. This sphere includes business </a:t>
            </a:r>
            <a:r>
              <a:rPr lang="en-US" sz="2800" dirty="0" smtClean="0">
                <a:latin typeface="Times New Roman" panose="02020603050405020304" pitchFamily="18" charset="0"/>
                <a:cs typeface="Times New Roman" panose="02020603050405020304" pitchFamily="18" charset="0"/>
              </a:rPr>
              <a:t>processes </a:t>
            </a:r>
            <a:r>
              <a:rPr lang="en-US" sz="2800" dirty="0">
                <a:latin typeface="Times New Roman" panose="02020603050405020304" pitchFamily="18" charset="0"/>
                <a:cs typeface="Times New Roman" panose="02020603050405020304" pitchFamily="18" charset="0"/>
              </a:rPr>
              <a:t>so that the organization and the environment form a symbiotic relationship in which both entities flourish. In this instance, a future-oriented and pro-active environmental strategy could reap financial rewards for the </a:t>
            </a:r>
            <a:r>
              <a:rPr lang="en-US" sz="2800" dirty="0" smtClean="0">
                <a:latin typeface="Times New Roman" panose="02020603050405020304" pitchFamily="18" charset="0"/>
                <a:cs typeface="Times New Roman" panose="02020603050405020304" pitchFamily="18" charset="0"/>
              </a:rPr>
              <a:t>business.</a:t>
            </a:r>
            <a:endParaRPr lang="en-US" sz="2800" dirty="0">
              <a:latin typeface="Times New Roman" panose="02020603050405020304" pitchFamily="18" charset="0"/>
              <a:cs typeface="Times New Roman" panose="02020603050405020304" pitchFamily="18" charset="0"/>
            </a:endParaRPr>
          </a:p>
        </p:txBody>
      </p:sp>
      <p:sp>
        <p:nvSpPr>
          <p:cNvPr id="9" name="Rectangle 8"/>
          <p:cNvSpPr/>
          <p:nvPr/>
        </p:nvSpPr>
        <p:spPr>
          <a:xfrm>
            <a:off x="289558" y="3727587"/>
            <a:ext cx="11591267" cy="2677656"/>
          </a:xfrm>
          <a:prstGeom prst="rect">
            <a:avLst/>
          </a:prstGeom>
        </p:spPr>
        <p:txBody>
          <a:bodyPr wrap="square">
            <a:spAutoFit/>
          </a:bodyPr>
          <a:lstStyle/>
          <a:p>
            <a:pPr algn="just"/>
            <a:r>
              <a:rPr lang="en-US" sz="2800" b="1" dirty="0">
                <a:latin typeface="Times New Roman" panose="02020603050405020304" pitchFamily="18" charset="0"/>
                <a:cs typeface="Times New Roman" panose="02020603050405020304" pitchFamily="18" charset="0"/>
              </a:rPr>
              <a:t>The last CSR sphere is social </a:t>
            </a:r>
            <a:r>
              <a:rPr lang="en-US" sz="2800" dirty="0">
                <a:latin typeface="Times New Roman" panose="02020603050405020304" pitchFamily="18" charset="0"/>
                <a:cs typeface="Times New Roman" panose="02020603050405020304" pitchFamily="18" charset="0"/>
              </a:rPr>
              <a:t>and it involves the public’s expectations on business leaders that surpass their fiduciary duties. Just as we would expect of a good citizen to participate in alleviating social ills, businesses are expected to contribute in the same way. Human rights atrocities, racial disparity, the prevention of child </a:t>
            </a:r>
            <a:r>
              <a:rPr lang="en-US" sz="2800" dirty="0" smtClean="0">
                <a:latin typeface="Times New Roman" panose="02020603050405020304" pitchFamily="18" charset="0"/>
                <a:cs typeface="Times New Roman" panose="02020603050405020304" pitchFamily="18" charset="0"/>
              </a:rPr>
              <a:t>labor, </a:t>
            </a:r>
            <a:r>
              <a:rPr lang="en-US" sz="2800" dirty="0">
                <a:latin typeface="Times New Roman" panose="02020603050405020304" pitchFamily="18" charset="0"/>
                <a:cs typeface="Times New Roman" panose="02020603050405020304" pitchFamily="18" charset="0"/>
              </a:rPr>
              <a:t>creating awareness of alcohol abuse, anti-smoking </a:t>
            </a:r>
            <a:r>
              <a:rPr lang="en-US" sz="2800" dirty="0" smtClean="0">
                <a:latin typeface="Times New Roman" panose="02020603050405020304" pitchFamily="18" charset="0"/>
                <a:cs typeface="Times New Roman" panose="02020603050405020304" pitchFamily="18" charset="0"/>
              </a:rPr>
              <a:t>campaigns</a:t>
            </a: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230254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46251" y="1287036"/>
            <a:ext cx="11816351" cy="500559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95063" y="9011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79881" y="33621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8" y="483858"/>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Content Placeholder 2"/>
          <p:cNvSpPr txBox="1">
            <a:spLocks/>
          </p:cNvSpPr>
          <p:nvPr/>
        </p:nvSpPr>
        <p:spPr>
          <a:xfrm>
            <a:off x="293914" y="1502216"/>
            <a:ext cx="11103429" cy="4351338"/>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US" b="1" dirty="0" smtClean="0">
                <a:latin typeface="Times New Roman" panose="02020603050405020304" pitchFamily="18" charset="0"/>
                <a:cs typeface="Times New Roman" panose="02020603050405020304" pitchFamily="18" charset="0"/>
              </a:rPr>
              <a:t>Reference:</a:t>
            </a:r>
            <a:endParaRPr lang="en-US" b="1" dirty="0">
              <a:solidFill>
                <a:srgbClr val="000000"/>
              </a:solidFill>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 </a:t>
            </a:r>
            <a:r>
              <a:rPr lang="en-US" b="1" dirty="0">
                <a:latin typeface="Times New Roman" panose="02020603050405020304" pitchFamily="18" charset="0"/>
                <a:cs typeface="Times New Roman" panose="02020603050405020304" pitchFamily="18" charset="0"/>
              </a:rPr>
              <a:t>Supply Chain </a:t>
            </a:r>
            <a:r>
              <a:rPr lang="en-US" b="1" dirty="0" err="1">
                <a:latin typeface="Times New Roman" panose="02020603050405020304" pitchFamily="18" charset="0"/>
                <a:cs typeface="Times New Roman" panose="02020603050405020304" pitchFamily="18" charset="0"/>
              </a:rPr>
              <a:t>RiskManagement</a:t>
            </a:r>
            <a:r>
              <a:rPr lang="en-US" dirty="0" err="1">
                <a:latin typeface="Times New Roman" panose="02020603050405020304" pitchFamily="18" charset="0"/>
                <a:cs typeface="Times New Roman" panose="02020603050405020304" pitchFamily="18" charset="0"/>
              </a:rPr>
              <a:t>An</a:t>
            </a:r>
            <a:r>
              <a:rPr lang="en-US" dirty="0">
                <a:latin typeface="Times New Roman" panose="02020603050405020304" pitchFamily="18" charset="0"/>
                <a:cs typeface="Times New Roman" panose="02020603050405020304" pitchFamily="18" charset="0"/>
              </a:rPr>
              <a:t> Emerging </a:t>
            </a:r>
            <a:r>
              <a:rPr lang="en-US" dirty="0" err="1">
                <a:latin typeface="Times New Roman" panose="02020603050405020304" pitchFamily="18" charset="0"/>
                <a:cs typeface="Times New Roman" panose="02020603050405020304" pitchFamily="18" charset="0"/>
              </a:rPr>
              <a:t>DisciplineGregory</a:t>
            </a:r>
            <a:r>
              <a:rPr lang="en-US" dirty="0">
                <a:latin typeface="Times New Roman" panose="02020603050405020304" pitchFamily="18" charset="0"/>
                <a:cs typeface="Times New Roman" panose="02020603050405020304" pitchFamily="18" charset="0"/>
              </a:rPr>
              <a:t> L. </a:t>
            </a:r>
            <a:r>
              <a:rPr lang="en-US" dirty="0" err="1">
                <a:latin typeface="Times New Roman" panose="02020603050405020304" pitchFamily="18" charset="0"/>
                <a:cs typeface="Times New Roman" panose="02020603050405020304" pitchFamily="18" charset="0"/>
              </a:rPr>
              <a:t>SchlegelRobert</a:t>
            </a:r>
            <a:r>
              <a:rPr lang="en-US" dirty="0">
                <a:latin typeface="Times New Roman" panose="02020603050405020304" pitchFamily="18" charset="0"/>
                <a:cs typeface="Times New Roman" panose="02020603050405020304" pitchFamily="18" charset="0"/>
              </a:rPr>
              <a:t> J. Trent</a:t>
            </a:r>
            <a:endParaRPr lang="en-US" dirty="0">
              <a:solidFill>
                <a:srgbClr val="000000"/>
              </a:solidFill>
              <a:latin typeface="Times New Roman" panose="02020603050405020304" pitchFamily="18" charset="0"/>
              <a:cs typeface="Times New Roman" panose="02020603050405020304" pitchFamily="18" charset="0"/>
            </a:endParaRPr>
          </a:p>
          <a:p>
            <a:pPr marL="0" indent="0" algn="just">
              <a:buFont typeface="Arial" panose="020B0604020202020204" pitchFamily="34" charset="0"/>
              <a:buNone/>
            </a:pPr>
            <a:endParaRPr lang="en-US" dirty="0" smtClean="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
            </a:pPr>
            <a:r>
              <a:rPr lang="en-US" b="1" dirty="0">
                <a:latin typeface="Times New Roman" panose="02020603050405020304" pitchFamily="18" charset="0"/>
                <a:cs typeface="Times New Roman" panose="02020603050405020304" pitchFamily="18" charset="0"/>
              </a:rPr>
              <a:t>Supply Chain Risk Management Advanced Tools, Models, and Developments </a:t>
            </a:r>
            <a:endParaRPr lang="en-US" b="1" dirty="0" smtClean="0">
              <a:latin typeface="Times New Roman" panose="02020603050405020304" pitchFamily="18" charset="0"/>
              <a:cs typeface="Times New Roman" panose="02020603050405020304" pitchFamily="18" charset="0"/>
            </a:endParaRPr>
          </a:p>
          <a:p>
            <a:pPr marL="0" indent="0" algn="just">
              <a:buNone/>
            </a:pPr>
            <a:r>
              <a:rPr lang="en-US" dirty="0">
                <a:latin typeface="Times New Roman" panose="02020603050405020304" pitchFamily="18" charset="0"/>
                <a:cs typeface="Times New Roman" panose="02020603050405020304" pitchFamily="18" charset="0"/>
              </a:rPr>
              <a:t>By: </a:t>
            </a:r>
            <a:r>
              <a:rPr lang="en-US" dirty="0" err="1">
                <a:latin typeface="Times New Roman" panose="02020603050405020304" pitchFamily="18" charset="0"/>
                <a:cs typeface="Times New Roman" panose="02020603050405020304" pitchFamily="18" charset="0"/>
              </a:rPr>
              <a:t>Yacob</a:t>
            </a:r>
            <a:r>
              <a:rPr lang="en-US" dirty="0">
                <a:latin typeface="Times New Roman" panose="02020603050405020304" pitchFamily="18" charset="0"/>
                <a:cs typeface="Times New Roman" panose="02020603050405020304" pitchFamily="18" charset="0"/>
              </a:rPr>
              <a:t> </a:t>
            </a:r>
            <a:r>
              <a:rPr lang="en-US" dirty="0" err="1" smtClean="0">
                <a:latin typeface="Times New Roman" panose="02020603050405020304" pitchFamily="18" charset="0"/>
                <a:cs typeface="Times New Roman" panose="02020603050405020304" pitchFamily="18" charset="0"/>
              </a:rPr>
              <a:t>Khojasteh</a:t>
            </a:r>
            <a:r>
              <a:rPr lang="en-US" dirty="0">
                <a:latin typeface="Times New Roman" panose="02020603050405020304" pitchFamily="18" charset="0"/>
                <a:cs typeface="Times New Roman" panose="02020603050405020304" pitchFamily="18" charset="0"/>
              </a:rPr>
              <a:t> </a:t>
            </a:r>
            <a:r>
              <a:rPr lang="it-IT" dirty="0" smtClean="0">
                <a:latin typeface="Times New Roman" panose="02020603050405020304" pitchFamily="18" charset="0"/>
                <a:cs typeface="Times New Roman" panose="02020603050405020304" pitchFamily="18" charset="0"/>
              </a:rPr>
              <a:t>-</a:t>
            </a:r>
            <a:r>
              <a:rPr lang="en-US" dirty="0">
                <a:latin typeface="Times New Roman" panose="02020603050405020304" pitchFamily="18" charset="0"/>
                <a:cs typeface="Times New Roman" panose="02020603050405020304" pitchFamily="18" charset="0"/>
              </a:rPr>
              <a:t>ISBN 978-981-10-4106-8 (eBook)</a:t>
            </a:r>
            <a:endParaRPr lang="it-IT" dirty="0" smtClean="0">
              <a:latin typeface="Times New Roman" panose="02020603050405020304" pitchFamily="18" charset="0"/>
              <a:cs typeface="Times New Roman" panose="02020603050405020304" pitchFamily="18" charset="0"/>
            </a:endParaRPr>
          </a:p>
          <a:p>
            <a:pPr marL="0" indent="0" algn="just">
              <a:buFont typeface="Arial" panose="020B0604020202020204" pitchFamily="34" charset="0"/>
              <a:buNone/>
            </a:pPr>
            <a:r>
              <a:rPr lang="it-IT" dirty="0" smtClean="0">
                <a:latin typeface="Times New Roman" panose="02020603050405020304" pitchFamily="18" charset="0"/>
                <a:cs typeface="Times New Roman" panose="02020603050405020304" pitchFamily="18" charset="0"/>
              </a:rPr>
              <a:t>Chapter 1</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234266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5221ee99d17410c2e92f9bbd0e0b665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8f112be96feb5cfdf5b4bd30a2b8b6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491CA3F-3E57-4A2B-938A-3D09E6288515}">
  <ds:schemaRefs>
    <ds:schemaRef ds:uri="http://schemas.microsoft.com/sharepoint/v3/contenttype/forms"/>
  </ds:schemaRefs>
</ds:datastoreItem>
</file>

<file path=customXml/itemProps2.xml><?xml version="1.0" encoding="utf-8"?>
<ds:datastoreItem xmlns:ds="http://schemas.openxmlformats.org/officeDocument/2006/customXml" ds:itemID="{C6842D27-95B6-426B-8864-CF5816F14633}">
  <ds:schemaRefs>
    <ds:schemaRef ds:uri="http://www.w3.org/XML/1998/namespace"/>
    <ds:schemaRef ds:uri="49100919-8a76-4266-be0c-7dc583902cb4"/>
    <ds:schemaRef ds:uri="d13aca44-ef33-4cf4-9980-7f0b00e6eeb9"/>
    <ds:schemaRef ds:uri="http://schemas.openxmlformats.org/package/2006/metadata/core-properties"/>
    <ds:schemaRef ds:uri="http://purl.org/dc/elements/1.1/"/>
    <ds:schemaRef ds:uri="http://schemas.microsoft.com/office/2006/documentManagement/types"/>
    <ds:schemaRef ds:uri="http://purl.org/dc/terms/"/>
    <ds:schemaRef ds:uri="http://schemas.microsoft.com/office/infopath/2007/PartnerControls"/>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2CA796F6-3748-4E73-B676-A06CF236C32E}"/>
</file>

<file path=docProps/app.xml><?xml version="1.0" encoding="utf-8"?>
<Properties xmlns="http://schemas.openxmlformats.org/officeDocument/2006/extended-properties" xmlns:vt="http://schemas.openxmlformats.org/officeDocument/2006/docPropsVTypes">
  <TotalTime>5042</TotalTime>
  <Words>4275</Words>
  <Application>Microsoft Office PowerPoint</Application>
  <PresentationFormat>Widescreen</PresentationFormat>
  <Paragraphs>304</Paragraphs>
  <Slides>53</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53</vt:i4>
      </vt:variant>
    </vt:vector>
  </HeadingPairs>
  <TitlesOfParts>
    <vt:vector size="63" baseType="lpstr">
      <vt:lpstr>Alexandria</vt:lpstr>
      <vt:lpstr>Arial</vt:lpstr>
      <vt:lpstr>Calibri</vt:lpstr>
      <vt:lpstr>Calibri Light</vt:lpstr>
      <vt:lpstr>Minion Pro</vt:lpstr>
      <vt:lpstr>Roboto Light</vt:lpstr>
      <vt:lpstr>Simplified Arabic</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USER</cp:lastModifiedBy>
  <cp:revision>111</cp:revision>
  <dcterms:created xsi:type="dcterms:W3CDTF">2023-04-29T09:08:23Z</dcterms:created>
  <dcterms:modified xsi:type="dcterms:W3CDTF">2025-09-20T22:18:06Z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y fmtid="{D5CDD505-2E9C-101B-9397-08002B2CF9AE}" pid="3" name="MediaServiceImageTags">
    <vt:lpwstr/>
  </property>
</Properties>
</file>