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34"/>
  </p:notesMasterIdLst>
  <p:sldIdLst>
    <p:sldId id="583" r:id="rId3"/>
    <p:sldId id="584" r:id="rId4"/>
    <p:sldId id="585" r:id="rId5"/>
    <p:sldId id="670" r:id="rId6"/>
    <p:sldId id="680" r:id="rId7"/>
    <p:sldId id="671" r:id="rId8"/>
    <p:sldId id="681" r:id="rId9"/>
    <p:sldId id="672" r:id="rId10"/>
    <p:sldId id="682" r:id="rId11"/>
    <p:sldId id="683" r:id="rId12"/>
    <p:sldId id="684" r:id="rId13"/>
    <p:sldId id="674" r:id="rId14"/>
    <p:sldId id="686" r:id="rId15"/>
    <p:sldId id="687" r:id="rId16"/>
    <p:sldId id="675" r:id="rId17"/>
    <p:sldId id="688" r:id="rId18"/>
    <p:sldId id="689" r:id="rId19"/>
    <p:sldId id="690" r:id="rId20"/>
    <p:sldId id="691" r:id="rId21"/>
    <p:sldId id="679" r:id="rId22"/>
    <p:sldId id="692" r:id="rId23"/>
    <p:sldId id="693" r:id="rId24"/>
    <p:sldId id="697" r:id="rId25"/>
    <p:sldId id="698" r:id="rId26"/>
    <p:sldId id="699" r:id="rId27"/>
    <p:sldId id="702" r:id="rId28"/>
    <p:sldId id="700" r:id="rId29"/>
    <p:sldId id="703" r:id="rId30"/>
    <p:sldId id="704" r:id="rId31"/>
    <p:sldId id="644" r:id="rId32"/>
    <p:sldId id="60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3"/>
            <p14:sldId id="584"/>
            <p14:sldId id="585"/>
            <p14:sldId id="670"/>
            <p14:sldId id="680"/>
            <p14:sldId id="671"/>
            <p14:sldId id="681"/>
            <p14:sldId id="672"/>
            <p14:sldId id="682"/>
            <p14:sldId id="683"/>
            <p14:sldId id="684"/>
            <p14:sldId id="674"/>
            <p14:sldId id="686"/>
            <p14:sldId id="687"/>
            <p14:sldId id="675"/>
            <p14:sldId id="688"/>
            <p14:sldId id="689"/>
            <p14:sldId id="690"/>
            <p14:sldId id="691"/>
            <p14:sldId id="679"/>
            <p14:sldId id="692"/>
            <p14:sldId id="693"/>
            <p14:sldId id="697"/>
            <p14:sldId id="698"/>
            <p14:sldId id="699"/>
            <p14:sldId id="702"/>
            <p14:sldId id="700"/>
            <p14:sldId id="703"/>
            <p14:sldId id="704"/>
            <p14:sldId id="644"/>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634" autoAdjust="0"/>
  </p:normalViewPr>
  <p:slideViewPr>
    <p:cSldViewPr snapToGrid="0">
      <p:cViewPr varScale="1">
        <p:scale>
          <a:sx n="84" d="100"/>
          <a:sy n="84" d="100"/>
        </p:scale>
        <p:origin x="106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تقييم المشاريع الاستثمارية وإدارة المخاطر</a:t>
            </a:r>
          </a:p>
          <a:p>
            <a:pPr marL="171450" indent="-171450" algn="just" rtl="1">
              <a:buFont typeface="Arial" panose="020B0604020202020204" pitchFamily="34" charset="0"/>
              <a:buChar char="•"/>
            </a:pPr>
            <a:r>
              <a:rPr lang="ar-EG" dirty="0"/>
              <a:t>سيتعين على جميع الشركات ، الكبيرة والصغيرة ، في مرحلة ما القيام بنوع من الاستثمار طويل الأجل. </a:t>
            </a:r>
          </a:p>
          <a:p>
            <a:pPr marL="171450" indent="-171450" algn="just" rtl="1">
              <a:buFont typeface="Arial" panose="020B0604020202020204" pitchFamily="34" charset="0"/>
              <a:buChar char="•"/>
            </a:pPr>
            <a:r>
              <a:rPr lang="ar-EG" dirty="0"/>
              <a:t>بالإضافة إلى الاستثمار المعروف في الأوراق المالية ، غالبا ما تشارك الشركات في استثمار أكثر أهمية وهو أمر حاسم لعملياتها وبقائها. </a:t>
            </a:r>
          </a:p>
          <a:p>
            <a:pPr marL="171450" indent="-171450" algn="just" rtl="1">
              <a:buFont typeface="Arial" panose="020B0604020202020204" pitchFamily="34" charset="0"/>
              <a:buChar char="•"/>
            </a:pPr>
            <a:r>
              <a:rPr lang="ar-EG" dirty="0"/>
              <a:t>هذا هو الاستثمار في كل من الأصول الحالية والثابتة ، والذي يأخذ مجموعة متنوعة من الأشكال والأحجام والأشكال.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نظرا لأن فعالية </a:t>
            </a:r>
            <a:r>
              <a:rPr lang="ar-EG" b="1" dirty="0"/>
              <a:t>الأصول المتداولة </a:t>
            </a:r>
            <a:r>
              <a:rPr lang="ar-EG" dirty="0"/>
              <a:t>مرتبطة بدورة التشغيل في غضون عام ، يتم تعريف النفقات الجارية على أنها النفقات التي ستجني فوائد خلال عام ، مثل حساب القبض والمصروفات المدفوعة مسبقا والمخزون.</a:t>
            </a:r>
            <a:endParaRPr lang="en-US" dirty="0"/>
          </a:p>
          <a:p>
            <a:pPr marL="171450" indent="-171450" algn="just" rtl="1">
              <a:buFont typeface="Arial" panose="020B0604020202020204" pitchFamily="34" charset="0"/>
              <a:buChar char="•"/>
            </a:pPr>
            <a:r>
              <a:rPr lang="ar-EG" dirty="0"/>
              <a:t> </a:t>
            </a:r>
          </a:p>
          <a:p>
            <a:pPr marL="171450" indent="-171450" algn="just" rtl="1">
              <a:buFont typeface="Arial" panose="020B0604020202020204" pitchFamily="34" charset="0"/>
              <a:buChar char="•"/>
            </a:pPr>
            <a:r>
              <a:rPr lang="ar-EG" b="1" dirty="0"/>
              <a:t>الأصول الثابتة </a:t>
            </a:r>
            <a:r>
              <a:rPr lang="ar-EG" dirty="0"/>
              <a:t>، من ناحية أخرى ، </a:t>
            </a:r>
            <a:r>
              <a:rPr lang="ar-EG" b="1" dirty="0"/>
              <a:t>هي تلك الأصول التي من شأنها أن تخدم العمليات على مدى فترة طويلة من الزمن ، </a:t>
            </a:r>
            <a:r>
              <a:rPr lang="ar-EG" b="1" u="sng" dirty="0"/>
              <a:t>تمتد إلى ما بعد عام </a:t>
            </a:r>
            <a:r>
              <a:rPr lang="ar-EG" b="1" dirty="0"/>
              <a:t>وللعديد من دورات التشغيل.</a:t>
            </a:r>
            <a:endParaRPr lang="en-US" b="1" dirty="0"/>
          </a:p>
          <a:p>
            <a:pPr marL="171450" indent="-171450" algn="just" rtl="1">
              <a:buFont typeface="Arial" panose="020B0604020202020204" pitchFamily="34" charset="0"/>
              <a:buChar char="•"/>
            </a:pPr>
            <a:r>
              <a:rPr lang="ar-EG" dirty="0"/>
              <a:t> </a:t>
            </a:r>
          </a:p>
          <a:p>
            <a:pPr marL="171450" indent="-171450" algn="just" rtl="1">
              <a:buFont typeface="Arial" panose="020B0604020202020204" pitchFamily="34" charset="0"/>
              <a:buChar char="•"/>
            </a:pPr>
            <a:r>
              <a:rPr lang="ar-EG" dirty="0"/>
              <a:t>لذلك ، فإن </a:t>
            </a:r>
            <a:r>
              <a:rPr lang="ar-EG" u="sng" dirty="0"/>
              <a:t>إنفاق الأموال التي من المتوقع أن تستمر في جني الخدمات على المدى الطويل يسمى </a:t>
            </a:r>
            <a:r>
              <a:rPr lang="ar-EG" b="1" dirty="0"/>
              <a:t>النفقات الرأسمالية.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نظرا لأن الشركات تشارك عادة في تخصيص الاستثمار لكلا الأصلين ، فهناك حاجة إلى عملية منهجية لتمكين الشركة من تقييم واختيار الاستثمار المناسب في الوقت المناسب ووفقا لأولويات الشركة.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041052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تقييم المشاريع الاستثمارية</a:t>
            </a:r>
            <a:r>
              <a:rPr lang="en-US" b="1" dirty="0"/>
              <a:t>:</a:t>
            </a:r>
            <a:r>
              <a:rPr lang="ar-EG" b="1" dirty="0"/>
              <a:t> </a:t>
            </a:r>
            <a:r>
              <a:rPr lang="ar-EG" dirty="0"/>
              <a:t>تتمثل العملية الداخلية للشركة في تحديد أولويات الأموال وتقييمها واختيارها وتخصيصها للاستثمار طويل الأجل في أصولها لتحقيق أهدافها.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الميزانية الرأسمالية </a:t>
            </a:r>
            <a:r>
              <a:rPr lang="ar-EG" dirty="0"/>
              <a:t>هي مفهوم مشابه حول عملية </a:t>
            </a:r>
            <a:r>
              <a:rPr lang="ar-EG" u="sng" dirty="0"/>
              <a:t>تبرير واستخدام النفقات الرأسمالية لتوليد مكاسب أعلى </a:t>
            </a:r>
            <a:r>
              <a:rPr lang="ar-EG" dirty="0"/>
              <a:t>حيث تتجاوز القيمة الحالية للتدفق النقدي الداخلة القيمة الحالية للتدفق النقدي الخارج.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وبشكل أكثر تحديدا ، ستكون </a:t>
            </a:r>
            <a:r>
              <a:rPr lang="ar-EG" b="1" dirty="0"/>
              <a:t>الميزانية الرأسمالية </a:t>
            </a:r>
            <a:r>
              <a:rPr lang="ar-EG" dirty="0"/>
              <a:t>هي عملية </a:t>
            </a:r>
            <a:r>
              <a:rPr lang="ar-EG" u="sng" dirty="0"/>
              <a:t>تحليل المشاريع الاستثمارية المحتملة للشركة </a:t>
            </a:r>
            <a:r>
              <a:rPr lang="ar-EG" dirty="0"/>
              <a:t>من أجل تمكين المديرين في قراراتهم من إدراج مشاريع مختلفة في الميزانية الرأسمالية.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u="sng" dirty="0"/>
              <a:t>هناك العديد من الأمثلة على الإنفاق الرأسمالي للمشاريع الاستثمارية للشركة مثل:</a:t>
            </a:r>
          </a:p>
          <a:p>
            <a:pPr marL="171450" indent="-171450" algn="just" rtl="1">
              <a:buFont typeface="Arial" panose="020B0604020202020204" pitchFamily="34" charset="0"/>
              <a:buChar char="•"/>
            </a:pPr>
            <a:r>
              <a:rPr lang="ar-EG" dirty="0"/>
              <a:t>- أموال للاستحواذ على شركة أخرى أو لتمويل شراء الأراضي والمباني والمعدات.</a:t>
            </a:r>
          </a:p>
          <a:p>
            <a:pPr marL="171450" indent="-171450" algn="just" rtl="1">
              <a:buFont typeface="Arial" panose="020B0604020202020204" pitchFamily="34" charset="0"/>
              <a:buChar char="•"/>
            </a:pPr>
            <a:r>
              <a:rPr lang="ar-EG" dirty="0"/>
              <a:t>- الأموال اللازمة لتوسيع العمليات التجارية، وتعزيز نظام رأس المال العامل، وتحسين إدارة المخزونات، والتحكم في حسابات القبض.</a:t>
            </a:r>
          </a:p>
          <a:p>
            <a:pPr marL="171450" indent="-171450" algn="just" rtl="1">
              <a:buFont typeface="Arial" panose="020B0604020202020204" pitchFamily="34" charset="0"/>
              <a:buChar char="•"/>
            </a:pPr>
            <a:r>
              <a:rPr lang="ar-EG" dirty="0"/>
              <a:t>- أموال لرفع مستوى البحث والتطوير أو لدفع تكاليف الترويج والإعلان.</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أن يكون كل مشروع من هذه المشاريع الاستثمارية سببا وجيها للإنفاق الرأسمالي للشركة.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فيما يلي الأغراض الأكثر شيوعا للمشاريع الاستثمارية للشركة والتي من شأنها تلبية الاحتياجات المختلفة التي قد تواجهها أي شركة في مرحلة ما من حياتها.</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662888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13.1 فئات أغراض الاستثمار</a:t>
            </a:r>
            <a:endParaRPr lang="en-US" b="1" dirty="0"/>
          </a:p>
          <a:p>
            <a:pPr algn="just" rtl="1"/>
            <a:endParaRPr lang="en-US" b="1" dirty="0"/>
          </a:p>
          <a:p>
            <a:pPr algn="just" rtl="1"/>
            <a:r>
              <a:rPr lang="ar-EG" b="1" dirty="0"/>
              <a:t> مشاريع الاستبدال</a:t>
            </a:r>
          </a:p>
          <a:p>
            <a:pPr marL="171450" indent="-171450" algn="just" rtl="1">
              <a:buFont typeface="Arial" panose="020B0604020202020204" pitchFamily="34" charset="0"/>
              <a:buChar char="•"/>
            </a:pPr>
            <a:r>
              <a:rPr lang="ar-EG" dirty="0"/>
              <a:t>تتطلب هذه الفئة نفقات رأسمالية على استبدال الآلات والمعدات القديمة والقديمة والبالية والمكسورة. </a:t>
            </a:r>
            <a:endParaRPr lang="en-US" dirty="0"/>
          </a:p>
          <a:p>
            <a:pPr marL="171450" indent="-171450" algn="just" rtl="1">
              <a:buFont typeface="Arial" panose="020B0604020202020204" pitchFamily="34" charset="0"/>
              <a:buChar char="•"/>
            </a:pPr>
            <a:r>
              <a:rPr lang="ar-EG" dirty="0"/>
              <a:t>في معظم الأحيان يتم تقييم القرار الإداري للإنفاق على الاستبدال مقابل تكلفة وفائدة الطريقة البديلة للإصلاح والتجديد.</a:t>
            </a:r>
            <a:endParaRPr lang="en-US" dirty="0"/>
          </a:p>
          <a:p>
            <a:pPr marL="171450" indent="-171450" algn="just" rtl="1">
              <a:buFont typeface="Arial" panose="020B0604020202020204" pitchFamily="34" charset="0"/>
              <a:buChar char="•"/>
            </a:pPr>
            <a:endParaRPr lang="ar-EG" dirty="0"/>
          </a:p>
          <a:p>
            <a:pPr algn="just" rtl="1"/>
            <a:r>
              <a:rPr lang="ar-EG" b="1" dirty="0"/>
              <a:t>مشاريع التجديد</a:t>
            </a:r>
          </a:p>
          <a:p>
            <a:pPr marL="171450" indent="-171450" algn="just" rtl="1">
              <a:buFont typeface="Arial" panose="020B0604020202020204" pitchFamily="34" charset="0"/>
              <a:buChar char="•"/>
            </a:pPr>
            <a:r>
              <a:rPr lang="ar-EG" dirty="0"/>
              <a:t>هذا بديل آخر للاستبدال أو الإصلاح الجزئي للآلات والمعدات. </a:t>
            </a:r>
          </a:p>
          <a:p>
            <a:pPr marL="171450" indent="-171450" algn="just" rtl="1">
              <a:buFont typeface="Arial" panose="020B0604020202020204" pitchFamily="34" charset="0"/>
              <a:buChar char="•"/>
            </a:pPr>
            <a:r>
              <a:rPr lang="ar-EG" dirty="0"/>
              <a:t>إنه ينطوي على إعادة بناء كاملة أو إصلاح أو تعديل مصنع كامل أو قسم من الآلات لتحسين كفاءة التشغيل.</a:t>
            </a:r>
            <a:endParaRPr lang="en-US" dirty="0"/>
          </a:p>
          <a:p>
            <a:pPr marL="171450" indent="-171450" algn="just" rtl="1">
              <a:buFont typeface="Arial" panose="020B0604020202020204" pitchFamily="34" charset="0"/>
              <a:buChar char="•"/>
            </a:pPr>
            <a:endParaRPr lang="ar-EG" dirty="0"/>
          </a:p>
          <a:p>
            <a:pPr algn="just" rtl="1"/>
            <a:r>
              <a:rPr lang="ar-EG" b="1" dirty="0"/>
              <a:t>مشاريع توسعية</a:t>
            </a:r>
          </a:p>
          <a:p>
            <a:pPr marL="171450" indent="-171450" algn="just" rtl="1">
              <a:buFont typeface="Arial" panose="020B0604020202020204" pitchFamily="34" charset="0"/>
              <a:buChar char="•"/>
            </a:pPr>
            <a:r>
              <a:rPr lang="ar-EG" dirty="0"/>
              <a:t>تتطلب هذه المشاريع إنفاقا رأسماليا على تقديم منتج جديد أو تطوير خط آخر من منتج موجود. </a:t>
            </a:r>
          </a:p>
          <a:p>
            <a:pPr marL="171450" indent="-171450" algn="just" rtl="1">
              <a:buFont typeface="Arial" panose="020B0604020202020204" pitchFamily="34" charset="0"/>
              <a:buChar char="•"/>
            </a:pPr>
            <a:r>
              <a:rPr lang="ar-EG" dirty="0"/>
              <a:t>ويشمل أيضا الدخول إلى سوق جديدة وتوسيع منافذ الخدمة وتوسيع مرافق التوزيع والتخزين.</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335782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مشاريع خفض التكاليف</a:t>
            </a:r>
          </a:p>
          <a:p>
            <a:pPr marL="171450" indent="-171450" algn="just" rtl="1">
              <a:buFont typeface="Arial" panose="020B0604020202020204" pitchFamily="34" charset="0"/>
              <a:buChar char="•"/>
            </a:pPr>
            <a:r>
              <a:rPr lang="ar-EG" dirty="0"/>
              <a:t>تشمل هذه الفئة جميع المشاريع التي تهدف إلى خفض تكلفة الإنتاج من خلال خفض تكاليف العمالة والمواد الخام والطاقة ، وكذلك من خلال تقنية أفضل. </a:t>
            </a:r>
          </a:p>
          <a:p>
            <a:pPr marL="171450" indent="-171450" algn="just" rtl="1">
              <a:buFont typeface="Arial" panose="020B0604020202020204" pitchFamily="34" charset="0"/>
              <a:buChar char="•"/>
            </a:pPr>
            <a:r>
              <a:rPr lang="ar-EG" dirty="0"/>
              <a:t>ويمكن أيضا تحقيق انخفاض تكاليف الإنتاج عن طريق نقل الإنتاج إلى مواقع أقل تكلفة وإنشاء تدريب أفضل للموظفين.</a:t>
            </a:r>
          </a:p>
          <a:p>
            <a:pPr algn="just" rtl="1"/>
            <a:endParaRPr lang="en-US" b="1" dirty="0"/>
          </a:p>
          <a:p>
            <a:pPr algn="just" rtl="1"/>
            <a:r>
              <a:rPr lang="ar-EG" b="1" dirty="0"/>
              <a:t>المشاريع المطابقة</a:t>
            </a:r>
          </a:p>
          <a:p>
            <a:pPr marL="171450" indent="-171450" algn="just" rtl="1">
              <a:buFont typeface="Arial" panose="020B0604020202020204" pitchFamily="34" charset="0"/>
              <a:buChar char="•"/>
            </a:pPr>
            <a:r>
              <a:rPr lang="ar-EG" dirty="0"/>
              <a:t>تشمل هذه الفئة جميع المشاريع التي </a:t>
            </a:r>
            <a:r>
              <a:rPr lang="ar-EG" u="sng" dirty="0"/>
              <a:t>تتطلب نفقات رأسمالية </a:t>
            </a:r>
            <a:r>
              <a:rPr lang="ar-EG" dirty="0"/>
              <a:t>للامتثال للوائح الفيدرالية والولائية وتكريم الإنتاج والخدمات وفقا للقوانين والمعايير المطلوبة ، </a:t>
            </a:r>
            <a:r>
              <a:rPr lang="ar-EG" b="1" u="sng" dirty="0"/>
              <a:t>خاصة في مجالات الصحة والسلامة والحجز البيئي</a:t>
            </a:r>
            <a:r>
              <a:rPr lang="ar-EG" dirty="0"/>
              <a:t>.</a:t>
            </a:r>
          </a:p>
          <a:p>
            <a:pPr algn="just" rtl="1"/>
            <a:endParaRPr lang="en-US" b="1" dirty="0"/>
          </a:p>
          <a:p>
            <a:pPr algn="just" rtl="1"/>
            <a:r>
              <a:rPr lang="ar-EG" b="1" dirty="0"/>
              <a:t>مشاريع أخرى</a:t>
            </a:r>
          </a:p>
          <a:p>
            <a:pPr marL="171450" indent="-171450" algn="just" rtl="1">
              <a:buFont typeface="Arial" panose="020B0604020202020204" pitchFamily="34" charset="0"/>
              <a:buChar char="•"/>
            </a:pPr>
            <a:r>
              <a:rPr lang="ar-EG" dirty="0"/>
              <a:t>هذه هي المشاريع التي قد تؤدي إلى زيادة المبيعات وزيادة الإيرادات مثل مشاريع الإعلان ،</a:t>
            </a:r>
            <a:endParaRPr lang="en-US" dirty="0"/>
          </a:p>
          <a:p>
            <a:pPr marL="0" indent="0" algn="just" rtl="1">
              <a:buFont typeface="Arial" panose="020B0604020202020204" pitchFamily="34" charset="0"/>
              <a:buNone/>
            </a:pPr>
            <a:r>
              <a:rPr lang="en-US" dirty="0"/>
              <a:t>     </a:t>
            </a:r>
            <a:r>
              <a:rPr lang="ar-EG" dirty="0"/>
              <a:t> أو تلك التي قد تحدث ثورة في العمليات مثل البحث والتطوير ، </a:t>
            </a:r>
            <a:endParaRPr lang="en-US" dirty="0"/>
          </a:p>
          <a:p>
            <a:pPr marL="0" indent="0" algn="just" rtl="1">
              <a:buFont typeface="Arial" panose="020B0604020202020204" pitchFamily="34" charset="0"/>
              <a:buNone/>
            </a:pPr>
            <a:r>
              <a:rPr lang="en-US" dirty="0"/>
              <a:t>      </a:t>
            </a:r>
            <a:r>
              <a:rPr lang="ar-EG" dirty="0"/>
              <a:t>أو تلك التي قد تزيد من الكفاءة مثل الاستشارات الإدارية وتدريب الموظفين.</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885280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13.2 خطوات اختيار المشروع</a:t>
            </a:r>
          </a:p>
          <a:p>
            <a:pPr marL="171450" indent="-171450" algn="just" rtl="1">
              <a:buFont typeface="Arial" panose="020B0604020202020204" pitchFamily="34" charset="0"/>
              <a:buChar char="•"/>
            </a:pPr>
            <a:r>
              <a:rPr lang="ar-EG" dirty="0"/>
              <a:t>بعد التعرف على حاجة معينة وتحديد فئة المشاريع التي من شأنها تلبية هذه الحاجة ، </a:t>
            </a:r>
            <a:r>
              <a:rPr lang="ar-EG" u="sng" dirty="0"/>
              <a:t>عادة ما تطلب الشركة الأفكار والمقترحات إما داخليا أو خارجيا</a:t>
            </a:r>
            <a:r>
              <a:rPr lang="ar-EG" dirty="0"/>
              <a:t>. </a:t>
            </a:r>
          </a:p>
          <a:p>
            <a:pPr marL="171450" indent="-171450" algn="just" rtl="1">
              <a:buFont typeface="Arial" panose="020B0604020202020204" pitchFamily="34" charset="0"/>
              <a:buChar char="•"/>
            </a:pPr>
            <a:r>
              <a:rPr lang="ar-EG" dirty="0"/>
              <a:t>ويمكن توجيه الالتماس الداخلي إلى جميع الموظفين أو قصره على اللجان المتخصصة. </a:t>
            </a:r>
          </a:p>
          <a:p>
            <a:pPr marL="171450" indent="-171450" algn="just" rtl="1">
              <a:buFont typeface="Arial" panose="020B0604020202020204" pitchFamily="34" charset="0"/>
              <a:buChar char="•"/>
            </a:pPr>
            <a:r>
              <a:rPr lang="ar-EG" dirty="0"/>
              <a:t>وستكون مقترحات المشاريع المقدمة من المستثمرين الخارجيين تنافسية للغاية وغالبا ما يتم اختيارها لقدرتها على خفض التكلفة وتحقيق نتائج عالية الجودة. </a:t>
            </a:r>
          </a:p>
          <a:p>
            <a:pPr marL="171450" indent="-171450" algn="just" rtl="1">
              <a:buFont typeface="Arial" panose="020B0604020202020204" pitchFamily="34" charset="0"/>
              <a:buChar char="•"/>
            </a:pPr>
            <a:r>
              <a:rPr lang="ar-EG" dirty="0"/>
              <a:t>بغض النظر عمن سينفذ المشاريع ، تتبع الشركات عادة الإجراءات القياسية لصنع القرار من أجل الاتساق والكفاءة. </a:t>
            </a:r>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b="1" u="sng" dirty="0"/>
              <a:t>تصف الخطوات التسع التالية بإيجاز عملية اختيار المشروع:</a:t>
            </a:r>
          </a:p>
          <a:p>
            <a:pPr marL="228600" indent="-228600" algn="just" rtl="1">
              <a:buAutoNum type="arabicPeriod"/>
            </a:pPr>
            <a:r>
              <a:rPr lang="ar-EG" dirty="0"/>
              <a:t>استكشاف مجموعة من المشاريع الاستثمارية المقترحة ، وإنشاء قائمة بالمقترحات الأكثر تأهيلا لتشكيل المشاريع البديلة قيد الدراسة. </a:t>
            </a:r>
            <a:endParaRPr lang="en-US" dirty="0"/>
          </a:p>
          <a:p>
            <a:pPr marL="0" indent="0" algn="just" rtl="1">
              <a:buNone/>
            </a:pPr>
            <a:r>
              <a:rPr lang="en-US" dirty="0"/>
              <a:t>      </a:t>
            </a:r>
            <a:r>
              <a:rPr lang="ar-EG" dirty="0"/>
              <a:t>من خلال التركيز على المشاريع القوية والواعدة في البداية ، ستكون هذه الخطوة أيضا خطوة فرز لإزالة جميع المقترحات غير الممكنة أو غير الجديرة بالاهتمام.</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44598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2. تقدير التدفق النقدي للمشروع وهو تدفق من العوائد التي قد تحدث في وقت لاحق.</a:t>
            </a:r>
            <a:endParaRPr lang="en-US" dirty="0"/>
          </a:p>
          <a:p>
            <a:pPr algn="r" rtl="1"/>
            <a:r>
              <a:rPr lang="en-US" dirty="0"/>
              <a:t> </a:t>
            </a:r>
            <a:r>
              <a:rPr lang="ar-EG" dirty="0"/>
              <a:t> </a:t>
            </a:r>
            <a:r>
              <a:rPr lang="en-US" dirty="0"/>
              <a:t>  </a:t>
            </a:r>
            <a:r>
              <a:rPr lang="ar-EG" dirty="0"/>
              <a:t>لذلك ، ينبغي النظر إليها بمستوى مناسب من عدم اليقين والمخاطر والتحيز.</a:t>
            </a:r>
            <a:endParaRPr lang="en-US" dirty="0"/>
          </a:p>
          <a:p>
            <a:pPr algn="r" rtl="1"/>
            <a:r>
              <a:rPr lang="en-US" dirty="0"/>
              <a:t>  </a:t>
            </a:r>
            <a:r>
              <a:rPr lang="ar-EG" dirty="0"/>
              <a:t> </a:t>
            </a:r>
            <a:r>
              <a:rPr lang="en-US" dirty="0"/>
              <a:t> </a:t>
            </a:r>
            <a:r>
              <a:rPr lang="ar-EG" dirty="0"/>
              <a:t>قد يكون التحيز الرئيسي هو الميل الطبيعي إلى الإفراط في التفاؤل ، مما قد يؤدي إلى التقليل من تقدير التكاليف والمبالغة في تقدير الفوائد. </a:t>
            </a:r>
            <a:endParaRPr lang="en-US" dirty="0"/>
          </a:p>
          <a:p>
            <a:pPr algn="r" rtl="1"/>
            <a:r>
              <a:rPr lang="en-US" dirty="0"/>
              <a:t>    </a:t>
            </a:r>
            <a:r>
              <a:rPr lang="ar-EG" dirty="0"/>
              <a:t>من الضروري الاعتماد على المهنيين والخبراء غير المتحيزين الذين يستخدمون مقاييس موضوعية لتقليل أي مبالغة أو تقليل من التقدير.</a:t>
            </a:r>
            <a:endParaRPr lang="en-US" dirty="0"/>
          </a:p>
          <a:p>
            <a:pPr algn="r" rtl="1"/>
            <a:endParaRPr lang="en-US" b="1" u="sng" dirty="0"/>
          </a:p>
          <a:p>
            <a:pPr algn="r" rtl="1"/>
            <a:r>
              <a:rPr lang="ar-EG" b="1" u="sng" dirty="0"/>
              <a:t> تؤكد هذه الخطوة عادة على ثلاثة معايير مهمة:</a:t>
            </a:r>
          </a:p>
          <a:p>
            <a:pPr algn="r" rtl="1"/>
            <a:r>
              <a:rPr lang="en-US" dirty="0"/>
              <a:t> a. </a:t>
            </a:r>
            <a:r>
              <a:rPr lang="ar-EG" dirty="0"/>
              <a:t>يجب أن يتم قياس التدفق النقدي على أساس تزايدي. وهذا يعني أن التدفق النقدي للمشروع يأخذ معنى هامشيا باعتباره الفرق بين التدفق النقدي للشركة قبل وبعد بدء هذا المشروع.</a:t>
            </a:r>
            <a:endParaRPr lang="en-US" dirty="0"/>
          </a:p>
          <a:p>
            <a:pPr algn="r" rtl="1"/>
            <a:endParaRPr lang="ar-EG" dirty="0"/>
          </a:p>
          <a:p>
            <a:pPr algn="r" rtl="1"/>
            <a:r>
              <a:rPr lang="en-US" dirty="0"/>
              <a:t> b. </a:t>
            </a:r>
            <a:r>
              <a:rPr lang="ar-EG" dirty="0"/>
              <a:t>يجب النظر في تقدير التدفق النقدي على أساس ما بعد الضريبة باستخدام معدل الضريبة الهامشي للشركة ويجب أن يشمل آثار الاستهلاك وجميع النفقات غير النقدية الأخرى التي سيتم أخذها في الاعتبار لأغراض ضريبة الدخل.</a:t>
            </a:r>
            <a:endParaRPr lang="en-US" dirty="0"/>
          </a:p>
          <a:p>
            <a:pPr algn="r" rtl="1"/>
            <a:endParaRPr lang="ar-EG" dirty="0"/>
          </a:p>
          <a:p>
            <a:pPr algn="r" rtl="1"/>
            <a:r>
              <a:rPr lang="en-US" dirty="0"/>
              <a:t>  </a:t>
            </a:r>
            <a:r>
              <a:rPr lang="ar-EG" dirty="0"/>
              <a:t>ج.</a:t>
            </a:r>
            <a:r>
              <a:rPr lang="en-US" dirty="0"/>
              <a:t> </a:t>
            </a:r>
            <a:r>
              <a:rPr lang="ar-EG" dirty="0"/>
              <a:t> يجب أن يشمل تقدير التدفق النقدي جميع الآثار غير المباشرة للمشروع طوال عمره. على سبيل المثال ، التداخل والتداخل المحتمل مع المنتجات أو الخدمات أو الوظائف الأخرى للشركة.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32699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3. تحديد تكلفة رأس مال الشركة التي ستكون بمثابة نسبة خصم لتحويل قيمة التدفق النقدي من المستقبل إلى الوقت الحاضر. وهو يعادل معدل العائد المطلوب من قبل مستثمري الشركة.</a:t>
            </a:r>
            <a:endParaRPr lang="en-US" dirty="0"/>
          </a:p>
          <a:p>
            <a:pPr algn="r" rtl="1"/>
            <a:endParaRPr lang="ar-EG" dirty="0"/>
          </a:p>
          <a:p>
            <a:pPr algn="r" rtl="1"/>
            <a:r>
              <a:rPr lang="ar-EG" dirty="0"/>
              <a:t>4. تقييم المخاطر المحتملة المختلفة التي قد ترتبط بمشاريع معينة.</a:t>
            </a:r>
            <a:endParaRPr lang="en-US" dirty="0"/>
          </a:p>
          <a:p>
            <a:pPr algn="r" rtl="1"/>
            <a:endParaRPr lang="ar-EG" dirty="0"/>
          </a:p>
          <a:p>
            <a:pPr algn="r" rtl="1"/>
            <a:r>
              <a:rPr lang="ar-EG" dirty="0"/>
              <a:t>5. تقييم المشاريع الاستثمارية البديلة من أجل اختيار وقبول أفضل مشروع بديل من شأنه أن يحقق أقصى عائد للشركة. </a:t>
            </a:r>
            <a:endParaRPr lang="en-US" dirty="0"/>
          </a:p>
          <a:p>
            <a:pPr algn="r" rtl="1"/>
            <a:endParaRPr lang="ar-EG" dirty="0"/>
          </a:p>
          <a:p>
            <a:pPr algn="r" rtl="1"/>
            <a:r>
              <a:rPr lang="en-US" dirty="0"/>
              <a:t>     </a:t>
            </a:r>
            <a:r>
              <a:rPr lang="ar-EG" dirty="0"/>
              <a:t> - المعيار الأساسي لتحديد مقياس الرغبة والتفضيل لمشروع معين هو مقارنة القيمة الحالية للتدفقات النقدية المتوقعة مع التدفق النقدي الأولي الخارج. </a:t>
            </a:r>
            <a:r>
              <a:rPr lang="en-US" dirty="0"/>
              <a:t> </a:t>
            </a:r>
          </a:p>
          <a:p>
            <a:pPr algn="r" rtl="1"/>
            <a:endParaRPr lang="ar-EG" dirty="0"/>
          </a:p>
          <a:p>
            <a:pPr algn="r" rtl="1"/>
            <a:r>
              <a:rPr lang="en-US" b="1" dirty="0"/>
              <a:t>     </a:t>
            </a:r>
            <a:r>
              <a:rPr lang="ar-EG" b="1" dirty="0"/>
              <a:t> - يجب أن يظهر المشروع الذي يفوز بتخصيص رأس المال أن القيمة الحالية لعوائده المتوقعة أعلى من الإنفاق الرأسمالي الأولي.</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85581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dirty="0"/>
              <a:t>6. إعداد وكتابة تقرير موجز من شأنه تسليط الضوء على أهم المشاريع البديلة وتبرير ملاءمتها للمنشأة وحاجتها. غالبا ما يأتي هذا التقرير مع التوصيات النهائية التي سيتم تقديمها إلى صانع القرار النهائي في الشركة.</a:t>
            </a:r>
            <a:endParaRPr lang="en-US" dirty="0"/>
          </a:p>
          <a:p>
            <a:pPr algn="just" rtl="1"/>
            <a:endParaRPr lang="ar-EG" dirty="0"/>
          </a:p>
          <a:p>
            <a:pPr algn="just" rtl="1"/>
            <a:r>
              <a:rPr lang="ar-EG" dirty="0"/>
              <a:t>7. بعد اتخاذ القرار في اختيار المشروع ، سيتم تقديم الاقتراح المختار إلى إدارة الاعتمادات لتأمين الصندوق والإشارة لمرحلة التنفيذ.</a:t>
            </a:r>
            <a:endParaRPr lang="en-US" dirty="0"/>
          </a:p>
          <a:p>
            <a:pPr algn="just" rtl="1"/>
            <a:endParaRPr lang="ar-EG" dirty="0"/>
          </a:p>
          <a:p>
            <a:pPr algn="just" rtl="1"/>
            <a:r>
              <a:rPr lang="ar-EG" dirty="0"/>
              <a:t>8. متابعة عملية التنفيذ ومراقبة مراحلها للتأكد من التطابق بين ما هو متوقع وما يتم الحصول عليه.</a:t>
            </a:r>
            <a:endParaRPr lang="en-US" dirty="0"/>
          </a:p>
          <a:p>
            <a:pPr algn="just" rtl="1"/>
            <a:endParaRPr lang="ar-EG" dirty="0"/>
          </a:p>
          <a:p>
            <a:pPr algn="just" rtl="1"/>
            <a:r>
              <a:rPr lang="ar-EG" dirty="0"/>
              <a:t>9. وضع واتخاذ بعض الإجراءات التصحيحية في حالة انحراف النتائج الفعلية عن النتائج المتوقعة. </a:t>
            </a:r>
            <a:endParaRPr lang="en-US" dirty="0"/>
          </a:p>
          <a:p>
            <a:pPr algn="just" rtl="1"/>
            <a:endParaRPr lang="ar-EG" dirty="0"/>
          </a:p>
          <a:p>
            <a:pPr algn="just" rtl="1"/>
            <a:r>
              <a:rPr lang="ar-EG" dirty="0"/>
              <a:t>   - إذا لم يكن أي إجراء تصحيحي ممكنا ، فسيكون إنهاء المشروع هو الخيار الأخير لخفض التكاليف وتقليل الأضرار.</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981583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13.3 أنواع المشاريع</a:t>
            </a:r>
          </a:p>
          <a:p>
            <a:pPr marL="171450" indent="-171450" algn="r" rtl="1">
              <a:buFont typeface="Arial" panose="020B0604020202020204" pitchFamily="34" charset="0"/>
              <a:buChar char="•"/>
            </a:pPr>
            <a:r>
              <a:rPr lang="ar-EG" dirty="0"/>
              <a:t>يمكن تصنيف المشاريع الاستثمارية التي يمكن تقديمها للموافقة عليها وفقا لعلاقتها ببعضها البعض. </a:t>
            </a:r>
          </a:p>
          <a:p>
            <a:pPr marL="171450" indent="-171450" algn="r" rtl="1">
              <a:buFont typeface="Arial" panose="020B0604020202020204" pitchFamily="34" charset="0"/>
              <a:buChar char="•"/>
            </a:pPr>
            <a:r>
              <a:rPr lang="ar-EG" dirty="0"/>
              <a:t>وبعبارة أخرى، سيتم الحكم على المشاريع وفقا لاستقلاليتها، وتقسيمها إلى مشاريع مستقلة ومشاريع حصرية متبادلة.</a:t>
            </a:r>
            <a:endParaRPr lang="en-US" dirty="0"/>
          </a:p>
          <a:p>
            <a:pPr marL="171450" indent="-171450" algn="r" rtl="1">
              <a:buFont typeface="Arial" panose="020B0604020202020204" pitchFamily="34" charset="0"/>
              <a:buChar char="•"/>
            </a:pPr>
            <a:endParaRPr lang="ar-EG" dirty="0"/>
          </a:p>
          <a:p>
            <a:pPr algn="r" rtl="1"/>
            <a:r>
              <a:rPr lang="ar-EG" b="1" dirty="0"/>
              <a:t>مشاريع مستقلة</a:t>
            </a:r>
          </a:p>
          <a:p>
            <a:pPr marL="171450" indent="-171450" algn="r" rtl="1">
              <a:buFont typeface="Arial" panose="020B0604020202020204" pitchFamily="34" charset="0"/>
              <a:buChar char="•"/>
            </a:pPr>
            <a:r>
              <a:rPr lang="ar-EG" dirty="0"/>
              <a:t>المشروع المستقل هو مشروع لا ينافس المشاريع الأخرى المقدمة للحصول على موافقة الشركة.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بمعنى آخر ، إنه مشروع لن يؤدي قبوله من قبل الشركة بالضرورة إلى القضاء أو تقليل فرصة الموافقة على المشاريع الأخرى.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وفي هذه الحالة، لن تكون قدرة الشركة على تمويل المشاريع مسألة مطروحة للنظر في مخصصات رأس المال.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ولن يتم تقييم هذا المشروع والحكم عليه إلا من خلال جدارته للوفاء بالمعايير المطلوبة.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845076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مشاريع حصرية متبادلة</a:t>
            </a:r>
          </a:p>
          <a:p>
            <a:pPr marL="171450" indent="-171450" algn="r" rtl="1">
              <a:buFont typeface="Arial" panose="020B0604020202020204" pitchFamily="34" charset="0"/>
              <a:buChar char="•"/>
            </a:pPr>
            <a:r>
              <a:rPr lang="ar-EG" dirty="0"/>
              <a:t>المشروع الحصري المتبادل هو مشروع يتنافس مع المشاريع الأخرى المقدمة للحصول على موافقة الشركة على التمويل.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u="sng" dirty="0"/>
              <a:t>وستلعب قدرة الشركة على تمويل مثل هذه المشاريع دورا رئيسيا في تحديد نتائج المنافسة على المشاريع. </a:t>
            </a:r>
            <a:endParaRPr lang="en-US" b="1" u="sn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على سبيل المثال، إذا تلقت شركة ما خمسة عروض، ولكن رأس مالها المخصص يكفي فقط لتمويل مشروعين على الأكثر، فإن الموافقة على مشروعين من أصل خمسة من شأنه أن يلغي فرصة الثلاثة الآخرين في الحصول على الموافقة بغض النظر عن جدارة المشروع لتلبية معايير الشركة.</a:t>
            </a:r>
            <a:endParaRPr lang="en-US" dirty="0"/>
          </a:p>
          <a:p>
            <a:pPr marL="0" indent="0" algn="r" rtl="1">
              <a:buFont typeface="Arial" panose="020B0604020202020204" pitchFamily="34" charset="0"/>
              <a:buNone/>
            </a:pPr>
            <a:r>
              <a:rPr lang="ar-EG" dirty="0"/>
              <a:t> </a:t>
            </a:r>
          </a:p>
          <a:p>
            <a:pPr marL="171450" indent="-171450" algn="r" rtl="1">
              <a:buFont typeface="Arial" panose="020B0604020202020204" pitchFamily="34" charset="0"/>
              <a:buChar char="•"/>
            </a:pPr>
            <a:r>
              <a:rPr lang="ar-EG" dirty="0"/>
              <a:t>إن مجرد تقييد رأس المال في هذا المثال هو الذي فرض هذا الوضع من كونه متعارضا.</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u="sng" dirty="0"/>
              <a:t>يمكن أيضا أن تكون الشركة محدودة بحاجتها. </a:t>
            </a:r>
            <a:endParaRPr lang="en-US" b="1" u="sn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على سبيل المثال ، إذا كانت هناك حاجة إلى قطعة واحدة فقط من المعدات ، فستختار الشركة مشروعا واحدا فقط يلبي هذه الحاجة بأفضل طريقة.</a:t>
            </a:r>
            <a:endParaRPr lang="en-US" dirty="0"/>
          </a:p>
          <a:p>
            <a:pPr marL="171450" indent="-171450" algn="r" rtl="1">
              <a:buFont typeface="Arial" panose="020B0604020202020204" pitchFamily="34" charset="0"/>
              <a:buChar char="•"/>
            </a:pPr>
            <a:r>
              <a:rPr lang="ar-EG" dirty="0"/>
              <a:t> </a:t>
            </a:r>
          </a:p>
          <a:p>
            <a:pPr marL="171450" indent="-171450" algn="r" rtl="1">
              <a:buFont typeface="Arial" panose="020B0604020202020204" pitchFamily="34" charset="0"/>
              <a:buChar char="•"/>
            </a:pPr>
            <a:r>
              <a:rPr lang="ar-EG" dirty="0"/>
              <a:t>وسيصبح هذا المشروع المحدد متعارضا مع جميع المشاريع الأخرى التي ستكون قادرة على تلبية حاجة الشركة إلى تلك القطعة من المعدات.</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386680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u="sng" dirty="0"/>
              <a:t>لدى الشركات عموما نهجان لاتخاذ قراراتها في تقييم المشروع:</a:t>
            </a:r>
            <a:endParaRPr lang="en-US" b="1" u="sng" dirty="0"/>
          </a:p>
          <a:p>
            <a:pPr algn="just" rtl="1"/>
            <a:endParaRPr lang="ar-EG" b="1" u="sng" dirty="0"/>
          </a:p>
          <a:p>
            <a:pPr marL="628650" lvl="1" indent="-171450" algn="just" rtl="1">
              <a:buFont typeface="Arial" panose="020B0604020202020204" pitchFamily="34" charset="0"/>
              <a:buChar char="•"/>
            </a:pPr>
            <a:r>
              <a:rPr lang="ar-EG" b="1" dirty="0"/>
              <a:t>الأول </a:t>
            </a:r>
            <a:r>
              <a:rPr lang="ar-EG" u="sng" dirty="0"/>
              <a:t>هو نهج نعم / لا</a:t>
            </a:r>
            <a:r>
              <a:rPr lang="ar-EG" u="none" dirty="0"/>
              <a:t> </a:t>
            </a:r>
            <a:r>
              <a:rPr lang="en-US" u="none" dirty="0"/>
              <a:t>  </a:t>
            </a:r>
            <a:r>
              <a:rPr lang="ar-EG" dirty="0"/>
              <a:t>الذي تمنح فيه الشركة موافقتها على مشروع معين أو تقدم رفضها. </a:t>
            </a:r>
          </a:p>
          <a:p>
            <a:pPr marL="628650" lvl="1" indent="-171450" algn="just" rtl="1">
              <a:buFont typeface="Arial" panose="020B0604020202020204" pitchFamily="34" charset="0"/>
              <a:buChar char="•"/>
            </a:pPr>
            <a:r>
              <a:rPr lang="ar-EG" dirty="0"/>
              <a:t>هذا يعني أنه لا يوجد قرار بين مثل التمويل الجزئي أو الموافقة المشروطة.</a:t>
            </a:r>
          </a:p>
          <a:p>
            <a:pPr marL="628650" lvl="1" indent="-171450" algn="just" rtl="1">
              <a:buFont typeface="Arial" panose="020B0604020202020204" pitchFamily="34" charset="0"/>
              <a:buChar char="•"/>
            </a:pPr>
            <a:r>
              <a:rPr lang="ar-EG" b="1" dirty="0"/>
              <a:t>النهج الثاني </a:t>
            </a:r>
            <a:r>
              <a:rPr lang="ar-EG" dirty="0"/>
              <a:t>هو </a:t>
            </a:r>
            <a:r>
              <a:rPr lang="ar-EG" u="sng" dirty="0"/>
              <a:t>النهج المرن </a:t>
            </a:r>
            <a:r>
              <a:rPr lang="ar-EG" dirty="0"/>
              <a:t>الذي تقوم فيه الشركة بتصنيف المشاريع بناء على معايير معينة ، حيث تتم الموافقة على بعض أو كل المشاريع ولكن وفقا لترتيب معين يتراوح من أعلى إلى أسفل. </a:t>
            </a:r>
            <a:endParaRPr lang="en-US" dirty="0"/>
          </a:p>
          <a:p>
            <a:pPr marL="628650" lvl="1"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على سبيل المثال ، يمكن تصنيف عدد من المشاريع وفقا لحجم العائد ، أو سرعة الإنجاز ، أو أقل التكاليف أو أي معايير أخرى.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سيحصل الاقتراح ذو المرتبة العالية على أعلى تمويل وسيحصل الاقتراح ذو التصنيف المنخفض على أقل تمويل.</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تختلف الشركات من حيث حجم رأس المال المتاح لتمويل مشاريعها الاستثمارية.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ستتمكن الشركات التي لديها الكثير من رأس المال من قبول جميع المشاريع المستقلة لتلبية احتياجاتها.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u="sng" dirty="0"/>
              <a:t>ويتعين على الشركات ذات الأموال المحدودة أن تكون أكثر حذرا في اختيار المشاريع التي سيتم تمويلها. </a:t>
            </a:r>
            <a:endParaRPr lang="en-US" u="sng" dirty="0"/>
          </a:p>
          <a:p>
            <a:pPr marL="0" indent="0" algn="just" rtl="1">
              <a:buFont typeface="Arial" panose="020B0604020202020204" pitchFamily="34" charset="0"/>
              <a:buNone/>
            </a:pPr>
            <a:endParaRPr lang="ar-EG" dirty="0"/>
          </a:p>
          <a:p>
            <a:pPr marL="171450" indent="-171450" algn="just" rtl="1">
              <a:buFont typeface="Arial" panose="020B0604020202020204" pitchFamily="34" charset="0"/>
              <a:buChar char="•"/>
            </a:pPr>
            <a:r>
              <a:rPr lang="ar-EG" b="1" dirty="0"/>
              <a:t>ومن المرجح أن يتبعوا سياسة تقنين رأس المال لتخصيص رأس مالهم الاستثماري للمشاريع الضرورية.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973775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المخاطر ومصادرها</a:t>
            </a:r>
            <a:endParaRPr lang="en-US" b="1" dirty="0"/>
          </a:p>
          <a:p>
            <a:pPr algn="r" rtl="1"/>
            <a:endParaRPr lang="ar-EG" b="1" dirty="0"/>
          </a:p>
          <a:p>
            <a:pPr marL="171450" indent="-171450" algn="r" rtl="1">
              <a:buFont typeface="Arial" panose="020B0604020202020204" pitchFamily="34" charset="0"/>
              <a:buChar char="•"/>
            </a:pPr>
            <a:r>
              <a:rPr lang="ar-EG" dirty="0"/>
              <a:t>يشير </a:t>
            </a:r>
            <a:r>
              <a:rPr lang="ar-EG" b="1" dirty="0"/>
              <a:t>الخطر</a:t>
            </a:r>
            <a:r>
              <a:rPr lang="ar-EG" dirty="0"/>
              <a:t> إلى الحالة التي توجد فيها نتائج محتملة متعددة ويكون احتمال كل نتيجة بديلة إما معروفا أو يمكن تقديره.</a:t>
            </a:r>
            <a:endParaRPr lang="en-US" dirty="0"/>
          </a:p>
          <a:p>
            <a:pPr marL="171450" indent="-171450" algn="r" rtl="1">
              <a:buFont typeface="Arial" panose="020B0604020202020204" pitchFamily="34" charset="0"/>
              <a:buChar char="•"/>
            </a:pPr>
            <a:r>
              <a:rPr lang="ar-EG" dirty="0"/>
              <a:t> </a:t>
            </a:r>
          </a:p>
          <a:p>
            <a:pPr marL="171450" indent="-171450" algn="r" rtl="1">
              <a:buFont typeface="Arial" panose="020B0604020202020204" pitchFamily="34" charset="0"/>
              <a:buChar char="•"/>
            </a:pPr>
            <a:r>
              <a:rPr lang="ar-EG" dirty="0"/>
              <a:t>يشترك </a:t>
            </a:r>
            <a:r>
              <a:rPr lang="ar-EG" b="1" dirty="0"/>
              <a:t>عدم اليقين </a:t>
            </a:r>
            <a:r>
              <a:rPr lang="ar-EG" dirty="0"/>
              <a:t>في العنصر الأول مع المخاطر - وجود نتائج محتملة متعددة - ولكنه يختلف في العنصر الثاني ، بحيث يكون احتمال كل نتيجة إما غير معروف أو لا يمكن تقديره.</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غالبا ما تتبع القرارات الإدارية مخططا معينا عندما يتعلق الأمر بمواجهة ظروف المخاطر أو عدم اليقين. يتضمن المخطط الخطوات التالية.</a:t>
            </a:r>
          </a:p>
          <a:p>
            <a:pPr marL="171450" indent="-171450" algn="r" rtl="1">
              <a:buFont typeface="Arial" panose="020B0604020202020204" pitchFamily="34" charset="0"/>
              <a:buChar char="•"/>
            </a:pPr>
            <a:r>
              <a:rPr lang="ar-EG" dirty="0"/>
              <a:t>التنبؤ بمجموعة من الظروف المستقبلية المحتملة التي من شأنها أن تؤثر على أي قرار إداري محتمل. وغالبا ما تسمى هذه حالات الطبيعة. </a:t>
            </a:r>
          </a:p>
          <a:p>
            <a:pPr marL="171450" indent="-171450" algn="r" rtl="1">
              <a:buFont typeface="Arial" panose="020B0604020202020204" pitchFamily="34" charset="0"/>
              <a:buChar char="•"/>
            </a:pPr>
            <a:r>
              <a:rPr lang="ar-EG" dirty="0"/>
              <a:t>تقدير العائد المتوقع لكل قرار محتمل وكل حالة طبيعية محتملة.</a:t>
            </a:r>
          </a:p>
          <a:p>
            <a:pPr marL="171450" indent="-171450" algn="r" rtl="1">
              <a:buFont typeface="Arial" panose="020B0604020202020204" pitchFamily="34" charset="0"/>
              <a:buChar char="•"/>
            </a:pPr>
            <a:r>
              <a:rPr lang="ar-EG" dirty="0"/>
              <a:t>ومن شأن تنظيم هذه العناصر لكل قرار إداري أن يشكل مصفوفة مردود.</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4282537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لنفترض أن على المدير الاختيار من بين </a:t>
            </a:r>
            <a:r>
              <a:rPr lang="ar-EG" b="1" u="sng" dirty="0"/>
              <a:t>ثلاثة قرارات محتملة:</a:t>
            </a:r>
            <a:r>
              <a:rPr lang="ar-EG" b="1" u="none" dirty="0"/>
              <a:t> </a:t>
            </a:r>
            <a:r>
              <a:rPr lang="en-US" b="1" u="none" dirty="0"/>
              <a:t>    </a:t>
            </a:r>
            <a:r>
              <a:rPr lang="ar-EG" dirty="0"/>
              <a:t>فتح فرع جديد للشركة </a:t>
            </a:r>
            <a:r>
              <a:rPr lang="en-US" dirty="0"/>
              <a:t>   </a:t>
            </a:r>
            <a:r>
              <a:rPr lang="ar-EG" dirty="0"/>
              <a:t>، أو توسيع وتحديث الفرع الحالي </a:t>
            </a:r>
            <a:r>
              <a:rPr lang="en-US" dirty="0"/>
              <a:t>    </a:t>
            </a:r>
            <a:r>
              <a:rPr lang="ar-EG" dirty="0"/>
              <a:t>، أو مجرد الاحتفاظ بالفرع الحالي دون تغيير.</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لنفترض أيضا أن الشركة ترى إمكانية انزلاق الاقتصاد إلى الركود خلال الفترة المقبلة. إذا تمكنت الشركة من تقدير النتائج البديلة من حيث مقدار إجمالي الأرباح التي يمكن تحقيقها في كل من الاحتمالات ، فيمكن إنشاء مصفوفة عائد مثل الجدول 13.11.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إن مقارنة خيار عدم التغيير مع خيار بناء فرع جديد يكشف </a:t>
            </a:r>
            <a:r>
              <a:rPr lang="ar-EG" b="1" u="sng" dirty="0"/>
              <a:t>أن عدم القيام بأي شيء سيكون أفضل قليلا في حالة الركود وأسوأ قليلا في حالة عدم الركود. </a:t>
            </a:r>
            <a:endParaRPr lang="en-US" b="1" u="sn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ومع ذلك ، فإن الصورة تختلف اختلافا كبيرا عند النظر في مشروع التوسعة والتجديد.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سيكون أفضل بكثير من الحفاظ على الوضع الحالي للشركة في كلا الظروفين الاقتصاديتين.</a:t>
            </a:r>
            <a:endParaRPr lang="en-US" b="1"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ومع ذلك ، فإن مقارنة التوسع والتجديد بإنشاء فرع جديد يبدو أفضل بكثير في حالة الركود وأفضل قليلا في حالة عدم الركود.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u="sng" dirty="0">
                <a:solidFill>
                  <a:srgbClr val="FF0000"/>
                </a:solidFill>
              </a:rPr>
              <a:t>هذا يخلص ويؤكد أن المضي قدما في مشروع التوسعة والتجديد هو القرار الفائز بغض النظر عن الاتجاه الذي يتجه إليه الاقتصاد.</a:t>
            </a:r>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0375588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من أين تأتي المخاطر؟</a:t>
            </a:r>
          </a:p>
          <a:p>
            <a:pPr marL="171450" indent="-171450" algn="r" rtl="1">
              <a:buFont typeface="Arial" panose="020B0604020202020204" pitchFamily="34" charset="0"/>
              <a:buChar char="•"/>
            </a:pPr>
            <a:r>
              <a:rPr lang="ar-EG" dirty="0"/>
              <a:t>يمكن للعديد من المصادر المحتملة إدخال بعض إمكانات المخاطر على عملية صنع القرار الإداري. معظم هذه المصادر خارجية للشركة. يمكننا تجميع المصادر الأكثر شيوعا في أربع فئات.</a:t>
            </a:r>
            <a:endParaRPr lang="en-US" dirty="0"/>
          </a:p>
          <a:p>
            <a:pPr marL="171450" indent="-171450" algn="r" rtl="1">
              <a:buFont typeface="Arial" panose="020B0604020202020204" pitchFamily="34" charset="0"/>
              <a:buChar char="•"/>
            </a:pPr>
            <a:endParaRPr lang="ar-EG" dirty="0"/>
          </a:p>
          <a:p>
            <a:pPr algn="r" rtl="1"/>
            <a:r>
              <a:rPr lang="ar-EG" b="1" dirty="0"/>
              <a:t>المصادر الاقتصادية</a:t>
            </a:r>
          </a:p>
          <a:p>
            <a:pPr marL="171450" indent="-171450" algn="r" rtl="1">
              <a:buFont typeface="Arial" panose="020B0604020202020204" pitchFamily="34" charset="0"/>
              <a:buChar char="•"/>
            </a:pPr>
            <a:r>
              <a:rPr lang="ar-EG" dirty="0"/>
              <a:t>تتضمن هذه الفئة مجموعة متنوعة من المصادر المتعلقة بالبيئة الاقتصادية لبلد ما.</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تشكل التقلبات في السوق المالية خطرا موثوقا به على قيمة الأصول في الفترات الحالية والمستقبلية. يعرف هذا الخطر باسم "مخاطر السوق".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تشكل العوامل الاقتصادية الرئيسية مثل التضخم وسعر الفائدة تأثيرات مهمة أخرى على الأسعار وقيمة الإقراض والاقتراض وتأثيرها على الأرباح.</a:t>
            </a:r>
            <a:endParaRPr lang="en-US" dirty="0"/>
          </a:p>
          <a:p>
            <a:pPr marL="0" indent="0" algn="r" rtl="1">
              <a:buFont typeface="Arial" panose="020B0604020202020204" pitchFamily="34" charset="0"/>
              <a:buNone/>
            </a:pPr>
            <a:r>
              <a:rPr lang="ar-EG" dirty="0"/>
              <a:t> </a:t>
            </a:r>
          </a:p>
          <a:p>
            <a:pPr marL="171450" indent="-171450" algn="r" rtl="1">
              <a:buFont typeface="Arial" panose="020B0604020202020204" pitchFamily="34" charset="0"/>
              <a:buChar char="•"/>
            </a:pPr>
            <a:r>
              <a:rPr lang="ar-EG" b="1" dirty="0"/>
              <a:t>يمكن أن تؤدي التغييرات في الالتزام الائتماني وفي حالة السيولة أيضا إلى مخاطر الائتمان ومخاطر السيولة </a:t>
            </a:r>
            <a:r>
              <a:rPr lang="ar-EG" dirty="0"/>
              <a:t>، بالإضافة إلى </a:t>
            </a:r>
            <a:r>
              <a:rPr lang="ar-EG" u="sng" dirty="0"/>
              <a:t>مخاطر العملة التي يمكن أن تنبع من التغيرات في سعر الصرف بين العملات المحلية والأجنبية</a:t>
            </a:r>
            <a:r>
              <a:rPr lang="ar-EG" dirty="0"/>
              <a:t>.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بالإضافة إلى ذلك ، تشكل حالة المنافسة في نفس الصناعة أو المنطقة نوعا آخر من المخاطر الاقتصادية.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3490984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مصادر سياسية</a:t>
            </a:r>
          </a:p>
          <a:p>
            <a:pPr marL="171450" indent="-171450" algn="r" rtl="1">
              <a:buFont typeface="Arial" panose="020B0604020202020204" pitchFamily="34" charset="0"/>
              <a:buChar char="•"/>
            </a:pPr>
            <a:r>
              <a:rPr lang="ar-EG" dirty="0"/>
              <a:t>يرتبط هذا النوع من المخاطر بالسياسات الحكومية ، محليا ودوليا.</a:t>
            </a:r>
            <a:endParaRPr lang="en-US" dirty="0"/>
          </a:p>
          <a:p>
            <a:pPr marL="171450" indent="-171450" algn="r" rtl="1">
              <a:buFont typeface="Arial" panose="020B0604020202020204" pitchFamily="34" charset="0"/>
              <a:buChar char="•"/>
            </a:pPr>
            <a:r>
              <a:rPr lang="ar-EG" dirty="0"/>
              <a:t> </a:t>
            </a:r>
          </a:p>
          <a:p>
            <a:pPr marL="171450" indent="-171450" algn="r" rtl="1">
              <a:buFont typeface="Arial" panose="020B0604020202020204" pitchFamily="34" charset="0"/>
              <a:buChar char="•"/>
            </a:pPr>
            <a:r>
              <a:rPr lang="ar-EG" dirty="0"/>
              <a:t>قد تؤدي بعض السياسات إلى مخاطر معينة للصناعة ، على وجه الخصوص ، أو للاقتصاد ككل.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أحد المخاطر المحددة هو التغيير في السياسات الضريبية. </a:t>
            </a:r>
            <a:endParaRPr lang="en-US" b="1"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وهناك خطر آخر محتمل هو "خطر المصادرة"، حيث قد تستولي الحكومة في الخارج على الممتلكات، أو تقيد الحقوق، أو تزيل امتيازات الشركة المستضافة.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يشكل الإرهاب في الوقت الحاضر خطرا سياسيا كبيرا على الأنشطة التجارية لجميع الشركات ، محليا وعالميا.</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6460513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المصادر الاجتماعية</a:t>
            </a:r>
          </a:p>
          <a:p>
            <a:pPr marL="171450" indent="-171450" algn="r" rtl="1">
              <a:buFont typeface="Arial" panose="020B0604020202020204" pitchFamily="34" charset="0"/>
              <a:buChar char="•"/>
            </a:pPr>
            <a:r>
              <a:rPr lang="ar-EG" dirty="0"/>
              <a:t>تشمل هذه الفئة المصادر الثقافية والدينية والبيئية مثل بعض الأعراف أو الاتجاهات الاجتماعية التي تؤثر على تفضيلات المستهلك وطلبه.</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على سبيل المثال ، قد لا يكون لبعض المواد الغذائية أو الملابس أو حتى المنتجات المتعلقة بالطقس أي فرصة للتسويق في مناطق أو بلدان معينة ، مما قد يكون سببا كبيرا لتحديد اتجاه الشركات التي تتعامل مع هذه المنتجات.</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عادة ما يخضع ذوق المستهلك وتفضيلاته للتغيير ، محليا وعالميا ، وأي شركة لا تستطيع الاستجابة ومواكبة هذه التغييرات ستواجه خطر فقدان حصتها في السوق.</a:t>
            </a:r>
            <a:endParaRPr lang="en-US" dirty="0"/>
          </a:p>
          <a:p>
            <a:pPr marL="171450" indent="-171450" algn="r" rtl="1">
              <a:buFont typeface="Arial" panose="020B0604020202020204" pitchFamily="34" charset="0"/>
              <a:buChar char="•"/>
            </a:pPr>
            <a:endParaRPr lang="ar-EG" dirty="0"/>
          </a:p>
          <a:p>
            <a:pPr algn="r" rtl="1"/>
            <a:r>
              <a:rPr lang="ar-EG" b="1" dirty="0"/>
              <a:t>المصادر الداخلية</a:t>
            </a:r>
          </a:p>
          <a:p>
            <a:pPr marL="171450" indent="-171450" algn="r" rtl="1">
              <a:buFont typeface="Arial" panose="020B0604020202020204" pitchFamily="34" charset="0"/>
              <a:buChar char="•"/>
            </a:pPr>
            <a:r>
              <a:rPr lang="ar-EG" dirty="0"/>
              <a:t>يمكن أن تنشأ مجموعة متنوعة من المخاطر من داخل شركة معينة أو من داخل الصناعة لأسباب تنافسية تجاريا ، أو لصراعات السلطة والصراعات السياسية بين موظفي القيادة.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يمكن أن تكون مرتبطة أيضا بعدم قدرة الشركة على التعامل مع ارتفاع تكلفة الإنتاج ، أو انخفاض الطلب على منتجاتها ، أو فشلها في مواكبة التقدم التكنولوجي في صناعتها.</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3397406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13.7 طرق إدارة المخاطر</a:t>
            </a:r>
          </a:p>
          <a:p>
            <a:pPr marL="171450" indent="-171450" algn="r" rtl="1">
              <a:buFont typeface="Arial" panose="020B0604020202020204" pitchFamily="34" charset="0"/>
              <a:buChar char="•"/>
            </a:pPr>
            <a:r>
              <a:rPr lang="ar-EG" dirty="0"/>
              <a:t>هنا ، نناقش ثلاث طرق شائعة لإدارة المخاطر. وهي المعدل المعدل حسب المخاطر ، والعوائد المعدلة حسب المخاطر (</a:t>
            </a:r>
            <a:r>
              <a:rPr lang="en-US" dirty="0"/>
              <a:t>RARs) ، </a:t>
            </a:r>
            <a:r>
              <a:rPr lang="ar-EG" dirty="0"/>
              <a:t>وطريقة التعديل الإحصائي.</a:t>
            </a:r>
            <a:endParaRPr lang="en-US" dirty="0"/>
          </a:p>
          <a:p>
            <a:pPr marL="171450" indent="-171450" algn="r" rtl="1">
              <a:buFont typeface="Arial" panose="020B0604020202020204" pitchFamily="34" charset="0"/>
              <a:buChar char="•"/>
            </a:pPr>
            <a:endParaRPr lang="ar-EG" dirty="0"/>
          </a:p>
          <a:p>
            <a:pPr algn="r" rtl="1"/>
            <a:r>
              <a:rPr lang="ar-EG" b="1" dirty="0"/>
              <a:t>1) معدل الخصم المعدل حسب المخاطر</a:t>
            </a:r>
          </a:p>
          <a:p>
            <a:pPr marL="171450" indent="-171450" algn="r" rtl="1">
              <a:buFont typeface="Arial" panose="020B0604020202020204" pitchFamily="34" charset="0"/>
              <a:buChar char="•"/>
            </a:pPr>
            <a:r>
              <a:rPr lang="ar-EG" dirty="0"/>
              <a:t>تعتمد هذه الطريقة على تعديل معدل الخصم المستخدم في حساب صافي القيم الحالية للمشاريع المقترحة.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التعديل هنا يعني رفع معدل المشاريع التي يمكن اعتبارها بطريقة ما محفوفة بالمخاطر.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سيتم قياس مخاطر المشاريع ، بطريقة واحدة ، من خلال معامل الاختلاف في العوائد المتوقعة (</a:t>
            </a:r>
            <a:r>
              <a:rPr lang="en-US" dirty="0"/>
              <a:t>V).</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707013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2) العوائد المعدلة حسب المخاطر</a:t>
            </a:r>
          </a:p>
          <a:p>
            <a:pPr marL="171450" indent="-171450" algn="just" rtl="1">
              <a:buFont typeface="Arial" panose="020B0604020202020204" pitchFamily="34" charset="0"/>
              <a:buChar char="•"/>
            </a:pPr>
            <a:r>
              <a:rPr lang="ar-EG" dirty="0"/>
              <a:t>بدلا من تعديل معدل الخصم لمستويات المخاطر المحتملة كما رأينا في طريقة </a:t>
            </a:r>
            <a:r>
              <a:rPr lang="en-US" dirty="0"/>
              <a:t>RADR ، </a:t>
            </a:r>
            <a:r>
              <a:rPr lang="ar-EG" dirty="0"/>
              <a:t>سيكون </a:t>
            </a:r>
            <a:r>
              <a:rPr lang="ar-EG" b="1" dirty="0"/>
              <a:t>التعديل هنا على تدفق التدفق النقدي أو العوائد حيث يتم التعامل معها بمستويات معينة من اليقين</a:t>
            </a:r>
            <a:r>
              <a:rPr lang="ar-EG" dirty="0"/>
              <a:t>.</a:t>
            </a:r>
            <a:endParaRPr lang="en-US" dirty="0"/>
          </a:p>
          <a:p>
            <a:pPr marL="0" indent="0" algn="just" rtl="1">
              <a:buFont typeface="Arial" panose="020B0604020202020204" pitchFamily="34" charset="0"/>
              <a:buNone/>
            </a:pPr>
            <a:r>
              <a:rPr lang="ar-EG" dirty="0"/>
              <a:t> </a:t>
            </a:r>
          </a:p>
          <a:p>
            <a:pPr marL="171450" indent="-171450" algn="just" rtl="1">
              <a:buFont typeface="Arial" panose="020B0604020202020204" pitchFamily="34" charset="0"/>
              <a:buChar char="•"/>
            </a:pPr>
            <a:r>
              <a:rPr lang="ar-EG" dirty="0"/>
              <a:t>الأداة الرئيسية لهذا التعديل هي معامل اليقين المكافئ (</a:t>
            </a:r>
            <a:r>
              <a:rPr lang="el-GR" dirty="0"/>
              <a:t>α). </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في سياق اللعبة ، يتم تعريف مكافئ اليقين على أنه </a:t>
            </a:r>
            <a:r>
              <a:rPr lang="ar-EG" b="1" u="sng" dirty="0"/>
              <a:t>التعويض الذي يجعل اللاعب غير مبال بمقامرة محفوفة بالمخاطر </a:t>
            </a:r>
            <a:r>
              <a:rPr lang="ar-EG" dirty="0"/>
              <a:t>، أو </a:t>
            </a:r>
            <a:r>
              <a:rPr lang="ar-EG" b="1" u="sng" dirty="0"/>
              <a:t>هو المبلغ المؤكد الذي يساوي القيمة المتوقعة لنتيجة محفوفة بالمخاطر</a:t>
            </a:r>
            <a:r>
              <a:rPr lang="ar-EG" dirty="0"/>
              <a:t>.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ف</a:t>
            </a:r>
            <a:r>
              <a:rPr lang="ar-EG" b="1" dirty="0"/>
              <a:t>ي سياق مخاطر الأعمال ، يعني اليقين المكافئ الجزء من العائد المقدر الذي يفضل مديرو المشاريع الحصول عليه "مؤكدا" على أي عائد آخر "محتمل فقط".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إنه يشير إلى تفضيل معين لليقين على عدم اليقين ، وبهذا المعنى ، فهو مرتبط بمفاهيم النفور من المخاطر والمخاطرة.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466363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3) التعديل الإحصائي</a:t>
            </a:r>
          </a:p>
          <a:p>
            <a:pPr marL="171450" indent="-171450" algn="just" rtl="1">
              <a:buFont typeface="Arial" panose="020B0604020202020204" pitchFamily="34" charset="0"/>
              <a:buChar char="•"/>
            </a:pPr>
            <a:r>
              <a:rPr lang="ar-EG" dirty="0"/>
              <a:t>يمكن حساب مخاطر الأعمال من خلال الأدوات الإحصائية مثل الانحراف المعياري ومعامل التباين الذي يمكن أن يكون مفيدا في قياس تقلب عوائد الاستثمار فيما يتعلق بعائد متوقع معين.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يقيس الانحراف المعياري (</a:t>
            </a:r>
            <a:r>
              <a:rPr lang="el-GR" dirty="0"/>
              <a:t>σ</a:t>
            </a:r>
            <a:r>
              <a:rPr lang="en-US" dirty="0" err="1"/>
              <a:t>i</a:t>
            </a:r>
            <a:r>
              <a:rPr lang="en-US" dirty="0"/>
              <a:t>) </a:t>
            </a:r>
            <a:r>
              <a:rPr lang="ar-EG" dirty="0"/>
              <a:t>التشتت حول القيمة المتوقعة لتدفق التدفقات النقدية للمشروع ، بينما يقيس معامل الاختلاف (</a:t>
            </a:r>
            <a:r>
              <a:rPr lang="en-US" dirty="0"/>
              <a:t>V) </a:t>
            </a:r>
            <a:r>
              <a:rPr lang="ar-EG" dirty="0"/>
              <a:t>التشتت النسبي للتدفقات النقدية الداخلة ، حيث يتم حسابه بقسمة الانحراف المعياري على القيمة المتوقعة للعوائد.</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تتطلب معرفة هذه الأدوات بدقة الكثير من المعلومات التفصيلية ، خاصة حول احتمال كل عائد محتمل.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وبما أن معظم الشركات التجارية، ولا سيما الشركات الصغيرة، لا تستطيع تحمل تكاليف جمع ومعالجة مثل هذه البيانات المفصلة، فقد أصبح من المعقول افتراض بعض الاحتمالات الذاتية التي يمكن أن تكون ممثلة بشكل معقول للتوزيع الطبيعي لثلاثة احتمالات.</a:t>
            </a:r>
          </a:p>
          <a:p>
            <a:pPr marL="628650" lvl="1" indent="-171450" algn="just" rtl="1">
              <a:buFont typeface="Arial" panose="020B0604020202020204" pitchFamily="34" charset="0"/>
              <a:buChar char="•"/>
            </a:pPr>
            <a:r>
              <a:rPr lang="ar-EG" dirty="0"/>
              <a:t>التقدير المتفائل ، وهو مدى احتمالية الحصول على أفضل العوائد.</a:t>
            </a:r>
          </a:p>
          <a:p>
            <a:pPr marL="628650" lvl="1" indent="-171450" algn="just" rtl="1">
              <a:buFont typeface="Arial" panose="020B0604020202020204" pitchFamily="34" charset="0"/>
              <a:buChar char="•"/>
            </a:pPr>
            <a:r>
              <a:rPr lang="ar-EG" dirty="0"/>
              <a:t>التقدير المتشائم ، وهو مدى احتمال الحصول على عوائد أسوأ.</a:t>
            </a:r>
          </a:p>
          <a:p>
            <a:pPr marL="628650" lvl="1" indent="-171450" algn="just" rtl="1">
              <a:buFont typeface="Arial" panose="020B0604020202020204" pitchFamily="34" charset="0"/>
              <a:buChar char="•"/>
            </a:pPr>
            <a:r>
              <a:rPr lang="ar-EG" dirty="0"/>
              <a:t>التقدير المعتدل ، وهو مدى احتمالية الحصول على العوائد العادية التي ستكون بينهما والأكثر احتمالا.</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407115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13.8 تحليل الحساسية وتحليل السيناريو والمحاكاة</a:t>
            </a:r>
            <a:endParaRPr lang="en-US" b="1" dirty="0"/>
          </a:p>
          <a:p>
            <a:pPr algn="r" rtl="1"/>
            <a:endParaRPr lang="ar-EG" b="1" dirty="0"/>
          </a:p>
          <a:p>
            <a:pPr marL="171450" indent="-171450" algn="r" rtl="1">
              <a:buFont typeface="Arial" panose="020B0604020202020204" pitchFamily="34" charset="0"/>
              <a:buChar char="•"/>
            </a:pPr>
            <a:r>
              <a:rPr lang="ar-EG" b="1" dirty="0"/>
              <a:t>تحليل الحساسية </a:t>
            </a:r>
            <a:r>
              <a:rPr lang="ar-EG" dirty="0"/>
              <a:t>هو تقنية للحصول على إحساس عام بالمخاطر في مشاريع الأعمال المحتملة باستخدام التباين بين النتائج مثل العوائد المستقبلية للمشروع والقيم الحالية الصافية المقدرة.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أحد أبسط الأمثلة في تطبيق تحليل الحساسية هو استخدام مجموعة بسيطة من التقديرات لإجراء مقارنة عامة. </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وتعتبر المشاريع التي تحقق نطاقا واسعا في عوائدها المتوقعة أو صافي قيمها الحالية أكثر خطورة من المشاريع التي تظهر نطاقا ضيقا. </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هذه الفكرة قريبة من فكرة استخدام المقاييس الإحصائية مثل الانحراف المعياري ومعامل التباين من حيث أنه كلما كانت التقديرات أكثر إحكاما فيما بينها كلما كانت أكثر موثوقية وأمانا مقارنة بالتقديرات المنتشرة. </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387895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ويقارن الجدول 13-19 المشروع </a:t>
            </a:r>
            <a:r>
              <a:rPr lang="en-US" dirty="0"/>
              <a:t>X</a:t>
            </a:r>
            <a:r>
              <a:rPr lang="ar-EG" dirty="0"/>
              <a:t> بالمشروع </a:t>
            </a:r>
            <a:r>
              <a:rPr lang="en-US" dirty="0"/>
              <a:t>Y</a:t>
            </a:r>
            <a:r>
              <a:rPr lang="ar-EG" dirty="0"/>
              <a:t> بالحصول على نطاقات كل من تقديرات العائد والقيم الحالية الصافية.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يتم الحصول على قيمة النطاق عن طريق طرح أسوأ تقدير للاحتمال المتشائم من أفضل تقدير للاحتمال المتفائل.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وتشير النتائج بوضوح إلى أن المشروع </a:t>
            </a:r>
            <a:r>
              <a:rPr lang="en-US" dirty="0"/>
              <a:t>X</a:t>
            </a:r>
            <a:r>
              <a:rPr lang="ar-EG" dirty="0"/>
              <a:t> أكثر خطورة من المشروع </a:t>
            </a:r>
            <a:r>
              <a:rPr lang="en-US" dirty="0"/>
              <a:t>Y</a:t>
            </a:r>
            <a:r>
              <a:rPr lang="ar-EG" dirty="0"/>
              <a:t> لأن كلا النطاقين أكبر بكثير في المشروع سين منه في المشروع </a:t>
            </a:r>
            <a:r>
              <a:rPr lang="en-US" dirty="0"/>
              <a:t>Y</a:t>
            </a:r>
            <a:r>
              <a:rPr lang="ar-EG" dirty="0"/>
              <a:t>.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هذا هو 90,000 في العوائد و 28,902 في صافي القيمة الحالية ، مقارنة ب 30,000 في العوائد و 7014 في صافي القيمة الحالية للمشروع </a:t>
            </a:r>
            <a:r>
              <a:rPr lang="en-US" dirty="0"/>
              <a:t>Y.</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729557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يمكن أن يركز تحليل الحساسية أيضا على التوزيع العشوائي لقيمة متغير رئيسي واحد في نموذج مالي من أجل اختبار تأثير مثل هذا التغيير الفردي على بقية المتغيرات ذات الصلة في النموذج.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وبهذا المعنى ، سيكون قادرا على تحديد مدى حساسية النموذج في استجابته لهذا التغيير العشوائي.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على سبيل المثال ، يمكن إجراء تحليل حساس على نموذج القيمة الحالية التالي من خلال تغيير سعر الوحدة للمنتج بشكل متكرر وتتبع تأثير هذه التغييرات على العوائد التي ستكون متغيرا أساسيا في حساب صافي القيمة الحالية.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تقنية أخرى مماثلة تسمى </a:t>
            </a:r>
            <a:r>
              <a:rPr lang="ar-EG" b="1" dirty="0"/>
              <a:t>تحليل السيناريو </a:t>
            </a:r>
            <a:r>
              <a:rPr lang="ar-EG" dirty="0"/>
              <a:t>، والتي </a:t>
            </a:r>
            <a:r>
              <a:rPr lang="ar-EG" u="sng" dirty="0"/>
              <a:t>تختلف عن تحليل الحساسية فقط من خلال توسيع التوزيع العشوائي للتغيير إلى أكثر من متغير واحد وتتبع التأثيرات المتعددة في وقت واحد</a:t>
            </a:r>
            <a:r>
              <a:rPr lang="ar-EG" dirty="0"/>
              <a:t>.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يعتبر </a:t>
            </a:r>
            <a:r>
              <a:rPr lang="ar-EG" b="1" dirty="0"/>
              <a:t>تحليل السيناريو </a:t>
            </a:r>
            <a:r>
              <a:rPr lang="ar-EG" dirty="0"/>
              <a:t>نسخة قصيرة من المحاكاة المالية.</a:t>
            </a:r>
            <a:endParaRPr lang="en-US" dirty="0"/>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b="1" dirty="0"/>
              <a:t>كل من الحساسية وتحليل السيناريو أبسط وأكثر عملية وبأسعار معقولة من المحاكاة الأكثر شمولا.</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3107788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المحاكاة</a:t>
            </a:r>
            <a:r>
              <a:rPr lang="ar-EG" dirty="0"/>
              <a:t> </a:t>
            </a:r>
            <a:r>
              <a:rPr lang="ar-EG" u="sng" dirty="0"/>
              <a:t>هي تقنية رياضية شاملة تستخدم توزيعات احتمالية محددة مسبقا وقيما عشوائية لتقييم حالة الأحداث المستقبلية المحتملة حيث يمكن تقدير معدلات عائد المشاريع ومؤشرات المخاطر</a:t>
            </a:r>
            <a:r>
              <a:rPr lang="ar-EG" dirty="0"/>
              <a:t>.</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على غرار النماذج الأيقونية في العالم المادي للتصميم والهندسة ، والتي تم تصميمها لتقليل المخاطر المحتملة ، واستكشاف العيوب ، وتعزيز الميزات الإيجابية ، وكذلك لتقدير التكاليف ، تم تصميم نماذج المحاكاة الرياضية لتقليد حقائق عالم الأعمال والتعامل مع تغييراتها.</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يقدمون تقنية أخرى تساعد صانع القرار في استكشاف جميع الاحتمالات المحيطة بالمشكلة المطروحة عندما يتعلق الأمر بالتعامل مع الظروف الخطرة وغير المؤكدة.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ترجمة السمات الأساسية للعالم الحقيقي إلى نموذج متعدد المتغيرات مكتمل بتقديرات التوزيعات الاحتمالية للمتغيرات الرئيسية.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اختبار النموذج بشكل متكرر باستخدام متغيرات عشوائية تعطى للمتغيرات في كل اختبار حتى يتم تقدير التوزيع الاحتمالي والمخاطر للنموذج العام بحيث يمكن استخدامها لحساب النتيجة المتوقعة لأي متغيرات معينة.</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25895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شجرة القرار</a:t>
            </a:r>
          </a:p>
          <a:p>
            <a:pPr marL="171450" indent="-171450" algn="just" rtl="1">
              <a:buFont typeface="Arial" panose="020B0604020202020204" pitchFamily="34" charset="0"/>
              <a:buChar char="•"/>
            </a:pPr>
            <a:r>
              <a:rPr lang="ar-EG" dirty="0"/>
              <a:t>تسمح تقنية شجرة القرار لصانع القرار برسم خريطة لمدخلات القرار واحتمالات حدوثها بطريقة متفرعة تشبه أغصان الشجرة.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بمعنى آخر ، شجرة القرار هي تمثيل رسومي للمسارات المحتملة للقرارات البديلة والقرارات اللاحقة وفقا لاحتمالاتها وقيمها المحتملة وفي ظل الظروف الممكنة.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ويعرض الجدول 13-20 مشروعين متنافسين مع ثلاثة تقديرات محتملة للقيمة الحالية لعائداتهما.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يتم اتخاذ قرار اختيار أفضل مشروع من خلال حساب صافي القيمة الحالية المتوقعة لكل منها ، الأمر الذي يتطلب طرح الاستثمار الرأسمالي الأولي لكل منها من القيمة الحالية المتوقعة لتدفقاتها النقدية.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يتم تعيين المعلومات الواردة في الجدول 13.20 في شجرة القرار كما هو الحال في الشكل 13.13 ، والذي يوضح تخطيطا مرتبا لكلا البديلين من البداية على الجانب الأيسر إلى نهاية الجانب الأيمن.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وتضيق النهاية إلى مقارنة بين الرقمين المحسوبين اللذين يمثلان صافي القيمة الحالية المتوقعة للمشروعين.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سيكون الرقم الأكبر للمشروع </a:t>
            </a:r>
            <a:r>
              <a:rPr lang="en-US" dirty="0"/>
              <a:t>B (25,500) </a:t>
            </a:r>
            <a:r>
              <a:rPr lang="ar-EG" dirty="0"/>
              <a:t>هو الخيار النهائي على المشروع </a:t>
            </a:r>
            <a:r>
              <a:rPr lang="en-US" dirty="0"/>
              <a:t>A (23,125).</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0485093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في هذا الفصل، ناقشنا تقييم المشاريع الاستثمارية وإدارة المخاطر. </a:t>
            </a:r>
          </a:p>
          <a:p>
            <a:pPr marL="171450" indent="-171450" algn="just" rtl="1">
              <a:buFont typeface="Arial" panose="020B0604020202020204" pitchFamily="34" charset="0"/>
              <a:buChar char="•"/>
            </a:pPr>
            <a:r>
              <a:rPr lang="ar-EG" dirty="0"/>
              <a:t>بدأنا بتحديد تقييم المشروع وعلاقته بالميزانية الرأسمالية وشرحنا الغرض من المشاريع الاستثمارية لأنها عادة ما تأتي لأي شركة تجارية. </a:t>
            </a:r>
          </a:p>
          <a:p>
            <a:pPr marL="171450" indent="-171450" algn="just" rtl="1">
              <a:buFont typeface="Arial" panose="020B0604020202020204" pitchFamily="34" charset="0"/>
              <a:buChar char="•"/>
            </a:pPr>
            <a:r>
              <a:rPr lang="ar-EG" dirty="0"/>
              <a:t>وصنفت هذه الأغراض إلى ست فئات: الاستبدال، والتجديد، والتوسيع، وخفض التكاليف، والمطابقة، وجميع المشاريع الأخرى. </a:t>
            </a:r>
          </a:p>
          <a:p>
            <a:pPr marL="171450" indent="-171450" algn="just" rtl="1">
              <a:buFont typeface="Arial" panose="020B0604020202020204" pitchFamily="34" charset="0"/>
              <a:buChar char="•"/>
            </a:pPr>
            <a:r>
              <a:rPr lang="ar-EG" dirty="0"/>
              <a:t>ثم وصفنا العملية الرسمية لاختيار المشروع في تسع خطوات منهجية وصنفنا المشاريع إلى مشاريع مستقلة وحصرية بشكل متبادل. </a:t>
            </a:r>
          </a:p>
          <a:p>
            <a:pPr marL="171450" indent="-171450" algn="just" rtl="1">
              <a:buFont typeface="Arial" panose="020B0604020202020204" pitchFamily="34" charset="0"/>
              <a:buChar char="•"/>
            </a:pPr>
            <a:r>
              <a:rPr lang="ar-EG" dirty="0"/>
              <a:t>كان الموضوع التالي هو شرح معايير التدفق النقدي للتقييم لكل من الأنماط التقليدية وغير التقليدية للترتيب في العوائد النقدية. </a:t>
            </a:r>
          </a:p>
          <a:p>
            <a:pPr marL="171450" indent="-171450" algn="just" rtl="1">
              <a:buFont typeface="Arial" panose="020B0604020202020204" pitchFamily="34" charset="0"/>
              <a:buChar char="•"/>
            </a:pPr>
            <a:r>
              <a:rPr lang="ar-EG" dirty="0"/>
              <a:t>جاءت تقنيات تقييم المشروع بعد ذلك مع الطرق الأكثر شيوعا في مجموعتين: في المجموعة التي لا تأخذ في الاعتبار القيمة الزمنية للنقود ، تمت مناقشة طريقتين ، متوسط معدل العائد (</a:t>
            </a:r>
            <a:r>
              <a:rPr lang="en-US" dirty="0"/>
              <a:t>ARR) </a:t>
            </a:r>
            <a:r>
              <a:rPr lang="ar-EG" dirty="0"/>
              <a:t>وفترة الاسترداد. في المجموعة التي تأخذ في الاعتبار القيمة الزمنية للنقود ، تمت مناقشة ثلاث طرق: صافي القيمة الحالية (</a:t>
            </a:r>
            <a:r>
              <a:rPr lang="en-US" dirty="0"/>
              <a:t>NPV) ، </a:t>
            </a:r>
            <a:r>
              <a:rPr lang="ar-EG" dirty="0"/>
              <a:t>ومعدل العائد الداخلي (</a:t>
            </a:r>
            <a:r>
              <a:rPr lang="en-US" dirty="0"/>
              <a:t>IRR) ، </a:t>
            </a:r>
            <a:r>
              <a:rPr lang="ar-EG" dirty="0"/>
              <a:t>ومؤشر الربحية (</a:t>
            </a:r>
            <a:r>
              <a:rPr lang="en-US" dirty="0"/>
              <a:t>PI). </a:t>
            </a:r>
          </a:p>
          <a:p>
            <a:pPr marL="171450" indent="-171450" algn="just" rtl="1">
              <a:buFont typeface="Arial" panose="020B0604020202020204" pitchFamily="34" charset="0"/>
              <a:buChar char="•"/>
            </a:pPr>
            <a:r>
              <a:rPr lang="ar-EG" dirty="0"/>
              <a:t>وأجريت مقارنة بين صافي القيمة الحالية ومعدل العائد الداخلي للمشاريع الحصرية المتبادلة، ونوقشت مواضيع أخرى ذات صلة. </a:t>
            </a:r>
          </a:p>
          <a:p>
            <a:pPr marL="171450" indent="-171450" algn="just" rtl="1">
              <a:buFont typeface="Arial" panose="020B0604020202020204" pitchFamily="34" charset="0"/>
              <a:buChar char="•"/>
            </a:pPr>
            <a:r>
              <a:rPr lang="ar-EG" dirty="0"/>
              <a:t>ومن بين هذه المواضيع ملف تعريف صافي القيمة الحالية ، ومعدل التقاطع ، وانعكاس الترتيب ، وتقنين رأس المال. تم تخصيص الجزء الثاني من الفصل لمخاطر الأعمال. </a:t>
            </a:r>
          </a:p>
          <a:p>
            <a:pPr marL="171450" indent="-171450" algn="just" rtl="1">
              <a:buFont typeface="Arial" panose="020B0604020202020204" pitchFamily="34" charset="0"/>
              <a:buChar char="•"/>
            </a:pPr>
            <a:r>
              <a:rPr lang="ar-EG" dirty="0"/>
              <a:t>ما هي المخاطر وما هي مصادرها كان الموضوع الأول ، تليها طرق إدارة المخاطر. </a:t>
            </a:r>
          </a:p>
          <a:p>
            <a:pPr marL="171450" indent="-171450" algn="just" rtl="1">
              <a:buFont typeface="Arial" panose="020B0604020202020204" pitchFamily="34" charset="0"/>
              <a:buChar char="•"/>
            </a:pPr>
            <a:r>
              <a:rPr lang="ar-EG" dirty="0"/>
              <a:t>تضمنت هذه الطرق </a:t>
            </a:r>
            <a:r>
              <a:rPr lang="en-US" dirty="0"/>
              <a:t>RADR </a:t>
            </a:r>
            <a:r>
              <a:rPr lang="ar-EG" dirty="0"/>
              <a:t>و </a:t>
            </a:r>
            <a:r>
              <a:rPr lang="en-US" dirty="0"/>
              <a:t>RAR </a:t>
            </a:r>
            <a:r>
              <a:rPr lang="ar-EG" dirty="0"/>
              <a:t>والطريقة الإحصائية التي تستخدم الانحراف المعياري ومعامل التباين. </a:t>
            </a:r>
          </a:p>
          <a:p>
            <a:pPr marL="171450" indent="-171450" algn="just" rtl="1">
              <a:buFont typeface="Arial" panose="020B0604020202020204" pitchFamily="34" charset="0"/>
              <a:buChar char="•"/>
            </a:pPr>
            <a:r>
              <a:rPr lang="ar-EG" dirty="0"/>
              <a:t>كما نوقش في هذا الفصل تحليل الحساسية وتحليل السيناريو والمحاكاة ، بينما كان الموضوع الأخير وصفا موجزا لشجرة القرار مع رسم تخطيطي توضيحي.</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611872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900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79105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6275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58609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0803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12714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63205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64810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8791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51197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48365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68646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09522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7554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5972204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slideLayout" Target="../slideLayouts/slideLayout18.xml"/><Relationship Id="rId1" Type="http://schemas.openxmlformats.org/officeDocument/2006/relationships/tags" Target="../tags/tag1.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24.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394622" y="459919"/>
            <a:ext cx="5683230" cy="675841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2" y="588475"/>
            <a:ext cx="5804553" cy="650130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16E4CC76-2D0D-6204-3FBC-B0856D8E8836}"/>
              </a:ext>
            </a:extLst>
          </p:cNvPr>
          <p:cNvSpPr txBox="1"/>
          <p:nvPr/>
        </p:nvSpPr>
        <p:spPr>
          <a:xfrm>
            <a:off x="0" y="2996131"/>
            <a:ext cx="6638805"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Financing</a:t>
            </a:r>
          </a:p>
        </p:txBody>
      </p:sp>
    </p:spTree>
    <p:extLst>
      <p:ext uri="{BB962C8B-B14F-4D97-AF65-F5344CB8AC3E}">
        <p14:creationId xmlns:p14="http://schemas.microsoft.com/office/powerpoint/2010/main" val="1139066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366505" y="537531"/>
            <a:ext cx="6714451" cy="1972334"/>
          </a:xfrm>
          <a:prstGeom prst="rect">
            <a:avLst/>
          </a:prstGeom>
        </p:spPr>
      </p:pic>
      <p:pic>
        <p:nvPicPr>
          <p:cNvPr id="13" name="Picture 12"/>
          <p:cNvPicPr>
            <a:picLocks noChangeAspect="1"/>
          </p:cNvPicPr>
          <p:nvPr/>
        </p:nvPicPr>
        <p:blipFill>
          <a:blip r:embed="rId3"/>
          <a:stretch>
            <a:fillRect/>
          </a:stretch>
        </p:blipFill>
        <p:spPr>
          <a:xfrm>
            <a:off x="639724" y="3463717"/>
            <a:ext cx="9392044" cy="1034667"/>
          </a:xfrm>
          <a:prstGeom prst="rect">
            <a:avLst/>
          </a:prstGeom>
        </p:spPr>
      </p:pic>
      <p:sp>
        <p:nvSpPr>
          <p:cNvPr id="14" name="TextBox 13"/>
          <p:cNvSpPr txBox="1"/>
          <p:nvPr/>
        </p:nvSpPr>
        <p:spPr>
          <a:xfrm>
            <a:off x="366505" y="959998"/>
            <a:ext cx="11209159"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INVESTMENT PROJECT EVALUATION AND RISK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Soliman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8</a:t>
            </a:r>
          </a:p>
        </p:txBody>
      </p:sp>
      <p:sp>
        <p:nvSpPr>
          <p:cNvPr id="16" name="TextBox 15"/>
          <p:cNvSpPr txBox="1"/>
          <p:nvPr/>
        </p:nvSpPr>
        <p:spPr>
          <a:xfrm>
            <a:off x="798989" y="3463717"/>
            <a:ext cx="923277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632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Entrepreneurial Financing</a:t>
            </a:r>
          </a:p>
        </p:txBody>
      </p:sp>
      <p:sp>
        <p:nvSpPr>
          <p:cNvPr id="10" name="TextBox 9">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5" name="Picture 14"/>
          <p:cNvPicPr>
            <a:picLocks noChangeAspect="1"/>
          </p:cNvPicPr>
          <p:nvPr/>
        </p:nvPicPr>
        <p:blipFill>
          <a:blip r:embed="rId4"/>
          <a:stretch>
            <a:fillRect/>
          </a:stretch>
        </p:blipFill>
        <p:spPr>
          <a:xfrm>
            <a:off x="2289771" y="5939188"/>
            <a:ext cx="9902229" cy="204838"/>
          </a:xfrm>
          <a:prstGeom prst="rect">
            <a:avLst/>
          </a:prstGeom>
        </p:spPr>
      </p:pic>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899706" y="-100507"/>
            <a:ext cx="2383737" cy="1276076"/>
          </a:xfrm>
          <a:prstGeom prst="rect">
            <a:avLst/>
          </a:prstGeom>
        </p:spPr>
      </p:pic>
    </p:spTree>
    <p:extLst>
      <p:ext uri="{BB962C8B-B14F-4D97-AF65-F5344CB8AC3E}">
        <p14:creationId xmlns:p14="http://schemas.microsoft.com/office/powerpoint/2010/main" val="2829075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116138"/>
            <a:ext cx="9533101" cy="1130708"/>
          </a:xfrm>
          <a:prstGeom prst="rect">
            <a:avLst/>
          </a:prstGeom>
        </p:spPr>
      </p:pic>
      <p:sp>
        <p:nvSpPr>
          <p:cNvPr id="8" name="TextBox 7"/>
          <p:cNvSpPr txBox="1"/>
          <p:nvPr/>
        </p:nvSpPr>
        <p:spPr>
          <a:xfrm>
            <a:off x="124287" y="155286"/>
            <a:ext cx="2061783"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36847"/>
            <a:ext cx="2524125" cy="132756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124287" y="2273412"/>
            <a:ext cx="11706062" cy="3416320"/>
          </a:xfrm>
          <a:prstGeom prst="rect">
            <a:avLst/>
          </a:prstGeom>
          <a:solidFill>
            <a:schemeClr val="accent1">
              <a:lumMod val="75000"/>
            </a:schemeClr>
          </a:solidFill>
        </p:spPr>
        <p:txBody>
          <a:bodyPr wrap="square">
            <a:spAutoFit/>
          </a:bodyPr>
          <a:lstStyle/>
          <a:p>
            <a:pPr marL="342900" lvl="0" indent="-342900" algn="justLow">
              <a:buFontTx/>
              <a:buAutoNum type="alphaLcParenR"/>
              <a:defRPr/>
            </a:pP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rPr>
              <a:t>Identify </a:t>
            </a:r>
            <a:r>
              <a:rPr lang="en-US" sz="2400" b="1" dirty="0">
                <a:solidFill>
                  <a:prstClr val="white"/>
                </a:solidFill>
                <a:cs typeface="Times New Roman" panose="02020603050405020304" pitchFamily="18" charset="0"/>
              </a:rPr>
              <a:t>Categories of Investment Purposes.</a:t>
            </a:r>
          </a:p>
          <a:p>
            <a:pPr marL="342900" lvl="0" indent="-342900" algn="justLow">
              <a:buFontTx/>
              <a:buAutoNum type="alphaLcParenR"/>
              <a:defRPr/>
            </a:pPr>
            <a:endParaRPr lang="en-US" sz="2400" b="1" dirty="0">
              <a:solidFill>
                <a:prstClr val="white"/>
              </a:solidFill>
              <a:cs typeface="Times New Roman" panose="02020603050405020304" pitchFamily="18" charset="0"/>
            </a:endParaRPr>
          </a:p>
          <a:p>
            <a:pPr marL="342900" lvl="0" indent="-342900" algn="justLow">
              <a:buFontTx/>
              <a:buAutoNum type="alphaLcParenR"/>
              <a:defRPr/>
            </a:pPr>
            <a:r>
              <a:rPr lang="en-US" sz="2400" b="1" dirty="0">
                <a:solidFill>
                  <a:prstClr val="white"/>
                </a:solidFill>
                <a:cs typeface="Times New Roman" panose="02020603050405020304" pitchFamily="18" charset="0"/>
              </a:rPr>
              <a:t>Identify Steps for Project Selection.</a:t>
            </a:r>
          </a:p>
          <a:p>
            <a:pPr marL="342900" lvl="0" indent="-342900" algn="justLow">
              <a:buFontTx/>
              <a:buAutoNum type="alphaLcParenR"/>
              <a:defRPr/>
            </a:pPr>
            <a:endParaRPr lang="en-US" sz="2400" b="1" dirty="0">
              <a:solidFill>
                <a:prstClr val="white"/>
              </a:solidFill>
              <a:cs typeface="Times New Roman" panose="02020603050405020304" pitchFamily="18" charset="0"/>
            </a:endParaRPr>
          </a:p>
          <a:p>
            <a:pPr marL="342900" lvl="0" indent="-342900" algn="justLow">
              <a:buFontTx/>
              <a:buAutoNum type="alphaLcParenR"/>
              <a:defRPr/>
            </a:pPr>
            <a:r>
              <a:rPr lang="en-US" sz="2400" b="1" dirty="0">
                <a:solidFill>
                  <a:prstClr val="white"/>
                </a:solidFill>
                <a:cs typeface="Times New Roman" panose="02020603050405020304" pitchFamily="18" charset="0"/>
              </a:rPr>
              <a:t>Identify Types of Projects.</a:t>
            </a:r>
          </a:p>
          <a:p>
            <a:pPr marL="342900" lvl="0" indent="-342900" algn="justLow">
              <a:buFontTx/>
              <a:buAutoNum type="alphaLcParenR"/>
              <a:defRPr/>
            </a:pPr>
            <a:endParaRPr lang="en-US" sz="2400" b="1" dirty="0">
              <a:solidFill>
                <a:prstClr val="white"/>
              </a:solidFill>
              <a:cs typeface="Times New Roman" panose="02020603050405020304" pitchFamily="18" charset="0"/>
            </a:endParaRPr>
          </a:p>
          <a:p>
            <a:pPr marL="342900" lvl="0" indent="-342900" algn="justLow">
              <a:buFontTx/>
              <a:buAutoNum type="alphaLcParenR"/>
              <a:defRPr/>
            </a:pPr>
            <a:r>
              <a:rPr lang="en-US" sz="2400" b="1" dirty="0">
                <a:solidFill>
                  <a:prstClr val="white"/>
                </a:solidFill>
                <a:cs typeface="Times New Roman" panose="02020603050405020304" pitchFamily="18" charset="0"/>
              </a:rPr>
              <a:t>Identify Risk and its Sources. Where Would Risk Come From?</a:t>
            </a:r>
          </a:p>
          <a:p>
            <a:pPr marL="342900" lvl="0" indent="-342900" algn="justLow">
              <a:buFontTx/>
              <a:buAutoNum type="alphaLcParenR"/>
              <a:defRPr/>
            </a:pPr>
            <a:endParaRPr lang="en-US" sz="2400" b="1" dirty="0">
              <a:solidFill>
                <a:prstClr val="white"/>
              </a:solidFill>
              <a:cs typeface="Times New Roman" panose="02020603050405020304" pitchFamily="18" charset="0"/>
            </a:endParaRPr>
          </a:p>
          <a:p>
            <a:pPr marL="342900" lvl="0" indent="-342900" algn="justLow">
              <a:buFontTx/>
              <a:buAutoNum type="alphaLcParenR"/>
              <a:defRPr/>
            </a:pPr>
            <a:r>
              <a:rPr lang="en-US" sz="2400" b="1" dirty="0">
                <a:solidFill>
                  <a:prstClr val="white"/>
                </a:solidFill>
                <a:cs typeface="Times New Roman" panose="02020603050405020304" pitchFamily="18" charset="0"/>
              </a:rPr>
              <a:t>Identify Methods of Risk Management.</a:t>
            </a:r>
            <a:endPar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endParaRPr>
          </a:p>
        </p:txBody>
      </p:sp>
      <p:pic>
        <p:nvPicPr>
          <p:cNvPr id="12" name="Picture 11">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749074" y="205354"/>
            <a:ext cx="2383737" cy="1215073"/>
          </a:xfrm>
          <a:prstGeom prst="rect">
            <a:avLst/>
          </a:prstGeom>
        </p:spPr>
      </p:pic>
      <p:sp>
        <p:nvSpPr>
          <p:cNvPr id="13" name="TextBox 12">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custDataLst>
      <p:tags r:id="rId1"/>
    </p:custDataLst>
    <p:extLst>
      <p:ext uri="{BB962C8B-B14F-4D97-AF65-F5344CB8AC3E}">
        <p14:creationId xmlns:p14="http://schemas.microsoft.com/office/powerpoint/2010/main" val="2455688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anim calcmode="lin" valueType="num">
                                      <p:cBhvr additive="base">
                                        <p:cTn id="19"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6" end="6"/>
                                            </p:txEl>
                                          </p:spTgt>
                                        </p:tgtEl>
                                        <p:attrNameLst>
                                          <p:attrName>style.visibility</p:attrName>
                                        </p:attrNameLst>
                                      </p:cBhvr>
                                      <p:to>
                                        <p:strVal val="visible"/>
                                      </p:to>
                                    </p:set>
                                    <p:anim calcmode="lin" valueType="num">
                                      <p:cBhvr additive="base">
                                        <p:cTn id="25" dur="500" fill="hold"/>
                                        <p:tgtEl>
                                          <p:spTgt spid="11">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8" end="8"/>
                                            </p:txEl>
                                          </p:spTgt>
                                        </p:tgtEl>
                                        <p:attrNameLst>
                                          <p:attrName>style.visibility</p:attrName>
                                        </p:attrNameLst>
                                      </p:cBhvr>
                                      <p:to>
                                        <p:strVal val="visible"/>
                                      </p:to>
                                    </p:set>
                                    <p:anim calcmode="lin" valueType="num">
                                      <p:cBhvr additive="base">
                                        <p:cTn id="31" dur="500" fill="hold"/>
                                        <p:tgtEl>
                                          <p:spTgt spid="11">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89441" y="546619"/>
            <a:ext cx="4128422" cy="532706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1560" y="632924"/>
            <a:ext cx="11079241" cy="55692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Arial-BoldMT"/>
                <a:ea typeface="+mn-ea"/>
                <a:cs typeface="+mn-cs"/>
              </a:rPr>
              <a:t>Introduction</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ALL FIRMS, large and small, would at some point have to make some sort of </a:t>
            </a:r>
            <a:r>
              <a:rPr kumimoji="0" lang="en-US" sz="1800" b="0" i="0" u="none" strike="noStrike" kern="1200" cap="none" spc="0" normalizeH="0" baseline="0" noProof="0" dirty="0" err="1">
                <a:ln>
                  <a:noFill/>
                </a:ln>
                <a:solidFill>
                  <a:srgbClr val="000000"/>
                </a:solidFill>
                <a:effectLst/>
                <a:uLnTx/>
                <a:uFillTx/>
                <a:latin typeface="Georgia" panose="02040502050405020303" pitchFamily="18" charset="0"/>
                <a:ea typeface="+mn-ea"/>
                <a:cs typeface="+mn-cs"/>
              </a:rPr>
              <a:t>longterm</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investment.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In addition to the commonly known investment in financial securities, </a:t>
            </a:r>
            <a:r>
              <a:rPr kumimoji="0" lang="en-US" sz="1800" b="1"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firms are often engaged in a more important investment that is crucial to their operations and survival.</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That is the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investment in both current and fixed assets, which takes a variety of forms and sizes and shapes.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As the effectiveness of current assets is tied to the operating cycle within a year, </a:t>
            </a:r>
            <a:r>
              <a:rPr kumimoji="0" lang="en-US" sz="1800" b="1"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current expenditures is defined as the outlay which would reap in benefits </a:t>
            </a:r>
            <a:r>
              <a:rPr kumimoji="0" lang="en-US" sz="1800" b="1"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during a year</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such as the account receivable, prepaid expenses, and inventory.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Fixed assets,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on the other hand,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are those assets that would serve the operations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over a prolonged period of time</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extending beyond a year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and for many operating cycles.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Therefore,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the outlay of funds that is expected to continue to reap services for the long run is called </a:t>
            </a:r>
            <a:r>
              <a:rPr kumimoji="0" lang="en-US" sz="1800" b="1" i="0" u="none" strike="noStrike" kern="1200" cap="none" spc="0" normalizeH="0" baseline="0" noProof="0" dirty="0">
                <a:ln>
                  <a:noFill/>
                </a:ln>
                <a:solidFill>
                  <a:srgbClr val="FF0000"/>
                </a:solidFill>
                <a:effectLst/>
                <a:uLnTx/>
                <a:uFillTx/>
                <a:latin typeface="Georgia-Bold"/>
                <a:ea typeface="+mn-ea"/>
                <a:cs typeface="+mn-cs"/>
              </a:rPr>
              <a:t>capital expenditures</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Since firms are usually involved in investment allocation of both assets, a systematic process is needed to enable the firm to </a:t>
            </a:r>
            <a:r>
              <a:rPr kumimoji="0" lang="en-US" sz="1800" b="1"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evaluate and select the right investment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at the right time and according to the firm's priorities.</a:t>
            </a:r>
          </a:p>
        </p:txBody>
      </p:sp>
      <p:sp>
        <p:nvSpPr>
          <p:cNvPr id="2" name="TextBox 1">
            <a:extLst>
              <a:ext uri="{FF2B5EF4-FFF2-40B4-BE49-F238E27FC236}">
                <a16:creationId xmlns:a16="http://schemas.microsoft.com/office/drawing/2014/main" id="{B4B5A320-BA51-5564-2F9B-D973055BB09A}"/>
              </a:ext>
            </a:extLst>
          </p:cNvPr>
          <p:cNvSpPr txBox="1"/>
          <p:nvPr/>
        </p:nvSpPr>
        <p:spPr>
          <a:xfrm>
            <a:off x="4948501" y="6225076"/>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50077" y="-61905"/>
            <a:ext cx="2383737" cy="585664"/>
          </a:xfrm>
          <a:prstGeom prst="rect">
            <a:avLst/>
          </a:prstGeom>
        </p:spPr>
      </p:pic>
    </p:spTree>
    <p:extLst>
      <p:ext uri="{BB962C8B-B14F-4D97-AF65-F5344CB8AC3E}">
        <p14:creationId xmlns:p14="http://schemas.microsoft.com/office/powerpoint/2010/main" val="1217196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709514" y="52375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450" y="655783"/>
            <a:ext cx="11079241" cy="50789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defRPr/>
            </a:pPr>
            <a:r>
              <a:rPr lang="en-US" b="1" dirty="0">
                <a:solidFill>
                  <a:schemeClr val="tx1"/>
                </a:solidFill>
                <a:latin typeface="Georgia-Bold"/>
              </a:rPr>
              <a:t>Investment project evaluation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is the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firm's internal process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to prioritize, assess, select, and allocate funds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for the long-term investment in its assets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to achieve its goals.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Capital budgeting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is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a similar concept about the process to justify and use the capital expenditures to generate higher gains where the present value of the cash inflow exceeds the current value of the cash outflow.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More specifically, </a:t>
            </a:r>
            <a:r>
              <a:rPr kumimoji="0" lang="en-US" sz="1800" b="1" i="0" u="none" strike="noStrike" kern="1200" cap="none" spc="0" normalizeH="0" baseline="0" noProof="0" dirty="0">
                <a:ln>
                  <a:noFill/>
                </a:ln>
                <a:solidFill>
                  <a:srgbClr val="000000"/>
                </a:solidFill>
                <a:effectLst/>
                <a:uLnTx/>
                <a:uFillTx/>
                <a:latin typeface="Georgia-Bold"/>
                <a:ea typeface="+mn-ea"/>
                <a:cs typeface="+mn-cs"/>
              </a:rPr>
              <a:t>capital budgeting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would be the process to analyze the firm's potential investment projects in order to enable managers in their decisions to enlist different projects in the capital budget</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There are many examples of capital outlay for a firm's investment projects such as: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Funds to acquire another company or to finance the purchase of land</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building, and equipment.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Funds to expand business operations</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enhance the working capital system, better manage inventories, and control account receivable.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r>
              <a:rPr kumimoji="0" lang="en-US" sz="180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Funds to upgrade research and development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or to pay for promotion and advertisement.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Each and every one of these investment projects can be a good reason for the firm's capital spending.</a:t>
            </a:r>
          </a:p>
        </p:txBody>
      </p:sp>
      <p:sp>
        <p:nvSpPr>
          <p:cNvPr id="2" name="TextBox 1">
            <a:extLst>
              <a:ext uri="{FF2B5EF4-FFF2-40B4-BE49-F238E27FC236}">
                <a16:creationId xmlns:a16="http://schemas.microsoft.com/office/drawing/2014/main" id="{B4B5A320-BA51-5564-2F9B-D973055BB09A}"/>
              </a:ext>
            </a:extLst>
          </p:cNvPr>
          <p:cNvSpPr txBox="1"/>
          <p:nvPr/>
        </p:nvSpPr>
        <p:spPr>
          <a:xfrm>
            <a:off x="4787900" y="6140618"/>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585664"/>
          </a:xfrm>
          <a:prstGeom prst="rect">
            <a:avLst/>
          </a:prstGeom>
        </p:spPr>
      </p:pic>
    </p:spTree>
    <p:extLst>
      <p:ext uri="{BB962C8B-B14F-4D97-AF65-F5344CB8AC3E}">
        <p14:creationId xmlns:p14="http://schemas.microsoft.com/office/powerpoint/2010/main" val="2924408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83779"/>
            <a:ext cx="11504114" cy="51299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Tx/>
              <a:buAutoNum type="arabicPeriod"/>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Categories of Investment Purposes </a:t>
            </a:r>
          </a:p>
          <a:p>
            <a:pPr marL="342900" marR="0" lvl="0" indent="-342900" algn="just" defTabSz="914400" rtl="0" eaLnBrk="1" fontAlgn="auto" latinLnBrk="0" hangingPunct="1">
              <a:lnSpc>
                <a:spcPct val="100000"/>
              </a:lnSpc>
              <a:spcBef>
                <a:spcPts val="0"/>
              </a:spcBef>
              <a:spcAft>
                <a:spcPts val="0"/>
              </a:spcAft>
              <a:buClrTx/>
              <a:buSzTx/>
              <a:buFontTx/>
              <a:buAutoNum type="arabicPeriod"/>
              <a:tabLst/>
              <a:defRPr/>
            </a:pP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R="0" lvl="0" algn="just" defTabSz="914400" rtl="0" eaLnBrk="1" fontAlgn="auto" latinLnBrk="0" hangingPunct="1">
              <a:lnSpc>
                <a:spcPct val="100000"/>
              </a:lnSpc>
              <a:spcBef>
                <a:spcPts val="0"/>
              </a:spcBef>
              <a:spcAft>
                <a:spcPts val="0"/>
              </a:spcAft>
              <a:buClrTx/>
              <a:buSzTx/>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Replacement Projects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This category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requires capital expenditures on the replacement of obsolete, outdated, worn out, and broken machines and equipment.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Most often the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managerial decision to spend on replacement is assessed against the cost and benefit of the alternative way of repairing and reconditioning.</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Renewal Projects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This is another alternative to replacement or partial repair of machines and equipment.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involves a complete rebuilding, overhauling, or retrofitting an entire plant or section of machinery to improve the efficiency of operation.</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Expansive Projects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These projects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require capital spending on introducing a new product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or developing another line of an existing product.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It also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includes venturing into a new market and extending the service outlets and expanding the distribution and storage facilities.</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22369" y="0"/>
            <a:ext cx="2503809" cy="683779"/>
          </a:xfrm>
          <a:prstGeom prst="rect">
            <a:avLst/>
          </a:prstGeom>
        </p:spPr>
      </p:pic>
    </p:spTree>
    <p:extLst>
      <p:ext uri="{BB962C8B-B14F-4D97-AF65-F5344CB8AC3E}">
        <p14:creationId xmlns:p14="http://schemas.microsoft.com/office/powerpoint/2010/main" val="27818178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1143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83779"/>
            <a:ext cx="11504114" cy="52213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1. Categories of Investment Purposes </a:t>
            </a:r>
            <a:r>
              <a:rPr kumimoji="0" lang="en-US" sz="1800" b="1" i="1" u="none" strike="noStrike" kern="1200" cap="none" spc="0" normalizeH="0" baseline="0" noProof="0" dirty="0">
                <a:ln>
                  <a:noFill/>
                </a:ln>
                <a:solidFill>
                  <a:srgbClr val="000000"/>
                </a:solidFill>
                <a:effectLst/>
                <a:uLnTx/>
                <a:uFillTx/>
                <a:latin typeface="Arial-BoldMT"/>
                <a:ea typeface="+mn-ea"/>
                <a:cs typeface="+mn-cs"/>
              </a:rPr>
              <a:t>(Cont.)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Cost-Reduction Projects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This category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includes all projects aiming at reducing the cost of production through lower costs of labor, raw material, and energy,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as well as through a better technology</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Lower costs of production could also be achieved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by moving production to less-expensive locations and establishing a better personnel training.</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Conforming Projects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This category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includes all the projects that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require capital expenditures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to comply with federal and state regulations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and honoring production and services according to the required codes and standards,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especially in the fields of health, safety, and environmental reservation.</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Other projects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These are the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projects that may result in:</a:t>
            </a:r>
          </a:p>
          <a:p>
            <a:pPr marR="0" lvl="0" algn="just" defTabSz="914400" rtl="0" eaLnBrk="1" fontAlgn="auto" latinLnBrk="0" hangingPunct="1">
              <a:lnSpc>
                <a:spcPct val="100000"/>
              </a:lnSpc>
              <a:spcBef>
                <a:spcPts val="0"/>
              </a:spcBef>
              <a:spcAft>
                <a:spcPts val="0"/>
              </a:spcAft>
              <a:buClrTx/>
              <a:buSzTx/>
              <a:tabLst/>
              <a:defRPr/>
            </a:pP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         -- increasing sales and boosting revenues such as</a:t>
            </a:r>
            <a:r>
              <a:rPr lang="en-US" dirty="0">
                <a:solidFill>
                  <a:srgbClr val="FF0000"/>
                </a:solidFill>
                <a:latin typeface="Georgia" panose="02040502050405020303" pitchFamily="18" charset="0"/>
              </a:rPr>
              <a: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advertisement projects,</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or </a:t>
            </a:r>
          </a:p>
          <a:p>
            <a:pPr marR="0" lvl="0" algn="just" defTabSz="914400" rtl="0" eaLnBrk="1" fontAlgn="auto" latinLnBrk="0" hangingPunct="1">
              <a:lnSpc>
                <a:spcPct val="100000"/>
              </a:lnSpc>
              <a:spcBef>
                <a:spcPts val="0"/>
              </a:spcBef>
              <a:spcAft>
                <a:spcPts val="0"/>
              </a:spcAft>
              <a:buClrTx/>
              <a:buSzTx/>
              <a:tabLst/>
              <a:defRPr/>
            </a:pPr>
            <a:r>
              <a:rPr lang="en-US" dirty="0">
                <a:solidFill>
                  <a:srgbClr val="000000"/>
                </a:solidFill>
                <a:latin typeface="Georgia" panose="02040502050405020303" pitchFamily="18" charset="0"/>
              </a:rPr>
              <a:t>         --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those that may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revolutionize operations such as research and development</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or </a:t>
            </a:r>
          </a:p>
          <a:p>
            <a:pPr marR="0" lvl="0" algn="just" defTabSz="914400" rtl="0" eaLnBrk="1" fontAlgn="auto" latinLnBrk="0" hangingPunct="1">
              <a:lnSpc>
                <a:spcPct val="100000"/>
              </a:lnSpc>
              <a:spcBef>
                <a:spcPts val="0"/>
              </a:spcBef>
              <a:spcAft>
                <a:spcPts val="0"/>
              </a:spcAft>
              <a:buClrTx/>
              <a:buSzTx/>
              <a:tabLst/>
              <a:defRPr/>
            </a:pPr>
            <a:r>
              <a:rPr lang="en-US" dirty="0">
                <a:solidFill>
                  <a:srgbClr val="000000"/>
                </a:solidFill>
                <a:latin typeface="Georgia" panose="02040502050405020303" pitchFamily="18" charset="0"/>
              </a:rPr>
              <a:t>         --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those that may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increase efficiency such as managerial consulting and staff training</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476501"/>
          </a:xfrm>
          <a:prstGeom prst="rect">
            <a:avLst/>
          </a:prstGeom>
        </p:spPr>
      </p:pic>
    </p:spTree>
    <p:extLst>
      <p:ext uri="{BB962C8B-B14F-4D97-AF65-F5344CB8AC3E}">
        <p14:creationId xmlns:p14="http://schemas.microsoft.com/office/powerpoint/2010/main" val="42454824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592338"/>
            <a:ext cx="11079241" cy="53128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2. Steps for Project Selection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After recognizing a certain need and identifying the category of projects which would satisfy that need, firm's usually solicit ideas and proposals either internally or externally.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 internal solicitation could be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directed to all employees or limited to specialized committees</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Project proposals submitted by outside investors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would be highly competitive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and often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selected for their capacity to reduce cost and deliver high quality results.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Regardless of who would carry out the projects,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firms usually follow the standard procedures of decision-making for consistency and efficiency.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The following </a:t>
            </a:r>
            <a:r>
              <a:rPr kumimoji="0" lang="en-US" sz="1800" b="1"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nine steps </a:t>
            </a:r>
            <a:r>
              <a:rPr kumimoji="0" lang="en-US" sz="1800" b="1"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would briefly describe the process of project selection:</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1" i="0" u="sng"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1.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Exploring a pool of proposed investment projects, and generating a list of the most qualified proposals to form the alternative projects under consideration</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By focusing on the initially strong and promising projects, this step would also be a screening step to eliminate all unfeasible or unworthy proposals.</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177268"/>
            <a:ext cx="2383737" cy="828639"/>
          </a:xfrm>
          <a:prstGeom prst="rect">
            <a:avLst/>
          </a:prstGeom>
        </p:spPr>
      </p:pic>
    </p:spTree>
    <p:extLst>
      <p:ext uri="{BB962C8B-B14F-4D97-AF65-F5344CB8AC3E}">
        <p14:creationId xmlns:p14="http://schemas.microsoft.com/office/powerpoint/2010/main" val="4078107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682065"/>
            <a:ext cx="11079241"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2. Steps for Project Selection </a:t>
            </a:r>
            <a:r>
              <a:rPr kumimoji="0" lang="en-US" sz="1800" b="1" i="1" u="none" strike="noStrike" kern="1200" cap="none" spc="0" normalizeH="0" baseline="0" noProof="0" dirty="0">
                <a:ln>
                  <a:noFill/>
                </a:ln>
                <a:solidFill>
                  <a:srgbClr val="000000"/>
                </a:solidFill>
                <a:effectLst/>
                <a:uLnTx/>
                <a:uFillTx/>
                <a:latin typeface="Arial-BoldMT"/>
                <a:ea typeface="+mn-ea"/>
                <a:cs typeface="+mn-cs"/>
              </a:rPr>
              <a:t>(Cont.)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2.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Estimating the project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cash flow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which is a stream of returns that would occur in a future time.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It should, therefore, be considered with the appropriate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level of uncertainty, risk, and bias.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 major bias could be the natural tendency to be overoptimistic, which may lead to underestimation of costs and overestimation of benefits.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It is essential to rely on professionals and unbiased experts who use objective measures to minimize any over- or underestimation. </a:t>
            </a:r>
            <a:r>
              <a:rPr kumimoji="0" lang="en-US" sz="1800" b="1"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This step usually emphasizes three important criteria:</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a.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Cash flow measurement should be done on an incremental basis</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It means that a project's cash flow takes a marginal sense as the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difference between the firm's cash flow before and after</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the initiation of that project.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b.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Cash flow estimation should be considered on after tax basis</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using the firm's marginal tax rate and should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include the effects of depreciation and all other noncash expenses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that would be considered for income tax purposes.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c.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Cash flow estimation should include all indirect effects of the project throughout its lifetime</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For example, the possible interference and overlap with other products, services, or functions of the firm.</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687264"/>
          </a:xfrm>
          <a:prstGeom prst="rect">
            <a:avLst/>
          </a:prstGeom>
        </p:spPr>
      </p:pic>
    </p:spTree>
    <p:extLst>
      <p:ext uri="{BB962C8B-B14F-4D97-AF65-F5344CB8AC3E}">
        <p14:creationId xmlns:p14="http://schemas.microsoft.com/office/powerpoint/2010/main" val="683657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9981" y="592338"/>
            <a:ext cx="11533923" cy="512543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2. Steps for Project Selection </a:t>
            </a:r>
            <a:r>
              <a:rPr kumimoji="0" lang="en-US" sz="1800" b="1" i="1" u="none" strike="noStrike" kern="1200" cap="none" spc="0" normalizeH="0" baseline="0" noProof="0" dirty="0">
                <a:ln>
                  <a:noFill/>
                </a:ln>
                <a:solidFill>
                  <a:srgbClr val="000000"/>
                </a:solidFill>
                <a:effectLst/>
                <a:uLnTx/>
                <a:uFillTx/>
                <a:latin typeface="Arial-BoldMT"/>
                <a:ea typeface="+mn-ea"/>
                <a:cs typeface="+mn-cs"/>
              </a:rPr>
              <a:t>(Cont.)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3.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Determining the firm's cost of capital that would serve as the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discount rate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for converting the value of cash flow from the future to the present time.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It is equivalent to the required rate of return by the firm's investors</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4.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Assessing the various potential risks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that may be associated with certain projects.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5.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Evaluating the alternative investment projects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in order to choose and accept the best alternative project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that would yield the maximum return for the firm.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 The fundamental criterion for establishing the measure of desirability and preference for a specific project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is the comparison of the present value of the expected cash inflows</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with the initial cash outflow</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The project that wins the allocation of capital has to show that the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present value of its expected returns is </a:t>
            </a:r>
            <a:r>
              <a:rPr kumimoji="0" lang="en-US" sz="1800" b="1"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higher than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the initial capital outlay.</a:t>
            </a:r>
          </a:p>
        </p:txBody>
      </p:sp>
      <p:sp>
        <p:nvSpPr>
          <p:cNvPr id="2" name="TextBox 1">
            <a:extLst>
              <a:ext uri="{FF2B5EF4-FFF2-40B4-BE49-F238E27FC236}">
                <a16:creationId xmlns:a16="http://schemas.microsoft.com/office/drawing/2014/main" id="{B4B5A320-BA51-5564-2F9B-D973055BB09A}"/>
              </a:ext>
            </a:extLst>
          </p:cNvPr>
          <p:cNvSpPr txBox="1"/>
          <p:nvPr/>
        </p:nvSpPr>
        <p:spPr>
          <a:xfrm>
            <a:off x="4598843" y="6362329"/>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59313" y="-84764"/>
            <a:ext cx="2383737" cy="585664"/>
          </a:xfrm>
          <a:prstGeom prst="rect">
            <a:avLst/>
          </a:prstGeom>
        </p:spPr>
      </p:pic>
    </p:spTree>
    <p:extLst>
      <p:ext uri="{BB962C8B-B14F-4D97-AF65-F5344CB8AC3E}">
        <p14:creationId xmlns:p14="http://schemas.microsoft.com/office/powerpoint/2010/main" val="20005733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9313" y="683774"/>
            <a:ext cx="11533923" cy="46400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2. Steps for Project Selection </a:t>
            </a:r>
            <a:r>
              <a:rPr kumimoji="0" lang="en-US" sz="1800" b="1" i="1" u="none" strike="noStrike" kern="1200" cap="none" spc="0" normalizeH="0" baseline="0" noProof="0" dirty="0">
                <a:ln>
                  <a:noFill/>
                </a:ln>
                <a:solidFill>
                  <a:srgbClr val="000000"/>
                </a:solidFill>
                <a:effectLst/>
                <a:uLnTx/>
                <a:uFillTx/>
                <a:latin typeface="Arial-BoldMT"/>
                <a:ea typeface="+mn-ea"/>
                <a:cs typeface="+mn-cs"/>
              </a:rPr>
              <a:t>(Cont.)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6. Preparing and writing a summary report that would highlight the top alternative projects and justify their fit to the firm and its need. Often this report comes with the final recommendations that would be submitted to the ultimate decision maker in the firm.</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7. After the decision has been made in selecting of a project, the chosen proposal would be submitted to the appropriation department to secure the fund and signal for the implementation stage.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8. Following up the implementation process and monitoring its phases in order to assure a match between what is expected and what is obtained.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9. Devising and taking some corrective action should the actual results deviate from the expected ones.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If any corrective action is not feasible, terminating the project would be the last choice to cut the costs and minimize the damages.</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98843" y="6362329"/>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59313" y="-84764"/>
            <a:ext cx="2383737" cy="585664"/>
          </a:xfrm>
          <a:prstGeom prst="rect">
            <a:avLst/>
          </a:prstGeom>
        </p:spPr>
      </p:pic>
    </p:spTree>
    <p:extLst>
      <p:ext uri="{BB962C8B-B14F-4D97-AF65-F5344CB8AC3E}">
        <p14:creationId xmlns:p14="http://schemas.microsoft.com/office/powerpoint/2010/main" val="2897310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3. Types of Projects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 investment projects that may be submitted for approval can be classified according to their relationship to each other.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In other words,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projects would be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judged according to their independence, and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divided into independent projects and mutually exclusive projects.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Independent Projects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An </a:t>
            </a:r>
            <a:r>
              <a:rPr kumimoji="0" lang="en-US" sz="1800" b="1" i="0" u="none" strike="noStrike" kern="1200" cap="none" spc="0" normalizeH="0" baseline="0" noProof="0" dirty="0">
                <a:ln>
                  <a:noFill/>
                </a:ln>
                <a:solidFill>
                  <a:srgbClr val="000000"/>
                </a:solidFill>
                <a:effectLst/>
                <a:uLnTx/>
                <a:uFillTx/>
                <a:latin typeface="Georgia-Bold"/>
                <a:ea typeface="+mn-ea"/>
                <a:cs typeface="+mn-cs"/>
              </a:rPr>
              <a:t>independent project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is a project that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does not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compete with other submitted projects for the firm's approval.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In other words, it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is a project the acceptance of which by the firm </a:t>
            </a:r>
            <a:r>
              <a:rPr kumimoji="0" lang="en-US" sz="1800" b="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would not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necessarily eliminate or reduce the opportunity for other projects to get approved.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In this case, the firm's capacity to fund projects would not be an issue of consideration in the capital allocations.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Such a project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would be evaluated and judged only by its merit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to meet the required criteria</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spTree>
    <p:extLst>
      <p:ext uri="{BB962C8B-B14F-4D97-AF65-F5344CB8AC3E}">
        <p14:creationId xmlns:p14="http://schemas.microsoft.com/office/powerpoint/2010/main" val="13086784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19959" y="523759"/>
            <a:ext cx="4128422" cy="513813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6997" y="682421"/>
            <a:ext cx="11079241" cy="50023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3. Types of Projects </a:t>
            </a:r>
            <a:r>
              <a:rPr kumimoji="0" lang="en-US" sz="1800" b="1" i="1" u="none" strike="noStrike" kern="1200" cap="none" spc="0" normalizeH="0" baseline="0" noProof="0" dirty="0">
                <a:ln>
                  <a:noFill/>
                </a:ln>
                <a:solidFill>
                  <a:srgbClr val="000000"/>
                </a:solidFill>
                <a:effectLst/>
                <a:uLnTx/>
                <a:uFillTx/>
                <a:latin typeface="Arial-BoldMT"/>
                <a:ea typeface="+mn-ea"/>
                <a:cs typeface="+mn-cs"/>
              </a:rPr>
              <a:t>(Cont.)</a:t>
            </a: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Mutually Exclusive Projects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 </a:t>
            </a:r>
            <a:r>
              <a:rPr kumimoji="0" lang="en-US" sz="1800" b="1" i="0" u="none" strike="noStrike" kern="1200" cap="none" spc="0" normalizeH="0" baseline="0" noProof="0" dirty="0">
                <a:ln>
                  <a:noFill/>
                </a:ln>
                <a:solidFill>
                  <a:srgbClr val="000000"/>
                </a:solidFill>
                <a:effectLst/>
                <a:uLnTx/>
                <a:uFillTx/>
                <a:latin typeface="Georgia-Bold"/>
                <a:ea typeface="+mn-ea"/>
                <a:cs typeface="+mn-cs"/>
              </a:rPr>
              <a:t>mutually exclusive project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is a project that competes with other submitted projects to gain the firm's approval for funding.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 </a:t>
            </a:r>
            <a:r>
              <a:rPr kumimoji="0" lang="en-US" sz="180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firm's capacity to fund such projects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would play a major role to determine the outcome of project competition.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For example, if a firm receives five proposals, but its allocated capital is enough only to fund at most two projects, then approving two projects out of five would eliminate the chance of the other three to get approved regardless of the project's merit to meet the firm's criteria.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It is just the limitation of capital in this example that imposed this status of being mutually exclusive.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The firm can also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be limited by its need</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For example, if only one piece of equipment is needed, then the firm would choose only one project that would satisfy this need in the best way.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That specific project would become mutually exclusive of all other projects that would be able to satisfy the firm's need for that piece of equipment.</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660" y="-37409"/>
            <a:ext cx="2383737" cy="637333"/>
          </a:xfrm>
          <a:prstGeom prst="rect">
            <a:avLst/>
          </a:prstGeom>
        </p:spPr>
      </p:pic>
    </p:spTree>
    <p:extLst>
      <p:ext uri="{BB962C8B-B14F-4D97-AF65-F5344CB8AC3E}">
        <p14:creationId xmlns:p14="http://schemas.microsoft.com/office/powerpoint/2010/main" val="16631657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83491"/>
            <a:ext cx="4128422" cy="522166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3179" y="729210"/>
            <a:ext cx="11404481" cy="56278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Mutually Exclusive Projects </a:t>
            </a:r>
            <a:r>
              <a:rPr kumimoji="0" lang="en-US" sz="1800" b="1" i="1" u="none" strike="noStrike" kern="1200" cap="none" spc="0" normalizeH="0" baseline="0" noProof="0" dirty="0">
                <a:ln>
                  <a:noFill/>
                </a:ln>
                <a:solidFill>
                  <a:srgbClr val="000000"/>
                </a:solidFill>
                <a:effectLst/>
                <a:uLnTx/>
                <a:uFillTx/>
                <a:latin typeface="Arial-BoldMT"/>
                <a:ea typeface="+mn-ea"/>
                <a:cs typeface="+mn-cs"/>
              </a:rPr>
              <a:t>(Cont.)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Firms generally have two approaches for their decision-making in project evaluation:</a:t>
            </a:r>
            <a:endParaRPr kumimoji="0" lang="en-US" sz="1800" b="1" i="0" u="sng" strike="noStrike" kern="1200" cap="none" spc="0" normalizeH="0" baseline="0" noProof="0" dirty="0">
              <a:ln>
                <a:noFill/>
              </a:ln>
              <a:solidFill>
                <a:prstClr val="white"/>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 first is the </a:t>
            </a:r>
            <a:r>
              <a:rPr kumimoji="0" lang="en-US" sz="1800" b="1"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Yes/No approach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in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which the firm either grants its approval to a specific project or delivers its rejection.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This means that there is</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 no in-between decision such as a partial funding or conditional approval.</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 second approach is the </a:t>
            </a:r>
            <a:r>
              <a:rPr kumimoji="0" lang="en-US" sz="1800" b="1"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flexible approach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in which the firm would rank projects based on certain criteria, where either some or all projects get approved but according to a certain ranking that is ranging </a:t>
            </a:r>
            <a:r>
              <a:rPr kumimoji="0" lang="en-US" sz="1800" b="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from top to bottom</a:t>
            </a:r>
            <a:r>
              <a:rPr kumimoji="0" lang="en-US" sz="1800" b="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strike="noStrike" kern="1200" cap="none" spc="0" normalizeH="0" baseline="0" noProof="0" dirty="0">
                <a:ln>
                  <a:noFill/>
                </a:ln>
                <a:solidFill>
                  <a:srgbClr val="000000"/>
                </a:solidFill>
                <a:effectLst/>
                <a:uLnTx/>
                <a:uFillTx/>
                <a:latin typeface="Georgia" panose="02040502050405020303" pitchFamily="18" charset="0"/>
                <a:ea typeface="+mn-ea"/>
                <a:cs typeface="+mn-cs"/>
              </a:rPr>
              <a:t>For example, a number of projects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could be ranked according to the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size of return</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or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speed of completion</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or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least of costs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or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any other criteria</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highly ranked proposal would get the highest funding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and the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lowly ranked would get the least funding.</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Firms are different in terms of the size of capital available for funding their investment projects.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Firms with plenty of capital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would be able to accept </a:t>
            </a:r>
            <a:r>
              <a:rPr kumimoji="0" lang="en-US" sz="1800" i="0" strike="noStrike" kern="1200" cap="none" spc="0" normalizeH="0" baseline="0" noProof="0" dirty="0">
                <a:ln>
                  <a:noFill/>
                </a:ln>
                <a:solidFill>
                  <a:srgbClr val="FF0000"/>
                </a:solidFill>
                <a:effectLst/>
                <a:uLnTx/>
                <a:uFillTx/>
                <a:latin typeface="Georgia" panose="02040502050405020303" pitchFamily="18" charset="0"/>
                <a:ea typeface="+mn-ea"/>
                <a:cs typeface="+mn-cs"/>
              </a:rPr>
              <a:t>all the independent projects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to satisfy their needs.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Firms with limited funds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would have to be extra careful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in choosing the projects to be funded</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They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would most likely follow a </a:t>
            </a:r>
            <a:r>
              <a:rPr kumimoji="0" lang="en-US" sz="1800" b="1"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policy of capital rationing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to allocate their investment capital for the necessary projects.</a:t>
            </a: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 </a:t>
            </a:r>
          </a:p>
        </p:txBody>
      </p:sp>
      <p:sp>
        <p:nvSpPr>
          <p:cNvPr id="2" name="TextBox 1">
            <a:extLst>
              <a:ext uri="{FF2B5EF4-FFF2-40B4-BE49-F238E27FC236}">
                <a16:creationId xmlns:a16="http://schemas.microsoft.com/office/drawing/2014/main" id="{B4B5A320-BA51-5564-2F9B-D973055BB09A}"/>
              </a:ext>
            </a:extLst>
          </p:cNvPr>
          <p:cNvSpPr txBox="1"/>
          <p:nvPr/>
        </p:nvSpPr>
        <p:spPr>
          <a:xfrm>
            <a:off x="4614545"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53179" y="-11895"/>
            <a:ext cx="2383737" cy="695386"/>
          </a:xfrm>
          <a:prstGeom prst="rect">
            <a:avLst/>
          </a:prstGeom>
        </p:spPr>
      </p:pic>
    </p:spTree>
    <p:extLst>
      <p:ext uri="{BB962C8B-B14F-4D97-AF65-F5344CB8AC3E}">
        <p14:creationId xmlns:p14="http://schemas.microsoft.com/office/powerpoint/2010/main" val="1538233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74720"/>
            <a:ext cx="11079241" cy="50021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4. Risk and its Sources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Georgia-Bold"/>
                <a:ea typeface="+mn-ea"/>
                <a:cs typeface="+mn-cs"/>
              </a:rPr>
              <a:t>Risk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refers to the condition in which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there are multiple possible outcomes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and the probability of each alternative outcome is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either </a:t>
            </a:r>
            <a:r>
              <a:rPr kumimoji="0" lang="en-US" sz="1800" b="0" i="1" u="sng" strike="noStrike" kern="1200" cap="none" spc="0" normalizeH="0" baseline="0" noProof="0" dirty="0">
                <a:ln>
                  <a:noFill/>
                </a:ln>
                <a:solidFill>
                  <a:srgbClr val="FF0000"/>
                </a:solidFill>
                <a:effectLst/>
                <a:uLnTx/>
                <a:uFillTx/>
                <a:latin typeface="Georgia-Italic"/>
                <a:ea typeface="+mn-ea"/>
                <a:cs typeface="+mn-cs"/>
              </a:rPr>
              <a:t>known or can be estimated</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Georgia-Bold"/>
                <a:ea typeface="+mn-ea"/>
                <a:cs typeface="+mn-cs"/>
              </a:rPr>
              <a:t>Uncertainty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shares the first element with risk –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the existence of multiple possible outcomes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 but differs in the second element, so that the probability of each outcome is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either </a:t>
            </a:r>
            <a:r>
              <a:rPr kumimoji="0" lang="en-US" sz="1800" b="0" i="1" u="sng" strike="noStrike" kern="1200" cap="none" spc="0" normalizeH="0" baseline="0" noProof="0" dirty="0">
                <a:ln>
                  <a:noFill/>
                </a:ln>
                <a:solidFill>
                  <a:srgbClr val="FF0000"/>
                </a:solidFill>
                <a:effectLst/>
                <a:uLnTx/>
                <a:uFillTx/>
                <a:latin typeface="Georgia-Italic"/>
                <a:ea typeface="+mn-ea"/>
                <a:cs typeface="+mn-cs"/>
              </a:rPr>
              <a:t>unknown or cannot be estimated.</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1" u="sng" strike="noStrike" kern="1200" cap="none" spc="0" normalizeH="0" baseline="0" noProof="0" dirty="0">
              <a:ln>
                <a:noFill/>
              </a:ln>
              <a:solidFill>
                <a:srgbClr val="FF0000"/>
              </a:solidFill>
              <a:effectLst/>
              <a:uLnTx/>
              <a:uFillTx/>
              <a:latin typeface="Georgia-Italic"/>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Managerial decisions often follow a certain scheme when it comes to facing conditions of risk or uncertainty.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The scheme includes the following steps:</a:t>
            </a:r>
          </a:p>
          <a:p>
            <a:pPr marL="742950" lvl="1" indent="-285750" algn="just">
              <a:buFont typeface="Arial" panose="020B0604020202020204" pitchFamily="34" charset="0"/>
              <a:buChar char="•"/>
              <a:defRPr/>
            </a:pPr>
            <a:r>
              <a:rPr kumimoji="0" lang="en-US"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Predicting a set of possible future conditions that would affect any possible managerial decision</a:t>
            </a:r>
            <a:r>
              <a:rPr kumimoji="0" lang="en-US"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These are often called the </a:t>
            </a:r>
            <a:r>
              <a:rPr kumimoji="0" lang="en-US" b="1" i="0" u="none" strike="noStrike" kern="1200" cap="none" spc="0" normalizeH="0" baseline="0" noProof="0" dirty="0">
                <a:ln>
                  <a:noFill/>
                </a:ln>
                <a:solidFill>
                  <a:srgbClr val="FF0000"/>
                </a:solidFill>
                <a:effectLst/>
                <a:uLnTx/>
                <a:uFillTx/>
                <a:latin typeface="Georgia-Bold"/>
                <a:ea typeface="+mn-ea"/>
                <a:cs typeface="+mn-cs"/>
              </a:rPr>
              <a:t>states of nature</a:t>
            </a:r>
            <a:r>
              <a:rPr kumimoji="0" lang="en-US"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742950" lvl="1" indent="-285750" algn="just">
              <a:buFont typeface="Arial" panose="020B0604020202020204" pitchFamily="34" charset="0"/>
              <a:buChar char="•"/>
              <a:defRPr/>
            </a:pPr>
            <a:r>
              <a:rPr kumimoji="0" lang="en-US"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Estimating the </a:t>
            </a:r>
            <a:r>
              <a:rPr kumimoji="0" lang="en-US" b="1" i="0" u="none" strike="noStrike" kern="1200" cap="none" spc="0" normalizeH="0" baseline="0" noProof="0" dirty="0">
                <a:ln>
                  <a:noFill/>
                </a:ln>
                <a:solidFill>
                  <a:srgbClr val="FF0000"/>
                </a:solidFill>
                <a:effectLst/>
                <a:uLnTx/>
                <a:uFillTx/>
                <a:latin typeface="Georgia-Bold"/>
                <a:ea typeface="+mn-ea"/>
                <a:cs typeface="+mn-cs"/>
              </a:rPr>
              <a:t>expected payoff </a:t>
            </a:r>
            <a:r>
              <a:rPr kumimoji="0" lang="en-US"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for each possible decision and each possible state of nature.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742950" lvl="1" indent="-285750" algn="just">
              <a:buFont typeface="Arial" panose="020B0604020202020204" pitchFamily="34" charset="0"/>
              <a:buChar char="•"/>
              <a:defRPr/>
            </a:pPr>
            <a:r>
              <a:rPr kumimoji="0" lang="en-US"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Organizing these elements for each managerial decision would form </a:t>
            </a:r>
            <a:r>
              <a:rPr kumimoji="0" lang="en-US"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 </a:t>
            </a:r>
            <a:r>
              <a:rPr kumimoji="0" lang="en-US" b="1" i="0" u="none" strike="noStrike" kern="1200" cap="none" spc="0" normalizeH="0" baseline="0" noProof="0" dirty="0">
                <a:ln>
                  <a:noFill/>
                </a:ln>
                <a:solidFill>
                  <a:srgbClr val="FF0000"/>
                </a:solidFill>
                <a:effectLst/>
                <a:uLnTx/>
                <a:uFillTx/>
                <a:latin typeface="Georgia-Bold"/>
                <a:ea typeface="+mn-ea"/>
                <a:cs typeface="+mn-cs"/>
              </a:rPr>
              <a:t>payoff matrix</a:t>
            </a:r>
            <a:r>
              <a:rPr kumimoji="0" lang="en-US"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a:t>
            </a:r>
          </a:p>
          <a:p>
            <a:pPr marL="742950" lvl="1" indent="-285750" algn="just">
              <a:buFont typeface="Arial" panose="020B0604020202020204" pitchFamily="34" charset="0"/>
              <a:buChar char="•"/>
              <a:defRPr/>
            </a:pPr>
            <a:endParaRPr kumimoji="0" lang="en-US"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971079"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604600"/>
          </a:xfrm>
          <a:prstGeom prst="rect">
            <a:avLst/>
          </a:prstGeom>
        </p:spPr>
      </p:pic>
    </p:spTree>
    <p:extLst>
      <p:ext uri="{BB962C8B-B14F-4D97-AF65-F5344CB8AC3E}">
        <p14:creationId xmlns:p14="http://schemas.microsoft.com/office/powerpoint/2010/main" val="3603520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52496" y="546619"/>
            <a:ext cx="4128422" cy="573410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0" y="577273"/>
            <a:ext cx="11079241" cy="584707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4. Risk and its Sources </a:t>
            </a:r>
            <a:r>
              <a:rPr kumimoji="0" lang="en-US" sz="1800" b="1" i="1" u="none" strike="noStrike" kern="1200" cap="none" spc="0" normalizeH="0" baseline="0" noProof="0" dirty="0">
                <a:ln>
                  <a:noFill/>
                </a:ln>
                <a:solidFill>
                  <a:srgbClr val="000000"/>
                </a:solidFill>
                <a:effectLst/>
                <a:uLnTx/>
                <a:uFillTx/>
                <a:latin typeface="Arial-BoldMT"/>
                <a:ea typeface="+mn-ea"/>
                <a:cs typeface="+mn-cs"/>
              </a:rPr>
              <a:t>(Cont.)</a:t>
            </a: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L="285750" indent="-285750" algn="just">
              <a:buFont typeface="Arial" panose="020B0604020202020204" pitchFamily="34" charset="0"/>
              <a:buChar char="•"/>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Suppose that a manager has to choose among three possible decisions: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opening a new branch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for the company,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expanding and updating the existing branch</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or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just keeping the current branch with no change.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Also suppose that the company sees the possibility of the economy descending into a recession during the next period. If the company can estimate the alternative outcomes in terms of the amount of total profits that can be earned in each of the possibilities, a payoff matrix can be constructed like </a:t>
            </a:r>
            <a:r>
              <a:rPr kumimoji="0" lang="en-US" sz="1800" b="0" i="0" u="none" strike="noStrike" kern="1200" cap="none" spc="0" normalizeH="0" baseline="0" noProof="0" dirty="0">
                <a:ln>
                  <a:noFill/>
                </a:ln>
                <a:solidFill>
                  <a:srgbClr val="0000FF"/>
                </a:solidFill>
                <a:effectLst/>
                <a:uLnTx/>
                <a:uFillTx/>
                <a:latin typeface="Georgia" panose="02040502050405020303" pitchFamily="18" charset="0"/>
                <a:ea typeface="+mn-ea"/>
                <a:cs typeface="+mn-cs"/>
              </a:rPr>
              <a:t>Table 13.11</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t>
            </a: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Comparing the option of no change with that of building a new branch reveals that doing nothing would do slightly better in a recession and slightly worse in no recession.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However, the picture is significantly different when considering an expansion and renovation project.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It would do much better than keeping the current state of the company in both economic conditions.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However, comparing the expansion and renovation to establishing a new branch seems much better in recession and slightly better in no recession.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This concludes and confirms that </a:t>
            </a:r>
            <a:r>
              <a:rPr kumimoji="0" lang="en-US" sz="1800" b="1"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going with the expansion and renovation project is the winning decision </a:t>
            </a:r>
            <a:r>
              <a:rPr kumimoji="0" lang="en-US" sz="1800" b="1"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no matter where the economy is heading</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a:t>
            </a:r>
            <a:endParaRPr kumimoji="0" lang="en-US" sz="18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79260" y="6424352"/>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0" y="0"/>
            <a:ext cx="2383737" cy="582354"/>
          </a:xfrm>
          <a:prstGeom prst="rect">
            <a:avLst/>
          </a:prstGeom>
        </p:spPr>
      </p:pic>
      <p:pic>
        <p:nvPicPr>
          <p:cNvPr id="6" name="Picture 5">
            <a:extLst>
              <a:ext uri="{FF2B5EF4-FFF2-40B4-BE49-F238E27FC236}">
                <a16:creationId xmlns:a16="http://schemas.microsoft.com/office/drawing/2014/main" id="{B4E252EC-F58E-D224-6301-906819A411FD}"/>
              </a:ext>
            </a:extLst>
          </p:cNvPr>
          <p:cNvPicPr>
            <a:picLocks noChangeAspect="1"/>
          </p:cNvPicPr>
          <p:nvPr/>
        </p:nvPicPr>
        <p:blipFill>
          <a:blip r:embed="rId4"/>
          <a:stretch>
            <a:fillRect/>
          </a:stretch>
        </p:blipFill>
        <p:spPr>
          <a:xfrm>
            <a:off x="3499556" y="2581052"/>
            <a:ext cx="4547327" cy="1617568"/>
          </a:xfrm>
          <a:prstGeom prst="rect">
            <a:avLst/>
          </a:prstGeom>
        </p:spPr>
      </p:pic>
    </p:spTree>
    <p:extLst>
      <p:ext uri="{BB962C8B-B14F-4D97-AF65-F5344CB8AC3E}">
        <p14:creationId xmlns:p14="http://schemas.microsoft.com/office/powerpoint/2010/main" val="33202963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37309"/>
            <a:ext cx="4128422" cy="526784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379" y="637308"/>
            <a:ext cx="11079241" cy="526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Where Would Risk Come From?</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Many possible sources can introduce certain potentials of risk to the managerial decision-making process. </a:t>
            </a:r>
            <a:r>
              <a:rPr kumimoji="0" lang="en-US" sz="1800" b="1"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Most of these sources are external to the firm</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We can group the most common sources into four categories.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Arial-BoldItalicMT"/>
                <a:ea typeface="+mn-ea"/>
                <a:cs typeface="+mn-cs"/>
              </a:rPr>
              <a:t>Economic Sources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This category includes a variety of sources that are related to the economic environment of a country.</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The fluctuations in the financial market pose a credible risk to the value of assets in the current and future periods. Such a risk is known as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t>
            </a:r>
            <a:r>
              <a:rPr kumimoji="0" lang="en-US" sz="1800" b="1" i="0" u="none" strike="noStrike" kern="1200" cap="none" spc="0" normalizeH="0" baseline="0" noProof="0" dirty="0">
                <a:ln>
                  <a:noFill/>
                </a:ln>
                <a:solidFill>
                  <a:srgbClr val="FF0000"/>
                </a:solidFill>
                <a:effectLst/>
                <a:uLnTx/>
                <a:uFillTx/>
                <a:latin typeface="Georgia-Bold"/>
                <a:ea typeface="+mn-ea"/>
                <a:cs typeface="+mn-cs"/>
              </a:rPr>
              <a:t>market risk</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Major economic factors such as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inflation</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and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interest rate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pose yet other significant impacts on prices and the value of lending and borrowing and their impact on earnings.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Changes in the credit obligation and in the state of liquidity can also introduce credit risk and liquidity risk,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in addition to the </a:t>
            </a:r>
            <a:r>
              <a:rPr kumimoji="0" lang="en-US" sz="1800" b="1"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currency risk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that can stem from changes in the exchange rate between the domestic and foreign currencies.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In addition,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the state of competition in the same industry or region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poses another type of economic risk.</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476501"/>
          </a:xfrm>
          <a:prstGeom prst="rect">
            <a:avLst/>
          </a:prstGeom>
        </p:spPr>
      </p:pic>
    </p:spTree>
    <p:extLst>
      <p:ext uri="{BB962C8B-B14F-4D97-AF65-F5344CB8AC3E}">
        <p14:creationId xmlns:p14="http://schemas.microsoft.com/office/powerpoint/2010/main" val="5044143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29211"/>
            <a:ext cx="4128422" cy="517594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959" y="903744"/>
            <a:ext cx="11079241" cy="40441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Where Would Risk Come From? </a:t>
            </a:r>
            <a:r>
              <a:rPr kumimoji="0" lang="en-US" sz="1800" b="1" i="1" u="none" strike="noStrike" kern="1200" cap="none" spc="0" normalizeH="0" baseline="0" noProof="0" dirty="0">
                <a:ln>
                  <a:noFill/>
                </a:ln>
                <a:solidFill>
                  <a:srgbClr val="000000"/>
                </a:solidFill>
                <a:effectLst/>
                <a:uLnTx/>
                <a:uFillTx/>
                <a:latin typeface="Arial-BoldMT"/>
                <a:ea typeface="+mn-ea"/>
                <a:cs typeface="+mn-cs"/>
              </a:rPr>
              <a:t>(Cont.)</a:t>
            </a: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Arial-BoldItalicMT"/>
                <a:ea typeface="+mn-ea"/>
                <a:cs typeface="+mn-cs"/>
              </a:rPr>
              <a:t>Political Sources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This type of risk is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related to the government policies, domestically and internationally</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Some policies may introduce certain risks to an industry, in particular, or to the economy as a whole.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One specific risk is the change in tax policies.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Another possible risk is the “</a:t>
            </a:r>
            <a:r>
              <a:rPr kumimoji="0" lang="en-US" sz="1800" b="1" i="0" u="none" strike="noStrike" kern="1200" cap="none" spc="0" normalizeH="0" baseline="0" noProof="0" dirty="0">
                <a:ln>
                  <a:noFill/>
                </a:ln>
                <a:solidFill>
                  <a:srgbClr val="FF0000"/>
                </a:solidFill>
                <a:effectLst/>
                <a:uLnTx/>
                <a:uFillTx/>
                <a:latin typeface="Georgia-Bold"/>
                <a:ea typeface="+mn-ea"/>
                <a:cs typeface="+mn-cs"/>
              </a:rPr>
              <a:t>expropriation risk</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where a government abroad may seize the property, restrict the rights, or remove the privileges of the hosted firm.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Terrorism</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nowadays constitutes a significant political risk on business activities of all firms, domestically and globally.</a:t>
            </a:r>
          </a:p>
        </p:txBody>
      </p:sp>
      <p:sp>
        <p:nvSpPr>
          <p:cNvPr id="2" name="TextBox 1">
            <a:extLst>
              <a:ext uri="{FF2B5EF4-FFF2-40B4-BE49-F238E27FC236}">
                <a16:creationId xmlns:a16="http://schemas.microsoft.com/office/drawing/2014/main" id="{B4B5A320-BA51-5564-2F9B-D973055BB09A}"/>
              </a:ext>
            </a:extLst>
          </p:cNvPr>
          <p:cNvSpPr txBox="1"/>
          <p:nvPr/>
        </p:nvSpPr>
        <p:spPr>
          <a:xfrm>
            <a:off x="4506480"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40841" y="-35273"/>
            <a:ext cx="2383737" cy="764483"/>
          </a:xfrm>
          <a:prstGeom prst="rect">
            <a:avLst/>
          </a:prstGeom>
        </p:spPr>
      </p:pic>
    </p:spTree>
    <p:extLst>
      <p:ext uri="{BB962C8B-B14F-4D97-AF65-F5344CB8AC3E}">
        <p14:creationId xmlns:p14="http://schemas.microsoft.com/office/powerpoint/2010/main" val="2935436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56228"/>
            <a:ext cx="11079241" cy="54235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Where Would Risk Come From? </a:t>
            </a:r>
            <a:r>
              <a:rPr kumimoji="0" lang="en-US" sz="1800" b="1" i="1" u="none" strike="noStrike" kern="1200" cap="none" spc="0" normalizeH="0" baseline="0" noProof="0" dirty="0">
                <a:ln>
                  <a:noFill/>
                </a:ln>
                <a:solidFill>
                  <a:srgbClr val="000000"/>
                </a:solidFill>
                <a:effectLst/>
                <a:uLnTx/>
                <a:uFillTx/>
                <a:latin typeface="Arial-BoldMT"/>
                <a:ea typeface="+mn-ea"/>
                <a:cs typeface="+mn-cs"/>
              </a:rPr>
              <a:t>(Cont.)</a:t>
            </a: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Arial-BoldItalicMT"/>
                <a:ea typeface="+mn-ea"/>
                <a:cs typeface="+mn-cs"/>
              </a:rPr>
              <a:t>Social Sources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This category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includes the cultural, religious, and environmental sources such as certain social norms or trends that affect consumer preferences and demand.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For example, certain food or clothing items or even weather-related products may not have any chance to be marketed in certain areas or countries, which can be a big reason to determine the orientation of businesses dealing with such products.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Consumer taste and preferences are usually subject to change</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domestically and globally, and </a:t>
            </a:r>
            <a:r>
              <a:rPr kumimoji="0" lang="en-US" sz="1800" b="1"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any business that cannot respond and keep up with those changes would face the risk of losing its market share.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Arial-BoldItalicMT"/>
                <a:ea typeface="+mn-ea"/>
                <a:cs typeface="+mn-cs"/>
              </a:rPr>
              <a:t>Internal Sources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 variety of risks can arise from within a certain firm or from within the industry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for commercially competitive reasons, or for power conflicts and political struggles among the leadership personnel.</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They can also be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related to the firm's inability to cope with the rising cost of production, declining demand of its products,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or its failure to keep up with the technological advances in its own industry.</a:t>
            </a: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 </a:t>
            </a:r>
            <a:b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06480"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642008"/>
          </a:xfrm>
          <a:prstGeom prst="rect">
            <a:avLst/>
          </a:prstGeom>
        </p:spPr>
      </p:pic>
    </p:spTree>
    <p:extLst>
      <p:ext uri="{BB962C8B-B14F-4D97-AF65-F5344CB8AC3E}">
        <p14:creationId xmlns:p14="http://schemas.microsoft.com/office/powerpoint/2010/main" val="37416807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37309"/>
            <a:ext cx="4128422" cy="526784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36446"/>
            <a:ext cx="11079241" cy="42743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5. Methods of Risk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Here, we discuss three common methods of risk management. They are the risk adjusted rate </a:t>
            </a:r>
            <a:r>
              <a:rPr kumimoji="0" lang="en-US" sz="1800" b="1" i="0" u="none" strike="noStrike" kern="1200" cap="none" spc="0" normalizeH="0" baseline="0" noProof="0" dirty="0">
                <a:ln>
                  <a:noFill/>
                </a:ln>
                <a:solidFill>
                  <a:srgbClr val="000000"/>
                </a:solidFill>
                <a:effectLst/>
                <a:uLnTx/>
                <a:uFillTx/>
                <a:latin typeface="Arial-BoldMT"/>
                <a:ea typeface="+mn-ea"/>
                <a:cs typeface="+mn-cs"/>
              </a:rPr>
              <a:t>(</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RADR)</a:t>
            </a: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the risk-adjusted returns (RARs), and the statistical adjustment method.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1) Risk-Adjusted Discount Rate </a:t>
            </a:r>
            <a:r>
              <a:rPr kumimoji="0" lang="en-US" sz="1800" i="0" u="none" strike="noStrike" kern="1200" cap="none" spc="0" normalizeH="0" baseline="0" noProof="0" dirty="0">
                <a:ln>
                  <a:noFill/>
                </a:ln>
                <a:solidFill>
                  <a:srgbClr val="000000"/>
                </a:solidFill>
                <a:effectLst/>
                <a:uLnTx/>
                <a:uFillTx/>
                <a:latin typeface="Arial-BoldMT"/>
                <a:ea typeface="+mn-ea"/>
                <a:cs typeface="+mn-cs"/>
              </a:rPr>
              <a:t>(</a:t>
            </a:r>
            <a:r>
              <a:rPr kumimoji="0" lang="en-US" sz="180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RADR)</a:t>
            </a:r>
            <a:endParaRPr kumimoji="0" lang="en-US" sz="1800" i="0" u="none" strike="noStrike" kern="1200" cap="none" spc="0" normalizeH="0" baseline="0" noProof="0" dirty="0">
              <a:ln>
                <a:noFill/>
              </a:ln>
              <a:solidFill>
                <a:srgbClr val="000000"/>
              </a:solidFill>
              <a:effectLst/>
              <a:uLnTx/>
              <a:uFillTx/>
              <a:latin typeface="Arial-BoldMT"/>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This method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is based on adjusting the discount rate used in calculating the net present values of the proposed projects.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 </a:t>
            </a:r>
            <a:r>
              <a:rPr kumimoji="0" lang="en-US" sz="1800" b="1"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adjustment</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here means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raising up the rate for the projects that would somehow be considered risky.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Riskiness of the projects would be measured, in one way, by the </a:t>
            </a:r>
            <a:r>
              <a:rPr kumimoji="0" lang="en-US" sz="1800" b="1" i="0" u="none" strike="noStrike" kern="1200" cap="none" spc="0" normalizeH="0" baseline="0" noProof="0" dirty="0">
                <a:ln>
                  <a:noFill/>
                </a:ln>
                <a:solidFill>
                  <a:srgbClr val="000000"/>
                </a:solidFill>
                <a:effectLst/>
                <a:uLnTx/>
                <a:uFillTx/>
                <a:latin typeface="Georgia-Bold"/>
                <a:ea typeface="+mn-ea"/>
                <a:cs typeface="+mn-cs"/>
              </a:rPr>
              <a:t>coefficient of variation of the expected returns (</a:t>
            </a:r>
            <a:r>
              <a:rPr kumimoji="0" lang="en-US" sz="1800" b="1" i="1" u="none" strike="noStrike" kern="1200" cap="none" spc="0" normalizeH="0" baseline="0" noProof="0" dirty="0">
                <a:ln>
                  <a:noFill/>
                </a:ln>
                <a:solidFill>
                  <a:srgbClr val="000000"/>
                </a:solidFill>
                <a:effectLst/>
                <a:uLnTx/>
                <a:uFillTx/>
                <a:latin typeface="Georgia-BoldItalic"/>
                <a:ea typeface="+mn-ea"/>
                <a:cs typeface="+mn-cs"/>
              </a:rPr>
              <a:t>V</a:t>
            </a:r>
            <a:r>
              <a:rPr kumimoji="0" lang="en-US" sz="1800" b="1" i="0" u="none" strike="noStrike" kern="1200" cap="none" spc="0" normalizeH="0" baseline="0" noProof="0" dirty="0">
                <a:ln>
                  <a:noFill/>
                </a:ln>
                <a:solidFill>
                  <a:srgbClr val="000000"/>
                </a:solidFill>
                <a:effectLst/>
                <a:uLnTx/>
                <a:uFillTx/>
                <a:latin typeface="Georgia-Bold"/>
                <a:ea typeface="+mn-ea"/>
                <a:cs typeface="+mn-cs"/>
              </a:rPr>
              <a:t>)</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t>
            </a: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sp>
        <p:nvSpPr>
          <p:cNvPr id="2" name="TextBox 1">
            <a:extLst>
              <a:ext uri="{FF2B5EF4-FFF2-40B4-BE49-F238E27FC236}">
                <a16:creationId xmlns:a16="http://schemas.microsoft.com/office/drawing/2014/main" id="{B4B5A320-BA51-5564-2F9B-D973055BB09A}"/>
              </a:ext>
            </a:extLst>
          </p:cNvPr>
          <p:cNvSpPr txBox="1"/>
          <p:nvPr/>
        </p:nvSpPr>
        <p:spPr>
          <a:xfrm>
            <a:off x="4515716" y="648155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705736"/>
          </a:xfrm>
          <a:prstGeom prst="rect">
            <a:avLst/>
          </a:prstGeom>
        </p:spPr>
      </p:pic>
    </p:spTree>
    <p:extLst>
      <p:ext uri="{BB962C8B-B14F-4D97-AF65-F5344CB8AC3E}">
        <p14:creationId xmlns:p14="http://schemas.microsoft.com/office/powerpoint/2010/main" val="25857740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70984"/>
            <a:ext cx="4128422" cy="5234170"/>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379" y="848578"/>
            <a:ext cx="11201281" cy="52341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5. Methods of Risk Management</a:t>
            </a:r>
            <a:r>
              <a:rPr kumimoji="0" lang="en-US" sz="1800" b="1" i="1" u="none" strike="noStrike" kern="1200" cap="none" spc="0" normalizeH="0" baseline="0" noProof="0" dirty="0">
                <a:ln>
                  <a:noFill/>
                </a:ln>
                <a:solidFill>
                  <a:srgbClr val="000000"/>
                </a:solidFill>
                <a:effectLst/>
                <a:uLnTx/>
                <a:uFillTx/>
                <a:latin typeface="Arial-BoldMT"/>
                <a:ea typeface="+mn-ea"/>
                <a:cs typeface="+mn-cs"/>
              </a:rPr>
              <a:t>(Cont.)</a:t>
            </a: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b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2) </a:t>
            </a:r>
            <a:r>
              <a:rPr kumimoji="0" lang="en-US" sz="1800" b="1" i="0" u="none" strike="noStrike" kern="1200" cap="none" spc="0" normalizeH="0" baseline="0" noProof="0" dirty="0">
                <a:ln>
                  <a:noFill/>
                </a:ln>
                <a:solidFill>
                  <a:srgbClr val="000000"/>
                </a:solidFill>
                <a:effectLst/>
                <a:uLnTx/>
                <a:uFillTx/>
                <a:latin typeface="Arial-BoldMT"/>
                <a:ea typeface="+mn-ea"/>
                <a:cs typeface="+mn-cs"/>
              </a:rPr>
              <a:t>Risk-Adjusted Returns </a:t>
            </a:r>
            <a:r>
              <a:rPr kumimoji="0" lang="en-US" sz="1800" b="1"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(RARs)</a:t>
            </a: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Instead of adjusting the discount rate for potential levels of risk as we have seen in the RADR method,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the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adjustment would be here on the stream of cash flow or returns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as they are treated by certain levels of certainty.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 major instrument for this adjustment is the </a:t>
            </a:r>
            <a:r>
              <a:rPr kumimoji="0" lang="en-US" sz="1800" b="1" i="0" u="sng" strike="noStrike" kern="1200" cap="none" spc="0" normalizeH="0" baseline="0" noProof="0" dirty="0">
                <a:ln>
                  <a:noFill/>
                </a:ln>
                <a:solidFill>
                  <a:srgbClr val="FF0000"/>
                </a:solidFill>
                <a:effectLst/>
                <a:uLnTx/>
                <a:uFillTx/>
                <a:latin typeface="Georgia-Bold"/>
                <a:ea typeface="+mn-ea"/>
                <a:cs typeface="+mn-cs"/>
              </a:rPr>
              <a:t>certainty-equivalent coefficient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(α).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In a game context</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r>
              <a:rPr kumimoji="0" lang="en-US" sz="1800" b="1"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certainty-equivalent</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is defined as the compensation that renders a player indifferent to a risky gamble, or it is the sure sum which is equal to the expected value of a risky outcome.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In the business risk context</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certainty-equivalent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means the portion of estimated return which project managers would prefer to obtain “as certain” over any other return that is “just probable.”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It indicates a certain preference of certainty over uncertainty, and in this sense, it is related to the concepts of risk aversion and risk taking.</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15716" y="648155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31916"/>
            <a:ext cx="2383737" cy="705736"/>
          </a:xfrm>
          <a:prstGeom prst="rect">
            <a:avLst/>
          </a:prstGeom>
        </p:spPr>
      </p:pic>
    </p:spTree>
    <p:extLst>
      <p:ext uri="{BB962C8B-B14F-4D97-AF65-F5344CB8AC3E}">
        <p14:creationId xmlns:p14="http://schemas.microsoft.com/office/powerpoint/2010/main" val="22823224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65699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92263"/>
            <a:ext cx="11079241" cy="57435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kumimoji="0" lang="en-US" sz="1800" b="1" i="0" u="none" strike="noStrike" kern="1200" cap="none" spc="0" normalizeH="0" baseline="0" noProof="0" dirty="0">
                <a:ln>
                  <a:noFill/>
                </a:ln>
                <a:solidFill>
                  <a:srgbClr val="000000"/>
                </a:solidFill>
                <a:effectLst/>
                <a:uLnTx/>
                <a:uFillTx/>
                <a:latin typeface="Arial-BoldMT"/>
                <a:ea typeface="+mn-ea"/>
                <a:cs typeface="+mn-cs"/>
              </a:rPr>
              <a:t>5. Methods of Risk Management </a:t>
            </a:r>
            <a:r>
              <a:rPr kumimoji="0" lang="en-US" sz="1800" b="1" i="1" u="none" strike="noStrike" kern="1200" cap="none" spc="0" normalizeH="0" baseline="0" noProof="0" dirty="0">
                <a:ln>
                  <a:noFill/>
                </a:ln>
                <a:solidFill>
                  <a:srgbClr val="000000"/>
                </a:solidFill>
                <a:effectLst/>
                <a:uLnTx/>
                <a:uFillTx/>
                <a:latin typeface="Arial-BoldMT"/>
                <a:ea typeface="+mn-ea"/>
                <a:cs typeface="+mn-cs"/>
              </a:rPr>
              <a:t>(Cont.)</a:t>
            </a:r>
            <a:endParaRPr kumimoji="0" lang="en-US" sz="1800" b="1" i="0" u="none" strike="noStrike" kern="1200" cap="none" spc="0" normalizeH="0" baseline="0" noProof="0" dirty="0">
              <a:ln>
                <a:noFill/>
              </a:ln>
              <a:solidFill>
                <a:srgbClr val="000000"/>
              </a:solidFill>
              <a:effectLst/>
              <a:uLnTx/>
              <a:uFillTx/>
              <a:latin typeface="Arial-BoldM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br>
            <a:r>
              <a:rPr kumimoji="0" lang="en-US" sz="1800" b="1"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3) </a:t>
            </a:r>
            <a:r>
              <a:rPr kumimoji="0" lang="en-US" sz="1800" b="1" i="0" u="none" strike="noStrike" kern="1200" cap="none" spc="0" normalizeH="0" baseline="0" noProof="0" dirty="0">
                <a:ln>
                  <a:noFill/>
                </a:ln>
                <a:solidFill>
                  <a:srgbClr val="000000"/>
                </a:solidFill>
                <a:effectLst/>
                <a:uLnTx/>
                <a:uFillTx/>
                <a:latin typeface="Arial-BoldMT"/>
                <a:ea typeface="+mn-ea"/>
                <a:cs typeface="+mn-cs"/>
              </a:rPr>
              <a:t>The Statistical Adjustment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Business risk can be accounted for by statistical tools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such as standard deviation and coefficient of variation</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which can be instrumental </a:t>
            </a:r>
            <a:r>
              <a:rPr kumimoji="0" lang="en-US" sz="1800" b="0" i="0" u="sng" strike="noStrike" kern="1200" cap="none" spc="0" normalizeH="0" baseline="0" noProof="0" dirty="0">
                <a:ln>
                  <a:noFill/>
                </a:ln>
                <a:solidFill>
                  <a:srgbClr val="FF0000"/>
                </a:solidFill>
                <a:effectLst/>
                <a:uLnTx/>
                <a:uFillTx/>
                <a:latin typeface="Georgia" panose="02040502050405020303" pitchFamily="18" charset="0"/>
                <a:ea typeface="+mn-ea"/>
                <a:cs typeface="+mn-cs"/>
              </a:rPr>
              <a:t>in measuring the variability of returns to investment in relation to a certain expected return.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 </a:t>
            </a:r>
            <a:r>
              <a:rPr kumimoji="0" lang="en-US" sz="1800" b="1" i="0" u="none" strike="noStrike" kern="1200" cap="none" spc="0" normalizeH="0" baseline="0" noProof="0" dirty="0">
                <a:ln>
                  <a:noFill/>
                </a:ln>
                <a:solidFill>
                  <a:srgbClr val="000000"/>
                </a:solidFill>
                <a:effectLst/>
                <a:uLnTx/>
                <a:uFillTx/>
                <a:latin typeface="Georgia-Bold"/>
                <a:ea typeface="+mn-ea"/>
                <a:cs typeface="+mn-cs"/>
              </a:rPr>
              <a:t>standard deviation (</a:t>
            </a:r>
            <a:r>
              <a:rPr kumimoji="0" lang="en-US" sz="1800" b="0" i="0" u="none" strike="noStrike" kern="1200" cap="none" spc="0" normalizeH="0" baseline="0" noProof="0" dirty="0" err="1">
                <a:ln>
                  <a:noFill/>
                </a:ln>
                <a:solidFill>
                  <a:srgbClr val="000000"/>
                </a:solidFill>
                <a:effectLst/>
                <a:uLnTx/>
                <a:uFillTx/>
                <a:latin typeface="Georgia" panose="02040502050405020303" pitchFamily="18" charset="0"/>
                <a:ea typeface="+mn-ea"/>
                <a:cs typeface="+mn-cs"/>
              </a:rPr>
              <a:t>σ</a:t>
            </a:r>
            <a:r>
              <a:rPr kumimoji="0" lang="en-US" sz="1800" b="0" i="1" u="none" strike="noStrike" kern="1200" cap="none" spc="0" normalizeH="0" baseline="0" noProof="0" dirty="0" err="1">
                <a:ln>
                  <a:noFill/>
                </a:ln>
                <a:solidFill>
                  <a:srgbClr val="000000"/>
                </a:solidFill>
                <a:effectLst/>
                <a:uLnTx/>
                <a:uFillTx/>
                <a:latin typeface="Georgia-Italic"/>
                <a:ea typeface="+mn-ea"/>
                <a:cs typeface="+mn-cs"/>
              </a:rPr>
              <a:t>i</a:t>
            </a:r>
            <a:r>
              <a:rPr kumimoji="0" lang="en-US" sz="1800" b="1" i="0" u="none" strike="noStrike" kern="1200" cap="none" spc="0" normalizeH="0" baseline="0" noProof="0" dirty="0">
                <a:ln>
                  <a:noFill/>
                </a:ln>
                <a:solidFill>
                  <a:srgbClr val="000000"/>
                </a:solidFill>
                <a:effectLst/>
                <a:uLnTx/>
                <a:uFillTx/>
                <a:latin typeface="Georgia-Bold"/>
                <a:ea typeface="+mn-ea"/>
                <a:cs typeface="+mn-cs"/>
              </a:rPr>
              <a:t>)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measures the dispersion around the expected value of a project's stream of cash inflows, while the </a:t>
            </a:r>
            <a:r>
              <a:rPr kumimoji="0" lang="en-US" sz="1800" b="1" i="0" u="none" strike="noStrike" kern="1200" cap="none" spc="0" normalizeH="0" baseline="0" noProof="0" dirty="0">
                <a:ln>
                  <a:noFill/>
                </a:ln>
                <a:solidFill>
                  <a:srgbClr val="000000"/>
                </a:solidFill>
                <a:effectLst/>
                <a:uLnTx/>
                <a:uFillTx/>
                <a:latin typeface="Georgia-Bold"/>
                <a:ea typeface="+mn-ea"/>
                <a:cs typeface="+mn-cs"/>
              </a:rPr>
              <a:t>coefficient of variation (</a:t>
            </a:r>
            <a:r>
              <a:rPr kumimoji="0" lang="en-US" sz="1800" b="1" i="1" u="none" strike="noStrike" kern="1200" cap="none" spc="0" normalizeH="0" baseline="0" noProof="0" dirty="0">
                <a:ln>
                  <a:noFill/>
                </a:ln>
                <a:solidFill>
                  <a:srgbClr val="000000"/>
                </a:solidFill>
                <a:effectLst/>
                <a:uLnTx/>
                <a:uFillTx/>
                <a:latin typeface="Georgia-BoldItalic"/>
                <a:ea typeface="+mn-ea"/>
                <a:cs typeface="+mn-cs"/>
              </a:rPr>
              <a:t>V</a:t>
            </a:r>
            <a:r>
              <a:rPr kumimoji="0" lang="en-US" sz="1800" b="1" i="0" u="none" strike="noStrike" kern="1200" cap="none" spc="0" normalizeH="0" baseline="0" noProof="0" dirty="0">
                <a:ln>
                  <a:noFill/>
                </a:ln>
                <a:solidFill>
                  <a:srgbClr val="000000"/>
                </a:solidFill>
                <a:effectLst/>
                <a:uLnTx/>
                <a:uFillTx/>
                <a:latin typeface="Georgia-Bold"/>
                <a:ea typeface="+mn-ea"/>
                <a:cs typeface="+mn-cs"/>
              </a:rPr>
              <a:t>)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measures the relative dispersion of the cash inflows, as it is calculated by dividing the standard deviation by the expected value of returns.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Knowing these instruments accurately requires a lot of detailed information, especially on the probability of each potential return.</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Since most business firms, and particularly small firms, </a:t>
            </a:r>
            <a:r>
              <a:rPr kumimoji="0" lang="en-US" sz="1800" b="1"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cannot afford collecting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and processing such elaborate data, it became plausible to </a:t>
            </a:r>
            <a:r>
              <a:rPr kumimoji="0" lang="en-US" sz="1800" b="0" i="0" u="sng" strike="noStrike" kern="1200" cap="none" spc="0" normalizeH="0" baseline="0" noProof="0" dirty="0">
                <a:ln>
                  <a:noFill/>
                </a:ln>
                <a:solidFill>
                  <a:srgbClr val="000000"/>
                </a:solidFill>
                <a:effectLst/>
                <a:uLnTx/>
                <a:uFillTx/>
                <a:latin typeface="Georgia" panose="02040502050405020303" pitchFamily="18" charset="0"/>
                <a:ea typeface="+mn-ea"/>
                <a:cs typeface="+mn-cs"/>
              </a:rPr>
              <a:t>assume some subjective probabilities </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that can be reasonable representative of a normal distribution of three possibilities:</a:t>
            </a:r>
          </a:p>
          <a:p>
            <a:pPr marL="742950" marR="0" lvl="1"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 </a:t>
            </a:r>
            <a:r>
              <a:rPr kumimoji="0" lang="en-US" sz="1800" b="1"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optimistic estimation</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which is how probable is to get the best returns.</a:t>
            </a:r>
          </a:p>
          <a:p>
            <a:pPr marL="742950" marR="0" lvl="1"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 </a:t>
            </a:r>
            <a:r>
              <a:rPr kumimoji="0" lang="en-US" sz="1800" b="1"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pessimistic estimation</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which is how probable is to get the worse returns.</a:t>
            </a:r>
          </a:p>
          <a:p>
            <a:pPr marL="742950" marR="0" lvl="1"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The </a:t>
            </a:r>
            <a:r>
              <a:rPr kumimoji="0" lang="en-US" sz="1800" b="1"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moderate estimation</a:t>
            </a:r>
            <a:r>
              <a:rPr kumimoji="0" lang="en-US" sz="1800" b="0" i="0" u="none" strike="noStrike" kern="1200" cap="none" spc="0" normalizeH="0" baseline="0" noProof="0" dirty="0">
                <a:ln>
                  <a:noFill/>
                </a:ln>
                <a:solidFill>
                  <a:srgbClr val="000000"/>
                </a:solidFill>
                <a:effectLst/>
                <a:uLnTx/>
                <a:uFillTx/>
                <a:latin typeface="Georgia" panose="02040502050405020303" pitchFamily="18" charset="0"/>
                <a:ea typeface="+mn-ea"/>
                <a:cs typeface="+mn-cs"/>
              </a:rPr>
              <a:t>, </a:t>
            </a:r>
            <a:r>
              <a:rPr kumimoji="0" lang="en-US" sz="1800" b="0" i="0" u="none" strike="noStrike" kern="1200" cap="none" spc="0" normalizeH="0" baseline="0" noProof="0" dirty="0">
                <a:ln>
                  <a:noFill/>
                </a:ln>
                <a:solidFill>
                  <a:srgbClr val="FF0000"/>
                </a:solidFill>
                <a:effectLst/>
                <a:uLnTx/>
                <a:uFillTx/>
                <a:latin typeface="Georgia" panose="02040502050405020303" pitchFamily="18" charset="0"/>
                <a:ea typeface="+mn-ea"/>
                <a:cs typeface="+mn-cs"/>
              </a:rPr>
              <a:t>which is how probable is to get the ordinary returns that would be in-between and the most likely occurrence.</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15716" y="648155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0"/>
            <a:ext cx="2626178" cy="692264"/>
          </a:xfrm>
          <a:prstGeom prst="rect">
            <a:avLst/>
          </a:prstGeom>
        </p:spPr>
      </p:pic>
    </p:spTree>
    <p:extLst>
      <p:ext uri="{BB962C8B-B14F-4D97-AF65-F5344CB8AC3E}">
        <p14:creationId xmlns:p14="http://schemas.microsoft.com/office/powerpoint/2010/main" val="12788571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41780" y="546619"/>
            <a:ext cx="4128422" cy="535853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2441" y="702209"/>
            <a:ext cx="11396403" cy="40278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i="0" dirty="0">
                <a:solidFill>
                  <a:srgbClr val="000000"/>
                </a:solidFill>
                <a:effectLst/>
                <a:latin typeface="Arial-BoldMT"/>
              </a:rPr>
              <a:t>6. Sensitivity Analysis, Scenario Analysis, and Simulation</a:t>
            </a:r>
          </a:p>
          <a:p>
            <a:endParaRPr lang="en-US" sz="1800" b="1" i="0" dirty="0">
              <a:solidFill>
                <a:srgbClr val="000000"/>
              </a:solidFill>
              <a:effectLst/>
              <a:latin typeface="Arial-BoldMT"/>
            </a:endParaRPr>
          </a:p>
          <a:p>
            <a:pPr marL="285750" indent="-285750" algn="just">
              <a:buFont typeface="Arial" panose="020B0604020202020204" pitchFamily="34" charset="0"/>
              <a:buChar char="•"/>
            </a:pPr>
            <a:r>
              <a:rPr lang="en-US" sz="1800" b="1" i="0" dirty="0">
                <a:solidFill>
                  <a:srgbClr val="000000"/>
                </a:solidFill>
                <a:effectLst/>
                <a:latin typeface="Georgia-Bold"/>
              </a:rPr>
              <a:t>Sensitivity analysis </a:t>
            </a:r>
            <a:r>
              <a:rPr lang="en-US" sz="1800" b="0" i="0" dirty="0">
                <a:solidFill>
                  <a:srgbClr val="FF0000"/>
                </a:solidFill>
                <a:effectLst/>
                <a:latin typeface="Georgia" panose="02040502050405020303" pitchFamily="18" charset="0"/>
              </a:rPr>
              <a:t>is a technique to get a general sense of risk in potential business projects using the variability among the outcomes such as the project's future returns and estimated net present values. </a:t>
            </a:r>
          </a:p>
          <a:p>
            <a:pPr marL="285750" indent="-285750" algn="just">
              <a:buFont typeface="Arial" panose="020B0604020202020204" pitchFamily="34" charset="0"/>
              <a:buChar char="•"/>
            </a:pPr>
            <a:endParaRPr lang="en-US" sz="1800" b="0" i="0" dirty="0">
              <a:solidFill>
                <a:srgbClr val="000000"/>
              </a:solidFill>
              <a:effectLst/>
              <a:latin typeface="Georgia" panose="02040502050405020303" pitchFamily="18" charset="0"/>
            </a:endParaRP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One of the most simple examples in the application of sensitivity analysis </a:t>
            </a:r>
            <a:r>
              <a:rPr lang="en-US" sz="1800" b="0" i="0" u="sng" dirty="0">
                <a:solidFill>
                  <a:srgbClr val="FF0000"/>
                </a:solidFill>
                <a:effectLst/>
                <a:latin typeface="Georgia" panose="02040502050405020303" pitchFamily="18" charset="0"/>
              </a:rPr>
              <a:t>is to use the simple range of estimates to </a:t>
            </a:r>
            <a:r>
              <a:rPr lang="en-US" sz="1800" b="1" i="0" u="sng" dirty="0">
                <a:solidFill>
                  <a:srgbClr val="FF0000"/>
                </a:solidFill>
                <a:effectLst/>
                <a:latin typeface="Georgia" panose="02040502050405020303" pitchFamily="18" charset="0"/>
              </a:rPr>
              <a:t>make a general comparison</a:t>
            </a:r>
            <a:r>
              <a:rPr lang="en-US" sz="1800" b="0" i="0" u="sng" dirty="0">
                <a:solidFill>
                  <a:srgbClr val="FF0000"/>
                </a:solidFill>
                <a:effectLst/>
                <a:latin typeface="Georgia" panose="02040502050405020303" pitchFamily="18" charset="0"/>
              </a:rPr>
              <a:t>. </a:t>
            </a:r>
          </a:p>
          <a:p>
            <a:pPr marL="285750" indent="-285750" algn="just">
              <a:buFont typeface="Arial" panose="020B0604020202020204" pitchFamily="34" charset="0"/>
              <a:buChar char="•"/>
            </a:pPr>
            <a:endParaRPr lang="en-US" sz="1800" b="0" i="0" dirty="0">
              <a:solidFill>
                <a:srgbClr val="000000"/>
              </a:solidFill>
              <a:effectLst/>
              <a:latin typeface="Georgia" panose="02040502050405020303" pitchFamily="18" charset="0"/>
            </a:endParaRPr>
          </a:p>
          <a:p>
            <a:pPr marL="285750" indent="-285750" algn="just">
              <a:buFont typeface="Arial" panose="020B0604020202020204" pitchFamily="34" charset="0"/>
              <a:buChar char="•"/>
            </a:pPr>
            <a:r>
              <a:rPr lang="en-US" sz="1800" i="0" dirty="0">
                <a:solidFill>
                  <a:srgbClr val="FF0000"/>
                </a:solidFill>
                <a:effectLst/>
                <a:latin typeface="Georgia" panose="02040502050405020303" pitchFamily="18" charset="0"/>
              </a:rPr>
              <a:t>Projects yielding </a:t>
            </a:r>
            <a:r>
              <a:rPr lang="en-US" sz="1800" b="1" i="0" u="sng" dirty="0">
                <a:solidFill>
                  <a:srgbClr val="FF0000"/>
                </a:solidFill>
                <a:effectLst/>
                <a:latin typeface="Georgia" panose="02040502050405020303" pitchFamily="18" charset="0"/>
              </a:rPr>
              <a:t>a wide range in their projected returns or net present values </a:t>
            </a:r>
            <a:r>
              <a:rPr lang="en-US" sz="1800" i="0" dirty="0">
                <a:solidFill>
                  <a:srgbClr val="FF0000"/>
                </a:solidFill>
                <a:effectLst/>
                <a:latin typeface="Georgia" panose="02040502050405020303" pitchFamily="18" charset="0"/>
              </a:rPr>
              <a:t>would be considered </a:t>
            </a:r>
            <a:r>
              <a:rPr lang="en-US" sz="1800" b="1" i="0" u="sng" dirty="0">
                <a:solidFill>
                  <a:srgbClr val="FF0000"/>
                </a:solidFill>
                <a:effectLst/>
                <a:latin typeface="Georgia" panose="02040502050405020303" pitchFamily="18" charset="0"/>
              </a:rPr>
              <a:t>riskier than </a:t>
            </a:r>
            <a:r>
              <a:rPr lang="en-US" sz="1800" i="0" dirty="0">
                <a:solidFill>
                  <a:srgbClr val="FF0000"/>
                </a:solidFill>
                <a:effectLst/>
                <a:latin typeface="Georgia" panose="02040502050405020303" pitchFamily="18" charset="0"/>
              </a:rPr>
              <a:t>those </a:t>
            </a:r>
            <a:r>
              <a:rPr lang="en-US" sz="1800" b="1" i="0" u="sng" dirty="0">
                <a:solidFill>
                  <a:srgbClr val="FF0000"/>
                </a:solidFill>
                <a:effectLst/>
                <a:latin typeface="Georgia" panose="02040502050405020303" pitchFamily="18" charset="0"/>
              </a:rPr>
              <a:t>projects exhibiting a narrow range</a:t>
            </a:r>
            <a:r>
              <a:rPr lang="en-US" sz="1800" i="0" u="sng" dirty="0">
                <a:solidFill>
                  <a:srgbClr val="FF0000"/>
                </a:solidFill>
                <a:effectLst/>
                <a:latin typeface="Georgia" panose="02040502050405020303" pitchFamily="18" charset="0"/>
              </a:rPr>
              <a:t>. </a:t>
            </a:r>
          </a:p>
          <a:p>
            <a:pPr marL="285750" indent="-285750" algn="just">
              <a:buFont typeface="Arial" panose="020B0604020202020204" pitchFamily="34" charset="0"/>
              <a:buChar char="•"/>
            </a:pPr>
            <a:endParaRPr lang="en-US" sz="1800" b="0" i="0" dirty="0">
              <a:solidFill>
                <a:srgbClr val="000000"/>
              </a:solidFill>
              <a:effectLst/>
              <a:latin typeface="Georgia" panose="02040502050405020303" pitchFamily="18" charset="0"/>
            </a:endParaRP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This idea is close to the idea of using the statistical measures such as the standard deviation and coefficient of variation in that the tighter the estimates among themselves the more reliable and safe they would be in comparison to the estimates which are spread out. </a:t>
            </a:r>
          </a:p>
        </p:txBody>
      </p:sp>
      <p:sp>
        <p:nvSpPr>
          <p:cNvPr id="2" name="TextBox 1">
            <a:extLst>
              <a:ext uri="{FF2B5EF4-FFF2-40B4-BE49-F238E27FC236}">
                <a16:creationId xmlns:a16="http://schemas.microsoft.com/office/drawing/2014/main" id="{B4B5A320-BA51-5564-2F9B-D973055BB09A}"/>
              </a:ext>
            </a:extLst>
          </p:cNvPr>
          <p:cNvSpPr txBox="1"/>
          <p:nvPr/>
        </p:nvSpPr>
        <p:spPr>
          <a:xfrm>
            <a:off x="4632542"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632090"/>
          </a:xfrm>
          <a:prstGeom prst="rect">
            <a:avLst/>
          </a:prstGeom>
        </p:spPr>
      </p:pic>
    </p:spTree>
    <p:extLst>
      <p:ext uri="{BB962C8B-B14F-4D97-AF65-F5344CB8AC3E}">
        <p14:creationId xmlns:p14="http://schemas.microsoft.com/office/powerpoint/2010/main" val="40441700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917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643468"/>
            <a:ext cx="11079241" cy="56679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800" b="0" i="0" dirty="0">
                <a:solidFill>
                  <a:srgbClr val="0000FF"/>
                </a:solidFill>
                <a:effectLst/>
                <a:latin typeface="Georgia" panose="02040502050405020303" pitchFamily="18" charset="0"/>
              </a:rPr>
              <a:t>Table 13.19 </a:t>
            </a:r>
            <a:r>
              <a:rPr lang="en-US" sz="1800" b="0" i="0" dirty="0">
                <a:solidFill>
                  <a:srgbClr val="000000"/>
                </a:solidFill>
                <a:effectLst/>
                <a:latin typeface="Georgia" panose="02040502050405020303" pitchFamily="18" charset="0"/>
              </a:rPr>
              <a:t>compares project X to project Y by obtaining the ranges of both the return estimates and the net present values.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The range value is obtained by </a:t>
            </a:r>
            <a:r>
              <a:rPr lang="en-US" sz="1800" b="0" i="0" u="sng" dirty="0">
                <a:solidFill>
                  <a:srgbClr val="000000"/>
                </a:solidFill>
                <a:effectLst/>
                <a:latin typeface="Georgia" panose="02040502050405020303" pitchFamily="18" charset="0"/>
              </a:rPr>
              <a:t>subtracting the worst estimate of the pessimistic probability </a:t>
            </a:r>
            <a:r>
              <a:rPr lang="en-US" sz="1800" i="0" dirty="0">
                <a:solidFill>
                  <a:srgbClr val="000000"/>
                </a:solidFill>
                <a:effectLst/>
                <a:latin typeface="Georgia" panose="02040502050405020303" pitchFamily="18" charset="0"/>
              </a:rPr>
              <a:t>from</a:t>
            </a:r>
            <a:r>
              <a:rPr lang="en-US" sz="1800" b="0" i="0" dirty="0">
                <a:solidFill>
                  <a:srgbClr val="000000"/>
                </a:solidFill>
                <a:effectLst/>
                <a:latin typeface="Georgia" panose="02040502050405020303" pitchFamily="18" charset="0"/>
              </a:rPr>
              <a:t> the </a:t>
            </a:r>
            <a:r>
              <a:rPr lang="en-US" sz="1800" b="0" i="0" u="sng" dirty="0">
                <a:solidFill>
                  <a:srgbClr val="000000"/>
                </a:solidFill>
                <a:effectLst/>
                <a:latin typeface="Georgia" panose="02040502050405020303" pitchFamily="18" charset="0"/>
              </a:rPr>
              <a:t>best estimate of the optimistic probability.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The results are clearly pointing out to </a:t>
            </a:r>
            <a:r>
              <a:rPr lang="en-US" sz="1800" b="1" i="0" dirty="0">
                <a:solidFill>
                  <a:srgbClr val="000000"/>
                </a:solidFill>
                <a:effectLst/>
                <a:latin typeface="Georgia" panose="02040502050405020303" pitchFamily="18" charset="0"/>
              </a:rPr>
              <a:t>Project X as riskier than project Y </a:t>
            </a:r>
            <a:r>
              <a:rPr lang="en-US" sz="1800" b="0" i="0" u="sng" dirty="0">
                <a:solidFill>
                  <a:srgbClr val="000000"/>
                </a:solidFill>
                <a:effectLst/>
                <a:latin typeface="Georgia" panose="02040502050405020303" pitchFamily="18" charset="0"/>
              </a:rPr>
              <a:t>since both ranges are much larger in Project X than in project Y.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That is 90,000 in returns and 28,902 in net present value, as compared to 30,000 in returns and 7014 in net present value for project Y.</a:t>
            </a:r>
          </a:p>
          <a:p>
            <a:pPr marL="285750" indent="-285750" algn="just">
              <a:buFont typeface="Arial" panose="020B0604020202020204" pitchFamily="34" charset="0"/>
              <a:buChar char="•"/>
            </a:pPr>
            <a:endParaRPr lang="en-US" dirty="0">
              <a:solidFill>
                <a:srgbClr val="000000"/>
              </a:solidFill>
              <a:latin typeface="Georgia" panose="02040502050405020303" pitchFamily="18" charset="0"/>
            </a:endParaRPr>
          </a:p>
          <a:p>
            <a:pPr marL="285750" indent="-285750" algn="just">
              <a:buFont typeface="Arial" panose="020B0604020202020204" pitchFamily="34" charset="0"/>
              <a:buChar char="•"/>
            </a:pPr>
            <a:endParaRPr lang="en-US" sz="1800" b="0" i="0" dirty="0">
              <a:solidFill>
                <a:srgbClr val="000000"/>
              </a:solidFill>
              <a:effectLst/>
              <a:latin typeface="Georgia" panose="02040502050405020303" pitchFamily="18" charset="0"/>
            </a:endParaRPr>
          </a:p>
          <a:p>
            <a:pPr marL="285750" indent="-285750" algn="just">
              <a:buFont typeface="Arial" panose="020B0604020202020204" pitchFamily="34" charset="0"/>
              <a:buChar char="•"/>
            </a:pPr>
            <a:endParaRPr lang="en-US" sz="1800" b="0" i="0" dirty="0">
              <a:solidFill>
                <a:srgbClr val="000000"/>
              </a:solidFill>
              <a:effectLst/>
              <a:latin typeface="Georgia" panose="02040502050405020303" pitchFamily="18" charset="0"/>
            </a:endParaRPr>
          </a:p>
          <a:p>
            <a:pPr marL="285750" indent="-285750" algn="just">
              <a:buFont typeface="Arial" panose="020B0604020202020204" pitchFamily="34" charset="0"/>
              <a:buChar char="•"/>
            </a:pPr>
            <a:endParaRPr lang="en-US" dirty="0">
              <a:solidFill>
                <a:srgbClr val="000000"/>
              </a:solidFill>
              <a:latin typeface="Georgia" panose="02040502050405020303" pitchFamily="18" charset="0"/>
            </a:endParaRPr>
          </a:p>
          <a:p>
            <a:pPr marL="285750" indent="-285750" algn="just">
              <a:buFont typeface="Arial" panose="020B0604020202020204" pitchFamily="34" charset="0"/>
              <a:buChar char="•"/>
            </a:pPr>
            <a:endParaRPr lang="en-US" sz="1800" b="0" i="0" dirty="0">
              <a:solidFill>
                <a:srgbClr val="000000"/>
              </a:solidFill>
              <a:effectLst/>
              <a:latin typeface="Georgia" panose="02040502050405020303" pitchFamily="18" charset="0"/>
            </a:endParaRPr>
          </a:p>
          <a:p>
            <a:pPr marL="285750" indent="-285750" algn="just">
              <a:buFont typeface="Arial" panose="020B0604020202020204" pitchFamily="34" charset="0"/>
              <a:buChar char="•"/>
            </a:pPr>
            <a:endParaRPr kumimoji="0" lang="en-US" u="none" strike="noStrike" kern="1200" cap="none" spc="0" normalizeH="0" baseline="0" noProof="0" dirty="0">
              <a:ln>
                <a:noFill/>
              </a:ln>
              <a:solidFill>
                <a:srgbClr val="000000"/>
              </a:solidFill>
              <a:uLnTx/>
              <a:uFillTx/>
              <a:latin typeface="Georgia" panose="02040502050405020303" pitchFamily="18" charset="0"/>
              <a:ea typeface="+mn-ea"/>
              <a:cs typeface="+mn-cs"/>
            </a:endParaRPr>
          </a:p>
          <a:p>
            <a:pPr marL="285750" indent="-285750" algn="just">
              <a:buFont typeface="Arial" panose="020B0604020202020204" pitchFamily="34" charset="0"/>
              <a:buChar char="•"/>
            </a:pPr>
            <a:endParaRPr lang="en-US" sz="1800" b="0" i="0" dirty="0">
              <a:solidFill>
                <a:srgbClr val="000000"/>
              </a:solidFill>
              <a:effectLst/>
              <a:latin typeface="Georgia" panose="02040502050405020303" pitchFamily="18" charset="0"/>
            </a:endParaRPr>
          </a:p>
          <a:p>
            <a:pPr marL="285750" indent="-285750" algn="just">
              <a:buFont typeface="Arial" panose="020B0604020202020204" pitchFamily="34" charset="0"/>
              <a:buChar char="•"/>
            </a:pPr>
            <a:endParaRPr kumimoji="0" lang="en-US" u="none" strike="noStrike" kern="1200" cap="none" spc="0" normalizeH="0" baseline="0" noProof="0" dirty="0">
              <a:ln>
                <a:noFill/>
              </a:ln>
              <a:solidFill>
                <a:srgbClr val="000000"/>
              </a:solidFill>
              <a:uLnTx/>
              <a:uFillTx/>
              <a:latin typeface="Georgia" panose="02040502050405020303" pitchFamily="18" charset="0"/>
              <a:ea typeface="+mn-ea"/>
              <a:cs typeface="+mn-cs"/>
            </a:endParaRPr>
          </a:p>
          <a:p>
            <a:pPr marL="285750" indent="-285750" algn="just">
              <a:buFont typeface="Arial" panose="020B0604020202020204" pitchFamily="34" charset="0"/>
              <a:buChar char="•"/>
            </a:pPr>
            <a:endParaRPr lang="en-US" sz="1800" b="0" i="0" dirty="0">
              <a:solidFill>
                <a:srgbClr val="000000"/>
              </a:solidFill>
              <a:effectLst/>
              <a:latin typeface="Georgia" panose="02040502050405020303" pitchFamily="18" charset="0"/>
            </a:endParaRPr>
          </a:p>
          <a:p>
            <a:pPr marL="285750" indent="-285750" algn="just">
              <a:buFont typeface="Arial" panose="020B0604020202020204" pitchFamily="34" charset="0"/>
              <a:buChar char="•"/>
            </a:pPr>
            <a:endParaRPr kumimoji="0" lang="en-US" u="none" strike="noStrike" kern="1200" cap="none" spc="0" normalizeH="0" baseline="0" noProof="0" dirty="0">
              <a:ln>
                <a:noFill/>
              </a:ln>
              <a:solidFill>
                <a:srgbClr val="000000"/>
              </a:solidFill>
              <a:uLnTx/>
              <a:uFillTx/>
              <a:latin typeface="Georgia" panose="02040502050405020303" pitchFamily="18" charset="0"/>
              <a:ea typeface="+mn-ea"/>
              <a:cs typeface="+mn-cs"/>
            </a:endParaRPr>
          </a:p>
          <a:p>
            <a:pPr marL="285750" indent="-285750" algn="just">
              <a:buFont typeface="Arial" panose="020B0604020202020204" pitchFamily="34" charset="0"/>
              <a:buChar cha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476501"/>
          </a:xfrm>
          <a:prstGeom prst="rect">
            <a:avLst/>
          </a:prstGeom>
        </p:spPr>
      </p:pic>
      <p:pic>
        <p:nvPicPr>
          <p:cNvPr id="3" name="Picture 2">
            <a:extLst>
              <a:ext uri="{FF2B5EF4-FFF2-40B4-BE49-F238E27FC236}">
                <a16:creationId xmlns:a16="http://schemas.microsoft.com/office/drawing/2014/main" id="{F9063682-6923-AC29-511D-91A5B4F284FC}"/>
              </a:ext>
            </a:extLst>
          </p:cNvPr>
          <p:cNvPicPr>
            <a:picLocks noChangeAspect="1"/>
          </p:cNvPicPr>
          <p:nvPr/>
        </p:nvPicPr>
        <p:blipFill>
          <a:blip r:embed="rId4"/>
          <a:stretch>
            <a:fillRect/>
          </a:stretch>
        </p:blipFill>
        <p:spPr>
          <a:xfrm>
            <a:off x="2193888" y="3169920"/>
            <a:ext cx="8032151" cy="3141461"/>
          </a:xfrm>
          <a:prstGeom prst="rect">
            <a:avLst/>
          </a:prstGeom>
        </p:spPr>
      </p:pic>
      <p:cxnSp>
        <p:nvCxnSpPr>
          <p:cNvPr id="4" name="Straight Arrow Connector 3">
            <a:extLst>
              <a:ext uri="{FF2B5EF4-FFF2-40B4-BE49-F238E27FC236}">
                <a16:creationId xmlns:a16="http://schemas.microsoft.com/office/drawing/2014/main" id="{315B2A1C-AE21-F109-D750-5C10C494BBC9}"/>
              </a:ext>
            </a:extLst>
          </p:cNvPr>
          <p:cNvCxnSpPr/>
          <p:nvPr/>
        </p:nvCxnSpPr>
        <p:spPr>
          <a:xfrm flipH="1">
            <a:off x="9936480" y="4632960"/>
            <a:ext cx="830580" cy="25908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6" name="Straight Arrow Connector 5">
            <a:extLst>
              <a:ext uri="{FF2B5EF4-FFF2-40B4-BE49-F238E27FC236}">
                <a16:creationId xmlns:a16="http://schemas.microsoft.com/office/drawing/2014/main" id="{9A3F6E38-02DB-90F4-B932-3E8DE3747CDC}"/>
              </a:ext>
            </a:extLst>
          </p:cNvPr>
          <p:cNvCxnSpPr/>
          <p:nvPr/>
        </p:nvCxnSpPr>
        <p:spPr>
          <a:xfrm>
            <a:off x="6553200" y="4617720"/>
            <a:ext cx="883920" cy="28194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8" name="Freeform: Shape 7">
            <a:extLst>
              <a:ext uri="{FF2B5EF4-FFF2-40B4-BE49-F238E27FC236}">
                <a16:creationId xmlns:a16="http://schemas.microsoft.com/office/drawing/2014/main" id="{12FC8E3C-FA37-2CAB-3288-906A255E4948}"/>
              </a:ext>
            </a:extLst>
          </p:cNvPr>
          <p:cNvSpPr/>
          <p:nvPr/>
        </p:nvSpPr>
        <p:spPr>
          <a:xfrm>
            <a:off x="7437120" y="4930140"/>
            <a:ext cx="944880" cy="129540"/>
          </a:xfrm>
          <a:custGeom>
            <a:avLst/>
            <a:gdLst>
              <a:gd name="connsiteX0" fmla="*/ 0 w 944880"/>
              <a:gd name="connsiteY0" fmla="*/ 30480 h 129540"/>
              <a:gd name="connsiteX1" fmla="*/ 53340 w 944880"/>
              <a:gd name="connsiteY1" fmla="*/ 60960 h 129540"/>
              <a:gd name="connsiteX2" fmla="*/ 91440 w 944880"/>
              <a:gd name="connsiteY2" fmla="*/ 68580 h 129540"/>
              <a:gd name="connsiteX3" fmla="*/ 137160 w 944880"/>
              <a:gd name="connsiteY3" fmla="*/ 83820 h 129540"/>
              <a:gd name="connsiteX4" fmla="*/ 175260 w 944880"/>
              <a:gd name="connsiteY4" fmla="*/ 91440 h 129540"/>
              <a:gd name="connsiteX5" fmla="*/ 198120 w 944880"/>
              <a:gd name="connsiteY5" fmla="*/ 99060 h 129540"/>
              <a:gd name="connsiteX6" fmla="*/ 251460 w 944880"/>
              <a:gd name="connsiteY6" fmla="*/ 106680 h 129540"/>
              <a:gd name="connsiteX7" fmla="*/ 281940 w 944880"/>
              <a:gd name="connsiteY7" fmla="*/ 114300 h 129540"/>
              <a:gd name="connsiteX8" fmla="*/ 403860 w 944880"/>
              <a:gd name="connsiteY8" fmla="*/ 121920 h 129540"/>
              <a:gd name="connsiteX9" fmla="*/ 480060 w 944880"/>
              <a:gd name="connsiteY9" fmla="*/ 129540 h 129540"/>
              <a:gd name="connsiteX10" fmla="*/ 571500 w 944880"/>
              <a:gd name="connsiteY10" fmla="*/ 121920 h 129540"/>
              <a:gd name="connsiteX11" fmla="*/ 693420 w 944880"/>
              <a:gd name="connsiteY11" fmla="*/ 106680 h 129540"/>
              <a:gd name="connsiteX12" fmla="*/ 853440 w 944880"/>
              <a:gd name="connsiteY12" fmla="*/ 68580 h 129540"/>
              <a:gd name="connsiteX13" fmla="*/ 906780 w 944880"/>
              <a:gd name="connsiteY13" fmla="*/ 38100 h 129540"/>
              <a:gd name="connsiteX14" fmla="*/ 922020 w 944880"/>
              <a:gd name="connsiteY14" fmla="*/ 7620 h 129540"/>
              <a:gd name="connsiteX15" fmla="*/ 944880 w 944880"/>
              <a:gd name="connsiteY15" fmla="*/ 0 h 12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44880" h="129540">
                <a:moveTo>
                  <a:pt x="0" y="30480"/>
                </a:moveTo>
                <a:cubicBezTo>
                  <a:pt x="17780" y="40640"/>
                  <a:pt x="34437" y="53084"/>
                  <a:pt x="53340" y="60960"/>
                </a:cubicBezTo>
                <a:cubicBezTo>
                  <a:pt x="65295" y="65941"/>
                  <a:pt x="78945" y="65172"/>
                  <a:pt x="91440" y="68580"/>
                </a:cubicBezTo>
                <a:cubicBezTo>
                  <a:pt x="106938" y="72807"/>
                  <a:pt x="121408" y="80670"/>
                  <a:pt x="137160" y="83820"/>
                </a:cubicBezTo>
                <a:cubicBezTo>
                  <a:pt x="149860" y="86360"/>
                  <a:pt x="162695" y="88299"/>
                  <a:pt x="175260" y="91440"/>
                </a:cubicBezTo>
                <a:cubicBezTo>
                  <a:pt x="183052" y="93388"/>
                  <a:pt x="190244" y="97485"/>
                  <a:pt x="198120" y="99060"/>
                </a:cubicBezTo>
                <a:cubicBezTo>
                  <a:pt x="215732" y="102582"/>
                  <a:pt x="233789" y="103467"/>
                  <a:pt x="251460" y="106680"/>
                </a:cubicBezTo>
                <a:cubicBezTo>
                  <a:pt x="261764" y="108553"/>
                  <a:pt x="271519" y="113258"/>
                  <a:pt x="281940" y="114300"/>
                </a:cubicBezTo>
                <a:cubicBezTo>
                  <a:pt x="322457" y="118352"/>
                  <a:pt x="363261" y="118797"/>
                  <a:pt x="403860" y="121920"/>
                </a:cubicBezTo>
                <a:cubicBezTo>
                  <a:pt x="429311" y="123878"/>
                  <a:pt x="454660" y="127000"/>
                  <a:pt x="480060" y="129540"/>
                </a:cubicBezTo>
                <a:lnTo>
                  <a:pt x="571500" y="121920"/>
                </a:lnTo>
                <a:cubicBezTo>
                  <a:pt x="616247" y="117658"/>
                  <a:pt x="649860" y="113382"/>
                  <a:pt x="693420" y="106680"/>
                </a:cubicBezTo>
                <a:cubicBezTo>
                  <a:pt x="747450" y="98368"/>
                  <a:pt x="802401" y="88995"/>
                  <a:pt x="853440" y="68580"/>
                </a:cubicBezTo>
                <a:cubicBezTo>
                  <a:pt x="877610" y="58912"/>
                  <a:pt x="886160" y="51847"/>
                  <a:pt x="906780" y="38100"/>
                </a:cubicBezTo>
                <a:cubicBezTo>
                  <a:pt x="911860" y="27940"/>
                  <a:pt x="913988" y="15652"/>
                  <a:pt x="922020" y="7620"/>
                </a:cubicBezTo>
                <a:cubicBezTo>
                  <a:pt x="927700" y="1940"/>
                  <a:pt x="944880" y="0"/>
                  <a:pt x="944880" y="0"/>
                </a:cubicBezTo>
              </a:path>
            </a:pathLst>
          </a:custGeom>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9" name="Freeform: Shape 8">
            <a:extLst>
              <a:ext uri="{FF2B5EF4-FFF2-40B4-BE49-F238E27FC236}">
                <a16:creationId xmlns:a16="http://schemas.microsoft.com/office/drawing/2014/main" id="{4654AE6B-3373-E9A4-2355-50CD47B04A30}"/>
              </a:ext>
            </a:extLst>
          </p:cNvPr>
          <p:cNvSpPr/>
          <p:nvPr/>
        </p:nvSpPr>
        <p:spPr>
          <a:xfrm>
            <a:off x="8776718" y="4739640"/>
            <a:ext cx="916330" cy="335280"/>
          </a:xfrm>
          <a:custGeom>
            <a:avLst/>
            <a:gdLst>
              <a:gd name="connsiteX0" fmla="*/ 32002 w 916330"/>
              <a:gd name="connsiteY0" fmla="*/ 251460 h 335280"/>
              <a:gd name="connsiteX1" fmla="*/ 489202 w 916330"/>
              <a:gd name="connsiteY1" fmla="*/ 335280 h 335280"/>
              <a:gd name="connsiteX2" fmla="*/ 816862 w 916330"/>
              <a:gd name="connsiteY2" fmla="*/ 320040 h 335280"/>
              <a:gd name="connsiteX3" fmla="*/ 847342 w 916330"/>
              <a:gd name="connsiteY3" fmla="*/ 289560 h 335280"/>
              <a:gd name="connsiteX4" fmla="*/ 862582 w 916330"/>
              <a:gd name="connsiteY4" fmla="*/ 266700 h 335280"/>
              <a:gd name="connsiteX5" fmla="*/ 885442 w 916330"/>
              <a:gd name="connsiteY5" fmla="*/ 236220 h 335280"/>
              <a:gd name="connsiteX6" fmla="*/ 893062 w 916330"/>
              <a:gd name="connsiteY6" fmla="*/ 213360 h 335280"/>
              <a:gd name="connsiteX7" fmla="*/ 915922 w 916330"/>
              <a:gd name="connsiteY7" fmla="*/ 182880 h 335280"/>
              <a:gd name="connsiteX8" fmla="*/ 893062 w 916330"/>
              <a:gd name="connsiteY8" fmla="*/ 121920 h 335280"/>
              <a:gd name="connsiteX9" fmla="*/ 862582 w 916330"/>
              <a:gd name="connsiteY9" fmla="*/ 114300 h 335280"/>
              <a:gd name="connsiteX10" fmla="*/ 832102 w 916330"/>
              <a:gd name="connsiteY10" fmla="*/ 99060 h 335280"/>
              <a:gd name="connsiteX11" fmla="*/ 809242 w 916330"/>
              <a:gd name="connsiteY11" fmla="*/ 83820 h 335280"/>
              <a:gd name="connsiteX12" fmla="*/ 702562 w 916330"/>
              <a:gd name="connsiteY12" fmla="*/ 60960 h 335280"/>
              <a:gd name="connsiteX13" fmla="*/ 611122 w 916330"/>
              <a:gd name="connsiteY13" fmla="*/ 45720 h 335280"/>
              <a:gd name="connsiteX14" fmla="*/ 542542 w 916330"/>
              <a:gd name="connsiteY14" fmla="*/ 38100 h 335280"/>
              <a:gd name="connsiteX15" fmla="*/ 397762 w 916330"/>
              <a:gd name="connsiteY15" fmla="*/ 22860 h 335280"/>
              <a:gd name="connsiteX16" fmla="*/ 252982 w 916330"/>
              <a:gd name="connsiteY16" fmla="*/ 0 h 335280"/>
              <a:gd name="connsiteX17" fmla="*/ 138682 w 916330"/>
              <a:gd name="connsiteY17" fmla="*/ 7620 h 335280"/>
              <a:gd name="connsiteX18" fmla="*/ 92962 w 916330"/>
              <a:gd name="connsiteY18" fmla="*/ 22860 h 335280"/>
              <a:gd name="connsiteX19" fmla="*/ 70102 w 916330"/>
              <a:gd name="connsiteY19" fmla="*/ 30480 h 335280"/>
              <a:gd name="connsiteX20" fmla="*/ 47242 w 916330"/>
              <a:gd name="connsiteY20" fmla="*/ 60960 h 335280"/>
              <a:gd name="connsiteX21" fmla="*/ 32002 w 916330"/>
              <a:gd name="connsiteY21" fmla="*/ 251460 h 335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16330" h="335280">
                <a:moveTo>
                  <a:pt x="32002" y="251460"/>
                </a:moveTo>
                <a:cubicBezTo>
                  <a:pt x="105662" y="297180"/>
                  <a:pt x="248840" y="307002"/>
                  <a:pt x="489202" y="335280"/>
                </a:cubicBezTo>
                <a:cubicBezTo>
                  <a:pt x="598422" y="330200"/>
                  <a:pt x="708404" y="333886"/>
                  <a:pt x="816862" y="320040"/>
                </a:cubicBezTo>
                <a:cubicBezTo>
                  <a:pt x="831115" y="318221"/>
                  <a:pt x="837991" y="300469"/>
                  <a:pt x="847342" y="289560"/>
                </a:cubicBezTo>
                <a:cubicBezTo>
                  <a:pt x="853302" y="282607"/>
                  <a:pt x="857259" y="274152"/>
                  <a:pt x="862582" y="266700"/>
                </a:cubicBezTo>
                <a:cubicBezTo>
                  <a:pt x="869964" y="256366"/>
                  <a:pt x="877822" y="246380"/>
                  <a:pt x="885442" y="236220"/>
                </a:cubicBezTo>
                <a:cubicBezTo>
                  <a:pt x="887982" y="228600"/>
                  <a:pt x="889077" y="220334"/>
                  <a:pt x="893062" y="213360"/>
                </a:cubicBezTo>
                <a:cubicBezTo>
                  <a:pt x="899363" y="202333"/>
                  <a:pt x="913167" y="195278"/>
                  <a:pt x="915922" y="182880"/>
                </a:cubicBezTo>
                <a:cubicBezTo>
                  <a:pt x="918704" y="170359"/>
                  <a:pt x="906861" y="131119"/>
                  <a:pt x="893062" y="121920"/>
                </a:cubicBezTo>
                <a:cubicBezTo>
                  <a:pt x="884348" y="116111"/>
                  <a:pt x="872388" y="117977"/>
                  <a:pt x="862582" y="114300"/>
                </a:cubicBezTo>
                <a:cubicBezTo>
                  <a:pt x="851946" y="110312"/>
                  <a:pt x="841965" y="104696"/>
                  <a:pt x="832102" y="99060"/>
                </a:cubicBezTo>
                <a:cubicBezTo>
                  <a:pt x="824151" y="94516"/>
                  <a:pt x="817611" y="87539"/>
                  <a:pt x="809242" y="83820"/>
                </a:cubicBezTo>
                <a:cubicBezTo>
                  <a:pt x="763557" y="63515"/>
                  <a:pt x="754653" y="68774"/>
                  <a:pt x="702562" y="60960"/>
                </a:cubicBezTo>
                <a:cubicBezTo>
                  <a:pt x="672003" y="56376"/>
                  <a:pt x="641833" y="49132"/>
                  <a:pt x="611122" y="45720"/>
                </a:cubicBezTo>
                <a:lnTo>
                  <a:pt x="542542" y="38100"/>
                </a:lnTo>
                <a:cubicBezTo>
                  <a:pt x="450292" y="28875"/>
                  <a:pt x="477828" y="33778"/>
                  <a:pt x="397762" y="22860"/>
                </a:cubicBezTo>
                <a:cubicBezTo>
                  <a:pt x="290455" y="8227"/>
                  <a:pt x="321909" y="13785"/>
                  <a:pt x="252982" y="0"/>
                </a:cubicBezTo>
                <a:cubicBezTo>
                  <a:pt x="214882" y="2540"/>
                  <a:pt x="176483" y="2220"/>
                  <a:pt x="138682" y="7620"/>
                </a:cubicBezTo>
                <a:cubicBezTo>
                  <a:pt x="122779" y="9892"/>
                  <a:pt x="108202" y="17780"/>
                  <a:pt x="92962" y="22860"/>
                </a:cubicBezTo>
                <a:lnTo>
                  <a:pt x="70102" y="30480"/>
                </a:lnTo>
                <a:cubicBezTo>
                  <a:pt x="62482" y="40640"/>
                  <a:pt x="51959" y="49168"/>
                  <a:pt x="47242" y="60960"/>
                </a:cubicBezTo>
                <a:cubicBezTo>
                  <a:pt x="32941" y="96713"/>
                  <a:pt x="-41658" y="205740"/>
                  <a:pt x="32002" y="251460"/>
                </a:cubicBezTo>
                <a:close/>
              </a:path>
            </a:pathLst>
          </a:cu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41EBF126-7179-5D0A-6230-FBCAA61551D4}"/>
              </a:ext>
            </a:extLst>
          </p:cNvPr>
          <p:cNvSpPr/>
          <p:nvPr/>
        </p:nvSpPr>
        <p:spPr>
          <a:xfrm>
            <a:off x="7419320" y="6004560"/>
            <a:ext cx="901723" cy="451984"/>
          </a:xfrm>
          <a:custGeom>
            <a:avLst/>
            <a:gdLst>
              <a:gd name="connsiteX0" fmla="*/ 10180 w 901723"/>
              <a:gd name="connsiteY0" fmla="*/ 304800 h 451984"/>
              <a:gd name="connsiteX1" fmla="*/ 223540 w 901723"/>
              <a:gd name="connsiteY1" fmla="*/ 419100 h 451984"/>
              <a:gd name="connsiteX2" fmla="*/ 330220 w 901723"/>
              <a:gd name="connsiteY2" fmla="*/ 441960 h 451984"/>
              <a:gd name="connsiteX3" fmla="*/ 497860 w 901723"/>
              <a:gd name="connsiteY3" fmla="*/ 449580 h 451984"/>
              <a:gd name="connsiteX4" fmla="*/ 795040 w 901723"/>
              <a:gd name="connsiteY4" fmla="*/ 441960 h 451984"/>
              <a:gd name="connsiteX5" fmla="*/ 878860 w 901723"/>
              <a:gd name="connsiteY5" fmla="*/ 350520 h 451984"/>
              <a:gd name="connsiteX6" fmla="*/ 886480 w 901723"/>
              <a:gd name="connsiteY6" fmla="*/ 320040 h 451984"/>
              <a:gd name="connsiteX7" fmla="*/ 901720 w 901723"/>
              <a:gd name="connsiteY7" fmla="*/ 289560 h 451984"/>
              <a:gd name="connsiteX8" fmla="*/ 886480 w 901723"/>
              <a:gd name="connsiteY8" fmla="*/ 144780 h 451984"/>
              <a:gd name="connsiteX9" fmla="*/ 848380 w 901723"/>
              <a:gd name="connsiteY9" fmla="*/ 91440 h 451984"/>
              <a:gd name="connsiteX10" fmla="*/ 787420 w 901723"/>
              <a:gd name="connsiteY10" fmla="*/ 30480 h 451984"/>
              <a:gd name="connsiteX11" fmla="*/ 756940 w 901723"/>
              <a:gd name="connsiteY11" fmla="*/ 22860 h 451984"/>
              <a:gd name="connsiteX12" fmla="*/ 581680 w 901723"/>
              <a:gd name="connsiteY12" fmla="*/ 0 h 451984"/>
              <a:gd name="connsiteX13" fmla="*/ 246400 w 901723"/>
              <a:gd name="connsiteY13" fmla="*/ 7620 h 451984"/>
              <a:gd name="connsiteX14" fmla="*/ 154960 w 901723"/>
              <a:gd name="connsiteY14" fmla="*/ 30480 h 451984"/>
              <a:gd name="connsiteX15" fmla="*/ 55900 w 901723"/>
              <a:gd name="connsiteY15" fmla="*/ 53340 h 451984"/>
              <a:gd name="connsiteX16" fmla="*/ 40660 w 901723"/>
              <a:gd name="connsiteY16" fmla="*/ 76200 h 451984"/>
              <a:gd name="connsiteX17" fmla="*/ 33040 w 901723"/>
              <a:gd name="connsiteY17" fmla="*/ 106680 h 451984"/>
              <a:gd name="connsiteX18" fmla="*/ 10180 w 901723"/>
              <a:gd name="connsiteY18" fmla="*/ 304800 h 451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01723" h="451984">
                <a:moveTo>
                  <a:pt x="10180" y="304800"/>
                </a:moveTo>
                <a:cubicBezTo>
                  <a:pt x="41930" y="356870"/>
                  <a:pt x="159033" y="398458"/>
                  <a:pt x="223540" y="419100"/>
                </a:cubicBezTo>
                <a:cubicBezTo>
                  <a:pt x="258177" y="430184"/>
                  <a:pt x="294075" y="437944"/>
                  <a:pt x="330220" y="441960"/>
                </a:cubicBezTo>
                <a:cubicBezTo>
                  <a:pt x="385816" y="448137"/>
                  <a:pt x="441980" y="447040"/>
                  <a:pt x="497860" y="449580"/>
                </a:cubicBezTo>
                <a:cubicBezTo>
                  <a:pt x="596920" y="447040"/>
                  <a:pt x="697716" y="460597"/>
                  <a:pt x="795040" y="441960"/>
                </a:cubicBezTo>
                <a:cubicBezTo>
                  <a:pt x="815457" y="438050"/>
                  <a:pt x="860644" y="374808"/>
                  <a:pt x="878860" y="350520"/>
                </a:cubicBezTo>
                <a:cubicBezTo>
                  <a:pt x="881400" y="340360"/>
                  <a:pt x="882803" y="329846"/>
                  <a:pt x="886480" y="320040"/>
                </a:cubicBezTo>
                <a:cubicBezTo>
                  <a:pt x="890468" y="309404"/>
                  <a:pt x="901090" y="300902"/>
                  <a:pt x="901720" y="289560"/>
                </a:cubicBezTo>
                <a:cubicBezTo>
                  <a:pt x="901864" y="286973"/>
                  <a:pt x="897936" y="175329"/>
                  <a:pt x="886480" y="144780"/>
                </a:cubicBezTo>
                <a:cubicBezTo>
                  <a:pt x="883559" y="136991"/>
                  <a:pt x="849882" y="93693"/>
                  <a:pt x="848380" y="91440"/>
                </a:cubicBezTo>
                <a:cubicBezTo>
                  <a:pt x="820574" y="49731"/>
                  <a:pt x="835546" y="51869"/>
                  <a:pt x="787420" y="30480"/>
                </a:cubicBezTo>
                <a:cubicBezTo>
                  <a:pt x="777850" y="26227"/>
                  <a:pt x="767044" y="25616"/>
                  <a:pt x="756940" y="22860"/>
                </a:cubicBezTo>
                <a:cubicBezTo>
                  <a:pt x="658734" y="-3924"/>
                  <a:pt x="734638" y="9560"/>
                  <a:pt x="581680" y="0"/>
                </a:cubicBezTo>
                <a:lnTo>
                  <a:pt x="246400" y="7620"/>
                </a:lnTo>
                <a:cubicBezTo>
                  <a:pt x="198926" y="9519"/>
                  <a:pt x="200686" y="19049"/>
                  <a:pt x="154960" y="30480"/>
                </a:cubicBezTo>
                <a:cubicBezTo>
                  <a:pt x="20438" y="64110"/>
                  <a:pt x="118976" y="32315"/>
                  <a:pt x="55900" y="53340"/>
                </a:cubicBezTo>
                <a:cubicBezTo>
                  <a:pt x="50820" y="60960"/>
                  <a:pt x="44268" y="67782"/>
                  <a:pt x="40660" y="76200"/>
                </a:cubicBezTo>
                <a:cubicBezTo>
                  <a:pt x="36535" y="85826"/>
                  <a:pt x="33442" y="96215"/>
                  <a:pt x="33040" y="106680"/>
                </a:cubicBezTo>
                <a:cubicBezTo>
                  <a:pt x="30892" y="162519"/>
                  <a:pt x="-21570" y="252730"/>
                  <a:pt x="10180" y="304800"/>
                </a:cubicBezTo>
                <a:close/>
              </a:path>
            </a:pathLst>
          </a:cu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B02A66B6-03D7-F229-2E5C-CFF7812CCD6D}"/>
              </a:ext>
            </a:extLst>
          </p:cNvPr>
          <p:cNvSpPr/>
          <p:nvPr/>
        </p:nvSpPr>
        <p:spPr>
          <a:xfrm>
            <a:off x="8762177" y="5996940"/>
            <a:ext cx="825236" cy="455981"/>
          </a:xfrm>
          <a:custGeom>
            <a:avLst/>
            <a:gdLst>
              <a:gd name="connsiteX0" fmla="*/ 92263 w 825236"/>
              <a:gd name="connsiteY0" fmla="*/ 358140 h 455981"/>
              <a:gd name="connsiteX1" fmla="*/ 328483 w 825236"/>
              <a:gd name="connsiteY1" fmla="*/ 449580 h 455981"/>
              <a:gd name="connsiteX2" fmla="*/ 648523 w 825236"/>
              <a:gd name="connsiteY2" fmla="*/ 426720 h 455981"/>
              <a:gd name="connsiteX3" fmla="*/ 778063 w 825236"/>
              <a:gd name="connsiteY3" fmla="*/ 373380 h 455981"/>
              <a:gd name="connsiteX4" fmla="*/ 816163 w 825236"/>
              <a:gd name="connsiteY4" fmla="*/ 304800 h 455981"/>
              <a:gd name="connsiteX5" fmla="*/ 808543 w 825236"/>
              <a:gd name="connsiteY5" fmla="*/ 144780 h 455981"/>
              <a:gd name="connsiteX6" fmla="*/ 755203 w 825236"/>
              <a:gd name="connsiteY6" fmla="*/ 91440 h 455981"/>
              <a:gd name="connsiteX7" fmla="*/ 656143 w 825236"/>
              <a:gd name="connsiteY7" fmla="*/ 45720 h 455981"/>
              <a:gd name="connsiteX8" fmla="*/ 625663 w 825236"/>
              <a:gd name="connsiteY8" fmla="*/ 30480 h 455981"/>
              <a:gd name="connsiteX9" fmla="*/ 587563 w 825236"/>
              <a:gd name="connsiteY9" fmla="*/ 22860 h 455981"/>
              <a:gd name="connsiteX10" fmla="*/ 557083 w 825236"/>
              <a:gd name="connsiteY10" fmla="*/ 15240 h 455981"/>
              <a:gd name="connsiteX11" fmla="*/ 412303 w 825236"/>
              <a:gd name="connsiteY11" fmla="*/ 0 h 455981"/>
              <a:gd name="connsiteX12" fmla="*/ 153223 w 825236"/>
              <a:gd name="connsiteY12" fmla="*/ 7620 h 455981"/>
              <a:gd name="connsiteX13" fmla="*/ 92263 w 825236"/>
              <a:gd name="connsiteY13" fmla="*/ 22860 h 455981"/>
              <a:gd name="connsiteX14" fmla="*/ 23683 w 825236"/>
              <a:gd name="connsiteY14" fmla="*/ 38100 h 455981"/>
              <a:gd name="connsiteX15" fmla="*/ 8443 w 825236"/>
              <a:gd name="connsiteY15" fmla="*/ 76200 h 455981"/>
              <a:gd name="connsiteX16" fmla="*/ 8443 w 825236"/>
              <a:gd name="connsiteY16" fmla="*/ 205740 h 455981"/>
              <a:gd name="connsiteX17" fmla="*/ 23683 w 825236"/>
              <a:gd name="connsiteY17" fmla="*/ 251460 h 455981"/>
              <a:gd name="connsiteX18" fmla="*/ 54163 w 825236"/>
              <a:gd name="connsiteY18" fmla="*/ 289560 h 455981"/>
              <a:gd name="connsiteX19" fmla="*/ 69403 w 825236"/>
              <a:gd name="connsiteY19" fmla="*/ 312420 h 455981"/>
              <a:gd name="connsiteX20" fmla="*/ 99883 w 825236"/>
              <a:gd name="connsiteY20" fmla="*/ 327660 h 455981"/>
              <a:gd name="connsiteX21" fmla="*/ 160843 w 825236"/>
              <a:gd name="connsiteY21" fmla="*/ 350520 h 455981"/>
              <a:gd name="connsiteX22" fmla="*/ 191323 w 825236"/>
              <a:gd name="connsiteY22" fmla="*/ 358140 h 4559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25236" h="455981">
                <a:moveTo>
                  <a:pt x="92263" y="358140"/>
                </a:moveTo>
                <a:cubicBezTo>
                  <a:pt x="171003" y="388620"/>
                  <a:pt x="245390" y="434596"/>
                  <a:pt x="328483" y="449580"/>
                </a:cubicBezTo>
                <a:cubicBezTo>
                  <a:pt x="428190" y="467560"/>
                  <a:pt x="546634" y="443701"/>
                  <a:pt x="648523" y="426720"/>
                </a:cubicBezTo>
                <a:cubicBezTo>
                  <a:pt x="663729" y="421191"/>
                  <a:pt x="754253" y="391899"/>
                  <a:pt x="778063" y="373380"/>
                </a:cubicBezTo>
                <a:cubicBezTo>
                  <a:pt x="799108" y="357011"/>
                  <a:pt x="807000" y="327708"/>
                  <a:pt x="816163" y="304800"/>
                </a:cubicBezTo>
                <a:cubicBezTo>
                  <a:pt x="828117" y="233074"/>
                  <a:pt x="830763" y="244768"/>
                  <a:pt x="808543" y="144780"/>
                </a:cubicBezTo>
                <a:cubicBezTo>
                  <a:pt x="804229" y="125367"/>
                  <a:pt x="765029" y="97487"/>
                  <a:pt x="755203" y="91440"/>
                </a:cubicBezTo>
                <a:cubicBezTo>
                  <a:pt x="705853" y="61071"/>
                  <a:pt x="700980" y="65648"/>
                  <a:pt x="656143" y="45720"/>
                </a:cubicBezTo>
                <a:cubicBezTo>
                  <a:pt x="645763" y="41107"/>
                  <a:pt x="636439" y="34072"/>
                  <a:pt x="625663" y="30480"/>
                </a:cubicBezTo>
                <a:cubicBezTo>
                  <a:pt x="613376" y="26384"/>
                  <a:pt x="600206" y="25670"/>
                  <a:pt x="587563" y="22860"/>
                </a:cubicBezTo>
                <a:cubicBezTo>
                  <a:pt x="577340" y="20588"/>
                  <a:pt x="567468" y="16595"/>
                  <a:pt x="557083" y="15240"/>
                </a:cubicBezTo>
                <a:cubicBezTo>
                  <a:pt x="508964" y="8964"/>
                  <a:pt x="412303" y="0"/>
                  <a:pt x="412303" y="0"/>
                </a:cubicBezTo>
                <a:cubicBezTo>
                  <a:pt x="325943" y="2540"/>
                  <a:pt x="239401" y="1464"/>
                  <a:pt x="153223" y="7620"/>
                </a:cubicBezTo>
                <a:cubicBezTo>
                  <a:pt x="132331" y="9112"/>
                  <a:pt x="112802" y="18752"/>
                  <a:pt x="92263" y="22860"/>
                </a:cubicBezTo>
                <a:cubicBezTo>
                  <a:pt x="43894" y="32534"/>
                  <a:pt x="66728" y="27339"/>
                  <a:pt x="23683" y="38100"/>
                </a:cubicBezTo>
                <a:cubicBezTo>
                  <a:pt x="18603" y="50800"/>
                  <a:pt x="12373" y="63099"/>
                  <a:pt x="8443" y="76200"/>
                </a:cubicBezTo>
                <a:cubicBezTo>
                  <a:pt x="-5240" y="121810"/>
                  <a:pt x="-100" y="154484"/>
                  <a:pt x="8443" y="205740"/>
                </a:cubicBezTo>
                <a:cubicBezTo>
                  <a:pt x="11084" y="221586"/>
                  <a:pt x="13648" y="238916"/>
                  <a:pt x="23683" y="251460"/>
                </a:cubicBezTo>
                <a:cubicBezTo>
                  <a:pt x="33843" y="264160"/>
                  <a:pt x="44405" y="276549"/>
                  <a:pt x="54163" y="289560"/>
                </a:cubicBezTo>
                <a:cubicBezTo>
                  <a:pt x="59658" y="296886"/>
                  <a:pt x="62368" y="306557"/>
                  <a:pt x="69403" y="312420"/>
                </a:cubicBezTo>
                <a:cubicBezTo>
                  <a:pt x="78129" y="319692"/>
                  <a:pt x="89503" y="323047"/>
                  <a:pt x="99883" y="327660"/>
                </a:cubicBezTo>
                <a:cubicBezTo>
                  <a:pt x="114376" y="334102"/>
                  <a:pt x="143248" y="345493"/>
                  <a:pt x="160843" y="350520"/>
                </a:cubicBezTo>
                <a:cubicBezTo>
                  <a:pt x="170913" y="353397"/>
                  <a:pt x="191323" y="358140"/>
                  <a:pt x="191323" y="358140"/>
                </a:cubicBezTo>
              </a:path>
            </a:pathLst>
          </a:cu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3A8ED48-CCC4-AFCD-7ACE-A667EDF19197}"/>
              </a:ext>
            </a:extLst>
          </p:cNvPr>
          <p:cNvSpPr/>
          <p:nvPr/>
        </p:nvSpPr>
        <p:spPr>
          <a:xfrm>
            <a:off x="7429500" y="4754880"/>
            <a:ext cx="952543" cy="388620"/>
          </a:xfrm>
          <a:custGeom>
            <a:avLst/>
            <a:gdLst>
              <a:gd name="connsiteX0" fmla="*/ 30480 w 952543"/>
              <a:gd name="connsiteY0" fmla="*/ 236220 h 388620"/>
              <a:gd name="connsiteX1" fmla="*/ 213360 w 952543"/>
              <a:gd name="connsiteY1" fmla="*/ 312420 h 388620"/>
              <a:gd name="connsiteX2" fmla="*/ 419100 w 952543"/>
              <a:gd name="connsiteY2" fmla="*/ 381000 h 388620"/>
              <a:gd name="connsiteX3" fmla="*/ 464820 w 952543"/>
              <a:gd name="connsiteY3" fmla="*/ 388620 h 388620"/>
              <a:gd name="connsiteX4" fmla="*/ 701040 w 952543"/>
              <a:gd name="connsiteY4" fmla="*/ 373380 h 388620"/>
              <a:gd name="connsiteX5" fmla="*/ 739140 w 952543"/>
              <a:gd name="connsiteY5" fmla="*/ 358140 h 388620"/>
              <a:gd name="connsiteX6" fmla="*/ 769620 w 952543"/>
              <a:gd name="connsiteY6" fmla="*/ 350520 h 388620"/>
              <a:gd name="connsiteX7" fmla="*/ 845820 w 952543"/>
              <a:gd name="connsiteY7" fmla="*/ 304800 h 388620"/>
              <a:gd name="connsiteX8" fmla="*/ 914400 w 952543"/>
              <a:gd name="connsiteY8" fmla="*/ 251460 h 388620"/>
              <a:gd name="connsiteX9" fmla="*/ 937260 w 952543"/>
              <a:gd name="connsiteY9" fmla="*/ 220980 h 388620"/>
              <a:gd name="connsiteX10" fmla="*/ 944880 w 952543"/>
              <a:gd name="connsiteY10" fmla="*/ 190500 h 388620"/>
              <a:gd name="connsiteX11" fmla="*/ 952500 w 952543"/>
              <a:gd name="connsiteY11" fmla="*/ 167640 h 388620"/>
              <a:gd name="connsiteX12" fmla="*/ 937260 w 952543"/>
              <a:gd name="connsiteY12" fmla="*/ 91440 h 388620"/>
              <a:gd name="connsiteX13" fmla="*/ 838200 w 952543"/>
              <a:gd name="connsiteY13" fmla="*/ 30480 h 388620"/>
              <a:gd name="connsiteX14" fmla="*/ 708660 w 952543"/>
              <a:gd name="connsiteY14" fmla="*/ 0 h 388620"/>
              <a:gd name="connsiteX15" fmla="*/ 335280 w 952543"/>
              <a:gd name="connsiteY15" fmla="*/ 7620 h 388620"/>
              <a:gd name="connsiteX16" fmla="*/ 297180 w 952543"/>
              <a:gd name="connsiteY16" fmla="*/ 22860 h 388620"/>
              <a:gd name="connsiteX17" fmla="*/ 205740 w 952543"/>
              <a:gd name="connsiteY17" fmla="*/ 38100 h 388620"/>
              <a:gd name="connsiteX18" fmla="*/ 175260 w 952543"/>
              <a:gd name="connsiteY18" fmla="*/ 53340 h 388620"/>
              <a:gd name="connsiteX19" fmla="*/ 99060 w 952543"/>
              <a:gd name="connsiteY19" fmla="*/ 68580 h 388620"/>
              <a:gd name="connsiteX20" fmla="*/ 76200 w 952543"/>
              <a:gd name="connsiteY20" fmla="*/ 76200 h 388620"/>
              <a:gd name="connsiteX21" fmla="*/ 22860 w 952543"/>
              <a:gd name="connsiteY21" fmla="*/ 91440 h 388620"/>
              <a:gd name="connsiteX22" fmla="*/ 7620 w 952543"/>
              <a:gd name="connsiteY22" fmla="*/ 137160 h 388620"/>
              <a:gd name="connsiteX23" fmla="*/ 0 w 952543"/>
              <a:gd name="connsiteY23" fmla="*/ 160020 h 388620"/>
              <a:gd name="connsiteX24" fmla="*/ 30480 w 952543"/>
              <a:gd name="connsiteY24" fmla="*/ 236220 h 388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52543" h="388620">
                <a:moveTo>
                  <a:pt x="30480" y="236220"/>
                </a:moveTo>
                <a:lnTo>
                  <a:pt x="213360" y="312420"/>
                </a:lnTo>
                <a:cubicBezTo>
                  <a:pt x="268191" y="334649"/>
                  <a:pt x="360722" y="371270"/>
                  <a:pt x="419100" y="381000"/>
                </a:cubicBezTo>
                <a:lnTo>
                  <a:pt x="464820" y="388620"/>
                </a:lnTo>
                <a:cubicBezTo>
                  <a:pt x="543560" y="383540"/>
                  <a:pt x="622619" y="382093"/>
                  <a:pt x="701040" y="373380"/>
                </a:cubicBezTo>
                <a:cubicBezTo>
                  <a:pt x="714635" y="371869"/>
                  <a:pt x="726164" y="362465"/>
                  <a:pt x="739140" y="358140"/>
                </a:cubicBezTo>
                <a:cubicBezTo>
                  <a:pt x="749075" y="354828"/>
                  <a:pt x="759814" y="354197"/>
                  <a:pt x="769620" y="350520"/>
                </a:cubicBezTo>
                <a:cubicBezTo>
                  <a:pt x="796399" y="340478"/>
                  <a:pt x="823033" y="319991"/>
                  <a:pt x="845820" y="304800"/>
                </a:cubicBezTo>
                <a:cubicBezTo>
                  <a:pt x="880217" y="281869"/>
                  <a:pt x="890526" y="279313"/>
                  <a:pt x="914400" y="251460"/>
                </a:cubicBezTo>
                <a:cubicBezTo>
                  <a:pt x="922665" y="241817"/>
                  <a:pt x="929640" y="231140"/>
                  <a:pt x="937260" y="220980"/>
                </a:cubicBezTo>
                <a:cubicBezTo>
                  <a:pt x="939800" y="210820"/>
                  <a:pt x="942003" y="200570"/>
                  <a:pt x="944880" y="190500"/>
                </a:cubicBezTo>
                <a:cubicBezTo>
                  <a:pt x="947087" y="182777"/>
                  <a:pt x="953116" y="175649"/>
                  <a:pt x="952500" y="167640"/>
                </a:cubicBezTo>
                <a:cubicBezTo>
                  <a:pt x="950513" y="141813"/>
                  <a:pt x="946880" y="115490"/>
                  <a:pt x="937260" y="91440"/>
                </a:cubicBezTo>
                <a:cubicBezTo>
                  <a:pt x="917718" y="42585"/>
                  <a:pt x="883701" y="46539"/>
                  <a:pt x="838200" y="30480"/>
                </a:cubicBezTo>
                <a:cubicBezTo>
                  <a:pt x="748179" y="-1292"/>
                  <a:pt x="806784" y="10903"/>
                  <a:pt x="708660" y="0"/>
                </a:cubicBezTo>
                <a:cubicBezTo>
                  <a:pt x="584200" y="2540"/>
                  <a:pt x="459574" y="715"/>
                  <a:pt x="335280" y="7620"/>
                </a:cubicBezTo>
                <a:cubicBezTo>
                  <a:pt x="321623" y="8379"/>
                  <a:pt x="310495" y="19727"/>
                  <a:pt x="297180" y="22860"/>
                </a:cubicBezTo>
                <a:cubicBezTo>
                  <a:pt x="267101" y="29937"/>
                  <a:pt x="205740" y="38100"/>
                  <a:pt x="205740" y="38100"/>
                </a:cubicBezTo>
                <a:cubicBezTo>
                  <a:pt x="195580" y="43180"/>
                  <a:pt x="185896" y="49352"/>
                  <a:pt x="175260" y="53340"/>
                </a:cubicBezTo>
                <a:cubicBezTo>
                  <a:pt x="153177" y="61621"/>
                  <a:pt x="120609" y="63791"/>
                  <a:pt x="99060" y="68580"/>
                </a:cubicBezTo>
                <a:cubicBezTo>
                  <a:pt x="91219" y="70322"/>
                  <a:pt x="83923" y="73993"/>
                  <a:pt x="76200" y="76200"/>
                </a:cubicBezTo>
                <a:cubicBezTo>
                  <a:pt x="9223" y="95336"/>
                  <a:pt x="77670" y="73170"/>
                  <a:pt x="22860" y="91440"/>
                </a:cubicBezTo>
                <a:lnTo>
                  <a:pt x="7620" y="137160"/>
                </a:lnTo>
                <a:cubicBezTo>
                  <a:pt x="5080" y="144780"/>
                  <a:pt x="0" y="151988"/>
                  <a:pt x="0" y="160020"/>
                </a:cubicBezTo>
                <a:lnTo>
                  <a:pt x="30480" y="236220"/>
                </a:lnTo>
                <a:close/>
              </a:path>
            </a:pathLst>
          </a:cu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4435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62611"/>
            <a:ext cx="4128422" cy="577485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0" y="977400"/>
            <a:ext cx="11079241" cy="50719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000000"/>
                </a:solidFill>
                <a:effectLst/>
                <a:latin typeface="Georgia" panose="02040502050405020303" pitchFamily="18" charset="0"/>
              </a:rPr>
              <a:t>Sensitivity analysis can also </a:t>
            </a:r>
            <a:r>
              <a:rPr lang="en-US" sz="1800" b="0" i="0" dirty="0">
                <a:solidFill>
                  <a:srgbClr val="FF0000"/>
                </a:solidFill>
                <a:effectLst/>
                <a:latin typeface="Georgia" panose="02040502050405020303" pitchFamily="18" charset="0"/>
              </a:rPr>
              <a:t>focus on randomizing the value of one key variable in a financial model in order to test the impact of such a single change on the rest of the related variables in the model.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rgbClr val="FF0000"/>
              </a:solidFill>
              <a:latin typeface="Georgia" panose="02040502050405020303"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000000"/>
                </a:solidFill>
                <a:effectLst/>
                <a:latin typeface="Georgia" panose="02040502050405020303" pitchFamily="18" charset="0"/>
              </a:rPr>
              <a:t>In this sense, it would be able to establish how sensitive the model is in its response to that random change.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rgbClr val="000000"/>
              </a:solidFill>
              <a:latin typeface="Georgia" panose="02040502050405020303"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000000"/>
                </a:solidFill>
                <a:effectLst/>
                <a:latin typeface="Georgia" panose="02040502050405020303" pitchFamily="18" charset="0"/>
              </a:rPr>
              <a:t>For example, a sensitive analysis can be performed on the next present value model through changing the unit price of the product frequently and tracking down the impact of such changes on the returns that would be an essential variable in the NPV calculation.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rgbClr val="000000"/>
              </a:solidFill>
              <a:latin typeface="Georgia" panose="02040502050405020303"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000000"/>
                </a:solidFill>
                <a:effectLst/>
                <a:latin typeface="Georgia" panose="02040502050405020303" pitchFamily="18" charset="0"/>
              </a:rPr>
              <a:t>Another similar technique is called </a:t>
            </a:r>
            <a:r>
              <a:rPr lang="en-US" sz="1800" b="1" i="0" dirty="0">
                <a:solidFill>
                  <a:srgbClr val="000000"/>
                </a:solidFill>
                <a:effectLst/>
                <a:latin typeface="Georgia-Bold"/>
              </a:rPr>
              <a:t>Scenario Analysis</a:t>
            </a:r>
            <a:r>
              <a:rPr lang="en-US" sz="1800" b="0" i="0" dirty="0">
                <a:solidFill>
                  <a:srgbClr val="000000"/>
                </a:solidFill>
                <a:effectLst/>
                <a:latin typeface="Georgia" panose="02040502050405020303" pitchFamily="18" charset="0"/>
              </a:rPr>
              <a:t>, </a:t>
            </a:r>
            <a:r>
              <a:rPr lang="en-US" sz="1800" b="0" i="0" dirty="0">
                <a:solidFill>
                  <a:srgbClr val="FF0000"/>
                </a:solidFill>
                <a:effectLst/>
                <a:latin typeface="Georgia" panose="02040502050405020303" pitchFamily="18" charset="0"/>
              </a:rPr>
              <a:t>which differs from the sensitivity analysis only by extending the randomization of change to more than one variable and tracking down the multiple impacts simultaneously.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rgbClr val="000000"/>
              </a:solidFill>
              <a:latin typeface="Georgia" panose="02040502050405020303"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dirty="0">
                <a:solidFill>
                  <a:srgbClr val="000000"/>
                </a:solidFill>
                <a:effectLst/>
                <a:latin typeface="Georgia" panose="02040502050405020303" pitchFamily="18" charset="0"/>
              </a:rPr>
              <a:t>Scenario analysis is considered as a short version of financial simulation.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rgbClr val="000000"/>
              </a:solidFill>
              <a:latin typeface="Georgia" panose="02040502050405020303"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FF0000"/>
                </a:solidFill>
                <a:effectLst/>
                <a:latin typeface="Georgia" panose="02040502050405020303" pitchFamily="18" charset="0"/>
              </a:rPr>
              <a:t>Both sensitivity and scenario analyses </a:t>
            </a:r>
            <a:r>
              <a:rPr lang="en-US" sz="1800" b="1" i="0" u="sng" dirty="0">
                <a:solidFill>
                  <a:srgbClr val="FF0000"/>
                </a:solidFill>
                <a:effectLst/>
                <a:latin typeface="Georgia" panose="02040502050405020303" pitchFamily="18" charset="0"/>
              </a:rPr>
              <a:t>are simpler and more practical </a:t>
            </a:r>
            <a:r>
              <a:rPr lang="en-US" sz="1800" b="0" i="0" u="sng" dirty="0">
                <a:solidFill>
                  <a:srgbClr val="FF0000"/>
                </a:solidFill>
                <a:effectLst/>
                <a:latin typeface="Georgia" panose="02040502050405020303" pitchFamily="18" charset="0"/>
              </a:rPr>
              <a:t>and affordable than the more comprehensive simulation.</a:t>
            </a:r>
            <a:endParaRPr kumimoji="0" lang="en-US" sz="1800" b="0" i="0" u="sng"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79261" y="643746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791290"/>
          </a:xfrm>
          <a:prstGeom prst="rect">
            <a:avLst/>
          </a:prstGeom>
        </p:spPr>
      </p:pic>
    </p:spTree>
    <p:extLst>
      <p:ext uri="{BB962C8B-B14F-4D97-AF65-F5344CB8AC3E}">
        <p14:creationId xmlns:p14="http://schemas.microsoft.com/office/powerpoint/2010/main" val="39618941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92135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33215"/>
            <a:ext cx="11079241" cy="562388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800" b="1" i="0" dirty="0">
                <a:solidFill>
                  <a:srgbClr val="000000"/>
                </a:solidFill>
                <a:effectLst/>
                <a:latin typeface="Georgia-Bold"/>
              </a:rPr>
              <a:t>Simulation </a:t>
            </a:r>
            <a:r>
              <a:rPr lang="en-US" sz="1800" b="0" i="0" dirty="0">
                <a:solidFill>
                  <a:srgbClr val="FF0000"/>
                </a:solidFill>
                <a:effectLst/>
                <a:latin typeface="Georgia" panose="02040502050405020303" pitchFamily="18" charset="0"/>
              </a:rPr>
              <a:t>is a thorough mathematical technique that utilizes </a:t>
            </a:r>
            <a:r>
              <a:rPr lang="en-US" sz="1800" b="0" i="0" u="sng" dirty="0">
                <a:solidFill>
                  <a:srgbClr val="FF0000"/>
                </a:solidFill>
                <a:effectLst/>
                <a:latin typeface="Georgia" panose="02040502050405020303" pitchFamily="18" charset="0"/>
              </a:rPr>
              <a:t>predetermined probability distributions</a:t>
            </a:r>
            <a:r>
              <a:rPr lang="en-US" sz="1800" b="0" i="0" dirty="0">
                <a:solidFill>
                  <a:srgbClr val="FF0000"/>
                </a:solidFill>
                <a:effectLst/>
                <a:latin typeface="Georgia" panose="02040502050405020303" pitchFamily="18" charset="0"/>
              </a:rPr>
              <a:t> and random values to assess the state of probable future events where projects' rates of return and risk indices can be estimated.</a:t>
            </a:r>
          </a:p>
          <a:p>
            <a:pPr marL="285750" indent="-285750" algn="just">
              <a:buFont typeface="Arial" panose="020B0604020202020204" pitchFamily="34" charset="0"/>
              <a:buChar char="•"/>
            </a:pPr>
            <a:endParaRPr lang="en-US" sz="1800" b="0" i="0" dirty="0">
              <a:solidFill>
                <a:srgbClr val="000000"/>
              </a:solidFill>
              <a:effectLst/>
              <a:latin typeface="Georgia" panose="02040502050405020303" pitchFamily="18" charset="0"/>
            </a:endParaRP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Similar to the iconic models in the physical world of design and engineering, which are made to reduce the potential risks, explore flaws, and enhance the positive features, as well as to estimate costs, mathematical simulation models are designed to mimic the realities of the business world and deal with their changes.</a:t>
            </a:r>
          </a:p>
          <a:p>
            <a:pPr algn="just"/>
            <a:endParaRPr lang="en-US" dirty="0">
              <a:solidFill>
                <a:srgbClr val="000000"/>
              </a:solidFill>
              <a:latin typeface="Georgia" panose="02040502050405020303" pitchFamily="18" charset="0"/>
            </a:endParaRP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They present yet another technique that </a:t>
            </a:r>
            <a:r>
              <a:rPr lang="en-US" sz="1800" b="0" i="0" u="sng" dirty="0">
                <a:solidFill>
                  <a:srgbClr val="000000"/>
                </a:solidFill>
                <a:effectLst/>
                <a:latin typeface="Georgia" panose="02040502050405020303" pitchFamily="18" charset="0"/>
              </a:rPr>
              <a:t>assists the decision maker in exploring all the possibilities surrounding the problem at hand when it comes to dealing with risky and uncertain conditions. </a:t>
            </a:r>
          </a:p>
          <a:p>
            <a:pPr algn="just"/>
            <a:endParaRPr lang="en-US" dirty="0">
              <a:solidFill>
                <a:srgbClr val="000000"/>
              </a:solidFill>
              <a:latin typeface="Georgia" panose="02040502050405020303" pitchFamily="18" charset="0"/>
            </a:endParaRP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The essential features of the real world can be translated into a multivariable model complete with estimations of the probability distributions of the key variables. </a:t>
            </a:r>
          </a:p>
          <a:p>
            <a:pPr algn="just"/>
            <a:endParaRPr lang="en-US" dirty="0">
              <a:solidFill>
                <a:srgbClr val="000000"/>
              </a:solidFill>
              <a:latin typeface="Georgia" panose="02040502050405020303" pitchFamily="18" charset="0"/>
            </a:endParaRPr>
          </a:p>
          <a:p>
            <a:pPr marL="285750" indent="-285750" algn="just">
              <a:buFont typeface="Arial" panose="020B0604020202020204" pitchFamily="34" charset="0"/>
              <a:buChar char="•"/>
            </a:pPr>
            <a:r>
              <a:rPr lang="en-US" sz="1800" b="1" i="0" dirty="0">
                <a:solidFill>
                  <a:srgbClr val="FF0000"/>
                </a:solidFill>
                <a:effectLst/>
                <a:latin typeface="Georgia" panose="02040502050405020303" pitchFamily="18" charset="0"/>
              </a:rPr>
              <a:t>The model can be tested repeatedly with random variables given to the variables in each test until a probability distribution and risk for the general model are estimated </a:t>
            </a:r>
            <a:r>
              <a:rPr lang="en-US" sz="1800" b="0" i="0" dirty="0">
                <a:solidFill>
                  <a:srgbClr val="000000"/>
                </a:solidFill>
                <a:effectLst/>
                <a:latin typeface="Georgia" panose="02040502050405020303" pitchFamily="18" charset="0"/>
              </a:rPr>
              <a:t>so that they can be used to calculate the expected outcome for any given variables.</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79261" y="646797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70119"/>
            <a:ext cx="2626178" cy="663096"/>
          </a:xfrm>
          <a:prstGeom prst="rect">
            <a:avLst/>
          </a:prstGeom>
        </p:spPr>
      </p:pic>
    </p:spTree>
    <p:extLst>
      <p:ext uri="{BB962C8B-B14F-4D97-AF65-F5344CB8AC3E}">
        <p14:creationId xmlns:p14="http://schemas.microsoft.com/office/powerpoint/2010/main" val="3958912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57358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37793"/>
            <a:ext cx="11079241" cy="57200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i="0" dirty="0">
                <a:solidFill>
                  <a:srgbClr val="000000"/>
                </a:solidFill>
                <a:effectLst/>
                <a:latin typeface="Arial-BoldMT"/>
              </a:rPr>
              <a:t>Decision Tree</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The decision tree technique </a:t>
            </a:r>
            <a:r>
              <a:rPr lang="en-US" sz="1800" b="0" i="0" dirty="0">
                <a:solidFill>
                  <a:srgbClr val="FF0000"/>
                </a:solidFill>
                <a:effectLst/>
                <a:latin typeface="Georgia" panose="02040502050405020303" pitchFamily="18" charset="0"/>
              </a:rPr>
              <a:t>allows the decision maker to map out the decision inputs and their probabilities of occurrence in a branched-out fashion that resembles the tree branches. </a:t>
            </a:r>
          </a:p>
          <a:p>
            <a:pPr marL="285750" indent="-285750" algn="just">
              <a:buFont typeface="Arial" panose="020B0604020202020204" pitchFamily="34" charset="0"/>
              <a:buChar char="•"/>
            </a:pPr>
            <a:endParaRPr lang="en-US" sz="1800" b="0" i="0" dirty="0">
              <a:solidFill>
                <a:srgbClr val="FF0000"/>
              </a:solidFill>
              <a:effectLst/>
              <a:latin typeface="Georgia" panose="02040502050405020303" pitchFamily="18" charset="0"/>
            </a:endParaRP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In other words, </a:t>
            </a:r>
            <a:r>
              <a:rPr lang="en-US" sz="1800" b="1" i="0" dirty="0">
                <a:solidFill>
                  <a:srgbClr val="000000"/>
                </a:solidFill>
                <a:effectLst/>
                <a:latin typeface="Georgia-Bold"/>
              </a:rPr>
              <a:t>decision tree </a:t>
            </a:r>
            <a:r>
              <a:rPr lang="en-US" sz="1800" b="0" i="0" u="sng" dirty="0">
                <a:solidFill>
                  <a:srgbClr val="FF0000"/>
                </a:solidFill>
                <a:effectLst/>
                <a:latin typeface="Georgia" panose="02040502050405020303" pitchFamily="18" charset="0"/>
              </a:rPr>
              <a:t>is a graphical representation of the possible paths of alternative decisions and subsequent decisions according to their potential probabilities and values and under possible conditions. </a:t>
            </a:r>
          </a:p>
          <a:p>
            <a:pPr marL="285750" indent="-285750" algn="just">
              <a:buFont typeface="Arial" panose="020B0604020202020204" pitchFamily="34" charset="0"/>
              <a:buChar char="•"/>
            </a:pPr>
            <a:endParaRPr lang="en-US" sz="1800" b="0" i="0" u="sng" dirty="0">
              <a:solidFill>
                <a:srgbClr val="FF0000"/>
              </a:solidFill>
              <a:effectLst/>
              <a:latin typeface="Georgia" panose="02040502050405020303" pitchFamily="18" charset="0"/>
            </a:endParaRPr>
          </a:p>
          <a:p>
            <a:pPr marL="285750" indent="-285750" algn="just">
              <a:buFont typeface="Arial" panose="020B0604020202020204" pitchFamily="34" charset="0"/>
              <a:buChar char="•"/>
            </a:pPr>
            <a:r>
              <a:rPr lang="en-US" sz="1800" b="0" i="0" dirty="0">
                <a:solidFill>
                  <a:srgbClr val="0000FF"/>
                </a:solidFill>
                <a:effectLst/>
                <a:latin typeface="Georgia" panose="02040502050405020303" pitchFamily="18" charset="0"/>
              </a:rPr>
              <a:t>Table 13.20 </a:t>
            </a:r>
            <a:r>
              <a:rPr lang="en-US" sz="1800" b="0" i="0" dirty="0">
                <a:solidFill>
                  <a:srgbClr val="000000"/>
                </a:solidFill>
                <a:effectLst/>
                <a:latin typeface="Georgia" panose="02040502050405020303" pitchFamily="18" charset="0"/>
              </a:rPr>
              <a:t>presents two competing projects with three probable estimates for the present value of their returns.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The decision to choose the best project is made by calculating the expected net present value for each, which would require subtracting the initial capital investment for each from the expected present value of their cash inflows.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The information on </a:t>
            </a:r>
            <a:r>
              <a:rPr lang="en-US" sz="1800" b="0" i="0" dirty="0">
                <a:solidFill>
                  <a:srgbClr val="0000FF"/>
                </a:solidFill>
                <a:effectLst/>
                <a:latin typeface="Georgia" panose="02040502050405020303" pitchFamily="18" charset="0"/>
              </a:rPr>
              <a:t>Table 13.20 </a:t>
            </a:r>
            <a:r>
              <a:rPr lang="en-US" sz="1800" b="0" i="0" dirty="0">
                <a:solidFill>
                  <a:srgbClr val="000000"/>
                </a:solidFill>
                <a:effectLst/>
                <a:latin typeface="Georgia" panose="02040502050405020303" pitchFamily="18" charset="0"/>
              </a:rPr>
              <a:t>is mapped out in a decision tree as it is in </a:t>
            </a:r>
            <a:r>
              <a:rPr lang="en-US" sz="1800" b="0" i="0" dirty="0">
                <a:solidFill>
                  <a:srgbClr val="0000FF"/>
                </a:solidFill>
                <a:effectLst/>
                <a:latin typeface="Georgia" panose="02040502050405020303" pitchFamily="18" charset="0"/>
              </a:rPr>
              <a:t>Figure 13.13</a:t>
            </a:r>
            <a:r>
              <a:rPr lang="en-US" sz="1800" b="0" i="0" dirty="0">
                <a:solidFill>
                  <a:srgbClr val="000000"/>
                </a:solidFill>
                <a:effectLst/>
                <a:latin typeface="Georgia" panose="02040502050405020303" pitchFamily="18" charset="0"/>
              </a:rPr>
              <a:t>, which shows an ordered layout of both alternatives from the start on the left-hand side to the end of the right-hand side.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The end is narrowed down to a comparison of the two calculated figures representing the expected net present value of the two projects. </a:t>
            </a:r>
          </a:p>
          <a:p>
            <a:pPr marL="285750" indent="-285750" algn="just">
              <a:buFont typeface="Arial" panose="020B0604020202020204" pitchFamily="34" charset="0"/>
              <a:buChar char="•"/>
            </a:pPr>
            <a:r>
              <a:rPr lang="en-US" sz="1800" b="0" i="0" u="sng" dirty="0">
                <a:solidFill>
                  <a:srgbClr val="000000"/>
                </a:solidFill>
                <a:effectLst/>
                <a:latin typeface="Georgia" panose="02040502050405020303" pitchFamily="18" charset="0"/>
              </a:rPr>
              <a:t>The larger figure of project B (25,500) would be the final choice over project A (23,125).</a:t>
            </a:r>
            <a:endParaRPr kumimoji="0" lang="en-US" sz="18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475692"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0311" y="70118"/>
            <a:ext cx="2535867" cy="629793"/>
          </a:xfrm>
          <a:prstGeom prst="rect">
            <a:avLst/>
          </a:prstGeom>
        </p:spPr>
      </p:pic>
    </p:spTree>
    <p:extLst>
      <p:ext uri="{BB962C8B-B14F-4D97-AF65-F5344CB8AC3E}">
        <p14:creationId xmlns:p14="http://schemas.microsoft.com/office/powerpoint/2010/main" val="3744780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pic>
        <p:nvPicPr>
          <p:cNvPr id="4" name="Picture 3">
            <a:extLst>
              <a:ext uri="{FF2B5EF4-FFF2-40B4-BE49-F238E27FC236}">
                <a16:creationId xmlns:a16="http://schemas.microsoft.com/office/drawing/2014/main" id="{600CE4B1-2853-D1F8-272F-14102711D07C}"/>
              </a:ext>
            </a:extLst>
          </p:cNvPr>
          <p:cNvPicPr>
            <a:picLocks noChangeAspect="1"/>
          </p:cNvPicPr>
          <p:nvPr/>
        </p:nvPicPr>
        <p:blipFill>
          <a:blip r:embed="rId3"/>
          <a:stretch>
            <a:fillRect/>
          </a:stretch>
        </p:blipFill>
        <p:spPr>
          <a:xfrm>
            <a:off x="1275644" y="1906059"/>
            <a:ext cx="8015112" cy="3077421"/>
          </a:xfrm>
          <a:prstGeom prst="rect">
            <a:avLst/>
          </a:prstGeom>
        </p:spPr>
      </p:pic>
      <p:sp>
        <p:nvSpPr>
          <p:cNvPr id="3" name="Freeform: Shape 2">
            <a:extLst>
              <a:ext uri="{FF2B5EF4-FFF2-40B4-BE49-F238E27FC236}">
                <a16:creationId xmlns:a16="http://schemas.microsoft.com/office/drawing/2014/main" id="{231F8F61-1351-1C3E-5F57-5E4C00DA06AF}"/>
              </a:ext>
            </a:extLst>
          </p:cNvPr>
          <p:cNvSpPr/>
          <p:nvPr/>
        </p:nvSpPr>
        <p:spPr>
          <a:xfrm>
            <a:off x="8290559" y="4572000"/>
            <a:ext cx="991138" cy="548640"/>
          </a:xfrm>
          <a:custGeom>
            <a:avLst/>
            <a:gdLst>
              <a:gd name="connsiteX0" fmla="*/ 1 w 991138"/>
              <a:gd name="connsiteY0" fmla="*/ 396240 h 548640"/>
              <a:gd name="connsiteX1" fmla="*/ 335281 w 991138"/>
              <a:gd name="connsiteY1" fmla="*/ 548640 h 548640"/>
              <a:gd name="connsiteX2" fmla="*/ 533401 w 991138"/>
              <a:gd name="connsiteY2" fmla="*/ 525780 h 548640"/>
              <a:gd name="connsiteX3" fmla="*/ 906781 w 991138"/>
              <a:gd name="connsiteY3" fmla="*/ 426720 h 548640"/>
              <a:gd name="connsiteX4" fmla="*/ 975361 w 991138"/>
              <a:gd name="connsiteY4" fmla="*/ 381000 h 548640"/>
              <a:gd name="connsiteX5" fmla="*/ 990601 w 991138"/>
              <a:gd name="connsiteY5" fmla="*/ 327660 h 548640"/>
              <a:gd name="connsiteX6" fmla="*/ 914401 w 991138"/>
              <a:gd name="connsiteY6" fmla="*/ 152400 h 548640"/>
              <a:gd name="connsiteX7" fmla="*/ 868681 w 991138"/>
              <a:gd name="connsiteY7" fmla="*/ 114300 h 548640"/>
              <a:gd name="connsiteX8" fmla="*/ 762001 w 991138"/>
              <a:gd name="connsiteY8" fmla="*/ 53340 h 548640"/>
              <a:gd name="connsiteX9" fmla="*/ 640081 w 991138"/>
              <a:gd name="connsiteY9" fmla="*/ 22860 h 548640"/>
              <a:gd name="connsiteX10" fmla="*/ 487681 w 991138"/>
              <a:gd name="connsiteY10" fmla="*/ 0 h 548640"/>
              <a:gd name="connsiteX11" fmla="*/ 76201 w 991138"/>
              <a:gd name="connsiteY11" fmla="*/ 7620 h 548640"/>
              <a:gd name="connsiteX12" fmla="*/ 53341 w 991138"/>
              <a:gd name="connsiteY12" fmla="*/ 15240 h 548640"/>
              <a:gd name="connsiteX13" fmla="*/ 30481 w 991138"/>
              <a:gd name="connsiteY13" fmla="*/ 30480 h 548640"/>
              <a:gd name="connsiteX14" fmla="*/ 7621 w 991138"/>
              <a:gd name="connsiteY14" fmla="*/ 91440 h 548640"/>
              <a:gd name="connsiteX15" fmla="*/ 15241 w 991138"/>
              <a:gd name="connsiteY15" fmla="*/ 289560 h 548640"/>
              <a:gd name="connsiteX16" fmla="*/ 30481 w 991138"/>
              <a:gd name="connsiteY16" fmla="*/ 327660 h 548640"/>
              <a:gd name="connsiteX17" fmla="*/ 45721 w 991138"/>
              <a:gd name="connsiteY17" fmla="*/ 358140 h 548640"/>
              <a:gd name="connsiteX18" fmla="*/ 68581 w 991138"/>
              <a:gd name="connsiteY18" fmla="*/ 388620 h 548640"/>
              <a:gd name="connsiteX19" fmla="*/ 83821 w 991138"/>
              <a:gd name="connsiteY19" fmla="*/ 411480 h 548640"/>
              <a:gd name="connsiteX20" fmla="*/ 99061 w 991138"/>
              <a:gd name="connsiteY20" fmla="*/ 464820 h 548640"/>
              <a:gd name="connsiteX21" fmla="*/ 106681 w 991138"/>
              <a:gd name="connsiteY21" fmla="*/ 480060 h 548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91138" h="548640">
                <a:moveTo>
                  <a:pt x="1" y="396240"/>
                </a:moveTo>
                <a:cubicBezTo>
                  <a:pt x="232040" y="544745"/>
                  <a:pt x="116727" y="502629"/>
                  <a:pt x="335281" y="548640"/>
                </a:cubicBezTo>
                <a:cubicBezTo>
                  <a:pt x="401321" y="541020"/>
                  <a:pt x="468386" y="539650"/>
                  <a:pt x="533401" y="525780"/>
                </a:cubicBezTo>
                <a:cubicBezTo>
                  <a:pt x="659333" y="498915"/>
                  <a:pt x="906781" y="426720"/>
                  <a:pt x="906781" y="426720"/>
                </a:cubicBezTo>
                <a:cubicBezTo>
                  <a:pt x="929641" y="411480"/>
                  <a:pt x="957614" y="401974"/>
                  <a:pt x="975361" y="381000"/>
                </a:cubicBezTo>
                <a:cubicBezTo>
                  <a:pt x="987305" y="366884"/>
                  <a:pt x="992993" y="345996"/>
                  <a:pt x="990601" y="327660"/>
                </a:cubicBezTo>
                <a:cubicBezTo>
                  <a:pt x="982047" y="262081"/>
                  <a:pt x="958742" y="200772"/>
                  <a:pt x="914401" y="152400"/>
                </a:cubicBezTo>
                <a:cubicBezTo>
                  <a:pt x="900996" y="137776"/>
                  <a:pt x="885314" y="125111"/>
                  <a:pt x="868681" y="114300"/>
                </a:cubicBezTo>
                <a:cubicBezTo>
                  <a:pt x="834341" y="91979"/>
                  <a:pt x="801734" y="63273"/>
                  <a:pt x="762001" y="53340"/>
                </a:cubicBezTo>
                <a:cubicBezTo>
                  <a:pt x="721361" y="43180"/>
                  <a:pt x="681296" y="30354"/>
                  <a:pt x="640081" y="22860"/>
                </a:cubicBezTo>
                <a:cubicBezTo>
                  <a:pt x="533631" y="3506"/>
                  <a:pt x="584485" y="10756"/>
                  <a:pt x="487681" y="0"/>
                </a:cubicBezTo>
                <a:lnTo>
                  <a:pt x="76201" y="7620"/>
                </a:lnTo>
                <a:cubicBezTo>
                  <a:pt x="68174" y="7902"/>
                  <a:pt x="60525" y="11648"/>
                  <a:pt x="53341" y="15240"/>
                </a:cubicBezTo>
                <a:cubicBezTo>
                  <a:pt x="45150" y="19336"/>
                  <a:pt x="38101" y="25400"/>
                  <a:pt x="30481" y="30480"/>
                </a:cubicBezTo>
                <a:cubicBezTo>
                  <a:pt x="22861" y="50800"/>
                  <a:pt x="12592" y="70315"/>
                  <a:pt x="7621" y="91440"/>
                </a:cubicBezTo>
                <a:cubicBezTo>
                  <a:pt x="-7934" y="157547"/>
                  <a:pt x="3236" y="223534"/>
                  <a:pt x="15241" y="289560"/>
                </a:cubicBezTo>
                <a:cubicBezTo>
                  <a:pt x="17688" y="303018"/>
                  <a:pt x="24926" y="315161"/>
                  <a:pt x="30481" y="327660"/>
                </a:cubicBezTo>
                <a:cubicBezTo>
                  <a:pt x="35094" y="338040"/>
                  <a:pt x="39701" y="348507"/>
                  <a:pt x="45721" y="358140"/>
                </a:cubicBezTo>
                <a:cubicBezTo>
                  <a:pt x="52452" y="368910"/>
                  <a:pt x="61199" y="378286"/>
                  <a:pt x="68581" y="388620"/>
                </a:cubicBezTo>
                <a:cubicBezTo>
                  <a:pt x="73904" y="396072"/>
                  <a:pt x="78741" y="403860"/>
                  <a:pt x="83821" y="411480"/>
                </a:cubicBezTo>
                <a:cubicBezTo>
                  <a:pt x="88638" y="430748"/>
                  <a:pt x="91773" y="446600"/>
                  <a:pt x="99061" y="464820"/>
                </a:cubicBezTo>
                <a:cubicBezTo>
                  <a:pt x="101170" y="470093"/>
                  <a:pt x="104141" y="474980"/>
                  <a:pt x="106681" y="480060"/>
                </a:cubicBezTo>
              </a:path>
            </a:pathLst>
          </a:cu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reeform: Shape 4">
            <a:extLst>
              <a:ext uri="{FF2B5EF4-FFF2-40B4-BE49-F238E27FC236}">
                <a16:creationId xmlns:a16="http://schemas.microsoft.com/office/drawing/2014/main" id="{457DC03F-3796-887D-E03A-DF1E19098285}"/>
              </a:ext>
            </a:extLst>
          </p:cNvPr>
          <p:cNvSpPr/>
          <p:nvPr/>
        </p:nvSpPr>
        <p:spPr>
          <a:xfrm>
            <a:off x="4503383" y="4472940"/>
            <a:ext cx="1036357" cy="769620"/>
          </a:xfrm>
          <a:custGeom>
            <a:avLst/>
            <a:gdLst>
              <a:gd name="connsiteX0" fmla="*/ 335317 w 1036357"/>
              <a:gd name="connsiteY0" fmla="*/ 769620 h 769620"/>
              <a:gd name="connsiteX1" fmla="*/ 853477 w 1036357"/>
              <a:gd name="connsiteY1" fmla="*/ 701040 h 769620"/>
              <a:gd name="connsiteX2" fmla="*/ 952537 w 1036357"/>
              <a:gd name="connsiteY2" fmla="*/ 640080 h 769620"/>
              <a:gd name="connsiteX3" fmla="*/ 1028737 w 1036357"/>
              <a:gd name="connsiteY3" fmla="*/ 495300 h 769620"/>
              <a:gd name="connsiteX4" fmla="*/ 1036357 w 1036357"/>
              <a:gd name="connsiteY4" fmla="*/ 426720 h 769620"/>
              <a:gd name="connsiteX5" fmla="*/ 1005877 w 1036357"/>
              <a:gd name="connsiteY5" fmla="*/ 281940 h 769620"/>
              <a:gd name="connsiteX6" fmla="*/ 883957 w 1036357"/>
              <a:gd name="connsiteY6" fmla="*/ 144780 h 769620"/>
              <a:gd name="connsiteX7" fmla="*/ 830617 w 1036357"/>
              <a:gd name="connsiteY7" fmla="*/ 114300 h 769620"/>
              <a:gd name="connsiteX8" fmla="*/ 784897 w 1036357"/>
              <a:gd name="connsiteY8" fmla="*/ 68580 h 769620"/>
              <a:gd name="connsiteX9" fmla="*/ 731557 w 1036357"/>
              <a:gd name="connsiteY9" fmla="*/ 45720 h 769620"/>
              <a:gd name="connsiteX10" fmla="*/ 449617 w 1036357"/>
              <a:gd name="connsiteY10" fmla="*/ 0 h 769620"/>
              <a:gd name="connsiteX11" fmla="*/ 266737 w 1036357"/>
              <a:gd name="connsiteY11" fmla="*/ 15240 h 769620"/>
              <a:gd name="connsiteX12" fmla="*/ 198157 w 1036357"/>
              <a:gd name="connsiteY12" fmla="*/ 45720 h 769620"/>
              <a:gd name="connsiteX13" fmla="*/ 53377 w 1036357"/>
              <a:gd name="connsiteY13" fmla="*/ 144780 h 769620"/>
              <a:gd name="connsiteX14" fmla="*/ 15277 w 1036357"/>
              <a:gd name="connsiteY14" fmla="*/ 190500 h 769620"/>
              <a:gd name="connsiteX15" fmla="*/ 37 w 1036357"/>
              <a:gd name="connsiteY15" fmla="*/ 289560 h 769620"/>
              <a:gd name="connsiteX16" fmla="*/ 76237 w 1036357"/>
              <a:gd name="connsiteY16" fmla="*/ 495300 h 769620"/>
              <a:gd name="connsiteX17" fmla="*/ 114337 w 1036357"/>
              <a:gd name="connsiteY17" fmla="*/ 541020 h 769620"/>
              <a:gd name="connsiteX18" fmla="*/ 259117 w 1036357"/>
              <a:gd name="connsiteY18" fmla="*/ 624840 h 769620"/>
              <a:gd name="connsiteX19" fmla="*/ 304837 w 1036357"/>
              <a:gd name="connsiteY19" fmla="*/ 655320 h 769620"/>
              <a:gd name="connsiteX20" fmla="*/ 342937 w 1036357"/>
              <a:gd name="connsiteY20" fmla="*/ 662940 h 769620"/>
              <a:gd name="connsiteX21" fmla="*/ 396277 w 1036357"/>
              <a:gd name="connsiteY21" fmla="*/ 678180 h 769620"/>
              <a:gd name="connsiteX22" fmla="*/ 441997 w 1036357"/>
              <a:gd name="connsiteY22" fmla="*/ 693420 h 769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36357" h="769620">
                <a:moveTo>
                  <a:pt x="335317" y="769620"/>
                </a:moveTo>
                <a:cubicBezTo>
                  <a:pt x="584954" y="755218"/>
                  <a:pt x="669993" y="789619"/>
                  <a:pt x="853477" y="701040"/>
                </a:cubicBezTo>
                <a:cubicBezTo>
                  <a:pt x="888393" y="684184"/>
                  <a:pt x="919517" y="660400"/>
                  <a:pt x="952537" y="640080"/>
                </a:cubicBezTo>
                <a:cubicBezTo>
                  <a:pt x="975979" y="601009"/>
                  <a:pt x="1015911" y="541475"/>
                  <a:pt x="1028737" y="495300"/>
                </a:cubicBezTo>
                <a:cubicBezTo>
                  <a:pt x="1034893" y="473138"/>
                  <a:pt x="1033817" y="449580"/>
                  <a:pt x="1036357" y="426720"/>
                </a:cubicBezTo>
                <a:cubicBezTo>
                  <a:pt x="1026197" y="378460"/>
                  <a:pt x="1025486" y="327192"/>
                  <a:pt x="1005877" y="281940"/>
                </a:cubicBezTo>
                <a:cubicBezTo>
                  <a:pt x="997583" y="262801"/>
                  <a:pt x="909742" y="165040"/>
                  <a:pt x="883957" y="144780"/>
                </a:cubicBezTo>
                <a:cubicBezTo>
                  <a:pt x="867855" y="132128"/>
                  <a:pt x="846848" y="126786"/>
                  <a:pt x="830617" y="114300"/>
                </a:cubicBezTo>
                <a:cubicBezTo>
                  <a:pt x="813534" y="101159"/>
                  <a:pt x="802617" y="80848"/>
                  <a:pt x="784897" y="68580"/>
                </a:cubicBezTo>
                <a:cubicBezTo>
                  <a:pt x="768992" y="57569"/>
                  <a:pt x="749827" y="52075"/>
                  <a:pt x="731557" y="45720"/>
                </a:cubicBezTo>
                <a:cubicBezTo>
                  <a:pt x="579012" y="-7339"/>
                  <a:pt x="626652" y="8430"/>
                  <a:pt x="449617" y="0"/>
                </a:cubicBezTo>
                <a:cubicBezTo>
                  <a:pt x="388657" y="5080"/>
                  <a:pt x="326922" y="4297"/>
                  <a:pt x="266737" y="15240"/>
                </a:cubicBezTo>
                <a:cubicBezTo>
                  <a:pt x="242124" y="19715"/>
                  <a:pt x="220077" y="33664"/>
                  <a:pt x="198157" y="45720"/>
                </a:cubicBezTo>
                <a:cubicBezTo>
                  <a:pt x="170171" y="61112"/>
                  <a:pt x="81573" y="118753"/>
                  <a:pt x="53377" y="144780"/>
                </a:cubicBezTo>
                <a:cubicBezTo>
                  <a:pt x="38800" y="158236"/>
                  <a:pt x="27977" y="175260"/>
                  <a:pt x="15277" y="190500"/>
                </a:cubicBezTo>
                <a:cubicBezTo>
                  <a:pt x="13892" y="198810"/>
                  <a:pt x="-838" y="285008"/>
                  <a:pt x="37" y="289560"/>
                </a:cubicBezTo>
                <a:cubicBezTo>
                  <a:pt x="8844" y="335356"/>
                  <a:pt x="42765" y="443233"/>
                  <a:pt x="76237" y="495300"/>
                </a:cubicBezTo>
                <a:cubicBezTo>
                  <a:pt x="86965" y="511987"/>
                  <a:pt x="99023" y="528409"/>
                  <a:pt x="114337" y="541020"/>
                </a:cubicBezTo>
                <a:cubicBezTo>
                  <a:pt x="226218" y="633157"/>
                  <a:pt x="169812" y="576753"/>
                  <a:pt x="259117" y="624840"/>
                </a:cubicBezTo>
                <a:cubicBezTo>
                  <a:pt x="275244" y="633524"/>
                  <a:pt x="288163" y="647741"/>
                  <a:pt x="304837" y="655320"/>
                </a:cubicBezTo>
                <a:cubicBezTo>
                  <a:pt x="316628" y="660679"/>
                  <a:pt x="330372" y="659799"/>
                  <a:pt x="342937" y="662940"/>
                </a:cubicBezTo>
                <a:cubicBezTo>
                  <a:pt x="360876" y="667425"/>
                  <a:pt x="378338" y="673695"/>
                  <a:pt x="396277" y="678180"/>
                </a:cubicBezTo>
                <a:cubicBezTo>
                  <a:pt x="440674" y="689279"/>
                  <a:pt x="424449" y="675872"/>
                  <a:pt x="441997" y="693420"/>
                </a:cubicBezTo>
              </a:path>
            </a:pathLst>
          </a:cu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Arrow Connector 7">
            <a:extLst>
              <a:ext uri="{FF2B5EF4-FFF2-40B4-BE49-F238E27FC236}">
                <a16:creationId xmlns:a16="http://schemas.microsoft.com/office/drawing/2014/main" id="{23846FC8-D69A-99E6-8777-C1C192E3E142}"/>
              </a:ext>
            </a:extLst>
          </p:cNvPr>
          <p:cNvCxnSpPr/>
          <p:nvPr/>
        </p:nvCxnSpPr>
        <p:spPr>
          <a:xfrm>
            <a:off x="1569720" y="4724400"/>
            <a:ext cx="754380" cy="0"/>
          </a:xfrm>
          <a:prstGeom prst="straightConnector1">
            <a:avLst/>
          </a:prstGeom>
          <a:ln>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26330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21929"/>
            <a:ext cx="11079241" cy="52211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18566" y="6445807"/>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42441" y="70119"/>
            <a:ext cx="2383737" cy="606090"/>
          </a:xfrm>
          <a:prstGeom prst="rect">
            <a:avLst/>
          </a:prstGeom>
        </p:spPr>
      </p:pic>
      <p:pic>
        <p:nvPicPr>
          <p:cNvPr id="4" name="Picture 3">
            <a:extLst>
              <a:ext uri="{FF2B5EF4-FFF2-40B4-BE49-F238E27FC236}">
                <a16:creationId xmlns:a16="http://schemas.microsoft.com/office/drawing/2014/main" id="{001ECC9F-BD66-A2A4-F448-741FADEE8F34}"/>
              </a:ext>
            </a:extLst>
          </p:cNvPr>
          <p:cNvPicPr>
            <a:picLocks noChangeAspect="1"/>
          </p:cNvPicPr>
          <p:nvPr/>
        </p:nvPicPr>
        <p:blipFill>
          <a:blip r:embed="rId3"/>
          <a:stretch>
            <a:fillRect/>
          </a:stretch>
        </p:blipFill>
        <p:spPr>
          <a:xfrm>
            <a:off x="2235199" y="851520"/>
            <a:ext cx="7382934" cy="5091516"/>
          </a:xfrm>
          <a:prstGeom prst="rect">
            <a:avLst/>
          </a:prstGeom>
        </p:spPr>
      </p:pic>
    </p:spTree>
    <p:extLst>
      <p:ext uri="{BB962C8B-B14F-4D97-AF65-F5344CB8AC3E}">
        <p14:creationId xmlns:p14="http://schemas.microsoft.com/office/powerpoint/2010/main" val="40004470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577827"/>
            <a:ext cx="12192000" cy="62100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In this chapter, we discussed the investment project evaluation and risk management.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We started off by defining the project evaluation and its connection to capital budgeting and explained the purpose of the investment projects as they usually come up for any business firm.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Those purposes were categorized into six categories: the replacement, renewal, expansion, cost-reduction, conforming, and all other projects.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We then described the formal process of project selection in nine systematic steps and classified the projects into independent and mutually exclusive ones.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The next topic was to explain the cash flow criteria of assessment for both, the conventional and non-conventional patterns of order in cash returns.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Project evaluation techniques came next with the most common methods in two groups: In the group that does not consider the time value of money, two methods were discussed, the Average Rate of Return (ARR) and the Payback period. In the group that takes into account the time value of money, three methods were discussed: The net present value (NPV), the Internal Rate of Return (IRR), and the Profitability Index (PI).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A comparison was made between the net present value and Internal Rate of Return for the mutually exclusive projects, and other related topics were discussed.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Among these topics were the net present value profile, the crossover rate, reversal of ranking, and capital rationing. The second part of the chapter was dedicated to business risk.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What is risk and what are its sources was the first topic, followed by methods of risk management.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These methods included the RADR, RAR, and the statistical method that uses the standard deviation and the coefficient of variation. </a:t>
            </a:r>
          </a:p>
          <a:p>
            <a:pPr marL="285750" indent="-285750" algn="just">
              <a:buFont typeface="Arial" panose="020B0604020202020204" pitchFamily="34" charset="0"/>
              <a:buChar char="•"/>
            </a:pPr>
            <a:r>
              <a:rPr lang="en-US" sz="1800" b="0" i="0" dirty="0">
                <a:solidFill>
                  <a:srgbClr val="000000"/>
                </a:solidFill>
                <a:effectLst/>
                <a:latin typeface="Georgia" panose="02040502050405020303" pitchFamily="18" charset="0"/>
              </a:rPr>
              <a:t>Also discussed in this chapter were the sensitivity analysis, scenario analysis, and simulation, while the last subject was a brief description of the decision tree with an illustrative diagram.</a:t>
            </a:r>
            <a:endParaRPr lang="ar-EG" dirty="0">
              <a:effectLst/>
              <a:latin typeface="Segoe UI Web (Arabic)"/>
            </a:endParaRP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430782"/>
          </a:xfrm>
          <a:prstGeom prst="rect">
            <a:avLst/>
          </a:prstGeom>
        </p:spPr>
      </p:pic>
      <p:sp>
        <p:nvSpPr>
          <p:cNvPr id="4" name="TextBox 3">
            <a:extLst>
              <a:ext uri="{FF2B5EF4-FFF2-40B4-BE49-F238E27FC236}">
                <a16:creationId xmlns:a16="http://schemas.microsoft.com/office/drawing/2014/main" id="{C60AB9A9-25BC-C1BD-28EF-E4B21C4F3241}"/>
              </a:ext>
            </a:extLst>
          </p:cNvPr>
          <p:cNvSpPr txBox="1"/>
          <p:nvPr/>
        </p:nvSpPr>
        <p:spPr>
          <a:xfrm>
            <a:off x="4488845" y="80289"/>
            <a:ext cx="4677733" cy="461665"/>
          </a:xfrm>
          <a:prstGeom prst="rect">
            <a:avLst/>
          </a:prstGeom>
          <a:noFill/>
        </p:spPr>
        <p:txBody>
          <a:bodyPr wrap="square">
            <a:spAutoFit/>
          </a:bodyPr>
          <a:lstStyle/>
          <a:p>
            <a:pPr algn="ctr"/>
            <a:r>
              <a:rPr kumimoji="0" lang="en-US" sz="2400" b="1" i="0" u="none" strike="noStrike" kern="1200" cap="none" spc="0" normalizeH="0" baseline="0" noProof="0" dirty="0">
                <a:ln>
                  <a:noFill/>
                </a:ln>
                <a:solidFill>
                  <a:srgbClr val="FF0000"/>
                </a:solidFill>
                <a:effectLst/>
                <a:uLnTx/>
                <a:uFillTx/>
                <a:latin typeface="Gotham-Bold"/>
                <a:ea typeface="+mn-ea"/>
                <a:cs typeface="+mn-cs"/>
              </a:rPr>
              <a:t> Summary</a:t>
            </a:r>
            <a:endParaRPr lang="en-US" sz="2400" dirty="0"/>
          </a:p>
        </p:txBody>
      </p:sp>
    </p:spTree>
    <p:extLst>
      <p:ext uri="{BB962C8B-B14F-4D97-AF65-F5344CB8AC3E}">
        <p14:creationId xmlns:p14="http://schemas.microsoft.com/office/powerpoint/2010/main" val="8284281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27939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5|7.1|5.5|5.6|6.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1581</TotalTime>
  <Words>8226</Words>
  <Application>Microsoft Office PowerPoint</Application>
  <PresentationFormat>Widescreen</PresentationFormat>
  <Paragraphs>636</Paragraphs>
  <Slides>31</Slides>
  <Notes>27</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31</vt:i4>
      </vt:variant>
    </vt:vector>
  </HeadingPairs>
  <TitlesOfParts>
    <vt:vector size="46" baseType="lpstr">
      <vt:lpstr>Arial</vt:lpstr>
      <vt:lpstr>Arial-BoldItalicMT</vt:lpstr>
      <vt:lpstr>Arial-BoldMT</vt:lpstr>
      <vt:lpstr>Calibri</vt:lpstr>
      <vt:lpstr>Calibri Light</vt:lpstr>
      <vt:lpstr>Georgia</vt:lpstr>
      <vt:lpstr>Georgia-Bold</vt:lpstr>
      <vt:lpstr>Georgia-BoldItalic</vt:lpstr>
      <vt:lpstr>Georgia-Italic</vt:lpstr>
      <vt:lpstr>Gotham-Bold</vt:lpstr>
      <vt:lpstr>Segoe UI Web (Arabic)</vt:lpstr>
      <vt:lpstr>Tajawal Medium</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376</cp:revision>
  <dcterms:created xsi:type="dcterms:W3CDTF">2023-04-29T09:08:23Z</dcterms:created>
  <dcterms:modified xsi:type="dcterms:W3CDTF">2023-11-24T14:17:35Z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