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33" r:id="rId2"/>
    <p:sldId id="2637" r:id="rId3"/>
    <p:sldId id="289" r:id="rId4"/>
    <p:sldId id="2640" r:id="rId5"/>
    <p:sldId id="332" r:id="rId6"/>
    <p:sldId id="2644" r:id="rId7"/>
    <p:sldId id="2638" r:id="rId8"/>
    <p:sldId id="386" r:id="rId9"/>
    <p:sldId id="334" r:id="rId10"/>
    <p:sldId id="337" r:id="rId11"/>
    <p:sldId id="281" r:id="rId12"/>
    <p:sldId id="282" r:id="rId13"/>
    <p:sldId id="283" r:id="rId14"/>
    <p:sldId id="375" r:id="rId15"/>
    <p:sldId id="2645" r:id="rId16"/>
    <p:sldId id="338" r:id="rId17"/>
    <p:sldId id="2646" r:id="rId18"/>
    <p:sldId id="2647" r:id="rId19"/>
    <p:sldId id="335" r:id="rId20"/>
    <p:sldId id="2641" r:id="rId21"/>
    <p:sldId id="339" r:id="rId22"/>
    <p:sldId id="387" r:id="rId23"/>
    <p:sldId id="388" r:id="rId24"/>
    <p:sldId id="2642" r:id="rId25"/>
    <p:sldId id="389" r:id="rId26"/>
    <p:sldId id="393" r:id="rId27"/>
    <p:sldId id="351" r:id="rId28"/>
    <p:sldId id="354" r:id="rId29"/>
    <p:sldId id="295" r:id="rId30"/>
    <p:sldId id="357" r:id="rId31"/>
    <p:sldId id="2643" r:id="rId32"/>
    <p:sldId id="358" r:id="rId33"/>
    <p:sldId id="315" r:id="rId34"/>
    <p:sldId id="2648" r:id="rId35"/>
    <p:sldId id="363"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7" d="100"/>
          <a:sy n="67" d="100"/>
        </p:scale>
        <p:origin x="644" y="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7/29/2023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ADCA8CA7-725C-44F6-9D7B-A72A6559A686}" type="slidenum">
              <a:rPr lang="ar-SA" smtClean="0"/>
              <a:pPr/>
              <a:t>3</a:t>
            </a:fld>
            <a:endParaRPr lang="ar-SA" dirty="0"/>
          </a:p>
        </p:txBody>
      </p:sp>
    </p:spTree>
    <p:extLst>
      <p:ext uri="{BB962C8B-B14F-4D97-AF65-F5344CB8AC3E}">
        <p14:creationId xmlns:p14="http://schemas.microsoft.com/office/powerpoint/2010/main" val="26198014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a:extLst>
              <a:ext uri="{FF2B5EF4-FFF2-40B4-BE49-F238E27FC236}">
                <a16:creationId xmlns:a16="http://schemas.microsoft.com/office/drawing/2014/main" id="{9E5B1D22-C6C7-2611-9139-8F82F7616F8B}"/>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5B67FD73-79A5-477F-806B-8FCB3A77C2E3}"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70659" name="Rectangle 7">
            <a:extLst>
              <a:ext uri="{FF2B5EF4-FFF2-40B4-BE49-F238E27FC236}">
                <a16:creationId xmlns:a16="http://schemas.microsoft.com/office/drawing/2014/main" id="{7CACE0D4-6E88-2C31-4F97-575D8936264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25266D8F-80DC-4C65-A033-6D406F43BC2B}" type="slidenum">
              <a:rPr lang="ar-SA" altLang="en-US">
                <a:latin typeface="Arial" panose="020B0604020202020204" pitchFamily="34" charset="0"/>
              </a:rPr>
              <a:pPr eaLnBrk="1" hangingPunct="1"/>
              <a:t>4</a:t>
            </a:fld>
            <a:endParaRPr lang="en-US" altLang="en-US">
              <a:latin typeface="Arial" panose="020B0604020202020204" pitchFamily="34" charset="0"/>
            </a:endParaRPr>
          </a:p>
        </p:txBody>
      </p:sp>
      <p:sp>
        <p:nvSpPr>
          <p:cNvPr id="70660" name="Rectangle 2">
            <a:extLst>
              <a:ext uri="{FF2B5EF4-FFF2-40B4-BE49-F238E27FC236}">
                <a16:creationId xmlns:a16="http://schemas.microsoft.com/office/drawing/2014/main" id="{706DECEC-0766-28FB-8737-ACF21AD231FB}"/>
              </a:ext>
            </a:extLst>
          </p:cNvPr>
          <p:cNvSpPr>
            <a:spLocks noGrp="1" noRot="1" noChangeAspect="1" noChangeArrowheads="1" noTextEdit="1"/>
          </p:cNvSpPr>
          <p:nvPr>
            <p:ph type="sldImg"/>
          </p:nvPr>
        </p:nvSpPr>
        <p:spPr>
          <a:ln/>
        </p:spPr>
      </p:sp>
      <p:sp>
        <p:nvSpPr>
          <p:cNvPr id="70661" name="Rectangle 3">
            <a:extLst>
              <a:ext uri="{FF2B5EF4-FFF2-40B4-BE49-F238E27FC236}">
                <a16:creationId xmlns:a16="http://schemas.microsoft.com/office/drawing/2014/main" id="{8E0FED0D-2881-7764-663E-FCBC6934D8E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9966596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a:extLst>
              <a:ext uri="{FF2B5EF4-FFF2-40B4-BE49-F238E27FC236}">
                <a16:creationId xmlns:a16="http://schemas.microsoft.com/office/drawing/2014/main" id="{FE2C0192-0D93-AA36-DFE8-EB3DEE292BBF}"/>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8885DD9B-E772-490C-A424-60DD2865171D}"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71683" name="Rectangle 7">
            <a:extLst>
              <a:ext uri="{FF2B5EF4-FFF2-40B4-BE49-F238E27FC236}">
                <a16:creationId xmlns:a16="http://schemas.microsoft.com/office/drawing/2014/main" id="{A973475B-D13A-69D0-2A4B-3B4DAC3A4E3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E1B1062D-E7CF-4BFD-AFE4-1BE19A49CBCE}" type="slidenum">
              <a:rPr lang="ar-SA" altLang="en-US">
                <a:latin typeface="Arial" panose="020B0604020202020204" pitchFamily="34" charset="0"/>
              </a:rPr>
              <a:pPr eaLnBrk="1" hangingPunct="1"/>
              <a:t>5</a:t>
            </a:fld>
            <a:endParaRPr lang="en-US" altLang="en-US">
              <a:latin typeface="Arial" panose="020B0604020202020204" pitchFamily="34" charset="0"/>
            </a:endParaRPr>
          </a:p>
        </p:txBody>
      </p:sp>
      <p:sp>
        <p:nvSpPr>
          <p:cNvPr id="71684" name="Rectangle 2">
            <a:extLst>
              <a:ext uri="{FF2B5EF4-FFF2-40B4-BE49-F238E27FC236}">
                <a16:creationId xmlns:a16="http://schemas.microsoft.com/office/drawing/2014/main" id="{EF72180A-24A1-3326-1F91-D56BDF4D318B}"/>
              </a:ext>
            </a:extLst>
          </p:cNvPr>
          <p:cNvSpPr>
            <a:spLocks noGrp="1" noRot="1" noChangeAspect="1" noChangeArrowheads="1" noTextEdit="1"/>
          </p:cNvSpPr>
          <p:nvPr>
            <p:ph type="sldImg"/>
          </p:nvPr>
        </p:nvSpPr>
        <p:spPr>
          <a:ln/>
        </p:spPr>
      </p:sp>
      <p:sp>
        <p:nvSpPr>
          <p:cNvPr id="71685" name="Rectangle 3">
            <a:extLst>
              <a:ext uri="{FF2B5EF4-FFF2-40B4-BE49-F238E27FC236}">
                <a16:creationId xmlns:a16="http://schemas.microsoft.com/office/drawing/2014/main" id="{DE49D059-5332-CA0A-19AF-7952BC5F81D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a:extLst>
              <a:ext uri="{FF2B5EF4-FFF2-40B4-BE49-F238E27FC236}">
                <a16:creationId xmlns:a16="http://schemas.microsoft.com/office/drawing/2014/main" id="{FE2C0192-0D93-AA36-DFE8-EB3DEE292BBF}"/>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8885DD9B-E772-490C-A424-60DD2865171D}"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71683" name="Rectangle 7">
            <a:extLst>
              <a:ext uri="{FF2B5EF4-FFF2-40B4-BE49-F238E27FC236}">
                <a16:creationId xmlns:a16="http://schemas.microsoft.com/office/drawing/2014/main" id="{A973475B-D13A-69D0-2A4B-3B4DAC3A4E3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E1B1062D-E7CF-4BFD-AFE4-1BE19A49CBCE}" type="slidenum">
              <a:rPr lang="ar-SA" altLang="en-US">
                <a:latin typeface="Arial" panose="020B0604020202020204" pitchFamily="34" charset="0"/>
              </a:rPr>
              <a:pPr eaLnBrk="1" hangingPunct="1"/>
              <a:t>6</a:t>
            </a:fld>
            <a:endParaRPr lang="en-US" altLang="en-US">
              <a:latin typeface="Arial" panose="020B0604020202020204" pitchFamily="34" charset="0"/>
            </a:endParaRPr>
          </a:p>
        </p:txBody>
      </p:sp>
      <p:sp>
        <p:nvSpPr>
          <p:cNvPr id="71684" name="Rectangle 2">
            <a:extLst>
              <a:ext uri="{FF2B5EF4-FFF2-40B4-BE49-F238E27FC236}">
                <a16:creationId xmlns:a16="http://schemas.microsoft.com/office/drawing/2014/main" id="{EF72180A-24A1-3326-1F91-D56BDF4D318B}"/>
              </a:ext>
            </a:extLst>
          </p:cNvPr>
          <p:cNvSpPr>
            <a:spLocks noGrp="1" noRot="1" noChangeAspect="1" noChangeArrowheads="1" noTextEdit="1"/>
          </p:cNvSpPr>
          <p:nvPr>
            <p:ph type="sldImg"/>
          </p:nvPr>
        </p:nvSpPr>
        <p:spPr>
          <a:ln/>
        </p:spPr>
      </p:sp>
      <p:sp>
        <p:nvSpPr>
          <p:cNvPr id="71685" name="Rectangle 3">
            <a:extLst>
              <a:ext uri="{FF2B5EF4-FFF2-40B4-BE49-F238E27FC236}">
                <a16:creationId xmlns:a16="http://schemas.microsoft.com/office/drawing/2014/main" id="{DE49D059-5332-CA0A-19AF-7952BC5F81D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6807739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3">
            <a:extLst>
              <a:ext uri="{FF2B5EF4-FFF2-40B4-BE49-F238E27FC236}">
                <a16:creationId xmlns:a16="http://schemas.microsoft.com/office/drawing/2014/main" id="{E1B7BDE1-8959-5708-4D6F-F07B113F789D}"/>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9AF22EE1-E618-4795-9581-301695F3EA27}"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72707" name="Rectangle 7">
            <a:extLst>
              <a:ext uri="{FF2B5EF4-FFF2-40B4-BE49-F238E27FC236}">
                <a16:creationId xmlns:a16="http://schemas.microsoft.com/office/drawing/2014/main" id="{1AA7DB38-4680-B109-7E64-8B4D9782559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D06C78B7-DCD4-4CC3-920E-8DB7106CA43A}" type="slidenum">
              <a:rPr lang="ar-SA" altLang="en-US">
                <a:latin typeface="Arial" panose="020B0604020202020204" pitchFamily="34" charset="0"/>
              </a:rPr>
              <a:pPr eaLnBrk="1" hangingPunct="1"/>
              <a:t>7</a:t>
            </a:fld>
            <a:endParaRPr lang="en-US" altLang="en-US">
              <a:latin typeface="Arial" panose="020B0604020202020204" pitchFamily="34" charset="0"/>
            </a:endParaRPr>
          </a:p>
        </p:txBody>
      </p:sp>
      <p:sp>
        <p:nvSpPr>
          <p:cNvPr id="72708" name="Rectangle 2">
            <a:extLst>
              <a:ext uri="{FF2B5EF4-FFF2-40B4-BE49-F238E27FC236}">
                <a16:creationId xmlns:a16="http://schemas.microsoft.com/office/drawing/2014/main" id="{1EA2A05C-1F84-5FA7-EC1B-D47EF74EAC78}"/>
              </a:ext>
            </a:extLst>
          </p:cNvPr>
          <p:cNvSpPr>
            <a:spLocks noGrp="1" noRot="1" noChangeAspect="1" noChangeArrowheads="1" noTextEdit="1"/>
          </p:cNvSpPr>
          <p:nvPr>
            <p:ph type="sldImg"/>
          </p:nvPr>
        </p:nvSpPr>
        <p:spPr>
          <a:ln/>
        </p:spPr>
      </p:sp>
      <p:sp>
        <p:nvSpPr>
          <p:cNvPr id="72709" name="Rectangle 3">
            <a:extLst>
              <a:ext uri="{FF2B5EF4-FFF2-40B4-BE49-F238E27FC236}">
                <a16:creationId xmlns:a16="http://schemas.microsoft.com/office/drawing/2014/main" id="{0D3D950F-DAE0-7B30-DE09-A65376A7C78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3">
            <a:extLst>
              <a:ext uri="{FF2B5EF4-FFF2-40B4-BE49-F238E27FC236}">
                <a16:creationId xmlns:a16="http://schemas.microsoft.com/office/drawing/2014/main" id="{84CB6CC5-806A-E506-FB26-51159D474D99}"/>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367709D6-43D5-4766-B553-7033F721DC2D}"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73731" name="Rectangle 7">
            <a:extLst>
              <a:ext uri="{FF2B5EF4-FFF2-40B4-BE49-F238E27FC236}">
                <a16:creationId xmlns:a16="http://schemas.microsoft.com/office/drawing/2014/main" id="{95DBEB23-D97F-265B-CE52-3C39EECFE70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AF6A32FA-B886-4DC3-922F-C69860188A02}" type="slidenum">
              <a:rPr lang="ar-SA" altLang="en-US">
                <a:latin typeface="Arial" panose="020B0604020202020204" pitchFamily="34" charset="0"/>
              </a:rPr>
              <a:pPr eaLnBrk="1" hangingPunct="1"/>
              <a:t>8</a:t>
            </a:fld>
            <a:endParaRPr lang="en-US" altLang="en-US">
              <a:latin typeface="Arial" panose="020B0604020202020204" pitchFamily="34" charset="0"/>
            </a:endParaRPr>
          </a:p>
        </p:txBody>
      </p:sp>
      <p:sp>
        <p:nvSpPr>
          <p:cNvPr id="73732" name="Rectangle 2">
            <a:extLst>
              <a:ext uri="{FF2B5EF4-FFF2-40B4-BE49-F238E27FC236}">
                <a16:creationId xmlns:a16="http://schemas.microsoft.com/office/drawing/2014/main" id="{06514B0F-4B4A-DEA8-B66B-C412D8931C31}"/>
              </a:ext>
            </a:extLst>
          </p:cNvPr>
          <p:cNvSpPr>
            <a:spLocks noGrp="1" noRot="1" noChangeAspect="1" noChangeArrowheads="1" noTextEdit="1"/>
          </p:cNvSpPr>
          <p:nvPr>
            <p:ph type="sldImg"/>
          </p:nvPr>
        </p:nvSpPr>
        <p:spPr>
          <a:ln/>
        </p:spPr>
      </p:sp>
      <p:sp>
        <p:nvSpPr>
          <p:cNvPr id="73733" name="Rectangle 3">
            <a:extLst>
              <a:ext uri="{FF2B5EF4-FFF2-40B4-BE49-F238E27FC236}">
                <a16:creationId xmlns:a16="http://schemas.microsoft.com/office/drawing/2014/main" id="{6AE1DCD9-036B-92A1-D916-8ED61B56F87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a:extLst>
              <a:ext uri="{FF2B5EF4-FFF2-40B4-BE49-F238E27FC236}">
                <a16:creationId xmlns:a16="http://schemas.microsoft.com/office/drawing/2014/main" id="{846C8361-D55F-4041-3E4C-BB4F5DDF91E8}"/>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16394E6C-C2BD-42E5-8C57-DEA827BB677A}"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74755" name="Rectangle 7">
            <a:extLst>
              <a:ext uri="{FF2B5EF4-FFF2-40B4-BE49-F238E27FC236}">
                <a16:creationId xmlns:a16="http://schemas.microsoft.com/office/drawing/2014/main" id="{BD230D54-5622-F2D7-1614-BEBB3A5EF2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2F210F1E-7A3B-4E15-A59E-9311CC49A785}" type="slidenum">
              <a:rPr lang="ar-SA" altLang="en-US">
                <a:latin typeface="Arial" panose="020B0604020202020204" pitchFamily="34" charset="0"/>
              </a:rPr>
              <a:pPr eaLnBrk="1" hangingPunct="1"/>
              <a:t>9</a:t>
            </a:fld>
            <a:endParaRPr lang="en-US" altLang="en-US">
              <a:latin typeface="Arial" panose="020B0604020202020204" pitchFamily="34" charset="0"/>
            </a:endParaRPr>
          </a:p>
        </p:txBody>
      </p:sp>
      <p:sp>
        <p:nvSpPr>
          <p:cNvPr id="74756" name="Rectangle 2">
            <a:extLst>
              <a:ext uri="{FF2B5EF4-FFF2-40B4-BE49-F238E27FC236}">
                <a16:creationId xmlns:a16="http://schemas.microsoft.com/office/drawing/2014/main" id="{D92BA892-E757-A2EA-ED81-8B1110E3976E}"/>
              </a:ext>
            </a:extLst>
          </p:cNvPr>
          <p:cNvSpPr>
            <a:spLocks noGrp="1" noRot="1" noChangeAspect="1" noChangeArrowheads="1" noTextEdit="1"/>
          </p:cNvSpPr>
          <p:nvPr>
            <p:ph type="sldImg"/>
          </p:nvPr>
        </p:nvSpPr>
        <p:spPr>
          <a:ln/>
        </p:spPr>
      </p:sp>
      <p:sp>
        <p:nvSpPr>
          <p:cNvPr id="74757" name="Rectangle 3">
            <a:extLst>
              <a:ext uri="{FF2B5EF4-FFF2-40B4-BE49-F238E27FC236}">
                <a16:creationId xmlns:a16="http://schemas.microsoft.com/office/drawing/2014/main" id="{98A8D60E-1922-77B2-7AAF-2E31776CB25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3">
            <a:extLst>
              <a:ext uri="{FF2B5EF4-FFF2-40B4-BE49-F238E27FC236}">
                <a16:creationId xmlns:a16="http://schemas.microsoft.com/office/drawing/2014/main" id="{F4B093F7-582D-6EDF-C7A9-0B09A5FB2D76}"/>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76FAB682-1B2C-45EE-A915-2574F11BA628}"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75779" name="Rectangle 7">
            <a:extLst>
              <a:ext uri="{FF2B5EF4-FFF2-40B4-BE49-F238E27FC236}">
                <a16:creationId xmlns:a16="http://schemas.microsoft.com/office/drawing/2014/main" id="{169C0544-095F-4436-7A11-2928EB687E9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D5D5987F-32A2-4203-9029-0F443C63FC24}" type="slidenum">
              <a:rPr lang="ar-SA" altLang="en-US">
                <a:latin typeface="Arial" panose="020B0604020202020204" pitchFamily="34" charset="0"/>
              </a:rPr>
              <a:pPr eaLnBrk="1" hangingPunct="1"/>
              <a:t>10</a:t>
            </a:fld>
            <a:endParaRPr lang="en-US" altLang="en-US">
              <a:latin typeface="Arial" panose="020B0604020202020204" pitchFamily="34" charset="0"/>
            </a:endParaRPr>
          </a:p>
        </p:txBody>
      </p:sp>
      <p:sp>
        <p:nvSpPr>
          <p:cNvPr id="75780" name="Rectangle 2">
            <a:extLst>
              <a:ext uri="{FF2B5EF4-FFF2-40B4-BE49-F238E27FC236}">
                <a16:creationId xmlns:a16="http://schemas.microsoft.com/office/drawing/2014/main" id="{EE83E0CD-95A5-C387-FE04-26A28E390F68}"/>
              </a:ext>
            </a:extLst>
          </p:cNvPr>
          <p:cNvSpPr>
            <a:spLocks noGrp="1" noRot="1" noChangeAspect="1" noChangeArrowheads="1" noTextEdit="1"/>
          </p:cNvSpPr>
          <p:nvPr>
            <p:ph type="sldImg"/>
          </p:nvPr>
        </p:nvSpPr>
        <p:spPr>
          <a:ln/>
        </p:spPr>
      </p:sp>
      <p:sp>
        <p:nvSpPr>
          <p:cNvPr id="75781" name="Rectangle 3">
            <a:extLst>
              <a:ext uri="{FF2B5EF4-FFF2-40B4-BE49-F238E27FC236}">
                <a16:creationId xmlns:a16="http://schemas.microsoft.com/office/drawing/2014/main" id="{EF678041-A120-586A-08CD-51566C12222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59B290-0D48-4701-985C-FDDD217CBABA}" type="slidenum">
              <a:rPr lang="en-GB" smtClean="0"/>
              <a:t>11</a:t>
            </a:fld>
            <a:endParaRPr lang="en-GB"/>
          </a:p>
        </p:txBody>
      </p:sp>
    </p:spTree>
    <p:extLst>
      <p:ext uri="{BB962C8B-B14F-4D97-AF65-F5344CB8AC3E}">
        <p14:creationId xmlns:p14="http://schemas.microsoft.com/office/powerpoint/2010/main" val="228409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case, we must use the </a:t>
            </a:r>
            <a:r>
              <a:rPr lang="en-GB" b="1" u="sng" dirty="0"/>
              <a:t>enable </a:t>
            </a:r>
            <a:r>
              <a:rPr lang="en-GB" b="0" u="none" dirty="0"/>
              <a:t>to determine which decoders will used according to it value (0, 1)</a:t>
            </a:r>
          </a:p>
        </p:txBody>
      </p:sp>
      <p:sp>
        <p:nvSpPr>
          <p:cNvPr id="4" name="Slide Number Placeholder 3"/>
          <p:cNvSpPr>
            <a:spLocks noGrp="1"/>
          </p:cNvSpPr>
          <p:nvPr>
            <p:ph type="sldNum" sz="quarter" idx="5"/>
          </p:nvPr>
        </p:nvSpPr>
        <p:spPr/>
        <p:txBody>
          <a:bodyPr/>
          <a:lstStyle/>
          <a:p>
            <a:fld id="{3859B290-0D48-4701-985C-FDDD217CBABA}" type="slidenum">
              <a:rPr lang="en-GB" smtClean="0"/>
              <a:t>13</a:t>
            </a:fld>
            <a:endParaRPr lang="en-GB"/>
          </a:p>
        </p:txBody>
      </p:sp>
    </p:spTree>
    <p:extLst>
      <p:ext uri="{BB962C8B-B14F-4D97-AF65-F5344CB8AC3E}">
        <p14:creationId xmlns:p14="http://schemas.microsoft.com/office/powerpoint/2010/main" val="18645425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3">
            <a:extLst>
              <a:ext uri="{FF2B5EF4-FFF2-40B4-BE49-F238E27FC236}">
                <a16:creationId xmlns:a16="http://schemas.microsoft.com/office/drawing/2014/main" id="{15A34677-46A7-9BBC-1971-0B6F455E801E}"/>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06AC4CED-77BB-4517-AE53-087B7FE98236}"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76803" name="Rectangle 7">
            <a:extLst>
              <a:ext uri="{FF2B5EF4-FFF2-40B4-BE49-F238E27FC236}">
                <a16:creationId xmlns:a16="http://schemas.microsoft.com/office/drawing/2014/main" id="{F92601A7-0F10-297A-C186-4E2D5C1A8ED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AC616CFB-0572-4037-9F1C-1D97EF8A4CBD}" type="slidenum">
              <a:rPr lang="ar-SA" altLang="en-US">
                <a:latin typeface="Arial" panose="020B0604020202020204" pitchFamily="34" charset="0"/>
              </a:rPr>
              <a:pPr eaLnBrk="1" hangingPunct="1"/>
              <a:t>14</a:t>
            </a:fld>
            <a:endParaRPr lang="en-US" altLang="en-US">
              <a:latin typeface="Arial" panose="020B0604020202020204" pitchFamily="34" charset="0"/>
            </a:endParaRPr>
          </a:p>
        </p:txBody>
      </p:sp>
      <p:sp>
        <p:nvSpPr>
          <p:cNvPr id="76804" name="Rectangle 2">
            <a:extLst>
              <a:ext uri="{FF2B5EF4-FFF2-40B4-BE49-F238E27FC236}">
                <a16:creationId xmlns:a16="http://schemas.microsoft.com/office/drawing/2014/main" id="{5ADF5426-9C9D-713E-6B3E-930745698E6F}"/>
              </a:ext>
            </a:extLst>
          </p:cNvPr>
          <p:cNvSpPr>
            <a:spLocks noGrp="1" noRot="1" noChangeAspect="1" noChangeArrowheads="1" noTextEdit="1"/>
          </p:cNvSpPr>
          <p:nvPr>
            <p:ph type="sldImg"/>
          </p:nvPr>
        </p:nvSpPr>
        <p:spPr>
          <a:ln/>
        </p:spPr>
      </p:sp>
      <p:sp>
        <p:nvSpPr>
          <p:cNvPr id="76805" name="Rectangle 3">
            <a:extLst>
              <a:ext uri="{FF2B5EF4-FFF2-40B4-BE49-F238E27FC236}">
                <a16:creationId xmlns:a16="http://schemas.microsoft.com/office/drawing/2014/main" id="{0B4B97A6-29BB-7DEC-3847-671EA0C74EE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259393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3">
            <a:extLst>
              <a:ext uri="{FF2B5EF4-FFF2-40B4-BE49-F238E27FC236}">
                <a16:creationId xmlns:a16="http://schemas.microsoft.com/office/drawing/2014/main" id="{F6F16F96-C795-96E8-D28A-3A2DD90BDFDB}"/>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0C88FD8E-BC8A-472F-9C0E-C07685D48D35}"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77827" name="Rectangle 7">
            <a:extLst>
              <a:ext uri="{FF2B5EF4-FFF2-40B4-BE49-F238E27FC236}">
                <a16:creationId xmlns:a16="http://schemas.microsoft.com/office/drawing/2014/main" id="{808096EA-C1AD-5A8B-90AC-D5948A30572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F2B7A8EA-5B16-4D2D-B17C-E13F76E6E9E6}" type="slidenum">
              <a:rPr lang="ar-SA" altLang="en-US">
                <a:latin typeface="Arial" panose="020B0604020202020204" pitchFamily="34" charset="0"/>
              </a:rPr>
              <a:pPr eaLnBrk="1" hangingPunct="1"/>
              <a:t>16</a:t>
            </a:fld>
            <a:endParaRPr lang="en-US" altLang="en-US">
              <a:latin typeface="Arial" panose="020B0604020202020204" pitchFamily="34" charset="0"/>
            </a:endParaRPr>
          </a:p>
        </p:txBody>
      </p:sp>
      <p:sp>
        <p:nvSpPr>
          <p:cNvPr id="77828" name="Rectangle 2">
            <a:extLst>
              <a:ext uri="{FF2B5EF4-FFF2-40B4-BE49-F238E27FC236}">
                <a16:creationId xmlns:a16="http://schemas.microsoft.com/office/drawing/2014/main" id="{17D62A29-9FDF-29ED-E64E-48CABE2AA827}"/>
              </a:ext>
            </a:extLst>
          </p:cNvPr>
          <p:cNvSpPr>
            <a:spLocks noGrp="1" noRot="1" noChangeAspect="1" noChangeArrowheads="1" noTextEdit="1"/>
          </p:cNvSpPr>
          <p:nvPr>
            <p:ph type="sldImg"/>
          </p:nvPr>
        </p:nvSpPr>
        <p:spPr>
          <a:ln/>
        </p:spPr>
      </p:sp>
      <p:sp>
        <p:nvSpPr>
          <p:cNvPr id="77829" name="Rectangle 3">
            <a:extLst>
              <a:ext uri="{FF2B5EF4-FFF2-40B4-BE49-F238E27FC236}">
                <a16:creationId xmlns:a16="http://schemas.microsoft.com/office/drawing/2014/main" id="{AE2F0F36-5A09-0C4A-65EC-F0537624C51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a:extLst>
              <a:ext uri="{FF2B5EF4-FFF2-40B4-BE49-F238E27FC236}">
                <a16:creationId xmlns:a16="http://schemas.microsoft.com/office/drawing/2014/main" id="{62BB052B-97F3-2D12-C4D4-7752A10226C6}"/>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761D8A92-3154-40D8-A9EB-471A24B67AE4}"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78851" name="Rectangle 7">
            <a:extLst>
              <a:ext uri="{FF2B5EF4-FFF2-40B4-BE49-F238E27FC236}">
                <a16:creationId xmlns:a16="http://schemas.microsoft.com/office/drawing/2014/main" id="{01581277-F638-3B6D-5C16-FC82E8F96BE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B86F107F-2749-41DB-9D33-2661A235F065}" type="slidenum">
              <a:rPr lang="ar-SA" altLang="en-US">
                <a:latin typeface="Arial" panose="020B0604020202020204" pitchFamily="34" charset="0"/>
              </a:rPr>
              <a:pPr eaLnBrk="1" hangingPunct="1"/>
              <a:t>19</a:t>
            </a:fld>
            <a:endParaRPr lang="en-US" altLang="en-US">
              <a:latin typeface="Arial" panose="020B0604020202020204" pitchFamily="34" charset="0"/>
            </a:endParaRPr>
          </a:p>
        </p:txBody>
      </p:sp>
      <p:sp>
        <p:nvSpPr>
          <p:cNvPr id="78852" name="Rectangle 2">
            <a:extLst>
              <a:ext uri="{FF2B5EF4-FFF2-40B4-BE49-F238E27FC236}">
                <a16:creationId xmlns:a16="http://schemas.microsoft.com/office/drawing/2014/main" id="{4A050C17-6EA4-EF1B-9BF5-27EFB28385F5}"/>
              </a:ext>
            </a:extLst>
          </p:cNvPr>
          <p:cNvSpPr>
            <a:spLocks noGrp="1" noRot="1" noChangeAspect="1" noChangeArrowheads="1" noTextEdit="1"/>
          </p:cNvSpPr>
          <p:nvPr>
            <p:ph type="sldImg"/>
          </p:nvPr>
        </p:nvSpPr>
        <p:spPr>
          <a:ln/>
        </p:spPr>
      </p:sp>
      <p:sp>
        <p:nvSpPr>
          <p:cNvPr id="78853" name="Rectangle 3">
            <a:extLst>
              <a:ext uri="{FF2B5EF4-FFF2-40B4-BE49-F238E27FC236}">
                <a16:creationId xmlns:a16="http://schemas.microsoft.com/office/drawing/2014/main" id="{44C035B7-DCF3-BB70-9423-5249589ABFF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a:extLst>
              <a:ext uri="{FF2B5EF4-FFF2-40B4-BE49-F238E27FC236}">
                <a16:creationId xmlns:a16="http://schemas.microsoft.com/office/drawing/2014/main" id="{62BB052B-97F3-2D12-C4D4-7752A10226C6}"/>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761D8A92-3154-40D8-A9EB-471A24B67AE4}"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78851" name="Rectangle 7">
            <a:extLst>
              <a:ext uri="{FF2B5EF4-FFF2-40B4-BE49-F238E27FC236}">
                <a16:creationId xmlns:a16="http://schemas.microsoft.com/office/drawing/2014/main" id="{01581277-F638-3B6D-5C16-FC82E8F96BE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B86F107F-2749-41DB-9D33-2661A235F065}" type="slidenum">
              <a:rPr lang="ar-SA" altLang="en-US">
                <a:latin typeface="Arial" panose="020B0604020202020204" pitchFamily="34" charset="0"/>
              </a:rPr>
              <a:pPr eaLnBrk="1" hangingPunct="1"/>
              <a:t>20</a:t>
            </a:fld>
            <a:endParaRPr lang="en-US" altLang="en-US">
              <a:latin typeface="Arial" panose="020B0604020202020204" pitchFamily="34" charset="0"/>
            </a:endParaRPr>
          </a:p>
        </p:txBody>
      </p:sp>
      <p:sp>
        <p:nvSpPr>
          <p:cNvPr id="78852" name="Rectangle 2">
            <a:extLst>
              <a:ext uri="{FF2B5EF4-FFF2-40B4-BE49-F238E27FC236}">
                <a16:creationId xmlns:a16="http://schemas.microsoft.com/office/drawing/2014/main" id="{4A050C17-6EA4-EF1B-9BF5-27EFB28385F5}"/>
              </a:ext>
            </a:extLst>
          </p:cNvPr>
          <p:cNvSpPr>
            <a:spLocks noGrp="1" noRot="1" noChangeAspect="1" noChangeArrowheads="1" noTextEdit="1"/>
          </p:cNvSpPr>
          <p:nvPr>
            <p:ph type="sldImg"/>
          </p:nvPr>
        </p:nvSpPr>
        <p:spPr>
          <a:ln/>
        </p:spPr>
      </p:sp>
      <p:sp>
        <p:nvSpPr>
          <p:cNvPr id="78853" name="Rectangle 3">
            <a:extLst>
              <a:ext uri="{FF2B5EF4-FFF2-40B4-BE49-F238E27FC236}">
                <a16:creationId xmlns:a16="http://schemas.microsoft.com/office/drawing/2014/main" id="{44C035B7-DCF3-BB70-9423-5249589ABFF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9226039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3">
            <a:extLst>
              <a:ext uri="{FF2B5EF4-FFF2-40B4-BE49-F238E27FC236}">
                <a16:creationId xmlns:a16="http://schemas.microsoft.com/office/drawing/2014/main" id="{60B66C55-E819-C266-9D20-457529249CA7}"/>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D322E985-90F6-418E-A8D8-6448EC5FB644}"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79875" name="Rectangle 7">
            <a:extLst>
              <a:ext uri="{FF2B5EF4-FFF2-40B4-BE49-F238E27FC236}">
                <a16:creationId xmlns:a16="http://schemas.microsoft.com/office/drawing/2014/main" id="{C3347F15-A7AA-F676-1649-9153B433CA4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C6623389-6B34-4457-882A-F30D874CCDD2}" type="slidenum">
              <a:rPr lang="ar-SA" altLang="en-US">
                <a:latin typeface="Arial" panose="020B0604020202020204" pitchFamily="34" charset="0"/>
              </a:rPr>
              <a:pPr eaLnBrk="1" hangingPunct="1"/>
              <a:t>21</a:t>
            </a:fld>
            <a:endParaRPr lang="en-US" altLang="en-US">
              <a:latin typeface="Arial" panose="020B0604020202020204" pitchFamily="34" charset="0"/>
            </a:endParaRPr>
          </a:p>
        </p:txBody>
      </p:sp>
      <p:sp>
        <p:nvSpPr>
          <p:cNvPr id="79876" name="Rectangle 2">
            <a:extLst>
              <a:ext uri="{FF2B5EF4-FFF2-40B4-BE49-F238E27FC236}">
                <a16:creationId xmlns:a16="http://schemas.microsoft.com/office/drawing/2014/main" id="{05097AFB-198E-74FD-DAD8-506D607A8880}"/>
              </a:ext>
            </a:extLst>
          </p:cNvPr>
          <p:cNvSpPr>
            <a:spLocks noGrp="1" noRot="1" noChangeAspect="1" noChangeArrowheads="1" noTextEdit="1"/>
          </p:cNvSpPr>
          <p:nvPr>
            <p:ph type="sldImg"/>
          </p:nvPr>
        </p:nvSpPr>
        <p:spPr>
          <a:ln/>
        </p:spPr>
      </p:sp>
      <p:sp>
        <p:nvSpPr>
          <p:cNvPr id="79877" name="Rectangle 3">
            <a:extLst>
              <a:ext uri="{FF2B5EF4-FFF2-40B4-BE49-F238E27FC236}">
                <a16:creationId xmlns:a16="http://schemas.microsoft.com/office/drawing/2014/main" id="{9966DD7A-5A96-7A00-9125-C52A90105D9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a:extLst>
              <a:ext uri="{FF2B5EF4-FFF2-40B4-BE49-F238E27FC236}">
                <a16:creationId xmlns:a16="http://schemas.microsoft.com/office/drawing/2014/main" id="{E34BF257-6689-96E7-623A-82E52AB4D553}"/>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86BE2875-EC0C-4403-8191-09440E8D0028}"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80899" name="Rectangle 7">
            <a:extLst>
              <a:ext uri="{FF2B5EF4-FFF2-40B4-BE49-F238E27FC236}">
                <a16:creationId xmlns:a16="http://schemas.microsoft.com/office/drawing/2014/main" id="{2E550D47-2207-491C-7AAC-930D3436431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AFC4699B-C3B0-41E9-A739-ACF2E255D026}" type="slidenum">
              <a:rPr lang="ar-SA" altLang="en-US">
                <a:latin typeface="Arial" panose="020B0604020202020204" pitchFamily="34" charset="0"/>
              </a:rPr>
              <a:pPr eaLnBrk="1" hangingPunct="1"/>
              <a:t>22</a:t>
            </a:fld>
            <a:endParaRPr lang="en-US" altLang="en-US">
              <a:latin typeface="Arial" panose="020B0604020202020204" pitchFamily="34" charset="0"/>
            </a:endParaRPr>
          </a:p>
        </p:txBody>
      </p:sp>
      <p:sp>
        <p:nvSpPr>
          <p:cNvPr id="80900" name="Rectangle 2">
            <a:extLst>
              <a:ext uri="{FF2B5EF4-FFF2-40B4-BE49-F238E27FC236}">
                <a16:creationId xmlns:a16="http://schemas.microsoft.com/office/drawing/2014/main" id="{569F6DE6-5532-EE70-9027-E28DCFF303E1}"/>
              </a:ext>
            </a:extLst>
          </p:cNvPr>
          <p:cNvSpPr>
            <a:spLocks noGrp="1" noRot="1" noChangeAspect="1" noChangeArrowheads="1" noTextEdit="1"/>
          </p:cNvSpPr>
          <p:nvPr>
            <p:ph type="sldImg"/>
          </p:nvPr>
        </p:nvSpPr>
        <p:spPr>
          <a:ln/>
        </p:spPr>
      </p:sp>
      <p:sp>
        <p:nvSpPr>
          <p:cNvPr id="80901" name="Rectangle 3">
            <a:extLst>
              <a:ext uri="{FF2B5EF4-FFF2-40B4-BE49-F238E27FC236}">
                <a16:creationId xmlns:a16="http://schemas.microsoft.com/office/drawing/2014/main" id="{0D27E5E9-504C-EBD5-418C-BCEFEF0EF44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a:extLst>
              <a:ext uri="{FF2B5EF4-FFF2-40B4-BE49-F238E27FC236}">
                <a16:creationId xmlns:a16="http://schemas.microsoft.com/office/drawing/2014/main" id="{7AF0F09B-BFBB-ADDB-0712-7616F020BF64}"/>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191D940D-94C1-4983-81ED-EDAA66C56DF1}"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81923" name="Rectangle 7">
            <a:extLst>
              <a:ext uri="{FF2B5EF4-FFF2-40B4-BE49-F238E27FC236}">
                <a16:creationId xmlns:a16="http://schemas.microsoft.com/office/drawing/2014/main" id="{1BB536CE-A072-74F5-95DE-24B20E805F3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5C2FADBC-4B1C-44B7-AECA-D8469C017D4C}" type="slidenum">
              <a:rPr lang="ar-SA" altLang="en-US">
                <a:latin typeface="Arial" panose="020B0604020202020204" pitchFamily="34" charset="0"/>
              </a:rPr>
              <a:pPr eaLnBrk="1" hangingPunct="1"/>
              <a:t>23</a:t>
            </a:fld>
            <a:endParaRPr lang="en-US" altLang="en-US">
              <a:latin typeface="Arial" panose="020B0604020202020204" pitchFamily="34" charset="0"/>
            </a:endParaRPr>
          </a:p>
        </p:txBody>
      </p:sp>
      <p:sp>
        <p:nvSpPr>
          <p:cNvPr id="81924" name="Rectangle 2">
            <a:extLst>
              <a:ext uri="{FF2B5EF4-FFF2-40B4-BE49-F238E27FC236}">
                <a16:creationId xmlns:a16="http://schemas.microsoft.com/office/drawing/2014/main" id="{955D3054-4271-5448-8763-85963808DE0E}"/>
              </a:ext>
            </a:extLst>
          </p:cNvPr>
          <p:cNvSpPr>
            <a:spLocks noGrp="1" noRot="1" noChangeAspect="1" noChangeArrowheads="1" noTextEdit="1"/>
          </p:cNvSpPr>
          <p:nvPr>
            <p:ph type="sldImg"/>
          </p:nvPr>
        </p:nvSpPr>
        <p:spPr>
          <a:ln/>
        </p:spPr>
      </p:sp>
      <p:sp>
        <p:nvSpPr>
          <p:cNvPr id="81925" name="Rectangle 3">
            <a:extLst>
              <a:ext uri="{FF2B5EF4-FFF2-40B4-BE49-F238E27FC236}">
                <a16:creationId xmlns:a16="http://schemas.microsoft.com/office/drawing/2014/main" id="{DF089247-EE30-7189-5AC5-183AAAE98F0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a:extLst>
              <a:ext uri="{FF2B5EF4-FFF2-40B4-BE49-F238E27FC236}">
                <a16:creationId xmlns:a16="http://schemas.microsoft.com/office/drawing/2014/main" id="{7AF0F09B-BFBB-ADDB-0712-7616F020BF64}"/>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191D940D-94C1-4983-81ED-EDAA66C56DF1}"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81923" name="Rectangle 7">
            <a:extLst>
              <a:ext uri="{FF2B5EF4-FFF2-40B4-BE49-F238E27FC236}">
                <a16:creationId xmlns:a16="http://schemas.microsoft.com/office/drawing/2014/main" id="{1BB536CE-A072-74F5-95DE-24B20E805F3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5C2FADBC-4B1C-44B7-AECA-D8469C017D4C}" type="slidenum">
              <a:rPr lang="ar-SA" altLang="en-US">
                <a:latin typeface="Arial" panose="020B0604020202020204" pitchFamily="34" charset="0"/>
              </a:rPr>
              <a:pPr eaLnBrk="1" hangingPunct="1"/>
              <a:t>24</a:t>
            </a:fld>
            <a:endParaRPr lang="en-US" altLang="en-US">
              <a:latin typeface="Arial" panose="020B0604020202020204" pitchFamily="34" charset="0"/>
            </a:endParaRPr>
          </a:p>
        </p:txBody>
      </p:sp>
      <p:sp>
        <p:nvSpPr>
          <p:cNvPr id="81924" name="Rectangle 2">
            <a:extLst>
              <a:ext uri="{FF2B5EF4-FFF2-40B4-BE49-F238E27FC236}">
                <a16:creationId xmlns:a16="http://schemas.microsoft.com/office/drawing/2014/main" id="{955D3054-4271-5448-8763-85963808DE0E}"/>
              </a:ext>
            </a:extLst>
          </p:cNvPr>
          <p:cNvSpPr>
            <a:spLocks noGrp="1" noRot="1" noChangeAspect="1" noChangeArrowheads="1" noTextEdit="1"/>
          </p:cNvSpPr>
          <p:nvPr>
            <p:ph type="sldImg"/>
          </p:nvPr>
        </p:nvSpPr>
        <p:spPr>
          <a:ln/>
        </p:spPr>
      </p:sp>
      <p:sp>
        <p:nvSpPr>
          <p:cNvPr id="81925" name="Rectangle 3">
            <a:extLst>
              <a:ext uri="{FF2B5EF4-FFF2-40B4-BE49-F238E27FC236}">
                <a16:creationId xmlns:a16="http://schemas.microsoft.com/office/drawing/2014/main" id="{DF089247-EE30-7189-5AC5-183AAAE98F0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7594035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3">
            <a:extLst>
              <a:ext uri="{FF2B5EF4-FFF2-40B4-BE49-F238E27FC236}">
                <a16:creationId xmlns:a16="http://schemas.microsoft.com/office/drawing/2014/main" id="{667BCDE4-C469-0CCE-6583-C8F8F40B5539}"/>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E72A283D-D0B1-4411-971F-E2BB1C7D2061}"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82947" name="Rectangle 7">
            <a:extLst>
              <a:ext uri="{FF2B5EF4-FFF2-40B4-BE49-F238E27FC236}">
                <a16:creationId xmlns:a16="http://schemas.microsoft.com/office/drawing/2014/main" id="{595FAD43-2D4A-179B-1B79-720B864DCFC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018CD9A0-23AC-4682-ACD7-7095CADF408F}" type="slidenum">
              <a:rPr lang="ar-SA" altLang="en-US">
                <a:latin typeface="Arial" panose="020B0604020202020204" pitchFamily="34" charset="0"/>
              </a:rPr>
              <a:pPr eaLnBrk="1" hangingPunct="1"/>
              <a:t>25</a:t>
            </a:fld>
            <a:endParaRPr lang="en-US" altLang="en-US">
              <a:latin typeface="Arial" panose="020B0604020202020204" pitchFamily="34" charset="0"/>
            </a:endParaRPr>
          </a:p>
        </p:txBody>
      </p:sp>
      <p:sp>
        <p:nvSpPr>
          <p:cNvPr id="82948" name="Rectangle 2">
            <a:extLst>
              <a:ext uri="{FF2B5EF4-FFF2-40B4-BE49-F238E27FC236}">
                <a16:creationId xmlns:a16="http://schemas.microsoft.com/office/drawing/2014/main" id="{6DA1FCE9-C9B7-E52E-60BC-B956751EE438}"/>
              </a:ext>
            </a:extLst>
          </p:cNvPr>
          <p:cNvSpPr>
            <a:spLocks noGrp="1" noRot="1" noChangeAspect="1" noChangeArrowheads="1" noTextEdit="1"/>
          </p:cNvSpPr>
          <p:nvPr>
            <p:ph type="sldImg"/>
          </p:nvPr>
        </p:nvSpPr>
        <p:spPr>
          <a:ln/>
        </p:spPr>
      </p:sp>
      <p:sp>
        <p:nvSpPr>
          <p:cNvPr id="82949" name="Rectangle 3">
            <a:extLst>
              <a:ext uri="{FF2B5EF4-FFF2-40B4-BE49-F238E27FC236}">
                <a16:creationId xmlns:a16="http://schemas.microsoft.com/office/drawing/2014/main" id="{D7470D6D-7D97-20DB-CFA6-2C2C7FD78E5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a:extLst>
              <a:ext uri="{FF2B5EF4-FFF2-40B4-BE49-F238E27FC236}">
                <a16:creationId xmlns:a16="http://schemas.microsoft.com/office/drawing/2014/main" id="{7F6CADFB-5A60-C2D3-F832-18E6ED9617C0}"/>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FDED7651-3440-4F61-B302-9DFE3D3B5267}"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83971" name="Rectangle 7">
            <a:extLst>
              <a:ext uri="{FF2B5EF4-FFF2-40B4-BE49-F238E27FC236}">
                <a16:creationId xmlns:a16="http://schemas.microsoft.com/office/drawing/2014/main" id="{856049F1-D51F-5D1E-13E6-5A1874B0535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CFBFD7AA-3468-46BD-B85F-D6211E15D795}" type="slidenum">
              <a:rPr lang="ar-SA" altLang="en-US">
                <a:latin typeface="Arial" panose="020B0604020202020204" pitchFamily="34" charset="0"/>
              </a:rPr>
              <a:pPr eaLnBrk="1" hangingPunct="1"/>
              <a:t>26</a:t>
            </a:fld>
            <a:endParaRPr lang="en-US" altLang="en-US">
              <a:latin typeface="Arial" panose="020B0604020202020204" pitchFamily="34" charset="0"/>
            </a:endParaRPr>
          </a:p>
        </p:txBody>
      </p:sp>
      <p:sp>
        <p:nvSpPr>
          <p:cNvPr id="83972" name="Rectangle 2">
            <a:extLst>
              <a:ext uri="{FF2B5EF4-FFF2-40B4-BE49-F238E27FC236}">
                <a16:creationId xmlns:a16="http://schemas.microsoft.com/office/drawing/2014/main" id="{7F703507-14C2-8405-B998-6294EFF5C043}"/>
              </a:ext>
            </a:extLst>
          </p:cNvPr>
          <p:cNvSpPr>
            <a:spLocks noGrp="1" noRot="1" noChangeAspect="1" noChangeArrowheads="1" noTextEdit="1"/>
          </p:cNvSpPr>
          <p:nvPr>
            <p:ph type="sldImg"/>
          </p:nvPr>
        </p:nvSpPr>
        <p:spPr>
          <a:ln/>
        </p:spPr>
      </p:sp>
      <p:sp>
        <p:nvSpPr>
          <p:cNvPr id="83973" name="Rectangle 3">
            <a:extLst>
              <a:ext uri="{FF2B5EF4-FFF2-40B4-BE49-F238E27FC236}">
                <a16:creationId xmlns:a16="http://schemas.microsoft.com/office/drawing/2014/main" id="{CD5433E8-DB7D-2CF5-789D-0135ABA0D83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Each of the four inputs, </a:t>
            </a:r>
            <a:r>
              <a:rPr lang="en-US" sz="1200" i="1" kern="1200" dirty="0">
                <a:solidFill>
                  <a:schemeClr val="tx1"/>
                </a:solidFill>
                <a:effectLst/>
                <a:latin typeface="+mn-lt"/>
                <a:ea typeface="+mn-ea"/>
                <a:cs typeface="+mn-cs"/>
              </a:rPr>
              <a:t>I</a:t>
            </a:r>
            <a:r>
              <a:rPr lang="en-US" sz="1200" kern="1200" dirty="0">
                <a:solidFill>
                  <a:schemeClr val="tx1"/>
                </a:solidFill>
                <a:effectLst/>
                <a:latin typeface="+mn-lt"/>
                <a:ea typeface="+mn-ea"/>
                <a:cs typeface="+mn-cs"/>
              </a:rPr>
              <a:t>0 through </a:t>
            </a:r>
            <a:r>
              <a:rPr lang="en-US" sz="1200" i="1" kern="1200" dirty="0">
                <a:solidFill>
                  <a:schemeClr val="tx1"/>
                </a:solidFill>
                <a:effectLst/>
                <a:latin typeface="+mn-lt"/>
                <a:ea typeface="+mn-ea"/>
                <a:cs typeface="+mn-cs"/>
              </a:rPr>
              <a:t>I</a:t>
            </a:r>
            <a:r>
              <a:rPr lang="en-US" sz="1200" kern="1200" dirty="0">
                <a:solidFill>
                  <a:schemeClr val="tx1"/>
                </a:solidFill>
                <a:effectLst/>
                <a:latin typeface="+mn-lt"/>
                <a:ea typeface="+mn-ea"/>
                <a:cs typeface="+mn-cs"/>
              </a:rPr>
              <a:t>3, is applied to one input of an AND gate. Selection lines </a:t>
            </a:r>
            <a:r>
              <a:rPr lang="en-US" sz="1200" i="1" kern="1200" dirty="0">
                <a:solidFill>
                  <a:schemeClr val="tx1"/>
                </a:solidFill>
                <a:effectLst/>
                <a:latin typeface="+mn-lt"/>
                <a:ea typeface="+mn-ea"/>
                <a:cs typeface="+mn-cs"/>
              </a:rPr>
              <a:t>S</a:t>
            </a:r>
            <a:r>
              <a:rPr lang="en-US" sz="1200" kern="1200" dirty="0">
                <a:solidFill>
                  <a:schemeClr val="tx1"/>
                </a:solidFill>
                <a:effectLst/>
                <a:latin typeface="+mn-lt"/>
                <a:ea typeface="+mn-ea"/>
                <a:cs typeface="+mn-cs"/>
              </a:rPr>
              <a:t>1 and </a:t>
            </a:r>
            <a:r>
              <a:rPr lang="en-US" sz="1200" i="1" kern="1200" dirty="0">
                <a:solidFill>
                  <a:schemeClr val="tx1"/>
                </a:solidFill>
                <a:effectLst/>
                <a:latin typeface="+mn-lt"/>
                <a:ea typeface="+mn-ea"/>
                <a:cs typeface="+mn-cs"/>
              </a:rPr>
              <a:t>S</a:t>
            </a:r>
            <a:r>
              <a:rPr lang="en-US" sz="1200" kern="1200" dirty="0">
                <a:solidFill>
                  <a:schemeClr val="tx1"/>
                </a:solidFill>
                <a:effectLst/>
                <a:latin typeface="+mn-lt"/>
                <a:ea typeface="+mn-ea"/>
                <a:cs typeface="+mn-cs"/>
              </a:rPr>
              <a:t>0 are decoded to select a particular AND gate.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outputs of the AND gates are applied to a single OR gate that provides the one-line output. </a:t>
            </a:r>
            <a:endParaRPr lang="en-US" dirty="0"/>
          </a:p>
          <a:p>
            <a:pPr marL="0" algn="l" defTabSz="914400" rtl="0" eaLnBrk="1" latinLnBrk="0" hangingPunct="1"/>
            <a:endParaRPr lang="en-US" dirty="0"/>
          </a:p>
        </p:txBody>
      </p:sp>
      <p:sp>
        <p:nvSpPr>
          <p:cNvPr id="4" name="Slide Number Placeholder 3"/>
          <p:cNvSpPr>
            <a:spLocks noGrp="1"/>
          </p:cNvSpPr>
          <p:nvPr>
            <p:ph type="sldNum" sz="quarter" idx="5"/>
          </p:nvPr>
        </p:nvSpPr>
        <p:spPr/>
        <p:txBody>
          <a:bodyPr/>
          <a:lstStyle/>
          <a:p>
            <a:fld id="{ADCA8CA7-725C-44F6-9D7B-A72A6559A686}" type="slidenum">
              <a:rPr lang="ar-SA" smtClean="0"/>
              <a:pPr/>
              <a:t>28</a:t>
            </a:fld>
            <a:endParaRPr lang="ar-SA" dirty="0"/>
          </a:p>
        </p:txBody>
      </p:sp>
    </p:spTree>
    <p:extLst>
      <p:ext uri="{BB962C8B-B14F-4D97-AF65-F5344CB8AC3E}">
        <p14:creationId xmlns:p14="http://schemas.microsoft.com/office/powerpoint/2010/main" val="6849252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The first </a:t>
            </a:r>
            <a:r>
              <a:rPr lang="en-US" sz="1200" i="1" kern="1200" dirty="0">
                <a:solidFill>
                  <a:schemeClr val="tx1"/>
                </a:solidFill>
                <a:effectLst/>
                <a:latin typeface="+mn-lt"/>
                <a:ea typeface="+mn-ea"/>
                <a:cs typeface="+mn-cs"/>
              </a:rPr>
              <a:t>n </a:t>
            </a:r>
            <a:r>
              <a:rPr lang="en-US" sz="1200" kern="1200" dirty="0">
                <a:solidFill>
                  <a:schemeClr val="tx1"/>
                </a:solidFill>
                <a:effectLst/>
                <a:latin typeface="+mn-lt"/>
                <a:ea typeface="+mn-ea"/>
                <a:cs typeface="+mn-cs"/>
              </a:rPr>
              <a:t>- 1 variables of the function are connected to the selection inputs of the multiplexer. The remaining single variable of the function is used for the data inputs. </a:t>
            </a:r>
            <a:endParaRPr lang="en-US" dirty="0"/>
          </a:p>
          <a:p>
            <a:pPr marL="171450" indent="-171450" algn="l" rtl="0">
              <a:buFont typeface="Arial" panose="020B0604020202020204" pitchFamily="34" charset="0"/>
              <a:buChar char="•"/>
            </a:pPr>
            <a:r>
              <a:rPr lang="en-US" sz="1200" kern="1200" dirty="0">
                <a:solidFill>
                  <a:schemeClr val="tx1"/>
                </a:solidFill>
                <a:effectLst/>
                <a:latin typeface="+mn-lt"/>
                <a:ea typeface="+mn-ea"/>
                <a:cs typeface="+mn-cs"/>
              </a:rPr>
              <a:t>This function of three variables can be implemented with a four-to-one-line multiplexer as shown in Fig. 4.27. The two variables </a:t>
            </a:r>
            <a:r>
              <a:rPr lang="en-US" sz="1200" i="1" kern="1200" dirty="0">
                <a:solidFill>
                  <a:schemeClr val="tx1"/>
                </a:solidFill>
                <a:effectLst/>
                <a:latin typeface="+mn-lt"/>
                <a:ea typeface="+mn-ea"/>
                <a:cs typeface="+mn-cs"/>
              </a:rPr>
              <a:t>x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y </a:t>
            </a:r>
            <a:r>
              <a:rPr lang="en-US" sz="1200" kern="1200" dirty="0">
                <a:solidFill>
                  <a:schemeClr val="tx1"/>
                </a:solidFill>
                <a:effectLst/>
                <a:latin typeface="+mn-lt"/>
                <a:ea typeface="+mn-ea"/>
                <a:cs typeface="+mn-cs"/>
              </a:rPr>
              <a:t>are applied to the selection lines in that order; </a:t>
            </a:r>
            <a:endParaRPr lang="ar-SA" sz="1200" kern="1200" dirty="0">
              <a:solidFill>
                <a:schemeClr val="tx1"/>
              </a:solidFill>
              <a:effectLst/>
              <a:latin typeface="+mn-lt"/>
              <a:ea typeface="+mn-ea"/>
              <a:cs typeface="+mn-cs"/>
            </a:endParaRPr>
          </a:p>
          <a:p>
            <a:pPr marL="171450" indent="-171450" algn="l" rtl="0">
              <a:buFont typeface="Arial" panose="020B0604020202020204" pitchFamily="34" charset="0"/>
              <a:buChar char="•"/>
            </a:pPr>
            <a:r>
              <a:rPr lang="en-US" sz="1200" kern="1200" dirty="0">
                <a:solidFill>
                  <a:schemeClr val="tx1"/>
                </a:solidFill>
                <a:effectLst/>
                <a:latin typeface="+mn-lt"/>
                <a:ea typeface="+mn-ea"/>
                <a:cs typeface="+mn-cs"/>
              </a:rPr>
              <a:t>The values for the data input lines are determined from the truth table of the function. When </a:t>
            </a:r>
            <a:r>
              <a:rPr lang="en-US" sz="1200" i="1" kern="1200" dirty="0" err="1">
                <a:solidFill>
                  <a:schemeClr val="tx1"/>
                </a:solidFill>
                <a:effectLst/>
                <a:latin typeface="+mn-lt"/>
                <a:ea typeface="+mn-ea"/>
                <a:cs typeface="+mn-cs"/>
              </a:rPr>
              <a:t>xy</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 00, output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is equal</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to</a:t>
            </a:r>
            <a:r>
              <a:rPr lang="ar-SA"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z</a:t>
            </a:r>
            <a:r>
              <a:rPr lang="ar-SA"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because</a:t>
            </a:r>
            <a:r>
              <a:rPr lang="ar-SA"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 0</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when</a:t>
            </a:r>
            <a:r>
              <a:rPr lang="ar-SA"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z </a:t>
            </a:r>
            <a:r>
              <a:rPr lang="en-US" sz="1200" kern="1200" dirty="0">
                <a:solidFill>
                  <a:schemeClr val="tx1"/>
                </a:solidFill>
                <a:effectLst/>
                <a:latin typeface="+mn-lt"/>
                <a:ea typeface="+mn-ea"/>
                <a:cs typeface="+mn-cs"/>
              </a:rPr>
              <a:t>= 0</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and</a:t>
            </a:r>
            <a:r>
              <a:rPr lang="ar-SA"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 1</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when</a:t>
            </a:r>
            <a:r>
              <a:rPr lang="ar-SA" sz="1200" i="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z </a:t>
            </a:r>
            <a:r>
              <a:rPr lang="en-US" sz="1200" kern="1200" dirty="0">
                <a:solidFill>
                  <a:schemeClr val="tx1"/>
                </a:solidFill>
                <a:effectLst/>
                <a:latin typeface="+mn-lt"/>
                <a:ea typeface="+mn-ea"/>
                <a:cs typeface="+mn-cs"/>
              </a:rPr>
              <a:t>= 1.</a:t>
            </a:r>
            <a:endParaRPr lang="ar-SA" sz="1200" kern="1200" dirty="0">
              <a:solidFill>
                <a:schemeClr val="tx1"/>
              </a:solidFill>
              <a:effectLst/>
              <a:latin typeface="+mn-lt"/>
              <a:ea typeface="+mn-ea"/>
              <a:cs typeface="+mn-cs"/>
            </a:endParaRPr>
          </a:p>
          <a:p>
            <a:pPr marL="171450" indent="-171450" algn="l" rtl="0">
              <a:buFont typeface="Arial" panose="020B0604020202020204" pitchFamily="34" charset="0"/>
              <a:buChar char="•"/>
            </a:pPr>
            <a:r>
              <a:rPr lang="en-US" sz="1200" kern="1200" dirty="0">
                <a:solidFill>
                  <a:schemeClr val="tx1"/>
                </a:solidFill>
                <a:effectLst/>
                <a:latin typeface="+mn-lt"/>
                <a:ea typeface="+mn-ea"/>
                <a:cs typeface="+mn-cs"/>
              </a:rPr>
              <a:t>This</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requires</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that</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variable </a:t>
            </a:r>
            <a:r>
              <a:rPr lang="en-US" sz="1200" i="1" kern="1200" dirty="0">
                <a:solidFill>
                  <a:schemeClr val="tx1"/>
                </a:solidFill>
                <a:effectLst/>
                <a:latin typeface="+mn-lt"/>
                <a:ea typeface="+mn-ea"/>
                <a:cs typeface="+mn-cs"/>
              </a:rPr>
              <a:t>z</a:t>
            </a:r>
            <a:r>
              <a:rPr lang="ar-SA"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be</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applied</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to</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data</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input</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0.The</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operation</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of</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the</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multiplexer</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is</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such</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that</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when</a:t>
            </a:r>
            <a:r>
              <a:rPr lang="ar-SA" sz="1200"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xy</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 00, data input 0 has a path to the output, and that makes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equal to </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a:t>
            </a:r>
            <a:endParaRPr lang="ar-SA" sz="1200" kern="1200" dirty="0">
              <a:solidFill>
                <a:schemeClr val="tx1"/>
              </a:solidFill>
              <a:effectLst/>
              <a:latin typeface="+mn-lt"/>
              <a:ea typeface="+mn-ea"/>
              <a:cs typeface="+mn-cs"/>
            </a:endParaRPr>
          </a:p>
          <a:p>
            <a:pPr marL="171450" indent="-171450" algn="l" rtl="0">
              <a:buFont typeface="Arial" panose="020B0604020202020204" pitchFamily="34" charset="0"/>
              <a:buChar char="•"/>
            </a:pPr>
            <a:r>
              <a:rPr lang="en-US" sz="1200" kern="1200" dirty="0">
                <a:solidFill>
                  <a:schemeClr val="tx1"/>
                </a:solidFill>
                <a:effectLst/>
                <a:latin typeface="+mn-lt"/>
                <a:ea typeface="+mn-ea"/>
                <a:cs typeface="+mn-cs"/>
              </a:rPr>
              <a:t> In a similar fashion, we can determine the required input to data lines 1, 2, and 3 from the value of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when </a:t>
            </a:r>
            <a:r>
              <a:rPr lang="en-US" sz="1200" i="1" kern="1200" dirty="0" err="1">
                <a:solidFill>
                  <a:schemeClr val="tx1"/>
                </a:solidFill>
                <a:effectLst/>
                <a:latin typeface="+mn-lt"/>
                <a:ea typeface="+mn-ea"/>
                <a:cs typeface="+mn-cs"/>
              </a:rPr>
              <a:t>xy</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01,</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10,</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and</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11,</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respectively.</a:t>
            </a:r>
            <a:r>
              <a:rPr lang="ar-SA" sz="1200" kern="1200" dirty="0">
                <a:solidFill>
                  <a:schemeClr val="tx1"/>
                </a:solidFill>
                <a:effectLst/>
                <a:latin typeface="+mn-lt"/>
                <a:ea typeface="+mn-ea"/>
                <a:cs typeface="+mn-cs"/>
              </a:rPr>
              <a:t> </a:t>
            </a:r>
          </a:p>
          <a:p>
            <a:pPr marL="171450" indent="-171450" algn="l" rtl="0">
              <a:buFont typeface="Arial" panose="020B0604020202020204" pitchFamily="34" charset="0"/>
              <a:buChar char="•"/>
            </a:pPr>
            <a:r>
              <a:rPr lang="en-US" sz="1200" kern="1200" dirty="0">
                <a:solidFill>
                  <a:schemeClr val="tx1"/>
                </a:solidFill>
                <a:effectLst/>
                <a:latin typeface="+mn-lt"/>
                <a:ea typeface="+mn-ea"/>
                <a:cs typeface="+mn-cs"/>
              </a:rPr>
              <a:t>This</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particular</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example</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shows</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all</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four</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possibilities</a:t>
            </a:r>
            <a:r>
              <a:rPr lang="ar-SA" sz="12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that can be obtained for the data inputs. </a:t>
            </a:r>
            <a:endParaRPr lang="ar-SA"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The general procedure for implementing any Boolean function of </a:t>
            </a:r>
            <a:r>
              <a:rPr lang="en-US" sz="1200" i="1" kern="1200" dirty="0">
                <a:solidFill>
                  <a:schemeClr val="tx1"/>
                </a:solidFill>
                <a:effectLst/>
                <a:latin typeface="+mn-lt"/>
                <a:ea typeface="+mn-ea"/>
                <a:cs typeface="+mn-cs"/>
              </a:rPr>
              <a:t>n </a:t>
            </a:r>
            <a:r>
              <a:rPr lang="en-US" sz="1200" kern="1200" dirty="0">
                <a:solidFill>
                  <a:schemeClr val="tx1"/>
                </a:solidFill>
                <a:effectLst/>
                <a:latin typeface="+mn-lt"/>
                <a:ea typeface="+mn-ea"/>
                <a:cs typeface="+mn-cs"/>
              </a:rPr>
              <a:t>variables with a multiplexer with </a:t>
            </a:r>
            <a:r>
              <a:rPr lang="en-US" sz="1200" i="1" kern="1200" dirty="0">
                <a:solidFill>
                  <a:schemeClr val="tx1"/>
                </a:solidFill>
                <a:effectLst/>
                <a:latin typeface="+mn-lt"/>
                <a:ea typeface="+mn-ea"/>
                <a:cs typeface="+mn-cs"/>
              </a:rPr>
              <a:t>n </a:t>
            </a:r>
            <a:r>
              <a:rPr lang="en-US" sz="1200" kern="1200" dirty="0">
                <a:solidFill>
                  <a:schemeClr val="tx1"/>
                </a:solidFill>
                <a:effectLst/>
                <a:latin typeface="+mn-lt"/>
                <a:ea typeface="+mn-ea"/>
                <a:cs typeface="+mn-cs"/>
              </a:rPr>
              <a:t>- 1 selection inputs and 2</a:t>
            </a:r>
            <a:r>
              <a:rPr lang="en-US" sz="1200" i="1" kern="1200" dirty="0">
                <a:solidFill>
                  <a:schemeClr val="tx1"/>
                </a:solidFill>
                <a:effectLst/>
                <a:latin typeface="+mn-lt"/>
                <a:ea typeface="+mn-ea"/>
                <a:cs typeface="+mn-cs"/>
              </a:rPr>
              <a:t>n </a:t>
            </a:r>
            <a:r>
              <a:rPr lang="en-US" sz="1200" kern="1200" dirty="0">
                <a:solidFill>
                  <a:schemeClr val="tx1"/>
                </a:solidFill>
                <a:effectLst/>
                <a:latin typeface="+mn-lt"/>
                <a:ea typeface="+mn-ea"/>
                <a:cs typeface="+mn-cs"/>
              </a:rPr>
              <a:t>- 1 data inputs follows from the previous example. To begin with, Boolean function is listed in a truth table. </a:t>
            </a: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Then first </a:t>
            </a:r>
            <a:r>
              <a:rPr lang="en-US" sz="1200" i="1" kern="1200" dirty="0">
                <a:solidFill>
                  <a:schemeClr val="tx1"/>
                </a:solidFill>
                <a:effectLst/>
                <a:latin typeface="+mn-lt"/>
                <a:ea typeface="+mn-ea"/>
                <a:cs typeface="+mn-cs"/>
              </a:rPr>
              <a:t>n </a:t>
            </a:r>
            <a:r>
              <a:rPr lang="en-US" sz="1200" kern="1200" dirty="0">
                <a:solidFill>
                  <a:schemeClr val="tx1"/>
                </a:solidFill>
                <a:effectLst/>
                <a:latin typeface="+mn-lt"/>
                <a:ea typeface="+mn-ea"/>
                <a:cs typeface="+mn-cs"/>
              </a:rPr>
              <a:t>- 1 variables in the table are applied to the selection inputs of the multiplexer. For each com- bination of the selection variables, we evaluate the output as a function of the last variable. This function can be 0, 1, the variable, or the complement of the variable. These values are then applied to the data inputs in the proper order. </a:t>
            </a:r>
            <a:endParaRPr lang="en-US" dirty="0"/>
          </a:p>
          <a:p>
            <a:pPr marL="171450" indent="-171450" algn="l" rtl="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ADCA8CA7-725C-44F6-9D7B-A72A6559A686}" type="slidenum">
              <a:rPr lang="ar-SA" smtClean="0"/>
              <a:pPr/>
              <a:t>33</a:t>
            </a:fld>
            <a:endParaRPr lang="ar-SA" dirty="0"/>
          </a:p>
        </p:txBody>
      </p:sp>
    </p:spTree>
    <p:extLst>
      <p:ext uri="{BB962C8B-B14F-4D97-AF65-F5344CB8AC3E}">
        <p14:creationId xmlns:p14="http://schemas.microsoft.com/office/powerpoint/2010/main" val="21967648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a:extLst>
              <a:ext uri="{FF2B5EF4-FFF2-40B4-BE49-F238E27FC236}">
                <a16:creationId xmlns:a16="http://schemas.microsoft.com/office/drawing/2014/main" id="{495ADF3B-6926-9ED3-93D8-4F693E3D25F1}"/>
              </a:ext>
            </a:extLst>
          </p:cNvPr>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0FE7180B-50BD-4409-A162-51AFD3A29987}" type="datetime1">
              <a:rPr lang="ar-SA" altLang="en-US" smtClean="0">
                <a:latin typeface="Arial" panose="020B0604020202020204" pitchFamily="34" charset="0"/>
              </a:rPr>
              <a:pPr eaLnBrk="1" hangingPunct="1"/>
              <a:t>12/01/1445</a:t>
            </a:fld>
            <a:endParaRPr lang="en-US" altLang="en-US">
              <a:latin typeface="Arial" panose="020B0604020202020204" pitchFamily="34" charset="0"/>
            </a:endParaRPr>
          </a:p>
        </p:txBody>
      </p:sp>
      <p:sp>
        <p:nvSpPr>
          <p:cNvPr id="71683" name="Rectangle 7">
            <a:extLst>
              <a:ext uri="{FF2B5EF4-FFF2-40B4-BE49-F238E27FC236}">
                <a16:creationId xmlns:a16="http://schemas.microsoft.com/office/drawing/2014/main" id="{420BC075-1793-CB06-3E70-2B80789CC05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1B46FA86-4F87-4D39-8B9B-69C69ED22553}" type="slidenum">
              <a:rPr lang="ar-SA" altLang="en-US">
                <a:latin typeface="Arial" panose="020B0604020202020204" pitchFamily="34" charset="0"/>
              </a:rPr>
              <a:pPr eaLnBrk="1" hangingPunct="1"/>
              <a:t>35</a:t>
            </a:fld>
            <a:endParaRPr lang="en-US" altLang="en-US">
              <a:latin typeface="Arial" panose="020B0604020202020204" pitchFamily="34" charset="0"/>
            </a:endParaRPr>
          </a:p>
        </p:txBody>
      </p:sp>
      <p:sp>
        <p:nvSpPr>
          <p:cNvPr id="71684" name="Rectangle 2">
            <a:extLst>
              <a:ext uri="{FF2B5EF4-FFF2-40B4-BE49-F238E27FC236}">
                <a16:creationId xmlns:a16="http://schemas.microsoft.com/office/drawing/2014/main" id="{D52767B2-C440-8D6F-865E-7CBA2C65E25E}"/>
              </a:ext>
            </a:extLst>
          </p:cNvPr>
          <p:cNvSpPr>
            <a:spLocks noGrp="1" noRot="1" noChangeAspect="1" noChangeArrowheads="1" noTextEdit="1"/>
          </p:cNvSpPr>
          <p:nvPr>
            <p:ph type="sldImg"/>
          </p:nvPr>
        </p:nvSpPr>
        <p:spPr>
          <a:ln/>
        </p:spPr>
      </p:sp>
      <p:sp>
        <p:nvSpPr>
          <p:cNvPr id="71685" name="Rectangle 3">
            <a:extLst>
              <a:ext uri="{FF2B5EF4-FFF2-40B4-BE49-F238E27FC236}">
                <a16:creationId xmlns:a16="http://schemas.microsoft.com/office/drawing/2014/main" id="{045D2BF5-36FE-1507-264B-7A14F34BFEB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Rectangle: Rounded Corners 9">
            <a:extLst>
              <a:ext uri="{FF2B5EF4-FFF2-40B4-BE49-F238E27FC236}">
                <a16:creationId xmlns:a16="http://schemas.microsoft.com/office/drawing/2014/main" id="{E038BC98-DBAD-F1CF-AE15-DD63DC9E4AD5}"/>
              </a:ext>
            </a:extLst>
          </p:cNvPr>
          <p:cNvSpPr/>
          <p:nvPr userDrawn="1"/>
        </p:nvSpPr>
        <p:spPr>
          <a:xfrm>
            <a:off x="266699" y="4677995"/>
            <a:ext cx="746095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07: Combinational Circuits-Part2</a:t>
            </a:r>
          </a:p>
        </p:txBody>
      </p:sp>
      <p:sp>
        <p:nvSpPr>
          <p:cNvPr id="18" name="TextBox 8">
            <a:extLst>
              <a:ext uri="{FF2B5EF4-FFF2-40B4-BE49-F238E27FC236}">
                <a16:creationId xmlns:a16="http://schemas.microsoft.com/office/drawing/2014/main" id="{9C9C9DC9-F4C4-B57B-6A92-E72FB37C8B6A}"/>
              </a:ext>
            </a:extLst>
          </p:cNvPr>
          <p:cNvSpPr txBox="1"/>
          <p:nvPr userDrawn="1"/>
        </p:nvSpPr>
        <p:spPr>
          <a:xfrm>
            <a:off x="2701395" y="3132902"/>
            <a:ext cx="9052455"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Digital Systems- IT131</a:t>
            </a:r>
          </a:p>
        </p:txBody>
      </p:sp>
      <p:sp>
        <p:nvSpPr>
          <p:cNvPr id="19" name="TextBox 11">
            <a:extLst>
              <a:ext uri="{FF2B5EF4-FFF2-40B4-BE49-F238E27FC236}">
                <a16:creationId xmlns:a16="http://schemas.microsoft.com/office/drawing/2014/main" id="{91B79910-454D-42C7-1954-CEC296AE6105}"/>
              </a:ext>
            </a:extLst>
          </p:cNvPr>
          <p:cNvSpPr txBox="1"/>
          <p:nvPr userDrawn="1"/>
        </p:nvSpPr>
        <p:spPr>
          <a:xfrm>
            <a:off x="2701395" y="3652634"/>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Alaa </a:t>
            </a:r>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Eldeen</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S. Mohamed</a:t>
            </a:r>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
        <p:nvSpPr>
          <p:cNvPr id="7" name="Rectangle 1">
            <a:extLst>
              <a:ext uri="{FF2B5EF4-FFF2-40B4-BE49-F238E27FC236}">
                <a16:creationId xmlns:a16="http://schemas.microsoft.com/office/drawing/2014/main" id="{A31711D6-4EF2-89C9-E054-B93CD4A17B6F}"/>
              </a:ext>
            </a:extLst>
          </p:cNvPr>
          <p:cNvSpPr/>
          <p:nvPr userDrawn="1"/>
        </p:nvSpPr>
        <p:spPr>
          <a:xfrm>
            <a:off x="9027042" y="714599"/>
            <a:ext cx="86284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5">
            <a:extLst>
              <a:ext uri="{FF2B5EF4-FFF2-40B4-BE49-F238E27FC236}">
                <a16:creationId xmlns:a16="http://schemas.microsoft.com/office/drawing/2014/main" id="{0346DD37-921B-9126-02CE-F6B02A4C74D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9DB612E-396A-102F-365C-669B11D108CB}"/>
              </a:ext>
            </a:extLst>
          </p:cNvPr>
          <p:cNvSpPr/>
          <p:nvPr userDrawn="1"/>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0" name="TextBox 10">
            <a:extLst>
              <a:ext uri="{FF2B5EF4-FFF2-40B4-BE49-F238E27FC236}">
                <a16:creationId xmlns:a16="http://schemas.microsoft.com/office/drawing/2014/main" id="{2499A7BA-A7A4-BA1F-B4C0-5F2DED42A7B0}"/>
              </a:ext>
            </a:extLst>
          </p:cNvPr>
          <p:cNvSpPr txBox="1"/>
          <p:nvPr userDrawn="1"/>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TextBox 11">
            <a:extLst>
              <a:ext uri="{FF2B5EF4-FFF2-40B4-BE49-F238E27FC236}">
                <a16:creationId xmlns:a16="http://schemas.microsoft.com/office/drawing/2014/main" id="{C6865D59-2262-AB61-4B0F-36F3D3241FA1}"/>
              </a:ext>
            </a:extLst>
          </p:cNvPr>
          <p:cNvSpPr txBox="1"/>
          <p:nvPr userDrawn="1"/>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07</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2" name="Rectangle: Rounded Corners 16">
            <a:extLst>
              <a:ext uri="{FF2B5EF4-FFF2-40B4-BE49-F238E27FC236}">
                <a16:creationId xmlns:a16="http://schemas.microsoft.com/office/drawing/2014/main" id="{0790AB38-31BD-FCA2-4F26-6FE88E1656BC}"/>
              </a:ext>
            </a:extLst>
          </p:cNvPr>
          <p:cNvSpPr/>
          <p:nvPr userDrawn="1"/>
        </p:nvSpPr>
        <p:spPr>
          <a:xfrm>
            <a:off x="311280" y="1466123"/>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3" name="Content Placeholder 2">
            <a:extLst>
              <a:ext uri="{FF2B5EF4-FFF2-40B4-BE49-F238E27FC236}">
                <a16:creationId xmlns:a16="http://schemas.microsoft.com/office/drawing/2014/main" id="{E23DF400-2A37-0C0A-AD2A-53E3805D3721}"/>
              </a:ext>
            </a:extLst>
          </p:cNvPr>
          <p:cNvSpPr>
            <a:spLocks noGrp="1"/>
          </p:cNvSpPr>
          <p:nvPr>
            <p:ph idx="1"/>
          </p:nvPr>
        </p:nvSpPr>
        <p:spPr>
          <a:xfrm>
            <a:off x="504263" y="1821885"/>
            <a:ext cx="11298531" cy="3406595"/>
          </a:xfrm>
          <a:prstGeom prst="rect">
            <a:avLst/>
          </a:prstGeo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15" name="Rectangle 6">
            <a:extLst>
              <a:ext uri="{FF2B5EF4-FFF2-40B4-BE49-F238E27FC236}">
                <a16:creationId xmlns:a16="http://schemas.microsoft.com/office/drawing/2014/main" id="{A70A5F4C-386D-CE85-62BA-2912050B3844}"/>
              </a:ext>
            </a:extLst>
          </p:cNvPr>
          <p:cNvSpPr/>
          <p:nvPr userDrawn="1"/>
        </p:nvSpPr>
        <p:spPr>
          <a:xfrm>
            <a:off x="3872874" y="6252521"/>
            <a:ext cx="83191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9">
            <a:extLst>
              <a:ext uri="{FF2B5EF4-FFF2-40B4-BE49-F238E27FC236}">
                <a16:creationId xmlns:a16="http://schemas.microsoft.com/office/drawing/2014/main" id="{3CAACBAE-B046-97A3-0BD1-F4E231DDEA0E}"/>
              </a:ext>
            </a:extLst>
          </p:cNvPr>
          <p:cNvSpPr txBox="1"/>
          <p:nvPr userDrawn="1"/>
        </p:nvSpPr>
        <p:spPr>
          <a:xfrm>
            <a:off x="9145917" y="6263193"/>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Alaa </a:t>
            </a:r>
            <a:r>
              <a:rPr lang="en-US" b="1" dirty="0" err="1">
                <a:solidFill>
                  <a:schemeClr val="bg1"/>
                </a:solidFill>
                <a:latin typeface="Times New Roman" panose="02020603050405020304" pitchFamily="18" charset="0"/>
                <a:cs typeface="Times New Roman" panose="02020603050405020304" pitchFamily="18" charset="0"/>
              </a:rPr>
              <a:t>Eldeen</a:t>
            </a:r>
            <a:r>
              <a:rPr lang="en-US" b="1" dirty="0">
                <a:solidFill>
                  <a:schemeClr val="bg1"/>
                </a:solidFill>
                <a:latin typeface="Times New Roman" panose="02020603050405020304" pitchFamily="18" charset="0"/>
                <a:cs typeface="Times New Roman" panose="02020603050405020304" pitchFamily="18" charset="0"/>
              </a:rPr>
              <a:t> Mohamed</a:t>
            </a:r>
          </a:p>
        </p:txBody>
      </p:sp>
      <p:sp>
        <p:nvSpPr>
          <p:cNvPr id="18" name="TextBox 12">
            <a:extLst>
              <a:ext uri="{FF2B5EF4-FFF2-40B4-BE49-F238E27FC236}">
                <a16:creationId xmlns:a16="http://schemas.microsoft.com/office/drawing/2014/main" id="{C4464C79-CF60-17D7-689C-7830BFB5814D}"/>
              </a:ext>
            </a:extLst>
          </p:cNvPr>
          <p:cNvSpPr txBox="1"/>
          <p:nvPr userDrawn="1"/>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pic>
        <p:nvPicPr>
          <p:cNvPr id="4" name="Picture 12">
            <a:extLst>
              <a:ext uri="{FF2B5EF4-FFF2-40B4-BE49-F238E27FC236}">
                <a16:creationId xmlns:a16="http://schemas.microsoft.com/office/drawing/2014/main" id="{9C5FE8FD-9922-E42D-61C1-4B4919D0B40C}"/>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9889891" y="-269437"/>
            <a:ext cx="2036258" cy="1800993"/>
          </a:xfrm>
          <a:prstGeom prst="rect">
            <a:avLst/>
          </a:prstGeom>
        </p:spPr>
      </p:pic>
      <p:sp>
        <p:nvSpPr>
          <p:cNvPr id="19" name="Rectangle 13">
            <a:extLst>
              <a:ext uri="{FF2B5EF4-FFF2-40B4-BE49-F238E27FC236}">
                <a16:creationId xmlns:a16="http://schemas.microsoft.com/office/drawing/2014/main" id="{C898C124-FC94-E508-327D-95846ECBF3BD}"/>
              </a:ext>
            </a:extLst>
          </p:cNvPr>
          <p:cNvSpPr/>
          <p:nvPr userDrawn="1"/>
        </p:nvSpPr>
        <p:spPr>
          <a:xfrm>
            <a:off x="9429750" y="5857608"/>
            <a:ext cx="2743200"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a:solidFill>
                  <a:schemeClr val="bg1"/>
                </a:solidFill>
                <a:latin typeface="Times New Roman" panose="02020603050405020304" pitchFamily="18" charset="0"/>
                <a:cs typeface="Times New Roman" panose="02020603050405020304" pitchFamily="18" charset="0"/>
              </a:rPr>
              <a:t>Digital Systems- IT131</a:t>
            </a:r>
          </a:p>
        </p:txBody>
      </p:sp>
      <p:sp>
        <p:nvSpPr>
          <p:cNvPr id="20" name="TextBox 17">
            <a:extLst>
              <a:ext uri="{FF2B5EF4-FFF2-40B4-BE49-F238E27FC236}">
                <a16:creationId xmlns:a16="http://schemas.microsoft.com/office/drawing/2014/main" id="{1AEBD004-46B1-FFE1-6BE8-E8629940F1CF}"/>
              </a:ext>
            </a:extLst>
          </p:cNvPr>
          <p:cNvSpPr txBox="1"/>
          <p:nvPr userDrawn="1"/>
        </p:nvSpPr>
        <p:spPr>
          <a:xfrm>
            <a:off x="3549680" y="6226940"/>
            <a:ext cx="504187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06 –  </a:t>
            </a:r>
            <a:r>
              <a:rPr lang="en-US" sz="1800" b="1" kern="1200" dirty="0">
                <a:solidFill>
                  <a:schemeClr val="bg1"/>
                </a:solidFill>
                <a:latin typeface="Times New Roman" panose="02020603050405020304" pitchFamily="18" charset="0"/>
                <a:ea typeface="+mn-ea"/>
                <a:cs typeface="Times New Roman" panose="02020603050405020304" pitchFamily="18" charset="0"/>
              </a:rPr>
              <a:t>Combinational Circuits-Part2</a:t>
            </a:r>
          </a:p>
        </p:txBody>
      </p:sp>
      <p:sp>
        <p:nvSpPr>
          <p:cNvPr id="21" name="TextBox 3">
            <a:extLst>
              <a:ext uri="{FF2B5EF4-FFF2-40B4-BE49-F238E27FC236}">
                <a16:creationId xmlns:a16="http://schemas.microsoft.com/office/drawing/2014/main" id="{1D2645AB-0ECF-5A7B-F332-15A9BE03E60A}"/>
              </a:ext>
            </a:extLst>
          </p:cNvPr>
          <p:cNvSpPr txBox="1"/>
          <p:nvPr userDrawn="1"/>
        </p:nvSpPr>
        <p:spPr>
          <a:xfrm>
            <a:off x="1547847" y="299032"/>
            <a:ext cx="7598069" cy="707886"/>
          </a:xfrm>
          <a:prstGeom prst="rect">
            <a:avLst/>
          </a:prstGeom>
          <a:noFill/>
        </p:spPr>
        <p:txBody>
          <a:bodyPr wrap="square" rtlCol="0">
            <a:spAutoFit/>
          </a:bodyPr>
          <a:lstStyle/>
          <a:p>
            <a:r>
              <a:rPr lang="en-US" sz="4000" b="1" kern="1200" dirty="0">
                <a:solidFill>
                  <a:srgbClr val="784658"/>
                </a:solidFill>
                <a:latin typeface="Times New Roman" panose="02020603050405020304" pitchFamily="18" charset="0"/>
                <a:ea typeface="+mn-ea"/>
                <a:cs typeface="Times New Roman" panose="02020603050405020304" pitchFamily="18" charset="0"/>
              </a:rPr>
              <a:t>Combinational Circuits-Part2</a:t>
            </a:r>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pic>
        <p:nvPicPr>
          <p:cNvPr id="7" name="Graphic 3">
            <a:extLst>
              <a:ext uri="{FF2B5EF4-FFF2-40B4-BE49-F238E27FC236}">
                <a16:creationId xmlns:a16="http://schemas.microsoft.com/office/drawing/2014/main" id="{79CE576C-2C60-158E-E5D2-3891F322F0E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80308" y="6231532"/>
            <a:ext cx="2167470" cy="591661"/>
          </a:xfrm>
          <a:prstGeom prst="rect">
            <a:avLst/>
          </a:prstGeom>
        </p:spPr>
      </p:pic>
      <p:sp>
        <p:nvSpPr>
          <p:cNvPr id="8" name="Rectangle 11">
            <a:extLst>
              <a:ext uri="{FF2B5EF4-FFF2-40B4-BE49-F238E27FC236}">
                <a16:creationId xmlns:a16="http://schemas.microsoft.com/office/drawing/2014/main" id="{ECD80C50-E7A3-426F-9D9D-1D8EAEFD8908}"/>
              </a:ext>
            </a:extLst>
          </p:cNvPr>
          <p:cNvSpPr/>
          <p:nvPr userDrawn="1"/>
        </p:nvSpPr>
        <p:spPr>
          <a:xfrm>
            <a:off x="8700472" y="631060"/>
            <a:ext cx="9769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A8C025D3-A274-1300-8D78-D9F4FE20C52C}"/>
              </a:ext>
            </a:extLst>
          </p:cNvPr>
          <p:cNvSpPr/>
          <p:nvPr userDrawn="1"/>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0" name="TextBox 16">
            <a:extLst>
              <a:ext uri="{FF2B5EF4-FFF2-40B4-BE49-F238E27FC236}">
                <a16:creationId xmlns:a16="http://schemas.microsoft.com/office/drawing/2014/main" id="{15F37963-880C-2F2B-E07A-03080FB3691D}"/>
              </a:ext>
            </a:extLst>
          </p:cNvPr>
          <p:cNvSpPr txBox="1"/>
          <p:nvPr userDrawn="1"/>
        </p:nvSpPr>
        <p:spPr>
          <a:xfrm>
            <a:off x="1640186" y="244061"/>
            <a:ext cx="7070530" cy="646331"/>
          </a:xfrm>
          <a:prstGeom prst="rect">
            <a:avLst/>
          </a:prstGeom>
          <a:noFill/>
        </p:spPr>
        <p:txBody>
          <a:bodyPr wrap="square" rtlCol="0">
            <a:spAutoFit/>
          </a:bodyPr>
          <a:lstStyle/>
          <a:p>
            <a:r>
              <a:rPr lang="en-US" sz="3600" b="1" kern="1200" dirty="0">
                <a:solidFill>
                  <a:srgbClr val="784658"/>
                </a:solidFill>
                <a:latin typeface="Times New Roman" panose="02020603050405020304" pitchFamily="18" charset="0"/>
                <a:ea typeface="+mn-ea"/>
                <a:cs typeface="Times New Roman" panose="02020603050405020304" pitchFamily="18" charset="0"/>
              </a:rPr>
              <a:t>Combinational Circuits</a:t>
            </a:r>
          </a:p>
        </p:txBody>
      </p:sp>
      <p:sp>
        <p:nvSpPr>
          <p:cNvPr id="11" name="Rectangle 20">
            <a:extLst>
              <a:ext uri="{FF2B5EF4-FFF2-40B4-BE49-F238E27FC236}">
                <a16:creationId xmlns:a16="http://schemas.microsoft.com/office/drawing/2014/main" id="{7B04E4C5-E609-71F1-6C15-5C301739534B}"/>
              </a:ext>
            </a:extLst>
          </p:cNvPr>
          <p:cNvSpPr/>
          <p:nvPr userDrawn="1"/>
        </p:nvSpPr>
        <p:spPr>
          <a:xfrm>
            <a:off x="172890" y="1368486"/>
            <a:ext cx="11822508" cy="4591019"/>
          </a:xfrm>
          <a:prstGeom prst="rect">
            <a:avLst/>
          </a:prstGeom>
          <a:solidFill>
            <a:schemeClr val="bg2">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2">
            <a:extLst>
              <a:ext uri="{FF2B5EF4-FFF2-40B4-BE49-F238E27FC236}">
                <a16:creationId xmlns:a16="http://schemas.microsoft.com/office/drawing/2014/main" id="{7373ACF9-F45F-7879-41BF-C35D117BEB51}"/>
              </a:ext>
            </a:extLst>
          </p:cNvPr>
          <p:cNvSpPr>
            <a:spLocks noGrp="1"/>
          </p:cNvSpPr>
          <p:nvPr>
            <p:ph idx="1"/>
          </p:nvPr>
        </p:nvSpPr>
        <p:spPr>
          <a:xfrm>
            <a:off x="838200" y="1497764"/>
            <a:ext cx="10964594" cy="4267898"/>
          </a:xfrm>
          <a:prstGeom prst="rect">
            <a:avLst/>
          </a:prstGeom>
        </p:spPr>
        <p:txBody>
          <a:bodyPr/>
          <a:lstStyle>
            <a:lvl1pPr>
              <a:defRPr sz="2400"/>
            </a:lvl1pPr>
          </a:lstStyle>
          <a:p>
            <a:pPr lvl="0"/>
            <a:r>
              <a:rPr lang="en-US" dirty="0">
                <a:latin typeface="Times New Roman" panose="02020603050405020304" pitchFamily="18" charset="0"/>
                <a:cs typeface="Times New Roman" panose="02020603050405020304" pitchFamily="18" charset="0"/>
              </a:rPr>
              <a:t>Using Technology Effectively.</a:t>
            </a:r>
          </a:p>
          <a:p>
            <a:pPr lvl="0"/>
            <a:r>
              <a:rPr lang="en-US" dirty="0">
                <a:latin typeface="Times New Roman" panose="02020603050405020304" pitchFamily="18" charset="0"/>
                <a:cs typeface="Times New Roman" panose="02020603050405020304" pitchFamily="18" charset="0"/>
              </a:rPr>
              <a:t>Understanding the Computers Parts.</a:t>
            </a:r>
          </a:p>
          <a:p>
            <a:pPr lvl="0"/>
            <a:r>
              <a:rPr lang="en-US" dirty="0">
                <a:latin typeface="Times New Roman" panose="02020603050405020304" pitchFamily="18" charset="0"/>
                <a:cs typeface="Times New Roman" panose="02020603050405020304" pitchFamily="18" charset="0"/>
              </a:rPr>
              <a:t>Application Software: Programs That Let You Work.</a:t>
            </a:r>
          </a:p>
          <a:p>
            <a:pPr lvl="0"/>
            <a:r>
              <a:rPr lang="en-US" dirty="0">
                <a:latin typeface="Times New Roman" panose="02020603050405020304" pitchFamily="18" charset="0"/>
                <a:cs typeface="Times New Roman" panose="02020603050405020304" pitchFamily="18" charset="0"/>
              </a:rPr>
              <a:t>Introduction to Word, Excel, and PowerPoint.</a:t>
            </a:r>
          </a:p>
          <a:p>
            <a:r>
              <a:rPr lang="en-US" dirty="0">
                <a:latin typeface="Times New Roman" panose="02020603050405020304" pitchFamily="18" charset="0"/>
                <a:cs typeface="Times New Roman" panose="02020603050405020304" pitchFamily="18" charset="0"/>
              </a:rPr>
              <a:t>Using the Internet and Web’s Resources.</a:t>
            </a:r>
          </a:p>
          <a:p>
            <a:r>
              <a:rPr lang="en-US" dirty="0">
                <a:latin typeface="Times New Roman" panose="02020603050405020304" pitchFamily="18" charset="0"/>
                <a:cs typeface="Times New Roman" panose="02020603050405020304" pitchFamily="18" charset="0"/>
              </a:rPr>
              <a:t>Protecting Your Digital Data and Devices.</a:t>
            </a:r>
          </a:p>
        </p:txBody>
      </p:sp>
      <p:sp>
        <p:nvSpPr>
          <p:cNvPr id="13" name="Rectangle 19">
            <a:extLst>
              <a:ext uri="{FF2B5EF4-FFF2-40B4-BE49-F238E27FC236}">
                <a16:creationId xmlns:a16="http://schemas.microsoft.com/office/drawing/2014/main" id="{AEE25102-9A72-F12C-AEE7-7D3F5DEE8E3C}"/>
              </a:ext>
            </a:extLst>
          </p:cNvPr>
          <p:cNvSpPr/>
          <p:nvPr userDrawn="1"/>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
            <a:extLst>
              <a:ext uri="{FF2B5EF4-FFF2-40B4-BE49-F238E27FC236}">
                <a16:creationId xmlns:a16="http://schemas.microsoft.com/office/drawing/2014/main" id="{E8A57E3B-C4D6-CF53-0BC5-43706E905C18}"/>
              </a:ext>
            </a:extLst>
          </p:cNvPr>
          <p:cNvSpPr txBox="1"/>
          <p:nvPr userDrawn="1"/>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5" name="TextBox 4">
            <a:extLst>
              <a:ext uri="{FF2B5EF4-FFF2-40B4-BE49-F238E27FC236}">
                <a16:creationId xmlns:a16="http://schemas.microsoft.com/office/drawing/2014/main" id="{907900DD-A619-035C-3009-CD12079CF1C5}"/>
              </a:ext>
            </a:extLst>
          </p:cNvPr>
          <p:cNvSpPr txBox="1"/>
          <p:nvPr userDrawn="1"/>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07</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Rectangle 6">
            <a:extLst>
              <a:ext uri="{FF2B5EF4-FFF2-40B4-BE49-F238E27FC236}">
                <a16:creationId xmlns:a16="http://schemas.microsoft.com/office/drawing/2014/main" id="{FEDF56A5-2625-0696-5F78-504D22825F9B}"/>
              </a:ext>
            </a:extLst>
          </p:cNvPr>
          <p:cNvSpPr/>
          <p:nvPr userDrawn="1"/>
        </p:nvSpPr>
        <p:spPr>
          <a:xfrm>
            <a:off x="3834774" y="6440139"/>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8">
            <a:extLst>
              <a:ext uri="{FF2B5EF4-FFF2-40B4-BE49-F238E27FC236}">
                <a16:creationId xmlns:a16="http://schemas.microsoft.com/office/drawing/2014/main" id="{BBD51D4E-964D-B9AB-7FDC-6104FA9574B7}"/>
              </a:ext>
            </a:extLst>
          </p:cNvPr>
          <p:cNvSpPr txBox="1"/>
          <p:nvPr userDrawn="1"/>
        </p:nvSpPr>
        <p:spPr>
          <a:xfrm>
            <a:off x="9212936" y="6467691"/>
            <a:ext cx="2891078"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Alaa </a:t>
            </a:r>
            <a:r>
              <a:rPr lang="en-US" b="1" dirty="0" err="1">
                <a:solidFill>
                  <a:schemeClr val="bg1"/>
                </a:solidFill>
                <a:latin typeface="Times New Roman" panose="02020603050405020304" pitchFamily="18" charset="0"/>
                <a:cs typeface="Times New Roman" panose="02020603050405020304" pitchFamily="18" charset="0"/>
              </a:rPr>
              <a:t>Eldeen</a:t>
            </a:r>
            <a:r>
              <a:rPr lang="en-US" b="1" dirty="0">
                <a:solidFill>
                  <a:schemeClr val="bg1"/>
                </a:solidFill>
                <a:latin typeface="Times New Roman" panose="02020603050405020304" pitchFamily="18" charset="0"/>
                <a:cs typeface="Times New Roman" panose="02020603050405020304" pitchFamily="18" charset="0"/>
              </a:rPr>
              <a:t> Mohamed </a:t>
            </a:r>
          </a:p>
        </p:txBody>
      </p:sp>
      <p:sp>
        <p:nvSpPr>
          <p:cNvPr id="19" name="TextBox 25">
            <a:extLst>
              <a:ext uri="{FF2B5EF4-FFF2-40B4-BE49-F238E27FC236}">
                <a16:creationId xmlns:a16="http://schemas.microsoft.com/office/drawing/2014/main" id="{B01CC42B-E1DB-575D-1583-5008252B75E3}"/>
              </a:ext>
            </a:extLst>
          </p:cNvPr>
          <p:cNvSpPr txBox="1"/>
          <p:nvPr userDrawn="1"/>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0" name="Rectangle 24">
            <a:extLst>
              <a:ext uri="{FF2B5EF4-FFF2-40B4-BE49-F238E27FC236}">
                <a16:creationId xmlns:a16="http://schemas.microsoft.com/office/drawing/2014/main" id="{C50E8B2F-4823-BBF1-AEAF-A75A047ED407}"/>
              </a:ext>
            </a:extLst>
          </p:cNvPr>
          <p:cNvSpPr/>
          <p:nvPr userDrawn="1"/>
        </p:nvSpPr>
        <p:spPr>
          <a:xfrm>
            <a:off x="9124950" y="6045712"/>
            <a:ext cx="3067050"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a:solidFill>
                  <a:schemeClr val="bg1"/>
                </a:solidFill>
                <a:latin typeface="Times New Roman" panose="02020603050405020304" pitchFamily="18" charset="0"/>
                <a:cs typeface="Times New Roman" panose="02020603050405020304" pitchFamily="18" charset="0"/>
              </a:rPr>
              <a:t>Digital Systems: IT131</a:t>
            </a:r>
          </a:p>
        </p:txBody>
      </p:sp>
      <p:pic>
        <p:nvPicPr>
          <p:cNvPr id="21" name="Picture 12">
            <a:extLst>
              <a:ext uri="{FF2B5EF4-FFF2-40B4-BE49-F238E27FC236}">
                <a16:creationId xmlns:a16="http://schemas.microsoft.com/office/drawing/2014/main" id="{F3E3561B-CB45-85A0-692D-94BC63DE16A2}"/>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9959140" y="61431"/>
            <a:ext cx="2036258" cy="1455534"/>
          </a:xfrm>
          <a:prstGeom prst="rect">
            <a:avLst/>
          </a:prstGeom>
        </p:spPr>
      </p:pic>
      <p:sp>
        <p:nvSpPr>
          <p:cNvPr id="2" name="TextBox 17">
            <a:extLst>
              <a:ext uri="{FF2B5EF4-FFF2-40B4-BE49-F238E27FC236}">
                <a16:creationId xmlns:a16="http://schemas.microsoft.com/office/drawing/2014/main" id="{B7DCC62E-BC7A-9909-F2F4-7AE68B7CF6A1}"/>
              </a:ext>
            </a:extLst>
          </p:cNvPr>
          <p:cNvSpPr txBox="1"/>
          <p:nvPr userDrawn="1"/>
        </p:nvSpPr>
        <p:spPr>
          <a:xfrm>
            <a:off x="3761228" y="6448069"/>
            <a:ext cx="4939244"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06 –  </a:t>
            </a:r>
            <a:r>
              <a:rPr lang="en-US" sz="1800" b="1" kern="1200" dirty="0">
                <a:solidFill>
                  <a:schemeClr val="bg1"/>
                </a:solidFill>
                <a:latin typeface="Times New Roman" panose="02020603050405020304" pitchFamily="18" charset="0"/>
                <a:ea typeface="+mn-ea"/>
                <a:cs typeface="Times New Roman" panose="02020603050405020304" pitchFamily="18" charset="0"/>
              </a:rPr>
              <a:t>Combinational Circuits</a:t>
            </a:r>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7/29/2023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7/29/2023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7/29/2023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7/29/2023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7/29/2023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7/29/2023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a:xfrm>
            <a:off x="838200" y="6356350"/>
            <a:ext cx="2743200" cy="365125"/>
          </a:xfrm>
          <a:prstGeom prst="rect">
            <a:avLst/>
          </a:prstGeom>
        </p:spPr>
        <p:txBody>
          <a:bodyPr/>
          <a:lstStyle/>
          <a:p>
            <a:fld id="{E26C1DE1-F788-4A47-A078-3F22CCFC4808}" type="datetimeFigureOut">
              <a:rPr lang="en-US" smtClean="0"/>
              <a:t>7/29/2023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a:xfrm>
            <a:off x="4033025" y="641678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ar-S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Rectangle 9">
            <a:extLst>
              <a:ext uri="{FF2B5EF4-FFF2-40B4-BE49-F238E27FC236}">
                <a16:creationId xmlns:a16="http://schemas.microsoft.com/office/drawing/2014/main" id="{1F1324AD-8680-2196-0896-AF6FF8232EE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10">
            <a:extLst>
              <a:ext uri="{FF2B5EF4-FFF2-40B4-BE49-F238E27FC236}">
                <a16:creationId xmlns:a16="http://schemas.microsoft.com/office/drawing/2014/main" id="{2EE99058-CEA2-74C0-AD72-9933F70188B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1">
            <a:extLst>
              <a:ext uri="{FF2B5EF4-FFF2-40B4-BE49-F238E27FC236}">
                <a16:creationId xmlns:a16="http://schemas.microsoft.com/office/drawing/2014/main" id="{FB3D0CF3-AEDA-8B47-7603-80901A883B84}"/>
              </a:ext>
            </a:extLst>
          </p:cNvPr>
          <p:cNvSpPr>
            <a:spLocks noGrp="1" noChangeArrowheads="1"/>
          </p:cNvSpPr>
          <p:nvPr>
            <p:ph type="sldNum" sz="quarter" idx="12"/>
          </p:nvPr>
        </p:nvSpPr>
        <p:spPr>
          <a:ln/>
        </p:spPr>
        <p:txBody>
          <a:bodyPr/>
          <a:lstStyle>
            <a:lvl1pPr>
              <a:defRPr/>
            </a:lvl1pPr>
          </a:lstStyle>
          <a:p>
            <a:fld id="{0C11EF1B-33C2-4EC2-AC68-6026CB8F35BD}" type="slidenum">
              <a:rPr lang="ar-SA" altLang="en-US"/>
              <a:pPr/>
              <a:t>‹#›</a:t>
            </a:fld>
            <a:endParaRPr lang="en-US" altLang="en-US"/>
          </a:p>
        </p:txBody>
      </p:sp>
    </p:spTree>
    <p:extLst>
      <p:ext uri="{BB962C8B-B14F-4D97-AF65-F5344CB8AC3E}">
        <p14:creationId xmlns:p14="http://schemas.microsoft.com/office/powerpoint/2010/main" val="1729488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54617" y="1"/>
            <a:ext cx="10363200" cy="1020763"/>
          </a:xfrm>
        </p:spPr>
        <p:txBody>
          <a:bodyPr/>
          <a:lstStyle/>
          <a:p>
            <a:r>
              <a:rPr lang="en-US"/>
              <a:t>Click to edit Master title style</a:t>
            </a:r>
          </a:p>
        </p:txBody>
      </p:sp>
      <p:sp>
        <p:nvSpPr>
          <p:cNvPr id="3" name="Text Placeholder 2"/>
          <p:cNvSpPr>
            <a:spLocks noGrp="1"/>
          </p:cNvSpPr>
          <p:nvPr>
            <p:ph type="body" sz="half" idx="1"/>
          </p:nvPr>
        </p:nvSpPr>
        <p:spPr>
          <a:xfrm>
            <a:off x="941917" y="1303338"/>
            <a:ext cx="5080000" cy="5027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25117" y="1303338"/>
            <a:ext cx="5080000" cy="5027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0">
            <a:extLst>
              <a:ext uri="{FF2B5EF4-FFF2-40B4-BE49-F238E27FC236}">
                <a16:creationId xmlns:a16="http://schemas.microsoft.com/office/drawing/2014/main" id="{4F126027-DE5D-CD9F-B25B-6D7476FD1DCA}"/>
              </a:ext>
            </a:extLst>
          </p:cNvPr>
          <p:cNvSpPr>
            <a:spLocks noGrp="1" noChangeArrowheads="1"/>
          </p:cNvSpPr>
          <p:nvPr>
            <p:ph type="sldNum" sz="quarter" idx="10"/>
          </p:nvPr>
        </p:nvSpPr>
        <p:spPr/>
        <p:txBody>
          <a:bodyPr/>
          <a:lstStyle>
            <a:lvl1pPr>
              <a:defRPr>
                <a:ea typeface="Majalla UI"/>
                <a:cs typeface="Majalla UI"/>
              </a:defRPr>
            </a:lvl1pPr>
          </a:lstStyle>
          <a:p>
            <a:pPr>
              <a:defRPr/>
            </a:pPr>
            <a:fld id="{F2383763-5791-4502-B10A-EC3F5E76F885}" type="slidenum">
              <a:rPr lang="ar-SA" altLang="en-US"/>
              <a:pPr>
                <a:defRPr/>
              </a:pPr>
              <a:t>‹#›</a:t>
            </a:fld>
            <a:endParaRPr lang="en-US" altLang="en-US">
              <a:ea typeface="+mn-ea"/>
              <a:cs typeface="Arial" panose="020B0604020202020204" pitchFamily="34" charset="0"/>
            </a:endParaRPr>
          </a:p>
        </p:txBody>
      </p:sp>
    </p:spTree>
    <p:extLst>
      <p:ext uri="{BB962C8B-B14F-4D97-AF65-F5344CB8AC3E}">
        <p14:creationId xmlns:p14="http://schemas.microsoft.com/office/powerpoint/2010/main" val="619430128"/>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عنوان فقط">
    <p:spTree>
      <p:nvGrpSpPr>
        <p:cNvPr id="1" name=""/>
        <p:cNvGrpSpPr/>
        <p:nvPr/>
      </p:nvGrpSpPr>
      <p:grpSpPr>
        <a:xfrm>
          <a:off x="0" y="0"/>
          <a:ext cx="0" cy="0"/>
          <a:chOff x="0" y="0"/>
          <a:chExt cx="0" cy="0"/>
        </a:xfrm>
      </p:grpSpPr>
      <p:sp>
        <p:nvSpPr>
          <p:cNvPr id="2" name="عنوان 1"/>
          <p:cNvSpPr>
            <a:spLocks noGrp="1"/>
          </p:cNvSpPr>
          <p:nvPr>
            <p:ph type="title" hasCustomPrompt="1"/>
          </p:nvPr>
        </p:nvSpPr>
        <p:spPr>
          <a:xfrm>
            <a:off x="609600" y="228600"/>
            <a:ext cx="10972800" cy="914400"/>
          </a:xfrm>
        </p:spPr>
        <p:txBody>
          <a:bodyPr/>
          <a:lstStyle>
            <a:lvl1pPr algn="ctr">
              <a:defRPr b="0" baseline="0">
                <a:solidFill>
                  <a:schemeClr val="accent5">
                    <a:lumMod val="75000"/>
                  </a:schemeClr>
                </a:solidFill>
                <a:latin typeface="+mj-lt"/>
                <a:ea typeface="MS PGothic" pitchFamily="34" charset="-128"/>
              </a:defRPr>
            </a:lvl1pPr>
          </a:lstStyle>
          <a:p>
            <a:r>
              <a:rPr kumimoji="0" lang="en-US" dirty="0"/>
              <a:t>Add Title</a:t>
            </a:r>
          </a:p>
        </p:txBody>
      </p:sp>
      <p:sp>
        <p:nvSpPr>
          <p:cNvPr id="3" name="عنصر نائب للتاريخ 2"/>
          <p:cNvSpPr>
            <a:spLocks noGrp="1"/>
          </p:cNvSpPr>
          <p:nvPr>
            <p:ph type="dt" sz="half" idx="10"/>
          </p:nvPr>
        </p:nvSpPr>
        <p:spPr>
          <a:xfrm>
            <a:off x="8534400" y="6356350"/>
            <a:ext cx="3052064" cy="365760"/>
          </a:xfrm>
          <a:prstGeom prst="rect">
            <a:avLst/>
          </a:prstGeom>
        </p:spPr>
        <p:txBody>
          <a:bodyPr/>
          <a:lstStyle/>
          <a:p>
            <a:fld id="{D701AA6A-1514-47FD-BDC7-D6A40F632116}" type="datetime1">
              <a:rPr lang="en-GB" smtClean="0"/>
              <a:t>29/07/2023</a:t>
            </a:fld>
            <a:endParaRPr lang="ar-SA" dirty="0"/>
          </a:p>
        </p:txBody>
      </p:sp>
      <p:sp>
        <p:nvSpPr>
          <p:cNvPr id="4" name="عنصر نائب للتذييل 3"/>
          <p:cNvSpPr>
            <a:spLocks noGrp="1"/>
          </p:cNvSpPr>
          <p:nvPr>
            <p:ph type="ftr" sz="quarter" idx="11"/>
          </p:nvPr>
        </p:nvSpPr>
        <p:spPr/>
        <p:txBody>
          <a:bodyPr/>
          <a:lstStyle/>
          <a:p>
            <a:endParaRPr lang="ar-SA" dirty="0"/>
          </a:p>
        </p:txBody>
      </p:sp>
      <p:sp>
        <p:nvSpPr>
          <p:cNvPr id="5" name="عنصر نائب لرقم الشريحة 4"/>
          <p:cNvSpPr>
            <a:spLocks noGrp="1"/>
          </p:cNvSpPr>
          <p:nvPr>
            <p:ph type="sldNum" sz="quarter" idx="12"/>
          </p:nvPr>
        </p:nvSpPr>
        <p:spPr>
          <a:solidFill>
            <a:schemeClr val="accent3">
              <a:lumMod val="40000"/>
              <a:lumOff val="60000"/>
            </a:schemeClr>
          </a:solidFill>
        </p:spPr>
        <p:txBody>
          <a:bodyPr/>
          <a:lstStyle/>
          <a:p>
            <a:fld id="{8561D25B-6D0D-4C14-9BCD-10583FEFA0ED}" type="slidenum">
              <a:rPr lang="ar-SA" smtClean="0"/>
              <a:pPr/>
              <a:t>‹#›</a:t>
            </a:fld>
            <a:endParaRPr lang="ar-SA" dirty="0"/>
          </a:p>
        </p:txBody>
      </p:sp>
      <p:sp>
        <p:nvSpPr>
          <p:cNvPr id="10" name="عنصر نائب للنص 9"/>
          <p:cNvSpPr>
            <a:spLocks noGrp="1"/>
          </p:cNvSpPr>
          <p:nvPr>
            <p:ph type="body" sz="quarter" idx="14" hasCustomPrompt="1"/>
          </p:nvPr>
        </p:nvSpPr>
        <p:spPr>
          <a:xfrm>
            <a:off x="623392" y="1340768"/>
            <a:ext cx="10945216" cy="4825082"/>
          </a:xfrm>
        </p:spPr>
        <p:txBody>
          <a:bodyPr/>
          <a:lstStyle>
            <a:lvl1pPr algn="l" rtl="0">
              <a:lnSpc>
                <a:spcPct val="150000"/>
              </a:lnSpc>
              <a:spcBef>
                <a:spcPts val="0"/>
              </a:spcBef>
              <a:spcAft>
                <a:spcPts val="600"/>
              </a:spcAft>
              <a:buClr>
                <a:srgbClr val="1A32E0"/>
              </a:buClr>
              <a:defRPr sz="2300" b="0" baseline="0">
                <a:latin typeface="Times New Roman" pitchFamily="18" charset="0"/>
                <a:cs typeface="+mj-cs"/>
              </a:defRPr>
            </a:lvl1pPr>
            <a:lvl2pPr algn="l" rtl="0">
              <a:lnSpc>
                <a:spcPct val="100000"/>
              </a:lnSpc>
              <a:spcBef>
                <a:spcPts val="0"/>
              </a:spcBef>
              <a:spcAft>
                <a:spcPts val="500"/>
              </a:spcAft>
              <a:buClr>
                <a:srgbClr val="7CC33B"/>
              </a:buClr>
              <a:defRPr sz="2000" baseline="0">
                <a:solidFill>
                  <a:schemeClr val="tx1"/>
                </a:solidFill>
                <a:latin typeface="Times New Roman" pitchFamily="18" charset="0"/>
                <a:cs typeface="Times New Roman" pitchFamily="18" charset="0"/>
              </a:defRPr>
            </a:lvl2pPr>
            <a:lvl3pPr algn="l" rtl="0">
              <a:lnSpc>
                <a:spcPct val="100000"/>
              </a:lnSpc>
              <a:spcBef>
                <a:spcPts val="0"/>
              </a:spcBef>
              <a:spcAft>
                <a:spcPts val="500"/>
              </a:spcAft>
              <a:buClr>
                <a:schemeClr val="accent4">
                  <a:lumMod val="75000"/>
                </a:schemeClr>
              </a:buClr>
              <a:defRPr sz="1800" baseline="0">
                <a:latin typeface="Times New Roman" pitchFamily="18" charset="0"/>
                <a:cs typeface="Times New Roman" pitchFamily="18" charset="0"/>
              </a:defRPr>
            </a:lvl3pPr>
            <a:lvl4pPr algn="l" rtl="0">
              <a:lnSpc>
                <a:spcPct val="150000"/>
              </a:lnSpc>
              <a:defRPr>
                <a:latin typeface="Times New Roman" pitchFamily="18" charset="0"/>
                <a:cs typeface="Times New Roman" pitchFamily="18" charset="0"/>
              </a:defRPr>
            </a:lvl4pPr>
            <a:lvl5pPr algn="l" rtl="0">
              <a:lnSpc>
                <a:spcPct val="150000"/>
              </a:lnSpc>
              <a:defRPr baseline="0">
                <a:latin typeface="Times New Roman" pitchFamily="18" charset="0"/>
                <a:cs typeface="Times New Roman" pitchFamily="18" charset="0"/>
              </a:defRPr>
            </a:lvl5pPr>
          </a:lstStyle>
          <a:p>
            <a:pPr lvl="0"/>
            <a:r>
              <a:rPr lang="en-US" dirty="0"/>
              <a:t>Click here </a:t>
            </a:r>
          </a:p>
          <a:p>
            <a:pPr lvl="0"/>
            <a:r>
              <a:rPr lang="en-US" dirty="0"/>
              <a:t>Click here</a:t>
            </a:r>
            <a:endParaRPr lang="ar-SA" dirty="0"/>
          </a:p>
          <a:p>
            <a:pPr lvl="1"/>
            <a:r>
              <a:rPr lang="en-US" dirty="0"/>
              <a:t>Level 2</a:t>
            </a:r>
          </a:p>
          <a:p>
            <a:pPr lvl="1"/>
            <a:r>
              <a:rPr lang="en-US" dirty="0"/>
              <a:t>Level 2</a:t>
            </a:r>
            <a:endParaRPr lang="ar-SA" dirty="0"/>
          </a:p>
          <a:p>
            <a:pPr lvl="2"/>
            <a:r>
              <a:rPr lang="en-US" dirty="0"/>
              <a:t>Level 3</a:t>
            </a:r>
          </a:p>
          <a:p>
            <a:pPr lvl="2"/>
            <a:r>
              <a:rPr lang="en-US" dirty="0"/>
              <a:t>Level 2</a:t>
            </a:r>
            <a:endParaRPr lang="ar-SA" dirty="0"/>
          </a:p>
          <a:p>
            <a:pPr lvl="3"/>
            <a:r>
              <a:rPr lang="en-US" dirty="0"/>
              <a:t>Level 4 </a:t>
            </a:r>
            <a:endParaRPr lang="ar-SA" dirty="0"/>
          </a:p>
          <a:p>
            <a:pPr lvl="4"/>
            <a:r>
              <a:rPr lang="en-US" dirty="0"/>
              <a:t>Level 5</a:t>
            </a:r>
          </a:p>
          <a:p>
            <a:pPr lvl="4"/>
            <a:endParaRPr lang="ar-SA" dirty="0"/>
          </a:p>
        </p:txBody>
      </p:sp>
    </p:spTree>
    <p:extLst>
      <p:ext uri="{BB962C8B-B14F-4D97-AF65-F5344CB8AC3E}">
        <p14:creationId xmlns:p14="http://schemas.microsoft.com/office/powerpoint/2010/main" val="3986407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Single Corner Rounded 1">
            <a:extLst>
              <a:ext uri="{FF2B5EF4-FFF2-40B4-BE49-F238E27FC236}">
                <a16:creationId xmlns:a16="http://schemas.microsoft.com/office/drawing/2014/main" id="{AE2CDDC6-B9A6-E059-90D3-109DB67C5676}"/>
              </a:ext>
            </a:extLst>
          </p:cNvPr>
          <p:cNvSpPr/>
          <p:nvPr userDrawn="1"/>
        </p:nvSpPr>
        <p:spPr>
          <a:xfrm flipV="1">
            <a:off x="1" y="-2"/>
            <a:ext cx="120395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12" name="Picture 10">
            <a:extLst>
              <a:ext uri="{FF2B5EF4-FFF2-40B4-BE49-F238E27FC236}">
                <a16:creationId xmlns:a16="http://schemas.microsoft.com/office/drawing/2014/main" id="{01E8C18E-74C6-987C-D7ED-45853ABB774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43144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pic>
        <p:nvPicPr>
          <p:cNvPr id="13" name="Picture 3">
            <a:extLst>
              <a:ext uri="{FF2B5EF4-FFF2-40B4-BE49-F238E27FC236}">
                <a16:creationId xmlns:a16="http://schemas.microsoft.com/office/drawing/2014/main" id="{8868295A-C772-1ACA-6263-CEDE81F803A8}"/>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9182629" y="0"/>
            <a:ext cx="2314045" cy="2152786"/>
          </a:xfrm>
          <a:prstGeom prst="rect">
            <a:avLst/>
          </a:prstGeom>
        </p:spPr>
      </p:pic>
      <p:pic>
        <p:nvPicPr>
          <p:cNvPr id="7" name="Picture Placeholder 4">
            <a:extLst>
              <a:ext uri="{FF2B5EF4-FFF2-40B4-BE49-F238E27FC236}">
                <a16:creationId xmlns:a16="http://schemas.microsoft.com/office/drawing/2014/main" id="{82F9F1B5-471E-BB1F-C10A-A785F3AF9CA4}"/>
              </a:ext>
            </a:extLst>
          </p:cNvPr>
          <p:cNvPicPr>
            <a:picLocks noChangeAspect="1"/>
          </p:cNvPicPr>
          <p:nvPr userDrawn="1"/>
        </p:nvPicPr>
        <p:blipFill>
          <a:blip r:embed="rId18" cstate="print">
            <a:extLst>
              <a:ext uri="{28A0092B-C50C-407E-A947-70E740481C1C}">
                <a14:useLocalDpi xmlns:a14="http://schemas.microsoft.com/office/drawing/2010/main" val="0"/>
              </a:ext>
            </a:extLst>
          </a:blip>
          <a:srcRect l="4175" r="4175"/>
          <a:stretch/>
        </p:blipFill>
        <p:spPr>
          <a:xfrm>
            <a:off x="-21514" y="0"/>
            <a:ext cx="6117514" cy="3744684"/>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pic>
        <p:nvPicPr>
          <p:cNvPr id="16" name="Picture 6">
            <a:extLst>
              <a:ext uri="{FF2B5EF4-FFF2-40B4-BE49-F238E27FC236}">
                <a16:creationId xmlns:a16="http://schemas.microsoft.com/office/drawing/2014/main" id="{3669CB0C-2869-14E3-2BD7-7AE4DB54B5E8}"/>
              </a:ext>
            </a:extLst>
          </p:cNvPr>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405595" y="4999073"/>
            <a:ext cx="3798791" cy="2708741"/>
          </a:xfrm>
          <a:prstGeom prst="rect">
            <a:avLst/>
          </a:prstGeom>
        </p:spPr>
      </p:pic>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image" Target="../media/image24.png"/><Relationship Id="rId1" Type="http://schemas.openxmlformats.org/officeDocument/2006/relationships/slideLayout" Target="../slideLayouts/slideLayout3.xml"/><Relationship Id="rId4" Type="http://schemas.openxmlformats.org/officeDocument/2006/relationships/image" Target="../media/image25.e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413777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772BB6A0-CA81-2306-16BE-6557518E8164}"/>
              </a:ext>
            </a:extLst>
          </p:cNvPr>
          <p:cNvSpPr>
            <a:spLocks noGrp="1"/>
          </p:cNvSpPr>
          <p:nvPr>
            <p:ph idx="1"/>
          </p:nvPr>
        </p:nvSpPr>
        <p:spPr/>
        <p:txBody>
          <a:bodyPr>
            <a:normAutofit/>
          </a:bodyPr>
          <a:lstStyle/>
          <a:p>
            <a:pPr marL="0" indent="0" algn="ctr" rtl="0" eaLnBrk="1" hangingPunct="1">
              <a:spcBef>
                <a:spcPct val="20000"/>
              </a:spcBef>
              <a:buClr>
                <a:srgbClr val="FF0066"/>
              </a:buClr>
              <a:buNone/>
            </a:pPr>
            <a:r>
              <a:rPr lang="en-US" altLang="en-US" sz="2800" dirty="0"/>
              <a:t>Contents</a:t>
            </a:r>
          </a:p>
          <a:p>
            <a:pPr algn="l" rtl="0" eaLnBrk="1" hangingPunct="1">
              <a:buClr>
                <a:srgbClr val="FF0066"/>
              </a:buClr>
              <a:buSzTx/>
              <a:buFont typeface="Wingdings" panose="05000000000000000000" pitchFamily="2" charset="2"/>
              <a:buChar char="Ø"/>
            </a:pPr>
            <a:r>
              <a:rPr lang="en-US" altLang="en-US" sz="2400" dirty="0">
                <a:latin typeface="Comic Sans MS" panose="030F0702030302020204" pitchFamily="66" charset="0"/>
              </a:rPr>
              <a:t>Combinational circuits</a:t>
            </a:r>
          </a:p>
          <a:p>
            <a:pPr algn="l" rtl="0" eaLnBrk="1" hangingPunct="1">
              <a:buClr>
                <a:srgbClr val="FF0066"/>
              </a:buClr>
              <a:buSzTx/>
              <a:buFont typeface="Wingdings" panose="05000000000000000000" pitchFamily="2" charset="2"/>
              <a:buChar char="Ø"/>
            </a:pPr>
            <a:r>
              <a:rPr lang="en-US" altLang="en-US" sz="2400" dirty="0">
                <a:latin typeface="Comic Sans MS" panose="030F0702030302020204" pitchFamily="66" charset="0"/>
              </a:rPr>
              <a:t>Decoder</a:t>
            </a:r>
          </a:p>
          <a:p>
            <a:pPr algn="l" rtl="0" eaLnBrk="1" hangingPunct="1">
              <a:buClr>
                <a:srgbClr val="FF0066"/>
              </a:buClr>
              <a:buSzTx/>
              <a:buFont typeface="Wingdings" panose="05000000000000000000" pitchFamily="2" charset="2"/>
              <a:buChar char="Ø"/>
            </a:pPr>
            <a:r>
              <a:rPr lang="en-US" altLang="en-US" sz="2400" dirty="0">
                <a:latin typeface="Comic Sans MS" panose="030F0702030302020204" pitchFamily="66" charset="0"/>
              </a:rPr>
              <a:t>Encoder</a:t>
            </a:r>
          </a:p>
          <a:p>
            <a:pPr algn="l" rtl="0" eaLnBrk="1" hangingPunct="1">
              <a:buClr>
                <a:srgbClr val="FF0066"/>
              </a:buClr>
              <a:buSzTx/>
              <a:buFont typeface="Wingdings" panose="05000000000000000000" pitchFamily="2" charset="2"/>
              <a:buChar char="Ø"/>
            </a:pPr>
            <a:r>
              <a:rPr lang="en-US" altLang="en-US" sz="2400" dirty="0">
                <a:latin typeface="Comic Sans MS" panose="030F0702030302020204" pitchFamily="66" charset="0"/>
              </a:rPr>
              <a:t>Multiplexer</a:t>
            </a:r>
          </a:p>
          <a:p>
            <a:pPr algn="l" rtl="0" eaLnBrk="1" hangingPunct="1">
              <a:buClr>
                <a:srgbClr val="FF0066"/>
              </a:buClr>
              <a:buSzTx/>
              <a:buFont typeface="Wingdings" panose="05000000000000000000" pitchFamily="2" charset="2"/>
              <a:buChar char="Ø"/>
            </a:pPr>
            <a:endParaRPr lang="en-US" dirty="0"/>
          </a:p>
        </p:txBody>
      </p:sp>
    </p:spTree>
    <p:extLst>
      <p:ext uri="{BB962C8B-B14F-4D97-AF65-F5344CB8AC3E}">
        <p14:creationId xmlns:p14="http://schemas.microsoft.com/office/powerpoint/2010/main" val="3691032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نص 3"/>
          <p:cNvSpPr>
            <a:spLocks noGrp="1"/>
          </p:cNvSpPr>
          <p:nvPr>
            <p:ph idx="1"/>
          </p:nvPr>
        </p:nvSpPr>
        <p:spPr/>
        <p:txBody>
          <a:bodyPr>
            <a:normAutofit lnSpcReduction="10000"/>
          </a:bodyPr>
          <a:lstStyle/>
          <a:p>
            <a:pPr>
              <a:buClrTx/>
            </a:pPr>
            <a:endParaRPr lang="en-US" sz="2600" dirty="0">
              <a:latin typeface="Comic Sans MS" panose="030F0702030302020204" pitchFamily="66" charset="0"/>
              <a:cs typeface="Arial" panose="020B0604020202020204" pitchFamily="34" charset="0"/>
            </a:endParaRPr>
          </a:p>
          <a:p>
            <a:pPr>
              <a:buClrTx/>
            </a:pPr>
            <a:r>
              <a:rPr lang="en-US" sz="2600" dirty="0">
                <a:latin typeface="Comic Sans MS" panose="030F0702030302020204" pitchFamily="66" charset="0"/>
                <a:cs typeface="Arial" panose="020B0604020202020204" pitchFamily="34" charset="0"/>
              </a:rPr>
              <a:t>A </a:t>
            </a:r>
            <a:r>
              <a:rPr lang="en-US" sz="2600" b="1" dirty="0">
                <a:solidFill>
                  <a:srgbClr val="FF0000"/>
                </a:solidFill>
                <a:latin typeface="Comic Sans MS" panose="030F0702030302020204" pitchFamily="66" charset="0"/>
                <a:cs typeface="Arial" panose="020B0604020202020204" pitchFamily="34" charset="0"/>
              </a:rPr>
              <a:t>decoder</a:t>
            </a:r>
            <a:r>
              <a:rPr lang="en-US" sz="2600" dirty="0">
                <a:latin typeface="Comic Sans MS" panose="030F0702030302020204" pitchFamily="66" charset="0"/>
                <a:cs typeface="Arial" panose="020B0604020202020204" pitchFamily="34" charset="0"/>
              </a:rPr>
              <a:t> is a combinational circuit that converts binary information from n input lines to a maximum of 2</a:t>
            </a:r>
            <a:r>
              <a:rPr lang="en-US" sz="2600" baseline="30000" dirty="0">
                <a:latin typeface="Comic Sans MS" panose="030F0702030302020204" pitchFamily="66" charset="0"/>
                <a:cs typeface="Arial" panose="020B0604020202020204" pitchFamily="34" charset="0"/>
              </a:rPr>
              <a:t>n</a:t>
            </a:r>
            <a:r>
              <a:rPr lang="en-US" sz="2600" dirty="0">
                <a:latin typeface="Comic Sans MS" panose="030F0702030302020204" pitchFamily="66" charset="0"/>
                <a:cs typeface="Arial" panose="020B0604020202020204" pitchFamily="34" charset="0"/>
              </a:rPr>
              <a:t> unique output lines. </a:t>
            </a:r>
          </a:p>
          <a:p>
            <a:pPr algn="just">
              <a:defRPr/>
            </a:pPr>
            <a:endParaRPr lang="en-US" altLang="en-US" sz="2600" dirty="0">
              <a:latin typeface="Comic Sans MS" panose="030F0702030302020204" pitchFamily="66" charset="0"/>
              <a:cs typeface="Arial" panose="020B0604020202020204" pitchFamily="34" charset="0"/>
            </a:endParaRPr>
          </a:p>
          <a:p>
            <a:pPr algn="just">
              <a:defRPr/>
            </a:pPr>
            <a:r>
              <a:rPr lang="en-US" altLang="en-US" sz="2600" dirty="0">
                <a:latin typeface="Comic Sans MS" panose="030F0702030302020204" pitchFamily="66" charset="0"/>
                <a:cs typeface="Arial" panose="020B0604020202020204" pitchFamily="34" charset="0"/>
              </a:rPr>
              <a:t>A decoder generally decodes a binary value into a non-binary one by setting exactly one of its n outputs to logic “1”.</a:t>
            </a:r>
          </a:p>
          <a:p>
            <a:pPr algn="just">
              <a:buClrTx/>
              <a:defRPr/>
            </a:pPr>
            <a:endParaRPr lang="en-US" sz="2600" dirty="0">
              <a:latin typeface="Comic Sans MS" panose="030F0702030302020204" pitchFamily="66" charset="0"/>
              <a:cs typeface="Arial" panose="020B0604020202020204" pitchFamily="34" charset="0"/>
            </a:endParaRPr>
          </a:p>
          <a:p>
            <a:pPr algn="just">
              <a:buClrTx/>
              <a:defRPr/>
            </a:pPr>
            <a:r>
              <a:rPr lang="en-US" sz="2600" dirty="0">
                <a:latin typeface="Comic Sans MS" panose="030F0702030302020204" pitchFamily="66" charset="0"/>
                <a:cs typeface="Arial" panose="020B0604020202020204" pitchFamily="34" charset="0"/>
              </a:rPr>
              <a:t>When a decoder receives n inputs, it activates one and only one of its 2</a:t>
            </a:r>
            <a:r>
              <a:rPr lang="en-US" sz="2600" baseline="30000" dirty="0">
                <a:latin typeface="Comic Sans MS" panose="030F0702030302020204" pitchFamily="66" charset="0"/>
                <a:cs typeface="Arial" panose="020B0604020202020204" pitchFamily="34" charset="0"/>
              </a:rPr>
              <a:t>n</a:t>
            </a:r>
            <a:r>
              <a:rPr lang="en-US" sz="2600" dirty="0">
                <a:latin typeface="Comic Sans MS" panose="030F0702030302020204" pitchFamily="66" charset="0"/>
                <a:cs typeface="Arial" panose="020B0604020202020204" pitchFamily="34" charset="0"/>
              </a:rPr>
              <a:t> outputs based on that input with all other outputs deactivated.</a:t>
            </a:r>
          </a:p>
          <a:p>
            <a:pPr marL="274320" lvl="1" indent="0">
              <a:buClrTx/>
              <a:buNone/>
            </a:pPr>
            <a:endParaRPr lang="en-US" dirty="0">
              <a:latin typeface="+mn-lt"/>
            </a:endParaRPr>
          </a:p>
        </p:txBody>
      </p:sp>
      <p:sp>
        <p:nvSpPr>
          <p:cNvPr id="2" name="عنوان 1"/>
          <p:cNvSpPr>
            <a:spLocks noGrp="1"/>
          </p:cNvSpPr>
          <p:nvPr>
            <p:ph type="title" idx="4294967295"/>
          </p:nvPr>
        </p:nvSpPr>
        <p:spPr>
          <a:xfrm>
            <a:off x="3352800" y="890291"/>
            <a:ext cx="6096000" cy="914400"/>
          </a:xfrm>
        </p:spPr>
        <p:txBody>
          <a:bodyPr>
            <a:normAutofit/>
          </a:bodyPr>
          <a:lstStyle/>
          <a:p>
            <a:pPr algn="l">
              <a:defRPr/>
            </a:pPr>
            <a:r>
              <a:rPr lang="en-US" sz="3200" b="1" dirty="0">
                <a:solidFill>
                  <a:schemeClr val="accent2"/>
                </a:solidFill>
                <a:latin typeface="Comic Sans MS" panose="030F0702030302020204" pitchFamily="66" charset="0"/>
                <a:ea typeface="+mn-ea"/>
                <a:cs typeface="Arial" panose="020B0604020202020204" pitchFamily="34" charset="0"/>
              </a:rPr>
              <a:t>Decoder Definition</a:t>
            </a:r>
          </a:p>
        </p:txBody>
      </p:sp>
      <p:sp>
        <p:nvSpPr>
          <p:cNvPr id="5" name="Slide Number Placeholder 1">
            <a:extLst>
              <a:ext uri="{FF2B5EF4-FFF2-40B4-BE49-F238E27FC236}">
                <a16:creationId xmlns:a16="http://schemas.microsoft.com/office/drawing/2014/main" id="{2B9496CA-BED2-A214-FBA0-C70DFFEAEA7E}"/>
              </a:ext>
            </a:extLst>
          </p:cNvPr>
          <p:cNvSpPr>
            <a:spLocks noGrp="1"/>
          </p:cNvSpPr>
          <p:nvPr>
            <p:ph type="sldNum" sz="quarter" idx="4294967295"/>
          </p:nvPr>
        </p:nvSpPr>
        <p:spPr>
          <a:xfrm>
            <a:off x="9448800" y="6430963"/>
            <a:ext cx="2743200" cy="365125"/>
          </a:xfrm>
          <a:noFill/>
        </p:spPr>
        <p:txBody>
          <a:bodyPr/>
          <a:lstStyle/>
          <a:p>
            <a:fld id="{8966C2DA-BBCE-410C-B98A-383DA8492D17}" type="slidenum">
              <a:rPr lang="en-GB" smtClean="0"/>
              <a:t>3</a:t>
            </a:fld>
            <a:endParaRPr lang="en-GB"/>
          </a:p>
        </p:txBody>
      </p:sp>
    </p:spTree>
    <p:extLst>
      <p:ext uri="{BB962C8B-B14F-4D97-AF65-F5344CB8AC3E}">
        <p14:creationId xmlns:p14="http://schemas.microsoft.com/office/powerpoint/2010/main" val="1530262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416701B8-A6E3-E651-6A00-2402B6FFB158}"/>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11165324-FF70-4F03-9EC5-8D3543402FF4}" type="slidenum">
              <a:rPr lang="ar-SA" altLang="en-US">
                <a:latin typeface="Arial" panose="020B0604020202020204" pitchFamily="34" charset="0"/>
              </a:rPr>
              <a:pPr eaLnBrk="1" hangingPunct="1"/>
              <a:t>4</a:t>
            </a:fld>
            <a:endParaRPr lang="en-US" altLang="en-US">
              <a:latin typeface="Arial" panose="020B0604020202020204" pitchFamily="34" charset="0"/>
            </a:endParaRPr>
          </a:p>
        </p:txBody>
      </p:sp>
      <p:sp>
        <p:nvSpPr>
          <p:cNvPr id="27652" name="Text Box 2">
            <a:extLst>
              <a:ext uri="{FF2B5EF4-FFF2-40B4-BE49-F238E27FC236}">
                <a16:creationId xmlns:a16="http://schemas.microsoft.com/office/drawing/2014/main" id="{8A56719E-9D3C-4A92-B5C9-2FF6E0009AC3}"/>
              </a:ext>
            </a:extLst>
          </p:cNvPr>
          <p:cNvSpPr txBox="1">
            <a:spLocks noChangeArrowheads="1"/>
          </p:cNvSpPr>
          <p:nvPr/>
        </p:nvSpPr>
        <p:spPr bwMode="auto">
          <a:xfrm>
            <a:off x="5011738" y="927100"/>
            <a:ext cx="190976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Decoding</a:t>
            </a:r>
          </a:p>
        </p:txBody>
      </p:sp>
      <p:sp>
        <p:nvSpPr>
          <p:cNvPr id="27653" name="Rectangle 44">
            <a:extLst>
              <a:ext uri="{FF2B5EF4-FFF2-40B4-BE49-F238E27FC236}">
                <a16:creationId xmlns:a16="http://schemas.microsoft.com/office/drawing/2014/main" id="{26F4524B-F263-9F0B-F5CC-228366E216CC}"/>
              </a:ext>
            </a:extLst>
          </p:cNvPr>
          <p:cNvSpPr>
            <a:spLocks noChangeArrowheads="1"/>
          </p:cNvSpPr>
          <p:nvPr/>
        </p:nvSpPr>
        <p:spPr bwMode="auto">
          <a:xfrm>
            <a:off x="1274762" y="953480"/>
            <a:ext cx="9383713" cy="4437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eaLnBrk="0" hangingPunct="0">
              <a:defRPr>
                <a:solidFill>
                  <a:schemeClr val="tx1"/>
                </a:solidFill>
                <a:latin typeface="Comic Sans MS" panose="030F0702030302020204" pitchFamily="66" charset="0"/>
                <a:cs typeface="Arial" panose="020B0604020202020204" pitchFamily="34" charset="0"/>
              </a:defRPr>
            </a:lvl1pPr>
            <a:lvl2pPr marL="547688" indent="-2730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spcBef>
                <a:spcPct val="20000"/>
              </a:spcBef>
              <a:buClr>
                <a:srgbClr val="FF0066"/>
              </a:buClr>
              <a:buFont typeface="Wingdings" panose="05000000000000000000" pitchFamily="2" charset="2"/>
              <a:buChar char="Ø"/>
            </a:pPr>
            <a:endParaRPr lang="en-US" altLang="en-US" sz="2400" dirty="0"/>
          </a:p>
          <a:p>
            <a:pPr eaLnBrk="1" hangingPunct="1">
              <a:spcBef>
                <a:spcPct val="20000"/>
              </a:spcBef>
              <a:buClr>
                <a:srgbClr val="FF0066"/>
              </a:buClr>
              <a:buFont typeface="Wingdings" panose="05000000000000000000" pitchFamily="2" charset="2"/>
              <a:buChar char="Ø"/>
            </a:pPr>
            <a:r>
              <a:rPr lang="en-US" sz="2400" dirty="0">
                <a:latin typeface="Comic Sans MS" panose="030F0702030302020204" pitchFamily="66" charset="0"/>
                <a:cs typeface="Arial" panose="020B0604020202020204" pitchFamily="34" charset="0"/>
              </a:rPr>
              <a:t>Known as n-to-m-line decoder, or simply n:m or </a:t>
            </a:r>
            <a:r>
              <a:rPr lang="en-US" sz="2400" dirty="0" err="1">
                <a:latin typeface="Comic Sans MS" panose="030F0702030302020204" pitchFamily="66" charset="0"/>
                <a:cs typeface="Arial" panose="020B0604020202020204" pitchFamily="34" charset="0"/>
              </a:rPr>
              <a:t>nxm</a:t>
            </a:r>
            <a:r>
              <a:rPr lang="en-US" sz="2400" dirty="0">
                <a:latin typeface="Comic Sans MS" panose="030F0702030302020204" pitchFamily="66" charset="0"/>
                <a:cs typeface="Arial" panose="020B0604020202020204" pitchFamily="34" charset="0"/>
              </a:rPr>
              <a:t> or n-to-m line decoder (</a:t>
            </a:r>
            <a:r>
              <a:rPr lang="en-US" altLang="en-US" sz="2600" i="1" dirty="0"/>
              <a:t>m</a:t>
            </a:r>
            <a:r>
              <a:rPr lang="en-US" altLang="en-US" sz="2600" dirty="0"/>
              <a:t> </a:t>
            </a:r>
            <a:r>
              <a:rPr lang="en-US" altLang="en-US" sz="2800" dirty="0">
                <a:latin typeface="Symbol" panose="05050102010706020507" pitchFamily="18" charset="2"/>
              </a:rPr>
              <a:t>£</a:t>
            </a:r>
            <a:r>
              <a:rPr lang="en-US" altLang="en-US" sz="2600" dirty="0"/>
              <a:t> 2</a:t>
            </a:r>
            <a:r>
              <a:rPr lang="en-US" altLang="en-US" sz="2600" i="1" baseline="30000" dirty="0"/>
              <a:t>n</a:t>
            </a:r>
            <a:r>
              <a:rPr lang="en-US" altLang="en-US" sz="2600" i="1" dirty="0"/>
              <a:t>).</a:t>
            </a:r>
          </a:p>
          <a:p>
            <a:pPr algn="l" rtl="0" eaLnBrk="1" hangingPunct="1">
              <a:spcBef>
                <a:spcPct val="20000"/>
              </a:spcBef>
              <a:buClr>
                <a:srgbClr val="FF0066"/>
              </a:buClr>
              <a:buFont typeface="Wingdings" panose="05000000000000000000" pitchFamily="2" charset="2"/>
              <a:buChar char="Ø"/>
            </a:pPr>
            <a:endParaRPr lang="en-US" altLang="en-US" sz="2600" dirty="0"/>
          </a:p>
          <a:p>
            <a:pPr lvl="1" algn="l" rtl="0" eaLnBrk="1" hangingPunct="1">
              <a:spcBef>
                <a:spcPct val="20000"/>
              </a:spcBef>
              <a:buClr>
                <a:srgbClr val="FF0066"/>
              </a:buClr>
              <a:buFont typeface="Wingdings" panose="05000000000000000000" pitchFamily="2" charset="2"/>
              <a:buChar char="Ø"/>
            </a:pPr>
            <a:r>
              <a:rPr lang="en-US" altLang="en-US" sz="2400" dirty="0"/>
              <a:t>It generate 2</a:t>
            </a:r>
            <a:r>
              <a:rPr lang="en-US" altLang="en-US" sz="2400" i="1" baseline="30000" dirty="0"/>
              <a:t>n</a:t>
            </a:r>
            <a:r>
              <a:rPr lang="en-US" altLang="en-US" sz="2400" dirty="0"/>
              <a:t> (or fewer) </a:t>
            </a:r>
            <a:r>
              <a:rPr lang="en-US" altLang="en-US" sz="2400" dirty="0" err="1"/>
              <a:t>minterms</a:t>
            </a:r>
            <a:r>
              <a:rPr lang="en-US" altLang="en-US" sz="2400" dirty="0"/>
              <a:t> for the </a:t>
            </a:r>
            <a:r>
              <a:rPr lang="en-US" altLang="en-US" sz="2400" i="1" dirty="0"/>
              <a:t>n</a:t>
            </a:r>
            <a:r>
              <a:rPr lang="en-US" altLang="en-US" sz="2400" dirty="0"/>
              <a:t> input variables</a:t>
            </a:r>
          </a:p>
          <a:p>
            <a:pPr lvl="1" algn="l" rtl="0" eaLnBrk="1" hangingPunct="1">
              <a:spcBef>
                <a:spcPct val="20000"/>
              </a:spcBef>
              <a:buClr>
                <a:srgbClr val="FF0066"/>
              </a:buClr>
              <a:buFont typeface="Wingdings" panose="05000000000000000000" pitchFamily="2" charset="2"/>
              <a:buChar char="Ø"/>
            </a:pPr>
            <a:r>
              <a:rPr lang="en-US" altLang="en-US" sz="2400" dirty="0"/>
              <a:t>When n = 2, 4 outputs can be decoded.</a:t>
            </a:r>
          </a:p>
          <a:p>
            <a:pPr lvl="1" algn="l" rtl="0" eaLnBrk="1" hangingPunct="1">
              <a:spcBef>
                <a:spcPct val="20000"/>
              </a:spcBef>
              <a:buClr>
                <a:srgbClr val="FF0066"/>
              </a:buClr>
              <a:buFont typeface="Wingdings" panose="05000000000000000000" pitchFamily="2" charset="2"/>
              <a:buChar char="Ø"/>
            </a:pPr>
            <a:r>
              <a:rPr lang="en-US" altLang="en-US" sz="2400" dirty="0"/>
              <a:t> When n = 3, 8 outputs can be decoded. </a:t>
            </a:r>
          </a:p>
        </p:txBody>
      </p:sp>
      <p:grpSp>
        <p:nvGrpSpPr>
          <p:cNvPr id="2" name="مجموعة 1">
            <a:extLst>
              <a:ext uri="{FF2B5EF4-FFF2-40B4-BE49-F238E27FC236}">
                <a16:creationId xmlns:a16="http://schemas.microsoft.com/office/drawing/2014/main" id="{380CB0C1-5466-438A-1673-9CB91C738B0F}"/>
              </a:ext>
            </a:extLst>
          </p:cNvPr>
          <p:cNvGrpSpPr/>
          <p:nvPr/>
        </p:nvGrpSpPr>
        <p:grpSpPr>
          <a:xfrm>
            <a:off x="6604207" y="3685989"/>
            <a:ext cx="5689185" cy="1965373"/>
            <a:chOff x="1790577" y="3789040"/>
            <a:chExt cx="5762310" cy="1800200"/>
          </a:xfrm>
        </p:grpSpPr>
        <p:sp>
          <p:nvSpPr>
            <p:cNvPr id="3" name="مربع نص 2">
              <a:extLst>
                <a:ext uri="{FF2B5EF4-FFF2-40B4-BE49-F238E27FC236}">
                  <a16:creationId xmlns:a16="http://schemas.microsoft.com/office/drawing/2014/main" id="{ACB23EFA-B23F-1317-CC9C-B3442C52302C}"/>
                </a:ext>
              </a:extLst>
            </p:cNvPr>
            <p:cNvSpPr txBox="1"/>
            <p:nvPr/>
          </p:nvSpPr>
          <p:spPr>
            <a:xfrm>
              <a:off x="5580111" y="4376137"/>
              <a:ext cx="266597" cy="253720"/>
            </a:xfrm>
            <a:prstGeom prst="rect">
              <a:avLst/>
            </a:prstGeom>
            <a:noFill/>
          </p:spPr>
          <p:txBody>
            <a:bodyPr wrap="none" rtlCol="0">
              <a:spAutoFit/>
            </a:bodyPr>
            <a:lstStyle/>
            <a:p>
              <a:r>
                <a:rPr lang="en-US" sz="1200" dirty="0">
                  <a:cs typeface="Times New Roman" panose="02020603050405020304" pitchFamily="18" charset="0"/>
                </a:rPr>
                <a:t>3</a:t>
              </a:r>
            </a:p>
          </p:txBody>
        </p:sp>
        <p:grpSp>
          <p:nvGrpSpPr>
            <p:cNvPr id="5" name="مجموعة 4">
              <a:extLst>
                <a:ext uri="{FF2B5EF4-FFF2-40B4-BE49-F238E27FC236}">
                  <a16:creationId xmlns:a16="http://schemas.microsoft.com/office/drawing/2014/main" id="{DA4FDA75-31F9-3EA5-ACBA-A232D9D5851E}"/>
                </a:ext>
              </a:extLst>
            </p:cNvPr>
            <p:cNvGrpSpPr/>
            <p:nvPr/>
          </p:nvGrpSpPr>
          <p:grpSpPr>
            <a:xfrm>
              <a:off x="1790577" y="3789040"/>
              <a:ext cx="5762310" cy="1800200"/>
              <a:chOff x="1790577" y="3789040"/>
              <a:chExt cx="5762310" cy="1800200"/>
            </a:xfrm>
          </p:grpSpPr>
          <p:sp>
            <p:nvSpPr>
              <p:cNvPr id="7" name="مربع نص 6">
                <a:extLst>
                  <a:ext uri="{FF2B5EF4-FFF2-40B4-BE49-F238E27FC236}">
                    <a16:creationId xmlns:a16="http://schemas.microsoft.com/office/drawing/2014/main" id="{3B300F4C-E00B-6184-BF9B-AA91B340ADA9}"/>
                  </a:ext>
                </a:extLst>
              </p:cNvPr>
              <p:cNvSpPr txBox="1"/>
              <p:nvPr/>
            </p:nvSpPr>
            <p:spPr>
              <a:xfrm>
                <a:off x="1790577" y="4432466"/>
                <a:ext cx="1010209" cy="338293"/>
              </a:xfrm>
              <a:prstGeom prst="rect">
                <a:avLst/>
              </a:prstGeom>
              <a:noFill/>
            </p:spPr>
            <p:txBody>
              <a:bodyPr wrap="none" rtlCol="0">
                <a:spAutoFit/>
              </a:bodyPr>
              <a:lstStyle/>
              <a:p>
                <a:r>
                  <a:rPr lang="en-US" i="1" dirty="0">
                    <a:cs typeface="Times New Roman" panose="02020603050405020304" pitchFamily="18" charset="0"/>
                  </a:rPr>
                  <a:t>n inputs </a:t>
                </a:r>
              </a:p>
            </p:txBody>
          </p:sp>
          <p:sp>
            <p:nvSpPr>
              <p:cNvPr id="8" name="مربع نص 7">
                <a:extLst>
                  <a:ext uri="{FF2B5EF4-FFF2-40B4-BE49-F238E27FC236}">
                    <a16:creationId xmlns:a16="http://schemas.microsoft.com/office/drawing/2014/main" id="{AB0A39F5-6820-BE85-0CD9-356CE81A0728}"/>
                  </a:ext>
                </a:extLst>
              </p:cNvPr>
              <p:cNvSpPr txBox="1"/>
              <p:nvPr/>
            </p:nvSpPr>
            <p:spPr>
              <a:xfrm>
                <a:off x="6372200" y="4509120"/>
                <a:ext cx="1180687" cy="338293"/>
              </a:xfrm>
              <a:prstGeom prst="rect">
                <a:avLst/>
              </a:prstGeom>
              <a:noFill/>
            </p:spPr>
            <p:txBody>
              <a:bodyPr wrap="none" rtlCol="0">
                <a:spAutoFit/>
              </a:bodyPr>
              <a:lstStyle/>
              <a:p>
                <a:r>
                  <a:rPr lang="en-US" i="1" dirty="0">
                    <a:cs typeface="Times New Roman" panose="02020603050405020304" pitchFamily="18" charset="0"/>
                  </a:rPr>
                  <a:t>2</a:t>
                </a:r>
                <a:r>
                  <a:rPr lang="en-US" i="1" baseline="30000" dirty="0">
                    <a:cs typeface="Times New Roman" panose="02020603050405020304" pitchFamily="18" charset="0"/>
                  </a:rPr>
                  <a:t>n</a:t>
                </a:r>
                <a:r>
                  <a:rPr lang="en-US" i="1" dirty="0">
                    <a:cs typeface="Times New Roman" panose="02020603050405020304" pitchFamily="18" charset="0"/>
                  </a:rPr>
                  <a:t> outputs</a:t>
                </a:r>
              </a:p>
            </p:txBody>
          </p:sp>
          <p:sp>
            <p:nvSpPr>
              <p:cNvPr id="9" name="مربع نص 8">
                <a:extLst>
                  <a:ext uri="{FF2B5EF4-FFF2-40B4-BE49-F238E27FC236}">
                    <a16:creationId xmlns:a16="http://schemas.microsoft.com/office/drawing/2014/main" id="{68AFC24A-A184-99DE-6112-B7226D13A549}"/>
                  </a:ext>
                </a:extLst>
              </p:cNvPr>
              <p:cNvSpPr txBox="1"/>
              <p:nvPr/>
            </p:nvSpPr>
            <p:spPr>
              <a:xfrm>
                <a:off x="5573858" y="3954456"/>
                <a:ext cx="266597" cy="253720"/>
              </a:xfrm>
              <a:prstGeom prst="rect">
                <a:avLst/>
              </a:prstGeom>
              <a:noFill/>
            </p:spPr>
            <p:txBody>
              <a:bodyPr wrap="none" rtlCol="0">
                <a:spAutoFit/>
              </a:bodyPr>
              <a:lstStyle/>
              <a:p>
                <a:r>
                  <a:rPr lang="en-US" sz="1200" dirty="0">
                    <a:cs typeface="Times New Roman" panose="02020603050405020304" pitchFamily="18" charset="0"/>
                  </a:rPr>
                  <a:t>0</a:t>
                </a:r>
              </a:p>
            </p:txBody>
          </p:sp>
          <p:grpSp>
            <p:nvGrpSpPr>
              <p:cNvPr id="10" name="مجموعة 9">
                <a:extLst>
                  <a:ext uri="{FF2B5EF4-FFF2-40B4-BE49-F238E27FC236}">
                    <a16:creationId xmlns:a16="http://schemas.microsoft.com/office/drawing/2014/main" id="{C36B0943-2491-D3A4-85B6-3940C495D457}"/>
                  </a:ext>
                </a:extLst>
              </p:cNvPr>
              <p:cNvGrpSpPr/>
              <p:nvPr/>
            </p:nvGrpSpPr>
            <p:grpSpPr>
              <a:xfrm>
                <a:off x="2771800" y="3789040"/>
                <a:ext cx="3682162" cy="1800200"/>
                <a:chOff x="2771800" y="3778425"/>
                <a:chExt cx="3682162" cy="1800200"/>
              </a:xfrm>
            </p:grpSpPr>
            <p:sp>
              <p:nvSpPr>
                <p:cNvPr id="14" name="مستطيل 13">
                  <a:extLst>
                    <a:ext uri="{FF2B5EF4-FFF2-40B4-BE49-F238E27FC236}">
                      <a16:creationId xmlns:a16="http://schemas.microsoft.com/office/drawing/2014/main" id="{F5C75B78-13DB-7B10-501E-ABEFDD541CB5}"/>
                    </a:ext>
                  </a:extLst>
                </p:cNvPr>
                <p:cNvSpPr/>
                <p:nvPr/>
              </p:nvSpPr>
              <p:spPr>
                <a:xfrm>
                  <a:off x="3995936" y="3778425"/>
                  <a:ext cx="1152128" cy="1800200"/>
                </a:xfrm>
                <a:prstGeom prst="rect">
                  <a:avLst/>
                </a:prstGeom>
                <a:solidFill>
                  <a:schemeClr val="tx2">
                    <a:lumMod val="20000"/>
                    <a:lumOff val="8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b="1" i="1" dirty="0">
                      <a:solidFill>
                        <a:schemeClr val="tx1"/>
                      </a:solidFill>
                      <a:cs typeface="Times New Roman" panose="02020603050405020304" pitchFamily="18" charset="0"/>
                    </a:rPr>
                    <a:t>n-to-2</a:t>
                  </a:r>
                  <a:r>
                    <a:rPr lang="en-US" b="1" i="1" baseline="30000" dirty="0">
                      <a:solidFill>
                        <a:schemeClr val="tx1"/>
                      </a:solidFill>
                      <a:cs typeface="Times New Roman" panose="02020603050405020304" pitchFamily="18" charset="0"/>
                    </a:rPr>
                    <a:t>n</a:t>
                  </a:r>
                </a:p>
                <a:p>
                  <a:pPr algn="ctr"/>
                  <a:r>
                    <a:rPr lang="en-US" b="1" i="1" dirty="0">
                      <a:solidFill>
                        <a:schemeClr val="tx1"/>
                      </a:solidFill>
                      <a:cs typeface="Times New Roman" panose="02020603050405020304" pitchFamily="18" charset="0"/>
                    </a:rPr>
                    <a:t>Decoder</a:t>
                  </a:r>
                </a:p>
              </p:txBody>
            </p:sp>
            <p:cxnSp>
              <p:nvCxnSpPr>
                <p:cNvPr id="15" name="رابط كسهم مستقيم 14">
                  <a:extLst>
                    <a:ext uri="{FF2B5EF4-FFF2-40B4-BE49-F238E27FC236}">
                      <a16:creationId xmlns:a16="http://schemas.microsoft.com/office/drawing/2014/main" id="{FC97B091-FC49-5EDD-AA47-6617D4043E51}"/>
                    </a:ext>
                  </a:extLst>
                </p:cNvPr>
                <p:cNvCxnSpPr/>
                <p:nvPr/>
              </p:nvCxnSpPr>
              <p:spPr>
                <a:xfrm>
                  <a:off x="3563888" y="4077072"/>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رابط كسهم مستقيم 15">
                  <a:extLst>
                    <a:ext uri="{FF2B5EF4-FFF2-40B4-BE49-F238E27FC236}">
                      <a16:creationId xmlns:a16="http://schemas.microsoft.com/office/drawing/2014/main" id="{8061DCEF-7FD7-8637-4EE9-40FF10578ACD}"/>
                    </a:ext>
                  </a:extLst>
                </p:cNvPr>
                <p:cNvCxnSpPr/>
                <p:nvPr/>
              </p:nvCxnSpPr>
              <p:spPr>
                <a:xfrm>
                  <a:off x="3563888" y="4229472"/>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رابط كسهم مستقيم 16">
                  <a:extLst>
                    <a:ext uri="{FF2B5EF4-FFF2-40B4-BE49-F238E27FC236}">
                      <a16:creationId xmlns:a16="http://schemas.microsoft.com/office/drawing/2014/main" id="{5CF8F17D-93FD-4F43-8202-204403335268}"/>
                    </a:ext>
                  </a:extLst>
                </p:cNvPr>
                <p:cNvCxnSpPr/>
                <p:nvPr/>
              </p:nvCxnSpPr>
              <p:spPr>
                <a:xfrm>
                  <a:off x="3563888" y="4365104"/>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رابط كسهم مستقيم 17">
                  <a:extLst>
                    <a:ext uri="{FF2B5EF4-FFF2-40B4-BE49-F238E27FC236}">
                      <a16:creationId xmlns:a16="http://schemas.microsoft.com/office/drawing/2014/main" id="{52EB8E9A-42AA-BF74-035A-48590555C848}"/>
                    </a:ext>
                  </a:extLst>
                </p:cNvPr>
                <p:cNvCxnSpPr/>
                <p:nvPr/>
              </p:nvCxnSpPr>
              <p:spPr>
                <a:xfrm>
                  <a:off x="3563888" y="5157192"/>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9" name="قوس كبير أيسر 18">
                  <a:extLst>
                    <a:ext uri="{FF2B5EF4-FFF2-40B4-BE49-F238E27FC236}">
                      <a16:creationId xmlns:a16="http://schemas.microsoft.com/office/drawing/2014/main" id="{CAB67570-C016-A85F-722F-926859ED2BFD}"/>
                    </a:ext>
                  </a:extLst>
                </p:cNvPr>
                <p:cNvSpPr/>
                <p:nvPr/>
              </p:nvSpPr>
              <p:spPr>
                <a:xfrm>
                  <a:off x="2771800" y="4077072"/>
                  <a:ext cx="648072" cy="1080120"/>
                </a:xfrm>
                <a:prstGeom prst="leftBrace">
                  <a:avLst>
                    <a:gd name="adj1" fmla="val 8333"/>
                    <a:gd name="adj2" fmla="val 49052"/>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cxnSp>
              <p:nvCxnSpPr>
                <p:cNvPr id="20" name="رابط كسهم مستقيم 19">
                  <a:extLst>
                    <a:ext uri="{FF2B5EF4-FFF2-40B4-BE49-F238E27FC236}">
                      <a16:creationId xmlns:a16="http://schemas.microsoft.com/office/drawing/2014/main" id="{F51F81EB-0B27-64BD-ABA8-823C6B132B39}"/>
                    </a:ext>
                  </a:extLst>
                </p:cNvPr>
                <p:cNvCxnSpPr/>
                <p:nvPr/>
              </p:nvCxnSpPr>
              <p:spPr>
                <a:xfrm>
                  <a:off x="5148064" y="4077072"/>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1" name="رابط كسهم مستقيم 20">
                  <a:extLst>
                    <a:ext uri="{FF2B5EF4-FFF2-40B4-BE49-F238E27FC236}">
                      <a16:creationId xmlns:a16="http://schemas.microsoft.com/office/drawing/2014/main" id="{14ADFF59-9A34-8EC5-C2D3-BCC667F99918}"/>
                    </a:ext>
                  </a:extLst>
                </p:cNvPr>
                <p:cNvCxnSpPr/>
                <p:nvPr/>
              </p:nvCxnSpPr>
              <p:spPr>
                <a:xfrm>
                  <a:off x="5148064" y="4381872"/>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رابط كسهم مستقيم 21">
                  <a:extLst>
                    <a:ext uri="{FF2B5EF4-FFF2-40B4-BE49-F238E27FC236}">
                      <a16:creationId xmlns:a16="http://schemas.microsoft.com/office/drawing/2014/main" id="{DFFD1FF6-A4F1-65C2-4F62-1F7B8CF5A2BE}"/>
                    </a:ext>
                  </a:extLst>
                </p:cNvPr>
                <p:cNvCxnSpPr/>
                <p:nvPr/>
              </p:nvCxnSpPr>
              <p:spPr>
                <a:xfrm>
                  <a:off x="5148064" y="4534272"/>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3" name="رابط كسهم مستقيم 22">
                  <a:extLst>
                    <a:ext uri="{FF2B5EF4-FFF2-40B4-BE49-F238E27FC236}">
                      <a16:creationId xmlns:a16="http://schemas.microsoft.com/office/drawing/2014/main" id="{127D234E-33D9-A2FA-36B6-2B61DA2CEA51}"/>
                    </a:ext>
                  </a:extLst>
                </p:cNvPr>
                <p:cNvCxnSpPr/>
                <p:nvPr/>
              </p:nvCxnSpPr>
              <p:spPr>
                <a:xfrm>
                  <a:off x="5148064" y="4221088"/>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رابط كسهم مستقيم 23">
                  <a:extLst>
                    <a:ext uri="{FF2B5EF4-FFF2-40B4-BE49-F238E27FC236}">
                      <a16:creationId xmlns:a16="http://schemas.microsoft.com/office/drawing/2014/main" id="{6E680B5F-0DE2-D15C-5C82-BD9A4EEB607C}"/>
                    </a:ext>
                  </a:extLst>
                </p:cNvPr>
                <p:cNvCxnSpPr/>
                <p:nvPr/>
              </p:nvCxnSpPr>
              <p:spPr>
                <a:xfrm>
                  <a:off x="5148064" y="5301208"/>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5" name="قوس كبير أيمن 24">
                  <a:extLst>
                    <a:ext uri="{FF2B5EF4-FFF2-40B4-BE49-F238E27FC236}">
                      <a16:creationId xmlns:a16="http://schemas.microsoft.com/office/drawing/2014/main" id="{168999AA-916C-12A1-61E3-0B9923B27326}"/>
                    </a:ext>
                  </a:extLst>
                </p:cNvPr>
                <p:cNvSpPr/>
                <p:nvPr/>
              </p:nvSpPr>
              <p:spPr>
                <a:xfrm>
                  <a:off x="5868144" y="4077072"/>
                  <a:ext cx="585818" cy="1224136"/>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6" name="مربع نص 25">
                  <a:extLst>
                    <a:ext uri="{FF2B5EF4-FFF2-40B4-BE49-F238E27FC236}">
                      <a16:creationId xmlns:a16="http://schemas.microsoft.com/office/drawing/2014/main" id="{2A8DE1EE-9107-9DD4-861D-8C6296470F26}"/>
                    </a:ext>
                  </a:extLst>
                </p:cNvPr>
                <p:cNvSpPr txBox="1"/>
                <p:nvPr/>
              </p:nvSpPr>
              <p:spPr>
                <a:xfrm>
                  <a:off x="5580112" y="4075738"/>
                  <a:ext cx="266597" cy="253720"/>
                </a:xfrm>
                <a:prstGeom prst="rect">
                  <a:avLst/>
                </a:prstGeom>
                <a:noFill/>
              </p:spPr>
              <p:txBody>
                <a:bodyPr wrap="none" rtlCol="0">
                  <a:spAutoFit/>
                </a:bodyPr>
                <a:lstStyle/>
                <a:p>
                  <a:r>
                    <a:rPr lang="en-US" sz="1200" dirty="0">
                      <a:cs typeface="Times New Roman" panose="02020603050405020304" pitchFamily="18" charset="0"/>
                    </a:rPr>
                    <a:t>1</a:t>
                  </a:r>
                </a:p>
              </p:txBody>
            </p:sp>
          </p:grpSp>
          <p:sp>
            <p:nvSpPr>
              <p:cNvPr id="11" name="مربع نص 10">
                <a:extLst>
                  <a:ext uri="{FF2B5EF4-FFF2-40B4-BE49-F238E27FC236}">
                    <a16:creationId xmlns:a16="http://schemas.microsoft.com/office/drawing/2014/main" id="{2740BFD7-6AB9-B621-A30A-712861D8A12D}"/>
                  </a:ext>
                </a:extLst>
              </p:cNvPr>
              <p:cNvSpPr txBox="1"/>
              <p:nvPr/>
            </p:nvSpPr>
            <p:spPr>
              <a:xfrm>
                <a:off x="5580112" y="4232121"/>
                <a:ext cx="266597" cy="253720"/>
              </a:xfrm>
              <a:prstGeom prst="rect">
                <a:avLst/>
              </a:prstGeom>
              <a:noFill/>
            </p:spPr>
            <p:txBody>
              <a:bodyPr wrap="none" rtlCol="0">
                <a:spAutoFit/>
              </a:bodyPr>
              <a:lstStyle/>
              <a:p>
                <a:r>
                  <a:rPr lang="en-US" sz="1200" dirty="0">
                    <a:cs typeface="Times New Roman" panose="02020603050405020304" pitchFamily="18" charset="0"/>
                  </a:rPr>
                  <a:t>2</a:t>
                </a:r>
              </a:p>
            </p:txBody>
          </p:sp>
          <p:sp>
            <p:nvSpPr>
              <p:cNvPr id="12" name="مربع نص 11">
                <a:extLst>
                  <a:ext uri="{FF2B5EF4-FFF2-40B4-BE49-F238E27FC236}">
                    <a16:creationId xmlns:a16="http://schemas.microsoft.com/office/drawing/2014/main" id="{705D2002-B429-4CFA-8A6C-4E72F9B12713}"/>
                  </a:ext>
                </a:extLst>
              </p:cNvPr>
              <p:cNvSpPr txBox="1"/>
              <p:nvPr/>
            </p:nvSpPr>
            <p:spPr>
              <a:xfrm>
                <a:off x="5508104" y="5152836"/>
                <a:ext cx="469547" cy="267815"/>
              </a:xfrm>
              <a:prstGeom prst="rect">
                <a:avLst/>
              </a:prstGeom>
              <a:noFill/>
            </p:spPr>
            <p:txBody>
              <a:bodyPr wrap="none" rtlCol="0">
                <a:spAutoFit/>
              </a:bodyPr>
              <a:lstStyle/>
              <a:p>
                <a:r>
                  <a:rPr lang="en-US" sz="1300" i="1" dirty="0">
                    <a:cs typeface="Times New Roman" panose="02020603050405020304" pitchFamily="18" charset="0"/>
                  </a:rPr>
                  <a:t>2</a:t>
                </a:r>
                <a:r>
                  <a:rPr lang="en-US" sz="1300" i="1" baseline="30000" dirty="0">
                    <a:cs typeface="Times New Roman" panose="02020603050405020304" pitchFamily="18" charset="0"/>
                  </a:rPr>
                  <a:t>n</a:t>
                </a:r>
                <a:r>
                  <a:rPr lang="en-US" sz="1300" i="1" dirty="0">
                    <a:cs typeface="Times New Roman" panose="02020603050405020304" pitchFamily="18" charset="0"/>
                  </a:rPr>
                  <a:t>-1</a:t>
                </a:r>
                <a:endParaRPr lang="en-US" sz="1300" dirty="0">
                  <a:cs typeface="Times New Roman" panose="02020603050405020304" pitchFamily="18" charset="0"/>
                </a:endParaRPr>
              </a:p>
            </p:txBody>
          </p:sp>
          <p:sp>
            <p:nvSpPr>
              <p:cNvPr id="13" name="مربع نص 12">
                <a:extLst>
                  <a:ext uri="{FF2B5EF4-FFF2-40B4-BE49-F238E27FC236}">
                    <a16:creationId xmlns:a16="http://schemas.microsoft.com/office/drawing/2014/main" id="{635745B0-AEDD-0162-233F-D5C625C4E620}"/>
                  </a:ext>
                </a:extLst>
              </p:cNvPr>
              <p:cNvSpPr txBox="1"/>
              <p:nvPr/>
            </p:nvSpPr>
            <p:spPr>
              <a:xfrm>
                <a:off x="5652120" y="4562242"/>
                <a:ext cx="216024" cy="507439"/>
              </a:xfrm>
              <a:prstGeom prst="rect">
                <a:avLst/>
              </a:prstGeom>
              <a:noFill/>
            </p:spPr>
            <p:txBody>
              <a:bodyPr wrap="square" rtlCol="0">
                <a:spAutoFit/>
              </a:bodyPr>
              <a:lstStyle/>
              <a:p>
                <a:r>
                  <a:rPr lang="en-US" sz="1000" b="1" dirty="0">
                    <a:cs typeface="Times New Roman" panose="02020603050405020304" pitchFamily="18" charset="0"/>
                  </a:rPr>
                  <a:t>.</a:t>
                </a:r>
              </a:p>
              <a:p>
                <a:r>
                  <a:rPr lang="en-US" sz="1000" b="1" dirty="0">
                    <a:cs typeface="Times New Roman" panose="02020603050405020304" pitchFamily="18" charset="0"/>
                  </a:rPr>
                  <a:t>.</a:t>
                </a:r>
              </a:p>
              <a:p>
                <a:r>
                  <a:rPr lang="en-US" sz="1000" b="1" dirty="0">
                    <a:cs typeface="Times New Roman" panose="02020603050405020304" pitchFamily="18" charset="0"/>
                  </a:rPr>
                  <a:t>.</a:t>
                </a:r>
              </a:p>
            </p:txBody>
          </p:sp>
        </p:grpSp>
      </p:grpSp>
    </p:spTree>
    <p:extLst>
      <p:ext uri="{BB962C8B-B14F-4D97-AF65-F5344CB8AC3E}">
        <p14:creationId xmlns:p14="http://schemas.microsoft.com/office/powerpoint/2010/main" val="1420286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3">
            <a:extLst>
              <a:ext uri="{FF2B5EF4-FFF2-40B4-BE49-F238E27FC236}">
                <a16:creationId xmlns:a16="http://schemas.microsoft.com/office/drawing/2014/main" id="{5A2F76E9-01D3-352B-6DE8-BD2BB44C6946}"/>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7F368E8A-6EF6-4F9F-8894-AAD3E1E5AE35}" type="slidenum">
              <a:rPr lang="ar-SA" altLang="en-US">
                <a:latin typeface="Arial" panose="020B0604020202020204" pitchFamily="34" charset="0"/>
              </a:rPr>
              <a:pPr eaLnBrk="1" hangingPunct="1"/>
              <a:t>5</a:t>
            </a:fld>
            <a:endParaRPr lang="en-US" altLang="en-US">
              <a:latin typeface="Arial" panose="020B0604020202020204" pitchFamily="34" charset="0"/>
            </a:endParaRPr>
          </a:p>
        </p:txBody>
      </p:sp>
      <p:sp>
        <p:nvSpPr>
          <p:cNvPr id="28676" name="Text Box 9">
            <a:extLst>
              <a:ext uri="{FF2B5EF4-FFF2-40B4-BE49-F238E27FC236}">
                <a16:creationId xmlns:a16="http://schemas.microsoft.com/office/drawing/2014/main" id="{6657425C-E4E2-F5AB-1F39-A6BC50623751}"/>
              </a:ext>
            </a:extLst>
          </p:cNvPr>
          <p:cNvSpPr txBox="1">
            <a:spLocks noChangeArrowheads="1"/>
          </p:cNvSpPr>
          <p:nvPr/>
        </p:nvSpPr>
        <p:spPr bwMode="auto">
          <a:xfrm>
            <a:off x="5046663" y="923924"/>
            <a:ext cx="19875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a:solidFill>
                  <a:schemeClr val="accent2"/>
                </a:solidFill>
              </a:rPr>
              <a:t>Decoders</a:t>
            </a:r>
          </a:p>
        </p:txBody>
      </p:sp>
      <p:sp>
        <p:nvSpPr>
          <p:cNvPr id="28677" name="Rectangle 3">
            <a:extLst>
              <a:ext uri="{FF2B5EF4-FFF2-40B4-BE49-F238E27FC236}">
                <a16:creationId xmlns:a16="http://schemas.microsoft.com/office/drawing/2014/main" id="{DDC4B0C4-7586-41F7-D20F-2D8A889D893F}"/>
              </a:ext>
            </a:extLst>
          </p:cNvPr>
          <p:cNvSpPr>
            <a:spLocks noChangeArrowheads="1"/>
          </p:cNvSpPr>
          <p:nvPr/>
        </p:nvSpPr>
        <p:spPr bwMode="auto">
          <a:xfrm>
            <a:off x="1371600" y="1554162"/>
            <a:ext cx="9629775"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spcBef>
                <a:spcPct val="20000"/>
              </a:spcBef>
              <a:buClr>
                <a:srgbClr val="FF0066"/>
              </a:buClr>
              <a:buFont typeface="Wingdings" panose="05000000000000000000" pitchFamily="2" charset="2"/>
              <a:buChar char="Ø"/>
            </a:pPr>
            <a:r>
              <a:rPr lang="en-US" altLang="en-US" sz="2400" dirty="0"/>
              <a:t>Decoders are important combinational circuits.</a:t>
            </a:r>
          </a:p>
          <a:p>
            <a:pPr algn="l" rtl="0" eaLnBrk="1" hangingPunct="1">
              <a:spcBef>
                <a:spcPct val="20000"/>
              </a:spcBef>
              <a:buClr>
                <a:srgbClr val="FF0066"/>
              </a:buClr>
              <a:buFont typeface="Wingdings" panose="05000000000000000000" pitchFamily="2" charset="2"/>
              <a:buChar char="Ø"/>
            </a:pPr>
            <a:r>
              <a:rPr lang="en-US" altLang="en-US" sz="2400" dirty="0"/>
              <a:t>Among other things, they are useful in selecting a memory location according a binary value placed on the address lines of a memory bus.</a:t>
            </a:r>
          </a:p>
          <a:p>
            <a:pPr algn="l" rtl="0" eaLnBrk="1" hangingPunct="1">
              <a:spcBef>
                <a:spcPct val="20000"/>
              </a:spcBef>
              <a:buClr>
                <a:srgbClr val="FF0066"/>
              </a:buClr>
              <a:buFont typeface="Wingdings" panose="05000000000000000000" pitchFamily="2" charset="2"/>
              <a:buChar char="Ø"/>
            </a:pPr>
            <a:r>
              <a:rPr lang="en-US" altLang="en-US" sz="2400" dirty="0"/>
              <a:t>Address decoders with </a:t>
            </a:r>
            <a:r>
              <a:rPr lang="en-US" altLang="en-US" sz="2400" i="1" dirty="0"/>
              <a:t>n</a:t>
            </a:r>
            <a:r>
              <a:rPr lang="en-US" altLang="en-US" sz="2400" dirty="0"/>
              <a:t> inputs can select any of 2</a:t>
            </a:r>
            <a:r>
              <a:rPr lang="en-US" altLang="en-US" sz="2400" i="1" baseline="40000" dirty="0"/>
              <a:t>n</a:t>
            </a:r>
            <a:r>
              <a:rPr lang="en-US" altLang="en-US" sz="2400" dirty="0"/>
              <a:t> locations. </a:t>
            </a:r>
          </a:p>
        </p:txBody>
      </p:sp>
      <p:grpSp>
        <p:nvGrpSpPr>
          <p:cNvPr id="56" name="مجموعة 55">
            <a:extLst>
              <a:ext uri="{FF2B5EF4-FFF2-40B4-BE49-F238E27FC236}">
                <a16:creationId xmlns:a16="http://schemas.microsoft.com/office/drawing/2014/main" id="{124BC479-B55E-61A5-F554-5C370FCB2F20}"/>
              </a:ext>
            </a:extLst>
          </p:cNvPr>
          <p:cNvGrpSpPr/>
          <p:nvPr/>
        </p:nvGrpSpPr>
        <p:grpSpPr>
          <a:xfrm>
            <a:off x="1228725" y="3742502"/>
            <a:ext cx="8867775" cy="2308324"/>
            <a:chOff x="2276475" y="3857625"/>
            <a:chExt cx="8867775" cy="2308324"/>
          </a:xfrm>
        </p:grpSpPr>
        <p:sp>
          <p:nvSpPr>
            <p:cNvPr id="2" name="مستطيل 1">
              <a:extLst>
                <a:ext uri="{FF2B5EF4-FFF2-40B4-BE49-F238E27FC236}">
                  <a16:creationId xmlns:a16="http://schemas.microsoft.com/office/drawing/2014/main" id="{ACFAE8A4-A5DA-0087-77F2-F5A74DD376BE}"/>
                </a:ext>
              </a:extLst>
            </p:cNvPr>
            <p:cNvSpPr/>
            <p:nvPr/>
          </p:nvSpPr>
          <p:spPr>
            <a:xfrm>
              <a:off x="7034213" y="3857625"/>
              <a:ext cx="1862137" cy="3810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0" name="مستطيل 29">
              <a:extLst>
                <a:ext uri="{FF2B5EF4-FFF2-40B4-BE49-F238E27FC236}">
                  <a16:creationId xmlns:a16="http://schemas.microsoft.com/office/drawing/2014/main" id="{89B6F1F8-1090-FB64-2FB7-440F52517411}"/>
                </a:ext>
              </a:extLst>
            </p:cNvPr>
            <p:cNvSpPr/>
            <p:nvPr/>
          </p:nvSpPr>
          <p:spPr>
            <a:xfrm>
              <a:off x="7034212" y="4211638"/>
              <a:ext cx="1862137" cy="3810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35" name="مستطيل 34">
              <a:extLst>
                <a:ext uri="{FF2B5EF4-FFF2-40B4-BE49-F238E27FC236}">
                  <a16:creationId xmlns:a16="http://schemas.microsoft.com/office/drawing/2014/main" id="{FE1F1FEE-58AB-1EA9-0817-60CA3346F807}"/>
                </a:ext>
              </a:extLst>
            </p:cNvPr>
            <p:cNvSpPr/>
            <p:nvPr/>
          </p:nvSpPr>
          <p:spPr>
            <a:xfrm>
              <a:off x="7034212" y="4533900"/>
              <a:ext cx="1862137" cy="3810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8" name="مستطيل 37">
              <a:extLst>
                <a:ext uri="{FF2B5EF4-FFF2-40B4-BE49-F238E27FC236}">
                  <a16:creationId xmlns:a16="http://schemas.microsoft.com/office/drawing/2014/main" id="{684CBB41-E02D-8D67-1445-D3C647FC09DF}"/>
                </a:ext>
              </a:extLst>
            </p:cNvPr>
            <p:cNvSpPr/>
            <p:nvPr/>
          </p:nvSpPr>
          <p:spPr>
            <a:xfrm>
              <a:off x="7034211" y="5343526"/>
              <a:ext cx="1862137" cy="3810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9" name="مستطيل 38">
              <a:extLst>
                <a:ext uri="{FF2B5EF4-FFF2-40B4-BE49-F238E27FC236}">
                  <a16:creationId xmlns:a16="http://schemas.microsoft.com/office/drawing/2014/main" id="{163456FA-9179-2981-561F-4FF843C926FC}"/>
                </a:ext>
              </a:extLst>
            </p:cNvPr>
            <p:cNvSpPr/>
            <p:nvPr/>
          </p:nvSpPr>
          <p:spPr>
            <a:xfrm>
              <a:off x="7034211" y="4938713"/>
              <a:ext cx="1862137" cy="3810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0" name="مستطيل 39">
              <a:extLst>
                <a:ext uri="{FF2B5EF4-FFF2-40B4-BE49-F238E27FC236}">
                  <a16:creationId xmlns:a16="http://schemas.microsoft.com/office/drawing/2014/main" id="{23566973-860C-F71A-FE57-B55B2E3D1319}"/>
                </a:ext>
              </a:extLst>
            </p:cNvPr>
            <p:cNvSpPr/>
            <p:nvPr/>
          </p:nvSpPr>
          <p:spPr>
            <a:xfrm>
              <a:off x="7034210" y="5724526"/>
              <a:ext cx="1862137" cy="3810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41" name="مربع نص 40">
              <a:extLst>
                <a:ext uri="{FF2B5EF4-FFF2-40B4-BE49-F238E27FC236}">
                  <a16:creationId xmlns:a16="http://schemas.microsoft.com/office/drawing/2014/main" id="{1B13BFAE-DE31-EB1E-1ED4-B1EE9761CC62}"/>
                </a:ext>
              </a:extLst>
            </p:cNvPr>
            <p:cNvSpPr txBox="1"/>
            <p:nvPr/>
          </p:nvSpPr>
          <p:spPr>
            <a:xfrm>
              <a:off x="10001250" y="4238625"/>
              <a:ext cx="1143000" cy="381000"/>
            </a:xfrm>
            <a:prstGeom prst="rect">
              <a:avLst/>
            </a:prstGeom>
            <a:noFill/>
          </p:spPr>
          <p:txBody>
            <a:bodyPr wrap="square" rtlCol="0">
              <a:spAutoFit/>
            </a:bodyPr>
            <a:lstStyle/>
            <a:p>
              <a:r>
                <a:rPr lang="en-US" dirty="0"/>
                <a:t>Memory</a:t>
              </a:r>
            </a:p>
          </p:txBody>
        </p:sp>
        <p:sp>
          <p:nvSpPr>
            <p:cNvPr id="42" name="مربع نص 41">
              <a:extLst>
                <a:ext uri="{FF2B5EF4-FFF2-40B4-BE49-F238E27FC236}">
                  <a16:creationId xmlns:a16="http://schemas.microsoft.com/office/drawing/2014/main" id="{AC868334-FCB0-32E8-A085-020D5236281C}"/>
                </a:ext>
              </a:extLst>
            </p:cNvPr>
            <p:cNvSpPr txBox="1"/>
            <p:nvPr/>
          </p:nvSpPr>
          <p:spPr>
            <a:xfrm>
              <a:off x="4275138" y="4176236"/>
              <a:ext cx="1543050" cy="1477328"/>
            </a:xfrm>
            <a:prstGeom prst="rect">
              <a:avLst/>
            </a:prstGeom>
            <a:noFill/>
            <a:ln w="19050">
              <a:solidFill>
                <a:schemeClr val="tx1"/>
              </a:solidFill>
            </a:ln>
          </p:spPr>
          <p:txBody>
            <a:bodyPr wrap="square" rtlCol="0">
              <a:spAutoFit/>
            </a:bodyPr>
            <a:lstStyle/>
            <a:p>
              <a:pPr algn="ctr"/>
              <a:r>
                <a:rPr lang="en-US" dirty="0"/>
                <a:t>Decoder</a:t>
              </a:r>
            </a:p>
            <a:p>
              <a:pPr algn="ctr"/>
              <a:endParaRPr lang="en-US" dirty="0"/>
            </a:p>
            <a:p>
              <a:pPr algn="ctr"/>
              <a:r>
                <a:rPr lang="en-US" dirty="0"/>
                <a:t>n X  2</a:t>
              </a:r>
              <a:r>
                <a:rPr lang="en-US" baseline="30000" dirty="0"/>
                <a:t>n</a:t>
              </a:r>
            </a:p>
            <a:p>
              <a:pPr algn="ctr"/>
              <a:endParaRPr lang="en-US" baseline="30000" dirty="0"/>
            </a:p>
            <a:p>
              <a:pPr algn="ctr"/>
              <a:endParaRPr lang="en-US" baseline="30000" dirty="0"/>
            </a:p>
            <a:p>
              <a:pPr algn="ctr"/>
              <a:endParaRPr lang="en-US" baseline="30000" dirty="0"/>
            </a:p>
          </p:txBody>
        </p:sp>
        <p:sp>
          <p:nvSpPr>
            <p:cNvPr id="43" name="مربع نص 42">
              <a:extLst>
                <a:ext uri="{FF2B5EF4-FFF2-40B4-BE49-F238E27FC236}">
                  <a16:creationId xmlns:a16="http://schemas.microsoft.com/office/drawing/2014/main" id="{44C3964B-86DA-B11B-69DA-586A3A9ED3DC}"/>
                </a:ext>
              </a:extLst>
            </p:cNvPr>
            <p:cNvSpPr txBox="1"/>
            <p:nvPr/>
          </p:nvSpPr>
          <p:spPr>
            <a:xfrm>
              <a:off x="9105895" y="3857625"/>
              <a:ext cx="895351" cy="2308324"/>
            </a:xfrm>
            <a:prstGeom prst="rect">
              <a:avLst/>
            </a:prstGeom>
            <a:noFill/>
          </p:spPr>
          <p:txBody>
            <a:bodyPr wrap="square" rtlCol="0">
              <a:spAutoFit/>
            </a:bodyPr>
            <a:lstStyle/>
            <a:p>
              <a:r>
                <a:rPr lang="en-US" dirty="0"/>
                <a:t>0</a:t>
              </a:r>
            </a:p>
            <a:p>
              <a:r>
                <a:rPr lang="en-US" dirty="0"/>
                <a:t>1</a:t>
              </a:r>
            </a:p>
            <a:p>
              <a:endParaRPr lang="en-US" dirty="0"/>
            </a:p>
            <a:p>
              <a:r>
                <a:rPr lang="en-US" dirty="0"/>
                <a:t>2</a:t>
              </a:r>
            </a:p>
            <a:p>
              <a:r>
                <a:rPr lang="en-US" dirty="0"/>
                <a:t>3.</a:t>
              </a:r>
            </a:p>
            <a:p>
              <a:r>
                <a:rPr lang="en-US" dirty="0"/>
                <a:t>.</a:t>
              </a:r>
            </a:p>
            <a:p>
              <a:r>
                <a:rPr lang="en-US" dirty="0"/>
                <a:t>.</a:t>
              </a:r>
            </a:p>
            <a:p>
              <a:r>
                <a:rPr lang="en-US" dirty="0"/>
                <a:t>2</a:t>
              </a:r>
              <a:r>
                <a:rPr lang="en-US" baseline="30000" dirty="0"/>
                <a:t>n</a:t>
              </a:r>
            </a:p>
          </p:txBody>
        </p:sp>
        <p:sp>
          <p:nvSpPr>
            <p:cNvPr id="44" name="مربع نص 43">
              <a:extLst>
                <a:ext uri="{FF2B5EF4-FFF2-40B4-BE49-F238E27FC236}">
                  <a16:creationId xmlns:a16="http://schemas.microsoft.com/office/drawing/2014/main" id="{04F3BE27-CA72-1D1F-4E82-27ED331FBE27}"/>
                </a:ext>
              </a:extLst>
            </p:cNvPr>
            <p:cNvSpPr txBox="1"/>
            <p:nvPr/>
          </p:nvSpPr>
          <p:spPr>
            <a:xfrm>
              <a:off x="2276475" y="4619625"/>
              <a:ext cx="1076325" cy="369332"/>
            </a:xfrm>
            <a:prstGeom prst="rect">
              <a:avLst/>
            </a:prstGeom>
            <a:noFill/>
          </p:spPr>
          <p:txBody>
            <a:bodyPr wrap="square" rtlCol="0">
              <a:spAutoFit/>
            </a:bodyPr>
            <a:lstStyle/>
            <a:p>
              <a:r>
                <a:rPr lang="en-US" dirty="0"/>
                <a:t>(101…1)</a:t>
              </a:r>
            </a:p>
          </p:txBody>
        </p:sp>
        <p:cxnSp>
          <p:nvCxnSpPr>
            <p:cNvPr id="46" name="رابط كسهم مستقيم 45">
              <a:extLst>
                <a:ext uri="{FF2B5EF4-FFF2-40B4-BE49-F238E27FC236}">
                  <a16:creationId xmlns:a16="http://schemas.microsoft.com/office/drawing/2014/main" id="{EE5A9F9D-E4E5-BCB3-E64A-BAC87807ED1B}"/>
                </a:ext>
              </a:extLst>
            </p:cNvPr>
            <p:cNvCxnSpPr>
              <a:stCxn id="44" idx="3"/>
            </p:cNvCxnSpPr>
            <p:nvPr/>
          </p:nvCxnSpPr>
          <p:spPr>
            <a:xfrm flipV="1">
              <a:off x="3352800" y="4772025"/>
              <a:ext cx="922334" cy="322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رابط كسهم مستقيم 47">
              <a:extLst>
                <a:ext uri="{FF2B5EF4-FFF2-40B4-BE49-F238E27FC236}">
                  <a16:creationId xmlns:a16="http://schemas.microsoft.com/office/drawing/2014/main" id="{D772D004-BFCA-4CAF-0954-31D68B3CD4B4}"/>
                </a:ext>
              </a:extLst>
            </p:cNvPr>
            <p:cNvCxnSpPr>
              <a:cxnSpLocks/>
              <a:endCxn id="2" idx="1"/>
            </p:cNvCxnSpPr>
            <p:nvPr/>
          </p:nvCxnSpPr>
          <p:spPr>
            <a:xfrm flipV="1">
              <a:off x="5818188" y="4048125"/>
              <a:ext cx="1216025" cy="2762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0" name="رابط كسهم مستقيم 49">
              <a:extLst>
                <a:ext uri="{FF2B5EF4-FFF2-40B4-BE49-F238E27FC236}">
                  <a16:creationId xmlns:a16="http://schemas.microsoft.com/office/drawing/2014/main" id="{D2E85071-2CDC-F682-13DD-8A099A2CD170}"/>
                </a:ext>
              </a:extLst>
            </p:cNvPr>
            <p:cNvCxnSpPr>
              <a:cxnSpLocks/>
              <a:endCxn id="30" idx="1"/>
            </p:cNvCxnSpPr>
            <p:nvPr/>
          </p:nvCxnSpPr>
          <p:spPr>
            <a:xfrm flipV="1">
              <a:off x="5863431" y="4402138"/>
              <a:ext cx="1170781" cy="1905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4" name="رابط كسهم مستقيم 53">
              <a:extLst>
                <a:ext uri="{FF2B5EF4-FFF2-40B4-BE49-F238E27FC236}">
                  <a16:creationId xmlns:a16="http://schemas.microsoft.com/office/drawing/2014/main" id="{27327999-CF2E-A3B6-CCA4-58915AB572D5}"/>
                </a:ext>
              </a:extLst>
            </p:cNvPr>
            <p:cNvCxnSpPr>
              <a:endCxn id="40" idx="1"/>
            </p:cNvCxnSpPr>
            <p:nvPr/>
          </p:nvCxnSpPr>
          <p:spPr>
            <a:xfrm>
              <a:off x="5818188" y="5419725"/>
              <a:ext cx="1216022" cy="4953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5" name="مربع نص 54">
              <a:extLst>
                <a:ext uri="{FF2B5EF4-FFF2-40B4-BE49-F238E27FC236}">
                  <a16:creationId xmlns:a16="http://schemas.microsoft.com/office/drawing/2014/main" id="{8EC11262-4947-19AD-827A-C644F56D4A52}"/>
                </a:ext>
              </a:extLst>
            </p:cNvPr>
            <p:cNvSpPr txBox="1"/>
            <p:nvPr/>
          </p:nvSpPr>
          <p:spPr>
            <a:xfrm>
              <a:off x="6191250" y="4643438"/>
              <a:ext cx="549276" cy="923330"/>
            </a:xfrm>
            <a:prstGeom prst="rect">
              <a:avLst/>
            </a:prstGeom>
            <a:noFill/>
          </p:spPr>
          <p:txBody>
            <a:bodyPr wrap="square" rtlCol="0">
              <a:spAutoFit/>
            </a:bodyPr>
            <a:lstStyle/>
            <a:p>
              <a:pPr algn="ctr"/>
              <a:r>
                <a:rPr lang="en-US" b="1" dirty="0"/>
                <a:t>.</a:t>
              </a:r>
            </a:p>
            <a:p>
              <a:pPr algn="ctr"/>
              <a:r>
                <a:rPr lang="en-US" b="1" dirty="0"/>
                <a:t>.</a:t>
              </a:r>
            </a:p>
            <a:p>
              <a:pPr algn="ctr"/>
              <a:r>
                <a:rPr lang="en-US" b="1" dirty="0"/>
                <a:t>.</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3">
            <a:extLst>
              <a:ext uri="{FF2B5EF4-FFF2-40B4-BE49-F238E27FC236}">
                <a16:creationId xmlns:a16="http://schemas.microsoft.com/office/drawing/2014/main" id="{5A2F76E9-01D3-352B-6DE8-BD2BB44C6946}"/>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7F368E8A-6EF6-4F9F-8894-AAD3E1E5AE35}" type="slidenum">
              <a:rPr lang="ar-SA" altLang="en-US">
                <a:latin typeface="Arial" panose="020B0604020202020204" pitchFamily="34" charset="0"/>
              </a:rPr>
              <a:pPr eaLnBrk="1" hangingPunct="1"/>
              <a:t>6</a:t>
            </a:fld>
            <a:endParaRPr lang="en-US" altLang="en-US">
              <a:latin typeface="Arial" panose="020B0604020202020204" pitchFamily="34" charset="0"/>
            </a:endParaRPr>
          </a:p>
        </p:txBody>
      </p:sp>
      <p:sp>
        <p:nvSpPr>
          <p:cNvPr id="28676" name="Text Box 9">
            <a:extLst>
              <a:ext uri="{FF2B5EF4-FFF2-40B4-BE49-F238E27FC236}">
                <a16:creationId xmlns:a16="http://schemas.microsoft.com/office/drawing/2014/main" id="{6657425C-E4E2-F5AB-1F39-A6BC50623751}"/>
              </a:ext>
            </a:extLst>
          </p:cNvPr>
          <p:cNvSpPr txBox="1">
            <a:spLocks noChangeArrowheads="1"/>
          </p:cNvSpPr>
          <p:nvPr/>
        </p:nvSpPr>
        <p:spPr bwMode="auto">
          <a:xfrm>
            <a:off x="5046663" y="923924"/>
            <a:ext cx="19875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a:solidFill>
                  <a:schemeClr val="accent2"/>
                </a:solidFill>
              </a:rPr>
              <a:t>Decoders</a:t>
            </a:r>
          </a:p>
        </p:txBody>
      </p:sp>
      <p:sp>
        <p:nvSpPr>
          <p:cNvPr id="28677" name="Rectangle 3">
            <a:extLst>
              <a:ext uri="{FF2B5EF4-FFF2-40B4-BE49-F238E27FC236}">
                <a16:creationId xmlns:a16="http://schemas.microsoft.com/office/drawing/2014/main" id="{DDC4B0C4-7586-41F7-D20F-2D8A889D893F}"/>
              </a:ext>
            </a:extLst>
          </p:cNvPr>
          <p:cNvSpPr>
            <a:spLocks noChangeArrowheads="1"/>
          </p:cNvSpPr>
          <p:nvPr/>
        </p:nvSpPr>
        <p:spPr bwMode="auto">
          <a:xfrm>
            <a:off x="1514475" y="1524000"/>
            <a:ext cx="9629775"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spcBef>
                <a:spcPct val="20000"/>
              </a:spcBef>
              <a:buClr>
                <a:srgbClr val="FF0066"/>
              </a:buClr>
              <a:buFont typeface="Wingdings" panose="05000000000000000000" pitchFamily="2" charset="2"/>
              <a:buChar char="Ø"/>
            </a:pPr>
            <a:r>
              <a:rPr lang="en-US" altLang="en-US" sz="2400" dirty="0">
                <a:solidFill>
                  <a:schemeClr val="accent2"/>
                </a:solidFill>
              </a:rPr>
              <a:t>1-to-2-Line Decoder</a:t>
            </a:r>
          </a:p>
        </p:txBody>
      </p:sp>
      <p:grpSp>
        <p:nvGrpSpPr>
          <p:cNvPr id="3" name="Group 4">
            <a:extLst>
              <a:ext uri="{FF2B5EF4-FFF2-40B4-BE49-F238E27FC236}">
                <a16:creationId xmlns:a16="http://schemas.microsoft.com/office/drawing/2014/main" id="{A0A227E3-BB0A-9524-275C-392364847F5C}"/>
              </a:ext>
            </a:extLst>
          </p:cNvPr>
          <p:cNvGrpSpPr>
            <a:grpSpLocks noChangeAspect="1"/>
          </p:cNvGrpSpPr>
          <p:nvPr/>
        </p:nvGrpSpPr>
        <p:grpSpPr bwMode="auto">
          <a:xfrm>
            <a:off x="3260725" y="2930526"/>
            <a:ext cx="5559426" cy="1884363"/>
            <a:chOff x="2356" y="2842"/>
            <a:chExt cx="3502" cy="1187"/>
          </a:xfrm>
        </p:grpSpPr>
        <p:sp>
          <p:nvSpPr>
            <p:cNvPr id="4" name="AutoShape 3">
              <a:extLst>
                <a:ext uri="{FF2B5EF4-FFF2-40B4-BE49-F238E27FC236}">
                  <a16:creationId xmlns:a16="http://schemas.microsoft.com/office/drawing/2014/main" id="{58DD078F-F41A-3A4D-8606-97345DB0D12A}"/>
                </a:ext>
              </a:extLst>
            </p:cNvPr>
            <p:cNvSpPr>
              <a:spLocks noChangeAspect="1" noChangeArrowheads="1" noTextEdit="1"/>
            </p:cNvSpPr>
            <p:nvPr/>
          </p:nvSpPr>
          <p:spPr bwMode="auto">
            <a:xfrm>
              <a:off x="2356" y="2864"/>
              <a:ext cx="3459"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 name="Rectangle 5">
              <a:extLst>
                <a:ext uri="{FF2B5EF4-FFF2-40B4-BE49-F238E27FC236}">
                  <a16:creationId xmlns:a16="http://schemas.microsoft.com/office/drawing/2014/main" id="{C304819A-F8F7-09F9-D4A7-906DB58B52F1}"/>
                </a:ext>
              </a:extLst>
            </p:cNvPr>
            <p:cNvSpPr>
              <a:spLocks noChangeArrowheads="1"/>
            </p:cNvSpPr>
            <p:nvPr/>
          </p:nvSpPr>
          <p:spPr bwMode="auto">
            <a:xfrm>
              <a:off x="2365" y="2842"/>
              <a:ext cx="193" cy="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a:ln>
                    <a:noFill/>
                  </a:ln>
                  <a:solidFill>
                    <a:srgbClr val="000000"/>
                  </a:solidFill>
                  <a:effectLst/>
                  <a:latin typeface="TimesTen" pitchFamily="18" charset="0"/>
                </a:rPr>
                <a:t>A</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6">
              <a:extLst>
                <a:ext uri="{FF2B5EF4-FFF2-40B4-BE49-F238E27FC236}">
                  <a16:creationId xmlns:a16="http://schemas.microsoft.com/office/drawing/2014/main" id="{C0FB8CC0-EA5B-DDE4-7FA0-FD95DD9733F2}"/>
                </a:ext>
              </a:extLst>
            </p:cNvPr>
            <p:cNvSpPr>
              <a:spLocks noChangeArrowheads="1"/>
            </p:cNvSpPr>
            <p:nvPr/>
          </p:nvSpPr>
          <p:spPr bwMode="auto">
            <a:xfrm>
              <a:off x="2730" y="2842"/>
              <a:ext cx="193" cy="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a:ln>
                    <a:noFill/>
                  </a:ln>
                  <a:solidFill>
                    <a:srgbClr val="000000"/>
                  </a:solidFill>
                  <a:effectLst/>
                  <a:latin typeface="TimesTen" pitchFamily="18" charset="0"/>
                </a:rPr>
                <a:t>D</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8" name="Rectangle 7">
              <a:extLst>
                <a:ext uri="{FF2B5EF4-FFF2-40B4-BE49-F238E27FC236}">
                  <a16:creationId xmlns:a16="http://schemas.microsoft.com/office/drawing/2014/main" id="{08ABDCEB-50C0-0245-6A03-A21375DC7BC8}"/>
                </a:ext>
              </a:extLst>
            </p:cNvPr>
            <p:cNvSpPr>
              <a:spLocks noChangeArrowheads="1"/>
            </p:cNvSpPr>
            <p:nvPr/>
          </p:nvSpPr>
          <p:spPr bwMode="auto">
            <a:xfrm>
              <a:off x="2863" y="2916"/>
              <a:ext cx="114" cy="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a:ln>
                    <a:noFill/>
                  </a:ln>
                  <a:solidFill>
                    <a:srgbClr val="000000"/>
                  </a:solidFill>
                  <a:effectLst/>
                  <a:latin typeface="TimesTen" pitchFamily="18" charset="0"/>
                </a:rPr>
                <a:t>0</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8">
              <a:extLst>
                <a:ext uri="{FF2B5EF4-FFF2-40B4-BE49-F238E27FC236}">
                  <a16:creationId xmlns:a16="http://schemas.microsoft.com/office/drawing/2014/main" id="{9CC86ABA-06D1-C2DD-1114-511C2C02ABD1}"/>
                </a:ext>
              </a:extLst>
            </p:cNvPr>
            <p:cNvSpPr>
              <a:spLocks noChangeArrowheads="1"/>
            </p:cNvSpPr>
            <p:nvPr/>
          </p:nvSpPr>
          <p:spPr bwMode="auto">
            <a:xfrm>
              <a:off x="3038" y="2842"/>
              <a:ext cx="192" cy="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a:ln>
                    <a:noFill/>
                  </a:ln>
                  <a:solidFill>
                    <a:srgbClr val="000000"/>
                  </a:solidFill>
                  <a:effectLst/>
                  <a:latin typeface="TimesTen" pitchFamily="18" charset="0"/>
                </a:rPr>
                <a:t>D</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1" name="Rectangle 9">
              <a:extLst>
                <a:ext uri="{FF2B5EF4-FFF2-40B4-BE49-F238E27FC236}">
                  <a16:creationId xmlns:a16="http://schemas.microsoft.com/office/drawing/2014/main" id="{04ABDCDE-6EF5-2A98-EBDD-40FE11A4BB83}"/>
                </a:ext>
              </a:extLst>
            </p:cNvPr>
            <p:cNvSpPr>
              <a:spLocks noChangeArrowheads="1"/>
            </p:cNvSpPr>
            <p:nvPr/>
          </p:nvSpPr>
          <p:spPr bwMode="auto">
            <a:xfrm>
              <a:off x="3171" y="2916"/>
              <a:ext cx="114" cy="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a:ln>
                    <a:noFill/>
                  </a:ln>
                  <a:solidFill>
                    <a:srgbClr val="000000"/>
                  </a:solidFill>
                  <a:effectLst/>
                  <a:latin typeface="TimesTen" pitchFamily="18" charset="0"/>
                </a:rPr>
                <a:t>1</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2" name="Rectangle 10">
              <a:extLst>
                <a:ext uri="{FF2B5EF4-FFF2-40B4-BE49-F238E27FC236}">
                  <a16:creationId xmlns:a16="http://schemas.microsoft.com/office/drawing/2014/main" id="{C87C1FFE-8835-17A4-4FD6-175AC36D988A}"/>
                </a:ext>
              </a:extLst>
            </p:cNvPr>
            <p:cNvSpPr>
              <a:spLocks noChangeArrowheads="1"/>
            </p:cNvSpPr>
            <p:nvPr/>
          </p:nvSpPr>
          <p:spPr bwMode="auto">
            <a:xfrm>
              <a:off x="2392" y="3216"/>
              <a:ext cx="161"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000000"/>
                  </a:solidFill>
                  <a:effectLst/>
                  <a:latin typeface="TimesTen" pitchFamily="18" charset="0"/>
                </a:rPr>
                <a:t>0</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 name="Rectangle 11">
              <a:extLst>
                <a:ext uri="{FF2B5EF4-FFF2-40B4-BE49-F238E27FC236}">
                  <a16:creationId xmlns:a16="http://schemas.microsoft.com/office/drawing/2014/main" id="{6886CCDD-4DD1-806D-84BF-ACAE39462705}"/>
                </a:ext>
              </a:extLst>
            </p:cNvPr>
            <p:cNvSpPr>
              <a:spLocks noChangeArrowheads="1"/>
            </p:cNvSpPr>
            <p:nvPr/>
          </p:nvSpPr>
          <p:spPr bwMode="auto">
            <a:xfrm>
              <a:off x="2785" y="3216"/>
              <a:ext cx="160"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000000"/>
                  </a:solidFill>
                  <a:effectLst/>
                  <a:latin typeface="TimesTen" pitchFamily="18" charset="0"/>
                </a:rPr>
                <a:t>1</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4" name="Rectangle 12">
              <a:extLst>
                <a:ext uri="{FF2B5EF4-FFF2-40B4-BE49-F238E27FC236}">
                  <a16:creationId xmlns:a16="http://schemas.microsoft.com/office/drawing/2014/main" id="{ACC79F51-0E39-4E17-0B42-8BD37DCB2D01}"/>
                </a:ext>
              </a:extLst>
            </p:cNvPr>
            <p:cNvSpPr>
              <a:spLocks noChangeArrowheads="1"/>
            </p:cNvSpPr>
            <p:nvPr/>
          </p:nvSpPr>
          <p:spPr bwMode="auto">
            <a:xfrm>
              <a:off x="3093" y="3216"/>
              <a:ext cx="160"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000000"/>
                  </a:solidFill>
                  <a:effectLst/>
                  <a:latin typeface="TimesTen" pitchFamily="18" charset="0"/>
                </a:rPr>
                <a:t>0</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5" name="Rectangle 13">
              <a:extLst>
                <a:ext uri="{FF2B5EF4-FFF2-40B4-BE49-F238E27FC236}">
                  <a16:creationId xmlns:a16="http://schemas.microsoft.com/office/drawing/2014/main" id="{A35B08B2-DAFE-8EAC-DB94-68558D57F8A9}"/>
                </a:ext>
              </a:extLst>
            </p:cNvPr>
            <p:cNvSpPr>
              <a:spLocks noChangeArrowheads="1"/>
            </p:cNvSpPr>
            <p:nvPr/>
          </p:nvSpPr>
          <p:spPr bwMode="auto">
            <a:xfrm>
              <a:off x="2392" y="3449"/>
              <a:ext cx="161"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000000"/>
                  </a:solidFill>
                  <a:effectLst/>
                  <a:latin typeface="TimesTen" pitchFamily="18" charset="0"/>
                </a:rPr>
                <a:t>1</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Rectangle 14">
              <a:extLst>
                <a:ext uri="{FF2B5EF4-FFF2-40B4-BE49-F238E27FC236}">
                  <a16:creationId xmlns:a16="http://schemas.microsoft.com/office/drawing/2014/main" id="{FAF75672-B1C0-2118-A1BC-E816E3155998}"/>
                </a:ext>
              </a:extLst>
            </p:cNvPr>
            <p:cNvSpPr>
              <a:spLocks noChangeArrowheads="1"/>
            </p:cNvSpPr>
            <p:nvPr/>
          </p:nvSpPr>
          <p:spPr bwMode="auto">
            <a:xfrm>
              <a:off x="2785" y="3449"/>
              <a:ext cx="160"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000000"/>
                  </a:solidFill>
                  <a:effectLst/>
                  <a:latin typeface="TimesTen" pitchFamily="18" charset="0"/>
                </a:rPr>
                <a:t>0</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7" name="Rectangle 15">
              <a:extLst>
                <a:ext uri="{FF2B5EF4-FFF2-40B4-BE49-F238E27FC236}">
                  <a16:creationId xmlns:a16="http://schemas.microsoft.com/office/drawing/2014/main" id="{56A8C852-A7EA-9C49-3159-D30E46A9824A}"/>
                </a:ext>
              </a:extLst>
            </p:cNvPr>
            <p:cNvSpPr>
              <a:spLocks noChangeArrowheads="1"/>
            </p:cNvSpPr>
            <p:nvPr/>
          </p:nvSpPr>
          <p:spPr bwMode="auto">
            <a:xfrm>
              <a:off x="3093" y="3449"/>
              <a:ext cx="160"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000000"/>
                  </a:solidFill>
                  <a:effectLst/>
                  <a:latin typeface="TimesTen" pitchFamily="18" charset="0"/>
                </a:rPr>
                <a:t>1</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8" name="Line 16">
              <a:extLst>
                <a:ext uri="{FF2B5EF4-FFF2-40B4-BE49-F238E27FC236}">
                  <a16:creationId xmlns:a16="http://schemas.microsoft.com/office/drawing/2014/main" id="{612BA572-F49D-45CC-AF9B-7FF992E67B44}"/>
                </a:ext>
              </a:extLst>
            </p:cNvPr>
            <p:cNvSpPr>
              <a:spLocks noChangeShapeType="1"/>
            </p:cNvSpPr>
            <p:nvPr/>
          </p:nvSpPr>
          <p:spPr bwMode="auto">
            <a:xfrm>
              <a:off x="2366" y="3144"/>
              <a:ext cx="860" cy="0"/>
            </a:xfrm>
            <a:prstGeom prst="line">
              <a:avLst/>
            </a:prstGeom>
            <a:noFill/>
            <a:ln w="15875" cap="flat">
              <a:solidFill>
                <a:srgbClr val="00A0C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Line 17">
              <a:extLst>
                <a:ext uri="{FF2B5EF4-FFF2-40B4-BE49-F238E27FC236}">
                  <a16:creationId xmlns:a16="http://schemas.microsoft.com/office/drawing/2014/main" id="{F04A5C4F-354B-4C77-2F19-A3998F5F0AC9}"/>
                </a:ext>
              </a:extLst>
            </p:cNvPr>
            <p:cNvSpPr>
              <a:spLocks noChangeShapeType="1"/>
            </p:cNvSpPr>
            <p:nvPr/>
          </p:nvSpPr>
          <p:spPr bwMode="auto">
            <a:xfrm>
              <a:off x="2366" y="3716"/>
              <a:ext cx="860" cy="0"/>
            </a:xfrm>
            <a:prstGeom prst="line">
              <a:avLst/>
            </a:prstGeom>
            <a:noFill/>
            <a:ln w="15875" cap="flat">
              <a:solidFill>
                <a:srgbClr val="00A0C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Line 18">
              <a:extLst>
                <a:ext uri="{FF2B5EF4-FFF2-40B4-BE49-F238E27FC236}">
                  <a16:creationId xmlns:a16="http://schemas.microsoft.com/office/drawing/2014/main" id="{85E146B6-4AEA-3301-8818-542A48539556}"/>
                </a:ext>
              </a:extLst>
            </p:cNvPr>
            <p:cNvSpPr>
              <a:spLocks noChangeShapeType="1"/>
            </p:cNvSpPr>
            <p:nvPr/>
          </p:nvSpPr>
          <p:spPr bwMode="auto">
            <a:xfrm>
              <a:off x="2614" y="2876"/>
              <a:ext cx="0" cy="840"/>
            </a:xfrm>
            <a:prstGeom prst="line">
              <a:avLst/>
            </a:prstGeom>
            <a:noFill/>
            <a:ln w="15875" cap="flat">
              <a:solidFill>
                <a:srgbClr val="00A0C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Rectangle 19">
              <a:extLst>
                <a:ext uri="{FF2B5EF4-FFF2-40B4-BE49-F238E27FC236}">
                  <a16:creationId xmlns:a16="http://schemas.microsoft.com/office/drawing/2014/main" id="{5CE3280C-09C9-E7DA-583F-33CA75577957}"/>
                </a:ext>
              </a:extLst>
            </p:cNvPr>
            <p:cNvSpPr>
              <a:spLocks noChangeArrowheads="1"/>
            </p:cNvSpPr>
            <p:nvPr/>
          </p:nvSpPr>
          <p:spPr bwMode="auto">
            <a:xfrm>
              <a:off x="2751" y="3816"/>
              <a:ext cx="26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000000"/>
                  </a:solidFill>
                  <a:effectLst/>
                  <a:latin typeface="TimesTen" pitchFamily="18" charset="0"/>
                </a:rPr>
                <a:t>(a)</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2" name="Rectangle 20">
              <a:extLst>
                <a:ext uri="{FF2B5EF4-FFF2-40B4-BE49-F238E27FC236}">
                  <a16:creationId xmlns:a16="http://schemas.microsoft.com/office/drawing/2014/main" id="{D7393CA7-5C02-DA91-4933-C268BA279785}"/>
                </a:ext>
              </a:extLst>
            </p:cNvPr>
            <p:cNvSpPr>
              <a:spLocks noChangeArrowheads="1"/>
            </p:cNvSpPr>
            <p:nvPr/>
          </p:nvSpPr>
          <p:spPr bwMode="auto">
            <a:xfrm>
              <a:off x="4528" y="3816"/>
              <a:ext cx="267"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000000"/>
                  </a:solidFill>
                  <a:effectLst/>
                  <a:latin typeface="TimesTen" pitchFamily="18" charset="0"/>
                </a:rPr>
                <a:t>(b)</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3" name="Line 21">
              <a:extLst>
                <a:ext uri="{FF2B5EF4-FFF2-40B4-BE49-F238E27FC236}">
                  <a16:creationId xmlns:a16="http://schemas.microsoft.com/office/drawing/2014/main" id="{22C057F9-150D-44C4-3C7C-B2571435EEC6}"/>
                </a:ext>
              </a:extLst>
            </p:cNvPr>
            <p:cNvSpPr>
              <a:spLocks noChangeShapeType="1"/>
            </p:cNvSpPr>
            <p:nvPr/>
          </p:nvSpPr>
          <p:spPr bwMode="auto">
            <a:xfrm>
              <a:off x="3635" y="3578"/>
              <a:ext cx="1592"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22">
              <a:extLst>
                <a:ext uri="{FF2B5EF4-FFF2-40B4-BE49-F238E27FC236}">
                  <a16:creationId xmlns:a16="http://schemas.microsoft.com/office/drawing/2014/main" id="{B1BD7B05-3D74-B7B9-EA98-254279CAEA6C}"/>
                </a:ext>
              </a:extLst>
            </p:cNvPr>
            <p:cNvSpPr>
              <a:spLocks/>
            </p:cNvSpPr>
            <p:nvPr/>
          </p:nvSpPr>
          <p:spPr bwMode="auto">
            <a:xfrm>
              <a:off x="3910" y="3116"/>
              <a:ext cx="1330" cy="462"/>
            </a:xfrm>
            <a:custGeom>
              <a:avLst/>
              <a:gdLst>
                <a:gd name="T0" fmla="*/ 0 w 1330"/>
                <a:gd name="T1" fmla="*/ 462 h 462"/>
                <a:gd name="T2" fmla="*/ 0 w 1330"/>
                <a:gd name="T3" fmla="*/ 0 h 462"/>
                <a:gd name="T4" fmla="*/ 1330 w 1330"/>
                <a:gd name="T5" fmla="*/ 0 h 462"/>
              </a:gdLst>
              <a:ahLst/>
              <a:cxnLst>
                <a:cxn ang="0">
                  <a:pos x="T0" y="T1"/>
                </a:cxn>
                <a:cxn ang="0">
                  <a:pos x="T2" y="T3"/>
                </a:cxn>
                <a:cxn ang="0">
                  <a:pos x="T4" y="T5"/>
                </a:cxn>
              </a:cxnLst>
              <a:rect l="0" t="0" r="r" b="b"/>
              <a:pathLst>
                <a:path w="1330" h="462">
                  <a:moveTo>
                    <a:pt x="0" y="462"/>
                  </a:moveTo>
                  <a:lnTo>
                    <a:pt x="0" y="0"/>
                  </a:lnTo>
                  <a:lnTo>
                    <a:pt x="1330" y="0"/>
                  </a:lnTo>
                </a:path>
              </a:pathLst>
            </a:custGeom>
            <a:noFill/>
            <a:ln w="15875"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23">
              <a:extLst>
                <a:ext uri="{FF2B5EF4-FFF2-40B4-BE49-F238E27FC236}">
                  <a16:creationId xmlns:a16="http://schemas.microsoft.com/office/drawing/2014/main" id="{CE3A836D-E97E-BF54-D3AD-D20A310AD371}"/>
                </a:ext>
              </a:extLst>
            </p:cNvPr>
            <p:cNvSpPr>
              <a:spLocks/>
            </p:cNvSpPr>
            <p:nvPr/>
          </p:nvSpPr>
          <p:spPr bwMode="auto">
            <a:xfrm>
              <a:off x="4549" y="2966"/>
              <a:ext cx="241" cy="307"/>
            </a:xfrm>
            <a:custGeom>
              <a:avLst/>
              <a:gdLst>
                <a:gd name="T0" fmla="*/ 0 w 241"/>
                <a:gd name="T1" fmla="*/ 0 h 307"/>
                <a:gd name="T2" fmla="*/ 0 w 241"/>
                <a:gd name="T3" fmla="*/ 307 h 307"/>
                <a:gd name="T4" fmla="*/ 241 w 241"/>
                <a:gd name="T5" fmla="*/ 150 h 307"/>
                <a:gd name="T6" fmla="*/ 0 w 241"/>
                <a:gd name="T7" fmla="*/ 0 h 307"/>
                <a:gd name="T8" fmla="*/ 0 w 241"/>
                <a:gd name="T9" fmla="*/ 0 h 307"/>
              </a:gdLst>
              <a:ahLst/>
              <a:cxnLst>
                <a:cxn ang="0">
                  <a:pos x="T0" y="T1"/>
                </a:cxn>
                <a:cxn ang="0">
                  <a:pos x="T2" y="T3"/>
                </a:cxn>
                <a:cxn ang="0">
                  <a:pos x="T4" y="T5"/>
                </a:cxn>
                <a:cxn ang="0">
                  <a:pos x="T6" y="T7"/>
                </a:cxn>
                <a:cxn ang="0">
                  <a:pos x="T8" y="T9"/>
                </a:cxn>
              </a:cxnLst>
              <a:rect l="0" t="0" r="r" b="b"/>
              <a:pathLst>
                <a:path w="241" h="307">
                  <a:moveTo>
                    <a:pt x="0" y="0"/>
                  </a:moveTo>
                  <a:lnTo>
                    <a:pt x="0" y="307"/>
                  </a:lnTo>
                  <a:lnTo>
                    <a:pt x="241" y="150"/>
                  </a:lnTo>
                  <a:lnTo>
                    <a:pt x="0" y="0"/>
                  </a:lnTo>
                  <a:lnTo>
                    <a:pt x="0" y="0"/>
                  </a:lnTo>
                  <a:close/>
                </a:path>
              </a:pathLst>
            </a:custGeom>
            <a:solidFill>
              <a:srgbClr val="FFFFFF"/>
            </a:solidFill>
            <a:ln w="31750" cap="flat">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24">
              <a:extLst>
                <a:ext uri="{FF2B5EF4-FFF2-40B4-BE49-F238E27FC236}">
                  <a16:creationId xmlns:a16="http://schemas.microsoft.com/office/drawing/2014/main" id="{FF73DE4F-8D09-321D-63D0-441508C57CD7}"/>
                </a:ext>
              </a:extLst>
            </p:cNvPr>
            <p:cNvSpPr>
              <a:spLocks/>
            </p:cNvSpPr>
            <p:nvPr/>
          </p:nvSpPr>
          <p:spPr bwMode="auto">
            <a:xfrm>
              <a:off x="4790" y="3067"/>
              <a:ext cx="99" cy="99"/>
            </a:xfrm>
            <a:custGeom>
              <a:avLst/>
              <a:gdLst>
                <a:gd name="T0" fmla="*/ 30 w 60"/>
                <a:gd name="T1" fmla="*/ 60 h 60"/>
                <a:gd name="T2" fmla="*/ 0 w 60"/>
                <a:gd name="T3" fmla="*/ 30 h 60"/>
                <a:gd name="T4" fmla="*/ 30 w 60"/>
                <a:gd name="T5" fmla="*/ 0 h 60"/>
                <a:gd name="T6" fmla="*/ 60 w 60"/>
                <a:gd name="T7" fmla="*/ 30 h 60"/>
                <a:gd name="T8" fmla="*/ 30 w 60"/>
                <a:gd name="T9" fmla="*/ 60 h 60"/>
              </a:gdLst>
              <a:ahLst/>
              <a:cxnLst>
                <a:cxn ang="0">
                  <a:pos x="T0" y="T1"/>
                </a:cxn>
                <a:cxn ang="0">
                  <a:pos x="T2" y="T3"/>
                </a:cxn>
                <a:cxn ang="0">
                  <a:pos x="T4" y="T5"/>
                </a:cxn>
                <a:cxn ang="0">
                  <a:pos x="T6" y="T7"/>
                </a:cxn>
                <a:cxn ang="0">
                  <a:pos x="T8" y="T9"/>
                </a:cxn>
              </a:cxnLst>
              <a:rect l="0" t="0" r="r" b="b"/>
              <a:pathLst>
                <a:path w="60" h="60">
                  <a:moveTo>
                    <a:pt x="30" y="60"/>
                  </a:moveTo>
                  <a:cubicBezTo>
                    <a:pt x="14" y="60"/>
                    <a:pt x="0" y="47"/>
                    <a:pt x="0" y="30"/>
                  </a:cubicBezTo>
                  <a:cubicBezTo>
                    <a:pt x="0" y="13"/>
                    <a:pt x="13" y="0"/>
                    <a:pt x="30" y="0"/>
                  </a:cubicBezTo>
                  <a:cubicBezTo>
                    <a:pt x="47" y="0"/>
                    <a:pt x="60" y="13"/>
                    <a:pt x="60" y="30"/>
                  </a:cubicBezTo>
                  <a:cubicBezTo>
                    <a:pt x="60" y="47"/>
                    <a:pt x="47" y="60"/>
                    <a:pt x="30" y="60"/>
                  </a:cubicBezTo>
                  <a:close/>
                </a:path>
              </a:pathLst>
            </a:custGeom>
            <a:solidFill>
              <a:srgbClr val="FFFFFF"/>
            </a:solidFill>
            <a:ln w="31750" cap="flat">
              <a:solidFill>
                <a:srgbClr val="000000"/>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27" name="Oval 25">
              <a:extLst>
                <a:ext uri="{FF2B5EF4-FFF2-40B4-BE49-F238E27FC236}">
                  <a16:creationId xmlns:a16="http://schemas.microsoft.com/office/drawing/2014/main" id="{80C2637A-F31A-EE36-9E6B-564366D4F41B}"/>
                </a:ext>
              </a:extLst>
            </p:cNvPr>
            <p:cNvSpPr>
              <a:spLocks noChangeArrowheads="1"/>
            </p:cNvSpPr>
            <p:nvPr/>
          </p:nvSpPr>
          <p:spPr bwMode="auto">
            <a:xfrm>
              <a:off x="3880" y="3548"/>
              <a:ext cx="60" cy="59"/>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Rectangle 26">
              <a:extLst>
                <a:ext uri="{FF2B5EF4-FFF2-40B4-BE49-F238E27FC236}">
                  <a16:creationId xmlns:a16="http://schemas.microsoft.com/office/drawing/2014/main" id="{D4C9DD51-D6C9-E400-6019-ACB3B462882C}"/>
                </a:ext>
              </a:extLst>
            </p:cNvPr>
            <p:cNvSpPr>
              <a:spLocks noChangeArrowheads="1"/>
            </p:cNvSpPr>
            <p:nvPr/>
          </p:nvSpPr>
          <p:spPr bwMode="auto">
            <a:xfrm>
              <a:off x="5276" y="3491"/>
              <a:ext cx="187"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000000"/>
                  </a:solidFill>
                  <a:effectLst/>
                  <a:latin typeface="TimesTen" pitchFamily="18" charset="0"/>
                </a:rPr>
                <a:t>D</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9" name="Rectangle 27">
              <a:extLst>
                <a:ext uri="{FF2B5EF4-FFF2-40B4-BE49-F238E27FC236}">
                  <a16:creationId xmlns:a16="http://schemas.microsoft.com/office/drawing/2014/main" id="{426A4101-70CA-0CB7-098A-E3D83518892C}"/>
                </a:ext>
              </a:extLst>
            </p:cNvPr>
            <p:cNvSpPr>
              <a:spLocks noChangeArrowheads="1"/>
            </p:cNvSpPr>
            <p:nvPr/>
          </p:nvSpPr>
          <p:spPr bwMode="auto">
            <a:xfrm>
              <a:off x="5408" y="3563"/>
              <a:ext cx="111" cy="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a:ln>
                    <a:noFill/>
                  </a:ln>
                  <a:solidFill>
                    <a:srgbClr val="000000"/>
                  </a:solidFill>
                  <a:effectLst/>
                  <a:latin typeface="TimesTen" pitchFamily="18" charset="0"/>
                </a:rPr>
                <a:t>1</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1" name="Rectangle 29">
              <a:extLst>
                <a:ext uri="{FF2B5EF4-FFF2-40B4-BE49-F238E27FC236}">
                  <a16:creationId xmlns:a16="http://schemas.microsoft.com/office/drawing/2014/main" id="{C3BE54C7-E045-712D-DF18-2BFF47251CA8}"/>
                </a:ext>
              </a:extLst>
            </p:cNvPr>
            <p:cNvSpPr>
              <a:spLocks noChangeArrowheads="1"/>
            </p:cNvSpPr>
            <p:nvPr/>
          </p:nvSpPr>
          <p:spPr bwMode="auto">
            <a:xfrm>
              <a:off x="5636" y="3491"/>
              <a:ext cx="22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000000"/>
                  </a:solidFill>
                  <a:effectLst/>
                  <a:latin typeface="TimesTen" pitchFamily="18" charset="0"/>
                </a:rPr>
                <a:t> A</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2" name="Rectangle 30">
              <a:extLst>
                <a:ext uri="{FF2B5EF4-FFF2-40B4-BE49-F238E27FC236}">
                  <a16:creationId xmlns:a16="http://schemas.microsoft.com/office/drawing/2014/main" id="{C5A5878F-3290-AF9D-E30B-EA1DF69AB137}"/>
                </a:ext>
              </a:extLst>
            </p:cNvPr>
            <p:cNvSpPr>
              <a:spLocks noChangeArrowheads="1"/>
            </p:cNvSpPr>
            <p:nvPr/>
          </p:nvSpPr>
          <p:spPr bwMode="auto">
            <a:xfrm>
              <a:off x="3461" y="3493"/>
              <a:ext cx="179"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000000"/>
                  </a:solidFill>
                  <a:effectLst/>
                  <a:latin typeface="TimesTen" pitchFamily="18" charset="0"/>
                </a:rPr>
                <a:t>A</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3" name="Rectangle 31">
              <a:extLst>
                <a:ext uri="{FF2B5EF4-FFF2-40B4-BE49-F238E27FC236}">
                  <a16:creationId xmlns:a16="http://schemas.microsoft.com/office/drawing/2014/main" id="{6EC740F6-52CF-5AE8-9109-DF577ABF8F59}"/>
                </a:ext>
              </a:extLst>
            </p:cNvPr>
            <p:cNvSpPr>
              <a:spLocks noChangeArrowheads="1"/>
            </p:cNvSpPr>
            <p:nvPr/>
          </p:nvSpPr>
          <p:spPr bwMode="auto">
            <a:xfrm>
              <a:off x="5276" y="3033"/>
              <a:ext cx="187"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000000"/>
                  </a:solidFill>
                  <a:effectLst/>
                  <a:latin typeface="TimesTen" pitchFamily="18" charset="0"/>
                </a:rPr>
                <a:t>D</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4" name="Rectangle 32">
              <a:extLst>
                <a:ext uri="{FF2B5EF4-FFF2-40B4-BE49-F238E27FC236}">
                  <a16:creationId xmlns:a16="http://schemas.microsoft.com/office/drawing/2014/main" id="{05A04F27-0649-A680-2629-820D61EF718E}"/>
                </a:ext>
              </a:extLst>
            </p:cNvPr>
            <p:cNvSpPr>
              <a:spLocks noChangeArrowheads="1"/>
            </p:cNvSpPr>
            <p:nvPr/>
          </p:nvSpPr>
          <p:spPr bwMode="auto">
            <a:xfrm>
              <a:off x="5408" y="3105"/>
              <a:ext cx="111" cy="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a:ln>
                    <a:noFill/>
                  </a:ln>
                  <a:solidFill>
                    <a:srgbClr val="000000"/>
                  </a:solidFill>
                  <a:effectLst/>
                  <a:latin typeface="TimesTen" pitchFamily="18" charset="0"/>
                </a:rPr>
                <a:t>0</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6" name="Rectangle 34">
              <a:extLst>
                <a:ext uri="{FF2B5EF4-FFF2-40B4-BE49-F238E27FC236}">
                  <a16:creationId xmlns:a16="http://schemas.microsoft.com/office/drawing/2014/main" id="{AEA9AC88-A3F4-F658-A0C6-1E91CEF8BD6A}"/>
                </a:ext>
              </a:extLst>
            </p:cNvPr>
            <p:cNvSpPr>
              <a:spLocks noChangeArrowheads="1"/>
            </p:cNvSpPr>
            <p:nvPr/>
          </p:nvSpPr>
          <p:spPr bwMode="auto">
            <a:xfrm>
              <a:off x="5636" y="3033"/>
              <a:ext cx="22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latin typeface="TimesTen" pitchFamily="18" charset="0"/>
                </a:rPr>
                <a:t> A</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7" name="Line 35">
              <a:extLst>
                <a:ext uri="{FF2B5EF4-FFF2-40B4-BE49-F238E27FC236}">
                  <a16:creationId xmlns:a16="http://schemas.microsoft.com/office/drawing/2014/main" id="{6D67423E-7E54-03B3-20BA-21D14B80E482}"/>
                </a:ext>
              </a:extLst>
            </p:cNvPr>
            <p:cNvSpPr>
              <a:spLocks noChangeShapeType="1"/>
            </p:cNvSpPr>
            <p:nvPr/>
          </p:nvSpPr>
          <p:spPr bwMode="auto">
            <a:xfrm>
              <a:off x="5664" y="3027"/>
              <a:ext cx="144"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3497771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Slide Number Placeholder 3">
            <a:extLst>
              <a:ext uri="{FF2B5EF4-FFF2-40B4-BE49-F238E27FC236}">
                <a16:creationId xmlns:a16="http://schemas.microsoft.com/office/drawing/2014/main" id="{1B57CF21-C817-247B-CE6D-978B074DF8C2}"/>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53DA82A4-1570-484C-9983-FB1E6C4811B4}" type="slidenum">
              <a:rPr lang="ar-SA" altLang="en-US">
                <a:latin typeface="Arial" panose="020B0604020202020204" pitchFamily="34" charset="0"/>
              </a:rPr>
              <a:pPr eaLnBrk="1" hangingPunct="1"/>
              <a:t>7</a:t>
            </a:fld>
            <a:endParaRPr lang="en-US" altLang="en-US">
              <a:latin typeface="Arial" panose="020B0604020202020204" pitchFamily="34" charset="0"/>
            </a:endParaRPr>
          </a:p>
        </p:txBody>
      </p:sp>
      <p:grpSp>
        <p:nvGrpSpPr>
          <p:cNvPr id="29700" name="Group 122">
            <a:extLst>
              <a:ext uri="{FF2B5EF4-FFF2-40B4-BE49-F238E27FC236}">
                <a16:creationId xmlns:a16="http://schemas.microsoft.com/office/drawing/2014/main" id="{9F747214-22F8-C696-FE49-228E4F68C0AE}"/>
              </a:ext>
            </a:extLst>
          </p:cNvPr>
          <p:cNvGrpSpPr>
            <a:grpSpLocks/>
          </p:cNvGrpSpPr>
          <p:nvPr/>
        </p:nvGrpSpPr>
        <p:grpSpPr bwMode="auto">
          <a:xfrm>
            <a:off x="6407945" y="1514475"/>
            <a:ext cx="4497387" cy="4591050"/>
            <a:chOff x="3736975" y="2846388"/>
            <a:chExt cx="4497388" cy="3664372"/>
          </a:xfrm>
        </p:grpSpPr>
        <p:sp>
          <p:nvSpPr>
            <p:cNvPr id="29743" name="Freeform 270">
              <a:extLst>
                <a:ext uri="{FF2B5EF4-FFF2-40B4-BE49-F238E27FC236}">
                  <a16:creationId xmlns:a16="http://schemas.microsoft.com/office/drawing/2014/main" id="{5BF80FD7-C8E9-300B-D743-A0AC473AA3CF}"/>
                </a:ext>
              </a:extLst>
            </p:cNvPr>
            <p:cNvSpPr>
              <a:spLocks/>
            </p:cNvSpPr>
            <p:nvPr/>
          </p:nvSpPr>
          <p:spPr bwMode="auto">
            <a:xfrm>
              <a:off x="4011613" y="3025775"/>
              <a:ext cx="2362200" cy="2225675"/>
            </a:xfrm>
            <a:custGeom>
              <a:avLst/>
              <a:gdLst>
                <a:gd name="T0" fmla="*/ 0 w 1488"/>
                <a:gd name="T1" fmla="*/ 0 h 1402"/>
                <a:gd name="T2" fmla="*/ 2147483647 w 1488"/>
                <a:gd name="T3" fmla="*/ 0 h 1402"/>
                <a:gd name="T4" fmla="*/ 2147483647 w 1488"/>
                <a:gd name="T5" fmla="*/ 2147483647 h 1402"/>
                <a:gd name="T6" fmla="*/ 2147483647 w 1488"/>
                <a:gd name="T7" fmla="*/ 2147483647 h 1402"/>
                <a:gd name="T8" fmla="*/ 0 60000 65536"/>
                <a:gd name="T9" fmla="*/ 0 60000 65536"/>
                <a:gd name="T10" fmla="*/ 0 60000 65536"/>
                <a:gd name="T11" fmla="*/ 0 60000 65536"/>
                <a:gd name="T12" fmla="*/ 0 w 1488"/>
                <a:gd name="T13" fmla="*/ 0 h 1402"/>
                <a:gd name="T14" fmla="*/ 1488 w 1488"/>
                <a:gd name="T15" fmla="*/ 1402 h 1402"/>
              </a:gdLst>
              <a:ahLst/>
              <a:cxnLst>
                <a:cxn ang="T8">
                  <a:pos x="T0" y="T1"/>
                </a:cxn>
                <a:cxn ang="T9">
                  <a:pos x="T2" y="T3"/>
                </a:cxn>
                <a:cxn ang="T10">
                  <a:pos x="T4" y="T5"/>
                </a:cxn>
                <a:cxn ang="T11">
                  <a:pos x="T6" y="T7"/>
                </a:cxn>
              </a:cxnLst>
              <a:rect l="T12" t="T13" r="T14" b="T15"/>
              <a:pathLst>
                <a:path w="1488" h="1402">
                  <a:moveTo>
                    <a:pt x="0" y="0"/>
                  </a:moveTo>
                  <a:lnTo>
                    <a:pt x="1401" y="0"/>
                  </a:lnTo>
                  <a:lnTo>
                    <a:pt x="1399" y="1402"/>
                  </a:lnTo>
                  <a:lnTo>
                    <a:pt x="1488" y="1402"/>
                  </a:lnTo>
                </a:path>
              </a:pathLst>
            </a:custGeom>
            <a:noFill/>
            <a:ln w="11113">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9744" name="Freeform 271">
              <a:extLst>
                <a:ext uri="{FF2B5EF4-FFF2-40B4-BE49-F238E27FC236}">
                  <a16:creationId xmlns:a16="http://schemas.microsoft.com/office/drawing/2014/main" id="{A7DC0D98-B554-F663-16AA-2EECB27E1AF3}"/>
                </a:ext>
              </a:extLst>
            </p:cNvPr>
            <p:cNvSpPr>
              <a:spLocks/>
            </p:cNvSpPr>
            <p:nvPr/>
          </p:nvSpPr>
          <p:spPr bwMode="auto">
            <a:xfrm>
              <a:off x="4721225" y="3025775"/>
              <a:ext cx="1652588" cy="2919413"/>
            </a:xfrm>
            <a:custGeom>
              <a:avLst/>
              <a:gdLst>
                <a:gd name="T0" fmla="*/ 0 w 1041"/>
                <a:gd name="T1" fmla="*/ 0 h 1839"/>
                <a:gd name="T2" fmla="*/ 0 w 1041"/>
                <a:gd name="T3" fmla="*/ 2147483647 h 1839"/>
                <a:gd name="T4" fmla="*/ 2147483647 w 1041"/>
                <a:gd name="T5" fmla="*/ 2147483647 h 1839"/>
                <a:gd name="T6" fmla="*/ 0 60000 65536"/>
                <a:gd name="T7" fmla="*/ 0 60000 65536"/>
                <a:gd name="T8" fmla="*/ 0 60000 65536"/>
                <a:gd name="T9" fmla="*/ 0 w 1041"/>
                <a:gd name="T10" fmla="*/ 0 h 1839"/>
                <a:gd name="T11" fmla="*/ 1041 w 1041"/>
                <a:gd name="T12" fmla="*/ 1839 h 1839"/>
              </a:gdLst>
              <a:ahLst/>
              <a:cxnLst>
                <a:cxn ang="T6">
                  <a:pos x="T0" y="T1"/>
                </a:cxn>
                <a:cxn ang="T7">
                  <a:pos x="T2" y="T3"/>
                </a:cxn>
                <a:cxn ang="T8">
                  <a:pos x="T4" y="T5"/>
                </a:cxn>
              </a:cxnLst>
              <a:rect l="T9" t="T10" r="T11" b="T12"/>
              <a:pathLst>
                <a:path w="1041" h="1839">
                  <a:moveTo>
                    <a:pt x="0" y="0"/>
                  </a:moveTo>
                  <a:lnTo>
                    <a:pt x="0" y="1839"/>
                  </a:lnTo>
                  <a:lnTo>
                    <a:pt x="1041" y="1839"/>
                  </a:lnTo>
                </a:path>
              </a:pathLst>
            </a:custGeom>
            <a:noFill/>
            <a:ln w="11113">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9745" name="Freeform 272">
              <a:extLst>
                <a:ext uri="{FF2B5EF4-FFF2-40B4-BE49-F238E27FC236}">
                  <a16:creationId xmlns:a16="http://schemas.microsoft.com/office/drawing/2014/main" id="{0745F440-9ADB-9E9C-5326-575728E51D77}"/>
                </a:ext>
              </a:extLst>
            </p:cNvPr>
            <p:cNvSpPr>
              <a:spLocks/>
            </p:cNvSpPr>
            <p:nvPr/>
          </p:nvSpPr>
          <p:spPr bwMode="auto">
            <a:xfrm>
              <a:off x="4362450" y="3595688"/>
              <a:ext cx="2011363" cy="2541587"/>
            </a:xfrm>
            <a:custGeom>
              <a:avLst/>
              <a:gdLst>
                <a:gd name="T0" fmla="*/ 0 w 1267"/>
                <a:gd name="T1" fmla="*/ 0 h 1601"/>
                <a:gd name="T2" fmla="*/ 0 w 1267"/>
                <a:gd name="T3" fmla="*/ 2147483647 h 1601"/>
                <a:gd name="T4" fmla="*/ 2147483647 w 1267"/>
                <a:gd name="T5" fmla="*/ 2147483647 h 1601"/>
                <a:gd name="T6" fmla="*/ 0 60000 65536"/>
                <a:gd name="T7" fmla="*/ 0 60000 65536"/>
                <a:gd name="T8" fmla="*/ 0 60000 65536"/>
                <a:gd name="T9" fmla="*/ 0 w 1267"/>
                <a:gd name="T10" fmla="*/ 0 h 1601"/>
                <a:gd name="T11" fmla="*/ 1267 w 1267"/>
                <a:gd name="T12" fmla="*/ 1601 h 1601"/>
              </a:gdLst>
              <a:ahLst/>
              <a:cxnLst>
                <a:cxn ang="T6">
                  <a:pos x="T0" y="T1"/>
                </a:cxn>
                <a:cxn ang="T7">
                  <a:pos x="T2" y="T3"/>
                </a:cxn>
                <a:cxn ang="T8">
                  <a:pos x="T4" y="T5"/>
                </a:cxn>
              </a:cxnLst>
              <a:rect l="T9" t="T10" r="T11" b="T12"/>
              <a:pathLst>
                <a:path w="1267" h="1601">
                  <a:moveTo>
                    <a:pt x="0" y="0"/>
                  </a:moveTo>
                  <a:lnTo>
                    <a:pt x="0" y="1601"/>
                  </a:lnTo>
                  <a:lnTo>
                    <a:pt x="1267" y="1601"/>
                  </a:lnTo>
                </a:path>
              </a:pathLst>
            </a:custGeom>
            <a:noFill/>
            <a:ln w="11113">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9746" name="Line 273">
              <a:extLst>
                <a:ext uri="{FF2B5EF4-FFF2-40B4-BE49-F238E27FC236}">
                  <a16:creationId xmlns:a16="http://schemas.microsoft.com/office/drawing/2014/main" id="{FC650C8A-3627-EA3E-BF78-822416360911}"/>
                </a:ext>
              </a:extLst>
            </p:cNvPr>
            <p:cNvSpPr>
              <a:spLocks noChangeShapeType="1"/>
            </p:cNvSpPr>
            <p:nvPr/>
          </p:nvSpPr>
          <p:spPr bwMode="auto">
            <a:xfrm flipH="1">
              <a:off x="4362450" y="5441950"/>
              <a:ext cx="2011363" cy="1588"/>
            </a:xfrm>
            <a:prstGeom prst="line">
              <a:avLst/>
            </a:prstGeom>
            <a:noFill/>
            <a:ln w="11113">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47" name="Line 274">
              <a:extLst>
                <a:ext uri="{FF2B5EF4-FFF2-40B4-BE49-F238E27FC236}">
                  <a16:creationId xmlns:a16="http://schemas.microsoft.com/office/drawing/2014/main" id="{00F57034-80D6-D8E1-619C-F059B2618F19}"/>
                </a:ext>
              </a:extLst>
            </p:cNvPr>
            <p:cNvSpPr>
              <a:spLocks noChangeShapeType="1"/>
            </p:cNvSpPr>
            <p:nvPr/>
          </p:nvSpPr>
          <p:spPr bwMode="auto">
            <a:xfrm flipH="1">
              <a:off x="4721225" y="4556125"/>
              <a:ext cx="1652588" cy="1588"/>
            </a:xfrm>
            <a:prstGeom prst="line">
              <a:avLst/>
            </a:prstGeom>
            <a:noFill/>
            <a:ln w="11113">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48" name="Line 275">
              <a:extLst>
                <a:ext uri="{FF2B5EF4-FFF2-40B4-BE49-F238E27FC236}">
                  <a16:creationId xmlns:a16="http://schemas.microsoft.com/office/drawing/2014/main" id="{73778E65-7CCA-CE8F-E30C-CAF4604EA48B}"/>
                </a:ext>
              </a:extLst>
            </p:cNvPr>
            <p:cNvSpPr>
              <a:spLocks noChangeShapeType="1"/>
            </p:cNvSpPr>
            <p:nvPr/>
          </p:nvSpPr>
          <p:spPr bwMode="auto">
            <a:xfrm flipH="1">
              <a:off x="5891213" y="4052888"/>
              <a:ext cx="482600" cy="1587"/>
            </a:xfrm>
            <a:prstGeom prst="line">
              <a:avLst/>
            </a:prstGeom>
            <a:noFill/>
            <a:ln w="11113">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49" name="Line 276">
              <a:extLst>
                <a:ext uri="{FF2B5EF4-FFF2-40B4-BE49-F238E27FC236}">
                  <a16:creationId xmlns:a16="http://schemas.microsoft.com/office/drawing/2014/main" id="{2A313ADD-8F21-1D69-5782-28FF38BC441C}"/>
                </a:ext>
              </a:extLst>
            </p:cNvPr>
            <p:cNvSpPr>
              <a:spLocks noChangeShapeType="1"/>
            </p:cNvSpPr>
            <p:nvPr/>
          </p:nvSpPr>
          <p:spPr bwMode="auto">
            <a:xfrm flipH="1">
              <a:off x="6235700" y="3862388"/>
              <a:ext cx="138113" cy="1587"/>
            </a:xfrm>
            <a:prstGeom prst="line">
              <a:avLst/>
            </a:prstGeom>
            <a:noFill/>
            <a:ln w="11113">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50" name="Freeform 277">
              <a:extLst>
                <a:ext uri="{FF2B5EF4-FFF2-40B4-BE49-F238E27FC236}">
                  <a16:creationId xmlns:a16="http://schemas.microsoft.com/office/drawing/2014/main" id="{2816782B-6FDA-6BFE-E56C-0848D5C3D85F}"/>
                </a:ext>
              </a:extLst>
            </p:cNvPr>
            <p:cNvSpPr>
              <a:spLocks/>
            </p:cNvSpPr>
            <p:nvPr/>
          </p:nvSpPr>
          <p:spPr bwMode="auto">
            <a:xfrm>
              <a:off x="5133975" y="2846388"/>
              <a:ext cx="290513" cy="368300"/>
            </a:xfrm>
            <a:custGeom>
              <a:avLst/>
              <a:gdLst>
                <a:gd name="T0" fmla="*/ 0 w 183"/>
                <a:gd name="T1" fmla="*/ 0 h 232"/>
                <a:gd name="T2" fmla="*/ 0 w 183"/>
                <a:gd name="T3" fmla="*/ 2147483647 h 232"/>
                <a:gd name="T4" fmla="*/ 2147483647 w 183"/>
                <a:gd name="T5" fmla="*/ 2147483647 h 232"/>
                <a:gd name="T6" fmla="*/ 0 w 183"/>
                <a:gd name="T7" fmla="*/ 0 h 232"/>
                <a:gd name="T8" fmla="*/ 0 w 183"/>
                <a:gd name="T9" fmla="*/ 0 h 232"/>
                <a:gd name="T10" fmla="*/ 0 60000 65536"/>
                <a:gd name="T11" fmla="*/ 0 60000 65536"/>
                <a:gd name="T12" fmla="*/ 0 60000 65536"/>
                <a:gd name="T13" fmla="*/ 0 60000 65536"/>
                <a:gd name="T14" fmla="*/ 0 60000 65536"/>
                <a:gd name="T15" fmla="*/ 0 w 183"/>
                <a:gd name="T16" fmla="*/ 0 h 232"/>
                <a:gd name="T17" fmla="*/ 183 w 183"/>
                <a:gd name="T18" fmla="*/ 232 h 232"/>
              </a:gdLst>
              <a:ahLst/>
              <a:cxnLst>
                <a:cxn ang="T10">
                  <a:pos x="T0" y="T1"/>
                </a:cxn>
                <a:cxn ang="T11">
                  <a:pos x="T2" y="T3"/>
                </a:cxn>
                <a:cxn ang="T12">
                  <a:pos x="T4" y="T5"/>
                </a:cxn>
                <a:cxn ang="T13">
                  <a:pos x="T6" y="T7"/>
                </a:cxn>
                <a:cxn ang="T14">
                  <a:pos x="T8" y="T9"/>
                </a:cxn>
              </a:cxnLst>
              <a:rect l="T15" t="T16" r="T17" b="T18"/>
              <a:pathLst>
                <a:path w="183" h="232">
                  <a:moveTo>
                    <a:pt x="0" y="0"/>
                  </a:moveTo>
                  <a:lnTo>
                    <a:pt x="0" y="232"/>
                  </a:lnTo>
                  <a:lnTo>
                    <a:pt x="183" y="113"/>
                  </a:lnTo>
                  <a:lnTo>
                    <a:pt x="0" y="0"/>
                  </a:lnTo>
                  <a:close/>
                </a:path>
              </a:pathLst>
            </a:custGeom>
            <a:solidFill>
              <a:srgbClr val="FFFFFF"/>
            </a:solidFill>
            <a:ln w="23813">
              <a:solidFill>
                <a:srgbClr val="000000"/>
              </a:solidFill>
              <a:miter lim="800000"/>
              <a:headEnd/>
              <a:tailEnd/>
            </a:ln>
          </p:spPr>
          <p:txBody>
            <a:bodyPr/>
            <a:lstStyle/>
            <a:p>
              <a:endParaRPr lang="en-US"/>
            </a:p>
          </p:txBody>
        </p:sp>
        <p:sp>
          <p:nvSpPr>
            <p:cNvPr id="29751" name="Oval 278">
              <a:extLst>
                <a:ext uri="{FF2B5EF4-FFF2-40B4-BE49-F238E27FC236}">
                  <a16:creationId xmlns:a16="http://schemas.microsoft.com/office/drawing/2014/main" id="{6E6021F0-F5C9-A2EE-A8BF-6F6A990470FA}"/>
                </a:ext>
              </a:extLst>
            </p:cNvPr>
            <p:cNvSpPr>
              <a:spLocks noChangeArrowheads="1"/>
            </p:cNvSpPr>
            <p:nvPr/>
          </p:nvSpPr>
          <p:spPr bwMode="auto">
            <a:xfrm>
              <a:off x="5424488" y="2967038"/>
              <a:ext cx="120650" cy="119062"/>
            </a:xfrm>
            <a:prstGeom prst="ellipse">
              <a:avLst/>
            </a:prstGeom>
            <a:solidFill>
              <a:srgbClr val="FFFFFF"/>
            </a:solidFill>
            <a:ln w="23813">
              <a:solidFill>
                <a:srgbClr val="000000"/>
              </a:solidFill>
              <a:miter lim="800000"/>
              <a:headEnd/>
              <a:tailEnd/>
            </a:ln>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endParaRPr lang="ar-EG" altLang="en-US" sz="2000" baseline="30000">
                <a:latin typeface="Times New Roman" panose="02020603050405020304" pitchFamily="18" charset="0"/>
              </a:endParaRPr>
            </a:p>
          </p:txBody>
        </p:sp>
        <p:sp>
          <p:nvSpPr>
            <p:cNvPr id="29752" name="Freeform 279">
              <a:extLst>
                <a:ext uri="{FF2B5EF4-FFF2-40B4-BE49-F238E27FC236}">
                  <a16:creationId xmlns:a16="http://schemas.microsoft.com/office/drawing/2014/main" id="{50B8C45F-12B4-23F5-DB76-95976B90330C}"/>
                </a:ext>
              </a:extLst>
            </p:cNvPr>
            <p:cNvSpPr>
              <a:spLocks/>
            </p:cNvSpPr>
            <p:nvPr/>
          </p:nvSpPr>
          <p:spPr bwMode="auto">
            <a:xfrm>
              <a:off x="6373813" y="3789363"/>
              <a:ext cx="401637" cy="336550"/>
            </a:xfrm>
            <a:custGeom>
              <a:avLst/>
              <a:gdLst>
                <a:gd name="T0" fmla="*/ 0 w 134"/>
                <a:gd name="T1" fmla="*/ 2147483647 h 112"/>
                <a:gd name="T2" fmla="*/ 0 w 134"/>
                <a:gd name="T3" fmla="*/ 0 h 112"/>
                <a:gd name="T4" fmla="*/ 2147483647 w 134"/>
                <a:gd name="T5" fmla="*/ 0 h 112"/>
                <a:gd name="T6" fmla="*/ 2147483647 w 134"/>
                <a:gd name="T7" fmla="*/ 2147483647 h 112"/>
                <a:gd name="T8" fmla="*/ 2147483647 w 134"/>
                <a:gd name="T9" fmla="*/ 2147483647 h 112"/>
                <a:gd name="T10" fmla="*/ 0 w 134"/>
                <a:gd name="T11" fmla="*/ 2147483647 h 112"/>
                <a:gd name="T12" fmla="*/ 0 60000 65536"/>
                <a:gd name="T13" fmla="*/ 0 60000 65536"/>
                <a:gd name="T14" fmla="*/ 0 60000 65536"/>
                <a:gd name="T15" fmla="*/ 0 60000 65536"/>
                <a:gd name="T16" fmla="*/ 0 60000 65536"/>
                <a:gd name="T17" fmla="*/ 0 60000 65536"/>
                <a:gd name="T18" fmla="*/ 0 w 134"/>
                <a:gd name="T19" fmla="*/ 0 h 112"/>
                <a:gd name="T20" fmla="*/ 134 w 134"/>
                <a:gd name="T21" fmla="*/ 112 h 112"/>
              </a:gdLst>
              <a:ahLst/>
              <a:cxnLst>
                <a:cxn ang="T12">
                  <a:pos x="T0" y="T1"/>
                </a:cxn>
                <a:cxn ang="T13">
                  <a:pos x="T2" y="T3"/>
                </a:cxn>
                <a:cxn ang="T14">
                  <a:pos x="T4" y="T5"/>
                </a:cxn>
                <a:cxn ang="T15">
                  <a:pos x="T6" y="T7"/>
                </a:cxn>
                <a:cxn ang="T16">
                  <a:pos x="T8" y="T9"/>
                </a:cxn>
                <a:cxn ang="T17">
                  <a:pos x="T10" y="T11"/>
                </a:cxn>
              </a:cxnLst>
              <a:rect l="T18" t="T19" r="T20" b="T21"/>
              <a:pathLst>
                <a:path w="134" h="112">
                  <a:moveTo>
                    <a:pt x="0" y="112"/>
                  </a:moveTo>
                  <a:cubicBezTo>
                    <a:pt x="0" y="0"/>
                    <a:pt x="0" y="0"/>
                    <a:pt x="0" y="0"/>
                  </a:cubicBezTo>
                  <a:cubicBezTo>
                    <a:pt x="78" y="0"/>
                    <a:pt x="78" y="0"/>
                    <a:pt x="78" y="0"/>
                  </a:cubicBezTo>
                  <a:cubicBezTo>
                    <a:pt x="109" y="0"/>
                    <a:pt x="134" y="25"/>
                    <a:pt x="134" y="55"/>
                  </a:cubicBezTo>
                  <a:cubicBezTo>
                    <a:pt x="134" y="86"/>
                    <a:pt x="110" y="111"/>
                    <a:pt x="79" y="112"/>
                  </a:cubicBezTo>
                  <a:cubicBezTo>
                    <a:pt x="0" y="112"/>
                    <a:pt x="0" y="112"/>
                    <a:pt x="0" y="112"/>
                  </a:cubicBezTo>
                  <a:close/>
                </a:path>
              </a:pathLst>
            </a:custGeom>
            <a:solidFill>
              <a:srgbClr val="FFFFFF"/>
            </a:solidFill>
            <a:ln w="23813">
              <a:solidFill>
                <a:srgbClr val="000000"/>
              </a:solidFill>
              <a:miter lim="800000"/>
              <a:headEnd/>
              <a:tailEnd/>
            </a:ln>
          </p:spPr>
          <p:txBody>
            <a:bodyPr/>
            <a:lstStyle/>
            <a:p>
              <a:endParaRPr lang="en-US"/>
            </a:p>
          </p:txBody>
        </p:sp>
        <p:sp>
          <p:nvSpPr>
            <p:cNvPr id="29753" name="Freeform 280">
              <a:extLst>
                <a:ext uri="{FF2B5EF4-FFF2-40B4-BE49-F238E27FC236}">
                  <a16:creationId xmlns:a16="http://schemas.microsoft.com/office/drawing/2014/main" id="{05672FF5-D576-3DC3-1D80-BC25C9F4104D}"/>
                </a:ext>
              </a:extLst>
            </p:cNvPr>
            <p:cNvSpPr>
              <a:spLocks/>
            </p:cNvSpPr>
            <p:nvPr/>
          </p:nvSpPr>
          <p:spPr bwMode="auto">
            <a:xfrm>
              <a:off x="6373813" y="5178425"/>
              <a:ext cx="401637" cy="336550"/>
            </a:xfrm>
            <a:custGeom>
              <a:avLst/>
              <a:gdLst>
                <a:gd name="T0" fmla="*/ 0 w 134"/>
                <a:gd name="T1" fmla="*/ 2147483647 h 112"/>
                <a:gd name="T2" fmla="*/ 0 w 134"/>
                <a:gd name="T3" fmla="*/ 0 h 112"/>
                <a:gd name="T4" fmla="*/ 2147483647 w 134"/>
                <a:gd name="T5" fmla="*/ 0 h 112"/>
                <a:gd name="T6" fmla="*/ 2147483647 w 134"/>
                <a:gd name="T7" fmla="*/ 2147483647 h 112"/>
                <a:gd name="T8" fmla="*/ 2147483647 w 134"/>
                <a:gd name="T9" fmla="*/ 2147483647 h 112"/>
                <a:gd name="T10" fmla="*/ 0 w 134"/>
                <a:gd name="T11" fmla="*/ 2147483647 h 112"/>
                <a:gd name="T12" fmla="*/ 0 60000 65536"/>
                <a:gd name="T13" fmla="*/ 0 60000 65536"/>
                <a:gd name="T14" fmla="*/ 0 60000 65536"/>
                <a:gd name="T15" fmla="*/ 0 60000 65536"/>
                <a:gd name="T16" fmla="*/ 0 60000 65536"/>
                <a:gd name="T17" fmla="*/ 0 60000 65536"/>
                <a:gd name="T18" fmla="*/ 0 w 134"/>
                <a:gd name="T19" fmla="*/ 0 h 112"/>
                <a:gd name="T20" fmla="*/ 134 w 134"/>
                <a:gd name="T21" fmla="*/ 112 h 112"/>
              </a:gdLst>
              <a:ahLst/>
              <a:cxnLst>
                <a:cxn ang="T12">
                  <a:pos x="T0" y="T1"/>
                </a:cxn>
                <a:cxn ang="T13">
                  <a:pos x="T2" y="T3"/>
                </a:cxn>
                <a:cxn ang="T14">
                  <a:pos x="T4" y="T5"/>
                </a:cxn>
                <a:cxn ang="T15">
                  <a:pos x="T6" y="T7"/>
                </a:cxn>
                <a:cxn ang="T16">
                  <a:pos x="T8" y="T9"/>
                </a:cxn>
                <a:cxn ang="T17">
                  <a:pos x="T10" y="T11"/>
                </a:cxn>
              </a:cxnLst>
              <a:rect l="T18" t="T19" r="T20" b="T21"/>
              <a:pathLst>
                <a:path w="134" h="112">
                  <a:moveTo>
                    <a:pt x="0" y="112"/>
                  </a:moveTo>
                  <a:cubicBezTo>
                    <a:pt x="0" y="0"/>
                    <a:pt x="0" y="0"/>
                    <a:pt x="0" y="0"/>
                  </a:cubicBezTo>
                  <a:cubicBezTo>
                    <a:pt x="78" y="0"/>
                    <a:pt x="78" y="0"/>
                    <a:pt x="78" y="0"/>
                  </a:cubicBezTo>
                  <a:cubicBezTo>
                    <a:pt x="108" y="0"/>
                    <a:pt x="134" y="25"/>
                    <a:pt x="134" y="55"/>
                  </a:cubicBezTo>
                  <a:cubicBezTo>
                    <a:pt x="134" y="86"/>
                    <a:pt x="109" y="111"/>
                    <a:pt x="79" y="112"/>
                  </a:cubicBezTo>
                  <a:cubicBezTo>
                    <a:pt x="0" y="112"/>
                    <a:pt x="0" y="112"/>
                    <a:pt x="0" y="112"/>
                  </a:cubicBezTo>
                  <a:close/>
                </a:path>
              </a:pathLst>
            </a:custGeom>
            <a:solidFill>
              <a:srgbClr val="FFFFFF"/>
            </a:solidFill>
            <a:ln w="23813">
              <a:solidFill>
                <a:srgbClr val="000000"/>
              </a:solidFill>
              <a:miter lim="800000"/>
              <a:headEnd/>
              <a:tailEnd/>
            </a:ln>
          </p:spPr>
          <p:txBody>
            <a:bodyPr/>
            <a:lstStyle/>
            <a:p>
              <a:endParaRPr lang="en-US"/>
            </a:p>
          </p:txBody>
        </p:sp>
        <p:sp>
          <p:nvSpPr>
            <p:cNvPr id="29754" name="Freeform 281">
              <a:extLst>
                <a:ext uri="{FF2B5EF4-FFF2-40B4-BE49-F238E27FC236}">
                  <a16:creationId xmlns:a16="http://schemas.microsoft.com/office/drawing/2014/main" id="{EA23F612-D435-0E37-CC7B-37B58B4E8781}"/>
                </a:ext>
              </a:extLst>
            </p:cNvPr>
            <p:cNvSpPr>
              <a:spLocks/>
            </p:cNvSpPr>
            <p:nvPr/>
          </p:nvSpPr>
          <p:spPr bwMode="auto">
            <a:xfrm>
              <a:off x="6373813" y="5873750"/>
              <a:ext cx="401637" cy="334963"/>
            </a:xfrm>
            <a:custGeom>
              <a:avLst/>
              <a:gdLst>
                <a:gd name="T0" fmla="*/ 0 w 134"/>
                <a:gd name="T1" fmla="*/ 2147483647 h 112"/>
                <a:gd name="T2" fmla="*/ 0 w 134"/>
                <a:gd name="T3" fmla="*/ 0 h 112"/>
                <a:gd name="T4" fmla="*/ 2147483647 w 134"/>
                <a:gd name="T5" fmla="*/ 0 h 112"/>
                <a:gd name="T6" fmla="*/ 2147483647 w 134"/>
                <a:gd name="T7" fmla="*/ 2147483647 h 112"/>
                <a:gd name="T8" fmla="*/ 2147483647 w 134"/>
                <a:gd name="T9" fmla="*/ 2147483647 h 112"/>
                <a:gd name="T10" fmla="*/ 0 w 134"/>
                <a:gd name="T11" fmla="*/ 2147483647 h 112"/>
                <a:gd name="T12" fmla="*/ 0 60000 65536"/>
                <a:gd name="T13" fmla="*/ 0 60000 65536"/>
                <a:gd name="T14" fmla="*/ 0 60000 65536"/>
                <a:gd name="T15" fmla="*/ 0 60000 65536"/>
                <a:gd name="T16" fmla="*/ 0 60000 65536"/>
                <a:gd name="T17" fmla="*/ 0 60000 65536"/>
                <a:gd name="T18" fmla="*/ 0 w 134"/>
                <a:gd name="T19" fmla="*/ 0 h 112"/>
                <a:gd name="T20" fmla="*/ 134 w 134"/>
                <a:gd name="T21" fmla="*/ 112 h 112"/>
              </a:gdLst>
              <a:ahLst/>
              <a:cxnLst>
                <a:cxn ang="T12">
                  <a:pos x="T0" y="T1"/>
                </a:cxn>
                <a:cxn ang="T13">
                  <a:pos x="T2" y="T3"/>
                </a:cxn>
                <a:cxn ang="T14">
                  <a:pos x="T4" y="T5"/>
                </a:cxn>
                <a:cxn ang="T15">
                  <a:pos x="T6" y="T7"/>
                </a:cxn>
                <a:cxn ang="T16">
                  <a:pos x="T8" y="T9"/>
                </a:cxn>
                <a:cxn ang="T17">
                  <a:pos x="T10" y="T11"/>
                </a:cxn>
              </a:cxnLst>
              <a:rect l="T18" t="T19" r="T20" b="T21"/>
              <a:pathLst>
                <a:path w="134" h="112">
                  <a:moveTo>
                    <a:pt x="0" y="112"/>
                  </a:moveTo>
                  <a:cubicBezTo>
                    <a:pt x="0" y="0"/>
                    <a:pt x="0" y="0"/>
                    <a:pt x="0" y="0"/>
                  </a:cubicBezTo>
                  <a:cubicBezTo>
                    <a:pt x="78" y="0"/>
                    <a:pt x="78" y="0"/>
                    <a:pt x="78" y="0"/>
                  </a:cubicBezTo>
                  <a:cubicBezTo>
                    <a:pt x="108" y="0"/>
                    <a:pt x="134" y="25"/>
                    <a:pt x="134" y="55"/>
                  </a:cubicBezTo>
                  <a:cubicBezTo>
                    <a:pt x="134" y="86"/>
                    <a:pt x="109" y="111"/>
                    <a:pt x="79" y="112"/>
                  </a:cubicBezTo>
                  <a:cubicBezTo>
                    <a:pt x="0" y="112"/>
                    <a:pt x="0" y="112"/>
                    <a:pt x="0" y="112"/>
                  </a:cubicBezTo>
                  <a:close/>
                </a:path>
              </a:pathLst>
            </a:custGeom>
            <a:solidFill>
              <a:srgbClr val="FFFFFF"/>
            </a:solidFill>
            <a:ln w="23813">
              <a:solidFill>
                <a:srgbClr val="000000"/>
              </a:solidFill>
              <a:miter lim="800000"/>
              <a:headEnd/>
              <a:tailEnd/>
            </a:ln>
          </p:spPr>
          <p:txBody>
            <a:bodyPr/>
            <a:lstStyle/>
            <a:p>
              <a:endParaRPr lang="en-US"/>
            </a:p>
          </p:txBody>
        </p:sp>
        <p:sp>
          <p:nvSpPr>
            <p:cNvPr id="29755" name="Line 282">
              <a:extLst>
                <a:ext uri="{FF2B5EF4-FFF2-40B4-BE49-F238E27FC236}">
                  <a16:creationId xmlns:a16="http://schemas.microsoft.com/office/drawing/2014/main" id="{EF45129A-EF0A-D516-991A-CBA0AFF4322E}"/>
                </a:ext>
              </a:extLst>
            </p:cNvPr>
            <p:cNvSpPr>
              <a:spLocks noChangeShapeType="1"/>
            </p:cNvSpPr>
            <p:nvPr/>
          </p:nvSpPr>
          <p:spPr bwMode="auto">
            <a:xfrm>
              <a:off x="6775450" y="3954463"/>
              <a:ext cx="433388" cy="1587"/>
            </a:xfrm>
            <a:prstGeom prst="line">
              <a:avLst/>
            </a:prstGeom>
            <a:noFill/>
            <a:ln w="11113">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56" name="Line 283">
              <a:extLst>
                <a:ext uri="{FF2B5EF4-FFF2-40B4-BE49-F238E27FC236}">
                  <a16:creationId xmlns:a16="http://schemas.microsoft.com/office/drawing/2014/main" id="{07CD444C-633C-3043-3B86-683E1BC4FA06}"/>
                </a:ext>
              </a:extLst>
            </p:cNvPr>
            <p:cNvSpPr>
              <a:spLocks noChangeShapeType="1"/>
            </p:cNvSpPr>
            <p:nvPr/>
          </p:nvSpPr>
          <p:spPr bwMode="auto">
            <a:xfrm>
              <a:off x="6211888" y="4052888"/>
              <a:ext cx="161925" cy="1587"/>
            </a:xfrm>
            <a:prstGeom prst="line">
              <a:avLst/>
            </a:prstGeom>
            <a:noFill/>
            <a:ln w="11113">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57" name="Line 284">
              <a:extLst>
                <a:ext uri="{FF2B5EF4-FFF2-40B4-BE49-F238E27FC236}">
                  <a16:creationId xmlns:a16="http://schemas.microsoft.com/office/drawing/2014/main" id="{C66F035E-DE87-227C-9644-0C152892DDC1}"/>
                </a:ext>
              </a:extLst>
            </p:cNvPr>
            <p:cNvSpPr>
              <a:spLocks noChangeShapeType="1"/>
            </p:cNvSpPr>
            <p:nvPr/>
          </p:nvSpPr>
          <p:spPr bwMode="auto">
            <a:xfrm>
              <a:off x="6775450" y="4649788"/>
              <a:ext cx="433388" cy="1587"/>
            </a:xfrm>
            <a:prstGeom prst="line">
              <a:avLst/>
            </a:prstGeom>
            <a:noFill/>
            <a:ln w="11113">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58" name="Line 285">
              <a:extLst>
                <a:ext uri="{FF2B5EF4-FFF2-40B4-BE49-F238E27FC236}">
                  <a16:creationId xmlns:a16="http://schemas.microsoft.com/office/drawing/2014/main" id="{EF38CD1A-572C-6998-57E6-3B52E0CA555B}"/>
                </a:ext>
              </a:extLst>
            </p:cNvPr>
            <p:cNvSpPr>
              <a:spLocks noChangeShapeType="1"/>
            </p:cNvSpPr>
            <p:nvPr/>
          </p:nvSpPr>
          <p:spPr bwMode="auto">
            <a:xfrm>
              <a:off x="6775450" y="5343525"/>
              <a:ext cx="433388" cy="1588"/>
            </a:xfrm>
            <a:prstGeom prst="line">
              <a:avLst/>
            </a:prstGeom>
            <a:noFill/>
            <a:ln w="11113">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59" name="Line 286">
              <a:extLst>
                <a:ext uri="{FF2B5EF4-FFF2-40B4-BE49-F238E27FC236}">
                  <a16:creationId xmlns:a16="http://schemas.microsoft.com/office/drawing/2014/main" id="{900B4FA9-0708-2F32-EC66-6CF14C7FAD9C}"/>
                </a:ext>
              </a:extLst>
            </p:cNvPr>
            <p:cNvSpPr>
              <a:spLocks noChangeShapeType="1"/>
            </p:cNvSpPr>
            <p:nvPr/>
          </p:nvSpPr>
          <p:spPr bwMode="auto">
            <a:xfrm>
              <a:off x="6775450" y="6038850"/>
              <a:ext cx="433388" cy="1588"/>
            </a:xfrm>
            <a:prstGeom prst="line">
              <a:avLst/>
            </a:prstGeom>
            <a:noFill/>
            <a:ln w="11113">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60" name="Rectangle 287">
              <a:extLst>
                <a:ext uri="{FF2B5EF4-FFF2-40B4-BE49-F238E27FC236}">
                  <a16:creationId xmlns:a16="http://schemas.microsoft.com/office/drawing/2014/main" id="{2896ACF9-5B08-2898-2954-428D7FB452A4}"/>
                </a:ext>
              </a:extLst>
            </p:cNvPr>
            <p:cNvSpPr>
              <a:spLocks noChangeArrowheads="1"/>
            </p:cNvSpPr>
            <p:nvPr/>
          </p:nvSpPr>
          <p:spPr bwMode="auto">
            <a:xfrm>
              <a:off x="7253288" y="3824568"/>
              <a:ext cx="139462"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D</a:t>
              </a:r>
              <a:endParaRPr lang="en-US" altLang="en-US" sz="2000" baseline="30000">
                <a:latin typeface="Times New Roman" panose="02020603050405020304" pitchFamily="18" charset="0"/>
              </a:endParaRPr>
            </a:p>
          </p:txBody>
        </p:sp>
        <p:sp>
          <p:nvSpPr>
            <p:cNvPr id="29761" name="Rectangle 288">
              <a:extLst>
                <a:ext uri="{FF2B5EF4-FFF2-40B4-BE49-F238E27FC236}">
                  <a16:creationId xmlns:a16="http://schemas.microsoft.com/office/drawing/2014/main" id="{8FA0EFEC-A8F3-DB49-0767-4B9E1ADD1DAF}"/>
                </a:ext>
              </a:extLst>
            </p:cNvPr>
            <p:cNvSpPr>
              <a:spLocks noChangeArrowheads="1"/>
            </p:cNvSpPr>
            <p:nvPr/>
          </p:nvSpPr>
          <p:spPr bwMode="auto">
            <a:xfrm>
              <a:off x="7412038" y="3918331"/>
              <a:ext cx="63500" cy="12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62" name="Rectangle 289">
              <a:extLst>
                <a:ext uri="{FF2B5EF4-FFF2-40B4-BE49-F238E27FC236}">
                  <a16:creationId xmlns:a16="http://schemas.microsoft.com/office/drawing/2014/main" id="{EC93D2D7-6E0A-5C1E-FBFC-496AE9D2016D}"/>
                </a:ext>
              </a:extLst>
            </p:cNvPr>
            <p:cNvSpPr>
              <a:spLocks noChangeArrowheads="1"/>
            </p:cNvSpPr>
            <p:nvPr/>
          </p:nvSpPr>
          <p:spPr bwMode="auto">
            <a:xfrm>
              <a:off x="7527925" y="3851176"/>
              <a:ext cx="97784"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MathematicalPi 1" pitchFamily="82" charset="0"/>
                </a:rPr>
                <a:t>5</a:t>
              </a:r>
              <a:endParaRPr lang="en-US" altLang="en-US" sz="2000" baseline="30000">
                <a:latin typeface="Times New Roman" panose="02020603050405020304" pitchFamily="18" charset="0"/>
              </a:endParaRPr>
            </a:p>
          </p:txBody>
        </p:sp>
        <p:sp>
          <p:nvSpPr>
            <p:cNvPr id="29763" name="Rectangle 290">
              <a:extLst>
                <a:ext uri="{FF2B5EF4-FFF2-40B4-BE49-F238E27FC236}">
                  <a16:creationId xmlns:a16="http://schemas.microsoft.com/office/drawing/2014/main" id="{564F2B4F-DD83-EF74-910D-6ECAC2E52BCC}"/>
                </a:ext>
              </a:extLst>
            </p:cNvPr>
            <p:cNvSpPr>
              <a:spLocks noChangeArrowheads="1"/>
            </p:cNvSpPr>
            <p:nvPr/>
          </p:nvSpPr>
          <p:spPr bwMode="auto">
            <a:xfrm>
              <a:off x="7686675" y="3824568"/>
              <a:ext cx="176908"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 A</a:t>
              </a:r>
              <a:endParaRPr lang="en-US" altLang="en-US" sz="2000" baseline="30000">
                <a:latin typeface="Times New Roman" panose="02020603050405020304" pitchFamily="18" charset="0"/>
              </a:endParaRPr>
            </a:p>
          </p:txBody>
        </p:sp>
        <p:sp>
          <p:nvSpPr>
            <p:cNvPr id="29764" name="Rectangle 291">
              <a:extLst>
                <a:ext uri="{FF2B5EF4-FFF2-40B4-BE49-F238E27FC236}">
                  <a16:creationId xmlns:a16="http://schemas.microsoft.com/office/drawing/2014/main" id="{E7AFFBBB-9765-CAA7-6345-DF16A8B4EB4F}"/>
                </a:ext>
              </a:extLst>
            </p:cNvPr>
            <p:cNvSpPr>
              <a:spLocks noChangeArrowheads="1"/>
            </p:cNvSpPr>
            <p:nvPr/>
          </p:nvSpPr>
          <p:spPr bwMode="auto">
            <a:xfrm>
              <a:off x="7896225" y="3918331"/>
              <a:ext cx="63500" cy="12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65" name="Rectangle 292">
              <a:extLst>
                <a:ext uri="{FF2B5EF4-FFF2-40B4-BE49-F238E27FC236}">
                  <a16:creationId xmlns:a16="http://schemas.microsoft.com/office/drawing/2014/main" id="{88F2A3CF-4F1C-123C-B366-4E0D8388AC2D}"/>
                </a:ext>
              </a:extLst>
            </p:cNvPr>
            <p:cNvSpPr>
              <a:spLocks noChangeArrowheads="1"/>
            </p:cNvSpPr>
            <p:nvPr/>
          </p:nvSpPr>
          <p:spPr bwMode="auto">
            <a:xfrm>
              <a:off x="7962900" y="3824568"/>
              <a:ext cx="176908"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 A</a:t>
              </a:r>
              <a:endParaRPr lang="en-US" altLang="en-US" sz="2000" baseline="30000">
                <a:latin typeface="Times New Roman" panose="02020603050405020304" pitchFamily="18" charset="0"/>
              </a:endParaRPr>
            </a:p>
          </p:txBody>
        </p:sp>
        <p:sp>
          <p:nvSpPr>
            <p:cNvPr id="29766" name="Rectangle 293">
              <a:extLst>
                <a:ext uri="{FF2B5EF4-FFF2-40B4-BE49-F238E27FC236}">
                  <a16:creationId xmlns:a16="http://schemas.microsoft.com/office/drawing/2014/main" id="{359360AB-E855-6363-3256-9527148135BD}"/>
                </a:ext>
              </a:extLst>
            </p:cNvPr>
            <p:cNvSpPr>
              <a:spLocks noChangeArrowheads="1"/>
            </p:cNvSpPr>
            <p:nvPr/>
          </p:nvSpPr>
          <p:spPr bwMode="auto">
            <a:xfrm>
              <a:off x="8170863" y="3918331"/>
              <a:ext cx="63500" cy="12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67" name="Freeform 294">
              <a:extLst>
                <a:ext uri="{FF2B5EF4-FFF2-40B4-BE49-F238E27FC236}">
                  <a16:creationId xmlns:a16="http://schemas.microsoft.com/office/drawing/2014/main" id="{57EE89A5-FF5E-91AE-B4E3-B07BA041FE58}"/>
                </a:ext>
              </a:extLst>
            </p:cNvPr>
            <p:cNvSpPr>
              <a:spLocks/>
            </p:cNvSpPr>
            <p:nvPr/>
          </p:nvSpPr>
          <p:spPr bwMode="auto">
            <a:xfrm>
              <a:off x="7753350" y="3825875"/>
              <a:ext cx="120650" cy="1588"/>
            </a:xfrm>
            <a:custGeom>
              <a:avLst/>
              <a:gdLst>
                <a:gd name="T0" fmla="*/ 0 w 76"/>
                <a:gd name="T1" fmla="*/ 0 h 1588"/>
                <a:gd name="T2" fmla="*/ 2147483647 w 76"/>
                <a:gd name="T3" fmla="*/ 0 h 1588"/>
                <a:gd name="T4" fmla="*/ 0 w 76"/>
                <a:gd name="T5" fmla="*/ 0 h 1588"/>
                <a:gd name="T6" fmla="*/ 0 60000 65536"/>
                <a:gd name="T7" fmla="*/ 0 60000 65536"/>
                <a:gd name="T8" fmla="*/ 0 60000 65536"/>
                <a:gd name="T9" fmla="*/ 0 w 76"/>
                <a:gd name="T10" fmla="*/ 0 h 1588"/>
                <a:gd name="T11" fmla="*/ 76 w 76"/>
                <a:gd name="T12" fmla="*/ 1588 h 1588"/>
              </a:gdLst>
              <a:ahLst/>
              <a:cxnLst>
                <a:cxn ang="T6">
                  <a:pos x="T0" y="T1"/>
                </a:cxn>
                <a:cxn ang="T7">
                  <a:pos x="T2" y="T3"/>
                </a:cxn>
                <a:cxn ang="T8">
                  <a:pos x="T4" y="T5"/>
                </a:cxn>
              </a:cxnLst>
              <a:rect l="T9" t="T10" r="T11" b="T12"/>
              <a:pathLst>
                <a:path w="76" h="1588">
                  <a:moveTo>
                    <a:pt x="0" y="0"/>
                  </a:moveTo>
                  <a:lnTo>
                    <a:pt x="76"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768" name="Line 295">
              <a:extLst>
                <a:ext uri="{FF2B5EF4-FFF2-40B4-BE49-F238E27FC236}">
                  <a16:creationId xmlns:a16="http://schemas.microsoft.com/office/drawing/2014/main" id="{20436476-ADEF-01C1-F1AB-7A0D70E75DE9}"/>
                </a:ext>
              </a:extLst>
            </p:cNvPr>
            <p:cNvSpPr>
              <a:spLocks noChangeShapeType="1"/>
            </p:cNvSpPr>
            <p:nvPr/>
          </p:nvSpPr>
          <p:spPr bwMode="auto">
            <a:xfrm>
              <a:off x="7753350" y="3825875"/>
              <a:ext cx="120650" cy="1588"/>
            </a:xfrm>
            <a:prstGeom prst="line">
              <a:avLst/>
            </a:prstGeom>
            <a:noFill/>
            <a:ln w="11113">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69" name="Freeform 296">
              <a:extLst>
                <a:ext uri="{FF2B5EF4-FFF2-40B4-BE49-F238E27FC236}">
                  <a16:creationId xmlns:a16="http://schemas.microsoft.com/office/drawing/2014/main" id="{E0C10D9A-6EB4-3FC1-4DE2-904CE0357366}"/>
                </a:ext>
              </a:extLst>
            </p:cNvPr>
            <p:cNvSpPr>
              <a:spLocks/>
            </p:cNvSpPr>
            <p:nvPr/>
          </p:nvSpPr>
          <p:spPr bwMode="auto">
            <a:xfrm>
              <a:off x="8029575" y="3825875"/>
              <a:ext cx="119063" cy="1588"/>
            </a:xfrm>
            <a:custGeom>
              <a:avLst/>
              <a:gdLst>
                <a:gd name="T0" fmla="*/ 0 w 75"/>
                <a:gd name="T1" fmla="*/ 0 h 1588"/>
                <a:gd name="T2" fmla="*/ 2147483647 w 75"/>
                <a:gd name="T3" fmla="*/ 0 h 1588"/>
                <a:gd name="T4" fmla="*/ 0 w 75"/>
                <a:gd name="T5" fmla="*/ 0 h 1588"/>
                <a:gd name="T6" fmla="*/ 0 60000 65536"/>
                <a:gd name="T7" fmla="*/ 0 60000 65536"/>
                <a:gd name="T8" fmla="*/ 0 60000 65536"/>
                <a:gd name="T9" fmla="*/ 0 w 75"/>
                <a:gd name="T10" fmla="*/ 0 h 1588"/>
                <a:gd name="T11" fmla="*/ 75 w 75"/>
                <a:gd name="T12" fmla="*/ 1588 h 1588"/>
              </a:gdLst>
              <a:ahLst/>
              <a:cxnLst>
                <a:cxn ang="T6">
                  <a:pos x="T0" y="T1"/>
                </a:cxn>
                <a:cxn ang="T7">
                  <a:pos x="T2" y="T3"/>
                </a:cxn>
                <a:cxn ang="T8">
                  <a:pos x="T4" y="T5"/>
                </a:cxn>
              </a:cxnLst>
              <a:rect l="T9" t="T10" r="T11" b="T12"/>
              <a:pathLst>
                <a:path w="75" h="1588">
                  <a:moveTo>
                    <a:pt x="0" y="0"/>
                  </a:moveTo>
                  <a:lnTo>
                    <a:pt x="7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770" name="Line 297">
              <a:extLst>
                <a:ext uri="{FF2B5EF4-FFF2-40B4-BE49-F238E27FC236}">
                  <a16:creationId xmlns:a16="http://schemas.microsoft.com/office/drawing/2014/main" id="{A2A3491D-F72D-4D94-64FD-EE96E27020F0}"/>
                </a:ext>
              </a:extLst>
            </p:cNvPr>
            <p:cNvSpPr>
              <a:spLocks noChangeShapeType="1"/>
            </p:cNvSpPr>
            <p:nvPr/>
          </p:nvSpPr>
          <p:spPr bwMode="auto">
            <a:xfrm>
              <a:off x="8029575" y="3825875"/>
              <a:ext cx="119063" cy="1588"/>
            </a:xfrm>
            <a:prstGeom prst="line">
              <a:avLst/>
            </a:prstGeom>
            <a:noFill/>
            <a:ln w="11113">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71" name="Rectangle 298">
              <a:extLst>
                <a:ext uri="{FF2B5EF4-FFF2-40B4-BE49-F238E27FC236}">
                  <a16:creationId xmlns:a16="http://schemas.microsoft.com/office/drawing/2014/main" id="{6016D8D9-421E-8248-8F20-8144D8440D86}"/>
                </a:ext>
              </a:extLst>
            </p:cNvPr>
            <p:cNvSpPr>
              <a:spLocks noChangeArrowheads="1"/>
            </p:cNvSpPr>
            <p:nvPr/>
          </p:nvSpPr>
          <p:spPr bwMode="auto">
            <a:xfrm>
              <a:off x="7253288" y="4516389"/>
              <a:ext cx="139462"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D</a:t>
              </a:r>
              <a:endParaRPr lang="en-US" altLang="en-US" sz="2000" baseline="30000">
                <a:latin typeface="Times New Roman" panose="02020603050405020304" pitchFamily="18" charset="0"/>
              </a:endParaRPr>
            </a:p>
          </p:txBody>
        </p:sp>
        <p:sp>
          <p:nvSpPr>
            <p:cNvPr id="29772" name="Rectangle 299">
              <a:extLst>
                <a:ext uri="{FF2B5EF4-FFF2-40B4-BE49-F238E27FC236}">
                  <a16:creationId xmlns:a16="http://schemas.microsoft.com/office/drawing/2014/main" id="{F9C21C7F-8BD0-8C7F-AA54-FD9945CFAAE5}"/>
                </a:ext>
              </a:extLst>
            </p:cNvPr>
            <p:cNvSpPr>
              <a:spLocks noChangeArrowheads="1"/>
            </p:cNvSpPr>
            <p:nvPr/>
          </p:nvSpPr>
          <p:spPr bwMode="auto">
            <a:xfrm>
              <a:off x="7412038" y="4612686"/>
              <a:ext cx="63500" cy="12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73" name="Rectangle 300">
              <a:extLst>
                <a:ext uri="{FF2B5EF4-FFF2-40B4-BE49-F238E27FC236}">
                  <a16:creationId xmlns:a16="http://schemas.microsoft.com/office/drawing/2014/main" id="{5E3C74C4-706E-DD84-E817-A07EC1A6542C}"/>
                </a:ext>
              </a:extLst>
            </p:cNvPr>
            <p:cNvSpPr>
              <a:spLocks noChangeArrowheads="1"/>
            </p:cNvSpPr>
            <p:nvPr/>
          </p:nvSpPr>
          <p:spPr bwMode="auto">
            <a:xfrm>
              <a:off x="7527925" y="4542997"/>
              <a:ext cx="97784"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MathematicalPi 1" pitchFamily="82" charset="0"/>
                </a:rPr>
                <a:t>5</a:t>
              </a:r>
              <a:endParaRPr lang="en-US" altLang="en-US" sz="2000" baseline="30000">
                <a:latin typeface="Times New Roman" panose="02020603050405020304" pitchFamily="18" charset="0"/>
              </a:endParaRPr>
            </a:p>
          </p:txBody>
        </p:sp>
        <p:sp>
          <p:nvSpPr>
            <p:cNvPr id="29774" name="Rectangle 301">
              <a:extLst>
                <a:ext uri="{FF2B5EF4-FFF2-40B4-BE49-F238E27FC236}">
                  <a16:creationId xmlns:a16="http://schemas.microsoft.com/office/drawing/2014/main" id="{6D18E441-745A-DF70-6C2C-07DF0D9D5724}"/>
                </a:ext>
              </a:extLst>
            </p:cNvPr>
            <p:cNvSpPr>
              <a:spLocks noChangeArrowheads="1"/>
            </p:cNvSpPr>
            <p:nvPr/>
          </p:nvSpPr>
          <p:spPr bwMode="auto">
            <a:xfrm>
              <a:off x="7686675" y="4516389"/>
              <a:ext cx="176908"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 A</a:t>
              </a:r>
              <a:endParaRPr lang="en-US" altLang="en-US" sz="2000" baseline="30000">
                <a:latin typeface="Times New Roman" panose="02020603050405020304" pitchFamily="18" charset="0"/>
              </a:endParaRPr>
            </a:p>
          </p:txBody>
        </p:sp>
        <p:sp>
          <p:nvSpPr>
            <p:cNvPr id="29775" name="Rectangle 302">
              <a:extLst>
                <a:ext uri="{FF2B5EF4-FFF2-40B4-BE49-F238E27FC236}">
                  <a16:creationId xmlns:a16="http://schemas.microsoft.com/office/drawing/2014/main" id="{5C81403A-F5FC-D53B-92B9-4857139B94E0}"/>
                </a:ext>
              </a:extLst>
            </p:cNvPr>
            <p:cNvSpPr>
              <a:spLocks noChangeArrowheads="1"/>
            </p:cNvSpPr>
            <p:nvPr/>
          </p:nvSpPr>
          <p:spPr bwMode="auto">
            <a:xfrm>
              <a:off x="7896225" y="4612686"/>
              <a:ext cx="63500" cy="12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76" name="Rectangle 303">
              <a:extLst>
                <a:ext uri="{FF2B5EF4-FFF2-40B4-BE49-F238E27FC236}">
                  <a16:creationId xmlns:a16="http://schemas.microsoft.com/office/drawing/2014/main" id="{1E2A89AD-718E-50A4-6A70-97594B8E259D}"/>
                </a:ext>
              </a:extLst>
            </p:cNvPr>
            <p:cNvSpPr>
              <a:spLocks noChangeArrowheads="1"/>
            </p:cNvSpPr>
            <p:nvPr/>
          </p:nvSpPr>
          <p:spPr bwMode="auto">
            <a:xfrm>
              <a:off x="7962900" y="4516389"/>
              <a:ext cx="176908"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 A</a:t>
              </a:r>
              <a:endParaRPr lang="en-US" altLang="en-US" sz="2000" baseline="30000">
                <a:latin typeface="Times New Roman" panose="02020603050405020304" pitchFamily="18" charset="0"/>
              </a:endParaRPr>
            </a:p>
          </p:txBody>
        </p:sp>
        <p:sp>
          <p:nvSpPr>
            <p:cNvPr id="29777" name="Rectangle 304">
              <a:extLst>
                <a:ext uri="{FF2B5EF4-FFF2-40B4-BE49-F238E27FC236}">
                  <a16:creationId xmlns:a16="http://schemas.microsoft.com/office/drawing/2014/main" id="{3D270D86-D5D3-1636-950E-24816D0117B8}"/>
                </a:ext>
              </a:extLst>
            </p:cNvPr>
            <p:cNvSpPr>
              <a:spLocks noChangeArrowheads="1"/>
            </p:cNvSpPr>
            <p:nvPr/>
          </p:nvSpPr>
          <p:spPr bwMode="auto">
            <a:xfrm>
              <a:off x="8170863" y="4612686"/>
              <a:ext cx="63500" cy="12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78" name="Freeform 305">
              <a:extLst>
                <a:ext uri="{FF2B5EF4-FFF2-40B4-BE49-F238E27FC236}">
                  <a16:creationId xmlns:a16="http://schemas.microsoft.com/office/drawing/2014/main" id="{FFC8F693-9084-84A9-3C85-A8BD0E920F33}"/>
                </a:ext>
              </a:extLst>
            </p:cNvPr>
            <p:cNvSpPr>
              <a:spLocks/>
            </p:cNvSpPr>
            <p:nvPr/>
          </p:nvSpPr>
          <p:spPr bwMode="auto">
            <a:xfrm>
              <a:off x="7753350" y="4522788"/>
              <a:ext cx="120650" cy="1587"/>
            </a:xfrm>
            <a:custGeom>
              <a:avLst/>
              <a:gdLst>
                <a:gd name="T0" fmla="*/ 0 w 76"/>
                <a:gd name="T1" fmla="*/ 0 h 1587"/>
                <a:gd name="T2" fmla="*/ 2147483647 w 76"/>
                <a:gd name="T3" fmla="*/ 0 h 1587"/>
                <a:gd name="T4" fmla="*/ 0 w 76"/>
                <a:gd name="T5" fmla="*/ 0 h 1587"/>
                <a:gd name="T6" fmla="*/ 0 60000 65536"/>
                <a:gd name="T7" fmla="*/ 0 60000 65536"/>
                <a:gd name="T8" fmla="*/ 0 60000 65536"/>
                <a:gd name="T9" fmla="*/ 0 w 76"/>
                <a:gd name="T10" fmla="*/ 0 h 1587"/>
                <a:gd name="T11" fmla="*/ 76 w 76"/>
                <a:gd name="T12" fmla="*/ 1587 h 1587"/>
              </a:gdLst>
              <a:ahLst/>
              <a:cxnLst>
                <a:cxn ang="T6">
                  <a:pos x="T0" y="T1"/>
                </a:cxn>
                <a:cxn ang="T7">
                  <a:pos x="T2" y="T3"/>
                </a:cxn>
                <a:cxn ang="T8">
                  <a:pos x="T4" y="T5"/>
                </a:cxn>
              </a:cxnLst>
              <a:rect l="T9" t="T10" r="T11" b="T12"/>
              <a:pathLst>
                <a:path w="76" h="1587">
                  <a:moveTo>
                    <a:pt x="0" y="0"/>
                  </a:moveTo>
                  <a:lnTo>
                    <a:pt x="76"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779" name="Line 306">
              <a:extLst>
                <a:ext uri="{FF2B5EF4-FFF2-40B4-BE49-F238E27FC236}">
                  <a16:creationId xmlns:a16="http://schemas.microsoft.com/office/drawing/2014/main" id="{EDE7DD67-BCEA-470E-0C3A-E81C736D064D}"/>
                </a:ext>
              </a:extLst>
            </p:cNvPr>
            <p:cNvSpPr>
              <a:spLocks noChangeShapeType="1"/>
            </p:cNvSpPr>
            <p:nvPr/>
          </p:nvSpPr>
          <p:spPr bwMode="auto">
            <a:xfrm>
              <a:off x="7753350" y="4522788"/>
              <a:ext cx="120650" cy="1587"/>
            </a:xfrm>
            <a:prstGeom prst="line">
              <a:avLst/>
            </a:prstGeom>
            <a:noFill/>
            <a:ln w="11113">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80" name="Rectangle 307">
              <a:extLst>
                <a:ext uri="{FF2B5EF4-FFF2-40B4-BE49-F238E27FC236}">
                  <a16:creationId xmlns:a16="http://schemas.microsoft.com/office/drawing/2014/main" id="{30DD2B29-3256-9BFA-93A0-E38E44D01371}"/>
                </a:ext>
              </a:extLst>
            </p:cNvPr>
            <p:cNvSpPr>
              <a:spLocks noChangeArrowheads="1"/>
            </p:cNvSpPr>
            <p:nvPr/>
          </p:nvSpPr>
          <p:spPr bwMode="auto">
            <a:xfrm>
              <a:off x="7253288" y="5213278"/>
              <a:ext cx="139462"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D</a:t>
              </a:r>
              <a:endParaRPr lang="en-US" altLang="en-US" sz="2000" baseline="30000">
                <a:latin typeface="Times New Roman" panose="02020603050405020304" pitchFamily="18" charset="0"/>
              </a:endParaRPr>
            </a:p>
          </p:txBody>
        </p:sp>
        <p:sp>
          <p:nvSpPr>
            <p:cNvPr id="29781" name="Rectangle 308">
              <a:extLst>
                <a:ext uri="{FF2B5EF4-FFF2-40B4-BE49-F238E27FC236}">
                  <a16:creationId xmlns:a16="http://schemas.microsoft.com/office/drawing/2014/main" id="{40F1F3B2-2CBF-BAD6-CEEA-C5A7A1C3E3DD}"/>
                </a:ext>
              </a:extLst>
            </p:cNvPr>
            <p:cNvSpPr>
              <a:spLocks noChangeArrowheads="1"/>
            </p:cNvSpPr>
            <p:nvPr/>
          </p:nvSpPr>
          <p:spPr bwMode="auto">
            <a:xfrm>
              <a:off x="7412038" y="5309576"/>
              <a:ext cx="63500" cy="12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2</a:t>
              </a:r>
              <a:endParaRPr lang="en-US" altLang="en-US" sz="2000" baseline="30000">
                <a:latin typeface="Times New Roman" panose="02020603050405020304" pitchFamily="18" charset="0"/>
              </a:endParaRPr>
            </a:p>
          </p:txBody>
        </p:sp>
        <p:sp>
          <p:nvSpPr>
            <p:cNvPr id="29782" name="Rectangle 309">
              <a:extLst>
                <a:ext uri="{FF2B5EF4-FFF2-40B4-BE49-F238E27FC236}">
                  <a16:creationId xmlns:a16="http://schemas.microsoft.com/office/drawing/2014/main" id="{8C66AB00-EB7A-2A0C-3A4F-201DC2F0679E}"/>
                </a:ext>
              </a:extLst>
            </p:cNvPr>
            <p:cNvSpPr>
              <a:spLocks noChangeArrowheads="1"/>
            </p:cNvSpPr>
            <p:nvPr/>
          </p:nvSpPr>
          <p:spPr bwMode="auto">
            <a:xfrm>
              <a:off x="7527925" y="5239887"/>
              <a:ext cx="97784"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MathematicalPi 1" pitchFamily="82" charset="0"/>
                </a:rPr>
                <a:t>5</a:t>
              </a:r>
              <a:endParaRPr lang="en-US" altLang="en-US" sz="2000" baseline="30000">
                <a:latin typeface="Times New Roman" panose="02020603050405020304" pitchFamily="18" charset="0"/>
              </a:endParaRPr>
            </a:p>
          </p:txBody>
        </p:sp>
        <p:sp>
          <p:nvSpPr>
            <p:cNvPr id="29783" name="Rectangle 310">
              <a:extLst>
                <a:ext uri="{FF2B5EF4-FFF2-40B4-BE49-F238E27FC236}">
                  <a16:creationId xmlns:a16="http://schemas.microsoft.com/office/drawing/2014/main" id="{01D2B9F7-BF4B-5051-0E7C-01AED3F34089}"/>
                </a:ext>
              </a:extLst>
            </p:cNvPr>
            <p:cNvSpPr>
              <a:spLocks noChangeArrowheads="1"/>
            </p:cNvSpPr>
            <p:nvPr/>
          </p:nvSpPr>
          <p:spPr bwMode="auto">
            <a:xfrm>
              <a:off x="7686675" y="5213278"/>
              <a:ext cx="176908"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 A</a:t>
              </a:r>
              <a:endParaRPr lang="en-US" altLang="en-US" sz="2000" baseline="30000">
                <a:latin typeface="Times New Roman" panose="02020603050405020304" pitchFamily="18" charset="0"/>
              </a:endParaRPr>
            </a:p>
          </p:txBody>
        </p:sp>
        <p:sp>
          <p:nvSpPr>
            <p:cNvPr id="29784" name="Rectangle 311">
              <a:extLst>
                <a:ext uri="{FF2B5EF4-FFF2-40B4-BE49-F238E27FC236}">
                  <a16:creationId xmlns:a16="http://schemas.microsoft.com/office/drawing/2014/main" id="{8060A3A3-2E02-E76F-C12E-912798DBEDD5}"/>
                </a:ext>
              </a:extLst>
            </p:cNvPr>
            <p:cNvSpPr>
              <a:spLocks noChangeArrowheads="1"/>
            </p:cNvSpPr>
            <p:nvPr/>
          </p:nvSpPr>
          <p:spPr bwMode="auto">
            <a:xfrm>
              <a:off x="7896225" y="5309576"/>
              <a:ext cx="63500" cy="12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85" name="Rectangle 312">
              <a:extLst>
                <a:ext uri="{FF2B5EF4-FFF2-40B4-BE49-F238E27FC236}">
                  <a16:creationId xmlns:a16="http://schemas.microsoft.com/office/drawing/2014/main" id="{0F63AEAC-2583-A777-87AE-AE16131B1A68}"/>
                </a:ext>
              </a:extLst>
            </p:cNvPr>
            <p:cNvSpPr>
              <a:spLocks noChangeArrowheads="1"/>
            </p:cNvSpPr>
            <p:nvPr/>
          </p:nvSpPr>
          <p:spPr bwMode="auto">
            <a:xfrm>
              <a:off x="7962900" y="5213278"/>
              <a:ext cx="176908"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 A</a:t>
              </a:r>
              <a:endParaRPr lang="en-US" altLang="en-US" sz="2000" baseline="30000">
                <a:latin typeface="Times New Roman" panose="02020603050405020304" pitchFamily="18" charset="0"/>
              </a:endParaRPr>
            </a:p>
          </p:txBody>
        </p:sp>
        <p:sp>
          <p:nvSpPr>
            <p:cNvPr id="29786" name="Rectangle 313">
              <a:extLst>
                <a:ext uri="{FF2B5EF4-FFF2-40B4-BE49-F238E27FC236}">
                  <a16:creationId xmlns:a16="http://schemas.microsoft.com/office/drawing/2014/main" id="{F685149D-3100-0AA1-5160-D5D7A0916333}"/>
                </a:ext>
              </a:extLst>
            </p:cNvPr>
            <p:cNvSpPr>
              <a:spLocks noChangeArrowheads="1"/>
            </p:cNvSpPr>
            <p:nvPr/>
          </p:nvSpPr>
          <p:spPr bwMode="auto">
            <a:xfrm>
              <a:off x="8170863" y="5309576"/>
              <a:ext cx="63500" cy="12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87" name="Freeform 314">
              <a:extLst>
                <a:ext uri="{FF2B5EF4-FFF2-40B4-BE49-F238E27FC236}">
                  <a16:creationId xmlns:a16="http://schemas.microsoft.com/office/drawing/2014/main" id="{2F92DC06-FF88-0092-502E-9672F94E508E}"/>
                </a:ext>
              </a:extLst>
            </p:cNvPr>
            <p:cNvSpPr>
              <a:spLocks/>
            </p:cNvSpPr>
            <p:nvPr/>
          </p:nvSpPr>
          <p:spPr bwMode="auto">
            <a:xfrm>
              <a:off x="8029575" y="5218113"/>
              <a:ext cx="119063" cy="1587"/>
            </a:xfrm>
            <a:custGeom>
              <a:avLst/>
              <a:gdLst>
                <a:gd name="T0" fmla="*/ 0 w 75"/>
                <a:gd name="T1" fmla="*/ 0 h 1587"/>
                <a:gd name="T2" fmla="*/ 2147483647 w 75"/>
                <a:gd name="T3" fmla="*/ 0 h 1587"/>
                <a:gd name="T4" fmla="*/ 0 w 75"/>
                <a:gd name="T5" fmla="*/ 0 h 1587"/>
                <a:gd name="T6" fmla="*/ 0 60000 65536"/>
                <a:gd name="T7" fmla="*/ 0 60000 65536"/>
                <a:gd name="T8" fmla="*/ 0 60000 65536"/>
                <a:gd name="T9" fmla="*/ 0 w 75"/>
                <a:gd name="T10" fmla="*/ 0 h 1587"/>
                <a:gd name="T11" fmla="*/ 75 w 75"/>
                <a:gd name="T12" fmla="*/ 1587 h 1587"/>
              </a:gdLst>
              <a:ahLst/>
              <a:cxnLst>
                <a:cxn ang="T6">
                  <a:pos x="T0" y="T1"/>
                </a:cxn>
                <a:cxn ang="T7">
                  <a:pos x="T2" y="T3"/>
                </a:cxn>
                <a:cxn ang="T8">
                  <a:pos x="T4" y="T5"/>
                </a:cxn>
              </a:cxnLst>
              <a:rect l="T9" t="T10" r="T11" b="T12"/>
              <a:pathLst>
                <a:path w="75" h="1587">
                  <a:moveTo>
                    <a:pt x="0" y="0"/>
                  </a:moveTo>
                  <a:lnTo>
                    <a:pt x="7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788" name="Line 315">
              <a:extLst>
                <a:ext uri="{FF2B5EF4-FFF2-40B4-BE49-F238E27FC236}">
                  <a16:creationId xmlns:a16="http://schemas.microsoft.com/office/drawing/2014/main" id="{A6EB5F37-6030-FF88-84DF-B3AF9FE07D73}"/>
                </a:ext>
              </a:extLst>
            </p:cNvPr>
            <p:cNvSpPr>
              <a:spLocks noChangeShapeType="1"/>
            </p:cNvSpPr>
            <p:nvPr/>
          </p:nvSpPr>
          <p:spPr bwMode="auto">
            <a:xfrm>
              <a:off x="8029575" y="5218113"/>
              <a:ext cx="119063" cy="1587"/>
            </a:xfrm>
            <a:prstGeom prst="line">
              <a:avLst/>
            </a:prstGeom>
            <a:noFill/>
            <a:ln w="11113">
              <a:solidFill>
                <a:srgbClr val="00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89" name="Rectangle 316">
              <a:extLst>
                <a:ext uri="{FF2B5EF4-FFF2-40B4-BE49-F238E27FC236}">
                  <a16:creationId xmlns:a16="http://schemas.microsoft.com/office/drawing/2014/main" id="{55584BBC-9954-8F00-1B05-1A3D921E0A2A}"/>
                </a:ext>
              </a:extLst>
            </p:cNvPr>
            <p:cNvSpPr>
              <a:spLocks noChangeArrowheads="1"/>
            </p:cNvSpPr>
            <p:nvPr/>
          </p:nvSpPr>
          <p:spPr bwMode="auto">
            <a:xfrm>
              <a:off x="7253288" y="5908901"/>
              <a:ext cx="139462"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D</a:t>
              </a:r>
              <a:endParaRPr lang="en-US" altLang="en-US" sz="2000" baseline="30000">
                <a:latin typeface="Times New Roman" panose="02020603050405020304" pitchFamily="18" charset="0"/>
              </a:endParaRPr>
            </a:p>
          </p:txBody>
        </p:sp>
        <p:sp>
          <p:nvSpPr>
            <p:cNvPr id="29790" name="Rectangle 317">
              <a:extLst>
                <a:ext uri="{FF2B5EF4-FFF2-40B4-BE49-F238E27FC236}">
                  <a16:creationId xmlns:a16="http://schemas.microsoft.com/office/drawing/2014/main" id="{573AAA90-CA89-CC42-DDA9-9CE14CB0CC9A}"/>
                </a:ext>
              </a:extLst>
            </p:cNvPr>
            <p:cNvSpPr>
              <a:spLocks noChangeArrowheads="1"/>
            </p:cNvSpPr>
            <p:nvPr/>
          </p:nvSpPr>
          <p:spPr bwMode="auto">
            <a:xfrm>
              <a:off x="7412038" y="6005198"/>
              <a:ext cx="63500" cy="12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3</a:t>
              </a:r>
              <a:endParaRPr lang="en-US" altLang="en-US" sz="2000" baseline="30000">
                <a:latin typeface="Times New Roman" panose="02020603050405020304" pitchFamily="18" charset="0"/>
              </a:endParaRPr>
            </a:p>
          </p:txBody>
        </p:sp>
        <p:sp>
          <p:nvSpPr>
            <p:cNvPr id="29791" name="Rectangle 318">
              <a:extLst>
                <a:ext uri="{FF2B5EF4-FFF2-40B4-BE49-F238E27FC236}">
                  <a16:creationId xmlns:a16="http://schemas.microsoft.com/office/drawing/2014/main" id="{E3BA73BF-FC4F-A442-5FE7-F8A3E0AF6E2F}"/>
                </a:ext>
              </a:extLst>
            </p:cNvPr>
            <p:cNvSpPr>
              <a:spLocks noChangeArrowheads="1"/>
            </p:cNvSpPr>
            <p:nvPr/>
          </p:nvSpPr>
          <p:spPr bwMode="auto">
            <a:xfrm>
              <a:off x="7527925" y="5935509"/>
              <a:ext cx="97784"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MathematicalPi 1" pitchFamily="82" charset="0"/>
                </a:rPr>
                <a:t>5</a:t>
              </a:r>
              <a:endParaRPr lang="en-US" altLang="en-US" sz="2000" baseline="30000">
                <a:latin typeface="Times New Roman" panose="02020603050405020304" pitchFamily="18" charset="0"/>
              </a:endParaRPr>
            </a:p>
          </p:txBody>
        </p:sp>
        <p:sp>
          <p:nvSpPr>
            <p:cNvPr id="29792" name="Rectangle 319">
              <a:extLst>
                <a:ext uri="{FF2B5EF4-FFF2-40B4-BE49-F238E27FC236}">
                  <a16:creationId xmlns:a16="http://schemas.microsoft.com/office/drawing/2014/main" id="{F7B2F2CF-7F34-E2B1-8954-B2FD662BF04C}"/>
                </a:ext>
              </a:extLst>
            </p:cNvPr>
            <p:cNvSpPr>
              <a:spLocks noChangeArrowheads="1"/>
            </p:cNvSpPr>
            <p:nvPr/>
          </p:nvSpPr>
          <p:spPr bwMode="auto">
            <a:xfrm>
              <a:off x="7686675" y="5908901"/>
              <a:ext cx="176908"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 A</a:t>
              </a:r>
              <a:endParaRPr lang="en-US" altLang="en-US" sz="2000" baseline="30000">
                <a:latin typeface="Times New Roman" panose="02020603050405020304" pitchFamily="18" charset="0"/>
              </a:endParaRPr>
            </a:p>
          </p:txBody>
        </p:sp>
        <p:sp>
          <p:nvSpPr>
            <p:cNvPr id="29793" name="Rectangle 320">
              <a:extLst>
                <a:ext uri="{FF2B5EF4-FFF2-40B4-BE49-F238E27FC236}">
                  <a16:creationId xmlns:a16="http://schemas.microsoft.com/office/drawing/2014/main" id="{309FD310-D2F7-C939-FD57-0781463D5B8C}"/>
                </a:ext>
              </a:extLst>
            </p:cNvPr>
            <p:cNvSpPr>
              <a:spLocks noChangeArrowheads="1"/>
            </p:cNvSpPr>
            <p:nvPr/>
          </p:nvSpPr>
          <p:spPr bwMode="auto">
            <a:xfrm>
              <a:off x="7896225" y="6005198"/>
              <a:ext cx="63500" cy="12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94" name="Rectangle 321">
              <a:extLst>
                <a:ext uri="{FF2B5EF4-FFF2-40B4-BE49-F238E27FC236}">
                  <a16:creationId xmlns:a16="http://schemas.microsoft.com/office/drawing/2014/main" id="{DD4AB4C7-5AF4-FEAF-28F6-41C83EB34EC8}"/>
                </a:ext>
              </a:extLst>
            </p:cNvPr>
            <p:cNvSpPr>
              <a:spLocks noChangeArrowheads="1"/>
            </p:cNvSpPr>
            <p:nvPr/>
          </p:nvSpPr>
          <p:spPr bwMode="auto">
            <a:xfrm>
              <a:off x="7962900" y="5908901"/>
              <a:ext cx="176908" cy="184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 A</a:t>
              </a:r>
              <a:endParaRPr lang="en-US" altLang="en-US" sz="2000" baseline="30000">
                <a:latin typeface="Times New Roman" panose="02020603050405020304" pitchFamily="18" charset="0"/>
              </a:endParaRPr>
            </a:p>
          </p:txBody>
        </p:sp>
        <p:sp>
          <p:nvSpPr>
            <p:cNvPr id="29795" name="Rectangle 322">
              <a:extLst>
                <a:ext uri="{FF2B5EF4-FFF2-40B4-BE49-F238E27FC236}">
                  <a16:creationId xmlns:a16="http://schemas.microsoft.com/office/drawing/2014/main" id="{215E5125-D04F-4C47-B701-C5288F9A553C}"/>
                </a:ext>
              </a:extLst>
            </p:cNvPr>
            <p:cNvSpPr>
              <a:spLocks noChangeArrowheads="1"/>
            </p:cNvSpPr>
            <p:nvPr/>
          </p:nvSpPr>
          <p:spPr bwMode="auto">
            <a:xfrm>
              <a:off x="8170863" y="6005198"/>
              <a:ext cx="63500" cy="12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96" name="Rectangle 323">
              <a:extLst>
                <a:ext uri="{FF2B5EF4-FFF2-40B4-BE49-F238E27FC236}">
                  <a16:creationId xmlns:a16="http://schemas.microsoft.com/office/drawing/2014/main" id="{83F82ED9-D21E-6D82-B89D-18248DA7E228}"/>
                </a:ext>
              </a:extLst>
            </p:cNvPr>
            <p:cNvSpPr>
              <a:spLocks noChangeArrowheads="1"/>
            </p:cNvSpPr>
            <p:nvPr/>
          </p:nvSpPr>
          <p:spPr bwMode="auto">
            <a:xfrm>
              <a:off x="5764213" y="6328302"/>
              <a:ext cx="222250" cy="182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(b)</a:t>
              </a:r>
              <a:endParaRPr lang="en-US" altLang="en-US" sz="2000" baseline="30000">
                <a:latin typeface="Times New Roman" panose="02020603050405020304" pitchFamily="18" charset="0"/>
              </a:endParaRPr>
            </a:p>
          </p:txBody>
        </p:sp>
        <p:sp>
          <p:nvSpPr>
            <p:cNvPr id="29797" name="Rectangle 324">
              <a:extLst>
                <a:ext uri="{FF2B5EF4-FFF2-40B4-BE49-F238E27FC236}">
                  <a16:creationId xmlns:a16="http://schemas.microsoft.com/office/drawing/2014/main" id="{30623C46-B3D0-4BB7-1AEF-93EA58A6F04A}"/>
                </a:ext>
              </a:extLst>
            </p:cNvPr>
            <p:cNvSpPr>
              <a:spLocks noChangeArrowheads="1"/>
            </p:cNvSpPr>
            <p:nvPr/>
          </p:nvSpPr>
          <p:spPr bwMode="auto">
            <a:xfrm>
              <a:off x="3736975" y="3462185"/>
              <a:ext cx="138113" cy="182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A</a:t>
              </a:r>
              <a:endParaRPr lang="en-US" altLang="en-US" sz="2000" baseline="30000">
                <a:latin typeface="Times New Roman" panose="02020603050405020304" pitchFamily="18" charset="0"/>
              </a:endParaRPr>
            </a:p>
          </p:txBody>
        </p:sp>
        <p:sp>
          <p:nvSpPr>
            <p:cNvPr id="29798" name="Rectangle 325">
              <a:extLst>
                <a:ext uri="{FF2B5EF4-FFF2-40B4-BE49-F238E27FC236}">
                  <a16:creationId xmlns:a16="http://schemas.microsoft.com/office/drawing/2014/main" id="{B0730CE8-7293-C7C3-7C3D-FE6C3A419A77}"/>
                </a:ext>
              </a:extLst>
            </p:cNvPr>
            <p:cNvSpPr>
              <a:spLocks noChangeArrowheads="1"/>
            </p:cNvSpPr>
            <p:nvPr/>
          </p:nvSpPr>
          <p:spPr bwMode="auto">
            <a:xfrm>
              <a:off x="3897313" y="3559750"/>
              <a:ext cx="64120" cy="122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99" name="Rectangle 326">
              <a:extLst>
                <a:ext uri="{FF2B5EF4-FFF2-40B4-BE49-F238E27FC236}">
                  <a16:creationId xmlns:a16="http://schemas.microsoft.com/office/drawing/2014/main" id="{47B86176-810F-E617-1E06-8336236556DC}"/>
                </a:ext>
              </a:extLst>
            </p:cNvPr>
            <p:cNvSpPr>
              <a:spLocks noChangeArrowheads="1"/>
            </p:cNvSpPr>
            <p:nvPr/>
          </p:nvSpPr>
          <p:spPr bwMode="auto">
            <a:xfrm>
              <a:off x="3736975" y="2894537"/>
              <a:ext cx="138113" cy="182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A</a:t>
              </a:r>
              <a:endParaRPr lang="en-US" altLang="en-US" sz="2000" baseline="30000">
                <a:latin typeface="Times New Roman" panose="02020603050405020304" pitchFamily="18" charset="0"/>
              </a:endParaRPr>
            </a:p>
          </p:txBody>
        </p:sp>
        <p:sp>
          <p:nvSpPr>
            <p:cNvPr id="29800" name="Rectangle 327">
              <a:extLst>
                <a:ext uri="{FF2B5EF4-FFF2-40B4-BE49-F238E27FC236}">
                  <a16:creationId xmlns:a16="http://schemas.microsoft.com/office/drawing/2014/main" id="{EEBD8A22-12CD-2BDF-FF0A-7D357B36716A}"/>
                </a:ext>
              </a:extLst>
            </p:cNvPr>
            <p:cNvSpPr>
              <a:spLocks noChangeArrowheads="1"/>
            </p:cNvSpPr>
            <p:nvPr/>
          </p:nvSpPr>
          <p:spPr bwMode="auto">
            <a:xfrm>
              <a:off x="3897313" y="2988300"/>
              <a:ext cx="63500" cy="121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801" name="Oval 328">
              <a:extLst>
                <a:ext uri="{FF2B5EF4-FFF2-40B4-BE49-F238E27FC236}">
                  <a16:creationId xmlns:a16="http://schemas.microsoft.com/office/drawing/2014/main" id="{4F092CE6-A86B-BCF3-4610-2A4D386D604A}"/>
                </a:ext>
              </a:extLst>
            </p:cNvPr>
            <p:cNvSpPr>
              <a:spLocks noChangeArrowheads="1"/>
            </p:cNvSpPr>
            <p:nvPr/>
          </p:nvSpPr>
          <p:spPr bwMode="auto">
            <a:xfrm>
              <a:off x="4684713" y="2990850"/>
              <a:ext cx="73025" cy="7143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endParaRPr lang="ar-EG" altLang="en-US" sz="2000" baseline="30000">
                <a:latin typeface="Times New Roman" panose="02020603050405020304" pitchFamily="18" charset="0"/>
              </a:endParaRPr>
            </a:p>
          </p:txBody>
        </p:sp>
        <p:sp>
          <p:nvSpPr>
            <p:cNvPr id="29802" name="Oval 329">
              <a:extLst>
                <a:ext uri="{FF2B5EF4-FFF2-40B4-BE49-F238E27FC236}">
                  <a16:creationId xmlns:a16="http://schemas.microsoft.com/office/drawing/2014/main" id="{6862A6A1-2032-6CB5-6D78-7CB3EA210968}"/>
                </a:ext>
              </a:extLst>
            </p:cNvPr>
            <p:cNvSpPr>
              <a:spLocks noChangeArrowheads="1"/>
            </p:cNvSpPr>
            <p:nvPr/>
          </p:nvSpPr>
          <p:spPr bwMode="auto">
            <a:xfrm>
              <a:off x="4325938" y="3559175"/>
              <a:ext cx="71437" cy="7143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endParaRPr lang="ar-EG" altLang="en-US" sz="2000" baseline="30000">
                <a:latin typeface="Times New Roman" panose="02020603050405020304" pitchFamily="18" charset="0"/>
              </a:endParaRPr>
            </a:p>
          </p:txBody>
        </p:sp>
        <p:sp>
          <p:nvSpPr>
            <p:cNvPr id="29803" name="Oval 330">
              <a:extLst>
                <a:ext uri="{FF2B5EF4-FFF2-40B4-BE49-F238E27FC236}">
                  <a16:creationId xmlns:a16="http://schemas.microsoft.com/office/drawing/2014/main" id="{C4105C4E-312D-354A-3C20-D59CD700F7C6}"/>
                </a:ext>
              </a:extLst>
            </p:cNvPr>
            <p:cNvSpPr>
              <a:spLocks noChangeArrowheads="1"/>
            </p:cNvSpPr>
            <p:nvPr/>
          </p:nvSpPr>
          <p:spPr bwMode="auto">
            <a:xfrm>
              <a:off x="4684713" y="4521200"/>
              <a:ext cx="73025" cy="7143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endParaRPr lang="ar-EG" altLang="en-US" sz="2000" baseline="30000">
                <a:latin typeface="Times New Roman" panose="02020603050405020304" pitchFamily="18" charset="0"/>
              </a:endParaRPr>
            </a:p>
          </p:txBody>
        </p:sp>
        <p:sp>
          <p:nvSpPr>
            <p:cNvPr id="29804" name="Oval 331">
              <a:extLst>
                <a:ext uri="{FF2B5EF4-FFF2-40B4-BE49-F238E27FC236}">
                  <a16:creationId xmlns:a16="http://schemas.microsoft.com/office/drawing/2014/main" id="{0E63A6B5-8C52-3149-3531-F9B52CFB90B0}"/>
                </a:ext>
              </a:extLst>
            </p:cNvPr>
            <p:cNvSpPr>
              <a:spLocks noChangeArrowheads="1"/>
            </p:cNvSpPr>
            <p:nvPr/>
          </p:nvSpPr>
          <p:spPr bwMode="auto">
            <a:xfrm>
              <a:off x="4325938" y="5407025"/>
              <a:ext cx="71437" cy="7143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endParaRPr lang="ar-EG" altLang="en-US" sz="2000" baseline="30000">
                <a:latin typeface="Times New Roman" panose="02020603050405020304" pitchFamily="18" charset="0"/>
              </a:endParaRPr>
            </a:p>
          </p:txBody>
        </p:sp>
        <p:sp>
          <p:nvSpPr>
            <p:cNvPr id="29805" name="Oval 332">
              <a:extLst>
                <a:ext uri="{FF2B5EF4-FFF2-40B4-BE49-F238E27FC236}">
                  <a16:creationId xmlns:a16="http://schemas.microsoft.com/office/drawing/2014/main" id="{D5FD8A79-E9C8-C150-1BD5-B592F6D73333}"/>
                </a:ext>
              </a:extLst>
            </p:cNvPr>
            <p:cNvSpPr>
              <a:spLocks noChangeArrowheads="1"/>
            </p:cNvSpPr>
            <p:nvPr/>
          </p:nvSpPr>
          <p:spPr bwMode="auto">
            <a:xfrm>
              <a:off x="6200775" y="3825875"/>
              <a:ext cx="71438" cy="71438"/>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endParaRPr lang="ar-EG" altLang="en-US" sz="2000" baseline="30000">
                <a:latin typeface="Times New Roman" panose="02020603050405020304" pitchFamily="18" charset="0"/>
              </a:endParaRPr>
            </a:p>
          </p:txBody>
        </p:sp>
        <p:sp>
          <p:nvSpPr>
            <p:cNvPr id="29806" name="Oval 333">
              <a:extLst>
                <a:ext uri="{FF2B5EF4-FFF2-40B4-BE49-F238E27FC236}">
                  <a16:creationId xmlns:a16="http://schemas.microsoft.com/office/drawing/2014/main" id="{645306E9-5395-9830-ECDA-D57BD49D2132}"/>
                </a:ext>
              </a:extLst>
            </p:cNvPr>
            <p:cNvSpPr>
              <a:spLocks noChangeArrowheads="1"/>
            </p:cNvSpPr>
            <p:nvPr/>
          </p:nvSpPr>
          <p:spPr bwMode="auto">
            <a:xfrm>
              <a:off x="5859463" y="4021138"/>
              <a:ext cx="71437" cy="7143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endParaRPr lang="ar-EG" altLang="en-US" sz="2000" baseline="30000">
                <a:latin typeface="Times New Roman" panose="02020603050405020304" pitchFamily="18" charset="0"/>
              </a:endParaRPr>
            </a:p>
          </p:txBody>
        </p:sp>
        <p:sp>
          <p:nvSpPr>
            <p:cNvPr id="29807" name="Freeform 334">
              <a:extLst>
                <a:ext uri="{FF2B5EF4-FFF2-40B4-BE49-F238E27FC236}">
                  <a16:creationId xmlns:a16="http://schemas.microsoft.com/office/drawing/2014/main" id="{DC66F472-2772-8CA5-E2D2-018D4AFF2B04}"/>
                </a:ext>
              </a:extLst>
            </p:cNvPr>
            <p:cNvSpPr>
              <a:spLocks/>
            </p:cNvSpPr>
            <p:nvPr/>
          </p:nvSpPr>
          <p:spPr bwMode="auto">
            <a:xfrm>
              <a:off x="4011613" y="3595688"/>
              <a:ext cx="2362200" cy="1152525"/>
            </a:xfrm>
            <a:custGeom>
              <a:avLst/>
              <a:gdLst>
                <a:gd name="T0" fmla="*/ 0 w 1488"/>
                <a:gd name="T1" fmla="*/ 0 h 726"/>
                <a:gd name="T2" fmla="*/ 2147483647 w 1488"/>
                <a:gd name="T3" fmla="*/ 0 h 726"/>
                <a:gd name="T4" fmla="*/ 2147483647 w 1488"/>
                <a:gd name="T5" fmla="*/ 2147483647 h 726"/>
                <a:gd name="T6" fmla="*/ 2147483647 w 1488"/>
                <a:gd name="T7" fmla="*/ 2147483647 h 726"/>
                <a:gd name="T8" fmla="*/ 0 60000 65536"/>
                <a:gd name="T9" fmla="*/ 0 60000 65536"/>
                <a:gd name="T10" fmla="*/ 0 60000 65536"/>
                <a:gd name="T11" fmla="*/ 0 60000 65536"/>
                <a:gd name="T12" fmla="*/ 0 w 1488"/>
                <a:gd name="T13" fmla="*/ 0 h 726"/>
                <a:gd name="T14" fmla="*/ 1488 w 1488"/>
                <a:gd name="T15" fmla="*/ 726 h 726"/>
              </a:gdLst>
              <a:ahLst/>
              <a:cxnLst>
                <a:cxn ang="T8">
                  <a:pos x="T0" y="T1"/>
                </a:cxn>
                <a:cxn ang="T9">
                  <a:pos x="T2" y="T3"/>
                </a:cxn>
                <a:cxn ang="T10">
                  <a:pos x="T4" y="T5"/>
                </a:cxn>
                <a:cxn ang="T11">
                  <a:pos x="T6" y="T7"/>
                </a:cxn>
              </a:cxnLst>
              <a:rect l="T12" t="T13" r="T14" b="T15"/>
              <a:pathLst>
                <a:path w="1488" h="726">
                  <a:moveTo>
                    <a:pt x="0" y="0"/>
                  </a:moveTo>
                  <a:lnTo>
                    <a:pt x="1184" y="0"/>
                  </a:lnTo>
                  <a:lnTo>
                    <a:pt x="1184" y="726"/>
                  </a:lnTo>
                  <a:lnTo>
                    <a:pt x="1488" y="726"/>
                  </a:lnTo>
                </a:path>
              </a:pathLst>
            </a:custGeom>
            <a:noFill/>
            <a:ln w="11113">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9808" name="Freeform 335">
              <a:extLst>
                <a:ext uri="{FF2B5EF4-FFF2-40B4-BE49-F238E27FC236}">
                  <a16:creationId xmlns:a16="http://schemas.microsoft.com/office/drawing/2014/main" id="{78A87D2F-8735-7C9B-0240-3E4B4C0F44F6}"/>
                </a:ext>
              </a:extLst>
            </p:cNvPr>
            <p:cNvSpPr>
              <a:spLocks/>
            </p:cNvSpPr>
            <p:nvPr/>
          </p:nvSpPr>
          <p:spPr bwMode="auto">
            <a:xfrm>
              <a:off x="6373813" y="4484688"/>
              <a:ext cx="401637" cy="334962"/>
            </a:xfrm>
            <a:custGeom>
              <a:avLst/>
              <a:gdLst>
                <a:gd name="T0" fmla="*/ 0 w 134"/>
                <a:gd name="T1" fmla="*/ 2147483647 h 112"/>
                <a:gd name="T2" fmla="*/ 0 w 134"/>
                <a:gd name="T3" fmla="*/ 0 h 112"/>
                <a:gd name="T4" fmla="*/ 2147483647 w 134"/>
                <a:gd name="T5" fmla="*/ 0 h 112"/>
                <a:gd name="T6" fmla="*/ 2147483647 w 134"/>
                <a:gd name="T7" fmla="*/ 2147483647 h 112"/>
                <a:gd name="T8" fmla="*/ 2147483647 w 134"/>
                <a:gd name="T9" fmla="*/ 2147483647 h 112"/>
                <a:gd name="T10" fmla="*/ 0 w 134"/>
                <a:gd name="T11" fmla="*/ 2147483647 h 112"/>
                <a:gd name="T12" fmla="*/ 0 60000 65536"/>
                <a:gd name="T13" fmla="*/ 0 60000 65536"/>
                <a:gd name="T14" fmla="*/ 0 60000 65536"/>
                <a:gd name="T15" fmla="*/ 0 60000 65536"/>
                <a:gd name="T16" fmla="*/ 0 60000 65536"/>
                <a:gd name="T17" fmla="*/ 0 60000 65536"/>
                <a:gd name="T18" fmla="*/ 0 w 134"/>
                <a:gd name="T19" fmla="*/ 0 h 112"/>
                <a:gd name="T20" fmla="*/ 134 w 134"/>
                <a:gd name="T21" fmla="*/ 112 h 112"/>
              </a:gdLst>
              <a:ahLst/>
              <a:cxnLst>
                <a:cxn ang="T12">
                  <a:pos x="T0" y="T1"/>
                </a:cxn>
                <a:cxn ang="T13">
                  <a:pos x="T2" y="T3"/>
                </a:cxn>
                <a:cxn ang="T14">
                  <a:pos x="T4" y="T5"/>
                </a:cxn>
                <a:cxn ang="T15">
                  <a:pos x="T6" y="T7"/>
                </a:cxn>
                <a:cxn ang="T16">
                  <a:pos x="T8" y="T9"/>
                </a:cxn>
                <a:cxn ang="T17">
                  <a:pos x="T10" y="T11"/>
                </a:cxn>
              </a:cxnLst>
              <a:rect l="T18" t="T19" r="T20" b="T21"/>
              <a:pathLst>
                <a:path w="134" h="112">
                  <a:moveTo>
                    <a:pt x="0" y="112"/>
                  </a:moveTo>
                  <a:cubicBezTo>
                    <a:pt x="0" y="0"/>
                    <a:pt x="0" y="0"/>
                    <a:pt x="0" y="0"/>
                  </a:cubicBezTo>
                  <a:cubicBezTo>
                    <a:pt x="78" y="0"/>
                    <a:pt x="78" y="0"/>
                    <a:pt x="78" y="0"/>
                  </a:cubicBezTo>
                  <a:cubicBezTo>
                    <a:pt x="108" y="0"/>
                    <a:pt x="134" y="25"/>
                    <a:pt x="134" y="55"/>
                  </a:cubicBezTo>
                  <a:cubicBezTo>
                    <a:pt x="134" y="86"/>
                    <a:pt x="109" y="111"/>
                    <a:pt x="79" y="112"/>
                  </a:cubicBezTo>
                  <a:cubicBezTo>
                    <a:pt x="0" y="112"/>
                    <a:pt x="0" y="112"/>
                    <a:pt x="0" y="112"/>
                  </a:cubicBezTo>
                  <a:close/>
                </a:path>
              </a:pathLst>
            </a:custGeom>
            <a:solidFill>
              <a:srgbClr val="FFFFFF"/>
            </a:solidFill>
            <a:ln w="23813">
              <a:solidFill>
                <a:srgbClr val="000000"/>
              </a:solidFill>
              <a:miter lim="800000"/>
              <a:headEnd/>
              <a:tailEnd/>
            </a:ln>
          </p:spPr>
          <p:txBody>
            <a:bodyPr/>
            <a:lstStyle/>
            <a:p>
              <a:endParaRPr lang="en-US"/>
            </a:p>
          </p:txBody>
        </p:sp>
        <p:sp>
          <p:nvSpPr>
            <p:cNvPr id="29809" name="Freeform 336">
              <a:extLst>
                <a:ext uri="{FF2B5EF4-FFF2-40B4-BE49-F238E27FC236}">
                  <a16:creationId xmlns:a16="http://schemas.microsoft.com/office/drawing/2014/main" id="{6D7C136B-7F17-67D7-2AAB-E52E4A876F9D}"/>
                </a:ext>
              </a:extLst>
            </p:cNvPr>
            <p:cNvSpPr>
              <a:spLocks/>
            </p:cNvSpPr>
            <p:nvPr/>
          </p:nvSpPr>
          <p:spPr bwMode="auto">
            <a:xfrm>
              <a:off x="5133975" y="3413125"/>
              <a:ext cx="290513" cy="371475"/>
            </a:xfrm>
            <a:custGeom>
              <a:avLst/>
              <a:gdLst>
                <a:gd name="T0" fmla="*/ 0 w 183"/>
                <a:gd name="T1" fmla="*/ 0 h 234"/>
                <a:gd name="T2" fmla="*/ 0 w 183"/>
                <a:gd name="T3" fmla="*/ 2147483647 h 234"/>
                <a:gd name="T4" fmla="*/ 2147483647 w 183"/>
                <a:gd name="T5" fmla="*/ 2147483647 h 234"/>
                <a:gd name="T6" fmla="*/ 0 w 183"/>
                <a:gd name="T7" fmla="*/ 0 h 234"/>
                <a:gd name="T8" fmla="*/ 0 w 183"/>
                <a:gd name="T9" fmla="*/ 0 h 234"/>
                <a:gd name="T10" fmla="*/ 0 60000 65536"/>
                <a:gd name="T11" fmla="*/ 0 60000 65536"/>
                <a:gd name="T12" fmla="*/ 0 60000 65536"/>
                <a:gd name="T13" fmla="*/ 0 60000 65536"/>
                <a:gd name="T14" fmla="*/ 0 60000 65536"/>
                <a:gd name="T15" fmla="*/ 0 w 183"/>
                <a:gd name="T16" fmla="*/ 0 h 234"/>
                <a:gd name="T17" fmla="*/ 183 w 183"/>
                <a:gd name="T18" fmla="*/ 234 h 234"/>
              </a:gdLst>
              <a:ahLst/>
              <a:cxnLst>
                <a:cxn ang="T10">
                  <a:pos x="T0" y="T1"/>
                </a:cxn>
                <a:cxn ang="T11">
                  <a:pos x="T2" y="T3"/>
                </a:cxn>
                <a:cxn ang="T12">
                  <a:pos x="T4" y="T5"/>
                </a:cxn>
                <a:cxn ang="T13">
                  <a:pos x="T6" y="T7"/>
                </a:cxn>
                <a:cxn ang="T14">
                  <a:pos x="T8" y="T9"/>
                </a:cxn>
              </a:cxnLst>
              <a:rect l="T15" t="T16" r="T17" b="T18"/>
              <a:pathLst>
                <a:path w="183" h="234">
                  <a:moveTo>
                    <a:pt x="0" y="0"/>
                  </a:moveTo>
                  <a:lnTo>
                    <a:pt x="0" y="234"/>
                  </a:lnTo>
                  <a:lnTo>
                    <a:pt x="183" y="115"/>
                  </a:lnTo>
                  <a:lnTo>
                    <a:pt x="0" y="0"/>
                  </a:lnTo>
                  <a:close/>
                </a:path>
              </a:pathLst>
            </a:custGeom>
            <a:solidFill>
              <a:srgbClr val="FFFFFF"/>
            </a:solidFill>
            <a:ln w="23813">
              <a:solidFill>
                <a:srgbClr val="000000"/>
              </a:solidFill>
              <a:miter lim="800000"/>
              <a:headEnd/>
              <a:tailEnd/>
            </a:ln>
          </p:spPr>
          <p:txBody>
            <a:bodyPr/>
            <a:lstStyle/>
            <a:p>
              <a:endParaRPr lang="en-US"/>
            </a:p>
          </p:txBody>
        </p:sp>
        <p:sp>
          <p:nvSpPr>
            <p:cNvPr id="29810" name="Oval 337">
              <a:extLst>
                <a:ext uri="{FF2B5EF4-FFF2-40B4-BE49-F238E27FC236}">
                  <a16:creationId xmlns:a16="http://schemas.microsoft.com/office/drawing/2014/main" id="{BA29A81B-05B4-7A58-6258-856E74EF394D}"/>
                </a:ext>
              </a:extLst>
            </p:cNvPr>
            <p:cNvSpPr>
              <a:spLocks noChangeArrowheads="1"/>
            </p:cNvSpPr>
            <p:nvPr/>
          </p:nvSpPr>
          <p:spPr bwMode="auto">
            <a:xfrm>
              <a:off x="5424488" y="3535363"/>
              <a:ext cx="120650" cy="119062"/>
            </a:xfrm>
            <a:prstGeom prst="ellipse">
              <a:avLst/>
            </a:prstGeom>
            <a:solidFill>
              <a:srgbClr val="FFFFFF"/>
            </a:solidFill>
            <a:ln w="23813">
              <a:solidFill>
                <a:srgbClr val="000000"/>
              </a:solidFill>
              <a:miter lim="800000"/>
              <a:headEnd/>
              <a:tailEnd/>
            </a:ln>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endParaRPr lang="ar-EG" altLang="en-US" sz="2000" baseline="30000">
                <a:latin typeface="Times New Roman" panose="02020603050405020304" pitchFamily="18" charset="0"/>
              </a:endParaRPr>
            </a:p>
          </p:txBody>
        </p:sp>
        <p:sp>
          <p:nvSpPr>
            <p:cNvPr id="121" name="Rectangle 120">
              <a:extLst>
                <a:ext uri="{FF2B5EF4-FFF2-40B4-BE49-F238E27FC236}">
                  <a16:creationId xmlns:a16="http://schemas.microsoft.com/office/drawing/2014/main" id="{2A0DAFE8-B5D2-59A7-D03B-1483E57F776E}"/>
                </a:ext>
              </a:extLst>
            </p:cNvPr>
            <p:cNvSpPr/>
            <p:nvPr/>
          </p:nvSpPr>
          <p:spPr>
            <a:xfrm>
              <a:off x="7513638" y="3657314"/>
              <a:ext cx="182563" cy="2667187"/>
            </a:xfrm>
            <a:prstGeom prst="rect">
              <a:avLst/>
            </a:prstGeom>
            <a:solidFill>
              <a:schemeClr val="bg1">
                <a:lumMod val="9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eaLnBrk="0" hangingPunct="0">
                <a:spcBef>
                  <a:spcPct val="15000"/>
                </a:spcBef>
                <a:defRPr/>
              </a:pPr>
              <a:endParaRPr lang="en-US" sz="2000" baseline="30000"/>
            </a:p>
          </p:txBody>
        </p:sp>
      </p:grpSp>
      <p:sp>
        <p:nvSpPr>
          <p:cNvPr id="29701" name="Line 231">
            <a:extLst>
              <a:ext uri="{FF2B5EF4-FFF2-40B4-BE49-F238E27FC236}">
                <a16:creationId xmlns:a16="http://schemas.microsoft.com/office/drawing/2014/main" id="{7F665C15-6AFA-5F04-DCAC-7C1A6A619C4D}"/>
              </a:ext>
            </a:extLst>
          </p:cNvPr>
          <p:cNvSpPr>
            <a:spLocks noChangeShapeType="1"/>
          </p:cNvSpPr>
          <p:nvPr/>
        </p:nvSpPr>
        <p:spPr bwMode="auto">
          <a:xfrm>
            <a:off x="1663700" y="4186239"/>
            <a:ext cx="2451100" cy="1587"/>
          </a:xfrm>
          <a:prstGeom prst="line">
            <a:avLst/>
          </a:prstGeom>
          <a:noFill/>
          <a:ln w="11113">
            <a:solidFill>
              <a:srgbClr val="00A0C6"/>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02" name="Rectangle 232">
            <a:extLst>
              <a:ext uri="{FF2B5EF4-FFF2-40B4-BE49-F238E27FC236}">
                <a16:creationId xmlns:a16="http://schemas.microsoft.com/office/drawing/2014/main" id="{0E20AB49-9BFE-5306-E954-9871C7D80D32}"/>
              </a:ext>
            </a:extLst>
          </p:cNvPr>
          <p:cNvSpPr>
            <a:spLocks noChangeArrowheads="1"/>
          </p:cNvSpPr>
          <p:nvPr/>
        </p:nvSpPr>
        <p:spPr bwMode="auto">
          <a:xfrm>
            <a:off x="1716088" y="3810000"/>
            <a:ext cx="13946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b="1">
                <a:solidFill>
                  <a:srgbClr val="000000"/>
                </a:solidFill>
                <a:latin typeface="TimesTen" pitchFamily="18" charset="0"/>
              </a:rPr>
              <a:t>A</a:t>
            </a:r>
            <a:endParaRPr lang="en-US" altLang="en-US" sz="2000" baseline="30000">
              <a:latin typeface="Times New Roman" panose="02020603050405020304" pitchFamily="18" charset="0"/>
            </a:endParaRPr>
          </a:p>
        </p:txBody>
      </p:sp>
      <p:sp>
        <p:nvSpPr>
          <p:cNvPr id="29703" name="Rectangle 233">
            <a:extLst>
              <a:ext uri="{FF2B5EF4-FFF2-40B4-BE49-F238E27FC236}">
                <a16:creationId xmlns:a16="http://schemas.microsoft.com/office/drawing/2014/main" id="{52D72DC8-ECDE-B1EA-64CB-37CCBBE3B83C}"/>
              </a:ext>
            </a:extLst>
          </p:cNvPr>
          <p:cNvSpPr>
            <a:spLocks noChangeArrowheads="1"/>
          </p:cNvSpPr>
          <p:nvPr/>
        </p:nvSpPr>
        <p:spPr bwMode="auto">
          <a:xfrm>
            <a:off x="1874838" y="3913188"/>
            <a:ext cx="635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04" name="Rectangle 234">
            <a:extLst>
              <a:ext uri="{FF2B5EF4-FFF2-40B4-BE49-F238E27FC236}">
                <a16:creationId xmlns:a16="http://schemas.microsoft.com/office/drawing/2014/main" id="{DAF49E42-BAB6-CD9F-0961-59C5E9D6475F}"/>
              </a:ext>
            </a:extLst>
          </p:cNvPr>
          <p:cNvSpPr>
            <a:spLocks noChangeArrowheads="1"/>
          </p:cNvSpPr>
          <p:nvPr/>
        </p:nvSpPr>
        <p:spPr bwMode="auto">
          <a:xfrm>
            <a:off x="1781175" y="4291013"/>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05" name="Rectangle 235">
            <a:extLst>
              <a:ext uri="{FF2B5EF4-FFF2-40B4-BE49-F238E27FC236}">
                <a16:creationId xmlns:a16="http://schemas.microsoft.com/office/drawing/2014/main" id="{9AD78477-2815-A219-1CAD-3696CA4E6CCA}"/>
              </a:ext>
            </a:extLst>
          </p:cNvPr>
          <p:cNvSpPr>
            <a:spLocks noChangeArrowheads="1"/>
          </p:cNvSpPr>
          <p:nvPr/>
        </p:nvSpPr>
        <p:spPr bwMode="auto">
          <a:xfrm>
            <a:off x="1781175" y="4568825"/>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06" name="Rectangle 236">
            <a:extLst>
              <a:ext uri="{FF2B5EF4-FFF2-40B4-BE49-F238E27FC236}">
                <a16:creationId xmlns:a16="http://schemas.microsoft.com/office/drawing/2014/main" id="{58B266AC-C157-D984-227B-5F6D9F95D34F}"/>
              </a:ext>
            </a:extLst>
          </p:cNvPr>
          <p:cNvSpPr>
            <a:spLocks noChangeArrowheads="1"/>
          </p:cNvSpPr>
          <p:nvPr/>
        </p:nvSpPr>
        <p:spPr bwMode="auto">
          <a:xfrm>
            <a:off x="1781175" y="4849813"/>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07" name="Rectangle 237">
            <a:extLst>
              <a:ext uri="{FF2B5EF4-FFF2-40B4-BE49-F238E27FC236}">
                <a16:creationId xmlns:a16="http://schemas.microsoft.com/office/drawing/2014/main" id="{85C02C21-57D0-B01D-50A5-7A20EA6DDD42}"/>
              </a:ext>
            </a:extLst>
          </p:cNvPr>
          <p:cNvSpPr>
            <a:spLocks noChangeArrowheads="1"/>
          </p:cNvSpPr>
          <p:nvPr/>
        </p:nvSpPr>
        <p:spPr bwMode="auto">
          <a:xfrm>
            <a:off x="1781175" y="5127625"/>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08" name="Rectangle 238">
            <a:extLst>
              <a:ext uri="{FF2B5EF4-FFF2-40B4-BE49-F238E27FC236}">
                <a16:creationId xmlns:a16="http://schemas.microsoft.com/office/drawing/2014/main" id="{0E04BBAD-E045-4222-7C97-7434ED30C976}"/>
              </a:ext>
            </a:extLst>
          </p:cNvPr>
          <p:cNvSpPr>
            <a:spLocks noChangeArrowheads="1"/>
          </p:cNvSpPr>
          <p:nvPr/>
        </p:nvSpPr>
        <p:spPr bwMode="auto">
          <a:xfrm>
            <a:off x="2073276" y="3810000"/>
            <a:ext cx="138113"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b="1">
                <a:solidFill>
                  <a:srgbClr val="000000"/>
                </a:solidFill>
                <a:latin typeface="TimesTen" pitchFamily="18" charset="0"/>
              </a:rPr>
              <a:t>A</a:t>
            </a:r>
            <a:endParaRPr lang="en-US" altLang="en-US" sz="2000" baseline="30000">
              <a:latin typeface="Times New Roman" panose="02020603050405020304" pitchFamily="18" charset="0"/>
            </a:endParaRPr>
          </a:p>
        </p:txBody>
      </p:sp>
      <p:sp>
        <p:nvSpPr>
          <p:cNvPr id="29709" name="Rectangle 239">
            <a:extLst>
              <a:ext uri="{FF2B5EF4-FFF2-40B4-BE49-F238E27FC236}">
                <a16:creationId xmlns:a16="http://schemas.microsoft.com/office/drawing/2014/main" id="{07F98244-E7D6-B27F-B992-4D6E2A01F8DD}"/>
              </a:ext>
            </a:extLst>
          </p:cNvPr>
          <p:cNvSpPr>
            <a:spLocks noChangeArrowheads="1"/>
          </p:cNvSpPr>
          <p:nvPr/>
        </p:nvSpPr>
        <p:spPr bwMode="auto">
          <a:xfrm>
            <a:off x="2232025" y="3913188"/>
            <a:ext cx="635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10" name="Rectangle 240">
            <a:extLst>
              <a:ext uri="{FF2B5EF4-FFF2-40B4-BE49-F238E27FC236}">
                <a16:creationId xmlns:a16="http://schemas.microsoft.com/office/drawing/2014/main" id="{4837C2E7-5C70-B44E-9C6F-B6F3069A4243}"/>
              </a:ext>
            </a:extLst>
          </p:cNvPr>
          <p:cNvSpPr>
            <a:spLocks noChangeArrowheads="1"/>
          </p:cNvSpPr>
          <p:nvPr/>
        </p:nvSpPr>
        <p:spPr bwMode="auto">
          <a:xfrm>
            <a:off x="2138363" y="4291013"/>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11" name="Rectangle 241">
            <a:extLst>
              <a:ext uri="{FF2B5EF4-FFF2-40B4-BE49-F238E27FC236}">
                <a16:creationId xmlns:a16="http://schemas.microsoft.com/office/drawing/2014/main" id="{5903BF61-704E-DB9D-559A-5EE19F3FCC2D}"/>
              </a:ext>
            </a:extLst>
          </p:cNvPr>
          <p:cNvSpPr>
            <a:spLocks noChangeArrowheads="1"/>
          </p:cNvSpPr>
          <p:nvPr/>
        </p:nvSpPr>
        <p:spPr bwMode="auto">
          <a:xfrm>
            <a:off x="2138363" y="4568825"/>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12" name="Rectangle 242">
            <a:extLst>
              <a:ext uri="{FF2B5EF4-FFF2-40B4-BE49-F238E27FC236}">
                <a16:creationId xmlns:a16="http://schemas.microsoft.com/office/drawing/2014/main" id="{4C8EDF3B-E723-37E6-6019-B0A936F82AD8}"/>
              </a:ext>
            </a:extLst>
          </p:cNvPr>
          <p:cNvSpPr>
            <a:spLocks noChangeArrowheads="1"/>
          </p:cNvSpPr>
          <p:nvPr/>
        </p:nvSpPr>
        <p:spPr bwMode="auto">
          <a:xfrm>
            <a:off x="2138363" y="4849813"/>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13" name="Rectangle 243">
            <a:extLst>
              <a:ext uri="{FF2B5EF4-FFF2-40B4-BE49-F238E27FC236}">
                <a16:creationId xmlns:a16="http://schemas.microsoft.com/office/drawing/2014/main" id="{0AF7EBFD-41A9-1381-8E39-82CB1899F726}"/>
              </a:ext>
            </a:extLst>
          </p:cNvPr>
          <p:cNvSpPr>
            <a:spLocks noChangeArrowheads="1"/>
          </p:cNvSpPr>
          <p:nvPr/>
        </p:nvSpPr>
        <p:spPr bwMode="auto">
          <a:xfrm>
            <a:off x="2138363" y="5127625"/>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14" name="Rectangle 244">
            <a:extLst>
              <a:ext uri="{FF2B5EF4-FFF2-40B4-BE49-F238E27FC236}">
                <a16:creationId xmlns:a16="http://schemas.microsoft.com/office/drawing/2014/main" id="{C9AB66E6-A87E-978A-0B89-B08056FA54CD}"/>
              </a:ext>
            </a:extLst>
          </p:cNvPr>
          <p:cNvSpPr>
            <a:spLocks noChangeArrowheads="1"/>
          </p:cNvSpPr>
          <p:nvPr/>
        </p:nvSpPr>
        <p:spPr bwMode="auto">
          <a:xfrm>
            <a:off x="2586038" y="3810000"/>
            <a:ext cx="13946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b="1">
                <a:solidFill>
                  <a:srgbClr val="000000"/>
                </a:solidFill>
                <a:latin typeface="TimesTen" pitchFamily="18" charset="0"/>
              </a:rPr>
              <a:t>D</a:t>
            </a:r>
            <a:endParaRPr lang="en-US" altLang="en-US" sz="2000" baseline="30000">
              <a:latin typeface="Times New Roman" panose="02020603050405020304" pitchFamily="18" charset="0"/>
            </a:endParaRPr>
          </a:p>
        </p:txBody>
      </p:sp>
      <p:sp>
        <p:nvSpPr>
          <p:cNvPr id="29715" name="Rectangle 245">
            <a:extLst>
              <a:ext uri="{FF2B5EF4-FFF2-40B4-BE49-F238E27FC236}">
                <a16:creationId xmlns:a16="http://schemas.microsoft.com/office/drawing/2014/main" id="{47E4033A-4E8D-3698-1565-DF64D86F672E}"/>
              </a:ext>
            </a:extLst>
          </p:cNvPr>
          <p:cNvSpPr>
            <a:spLocks noChangeArrowheads="1"/>
          </p:cNvSpPr>
          <p:nvPr/>
        </p:nvSpPr>
        <p:spPr bwMode="auto">
          <a:xfrm>
            <a:off x="2744788" y="3913188"/>
            <a:ext cx="635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16" name="Rectangle 246">
            <a:extLst>
              <a:ext uri="{FF2B5EF4-FFF2-40B4-BE49-F238E27FC236}">
                <a16:creationId xmlns:a16="http://schemas.microsoft.com/office/drawing/2014/main" id="{9BD66DF8-8AC1-4521-CC0D-3400669059D4}"/>
              </a:ext>
            </a:extLst>
          </p:cNvPr>
          <p:cNvSpPr>
            <a:spLocks noChangeArrowheads="1"/>
          </p:cNvSpPr>
          <p:nvPr/>
        </p:nvSpPr>
        <p:spPr bwMode="auto">
          <a:xfrm>
            <a:off x="2651125" y="4291013"/>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17" name="Rectangle 247">
            <a:extLst>
              <a:ext uri="{FF2B5EF4-FFF2-40B4-BE49-F238E27FC236}">
                <a16:creationId xmlns:a16="http://schemas.microsoft.com/office/drawing/2014/main" id="{630ED328-4EEF-B3CD-FE48-2A39BD58AB20}"/>
              </a:ext>
            </a:extLst>
          </p:cNvPr>
          <p:cNvSpPr>
            <a:spLocks noChangeArrowheads="1"/>
          </p:cNvSpPr>
          <p:nvPr/>
        </p:nvSpPr>
        <p:spPr bwMode="auto">
          <a:xfrm>
            <a:off x="2651125" y="4568825"/>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18" name="Rectangle 248">
            <a:extLst>
              <a:ext uri="{FF2B5EF4-FFF2-40B4-BE49-F238E27FC236}">
                <a16:creationId xmlns:a16="http://schemas.microsoft.com/office/drawing/2014/main" id="{3F008622-AA9A-9FB3-6821-77246DED3CCC}"/>
              </a:ext>
            </a:extLst>
          </p:cNvPr>
          <p:cNvSpPr>
            <a:spLocks noChangeArrowheads="1"/>
          </p:cNvSpPr>
          <p:nvPr/>
        </p:nvSpPr>
        <p:spPr bwMode="auto">
          <a:xfrm>
            <a:off x="2651125" y="4849813"/>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19" name="Rectangle 249">
            <a:extLst>
              <a:ext uri="{FF2B5EF4-FFF2-40B4-BE49-F238E27FC236}">
                <a16:creationId xmlns:a16="http://schemas.microsoft.com/office/drawing/2014/main" id="{402AD486-3A9A-DD06-05E5-655DED7FE348}"/>
              </a:ext>
            </a:extLst>
          </p:cNvPr>
          <p:cNvSpPr>
            <a:spLocks noChangeArrowheads="1"/>
          </p:cNvSpPr>
          <p:nvPr/>
        </p:nvSpPr>
        <p:spPr bwMode="auto">
          <a:xfrm>
            <a:off x="2651125" y="5127625"/>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20" name="Rectangle 250">
            <a:extLst>
              <a:ext uri="{FF2B5EF4-FFF2-40B4-BE49-F238E27FC236}">
                <a16:creationId xmlns:a16="http://schemas.microsoft.com/office/drawing/2014/main" id="{9263B328-9A8E-1107-8C61-F63DC7F48278}"/>
              </a:ext>
            </a:extLst>
          </p:cNvPr>
          <p:cNvSpPr>
            <a:spLocks noChangeArrowheads="1"/>
          </p:cNvSpPr>
          <p:nvPr/>
        </p:nvSpPr>
        <p:spPr bwMode="auto">
          <a:xfrm>
            <a:off x="2943226" y="3810000"/>
            <a:ext cx="138113"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b="1">
                <a:solidFill>
                  <a:srgbClr val="000000"/>
                </a:solidFill>
                <a:latin typeface="TimesTen" pitchFamily="18" charset="0"/>
              </a:rPr>
              <a:t>D</a:t>
            </a:r>
            <a:endParaRPr lang="en-US" altLang="en-US" sz="2000" baseline="30000">
              <a:latin typeface="Times New Roman" panose="02020603050405020304" pitchFamily="18" charset="0"/>
            </a:endParaRPr>
          </a:p>
        </p:txBody>
      </p:sp>
      <p:sp>
        <p:nvSpPr>
          <p:cNvPr id="29721" name="Rectangle 251">
            <a:extLst>
              <a:ext uri="{FF2B5EF4-FFF2-40B4-BE49-F238E27FC236}">
                <a16:creationId xmlns:a16="http://schemas.microsoft.com/office/drawing/2014/main" id="{CF8BA9C2-7AD6-F97E-F4F7-7755DBD78360}"/>
              </a:ext>
            </a:extLst>
          </p:cNvPr>
          <p:cNvSpPr>
            <a:spLocks noChangeArrowheads="1"/>
          </p:cNvSpPr>
          <p:nvPr/>
        </p:nvSpPr>
        <p:spPr bwMode="auto">
          <a:xfrm>
            <a:off x="3103563" y="3913188"/>
            <a:ext cx="635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22" name="Rectangle 252">
            <a:extLst>
              <a:ext uri="{FF2B5EF4-FFF2-40B4-BE49-F238E27FC236}">
                <a16:creationId xmlns:a16="http://schemas.microsoft.com/office/drawing/2014/main" id="{F84733BF-2E08-8EEB-2217-AD6D04A86D36}"/>
              </a:ext>
            </a:extLst>
          </p:cNvPr>
          <p:cNvSpPr>
            <a:spLocks noChangeArrowheads="1"/>
          </p:cNvSpPr>
          <p:nvPr/>
        </p:nvSpPr>
        <p:spPr bwMode="auto">
          <a:xfrm>
            <a:off x="3008313" y="4291013"/>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23" name="Rectangle 253">
            <a:extLst>
              <a:ext uri="{FF2B5EF4-FFF2-40B4-BE49-F238E27FC236}">
                <a16:creationId xmlns:a16="http://schemas.microsoft.com/office/drawing/2014/main" id="{E219EA89-8FCE-CB01-9052-44825FC18BBC}"/>
              </a:ext>
            </a:extLst>
          </p:cNvPr>
          <p:cNvSpPr>
            <a:spLocks noChangeArrowheads="1"/>
          </p:cNvSpPr>
          <p:nvPr/>
        </p:nvSpPr>
        <p:spPr bwMode="auto">
          <a:xfrm>
            <a:off x="3008313" y="4568825"/>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24" name="Rectangle 254">
            <a:extLst>
              <a:ext uri="{FF2B5EF4-FFF2-40B4-BE49-F238E27FC236}">
                <a16:creationId xmlns:a16="http://schemas.microsoft.com/office/drawing/2014/main" id="{070C37FA-BCD3-EE2F-2D67-65D095880902}"/>
              </a:ext>
            </a:extLst>
          </p:cNvPr>
          <p:cNvSpPr>
            <a:spLocks noChangeArrowheads="1"/>
          </p:cNvSpPr>
          <p:nvPr/>
        </p:nvSpPr>
        <p:spPr bwMode="auto">
          <a:xfrm>
            <a:off x="3008313" y="4849813"/>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25" name="Rectangle 255">
            <a:extLst>
              <a:ext uri="{FF2B5EF4-FFF2-40B4-BE49-F238E27FC236}">
                <a16:creationId xmlns:a16="http://schemas.microsoft.com/office/drawing/2014/main" id="{045AAB89-3149-F191-2B85-33A2E10DC8D5}"/>
              </a:ext>
            </a:extLst>
          </p:cNvPr>
          <p:cNvSpPr>
            <a:spLocks noChangeArrowheads="1"/>
          </p:cNvSpPr>
          <p:nvPr/>
        </p:nvSpPr>
        <p:spPr bwMode="auto">
          <a:xfrm>
            <a:off x="3008313" y="5127625"/>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26" name="Line 256">
            <a:extLst>
              <a:ext uri="{FF2B5EF4-FFF2-40B4-BE49-F238E27FC236}">
                <a16:creationId xmlns:a16="http://schemas.microsoft.com/office/drawing/2014/main" id="{4A825352-FB18-8F58-263A-3CA405EBEA38}"/>
              </a:ext>
            </a:extLst>
          </p:cNvPr>
          <p:cNvSpPr>
            <a:spLocks noChangeShapeType="1"/>
          </p:cNvSpPr>
          <p:nvPr/>
        </p:nvSpPr>
        <p:spPr bwMode="auto">
          <a:xfrm>
            <a:off x="2438400" y="3856038"/>
            <a:ext cx="1588" cy="1598612"/>
          </a:xfrm>
          <a:prstGeom prst="line">
            <a:avLst/>
          </a:prstGeom>
          <a:noFill/>
          <a:ln w="11113">
            <a:solidFill>
              <a:srgbClr val="00A0C6"/>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27" name="Rectangle 257">
            <a:extLst>
              <a:ext uri="{FF2B5EF4-FFF2-40B4-BE49-F238E27FC236}">
                <a16:creationId xmlns:a16="http://schemas.microsoft.com/office/drawing/2014/main" id="{320DFB95-B05F-0208-218B-6175D08DBDE1}"/>
              </a:ext>
            </a:extLst>
          </p:cNvPr>
          <p:cNvSpPr>
            <a:spLocks noChangeArrowheads="1"/>
          </p:cNvSpPr>
          <p:nvPr/>
        </p:nvSpPr>
        <p:spPr bwMode="auto">
          <a:xfrm>
            <a:off x="3311526" y="3810000"/>
            <a:ext cx="138113"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b="1">
                <a:solidFill>
                  <a:srgbClr val="000000"/>
                </a:solidFill>
                <a:latin typeface="TimesTen" pitchFamily="18" charset="0"/>
              </a:rPr>
              <a:t>D</a:t>
            </a:r>
            <a:endParaRPr lang="en-US" altLang="en-US" sz="2000" baseline="30000">
              <a:latin typeface="Times New Roman" panose="02020603050405020304" pitchFamily="18" charset="0"/>
            </a:endParaRPr>
          </a:p>
        </p:txBody>
      </p:sp>
      <p:sp>
        <p:nvSpPr>
          <p:cNvPr id="29728" name="Rectangle 258">
            <a:extLst>
              <a:ext uri="{FF2B5EF4-FFF2-40B4-BE49-F238E27FC236}">
                <a16:creationId xmlns:a16="http://schemas.microsoft.com/office/drawing/2014/main" id="{F2990BA2-8EAD-5CDF-9C62-AEB8C68D79D0}"/>
              </a:ext>
            </a:extLst>
          </p:cNvPr>
          <p:cNvSpPr>
            <a:spLocks noChangeArrowheads="1"/>
          </p:cNvSpPr>
          <p:nvPr/>
        </p:nvSpPr>
        <p:spPr bwMode="auto">
          <a:xfrm>
            <a:off x="3471863" y="3913188"/>
            <a:ext cx="635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2</a:t>
            </a:r>
            <a:endParaRPr lang="en-US" altLang="en-US" sz="2000" baseline="30000">
              <a:latin typeface="Times New Roman" panose="02020603050405020304" pitchFamily="18" charset="0"/>
            </a:endParaRPr>
          </a:p>
        </p:txBody>
      </p:sp>
      <p:sp>
        <p:nvSpPr>
          <p:cNvPr id="29729" name="Rectangle 259">
            <a:extLst>
              <a:ext uri="{FF2B5EF4-FFF2-40B4-BE49-F238E27FC236}">
                <a16:creationId xmlns:a16="http://schemas.microsoft.com/office/drawing/2014/main" id="{38A07FCC-9B7B-5D58-509A-E404AB887253}"/>
              </a:ext>
            </a:extLst>
          </p:cNvPr>
          <p:cNvSpPr>
            <a:spLocks noChangeArrowheads="1"/>
          </p:cNvSpPr>
          <p:nvPr/>
        </p:nvSpPr>
        <p:spPr bwMode="auto">
          <a:xfrm>
            <a:off x="3378200" y="4291013"/>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30" name="Rectangle 260">
            <a:extLst>
              <a:ext uri="{FF2B5EF4-FFF2-40B4-BE49-F238E27FC236}">
                <a16:creationId xmlns:a16="http://schemas.microsoft.com/office/drawing/2014/main" id="{1A182BC8-C043-4A17-CB71-1B01D6AE0D54}"/>
              </a:ext>
            </a:extLst>
          </p:cNvPr>
          <p:cNvSpPr>
            <a:spLocks noChangeArrowheads="1"/>
          </p:cNvSpPr>
          <p:nvPr/>
        </p:nvSpPr>
        <p:spPr bwMode="auto">
          <a:xfrm>
            <a:off x="3378200" y="4568825"/>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31" name="Rectangle 261">
            <a:extLst>
              <a:ext uri="{FF2B5EF4-FFF2-40B4-BE49-F238E27FC236}">
                <a16:creationId xmlns:a16="http://schemas.microsoft.com/office/drawing/2014/main" id="{C8546D13-BFDE-03F2-1BAE-3F7CC5C9BF6E}"/>
              </a:ext>
            </a:extLst>
          </p:cNvPr>
          <p:cNvSpPr>
            <a:spLocks noChangeArrowheads="1"/>
          </p:cNvSpPr>
          <p:nvPr/>
        </p:nvSpPr>
        <p:spPr bwMode="auto">
          <a:xfrm>
            <a:off x="3378200" y="4849813"/>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32" name="Rectangle 262">
            <a:extLst>
              <a:ext uri="{FF2B5EF4-FFF2-40B4-BE49-F238E27FC236}">
                <a16:creationId xmlns:a16="http://schemas.microsoft.com/office/drawing/2014/main" id="{71187FA0-FDB5-4B12-2BA6-987CB12621FB}"/>
              </a:ext>
            </a:extLst>
          </p:cNvPr>
          <p:cNvSpPr>
            <a:spLocks noChangeArrowheads="1"/>
          </p:cNvSpPr>
          <p:nvPr/>
        </p:nvSpPr>
        <p:spPr bwMode="auto">
          <a:xfrm>
            <a:off x="3378200" y="5127625"/>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33" name="Rectangle 263">
            <a:extLst>
              <a:ext uri="{FF2B5EF4-FFF2-40B4-BE49-F238E27FC236}">
                <a16:creationId xmlns:a16="http://schemas.microsoft.com/office/drawing/2014/main" id="{CD70D362-B303-5A32-0071-36D28D7FB952}"/>
              </a:ext>
            </a:extLst>
          </p:cNvPr>
          <p:cNvSpPr>
            <a:spLocks noChangeArrowheads="1"/>
          </p:cNvSpPr>
          <p:nvPr/>
        </p:nvSpPr>
        <p:spPr bwMode="auto">
          <a:xfrm>
            <a:off x="3670301" y="3810000"/>
            <a:ext cx="138113"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b="1">
                <a:solidFill>
                  <a:srgbClr val="000000"/>
                </a:solidFill>
                <a:latin typeface="TimesTen" pitchFamily="18" charset="0"/>
              </a:rPr>
              <a:t>D</a:t>
            </a:r>
            <a:endParaRPr lang="en-US" altLang="en-US" sz="2000" baseline="30000">
              <a:latin typeface="Times New Roman" panose="02020603050405020304" pitchFamily="18" charset="0"/>
            </a:endParaRPr>
          </a:p>
        </p:txBody>
      </p:sp>
      <p:sp>
        <p:nvSpPr>
          <p:cNvPr id="29734" name="Rectangle 264">
            <a:extLst>
              <a:ext uri="{FF2B5EF4-FFF2-40B4-BE49-F238E27FC236}">
                <a16:creationId xmlns:a16="http://schemas.microsoft.com/office/drawing/2014/main" id="{06FCD5F5-6F52-64EF-03B7-D76D15B92CF6}"/>
              </a:ext>
            </a:extLst>
          </p:cNvPr>
          <p:cNvSpPr>
            <a:spLocks noChangeArrowheads="1"/>
          </p:cNvSpPr>
          <p:nvPr/>
        </p:nvSpPr>
        <p:spPr bwMode="auto">
          <a:xfrm>
            <a:off x="3829050" y="3913188"/>
            <a:ext cx="635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000">
                <a:solidFill>
                  <a:srgbClr val="000000"/>
                </a:solidFill>
                <a:latin typeface="TimesTen" pitchFamily="18" charset="0"/>
              </a:rPr>
              <a:t>3</a:t>
            </a:r>
            <a:endParaRPr lang="en-US" altLang="en-US" sz="2000" baseline="30000">
              <a:latin typeface="Times New Roman" panose="02020603050405020304" pitchFamily="18" charset="0"/>
            </a:endParaRPr>
          </a:p>
        </p:txBody>
      </p:sp>
      <p:sp>
        <p:nvSpPr>
          <p:cNvPr id="29735" name="Rectangle 265">
            <a:extLst>
              <a:ext uri="{FF2B5EF4-FFF2-40B4-BE49-F238E27FC236}">
                <a16:creationId xmlns:a16="http://schemas.microsoft.com/office/drawing/2014/main" id="{61C6F0CA-B03C-6E25-9B7E-00EF30196310}"/>
              </a:ext>
            </a:extLst>
          </p:cNvPr>
          <p:cNvSpPr>
            <a:spLocks noChangeArrowheads="1"/>
          </p:cNvSpPr>
          <p:nvPr/>
        </p:nvSpPr>
        <p:spPr bwMode="auto">
          <a:xfrm>
            <a:off x="3735388" y="4291013"/>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36" name="Rectangle 266">
            <a:extLst>
              <a:ext uri="{FF2B5EF4-FFF2-40B4-BE49-F238E27FC236}">
                <a16:creationId xmlns:a16="http://schemas.microsoft.com/office/drawing/2014/main" id="{99BDF1F7-E4B5-AE38-DCFB-DA5FDB889520}"/>
              </a:ext>
            </a:extLst>
          </p:cNvPr>
          <p:cNvSpPr>
            <a:spLocks noChangeArrowheads="1"/>
          </p:cNvSpPr>
          <p:nvPr/>
        </p:nvSpPr>
        <p:spPr bwMode="auto">
          <a:xfrm>
            <a:off x="3735388" y="4568825"/>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37" name="Rectangle 267">
            <a:extLst>
              <a:ext uri="{FF2B5EF4-FFF2-40B4-BE49-F238E27FC236}">
                <a16:creationId xmlns:a16="http://schemas.microsoft.com/office/drawing/2014/main" id="{D709236E-CB51-4BCD-5B21-F48889034A2A}"/>
              </a:ext>
            </a:extLst>
          </p:cNvPr>
          <p:cNvSpPr>
            <a:spLocks noChangeArrowheads="1"/>
          </p:cNvSpPr>
          <p:nvPr/>
        </p:nvSpPr>
        <p:spPr bwMode="auto">
          <a:xfrm>
            <a:off x="3735388" y="4849813"/>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0</a:t>
            </a:r>
            <a:endParaRPr lang="en-US" altLang="en-US" sz="2000" baseline="30000">
              <a:latin typeface="Times New Roman" panose="02020603050405020304" pitchFamily="18" charset="0"/>
            </a:endParaRPr>
          </a:p>
        </p:txBody>
      </p:sp>
      <p:sp>
        <p:nvSpPr>
          <p:cNvPr id="29738" name="Rectangle 268">
            <a:extLst>
              <a:ext uri="{FF2B5EF4-FFF2-40B4-BE49-F238E27FC236}">
                <a16:creationId xmlns:a16="http://schemas.microsoft.com/office/drawing/2014/main" id="{E01DD87D-7202-ABAD-E701-06BAA1525D19}"/>
              </a:ext>
            </a:extLst>
          </p:cNvPr>
          <p:cNvSpPr>
            <a:spLocks noChangeArrowheads="1"/>
          </p:cNvSpPr>
          <p:nvPr/>
        </p:nvSpPr>
        <p:spPr bwMode="auto">
          <a:xfrm>
            <a:off x="3735388" y="5127625"/>
            <a:ext cx="9525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1</a:t>
            </a:r>
            <a:endParaRPr lang="en-US" altLang="en-US" sz="2000" baseline="30000">
              <a:latin typeface="Times New Roman" panose="02020603050405020304" pitchFamily="18" charset="0"/>
            </a:endParaRPr>
          </a:p>
        </p:txBody>
      </p:sp>
      <p:sp>
        <p:nvSpPr>
          <p:cNvPr id="29739" name="Rectangle 269">
            <a:extLst>
              <a:ext uri="{FF2B5EF4-FFF2-40B4-BE49-F238E27FC236}">
                <a16:creationId xmlns:a16="http://schemas.microsoft.com/office/drawing/2014/main" id="{5D9B628F-CD35-BC7D-B3C2-3A49C7145AD0}"/>
              </a:ext>
            </a:extLst>
          </p:cNvPr>
          <p:cNvSpPr>
            <a:spLocks noChangeArrowheads="1"/>
          </p:cNvSpPr>
          <p:nvPr/>
        </p:nvSpPr>
        <p:spPr bwMode="auto">
          <a:xfrm>
            <a:off x="2717800" y="5568950"/>
            <a:ext cx="211138"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a:spcBef>
                <a:spcPct val="15000"/>
              </a:spcBef>
            </a:pPr>
            <a:r>
              <a:rPr lang="en-US" altLang="en-US" sz="1500">
                <a:solidFill>
                  <a:srgbClr val="000000"/>
                </a:solidFill>
                <a:latin typeface="TimesTen" pitchFamily="18" charset="0"/>
              </a:rPr>
              <a:t>(a)</a:t>
            </a:r>
            <a:endParaRPr lang="en-US" altLang="en-US" sz="2000" baseline="30000">
              <a:latin typeface="Times New Roman" panose="02020603050405020304" pitchFamily="18" charset="0"/>
            </a:endParaRPr>
          </a:p>
        </p:txBody>
      </p:sp>
      <p:sp>
        <p:nvSpPr>
          <p:cNvPr id="29740" name="Line 338">
            <a:extLst>
              <a:ext uri="{FF2B5EF4-FFF2-40B4-BE49-F238E27FC236}">
                <a16:creationId xmlns:a16="http://schemas.microsoft.com/office/drawing/2014/main" id="{16D21EAD-3062-4CD9-7734-291498B86061}"/>
              </a:ext>
            </a:extLst>
          </p:cNvPr>
          <p:cNvSpPr>
            <a:spLocks noChangeShapeType="1"/>
          </p:cNvSpPr>
          <p:nvPr/>
        </p:nvSpPr>
        <p:spPr bwMode="auto">
          <a:xfrm>
            <a:off x="1703388" y="5454650"/>
            <a:ext cx="2451100" cy="1588"/>
          </a:xfrm>
          <a:prstGeom prst="line">
            <a:avLst/>
          </a:prstGeom>
          <a:noFill/>
          <a:ln w="11113">
            <a:solidFill>
              <a:srgbClr val="00A0C6"/>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9741" name="Rectangle 123">
            <a:extLst>
              <a:ext uri="{FF2B5EF4-FFF2-40B4-BE49-F238E27FC236}">
                <a16:creationId xmlns:a16="http://schemas.microsoft.com/office/drawing/2014/main" id="{9835A8B9-0093-C777-0323-6C8A0199D836}"/>
              </a:ext>
            </a:extLst>
          </p:cNvPr>
          <p:cNvSpPr>
            <a:spLocks noChangeArrowheads="1"/>
          </p:cNvSpPr>
          <p:nvPr/>
        </p:nvSpPr>
        <p:spPr bwMode="auto">
          <a:xfrm>
            <a:off x="555627" y="1890713"/>
            <a:ext cx="5114130" cy="1461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marL="236538" indent="-236538"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spcBef>
                <a:spcPts val="600"/>
              </a:spcBef>
              <a:buClr>
                <a:srgbClr val="FF0066"/>
              </a:buClr>
              <a:buFont typeface="Wingdings" panose="05000000000000000000" pitchFamily="2" charset="2"/>
              <a:buChar char="Ø"/>
            </a:pPr>
            <a:r>
              <a:rPr lang="en-US" altLang="en-US" sz="2400" dirty="0">
                <a:solidFill>
                  <a:schemeClr val="accent2"/>
                </a:solidFill>
              </a:rPr>
              <a:t>2-to-4-Line Decoder</a:t>
            </a:r>
          </a:p>
          <a:p>
            <a:pPr>
              <a:spcBef>
                <a:spcPts val="600"/>
              </a:spcBef>
              <a:buClr>
                <a:srgbClr val="FF0066"/>
              </a:buClr>
              <a:buFont typeface="Wingdings" panose="05000000000000000000" pitchFamily="2" charset="2"/>
              <a:buChar char="Ø"/>
            </a:pPr>
            <a:r>
              <a:rPr lang="en-US" altLang="en-US" sz="2000" dirty="0"/>
              <a:t>Note that the </a:t>
            </a:r>
            <a:r>
              <a:rPr lang="en-US" altLang="en-US" sz="2000" dirty="0">
                <a:solidFill>
                  <a:schemeClr val="accent2"/>
                </a:solidFill>
              </a:rPr>
              <a:t>2-to-4-line</a:t>
            </a:r>
            <a:br>
              <a:rPr lang="en-US" altLang="en-US" sz="2000" dirty="0">
                <a:solidFill>
                  <a:schemeClr val="accent2"/>
                </a:solidFill>
              </a:rPr>
            </a:br>
            <a:r>
              <a:rPr lang="en-US" altLang="en-US" sz="2000" dirty="0"/>
              <a:t>made up of  2 </a:t>
            </a:r>
            <a:r>
              <a:rPr lang="en-US" altLang="en-US" sz="2000" dirty="0">
                <a:solidFill>
                  <a:schemeClr val="accent2"/>
                </a:solidFill>
              </a:rPr>
              <a:t>1-to-2-line</a:t>
            </a:r>
            <a:r>
              <a:rPr lang="en-US" altLang="en-US" sz="2000" dirty="0"/>
              <a:t> decoders and 4 AND gates.</a:t>
            </a:r>
            <a:endParaRPr lang="en-US" altLang="en-US" sz="2400" dirty="0"/>
          </a:p>
        </p:txBody>
      </p:sp>
      <p:sp>
        <p:nvSpPr>
          <p:cNvPr id="29742" name="Text Box 124">
            <a:extLst>
              <a:ext uri="{FF2B5EF4-FFF2-40B4-BE49-F238E27FC236}">
                <a16:creationId xmlns:a16="http://schemas.microsoft.com/office/drawing/2014/main" id="{4A13E9B4-4280-BF9A-0753-28FA5D9BA0E8}"/>
              </a:ext>
            </a:extLst>
          </p:cNvPr>
          <p:cNvSpPr txBox="1">
            <a:spLocks noChangeArrowheads="1"/>
          </p:cNvSpPr>
          <p:nvPr/>
        </p:nvSpPr>
        <p:spPr bwMode="auto">
          <a:xfrm>
            <a:off x="3937000" y="899774"/>
            <a:ext cx="427513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2-to-4-line Decoder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Slide Number Placeholder 3">
            <a:extLst>
              <a:ext uri="{FF2B5EF4-FFF2-40B4-BE49-F238E27FC236}">
                <a16:creationId xmlns:a16="http://schemas.microsoft.com/office/drawing/2014/main" id="{73280395-EB05-136B-5514-45D160193C51}"/>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39AAB90F-DA9A-4543-A6D0-58F185051743}" type="slidenum">
              <a:rPr lang="ar-SA" altLang="en-US">
                <a:latin typeface="Arial" panose="020B0604020202020204" pitchFamily="34" charset="0"/>
              </a:rPr>
              <a:pPr eaLnBrk="1" hangingPunct="1"/>
              <a:t>8</a:t>
            </a:fld>
            <a:endParaRPr lang="en-US" altLang="en-US">
              <a:latin typeface="Arial" panose="020B0604020202020204" pitchFamily="34" charset="0"/>
            </a:endParaRPr>
          </a:p>
        </p:txBody>
      </p:sp>
      <p:sp>
        <p:nvSpPr>
          <p:cNvPr id="30724" name="Text Box 2">
            <a:extLst>
              <a:ext uri="{FF2B5EF4-FFF2-40B4-BE49-F238E27FC236}">
                <a16:creationId xmlns:a16="http://schemas.microsoft.com/office/drawing/2014/main" id="{689AE90E-9E42-BFBA-A5B9-6F96D03F18F1}"/>
              </a:ext>
            </a:extLst>
          </p:cNvPr>
          <p:cNvSpPr txBox="1">
            <a:spLocks noChangeArrowheads="1"/>
          </p:cNvSpPr>
          <p:nvPr/>
        </p:nvSpPr>
        <p:spPr bwMode="auto">
          <a:xfrm>
            <a:off x="3765688" y="944562"/>
            <a:ext cx="427513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kumimoji="1" lang="en-US" altLang="zh-TW" sz="3200" b="1" dirty="0">
                <a:solidFill>
                  <a:schemeClr val="accent2"/>
                </a:solidFill>
                <a:ea typeface="PMingLiU" panose="02020500000000000000" pitchFamily="18" charset="-120"/>
              </a:rPr>
              <a:t>3-to-8-line Decoder</a:t>
            </a:r>
            <a:endParaRPr lang="en-US" altLang="en-US" sz="3200" b="1" dirty="0">
              <a:solidFill>
                <a:schemeClr val="accent2"/>
              </a:solidFill>
            </a:endParaRPr>
          </a:p>
        </p:txBody>
      </p:sp>
      <p:sp>
        <p:nvSpPr>
          <p:cNvPr id="30725" name="Rectangle 7">
            <a:extLst>
              <a:ext uri="{FF2B5EF4-FFF2-40B4-BE49-F238E27FC236}">
                <a16:creationId xmlns:a16="http://schemas.microsoft.com/office/drawing/2014/main" id="{A20E81D4-9D25-DACA-0D7D-8D06EDA5CE91}"/>
              </a:ext>
            </a:extLst>
          </p:cNvPr>
          <p:cNvSpPr>
            <a:spLocks noChangeArrowheads="1"/>
          </p:cNvSpPr>
          <p:nvPr/>
        </p:nvSpPr>
        <p:spPr bwMode="auto">
          <a:xfrm>
            <a:off x="2108200" y="1524000"/>
            <a:ext cx="4806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spcBef>
                <a:spcPts val="500"/>
              </a:spcBef>
              <a:buClr>
                <a:schemeClr val="accent2"/>
              </a:buClr>
              <a:buFont typeface="Wingdings" panose="05000000000000000000" pitchFamily="2" charset="2"/>
              <a:buChar char="Ø"/>
            </a:pPr>
            <a:r>
              <a:rPr lang="en-US" altLang="en-US" sz="2400">
                <a:solidFill>
                  <a:schemeClr val="tx2"/>
                </a:solidFill>
              </a:rPr>
              <a:t>Truth table for a 3X8 decoder</a:t>
            </a:r>
          </a:p>
        </p:txBody>
      </p:sp>
      <p:graphicFrame>
        <p:nvGraphicFramePr>
          <p:cNvPr id="686245" name="Group 165">
            <a:extLst>
              <a:ext uri="{FF2B5EF4-FFF2-40B4-BE49-F238E27FC236}">
                <a16:creationId xmlns:a16="http://schemas.microsoft.com/office/drawing/2014/main" id="{BB268ECC-B0A3-5ADA-4E13-323F0EE09F3A}"/>
              </a:ext>
            </a:extLst>
          </p:cNvPr>
          <p:cNvGraphicFramePr>
            <a:graphicFrameLocks noGrp="1"/>
          </p:cNvGraphicFramePr>
          <p:nvPr/>
        </p:nvGraphicFramePr>
        <p:xfrm>
          <a:off x="2362200" y="2073275"/>
          <a:ext cx="7696200" cy="3657600"/>
        </p:xfrm>
        <a:graphic>
          <a:graphicData uri="http://schemas.openxmlformats.org/drawingml/2006/table">
            <a:tbl>
              <a:tblPr rtl="1"/>
              <a:tblGrid>
                <a:gridCol w="700087">
                  <a:extLst>
                    <a:ext uri="{9D8B030D-6E8A-4147-A177-3AD203B41FA5}">
                      <a16:colId xmlns:a16="http://schemas.microsoft.com/office/drawing/2014/main" val="20000"/>
                    </a:ext>
                  </a:extLst>
                </a:gridCol>
                <a:gridCol w="698500">
                  <a:extLst>
                    <a:ext uri="{9D8B030D-6E8A-4147-A177-3AD203B41FA5}">
                      <a16:colId xmlns:a16="http://schemas.microsoft.com/office/drawing/2014/main" val="20001"/>
                    </a:ext>
                  </a:extLst>
                </a:gridCol>
                <a:gridCol w="700088">
                  <a:extLst>
                    <a:ext uri="{9D8B030D-6E8A-4147-A177-3AD203B41FA5}">
                      <a16:colId xmlns:a16="http://schemas.microsoft.com/office/drawing/2014/main" val="20002"/>
                    </a:ext>
                  </a:extLst>
                </a:gridCol>
                <a:gridCol w="698500">
                  <a:extLst>
                    <a:ext uri="{9D8B030D-6E8A-4147-A177-3AD203B41FA5}">
                      <a16:colId xmlns:a16="http://schemas.microsoft.com/office/drawing/2014/main" val="20003"/>
                    </a:ext>
                  </a:extLst>
                </a:gridCol>
                <a:gridCol w="700087">
                  <a:extLst>
                    <a:ext uri="{9D8B030D-6E8A-4147-A177-3AD203B41FA5}">
                      <a16:colId xmlns:a16="http://schemas.microsoft.com/office/drawing/2014/main" val="20004"/>
                    </a:ext>
                  </a:extLst>
                </a:gridCol>
                <a:gridCol w="701675">
                  <a:extLst>
                    <a:ext uri="{9D8B030D-6E8A-4147-A177-3AD203B41FA5}">
                      <a16:colId xmlns:a16="http://schemas.microsoft.com/office/drawing/2014/main" val="20005"/>
                    </a:ext>
                  </a:extLst>
                </a:gridCol>
                <a:gridCol w="700088">
                  <a:extLst>
                    <a:ext uri="{9D8B030D-6E8A-4147-A177-3AD203B41FA5}">
                      <a16:colId xmlns:a16="http://schemas.microsoft.com/office/drawing/2014/main" val="20006"/>
                    </a:ext>
                  </a:extLst>
                </a:gridCol>
                <a:gridCol w="698500">
                  <a:extLst>
                    <a:ext uri="{9D8B030D-6E8A-4147-A177-3AD203B41FA5}">
                      <a16:colId xmlns:a16="http://schemas.microsoft.com/office/drawing/2014/main" val="20007"/>
                    </a:ext>
                  </a:extLst>
                </a:gridCol>
                <a:gridCol w="700087">
                  <a:extLst>
                    <a:ext uri="{9D8B030D-6E8A-4147-A177-3AD203B41FA5}">
                      <a16:colId xmlns:a16="http://schemas.microsoft.com/office/drawing/2014/main" val="20008"/>
                    </a:ext>
                  </a:extLst>
                </a:gridCol>
                <a:gridCol w="698500">
                  <a:extLst>
                    <a:ext uri="{9D8B030D-6E8A-4147-A177-3AD203B41FA5}">
                      <a16:colId xmlns:a16="http://schemas.microsoft.com/office/drawing/2014/main" val="20009"/>
                    </a:ext>
                  </a:extLst>
                </a:gridCol>
                <a:gridCol w="700088">
                  <a:extLst>
                    <a:ext uri="{9D8B030D-6E8A-4147-A177-3AD203B41FA5}">
                      <a16:colId xmlns:a16="http://schemas.microsoft.com/office/drawing/2014/main" val="20010"/>
                    </a:ext>
                  </a:extLst>
                </a:gridCol>
              </a:tblGrid>
              <a:tr h="131763">
                <a:tc gridSpan="8">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1" i="0" u="none" strike="noStrike" cap="none" normalizeH="0" baseline="0">
                          <a:ln>
                            <a:noFill/>
                          </a:ln>
                          <a:solidFill>
                            <a:schemeClr val="tx1"/>
                          </a:solidFill>
                          <a:effectLst/>
                          <a:latin typeface="Comic Sans MS" pitchFamily="66" charset="0"/>
                          <a:cs typeface="Arial" pitchFamily="34" charset="0"/>
                        </a:rPr>
                        <a:t>Output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gridSpan="3">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1" i="0" u="none" strike="noStrike" cap="none" normalizeH="0" baseline="0">
                          <a:ln>
                            <a:noFill/>
                          </a:ln>
                          <a:solidFill>
                            <a:schemeClr val="tx1"/>
                          </a:solidFill>
                          <a:effectLst/>
                          <a:latin typeface="Comic Sans MS" pitchFamily="66" charset="0"/>
                          <a:cs typeface="Arial" pitchFamily="34" charset="0"/>
                        </a:rPr>
                        <a:t>Input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0"/>
                  </a:ext>
                </a:extLst>
              </a:tr>
              <a:tr h="166688">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1" i="0" u="none" strike="noStrike" cap="none" normalizeH="0" baseline="0">
                          <a:ln>
                            <a:noFill/>
                          </a:ln>
                          <a:solidFill>
                            <a:schemeClr val="tx1"/>
                          </a:solidFill>
                          <a:effectLst/>
                          <a:latin typeface="Comic Sans MS" pitchFamily="66" charset="0"/>
                          <a:cs typeface="Arial" pitchFamily="34" charset="0"/>
                        </a:rPr>
                        <a:t>D</a:t>
                      </a:r>
                      <a:r>
                        <a:rPr kumimoji="0" lang="en-US" sz="1800" b="1" i="0" u="none" strike="noStrike" cap="none" normalizeH="0" baseline="-25000">
                          <a:ln>
                            <a:noFill/>
                          </a:ln>
                          <a:solidFill>
                            <a:schemeClr val="tx1"/>
                          </a:solidFill>
                          <a:effectLst/>
                          <a:latin typeface="Comic Sans MS" pitchFamily="66" charset="0"/>
                          <a:cs typeface="Arial" pitchFamily="34" charset="0"/>
                        </a:rPr>
                        <a:t>7</a:t>
                      </a:r>
                      <a:endParaRPr kumimoji="0" lang="en-US" sz="1800" b="1" i="0" u="none" strike="noStrike" cap="none" normalizeH="0" baseline="0">
                        <a:ln>
                          <a:noFill/>
                        </a:ln>
                        <a:solidFill>
                          <a:schemeClr val="tx1"/>
                        </a:solidFill>
                        <a:effectLst/>
                        <a:latin typeface="Comic Sans MS" pitchFamily="66"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1" i="0" u="none" strike="noStrike" cap="none" normalizeH="0" baseline="0">
                          <a:ln>
                            <a:noFill/>
                          </a:ln>
                          <a:solidFill>
                            <a:schemeClr val="tx1"/>
                          </a:solidFill>
                          <a:effectLst/>
                          <a:latin typeface="Comic Sans MS" pitchFamily="66" charset="0"/>
                          <a:cs typeface="Arial" pitchFamily="34" charset="0"/>
                        </a:rPr>
                        <a:t>D</a:t>
                      </a:r>
                      <a:r>
                        <a:rPr kumimoji="0" lang="en-US" sz="1800" b="1" i="0" u="none" strike="noStrike" cap="none" normalizeH="0" baseline="-25000">
                          <a:ln>
                            <a:noFill/>
                          </a:ln>
                          <a:solidFill>
                            <a:schemeClr val="tx1"/>
                          </a:solidFill>
                          <a:effectLst/>
                          <a:latin typeface="Comic Sans MS" pitchFamily="66" charset="0"/>
                          <a:cs typeface="Arial" pitchFamily="34" charset="0"/>
                        </a:rPr>
                        <a:t>6</a:t>
                      </a:r>
                      <a:endParaRPr kumimoji="0" lang="en-US" sz="1800" b="1" i="0" u="none" strike="noStrike" cap="none" normalizeH="0" baseline="0">
                        <a:ln>
                          <a:noFill/>
                        </a:ln>
                        <a:solidFill>
                          <a:schemeClr val="tx1"/>
                        </a:solidFill>
                        <a:effectLst/>
                        <a:latin typeface="Comic Sans MS" pitchFamily="66"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1" i="0" u="none" strike="noStrike" cap="none" normalizeH="0" baseline="0">
                          <a:ln>
                            <a:noFill/>
                          </a:ln>
                          <a:solidFill>
                            <a:schemeClr val="tx1"/>
                          </a:solidFill>
                          <a:effectLst/>
                          <a:latin typeface="Comic Sans MS" pitchFamily="66" charset="0"/>
                          <a:cs typeface="Arial" pitchFamily="34" charset="0"/>
                        </a:rPr>
                        <a:t>D</a:t>
                      </a:r>
                      <a:r>
                        <a:rPr kumimoji="0" lang="en-US" sz="1800" b="1" i="0" u="none" strike="noStrike" cap="none" normalizeH="0" baseline="-25000">
                          <a:ln>
                            <a:noFill/>
                          </a:ln>
                          <a:solidFill>
                            <a:schemeClr val="tx1"/>
                          </a:solidFill>
                          <a:effectLst/>
                          <a:latin typeface="Comic Sans MS" pitchFamily="66" charset="0"/>
                          <a:cs typeface="Arial" pitchFamily="34" charset="0"/>
                        </a:rPr>
                        <a:t>5</a:t>
                      </a:r>
                      <a:endParaRPr kumimoji="0" lang="en-US" sz="1800" b="1" i="0" u="none" strike="noStrike" cap="none" normalizeH="0" baseline="0">
                        <a:ln>
                          <a:noFill/>
                        </a:ln>
                        <a:solidFill>
                          <a:schemeClr val="tx1"/>
                        </a:solidFill>
                        <a:effectLst/>
                        <a:latin typeface="Comic Sans MS" pitchFamily="66"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1" i="0" u="none" strike="noStrike" cap="none" normalizeH="0" baseline="0">
                          <a:ln>
                            <a:noFill/>
                          </a:ln>
                          <a:solidFill>
                            <a:schemeClr val="tx1"/>
                          </a:solidFill>
                          <a:effectLst/>
                          <a:latin typeface="Comic Sans MS" pitchFamily="66" charset="0"/>
                          <a:cs typeface="Arial" pitchFamily="34" charset="0"/>
                        </a:rPr>
                        <a:t>D</a:t>
                      </a:r>
                      <a:r>
                        <a:rPr kumimoji="0" lang="en-US" sz="1800" b="1" i="0" u="none" strike="noStrike" cap="none" normalizeH="0" baseline="-25000">
                          <a:ln>
                            <a:noFill/>
                          </a:ln>
                          <a:solidFill>
                            <a:schemeClr val="tx1"/>
                          </a:solidFill>
                          <a:effectLst/>
                          <a:latin typeface="Comic Sans MS" pitchFamily="66" charset="0"/>
                          <a:cs typeface="Arial" pitchFamily="34" charset="0"/>
                        </a:rPr>
                        <a:t>4</a:t>
                      </a:r>
                      <a:endParaRPr kumimoji="0" lang="en-US" sz="1800" b="1" i="0" u="none" strike="noStrike" cap="none" normalizeH="0" baseline="0">
                        <a:ln>
                          <a:noFill/>
                        </a:ln>
                        <a:solidFill>
                          <a:schemeClr val="tx1"/>
                        </a:solidFill>
                        <a:effectLst/>
                        <a:latin typeface="Comic Sans MS" pitchFamily="66"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1" i="0" u="none" strike="noStrike" cap="none" normalizeH="0" baseline="0">
                          <a:ln>
                            <a:noFill/>
                          </a:ln>
                          <a:solidFill>
                            <a:schemeClr val="tx1"/>
                          </a:solidFill>
                          <a:effectLst/>
                          <a:latin typeface="Comic Sans MS" pitchFamily="66" charset="0"/>
                          <a:cs typeface="Arial" pitchFamily="34" charset="0"/>
                        </a:rPr>
                        <a:t>D</a:t>
                      </a:r>
                      <a:r>
                        <a:rPr kumimoji="0" lang="en-US" sz="1800" b="1" i="0" u="none" strike="noStrike" cap="none" normalizeH="0" baseline="-25000">
                          <a:ln>
                            <a:noFill/>
                          </a:ln>
                          <a:solidFill>
                            <a:schemeClr val="tx1"/>
                          </a:solidFill>
                          <a:effectLst/>
                          <a:latin typeface="Comic Sans MS" pitchFamily="66" charset="0"/>
                          <a:cs typeface="Arial" pitchFamily="34" charset="0"/>
                        </a:rPr>
                        <a:t>3</a:t>
                      </a:r>
                      <a:endParaRPr kumimoji="0" lang="en-US" sz="1800" b="1" i="0" u="none" strike="noStrike" cap="none" normalizeH="0" baseline="0">
                        <a:ln>
                          <a:noFill/>
                        </a:ln>
                        <a:solidFill>
                          <a:schemeClr val="tx1"/>
                        </a:solidFill>
                        <a:effectLst/>
                        <a:latin typeface="Comic Sans MS" pitchFamily="66"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1" i="0" u="none" strike="noStrike" cap="none" normalizeH="0" baseline="0">
                          <a:ln>
                            <a:noFill/>
                          </a:ln>
                          <a:solidFill>
                            <a:schemeClr val="tx1"/>
                          </a:solidFill>
                          <a:effectLst/>
                          <a:latin typeface="Comic Sans MS" pitchFamily="66" charset="0"/>
                          <a:cs typeface="Arial" pitchFamily="34" charset="0"/>
                        </a:rPr>
                        <a:t>D</a:t>
                      </a:r>
                      <a:r>
                        <a:rPr kumimoji="0" lang="en-US" sz="1800" b="1" i="0" u="none" strike="noStrike" cap="none" normalizeH="0" baseline="-25000">
                          <a:ln>
                            <a:noFill/>
                          </a:ln>
                          <a:solidFill>
                            <a:schemeClr val="tx1"/>
                          </a:solidFill>
                          <a:effectLst/>
                          <a:latin typeface="Comic Sans MS" pitchFamily="66" charset="0"/>
                          <a:cs typeface="Arial" pitchFamily="34" charset="0"/>
                        </a:rPr>
                        <a:t>2</a:t>
                      </a:r>
                      <a:endParaRPr kumimoji="0" lang="en-US" sz="1800" b="1" i="0" u="none" strike="noStrike" cap="none" normalizeH="0" baseline="0">
                        <a:ln>
                          <a:noFill/>
                        </a:ln>
                        <a:solidFill>
                          <a:schemeClr val="tx1"/>
                        </a:solidFill>
                        <a:effectLst/>
                        <a:latin typeface="Comic Sans MS" pitchFamily="66"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1" i="0" u="none" strike="noStrike" cap="none" normalizeH="0" baseline="0">
                          <a:ln>
                            <a:noFill/>
                          </a:ln>
                          <a:solidFill>
                            <a:schemeClr val="tx1"/>
                          </a:solidFill>
                          <a:effectLst/>
                          <a:latin typeface="Comic Sans MS" pitchFamily="66" charset="0"/>
                          <a:cs typeface="Arial" pitchFamily="34" charset="0"/>
                        </a:rPr>
                        <a:t>D</a:t>
                      </a:r>
                      <a:r>
                        <a:rPr kumimoji="0" lang="en-US" sz="1800" b="1" i="0" u="none" strike="noStrike" cap="none" normalizeH="0" baseline="-25000">
                          <a:ln>
                            <a:noFill/>
                          </a:ln>
                          <a:solidFill>
                            <a:schemeClr val="tx1"/>
                          </a:solidFill>
                          <a:effectLst/>
                          <a:latin typeface="Comic Sans MS" pitchFamily="66" charset="0"/>
                          <a:cs typeface="Arial" pitchFamily="34" charset="0"/>
                        </a:rPr>
                        <a:t>1</a:t>
                      </a:r>
                      <a:endParaRPr kumimoji="0" lang="en-US" sz="1800" b="1" i="0" u="none" strike="noStrike" cap="none" normalizeH="0" baseline="0">
                        <a:ln>
                          <a:noFill/>
                        </a:ln>
                        <a:solidFill>
                          <a:schemeClr val="tx1"/>
                        </a:solidFill>
                        <a:effectLst/>
                        <a:latin typeface="Comic Sans MS" pitchFamily="66"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1" i="0" u="none" strike="noStrike" cap="none" normalizeH="0" baseline="0">
                          <a:ln>
                            <a:noFill/>
                          </a:ln>
                          <a:solidFill>
                            <a:schemeClr val="tx1"/>
                          </a:solidFill>
                          <a:effectLst/>
                          <a:latin typeface="Comic Sans MS" pitchFamily="66" charset="0"/>
                          <a:cs typeface="Arial" pitchFamily="34" charset="0"/>
                        </a:rPr>
                        <a:t>D</a:t>
                      </a:r>
                      <a:r>
                        <a:rPr kumimoji="0" lang="en-US" sz="1800" b="1" i="0" u="none" strike="noStrike" cap="none" normalizeH="0" baseline="-25000">
                          <a:ln>
                            <a:noFill/>
                          </a:ln>
                          <a:solidFill>
                            <a:schemeClr val="tx1"/>
                          </a:solidFill>
                          <a:effectLst/>
                          <a:latin typeface="Comic Sans MS" pitchFamily="66" charset="0"/>
                          <a:cs typeface="Arial" pitchFamily="34" charset="0"/>
                        </a:rPr>
                        <a:t>0</a:t>
                      </a:r>
                      <a:endParaRPr kumimoji="0" lang="en-US" sz="1800" b="1" i="0" u="none" strike="noStrike" cap="none" normalizeH="0" baseline="0">
                        <a:ln>
                          <a:noFill/>
                        </a:ln>
                        <a:solidFill>
                          <a:schemeClr val="tx1"/>
                        </a:solidFill>
                        <a:effectLst/>
                        <a:latin typeface="Comic Sans MS" pitchFamily="66" charset="0"/>
                        <a:cs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1" i="0" u="none" strike="noStrike" cap="none" normalizeH="0" baseline="0">
                          <a:ln>
                            <a:noFill/>
                          </a:ln>
                          <a:solidFill>
                            <a:schemeClr val="tx1"/>
                          </a:solidFill>
                          <a:effectLst/>
                          <a:latin typeface="Comic Sans MS" pitchFamily="66" charset="0"/>
                          <a:cs typeface="Arial" pitchFamily="34" charset="0"/>
                        </a:rPr>
                        <a:t>z</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1" i="0" u="none" strike="noStrike" cap="none" normalizeH="0" baseline="0">
                          <a:ln>
                            <a:noFill/>
                          </a:ln>
                          <a:solidFill>
                            <a:schemeClr val="tx1"/>
                          </a:solidFill>
                          <a:effectLst/>
                          <a:latin typeface="Comic Sans MS" pitchFamily="66" charset="0"/>
                          <a:cs typeface="Arial" pitchFamily="34" charset="0"/>
                        </a:rPr>
                        <a:t>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1" i="0" u="none" strike="noStrike" cap="none" normalizeH="0" baseline="0">
                          <a:ln>
                            <a:noFill/>
                          </a:ln>
                          <a:solidFill>
                            <a:schemeClr val="tx1"/>
                          </a:solidFill>
                          <a:effectLst/>
                          <a:latin typeface="Comic Sans MS" pitchFamily="66" charset="0"/>
                          <a:cs typeface="Arial" pitchFamily="34" charset="0"/>
                        </a:rPr>
                        <a:t>x</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68275">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66688">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68275">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68275">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166688">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168275">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166688">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168275">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en-US" sz="1800" b="0" i="0" u="none" strike="noStrike" cap="none" normalizeH="0" baseline="0" dirty="0">
                          <a:ln>
                            <a:noFill/>
                          </a:ln>
                          <a:solidFill>
                            <a:schemeClr val="tx1"/>
                          </a:solidFill>
                          <a:effectLst/>
                          <a:latin typeface="Comic Sans MS" pitchFamily="66" charset="0"/>
                          <a:cs typeface="Arial" pitchFamily="34"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41E261A9-0F3A-993F-1DD9-7D7F8FE011E1}"/>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48C987CE-DCB1-41AD-BDE0-B265B7548F9B}" type="slidenum">
              <a:rPr lang="ar-SA" altLang="en-US">
                <a:latin typeface="Arial" panose="020B0604020202020204" pitchFamily="34" charset="0"/>
              </a:rPr>
              <a:pPr eaLnBrk="1" hangingPunct="1"/>
              <a:t>9</a:t>
            </a:fld>
            <a:endParaRPr lang="en-US" altLang="en-US">
              <a:latin typeface="Arial" panose="020B0604020202020204" pitchFamily="34" charset="0"/>
            </a:endParaRPr>
          </a:p>
        </p:txBody>
      </p:sp>
      <p:sp>
        <p:nvSpPr>
          <p:cNvPr id="31749" name="Text Box 21">
            <a:extLst>
              <a:ext uri="{FF2B5EF4-FFF2-40B4-BE49-F238E27FC236}">
                <a16:creationId xmlns:a16="http://schemas.microsoft.com/office/drawing/2014/main" id="{F967CB20-CE22-A1D5-BBE0-6A654745AFBB}"/>
              </a:ext>
            </a:extLst>
          </p:cNvPr>
          <p:cNvSpPr txBox="1">
            <a:spLocks noChangeArrowheads="1"/>
          </p:cNvSpPr>
          <p:nvPr/>
        </p:nvSpPr>
        <p:spPr bwMode="auto">
          <a:xfrm>
            <a:off x="3838575" y="962889"/>
            <a:ext cx="427513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kumimoji="1" lang="en-US" altLang="zh-TW" sz="3200" b="1">
                <a:solidFill>
                  <a:schemeClr val="accent2"/>
                </a:solidFill>
                <a:ea typeface="PMingLiU" panose="02020500000000000000" pitchFamily="18" charset="-120"/>
              </a:rPr>
              <a:t>3-to-8-line Decoder</a:t>
            </a:r>
            <a:endParaRPr lang="en-US" altLang="en-US" sz="3200" b="1">
              <a:solidFill>
                <a:schemeClr val="accent2"/>
              </a:solidFill>
            </a:endParaRPr>
          </a:p>
        </p:txBody>
      </p:sp>
      <p:pic>
        <p:nvPicPr>
          <p:cNvPr id="31750" name="Picture 23">
            <a:extLst>
              <a:ext uri="{FF2B5EF4-FFF2-40B4-BE49-F238E27FC236}">
                <a16:creationId xmlns:a16="http://schemas.microsoft.com/office/drawing/2014/main" id="{301E53A3-AA28-BCDD-93A3-9824E90138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5051" y="1628776"/>
            <a:ext cx="4962525" cy="488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96B647AD-D118-1CC8-9674-AEF9B0EA70AA}"/>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67187C8B-3297-4204-AAAD-F779B80B4727}" type="slidenum">
              <a:rPr lang="ar-SA" altLang="en-US">
                <a:latin typeface="Arial" panose="020B0604020202020204" pitchFamily="34" charset="0"/>
              </a:rPr>
              <a:pPr eaLnBrk="1" hangingPunct="1"/>
              <a:t>10</a:t>
            </a:fld>
            <a:endParaRPr lang="en-US" altLang="en-US">
              <a:latin typeface="Arial" panose="020B0604020202020204" pitchFamily="34" charset="0"/>
            </a:endParaRPr>
          </a:p>
        </p:txBody>
      </p:sp>
      <p:sp>
        <p:nvSpPr>
          <p:cNvPr id="32772" name="Text Box 2">
            <a:extLst>
              <a:ext uri="{FF2B5EF4-FFF2-40B4-BE49-F238E27FC236}">
                <a16:creationId xmlns:a16="http://schemas.microsoft.com/office/drawing/2014/main" id="{97A46439-4ADC-5C87-F2A9-CA7CD8AE8378}"/>
              </a:ext>
            </a:extLst>
          </p:cNvPr>
          <p:cNvSpPr txBox="1">
            <a:spLocks noChangeArrowheads="1"/>
          </p:cNvSpPr>
          <p:nvPr/>
        </p:nvSpPr>
        <p:spPr bwMode="auto">
          <a:xfrm>
            <a:off x="3392375" y="915289"/>
            <a:ext cx="54072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Decoder with Enable input</a:t>
            </a:r>
          </a:p>
        </p:txBody>
      </p:sp>
      <p:sp>
        <p:nvSpPr>
          <p:cNvPr id="32773" name="Rectangle 16">
            <a:extLst>
              <a:ext uri="{FF2B5EF4-FFF2-40B4-BE49-F238E27FC236}">
                <a16:creationId xmlns:a16="http://schemas.microsoft.com/office/drawing/2014/main" id="{7B788021-42CC-3807-DCB2-FF6BAE01C67F}"/>
              </a:ext>
            </a:extLst>
          </p:cNvPr>
          <p:cNvSpPr>
            <a:spLocks noChangeArrowheads="1"/>
          </p:cNvSpPr>
          <p:nvPr/>
        </p:nvSpPr>
        <p:spPr bwMode="auto">
          <a:xfrm>
            <a:off x="1673224" y="1933575"/>
            <a:ext cx="8594725"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lnSpc>
                <a:spcPct val="90000"/>
              </a:lnSpc>
              <a:spcBef>
                <a:spcPct val="20000"/>
              </a:spcBef>
              <a:buClr>
                <a:srgbClr val="FF0066"/>
              </a:buClr>
              <a:buFont typeface="Wingdings" panose="05000000000000000000" pitchFamily="2" charset="2"/>
              <a:buChar char="Ø"/>
            </a:pPr>
            <a:endParaRPr lang="en-US" altLang="zh-TW" sz="2400" dirty="0">
              <a:ea typeface="PMingLiU" panose="02020500000000000000" pitchFamily="18" charset="-120"/>
            </a:endParaRPr>
          </a:p>
          <a:p>
            <a:pPr algn="l" rtl="0" eaLnBrk="1" hangingPunct="1">
              <a:lnSpc>
                <a:spcPct val="90000"/>
              </a:lnSpc>
              <a:spcBef>
                <a:spcPct val="20000"/>
              </a:spcBef>
              <a:buClr>
                <a:srgbClr val="FF0066"/>
              </a:buClr>
              <a:buFont typeface="Wingdings" panose="05000000000000000000" pitchFamily="2" charset="2"/>
              <a:buChar char="Ø"/>
            </a:pPr>
            <a:r>
              <a:rPr lang="en-US" altLang="zh-TW" sz="2400" dirty="0">
                <a:ea typeface="PMingLiU" panose="02020500000000000000" pitchFamily="18" charset="-120"/>
              </a:rPr>
              <a:t>Decoders may include one or more enable inputs to control the circuit operation.</a:t>
            </a:r>
          </a:p>
          <a:p>
            <a:pPr algn="l" rtl="0" eaLnBrk="1" hangingPunct="1">
              <a:lnSpc>
                <a:spcPct val="90000"/>
              </a:lnSpc>
              <a:spcBef>
                <a:spcPct val="20000"/>
              </a:spcBef>
              <a:buClr>
                <a:srgbClr val="FF0066"/>
              </a:buClr>
              <a:buFont typeface="Wingdings" panose="05000000000000000000" pitchFamily="2" charset="2"/>
              <a:buChar char="Ø"/>
            </a:pPr>
            <a:r>
              <a:rPr lang="en-US" altLang="zh-TW" sz="2400" dirty="0">
                <a:ea typeface="PMingLiU" panose="02020500000000000000" pitchFamily="18" charset="-120"/>
              </a:rPr>
              <a:t>The decoder is enabled (or activated) if E=1</a:t>
            </a:r>
          </a:p>
        </p:txBody>
      </p:sp>
      <p:grpSp>
        <p:nvGrpSpPr>
          <p:cNvPr id="2" name="Group 12">
            <a:extLst>
              <a:ext uri="{FF2B5EF4-FFF2-40B4-BE49-F238E27FC236}">
                <a16:creationId xmlns:a16="http://schemas.microsoft.com/office/drawing/2014/main" id="{F801998B-7299-FFCF-C1B4-CFCE5449BFAC}"/>
              </a:ext>
            </a:extLst>
          </p:cNvPr>
          <p:cNvGrpSpPr/>
          <p:nvPr/>
        </p:nvGrpSpPr>
        <p:grpSpPr>
          <a:xfrm>
            <a:off x="6809532" y="3525858"/>
            <a:ext cx="3287367" cy="2317682"/>
            <a:chOff x="927855" y="4208366"/>
            <a:chExt cx="3287367" cy="2317682"/>
          </a:xfrm>
        </p:grpSpPr>
        <p:grpSp>
          <p:nvGrpSpPr>
            <p:cNvPr id="3" name="مجموعة 37">
              <a:extLst>
                <a:ext uri="{FF2B5EF4-FFF2-40B4-BE49-F238E27FC236}">
                  <a16:creationId xmlns:a16="http://schemas.microsoft.com/office/drawing/2014/main" id="{89ECAC5F-E4E3-9822-42AE-BF78E3D3F53F}"/>
                </a:ext>
              </a:extLst>
            </p:cNvPr>
            <p:cNvGrpSpPr/>
            <p:nvPr/>
          </p:nvGrpSpPr>
          <p:grpSpPr>
            <a:xfrm>
              <a:off x="927855" y="4208366"/>
              <a:ext cx="3275932" cy="2317682"/>
              <a:chOff x="5292080" y="2010582"/>
              <a:chExt cx="3168352" cy="1865121"/>
            </a:xfrm>
          </p:grpSpPr>
          <p:grpSp>
            <p:nvGrpSpPr>
              <p:cNvPr id="16" name="مجموعة 14">
                <a:extLst>
                  <a:ext uri="{FF2B5EF4-FFF2-40B4-BE49-F238E27FC236}">
                    <a16:creationId xmlns:a16="http://schemas.microsoft.com/office/drawing/2014/main" id="{53C3D031-4163-40BC-B82A-DED45E26DC22}"/>
                  </a:ext>
                </a:extLst>
              </p:cNvPr>
              <p:cNvGrpSpPr/>
              <p:nvPr/>
            </p:nvGrpSpPr>
            <p:grpSpPr>
              <a:xfrm>
                <a:off x="5508104" y="2010582"/>
                <a:ext cx="2952328" cy="1637769"/>
                <a:chOff x="5508104" y="2010582"/>
                <a:chExt cx="2952328" cy="1637769"/>
              </a:xfrm>
            </p:grpSpPr>
            <p:sp>
              <p:nvSpPr>
                <p:cNvPr id="19" name="مربع نص 15">
                  <a:extLst>
                    <a:ext uri="{FF2B5EF4-FFF2-40B4-BE49-F238E27FC236}">
                      <a16:creationId xmlns:a16="http://schemas.microsoft.com/office/drawing/2014/main" id="{C025550A-672D-4BC4-D7B3-8277B7C8A195}"/>
                    </a:ext>
                  </a:extLst>
                </p:cNvPr>
                <p:cNvSpPr txBox="1"/>
                <p:nvPr/>
              </p:nvSpPr>
              <p:spPr>
                <a:xfrm>
                  <a:off x="7596336" y="2197769"/>
                  <a:ext cx="864096" cy="247679"/>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1</a:t>
                  </a:r>
                </a:p>
              </p:txBody>
            </p:sp>
            <p:grpSp>
              <p:nvGrpSpPr>
                <p:cNvPr id="20" name="مجموعة 16">
                  <a:extLst>
                    <a:ext uri="{FF2B5EF4-FFF2-40B4-BE49-F238E27FC236}">
                      <a16:creationId xmlns:a16="http://schemas.microsoft.com/office/drawing/2014/main" id="{F577FDB7-08E8-F4B6-9D56-7D8B540410D0}"/>
                    </a:ext>
                  </a:extLst>
                </p:cNvPr>
                <p:cNvGrpSpPr/>
                <p:nvPr/>
              </p:nvGrpSpPr>
              <p:grpSpPr>
                <a:xfrm>
                  <a:off x="5508104" y="2010582"/>
                  <a:ext cx="2952328" cy="1637769"/>
                  <a:chOff x="5508104" y="2010582"/>
                  <a:chExt cx="2952328" cy="1637769"/>
                </a:xfrm>
              </p:grpSpPr>
              <p:grpSp>
                <p:nvGrpSpPr>
                  <p:cNvPr id="21" name="مجموعة 17">
                    <a:extLst>
                      <a:ext uri="{FF2B5EF4-FFF2-40B4-BE49-F238E27FC236}">
                        <a16:creationId xmlns:a16="http://schemas.microsoft.com/office/drawing/2014/main" id="{235ACBB6-1DC5-F44A-2FCF-69C199ED6E73}"/>
                      </a:ext>
                    </a:extLst>
                  </p:cNvPr>
                  <p:cNvGrpSpPr/>
                  <p:nvPr/>
                </p:nvGrpSpPr>
                <p:grpSpPr>
                  <a:xfrm>
                    <a:off x="5508104" y="2113111"/>
                    <a:ext cx="2088232" cy="1535240"/>
                    <a:chOff x="5508104" y="2113111"/>
                    <a:chExt cx="2088232" cy="1535240"/>
                  </a:xfrm>
                </p:grpSpPr>
                <p:grpSp>
                  <p:nvGrpSpPr>
                    <p:cNvPr id="25" name="مجموعة 21">
                      <a:extLst>
                        <a:ext uri="{FF2B5EF4-FFF2-40B4-BE49-F238E27FC236}">
                          <a16:creationId xmlns:a16="http://schemas.microsoft.com/office/drawing/2014/main" id="{16FAEDC4-65CD-677A-6CC9-098211F1E607}"/>
                        </a:ext>
                      </a:extLst>
                    </p:cNvPr>
                    <p:cNvGrpSpPr/>
                    <p:nvPr/>
                  </p:nvGrpSpPr>
                  <p:grpSpPr>
                    <a:xfrm>
                      <a:off x="5508104" y="2113111"/>
                      <a:ext cx="2088232" cy="1535240"/>
                      <a:chOff x="3059832" y="2852936"/>
                      <a:chExt cx="2088232" cy="1535240"/>
                    </a:xfrm>
                  </p:grpSpPr>
                  <p:grpSp>
                    <p:nvGrpSpPr>
                      <p:cNvPr id="27" name="مجموعة 23">
                        <a:extLst>
                          <a:ext uri="{FF2B5EF4-FFF2-40B4-BE49-F238E27FC236}">
                            <a16:creationId xmlns:a16="http://schemas.microsoft.com/office/drawing/2014/main" id="{D47880AB-F659-63EF-D0B8-C1E9EB457B91}"/>
                          </a:ext>
                        </a:extLst>
                      </p:cNvPr>
                      <p:cNvGrpSpPr/>
                      <p:nvPr/>
                    </p:nvGrpSpPr>
                    <p:grpSpPr>
                      <a:xfrm>
                        <a:off x="3419872" y="2852936"/>
                        <a:ext cx="1728192" cy="1535240"/>
                        <a:chOff x="3419872" y="1772816"/>
                        <a:chExt cx="1728192" cy="1535240"/>
                      </a:xfrm>
                    </p:grpSpPr>
                    <p:sp>
                      <p:nvSpPr>
                        <p:cNvPr id="29" name="مستطيل 25">
                          <a:extLst>
                            <a:ext uri="{FF2B5EF4-FFF2-40B4-BE49-F238E27FC236}">
                              <a16:creationId xmlns:a16="http://schemas.microsoft.com/office/drawing/2014/main" id="{5927F179-328B-B6D3-2930-2EE54A1EF25C}"/>
                            </a:ext>
                          </a:extLst>
                        </p:cNvPr>
                        <p:cNvSpPr/>
                        <p:nvPr/>
                      </p:nvSpPr>
                      <p:spPr>
                        <a:xfrm>
                          <a:off x="3851920" y="1772816"/>
                          <a:ext cx="864096" cy="1535240"/>
                        </a:xfrm>
                        <a:prstGeom prst="rect">
                          <a:avLst/>
                        </a:prstGeom>
                        <a:solidFill>
                          <a:schemeClr val="tx2">
                            <a:lumMod val="20000"/>
                            <a:lumOff val="80000"/>
                          </a:schemeClr>
                        </a:solidFill>
                        <a:ln w="28575">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500" i="1" dirty="0">
                              <a:solidFill>
                                <a:schemeClr val="tx1"/>
                              </a:solidFill>
                              <a:cs typeface="Times New Roman" panose="02020603050405020304" pitchFamily="18" charset="0"/>
                            </a:rPr>
                            <a:t>3-to-8</a:t>
                          </a:r>
                        </a:p>
                        <a:p>
                          <a:pPr algn="ctr"/>
                          <a:r>
                            <a:rPr lang="en-US" sz="1500" i="1" dirty="0">
                              <a:solidFill>
                                <a:schemeClr val="tx1"/>
                              </a:solidFill>
                              <a:cs typeface="Times New Roman" panose="02020603050405020304" pitchFamily="18" charset="0"/>
                            </a:rPr>
                            <a:t>decoder</a:t>
                          </a:r>
                        </a:p>
                      </p:txBody>
                    </p:sp>
                    <p:cxnSp>
                      <p:nvCxnSpPr>
                        <p:cNvPr id="30" name="رابط كسهم مستقيم 26">
                          <a:extLst>
                            <a:ext uri="{FF2B5EF4-FFF2-40B4-BE49-F238E27FC236}">
                              <a16:creationId xmlns:a16="http://schemas.microsoft.com/office/drawing/2014/main" id="{97DBC3CE-3375-B585-467B-32644158F7EE}"/>
                            </a:ext>
                          </a:extLst>
                        </p:cNvPr>
                        <p:cNvCxnSpPr/>
                        <p:nvPr/>
                      </p:nvCxnSpPr>
                      <p:spPr>
                        <a:xfrm>
                          <a:off x="3419872" y="2276872"/>
                          <a:ext cx="4320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رابط كسهم مستقيم 27">
                          <a:extLst>
                            <a:ext uri="{FF2B5EF4-FFF2-40B4-BE49-F238E27FC236}">
                              <a16:creationId xmlns:a16="http://schemas.microsoft.com/office/drawing/2014/main" id="{1E4E357B-C377-36A2-FF30-8F2DDD5C8DA7}"/>
                            </a:ext>
                          </a:extLst>
                        </p:cNvPr>
                        <p:cNvCxnSpPr/>
                        <p:nvPr/>
                      </p:nvCxnSpPr>
                      <p:spPr>
                        <a:xfrm>
                          <a:off x="3419872" y="2564904"/>
                          <a:ext cx="4320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رابط كسهم مستقيم 28">
                          <a:extLst>
                            <a:ext uri="{FF2B5EF4-FFF2-40B4-BE49-F238E27FC236}">
                              <a16:creationId xmlns:a16="http://schemas.microsoft.com/office/drawing/2014/main" id="{5899CAB9-7E8E-8506-47D5-82D8B8569795}"/>
                            </a:ext>
                          </a:extLst>
                        </p:cNvPr>
                        <p:cNvCxnSpPr/>
                        <p:nvPr/>
                      </p:nvCxnSpPr>
                      <p:spPr>
                        <a:xfrm>
                          <a:off x="4716016" y="1808035"/>
                          <a:ext cx="4320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رابط كسهم مستقيم 29">
                          <a:extLst>
                            <a:ext uri="{FF2B5EF4-FFF2-40B4-BE49-F238E27FC236}">
                              <a16:creationId xmlns:a16="http://schemas.microsoft.com/office/drawing/2014/main" id="{F495E069-8B3C-CFDE-E4E7-6862BAF43A80}"/>
                            </a:ext>
                          </a:extLst>
                        </p:cNvPr>
                        <p:cNvCxnSpPr/>
                        <p:nvPr/>
                      </p:nvCxnSpPr>
                      <p:spPr>
                        <a:xfrm>
                          <a:off x="4716016" y="2001488"/>
                          <a:ext cx="4320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رابط كسهم مستقيم 30">
                          <a:extLst>
                            <a:ext uri="{FF2B5EF4-FFF2-40B4-BE49-F238E27FC236}">
                              <a16:creationId xmlns:a16="http://schemas.microsoft.com/office/drawing/2014/main" id="{EA6EAA9F-B0DA-2B06-D70D-5CBC5547CCCD}"/>
                            </a:ext>
                          </a:extLst>
                        </p:cNvPr>
                        <p:cNvCxnSpPr/>
                        <p:nvPr/>
                      </p:nvCxnSpPr>
                      <p:spPr>
                        <a:xfrm>
                          <a:off x="4716016" y="2217517"/>
                          <a:ext cx="4320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رابط كسهم مستقيم 31">
                          <a:extLst>
                            <a:ext uri="{FF2B5EF4-FFF2-40B4-BE49-F238E27FC236}">
                              <a16:creationId xmlns:a16="http://schemas.microsoft.com/office/drawing/2014/main" id="{5583C4EA-DC84-BB5A-5851-04C9B3A2BAE8}"/>
                            </a:ext>
                          </a:extLst>
                        </p:cNvPr>
                        <p:cNvCxnSpPr/>
                        <p:nvPr/>
                      </p:nvCxnSpPr>
                      <p:spPr>
                        <a:xfrm>
                          <a:off x="4716016" y="2433544"/>
                          <a:ext cx="4320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8" name="مربع نص 24">
                        <a:extLst>
                          <a:ext uri="{FF2B5EF4-FFF2-40B4-BE49-F238E27FC236}">
                            <a16:creationId xmlns:a16="http://schemas.microsoft.com/office/drawing/2014/main" id="{AE197279-A8D8-C5C1-24DA-BBEACDAB58CD}"/>
                          </a:ext>
                        </a:extLst>
                      </p:cNvPr>
                      <p:cNvSpPr txBox="1"/>
                      <p:nvPr/>
                    </p:nvSpPr>
                    <p:spPr>
                      <a:xfrm>
                        <a:off x="3059832" y="3481263"/>
                        <a:ext cx="396044" cy="247679"/>
                      </a:xfrm>
                      <a:prstGeom prst="rect">
                        <a:avLst/>
                      </a:prstGeom>
                      <a:noFill/>
                    </p:spPr>
                    <p:txBody>
                      <a:bodyPr wrap="square" rtlCol="0">
                        <a:spAutoFit/>
                      </a:bodyPr>
                      <a:lstStyle/>
                      <a:p>
                        <a:r>
                          <a:rPr lang="en-US" sz="1400" b="1" dirty="0">
                            <a:cs typeface="Times New Roman" panose="02020603050405020304" pitchFamily="18" charset="0"/>
                          </a:rPr>
                          <a:t>y</a:t>
                        </a:r>
                        <a:endParaRPr lang="en-US" sz="1400" b="1" baseline="-25000" dirty="0">
                          <a:cs typeface="Times New Roman" panose="02020603050405020304" pitchFamily="18" charset="0"/>
                        </a:endParaRPr>
                      </a:p>
                    </p:txBody>
                  </p:sp>
                </p:grpSp>
                <p:sp>
                  <p:nvSpPr>
                    <p:cNvPr id="26" name="مربع نص 22">
                      <a:extLst>
                        <a:ext uri="{FF2B5EF4-FFF2-40B4-BE49-F238E27FC236}">
                          <a16:creationId xmlns:a16="http://schemas.microsoft.com/office/drawing/2014/main" id="{3F50AD1E-D25A-5B15-35C3-9573959401B9}"/>
                        </a:ext>
                      </a:extLst>
                    </p:cNvPr>
                    <p:cNvSpPr txBox="1"/>
                    <p:nvPr/>
                  </p:nvSpPr>
                  <p:spPr>
                    <a:xfrm>
                      <a:off x="5508104" y="2420888"/>
                      <a:ext cx="396044" cy="247679"/>
                    </a:xfrm>
                    <a:prstGeom prst="rect">
                      <a:avLst/>
                    </a:prstGeom>
                    <a:noFill/>
                  </p:spPr>
                  <p:txBody>
                    <a:bodyPr wrap="square" rtlCol="0">
                      <a:spAutoFit/>
                    </a:bodyPr>
                    <a:lstStyle/>
                    <a:p>
                      <a:r>
                        <a:rPr lang="en-US" sz="1400" b="1" dirty="0">
                          <a:cs typeface="Times New Roman" panose="02020603050405020304" pitchFamily="18" charset="0"/>
                        </a:rPr>
                        <a:t>x</a:t>
                      </a:r>
                      <a:endParaRPr lang="en-US" sz="1400" b="1" baseline="-25000" dirty="0">
                        <a:cs typeface="Times New Roman" panose="02020603050405020304" pitchFamily="18" charset="0"/>
                      </a:endParaRPr>
                    </a:p>
                  </p:txBody>
                </p:sp>
              </p:grpSp>
              <p:sp>
                <p:nvSpPr>
                  <p:cNvPr id="22" name="مربع نص 18">
                    <a:extLst>
                      <a:ext uri="{FF2B5EF4-FFF2-40B4-BE49-F238E27FC236}">
                        <a16:creationId xmlns:a16="http://schemas.microsoft.com/office/drawing/2014/main" id="{9DF9DFDB-2694-53C1-0E21-FA504E4963B9}"/>
                      </a:ext>
                    </a:extLst>
                  </p:cNvPr>
                  <p:cNvSpPr txBox="1"/>
                  <p:nvPr/>
                </p:nvSpPr>
                <p:spPr>
                  <a:xfrm>
                    <a:off x="7596336" y="2010582"/>
                    <a:ext cx="864096" cy="247679"/>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0</a:t>
                    </a:r>
                  </a:p>
                </p:txBody>
              </p:sp>
              <p:sp>
                <p:nvSpPr>
                  <p:cNvPr id="23" name="مربع نص 19">
                    <a:extLst>
                      <a:ext uri="{FF2B5EF4-FFF2-40B4-BE49-F238E27FC236}">
                        <a16:creationId xmlns:a16="http://schemas.microsoft.com/office/drawing/2014/main" id="{B61E9DE5-6E0E-129B-E404-91AD2A703C3C}"/>
                      </a:ext>
                    </a:extLst>
                  </p:cNvPr>
                  <p:cNvSpPr txBox="1"/>
                  <p:nvPr/>
                </p:nvSpPr>
                <p:spPr>
                  <a:xfrm>
                    <a:off x="7596336" y="2413789"/>
                    <a:ext cx="864096" cy="247679"/>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2</a:t>
                    </a:r>
                  </a:p>
                </p:txBody>
              </p:sp>
              <p:sp>
                <p:nvSpPr>
                  <p:cNvPr id="24" name="مربع نص 20">
                    <a:extLst>
                      <a:ext uri="{FF2B5EF4-FFF2-40B4-BE49-F238E27FC236}">
                        <a16:creationId xmlns:a16="http://schemas.microsoft.com/office/drawing/2014/main" id="{1F7A2B2E-2A22-5C7E-280A-595B7EC338EA}"/>
                      </a:ext>
                    </a:extLst>
                  </p:cNvPr>
                  <p:cNvSpPr txBox="1"/>
                  <p:nvPr/>
                </p:nvSpPr>
                <p:spPr>
                  <a:xfrm>
                    <a:off x="7596336" y="2629813"/>
                    <a:ext cx="864096" cy="247679"/>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3</a:t>
                    </a:r>
                  </a:p>
                </p:txBody>
              </p:sp>
            </p:grpSp>
          </p:grpSp>
          <p:cxnSp>
            <p:nvCxnSpPr>
              <p:cNvPr id="17" name="رابط بشكل مرفق 35">
                <a:extLst>
                  <a:ext uri="{FF2B5EF4-FFF2-40B4-BE49-F238E27FC236}">
                    <a16:creationId xmlns:a16="http://schemas.microsoft.com/office/drawing/2014/main" id="{35C02A84-2614-F492-73F7-93EE2FFF5133}"/>
                  </a:ext>
                </a:extLst>
              </p:cNvPr>
              <p:cNvCxnSpPr>
                <a:cxnSpLocks/>
              </p:cNvCxnSpPr>
              <p:nvPr/>
            </p:nvCxnSpPr>
            <p:spPr>
              <a:xfrm flipV="1">
                <a:off x="6267635" y="3639934"/>
                <a:ext cx="432048" cy="235769"/>
              </a:xfrm>
              <a:prstGeom prst="bentConnector2">
                <a:avLst/>
              </a:prstGeom>
              <a:ln>
                <a:tailEnd type="triangle"/>
              </a:ln>
            </p:spPr>
            <p:style>
              <a:lnRef idx="1">
                <a:schemeClr val="dk1"/>
              </a:lnRef>
              <a:fillRef idx="0">
                <a:schemeClr val="dk1"/>
              </a:fillRef>
              <a:effectRef idx="0">
                <a:schemeClr val="dk1"/>
              </a:effectRef>
              <a:fontRef idx="minor">
                <a:schemeClr val="tx1"/>
              </a:fontRef>
            </p:style>
          </p:cxnSp>
          <p:sp>
            <p:nvSpPr>
              <p:cNvPr id="18" name="مربع نص 36">
                <a:extLst>
                  <a:ext uri="{FF2B5EF4-FFF2-40B4-BE49-F238E27FC236}">
                    <a16:creationId xmlns:a16="http://schemas.microsoft.com/office/drawing/2014/main" id="{1F78B719-F0A7-F23A-16A8-7172162C1627}"/>
                  </a:ext>
                </a:extLst>
              </p:cNvPr>
              <p:cNvSpPr txBox="1"/>
              <p:nvPr/>
            </p:nvSpPr>
            <p:spPr>
              <a:xfrm>
                <a:off x="5292080" y="3647930"/>
                <a:ext cx="1224135" cy="222911"/>
              </a:xfrm>
              <a:prstGeom prst="rect">
                <a:avLst/>
              </a:prstGeom>
              <a:noFill/>
            </p:spPr>
            <p:txBody>
              <a:bodyPr wrap="square" rtlCol="0">
                <a:spAutoFit/>
              </a:bodyPr>
              <a:lstStyle/>
              <a:p>
                <a:r>
                  <a:rPr lang="en-US" sz="1200" dirty="0">
                    <a:cs typeface="Times New Roman" panose="02020603050405020304" pitchFamily="18" charset="0"/>
                  </a:rPr>
                  <a:t>Enable input</a:t>
                </a:r>
              </a:p>
            </p:txBody>
          </p:sp>
        </p:grpSp>
        <p:sp>
          <p:nvSpPr>
            <p:cNvPr id="4" name="مربع نص 15">
              <a:extLst>
                <a:ext uri="{FF2B5EF4-FFF2-40B4-BE49-F238E27FC236}">
                  <a16:creationId xmlns:a16="http://schemas.microsoft.com/office/drawing/2014/main" id="{238DD697-9831-29D0-1D5A-432B60775C1B}"/>
                </a:ext>
              </a:extLst>
            </p:cNvPr>
            <p:cNvSpPr txBox="1"/>
            <p:nvPr/>
          </p:nvSpPr>
          <p:spPr>
            <a:xfrm>
              <a:off x="3321786" y="5548179"/>
              <a:ext cx="893436" cy="307777"/>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5</a:t>
              </a:r>
            </a:p>
          </p:txBody>
        </p:sp>
        <p:cxnSp>
          <p:nvCxnSpPr>
            <p:cNvPr id="6" name="رابط كسهم مستقيم 28">
              <a:extLst>
                <a:ext uri="{FF2B5EF4-FFF2-40B4-BE49-F238E27FC236}">
                  <a16:creationId xmlns:a16="http://schemas.microsoft.com/office/drawing/2014/main" id="{40B0AD0F-0840-59D0-4D13-2E1FA810D61D}"/>
                </a:ext>
              </a:extLst>
            </p:cNvPr>
            <p:cNvCxnSpPr/>
            <p:nvPr/>
          </p:nvCxnSpPr>
          <p:spPr>
            <a:xfrm>
              <a:off x="2875068" y="5458695"/>
              <a:ext cx="44671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رابط كسهم مستقيم 29">
              <a:extLst>
                <a:ext uri="{FF2B5EF4-FFF2-40B4-BE49-F238E27FC236}">
                  <a16:creationId xmlns:a16="http://schemas.microsoft.com/office/drawing/2014/main" id="{408CDC7E-4BCC-B32A-336A-D27906F0B716}"/>
                </a:ext>
              </a:extLst>
            </p:cNvPr>
            <p:cNvCxnSpPr/>
            <p:nvPr/>
          </p:nvCxnSpPr>
          <p:spPr>
            <a:xfrm>
              <a:off x="2875068" y="5727137"/>
              <a:ext cx="44671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رابط كسهم مستقيم 30">
              <a:extLst>
                <a:ext uri="{FF2B5EF4-FFF2-40B4-BE49-F238E27FC236}">
                  <a16:creationId xmlns:a16="http://schemas.microsoft.com/office/drawing/2014/main" id="{1A936382-2173-43DC-A176-F5A8A813455C}"/>
                </a:ext>
              </a:extLst>
            </p:cNvPr>
            <p:cNvCxnSpPr/>
            <p:nvPr/>
          </p:nvCxnSpPr>
          <p:spPr>
            <a:xfrm>
              <a:off x="2875068" y="5995584"/>
              <a:ext cx="44671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رابط كسهم مستقيم 31">
              <a:extLst>
                <a:ext uri="{FF2B5EF4-FFF2-40B4-BE49-F238E27FC236}">
                  <a16:creationId xmlns:a16="http://schemas.microsoft.com/office/drawing/2014/main" id="{B8811681-E0A8-1D3F-17FB-5F683E1D45B2}"/>
                </a:ext>
              </a:extLst>
            </p:cNvPr>
            <p:cNvCxnSpPr/>
            <p:nvPr/>
          </p:nvCxnSpPr>
          <p:spPr>
            <a:xfrm>
              <a:off x="2875068" y="6224759"/>
              <a:ext cx="44671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مربع نص 18">
              <a:extLst>
                <a:ext uri="{FF2B5EF4-FFF2-40B4-BE49-F238E27FC236}">
                  <a16:creationId xmlns:a16="http://schemas.microsoft.com/office/drawing/2014/main" id="{0C0D228B-2C6F-62F0-1222-7CD4247178FC}"/>
                </a:ext>
              </a:extLst>
            </p:cNvPr>
            <p:cNvSpPr txBox="1"/>
            <p:nvPr/>
          </p:nvSpPr>
          <p:spPr>
            <a:xfrm>
              <a:off x="3321786" y="5287519"/>
              <a:ext cx="893436" cy="307777"/>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4</a:t>
              </a:r>
            </a:p>
          </p:txBody>
        </p:sp>
        <p:sp>
          <p:nvSpPr>
            <p:cNvPr id="12" name="مربع نص 19">
              <a:extLst>
                <a:ext uri="{FF2B5EF4-FFF2-40B4-BE49-F238E27FC236}">
                  <a16:creationId xmlns:a16="http://schemas.microsoft.com/office/drawing/2014/main" id="{84F21A3F-2144-63B7-C19B-D50956CF9C13}"/>
                </a:ext>
              </a:extLst>
            </p:cNvPr>
            <p:cNvSpPr txBox="1"/>
            <p:nvPr/>
          </p:nvSpPr>
          <p:spPr>
            <a:xfrm>
              <a:off x="3321786" y="5816615"/>
              <a:ext cx="893436" cy="307777"/>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6</a:t>
              </a:r>
            </a:p>
          </p:txBody>
        </p:sp>
        <p:sp>
          <p:nvSpPr>
            <p:cNvPr id="13" name="مربع نص 20">
              <a:extLst>
                <a:ext uri="{FF2B5EF4-FFF2-40B4-BE49-F238E27FC236}">
                  <a16:creationId xmlns:a16="http://schemas.microsoft.com/office/drawing/2014/main" id="{F4A57D62-22A3-B967-AC37-F1EF4FACF2C8}"/>
                </a:ext>
              </a:extLst>
            </p:cNvPr>
            <p:cNvSpPr txBox="1"/>
            <p:nvPr/>
          </p:nvSpPr>
          <p:spPr>
            <a:xfrm>
              <a:off x="3321786" y="6045786"/>
              <a:ext cx="893436" cy="307777"/>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7</a:t>
              </a:r>
            </a:p>
          </p:txBody>
        </p:sp>
        <p:cxnSp>
          <p:nvCxnSpPr>
            <p:cNvPr id="14" name="رابط كسهم مستقيم 27">
              <a:extLst>
                <a:ext uri="{FF2B5EF4-FFF2-40B4-BE49-F238E27FC236}">
                  <a16:creationId xmlns:a16="http://schemas.microsoft.com/office/drawing/2014/main" id="{21FAE75E-1749-1AFA-C0E0-80AE5ACAE56F}"/>
                </a:ext>
              </a:extLst>
            </p:cNvPr>
            <p:cNvCxnSpPr/>
            <p:nvPr/>
          </p:nvCxnSpPr>
          <p:spPr>
            <a:xfrm>
              <a:off x="1513197" y="5730512"/>
              <a:ext cx="44671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مربع نص 24">
              <a:extLst>
                <a:ext uri="{FF2B5EF4-FFF2-40B4-BE49-F238E27FC236}">
                  <a16:creationId xmlns:a16="http://schemas.microsoft.com/office/drawing/2014/main" id="{3E961B6C-BE11-8A75-F722-8CBA61BAA130}"/>
                </a:ext>
              </a:extLst>
            </p:cNvPr>
            <p:cNvSpPr txBox="1"/>
            <p:nvPr/>
          </p:nvSpPr>
          <p:spPr>
            <a:xfrm>
              <a:off x="1140932" y="5527015"/>
              <a:ext cx="409491" cy="307777"/>
            </a:xfrm>
            <a:prstGeom prst="rect">
              <a:avLst/>
            </a:prstGeom>
            <a:noFill/>
          </p:spPr>
          <p:txBody>
            <a:bodyPr wrap="square" rtlCol="0">
              <a:spAutoFit/>
            </a:bodyPr>
            <a:lstStyle/>
            <a:p>
              <a:r>
                <a:rPr lang="en-US" sz="1400" b="1" dirty="0">
                  <a:cs typeface="Times New Roman" panose="02020603050405020304" pitchFamily="18" charset="0"/>
                </a:rPr>
                <a:t>z</a:t>
              </a:r>
              <a:endParaRPr lang="en-US" sz="1400" b="1" baseline="-25000" dirty="0">
                <a:cs typeface="Times New Roman" panose="02020603050405020304" pitchFamily="18" charset="0"/>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a:extLst>
              <a:ext uri="{FF2B5EF4-FFF2-40B4-BE49-F238E27FC236}">
                <a16:creationId xmlns:a16="http://schemas.microsoft.com/office/drawing/2014/main" id="{7080E51A-7678-E15E-0A64-A7E948468579}"/>
              </a:ext>
            </a:extLst>
          </p:cNvPr>
          <p:cNvSpPr>
            <a:spLocks noGrp="1" noChangeArrowheads="1"/>
          </p:cNvSpPr>
          <p:nvPr>
            <p:ph idx="1"/>
          </p:nvPr>
        </p:nvSpPr>
        <p:spPr>
          <a:xfrm>
            <a:off x="1593015" y="987872"/>
            <a:ext cx="10964594" cy="4267898"/>
          </a:xfrm>
        </p:spPr>
        <p:txBody>
          <a:bodyPr>
            <a:normAutofit/>
          </a:bodyPr>
          <a:lstStyle/>
          <a:p>
            <a:pPr marL="0" indent="0">
              <a:buNone/>
            </a:pPr>
            <a:r>
              <a:rPr lang="en-US" altLang="en-US" sz="2400" b="1" dirty="0">
                <a:solidFill>
                  <a:srgbClr val="C00000"/>
                </a:solidFill>
              </a:rPr>
              <a:t>3x8 decoder with enable (E)</a:t>
            </a:r>
          </a:p>
        </p:txBody>
      </p:sp>
      <p:sp>
        <p:nvSpPr>
          <p:cNvPr id="2" name="Slide Number Placeholder 1">
            <a:extLst>
              <a:ext uri="{FF2B5EF4-FFF2-40B4-BE49-F238E27FC236}">
                <a16:creationId xmlns:a16="http://schemas.microsoft.com/office/drawing/2014/main" id="{7F675BA7-B2E7-C39C-7629-78DCB0AC0CFA}"/>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11</a:t>
            </a:fld>
            <a:endParaRPr lang="en-GB"/>
          </a:p>
        </p:txBody>
      </p:sp>
      <p:grpSp>
        <p:nvGrpSpPr>
          <p:cNvPr id="4100" name="Group 4">
            <a:extLst>
              <a:ext uri="{FF2B5EF4-FFF2-40B4-BE49-F238E27FC236}">
                <a16:creationId xmlns:a16="http://schemas.microsoft.com/office/drawing/2014/main" id="{C02E7C0D-6D3A-FE00-D7AF-AFAF3CD95AA2}"/>
              </a:ext>
            </a:extLst>
          </p:cNvPr>
          <p:cNvGrpSpPr>
            <a:grpSpLocks/>
          </p:cNvGrpSpPr>
          <p:nvPr/>
        </p:nvGrpSpPr>
        <p:grpSpPr bwMode="auto">
          <a:xfrm>
            <a:off x="1947807" y="1509653"/>
            <a:ext cx="3986213" cy="2938462"/>
            <a:chOff x="816" y="693"/>
            <a:chExt cx="2511" cy="1851"/>
          </a:xfrm>
        </p:grpSpPr>
        <p:graphicFrame>
          <p:nvGraphicFramePr>
            <p:cNvPr id="4098" name="Object 5">
              <a:extLst>
                <a:ext uri="{FF2B5EF4-FFF2-40B4-BE49-F238E27FC236}">
                  <a16:creationId xmlns:a16="http://schemas.microsoft.com/office/drawing/2014/main" id="{F1A5B462-3C46-1AF9-A3E0-39F6CEE3FE84}"/>
                </a:ext>
              </a:extLst>
            </p:cNvPr>
            <p:cNvGraphicFramePr>
              <a:graphicFrameLocks noChangeAspect="1"/>
            </p:cNvGraphicFramePr>
            <p:nvPr/>
          </p:nvGraphicFramePr>
          <p:xfrm>
            <a:off x="816" y="693"/>
            <a:ext cx="2511" cy="1679"/>
          </p:xfrm>
          <a:graphic>
            <a:graphicData uri="http://schemas.openxmlformats.org/presentationml/2006/ole">
              <mc:AlternateContent xmlns:mc="http://schemas.openxmlformats.org/markup-compatibility/2006">
                <mc:Choice xmlns:v="urn:schemas-microsoft-com:vml" Requires="v">
                  <p:oleObj name="Document" r:id="rId3" imgW="3973976" imgH="2657615" progId="Word.Document.8">
                    <p:embed/>
                  </p:oleObj>
                </mc:Choice>
                <mc:Fallback>
                  <p:oleObj name="Document" r:id="rId3" imgW="3973976" imgH="2657615" progId="Word.Document.8">
                    <p:embed/>
                    <p:pic>
                      <p:nvPicPr>
                        <p:cNvPr id="4098" name="Object 5">
                          <a:extLst>
                            <a:ext uri="{FF2B5EF4-FFF2-40B4-BE49-F238E27FC236}">
                              <a16:creationId xmlns:a16="http://schemas.microsoft.com/office/drawing/2014/main" id="{F1A5B462-3C46-1AF9-A3E0-39F6CEE3FE84}"/>
                            </a:ext>
                          </a:extLst>
                        </p:cNvPr>
                        <p:cNvPicPr>
                          <a:picLocks noChangeAspect="1" noChangeArrowheads="1"/>
                        </p:cNvPicPr>
                        <p:nvPr/>
                      </p:nvPicPr>
                      <p:blipFill>
                        <a:blip r:embed="rId4"/>
                        <a:srcRect/>
                        <a:stretch>
                          <a:fillRect/>
                        </a:stretch>
                      </p:blipFill>
                      <p:spPr bwMode="auto">
                        <a:xfrm>
                          <a:off x="816" y="693"/>
                          <a:ext cx="2511" cy="1679"/>
                        </a:xfrm>
                        <a:prstGeom prst="rect">
                          <a:avLst/>
                        </a:prstGeom>
                        <a:noFill/>
                        <a:ln>
                          <a:noFill/>
                        </a:ln>
                        <a:effectLst/>
                      </p:spPr>
                    </p:pic>
                  </p:oleObj>
                </mc:Fallback>
              </mc:AlternateContent>
            </a:graphicData>
          </a:graphic>
        </p:graphicFrame>
        <p:sp>
          <p:nvSpPr>
            <p:cNvPr id="4216" name="Line 7">
              <a:extLst>
                <a:ext uri="{FF2B5EF4-FFF2-40B4-BE49-F238E27FC236}">
                  <a16:creationId xmlns:a16="http://schemas.microsoft.com/office/drawing/2014/main" id="{6BAC4841-94CB-A007-86F1-0A85116A02CC}"/>
                </a:ext>
              </a:extLst>
            </p:cNvPr>
            <p:cNvSpPr>
              <a:spLocks noChangeShapeType="1"/>
            </p:cNvSpPr>
            <p:nvPr/>
          </p:nvSpPr>
          <p:spPr bwMode="auto">
            <a:xfrm>
              <a:off x="1488" y="1200"/>
              <a:ext cx="0" cy="134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GB" dirty="0"/>
            </a:p>
          </p:txBody>
        </p:sp>
      </p:grpSp>
      <p:grpSp>
        <p:nvGrpSpPr>
          <p:cNvPr id="4101" name="Group 8">
            <a:extLst>
              <a:ext uri="{FF2B5EF4-FFF2-40B4-BE49-F238E27FC236}">
                <a16:creationId xmlns:a16="http://schemas.microsoft.com/office/drawing/2014/main" id="{8737310E-2796-D0E9-129C-C5579E012B7C}"/>
              </a:ext>
            </a:extLst>
          </p:cNvPr>
          <p:cNvGrpSpPr>
            <a:grpSpLocks/>
          </p:cNvGrpSpPr>
          <p:nvPr/>
        </p:nvGrpSpPr>
        <p:grpSpPr bwMode="auto">
          <a:xfrm>
            <a:off x="7438290" y="1336755"/>
            <a:ext cx="3702050" cy="4603750"/>
            <a:chOff x="3332" y="1075"/>
            <a:chExt cx="2332" cy="2900"/>
          </a:xfrm>
        </p:grpSpPr>
        <p:sp>
          <p:nvSpPr>
            <p:cNvPr id="4122" name="AutoShape 9">
              <a:extLst>
                <a:ext uri="{FF2B5EF4-FFF2-40B4-BE49-F238E27FC236}">
                  <a16:creationId xmlns:a16="http://schemas.microsoft.com/office/drawing/2014/main" id="{D42FB5A9-7F86-089C-FDBD-7ABD629F2D0E}"/>
                </a:ext>
              </a:extLst>
            </p:cNvPr>
            <p:cNvSpPr>
              <a:spLocks noChangeArrowheads="1"/>
            </p:cNvSpPr>
            <p:nvPr/>
          </p:nvSpPr>
          <p:spPr bwMode="auto">
            <a:xfrm>
              <a:off x="4416" y="3100"/>
              <a:ext cx="288" cy="240"/>
            </a:xfrm>
            <a:prstGeom prst="flowChartDelay">
              <a:avLst/>
            </a:prstGeom>
            <a:noFill/>
            <a:ln w="158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23" name="Line 10">
              <a:extLst>
                <a:ext uri="{FF2B5EF4-FFF2-40B4-BE49-F238E27FC236}">
                  <a16:creationId xmlns:a16="http://schemas.microsoft.com/office/drawing/2014/main" id="{5BB8A2C0-5CB9-53F1-1008-0AA00662174E}"/>
                </a:ext>
              </a:extLst>
            </p:cNvPr>
            <p:cNvSpPr>
              <a:spLocks noChangeShapeType="1"/>
            </p:cNvSpPr>
            <p:nvPr/>
          </p:nvSpPr>
          <p:spPr bwMode="auto">
            <a:xfrm>
              <a:off x="3504" y="1728"/>
              <a:ext cx="91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nvGrpSpPr>
            <p:cNvPr id="4124" name="Group 11">
              <a:extLst>
                <a:ext uri="{FF2B5EF4-FFF2-40B4-BE49-F238E27FC236}">
                  <a16:creationId xmlns:a16="http://schemas.microsoft.com/office/drawing/2014/main" id="{623ECEEF-76FE-6D42-EF48-7049B5927DE6}"/>
                </a:ext>
              </a:extLst>
            </p:cNvPr>
            <p:cNvGrpSpPr>
              <a:grpSpLocks/>
            </p:cNvGrpSpPr>
            <p:nvPr/>
          </p:nvGrpSpPr>
          <p:grpSpPr bwMode="auto">
            <a:xfrm flipV="1">
              <a:off x="4128" y="3360"/>
              <a:ext cx="176" cy="180"/>
              <a:chOff x="3096" y="3240"/>
              <a:chExt cx="792" cy="792"/>
            </a:xfrm>
          </p:grpSpPr>
          <p:sp>
            <p:nvSpPr>
              <p:cNvPr id="4213" name="AutoShape 12">
                <a:extLst>
                  <a:ext uri="{FF2B5EF4-FFF2-40B4-BE49-F238E27FC236}">
                    <a16:creationId xmlns:a16="http://schemas.microsoft.com/office/drawing/2014/main" id="{63DD1200-6BE3-CCBF-2B2A-41DA2C690193}"/>
                  </a:ext>
                </a:extLst>
              </p:cNvPr>
              <p:cNvSpPr>
                <a:spLocks noChangeArrowheads="1"/>
              </p:cNvSpPr>
              <p:nvPr/>
            </p:nvSpPr>
            <p:spPr bwMode="auto">
              <a:xfrm>
                <a:off x="3096" y="3240"/>
                <a:ext cx="792" cy="648"/>
              </a:xfrm>
              <a:prstGeom prst="flowChartMerge">
                <a:avLst/>
              </a:prstGeom>
              <a:noFill/>
              <a:ln w="158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214" name="Oval 13">
                <a:extLst>
                  <a:ext uri="{FF2B5EF4-FFF2-40B4-BE49-F238E27FC236}">
                    <a16:creationId xmlns:a16="http://schemas.microsoft.com/office/drawing/2014/main" id="{7A786F1A-30EE-54DD-8543-8F77A185C568}"/>
                  </a:ext>
                </a:extLst>
              </p:cNvPr>
              <p:cNvSpPr>
                <a:spLocks noChangeArrowheads="1"/>
              </p:cNvSpPr>
              <p:nvPr/>
            </p:nvSpPr>
            <p:spPr bwMode="auto">
              <a:xfrm>
                <a:off x="3438" y="3888"/>
                <a:ext cx="144" cy="144"/>
              </a:xfrm>
              <a:prstGeom prst="ellipse">
                <a:avLst/>
              </a:prstGeom>
              <a:noFill/>
              <a:ln w="1587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grpSp>
        <p:sp>
          <p:nvSpPr>
            <p:cNvPr id="4125" name="Line 14">
              <a:extLst>
                <a:ext uri="{FF2B5EF4-FFF2-40B4-BE49-F238E27FC236}">
                  <a16:creationId xmlns:a16="http://schemas.microsoft.com/office/drawing/2014/main" id="{822F6B4C-8014-70CF-F0F3-0C6C3A65254E}"/>
                </a:ext>
              </a:extLst>
            </p:cNvPr>
            <p:cNvSpPr>
              <a:spLocks noChangeShapeType="1"/>
            </p:cNvSpPr>
            <p:nvPr/>
          </p:nvSpPr>
          <p:spPr bwMode="auto">
            <a:xfrm>
              <a:off x="4224" y="3539"/>
              <a:ext cx="0" cy="24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26" name="Line 15">
              <a:extLst>
                <a:ext uri="{FF2B5EF4-FFF2-40B4-BE49-F238E27FC236}">
                  <a16:creationId xmlns:a16="http://schemas.microsoft.com/office/drawing/2014/main" id="{E15861B0-7C7E-8A8E-74D6-F94F841A5D36}"/>
                </a:ext>
              </a:extLst>
            </p:cNvPr>
            <p:cNvSpPr>
              <a:spLocks noChangeShapeType="1"/>
            </p:cNvSpPr>
            <p:nvPr/>
          </p:nvSpPr>
          <p:spPr bwMode="auto">
            <a:xfrm>
              <a:off x="3504" y="3540"/>
              <a:ext cx="0" cy="24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27" name="Line 16">
              <a:extLst>
                <a:ext uri="{FF2B5EF4-FFF2-40B4-BE49-F238E27FC236}">
                  <a16:creationId xmlns:a16="http://schemas.microsoft.com/office/drawing/2014/main" id="{E8C43BB9-82F6-7A11-7A3B-22D45375DE08}"/>
                </a:ext>
              </a:extLst>
            </p:cNvPr>
            <p:cNvSpPr>
              <a:spLocks noChangeShapeType="1"/>
            </p:cNvSpPr>
            <p:nvPr/>
          </p:nvSpPr>
          <p:spPr bwMode="auto">
            <a:xfrm>
              <a:off x="4224" y="1248"/>
              <a:ext cx="0" cy="2112"/>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28" name="AutoShape 17">
              <a:extLst>
                <a:ext uri="{FF2B5EF4-FFF2-40B4-BE49-F238E27FC236}">
                  <a16:creationId xmlns:a16="http://schemas.microsoft.com/office/drawing/2014/main" id="{3437CFB2-DB51-149A-6FF5-AC6B99E2D710}"/>
                </a:ext>
              </a:extLst>
            </p:cNvPr>
            <p:cNvSpPr>
              <a:spLocks noChangeArrowheads="1"/>
            </p:cNvSpPr>
            <p:nvPr/>
          </p:nvSpPr>
          <p:spPr bwMode="auto">
            <a:xfrm>
              <a:off x="4416" y="2234"/>
              <a:ext cx="288" cy="240"/>
            </a:xfrm>
            <a:prstGeom prst="flowChartDelay">
              <a:avLst/>
            </a:prstGeom>
            <a:noFill/>
            <a:ln w="158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29" name="AutoShape 18">
              <a:extLst>
                <a:ext uri="{FF2B5EF4-FFF2-40B4-BE49-F238E27FC236}">
                  <a16:creationId xmlns:a16="http://schemas.microsoft.com/office/drawing/2014/main" id="{D608CC13-92DC-42B5-6FEB-B624E90EFDAD}"/>
                </a:ext>
              </a:extLst>
            </p:cNvPr>
            <p:cNvSpPr>
              <a:spLocks noChangeArrowheads="1"/>
            </p:cNvSpPr>
            <p:nvPr/>
          </p:nvSpPr>
          <p:spPr bwMode="auto">
            <a:xfrm>
              <a:off x="4416" y="2524"/>
              <a:ext cx="288" cy="240"/>
            </a:xfrm>
            <a:prstGeom prst="flowChartDelay">
              <a:avLst/>
            </a:prstGeom>
            <a:noFill/>
            <a:ln w="158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30" name="AutoShape 19">
              <a:extLst>
                <a:ext uri="{FF2B5EF4-FFF2-40B4-BE49-F238E27FC236}">
                  <a16:creationId xmlns:a16="http://schemas.microsoft.com/office/drawing/2014/main" id="{6FE326F8-5D74-FBED-5C9F-B6C4C7E309DE}"/>
                </a:ext>
              </a:extLst>
            </p:cNvPr>
            <p:cNvSpPr>
              <a:spLocks noChangeArrowheads="1"/>
            </p:cNvSpPr>
            <p:nvPr/>
          </p:nvSpPr>
          <p:spPr bwMode="auto">
            <a:xfrm>
              <a:off x="4416" y="2817"/>
              <a:ext cx="288" cy="240"/>
            </a:xfrm>
            <a:prstGeom prst="flowChartDelay">
              <a:avLst/>
            </a:prstGeom>
            <a:noFill/>
            <a:ln w="158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31" name="Line 20">
              <a:extLst>
                <a:ext uri="{FF2B5EF4-FFF2-40B4-BE49-F238E27FC236}">
                  <a16:creationId xmlns:a16="http://schemas.microsoft.com/office/drawing/2014/main" id="{2E438524-003F-E0C3-AC6D-56018D3FB60E}"/>
                </a:ext>
              </a:extLst>
            </p:cNvPr>
            <p:cNvSpPr>
              <a:spLocks noChangeShapeType="1"/>
            </p:cNvSpPr>
            <p:nvPr/>
          </p:nvSpPr>
          <p:spPr bwMode="auto">
            <a:xfrm>
              <a:off x="3504" y="1152"/>
              <a:ext cx="0" cy="2208"/>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grpSp>
          <p:nvGrpSpPr>
            <p:cNvPr id="4132" name="Group 21">
              <a:extLst>
                <a:ext uri="{FF2B5EF4-FFF2-40B4-BE49-F238E27FC236}">
                  <a16:creationId xmlns:a16="http://schemas.microsoft.com/office/drawing/2014/main" id="{E63C1F95-54D4-6B0A-8FFD-6D899AE08466}"/>
                </a:ext>
              </a:extLst>
            </p:cNvPr>
            <p:cNvGrpSpPr>
              <a:grpSpLocks/>
            </p:cNvGrpSpPr>
            <p:nvPr/>
          </p:nvGrpSpPr>
          <p:grpSpPr bwMode="auto">
            <a:xfrm flipV="1">
              <a:off x="3408" y="3360"/>
              <a:ext cx="176" cy="180"/>
              <a:chOff x="3096" y="3240"/>
              <a:chExt cx="792" cy="792"/>
            </a:xfrm>
          </p:grpSpPr>
          <p:sp>
            <p:nvSpPr>
              <p:cNvPr id="4211" name="AutoShape 22">
                <a:extLst>
                  <a:ext uri="{FF2B5EF4-FFF2-40B4-BE49-F238E27FC236}">
                    <a16:creationId xmlns:a16="http://schemas.microsoft.com/office/drawing/2014/main" id="{C25B506B-22C0-3645-A751-47E99C937A19}"/>
                  </a:ext>
                </a:extLst>
              </p:cNvPr>
              <p:cNvSpPr>
                <a:spLocks noChangeArrowheads="1"/>
              </p:cNvSpPr>
              <p:nvPr/>
            </p:nvSpPr>
            <p:spPr bwMode="auto">
              <a:xfrm>
                <a:off x="3096" y="3240"/>
                <a:ext cx="792" cy="648"/>
              </a:xfrm>
              <a:prstGeom prst="flowChartMerge">
                <a:avLst/>
              </a:prstGeom>
              <a:noFill/>
              <a:ln w="158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212" name="Oval 23">
                <a:extLst>
                  <a:ext uri="{FF2B5EF4-FFF2-40B4-BE49-F238E27FC236}">
                    <a16:creationId xmlns:a16="http://schemas.microsoft.com/office/drawing/2014/main" id="{2E86B92C-3AF7-7FDD-405E-DCFB0AF2678F}"/>
                  </a:ext>
                </a:extLst>
              </p:cNvPr>
              <p:cNvSpPr>
                <a:spLocks noChangeArrowheads="1"/>
              </p:cNvSpPr>
              <p:nvPr/>
            </p:nvSpPr>
            <p:spPr bwMode="auto">
              <a:xfrm>
                <a:off x="3438" y="3888"/>
                <a:ext cx="144" cy="144"/>
              </a:xfrm>
              <a:prstGeom prst="ellipse">
                <a:avLst/>
              </a:prstGeom>
              <a:noFill/>
              <a:ln w="1587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grpSp>
        <p:sp>
          <p:nvSpPr>
            <p:cNvPr id="4133" name="Line 24">
              <a:extLst>
                <a:ext uri="{FF2B5EF4-FFF2-40B4-BE49-F238E27FC236}">
                  <a16:creationId xmlns:a16="http://schemas.microsoft.com/office/drawing/2014/main" id="{659ADE3C-DBC9-721B-A0AA-EDD9FA537E24}"/>
                </a:ext>
              </a:extLst>
            </p:cNvPr>
            <p:cNvSpPr>
              <a:spLocks noChangeShapeType="1"/>
            </p:cNvSpPr>
            <p:nvPr/>
          </p:nvSpPr>
          <p:spPr bwMode="auto">
            <a:xfrm>
              <a:off x="4080" y="3648"/>
              <a:ext cx="144"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34" name="Line 25">
              <a:extLst>
                <a:ext uri="{FF2B5EF4-FFF2-40B4-BE49-F238E27FC236}">
                  <a16:creationId xmlns:a16="http://schemas.microsoft.com/office/drawing/2014/main" id="{9418D900-80BE-FA31-CD70-A90F1A9E0E97}"/>
                </a:ext>
              </a:extLst>
            </p:cNvPr>
            <p:cNvSpPr>
              <a:spLocks noChangeShapeType="1"/>
            </p:cNvSpPr>
            <p:nvPr/>
          </p:nvSpPr>
          <p:spPr bwMode="auto">
            <a:xfrm>
              <a:off x="3360" y="3648"/>
              <a:ext cx="144"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35" name="Line 26">
              <a:extLst>
                <a:ext uri="{FF2B5EF4-FFF2-40B4-BE49-F238E27FC236}">
                  <a16:creationId xmlns:a16="http://schemas.microsoft.com/office/drawing/2014/main" id="{20430665-B583-AD00-1A72-BB579A4FA001}"/>
                </a:ext>
              </a:extLst>
            </p:cNvPr>
            <p:cNvSpPr>
              <a:spLocks noChangeShapeType="1"/>
            </p:cNvSpPr>
            <p:nvPr/>
          </p:nvSpPr>
          <p:spPr bwMode="auto">
            <a:xfrm>
              <a:off x="4080" y="1536"/>
              <a:ext cx="0" cy="2112"/>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36" name="Line 27">
              <a:extLst>
                <a:ext uri="{FF2B5EF4-FFF2-40B4-BE49-F238E27FC236}">
                  <a16:creationId xmlns:a16="http://schemas.microsoft.com/office/drawing/2014/main" id="{2EA07FD4-CBA2-4D1B-4724-AF1D80F84DB8}"/>
                </a:ext>
              </a:extLst>
            </p:cNvPr>
            <p:cNvSpPr>
              <a:spLocks noChangeShapeType="1"/>
            </p:cNvSpPr>
            <p:nvPr/>
          </p:nvSpPr>
          <p:spPr bwMode="auto">
            <a:xfrm>
              <a:off x="3360" y="2304"/>
              <a:ext cx="0" cy="1344"/>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37" name="Line 28">
              <a:extLst>
                <a:ext uri="{FF2B5EF4-FFF2-40B4-BE49-F238E27FC236}">
                  <a16:creationId xmlns:a16="http://schemas.microsoft.com/office/drawing/2014/main" id="{49233E66-E71E-8049-5885-674A19A544E9}"/>
                </a:ext>
              </a:extLst>
            </p:cNvPr>
            <p:cNvSpPr>
              <a:spLocks noChangeShapeType="1"/>
            </p:cNvSpPr>
            <p:nvPr/>
          </p:nvSpPr>
          <p:spPr bwMode="auto">
            <a:xfrm>
              <a:off x="3360" y="2880"/>
              <a:ext cx="1056"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38" name="Line 29">
              <a:extLst>
                <a:ext uri="{FF2B5EF4-FFF2-40B4-BE49-F238E27FC236}">
                  <a16:creationId xmlns:a16="http://schemas.microsoft.com/office/drawing/2014/main" id="{0D59B2AC-A4A4-FA7A-AAFD-679A2089ACD1}"/>
                </a:ext>
              </a:extLst>
            </p:cNvPr>
            <p:cNvSpPr>
              <a:spLocks noChangeShapeType="1"/>
            </p:cNvSpPr>
            <p:nvPr/>
          </p:nvSpPr>
          <p:spPr bwMode="auto">
            <a:xfrm>
              <a:off x="4080" y="3264"/>
              <a:ext cx="336"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39" name="Line 30">
              <a:extLst>
                <a:ext uri="{FF2B5EF4-FFF2-40B4-BE49-F238E27FC236}">
                  <a16:creationId xmlns:a16="http://schemas.microsoft.com/office/drawing/2014/main" id="{E8B12156-C01F-199F-D31F-018DA331348D}"/>
                </a:ext>
              </a:extLst>
            </p:cNvPr>
            <p:cNvSpPr>
              <a:spLocks noChangeShapeType="1"/>
            </p:cNvSpPr>
            <p:nvPr/>
          </p:nvSpPr>
          <p:spPr bwMode="auto">
            <a:xfrm flipV="1">
              <a:off x="3360" y="2592"/>
              <a:ext cx="1056"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40" name="Line 31">
              <a:extLst>
                <a:ext uri="{FF2B5EF4-FFF2-40B4-BE49-F238E27FC236}">
                  <a16:creationId xmlns:a16="http://schemas.microsoft.com/office/drawing/2014/main" id="{90879760-DF34-04D1-7C5A-A6124DF283DD}"/>
                </a:ext>
              </a:extLst>
            </p:cNvPr>
            <p:cNvSpPr>
              <a:spLocks noChangeShapeType="1"/>
            </p:cNvSpPr>
            <p:nvPr/>
          </p:nvSpPr>
          <p:spPr bwMode="auto">
            <a:xfrm>
              <a:off x="4224" y="2400"/>
              <a:ext cx="19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41" name="Line 32">
              <a:extLst>
                <a:ext uri="{FF2B5EF4-FFF2-40B4-BE49-F238E27FC236}">
                  <a16:creationId xmlns:a16="http://schemas.microsoft.com/office/drawing/2014/main" id="{066FADFD-CB7E-44E6-F1CB-4AF019EA435D}"/>
                </a:ext>
              </a:extLst>
            </p:cNvPr>
            <p:cNvSpPr>
              <a:spLocks noChangeShapeType="1"/>
            </p:cNvSpPr>
            <p:nvPr/>
          </p:nvSpPr>
          <p:spPr bwMode="auto">
            <a:xfrm>
              <a:off x="3888" y="2352"/>
              <a:ext cx="528"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42" name="Line 33">
              <a:extLst>
                <a:ext uri="{FF2B5EF4-FFF2-40B4-BE49-F238E27FC236}">
                  <a16:creationId xmlns:a16="http://schemas.microsoft.com/office/drawing/2014/main" id="{1C82F929-E4C2-FB34-AC22-7499181214A0}"/>
                </a:ext>
              </a:extLst>
            </p:cNvPr>
            <p:cNvSpPr>
              <a:spLocks noChangeShapeType="1"/>
            </p:cNvSpPr>
            <p:nvPr/>
          </p:nvSpPr>
          <p:spPr bwMode="auto">
            <a:xfrm>
              <a:off x="3744" y="2064"/>
              <a:ext cx="67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43" name="Line 34">
              <a:extLst>
                <a:ext uri="{FF2B5EF4-FFF2-40B4-BE49-F238E27FC236}">
                  <a16:creationId xmlns:a16="http://schemas.microsoft.com/office/drawing/2014/main" id="{01745332-C453-B369-F7D4-05DEA91D870D}"/>
                </a:ext>
              </a:extLst>
            </p:cNvPr>
            <p:cNvSpPr>
              <a:spLocks noChangeShapeType="1"/>
            </p:cNvSpPr>
            <p:nvPr/>
          </p:nvSpPr>
          <p:spPr bwMode="auto">
            <a:xfrm>
              <a:off x="4080" y="2112"/>
              <a:ext cx="336"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44" name="Line 35">
              <a:extLst>
                <a:ext uri="{FF2B5EF4-FFF2-40B4-BE49-F238E27FC236}">
                  <a16:creationId xmlns:a16="http://schemas.microsoft.com/office/drawing/2014/main" id="{669116E3-8392-4A23-D0C3-9BAA920A5E3C}"/>
                </a:ext>
              </a:extLst>
            </p:cNvPr>
            <p:cNvSpPr>
              <a:spLocks noChangeShapeType="1"/>
            </p:cNvSpPr>
            <p:nvPr/>
          </p:nvSpPr>
          <p:spPr bwMode="auto">
            <a:xfrm>
              <a:off x="4704" y="2928"/>
              <a:ext cx="19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45" name="Line 36">
              <a:extLst>
                <a:ext uri="{FF2B5EF4-FFF2-40B4-BE49-F238E27FC236}">
                  <a16:creationId xmlns:a16="http://schemas.microsoft.com/office/drawing/2014/main" id="{22A03BAA-35BA-84BE-D45C-FCE850DEDD31}"/>
                </a:ext>
              </a:extLst>
            </p:cNvPr>
            <p:cNvSpPr>
              <a:spLocks noChangeShapeType="1"/>
            </p:cNvSpPr>
            <p:nvPr/>
          </p:nvSpPr>
          <p:spPr bwMode="auto">
            <a:xfrm>
              <a:off x="4704" y="2352"/>
              <a:ext cx="19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46" name="Line 37">
              <a:extLst>
                <a:ext uri="{FF2B5EF4-FFF2-40B4-BE49-F238E27FC236}">
                  <a16:creationId xmlns:a16="http://schemas.microsoft.com/office/drawing/2014/main" id="{53921301-C58E-853E-0AAE-667724E2FF4A}"/>
                </a:ext>
              </a:extLst>
            </p:cNvPr>
            <p:cNvSpPr>
              <a:spLocks noChangeShapeType="1"/>
            </p:cNvSpPr>
            <p:nvPr/>
          </p:nvSpPr>
          <p:spPr bwMode="auto">
            <a:xfrm>
              <a:off x="4704" y="2640"/>
              <a:ext cx="19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47" name="Line 38">
              <a:extLst>
                <a:ext uri="{FF2B5EF4-FFF2-40B4-BE49-F238E27FC236}">
                  <a16:creationId xmlns:a16="http://schemas.microsoft.com/office/drawing/2014/main" id="{5DF1BDC8-25BD-4D2D-6A73-2CCF083451A9}"/>
                </a:ext>
              </a:extLst>
            </p:cNvPr>
            <p:cNvSpPr>
              <a:spLocks noChangeShapeType="1"/>
            </p:cNvSpPr>
            <p:nvPr/>
          </p:nvSpPr>
          <p:spPr bwMode="auto">
            <a:xfrm>
              <a:off x="4704" y="3216"/>
              <a:ext cx="19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48" name="Text Box 39">
              <a:extLst>
                <a:ext uri="{FF2B5EF4-FFF2-40B4-BE49-F238E27FC236}">
                  <a16:creationId xmlns:a16="http://schemas.microsoft.com/office/drawing/2014/main" id="{5955E6A8-CB6F-2C2A-1B76-F3AF51B56AA3}"/>
                </a:ext>
              </a:extLst>
            </p:cNvPr>
            <p:cNvSpPr txBox="1">
              <a:spLocks noChangeArrowheads="1"/>
            </p:cNvSpPr>
            <p:nvPr/>
          </p:nvSpPr>
          <p:spPr bwMode="auto">
            <a:xfrm>
              <a:off x="4896" y="1392"/>
              <a:ext cx="76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F1 = x'y'z</a:t>
              </a:r>
            </a:p>
          </p:txBody>
        </p:sp>
        <p:sp>
          <p:nvSpPr>
            <p:cNvPr id="4149" name="Text Box 40">
              <a:extLst>
                <a:ext uri="{FF2B5EF4-FFF2-40B4-BE49-F238E27FC236}">
                  <a16:creationId xmlns:a16="http://schemas.microsoft.com/office/drawing/2014/main" id="{8106647A-78E8-8A2A-FC0F-554FB9F5470E}"/>
                </a:ext>
              </a:extLst>
            </p:cNvPr>
            <p:cNvSpPr txBox="1">
              <a:spLocks noChangeArrowheads="1"/>
            </p:cNvSpPr>
            <p:nvPr/>
          </p:nvSpPr>
          <p:spPr bwMode="auto">
            <a:xfrm>
              <a:off x="3408" y="3744"/>
              <a:ext cx="24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x</a:t>
              </a:r>
            </a:p>
          </p:txBody>
        </p:sp>
        <p:sp>
          <p:nvSpPr>
            <p:cNvPr id="4150" name="Text Box 41">
              <a:extLst>
                <a:ext uri="{FF2B5EF4-FFF2-40B4-BE49-F238E27FC236}">
                  <a16:creationId xmlns:a16="http://schemas.microsoft.com/office/drawing/2014/main" id="{66261A58-5873-1A1F-6323-4FF79760FD0B}"/>
                </a:ext>
              </a:extLst>
            </p:cNvPr>
            <p:cNvSpPr txBox="1">
              <a:spLocks noChangeArrowheads="1"/>
            </p:cNvSpPr>
            <p:nvPr/>
          </p:nvSpPr>
          <p:spPr bwMode="auto">
            <a:xfrm>
              <a:off x="4128" y="3744"/>
              <a:ext cx="24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z</a:t>
              </a:r>
            </a:p>
          </p:txBody>
        </p:sp>
        <p:sp>
          <p:nvSpPr>
            <p:cNvPr id="4151" name="Oval 42">
              <a:extLst>
                <a:ext uri="{FF2B5EF4-FFF2-40B4-BE49-F238E27FC236}">
                  <a16:creationId xmlns:a16="http://schemas.microsoft.com/office/drawing/2014/main" id="{771D1790-7F61-8EA2-37AB-E7ACFFDFEA0D}"/>
                </a:ext>
              </a:extLst>
            </p:cNvPr>
            <p:cNvSpPr>
              <a:spLocks noChangeArrowheads="1"/>
            </p:cNvSpPr>
            <p:nvPr/>
          </p:nvSpPr>
          <p:spPr bwMode="auto">
            <a:xfrm>
              <a:off x="3716" y="2032"/>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52" name="Oval 43">
              <a:extLst>
                <a:ext uri="{FF2B5EF4-FFF2-40B4-BE49-F238E27FC236}">
                  <a16:creationId xmlns:a16="http://schemas.microsoft.com/office/drawing/2014/main" id="{6A343267-BD05-2BC7-81E5-50EB4762EBB6}"/>
                </a:ext>
              </a:extLst>
            </p:cNvPr>
            <p:cNvSpPr>
              <a:spLocks noChangeArrowheads="1"/>
            </p:cNvSpPr>
            <p:nvPr/>
          </p:nvSpPr>
          <p:spPr bwMode="auto">
            <a:xfrm>
              <a:off x="4200" y="2376"/>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53" name="Oval 44">
              <a:extLst>
                <a:ext uri="{FF2B5EF4-FFF2-40B4-BE49-F238E27FC236}">
                  <a16:creationId xmlns:a16="http://schemas.microsoft.com/office/drawing/2014/main" id="{4874A577-B9F0-2F38-A891-8BA42A23C3A3}"/>
                </a:ext>
              </a:extLst>
            </p:cNvPr>
            <p:cNvSpPr>
              <a:spLocks noChangeArrowheads="1"/>
            </p:cNvSpPr>
            <p:nvPr/>
          </p:nvSpPr>
          <p:spPr bwMode="auto">
            <a:xfrm>
              <a:off x="4056" y="3244"/>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54" name="Oval 45">
              <a:extLst>
                <a:ext uri="{FF2B5EF4-FFF2-40B4-BE49-F238E27FC236}">
                  <a16:creationId xmlns:a16="http://schemas.microsoft.com/office/drawing/2014/main" id="{4B377611-FBCA-F5F9-3295-22B49B2275EB}"/>
                </a:ext>
              </a:extLst>
            </p:cNvPr>
            <p:cNvSpPr>
              <a:spLocks noChangeArrowheads="1"/>
            </p:cNvSpPr>
            <p:nvPr/>
          </p:nvSpPr>
          <p:spPr bwMode="auto">
            <a:xfrm>
              <a:off x="3336" y="3144"/>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55" name="Oval 46">
              <a:extLst>
                <a:ext uri="{FF2B5EF4-FFF2-40B4-BE49-F238E27FC236}">
                  <a16:creationId xmlns:a16="http://schemas.microsoft.com/office/drawing/2014/main" id="{C76B61CB-1A04-7163-5199-060CCCAE992A}"/>
                </a:ext>
              </a:extLst>
            </p:cNvPr>
            <p:cNvSpPr>
              <a:spLocks noChangeArrowheads="1"/>
            </p:cNvSpPr>
            <p:nvPr/>
          </p:nvSpPr>
          <p:spPr bwMode="auto">
            <a:xfrm>
              <a:off x="3476" y="3620"/>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56" name="Oval 47">
              <a:extLst>
                <a:ext uri="{FF2B5EF4-FFF2-40B4-BE49-F238E27FC236}">
                  <a16:creationId xmlns:a16="http://schemas.microsoft.com/office/drawing/2014/main" id="{4951F3EA-14A2-0EDF-4450-79218D7AE1D4}"/>
                </a:ext>
              </a:extLst>
            </p:cNvPr>
            <p:cNvSpPr>
              <a:spLocks noChangeArrowheads="1"/>
            </p:cNvSpPr>
            <p:nvPr/>
          </p:nvSpPr>
          <p:spPr bwMode="auto">
            <a:xfrm>
              <a:off x="4200" y="3620"/>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grpSp>
          <p:nvGrpSpPr>
            <p:cNvPr id="4157" name="Group 48">
              <a:extLst>
                <a:ext uri="{FF2B5EF4-FFF2-40B4-BE49-F238E27FC236}">
                  <a16:creationId xmlns:a16="http://schemas.microsoft.com/office/drawing/2014/main" id="{133189C3-14D6-7E99-CE0C-2CCB4AF3D034}"/>
                </a:ext>
              </a:extLst>
            </p:cNvPr>
            <p:cNvGrpSpPr>
              <a:grpSpLocks/>
            </p:cNvGrpSpPr>
            <p:nvPr/>
          </p:nvGrpSpPr>
          <p:grpSpPr bwMode="auto">
            <a:xfrm flipV="1">
              <a:off x="3792" y="3360"/>
              <a:ext cx="176" cy="180"/>
              <a:chOff x="3096" y="3240"/>
              <a:chExt cx="792" cy="792"/>
            </a:xfrm>
          </p:grpSpPr>
          <p:sp>
            <p:nvSpPr>
              <p:cNvPr id="4209" name="AutoShape 49">
                <a:extLst>
                  <a:ext uri="{FF2B5EF4-FFF2-40B4-BE49-F238E27FC236}">
                    <a16:creationId xmlns:a16="http://schemas.microsoft.com/office/drawing/2014/main" id="{5CFEE049-491B-F5D0-C316-49BCA7204F56}"/>
                  </a:ext>
                </a:extLst>
              </p:cNvPr>
              <p:cNvSpPr>
                <a:spLocks noChangeArrowheads="1"/>
              </p:cNvSpPr>
              <p:nvPr/>
            </p:nvSpPr>
            <p:spPr bwMode="auto">
              <a:xfrm>
                <a:off x="3096" y="3240"/>
                <a:ext cx="792" cy="648"/>
              </a:xfrm>
              <a:prstGeom prst="flowChartMerge">
                <a:avLst/>
              </a:prstGeom>
              <a:noFill/>
              <a:ln w="158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210" name="Oval 50">
                <a:extLst>
                  <a:ext uri="{FF2B5EF4-FFF2-40B4-BE49-F238E27FC236}">
                    <a16:creationId xmlns:a16="http://schemas.microsoft.com/office/drawing/2014/main" id="{28C5CFEF-DA31-B398-C1C0-D0C7BF197B6F}"/>
                  </a:ext>
                </a:extLst>
              </p:cNvPr>
              <p:cNvSpPr>
                <a:spLocks noChangeArrowheads="1"/>
              </p:cNvSpPr>
              <p:nvPr/>
            </p:nvSpPr>
            <p:spPr bwMode="auto">
              <a:xfrm>
                <a:off x="3438" y="3888"/>
                <a:ext cx="144" cy="144"/>
              </a:xfrm>
              <a:prstGeom prst="ellipse">
                <a:avLst/>
              </a:prstGeom>
              <a:noFill/>
              <a:ln w="1587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grpSp>
        <p:sp>
          <p:nvSpPr>
            <p:cNvPr id="4158" name="Line 51">
              <a:extLst>
                <a:ext uri="{FF2B5EF4-FFF2-40B4-BE49-F238E27FC236}">
                  <a16:creationId xmlns:a16="http://schemas.microsoft.com/office/drawing/2014/main" id="{3A4A4AC7-95EA-258F-6696-A4FAC65D2B8F}"/>
                </a:ext>
              </a:extLst>
            </p:cNvPr>
            <p:cNvSpPr>
              <a:spLocks noChangeShapeType="1"/>
            </p:cNvSpPr>
            <p:nvPr/>
          </p:nvSpPr>
          <p:spPr bwMode="auto">
            <a:xfrm>
              <a:off x="3888" y="3539"/>
              <a:ext cx="0" cy="24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59" name="Line 52">
              <a:extLst>
                <a:ext uri="{FF2B5EF4-FFF2-40B4-BE49-F238E27FC236}">
                  <a16:creationId xmlns:a16="http://schemas.microsoft.com/office/drawing/2014/main" id="{4DA13F5D-A547-4A6D-CB4B-1409F967CE2C}"/>
                </a:ext>
              </a:extLst>
            </p:cNvPr>
            <p:cNvSpPr>
              <a:spLocks noChangeShapeType="1"/>
            </p:cNvSpPr>
            <p:nvPr/>
          </p:nvSpPr>
          <p:spPr bwMode="auto">
            <a:xfrm>
              <a:off x="3888" y="1200"/>
              <a:ext cx="0" cy="216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60" name="Line 53">
              <a:extLst>
                <a:ext uri="{FF2B5EF4-FFF2-40B4-BE49-F238E27FC236}">
                  <a16:creationId xmlns:a16="http://schemas.microsoft.com/office/drawing/2014/main" id="{35E94F63-7262-63CD-6CAD-0BD0DF488ECE}"/>
                </a:ext>
              </a:extLst>
            </p:cNvPr>
            <p:cNvSpPr>
              <a:spLocks noChangeShapeType="1"/>
            </p:cNvSpPr>
            <p:nvPr/>
          </p:nvSpPr>
          <p:spPr bwMode="auto">
            <a:xfrm>
              <a:off x="3744" y="3648"/>
              <a:ext cx="144"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61" name="Line 54">
              <a:extLst>
                <a:ext uri="{FF2B5EF4-FFF2-40B4-BE49-F238E27FC236}">
                  <a16:creationId xmlns:a16="http://schemas.microsoft.com/office/drawing/2014/main" id="{D89B65A4-AF88-49BF-E9B2-A271A0DA6CEF}"/>
                </a:ext>
              </a:extLst>
            </p:cNvPr>
            <p:cNvSpPr>
              <a:spLocks noChangeShapeType="1"/>
            </p:cNvSpPr>
            <p:nvPr/>
          </p:nvSpPr>
          <p:spPr bwMode="auto">
            <a:xfrm>
              <a:off x="3744" y="1776"/>
              <a:ext cx="0" cy="1872"/>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62" name="Oval 55">
              <a:extLst>
                <a:ext uri="{FF2B5EF4-FFF2-40B4-BE49-F238E27FC236}">
                  <a16:creationId xmlns:a16="http://schemas.microsoft.com/office/drawing/2014/main" id="{6C7E0493-1005-94C7-9057-1DEC2EC25982}"/>
                </a:ext>
              </a:extLst>
            </p:cNvPr>
            <p:cNvSpPr>
              <a:spLocks noChangeArrowheads="1"/>
            </p:cNvSpPr>
            <p:nvPr/>
          </p:nvSpPr>
          <p:spPr bwMode="auto">
            <a:xfrm>
              <a:off x="3864" y="2616"/>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63" name="Oval 56">
              <a:extLst>
                <a:ext uri="{FF2B5EF4-FFF2-40B4-BE49-F238E27FC236}">
                  <a16:creationId xmlns:a16="http://schemas.microsoft.com/office/drawing/2014/main" id="{F3FD3668-FE9A-8CB8-7067-90538CD06B58}"/>
                </a:ext>
              </a:extLst>
            </p:cNvPr>
            <p:cNvSpPr>
              <a:spLocks noChangeArrowheads="1"/>
            </p:cNvSpPr>
            <p:nvPr/>
          </p:nvSpPr>
          <p:spPr bwMode="auto">
            <a:xfrm>
              <a:off x="3720" y="3196"/>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64" name="Oval 57">
              <a:extLst>
                <a:ext uri="{FF2B5EF4-FFF2-40B4-BE49-F238E27FC236}">
                  <a16:creationId xmlns:a16="http://schemas.microsoft.com/office/drawing/2014/main" id="{581E3283-564C-EA2B-011F-2112F54D4813}"/>
                </a:ext>
              </a:extLst>
            </p:cNvPr>
            <p:cNvSpPr>
              <a:spLocks noChangeArrowheads="1"/>
            </p:cNvSpPr>
            <p:nvPr/>
          </p:nvSpPr>
          <p:spPr bwMode="auto">
            <a:xfrm>
              <a:off x="3864" y="3620"/>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65" name="Text Box 58">
              <a:extLst>
                <a:ext uri="{FF2B5EF4-FFF2-40B4-BE49-F238E27FC236}">
                  <a16:creationId xmlns:a16="http://schemas.microsoft.com/office/drawing/2014/main" id="{2CA6B4B9-1E74-36B0-A487-D427ABC931F2}"/>
                </a:ext>
              </a:extLst>
            </p:cNvPr>
            <p:cNvSpPr txBox="1">
              <a:spLocks noChangeArrowheads="1"/>
            </p:cNvSpPr>
            <p:nvPr/>
          </p:nvSpPr>
          <p:spPr bwMode="auto">
            <a:xfrm>
              <a:off x="3792" y="3744"/>
              <a:ext cx="240"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y</a:t>
              </a:r>
            </a:p>
          </p:txBody>
        </p:sp>
        <p:sp>
          <p:nvSpPr>
            <p:cNvPr id="4166" name="Line 59">
              <a:extLst>
                <a:ext uri="{FF2B5EF4-FFF2-40B4-BE49-F238E27FC236}">
                  <a16:creationId xmlns:a16="http://schemas.microsoft.com/office/drawing/2014/main" id="{14B08B74-F19F-4751-6305-1A4979D94E1E}"/>
                </a:ext>
              </a:extLst>
            </p:cNvPr>
            <p:cNvSpPr>
              <a:spLocks noChangeShapeType="1"/>
            </p:cNvSpPr>
            <p:nvPr/>
          </p:nvSpPr>
          <p:spPr bwMode="auto">
            <a:xfrm flipV="1">
              <a:off x="3744" y="3216"/>
              <a:ext cx="67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67" name="Line 60">
              <a:extLst>
                <a:ext uri="{FF2B5EF4-FFF2-40B4-BE49-F238E27FC236}">
                  <a16:creationId xmlns:a16="http://schemas.microsoft.com/office/drawing/2014/main" id="{33950DDF-88F1-ECF3-855D-65346149E0FB}"/>
                </a:ext>
              </a:extLst>
            </p:cNvPr>
            <p:cNvSpPr>
              <a:spLocks noChangeShapeType="1"/>
            </p:cNvSpPr>
            <p:nvPr/>
          </p:nvSpPr>
          <p:spPr bwMode="auto">
            <a:xfrm flipV="1">
              <a:off x="3360" y="3168"/>
              <a:ext cx="1056"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68" name="Line 61">
              <a:extLst>
                <a:ext uri="{FF2B5EF4-FFF2-40B4-BE49-F238E27FC236}">
                  <a16:creationId xmlns:a16="http://schemas.microsoft.com/office/drawing/2014/main" id="{F42115E8-BB7E-FC0C-AD14-CEAC8D7A0BDA}"/>
                </a:ext>
              </a:extLst>
            </p:cNvPr>
            <p:cNvSpPr>
              <a:spLocks noChangeShapeType="1"/>
            </p:cNvSpPr>
            <p:nvPr/>
          </p:nvSpPr>
          <p:spPr bwMode="auto">
            <a:xfrm>
              <a:off x="3744" y="2928"/>
              <a:ext cx="67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69" name="Line 62">
              <a:extLst>
                <a:ext uri="{FF2B5EF4-FFF2-40B4-BE49-F238E27FC236}">
                  <a16:creationId xmlns:a16="http://schemas.microsoft.com/office/drawing/2014/main" id="{5A09DF49-A1CE-9F3F-5AB8-EE932A65A1D2}"/>
                </a:ext>
              </a:extLst>
            </p:cNvPr>
            <p:cNvSpPr>
              <a:spLocks noChangeShapeType="1"/>
            </p:cNvSpPr>
            <p:nvPr/>
          </p:nvSpPr>
          <p:spPr bwMode="auto">
            <a:xfrm>
              <a:off x="4224" y="2976"/>
              <a:ext cx="19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70" name="Oval 63">
              <a:extLst>
                <a:ext uri="{FF2B5EF4-FFF2-40B4-BE49-F238E27FC236}">
                  <a16:creationId xmlns:a16="http://schemas.microsoft.com/office/drawing/2014/main" id="{8CC8D13A-8755-B357-D48F-9A2C94B5BBF5}"/>
                </a:ext>
              </a:extLst>
            </p:cNvPr>
            <p:cNvSpPr>
              <a:spLocks noChangeArrowheads="1"/>
            </p:cNvSpPr>
            <p:nvPr/>
          </p:nvSpPr>
          <p:spPr bwMode="auto">
            <a:xfrm>
              <a:off x="3332" y="2852"/>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71" name="Oval 64">
              <a:extLst>
                <a:ext uri="{FF2B5EF4-FFF2-40B4-BE49-F238E27FC236}">
                  <a16:creationId xmlns:a16="http://schemas.microsoft.com/office/drawing/2014/main" id="{FBE0CC3A-5C4D-0B6D-8A6E-91FBF00588ED}"/>
                </a:ext>
              </a:extLst>
            </p:cNvPr>
            <p:cNvSpPr>
              <a:spLocks noChangeArrowheads="1"/>
            </p:cNvSpPr>
            <p:nvPr/>
          </p:nvSpPr>
          <p:spPr bwMode="auto">
            <a:xfrm>
              <a:off x="3716" y="2908"/>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72" name="Oval 65">
              <a:extLst>
                <a:ext uri="{FF2B5EF4-FFF2-40B4-BE49-F238E27FC236}">
                  <a16:creationId xmlns:a16="http://schemas.microsoft.com/office/drawing/2014/main" id="{C53CF507-A7A1-1807-A8B3-318A6F35CE60}"/>
                </a:ext>
              </a:extLst>
            </p:cNvPr>
            <p:cNvSpPr>
              <a:spLocks noChangeArrowheads="1"/>
            </p:cNvSpPr>
            <p:nvPr/>
          </p:nvSpPr>
          <p:spPr bwMode="auto">
            <a:xfrm>
              <a:off x="4196" y="2956"/>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73" name="Line 66">
              <a:extLst>
                <a:ext uri="{FF2B5EF4-FFF2-40B4-BE49-F238E27FC236}">
                  <a16:creationId xmlns:a16="http://schemas.microsoft.com/office/drawing/2014/main" id="{75D5FE58-526A-36D6-348A-6D0A7181EF15}"/>
                </a:ext>
              </a:extLst>
            </p:cNvPr>
            <p:cNvSpPr>
              <a:spLocks noChangeShapeType="1"/>
            </p:cNvSpPr>
            <p:nvPr/>
          </p:nvSpPr>
          <p:spPr bwMode="auto">
            <a:xfrm>
              <a:off x="4080" y="2688"/>
              <a:ext cx="336"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74" name="Line 67">
              <a:extLst>
                <a:ext uri="{FF2B5EF4-FFF2-40B4-BE49-F238E27FC236}">
                  <a16:creationId xmlns:a16="http://schemas.microsoft.com/office/drawing/2014/main" id="{9F56D42B-C455-2241-CBAE-660AF5B4FCC7}"/>
                </a:ext>
              </a:extLst>
            </p:cNvPr>
            <p:cNvSpPr>
              <a:spLocks noChangeShapeType="1"/>
            </p:cNvSpPr>
            <p:nvPr/>
          </p:nvSpPr>
          <p:spPr bwMode="auto">
            <a:xfrm>
              <a:off x="3888" y="2640"/>
              <a:ext cx="528"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75" name="Oval 68">
              <a:extLst>
                <a:ext uri="{FF2B5EF4-FFF2-40B4-BE49-F238E27FC236}">
                  <a16:creationId xmlns:a16="http://schemas.microsoft.com/office/drawing/2014/main" id="{57BDBC19-CFF6-ECED-9291-E8835A171822}"/>
                </a:ext>
              </a:extLst>
            </p:cNvPr>
            <p:cNvSpPr>
              <a:spLocks noChangeArrowheads="1"/>
            </p:cNvSpPr>
            <p:nvPr/>
          </p:nvSpPr>
          <p:spPr bwMode="auto">
            <a:xfrm>
              <a:off x="3332" y="2568"/>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76" name="Oval 69">
              <a:extLst>
                <a:ext uri="{FF2B5EF4-FFF2-40B4-BE49-F238E27FC236}">
                  <a16:creationId xmlns:a16="http://schemas.microsoft.com/office/drawing/2014/main" id="{DCA23DA2-8EDE-5504-DAA1-B715AE5BE8E6}"/>
                </a:ext>
              </a:extLst>
            </p:cNvPr>
            <p:cNvSpPr>
              <a:spLocks noChangeArrowheads="1"/>
            </p:cNvSpPr>
            <p:nvPr/>
          </p:nvSpPr>
          <p:spPr bwMode="auto">
            <a:xfrm>
              <a:off x="4060" y="2668"/>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77" name="Line 70">
              <a:extLst>
                <a:ext uri="{FF2B5EF4-FFF2-40B4-BE49-F238E27FC236}">
                  <a16:creationId xmlns:a16="http://schemas.microsoft.com/office/drawing/2014/main" id="{A086D9CF-4B47-7084-07CC-77CE321BA067}"/>
                </a:ext>
              </a:extLst>
            </p:cNvPr>
            <p:cNvSpPr>
              <a:spLocks noChangeShapeType="1"/>
            </p:cNvSpPr>
            <p:nvPr/>
          </p:nvSpPr>
          <p:spPr bwMode="auto">
            <a:xfrm>
              <a:off x="3360" y="2304"/>
              <a:ext cx="1056"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78" name="Oval 71">
              <a:extLst>
                <a:ext uri="{FF2B5EF4-FFF2-40B4-BE49-F238E27FC236}">
                  <a16:creationId xmlns:a16="http://schemas.microsoft.com/office/drawing/2014/main" id="{41CD9273-EB51-6161-6714-6BCD90B107BD}"/>
                </a:ext>
              </a:extLst>
            </p:cNvPr>
            <p:cNvSpPr>
              <a:spLocks noChangeArrowheads="1"/>
            </p:cNvSpPr>
            <p:nvPr/>
          </p:nvSpPr>
          <p:spPr bwMode="auto">
            <a:xfrm>
              <a:off x="3860" y="2332"/>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79" name="AutoShape 72">
              <a:extLst>
                <a:ext uri="{FF2B5EF4-FFF2-40B4-BE49-F238E27FC236}">
                  <a16:creationId xmlns:a16="http://schemas.microsoft.com/office/drawing/2014/main" id="{B321532F-43FF-E278-7E96-363AAB610A6D}"/>
                </a:ext>
              </a:extLst>
            </p:cNvPr>
            <p:cNvSpPr>
              <a:spLocks noChangeArrowheads="1"/>
            </p:cNvSpPr>
            <p:nvPr/>
          </p:nvSpPr>
          <p:spPr bwMode="auto">
            <a:xfrm>
              <a:off x="4416" y="1941"/>
              <a:ext cx="288" cy="240"/>
            </a:xfrm>
            <a:prstGeom prst="flowChartDelay">
              <a:avLst/>
            </a:prstGeom>
            <a:noFill/>
            <a:ln w="158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80" name="AutoShape 73">
              <a:extLst>
                <a:ext uri="{FF2B5EF4-FFF2-40B4-BE49-F238E27FC236}">
                  <a16:creationId xmlns:a16="http://schemas.microsoft.com/office/drawing/2014/main" id="{6125A98A-0E8B-DD76-5224-AE942C72F835}"/>
                </a:ext>
              </a:extLst>
            </p:cNvPr>
            <p:cNvSpPr>
              <a:spLocks noChangeArrowheads="1"/>
            </p:cNvSpPr>
            <p:nvPr/>
          </p:nvSpPr>
          <p:spPr bwMode="auto">
            <a:xfrm>
              <a:off x="4416" y="1075"/>
              <a:ext cx="288" cy="240"/>
            </a:xfrm>
            <a:prstGeom prst="flowChartDelay">
              <a:avLst/>
            </a:prstGeom>
            <a:noFill/>
            <a:ln w="158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81" name="AutoShape 74">
              <a:extLst>
                <a:ext uri="{FF2B5EF4-FFF2-40B4-BE49-F238E27FC236}">
                  <a16:creationId xmlns:a16="http://schemas.microsoft.com/office/drawing/2014/main" id="{07B7AAE8-F771-4F44-A2A7-344D7382B009}"/>
                </a:ext>
              </a:extLst>
            </p:cNvPr>
            <p:cNvSpPr>
              <a:spLocks noChangeArrowheads="1"/>
            </p:cNvSpPr>
            <p:nvPr/>
          </p:nvSpPr>
          <p:spPr bwMode="auto">
            <a:xfrm>
              <a:off x="4416" y="1365"/>
              <a:ext cx="288" cy="240"/>
            </a:xfrm>
            <a:prstGeom prst="flowChartDelay">
              <a:avLst/>
            </a:prstGeom>
            <a:noFill/>
            <a:ln w="158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82" name="AutoShape 75">
              <a:extLst>
                <a:ext uri="{FF2B5EF4-FFF2-40B4-BE49-F238E27FC236}">
                  <a16:creationId xmlns:a16="http://schemas.microsoft.com/office/drawing/2014/main" id="{62B22E33-282F-D5FF-290C-FE1577E8DA0C}"/>
                </a:ext>
              </a:extLst>
            </p:cNvPr>
            <p:cNvSpPr>
              <a:spLocks noChangeArrowheads="1"/>
            </p:cNvSpPr>
            <p:nvPr/>
          </p:nvSpPr>
          <p:spPr bwMode="auto">
            <a:xfrm>
              <a:off x="4416" y="1658"/>
              <a:ext cx="288" cy="240"/>
            </a:xfrm>
            <a:prstGeom prst="flowChartDelay">
              <a:avLst/>
            </a:prstGeom>
            <a:noFill/>
            <a:ln w="1587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83" name="Oval 76">
              <a:extLst>
                <a:ext uri="{FF2B5EF4-FFF2-40B4-BE49-F238E27FC236}">
                  <a16:creationId xmlns:a16="http://schemas.microsoft.com/office/drawing/2014/main" id="{1EDCB7C8-B6B4-025F-5B15-6040730236DC}"/>
                </a:ext>
              </a:extLst>
            </p:cNvPr>
            <p:cNvSpPr>
              <a:spLocks noChangeArrowheads="1"/>
            </p:cNvSpPr>
            <p:nvPr/>
          </p:nvSpPr>
          <p:spPr bwMode="auto">
            <a:xfrm>
              <a:off x="4052" y="2084"/>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84" name="Line 77">
              <a:extLst>
                <a:ext uri="{FF2B5EF4-FFF2-40B4-BE49-F238E27FC236}">
                  <a16:creationId xmlns:a16="http://schemas.microsoft.com/office/drawing/2014/main" id="{C9B292BD-E3F6-F147-A6EC-01F22200D26A}"/>
                </a:ext>
              </a:extLst>
            </p:cNvPr>
            <p:cNvSpPr>
              <a:spLocks noChangeShapeType="1"/>
            </p:cNvSpPr>
            <p:nvPr/>
          </p:nvSpPr>
          <p:spPr bwMode="auto">
            <a:xfrm>
              <a:off x="3504" y="2016"/>
              <a:ext cx="91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85" name="Oval 78">
              <a:extLst>
                <a:ext uri="{FF2B5EF4-FFF2-40B4-BE49-F238E27FC236}">
                  <a16:creationId xmlns:a16="http://schemas.microsoft.com/office/drawing/2014/main" id="{37FFBE1E-7FC5-473B-7238-019A2473885D}"/>
                </a:ext>
              </a:extLst>
            </p:cNvPr>
            <p:cNvSpPr>
              <a:spLocks noChangeArrowheads="1"/>
            </p:cNvSpPr>
            <p:nvPr/>
          </p:nvSpPr>
          <p:spPr bwMode="auto">
            <a:xfrm>
              <a:off x="3476" y="1988"/>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86" name="Line 79">
              <a:extLst>
                <a:ext uri="{FF2B5EF4-FFF2-40B4-BE49-F238E27FC236}">
                  <a16:creationId xmlns:a16="http://schemas.microsoft.com/office/drawing/2014/main" id="{9771A429-86DE-E561-487F-CB925828AC25}"/>
                </a:ext>
              </a:extLst>
            </p:cNvPr>
            <p:cNvSpPr>
              <a:spLocks noChangeShapeType="1"/>
            </p:cNvSpPr>
            <p:nvPr/>
          </p:nvSpPr>
          <p:spPr bwMode="auto">
            <a:xfrm>
              <a:off x="4224" y="1824"/>
              <a:ext cx="19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87" name="Line 80">
              <a:extLst>
                <a:ext uri="{FF2B5EF4-FFF2-40B4-BE49-F238E27FC236}">
                  <a16:creationId xmlns:a16="http://schemas.microsoft.com/office/drawing/2014/main" id="{3C3A24D0-A5C7-9F24-DA17-F271948843BB}"/>
                </a:ext>
              </a:extLst>
            </p:cNvPr>
            <p:cNvSpPr>
              <a:spLocks noChangeShapeType="1"/>
            </p:cNvSpPr>
            <p:nvPr/>
          </p:nvSpPr>
          <p:spPr bwMode="auto">
            <a:xfrm>
              <a:off x="3744" y="1776"/>
              <a:ext cx="67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88" name="Line 81">
              <a:extLst>
                <a:ext uri="{FF2B5EF4-FFF2-40B4-BE49-F238E27FC236}">
                  <a16:creationId xmlns:a16="http://schemas.microsoft.com/office/drawing/2014/main" id="{E006B3D4-4F26-8807-F953-0730BBF16F20}"/>
                </a:ext>
              </a:extLst>
            </p:cNvPr>
            <p:cNvSpPr>
              <a:spLocks noChangeShapeType="1"/>
            </p:cNvSpPr>
            <p:nvPr/>
          </p:nvSpPr>
          <p:spPr bwMode="auto">
            <a:xfrm>
              <a:off x="3504" y="1440"/>
              <a:ext cx="91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89" name="Line 82">
              <a:extLst>
                <a:ext uri="{FF2B5EF4-FFF2-40B4-BE49-F238E27FC236}">
                  <a16:creationId xmlns:a16="http://schemas.microsoft.com/office/drawing/2014/main" id="{5A6CF7E5-DC0F-7A59-478D-28E724D0F278}"/>
                </a:ext>
              </a:extLst>
            </p:cNvPr>
            <p:cNvSpPr>
              <a:spLocks noChangeShapeType="1"/>
            </p:cNvSpPr>
            <p:nvPr/>
          </p:nvSpPr>
          <p:spPr bwMode="auto">
            <a:xfrm>
              <a:off x="3888" y="1488"/>
              <a:ext cx="528"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90" name="Line 83">
              <a:extLst>
                <a:ext uri="{FF2B5EF4-FFF2-40B4-BE49-F238E27FC236}">
                  <a16:creationId xmlns:a16="http://schemas.microsoft.com/office/drawing/2014/main" id="{DD1B3464-C937-EA53-E499-04AEEDB32F6D}"/>
                </a:ext>
              </a:extLst>
            </p:cNvPr>
            <p:cNvSpPr>
              <a:spLocks noChangeShapeType="1"/>
            </p:cNvSpPr>
            <p:nvPr/>
          </p:nvSpPr>
          <p:spPr bwMode="auto">
            <a:xfrm>
              <a:off x="4080" y="1536"/>
              <a:ext cx="336"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91" name="Oval 84">
              <a:extLst>
                <a:ext uri="{FF2B5EF4-FFF2-40B4-BE49-F238E27FC236}">
                  <a16:creationId xmlns:a16="http://schemas.microsoft.com/office/drawing/2014/main" id="{B901A074-4F50-6930-1E87-3F0DA7BD501E}"/>
                </a:ext>
              </a:extLst>
            </p:cNvPr>
            <p:cNvSpPr>
              <a:spLocks noChangeArrowheads="1"/>
            </p:cNvSpPr>
            <p:nvPr/>
          </p:nvSpPr>
          <p:spPr bwMode="auto">
            <a:xfrm>
              <a:off x="3476" y="1700"/>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92" name="Oval 85">
              <a:extLst>
                <a:ext uri="{FF2B5EF4-FFF2-40B4-BE49-F238E27FC236}">
                  <a16:creationId xmlns:a16="http://schemas.microsoft.com/office/drawing/2014/main" id="{2756BA8B-AEDF-AB9E-D83E-672091441546}"/>
                </a:ext>
              </a:extLst>
            </p:cNvPr>
            <p:cNvSpPr>
              <a:spLocks noChangeArrowheads="1"/>
            </p:cNvSpPr>
            <p:nvPr/>
          </p:nvSpPr>
          <p:spPr bwMode="auto">
            <a:xfrm>
              <a:off x="4196" y="1804"/>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93" name="Oval 86">
              <a:extLst>
                <a:ext uri="{FF2B5EF4-FFF2-40B4-BE49-F238E27FC236}">
                  <a16:creationId xmlns:a16="http://schemas.microsoft.com/office/drawing/2014/main" id="{4B240957-B318-DF3E-9178-3385458BB8DD}"/>
                </a:ext>
              </a:extLst>
            </p:cNvPr>
            <p:cNvSpPr>
              <a:spLocks noChangeArrowheads="1"/>
            </p:cNvSpPr>
            <p:nvPr/>
          </p:nvSpPr>
          <p:spPr bwMode="auto">
            <a:xfrm>
              <a:off x="3860" y="1468"/>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94" name="Line 87">
              <a:extLst>
                <a:ext uri="{FF2B5EF4-FFF2-40B4-BE49-F238E27FC236}">
                  <a16:creationId xmlns:a16="http://schemas.microsoft.com/office/drawing/2014/main" id="{90B5900B-3E14-EB9C-DD1F-5C06FC790DE2}"/>
                </a:ext>
              </a:extLst>
            </p:cNvPr>
            <p:cNvSpPr>
              <a:spLocks noChangeShapeType="1"/>
            </p:cNvSpPr>
            <p:nvPr/>
          </p:nvSpPr>
          <p:spPr bwMode="auto">
            <a:xfrm>
              <a:off x="4224" y="1248"/>
              <a:ext cx="19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95" name="Line 88">
              <a:extLst>
                <a:ext uri="{FF2B5EF4-FFF2-40B4-BE49-F238E27FC236}">
                  <a16:creationId xmlns:a16="http://schemas.microsoft.com/office/drawing/2014/main" id="{FF92C5F9-5BFF-94F7-F94D-3FECA31BB492}"/>
                </a:ext>
              </a:extLst>
            </p:cNvPr>
            <p:cNvSpPr>
              <a:spLocks noChangeShapeType="1"/>
            </p:cNvSpPr>
            <p:nvPr/>
          </p:nvSpPr>
          <p:spPr bwMode="auto">
            <a:xfrm>
              <a:off x="3888" y="1200"/>
              <a:ext cx="528"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96" name="Line 89">
              <a:extLst>
                <a:ext uri="{FF2B5EF4-FFF2-40B4-BE49-F238E27FC236}">
                  <a16:creationId xmlns:a16="http://schemas.microsoft.com/office/drawing/2014/main" id="{66F0B829-0C84-EF99-0E9E-F1D5349E71F7}"/>
                </a:ext>
              </a:extLst>
            </p:cNvPr>
            <p:cNvSpPr>
              <a:spLocks noChangeShapeType="1"/>
            </p:cNvSpPr>
            <p:nvPr/>
          </p:nvSpPr>
          <p:spPr bwMode="auto">
            <a:xfrm>
              <a:off x="3504" y="1152"/>
              <a:ext cx="91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97" name="Oval 90">
              <a:extLst>
                <a:ext uri="{FF2B5EF4-FFF2-40B4-BE49-F238E27FC236}">
                  <a16:creationId xmlns:a16="http://schemas.microsoft.com/office/drawing/2014/main" id="{98195779-833E-9906-3353-CD0394C872A1}"/>
                </a:ext>
              </a:extLst>
            </p:cNvPr>
            <p:cNvSpPr>
              <a:spLocks noChangeArrowheads="1"/>
            </p:cNvSpPr>
            <p:nvPr/>
          </p:nvSpPr>
          <p:spPr bwMode="auto">
            <a:xfrm>
              <a:off x="3476" y="1420"/>
              <a:ext cx="48" cy="48"/>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ar-SA" altLang="en-US"/>
            </a:p>
          </p:txBody>
        </p:sp>
        <p:sp>
          <p:nvSpPr>
            <p:cNvPr id="4198" name="Line 91">
              <a:extLst>
                <a:ext uri="{FF2B5EF4-FFF2-40B4-BE49-F238E27FC236}">
                  <a16:creationId xmlns:a16="http://schemas.microsoft.com/office/drawing/2014/main" id="{907597CD-A1D3-C356-54D9-EC89202D006C}"/>
                </a:ext>
              </a:extLst>
            </p:cNvPr>
            <p:cNvSpPr>
              <a:spLocks noChangeShapeType="1"/>
            </p:cNvSpPr>
            <p:nvPr/>
          </p:nvSpPr>
          <p:spPr bwMode="auto">
            <a:xfrm>
              <a:off x="4704" y="1200"/>
              <a:ext cx="19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99" name="Line 92">
              <a:extLst>
                <a:ext uri="{FF2B5EF4-FFF2-40B4-BE49-F238E27FC236}">
                  <a16:creationId xmlns:a16="http://schemas.microsoft.com/office/drawing/2014/main" id="{144969EC-47EE-872D-2ADC-0FB1EFF74949}"/>
                </a:ext>
              </a:extLst>
            </p:cNvPr>
            <p:cNvSpPr>
              <a:spLocks noChangeShapeType="1"/>
            </p:cNvSpPr>
            <p:nvPr/>
          </p:nvSpPr>
          <p:spPr bwMode="auto">
            <a:xfrm>
              <a:off x="4704" y="1488"/>
              <a:ext cx="19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200" name="Line 93">
              <a:extLst>
                <a:ext uri="{FF2B5EF4-FFF2-40B4-BE49-F238E27FC236}">
                  <a16:creationId xmlns:a16="http://schemas.microsoft.com/office/drawing/2014/main" id="{B72CB53C-0F66-7065-0C61-03C1A87112B4}"/>
                </a:ext>
              </a:extLst>
            </p:cNvPr>
            <p:cNvSpPr>
              <a:spLocks noChangeShapeType="1"/>
            </p:cNvSpPr>
            <p:nvPr/>
          </p:nvSpPr>
          <p:spPr bwMode="auto">
            <a:xfrm>
              <a:off x="4704" y="1776"/>
              <a:ext cx="19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201" name="Line 94">
              <a:extLst>
                <a:ext uri="{FF2B5EF4-FFF2-40B4-BE49-F238E27FC236}">
                  <a16:creationId xmlns:a16="http://schemas.microsoft.com/office/drawing/2014/main" id="{00C5ECF3-6AF6-864D-0AD7-C15ACA57FDE2}"/>
                </a:ext>
              </a:extLst>
            </p:cNvPr>
            <p:cNvSpPr>
              <a:spLocks noChangeShapeType="1"/>
            </p:cNvSpPr>
            <p:nvPr/>
          </p:nvSpPr>
          <p:spPr bwMode="auto">
            <a:xfrm>
              <a:off x="4704" y="2064"/>
              <a:ext cx="192" cy="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202" name="Text Box 95">
              <a:extLst>
                <a:ext uri="{FF2B5EF4-FFF2-40B4-BE49-F238E27FC236}">
                  <a16:creationId xmlns:a16="http://schemas.microsoft.com/office/drawing/2014/main" id="{8041D129-4874-9CBA-AAF7-3D13FB670F28}"/>
                </a:ext>
              </a:extLst>
            </p:cNvPr>
            <p:cNvSpPr txBox="1">
              <a:spLocks noChangeArrowheads="1"/>
            </p:cNvSpPr>
            <p:nvPr/>
          </p:nvSpPr>
          <p:spPr bwMode="auto">
            <a:xfrm>
              <a:off x="4896" y="1104"/>
              <a:ext cx="76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F0 = x'y'z'</a:t>
              </a:r>
            </a:p>
          </p:txBody>
        </p:sp>
        <p:sp>
          <p:nvSpPr>
            <p:cNvPr id="4203" name="Text Box 96">
              <a:extLst>
                <a:ext uri="{FF2B5EF4-FFF2-40B4-BE49-F238E27FC236}">
                  <a16:creationId xmlns:a16="http://schemas.microsoft.com/office/drawing/2014/main" id="{A260A1AB-41C7-BB94-E108-6C8A2C836F9E}"/>
                </a:ext>
              </a:extLst>
            </p:cNvPr>
            <p:cNvSpPr txBox="1">
              <a:spLocks noChangeArrowheads="1"/>
            </p:cNvSpPr>
            <p:nvPr/>
          </p:nvSpPr>
          <p:spPr bwMode="auto">
            <a:xfrm>
              <a:off x="4896" y="1680"/>
              <a:ext cx="76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F2 = x'yz'</a:t>
              </a:r>
            </a:p>
          </p:txBody>
        </p:sp>
        <p:sp>
          <p:nvSpPr>
            <p:cNvPr id="4204" name="Text Box 97">
              <a:extLst>
                <a:ext uri="{FF2B5EF4-FFF2-40B4-BE49-F238E27FC236}">
                  <a16:creationId xmlns:a16="http://schemas.microsoft.com/office/drawing/2014/main" id="{0C885144-A875-3953-5FF2-7C4BBD3BE9CC}"/>
                </a:ext>
              </a:extLst>
            </p:cNvPr>
            <p:cNvSpPr txBox="1">
              <a:spLocks noChangeArrowheads="1"/>
            </p:cNvSpPr>
            <p:nvPr/>
          </p:nvSpPr>
          <p:spPr bwMode="auto">
            <a:xfrm>
              <a:off x="4896" y="1968"/>
              <a:ext cx="76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F3 = x'yz</a:t>
              </a:r>
            </a:p>
          </p:txBody>
        </p:sp>
        <p:sp>
          <p:nvSpPr>
            <p:cNvPr id="4205" name="Text Box 98">
              <a:extLst>
                <a:ext uri="{FF2B5EF4-FFF2-40B4-BE49-F238E27FC236}">
                  <a16:creationId xmlns:a16="http://schemas.microsoft.com/office/drawing/2014/main" id="{3F9B7CB2-90DD-A041-AC6C-584FC33C9F86}"/>
                </a:ext>
              </a:extLst>
            </p:cNvPr>
            <p:cNvSpPr txBox="1">
              <a:spLocks noChangeArrowheads="1"/>
            </p:cNvSpPr>
            <p:nvPr/>
          </p:nvSpPr>
          <p:spPr bwMode="auto">
            <a:xfrm>
              <a:off x="4896" y="2544"/>
              <a:ext cx="76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F5 = xy'z</a:t>
              </a:r>
            </a:p>
          </p:txBody>
        </p:sp>
        <p:sp>
          <p:nvSpPr>
            <p:cNvPr id="4206" name="Text Box 99">
              <a:extLst>
                <a:ext uri="{FF2B5EF4-FFF2-40B4-BE49-F238E27FC236}">
                  <a16:creationId xmlns:a16="http://schemas.microsoft.com/office/drawing/2014/main" id="{3DB2523F-9DA5-8EC6-275C-F2455B7D1500}"/>
                </a:ext>
              </a:extLst>
            </p:cNvPr>
            <p:cNvSpPr txBox="1">
              <a:spLocks noChangeArrowheads="1"/>
            </p:cNvSpPr>
            <p:nvPr/>
          </p:nvSpPr>
          <p:spPr bwMode="auto">
            <a:xfrm>
              <a:off x="4896" y="2256"/>
              <a:ext cx="76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F4 = xy'z'</a:t>
              </a:r>
            </a:p>
          </p:txBody>
        </p:sp>
        <p:sp>
          <p:nvSpPr>
            <p:cNvPr id="4207" name="Text Box 100">
              <a:extLst>
                <a:ext uri="{FF2B5EF4-FFF2-40B4-BE49-F238E27FC236}">
                  <a16:creationId xmlns:a16="http://schemas.microsoft.com/office/drawing/2014/main" id="{089C25DB-C69F-85BB-6080-440FC0ECDA74}"/>
                </a:ext>
              </a:extLst>
            </p:cNvPr>
            <p:cNvSpPr txBox="1">
              <a:spLocks noChangeArrowheads="1"/>
            </p:cNvSpPr>
            <p:nvPr/>
          </p:nvSpPr>
          <p:spPr bwMode="auto">
            <a:xfrm>
              <a:off x="4896" y="2832"/>
              <a:ext cx="76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F6 = xyz'</a:t>
              </a:r>
            </a:p>
          </p:txBody>
        </p:sp>
        <p:sp>
          <p:nvSpPr>
            <p:cNvPr id="4208" name="Text Box 101">
              <a:extLst>
                <a:ext uri="{FF2B5EF4-FFF2-40B4-BE49-F238E27FC236}">
                  <a16:creationId xmlns:a16="http://schemas.microsoft.com/office/drawing/2014/main" id="{FC14C370-904B-20E5-0E67-9B635D15F1E3}"/>
                </a:ext>
              </a:extLst>
            </p:cNvPr>
            <p:cNvSpPr txBox="1">
              <a:spLocks noChangeArrowheads="1"/>
            </p:cNvSpPr>
            <p:nvPr/>
          </p:nvSpPr>
          <p:spPr bwMode="auto">
            <a:xfrm>
              <a:off x="4896" y="3120"/>
              <a:ext cx="768"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t>F7 = xyz</a:t>
              </a:r>
            </a:p>
          </p:txBody>
        </p:sp>
      </p:grpSp>
      <p:sp>
        <p:nvSpPr>
          <p:cNvPr id="4102" name="Line 102">
            <a:extLst>
              <a:ext uri="{FF2B5EF4-FFF2-40B4-BE49-F238E27FC236}">
                <a16:creationId xmlns:a16="http://schemas.microsoft.com/office/drawing/2014/main" id="{CE7FA164-6F94-BACB-91BE-89C4A78A9969}"/>
              </a:ext>
            </a:extLst>
          </p:cNvPr>
          <p:cNvSpPr>
            <a:spLocks noChangeShapeType="1"/>
          </p:cNvSpPr>
          <p:nvPr/>
        </p:nvSpPr>
        <p:spPr bwMode="auto">
          <a:xfrm>
            <a:off x="9025790" y="1690768"/>
            <a:ext cx="0" cy="3529013"/>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03" name="Line 103">
            <a:extLst>
              <a:ext uri="{FF2B5EF4-FFF2-40B4-BE49-F238E27FC236}">
                <a16:creationId xmlns:a16="http://schemas.microsoft.com/office/drawing/2014/main" id="{3975FE3C-7B0C-4DE2-7A6F-59B5F9D9469F}"/>
              </a:ext>
            </a:extLst>
          </p:cNvPr>
          <p:cNvSpPr>
            <a:spLocks noChangeShapeType="1"/>
          </p:cNvSpPr>
          <p:nvPr/>
        </p:nvSpPr>
        <p:spPr bwMode="auto">
          <a:xfrm>
            <a:off x="9025790" y="5219780"/>
            <a:ext cx="287338"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04" name="Line 104">
            <a:extLst>
              <a:ext uri="{FF2B5EF4-FFF2-40B4-BE49-F238E27FC236}">
                <a16:creationId xmlns:a16="http://schemas.microsoft.com/office/drawing/2014/main" id="{174E16F3-3DAB-1C27-CFC6-7FB671DBDB3A}"/>
              </a:ext>
            </a:extLst>
          </p:cNvPr>
          <p:cNvSpPr>
            <a:spLocks noChangeShapeType="1"/>
          </p:cNvSpPr>
          <p:nvPr/>
        </p:nvSpPr>
        <p:spPr bwMode="auto">
          <a:xfrm flipH="1">
            <a:off x="9025791" y="1690767"/>
            <a:ext cx="142875"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05" name="Line 105">
            <a:extLst>
              <a:ext uri="{FF2B5EF4-FFF2-40B4-BE49-F238E27FC236}">
                <a16:creationId xmlns:a16="http://schemas.microsoft.com/office/drawing/2014/main" id="{1F25A320-3B99-495B-6560-6C26D47D50BF}"/>
              </a:ext>
            </a:extLst>
          </p:cNvPr>
          <p:cNvSpPr>
            <a:spLocks noChangeShapeType="1"/>
          </p:cNvSpPr>
          <p:nvPr/>
        </p:nvSpPr>
        <p:spPr bwMode="auto">
          <a:xfrm flipH="1">
            <a:off x="9008329" y="2133680"/>
            <a:ext cx="142875"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06" name="Line 106">
            <a:extLst>
              <a:ext uri="{FF2B5EF4-FFF2-40B4-BE49-F238E27FC236}">
                <a16:creationId xmlns:a16="http://schemas.microsoft.com/office/drawing/2014/main" id="{D448C323-E967-887D-9966-E93D11DB2492}"/>
              </a:ext>
            </a:extLst>
          </p:cNvPr>
          <p:cNvSpPr>
            <a:spLocks noChangeShapeType="1"/>
          </p:cNvSpPr>
          <p:nvPr/>
        </p:nvSpPr>
        <p:spPr bwMode="auto">
          <a:xfrm flipH="1">
            <a:off x="9014679" y="2598817"/>
            <a:ext cx="142875"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07" name="Line 107">
            <a:extLst>
              <a:ext uri="{FF2B5EF4-FFF2-40B4-BE49-F238E27FC236}">
                <a16:creationId xmlns:a16="http://schemas.microsoft.com/office/drawing/2014/main" id="{E179D6C1-4333-9E6E-7F7D-976A8CFA8077}"/>
              </a:ext>
            </a:extLst>
          </p:cNvPr>
          <p:cNvSpPr>
            <a:spLocks noChangeShapeType="1"/>
          </p:cNvSpPr>
          <p:nvPr/>
        </p:nvSpPr>
        <p:spPr bwMode="auto">
          <a:xfrm flipH="1">
            <a:off x="9003566" y="3036967"/>
            <a:ext cx="142875"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08" name="Line 108">
            <a:extLst>
              <a:ext uri="{FF2B5EF4-FFF2-40B4-BE49-F238E27FC236}">
                <a16:creationId xmlns:a16="http://schemas.microsoft.com/office/drawing/2014/main" id="{D5C2DEC8-BE88-16D4-91AF-324E67896679}"/>
              </a:ext>
            </a:extLst>
          </p:cNvPr>
          <p:cNvSpPr>
            <a:spLocks noChangeShapeType="1"/>
          </p:cNvSpPr>
          <p:nvPr/>
        </p:nvSpPr>
        <p:spPr bwMode="auto">
          <a:xfrm flipH="1">
            <a:off x="9025791" y="3502105"/>
            <a:ext cx="142875"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09" name="Line 109">
            <a:extLst>
              <a:ext uri="{FF2B5EF4-FFF2-40B4-BE49-F238E27FC236}">
                <a16:creationId xmlns:a16="http://schemas.microsoft.com/office/drawing/2014/main" id="{40393DDC-9D29-1CD5-C382-F5B4F0E75EE9}"/>
              </a:ext>
            </a:extLst>
          </p:cNvPr>
          <p:cNvSpPr>
            <a:spLocks noChangeShapeType="1"/>
          </p:cNvSpPr>
          <p:nvPr/>
        </p:nvSpPr>
        <p:spPr bwMode="auto">
          <a:xfrm flipH="1">
            <a:off x="9025791" y="4427617"/>
            <a:ext cx="142875"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10" name="Line 110">
            <a:extLst>
              <a:ext uri="{FF2B5EF4-FFF2-40B4-BE49-F238E27FC236}">
                <a16:creationId xmlns:a16="http://schemas.microsoft.com/office/drawing/2014/main" id="{609B7133-DA90-4122-47ED-62C2D160C4D2}"/>
              </a:ext>
            </a:extLst>
          </p:cNvPr>
          <p:cNvSpPr>
            <a:spLocks noChangeShapeType="1"/>
          </p:cNvSpPr>
          <p:nvPr/>
        </p:nvSpPr>
        <p:spPr bwMode="auto">
          <a:xfrm flipH="1">
            <a:off x="9019441" y="4870530"/>
            <a:ext cx="142875"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11" name="Line 111">
            <a:extLst>
              <a:ext uri="{FF2B5EF4-FFF2-40B4-BE49-F238E27FC236}">
                <a16:creationId xmlns:a16="http://schemas.microsoft.com/office/drawing/2014/main" id="{DA2C0A43-5921-05D6-E6C0-6F4BADF8B39F}"/>
              </a:ext>
            </a:extLst>
          </p:cNvPr>
          <p:cNvSpPr>
            <a:spLocks noChangeShapeType="1"/>
          </p:cNvSpPr>
          <p:nvPr/>
        </p:nvSpPr>
        <p:spPr bwMode="auto">
          <a:xfrm flipH="1">
            <a:off x="9014679" y="3962480"/>
            <a:ext cx="142875" cy="0"/>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112" name="Text Box 112">
            <a:extLst>
              <a:ext uri="{FF2B5EF4-FFF2-40B4-BE49-F238E27FC236}">
                <a16:creationId xmlns:a16="http://schemas.microsoft.com/office/drawing/2014/main" id="{5CB4E9E8-8563-01BA-BD85-E5F3474559D8}"/>
              </a:ext>
            </a:extLst>
          </p:cNvPr>
          <p:cNvSpPr txBox="1">
            <a:spLocks noChangeArrowheads="1"/>
          </p:cNvSpPr>
          <p:nvPr/>
        </p:nvSpPr>
        <p:spPr bwMode="auto">
          <a:xfrm>
            <a:off x="9313128" y="5075318"/>
            <a:ext cx="1079500" cy="584775"/>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1600">
                <a:solidFill>
                  <a:srgbClr val="FF0000"/>
                </a:solidFill>
              </a:rPr>
              <a:t>Enabel (E)</a:t>
            </a:r>
          </a:p>
        </p:txBody>
      </p:sp>
      <p:sp>
        <p:nvSpPr>
          <p:cNvPr id="4113" name="Oval 113">
            <a:extLst>
              <a:ext uri="{FF2B5EF4-FFF2-40B4-BE49-F238E27FC236}">
                <a16:creationId xmlns:a16="http://schemas.microsoft.com/office/drawing/2014/main" id="{E09F93DA-8FC7-3BCE-948F-524F5643FEBD}"/>
              </a:ext>
            </a:extLst>
          </p:cNvPr>
          <p:cNvSpPr>
            <a:spLocks noChangeArrowheads="1"/>
          </p:cNvSpPr>
          <p:nvPr/>
        </p:nvSpPr>
        <p:spPr bwMode="auto">
          <a:xfrm>
            <a:off x="8992454" y="4821317"/>
            <a:ext cx="71437" cy="71438"/>
          </a:xfrm>
          <a:prstGeom prst="ellipse">
            <a:avLst/>
          </a:prstGeom>
          <a:solidFill>
            <a:srgbClr val="FF0000"/>
          </a:solidFill>
          <a:ln w="9525">
            <a:solidFill>
              <a:srgbClr val="FF0000"/>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SA" altLang="en-US" sz="2400">
              <a:solidFill>
                <a:srgbClr val="FF0000"/>
              </a:solidFill>
            </a:endParaRPr>
          </a:p>
        </p:txBody>
      </p:sp>
      <p:sp>
        <p:nvSpPr>
          <p:cNvPr id="4114" name="Oval 114">
            <a:extLst>
              <a:ext uri="{FF2B5EF4-FFF2-40B4-BE49-F238E27FC236}">
                <a16:creationId xmlns:a16="http://schemas.microsoft.com/office/drawing/2014/main" id="{76F5C440-B563-0F05-3A8F-4E9CE70F9DB2}"/>
              </a:ext>
            </a:extLst>
          </p:cNvPr>
          <p:cNvSpPr>
            <a:spLocks noChangeArrowheads="1"/>
          </p:cNvSpPr>
          <p:nvPr/>
        </p:nvSpPr>
        <p:spPr bwMode="auto">
          <a:xfrm>
            <a:off x="9003565" y="4376817"/>
            <a:ext cx="71438" cy="71438"/>
          </a:xfrm>
          <a:prstGeom prst="ellipse">
            <a:avLst/>
          </a:prstGeom>
          <a:solidFill>
            <a:srgbClr val="FF0000"/>
          </a:solidFill>
          <a:ln w="9525">
            <a:solidFill>
              <a:srgbClr val="FF0000"/>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SA" altLang="en-US" sz="2400">
              <a:solidFill>
                <a:srgbClr val="FF0000"/>
              </a:solidFill>
            </a:endParaRPr>
          </a:p>
        </p:txBody>
      </p:sp>
      <p:sp>
        <p:nvSpPr>
          <p:cNvPr id="4115" name="Oval 115">
            <a:extLst>
              <a:ext uri="{FF2B5EF4-FFF2-40B4-BE49-F238E27FC236}">
                <a16:creationId xmlns:a16="http://schemas.microsoft.com/office/drawing/2014/main" id="{39B0DB2F-1F01-02E8-C2CA-923A8D21763D}"/>
              </a:ext>
            </a:extLst>
          </p:cNvPr>
          <p:cNvSpPr>
            <a:spLocks noChangeArrowheads="1"/>
          </p:cNvSpPr>
          <p:nvPr/>
        </p:nvSpPr>
        <p:spPr bwMode="auto">
          <a:xfrm>
            <a:off x="8986104" y="3933906"/>
            <a:ext cx="71437" cy="71437"/>
          </a:xfrm>
          <a:prstGeom prst="ellipse">
            <a:avLst/>
          </a:prstGeom>
          <a:solidFill>
            <a:srgbClr val="FF0000"/>
          </a:solidFill>
          <a:ln w="9525">
            <a:solidFill>
              <a:srgbClr val="FF0000"/>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SA" altLang="en-US" sz="2400">
              <a:solidFill>
                <a:srgbClr val="FF0000"/>
              </a:solidFill>
            </a:endParaRPr>
          </a:p>
        </p:txBody>
      </p:sp>
      <p:sp>
        <p:nvSpPr>
          <p:cNvPr id="4116" name="Oval 116">
            <a:extLst>
              <a:ext uri="{FF2B5EF4-FFF2-40B4-BE49-F238E27FC236}">
                <a16:creationId xmlns:a16="http://schemas.microsoft.com/office/drawing/2014/main" id="{639A40B7-AB8C-9E23-981C-0F97F640E8B5}"/>
              </a:ext>
            </a:extLst>
          </p:cNvPr>
          <p:cNvSpPr>
            <a:spLocks noChangeArrowheads="1"/>
          </p:cNvSpPr>
          <p:nvPr/>
        </p:nvSpPr>
        <p:spPr bwMode="auto">
          <a:xfrm>
            <a:off x="9003565" y="3479881"/>
            <a:ext cx="71438" cy="71437"/>
          </a:xfrm>
          <a:prstGeom prst="ellipse">
            <a:avLst/>
          </a:prstGeom>
          <a:solidFill>
            <a:srgbClr val="FF0000"/>
          </a:solidFill>
          <a:ln w="9525">
            <a:solidFill>
              <a:srgbClr val="FF0000"/>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SA" altLang="en-US" sz="2400">
              <a:solidFill>
                <a:srgbClr val="FF0000"/>
              </a:solidFill>
            </a:endParaRPr>
          </a:p>
        </p:txBody>
      </p:sp>
      <p:sp>
        <p:nvSpPr>
          <p:cNvPr id="4117" name="Oval 117">
            <a:extLst>
              <a:ext uri="{FF2B5EF4-FFF2-40B4-BE49-F238E27FC236}">
                <a16:creationId xmlns:a16="http://schemas.microsoft.com/office/drawing/2014/main" id="{8F9E7E4D-A7CA-96CA-39FA-F7AF68F3C1E2}"/>
              </a:ext>
            </a:extLst>
          </p:cNvPr>
          <p:cNvSpPr>
            <a:spLocks noChangeArrowheads="1"/>
          </p:cNvSpPr>
          <p:nvPr/>
        </p:nvSpPr>
        <p:spPr bwMode="auto">
          <a:xfrm>
            <a:off x="8992454" y="2998867"/>
            <a:ext cx="71437" cy="71438"/>
          </a:xfrm>
          <a:prstGeom prst="ellipse">
            <a:avLst/>
          </a:prstGeom>
          <a:solidFill>
            <a:srgbClr val="FF0000"/>
          </a:solidFill>
          <a:ln w="9525">
            <a:solidFill>
              <a:srgbClr val="FF0000"/>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SA" altLang="en-US" sz="2400">
              <a:solidFill>
                <a:srgbClr val="FF0000"/>
              </a:solidFill>
            </a:endParaRPr>
          </a:p>
        </p:txBody>
      </p:sp>
      <p:sp>
        <p:nvSpPr>
          <p:cNvPr id="4118" name="Oval 118">
            <a:extLst>
              <a:ext uri="{FF2B5EF4-FFF2-40B4-BE49-F238E27FC236}">
                <a16:creationId xmlns:a16="http://schemas.microsoft.com/office/drawing/2014/main" id="{B2F4619A-F0AC-38CF-703B-CFCE069420D1}"/>
              </a:ext>
            </a:extLst>
          </p:cNvPr>
          <p:cNvSpPr>
            <a:spLocks noChangeArrowheads="1"/>
          </p:cNvSpPr>
          <p:nvPr/>
        </p:nvSpPr>
        <p:spPr bwMode="auto">
          <a:xfrm>
            <a:off x="8992454" y="2565481"/>
            <a:ext cx="71437" cy="71437"/>
          </a:xfrm>
          <a:prstGeom prst="ellipse">
            <a:avLst/>
          </a:prstGeom>
          <a:solidFill>
            <a:srgbClr val="FF0000"/>
          </a:solidFill>
          <a:ln w="9525">
            <a:solidFill>
              <a:srgbClr val="FF0000"/>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SA" altLang="en-US" sz="2400">
              <a:solidFill>
                <a:srgbClr val="FF0000"/>
              </a:solidFill>
            </a:endParaRPr>
          </a:p>
        </p:txBody>
      </p:sp>
      <p:sp>
        <p:nvSpPr>
          <p:cNvPr id="4119" name="Oval 119">
            <a:extLst>
              <a:ext uri="{FF2B5EF4-FFF2-40B4-BE49-F238E27FC236}">
                <a16:creationId xmlns:a16="http://schemas.microsoft.com/office/drawing/2014/main" id="{A58FACDB-C569-A3CC-008A-65283694EDF7}"/>
              </a:ext>
            </a:extLst>
          </p:cNvPr>
          <p:cNvSpPr>
            <a:spLocks noChangeArrowheads="1"/>
          </p:cNvSpPr>
          <p:nvPr/>
        </p:nvSpPr>
        <p:spPr bwMode="auto">
          <a:xfrm>
            <a:off x="9003565" y="2084467"/>
            <a:ext cx="71438" cy="71438"/>
          </a:xfrm>
          <a:prstGeom prst="ellipse">
            <a:avLst/>
          </a:prstGeom>
          <a:solidFill>
            <a:srgbClr val="FF0000"/>
          </a:solidFill>
          <a:ln w="9525">
            <a:solidFill>
              <a:srgbClr val="FF0000"/>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SA" altLang="en-US" sz="2400">
              <a:solidFill>
                <a:srgbClr val="FF0000"/>
              </a:solidFill>
            </a:endParaRPr>
          </a:p>
        </p:txBody>
      </p:sp>
      <p:grpSp>
        <p:nvGrpSpPr>
          <p:cNvPr id="13" name="Group 12">
            <a:extLst>
              <a:ext uri="{FF2B5EF4-FFF2-40B4-BE49-F238E27FC236}">
                <a16:creationId xmlns:a16="http://schemas.microsoft.com/office/drawing/2014/main" id="{78FE04BC-3E72-62C1-766D-1BC44065E1AE}"/>
              </a:ext>
            </a:extLst>
          </p:cNvPr>
          <p:cNvGrpSpPr/>
          <p:nvPr/>
        </p:nvGrpSpPr>
        <p:grpSpPr>
          <a:xfrm>
            <a:off x="1961307" y="4173558"/>
            <a:ext cx="3287367" cy="2317682"/>
            <a:chOff x="927855" y="4208366"/>
            <a:chExt cx="3287367" cy="2317682"/>
          </a:xfrm>
        </p:grpSpPr>
        <p:grpSp>
          <p:nvGrpSpPr>
            <p:cNvPr id="23" name="مجموعة 37">
              <a:extLst>
                <a:ext uri="{FF2B5EF4-FFF2-40B4-BE49-F238E27FC236}">
                  <a16:creationId xmlns:a16="http://schemas.microsoft.com/office/drawing/2014/main" id="{199FF926-6FD7-E597-4AE9-57B2278B89EE}"/>
                </a:ext>
              </a:extLst>
            </p:cNvPr>
            <p:cNvGrpSpPr/>
            <p:nvPr/>
          </p:nvGrpSpPr>
          <p:grpSpPr>
            <a:xfrm>
              <a:off x="927855" y="4208366"/>
              <a:ext cx="3275932" cy="2317682"/>
              <a:chOff x="5292080" y="2010582"/>
              <a:chExt cx="3168352" cy="1865121"/>
            </a:xfrm>
          </p:grpSpPr>
          <p:grpSp>
            <p:nvGrpSpPr>
              <p:cNvPr id="24" name="مجموعة 14">
                <a:extLst>
                  <a:ext uri="{FF2B5EF4-FFF2-40B4-BE49-F238E27FC236}">
                    <a16:creationId xmlns:a16="http://schemas.microsoft.com/office/drawing/2014/main" id="{1A7201F8-A566-876C-C655-CEB8FCA3F9DB}"/>
                  </a:ext>
                </a:extLst>
              </p:cNvPr>
              <p:cNvGrpSpPr/>
              <p:nvPr/>
            </p:nvGrpSpPr>
            <p:grpSpPr>
              <a:xfrm>
                <a:off x="5508104" y="2010582"/>
                <a:ext cx="2952328" cy="1637769"/>
                <a:chOff x="5508104" y="2010582"/>
                <a:chExt cx="2952328" cy="1637769"/>
              </a:xfrm>
            </p:grpSpPr>
            <p:sp>
              <p:nvSpPr>
                <p:cNvPr id="27" name="مربع نص 15">
                  <a:extLst>
                    <a:ext uri="{FF2B5EF4-FFF2-40B4-BE49-F238E27FC236}">
                      <a16:creationId xmlns:a16="http://schemas.microsoft.com/office/drawing/2014/main" id="{05F9CDBB-A270-E4F5-2918-235010600540}"/>
                    </a:ext>
                  </a:extLst>
                </p:cNvPr>
                <p:cNvSpPr txBox="1"/>
                <p:nvPr/>
              </p:nvSpPr>
              <p:spPr>
                <a:xfrm>
                  <a:off x="7596336" y="2197769"/>
                  <a:ext cx="864096" cy="247679"/>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1</a:t>
                  </a:r>
                </a:p>
              </p:txBody>
            </p:sp>
            <p:grpSp>
              <p:nvGrpSpPr>
                <p:cNvPr id="28" name="مجموعة 16">
                  <a:extLst>
                    <a:ext uri="{FF2B5EF4-FFF2-40B4-BE49-F238E27FC236}">
                      <a16:creationId xmlns:a16="http://schemas.microsoft.com/office/drawing/2014/main" id="{938401FC-FA70-63BB-215B-5A50DB9C9C91}"/>
                    </a:ext>
                  </a:extLst>
                </p:cNvPr>
                <p:cNvGrpSpPr/>
                <p:nvPr/>
              </p:nvGrpSpPr>
              <p:grpSpPr>
                <a:xfrm>
                  <a:off x="5508104" y="2010582"/>
                  <a:ext cx="2952328" cy="1637769"/>
                  <a:chOff x="5508104" y="2010582"/>
                  <a:chExt cx="2952328" cy="1637769"/>
                </a:xfrm>
              </p:grpSpPr>
              <p:grpSp>
                <p:nvGrpSpPr>
                  <p:cNvPr id="29" name="مجموعة 17">
                    <a:extLst>
                      <a:ext uri="{FF2B5EF4-FFF2-40B4-BE49-F238E27FC236}">
                        <a16:creationId xmlns:a16="http://schemas.microsoft.com/office/drawing/2014/main" id="{FDB013BE-4C02-F1B1-9CE8-CF2C088E8DF4}"/>
                      </a:ext>
                    </a:extLst>
                  </p:cNvPr>
                  <p:cNvGrpSpPr/>
                  <p:nvPr/>
                </p:nvGrpSpPr>
                <p:grpSpPr>
                  <a:xfrm>
                    <a:off x="5508104" y="2113111"/>
                    <a:ext cx="2088232" cy="1535240"/>
                    <a:chOff x="5508104" y="2113111"/>
                    <a:chExt cx="2088232" cy="1535240"/>
                  </a:xfrm>
                </p:grpSpPr>
                <p:grpSp>
                  <p:nvGrpSpPr>
                    <p:cNvPr id="4097" name="مجموعة 21">
                      <a:extLst>
                        <a:ext uri="{FF2B5EF4-FFF2-40B4-BE49-F238E27FC236}">
                          <a16:creationId xmlns:a16="http://schemas.microsoft.com/office/drawing/2014/main" id="{505F5C87-06EA-6559-2D89-52F0851B3FA5}"/>
                        </a:ext>
                      </a:extLst>
                    </p:cNvPr>
                    <p:cNvGrpSpPr/>
                    <p:nvPr/>
                  </p:nvGrpSpPr>
                  <p:grpSpPr>
                    <a:xfrm>
                      <a:off x="5508104" y="2113111"/>
                      <a:ext cx="2088232" cy="1535240"/>
                      <a:chOff x="3059832" y="2852936"/>
                      <a:chExt cx="2088232" cy="1535240"/>
                    </a:xfrm>
                  </p:grpSpPr>
                  <p:grpSp>
                    <p:nvGrpSpPr>
                      <p:cNvPr id="4121" name="مجموعة 23">
                        <a:extLst>
                          <a:ext uri="{FF2B5EF4-FFF2-40B4-BE49-F238E27FC236}">
                            <a16:creationId xmlns:a16="http://schemas.microsoft.com/office/drawing/2014/main" id="{36D99CB0-B427-4091-3625-37146B6AC9C7}"/>
                          </a:ext>
                        </a:extLst>
                      </p:cNvPr>
                      <p:cNvGrpSpPr/>
                      <p:nvPr/>
                    </p:nvGrpSpPr>
                    <p:grpSpPr>
                      <a:xfrm>
                        <a:off x="3419872" y="2852936"/>
                        <a:ext cx="1728192" cy="1535240"/>
                        <a:chOff x="3419872" y="1772816"/>
                        <a:chExt cx="1728192" cy="1535240"/>
                      </a:xfrm>
                    </p:grpSpPr>
                    <p:sp>
                      <p:nvSpPr>
                        <p:cNvPr id="97" name="مستطيل 25">
                          <a:extLst>
                            <a:ext uri="{FF2B5EF4-FFF2-40B4-BE49-F238E27FC236}">
                              <a16:creationId xmlns:a16="http://schemas.microsoft.com/office/drawing/2014/main" id="{EC7BA192-FC9D-58F7-08A5-98BC3E2B3E8F}"/>
                            </a:ext>
                          </a:extLst>
                        </p:cNvPr>
                        <p:cNvSpPr/>
                        <p:nvPr/>
                      </p:nvSpPr>
                      <p:spPr>
                        <a:xfrm>
                          <a:off x="3851920" y="1772816"/>
                          <a:ext cx="864096" cy="1535240"/>
                        </a:xfrm>
                        <a:prstGeom prst="rect">
                          <a:avLst/>
                        </a:prstGeom>
                        <a:solidFill>
                          <a:schemeClr val="tx2">
                            <a:lumMod val="20000"/>
                            <a:lumOff val="80000"/>
                          </a:schemeClr>
                        </a:solidFill>
                        <a:ln w="28575">
                          <a:solidFill>
                            <a:schemeClr val="tx1"/>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500" i="1" dirty="0">
                              <a:solidFill>
                                <a:schemeClr val="tx1"/>
                              </a:solidFill>
                              <a:cs typeface="Times New Roman" panose="02020603050405020304" pitchFamily="18" charset="0"/>
                            </a:rPr>
                            <a:t>3-to-8</a:t>
                          </a:r>
                        </a:p>
                        <a:p>
                          <a:pPr algn="ctr"/>
                          <a:r>
                            <a:rPr lang="en-US" sz="1500" i="1" dirty="0">
                              <a:solidFill>
                                <a:schemeClr val="tx1"/>
                              </a:solidFill>
                              <a:cs typeface="Times New Roman" panose="02020603050405020304" pitchFamily="18" charset="0"/>
                            </a:rPr>
                            <a:t>decoder</a:t>
                          </a:r>
                        </a:p>
                      </p:txBody>
                    </p:sp>
                    <p:cxnSp>
                      <p:nvCxnSpPr>
                        <p:cNvPr id="98" name="رابط كسهم مستقيم 26">
                          <a:extLst>
                            <a:ext uri="{FF2B5EF4-FFF2-40B4-BE49-F238E27FC236}">
                              <a16:creationId xmlns:a16="http://schemas.microsoft.com/office/drawing/2014/main" id="{4DB17779-E6B6-4E69-0B20-04F7185D30F3}"/>
                            </a:ext>
                          </a:extLst>
                        </p:cNvPr>
                        <p:cNvCxnSpPr/>
                        <p:nvPr/>
                      </p:nvCxnSpPr>
                      <p:spPr>
                        <a:xfrm>
                          <a:off x="3419872" y="2276872"/>
                          <a:ext cx="4320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9" name="رابط كسهم مستقيم 27">
                          <a:extLst>
                            <a:ext uri="{FF2B5EF4-FFF2-40B4-BE49-F238E27FC236}">
                              <a16:creationId xmlns:a16="http://schemas.microsoft.com/office/drawing/2014/main" id="{4709A99B-313C-FE80-3B0B-0F04B62DB244}"/>
                            </a:ext>
                          </a:extLst>
                        </p:cNvPr>
                        <p:cNvCxnSpPr/>
                        <p:nvPr/>
                      </p:nvCxnSpPr>
                      <p:spPr>
                        <a:xfrm>
                          <a:off x="3419872" y="2564904"/>
                          <a:ext cx="4320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0" name="رابط كسهم مستقيم 28">
                          <a:extLst>
                            <a:ext uri="{FF2B5EF4-FFF2-40B4-BE49-F238E27FC236}">
                              <a16:creationId xmlns:a16="http://schemas.microsoft.com/office/drawing/2014/main" id="{E05D521C-6A6A-BCF6-FBCF-EFD3F3A3FCA4}"/>
                            </a:ext>
                          </a:extLst>
                        </p:cNvPr>
                        <p:cNvCxnSpPr/>
                        <p:nvPr/>
                      </p:nvCxnSpPr>
                      <p:spPr>
                        <a:xfrm>
                          <a:off x="4716016" y="1808035"/>
                          <a:ext cx="4320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1" name="رابط كسهم مستقيم 29">
                          <a:extLst>
                            <a:ext uri="{FF2B5EF4-FFF2-40B4-BE49-F238E27FC236}">
                              <a16:creationId xmlns:a16="http://schemas.microsoft.com/office/drawing/2014/main" id="{F8886528-2D97-17F0-110A-6F7F91786CBE}"/>
                            </a:ext>
                          </a:extLst>
                        </p:cNvPr>
                        <p:cNvCxnSpPr/>
                        <p:nvPr/>
                      </p:nvCxnSpPr>
                      <p:spPr>
                        <a:xfrm>
                          <a:off x="4716016" y="2001488"/>
                          <a:ext cx="4320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2" name="رابط كسهم مستقيم 30">
                          <a:extLst>
                            <a:ext uri="{FF2B5EF4-FFF2-40B4-BE49-F238E27FC236}">
                              <a16:creationId xmlns:a16="http://schemas.microsoft.com/office/drawing/2014/main" id="{65B65E37-C219-4655-13FD-3EB82149ABFB}"/>
                            </a:ext>
                          </a:extLst>
                        </p:cNvPr>
                        <p:cNvCxnSpPr/>
                        <p:nvPr/>
                      </p:nvCxnSpPr>
                      <p:spPr>
                        <a:xfrm>
                          <a:off x="4716016" y="2217517"/>
                          <a:ext cx="4320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3" name="رابط كسهم مستقيم 31">
                          <a:extLst>
                            <a:ext uri="{FF2B5EF4-FFF2-40B4-BE49-F238E27FC236}">
                              <a16:creationId xmlns:a16="http://schemas.microsoft.com/office/drawing/2014/main" id="{5595E73A-CB24-D387-15D8-34883EF72B1D}"/>
                            </a:ext>
                          </a:extLst>
                        </p:cNvPr>
                        <p:cNvCxnSpPr/>
                        <p:nvPr/>
                      </p:nvCxnSpPr>
                      <p:spPr>
                        <a:xfrm>
                          <a:off x="4716016" y="2433544"/>
                          <a:ext cx="4320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96" name="مربع نص 24">
                        <a:extLst>
                          <a:ext uri="{FF2B5EF4-FFF2-40B4-BE49-F238E27FC236}">
                            <a16:creationId xmlns:a16="http://schemas.microsoft.com/office/drawing/2014/main" id="{2106B402-9DD9-FB88-2748-8A7DA8306B30}"/>
                          </a:ext>
                        </a:extLst>
                      </p:cNvPr>
                      <p:cNvSpPr txBox="1"/>
                      <p:nvPr/>
                    </p:nvSpPr>
                    <p:spPr>
                      <a:xfrm>
                        <a:off x="3059832" y="3481263"/>
                        <a:ext cx="396044" cy="247679"/>
                      </a:xfrm>
                      <a:prstGeom prst="rect">
                        <a:avLst/>
                      </a:prstGeom>
                      <a:noFill/>
                    </p:spPr>
                    <p:txBody>
                      <a:bodyPr wrap="square" rtlCol="0">
                        <a:spAutoFit/>
                      </a:bodyPr>
                      <a:lstStyle/>
                      <a:p>
                        <a:r>
                          <a:rPr lang="en-US" sz="1400" b="1" dirty="0">
                            <a:cs typeface="Times New Roman" panose="02020603050405020304" pitchFamily="18" charset="0"/>
                          </a:rPr>
                          <a:t>y</a:t>
                        </a:r>
                        <a:endParaRPr lang="en-US" sz="1400" b="1" baseline="-25000" dirty="0">
                          <a:cs typeface="Times New Roman" panose="02020603050405020304" pitchFamily="18" charset="0"/>
                        </a:endParaRPr>
                      </a:p>
                    </p:txBody>
                  </p:sp>
                </p:grpSp>
                <p:sp>
                  <p:nvSpPr>
                    <p:cNvPr id="4120" name="مربع نص 22">
                      <a:extLst>
                        <a:ext uri="{FF2B5EF4-FFF2-40B4-BE49-F238E27FC236}">
                          <a16:creationId xmlns:a16="http://schemas.microsoft.com/office/drawing/2014/main" id="{4B153485-63E4-90A4-4E7C-2CCCFC205501}"/>
                        </a:ext>
                      </a:extLst>
                    </p:cNvPr>
                    <p:cNvSpPr txBox="1"/>
                    <p:nvPr/>
                  </p:nvSpPr>
                  <p:spPr>
                    <a:xfrm>
                      <a:off x="5508104" y="2420888"/>
                      <a:ext cx="396044" cy="247679"/>
                    </a:xfrm>
                    <a:prstGeom prst="rect">
                      <a:avLst/>
                    </a:prstGeom>
                    <a:noFill/>
                  </p:spPr>
                  <p:txBody>
                    <a:bodyPr wrap="square" rtlCol="0">
                      <a:spAutoFit/>
                    </a:bodyPr>
                    <a:lstStyle/>
                    <a:p>
                      <a:r>
                        <a:rPr lang="en-US" sz="1400" b="1" dirty="0">
                          <a:cs typeface="Times New Roman" panose="02020603050405020304" pitchFamily="18" charset="0"/>
                        </a:rPr>
                        <a:t>x</a:t>
                      </a:r>
                      <a:endParaRPr lang="en-US" sz="1400" b="1" baseline="-25000" dirty="0">
                        <a:cs typeface="Times New Roman" panose="02020603050405020304" pitchFamily="18" charset="0"/>
                      </a:endParaRPr>
                    </a:p>
                  </p:txBody>
                </p:sp>
              </p:grpSp>
              <p:sp>
                <p:nvSpPr>
                  <p:cNvPr id="30" name="مربع نص 18">
                    <a:extLst>
                      <a:ext uri="{FF2B5EF4-FFF2-40B4-BE49-F238E27FC236}">
                        <a16:creationId xmlns:a16="http://schemas.microsoft.com/office/drawing/2014/main" id="{E9C9B17C-F603-0C6A-BBFB-B799BC9218D9}"/>
                      </a:ext>
                    </a:extLst>
                  </p:cNvPr>
                  <p:cNvSpPr txBox="1"/>
                  <p:nvPr/>
                </p:nvSpPr>
                <p:spPr>
                  <a:xfrm>
                    <a:off x="7596336" y="2010582"/>
                    <a:ext cx="864096" cy="247679"/>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0</a:t>
                    </a:r>
                  </a:p>
                </p:txBody>
              </p:sp>
              <p:sp>
                <p:nvSpPr>
                  <p:cNvPr id="31" name="مربع نص 19">
                    <a:extLst>
                      <a:ext uri="{FF2B5EF4-FFF2-40B4-BE49-F238E27FC236}">
                        <a16:creationId xmlns:a16="http://schemas.microsoft.com/office/drawing/2014/main" id="{6D14A406-5E4E-02E3-56ED-2F3013748049}"/>
                      </a:ext>
                    </a:extLst>
                  </p:cNvPr>
                  <p:cNvSpPr txBox="1"/>
                  <p:nvPr/>
                </p:nvSpPr>
                <p:spPr>
                  <a:xfrm>
                    <a:off x="7596336" y="2413789"/>
                    <a:ext cx="864096" cy="247679"/>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2</a:t>
                    </a:r>
                  </a:p>
                </p:txBody>
              </p:sp>
              <p:sp>
                <p:nvSpPr>
                  <p:cNvPr id="4096" name="مربع نص 20">
                    <a:extLst>
                      <a:ext uri="{FF2B5EF4-FFF2-40B4-BE49-F238E27FC236}">
                        <a16:creationId xmlns:a16="http://schemas.microsoft.com/office/drawing/2014/main" id="{D927FC7C-D505-BCC6-A39A-C0616C71FA14}"/>
                      </a:ext>
                    </a:extLst>
                  </p:cNvPr>
                  <p:cNvSpPr txBox="1"/>
                  <p:nvPr/>
                </p:nvSpPr>
                <p:spPr>
                  <a:xfrm>
                    <a:off x="7596336" y="2629813"/>
                    <a:ext cx="864096" cy="247679"/>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3</a:t>
                    </a:r>
                  </a:p>
                </p:txBody>
              </p:sp>
            </p:grpSp>
          </p:grpSp>
          <p:cxnSp>
            <p:nvCxnSpPr>
              <p:cNvPr id="25" name="رابط بشكل مرفق 35">
                <a:extLst>
                  <a:ext uri="{FF2B5EF4-FFF2-40B4-BE49-F238E27FC236}">
                    <a16:creationId xmlns:a16="http://schemas.microsoft.com/office/drawing/2014/main" id="{25B5DFE8-1C6C-097C-DC60-D60687C37878}"/>
                  </a:ext>
                </a:extLst>
              </p:cNvPr>
              <p:cNvCxnSpPr>
                <a:cxnSpLocks/>
              </p:cNvCxnSpPr>
              <p:nvPr/>
            </p:nvCxnSpPr>
            <p:spPr>
              <a:xfrm flipV="1">
                <a:off x="6267635" y="3639934"/>
                <a:ext cx="432048" cy="235769"/>
              </a:xfrm>
              <a:prstGeom prst="bentConnector2">
                <a:avLst/>
              </a:prstGeom>
              <a:ln>
                <a:tailEnd type="triangle"/>
              </a:ln>
            </p:spPr>
            <p:style>
              <a:lnRef idx="1">
                <a:schemeClr val="dk1"/>
              </a:lnRef>
              <a:fillRef idx="0">
                <a:schemeClr val="dk1"/>
              </a:fillRef>
              <a:effectRef idx="0">
                <a:schemeClr val="dk1"/>
              </a:effectRef>
              <a:fontRef idx="minor">
                <a:schemeClr val="tx1"/>
              </a:fontRef>
            </p:style>
          </p:cxnSp>
          <p:sp>
            <p:nvSpPr>
              <p:cNvPr id="26" name="مربع نص 36">
                <a:extLst>
                  <a:ext uri="{FF2B5EF4-FFF2-40B4-BE49-F238E27FC236}">
                    <a16:creationId xmlns:a16="http://schemas.microsoft.com/office/drawing/2014/main" id="{081796A9-72B1-06E6-9C15-F3BC8E936CAF}"/>
                  </a:ext>
                </a:extLst>
              </p:cNvPr>
              <p:cNvSpPr txBox="1"/>
              <p:nvPr/>
            </p:nvSpPr>
            <p:spPr>
              <a:xfrm>
                <a:off x="5292080" y="3647930"/>
                <a:ext cx="1224135" cy="222911"/>
              </a:xfrm>
              <a:prstGeom prst="rect">
                <a:avLst/>
              </a:prstGeom>
              <a:noFill/>
            </p:spPr>
            <p:txBody>
              <a:bodyPr wrap="square" rtlCol="0">
                <a:spAutoFit/>
              </a:bodyPr>
              <a:lstStyle/>
              <a:p>
                <a:r>
                  <a:rPr lang="en-US" sz="1200" dirty="0">
                    <a:cs typeface="Times New Roman" panose="02020603050405020304" pitchFamily="18" charset="0"/>
                  </a:rPr>
                  <a:t>Enable input</a:t>
                </a:r>
              </a:p>
            </p:txBody>
          </p:sp>
        </p:grpSp>
        <p:sp>
          <p:nvSpPr>
            <p:cNvPr id="3" name="مربع نص 15">
              <a:extLst>
                <a:ext uri="{FF2B5EF4-FFF2-40B4-BE49-F238E27FC236}">
                  <a16:creationId xmlns:a16="http://schemas.microsoft.com/office/drawing/2014/main" id="{97D8E98F-EF8B-4B97-23B3-859B51EEDE05}"/>
                </a:ext>
              </a:extLst>
            </p:cNvPr>
            <p:cNvSpPr txBox="1"/>
            <p:nvPr/>
          </p:nvSpPr>
          <p:spPr>
            <a:xfrm>
              <a:off x="3321786" y="5548179"/>
              <a:ext cx="893436" cy="307777"/>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5</a:t>
              </a:r>
            </a:p>
          </p:txBody>
        </p:sp>
        <p:cxnSp>
          <p:nvCxnSpPr>
            <p:cNvPr id="4" name="رابط كسهم مستقيم 28">
              <a:extLst>
                <a:ext uri="{FF2B5EF4-FFF2-40B4-BE49-F238E27FC236}">
                  <a16:creationId xmlns:a16="http://schemas.microsoft.com/office/drawing/2014/main" id="{7404297B-CF4F-F40A-0B50-0D9115CEF114}"/>
                </a:ext>
              </a:extLst>
            </p:cNvPr>
            <p:cNvCxnSpPr/>
            <p:nvPr/>
          </p:nvCxnSpPr>
          <p:spPr>
            <a:xfrm>
              <a:off x="2875068" y="5458695"/>
              <a:ext cx="44671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 name="رابط كسهم مستقيم 29">
              <a:extLst>
                <a:ext uri="{FF2B5EF4-FFF2-40B4-BE49-F238E27FC236}">
                  <a16:creationId xmlns:a16="http://schemas.microsoft.com/office/drawing/2014/main" id="{4CC13AB2-91F5-8DE7-4112-D296329D60FF}"/>
                </a:ext>
              </a:extLst>
            </p:cNvPr>
            <p:cNvCxnSpPr/>
            <p:nvPr/>
          </p:nvCxnSpPr>
          <p:spPr>
            <a:xfrm>
              <a:off x="2875068" y="5727137"/>
              <a:ext cx="44671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رابط كسهم مستقيم 30">
              <a:extLst>
                <a:ext uri="{FF2B5EF4-FFF2-40B4-BE49-F238E27FC236}">
                  <a16:creationId xmlns:a16="http://schemas.microsoft.com/office/drawing/2014/main" id="{5CA48212-F44B-AD58-7801-222342547A00}"/>
                </a:ext>
              </a:extLst>
            </p:cNvPr>
            <p:cNvCxnSpPr/>
            <p:nvPr/>
          </p:nvCxnSpPr>
          <p:spPr>
            <a:xfrm>
              <a:off x="2875068" y="5995584"/>
              <a:ext cx="44671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رابط كسهم مستقيم 31">
              <a:extLst>
                <a:ext uri="{FF2B5EF4-FFF2-40B4-BE49-F238E27FC236}">
                  <a16:creationId xmlns:a16="http://schemas.microsoft.com/office/drawing/2014/main" id="{11295802-A616-696F-0382-06903D02AB25}"/>
                </a:ext>
              </a:extLst>
            </p:cNvPr>
            <p:cNvCxnSpPr/>
            <p:nvPr/>
          </p:nvCxnSpPr>
          <p:spPr>
            <a:xfrm>
              <a:off x="2875068" y="6224759"/>
              <a:ext cx="44671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مربع نص 18">
              <a:extLst>
                <a:ext uri="{FF2B5EF4-FFF2-40B4-BE49-F238E27FC236}">
                  <a16:creationId xmlns:a16="http://schemas.microsoft.com/office/drawing/2014/main" id="{B47D35E4-CB95-7E3C-0400-CBCD4D95632A}"/>
                </a:ext>
              </a:extLst>
            </p:cNvPr>
            <p:cNvSpPr txBox="1"/>
            <p:nvPr/>
          </p:nvSpPr>
          <p:spPr>
            <a:xfrm>
              <a:off x="3321786" y="5287519"/>
              <a:ext cx="893436" cy="307777"/>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4</a:t>
              </a:r>
            </a:p>
          </p:txBody>
        </p:sp>
        <p:sp>
          <p:nvSpPr>
            <p:cNvPr id="9" name="مربع نص 19">
              <a:extLst>
                <a:ext uri="{FF2B5EF4-FFF2-40B4-BE49-F238E27FC236}">
                  <a16:creationId xmlns:a16="http://schemas.microsoft.com/office/drawing/2014/main" id="{00F234BF-6943-2B6A-17E4-4908FE17C7DA}"/>
                </a:ext>
              </a:extLst>
            </p:cNvPr>
            <p:cNvSpPr txBox="1"/>
            <p:nvPr/>
          </p:nvSpPr>
          <p:spPr>
            <a:xfrm>
              <a:off x="3321786" y="5816615"/>
              <a:ext cx="893436" cy="307777"/>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6</a:t>
              </a:r>
            </a:p>
          </p:txBody>
        </p:sp>
        <p:sp>
          <p:nvSpPr>
            <p:cNvPr id="10" name="مربع نص 20">
              <a:extLst>
                <a:ext uri="{FF2B5EF4-FFF2-40B4-BE49-F238E27FC236}">
                  <a16:creationId xmlns:a16="http://schemas.microsoft.com/office/drawing/2014/main" id="{AC5776C2-25B6-B250-D20A-FC7FBDA33BBE}"/>
                </a:ext>
              </a:extLst>
            </p:cNvPr>
            <p:cNvSpPr txBox="1"/>
            <p:nvPr/>
          </p:nvSpPr>
          <p:spPr>
            <a:xfrm>
              <a:off x="3321786" y="6045786"/>
              <a:ext cx="893436" cy="307777"/>
            </a:xfrm>
            <a:prstGeom prst="rect">
              <a:avLst/>
            </a:prstGeom>
            <a:noFill/>
            <a:ln>
              <a:noFill/>
            </a:ln>
          </p:spPr>
          <p:txBody>
            <a:bodyPr wrap="square" rtlCol="0">
              <a:spAutoFit/>
            </a:bodyPr>
            <a:lstStyle/>
            <a:p>
              <a:r>
                <a:rPr lang="en-US" sz="1400" i="1" dirty="0">
                  <a:cs typeface="Times New Roman" panose="02020603050405020304" pitchFamily="18" charset="0"/>
                </a:rPr>
                <a:t>F</a:t>
              </a:r>
              <a:r>
                <a:rPr lang="en-US" sz="1400" i="1" baseline="-25000" dirty="0">
                  <a:cs typeface="Times New Roman" panose="02020603050405020304" pitchFamily="18" charset="0"/>
                </a:rPr>
                <a:t>7</a:t>
              </a:r>
            </a:p>
          </p:txBody>
        </p:sp>
        <p:cxnSp>
          <p:nvCxnSpPr>
            <p:cNvPr id="11" name="رابط كسهم مستقيم 27">
              <a:extLst>
                <a:ext uri="{FF2B5EF4-FFF2-40B4-BE49-F238E27FC236}">
                  <a16:creationId xmlns:a16="http://schemas.microsoft.com/office/drawing/2014/main" id="{ACA0B3D6-6090-BCE8-BA1B-BB48695466F8}"/>
                </a:ext>
              </a:extLst>
            </p:cNvPr>
            <p:cNvCxnSpPr/>
            <p:nvPr/>
          </p:nvCxnSpPr>
          <p:spPr>
            <a:xfrm>
              <a:off x="1513197" y="5730512"/>
              <a:ext cx="44671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مربع نص 24">
              <a:extLst>
                <a:ext uri="{FF2B5EF4-FFF2-40B4-BE49-F238E27FC236}">
                  <a16:creationId xmlns:a16="http://schemas.microsoft.com/office/drawing/2014/main" id="{61AA0BDB-CEC4-79E5-EDAB-33F798032DE8}"/>
                </a:ext>
              </a:extLst>
            </p:cNvPr>
            <p:cNvSpPr txBox="1"/>
            <p:nvPr/>
          </p:nvSpPr>
          <p:spPr>
            <a:xfrm>
              <a:off x="1140932" y="5527015"/>
              <a:ext cx="409491" cy="307777"/>
            </a:xfrm>
            <a:prstGeom prst="rect">
              <a:avLst/>
            </a:prstGeom>
            <a:noFill/>
          </p:spPr>
          <p:txBody>
            <a:bodyPr wrap="square" rtlCol="0">
              <a:spAutoFit/>
            </a:bodyPr>
            <a:lstStyle/>
            <a:p>
              <a:r>
                <a:rPr lang="en-US" sz="1400" b="1" dirty="0">
                  <a:cs typeface="Times New Roman" panose="02020603050405020304" pitchFamily="18" charset="0"/>
                </a:rPr>
                <a:t>z</a:t>
              </a:r>
              <a:endParaRPr lang="en-US" sz="1400" b="1" baseline="-25000" dirty="0">
                <a:cs typeface="Times New Roman" panose="02020603050405020304" pitchFamily="18" charset="0"/>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3">
            <a:extLst>
              <a:ext uri="{FF2B5EF4-FFF2-40B4-BE49-F238E27FC236}">
                <a16:creationId xmlns:a16="http://schemas.microsoft.com/office/drawing/2014/main" id="{A6A6DD0A-830F-08BF-224E-FDEC4482BDBE}"/>
              </a:ext>
            </a:extLst>
          </p:cNvPr>
          <p:cNvSpPr>
            <a:spLocks noGrp="1" noChangeArrowheads="1"/>
          </p:cNvSpPr>
          <p:nvPr>
            <p:ph idx="1"/>
          </p:nvPr>
        </p:nvSpPr>
        <p:spPr/>
        <p:txBody>
          <a:bodyPr>
            <a:normAutofit/>
          </a:bodyPr>
          <a:lstStyle/>
          <a:p>
            <a:pPr>
              <a:defRPr/>
            </a:pPr>
            <a:r>
              <a:rPr lang="en-US" dirty="0">
                <a:latin typeface="Comic Sans MS" panose="030F0702030302020204" pitchFamily="66" charset="0"/>
                <a:ea typeface="PMingLiU" panose="02020500000000000000" pitchFamily="18" charset="-120"/>
                <a:cs typeface="Arial" panose="020B0604020202020204" pitchFamily="34" charset="0"/>
              </a:rPr>
              <a:t>Another way to design a decoder is to break it into smaller pieces. </a:t>
            </a:r>
          </a:p>
          <a:p>
            <a:pPr>
              <a:defRPr/>
            </a:pPr>
            <a:r>
              <a:rPr lang="en-US" dirty="0">
                <a:latin typeface="Comic Sans MS" panose="030F0702030302020204" pitchFamily="66" charset="0"/>
                <a:ea typeface="PMingLiU" panose="02020500000000000000" pitchFamily="18" charset="-120"/>
                <a:cs typeface="Arial" panose="020B0604020202020204" pitchFamily="34" charset="0"/>
              </a:rPr>
              <a:t>Notice some patterns in the table below:</a:t>
            </a:r>
          </a:p>
          <a:p>
            <a:pPr lvl="1">
              <a:defRPr/>
            </a:pPr>
            <a:r>
              <a:rPr lang="en-US" sz="2200" dirty="0">
                <a:latin typeface="Comic Sans MS" panose="030F0702030302020204" pitchFamily="66" charset="0"/>
              </a:rPr>
              <a:t>When X = 0, outputs D0-D3 are generated as in a 2-to-4 decoder.</a:t>
            </a:r>
          </a:p>
          <a:p>
            <a:pPr lvl="1">
              <a:defRPr/>
            </a:pPr>
            <a:r>
              <a:rPr lang="en-US" sz="2200" dirty="0">
                <a:latin typeface="Comic Sans MS" panose="030F0702030302020204" pitchFamily="66" charset="0"/>
              </a:rPr>
              <a:t>When X = 1, outputs D4-D7 are generated as in a 2-to-4 decoder.</a:t>
            </a:r>
          </a:p>
          <a:p>
            <a:pPr>
              <a:defRPr/>
            </a:pPr>
            <a:endParaRPr lang="en-US" sz="2200" dirty="0"/>
          </a:p>
        </p:txBody>
      </p:sp>
      <p:sp>
        <p:nvSpPr>
          <p:cNvPr id="34819" name="Rectangle 2">
            <a:extLst>
              <a:ext uri="{FF2B5EF4-FFF2-40B4-BE49-F238E27FC236}">
                <a16:creationId xmlns:a16="http://schemas.microsoft.com/office/drawing/2014/main" id="{512DDF41-0C49-801E-4804-A551C064E521}"/>
              </a:ext>
            </a:extLst>
          </p:cNvPr>
          <p:cNvSpPr>
            <a:spLocks noGrp="1" noChangeArrowheads="1"/>
          </p:cNvSpPr>
          <p:nvPr>
            <p:ph type="title" idx="4294967295"/>
          </p:nvPr>
        </p:nvSpPr>
        <p:spPr>
          <a:xfrm>
            <a:off x="1581150" y="888425"/>
            <a:ext cx="4610100" cy="1143000"/>
          </a:xfrm>
        </p:spPr>
        <p:txBody>
          <a:bodyPr>
            <a:normAutofit/>
          </a:bodyPr>
          <a:lstStyle/>
          <a:p>
            <a:pPr>
              <a:defRPr/>
            </a:pPr>
            <a:r>
              <a:rPr lang="en-US" sz="3200" b="1" dirty="0">
                <a:solidFill>
                  <a:schemeClr val="accent2"/>
                </a:solidFill>
                <a:latin typeface="Comic Sans MS" panose="030F0702030302020204" pitchFamily="66" charset="0"/>
                <a:ea typeface="+mn-ea"/>
                <a:cs typeface="Arial" panose="020B0604020202020204" pitchFamily="34" charset="0"/>
              </a:rPr>
              <a:t>Decoder Expansion</a:t>
            </a:r>
          </a:p>
        </p:txBody>
      </p:sp>
      <p:sp>
        <p:nvSpPr>
          <p:cNvPr id="2" name="Slide Number Placeholder 1">
            <a:extLst>
              <a:ext uri="{FF2B5EF4-FFF2-40B4-BE49-F238E27FC236}">
                <a16:creationId xmlns:a16="http://schemas.microsoft.com/office/drawing/2014/main" id="{E52FC02C-4B52-C6B4-AA7C-F91951E07D70}"/>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12</a:t>
            </a:fld>
            <a:endParaRPr lang="en-GB"/>
          </a:p>
        </p:txBody>
      </p:sp>
      <p:pic>
        <p:nvPicPr>
          <p:cNvPr id="5" name="صورة 4">
            <a:extLst>
              <a:ext uri="{FF2B5EF4-FFF2-40B4-BE49-F238E27FC236}">
                <a16:creationId xmlns:a16="http://schemas.microsoft.com/office/drawing/2014/main" id="{48BFC765-6971-80D9-1A68-4D09B4C14979}"/>
              </a:ext>
            </a:extLst>
          </p:cNvPr>
          <p:cNvPicPr>
            <a:picLocks noChangeAspect="1"/>
          </p:cNvPicPr>
          <p:nvPr/>
        </p:nvPicPr>
        <p:blipFill>
          <a:blip r:embed="rId2"/>
          <a:stretch>
            <a:fillRect/>
          </a:stretch>
        </p:blipFill>
        <p:spPr>
          <a:xfrm>
            <a:off x="1581150" y="3317013"/>
            <a:ext cx="5438775" cy="2781300"/>
          </a:xfrm>
          <a:prstGeom prst="rect">
            <a:avLst/>
          </a:prstGeom>
        </p:spPr>
      </p:pic>
      <p:pic>
        <p:nvPicPr>
          <p:cNvPr id="7" name="صورة 6">
            <a:extLst>
              <a:ext uri="{FF2B5EF4-FFF2-40B4-BE49-F238E27FC236}">
                <a16:creationId xmlns:a16="http://schemas.microsoft.com/office/drawing/2014/main" id="{8954C387-C378-72B2-D698-83C181BADFC8}"/>
              </a:ext>
            </a:extLst>
          </p:cNvPr>
          <p:cNvPicPr>
            <a:picLocks noChangeAspect="1"/>
          </p:cNvPicPr>
          <p:nvPr/>
        </p:nvPicPr>
        <p:blipFill>
          <a:blip r:embed="rId3"/>
          <a:stretch>
            <a:fillRect/>
          </a:stretch>
        </p:blipFill>
        <p:spPr>
          <a:xfrm>
            <a:off x="8239125" y="3560011"/>
            <a:ext cx="1752600" cy="1800225"/>
          </a:xfrm>
          <a:prstGeom prst="rect">
            <a:avLst/>
          </a:prstGeom>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a:extLst>
              <a:ext uri="{FF2B5EF4-FFF2-40B4-BE49-F238E27FC236}">
                <a16:creationId xmlns:a16="http://schemas.microsoft.com/office/drawing/2014/main" id="{19525213-7560-2282-5C8D-DDF9EA779F33}"/>
              </a:ext>
            </a:extLst>
          </p:cNvPr>
          <p:cNvSpPr>
            <a:spLocks noGrp="1" noChangeArrowheads="1"/>
          </p:cNvSpPr>
          <p:nvPr>
            <p:ph idx="1"/>
          </p:nvPr>
        </p:nvSpPr>
        <p:spPr/>
        <p:txBody>
          <a:bodyPr/>
          <a:lstStyle/>
          <a:p>
            <a:pPr algn="just">
              <a:defRPr/>
            </a:pPr>
            <a:r>
              <a:rPr lang="en-US" sz="2400" dirty="0">
                <a:latin typeface="Comic Sans MS" panose="030F0702030302020204" pitchFamily="66" charset="0"/>
              </a:rPr>
              <a:t>Here</a:t>
            </a:r>
            <a:r>
              <a:rPr lang="en-US" altLang="en-US" sz="2400" dirty="0">
                <a:latin typeface="Comic Sans MS" panose="030F0702030302020204" pitchFamily="66" charset="0"/>
              </a:rPr>
              <a:t>’</a:t>
            </a:r>
            <a:r>
              <a:rPr lang="en-US" sz="2400" dirty="0">
                <a:latin typeface="Comic Sans MS" panose="030F0702030302020204" pitchFamily="66" charset="0"/>
              </a:rPr>
              <a:t>s a 3-to-8 decoder built from two smaller 2-to-4 decoders.</a:t>
            </a:r>
          </a:p>
          <a:p>
            <a:pPr algn="just">
              <a:defRPr/>
            </a:pPr>
            <a:r>
              <a:rPr lang="en-US" sz="2400" dirty="0">
                <a:latin typeface="Comic Sans MS" panose="030F0702030302020204" pitchFamily="66" charset="0"/>
              </a:rPr>
              <a:t>When </a:t>
            </a:r>
            <a:r>
              <a:rPr lang="en-US" dirty="0">
                <a:latin typeface="Comic Sans MS" panose="030F0702030302020204" pitchFamily="66" charset="0"/>
              </a:rPr>
              <a:t>X</a:t>
            </a:r>
            <a:r>
              <a:rPr lang="en-US" sz="2400" dirty="0">
                <a:latin typeface="Comic Sans MS" panose="030F0702030302020204" pitchFamily="66" charset="0"/>
              </a:rPr>
              <a:t>=0, the </a:t>
            </a:r>
            <a:r>
              <a:rPr lang="en-US" dirty="0">
                <a:latin typeface="Comic Sans MS" panose="030F0702030302020204" pitchFamily="66" charset="0"/>
              </a:rPr>
              <a:t>top</a:t>
            </a:r>
            <a:r>
              <a:rPr lang="en-US" sz="2400" dirty="0">
                <a:latin typeface="Comic Sans MS" panose="030F0702030302020204" pitchFamily="66" charset="0"/>
              </a:rPr>
              <a:t> 2-to-4 decoder is enabled and generates a 1 for one of outputs D0, D1, D2 or D3.</a:t>
            </a:r>
          </a:p>
          <a:p>
            <a:pPr algn="just">
              <a:defRPr/>
            </a:pPr>
            <a:r>
              <a:rPr lang="en-US" sz="2400" dirty="0">
                <a:latin typeface="Comic Sans MS" panose="030F0702030302020204" pitchFamily="66" charset="0"/>
              </a:rPr>
              <a:t>When X=1, the bottom 2-to-4 decoder is enabled instead, and a 1 will be output for either D4, D5, D6 or D7.</a:t>
            </a:r>
          </a:p>
          <a:p>
            <a:pPr>
              <a:defRPr/>
            </a:pPr>
            <a:endParaRPr lang="en-US" sz="2400" dirty="0"/>
          </a:p>
        </p:txBody>
      </p:sp>
      <p:sp>
        <p:nvSpPr>
          <p:cNvPr id="8" name="Rectangle 2">
            <a:extLst>
              <a:ext uri="{FF2B5EF4-FFF2-40B4-BE49-F238E27FC236}">
                <a16:creationId xmlns:a16="http://schemas.microsoft.com/office/drawing/2014/main" id="{4E6EA65A-DA0C-B766-1588-DC2AF110736C}"/>
              </a:ext>
            </a:extLst>
          </p:cNvPr>
          <p:cNvSpPr>
            <a:spLocks noGrp="1" noChangeArrowheads="1"/>
          </p:cNvSpPr>
          <p:nvPr>
            <p:ph type="title" idx="4294967295"/>
          </p:nvPr>
        </p:nvSpPr>
        <p:spPr>
          <a:xfrm>
            <a:off x="3181350" y="926264"/>
            <a:ext cx="7924800" cy="1143000"/>
          </a:xfrm>
        </p:spPr>
        <p:txBody>
          <a:bodyPr>
            <a:normAutofit/>
          </a:bodyPr>
          <a:lstStyle/>
          <a:p>
            <a:pPr>
              <a:defRPr/>
            </a:pPr>
            <a:r>
              <a:rPr lang="en-US" sz="3200" b="1" dirty="0">
                <a:solidFill>
                  <a:schemeClr val="accent2"/>
                </a:solidFill>
                <a:latin typeface="Comic Sans MS" panose="030F0702030302020204" pitchFamily="66" charset="0"/>
                <a:ea typeface="+mn-ea"/>
                <a:cs typeface="Arial" panose="020B0604020202020204" pitchFamily="34" charset="0"/>
              </a:rPr>
              <a:t>Decoder Expansion</a:t>
            </a:r>
          </a:p>
        </p:txBody>
      </p:sp>
      <p:sp>
        <p:nvSpPr>
          <p:cNvPr id="2" name="Slide Number Placeholder 1">
            <a:extLst>
              <a:ext uri="{FF2B5EF4-FFF2-40B4-BE49-F238E27FC236}">
                <a16:creationId xmlns:a16="http://schemas.microsoft.com/office/drawing/2014/main" id="{2E4E51FE-792D-C61A-BFBF-596E0AE7C584}"/>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13</a:t>
            </a:fld>
            <a:endParaRPr lang="en-GB"/>
          </a:p>
        </p:txBody>
      </p:sp>
      <p:pic>
        <p:nvPicPr>
          <p:cNvPr id="5" name="صورة 4">
            <a:extLst>
              <a:ext uri="{FF2B5EF4-FFF2-40B4-BE49-F238E27FC236}">
                <a16:creationId xmlns:a16="http://schemas.microsoft.com/office/drawing/2014/main" id="{8BE9230C-03BB-1187-27F5-12C4E5297529}"/>
              </a:ext>
            </a:extLst>
          </p:cNvPr>
          <p:cNvPicPr>
            <a:picLocks noChangeAspect="1"/>
          </p:cNvPicPr>
          <p:nvPr/>
        </p:nvPicPr>
        <p:blipFill>
          <a:blip r:embed="rId3"/>
          <a:stretch>
            <a:fillRect/>
          </a:stretch>
        </p:blipFill>
        <p:spPr>
          <a:xfrm>
            <a:off x="981075" y="3464761"/>
            <a:ext cx="5438775" cy="2781300"/>
          </a:xfrm>
          <a:prstGeom prst="rect">
            <a:avLst/>
          </a:prstGeom>
        </p:spPr>
      </p:pic>
      <p:pic>
        <p:nvPicPr>
          <p:cNvPr id="7" name="صورة 6">
            <a:extLst>
              <a:ext uri="{FF2B5EF4-FFF2-40B4-BE49-F238E27FC236}">
                <a16:creationId xmlns:a16="http://schemas.microsoft.com/office/drawing/2014/main" id="{31AD50B8-8D03-3029-71A9-63EA791AA466}"/>
              </a:ext>
            </a:extLst>
          </p:cNvPr>
          <p:cNvPicPr>
            <a:picLocks noChangeAspect="1"/>
          </p:cNvPicPr>
          <p:nvPr/>
        </p:nvPicPr>
        <p:blipFill>
          <a:blip r:embed="rId4"/>
          <a:stretch>
            <a:fillRect/>
          </a:stretch>
        </p:blipFill>
        <p:spPr>
          <a:xfrm>
            <a:off x="7210425" y="3357912"/>
            <a:ext cx="3609975" cy="2647950"/>
          </a:xfrm>
          <a:prstGeom prst="rect">
            <a:avLst/>
          </a:prstGeom>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4FB459F3-3E6A-4691-BBBA-A5B69608DDE7}"/>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0977A155-4153-4A73-8DF9-98D7BEF4DF69}" type="slidenum">
              <a:rPr lang="ar-SA" altLang="en-US">
                <a:latin typeface="Arial" panose="020B0604020202020204" pitchFamily="34" charset="0"/>
              </a:rPr>
              <a:pPr eaLnBrk="1" hangingPunct="1"/>
              <a:t>14</a:t>
            </a:fld>
            <a:endParaRPr lang="en-US" altLang="en-US">
              <a:latin typeface="Arial" panose="020B0604020202020204" pitchFamily="34" charset="0"/>
            </a:endParaRPr>
          </a:p>
        </p:txBody>
      </p:sp>
      <p:pic>
        <p:nvPicPr>
          <p:cNvPr id="33796" name="Picture 11" descr="AACFLPD0">
            <a:extLst>
              <a:ext uri="{FF2B5EF4-FFF2-40B4-BE49-F238E27FC236}">
                <a16:creationId xmlns:a16="http://schemas.microsoft.com/office/drawing/2014/main" id="{2171C5EC-EC41-2A41-BCE9-34DB5B521B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1257" y="1755775"/>
            <a:ext cx="7046912" cy="427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Text Box 12">
            <a:extLst>
              <a:ext uri="{FF2B5EF4-FFF2-40B4-BE49-F238E27FC236}">
                <a16:creationId xmlns:a16="http://schemas.microsoft.com/office/drawing/2014/main" id="{23B0EE99-F33C-F203-A354-135646C09A45}"/>
              </a:ext>
            </a:extLst>
          </p:cNvPr>
          <p:cNvSpPr txBox="1">
            <a:spLocks noChangeArrowheads="1"/>
          </p:cNvSpPr>
          <p:nvPr/>
        </p:nvSpPr>
        <p:spPr bwMode="auto">
          <a:xfrm>
            <a:off x="3079738" y="919956"/>
            <a:ext cx="48942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4-to-16-line Decoder </a:t>
            </a:r>
          </a:p>
        </p:txBody>
      </p:sp>
    </p:spTree>
    <p:extLst>
      <p:ext uri="{BB962C8B-B14F-4D97-AF65-F5344CB8AC3E}">
        <p14:creationId xmlns:p14="http://schemas.microsoft.com/office/powerpoint/2010/main" val="2157798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5655E197-3A20-5C36-B31E-3B0E58A15BCB}"/>
              </a:ext>
            </a:extLst>
          </p:cNvPr>
          <p:cNvSpPr>
            <a:spLocks noGrp="1"/>
          </p:cNvSpPr>
          <p:nvPr>
            <p:ph idx="1"/>
          </p:nvPr>
        </p:nvSpPr>
        <p:spPr>
          <a:xfrm>
            <a:off x="819150" y="2012114"/>
            <a:ext cx="10964594" cy="4267898"/>
          </a:xfrm>
        </p:spPr>
        <p:txBody>
          <a:bodyPr/>
          <a:lstStyle/>
          <a:p>
            <a:r>
              <a:rPr lang="en-US" dirty="0">
                <a:latin typeface="Comic Sans MS" panose="030F0702030302020204" pitchFamily="66" charset="0"/>
              </a:rPr>
              <a:t>Since any Boolean function can be expressed in sum-of-</a:t>
            </a:r>
            <a:r>
              <a:rPr lang="en-US" dirty="0" err="1">
                <a:latin typeface="Comic Sans MS" panose="030F0702030302020204" pitchFamily="66" charset="0"/>
              </a:rPr>
              <a:t>minterms</a:t>
            </a:r>
            <a:r>
              <a:rPr lang="en-US" dirty="0">
                <a:latin typeface="Comic Sans MS" panose="030F0702030302020204" pitchFamily="66" charset="0"/>
              </a:rPr>
              <a:t> form, a decoder that generates the </a:t>
            </a:r>
            <a:r>
              <a:rPr lang="en-US" dirty="0" err="1">
                <a:latin typeface="Comic Sans MS" panose="030F0702030302020204" pitchFamily="66" charset="0"/>
              </a:rPr>
              <a:t>minterms</a:t>
            </a:r>
            <a:r>
              <a:rPr lang="en-US" dirty="0">
                <a:latin typeface="Comic Sans MS" panose="030F0702030302020204" pitchFamily="66" charset="0"/>
              </a:rPr>
              <a:t> of the function, together with an external OR gate that forms their logical sum, provides a hardware implementation of the function. </a:t>
            </a:r>
          </a:p>
          <a:p>
            <a:endParaRPr lang="en-US" dirty="0">
              <a:latin typeface="Comic Sans MS" panose="030F0702030302020204" pitchFamily="66" charset="0"/>
            </a:endParaRPr>
          </a:p>
          <a:p>
            <a:endParaRPr lang="en-US" dirty="0">
              <a:latin typeface="Comic Sans MS" panose="030F0702030302020204" pitchFamily="66" charset="0"/>
            </a:endParaRPr>
          </a:p>
          <a:p>
            <a:r>
              <a:rPr lang="en-US" dirty="0">
                <a:latin typeface="Comic Sans MS" panose="030F0702030302020204" pitchFamily="66" charset="0"/>
              </a:rPr>
              <a:t>In this way, any combinational circuit with n inputs and m outputs can be implemented with an n-to-2n-line decoder and m OR gates. </a:t>
            </a:r>
          </a:p>
          <a:p>
            <a:endParaRPr lang="en-US" dirty="0"/>
          </a:p>
        </p:txBody>
      </p:sp>
      <p:sp>
        <p:nvSpPr>
          <p:cNvPr id="3" name="Text Box 2">
            <a:extLst>
              <a:ext uri="{FF2B5EF4-FFF2-40B4-BE49-F238E27FC236}">
                <a16:creationId xmlns:a16="http://schemas.microsoft.com/office/drawing/2014/main" id="{3F9AECEC-29E1-A1EA-4FB7-6C9C1F76D634}"/>
              </a:ext>
            </a:extLst>
          </p:cNvPr>
          <p:cNvSpPr txBox="1">
            <a:spLocks noChangeArrowheads="1"/>
          </p:cNvSpPr>
          <p:nvPr/>
        </p:nvSpPr>
        <p:spPr bwMode="auto">
          <a:xfrm>
            <a:off x="2317750" y="982663"/>
            <a:ext cx="715962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Combinational Logic Implementation</a:t>
            </a:r>
          </a:p>
        </p:txBody>
      </p:sp>
    </p:spTree>
    <p:extLst>
      <p:ext uri="{BB962C8B-B14F-4D97-AF65-F5344CB8AC3E}">
        <p14:creationId xmlns:p14="http://schemas.microsoft.com/office/powerpoint/2010/main" val="216951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8C1A6A69-D24B-DA22-3737-996B52B43FFB}"/>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35CA7272-FE35-4C71-B92B-41DFFE61AB09}" type="slidenum">
              <a:rPr lang="ar-SA" altLang="en-US">
                <a:latin typeface="Arial" panose="020B0604020202020204" pitchFamily="34" charset="0"/>
              </a:rPr>
              <a:pPr eaLnBrk="1" hangingPunct="1"/>
              <a:t>16</a:t>
            </a:fld>
            <a:endParaRPr lang="en-US" altLang="en-US">
              <a:latin typeface="Arial" panose="020B0604020202020204" pitchFamily="34" charset="0"/>
            </a:endParaRPr>
          </a:p>
        </p:txBody>
      </p:sp>
      <p:sp>
        <p:nvSpPr>
          <p:cNvPr id="34820" name="Text Box 2">
            <a:extLst>
              <a:ext uri="{FF2B5EF4-FFF2-40B4-BE49-F238E27FC236}">
                <a16:creationId xmlns:a16="http://schemas.microsoft.com/office/drawing/2014/main" id="{12D4273F-3783-0D5C-CE70-C0F9D5D88C98}"/>
              </a:ext>
            </a:extLst>
          </p:cNvPr>
          <p:cNvSpPr txBox="1">
            <a:spLocks noChangeArrowheads="1"/>
          </p:cNvSpPr>
          <p:nvPr/>
        </p:nvSpPr>
        <p:spPr bwMode="auto">
          <a:xfrm>
            <a:off x="2289175" y="896938"/>
            <a:ext cx="715962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Combinational Logic Implementation</a:t>
            </a:r>
          </a:p>
        </p:txBody>
      </p:sp>
      <p:sp>
        <p:nvSpPr>
          <p:cNvPr id="34822" name="Rectangle 19">
            <a:extLst>
              <a:ext uri="{FF2B5EF4-FFF2-40B4-BE49-F238E27FC236}">
                <a16:creationId xmlns:a16="http://schemas.microsoft.com/office/drawing/2014/main" id="{4F7F3BE6-8075-A00D-AD94-E235704CFA13}"/>
              </a:ext>
            </a:extLst>
          </p:cNvPr>
          <p:cNvSpPr>
            <a:spLocks noChangeArrowheads="1"/>
          </p:cNvSpPr>
          <p:nvPr/>
        </p:nvSpPr>
        <p:spPr bwMode="auto">
          <a:xfrm>
            <a:off x="1981200" y="1476376"/>
            <a:ext cx="8153400"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lnSpc>
                <a:spcPct val="90000"/>
              </a:lnSpc>
              <a:spcBef>
                <a:spcPct val="20000"/>
              </a:spcBef>
              <a:buClr>
                <a:srgbClr val="FF0066"/>
              </a:buClr>
              <a:buFont typeface="Wingdings" panose="05000000000000000000" pitchFamily="2" charset="2"/>
              <a:buChar char="Ø"/>
            </a:pPr>
            <a:r>
              <a:rPr lang="en-US" altLang="zh-TW" sz="2400">
                <a:ea typeface="PMingLiU" panose="02020500000000000000" pitchFamily="18" charset="-120"/>
              </a:rPr>
              <a:t>From truth table of full adder, we have functions</a:t>
            </a:r>
          </a:p>
          <a:p>
            <a:pPr algn="l" rtl="0" eaLnBrk="1" hangingPunct="1">
              <a:lnSpc>
                <a:spcPct val="90000"/>
              </a:lnSpc>
              <a:spcBef>
                <a:spcPct val="20000"/>
              </a:spcBef>
              <a:buClr>
                <a:srgbClr val="FF0066"/>
              </a:buClr>
              <a:buFont typeface="Wingdings" panose="05000000000000000000" pitchFamily="2" charset="2"/>
              <a:buNone/>
            </a:pPr>
            <a:r>
              <a:rPr lang="en-US" altLang="zh-TW" sz="2400">
                <a:ea typeface="PMingLiU" panose="02020500000000000000" pitchFamily="18" charset="-120"/>
              </a:rPr>
              <a:t>	S(x, y, z) = </a:t>
            </a:r>
            <a:r>
              <a:rPr lang="el-GR" altLang="zh-TW" sz="2400">
                <a:ea typeface="PMingLiU" panose="02020500000000000000" pitchFamily="18" charset="-120"/>
              </a:rPr>
              <a:t>Σ</a:t>
            </a:r>
            <a:r>
              <a:rPr lang="en-US" altLang="zh-TW" sz="2400">
                <a:ea typeface="PMingLiU" panose="02020500000000000000" pitchFamily="18" charset="-120"/>
              </a:rPr>
              <a:t>(1, 2, 4, 7) and C(x, y, z) = </a:t>
            </a:r>
            <a:r>
              <a:rPr lang="el-GR" altLang="zh-TW" sz="2400">
                <a:ea typeface="PMingLiU" panose="02020500000000000000" pitchFamily="18" charset="-120"/>
              </a:rPr>
              <a:t>Σ</a:t>
            </a:r>
            <a:r>
              <a:rPr lang="en-US" altLang="zh-TW" sz="2400">
                <a:ea typeface="PMingLiU" panose="02020500000000000000" pitchFamily="18" charset="-120"/>
              </a:rPr>
              <a:t>(3, 5, 6, 7)</a:t>
            </a:r>
            <a:endParaRPr lang="el-GR" altLang="zh-TW" sz="2400">
              <a:ea typeface="PMingLiU" panose="02020500000000000000" pitchFamily="18" charset="-120"/>
            </a:endParaRPr>
          </a:p>
        </p:txBody>
      </p:sp>
      <p:pic>
        <p:nvPicPr>
          <p:cNvPr id="3" name="صورة 2">
            <a:extLst>
              <a:ext uri="{FF2B5EF4-FFF2-40B4-BE49-F238E27FC236}">
                <a16:creationId xmlns:a16="http://schemas.microsoft.com/office/drawing/2014/main" id="{BE6569EB-195C-20A1-B042-D0AD388D6494}"/>
              </a:ext>
            </a:extLst>
          </p:cNvPr>
          <p:cNvPicPr>
            <a:picLocks noChangeAspect="1"/>
          </p:cNvPicPr>
          <p:nvPr/>
        </p:nvPicPr>
        <p:blipFill>
          <a:blip r:embed="rId3"/>
          <a:stretch>
            <a:fillRect/>
          </a:stretch>
        </p:blipFill>
        <p:spPr>
          <a:xfrm>
            <a:off x="1914525" y="2450307"/>
            <a:ext cx="8362950" cy="366712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AF94392A-055E-F6FD-B401-B7EA3295CA40}"/>
              </a:ext>
            </a:extLst>
          </p:cNvPr>
          <p:cNvSpPr>
            <a:spLocks noGrp="1"/>
          </p:cNvSpPr>
          <p:nvPr>
            <p:ph idx="1"/>
          </p:nvPr>
        </p:nvSpPr>
        <p:spPr>
          <a:xfrm>
            <a:off x="876300" y="1507289"/>
            <a:ext cx="10964594" cy="4267898"/>
          </a:xfrm>
        </p:spPr>
        <p:txBody>
          <a:bodyPr/>
          <a:lstStyle/>
          <a:p>
            <a:r>
              <a:rPr lang="en-US" b="1" u="sng" dirty="0">
                <a:solidFill>
                  <a:srgbClr val="FF0000"/>
                </a:solidFill>
              </a:rPr>
              <a:t>Exercise:</a:t>
            </a:r>
          </a:p>
          <a:p>
            <a:r>
              <a:rPr lang="en-US" dirty="0">
                <a:solidFill>
                  <a:srgbClr val="FF0000"/>
                </a:solidFill>
              </a:rPr>
              <a:t>Implement the following function using 3 to 8 decoders and or gates</a:t>
            </a:r>
          </a:p>
          <a:p>
            <a:r>
              <a:rPr lang="en-US" b="0" i="0" dirty="0">
                <a:solidFill>
                  <a:srgbClr val="232629"/>
                </a:solidFill>
                <a:effectLst/>
                <a:latin typeface="inherit"/>
              </a:rPr>
              <a:t>F = </a:t>
            </a:r>
            <a:r>
              <a:rPr lang="en-US" b="0" i="0" dirty="0">
                <a:solidFill>
                  <a:srgbClr val="3E4D5C"/>
                </a:solidFill>
                <a:effectLst/>
                <a:latin typeface="Arial" panose="020B0604020202020204" pitchFamily="34" charset="0"/>
              </a:rPr>
              <a:t>∑ (2,4,7)</a:t>
            </a:r>
            <a:endParaRPr lang="en-US" b="0" i="0" dirty="0">
              <a:solidFill>
                <a:srgbClr val="232629"/>
              </a:solidFill>
              <a:effectLst/>
              <a:latin typeface="inherit"/>
            </a:endParaRPr>
          </a:p>
          <a:p>
            <a:endParaRPr lang="en-US" dirty="0">
              <a:solidFill>
                <a:srgbClr val="232629"/>
              </a:solidFill>
              <a:latin typeface="inherit"/>
            </a:endParaRPr>
          </a:p>
          <a:p>
            <a:endParaRPr lang="en-US" dirty="0">
              <a:solidFill>
                <a:srgbClr val="232629"/>
              </a:solidFill>
              <a:latin typeface="inherit"/>
            </a:endParaRPr>
          </a:p>
          <a:p>
            <a:r>
              <a:rPr lang="en-US" b="0" i="0" dirty="0">
                <a:solidFill>
                  <a:srgbClr val="232629"/>
                </a:solidFill>
                <a:effectLst/>
                <a:latin typeface="inherit"/>
              </a:rPr>
              <a:t>F(</a:t>
            </a:r>
            <a:r>
              <a:rPr lang="en-US" dirty="0">
                <a:solidFill>
                  <a:srgbClr val="232629"/>
                </a:solidFill>
                <a:latin typeface="inherit"/>
              </a:rPr>
              <a:t>X</a:t>
            </a:r>
            <a:r>
              <a:rPr lang="en-US" b="0" i="0" dirty="0">
                <a:solidFill>
                  <a:srgbClr val="232629"/>
                </a:solidFill>
                <a:effectLst/>
                <a:latin typeface="inherit"/>
              </a:rPr>
              <a:t>,</a:t>
            </a:r>
            <a:r>
              <a:rPr lang="en-US" dirty="0">
                <a:solidFill>
                  <a:srgbClr val="232629"/>
                </a:solidFill>
                <a:latin typeface="inherit"/>
              </a:rPr>
              <a:t>Y</a:t>
            </a:r>
            <a:r>
              <a:rPr lang="en-US" b="0" i="0" dirty="0">
                <a:solidFill>
                  <a:srgbClr val="232629"/>
                </a:solidFill>
                <a:effectLst/>
                <a:latin typeface="inherit"/>
              </a:rPr>
              <a:t>,</a:t>
            </a:r>
            <a:r>
              <a:rPr lang="en-US" dirty="0">
                <a:solidFill>
                  <a:srgbClr val="232629"/>
                </a:solidFill>
                <a:latin typeface="inherit"/>
              </a:rPr>
              <a:t>Z</a:t>
            </a:r>
            <a:r>
              <a:rPr lang="en-US" b="0" i="0" dirty="0">
                <a:solidFill>
                  <a:srgbClr val="232629"/>
                </a:solidFill>
                <a:effectLst/>
                <a:latin typeface="inherit"/>
              </a:rPr>
              <a:t>) = X’.Y.Z’ + X.Y’.C’ + X.Y.Z</a:t>
            </a:r>
          </a:p>
          <a:p>
            <a:endParaRPr lang="en-US" dirty="0"/>
          </a:p>
        </p:txBody>
      </p:sp>
      <p:pic>
        <p:nvPicPr>
          <p:cNvPr id="7" name="صورة 6">
            <a:extLst>
              <a:ext uri="{FF2B5EF4-FFF2-40B4-BE49-F238E27FC236}">
                <a16:creationId xmlns:a16="http://schemas.microsoft.com/office/drawing/2014/main" id="{93F47A23-1BE0-8122-4114-E1DB04195B57}"/>
              </a:ext>
            </a:extLst>
          </p:cNvPr>
          <p:cNvPicPr>
            <a:picLocks noChangeAspect="1"/>
          </p:cNvPicPr>
          <p:nvPr/>
        </p:nvPicPr>
        <p:blipFill>
          <a:blip r:embed="rId2"/>
          <a:stretch>
            <a:fillRect/>
          </a:stretch>
        </p:blipFill>
        <p:spPr>
          <a:xfrm>
            <a:off x="5246399" y="2697998"/>
            <a:ext cx="6069301" cy="2788402"/>
          </a:xfrm>
          <a:prstGeom prst="rect">
            <a:avLst/>
          </a:prstGeom>
        </p:spPr>
      </p:pic>
    </p:spTree>
    <p:extLst>
      <p:ext uri="{BB962C8B-B14F-4D97-AF65-F5344CB8AC3E}">
        <p14:creationId xmlns:p14="http://schemas.microsoft.com/office/powerpoint/2010/main" val="3920566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D3D381CF-D2F3-B97F-D09C-D47FC1538249}"/>
              </a:ext>
            </a:extLst>
          </p:cNvPr>
          <p:cNvSpPr>
            <a:spLocks noGrp="1"/>
          </p:cNvSpPr>
          <p:nvPr>
            <p:ph idx="1"/>
          </p:nvPr>
        </p:nvSpPr>
        <p:spPr>
          <a:xfrm>
            <a:off x="838200" y="1497764"/>
            <a:ext cx="5095875" cy="4267898"/>
          </a:xfrm>
        </p:spPr>
        <p:txBody>
          <a:bodyPr/>
          <a:lstStyle/>
          <a:p>
            <a:r>
              <a:rPr lang="en-US" b="1" u="sng" dirty="0">
                <a:solidFill>
                  <a:srgbClr val="FF0000"/>
                </a:solidFill>
              </a:rPr>
              <a:t>Exercise:</a:t>
            </a:r>
          </a:p>
          <a:p>
            <a:r>
              <a:rPr lang="en-US" dirty="0">
                <a:solidFill>
                  <a:srgbClr val="FF0000"/>
                </a:solidFill>
              </a:rPr>
              <a:t>What is the functions implemented by the decoders in the following fig:</a:t>
            </a:r>
          </a:p>
          <a:p>
            <a:pPr marL="0" indent="0">
              <a:buNone/>
            </a:pPr>
            <a:r>
              <a:rPr lang="en-US" b="1" u="sng" dirty="0"/>
              <a:t>Solution:</a:t>
            </a:r>
          </a:p>
          <a:p>
            <a:r>
              <a:rPr lang="en-US" dirty="0"/>
              <a:t>F1 = </a:t>
            </a:r>
            <a:r>
              <a:rPr lang="en-US" dirty="0" err="1"/>
              <a:t>x.‘y‘.z</a:t>
            </a:r>
            <a:r>
              <a:rPr lang="en-US" dirty="0"/>
              <a:t> + </a:t>
            </a:r>
            <a:r>
              <a:rPr lang="en-US" dirty="0" err="1"/>
              <a:t>x.z</a:t>
            </a:r>
            <a:r>
              <a:rPr lang="en-US" dirty="0"/>
              <a:t>’ </a:t>
            </a:r>
          </a:p>
          <a:p>
            <a:pPr marL="0" indent="0">
              <a:buNone/>
            </a:pPr>
            <a:r>
              <a:rPr lang="en-US" dirty="0"/>
              <a:t>        F1=∑ (1,4,6)</a:t>
            </a:r>
          </a:p>
          <a:p>
            <a:r>
              <a:rPr lang="en-US" dirty="0"/>
              <a:t>F2 = x.‘</a:t>
            </a:r>
            <a:r>
              <a:rPr lang="en-US" dirty="0" err="1"/>
              <a:t>y.z</a:t>
            </a:r>
            <a:r>
              <a:rPr lang="en-US" dirty="0"/>
              <a:t>’ + </a:t>
            </a:r>
            <a:r>
              <a:rPr lang="en-US" dirty="0" err="1"/>
              <a:t>x.y</a:t>
            </a:r>
            <a:r>
              <a:rPr lang="en-US" dirty="0"/>
              <a:t>’ </a:t>
            </a:r>
          </a:p>
          <a:p>
            <a:pPr marL="0" indent="0">
              <a:buNone/>
            </a:pPr>
            <a:r>
              <a:rPr lang="en-US" dirty="0"/>
              <a:t>          F2=∑ (2,4,5)</a:t>
            </a:r>
          </a:p>
          <a:p>
            <a:r>
              <a:rPr lang="en-US" dirty="0"/>
              <a:t>F3 =  </a:t>
            </a:r>
            <a:r>
              <a:rPr lang="en-US" dirty="0" err="1"/>
              <a:t>x.y</a:t>
            </a:r>
            <a:endParaRPr lang="en-US" dirty="0"/>
          </a:p>
          <a:p>
            <a:r>
              <a:rPr lang="en-US" dirty="0"/>
              <a:t>      = ∑ (6,7)</a:t>
            </a:r>
          </a:p>
          <a:p>
            <a:endParaRPr lang="en-US" dirty="0"/>
          </a:p>
        </p:txBody>
      </p:sp>
      <p:pic>
        <p:nvPicPr>
          <p:cNvPr id="6" name="صورة 5">
            <a:extLst>
              <a:ext uri="{FF2B5EF4-FFF2-40B4-BE49-F238E27FC236}">
                <a16:creationId xmlns:a16="http://schemas.microsoft.com/office/drawing/2014/main" id="{3EB8CFB1-2794-6522-427C-54B3731A9E70}"/>
              </a:ext>
            </a:extLst>
          </p:cNvPr>
          <p:cNvPicPr>
            <a:picLocks noChangeAspect="1"/>
          </p:cNvPicPr>
          <p:nvPr/>
        </p:nvPicPr>
        <p:blipFill>
          <a:blip r:embed="rId2"/>
          <a:stretch>
            <a:fillRect/>
          </a:stretch>
        </p:blipFill>
        <p:spPr>
          <a:xfrm>
            <a:off x="5576887" y="3781425"/>
            <a:ext cx="3457575" cy="2724150"/>
          </a:xfrm>
          <a:prstGeom prst="rect">
            <a:avLst/>
          </a:prstGeom>
        </p:spPr>
      </p:pic>
      <p:pic>
        <p:nvPicPr>
          <p:cNvPr id="5" name="صورة 4">
            <a:extLst>
              <a:ext uri="{FF2B5EF4-FFF2-40B4-BE49-F238E27FC236}">
                <a16:creationId xmlns:a16="http://schemas.microsoft.com/office/drawing/2014/main" id="{A4AFC73F-D56B-61F8-039E-3DD0D19A315D}"/>
              </a:ext>
            </a:extLst>
          </p:cNvPr>
          <p:cNvPicPr>
            <a:picLocks noChangeAspect="1"/>
          </p:cNvPicPr>
          <p:nvPr/>
        </p:nvPicPr>
        <p:blipFill>
          <a:blip r:embed="rId3"/>
          <a:stretch>
            <a:fillRect/>
          </a:stretch>
        </p:blipFill>
        <p:spPr>
          <a:xfrm>
            <a:off x="7134225" y="1193313"/>
            <a:ext cx="4438650" cy="2438400"/>
          </a:xfrm>
          <a:prstGeom prst="rect">
            <a:avLst/>
          </a:prstGeom>
        </p:spPr>
      </p:pic>
    </p:spTree>
    <p:extLst>
      <p:ext uri="{BB962C8B-B14F-4D97-AF65-F5344CB8AC3E}">
        <p14:creationId xmlns:p14="http://schemas.microsoft.com/office/powerpoint/2010/main" val="623795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B6E258A7-7ED4-BB3B-6E67-2EDFC198BF93}"/>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60132E12-CA1E-4406-9005-657CDCFF0FCE}" type="slidenum">
              <a:rPr lang="ar-SA" altLang="en-US">
                <a:latin typeface="Arial" panose="020B0604020202020204" pitchFamily="34" charset="0"/>
              </a:rPr>
              <a:pPr eaLnBrk="1" hangingPunct="1"/>
              <a:t>19</a:t>
            </a:fld>
            <a:endParaRPr lang="en-US" altLang="en-US">
              <a:latin typeface="Arial" panose="020B0604020202020204" pitchFamily="34" charset="0"/>
            </a:endParaRPr>
          </a:p>
        </p:txBody>
      </p:sp>
      <p:sp>
        <p:nvSpPr>
          <p:cNvPr id="35844" name="Text Box 225">
            <a:extLst>
              <a:ext uri="{FF2B5EF4-FFF2-40B4-BE49-F238E27FC236}">
                <a16:creationId xmlns:a16="http://schemas.microsoft.com/office/drawing/2014/main" id="{9139851C-7486-B876-DBDF-DEFCA3B7E0BC}"/>
              </a:ext>
            </a:extLst>
          </p:cNvPr>
          <p:cNvSpPr txBox="1">
            <a:spLocks noChangeArrowheads="1"/>
          </p:cNvSpPr>
          <p:nvPr/>
        </p:nvSpPr>
        <p:spPr bwMode="auto">
          <a:xfrm>
            <a:off x="5262563" y="914400"/>
            <a:ext cx="18557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a:solidFill>
                  <a:schemeClr val="accent2"/>
                </a:solidFill>
              </a:rPr>
              <a:t>Encoding</a:t>
            </a:r>
          </a:p>
        </p:txBody>
      </p:sp>
      <p:sp>
        <p:nvSpPr>
          <p:cNvPr id="35845" name="Rectangle 6">
            <a:extLst>
              <a:ext uri="{FF2B5EF4-FFF2-40B4-BE49-F238E27FC236}">
                <a16:creationId xmlns:a16="http://schemas.microsoft.com/office/drawing/2014/main" id="{5F5B30FD-8FA2-5B7C-4352-C8065497B027}"/>
              </a:ext>
            </a:extLst>
          </p:cNvPr>
          <p:cNvSpPr>
            <a:spLocks noChangeArrowheads="1"/>
          </p:cNvSpPr>
          <p:nvPr/>
        </p:nvSpPr>
        <p:spPr bwMode="auto">
          <a:xfrm>
            <a:off x="1980407" y="1525588"/>
            <a:ext cx="8754268" cy="441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spcBef>
                <a:spcPct val="20000"/>
              </a:spcBef>
              <a:buClr>
                <a:srgbClr val="FF0066"/>
              </a:buClr>
              <a:buFont typeface="Wingdings" panose="05000000000000000000" pitchFamily="2" charset="2"/>
              <a:buChar char="Ø"/>
            </a:pPr>
            <a:r>
              <a:rPr lang="en-US" altLang="en-US" sz="2400" dirty="0">
                <a:solidFill>
                  <a:schemeClr val="accent2"/>
                </a:solidFill>
              </a:rPr>
              <a:t>Encoding</a:t>
            </a:r>
            <a:r>
              <a:rPr lang="en-US" altLang="en-US" sz="2400" dirty="0"/>
              <a:t> is the opposite of decoding – </a:t>
            </a:r>
          </a:p>
          <a:p>
            <a:pPr algn="l" rtl="0" eaLnBrk="1" hangingPunct="1">
              <a:spcBef>
                <a:spcPct val="20000"/>
              </a:spcBef>
              <a:buClr>
                <a:srgbClr val="FF0066"/>
              </a:buClr>
              <a:buFont typeface="Wingdings" panose="05000000000000000000" pitchFamily="2" charset="2"/>
              <a:buChar char="Ø"/>
            </a:pPr>
            <a:endParaRPr lang="en-US" sz="2400" dirty="0"/>
          </a:p>
          <a:p>
            <a:pPr algn="l" rtl="0" eaLnBrk="1" hangingPunct="1">
              <a:spcBef>
                <a:spcPct val="20000"/>
              </a:spcBef>
              <a:buClr>
                <a:srgbClr val="FF0066"/>
              </a:buClr>
              <a:buFont typeface="Wingdings" panose="05000000000000000000" pitchFamily="2" charset="2"/>
              <a:buChar char="Ø"/>
            </a:pPr>
            <a:r>
              <a:rPr lang="en-US" sz="2400" dirty="0"/>
              <a:t>It has a maximum of 2</a:t>
            </a:r>
            <a:r>
              <a:rPr lang="en-US" sz="2400" baseline="30000" dirty="0"/>
              <a:t>n</a:t>
            </a:r>
            <a:r>
              <a:rPr lang="en-US" sz="2400" dirty="0"/>
              <a:t> input lines and n output lines; </a:t>
            </a:r>
          </a:p>
          <a:p>
            <a:pPr algn="l" rtl="0" eaLnBrk="1" hangingPunct="1">
              <a:spcBef>
                <a:spcPct val="20000"/>
              </a:spcBef>
              <a:buClr>
                <a:srgbClr val="FF0066"/>
              </a:buClr>
              <a:buFont typeface="Wingdings" panose="05000000000000000000" pitchFamily="2" charset="2"/>
              <a:buChar char="Ø"/>
            </a:pPr>
            <a:endParaRPr lang="en-US" altLang="en-US" sz="2400" dirty="0"/>
          </a:p>
          <a:p>
            <a:pPr algn="l" rtl="0" eaLnBrk="1" hangingPunct="1">
              <a:spcBef>
                <a:spcPct val="20000"/>
              </a:spcBef>
              <a:buClr>
                <a:srgbClr val="FF0066"/>
              </a:buClr>
              <a:buFont typeface="Wingdings" panose="05000000000000000000" pitchFamily="2" charset="2"/>
              <a:buChar char="Ø"/>
            </a:pPr>
            <a:r>
              <a:rPr lang="en-US" altLang="en-US" sz="2400" dirty="0"/>
              <a:t>Circuits that perform encoding are called </a:t>
            </a:r>
            <a:r>
              <a:rPr lang="en-US" altLang="en-US" sz="2400" dirty="0">
                <a:solidFill>
                  <a:schemeClr val="accent2"/>
                </a:solidFill>
              </a:rPr>
              <a:t>encoders</a:t>
            </a:r>
          </a:p>
        </p:txBody>
      </p:sp>
      <p:pic>
        <p:nvPicPr>
          <p:cNvPr id="3" name="صورة 2">
            <a:extLst>
              <a:ext uri="{FF2B5EF4-FFF2-40B4-BE49-F238E27FC236}">
                <a16:creationId xmlns:a16="http://schemas.microsoft.com/office/drawing/2014/main" id="{1F0B6A68-AC4B-5D04-DFB0-5914CD6EC91A}"/>
              </a:ext>
            </a:extLst>
          </p:cNvPr>
          <p:cNvPicPr>
            <a:picLocks noChangeAspect="1"/>
          </p:cNvPicPr>
          <p:nvPr/>
        </p:nvPicPr>
        <p:blipFill>
          <a:blip r:embed="rId3"/>
          <a:stretch>
            <a:fillRect/>
          </a:stretch>
        </p:blipFill>
        <p:spPr>
          <a:xfrm>
            <a:off x="3109912" y="3909219"/>
            <a:ext cx="5719763" cy="2323922"/>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B6E258A7-7ED4-BB3B-6E67-2EDFC198BF93}"/>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60132E12-CA1E-4406-9005-657CDCFF0FCE}" type="slidenum">
              <a:rPr lang="ar-SA" altLang="en-US">
                <a:latin typeface="Arial" panose="020B0604020202020204" pitchFamily="34" charset="0"/>
              </a:rPr>
              <a:pPr eaLnBrk="1" hangingPunct="1"/>
              <a:t>20</a:t>
            </a:fld>
            <a:endParaRPr lang="en-US" altLang="en-US">
              <a:latin typeface="Arial" panose="020B0604020202020204" pitchFamily="34" charset="0"/>
            </a:endParaRPr>
          </a:p>
        </p:txBody>
      </p:sp>
      <p:sp>
        <p:nvSpPr>
          <p:cNvPr id="35844" name="Text Box 225">
            <a:extLst>
              <a:ext uri="{FF2B5EF4-FFF2-40B4-BE49-F238E27FC236}">
                <a16:creationId xmlns:a16="http://schemas.microsoft.com/office/drawing/2014/main" id="{9139851C-7486-B876-DBDF-DEFCA3B7E0BC}"/>
              </a:ext>
            </a:extLst>
          </p:cNvPr>
          <p:cNvSpPr txBox="1">
            <a:spLocks noChangeArrowheads="1"/>
          </p:cNvSpPr>
          <p:nvPr/>
        </p:nvSpPr>
        <p:spPr bwMode="auto">
          <a:xfrm>
            <a:off x="5253038" y="914400"/>
            <a:ext cx="18557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a:solidFill>
                  <a:schemeClr val="accent2"/>
                </a:solidFill>
              </a:rPr>
              <a:t>Encoding</a:t>
            </a:r>
          </a:p>
        </p:txBody>
      </p:sp>
      <p:sp>
        <p:nvSpPr>
          <p:cNvPr id="35845" name="Rectangle 6">
            <a:extLst>
              <a:ext uri="{FF2B5EF4-FFF2-40B4-BE49-F238E27FC236}">
                <a16:creationId xmlns:a16="http://schemas.microsoft.com/office/drawing/2014/main" id="{5F5B30FD-8FA2-5B7C-4352-C8065497B027}"/>
              </a:ext>
            </a:extLst>
          </p:cNvPr>
          <p:cNvSpPr>
            <a:spLocks noChangeArrowheads="1"/>
          </p:cNvSpPr>
          <p:nvPr/>
        </p:nvSpPr>
        <p:spPr bwMode="auto">
          <a:xfrm>
            <a:off x="1922464" y="1938338"/>
            <a:ext cx="8412161" cy="441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spcBef>
                <a:spcPct val="20000"/>
              </a:spcBef>
              <a:buClr>
                <a:srgbClr val="FF0066"/>
              </a:buClr>
              <a:buFont typeface="Wingdings" panose="05000000000000000000" pitchFamily="2" charset="2"/>
              <a:buChar char="Ø"/>
            </a:pPr>
            <a:r>
              <a:rPr lang="en-US" altLang="en-US" sz="2400" dirty="0"/>
              <a:t>An encoder has 2</a:t>
            </a:r>
            <a:r>
              <a:rPr lang="en-US" altLang="en-US" sz="2400" i="1" baseline="30000" dirty="0"/>
              <a:t>n</a:t>
            </a:r>
            <a:r>
              <a:rPr lang="en-US" altLang="en-US" sz="2400" dirty="0"/>
              <a:t> (or fewer) input lines and </a:t>
            </a:r>
            <a:r>
              <a:rPr lang="en-US" altLang="en-US" sz="2400" i="1" dirty="0"/>
              <a:t>n</a:t>
            </a:r>
            <a:r>
              <a:rPr lang="en-US" altLang="en-US" sz="2400" dirty="0"/>
              <a:t> output lines which generate the binary code corresponding to the input values</a:t>
            </a:r>
          </a:p>
          <a:p>
            <a:pPr algn="l" rtl="0" eaLnBrk="1" hangingPunct="1">
              <a:spcBef>
                <a:spcPct val="20000"/>
              </a:spcBef>
              <a:buClr>
                <a:srgbClr val="FF0066"/>
              </a:buClr>
              <a:buFont typeface="Wingdings" panose="05000000000000000000" pitchFamily="2" charset="2"/>
              <a:buChar char="Ø"/>
            </a:pPr>
            <a:endParaRPr lang="en-US" altLang="en-US" sz="2400" dirty="0"/>
          </a:p>
          <a:p>
            <a:pPr algn="l" rtl="0" eaLnBrk="1" hangingPunct="1">
              <a:spcBef>
                <a:spcPct val="20000"/>
              </a:spcBef>
              <a:buClr>
                <a:srgbClr val="FF0066"/>
              </a:buClr>
              <a:buFont typeface="Wingdings" panose="05000000000000000000" pitchFamily="2" charset="2"/>
              <a:buChar char="Ø"/>
            </a:pPr>
            <a:r>
              <a:rPr lang="en-US" altLang="en-US" sz="2400" dirty="0"/>
              <a:t>Typically,  an encoder converts a code containing exactly one bit that is 1 to a binary code corresponding to the position in which the 1 appears.</a:t>
            </a:r>
            <a:endParaRPr lang="ar-SA" altLang="en-US" sz="2400" dirty="0"/>
          </a:p>
          <a:p>
            <a:pPr algn="l" rtl="0" eaLnBrk="1" hangingPunct="1">
              <a:spcBef>
                <a:spcPct val="20000"/>
              </a:spcBef>
              <a:buClr>
                <a:srgbClr val="FF0066"/>
              </a:buClr>
              <a:buFont typeface="Wingdings" panose="05000000000000000000" pitchFamily="2" charset="2"/>
              <a:buChar char="Ø"/>
            </a:pPr>
            <a:endParaRPr lang="ar-SA" altLang="en-US" sz="2400" dirty="0"/>
          </a:p>
          <a:p>
            <a:pPr algn="l" rtl="0" eaLnBrk="1" hangingPunct="1">
              <a:spcBef>
                <a:spcPct val="20000"/>
              </a:spcBef>
              <a:buClr>
                <a:srgbClr val="FF0066"/>
              </a:buClr>
              <a:buFont typeface="Wingdings" panose="05000000000000000000" pitchFamily="2" charset="2"/>
              <a:buChar char="Ø"/>
            </a:pPr>
            <a:endParaRPr lang="en-US" altLang="en-US" sz="2400" dirty="0"/>
          </a:p>
        </p:txBody>
      </p:sp>
    </p:spTree>
    <p:extLst>
      <p:ext uri="{BB962C8B-B14F-4D97-AF65-F5344CB8AC3E}">
        <p14:creationId xmlns:p14="http://schemas.microsoft.com/office/powerpoint/2010/main" val="3073829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61D056D3-C87F-A4A4-9EA7-7ECC2FD0736C}"/>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18A65BAC-B5C6-4FDB-9AA5-38BEBDF744B6}" type="slidenum">
              <a:rPr lang="ar-SA" altLang="en-US">
                <a:latin typeface="Arial" panose="020B0604020202020204" pitchFamily="34" charset="0"/>
              </a:rPr>
              <a:pPr eaLnBrk="1" hangingPunct="1"/>
              <a:t>21</a:t>
            </a:fld>
            <a:endParaRPr lang="en-US" altLang="en-US">
              <a:latin typeface="Arial" panose="020B0604020202020204" pitchFamily="34" charset="0"/>
            </a:endParaRPr>
          </a:p>
        </p:txBody>
      </p:sp>
      <p:sp>
        <p:nvSpPr>
          <p:cNvPr id="36868" name="Text Box 2">
            <a:extLst>
              <a:ext uri="{FF2B5EF4-FFF2-40B4-BE49-F238E27FC236}">
                <a16:creationId xmlns:a16="http://schemas.microsoft.com/office/drawing/2014/main" id="{BE7E0881-B3FD-275C-3CF5-AA6744290390}"/>
              </a:ext>
            </a:extLst>
          </p:cNvPr>
          <p:cNvSpPr txBox="1">
            <a:spLocks noChangeArrowheads="1"/>
          </p:cNvSpPr>
          <p:nvPr/>
        </p:nvSpPr>
        <p:spPr bwMode="auto">
          <a:xfrm>
            <a:off x="5129212" y="845344"/>
            <a:ext cx="19335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Encoders</a:t>
            </a:r>
          </a:p>
        </p:txBody>
      </p:sp>
      <p:sp>
        <p:nvSpPr>
          <p:cNvPr id="36869" name="Rectangle 7">
            <a:extLst>
              <a:ext uri="{FF2B5EF4-FFF2-40B4-BE49-F238E27FC236}">
                <a16:creationId xmlns:a16="http://schemas.microsoft.com/office/drawing/2014/main" id="{F33D247E-41E9-66B7-88E4-E5979431F52F}"/>
              </a:ext>
            </a:extLst>
          </p:cNvPr>
          <p:cNvSpPr>
            <a:spLocks noChangeArrowheads="1"/>
          </p:cNvSpPr>
          <p:nvPr/>
        </p:nvSpPr>
        <p:spPr bwMode="auto">
          <a:xfrm>
            <a:off x="2051050" y="1707357"/>
            <a:ext cx="4787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spcBef>
                <a:spcPts val="500"/>
              </a:spcBef>
              <a:buClr>
                <a:schemeClr val="accent2"/>
              </a:buClr>
              <a:buFont typeface="Wingdings" panose="05000000000000000000" pitchFamily="2" charset="2"/>
              <a:buChar char="Ø"/>
            </a:pPr>
            <a:r>
              <a:rPr lang="en-US" altLang="en-US" sz="2400" dirty="0">
                <a:solidFill>
                  <a:schemeClr val="tx2"/>
                </a:solidFill>
              </a:rPr>
              <a:t>Truth table for a 8X3 encoder</a:t>
            </a:r>
          </a:p>
        </p:txBody>
      </p:sp>
      <p:pic>
        <p:nvPicPr>
          <p:cNvPr id="36870" name="Picture 2">
            <a:extLst>
              <a:ext uri="{FF2B5EF4-FFF2-40B4-BE49-F238E27FC236}">
                <a16:creationId xmlns:a16="http://schemas.microsoft.com/office/drawing/2014/main" id="{E8FB84C9-D015-F2EA-F696-3BC549CE4F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5999" y="2409825"/>
            <a:ext cx="7620000"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924B5CA6-EFC6-655E-3D80-7F85D4BAB4C6}"/>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57A37599-CD0C-4D5A-9E44-546E8054A80B}" type="slidenum">
              <a:rPr lang="ar-SA" altLang="en-US">
                <a:latin typeface="Arial" panose="020B0604020202020204" pitchFamily="34" charset="0"/>
              </a:rPr>
              <a:pPr eaLnBrk="1" hangingPunct="1"/>
              <a:t>22</a:t>
            </a:fld>
            <a:endParaRPr lang="en-US" altLang="en-US">
              <a:latin typeface="Arial" panose="020B0604020202020204" pitchFamily="34" charset="0"/>
            </a:endParaRPr>
          </a:p>
        </p:txBody>
      </p:sp>
      <p:sp>
        <p:nvSpPr>
          <p:cNvPr id="37892" name="Text Box 2">
            <a:extLst>
              <a:ext uri="{FF2B5EF4-FFF2-40B4-BE49-F238E27FC236}">
                <a16:creationId xmlns:a16="http://schemas.microsoft.com/office/drawing/2014/main" id="{55982D33-0467-D443-C132-9D9449138C3C}"/>
              </a:ext>
            </a:extLst>
          </p:cNvPr>
          <p:cNvSpPr txBox="1">
            <a:spLocks noChangeArrowheads="1"/>
          </p:cNvSpPr>
          <p:nvPr/>
        </p:nvSpPr>
        <p:spPr bwMode="auto">
          <a:xfrm>
            <a:off x="5037139" y="944562"/>
            <a:ext cx="19335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Encoders</a:t>
            </a:r>
          </a:p>
        </p:txBody>
      </p:sp>
      <p:sp>
        <p:nvSpPr>
          <p:cNvPr id="37893" name="Rectangle 3">
            <a:extLst>
              <a:ext uri="{FF2B5EF4-FFF2-40B4-BE49-F238E27FC236}">
                <a16:creationId xmlns:a16="http://schemas.microsoft.com/office/drawing/2014/main" id="{F5A67781-C99E-2AF3-0555-5DE2B6A929B2}"/>
              </a:ext>
            </a:extLst>
          </p:cNvPr>
          <p:cNvSpPr>
            <a:spLocks noChangeArrowheads="1"/>
          </p:cNvSpPr>
          <p:nvPr/>
        </p:nvSpPr>
        <p:spPr bwMode="auto">
          <a:xfrm>
            <a:off x="2108200" y="1524000"/>
            <a:ext cx="5105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spcBef>
                <a:spcPts val="500"/>
              </a:spcBef>
              <a:buClr>
                <a:schemeClr val="accent2"/>
              </a:buClr>
              <a:buFont typeface="Wingdings" panose="05000000000000000000" pitchFamily="2" charset="2"/>
              <a:buChar char="Ø"/>
            </a:pPr>
            <a:r>
              <a:rPr lang="en-US" altLang="en-US" sz="2400">
                <a:solidFill>
                  <a:schemeClr val="tx2"/>
                </a:solidFill>
              </a:rPr>
              <a:t>Block diagram for a 8X3 encoder</a:t>
            </a:r>
          </a:p>
        </p:txBody>
      </p:sp>
      <p:pic>
        <p:nvPicPr>
          <p:cNvPr id="37894" name="Picture 2">
            <a:extLst>
              <a:ext uri="{FF2B5EF4-FFF2-40B4-BE49-F238E27FC236}">
                <a16:creationId xmlns:a16="http://schemas.microsoft.com/office/drawing/2014/main" id="{5A988C90-9731-A7B6-8845-2F3DCA2D2F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2151" y="2135913"/>
            <a:ext cx="483552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96DB6B23-ACB8-A9B3-B1C6-2086155F8440}"/>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76AA5238-B385-4425-84DC-DDD7F953FCA9}" type="slidenum">
              <a:rPr lang="ar-SA" altLang="en-US">
                <a:latin typeface="Arial" panose="020B0604020202020204" pitchFamily="34" charset="0"/>
              </a:rPr>
              <a:pPr eaLnBrk="1" hangingPunct="1"/>
              <a:t>23</a:t>
            </a:fld>
            <a:endParaRPr lang="en-US" altLang="en-US">
              <a:latin typeface="Arial" panose="020B0604020202020204" pitchFamily="34" charset="0"/>
            </a:endParaRPr>
          </a:p>
        </p:txBody>
      </p:sp>
      <p:sp>
        <p:nvSpPr>
          <p:cNvPr id="38916" name="Text Box 2">
            <a:extLst>
              <a:ext uri="{FF2B5EF4-FFF2-40B4-BE49-F238E27FC236}">
                <a16:creationId xmlns:a16="http://schemas.microsoft.com/office/drawing/2014/main" id="{2B395EB2-A7DE-13A6-6B11-58A73FA4B606}"/>
              </a:ext>
            </a:extLst>
          </p:cNvPr>
          <p:cNvSpPr txBox="1">
            <a:spLocks noChangeArrowheads="1"/>
          </p:cNvSpPr>
          <p:nvPr/>
        </p:nvSpPr>
        <p:spPr bwMode="auto">
          <a:xfrm>
            <a:off x="4901406" y="1014370"/>
            <a:ext cx="238918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Multiplexer</a:t>
            </a:r>
          </a:p>
        </p:txBody>
      </p:sp>
      <p:sp>
        <p:nvSpPr>
          <p:cNvPr id="38917" name="Rectangle 96">
            <a:extLst>
              <a:ext uri="{FF2B5EF4-FFF2-40B4-BE49-F238E27FC236}">
                <a16:creationId xmlns:a16="http://schemas.microsoft.com/office/drawing/2014/main" id="{5C572266-3DF7-158B-EBFB-044678AFAD68}"/>
              </a:ext>
            </a:extLst>
          </p:cNvPr>
          <p:cNvSpPr>
            <a:spLocks noChangeArrowheads="1"/>
          </p:cNvSpPr>
          <p:nvPr/>
        </p:nvSpPr>
        <p:spPr bwMode="auto">
          <a:xfrm>
            <a:off x="1524000" y="1935163"/>
            <a:ext cx="897255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eaLnBrk="0" hangingPunct="0">
              <a:defRPr>
                <a:solidFill>
                  <a:schemeClr val="tx1"/>
                </a:solidFill>
                <a:latin typeface="Comic Sans MS" panose="030F0702030302020204" pitchFamily="66" charset="0"/>
                <a:cs typeface="Arial" panose="020B0604020202020204" pitchFamily="34" charset="0"/>
              </a:defRPr>
            </a:lvl1pPr>
            <a:lvl2pPr marL="547688" indent="-2730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spcBef>
                <a:spcPct val="20000"/>
              </a:spcBef>
              <a:buClr>
                <a:srgbClr val="FF0066"/>
              </a:buClr>
              <a:buFont typeface="Wingdings" panose="05000000000000000000" pitchFamily="2" charset="2"/>
              <a:buChar char="Ø"/>
            </a:pPr>
            <a:r>
              <a:rPr lang="en-US" altLang="en-US" sz="2400" dirty="0"/>
              <a:t>A </a:t>
            </a:r>
            <a:r>
              <a:rPr lang="en-US" altLang="en-US" sz="2400" b="1" dirty="0"/>
              <a:t>multiplexer</a:t>
            </a:r>
            <a:r>
              <a:rPr lang="en-US" altLang="en-US" sz="2400" dirty="0"/>
              <a:t> or data selector (abbreviated </a:t>
            </a:r>
            <a:r>
              <a:rPr lang="en-US" altLang="en-US" sz="2400" b="1" dirty="0"/>
              <a:t>MUX</a:t>
            </a:r>
            <a:r>
              <a:rPr lang="en-US" altLang="en-US" sz="2400" dirty="0"/>
              <a:t>) consists of a group of data inputs and a group of control inputs. The control inputs are used to select exactly one data input to be outputted.</a:t>
            </a:r>
          </a:p>
        </p:txBody>
      </p:sp>
      <p:sp>
        <p:nvSpPr>
          <p:cNvPr id="2" name="مربع نص 1">
            <a:extLst>
              <a:ext uri="{FF2B5EF4-FFF2-40B4-BE49-F238E27FC236}">
                <a16:creationId xmlns:a16="http://schemas.microsoft.com/office/drawing/2014/main" id="{5C96083A-AF4B-EEC6-75FB-4D54ED238D59}"/>
              </a:ext>
            </a:extLst>
          </p:cNvPr>
          <p:cNvSpPr txBox="1"/>
          <p:nvPr/>
        </p:nvSpPr>
        <p:spPr>
          <a:xfrm>
            <a:off x="6301580" y="3219450"/>
            <a:ext cx="2152650" cy="2308324"/>
          </a:xfrm>
          <a:prstGeom prst="rect">
            <a:avLst/>
          </a:prstGeom>
          <a:noFill/>
          <a:ln w="19050">
            <a:solidFill>
              <a:schemeClr val="tx1"/>
            </a:solidFill>
          </a:ln>
        </p:spPr>
        <p:txBody>
          <a:bodyPr wrap="square" rtlCol="0">
            <a:spAutoFit/>
          </a:bodyPr>
          <a:lstStyle/>
          <a:p>
            <a:endParaRPr lang="en-US" dirty="0"/>
          </a:p>
          <a:p>
            <a:endParaRPr lang="en-US" dirty="0"/>
          </a:p>
          <a:p>
            <a:endParaRPr lang="en-US" dirty="0"/>
          </a:p>
          <a:p>
            <a:pPr algn="ctr"/>
            <a:r>
              <a:rPr lang="en-US" b="1" dirty="0"/>
              <a:t>N X 1</a:t>
            </a:r>
          </a:p>
          <a:p>
            <a:pPr algn="ctr"/>
            <a:r>
              <a:rPr lang="en-US" b="1" dirty="0"/>
              <a:t>Mux</a:t>
            </a:r>
          </a:p>
          <a:p>
            <a:endParaRPr lang="en-US" dirty="0"/>
          </a:p>
          <a:p>
            <a:endParaRPr lang="en-US" dirty="0"/>
          </a:p>
          <a:p>
            <a:endParaRPr lang="en-US" dirty="0"/>
          </a:p>
        </p:txBody>
      </p:sp>
      <p:cxnSp>
        <p:nvCxnSpPr>
          <p:cNvPr id="5" name="رابط كسهم مستقيم 4">
            <a:extLst>
              <a:ext uri="{FF2B5EF4-FFF2-40B4-BE49-F238E27FC236}">
                <a16:creationId xmlns:a16="http://schemas.microsoft.com/office/drawing/2014/main" id="{AED73071-42A1-F7F7-B151-70C5B07517B0}"/>
              </a:ext>
            </a:extLst>
          </p:cNvPr>
          <p:cNvCxnSpPr/>
          <p:nvPr/>
        </p:nvCxnSpPr>
        <p:spPr>
          <a:xfrm>
            <a:off x="4791075" y="3638550"/>
            <a:ext cx="15525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رابط كسهم مستقيم 6">
            <a:extLst>
              <a:ext uri="{FF2B5EF4-FFF2-40B4-BE49-F238E27FC236}">
                <a16:creationId xmlns:a16="http://schemas.microsoft.com/office/drawing/2014/main" id="{62EA92E5-40B4-74B4-145D-13D0052240F4}"/>
              </a:ext>
            </a:extLst>
          </p:cNvPr>
          <p:cNvCxnSpPr/>
          <p:nvPr/>
        </p:nvCxnSpPr>
        <p:spPr>
          <a:xfrm>
            <a:off x="4762498" y="3867150"/>
            <a:ext cx="15525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رابط كسهم مستقيم 7">
            <a:extLst>
              <a:ext uri="{FF2B5EF4-FFF2-40B4-BE49-F238E27FC236}">
                <a16:creationId xmlns:a16="http://schemas.microsoft.com/office/drawing/2014/main" id="{4EF9979C-E341-1C77-C94C-61E84CB0B28F}"/>
              </a:ext>
            </a:extLst>
          </p:cNvPr>
          <p:cNvCxnSpPr/>
          <p:nvPr/>
        </p:nvCxnSpPr>
        <p:spPr>
          <a:xfrm>
            <a:off x="4749005" y="4135438"/>
            <a:ext cx="15525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رابط كسهم مستقيم 8">
            <a:extLst>
              <a:ext uri="{FF2B5EF4-FFF2-40B4-BE49-F238E27FC236}">
                <a16:creationId xmlns:a16="http://schemas.microsoft.com/office/drawing/2014/main" id="{1BA5FD1A-5C9A-EBDA-A973-812A2AC1D056}"/>
              </a:ext>
            </a:extLst>
          </p:cNvPr>
          <p:cNvCxnSpPr/>
          <p:nvPr/>
        </p:nvCxnSpPr>
        <p:spPr>
          <a:xfrm>
            <a:off x="4762500" y="4676775"/>
            <a:ext cx="15525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رابط كسهم مستقيم 9">
            <a:extLst>
              <a:ext uri="{FF2B5EF4-FFF2-40B4-BE49-F238E27FC236}">
                <a16:creationId xmlns:a16="http://schemas.microsoft.com/office/drawing/2014/main" id="{97BDAB62-A88A-C189-63F0-52CA4ECA8E28}"/>
              </a:ext>
            </a:extLst>
          </p:cNvPr>
          <p:cNvCxnSpPr/>
          <p:nvPr/>
        </p:nvCxnSpPr>
        <p:spPr>
          <a:xfrm>
            <a:off x="4791075" y="5019675"/>
            <a:ext cx="15525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مربع نص 10">
            <a:extLst>
              <a:ext uri="{FF2B5EF4-FFF2-40B4-BE49-F238E27FC236}">
                <a16:creationId xmlns:a16="http://schemas.microsoft.com/office/drawing/2014/main" id="{C6B65184-9327-4F5D-E5A6-FFE20F285333}"/>
              </a:ext>
            </a:extLst>
          </p:cNvPr>
          <p:cNvSpPr txBox="1"/>
          <p:nvPr/>
        </p:nvSpPr>
        <p:spPr>
          <a:xfrm>
            <a:off x="3450035" y="3829050"/>
            <a:ext cx="925510" cy="923330"/>
          </a:xfrm>
          <a:prstGeom prst="rect">
            <a:avLst/>
          </a:prstGeom>
          <a:noFill/>
        </p:spPr>
        <p:txBody>
          <a:bodyPr wrap="square" rtlCol="0">
            <a:spAutoFit/>
          </a:bodyPr>
          <a:lstStyle/>
          <a:p>
            <a:r>
              <a:rPr lang="en-US" dirty="0"/>
              <a:t>Data Input Lines</a:t>
            </a:r>
          </a:p>
        </p:txBody>
      </p:sp>
      <p:cxnSp>
        <p:nvCxnSpPr>
          <p:cNvPr id="13" name="رابط كسهم مستقيم 12">
            <a:extLst>
              <a:ext uri="{FF2B5EF4-FFF2-40B4-BE49-F238E27FC236}">
                <a16:creationId xmlns:a16="http://schemas.microsoft.com/office/drawing/2014/main" id="{BBFEFBA1-0F97-5CB0-4349-9DD678025DBB}"/>
              </a:ext>
            </a:extLst>
          </p:cNvPr>
          <p:cNvCxnSpPr/>
          <p:nvPr/>
        </p:nvCxnSpPr>
        <p:spPr>
          <a:xfrm>
            <a:off x="8454230" y="4183063"/>
            <a:ext cx="15525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مربع نص 13">
            <a:extLst>
              <a:ext uri="{FF2B5EF4-FFF2-40B4-BE49-F238E27FC236}">
                <a16:creationId xmlns:a16="http://schemas.microsoft.com/office/drawing/2014/main" id="{156B34E4-A60B-0B17-D80B-87355BFAC0E4}"/>
              </a:ext>
            </a:extLst>
          </p:cNvPr>
          <p:cNvSpPr txBox="1"/>
          <p:nvPr/>
        </p:nvSpPr>
        <p:spPr>
          <a:xfrm>
            <a:off x="10287000" y="4013716"/>
            <a:ext cx="857250" cy="369332"/>
          </a:xfrm>
          <a:prstGeom prst="rect">
            <a:avLst/>
          </a:prstGeom>
          <a:noFill/>
        </p:spPr>
        <p:txBody>
          <a:bodyPr wrap="square" rtlCol="0">
            <a:spAutoFit/>
          </a:bodyPr>
          <a:lstStyle/>
          <a:p>
            <a:r>
              <a:rPr lang="en-US" dirty="0"/>
              <a:t>Y</a:t>
            </a:r>
          </a:p>
        </p:txBody>
      </p:sp>
      <p:cxnSp>
        <p:nvCxnSpPr>
          <p:cNvPr id="16" name="رابط مستقيم 15">
            <a:extLst>
              <a:ext uri="{FF2B5EF4-FFF2-40B4-BE49-F238E27FC236}">
                <a16:creationId xmlns:a16="http://schemas.microsoft.com/office/drawing/2014/main" id="{73FBA0C9-E338-04D9-ECC0-762F96F48F55}"/>
              </a:ext>
            </a:extLst>
          </p:cNvPr>
          <p:cNvCxnSpPr/>
          <p:nvPr/>
        </p:nvCxnSpPr>
        <p:spPr>
          <a:xfrm>
            <a:off x="6915150" y="5527774"/>
            <a:ext cx="0" cy="27295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8" name="رابط مستقيم 17">
            <a:extLst>
              <a:ext uri="{FF2B5EF4-FFF2-40B4-BE49-F238E27FC236}">
                <a16:creationId xmlns:a16="http://schemas.microsoft.com/office/drawing/2014/main" id="{AA7BF151-D6C2-45E8-8D58-0523D672D5E9}"/>
              </a:ext>
            </a:extLst>
          </p:cNvPr>
          <p:cNvCxnSpPr/>
          <p:nvPr/>
        </p:nvCxnSpPr>
        <p:spPr>
          <a:xfrm>
            <a:off x="6924675" y="5838825"/>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رابط مستقيم 18">
            <a:extLst>
              <a:ext uri="{FF2B5EF4-FFF2-40B4-BE49-F238E27FC236}">
                <a16:creationId xmlns:a16="http://schemas.microsoft.com/office/drawing/2014/main" id="{C02F928F-45A5-CD9A-0EB7-7500C55CDAEC}"/>
              </a:ext>
            </a:extLst>
          </p:cNvPr>
          <p:cNvCxnSpPr/>
          <p:nvPr/>
        </p:nvCxnSpPr>
        <p:spPr>
          <a:xfrm>
            <a:off x="7347743" y="5527773"/>
            <a:ext cx="0" cy="27295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0" name="رابط مستقيم 19">
            <a:extLst>
              <a:ext uri="{FF2B5EF4-FFF2-40B4-BE49-F238E27FC236}">
                <a16:creationId xmlns:a16="http://schemas.microsoft.com/office/drawing/2014/main" id="{50EF08B9-9F87-7522-F36B-0AB20AE6DF64}"/>
              </a:ext>
            </a:extLst>
          </p:cNvPr>
          <p:cNvCxnSpPr/>
          <p:nvPr/>
        </p:nvCxnSpPr>
        <p:spPr>
          <a:xfrm>
            <a:off x="8124825" y="5534172"/>
            <a:ext cx="0" cy="272951"/>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1" name="مستطيل 20">
            <a:extLst>
              <a:ext uri="{FF2B5EF4-FFF2-40B4-BE49-F238E27FC236}">
                <a16:creationId xmlns:a16="http://schemas.microsoft.com/office/drawing/2014/main" id="{52275AB7-9071-5B9B-880E-490537F9729B}"/>
              </a:ext>
            </a:extLst>
          </p:cNvPr>
          <p:cNvSpPr/>
          <p:nvPr/>
        </p:nvSpPr>
        <p:spPr>
          <a:xfrm>
            <a:off x="7469191" y="5405677"/>
            <a:ext cx="436560" cy="46345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a:t>
            </a:r>
          </a:p>
        </p:txBody>
      </p:sp>
      <p:sp>
        <p:nvSpPr>
          <p:cNvPr id="22" name="مربع نص 21">
            <a:extLst>
              <a:ext uri="{FF2B5EF4-FFF2-40B4-BE49-F238E27FC236}">
                <a16:creationId xmlns:a16="http://schemas.microsoft.com/office/drawing/2014/main" id="{C2258D11-21C9-E35C-5CF8-CBEABF25F2E8}"/>
              </a:ext>
            </a:extLst>
          </p:cNvPr>
          <p:cNvSpPr txBox="1"/>
          <p:nvPr/>
        </p:nvSpPr>
        <p:spPr>
          <a:xfrm>
            <a:off x="6162675" y="5876966"/>
            <a:ext cx="2756689" cy="369332"/>
          </a:xfrm>
          <a:prstGeom prst="rect">
            <a:avLst/>
          </a:prstGeom>
          <a:noFill/>
        </p:spPr>
        <p:txBody>
          <a:bodyPr wrap="square" rtlCol="0">
            <a:spAutoFit/>
          </a:bodyPr>
          <a:lstStyle/>
          <a:p>
            <a:r>
              <a:rPr lang="en-US" dirty="0"/>
              <a:t>Control; Inputs (Selector)</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96DB6B23-ACB8-A9B3-B1C6-2086155F8440}"/>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76AA5238-B385-4425-84DC-DDD7F953FCA9}" type="slidenum">
              <a:rPr lang="ar-SA" altLang="en-US">
                <a:latin typeface="Arial" panose="020B0604020202020204" pitchFamily="34" charset="0"/>
              </a:rPr>
              <a:pPr eaLnBrk="1" hangingPunct="1"/>
              <a:t>24</a:t>
            </a:fld>
            <a:endParaRPr lang="en-US" altLang="en-US">
              <a:latin typeface="Arial" panose="020B0604020202020204" pitchFamily="34" charset="0"/>
            </a:endParaRPr>
          </a:p>
        </p:txBody>
      </p:sp>
      <p:sp>
        <p:nvSpPr>
          <p:cNvPr id="38916" name="Text Box 2">
            <a:extLst>
              <a:ext uri="{FF2B5EF4-FFF2-40B4-BE49-F238E27FC236}">
                <a16:creationId xmlns:a16="http://schemas.microsoft.com/office/drawing/2014/main" id="{2B395EB2-A7DE-13A6-6B11-58A73FA4B606}"/>
              </a:ext>
            </a:extLst>
          </p:cNvPr>
          <p:cNvSpPr txBox="1">
            <a:spLocks noChangeArrowheads="1"/>
          </p:cNvSpPr>
          <p:nvPr/>
        </p:nvSpPr>
        <p:spPr bwMode="auto">
          <a:xfrm>
            <a:off x="4901406" y="871495"/>
            <a:ext cx="238918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Multiplexer</a:t>
            </a:r>
          </a:p>
        </p:txBody>
      </p:sp>
      <p:sp>
        <p:nvSpPr>
          <p:cNvPr id="38917" name="Rectangle 96">
            <a:extLst>
              <a:ext uri="{FF2B5EF4-FFF2-40B4-BE49-F238E27FC236}">
                <a16:creationId xmlns:a16="http://schemas.microsoft.com/office/drawing/2014/main" id="{5C572266-3DF7-158B-EBFB-044678AFAD68}"/>
              </a:ext>
            </a:extLst>
          </p:cNvPr>
          <p:cNvSpPr>
            <a:spLocks noChangeArrowheads="1"/>
          </p:cNvSpPr>
          <p:nvPr/>
        </p:nvSpPr>
        <p:spPr bwMode="auto">
          <a:xfrm>
            <a:off x="1914525" y="1860550"/>
            <a:ext cx="897255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eaLnBrk="0" hangingPunct="0">
              <a:defRPr>
                <a:solidFill>
                  <a:schemeClr val="tx1"/>
                </a:solidFill>
                <a:latin typeface="Comic Sans MS" panose="030F0702030302020204" pitchFamily="66" charset="0"/>
                <a:cs typeface="Arial" panose="020B0604020202020204" pitchFamily="34" charset="0"/>
              </a:defRPr>
            </a:lvl1pPr>
            <a:lvl2pPr marL="547688" indent="-2730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spcBef>
                <a:spcPct val="20000"/>
              </a:spcBef>
              <a:buClr>
                <a:srgbClr val="FF0066"/>
              </a:buClr>
              <a:buFont typeface="Wingdings" panose="05000000000000000000" pitchFamily="2" charset="2"/>
              <a:buChar char="Ø"/>
            </a:pPr>
            <a:r>
              <a:rPr lang="en-US" altLang="en-US" sz="2400" dirty="0"/>
              <a:t>A MUX with n control inputs can select from a maximum of 2</a:t>
            </a:r>
            <a:r>
              <a:rPr lang="en-US" altLang="en-US" sz="2400" baseline="30000" dirty="0"/>
              <a:t>n</a:t>
            </a:r>
            <a:r>
              <a:rPr lang="en-US" altLang="en-US" sz="2400" dirty="0"/>
              <a:t> data inputs.</a:t>
            </a:r>
          </a:p>
          <a:p>
            <a:pPr lvl="1" algn="l" rtl="0" eaLnBrk="1" hangingPunct="1">
              <a:spcBef>
                <a:spcPct val="20000"/>
              </a:spcBef>
              <a:buClr>
                <a:srgbClr val="FF0066"/>
              </a:buClr>
              <a:buFont typeface="Wingdings" panose="05000000000000000000" pitchFamily="2" charset="2"/>
              <a:buChar char="Ø"/>
            </a:pPr>
            <a:r>
              <a:rPr lang="en-US" altLang="en-US" sz="2400" dirty="0"/>
              <a:t>When n = 2, 4 data inputs can be selected.</a:t>
            </a:r>
          </a:p>
          <a:p>
            <a:pPr lvl="1" algn="l" rtl="0" eaLnBrk="1" hangingPunct="1">
              <a:spcBef>
                <a:spcPct val="20000"/>
              </a:spcBef>
              <a:buClr>
                <a:srgbClr val="FF0066"/>
              </a:buClr>
              <a:buFont typeface="Wingdings" panose="05000000000000000000" pitchFamily="2" charset="2"/>
              <a:buChar char="Ø"/>
            </a:pPr>
            <a:r>
              <a:rPr lang="en-US" altLang="en-US" sz="2400" dirty="0"/>
              <a:t>When n = 3, 8 data inputs can be selected. </a:t>
            </a:r>
          </a:p>
          <a:p>
            <a:pPr algn="l" rtl="0" eaLnBrk="1" hangingPunct="1">
              <a:spcBef>
                <a:spcPct val="20000"/>
              </a:spcBef>
              <a:buClr>
                <a:srgbClr val="FF0066"/>
              </a:buClr>
              <a:buFont typeface="Wingdings" panose="05000000000000000000" pitchFamily="2" charset="2"/>
              <a:buChar char="Ø"/>
            </a:pPr>
            <a:r>
              <a:rPr lang="en-US" altLang="en-US" sz="2400" dirty="0"/>
              <a:t>An 8X1 (n = 3) MUX uses three control inputs to select exactly one of eight data inputs to be outputted. </a:t>
            </a:r>
          </a:p>
        </p:txBody>
      </p:sp>
    </p:spTree>
    <p:extLst>
      <p:ext uri="{BB962C8B-B14F-4D97-AF65-F5344CB8AC3E}">
        <p14:creationId xmlns:p14="http://schemas.microsoft.com/office/powerpoint/2010/main" val="6414888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a:extLst>
              <a:ext uri="{FF2B5EF4-FFF2-40B4-BE49-F238E27FC236}">
                <a16:creationId xmlns:a16="http://schemas.microsoft.com/office/drawing/2014/main" id="{97FD8EC1-033E-22EF-086F-482A9F92A4B1}"/>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508DB9C8-4D22-4F7E-961F-FCD38850CC60}" type="slidenum">
              <a:rPr lang="ar-SA" altLang="en-US">
                <a:latin typeface="Arial" panose="020B0604020202020204" pitchFamily="34" charset="0"/>
              </a:rPr>
              <a:pPr eaLnBrk="1" hangingPunct="1"/>
              <a:t>25</a:t>
            </a:fld>
            <a:endParaRPr lang="en-US" altLang="en-US">
              <a:latin typeface="Arial" panose="020B0604020202020204" pitchFamily="34" charset="0"/>
            </a:endParaRPr>
          </a:p>
        </p:txBody>
      </p:sp>
      <p:sp>
        <p:nvSpPr>
          <p:cNvPr id="39940" name="Text Box 5">
            <a:extLst>
              <a:ext uri="{FF2B5EF4-FFF2-40B4-BE49-F238E27FC236}">
                <a16:creationId xmlns:a16="http://schemas.microsoft.com/office/drawing/2014/main" id="{0AE55898-517A-6A0A-D0A2-B4FAA3AA72B8}"/>
              </a:ext>
            </a:extLst>
          </p:cNvPr>
          <p:cNvSpPr txBox="1">
            <a:spLocks noChangeArrowheads="1"/>
          </p:cNvSpPr>
          <p:nvPr/>
        </p:nvSpPr>
        <p:spPr bwMode="auto">
          <a:xfrm>
            <a:off x="3031331" y="893900"/>
            <a:ext cx="612933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Block Diagram for Multiplexer</a:t>
            </a:r>
          </a:p>
        </p:txBody>
      </p:sp>
      <p:sp>
        <p:nvSpPr>
          <p:cNvPr id="39941" name="Rectangle 3">
            <a:extLst>
              <a:ext uri="{FF2B5EF4-FFF2-40B4-BE49-F238E27FC236}">
                <a16:creationId xmlns:a16="http://schemas.microsoft.com/office/drawing/2014/main" id="{807C510F-9281-077F-1234-ED20B0ABD9BE}"/>
              </a:ext>
            </a:extLst>
          </p:cNvPr>
          <p:cNvSpPr>
            <a:spLocks noChangeArrowheads="1"/>
          </p:cNvSpPr>
          <p:nvPr/>
        </p:nvSpPr>
        <p:spPr bwMode="auto">
          <a:xfrm>
            <a:off x="1028700" y="1984376"/>
            <a:ext cx="5381625"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l" rtl="0" eaLnBrk="1" hangingPunct="1">
              <a:spcBef>
                <a:spcPct val="10000"/>
              </a:spcBef>
              <a:buClr>
                <a:srgbClr val="FF0066"/>
              </a:buClr>
              <a:buFont typeface="Wingdings" panose="05000000000000000000" pitchFamily="2" charset="2"/>
              <a:buChar char="Ø"/>
            </a:pPr>
            <a:r>
              <a:rPr lang="en-US" altLang="en-US" sz="2400" dirty="0"/>
              <a:t>It selects a single output from several inputs.</a:t>
            </a:r>
          </a:p>
          <a:p>
            <a:pPr algn="l" rtl="0" eaLnBrk="1" hangingPunct="1">
              <a:spcBef>
                <a:spcPct val="10000"/>
              </a:spcBef>
              <a:buClr>
                <a:srgbClr val="FF0066"/>
              </a:buClr>
              <a:buFont typeface="Wingdings" panose="05000000000000000000" pitchFamily="2" charset="2"/>
              <a:buChar char="Ø"/>
            </a:pPr>
            <a:r>
              <a:rPr lang="en-US" altLang="en-US" sz="2400" dirty="0"/>
              <a:t>The particular input chosen for output is determined by the value of the multiplexer’s control lines.</a:t>
            </a:r>
          </a:p>
          <a:p>
            <a:pPr algn="l" rtl="0" eaLnBrk="1" hangingPunct="1">
              <a:spcBef>
                <a:spcPct val="10000"/>
              </a:spcBef>
              <a:buClr>
                <a:srgbClr val="FF0066"/>
              </a:buClr>
              <a:buFont typeface="Wingdings" panose="05000000000000000000" pitchFamily="2" charset="2"/>
              <a:buChar char="Ø"/>
            </a:pPr>
            <a:r>
              <a:rPr lang="en-US" altLang="en-US" sz="2400" dirty="0"/>
              <a:t>To be able to select among </a:t>
            </a:r>
            <a:r>
              <a:rPr lang="en-US" altLang="en-US" sz="2400" i="1" dirty="0"/>
              <a:t>n</a:t>
            </a:r>
            <a:r>
              <a:rPr lang="en-US" altLang="en-US" sz="2400" dirty="0"/>
              <a:t> inputs, log</a:t>
            </a:r>
            <a:r>
              <a:rPr lang="en-US" altLang="en-US" sz="2400" baseline="-25000" dirty="0"/>
              <a:t>2</a:t>
            </a:r>
            <a:r>
              <a:rPr lang="en-US" altLang="en-US" sz="2400" i="1" dirty="0"/>
              <a:t>n</a:t>
            </a:r>
            <a:r>
              <a:rPr lang="en-US" altLang="en-US" sz="2400" dirty="0"/>
              <a:t> control lines are needed. </a:t>
            </a:r>
          </a:p>
        </p:txBody>
      </p:sp>
      <p:pic>
        <p:nvPicPr>
          <p:cNvPr id="39942" name="Picture 6" descr="C:\idraw20\30.TIF">
            <a:extLst>
              <a:ext uri="{FF2B5EF4-FFF2-40B4-BE49-F238E27FC236}">
                <a16:creationId xmlns:a16="http://schemas.microsoft.com/office/drawing/2014/main" id="{BB821AEF-1023-60E5-69B6-E99DDE829F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0" y="1984376"/>
            <a:ext cx="38671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a:extLst>
              <a:ext uri="{FF2B5EF4-FFF2-40B4-BE49-F238E27FC236}">
                <a16:creationId xmlns:a16="http://schemas.microsoft.com/office/drawing/2014/main" id="{0D45F81D-2636-2D7C-858A-52279C85FFF2}"/>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DF5D966A-472D-4C00-9E21-0AA950C17271}" type="slidenum">
              <a:rPr lang="ar-SA" altLang="en-US">
                <a:latin typeface="Arial" panose="020B0604020202020204" pitchFamily="34" charset="0"/>
              </a:rPr>
              <a:pPr eaLnBrk="1" hangingPunct="1"/>
              <a:t>26</a:t>
            </a:fld>
            <a:endParaRPr lang="en-US" altLang="en-US">
              <a:latin typeface="Arial" panose="020B0604020202020204" pitchFamily="34" charset="0"/>
            </a:endParaRPr>
          </a:p>
        </p:txBody>
      </p:sp>
      <p:sp>
        <p:nvSpPr>
          <p:cNvPr id="40964" name="Text Box 2">
            <a:extLst>
              <a:ext uri="{FF2B5EF4-FFF2-40B4-BE49-F238E27FC236}">
                <a16:creationId xmlns:a16="http://schemas.microsoft.com/office/drawing/2014/main" id="{1C812734-00A8-96D7-F7A6-30451ED32F72}"/>
              </a:ext>
            </a:extLst>
          </p:cNvPr>
          <p:cNvSpPr txBox="1">
            <a:spLocks noChangeArrowheads="1"/>
          </p:cNvSpPr>
          <p:nvPr/>
        </p:nvSpPr>
        <p:spPr bwMode="auto">
          <a:xfrm>
            <a:off x="3658393" y="918326"/>
            <a:ext cx="487521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en-US" sz="3200" b="1" dirty="0">
                <a:solidFill>
                  <a:schemeClr val="accent2"/>
                </a:solidFill>
              </a:rPr>
              <a:t>2-to-1-line Multiplexer</a:t>
            </a:r>
          </a:p>
        </p:txBody>
      </p:sp>
      <p:pic>
        <p:nvPicPr>
          <p:cNvPr id="40965" name="Picture 5" descr="AACFLPH0">
            <a:extLst>
              <a:ext uri="{FF2B5EF4-FFF2-40B4-BE49-F238E27FC236}">
                <a16:creationId xmlns:a16="http://schemas.microsoft.com/office/drawing/2014/main" id="{CD4AB12D-814D-4761-B98E-7AA1E83D01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1600200"/>
            <a:ext cx="80010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مجموعة 5"/>
          <p:cNvGrpSpPr/>
          <p:nvPr/>
        </p:nvGrpSpPr>
        <p:grpSpPr>
          <a:xfrm>
            <a:off x="3430103" y="1916832"/>
            <a:ext cx="5147833" cy="3960440"/>
            <a:chOff x="3490278" y="1916832"/>
            <a:chExt cx="5147833" cy="3960440"/>
          </a:xfrm>
        </p:grpSpPr>
        <p:grpSp>
          <p:nvGrpSpPr>
            <p:cNvPr id="41" name="مجموعة 40"/>
            <p:cNvGrpSpPr/>
            <p:nvPr/>
          </p:nvGrpSpPr>
          <p:grpSpPr>
            <a:xfrm>
              <a:off x="6127266" y="1988840"/>
              <a:ext cx="2430821" cy="1819945"/>
              <a:chOff x="5132808" y="2204864"/>
              <a:chExt cx="2430821" cy="1819945"/>
            </a:xfrm>
          </p:grpSpPr>
          <p:grpSp>
            <p:nvGrpSpPr>
              <p:cNvPr id="40" name="مجموعة 39"/>
              <p:cNvGrpSpPr/>
              <p:nvPr/>
            </p:nvGrpSpPr>
            <p:grpSpPr>
              <a:xfrm>
                <a:off x="5132808" y="2204864"/>
                <a:ext cx="1595452" cy="1819945"/>
                <a:chOff x="5132808" y="2204864"/>
                <a:chExt cx="1595452" cy="1819945"/>
              </a:xfrm>
            </p:grpSpPr>
            <p:sp>
              <p:nvSpPr>
                <p:cNvPr id="21" name="مربع نص 20"/>
                <p:cNvSpPr txBox="1"/>
                <p:nvPr/>
              </p:nvSpPr>
              <p:spPr>
                <a:xfrm>
                  <a:off x="5146462" y="2204864"/>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0</a:t>
                  </a:r>
                  <a:endParaRPr lang="ar-SA" sz="1400" baseline="-25000" dirty="0">
                    <a:latin typeface="Times New Roman" panose="02020603050405020304" pitchFamily="18" charset="0"/>
                    <a:cs typeface="Times New Roman" panose="02020603050405020304" pitchFamily="18" charset="0"/>
                  </a:endParaRPr>
                </a:p>
              </p:txBody>
            </p:sp>
            <p:sp>
              <p:nvSpPr>
                <p:cNvPr id="22" name="مربع نص 21"/>
                <p:cNvSpPr txBox="1"/>
                <p:nvPr/>
              </p:nvSpPr>
              <p:spPr>
                <a:xfrm>
                  <a:off x="5146462" y="2473151"/>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1</a:t>
                  </a:r>
                  <a:endParaRPr lang="ar-SA" sz="1400" baseline="-25000" dirty="0">
                    <a:latin typeface="Times New Roman" panose="02020603050405020304" pitchFamily="18" charset="0"/>
                    <a:cs typeface="Times New Roman" panose="02020603050405020304" pitchFamily="18" charset="0"/>
                  </a:endParaRPr>
                </a:p>
              </p:txBody>
            </p:sp>
            <p:sp>
              <p:nvSpPr>
                <p:cNvPr id="23" name="مربع نص 22"/>
                <p:cNvSpPr txBox="1"/>
                <p:nvPr/>
              </p:nvSpPr>
              <p:spPr>
                <a:xfrm>
                  <a:off x="5146462" y="2689175"/>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2</a:t>
                  </a:r>
                  <a:endParaRPr lang="ar-SA" sz="1400" baseline="-25000" dirty="0">
                    <a:latin typeface="Times New Roman" panose="02020603050405020304" pitchFamily="18" charset="0"/>
                    <a:cs typeface="Times New Roman" panose="02020603050405020304" pitchFamily="18" charset="0"/>
                  </a:endParaRPr>
                </a:p>
              </p:txBody>
            </p:sp>
            <p:sp>
              <p:nvSpPr>
                <p:cNvPr id="24" name="مربع نص 23"/>
                <p:cNvSpPr txBox="1"/>
                <p:nvPr/>
              </p:nvSpPr>
              <p:spPr>
                <a:xfrm>
                  <a:off x="5132808" y="2905199"/>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3</a:t>
                  </a:r>
                  <a:endParaRPr lang="ar-SA" sz="1400" baseline="-25000" dirty="0">
                    <a:latin typeface="Times New Roman" panose="02020603050405020304" pitchFamily="18" charset="0"/>
                    <a:cs typeface="Times New Roman" panose="02020603050405020304" pitchFamily="18" charset="0"/>
                  </a:endParaRPr>
                </a:p>
              </p:txBody>
            </p:sp>
            <p:sp>
              <p:nvSpPr>
                <p:cNvPr id="25" name="مربع نص 24"/>
                <p:cNvSpPr txBox="1"/>
                <p:nvPr/>
              </p:nvSpPr>
              <p:spPr>
                <a:xfrm>
                  <a:off x="6444208" y="3717032"/>
                  <a:ext cx="284052" cy="307777"/>
                </a:xfrm>
                <a:prstGeom prst="rect">
                  <a:avLst/>
                </a:prstGeom>
                <a:noFill/>
              </p:spPr>
              <p:txBody>
                <a:bodyPr wrap="none" rtlCol="1">
                  <a:spAutoFit/>
                </a:bodyPr>
                <a:lstStyle/>
                <a:p>
                  <a:r>
                    <a:rPr lang="en-US" sz="1400" b="1" dirty="0">
                      <a:solidFill>
                        <a:srgbClr val="FF0000"/>
                      </a:solidFill>
                      <a:latin typeface="Times New Roman" panose="02020603050405020304" pitchFamily="18" charset="0"/>
                      <a:cs typeface="Times New Roman" panose="02020603050405020304" pitchFamily="18" charset="0"/>
                    </a:rPr>
                    <a:t>0</a:t>
                  </a:r>
                  <a:endParaRPr lang="ar-SA" sz="1400" b="1" dirty="0">
                    <a:solidFill>
                      <a:srgbClr val="FF0000"/>
                    </a:solidFill>
                    <a:latin typeface="Times New Roman" panose="02020603050405020304" pitchFamily="18" charset="0"/>
                    <a:cs typeface="Times New Roman" panose="02020603050405020304" pitchFamily="18" charset="0"/>
                  </a:endParaRPr>
                </a:p>
              </p:txBody>
            </p:sp>
            <p:sp>
              <p:nvSpPr>
                <p:cNvPr id="26" name="مربع نص 25"/>
                <p:cNvSpPr txBox="1"/>
                <p:nvPr/>
              </p:nvSpPr>
              <p:spPr>
                <a:xfrm>
                  <a:off x="6156176" y="3717032"/>
                  <a:ext cx="284052" cy="307777"/>
                </a:xfrm>
                <a:prstGeom prst="rect">
                  <a:avLst/>
                </a:prstGeom>
                <a:noFill/>
              </p:spPr>
              <p:txBody>
                <a:bodyPr wrap="none" rtlCol="1">
                  <a:spAutoFit/>
                </a:bodyPr>
                <a:lstStyle/>
                <a:p>
                  <a:r>
                    <a:rPr lang="en-US" sz="1400" b="1" dirty="0">
                      <a:solidFill>
                        <a:srgbClr val="FF0000"/>
                      </a:solidFill>
                      <a:latin typeface="Times New Roman" panose="02020603050405020304" pitchFamily="18" charset="0"/>
                      <a:cs typeface="Times New Roman" panose="02020603050405020304" pitchFamily="18" charset="0"/>
                    </a:rPr>
                    <a:t>0</a:t>
                  </a:r>
                  <a:endParaRPr lang="ar-SA" sz="1400" b="1" dirty="0">
                    <a:solidFill>
                      <a:srgbClr val="FF0000"/>
                    </a:solidFill>
                    <a:latin typeface="Times New Roman" panose="02020603050405020304" pitchFamily="18" charset="0"/>
                    <a:cs typeface="Times New Roman" panose="02020603050405020304" pitchFamily="18" charset="0"/>
                  </a:endParaRPr>
                </a:p>
              </p:txBody>
            </p:sp>
          </p:grpSp>
          <p:grpSp>
            <p:nvGrpSpPr>
              <p:cNvPr id="39" name="مجموعة 38"/>
              <p:cNvGrpSpPr/>
              <p:nvPr/>
            </p:nvGrpSpPr>
            <p:grpSpPr>
              <a:xfrm>
                <a:off x="5436096" y="2204864"/>
                <a:ext cx="2127533" cy="1512168"/>
                <a:chOff x="5436096" y="2204864"/>
                <a:chExt cx="2127533" cy="1512168"/>
              </a:xfrm>
            </p:grpSpPr>
            <p:grpSp>
              <p:nvGrpSpPr>
                <p:cNvPr id="20" name="مجموعة 19"/>
                <p:cNvGrpSpPr/>
                <p:nvPr/>
              </p:nvGrpSpPr>
              <p:grpSpPr>
                <a:xfrm>
                  <a:off x="5436096" y="2204864"/>
                  <a:ext cx="1512168" cy="1512168"/>
                  <a:chOff x="5436096" y="2204864"/>
                  <a:chExt cx="1512168" cy="1512168"/>
                </a:xfrm>
              </p:grpSpPr>
              <p:sp>
                <p:nvSpPr>
                  <p:cNvPr id="5" name="مخطط انسيابي: عملية يدوية 4"/>
                  <p:cNvSpPr/>
                  <p:nvPr/>
                </p:nvSpPr>
                <p:spPr>
                  <a:xfrm rot="16200000">
                    <a:off x="5760132" y="2312876"/>
                    <a:ext cx="1296144" cy="1080120"/>
                  </a:xfrm>
                  <a:prstGeom prst="flowChartManualOperation">
                    <a:avLst/>
                  </a:prstGeom>
                  <a:solidFill>
                    <a:schemeClr val="tx2">
                      <a:lumMod val="20000"/>
                      <a:lumOff val="80000"/>
                    </a:schemeClr>
                  </a:solidFill>
                  <a:ln>
                    <a:solidFill>
                      <a:schemeClr val="tx2">
                        <a:lumMod val="60000"/>
                        <a:lumOff val="40000"/>
                      </a:schemeClr>
                    </a:solidFill>
                  </a:ln>
                </p:spPr>
                <p:style>
                  <a:lnRef idx="2">
                    <a:schemeClr val="accent4">
                      <a:shade val="50000"/>
                    </a:schemeClr>
                  </a:lnRef>
                  <a:fillRef idx="1">
                    <a:schemeClr val="accent4"/>
                  </a:fillRef>
                  <a:effectRef idx="0">
                    <a:schemeClr val="accent4"/>
                  </a:effectRef>
                  <a:fontRef idx="minor">
                    <a:schemeClr val="lt1"/>
                  </a:fontRef>
                </p:style>
                <p:txBody>
                  <a:bodyPr vert="vert" rtlCol="1" anchor="ctr"/>
                  <a:lstStyle/>
                  <a:p>
                    <a:pPr algn="ctr"/>
                    <a:r>
                      <a:rPr lang="en-US" sz="1600" b="1" dirty="0">
                        <a:solidFill>
                          <a:schemeClr val="tx1">
                            <a:lumMod val="95000"/>
                            <a:lumOff val="5000"/>
                          </a:schemeClr>
                        </a:solidFill>
                        <a:latin typeface="Times New Roman" panose="02020603050405020304" pitchFamily="18" charset="0"/>
                        <a:cs typeface="Times New Roman" panose="02020603050405020304" pitchFamily="18" charset="0"/>
                      </a:rPr>
                      <a:t>MUX</a:t>
                    </a:r>
                    <a:endParaRPr lang="ar-SA" sz="1600"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cxnSp>
                <p:nvCxnSpPr>
                  <p:cNvPr id="7" name="رابط كسهم مستقيم 6"/>
                  <p:cNvCxnSpPr/>
                  <p:nvPr/>
                </p:nvCxnSpPr>
                <p:spPr>
                  <a:xfrm>
                    <a:off x="5436096" y="2420888"/>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8" name="رابط كسهم مستقيم 7"/>
                  <p:cNvCxnSpPr/>
                  <p:nvPr/>
                </p:nvCxnSpPr>
                <p:spPr>
                  <a:xfrm>
                    <a:off x="5436096" y="2636912"/>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 name="رابط كسهم مستقيم 8"/>
                  <p:cNvCxnSpPr/>
                  <p:nvPr/>
                </p:nvCxnSpPr>
                <p:spPr>
                  <a:xfrm>
                    <a:off x="5436096" y="2852936"/>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0" name="رابط كسهم مستقيم 9"/>
                  <p:cNvCxnSpPr/>
                  <p:nvPr/>
                </p:nvCxnSpPr>
                <p:spPr>
                  <a:xfrm>
                    <a:off x="5436096" y="3068960"/>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2" name="رابط كسهم مستقيم 11"/>
                  <p:cNvCxnSpPr/>
                  <p:nvPr/>
                </p:nvCxnSpPr>
                <p:spPr>
                  <a:xfrm flipV="1">
                    <a:off x="6300192" y="3429000"/>
                    <a:ext cx="0" cy="28803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3" name="رابط كسهم مستقيم 12"/>
                  <p:cNvCxnSpPr/>
                  <p:nvPr/>
                </p:nvCxnSpPr>
                <p:spPr>
                  <a:xfrm flipV="1">
                    <a:off x="6588224" y="3356992"/>
                    <a:ext cx="0" cy="36004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pSp>
            <p:sp>
              <p:nvSpPr>
                <p:cNvPr id="33" name="مربع نص 32"/>
                <p:cNvSpPr txBox="1"/>
                <p:nvPr/>
              </p:nvSpPr>
              <p:spPr>
                <a:xfrm>
                  <a:off x="7003860" y="2644295"/>
                  <a:ext cx="559769" cy="369332"/>
                </a:xfrm>
                <a:prstGeom prst="rect">
                  <a:avLst/>
                </a:prstGeom>
                <a:noFill/>
              </p:spPr>
              <p:txBody>
                <a:bodyPr wrap="none" rtlCol="1">
                  <a:spAutoFit/>
                </a:bodyPr>
                <a:lstStyle/>
                <a:p>
                  <a:r>
                    <a:rPr lang="en-US" b="1" dirty="0">
                      <a:cs typeface="Times New Roman" panose="02020603050405020304" pitchFamily="18" charset="0"/>
                    </a:rPr>
                    <a:t>Y=I</a:t>
                  </a:r>
                  <a:r>
                    <a:rPr lang="en-US" b="1" baseline="-25000" dirty="0">
                      <a:cs typeface="Times New Roman" panose="02020603050405020304" pitchFamily="18" charset="0"/>
                    </a:rPr>
                    <a:t>0</a:t>
                  </a:r>
                  <a:endParaRPr lang="ar-SA" b="1" baseline="-25000" dirty="0">
                    <a:cs typeface="Times New Roman" panose="02020603050405020304" pitchFamily="18" charset="0"/>
                  </a:endParaRPr>
                </a:p>
              </p:txBody>
            </p:sp>
            <p:cxnSp>
              <p:nvCxnSpPr>
                <p:cNvPr id="35" name="رابط منحني 34"/>
                <p:cNvCxnSpPr>
                  <a:endCxn id="33" idx="1"/>
                </p:cNvCxnSpPr>
                <p:nvPr/>
              </p:nvCxnSpPr>
              <p:spPr>
                <a:xfrm>
                  <a:off x="5796136" y="2376008"/>
                  <a:ext cx="1207724" cy="452953"/>
                </a:xfrm>
                <a:prstGeom prst="curvedConnector3">
                  <a:avLst>
                    <a:gd name="adj1" fmla="val 50000"/>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grpSp>
          <p:nvGrpSpPr>
            <p:cNvPr id="42" name="مجموعة 41"/>
            <p:cNvGrpSpPr/>
            <p:nvPr/>
          </p:nvGrpSpPr>
          <p:grpSpPr>
            <a:xfrm>
              <a:off x="3490278" y="1916832"/>
              <a:ext cx="2430821" cy="1819945"/>
              <a:chOff x="5132808" y="2204864"/>
              <a:chExt cx="2430821" cy="1819945"/>
            </a:xfrm>
          </p:grpSpPr>
          <p:grpSp>
            <p:nvGrpSpPr>
              <p:cNvPr id="43" name="مجموعة 39"/>
              <p:cNvGrpSpPr/>
              <p:nvPr/>
            </p:nvGrpSpPr>
            <p:grpSpPr>
              <a:xfrm>
                <a:off x="5132808" y="2204864"/>
                <a:ext cx="1595452" cy="1819945"/>
                <a:chOff x="5132808" y="2204864"/>
                <a:chExt cx="1595452" cy="1819945"/>
              </a:xfrm>
            </p:grpSpPr>
            <p:sp>
              <p:nvSpPr>
                <p:cNvPr id="55" name="مربع نص 54"/>
                <p:cNvSpPr txBox="1"/>
                <p:nvPr/>
              </p:nvSpPr>
              <p:spPr>
                <a:xfrm>
                  <a:off x="5146462" y="2204864"/>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0</a:t>
                  </a:r>
                  <a:endParaRPr lang="ar-SA" sz="1400" baseline="-25000" dirty="0">
                    <a:latin typeface="Times New Roman" panose="02020603050405020304" pitchFamily="18" charset="0"/>
                    <a:cs typeface="Times New Roman" panose="02020603050405020304" pitchFamily="18" charset="0"/>
                  </a:endParaRPr>
                </a:p>
              </p:txBody>
            </p:sp>
            <p:sp>
              <p:nvSpPr>
                <p:cNvPr id="56" name="مربع نص 55"/>
                <p:cNvSpPr txBox="1"/>
                <p:nvPr/>
              </p:nvSpPr>
              <p:spPr>
                <a:xfrm>
                  <a:off x="5146462" y="2473151"/>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1</a:t>
                  </a:r>
                  <a:endParaRPr lang="ar-SA" sz="1400" baseline="-25000" dirty="0">
                    <a:latin typeface="Times New Roman" panose="02020603050405020304" pitchFamily="18" charset="0"/>
                    <a:cs typeface="Times New Roman" panose="02020603050405020304" pitchFamily="18" charset="0"/>
                  </a:endParaRPr>
                </a:p>
              </p:txBody>
            </p:sp>
            <p:sp>
              <p:nvSpPr>
                <p:cNvPr id="57" name="مربع نص 56"/>
                <p:cNvSpPr txBox="1"/>
                <p:nvPr/>
              </p:nvSpPr>
              <p:spPr>
                <a:xfrm>
                  <a:off x="5146462" y="2689175"/>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2</a:t>
                  </a:r>
                  <a:endParaRPr lang="ar-SA" sz="1400" baseline="-25000" dirty="0">
                    <a:latin typeface="Times New Roman" panose="02020603050405020304" pitchFamily="18" charset="0"/>
                    <a:cs typeface="Times New Roman" panose="02020603050405020304" pitchFamily="18" charset="0"/>
                  </a:endParaRPr>
                </a:p>
              </p:txBody>
            </p:sp>
            <p:sp>
              <p:nvSpPr>
                <p:cNvPr id="58" name="مربع نص 57"/>
                <p:cNvSpPr txBox="1"/>
                <p:nvPr/>
              </p:nvSpPr>
              <p:spPr>
                <a:xfrm>
                  <a:off x="5132808" y="2905199"/>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3</a:t>
                  </a:r>
                  <a:endParaRPr lang="ar-SA" sz="1400" baseline="-25000" dirty="0">
                    <a:latin typeface="Times New Roman" panose="02020603050405020304" pitchFamily="18" charset="0"/>
                    <a:cs typeface="Times New Roman" panose="02020603050405020304" pitchFamily="18" charset="0"/>
                  </a:endParaRPr>
                </a:p>
              </p:txBody>
            </p:sp>
            <p:sp>
              <p:nvSpPr>
                <p:cNvPr id="59" name="مربع نص 58"/>
                <p:cNvSpPr txBox="1"/>
                <p:nvPr/>
              </p:nvSpPr>
              <p:spPr>
                <a:xfrm>
                  <a:off x="6444208" y="3717032"/>
                  <a:ext cx="284052" cy="307777"/>
                </a:xfrm>
                <a:prstGeom prst="rect">
                  <a:avLst/>
                </a:prstGeom>
                <a:noFill/>
              </p:spPr>
              <p:txBody>
                <a:bodyPr wrap="none" rtlCol="1">
                  <a:spAutoFit/>
                </a:bodyPr>
                <a:lstStyle/>
                <a:p>
                  <a:r>
                    <a:rPr lang="en-US" sz="1400" b="1" dirty="0">
                      <a:solidFill>
                        <a:srgbClr val="FF0000"/>
                      </a:solidFill>
                      <a:latin typeface="Times New Roman" panose="02020603050405020304" pitchFamily="18" charset="0"/>
                      <a:cs typeface="Times New Roman" panose="02020603050405020304" pitchFamily="18" charset="0"/>
                    </a:rPr>
                    <a:t>1</a:t>
                  </a:r>
                  <a:endParaRPr lang="ar-SA" sz="1400" b="1" dirty="0">
                    <a:solidFill>
                      <a:srgbClr val="FF0000"/>
                    </a:solidFill>
                    <a:latin typeface="Times New Roman" panose="02020603050405020304" pitchFamily="18" charset="0"/>
                    <a:cs typeface="Times New Roman" panose="02020603050405020304" pitchFamily="18" charset="0"/>
                  </a:endParaRPr>
                </a:p>
              </p:txBody>
            </p:sp>
            <p:sp>
              <p:nvSpPr>
                <p:cNvPr id="60" name="مربع نص 59"/>
                <p:cNvSpPr txBox="1"/>
                <p:nvPr/>
              </p:nvSpPr>
              <p:spPr>
                <a:xfrm>
                  <a:off x="6156176" y="3717032"/>
                  <a:ext cx="284052" cy="307777"/>
                </a:xfrm>
                <a:prstGeom prst="rect">
                  <a:avLst/>
                </a:prstGeom>
                <a:noFill/>
              </p:spPr>
              <p:txBody>
                <a:bodyPr wrap="none" rtlCol="1">
                  <a:spAutoFit/>
                </a:bodyPr>
                <a:lstStyle/>
                <a:p>
                  <a:r>
                    <a:rPr lang="en-US" sz="1400" b="1" dirty="0">
                      <a:solidFill>
                        <a:srgbClr val="FF0000"/>
                      </a:solidFill>
                      <a:latin typeface="Times New Roman" panose="02020603050405020304" pitchFamily="18" charset="0"/>
                      <a:cs typeface="Times New Roman" panose="02020603050405020304" pitchFamily="18" charset="0"/>
                    </a:rPr>
                    <a:t>0</a:t>
                  </a:r>
                  <a:endParaRPr lang="ar-SA" sz="1400" b="1" dirty="0">
                    <a:solidFill>
                      <a:srgbClr val="FF0000"/>
                    </a:solidFill>
                    <a:latin typeface="Times New Roman" panose="02020603050405020304" pitchFamily="18" charset="0"/>
                    <a:cs typeface="Times New Roman" panose="02020603050405020304" pitchFamily="18" charset="0"/>
                  </a:endParaRPr>
                </a:p>
              </p:txBody>
            </p:sp>
          </p:grpSp>
          <p:grpSp>
            <p:nvGrpSpPr>
              <p:cNvPr id="44" name="مجموعة 38"/>
              <p:cNvGrpSpPr/>
              <p:nvPr/>
            </p:nvGrpSpPr>
            <p:grpSpPr>
              <a:xfrm>
                <a:off x="5436096" y="2204864"/>
                <a:ext cx="2127533" cy="1512168"/>
                <a:chOff x="5436096" y="2204864"/>
                <a:chExt cx="2127533" cy="1512168"/>
              </a:xfrm>
            </p:grpSpPr>
            <p:grpSp>
              <p:nvGrpSpPr>
                <p:cNvPr id="45" name="مجموعة 19"/>
                <p:cNvGrpSpPr/>
                <p:nvPr/>
              </p:nvGrpSpPr>
              <p:grpSpPr>
                <a:xfrm>
                  <a:off x="5436096" y="2204864"/>
                  <a:ext cx="1512168" cy="1512168"/>
                  <a:chOff x="5436096" y="2204864"/>
                  <a:chExt cx="1512168" cy="1512168"/>
                </a:xfrm>
              </p:grpSpPr>
              <p:sp>
                <p:nvSpPr>
                  <p:cNvPr id="48" name="مخطط انسيابي: عملية يدوية 4"/>
                  <p:cNvSpPr/>
                  <p:nvPr/>
                </p:nvSpPr>
                <p:spPr>
                  <a:xfrm rot="16200000">
                    <a:off x="5760132" y="2312876"/>
                    <a:ext cx="1296144" cy="1080120"/>
                  </a:xfrm>
                  <a:prstGeom prst="flowChartManualOperation">
                    <a:avLst/>
                  </a:prstGeom>
                  <a:solidFill>
                    <a:schemeClr val="tx2">
                      <a:lumMod val="20000"/>
                      <a:lumOff val="80000"/>
                    </a:schemeClr>
                  </a:solidFill>
                  <a:ln>
                    <a:solidFill>
                      <a:schemeClr val="tx2">
                        <a:lumMod val="60000"/>
                        <a:lumOff val="40000"/>
                      </a:schemeClr>
                    </a:solidFill>
                  </a:ln>
                </p:spPr>
                <p:style>
                  <a:lnRef idx="2">
                    <a:schemeClr val="accent4">
                      <a:shade val="50000"/>
                    </a:schemeClr>
                  </a:lnRef>
                  <a:fillRef idx="1">
                    <a:schemeClr val="accent4"/>
                  </a:fillRef>
                  <a:effectRef idx="0">
                    <a:schemeClr val="accent4"/>
                  </a:effectRef>
                  <a:fontRef idx="minor">
                    <a:schemeClr val="lt1"/>
                  </a:fontRef>
                </p:style>
                <p:txBody>
                  <a:bodyPr vert="vert" rtlCol="1" anchor="ctr"/>
                  <a:lstStyle/>
                  <a:p>
                    <a:pPr algn="ctr"/>
                    <a:r>
                      <a:rPr lang="en-US" sz="1600" b="1" dirty="0">
                        <a:solidFill>
                          <a:schemeClr val="tx1">
                            <a:lumMod val="95000"/>
                            <a:lumOff val="5000"/>
                          </a:schemeClr>
                        </a:solidFill>
                        <a:latin typeface="Times New Roman" panose="02020603050405020304" pitchFamily="18" charset="0"/>
                        <a:cs typeface="Times New Roman" panose="02020603050405020304" pitchFamily="18" charset="0"/>
                      </a:rPr>
                      <a:t>MUX</a:t>
                    </a:r>
                    <a:endParaRPr lang="ar-SA" sz="1600"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cxnSp>
                <p:nvCxnSpPr>
                  <p:cNvPr id="49" name="رابط كسهم مستقيم 48"/>
                  <p:cNvCxnSpPr/>
                  <p:nvPr/>
                </p:nvCxnSpPr>
                <p:spPr>
                  <a:xfrm>
                    <a:off x="5436096" y="2420888"/>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0" name="رابط كسهم مستقيم 49"/>
                  <p:cNvCxnSpPr/>
                  <p:nvPr/>
                </p:nvCxnSpPr>
                <p:spPr>
                  <a:xfrm>
                    <a:off x="5436096" y="2636912"/>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1" name="رابط كسهم مستقيم 50"/>
                  <p:cNvCxnSpPr/>
                  <p:nvPr/>
                </p:nvCxnSpPr>
                <p:spPr>
                  <a:xfrm>
                    <a:off x="5436096" y="2852936"/>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2" name="رابط كسهم مستقيم 51"/>
                  <p:cNvCxnSpPr/>
                  <p:nvPr/>
                </p:nvCxnSpPr>
                <p:spPr>
                  <a:xfrm>
                    <a:off x="5436096" y="3068960"/>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3" name="رابط كسهم مستقيم 52"/>
                  <p:cNvCxnSpPr/>
                  <p:nvPr/>
                </p:nvCxnSpPr>
                <p:spPr>
                  <a:xfrm flipV="1">
                    <a:off x="6300192" y="3429000"/>
                    <a:ext cx="0" cy="28803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4" name="رابط كسهم مستقيم 53"/>
                  <p:cNvCxnSpPr/>
                  <p:nvPr/>
                </p:nvCxnSpPr>
                <p:spPr>
                  <a:xfrm flipV="1">
                    <a:off x="6588224" y="3356992"/>
                    <a:ext cx="0" cy="36004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pSp>
            <p:sp>
              <p:nvSpPr>
                <p:cNvPr id="46" name="مربع نص 45"/>
                <p:cNvSpPr txBox="1"/>
                <p:nvPr/>
              </p:nvSpPr>
              <p:spPr>
                <a:xfrm>
                  <a:off x="7003860" y="2689175"/>
                  <a:ext cx="559769" cy="369332"/>
                </a:xfrm>
                <a:prstGeom prst="rect">
                  <a:avLst/>
                </a:prstGeom>
                <a:noFill/>
              </p:spPr>
              <p:txBody>
                <a:bodyPr wrap="none" rtlCol="1">
                  <a:spAutoFit/>
                </a:bodyPr>
                <a:lstStyle/>
                <a:p>
                  <a:r>
                    <a:rPr lang="en-US" b="1" dirty="0">
                      <a:cs typeface="Times New Roman" panose="02020603050405020304" pitchFamily="18" charset="0"/>
                    </a:rPr>
                    <a:t>Y=I</a:t>
                  </a:r>
                  <a:r>
                    <a:rPr lang="en-US" b="1" baseline="-25000" dirty="0">
                      <a:cs typeface="Times New Roman" panose="02020603050405020304" pitchFamily="18" charset="0"/>
                    </a:rPr>
                    <a:t>1</a:t>
                  </a:r>
                  <a:endParaRPr lang="ar-SA" b="1" baseline="-25000" dirty="0">
                    <a:cs typeface="Times New Roman" panose="02020603050405020304" pitchFamily="18" charset="0"/>
                  </a:endParaRPr>
                </a:p>
              </p:txBody>
            </p:sp>
            <p:cxnSp>
              <p:nvCxnSpPr>
                <p:cNvPr id="47" name="رابط منحني 46"/>
                <p:cNvCxnSpPr>
                  <a:endCxn id="46" idx="1"/>
                </p:cNvCxnSpPr>
                <p:nvPr/>
              </p:nvCxnSpPr>
              <p:spPr>
                <a:xfrm>
                  <a:off x="5854490" y="2636912"/>
                  <a:ext cx="1149370" cy="236929"/>
                </a:xfrm>
                <a:prstGeom prst="curvedConnector3">
                  <a:avLst>
                    <a:gd name="adj1" fmla="val 50000"/>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grpSp>
          <p:nvGrpSpPr>
            <p:cNvPr id="62" name="مجموعة 61"/>
            <p:cNvGrpSpPr/>
            <p:nvPr/>
          </p:nvGrpSpPr>
          <p:grpSpPr>
            <a:xfrm>
              <a:off x="6199274" y="4057327"/>
              <a:ext cx="2438837" cy="1819945"/>
              <a:chOff x="5132808" y="2204864"/>
              <a:chExt cx="2438837" cy="1819945"/>
            </a:xfrm>
          </p:grpSpPr>
          <p:grpSp>
            <p:nvGrpSpPr>
              <p:cNvPr id="63" name="مجموعة 39"/>
              <p:cNvGrpSpPr/>
              <p:nvPr/>
            </p:nvGrpSpPr>
            <p:grpSpPr>
              <a:xfrm>
                <a:off x="5132808" y="2204864"/>
                <a:ext cx="1595452" cy="1819945"/>
                <a:chOff x="5132808" y="2204864"/>
                <a:chExt cx="1595452" cy="1819945"/>
              </a:xfrm>
            </p:grpSpPr>
            <p:sp>
              <p:nvSpPr>
                <p:cNvPr id="75" name="مربع نص 74"/>
                <p:cNvSpPr txBox="1"/>
                <p:nvPr/>
              </p:nvSpPr>
              <p:spPr>
                <a:xfrm>
                  <a:off x="5146462" y="2204864"/>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0</a:t>
                  </a:r>
                  <a:endParaRPr lang="ar-SA" sz="1400" baseline="-25000" dirty="0">
                    <a:latin typeface="Times New Roman" panose="02020603050405020304" pitchFamily="18" charset="0"/>
                    <a:cs typeface="Times New Roman" panose="02020603050405020304" pitchFamily="18" charset="0"/>
                  </a:endParaRPr>
                </a:p>
              </p:txBody>
            </p:sp>
            <p:sp>
              <p:nvSpPr>
                <p:cNvPr id="76" name="مربع نص 75"/>
                <p:cNvSpPr txBox="1"/>
                <p:nvPr/>
              </p:nvSpPr>
              <p:spPr>
                <a:xfrm>
                  <a:off x="5146462" y="2473151"/>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1</a:t>
                  </a:r>
                  <a:endParaRPr lang="ar-SA" sz="1400" baseline="-25000" dirty="0">
                    <a:latin typeface="Times New Roman" panose="02020603050405020304" pitchFamily="18" charset="0"/>
                    <a:cs typeface="Times New Roman" panose="02020603050405020304" pitchFamily="18" charset="0"/>
                  </a:endParaRPr>
                </a:p>
              </p:txBody>
            </p:sp>
            <p:sp>
              <p:nvSpPr>
                <p:cNvPr id="77" name="مربع نص 76"/>
                <p:cNvSpPr txBox="1"/>
                <p:nvPr/>
              </p:nvSpPr>
              <p:spPr>
                <a:xfrm>
                  <a:off x="5146462" y="2689175"/>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2</a:t>
                  </a:r>
                  <a:endParaRPr lang="ar-SA" sz="1400" baseline="-25000" dirty="0">
                    <a:latin typeface="Times New Roman" panose="02020603050405020304" pitchFamily="18" charset="0"/>
                    <a:cs typeface="Times New Roman" panose="02020603050405020304" pitchFamily="18" charset="0"/>
                  </a:endParaRPr>
                </a:p>
              </p:txBody>
            </p:sp>
            <p:sp>
              <p:nvSpPr>
                <p:cNvPr id="78" name="مربع نص 77"/>
                <p:cNvSpPr txBox="1"/>
                <p:nvPr/>
              </p:nvSpPr>
              <p:spPr>
                <a:xfrm>
                  <a:off x="5132808" y="2905199"/>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3</a:t>
                  </a:r>
                  <a:endParaRPr lang="ar-SA" sz="1400" baseline="-25000" dirty="0">
                    <a:latin typeface="Times New Roman" panose="02020603050405020304" pitchFamily="18" charset="0"/>
                    <a:cs typeface="Times New Roman" panose="02020603050405020304" pitchFamily="18" charset="0"/>
                  </a:endParaRPr>
                </a:p>
              </p:txBody>
            </p:sp>
            <p:sp>
              <p:nvSpPr>
                <p:cNvPr id="79" name="مربع نص 78"/>
                <p:cNvSpPr txBox="1"/>
                <p:nvPr/>
              </p:nvSpPr>
              <p:spPr>
                <a:xfrm>
                  <a:off x="6444208" y="3717032"/>
                  <a:ext cx="284052" cy="307777"/>
                </a:xfrm>
                <a:prstGeom prst="rect">
                  <a:avLst/>
                </a:prstGeom>
                <a:noFill/>
              </p:spPr>
              <p:txBody>
                <a:bodyPr wrap="none" rtlCol="1">
                  <a:spAutoFit/>
                </a:bodyPr>
                <a:lstStyle/>
                <a:p>
                  <a:r>
                    <a:rPr lang="en-US" sz="1400" b="1" dirty="0">
                      <a:solidFill>
                        <a:srgbClr val="FF0000"/>
                      </a:solidFill>
                      <a:latin typeface="Times New Roman" panose="02020603050405020304" pitchFamily="18" charset="0"/>
                      <a:cs typeface="Times New Roman" panose="02020603050405020304" pitchFamily="18" charset="0"/>
                    </a:rPr>
                    <a:t>0</a:t>
                  </a:r>
                  <a:endParaRPr lang="ar-SA" sz="1400" b="1" dirty="0">
                    <a:solidFill>
                      <a:srgbClr val="FF0000"/>
                    </a:solidFill>
                    <a:latin typeface="Times New Roman" panose="02020603050405020304" pitchFamily="18" charset="0"/>
                    <a:cs typeface="Times New Roman" panose="02020603050405020304" pitchFamily="18" charset="0"/>
                  </a:endParaRPr>
                </a:p>
              </p:txBody>
            </p:sp>
            <p:sp>
              <p:nvSpPr>
                <p:cNvPr id="80" name="مربع نص 79"/>
                <p:cNvSpPr txBox="1"/>
                <p:nvPr/>
              </p:nvSpPr>
              <p:spPr>
                <a:xfrm>
                  <a:off x="6156176" y="3717032"/>
                  <a:ext cx="284052" cy="307777"/>
                </a:xfrm>
                <a:prstGeom prst="rect">
                  <a:avLst/>
                </a:prstGeom>
                <a:noFill/>
              </p:spPr>
              <p:txBody>
                <a:bodyPr wrap="none" rtlCol="1">
                  <a:spAutoFit/>
                </a:bodyPr>
                <a:lstStyle/>
                <a:p>
                  <a:r>
                    <a:rPr lang="en-US" sz="1400" b="1" dirty="0">
                      <a:solidFill>
                        <a:srgbClr val="FF0000"/>
                      </a:solidFill>
                      <a:latin typeface="Times New Roman" panose="02020603050405020304" pitchFamily="18" charset="0"/>
                      <a:cs typeface="Times New Roman" panose="02020603050405020304" pitchFamily="18" charset="0"/>
                    </a:rPr>
                    <a:t>1</a:t>
                  </a:r>
                  <a:endParaRPr lang="ar-SA" sz="1400" b="1" dirty="0">
                    <a:solidFill>
                      <a:srgbClr val="FF0000"/>
                    </a:solidFill>
                    <a:latin typeface="Times New Roman" panose="02020603050405020304" pitchFamily="18" charset="0"/>
                    <a:cs typeface="Times New Roman" panose="02020603050405020304" pitchFamily="18" charset="0"/>
                  </a:endParaRPr>
                </a:p>
              </p:txBody>
            </p:sp>
          </p:grpSp>
          <p:grpSp>
            <p:nvGrpSpPr>
              <p:cNvPr id="64" name="مجموعة 38"/>
              <p:cNvGrpSpPr/>
              <p:nvPr/>
            </p:nvGrpSpPr>
            <p:grpSpPr>
              <a:xfrm>
                <a:off x="5436096" y="2204864"/>
                <a:ext cx="2135549" cy="1512168"/>
                <a:chOff x="5436096" y="2204864"/>
                <a:chExt cx="2135549" cy="1512168"/>
              </a:xfrm>
            </p:grpSpPr>
            <p:grpSp>
              <p:nvGrpSpPr>
                <p:cNvPr id="65" name="مجموعة 19"/>
                <p:cNvGrpSpPr/>
                <p:nvPr/>
              </p:nvGrpSpPr>
              <p:grpSpPr>
                <a:xfrm>
                  <a:off x="5436096" y="2204864"/>
                  <a:ext cx="1512168" cy="1512168"/>
                  <a:chOff x="5436096" y="2204864"/>
                  <a:chExt cx="1512168" cy="1512168"/>
                </a:xfrm>
              </p:grpSpPr>
              <p:sp>
                <p:nvSpPr>
                  <p:cNvPr id="68" name="مخطط انسيابي: عملية يدوية 4"/>
                  <p:cNvSpPr/>
                  <p:nvPr/>
                </p:nvSpPr>
                <p:spPr>
                  <a:xfrm rot="16200000">
                    <a:off x="5760132" y="2312876"/>
                    <a:ext cx="1296144" cy="1080120"/>
                  </a:xfrm>
                  <a:prstGeom prst="flowChartManualOperation">
                    <a:avLst/>
                  </a:prstGeom>
                  <a:solidFill>
                    <a:schemeClr val="tx2">
                      <a:lumMod val="20000"/>
                      <a:lumOff val="80000"/>
                    </a:schemeClr>
                  </a:solidFill>
                  <a:ln>
                    <a:solidFill>
                      <a:schemeClr val="tx2">
                        <a:lumMod val="60000"/>
                        <a:lumOff val="40000"/>
                      </a:schemeClr>
                    </a:solidFill>
                  </a:ln>
                </p:spPr>
                <p:style>
                  <a:lnRef idx="2">
                    <a:schemeClr val="accent4">
                      <a:shade val="50000"/>
                    </a:schemeClr>
                  </a:lnRef>
                  <a:fillRef idx="1">
                    <a:schemeClr val="accent4"/>
                  </a:fillRef>
                  <a:effectRef idx="0">
                    <a:schemeClr val="accent4"/>
                  </a:effectRef>
                  <a:fontRef idx="minor">
                    <a:schemeClr val="lt1"/>
                  </a:fontRef>
                </p:style>
                <p:txBody>
                  <a:bodyPr vert="vert" rtlCol="1" anchor="ctr"/>
                  <a:lstStyle/>
                  <a:p>
                    <a:pPr algn="ctr"/>
                    <a:r>
                      <a:rPr lang="en-US" sz="1600" b="1" dirty="0">
                        <a:solidFill>
                          <a:schemeClr val="tx1">
                            <a:lumMod val="95000"/>
                            <a:lumOff val="5000"/>
                          </a:schemeClr>
                        </a:solidFill>
                        <a:latin typeface="Times New Roman" panose="02020603050405020304" pitchFamily="18" charset="0"/>
                        <a:cs typeface="Times New Roman" panose="02020603050405020304" pitchFamily="18" charset="0"/>
                      </a:rPr>
                      <a:t>MUX</a:t>
                    </a:r>
                    <a:endParaRPr lang="ar-SA" sz="1600"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cxnSp>
                <p:nvCxnSpPr>
                  <p:cNvPr id="69" name="رابط كسهم مستقيم 68"/>
                  <p:cNvCxnSpPr/>
                  <p:nvPr/>
                </p:nvCxnSpPr>
                <p:spPr>
                  <a:xfrm>
                    <a:off x="5436096" y="2420888"/>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0" name="رابط كسهم مستقيم 69"/>
                  <p:cNvCxnSpPr/>
                  <p:nvPr/>
                </p:nvCxnSpPr>
                <p:spPr>
                  <a:xfrm>
                    <a:off x="5436096" y="2636912"/>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1" name="رابط كسهم مستقيم 70"/>
                  <p:cNvCxnSpPr/>
                  <p:nvPr/>
                </p:nvCxnSpPr>
                <p:spPr>
                  <a:xfrm>
                    <a:off x="5436096" y="2852936"/>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2" name="رابط كسهم مستقيم 71"/>
                  <p:cNvCxnSpPr/>
                  <p:nvPr/>
                </p:nvCxnSpPr>
                <p:spPr>
                  <a:xfrm>
                    <a:off x="5436096" y="3068960"/>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3" name="رابط كسهم مستقيم 72"/>
                  <p:cNvCxnSpPr/>
                  <p:nvPr/>
                </p:nvCxnSpPr>
                <p:spPr>
                  <a:xfrm flipV="1">
                    <a:off x="6300192" y="3429000"/>
                    <a:ext cx="0" cy="28803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4" name="رابط كسهم مستقيم 73"/>
                  <p:cNvCxnSpPr/>
                  <p:nvPr/>
                </p:nvCxnSpPr>
                <p:spPr>
                  <a:xfrm flipV="1">
                    <a:off x="6588224" y="3356992"/>
                    <a:ext cx="0" cy="36004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pSp>
            <p:sp>
              <p:nvSpPr>
                <p:cNvPr id="66" name="مربع نص 65"/>
                <p:cNvSpPr txBox="1"/>
                <p:nvPr/>
              </p:nvSpPr>
              <p:spPr>
                <a:xfrm>
                  <a:off x="6958977" y="2689175"/>
                  <a:ext cx="612668" cy="369332"/>
                </a:xfrm>
                <a:prstGeom prst="rect">
                  <a:avLst/>
                </a:prstGeom>
                <a:noFill/>
              </p:spPr>
              <p:txBody>
                <a:bodyPr wrap="none" rtlCol="1">
                  <a:spAutoFit/>
                </a:bodyPr>
                <a:lstStyle/>
                <a:p>
                  <a:r>
                    <a:rPr lang="en-US" b="1" dirty="0">
                      <a:cs typeface="Times New Roman" panose="02020603050405020304" pitchFamily="18" charset="0"/>
                    </a:rPr>
                    <a:t>Y= I</a:t>
                  </a:r>
                  <a:r>
                    <a:rPr lang="en-US" b="1" baseline="-25000" dirty="0">
                      <a:cs typeface="Times New Roman" panose="02020603050405020304" pitchFamily="18" charset="0"/>
                    </a:rPr>
                    <a:t>2</a:t>
                  </a:r>
                  <a:endParaRPr lang="ar-SA" b="1" baseline="-25000" dirty="0">
                    <a:cs typeface="Times New Roman" panose="02020603050405020304" pitchFamily="18" charset="0"/>
                  </a:endParaRPr>
                </a:p>
              </p:txBody>
            </p:sp>
            <p:cxnSp>
              <p:nvCxnSpPr>
                <p:cNvPr id="67" name="رابط منحني 66"/>
                <p:cNvCxnSpPr>
                  <a:stCxn id="68" idx="0"/>
                  <a:endCxn id="66" idx="1"/>
                </p:cNvCxnSpPr>
                <p:nvPr/>
              </p:nvCxnSpPr>
              <p:spPr>
                <a:xfrm rot="10800000" flipH="1" flipV="1">
                  <a:off x="5868143" y="2852935"/>
                  <a:ext cx="1090833" cy="20905"/>
                </a:xfrm>
                <a:prstGeom prst="curvedConnector3">
                  <a:avLst>
                    <a:gd name="adj1" fmla="val -30858"/>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grpSp>
          <p:nvGrpSpPr>
            <p:cNvPr id="85" name="مجموعة 84"/>
            <p:cNvGrpSpPr/>
            <p:nvPr/>
          </p:nvGrpSpPr>
          <p:grpSpPr>
            <a:xfrm>
              <a:off x="3606986" y="4005064"/>
              <a:ext cx="2430821" cy="1819945"/>
              <a:chOff x="5132808" y="2204864"/>
              <a:chExt cx="2430821" cy="1819945"/>
            </a:xfrm>
          </p:grpSpPr>
          <p:grpSp>
            <p:nvGrpSpPr>
              <p:cNvPr id="86" name="مجموعة 39"/>
              <p:cNvGrpSpPr/>
              <p:nvPr/>
            </p:nvGrpSpPr>
            <p:grpSpPr>
              <a:xfrm>
                <a:off x="5132808" y="2204864"/>
                <a:ext cx="1595452" cy="1819945"/>
                <a:chOff x="5132808" y="2204864"/>
                <a:chExt cx="1595452" cy="1819945"/>
              </a:xfrm>
            </p:grpSpPr>
            <p:sp>
              <p:nvSpPr>
                <p:cNvPr id="98" name="مربع نص 97"/>
                <p:cNvSpPr txBox="1"/>
                <p:nvPr/>
              </p:nvSpPr>
              <p:spPr>
                <a:xfrm>
                  <a:off x="5146462" y="2204864"/>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0</a:t>
                  </a:r>
                  <a:endParaRPr lang="ar-SA" sz="1400" baseline="-25000" dirty="0">
                    <a:latin typeface="Times New Roman" panose="02020603050405020304" pitchFamily="18" charset="0"/>
                    <a:cs typeface="Times New Roman" panose="02020603050405020304" pitchFamily="18" charset="0"/>
                  </a:endParaRPr>
                </a:p>
              </p:txBody>
            </p:sp>
            <p:sp>
              <p:nvSpPr>
                <p:cNvPr id="99" name="مربع نص 98"/>
                <p:cNvSpPr txBox="1"/>
                <p:nvPr/>
              </p:nvSpPr>
              <p:spPr>
                <a:xfrm>
                  <a:off x="5146462" y="2473151"/>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1</a:t>
                  </a:r>
                  <a:endParaRPr lang="ar-SA" sz="1400" baseline="-25000" dirty="0">
                    <a:latin typeface="Times New Roman" panose="02020603050405020304" pitchFamily="18" charset="0"/>
                    <a:cs typeface="Times New Roman" panose="02020603050405020304" pitchFamily="18" charset="0"/>
                  </a:endParaRPr>
                </a:p>
              </p:txBody>
            </p:sp>
            <p:sp>
              <p:nvSpPr>
                <p:cNvPr id="100" name="مربع نص 99"/>
                <p:cNvSpPr txBox="1"/>
                <p:nvPr/>
              </p:nvSpPr>
              <p:spPr>
                <a:xfrm>
                  <a:off x="5146462" y="2689175"/>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2</a:t>
                  </a:r>
                  <a:endParaRPr lang="ar-SA" sz="1400" baseline="-25000" dirty="0">
                    <a:latin typeface="Times New Roman" panose="02020603050405020304" pitchFamily="18" charset="0"/>
                    <a:cs typeface="Times New Roman" panose="02020603050405020304" pitchFamily="18" charset="0"/>
                  </a:endParaRPr>
                </a:p>
              </p:txBody>
            </p:sp>
            <p:sp>
              <p:nvSpPr>
                <p:cNvPr id="101" name="مربع نص 100"/>
                <p:cNvSpPr txBox="1"/>
                <p:nvPr/>
              </p:nvSpPr>
              <p:spPr>
                <a:xfrm>
                  <a:off x="5132808" y="2905199"/>
                  <a:ext cx="303288" cy="307777"/>
                </a:xfrm>
                <a:prstGeom prst="rect">
                  <a:avLst/>
                </a:prstGeom>
                <a:noFill/>
              </p:spPr>
              <p:txBody>
                <a:bodyPr wrap="none" rtlCol="1">
                  <a:spAutoFit/>
                </a:bodyPr>
                <a:lstStyle/>
                <a:p>
                  <a:r>
                    <a:rPr lang="en-US" sz="1400" dirty="0">
                      <a:latin typeface="Times New Roman" panose="02020603050405020304" pitchFamily="18" charset="0"/>
                      <a:cs typeface="Times New Roman" panose="02020603050405020304" pitchFamily="18" charset="0"/>
                    </a:rPr>
                    <a:t>I</a:t>
                  </a:r>
                  <a:r>
                    <a:rPr lang="en-US" sz="1400" baseline="-25000" dirty="0">
                      <a:latin typeface="Times New Roman" panose="02020603050405020304" pitchFamily="18" charset="0"/>
                      <a:cs typeface="Times New Roman" panose="02020603050405020304" pitchFamily="18" charset="0"/>
                    </a:rPr>
                    <a:t>3</a:t>
                  </a:r>
                  <a:endParaRPr lang="ar-SA" sz="1400" baseline="-25000" dirty="0">
                    <a:latin typeface="Times New Roman" panose="02020603050405020304" pitchFamily="18" charset="0"/>
                    <a:cs typeface="Times New Roman" panose="02020603050405020304" pitchFamily="18" charset="0"/>
                  </a:endParaRPr>
                </a:p>
              </p:txBody>
            </p:sp>
            <p:sp>
              <p:nvSpPr>
                <p:cNvPr id="102" name="مربع نص 101"/>
                <p:cNvSpPr txBox="1"/>
                <p:nvPr/>
              </p:nvSpPr>
              <p:spPr>
                <a:xfrm>
                  <a:off x="6453825" y="3717032"/>
                  <a:ext cx="274435" cy="307777"/>
                </a:xfrm>
                <a:prstGeom prst="rect">
                  <a:avLst/>
                </a:prstGeom>
                <a:noFill/>
              </p:spPr>
              <p:txBody>
                <a:bodyPr wrap="none" rtlCol="1">
                  <a:spAutoFit/>
                </a:bodyPr>
                <a:lstStyle/>
                <a:p>
                  <a:r>
                    <a:rPr lang="en-US" sz="1400" b="1" dirty="0">
                      <a:solidFill>
                        <a:srgbClr val="FF0000"/>
                      </a:solidFill>
                      <a:latin typeface="Times New Roman" panose="02020603050405020304" pitchFamily="18" charset="0"/>
                      <a:cs typeface="Times New Roman" panose="02020603050405020304" pitchFamily="18" charset="0"/>
                    </a:rPr>
                    <a:t>1</a:t>
                  </a:r>
                  <a:endParaRPr lang="ar-SA" sz="1400" b="1" dirty="0">
                    <a:solidFill>
                      <a:srgbClr val="FF0000"/>
                    </a:solidFill>
                    <a:latin typeface="Times New Roman" panose="02020603050405020304" pitchFamily="18" charset="0"/>
                    <a:cs typeface="Times New Roman" panose="02020603050405020304" pitchFamily="18" charset="0"/>
                  </a:endParaRPr>
                </a:p>
              </p:txBody>
            </p:sp>
            <p:sp>
              <p:nvSpPr>
                <p:cNvPr id="103" name="مربع نص 102"/>
                <p:cNvSpPr txBox="1"/>
                <p:nvPr/>
              </p:nvSpPr>
              <p:spPr>
                <a:xfrm>
                  <a:off x="6156176" y="3717032"/>
                  <a:ext cx="284052" cy="307777"/>
                </a:xfrm>
                <a:prstGeom prst="rect">
                  <a:avLst/>
                </a:prstGeom>
                <a:noFill/>
              </p:spPr>
              <p:txBody>
                <a:bodyPr wrap="none" rtlCol="1">
                  <a:spAutoFit/>
                </a:bodyPr>
                <a:lstStyle/>
                <a:p>
                  <a:r>
                    <a:rPr lang="en-US" sz="1400" b="1" dirty="0">
                      <a:solidFill>
                        <a:srgbClr val="FF0000"/>
                      </a:solidFill>
                      <a:latin typeface="Times New Roman" panose="02020603050405020304" pitchFamily="18" charset="0"/>
                      <a:cs typeface="Times New Roman" panose="02020603050405020304" pitchFamily="18" charset="0"/>
                    </a:rPr>
                    <a:t>1</a:t>
                  </a:r>
                  <a:endParaRPr lang="ar-SA" sz="1400" b="1" dirty="0">
                    <a:solidFill>
                      <a:srgbClr val="FF0000"/>
                    </a:solidFill>
                    <a:latin typeface="Times New Roman" panose="02020603050405020304" pitchFamily="18" charset="0"/>
                    <a:cs typeface="Times New Roman" panose="02020603050405020304" pitchFamily="18" charset="0"/>
                  </a:endParaRPr>
                </a:p>
              </p:txBody>
            </p:sp>
          </p:grpSp>
          <p:grpSp>
            <p:nvGrpSpPr>
              <p:cNvPr id="87" name="مجموعة 38"/>
              <p:cNvGrpSpPr/>
              <p:nvPr/>
            </p:nvGrpSpPr>
            <p:grpSpPr>
              <a:xfrm>
                <a:off x="5436096" y="2204864"/>
                <a:ext cx="2127533" cy="1512168"/>
                <a:chOff x="5436096" y="2204864"/>
                <a:chExt cx="2127533" cy="1512168"/>
              </a:xfrm>
            </p:grpSpPr>
            <p:grpSp>
              <p:nvGrpSpPr>
                <p:cNvPr id="88" name="مجموعة 19"/>
                <p:cNvGrpSpPr/>
                <p:nvPr/>
              </p:nvGrpSpPr>
              <p:grpSpPr>
                <a:xfrm>
                  <a:off x="5436096" y="2204864"/>
                  <a:ext cx="1512168" cy="1512168"/>
                  <a:chOff x="5436096" y="2204864"/>
                  <a:chExt cx="1512168" cy="1512168"/>
                </a:xfrm>
              </p:grpSpPr>
              <p:sp>
                <p:nvSpPr>
                  <p:cNvPr id="91" name="مخطط انسيابي: عملية يدوية 4"/>
                  <p:cNvSpPr/>
                  <p:nvPr/>
                </p:nvSpPr>
                <p:spPr>
                  <a:xfrm rot="16200000">
                    <a:off x="5760132" y="2312876"/>
                    <a:ext cx="1296144" cy="1080120"/>
                  </a:xfrm>
                  <a:prstGeom prst="flowChartManualOperation">
                    <a:avLst/>
                  </a:prstGeom>
                  <a:solidFill>
                    <a:schemeClr val="tx2">
                      <a:lumMod val="20000"/>
                      <a:lumOff val="80000"/>
                    </a:schemeClr>
                  </a:solidFill>
                  <a:ln>
                    <a:solidFill>
                      <a:schemeClr val="tx2">
                        <a:lumMod val="60000"/>
                        <a:lumOff val="40000"/>
                      </a:schemeClr>
                    </a:solidFill>
                  </a:ln>
                </p:spPr>
                <p:style>
                  <a:lnRef idx="2">
                    <a:schemeClr val="accent4">
                      <a:shade val="50000"/>
                    </a:schemeClr>
                  </a:lnRef>
                  <a:fillRef idx="1">
                    <a:schemeClr val="accent4"/>
                  </a:fillRef>
                  <a:effectRef idx="0">
                    <a:schemeClr val="accent4"/>
                  </a:effectRef>
                  <a:fontRef idx="minor">
                    <a:schemeClr val="lt1"/>
                  </a:fontRef>
                </p:style>
                <p:txBody>
                  <a:bodyPr vert="vert" rtlCol="1" anchor="ctr"/>
                  <a:lstStyle/>
                  <a:p>
                    <a:pPr algn="ctr"/>
                    <a:r>
                      <a:rPr lang="en-US" sz="1600" b="1" dirty="0">
                        <a:solidFill>
                          <a:schemeClr val="tx1">
                            <a:lumMod val="95000"/>
                            <a:lumOff val="5000"/>
                          </a:schemeClr>
                        </a:solidFill>
                        <a:latin typeface="Times New Roman" panose="02020603050405020304" pitchFamily="18" charset="0"/>
                        <a:cs typeface="Times New Roman" panose="02020603050405020304" pitchFamily="18" charset="0"/>
                      </a:rPr>
                      <a:t>MUX</a:t>
                    </a:r>
                    <a:endParaRPr lang="ar-SA" sz="1600"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cxnSp>
                <p:nvCxnSpPr>
                  <p:cNvPr id="92" name="رابط كسهم مستقيم 91"/>
                  <p:cNvCxnSpPr/>
                  <p:nvPr/>
                </p:nvCxnSpPr>
                <p:spPr>
                  <a:xfrm>
                    <a:off x="5436096" y="2420888"/>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3" name="رابط كسهم مستقيم 92"/>
                  <p:cNvCxnSpPr/>
                  <p:nvPr/>
                </p:nvCxnSpPr>
                <p:spPr>
                  <a:xfrm>
                    <a:off x="5436096" y="2636912"/>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4" name="رابط كسهم مستقيم 93"/>
                  <p:cNvCxnSpPr/>
                  <p:nvPr/>
                </p:nvCxnSpPr>
                <p:spPr>
                  <a:xfrm>
                    <a:off x="5436096" y="2852936"/>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5" name="رابط كسهم مستقيم 94"/>
                  <p:cNvCxnSpPr/>
                  <p:nvPr/>
                </p:nvCxnSpPr>
                <p:spPr>
                  <a:xfrm>
                    <a:off x="5436096" y="3068960"/>
                    <a:ext cx="43204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6" name="رابط كسهم مستقيم 95"/>
                  <p:cNvCxnSpPr/>
                  <p:nvPr/>
                </p:nvCxnSpPr>
                <p:spPr>
                  <a:xfrm flipV="1">
                    <a:off x="6300192" y="3429000"/>
                    <a:ext cx="0" cy="28803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7" name="رابط كسهم مستقيم 96"/>
                  <p:cNvCxnSpPr/>
                  <p:nvPr/>
                </p:nvCxnSpPr>
                <p:spPr>
                  <a:xfrm flipV="1">
                    <a:off x="6588224" y="3356992"/>
                    <a:ext cx="0" cy="36004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pSp>
            <p:sp>
              <p:nvSpPr>
                <p:cNvPr id="89" name="مربع نص 88"/>
                <p:cNvSpPr txBox="1"/>
                <p:nvPr/>
              </p:nvSpPr>
              <p:spPr>
                <a:xfrm>
                  <a:off x="7003860" y="2689175"/>
                  <a:ext cx="559769" cy="369332"/>
                </a:xfrm>
                <a:prstGeom prst="rect">
                  <a:avLst/>
                </a:prstGeom>
                <a:noFill/>
              </p:spPr>
              <p:txBody>
                <a:bodyPr wrap="none" rtlCol="1">
                  <a:spAutoFit/>
                </a:bodyPr>
                <a:lstStyle/>
                <a:p>
                  <a:r>
                    <a:rPr lang="en-US" b="1" dirty="0">
                      <a:cs typeface="Times New Roman" panose="02020603050405020304" pitchFamily="18" charset="0"/>
                    </a:rPr>
                    <a:t>Y=I</a:t>
                  </a:r>
                  <a:r>
                    <a:rPr lang="en-US" b="1" baseline="-25000" dirty="0">
                      <a:cs typeface="Times New Roman" panose="02020603050405020304" pitchFamily="18" charset="0"/>
                    </a:rPr>
                    <a:t>3</a:t>
                  </a:r>
                  <a:endParaRPr lang="ar-SA" b="1" baseline="-25000" dirty="0">
                    <a:cs typeface="Times New Roman" panose="02020603050405020304" pitchFamily="18" charset="0"/>
                  </a:endParaRPr>
                </a:p>
              </p:txBody>
            </p:sp>
            <p:cxnSp>
              <p:nvCxnSpPr>
                <p:cNvPr id="90" name="رابط منحني 66"/>
                <p:cNvCxnSpPr>
                  <a:endCxn id="89" idx="1"/>
                </p:cNvCxnSpPr>
                <p:nvPr/>
              </p:nvCxnSpPr>
              <p:spPr>
                <a:xfrm flipV="1">
                  <a:off x="5868144" y="2873841"/>
                  <a:ext cx="1135716" cy="195119"/>
                </a:xfrm>
                <a:prstGeom prst="curvedConnector3">
                  <a:avLst>
                    <a:gd name="adj1" fmla="val 50000"/>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grpSp>
      <p:sp>
        <p:nvSpPr>
          <p:cNvPr id="15" name="Title 1">
            <a:extLst>
              <a:ext uri="{FF2B5EF4-FFF2-40B4-BE49-F238E27FC236}">
                <a16:creationId xmlns:a16="http://schemas.microsoft.com/office/drawing/2014/main" id="{789CCAB4-D76D-F4CD-72C8-1F0159FD53EC}"/>
              </a:ext>
            </a:extLst>
          </p:cNvPr>
          <p:cNvSpPr txBox="1">
            <a:spLocks/>
          </p:cNvSpPr>
          <p:nvPr/>
        </p:nvSpPr>
        <p:spPr>
          <a:xfrm>
            <a:off x="4047509" y="774420"/>
            <a:ext cx="3380396" cy="914400"/>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b="0" kern="1200" baseline="0">
                <a:solidFill>
                  <a:schemeClr val="accent5">
                    <a:lumMod val="75000"/>
                  </a:schemeClr>
                </a:solidFill>
                <a:latin typeface="+mj-lt"/>
                <a:ea typeface="MS PGothic" pitchFamily="34" charset="-128"/>
                <a:cs typeface="+mj-cs"/>
              </a:defRPr>
            </a:lvl1pPr>
          </a:lstStyle>
          <a:p>
            <a:pPr algn="l">
              <a:defRPr/>
            </a:pPr>
            <a:r>
              <a:rPr lang="en-US" sz="3200" b="1" dirty="0">
                <a:solidFill>
                  <a:schemeClr val="accent2"/>
                </a:solidFill>
                <a:latin typeface="Comic Sans MS" panose="030F0702030302020204" pitchFamily="66" charset="0"/>
                <a:ea typeface="+mn-ea"/>
                <a:cs typeface="Arial" panose="020B0604020202020204" pitchFamily="34" charset="0"/>
              </a:rPr>
              <a:t>Multiplexer</a:t>
            </a:r>
          </a:p>
        </p:txBody>
      </p:sp>
      <p:sp>
        <p:nvSpPr>
          <p:cNvPr id="3" name="Slide Number Placeholder 1">
            <a:extLst>
              <a:ext uri="{FF2B5EF4-FFF2-40B4-BE49-F238E27FC236}">
                <a16:creationId xmlns:a16="http://schemas.microsoft.com/office/drawing/2014/main" id="{0EC776E9-599C-EBDE-934A-30D394747373}"/>
              </a:ext>
            </a:extLst>
          </p:cNvPr>
          <p:cNvSpPr>
            <a:spLocks noGrp="1"/>
          </p:cNvSpPr>
          <p:nvPr>
            <p:ph type="sldNum" sz="quarter" idx="4294967295"/>
          </p:nvPr>
        </p:nvSpPr>
        <p:spPr>
          <a:xfrm>
            <a:off x="10134600" y="6356350"/>
            <a:ext cx="2057400" cy="365125"/>
          </a:xfrm>
          <a:noFill/>
        </p:spPr>
        <p:txBody>
          <a:bodyPr/>
          <a:lstStyle/>
          <a:p>
            <a:fld id="{8966C2DA-BBCE-410C-B98A-383DA8492D17}" type="slidenum">
              <a:rPr lang="en-GB" smtClean="0"/>
              <a:t>27</a:t>
            </a:fld>
            <a:endParaRPr lang="en-GB"/>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نص 3"/>
          <p:cNvSpPr>
            <a:spLocks noGrp="1"/>
          </p:cNvSpPr>
          <p:nvPr>
            <p:ph idx="1"/>
          </p:nvPr>
        </p:nvSpPr>
        <p:spPr/>
        <p:txBody>
          <a:bodyPr/>
          <a:lstStyle/>
          <a:p>
            <a:pPr marL="179388" indent="0">
              <a:buNone/>
            </a:pPr>
            <a:r>
              <a:rPr lang="en-US" b="1" dirty="0">
                <a:solidFill>
                  <a:srgbClr val="C00000"/>
                </a:solidFill>
                <a:latin typeface="+mn-lt"/>
              </a:rPr>
              <a:t>Design 4-to1 MUX: </a:t>
            </a:r>
          </a:p>
          <a:p>
            <a:pPr marL="449263" lvl="1" indent="-179388">
              <a:buClrTx/>
            </a:pPr>
            <a:r>
              <a:rPr lang="en-US" dirty="0">
                <a:latin typeface="Comic Sans MS" panose="030F0702030302020204" pitchFamily="66" charset="0"/>
                <a:cs typeface="Arial" panose="020B0604020202020204" pitchFamily="34" charset="0"/>
              </a:rPr>
              <a:t>There are four d</a:t>
            </a:r>
            <a:r>
              <a:rPr lang="en-US" dirty="0">
                <a:latin typeface="Comic Sans MS" panose="030F0702030302020204" pitchFamily="66" charset="0"/>
              </a:rPr>
              <a:t>ata inputs </a:t>
            </a:r>
            <a:r>
              <a:rPr lang="en-US" dirty="0">
                <a:latin typeface="Comic Sans MS" panose="030F0702030302020204" pitchFamily="66" charset="0"/>
                <a:sym typeface="Wingdings" panose="05000000000000000000" pitchFamily="2" charset="2"/>
              </a:rPr>
              <a:t> two selection inputs</a:t>
            </a:r>
            <a:r>
              <a:rPr lang="en-US" dirty="0">
                <a:latin typeface="Comic Sans MS" panose="030F0702030302020204" pitchFamily="66" charset="0"/>
              </a:rPr>
              <a:t> S</a:t>
            </a:r>
            <a:r>
              <a:rPr lang="en-US" baseline="-25000" dirty="0">
                <a:latin typeface="Comic Sans MS" panose="030F0702030302020204" pitchFamily="66" charset="0"/>
              </a:rPr>
              <a:t>1</a:t>
            </a:r>
            <a:r>
              <a:rPr lang="en-US" dirty="0">
                <a:latin typeface="Comic Sans MS" panose="030F0702030302020204" pitchFamily="66" charset="0"/>
              </a:rPr>
              <a:t>,S</a:t>
            </a:r>
            <a:r>
              <a:rPr lang="en-US" baseline="-25000" dirty="0">
                <a:latin typeface="Comic Sans MS" panose="030F0702030302020204" pitchFamily="66" charset="0"/>
              </a:rPr>
              <a:t>0</a:t>
            </a:r>
            <a:r>
              <a:rPr lang="en-US" dirty="0">
                <a:latin typeface="Comic Sans MS" panose="030F0702030302020204" pitchFamily="66" charset="0"/>
              </a:rPr>
              <a:t>. </a:t>
            </a:r>
          </a:p>
          <a:p>
            <a:pPr marL="449263" lvl="1" indent="-179388">
              <a:buClrTx/>
            </a:pPr>
            <a:r>
              <a:rPr lang="en-US" dirty="0">
                <a:latin typeface="Comic Sans MS" panose="030F0702030302020204" pitchFamily="66" charset="0"/>
              </a:rPr>
              <a:t>The input selected to be passed to the output depends on the </a:t>
            </a:r>
            <a:r>
              <a:rPr lang="en-US" dirty="0" err="1">
                <a:latin typeface="Comic Sans MS" panose="030F0702030302020204" pitchFamily="66" charset="0"/>
              </a:rPr>
              <a:t>minterm</a:t>
            </a:r>
            <a:r>
              <a:rPr lang="en-US" dirty="0">
                <a:latin typeface="Comic Sans MS" panose="030F0702030302020204" pitchFamily="66" charset="0"/>
              </a:rPr>
              <a:t> of the input. </a:t>
            </a:r>
          </a:p>
          <a:p>
            <a:pPr lvl="1"/>
            <a:endParaRPr lang="en-US" dirty="0">
              <a:latin typeface="+mn-lt"/>
            </a:endParaRPr>
          </a:p>
        </p:txBody>
      </p:sp>
      <p:sp>
        <p:nvSpPr>
          <p:cNvPr id="3" name="Slide Number Placeholder 1">
            <a:extLst>
              <a:ext uri="{FF2B5EF4-FFF2-40B4-BE49-F238E27FC236}">
                <a16:creationId xmlns:a16="http://schemas.microsoft.com/office/drawing/2014/main" id="{89221A03-AC34-B8A7-A32B-51CC885C5904}"/>
              </a:ext>
            </a:extLst>
          </p:cNvPr>
          <p:cNvSpPr>
            <a:spLocks noGrp="1"/>
          </p:cNvSpPr>
          <p:nvPr>
            <p:ph type="sldNum" sz="quarter" idx="4294967295"/>
          </p:nvPr>
        </p:nvSpPr>
        <p:spPr>
          <a:xfrm>
            <a:off x="10134600" y="6356350"/>
            <a:ext cx="2057400" cy="365125"/>
          </a:xfrm>
          <a:noFill/>
        </p:spPr>
        <p:txBody>
          <a:bodyPr/>
          <a:lstStyle/>
          <a:p>
            <a:fld id="{8966C2DA-BBCE-410C-B98A-383DA8492D17}" type="slidenum">
              <a:rPr lang="en-GB" smtClean="0"/>
              <a:t>28</a:t>
            </a:fld>
            <a:endParaRPr lang="en-GB"/>
          </a:p>
        </p:txBody>
      </p:sp>
      <p:pic>
        <p:nvPicPr>
          <p:cNvPr id="5" name="AACFLPI0.jpg" descr="AACFLPI0.jpg"/>
          <p:cNvPicPr>
            <a:picLocks noChangeAspect="1"/>
          </p:cNvPicPr>
          <p:nvPr/>
        </p:nvPicPr>
        <p:blipFill rotWithShape="1">
          <a:blip r:embed="rId3" cstate="print">
            <a:extLst>
              <a:ext uri="{28A0092B-C50C-407E-A947-70E740481C1C}">
                <a14:useLocalDpi xmlns:a14="http://schemas.microsoft.com/office/drawing/2010/main" val="0"/>
              </a:ext>
            </a:extLst>
          </a:blip>
          <a:srcRect t="-5989" r="30769" b="10172"/>
          <a:stretch/>
        </p:blipFill>
        <p:spPr bwMode="auto">
          <a:xfrm>
            <a:off x="2278059" y="2800249"/>
            <a:ext cx="4276459" cy="3801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مستطيل 5"/>
          <p:cNvSpPr/>
          <p:nvPr/>
        </p:nvSpPr>
        <p:spPr>
          <a:xfrm>
            <a:off x="6240016" y="5157192"/>
            <a:ext cx="3888432" cy="338554"/>
          </a:xfrm>
          <a:prstGeom prst="rect">
            <a:avLst/>
          </a:prstGeom>
          <a:noFill/>
          <a:ln>
            <a:noFill/>
          </a:ln>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lgn="ctr" rtl="0"/>
            <a:r>
              <a:rPr lang="en-US" sz="1600" dirty="0">
                <a:solidFill>
                  <a:sysClr val="windowText" lastClr="000000"/>
                </a:solidFill>
                <a:ea typeface="Cambria Math" panose="02040503050406030204" pitchFamily="18" charset="0"/>
              </a:rPr>
              <a:t>Y = S</a:t>
            </a:r>
            <a:r>
              <a:rPr lang="en-US" sz="1600" baseline="-25000" dirty="0">
                <a:solidFill>
                  <a:sysClr val="windowText" lastClr="000000"/>
                </a:solidFill>
                <a:ea typeface="Cambria Math" panose="02040503050406030204" pitchFamily="18" charset="0"/>
              </a:rPr>
              <a:t>1</a:t>
            </a:r>
            <a:r>
              <a:rPr lang="en-US" sz="1600" dirty="0">
                <a:solidFill>
                  <a:sysClr val="windowText" lastClr="000000"/>
                </a:solidFill>
                <a:ea typeface="Cambria Math" panose="02040503050406030204" pitchFamily="18" charset="0"/>
              </a:rPr>
              <a:t>’S</a:t>
            </a:r>
            <a:r>
              <a:rPr lang="en-US" sz="1600" baseline="-25000" dirty="0">
                <a:solidFill>
                  <a:sysClr val="windowText" lastClr="000000"/>
                </a:solidFill>
                <a:ea typeface="Cambria Math" panose="02040503050406030204" pitchFamily="18" charset="0"/>
              </a:rPr>
              <a:t>0</a:t>
            </a:r>
            <a:r>
              <a:rPr lang="en-US" sz="1600" dirty="0">
                <a:solidFill>
                  <a:sysClr val="windowText" lastClr="000000"/>
                </a:solidFill>
                <a:ea typeface="Cambria Math" panose="02040503050406030204" pitchFamily="18" charset="0"/>
              </a:rPr>
              <a:t>’ I</a:t>
            </a:r>
            <a:r>
              <a:rPr lang="en-US" sz="1600" baseline="-25000" dirty="0">
                <a:solidFill>
                  <a:sysClr val="windowText" lastClr="000000"/>
                </a:solidFill>
                <a:ea typeface="Cambria Math" panose="02040503050406030204" pitchFamily="18" charset="0"/>
              </a:rPr>
              <a:t>0</a:t>
            </a:r>
            <a:r>
              <a:rPr lang="en-US" sz="1600" dirty="0">
                <a:solidFill>
                  <a:sysClr val="windowText" lastClr="000000"/>
                </a:solidFill>
                <a:ea typeface="Cambria Math" panose="02040503050406030204" pitchFamily="18" charset="0"/>
              </a:rPr>
              <a:t> + S</a:t>
            </a:r>
            <a:r>
              <a:rPr lang="en-US" sz="1600" baseline="-25000" dirty="0">
                <a:solidFill>
                  <a:sysClr val="windowText" lastClr="000000"/>
                </a:solidFill>
                <a:ea typeface="Cambria Math" panose="02040503050406030204" pitchFamily="18" charset="0"/>
              </a:rPr>
              <a:t>1</a:t>
            </a:r>
            <a:r>
              <a:rPr lang="en-US" sz="1600" dirty="0">
                <a:solidFill>
                  <a:sysClr val="windowText" lastClr="000000"/>
                </a:solidFill>
                <a:ea typeface="Cambria Math" panose="02040503050406030204" pitchFamily="18" charset="0"/>
              </a:rPr>
              <a:t>’S</a:t>
            </a:r>
            <a:r>
              <a:rPr lang="en-US" sz="1600" baseline="-25000" dirty="0">
                <a:solidFill>
                  <a:sysClr val="windowText" lastClr="000000"/>
                </a:solidFill>
                <a:ea typeface="Cambria Math" panose="02040503050406030204" pitchFamily="18" charset="0"/>
              </a:rPr>
              <a:t>0</a:t>
            </a:r>
            <a:r>
              <a:rPr lang="en-US" sz="1600" dirty="0">
                <a:solidFill>
                  <a:sysClr val="windowText" lastClr="000000"/>
                </a:solidFill>
                <a:ea typeface="Cambria Math" panose="02040503050406030204" pitchFamily="18" charset="0"/>
              </a:rPr>
              <a:t> I</a:t>
            </a:r>
            <a:r>
              <a:rPr lang="en-US" sz="1600" baseline="-25000" dirty="0">
                <a:solidFill>
                  <a:sysClr val="windowText" lastClr="000000"/>
                </a:solidFill>
                <a:ea typeface="Cambria Math" panose="02040503050406030204" pitchFamily="18" charset="0"/>
              </a:rPr>
              <a:t>1</a:t>
            </a:r>
            <a:r>
              <a:rPr lang="en-US" sz="1600" dirty="0">
                <a:solidFill>
                  <a:sysClr val="windowText" lastClr="000000"/>
                </a:solidFill>
                <a:ea typeface="Cambria Math" panose="02040503050406030204" pitchFamily="18" charset="0"/>
              </a:rPr>
              <a:t> + S</a:t>
            </a:r>
            <a:r>
              <a:rPr lang="en-US" sz="1600" baseline="-25000" dirty="0">
                <a:solidFill>
                  <a:sysClr val="windowText" lastClr="000000"/>
                </a:solidFill>
                <a:ea typeface="Cambria Math" panose="02040503050406030204" pitchFamily="18" charset="0"/>
              </a:rPr>
              <a:t>1</a:t>
            </a:r>
            <a:r>
              <a:rPr lang="en-US" sz="1600" dirty="0">
                <a:solidFill>
                  <a:sysClr val="windowText" lastClr="000000"/>
                </a:solidFill>
                <a:ea typeface="Cambria Math" panose="02040503050406030204" pitchFamily="18" charset="0"/>
              </a:rPr>
              <a:t> S</a:t>
            </a:r>
            <a:r>
              <a:rPr lang="en-US" sz="1600" baseline="-25000" dirty="0">
                <a:solidFill>
                  <a:sysClr val="windowText" lastClr="000000"/>
                </a:solidFill>
                <a:ea typeface="Cambria Math" panose="02040503050406030204" pitchFamily="18" charset="0"/>
              </a:rPr>
              <a:t>0</a:t>
            </a:r>
            <a:r>
              <a:rPr lang="en-US" sz="1600" dirty="0">
                <a:solidFill>
                  <a:sysClr val="windowText" lastClr="000000"/>
                </a:solidFill>
                <a:ea typeface="Cambria Math" panose="02040503050406030204" pitchFamily="18" charset="0"/>
              </a:rPr>
              <a:t>’ I</a:t>
            </a:r>
            <a:r>
              <a:rPr lang="en-US" sz="1600" baseline="-25000" dirty="0">
                <a:solidFill>
                  <a:sysClr val="windowText" lastClr="000000"/>
                </a:solidFill>
                <a:ea typeface="Cambria Math" panose="02040503050406030204" pitchFamily="18" charset="0"/>
              </a:rPr>
              <a:t>2</a:t>
            </a:r>
            <a:r>
              <a:rPr lang="en-US" sz="1600" dirty="0">
                <a:solidFill>
                  <a:sysClr val="windowText" lastClr="000000"/>
                </a:solidFill>
                <a:ea typeface="Cambria Math" panose="02040503050406030204" pitchFamily="18" charset="0"/>
              </a:rPr>
              <a:t> + S</a:t>
            </a:r>
            <a:r>
              <a:rPr lang="en-US" sz="1600" baseline="-25000" dirty="0">
                <a:solidFill>
                  <a:sysClr val="windowText" lastClr="000000"/>
                </a:solidFill>
                <a:ea typeface="Cambria Math" panose="02040503050406030204" pitchFamily="18" charset="0"/>
              </a:rPr>
              <a:t>1</a:t>
            </a:r>
            <a:r>
              <a:rPr lang="en-US" sz="1600" dirty="0">
                <a:solidFill>
                  <a:sysClr val="windowText" lastClr="000000"/>
                </a:solidFill>
                <a:ea typeface="Cambria Math" panose="02040503050406030204" pitchFamily="18" charset="0"/>
              </a:rPr>
              <a:t> S</a:t>
            </a:r>
            <a:r>
              <a:rPr lang="en-US" sz="1600" baseline="-25000" dirty="0">
                <a:solidFill>
                  <a:sysClr val="windowText" lastClr="000000"/>
                </a:solidFill>
                <a:ea typeface="Cambria Math" panose="02040503050406030204" pitchFamily="18" charset="0"/>
              </a:rPr>
              <a:t>0</a:t>
            </a:r>
            <a:r>
              <a:rPr lang="en-US" sz="1600" dirty="0">
                <a:solidFill>
                  <a:sysClr val="windowText" lastClr="000000"/>
                </a:solidFill>
                <a:ea typeface="Cambria Math" panose="02040503050406030204" pitchFamily="18" charset="0"/>
              </a:rPr>
              <a:t> I</a:t>
            </a:r>
            <a:r>
              <a:rPr lang="en-US" sz="1600" baseline="-25000" dirty="0">
                <a:solidFill>
                  <a:sysClr val="windowText" lastClr="000000"/>
                </a:solidFill>
                <a:ea typeface="Cambria Math" panose="02040503050406030204" pitchFamily="18" charset="0"/>
              </a:rPr>
              <a:t>3</a:t>
            </a:r>
          </a:p>
        </p:txBody>
      </p:sp>
      <p:graphicFrame>
        <p:nvGraphicFramePr>
          <p:cNvPr id="8" name="جدول 7"/>
          <p:cNvGraphicFramePr>
            <a:graphicFrameLocks noGrp="1"/>
          </p:cNvGraphicFramePr>
          <p:nvPr/>
        </p:nvGraphicFramePr>
        <p:xfrm>
          <a:off x="7036626" y="2709541"/>
          <a:ext cx="2313069" cy="1991356"/>
        </p:xfrm>
        <a:graphic>
          <a:graphicData uri="http://schemas.openxmlformats.org/drawingml/2006/table">
            <a:tbl>
              <a:tblPr firstRow="1" bandRow="1">
                <a:tableStyleId>{8799B23B-EC83-4686-B30A-512413B5E67A}</a:tableStyleId>
              </a:tblPr>
              <a:tblGrid>
                <a:gridCol w="433780">
                  <a:extLst>
                    <a:ext uri="{9D8B030D-6E8A-4147-A177-3AD203B41FA5}">
                      <a16:colId xmlns:a16="http://schemas.microsoft.com/office/drawing/2014/main" val="20000"/>
                    </a:ext>
                  </a:extLst>
                </a:gridCol>
                <a:gridCol w="566591">
                  <a:extLst>
                    <a:ext uri="{9D8B030D-6E8A-4147-A177-3AD203B41FA5}">
                      <a16:colId xmlns:a16="http://schemas.microsoft.com/office/drawing/2014/main" val="20001"/>
                    </a:ext>
                  </a:extLst>
                </a:gridCol>
                <a:gridCol w="594641">
                  <a:extLst>
                    <a:ext uri="{9D8B030D-6E8A-4147-A177-3AD203B41FA5}">
                      <a16:colId xmlns:a16="http://schemas.microsoft.com/office/drawing/2014/main" val="20002"/>
                    </a:ext>
                  </a:extLst>
                </a:gridCol>
                <a:gridCol w="718057">
                  <a:extLst>
                    <a:ext uri="{9D8B030D-6E8A-4147-A177-3AD203B41FA5}">
                      <a16:colId xmlns:a16="http://schemas.microsoft.com/office/drawing/2014/main" val="20003"/>
                    </a:ext>
                  </a:extLst>
                </a:gridCol>
              </a:tblGrid>
              <a:tr h="383656">
                <a:tc>
                  <a:txBody>
                    <a:bodyPr/>
                    <a:lstStyle/>
                    <a:p>
                      <a:pPr algn="ctr" rtl="0"/>
                      <a:endParaRPr lang="en-US" sz="1500" baseline="0" dirty="0">
                        <a:latin typeface="Calibri "/>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5400" cmpd="sng">
                      <a:noFill/>
                    </a:lnB>
                  </a:tcPr>
                </a:tc>
                <a:tc>
                  <a:txBody>
                    <a:bodyPr/>
                    <a:lstStyle/>
                    <a:p>
                      <a:pPr algn="ctr" rtl="0"/>
                      <a:r>
                        <a:rPr lang="en-US" sz="1500" dirty="0">
                          <a:latin typeface="Calibri "/>
                          <a:cs typeface="Times New Roman" panose="02020603050405020304" pitchFamily="18" charset="0"/>
                        </a:rPr>
                        <a:t>S</a:t>
                      </a:r>
                      <a:r>
                        <a:rPr lang="en-US" sz="1500" baseline="-25000" dirty="0">
                          <a:latin typeface="Calibri "/>
                          <a:cs typeface="Times New Roman" panose="02020603050405020304" pitchFamily="18" charset="0"/>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1500" dirty="0">
                          <a:latin typeface="Calibri "/>
                          <a:cs typeface="Times New Roman" panose="02020603050405020304" pitchFamily="18" charset="0"/>
                        </a:rPr>
                        <a:t>S</a:t>
                      </a:r>
                      <a:r>
                        <a:rPr lang="en-US" sz="1500" baseline="-25000" dirty="0">
                          <a:latin typeface="Calibri "/>
                          <a:cs typeface="Times New Roman" panose="02020603050405020304" pitchFamily="18" charset="0"/>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1500" dirty="0">
                          <a:latin typeface="Calibri "/>
                          <a:cs typeface="Times New Roman" panose="02020603050405020304" pitchFamily="18"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01925">
                <a:tc>
                  <a:txBody>
                    <a:bodyPr/>
                    <a:lstStyle/>
                    <a:p>
                      <a:pPr algn="ctr" rtl="0"/>
                      <a:r>
                        <a:rPr lang="en-US" sz="1500" dirty="0">
                          <a:solidFill>
                            <a:srgbClr val="FF0000"/>
                          </a:solidFill>
                          <a:latin typeface="Calibri "/>
                          <a:cs typeface="Times New Roman" panose="02020603050405020304" pitchFamily="18" charset="0"/>
                        </a:rPr>
                        <a:t>m</a:t>
                      </a:r>
                      <a:r>
                        <a:rPr lang="en-US" sz="1500" baseline="-25000" dirty="0">
                          <a:solidFill>
                            <a:srgbClr val="FF0000"/>
                          </a:solidFill>
                          <a:latin typeface="Calibri "/>
                          <a:cs typeface="Times New Roman" panose="02020603050405020304" pitchFamily="18" charset="0"/>
                        </a:rPr>
                        <a:t>0</a:t>
                      </a:r>
                    </a:p>
                  </a:txBody>
                  <a:tcPr>
                    <a:lnL w="12700" cmpd="sng">
                      <a:noFill/>
                    </a:lnL>
                    <a:lnR w="12700" cap="flat" cmpd="sng" algn="ctr">
                      <a:solidFill>
                        <a:schemeClr val="tx1"/>
                      </a:solidFill>
                      <a:prstDash val="solid"/>
                      <a:round/>
                      <a:headEnd type="none" w="med" len="med"/>
                      <a:tailEnd type="none" w="med" len="med"/>
                    </a:lnR>
                    <a:lnT w="25400" cmpd="sng">
                      <a:noFill/>
                    </a:lnT>
                    <a:lnB w="12700" cmpd="sng">
                      <a:noFill/>
                    </a:lnB>
                    <a:lnTlToBr w="12700" cmpd="sng">
                      <a:noFill/>
                      <a:prstDash val="solid"/>
                    </a:lnTlToBr>
                    <a:lnBlToTr w="12700" cmpd="sng">
                      <a:noFill/>
                      <a:prstDash val="solid"/>
                    </a:lnBlToTr>
                    <a:noFill/>
                  </a:tcPr>
                </a:tc>
                <a:tc>
                  <a:txBody>
                    <a:bodyPr/>
                    <a:lstStyle/>
                    <a:p>
                      <a:pPr algn="ctr" rtl="0"/>
                      <a:r>
                        <a:rPr lang="en-US" sz="1500" dirty="0">
                          <a:latin typeface="Calibri "/>
                          <a:cs typeface="Times New Roman" panose="02020603050405020304" pitchFamily="18" charset="0"/>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1500" dirty="0">
                          <a:latin typeface="Calibri "/>
                          <a:cs typeface="Times New Roman" panose="02020603050405020304" pitchFamily="18" charset="0"/>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1600" dirty="0">
                          <a:latin typeface="Calibri "/>
                          <a:cs typeface="Times New Roman" panose="02020603050405020304" pitchFamily="18" charset="0"/>
                        </a:rPr>
                        <a:t>I</a:t>
                      </a:r>
                      <a:r>
                        <a:rPr lang="en-US" sz="1600" baseline="-25000" dirty="0">
                          <a:latin typeface="Calibri "/>
                          <a:cs typeface="Times New Roman" panose="02020603050405020304" pitchFamily="18" charset="0"/>
                        </a:rPr>
                        <a:t>0</a:t>
                      </a:r>
                      <a:endParaRPr lang="en-US" sz="1500" dirty="0">
                        <a:latin typeface="Calibri "/>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01925">
                <a:tc>
                  <a:txBody>
                    <a:bodyPr/>
                    <a:lstStyle/>
                    <a:p>
                      <a:pPr algn="ctr" rtl="0"/>
                      <a:r>
                        <a:rPr lang="en-US" sz="1500" dirty="0">
                          <a:solidFill>
                            <a:srgbClr val="FF0000"/>
                          </a:solidFill>
                          <a:latin typeface="Calibri "/>
                          <a:cs typeface="Times New Roman" panose="02020603050405020304" pitchFamily="18" charset="0"/>
                        </a:rPr>
                        <a:t>m</a:t>
                      </a:r>
                      <a:r>
                        <a:rPr lang="en-US" sz="1500" baseline="-25000" dirty="0">
                          <a:solidFill>
                            <a:srgbClr val="FF0000"/>
                          </a:solidFill>
                          <a:latin typeface="Calibri "/>
                          <a:cs typeface="Times New Roman" panose="02020603050405020304" pitchFamily="18" charset="0"/>
                        </a:rPr>
                        <a:t>1</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rtl="0"/>
                      <a:r>
                        <a:rPr lang="en-US" sz="1500" dirty="0">
                          <a:latin typeface="Calibri "/>
                          <a:cs typeface="Times New Roman" panose="02020603050405020304" pitchFamily="18" charset="0"/>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1500" dirty="0">
                          <a:latin typeface="Calibri "/>
                          <a:cs typeface="Times New Roman" panose="02020603050405020304" pitchFamily="18" charset="0"/>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1600" dirty="0">
                          <a:latin typeface="Calibri "/>
                          <a:cs typeface="Times New Roman" panose="02020603050405020304" pitchFamily="18" charset="0"/>
                        </a:rPr>
                        <a:t>I</a:t>
                      </a:r>
                      <a:r>
                        <a:rPr lang="en-US" sz="1600" baseline="-25000" dirty="0">
                          <a:latin typeface="Calibri "/>
                          <a:cs typeface="Times New Roman" panose="02020603050405020304" pitchFamily="18" charset="0"/>
                        </a:rPr>
                        <a:t>1</a:t>
                      </a:r>
                      <a:endParaRPr lang="en-US" sz="1500" dirty="0">
                        <a:latin typeface="Calibri "/>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40192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dirty="0">
                          <a:solidFill>
                            <a:srgbClr val="FF0000"/>
                          </a:solidFill>
                          <a:latin typeface="Calibri "/>
                          <a:cs typeface="Times New Roman" panose="02020603050405020304" pitchFamily="18" charset="0"/>
                        </a:rPr>
                        <a:t>m</a:t>
                      </a:r>
                      <a:r>
                        <a:rPr lang="en-US" sz="1500" baseline="-25000" dirty="0">
                          <a:solidFill>
                            <a:srgbClr val="FF0000"/>
                          </a:solidFill>
                          <a:latin typeface="Calibri "/>
                          <a:cs typeface="Times New Roman" panose="02020603050405020304" pitchFamily="18" charset="0"/>
                        </a:rPr>
                        <a:t>2</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rtl="0"/>
                      <a:r>
                        <a:rPr lang="en-US" sz="1500" dirty="0">
                          <a:latin typeface="Calibri "/>
                          <a:cs typeface="Times New Roman" panose="02020603050405020304" pitchFamily="18" charset="0"/>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1500" dirty="0">
                          <a:latin typeface="Calibri "/>
                          <a:cs typeface="Times New Roman" panose="02020603050405020304" pitchFamily="18" charset="0"/>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1600" dirty="0">
                          <a:latin typeface="Calibri "/>
                          <a:cs typeface="Times New Roman" panose="02020603050405020304" pitchFamily="18" charset="0"/>
                        </a:rPr>
                        <a:t>I</a:t>
                      </a:r>
                      <a:r>
                        <a:rPr lang="en-US" sz="1600" baseline="-25000" dirty="0">
                          <a:latin typeface="Calibri "/>
                          <a:cs typeface="Times New Roman" panose="02020603050405020304" pitchFamily="18" charset="0"/>
                        </a:rPr>
                        <a:t>2</a:t>
                      </a:r>
                      <a:endParaRPr lang="en-US" sz="1500" dirty="0">
                        <a:latin typeface="Calibri "/>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40192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500" dirty="0">
                          <a:solidFill>
                            <a:srgbClr val="FF0000"/>
                          </a:solidFill>
                          <a:latin typeface="Calibri "/>
                          <a:cs typeface="Times New Roman" panose="02020603050405020304" pitchFamily="18" charset="0"/>
                        </a:rPr>
                        <a:t>m</a:t>
                      </a:r>
                      <a:r>
                        <a:rPr lang="en-US" sz="1500" baseline="-25000" dirty="0">
                          <a:solidFill>
                            <a:srgbClr val="FF0000"/>
                          </a:solidFill>
                          <a:latin typeface="Calibri "/>
                          <a:cs typeface="Times New Roman" panose="02020603050405020304" pitchFamily="18" charset="0"/>
                        </a:rPr>
                        <a:t>3</a:t>
                      </a:r>
                    </a:p>
                  </a:txBody>
                  <a:tcP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rtl="0"/>
                      <a:r>
                        <a:rPr lang="en-US" sz="1500" dirty="0">
                          <a:latin typeface="Calibri "/>
                          <a:cs typeface="Times New Roman" panose="02020603050405020304" pitchFamily="18" charset="0"/>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1500" dirty="0">
                          <a:latin typeface="Calibri "/>
                          <a:cs typeface="Times New Roman" panose="02020603050405020304" pitchFamily="18" charset="0"/>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a:r>
                        <a:rPr lang="en-US" sz="1600" dirty="0">
                          <a:latin typeface="Calibri "/>
                          <a:cs typeface="Times New Roman" panose="02020603050405020304" pitchFamily="18" charset="0"/>
                        </a:rPr>
                        <a:t>I</a:t>
                      </a:r>
                      <a:r>
                        <a:rPr lang="en-US" sz="1600" baseline="-25000" dirty="0">
                          <a:latin typeface="Calibri "/>
                          <a:cs typeface="Times New Roman" panose="02020603050405020304" pitchFamily="18" charset="0"/>
                        </a:rPr>
                        <a:t>3</a:t>
                      </a:r>
                      <a:endParaRPr lang="en-US" sz="1500" dirty="0">
                        <a:latin typeface="Calibri "/>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9" name="مستطيل 8"/>
          <p:cNvSpPr/>
          <p:nvPr/>
        </p:nvSpPr>
        <p:spPr>
          <a:xfrm>
            <a:off x="6816080" y="5157192"/>
            <a:ext cx="453623"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مستطيل 9"/>
          <p:cNvSpPr/>
          <p:nvPr/>
        </p:nvSpPr>
        <p:spPr>
          <a:xfrm>
            <a:off x="7608168" y="5157192"/>
            <a:ext cx="432048"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مستطيل 10"/>
          <p:cNvSpPr/>
          <p:nvPr/>
        </p:nvSpPr>
        <p:spPr>
          <a:xfrm>
            <a:off x="8472264" y="5157192"/>
            <a:ext cx="471108"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مستطيل 11"/>
          <p:cNvSpPr/>
          <p:nvPr/>
        </p:nvSpPr>
        <p:spPr>
          <a:xfrm>
            <a:off x="9264352" y="5157192"/>
            <a:ext cx="471103"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مربع نص 13"/>
          <p:cNvSpPr txBox="1"/>
          <p:nvPr/>
        </p:nvSpPr>
        <p:spPr>
          <a:xfrm>
            <a:off x="7608169" y="5867980"/>
            <a:ext cx="447558" cy="369332"/>
          </a:xfrm>
          <a:prstGeom prst="rect">
            <a:avLst/>
          </a:prstGeom>
          <a:noFill/>
        </p:spPr>
        <p:txBody>
          <a:bodyPr wrap="none" rtlCol="0">
            <a:spAutoFit/>
          </a:bodyPr>
          <a:lstStyle/>
          <a:p>
            <a:r>
              <a:rPr lang="en-US" dirty="0">
                <a:cs typeface="Times New Roman" panose="02020603050405020304" pitchFamily="18" charset="0"/>
              </a:rPr>
              <a:t>m</a:t>
            </a:r>
            <a:r>
              <a:rPr lang="en-US" baseline="-25000" dirty="0">
                <a:cs typeface="Times New Roman" panose="02020603050405020304" pitchFamily="18" charset="0"/>
              </a:rPr>
              <a:t>1</a:t>
            </a:r>
            <a:endParaRPr lang="en-US" dirty="0"/>
          </a:p>
        </p:txBody>
      </p:sp>
      <p:sp>
        <p:nvSpPr>
          <p:cNvPr id="15" name="مربع نص 14"/>
          <p:cNvSpPr txBox="1"/>
          <p:nvPr/>
        </p:nvSpPr>
        <p:spPr>
          <a:xfrm>
            <a:off x="8463166" y="5877272"/>
            <a:ext cx="447558" cy="369332"/>
          </a:xfrm>
          <a:prstGeom prst="rect">
            <a:avLst/>
          </a:prstGeom>
          <a:noFill/>
        </p:spPr>
        <p:txBody>
          <a:bodyPr wrap="none" rtlCol="0">
            <a:spAutoFit/>
          </a:bodyPr>
          <a:lstStyle/>
          <a:p>
            <a:r>
              <a:rPr lang="en-US" dirty="0">
                <a:cs typeface="Times New Roman" panose="02020603050405020304" pitchFamily="18" charset="0"/>
              </a:rPr>
              <a:t>m</a:t>
            </a:r>
            <a:r>
              <a:rPr lang="en-US" baseline="-25000" dirty="0">
                <a:cs typeface="Times New Roman" panose="02020603050405020304" pitchFamily="18" charset="0"/>
              </a:rPr>
              <a:t>2</a:t>
            </a:r>
            <a:endParaRPr lang="en-US" dirty="0"/>
          </a:p>
        </p:txBody>
      </p:sp>
      <p:sp>
        <p:nvSpPr>
          <p:cNvPr id="16" name="مربع نص 15"/>
          <p:cNvSpPr txBox="1"/>
          <p:nvPr/>
        </p:nvSpPr>
        <p:spPr>
          <a:xfrm>
            <a:off x="9264353" y="5877272"/>
            <a:ext cx="447558" cy="369332"/>
          </a:xfrm>
          <a:prstGeom prst="rect">
            <a:avLst/>
          </a:prstGeom>
          <a:noFill/>
        </p:spPr>
        <p:txBody>
          <a:bodyPr wrap="none" rtlCol="0">
            <a:spAutoFit/>
          </a:bodyPr>
          <a:lstStyle/>
          <a:p>
            <a:r>
              <a:rPr lang="en-US" dirty="0">
                <a:cs typeface="Times New Roman" panose="02020603050405020304" pitchFamily="18" charset="0"/>
              </a:rPr>
              <a:t>m</a:t>
            </a:r>
            <a:r>
              <a:rPr lang="en-US" baseline="-25000" dirty="0">
                <a:cs typeface="Times New Roman" panose="02020603050405020304" pitchFamily="18" charset="0"/>
              </a:rPr>
              <a:t>3</a:t>
            </a:r>
            <a:endParaRPr lang="en-US" dirty="0"/>
          </a:p>
        </p:txBody>
      </p:sp>
      <p:sp>
        <p:nvSpPr>
          <p:cNvPr id="17" name="مربع نص 16"/>
          <p:cNvSpPr txBox="1"/>
          <p:nvPr/>
        </p:nvSpPr>
        <p:spPr>
          <a:xfrm>
            <a:off x="6828556" y="5867980"/>
            <a:ext cx="447558" cy="369332"/>
          </a:xfrm>
          <a:prstGeom prst="rect">
            <a:avLst/>
          </a:prstGeom>
          <a:noFill/>
        </p:spPr>
        <p:txBody>
          <a:bodyPr wrap="none" rtlCol="0">
            <a:spAutoFit/>
          </a:bodyPr>
          <a:lstStyle/>
          <a:p>
            <a:r>
              <a:rPr lang="en-US" dirty="0">
                <a:cs typeface="Times New Roman" panose="02020603050405020304" pitchFamily="18" charset="0"/>
              </a:rPr>
              <a:t>m</a:t>
            </a:r>
            <a:r>
              <a:rPr lang="en-US" baseline="-25000" dirty="0">
                <a:cs typeface="Times New Roman" panose="02020603050405020304" pitchFamily="18" charset="0"/>
              </a:rPr>
              <a:t>0</a:t>
            </a:r>
            <a:endParaRPr lang="en-US" dirty="0"/>
          </a:p>
        </p:txBody>
      </p:sp>
      <p:cxnSp>
        <p:nvCxnSpPr>
          <p:cNvPr id="19" name="رابط كسهم مستقيم 18"/>
          <p:cNvCxnSpPr>
            <a:cxnSpLocks/>
            <a:stCxn id="9" idx="2"/>
          </p:cNvCxnSpPr>
          <p:nvPr/>
        </p:nvCxnSpPr>
        <p:spPr>
          <a:xfrm flipH="1">
            <a:off x="7032105" y="5517232"/>
            <a:ext cx="10786" cy="35074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رابط كسهم مستقيم 21"/>
          <p:cNvCxnSpPr/>
          <p:nvPr/>
        </p:nvCxnSpPr>
        <p:spPr>
          <a:xfrm>
            <a:off x="7824192" y="5517232"/>
            <a:ext cx="0" cy="35074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رابط كسهم مستقيم 22"/>
          <p:cNvCxnSpPr/>
          <p:nvPr/>
        </p:nvCxnSpPr>
        <p:spPr>
          <a:xfrm>
            <a:off x="8688288" y="5517232"/>
            <a:ext cx="0" cy="35074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رابط كسهم مستقيم 23"/>
          <p:cNvCxnSpPr/>
          <p:nvPr/>
        </p:nvCxnSpPr>
        <p:spPr>
          <a:xfrm>
            <a:off x="9480376" y="5517232"/>
            <a:ext cx="0" cy="35074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Title 1">
            <a:extLst>
              <a:ext uri="{FF2B5EF4-FFF2-40B4-BE49-F238E27FC236}">
                <a16:creationId xmlns:a16="http://schemas.microsoft.com/office/drawing/2014/main" id="{F6EBE6AD-1A22-F02D-5D55-4B96BAFFD941}"/>
              </a:ext>
            </a:extLst>
          </p:cNvPr>
          <p:cNvSpPr txBox="1">
            <a:spLocks/>
          </p:cNvSpPr>
          <p:nvPr/>
        </p:nvSpPr>
        <p:spPr>
          <a:xfrm>
            <a:off x="4149257" y="777407"/>
            <a:ext cx="5423367" cy="914400"/>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b="0" kern="1200" baseline="0">
                <a:solidFill>
                  <a:schemeClr val="accent5">
                    <a:lumMod val="75000"/>
                  </a:schemeClr>
                </a:solidFill>
                <a:latin typeface="+mj-lt"/>
                <a:ea typeface="MS PGothic" pitchFamily="34" charset="-128"/>
                <a:cs typeface="+mj-cs"/>
              </a:defRPr>
            </a:lvl1pPr>
          </a:lstStyle>
          <a:p>
            <a:pPr algn="ctr" rtl="0" eaLnBrk="1" hangingPunct="1"/>
            <a:r>
              <a:rPr lang="en-US" altLang="en-US" sz="3200" b="1" dirty="0">
                <a:solidFill>
                  <a:schemeClr val="accent2"/>
                </a:solidFill>
                <a:latin typeface="Comic Sans MS" panose="030F0702030302020204" pitchFamily="66" charset="0"/>
                <a:ea typeface="+mn-ea"/>
                <a:cs typeface="Arial" panose="020B0604020202020204" pitchFamily="34" charset="0"/>
              </a:rPr>
              <a:t>4-to-1-line Multiplexer</a:t>
            </a:r>
          </a:p>
        </p:txBody>
      </p:sp>
    </p:spTree>
    <p:extLst>
      <p:ext uri="{BB962C8B-B14F-4D97-AF65-F5344CB8AC3E}">
        <p14:creationId xmlns:p14="http://schemas.microsoft.com/office/powerpoint/2010/main" val="7481195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44">
            <a:extLst>
              <a:ext uri="{FF2B5EF4-FFF2-40B4-BE49-F238E27FC236}">
                <a16:creationId xmlns:a16="http://schemas.microsoft.com/office/drawing/2014/main" id="{D4F83D69-BE4F-826B-1818-A017BD3B55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8288" y="2558379"/>
            <a:ext cx="4284662" cy="352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Content Placeholder 2">
            <a:extLst>
              <a:ext uri="{FF2B5EF4-FFF2-40B4-BE49-F238E27FC236}">
                <a16:creationId xmlns:a16="http://schemas.microsoft.com/office/drawing/2014/main" id="{026BADF3-85C7-F81B-1A9B-5982A372F2CE}"/>
              </a:ext>
            </a:extLst>
          </p:cNvPr>
          <p:cNvSpPr>
            <a:spLocks noGrp="1"/>
          </p:cNvSpPr>
          <p:nvPr>
            <p:ph idx="1"/>
          </p:nvPr>
        </p:nvSpPr>
        <p:spPr/>
        <p:txBody>
          <a:bodyPr/>
          <a:lstStyle/>
          <a:p>
            <a:pPr algn="just"/>
            <a:r>
              <a:rPr lang="en-GB" altLang="en-US" sz="2400" dirty="0">
                <a:latin typeface="Comic Sans MS" panose="030F0702030302020204" pitchFamily="66" charset="0"/>
              </a:rPr>
              <a:t>Larger multiplexer can be constructed from smaller ones.</a:t>
            </a:r>
          </a:p>
          <a:p>
            <a:pPr algn="just">
              <a:spcBef>
                <a:spcPct val="40000"/>
              </a:spcBef>
            </a:pPr>
            <a:r>
              <a:rPr lang="en-GB" altLang="en-US" sz="2400" dirty="0">
                <a:latin typeface="Comic Sans MS" panose="030F0702030302020204" pitchFamily="66" charset="0"/>
              </a:rPr>
              <a:t>An 8-to-1 multiplexer can be constructed from smaller multiplexers like this (note placement of selector lines):</a:t>
            </a:r>
          </a:p>
          <a:p>
            <a:pPr algn="just">
              <a:buFont typeface="Wingdings" panose="05000000000000000000" pitchFamily="2" charset="2"/>
              <a:buNone/>
            </a:pPr>
            <a:endParaRPr lang="ar-SA" altLang="en-US" dirty="0">
              <a:ea typeface="Majalla UI"/>
            </a:endParaRPr>
          </a:p>
        </p:txBody>
      </p:sp>
      <p:sp>
        <p:nvSpPr>
          <p:cNvPr id="47107" name="Title 1">
            <a:extLst>
              <a:ext uri="{FF2B5EF4-FFF2-40B4-BE49-F238E27FC236}">
                <a16:creationId xmlns:a16="http://schemas.microsoft.com/office/drawing/2014/main" id="{FB3D0331-F682-3F83-BDC5-41C8F5AB60E3}"/>
              </a:ext>
            </a:extLst>
          </p:cNvPr>
          <p:cNvSpPr>
            <a:spLocks noGrp="1"/>
          </p:cNvSpPr>
          <p:nvPr>
            <p:ph type="title" idx="4294967295"/>
          </p:nvPr>
        </p:nvSpPr>
        <p:spPr>
          <a:xfrm>
            <a:off x="3470275" y="926264"/>
            <a:ext cx="5153025" cy="702511"/>
          </a:xfrm>
        </p:spPr>
        <p:txBody>
          <a:bodyPr/>
          <a:lstStyle/>
          <a:p>
            <a:pPr>
              <a:defRPr/>
            </a:pPr>
            <a:r>
              <a:rPr lang="en-GB" sz="3200" b="1" dirty="0">
                <a:solidFill>
                  <a:schemeClr val="accent2"/>
                </a:solidFill>
                <a:latin typeface="Comic Sans MS" panose="030F0702030302020204" pitchFamily="66" charset="0"/>
                <a:ea typeface="+mn-ea"/>
                <a:cs typeface="Arial" panose="020B0604020202020204" pitchFamily="34" charset="0"/>
              </a:rPr>
              <a:t>Multiplexer Expansion</a:t>
            </a:r>
            <a:endParaRPr lang="ar-SA" sz="3200" b="1" dirty="0">
              <a:solidFill>
                <a:schemeClr val="accent2"/>
              </a:solidFill>
              <a:latin typeface="Comic Sans MS" panose="030F0702030302020204" pitchFamily="66" charset="0"/>
              <a:ea typeface="+mn-ea"/>
              <a:cs typeface="Arial" panose="020B0604020202020204" pitchFamily="34" charset="0"/>
            </a:endParaRPr>
          </a:p>
        </p:txBody>
      </p:sp>
      <p:sp>
        <p:nvSpPr>
          <p:cNvPr id="2" name="Slide Number Placeholder 1">
            <a:extLst>
              <a:ext uri="{FF2B5EF4-FFF2-40B4-BE49-F238E27FC236}">
                <a16:creationId xmlns:a16="http://schemas.microsoft.com/office/drawing/2014/main" id="{C6E56A13-E18A-0B5A-AD63-C9E935104953}"/>
              </a:ext>
            </a:extLst>
          </p:cNvPr>
          <p:cNvSpPr>
            <a:spLocks noGrp="1"/>
          </p:cNvSpPr>
          <p:nvPr>
            <p:ph type="sldNum" sz="quarter" idx="4294967295"/>
          </p:nvPr>
        </p:nvSpPr>
        <p:spPr>
          <a:xfrm>
            <a:off x="9448800" y="6430963"/>
            <a:ext cx="2743200" cy="365125"/>
          </a:xfrm>
        </p:spPr>
        <p:txBody>
          <a:bodyPr/>
          <a:lstStyle/>
          <a:p>
            <a:fld id="{8966C2DA-BBCE-410C-B98A-383DA8492D17}" type="slidenum">
              <a:rPr lang="en-GB" smtClean="0"/>
              <a:t>29</a:t>
            </a:fld>
            <a:endParaRPr lang="en-GB"/>
          </a:p>
        </p:txBody>
      </p:sp>
      <p:graphicFrame>
        <p:nvGraphicFramePr>
          <p:cNvPr id="7170" name="Object 2">
            <a:extLst>
              <a:ext uri="{FF2B5EF4-FFF2-40B4-BE49-F238E27FC236}">
                <a16:creationId xmlns:a16="http://schemas.microsoft.com/office/drawing/2014/main" id="{50FA838F-31C7-A4C8-5E3F-C7D6F4C0855D}"/>
              </a:ext>
            </a:extLst>
          </p:cNvPr>
          <p:cNvGraphicFramePr>
            <a:graphicFrameLocks noChangeAspect="1"/>
          </p:cNvGraphicFramePr>
          <p:nvPr/>
        </p:nvGraphicFramePr>
        <p:xfrm>
          <a:off x="7708900" y="3305175"/>
          <a:ext cx="1828800" cy="2808288"/>
        </p:xfrm>
        <a:graphic>
          <a:graphicData uri="http://schemas.openxmlformats.org/presentationml/2006/ole">
            <mc:AlternateContent xmlns:mc="http://schemas.openxmlformats.org/markup-compatibility/2006">
              <mc:Choice xmlns:v="urn:schemas-microsoft-com:vml" Requires="v">
                <p:oleObj name="Document" r:id="rId3" imgW="1720208" imgH="2638175" progId="Word.Document.8">
                  <p:embed/>
                </p:oleObj>
              </mc:Choice>
              <mc:Fallback>
                <p:oleObj name="Document" r:id="rId3" imgW="1720208" imgH="2638175" progId="Word.Document.8">
                  <p:embed/>
                  <p:pic>
                    <p:nvPicPr>
                      <p:cNvPr id="7170" name="Object 2">
                        <a:extLst>
                          <a:ext uri="{FF2B5EF4-FFF2-40B4-BE49-F238E27FC236}">
                            <a16:creationId xmlns:a16="http://schemas.microsoft.com/office/drawing/2014/main" id="{50FA838F-31C7-A4C8-5E3F-C7D6F4C0855D}"/>
                          </a:ext>
                        </a:extLst>
                      </p:cNvPr>
                      <p:cNvPicPr>
                        <a:picLocks noChangeAspect="1" noChangeArrowheads="1"/>
                      </p:cNvPicPr>
                      <p:nvPr/>
                    </p:nvPicPr>
                    <p:blipFill>
                      <a:blip r:embed="rId4"/>
                      <a:srcRect/>
                      <a:stretch>
                        <a:fillRect/>
                      </a:stretch>
                    </p:blipFill>
                    <p:spPr bwMode="auto">
                      <a:xfrm>
                        <a:off x="7708900" y="3305175"/>
                        <a:ext cx="1828800" cy="2808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3" name="TextBox 2">
            <a:extLst>
              <a:ext uri="{FF2B5EF4-FFF2-40B4-BE49-F238E27FC236}">
                <a16:creationId xmlns:a16="http://schemas.microsoft.com/office/drawing/2014/main" id="{BA256FFD-03AC-CDDA-6BDD-65B3A63E4638}"/>
              </a:ext>
            </a:extLst>
          </p:cNvPr>
          <p:cNvSpPr txBox="1"/>
          <p:nvPr/>
        </p:nvSpPr>
        <p:spPr>
          <a:xfrm>
            <a:off x="1524001" y="6070314"/>
            <a:ext cx="4995541" cy="584775"/>
          </a:xfrm>
          <a:prstGeom prst="rect">
            <a:avLst/>
          </a:prstGeom>
          <a:solidFill>
            <a:schemeClr val="accent4">
              <a:lumMod val="20000"/>
              <a:lumOff val="80000"/>
            </a:schemeClr>
          </a:solidFill>
        </p:spPr>
        <p:txBody>
          <a:bodyPr wrap="square">
            <a:spAutoFit/>
          </a:bodyPr>
          <a:lstStyle/>
          <a:p>
            <a:pPr marL="0" lvl="1">
              <a:buClr>
                <a:schemeClr val="tx1"/>
              </a:buClr>
            </a:pPr>
            <a:r>
              <a:rPr lang="en-US" sz="1600" dirty="0"/>
              <a:t>4-to-1 has 4 data input, 2 selection input, and 1 output.</a:t>
            </a:r>
          </a:p>
          <a:p>
            <a:pPr marL="0" lvl="1">
              <a:buClr>
                <a:schemeClr val="tx1"/>
              </a:buClr>
            </a:pPr>
            <a:r>
              <a:rPr lang="en-US" sz="1600" dirty="0"/>
              <a:t>2-to-1 has 2 data input, 1 selection input, and 1 output. </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نص 3"/>
          <p:cNvSpPr>
            <a:spLocks noGrp="1"/>
          </p:cNvSpPr>
          <p:nvPr>
            <p:ph idx="1"/>
          </p:nvPr>
        </p:nvSpPr>
        <p:spPr>
          <a:xfrm>
            <a:off x="527685" y="1905000"/>
            <a:ext cx="10964594" cy="4267898"/>
          </a:xfrm>
        </p:spPr>
        <p:txBody>
          <a:bodyPr>
            <a:normAutofit/>
          </a:bodyPr>
          <a:lstStyle/>
          <a:p>
            <a:pPr>
              <a:lnSpc>
                <a:spcPct val="110000"/>
              </a:lnSpc>
              <a:buClr>
                <a:schemeClr val="tx1"/>
              </a:buClr>
            </a:pPr>
            <a:r>
              <a:rPr lang="en-US" sz="2400" dirty="0"/>
              <a:t>Given a function of n-variables </a:t>
            </a:r>
            <a:r>
              <a:rPr lang="en-US" sz="2400" dirty="0" err="1"/>
              <a:t>MUXex</a:t>
            </a:r>
            <a:r>
              <a:rPr lang="en-US" sz="2400" dirty="0"/>
              <a:t> can be used to implement this function. </a:t>
            </a:r>
          </a:p>
          <a:p>
            <a:pPr>
              <a:lnSpc>
                <a:spcPct val="110000"/>
              </a:lnSpc>
              <a:buClr>
                <a:schemeClr val="tx1"/>
              </a:buClr>
            </a:pPr>
            <a:r>
              <a:rPr lang="en-US" sz="2400" dirty="0"/>
              <a:t>This can be accomplished in one of 2 ways: </a:t>
            </a:r>
          </a:p>
          <a:p>
            <a:pPr marL="358775" lvl="1" indent="-179388">
              <a:buClr>
                <a:schemeClr val="tx1"/>
              </a:buClr>
            </a:pPr>
            <a:r>
              <a:rPr lang="en-US" b="1" dirty="0">
                <a:solidFill>
                  <a:srgbClr val="C00000"/>
                </a:solidFill>
                <a:latin typeface="Calibri (النص الأساسي)"/>
              </a:rPr>
              <a:t>Using a Mux with n-select inputs </a:t>
            </a:r>
          </a:p>
          <a:p>
            <a:pPr marL="685800" lvl="3">
              <a:lnSpc>
                <a:spcPct val="110000"/>
              </a:lnSpc>
              <a:spcBef>
                <a:spcPts val="1000"/>
              </a:spcBef>
              <a:buClr>
                <a:schemeClr val="tx1"/>
              </a:buClr>
            </a:pPr>
            <a:r>
              <a:rPr lang="en-US" sz="2200" dirty="0"/>
              <a:t>n variables need to be connected to n select inputs. </a:t>
            </a:r>
          </a:p>
          <a:p>
            <a:pPr marL="685800" lvl="3">
              <a:lnSpc>
                <a:spcPct val="110000"/>
              </a:lnSpc>
              <a:spcBef>
                <a:spcPts val="1000"/>
              </a:spcBef>
              <a:buClr>
                <a:schemeClr val="tx1"/>
              </a:buClr>
            </a:pPr>
            <a:r>
              <a:rPr lang="en-US" sz="2200" dirty="0" err="1"/>
              <a:t>Minterms</a:t>
            </a:r>
            <a:r>
              <a:rPr lang="en-US" sz="2200" dirty="0"/>
              <a:t> of a function are generated according to select inputs.</a:t>
            </a:r>
          </a:p>
          <a:p>
            <a:pPr marL="685800" lvl="3">
              <a:lnSpc>
                <a:spcPct val="110000"/>
              </a:lnSpc>
              <a:spcBef>
                <a:spcPts val="1000"/>
              </a:spcBef>
              <a:buClr>
                <a:schemeClr val="tx1"/>
              </a:buClr>
            </a:pPr>
            <a:r>
              <a:rPr lang="en-US" sz="2200" dirty="0"/>
              <a:t>Individual </a:t>
            </a:r>
            <a:r>
              <a:rPr lang="en-US" sz="2200" dirty="0" err="1"/>
              <a:t>minterm</a:t>
            </a:r>
            <a:r>
              <a:rPr lang="en-US" sz="2200" dirty="0"/>
              <a:t> can be selected by the data inputs </a:t>
            </a:r>
            <a:r>
              <a:rPr lang="en-US" sz="2200" dirty="0">
                <a:sym typeface="Wingdings" panose="05000000000000000000" pitchFamily="2" charset="2"/>
              </a:rPr>
              <a:t> </a:t>
            </a:r>
            <a:r>
              <a:rPr lang="en-US" sz="2200" dirty="0"/>
              <a:t>proper assignment of the data inputs (D </a:t>
            </a:r>
            <a:r>
              <a:rPr lang="en-US" sz="2200" dirty="0" err="1"/>
              <a:t>i</a:t>
            </a:r>
            <a:r>
              <a:rPr lang="en-US" sz="2200" dirty="0"/>
              <a:t>   ∈ {0 , 1}).</a:t>
            </a:r>
          </a:p>
          <a:p>
            <a:pPr marL="358775" lvl="1" indent="-179388">
              <a:lnSpc>
                <a:spcPct val="110000"/>
              </a:lnSpc>
              <a:buClr>
                <a:schemeClr val="tx1"/>
              </a:buClr>
            </a:pPr>
            <a:endParaRPr lang="en-US" dirty="0">
              <a:latin typeface="+mn-lt"/>
            </a:endParaRPr>
          </a:p>
        </p:txBody>
      </p:sp>
      <p:sp>
        <p:nvSpPr>
          <p:cNvPr id="5" name="Slide Number Placeholder 1">
            <a:extLst>
              <a:ext uri="{FF2B5EF4-FFF2-40B4-BE49-F238E27FC236}">
                <a16:creationId xmlns:a16="http://schemas.microsoft.com/office/drawing/2014/main" id="{FB646D0B-1D9E-C45A-B32E-8A4563894AC6}"/>
              </a:ext>
            </a:extLst>
          </p:cNvPr>
          <p:cNvSpPr>
            <a:spLocks noGrp="1"/>
          </p:cNvSpPr>
          <p:nvPr>
            <p:ph type="sldNum" sz="quarter" idx="4294967295"/>
          </p:nvPr>
        </p:nvSpPr>
        <p:spPr>
          <a:xfrm>
            <a:off x="9448800" y="6430963"/>
            <a:ext cx="2743200" cy="365125"/>
          </a:xfrm>
          <a:noFill/>
        </p:spPr>
        <p:txBody>
          <a:bodyPr/>
          <a:lstStyle/>
          <a:p>
            <a:fld id="{8966C2DA-BBCE-410C-B98A-383DA8492D17}" type="slidenum">
              <a:rPr lang="en-GB" smtClean="0"/>
              <a:t>30</a:t>
            </a:fld>
            <a:endParaRPr lang="en-GB"/>
          </a:p>
        </p:txBody>
      </p:sp>
      <p:sp>
        <p:nvSpPr>
          <p:cNvPr id="2" name="عنوان 1"/>
          <p:cNvSpPr>
            <a:spLocks noGrp="1"/>
          </p:cNvSpPr>
          <p:nvPr>
            <p:ph type="title" idx="4294967295"/>
          </p:nvPr>
        </p:nvSpPr>
        <p:spPr>
          <a:xfrm>
            <a:off x="1819275" y="971550"/>
            <a:ext cx="6210300" cy="914400"/>
          </a:xfrm>
        </p:spPr>
        <p:txBody>
          <a:bodyPr>
            <a:normAutofit/>
          </a:bodyPr>
          <a:lstStyle/>
          <a:p>
            <a:pPr algn="l">
              <a:defRPr/>
            </a:pPr>
            <a:r>
              <a:rPr lang="en-US" sz="3200" b="1" dirty="0">
                <a:solidFill>
                  <a:schemeClr val="accent2"/>
                </a:solidFill>
                <a:latin typeface="Comic Sans MS" panose="030F0702030302020204" pitchFamily="66" charset="0"/>
                <a:ea typeface="+mn-ea"/>
                <a:cs typeface="Arial" panose="020B0604020202020204" pitchFamily="34" charset="0"/>
              </a:rPr>
              <a:t>CC Implementation with MUX</a:t>
            </a:r>
          </a:p>
        </p:txBody>
      </p:sp>
    </p:spTree>
    <p:extLst>
      <p:ext uri="{BB962C8B-B14F-4D97-AF65-F5344CB8AC3E}">
        <p14:creationId xmlns:p14="http://schemas.microsoft.com/office/powerpoint/2010/main" val="12752830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نص 3"/>
          <p:cNvSpPr>
            <a:spLocks noGrp="1"/>
          </p:cNvSpPr>
          <p:nvPr>
            <p:ph idx="1"/>
          </p:nvPr>
        </p:nvSpPr>
        <p:spPr/>
        <p:txBody>
          <a:bodyPr>
            <a:normAutofit/>
          </a:bodyPr>
          <a:lstStyle/>
          <a:p>
            <a:pPr marL="358775" lvl="1" indent="-179388">
              <a:lnSpc>
                <a:spcPct val="110000"/>
              </a:lnSpc>
              <a:buClr>
                <a:schemeClr val="tx1"/>
              </a:buClr>
            </a:pPr>
            <a:r>
              <a:rPr lang="en-US" sz="2600" b="1" dirty="0">
                <a:solidFill>
                  <a:srgbClr val="C00000"/>
                </a:solidFill>
                <a:latin typeface="Calibri (النص الأساسي)"/>
              </a:rPr>
              <a:t>Using a Mux with n-1 select inputs </a:t>
            </a:r>
          </a:p>
          <a:p>
            <a:pPr marL="685800" lvl="3">
              <a:lnSpc>
                <a:spcPct val="130000"/>
              </a:lnSpc>
              <a:spcBef>
                <a:spcPts val="1000"/>
              </a:spcBef>
              <a:buClr>
                <a:schemeClr val="tx1"/>
              </a:buClr>
            </a:pPr>
            <a:r>
              <a:rPr lang="en-US" sz="2600" dirty="0"/>
              <a:t>Find truth table.</a:t>
            </a:r>
          </a:p>
          <a:p>
            <a:pPr marL="685800" lvl="3">
              <a:lnSpc>
                <a:spcPct val="130000"/>
              </a:lnSpc>
              <a:spcBef>
                <a:spcPts val="1000"/>
              </a:spcBef>
              <a:buClr>
                <a:schemeClr val="tx1"/>
              </a:buClr>
            </a:pPr>
            <a:r>
              <a:rPr lang="en-US" sz="2600" dirty="0"/>
              <a:t>The first n-1 variables in table  are connected to selection inputs of MUX.</a:t>
            </a:r>
          </a:p>
          <a:p>
            <a:pPr marL="685800" lvl="3">
              <a:lnSpc>
                <a:spcPct val="130000"/>
              </a:lnSpc>
              <a:spcBef>
                <a:spcPts val="1000"/>
              </a:spcBef>
              <a:buClr>
                <a:schemeClr val="tx1"/>
              </a:buClr>
            </a:pPr>
            <a:r>
              <a:rPr lang="en-US" sz="2600" dirty="0"/>
              <a:t>For each combination of selection variables, evaluate output as function of the remaining variable (d)</a:t>
            </a:r>
          </a:p>
          <a:p>
            <a:pPr marL="685800" lvl="3">
              <a:lnSpc>
                <a:spcPct val="130000"/>
              </a:lnSpc>
              <a:spcBef>
                <a:spcPts val="1000"/>
              </a:spcBef>
              <a:buClr>
                <a:schemeClr val="tx1"/>
              </a:buClr>
            </a:pPr>
            <a:r>
              <a:rPr lang="en-US" sz="2600" dirty="0"/>
              <a:t>This remaining variable (d)  is then  used for data inputs which can be 0,1,d,d’.</a:t>
            </a:r>
          </a:p>
        </p:txBody>
      </p:sp>
      <p:sp>
        <p:nvSpPr>
          <p:cNvPr id="5" name="Slide Number Placeholder 1">
            <a:extLst>
              <a:ext uri="{FF2B5EF4-FFF2-40B4-BE49-F238E27FC236}">
                <a16:creationId xmlns:a16="http://schemas.microsoft.com/office/drawing/2014/main" id="{FB646D0B-1D9E-C45A-B32E-8A4563894AC6}"/>
              </a:ext>
            </a:extLst>
          </p:cNvPr>
          <p:cNvSpPr>
            <a:spLocks noGrp="1"/>
          </p:cNvSpPr>
          <p:nvPr>
            <p:ph type="sldNum" sz="quarter" idx="4294967295"/>
          </p:nvPr>
        </p:nvSpPr>
        <p:spPr>
          <a:xfrm>
            <a:off x="9448800" y="6430963"/>
            <a:ext cx="2743200" cy="365125"/>
          </a:xfrm>
          <a:noFill/>
        </p:spPr>
        <p:txBody>
          <a:bodyPr/>
          <a:lstStyle/>
          <a:p>
            <a:fld id="{8966C2DA-BBCE-410C-B98A-383DA8492D17}" type="slidenum">
              <a:rPr lang="en-GB" smtClean="0"/>
              <a:t>31</a:t>
            </a:fld>
            <a:endParaRPr lang="en-GB"/>
          </a:p>
        </p:txBody>
      </p:sp>
      <p:sp>
        <p:nvSpPr>
          <p:cNvPr id="2" name="عنوان 1"/>
          <p:cNvSpPr>
            <a:spLocks noGrp="1"/>
          </p:cNvSpPr>
          <p:nvPr>
            <p:ph type="title" idx="4294967295"/>
          </p:nvPr>
        </p:nvSpPr>
        <p:spPr>
          <a:xfrm>
            <a:off x="2438400" y="832463"/>
            <a:ext cx="6210300" cy="914400"/>
          </a:xfrm>
        </p:spPr>
        <p:txBody>
          <a:bodyPr>
            <a:normAutofit/>
          </a:bodyPr>
          <a:lstStyle/>
          <a:p>
            <a:pPr algn="l">
              <a:defRPr/>
            </a:pPr>
            <a:r>
              <a:rPr lang="en-US" sz="3200" b="1" dirty="0">
                <a:solidFill>
                  <a:schemeClr val="accent2"/>
                </a:solidFill>
                <a:latin typeface="Comic Sans MS" panose="030F0702030302020204" pitchFamily="66" charset="0"/>
                <a:ea typeface="+mn-ea"/>
                <a:cs typeface="Arial" panose="020B0604020202020204" pitchFamily="34" charset="0"/>
              </a:rPr>
              <a:t>CC Implementation with MUX</a:t>
            </a:r>
          </a:p>
        </p:txBody>
      </p:sp>
    </p:spTree>
    <p:extLst>
      <p:ext uri="{BB962C8B-B14F-4D97-AF65-F5344CB8AC3E}">
        <p14:creationId xmlns:p14="http://schemas.microsoft.com/office/powerpoint/2010/main" val="36112545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نص 3"/>
          <p:cNvSpPr>
            <a:spLocks noGrp="1"/>
          </p:cNvSpPr>
          <p:nvPr>
            <p:ph idx="1"/>
          </p:nvPr>
        </p:nvSpPr>
        <p:spPr/>
        <p:txBody>
          <a:bodyPr/>
          <a:lstStyle/>
          <a:p>
            <a:pPr marL="0" indent="0">
              <a:buClr>
                <a:schemeClr val="tx1"/>
              </a:buClr>
              <a:buNone/>
            </a:pPr>
            <a:r>
              <a:rPr lang="en-US" b="1" dirty="0">
                <a:latin typeface="+mn-lt"/>
              </a:rPr>
              <a:t>Implement  the function </a:t>
            </a:r>
            <a:r>
              <a:rPr lang="en-US" b="1" i="1" dirty="0">
                <a:latin typeface="+mn-lt"/>
                <a:ea typeface="Cambria Math" panose="02040503050406030204" pitchFamily="18" charset="0"/>
              </a:rPr>
              <a:t>F(</a:t>
            </a:r>
            <a:r>
              <a:rPr lang="en-US" b="1" i="1" dirty="0" err="1">
                <a:latin typeface="+mn-lt"/>
                <a:ea typeface="Cambria Math" panose="02040503050406030204" pitchFamily="18" charset="0"/>
              </a:rPr>
              <a:t>x,y,z</a:t>
            </a:r>
            <a:r>
              <a:rPr lang="en-US" b="1" i="1" dirty="0">
                <a:latin typeface="+mn-lt"/>
                <a:ea typeface="Cambria Math" panose="02040503050406030204" pitchFamily="18" charset="0"/>
              </a:rPr>
              <a:t>) = ∑(1,2,6,7) </a:t>
            </a:r>
            <a:r>
              <a:rPr lang="en-US" b="1" dirty="0">
                <a:latin typeface="+mn-lt"/>
              </a:rPr>
              <a:t>using a multiplexer with (n-select inputs) </a:t>
            </a:r>
          </a:p>
          <a:p>
            <a:pPr lvl="1">
              <a:buClr>
                <a:schemeClr val="tx1"/>
              </a:buClr>
            </a:pPr>
            <a:r>
              <a:rPr lang="en-US" dirty="0">
                <a:latin typeface="+mn-lt"/>
              </a:rPr>
              <a:t>The function has 3 variables </a:t>
            </a:r>
            <a:r>
              <a:rPr lang="en-US" dirty="0">
                <a:latin typeface="+mn-lt"/>
                <a:sym typeface="Wingdings" panose="05000000000000000000" pitchFamily="2" charset="2"/>
              </a:rPr>
              <a:t> using 3-select inputs, we need a 8-to-1 MUX. </a:t>
            </a:r>
            <a:endParaRPr lang="en-US" dirty="0">
              <a:latin typeface="+mn-lt"/>
            </a:endParaRPr>
          </a:p>
        </p:txBody>
      </p:sp>
      <p:sp>
        <p:nvSpPr>
          <p:cNvPr id="6" name="Slide Number Placeholder 1">
            <a:extLst>
              <a:ext uri="{FF2B5EF4-FFF2-40B4-BE49-F238E27FC236}">
                <a16:creationId xmlns:a16="http://schemas.microsoft.com/office/drawing/2014/main" id="{4636E849-099E-F425-B41F-A3C1D3AF67A2}"/>
              </a:ext>
            </a:extLst>
          </p:cNvPr>
          <p:cNvSpPr>
            <a:spLocks noGrp="1"/>
          </p:cNvSpPr>
          <p:nvPr>
            <p:ph type="sldNum" sz="quarter" idx="4294967295"/>
          </p:nvPr>
        </p:nvSpPr>
        <p:spPr>
          <a:xfrm>
            <a:off x="9448800" y="6430963"/>
            <a:ext cx="2743200" cy="365125"/>
          </a:xfrm>
          <a:noFill/>
        </p:spPr>
        <p:txBody>
          <a:bodyPr/>
          <a:lstStyle/>
          <a:p>
            <a:fld id="{8966C2DA-BBCE-410C-B98A-383DA8492D17}" type="slidenum">
              <a:rPr lang="en-GB" smtClean="0"/>
              <a:t>32</a:t>
            </a:fld>
            <a:endParaRPr lang="en-GB"/>
          </a:p>
        </p:txBody>
      </p:sp>
      <p:sp>
        <p:nvSpPr>
          <p:cNvPr id="2" name="عنوان 1"/>
          <p:cNvSpPr>
            <a:spLocks noGrp="1"/>
          </p:cNvSpPr>
          <p:nvPr>
            <p:ph type="title" idx="4294967295"/>
          </p:nvPr>
        </p:nvSpPr>
        <p:spPr>
          <a:xfrm>
            <a:off x="1219200" y="906463"/>
            <a:ext cx="10972800" cy="914400"/>
          </a:xfrm>
        </p:spPr>
        <p:txBody>
          <a:bodyPr>
            <a:normAutofit/>
          </a:bodyPr>
          <a:lstStyle/>
          <a:p>
            <a:pPr algn="l"/>
            <a:r>
              <a:rPr lang="en-US" sz="3200" b="1" dirty="0">
                <a:solidFill>
                  <a:schemeClr val="accent2"/>
                </a:solidFill>
                <a:latin typeface="Comic Sans MS" panose="030F0702030302020204" pitchFamily="66" charset="0"/>
                <a:ea typeface="+mn-ea"/>
                <a:cs typeface="Arial" panose="020B0604020202020204" pitchFamily="34" charset="0"/>
              </a:rPr>
              <a:t>Example 1</a:t>
            </a:r>
          </a:p>
        </p:txBody>
      </p:sp>
      <p:sp>
        <p:nvSpPr>
          <p:cNvPr id="5" name="مخطط انسيابي: عملية يدوية 4"/>
          <p:cNvSpPr/>
          <p:nvPr/>
        </p:nvSpPr>
        <p:spPr>
          <a:xfrm rot="16200000">
            <a:off x="6072632" y="3123616"/>
            <a:ext cx="2336929" cy="1605217"/>
          </a:xfrm>
          <a:prstGeom prst="flowChartManualOperation">
            <a:avLst/>
          </a:prstGeom>
          <a:solidFill>
            <a:schemeClr val="tx2">
              <a:lumMod val="20000"/>
              <a:lumOff val="80000"/>
            </a:schemeClr>
          </a:solidFill>
          <a:ln>
            <a:solidFill>
              <a:schemeClr val="tx2">
                <a:lumMod val="60000"/>
                <a:lumOff val="40000"/>
              </a:schemeClr>
            </a:solidFill>
          </a:ln>
        </p:spPr>
        <p:style>
          <a:lnRef idx="2">
            <a:schemeClr val="accent4">
              <a:shade val="50000"/>
            </a:schemeClr>
          </a:lnRef>
          <a:fillRef idx="1">
            <a:schemeClr val="accent4"/>
          </a:fillRef>
          <a:effectRef idx="0">
            <a:schemeClr val="accent4"/>
          </a:effectRef>
          <a:fontRef idx="minor">
            <a:schemeClr val="lt1"/>
          </a:fontRef>
        </p:style>
        <p:txBody>
          <a:bodyPr vert="vert" rtlCol="1" anchor="ctr"/>
          <a:lstStyle/>
          <a:p>
            <a:pPr algn="ctr"/>
            <a:r>
              <a:rPr lang="en-US" sz="1600" b="1" dirty="0">
                <a:solidFill>
                  <a:schemeClr val="tx1">
                    <a:lumMod val="95000"/>
                    <a:lumOff val="5000"/>
                  </a:schemeClr>
                </a:solidFill>
                <a:latin typeface="Times New Roman" panose="02020603050405020304" pitchFamily="18" charset="0"/>
                <a:cs typeface="Times New Roman" panose="02020603050405020304" pitchFamily="18" charset="0"/>
              </a:rPr>
              <a:t>8-to-1</a:t>
            </a:r>
          </a:p>
          <a:p>
            <a:pPr algn="ctr"/>
            <a:r>
              <a:rPr lang="en-US" sz="1600" b="1" dirty="0">
                <a:solidFill>
                  <a:schemeClr val="tx1">
                    <a:lumMod val="95000"/>
                    <a:lumOff val="5000"/>
                  </a:schemeClr>
                </a:solidFill>
                <a:latin typeface="Times New Roman" panose="02020603050405020304" pitchFamily="18" charset="0"/>
                <a:cs typeface="Times New Roman" panose="02020603050405020304" pitchFamily="18" charset="0"/>
              </a:rPr>
              <a:t>MUX</a:t>
            </a:r>
            <a:endParaRPr lang="ar-SA" sz="1600"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cxnSp>
        <p:nvCxnSpPr>
          <p:cNvPr id="7" name="رابط كسهم مستقيم 6"/>
          <p:cNvCxnSpPr/>
          <p:nvPr/>
        </p:nvCxnSpPr>
        <p:spPr>
          <a:xfrm>
            <a:off x="5980956" y="3045791"/>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رابط كسهم مستقيم 7"/>
          <p:cNvCxnSpPr/>
          <p:nvPr/>
        </p:nvCxnSpPr>
        <p:spPr>
          <a:xfrm>
            <a:off x="5980956" y="3333823"/>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رابط كسهم مستقيم 8"/>
          <p:cNvCxnSpPr/>
          <p:nvPr/>
        </p:nvCxnSpPr>
        <p:spPr>
          <a:xfrm>
            <a:off x="5980956" y="4341935"/>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رابط كسهم مستقيم 9"/>
          <p:cNvCxnSpPr/>
          <p:nvPr/>
        </p:nvCxnSpPr>
        <p:spPr>
          <a:xfrm>
            <a:off x="5980956" y="4053903"/>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رابط كسهم مستقيم 10"/>
          <p:cNvCxnSpPr/>
          <p:nvPr/>
        </p:nvCxnSpPr>
        <p:spPr>
          <a:xfrm>
            <a:off x="5980956" y="3765871"/>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رابط كسهم مستقيم 11"/>
          <p:cNvCxnSpPr/>
          <p:nvPr/>
        </p:nvCxnSpPr>
        <p:spPr>
          <a:xfrm>
            <a:off x="5980956" y="3549847"/>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رابط كسهم مستقيم 12"/>
          <p:cNvCxnSpPr/>
          <p:nvPr/>
        </p:nvCxnSpPr>
        <p:spPr>
          <a:xfrm>
            <a:off x="5980956" y="4629967"/>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رابط كسهم مستقيم 13"/>
          <p:cNvCxnSpPr/>
          <p:nvPr/>
        </p:nvCxnSpPr>
        <p:spPr>
          <a:xfrm>
            <a:off x="5980956" y="4845991"/>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رابط كسهم مستقيم 14"/>
          <p:cNvCxnSpPr/>
          <p:nvPr/>
        </p:nvCxnSpPr>
        <p:spPr>
          <a:xfrm>
            <a:off x="8069188" y="3909887"/>
            <a:ext cx="43204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رابط كسهم مستقيم 16"/>
          <p:cNvCxnSpPr/>
          <p:nvPr/>
        </p:nvCxnSpPr>
        <p:spPr>
          <a:xfrm flipV="1">
            <a:off x="7133084" y="4967009"/>
            <a:ext cx="0" cy="2553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رابط كسهم مستقيم 17"/>
          <p:cNvCxnSpPr/>
          <p:nvPr/>
        </p:nvCxnSpPr>
        <p:spPr>
          <a:xfrm flipV="1">
            <a:off x="7421116" y="4918000"/>
            <a:ext cx="0" cy="2553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9" name="رابط كسهم مستقيم 18"/>
          <p:cNvCxnSpPr/>
          <p:nvPr/>
        </p:nvCxnSpPr>
        <p:spPr>
          <a:xfrm flipV="1">
            <a:off x="7637140" y="4806657"/>
            <a:ext cx="0" cy="2553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0" name="مربع نص 19"/>
          <p:cNvSpPr txBox="1"/>
          <p:nvPr/>
        </p:nvSpPr>
        <p:spPr>
          <a:xfrm>
            <a:off x="6989069" y="5186287"/>
            <a:ext cx="274435" cy="307777"/>
          </a:xfrm>
          <a:prstGeom prst="rect">
            <a:avLst/>
          </a:prstGeom>
          <a:noFill/>
        </p:spPr>
        <p:txBody>
          <a:bodyPr wrap="none" rtlCol="1">
            <a:spAutoFit/>
          </a:bodyPr>
          <a:lstStyle/>
          <a:p>
            <a:r>
              <a:rPr lang="en-US" sz="1400" b="1" dirty="0">
                <a:latin typeface="Times New Roman" panose="02020603050405020304" pitchFamily="18" charset="0"/>
                <a:cs typeface="Times New Roman" panose="02020603050405020304" pitchFamily="18" charset="0"/>
              </a:rPr>
              <a:t>x</a:t>
            </a:r>
            <a:endParaRPr lang="ar-SA" sz="1400" b="1" baseline="-25000" dirty="0">
              <a:latin typeface="Times New Roman" panose="02020603050405020304" pitchFamily="18" charset="0"/>
              <a:cs typeface="Times New Roman" panose="02020603050405020304" pitchFamily="18" charset="0"/>
            </a:endParaRPr>
          </a:p>
        </p:txBody>
      </p:sp>
      <p:sp>
        <p:nvSpPr>
          <p:cNvPr id="21" name="مربع نص 20"/>
          <p:cNvSpPr txBox="1"/>
          <p:nvPr/>
        </p:nvSpPr>
        <p:spPr>
          <a:xfrm>
            <a:off x="7254661" y="5114279"/>
            <a:ext cx="274435" cy="307777"/>
          </a:xfrm>
          <a:prstGeom prst="rect">
            <a:avLst/>
          </a:prstGeom>
          <a:noFill/>
        </p:spPr>
        <p:txBody>
          <a:bodyPr wrap="none" rtlCol="1">
            <a:spAutoFit/>
          </a:bodyPr>
          <a:lstStyle/>
          <a:p>
            <a:r>
              <a:rPr lang="en-US" sz="1400" b="1" dirty="0">
                <a:latin typeface="Times New Roman" panose="02020603050405020304" pitchFamily="18" charset="0"/>
                <a:cs typeface="Times New Roman" panose="02020603050405020304" pitchFamily="18" charset="0"/>
              </a:rPr>
              <a:t>y</a:t>
            </a:r>
            <a:endParaRPr lang="ar-SA" sz="1400" b="1" baseline="-25000" dirty="0">
              <a:latin typeface="Times New Roman" panose="02020603050405020304" pitchFamily="18" charset="0"/>
              <a:cs typeface="Times New Roman" panose="02020603050405020304" pitchFamily="18" charset="0"/>
            </a:endParaRPr>
          </a:p>
        </p:txBody>
      </p:sp>
      <p:sp>
        <p:nvSpPr>
          <p:cNvPr id="22" name="مربع نص 21"/>
          <p:cNvSpPr txBox="1"/>
          <p:nvPr/>
        </p:nvSpPr>
        <p:spPr>
          <a:xfrm>
            <a:off x="7502743" y="4990008"/>
            <a:ext cx="264817" cy="307777"/>
          </a:xfrm>
          <a:prstGeom prst="rect">
            <a:avLst/>
          </a:prstGeom>
          <a:noFill/>
        </p:spPr>
        <p:txBody>
          <a:bodyPr wrap="none" rtlCol="1">
            <a:spAutoFit/>
          </a:bodyPr>
          <a:lstStyle/>
          <a:p>
            <a:r>
              <a:rPr lang="en-US" sz="1400" b="1" dirty="0">
                <a:latin typeface="Times New Roman" panose="02020603050405020304" pitchFamily="18" charset="0"/>
                <a:cs typeface="Times New Roman" panose="02020603050405020304" pitchFamily="18" charset="0"/>
              </a:rPr>
              <a:t>z</a:t>
            </a:r>
            <a:endParaRPr lang="ar-SA" sz="1400" b="1" baseline="-25000" dirty="0">
              <a:latin typeface="Times New Roman" panose="02020603050405020304" pitchFamily="18" charset="0"/>
              <a:cs typeface="Times New Roman" panose="02020603050405020304" pitchFamily="18" charset="0"/>
            </a:endParaRPr>
          </a:p>
        </p:txBody>
      </p:sp>
      <p:sp>
        <p:nvSpPr>
          <p:cNvPr id="23" name="مربع نص 22"/>
          <p:cNvSpPr txBox="1"/>
          <p:nvPr/>
        </p:nvSpPr>
        <p:spPr>
          <a:xfrm>
            <a:off x="8567606" y="3746127"/>
            <a:ext cx="293671" cy="307777"/>
          </a:xfrm>
          <a:prstGeom prst="rect">
            <a:avLst/>
          </a:prstGeom>
          <a:noFill/>
        </p:spPr>
        <p:txBody>
          <a:bodyPr wrap="none" rtlCol="1">
            <a:spAutoFit/>
          </a:bodyPr>
          <a:lstStyle/>
          <a:p>
            <a:r>
              <a:rPr lang="en-US" sz="1400" b="1" dirty="0">
                <a:latin typeface="Times New Roman" panose="02020603050405020304" pitchFamily="18" charset="0"/>
                <a:cs typeface="Times New Roman" panose="02020603050405020304" pitchFamily="18" charset="0"/>
              </a:rPr>
              <a:t>F</a:t>
            </a:r>
            <a:endParaRPr lang="ar-SA" sz="1400" b="1" baseline="-25000" dirty="0">
              <a:latin typeface="Times New Roman" panose="02020603050405020304" pitchFamily="18" charset="0"/>
              <a:cs typeface="Times New Roman" panose="02020603050405020304" pitchFamily="18" charset="0"/>
            </a:endParaRPr>
          </a:p>
        </p:txBody>
      </p:sp>
      <p:sp>
        <p:nvSpPr>
          <p:cNvPr id="24" name="مربع نص 23"/>
          <p:cNvSpPr txBox="1"/>
          <p:nvPr/>
        </p:nvSpPr>
        <p:spPr>
          <a:xfrm>
            <a:off x="5692924" y="3200841"/>
            <a:ext cx="261610"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1</a:t>
            </a:r>
            <a:endParaRPr lang="ar-SA" sz="1200" baseline="-25000" dirty="0">
              <a:latin typeface="Times New Roman" panose="02020603050405020304" pitchFamily="18" charset="0"/>
              <a:cs typeface="Times New Roman" panose="02020603050405020304" pitchFamily="18" charset="0"/>
            </a:endParaRPr>
          </a:p>
        </p:txBody>
      </p:sp>
      <p:sp>
        <p:nvSpPr>
          <p:cNvPr id="26" name="مربع نص 25"/>
          <p:cNvSpPr txBox="1"/>
          <p:nvPr/>
        </p:nvSpPr>
        <p:spPr>
          <a:xfrm>
            <a:off x="6413005" y="2912809"/>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0</a:t>
            </a:r>
            <a:endParaRPr lang="ar-SA" sz="1200" baseline="-25000" dirty="0">
              <a:latin typeface="Times New Roman" panose="02020603050405020304" pitchFamily="18" charset="0"/>
              <a:cs typeface="Times New Roman" panose="02020603050405020304" pitchFamily="18" charset="0"/>
            </a:endParaRPr>
          </a:p>
        </p:txBody>
      </p:sp>
      <p:sp>
        <p:nvSpPr>
          <p:cNvPr id="27" name="مربع نص 26"/>
          <p:cNvSpPr txBox="1"/>
          <p:nvPr/>
        </p:nvSpPr>
        <p:spPr>
          <a:xfrm>
            <a:off x="5692924" y="3416865"/>
            <a:ext cx="261610"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1</a:t>
            </a:r>
            <a:endParaRPr lang="ar-SA" sz="1200" baseline="-25000" dirty="0">
              <a:latin typeface="Times New Roman" panose="02020603050405020304" pitchFamily="18" charset="0"/>
              <a:cs typeface="Times New Roman" panose="02020603050405020304" pitchFamily="18" charset="0"/>
            </a:endParaRPr>
          </a:p>
        </p:txBody>
      </p:sp>
      <p:sp>
        <p:nvSpPr>
          <p:cNvPr id="28" name="مربع نص 27"/>
          <p:cNvSpPr txBox="1"/>
          <p:nvPr/>
        </p:nvSpPr>
        <p:spPr>
          <a:xfrm>
            <a:off x="5692924" y="4701976"/>
            <a:ext cx="261610"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1</a:t>
            </a:r>
            <a:endParaRPr lang="ar-SA" sz="1200" baseline="-25000" dirty="0">
              <a:latin typeface="Times New Roman" panose="02020603050405020304" pitchFamily="18" charset="0"/>
              <a:cs typeface="Times New Roman" panose="02020603050405020304" pitchFamily="18" charset="0"/>
            </a:endParaRPr>
          </a:p>
        </p:txBody>
      </p:sp>
      <p:sp>
        <p:nvSpPr>
          <p:cNvPr id="29" name="مربع نص 28"/>
          <p:cNvSpPr txBox="1"/>
          <p:nvPr/>
        </p:nvSpPr>
        <p:spPr>
          <a:xfrm>
            <a:off x="5692924" y="4485952"/>
            <a:ext cx="261610"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1</a:t>
            </a:r>
            <a:endParaRPr lang="ar-SA" sz="1200" baseline="-25000" dirty="0">
              <a:latin typeface="Times New Roman" panose="02020603050405020304" pitchFamily="18" charset="0"/>
              <a:cs typeface="Times New Roman" panose="02020603050405020304" pitchFamily="18" charset="0"/>
            </a:endParaRPr>
          </a:p>
        </p:txBody>
      </p:sp>
      <p:sp>
        <p:nvSpPr>
          <p:cNvPr id="30" name="مربع نص 29"/>
          <p:cNvSpPr txBox="1"/>
          <p:nvPr/>
        </p:nvSpPr>
        <p:spPr>
          <a:xfrm>
            <a:off x="5692925" y="3632889"/>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0</a:t>
            </a:r>
            <a:endParaRPr lang="ar-SA" sz="1200" baseline="-25000" dirty="0">
              <a:latin typeface="Times New Roman" panose="02020603050405020304" pitchFamily="18" charset="0"/>
              <a:cs typeface="Times New Roman" panose="02020603050405020304" pitchFamily="18" charset="0"/>
            </a:endParaRPr>
          </a:p>
        </p:txBody>
      </p:sp>
      <p:sp>
        <p:nvSpPr>
          <p:cNvPr id="31" name="مربع نص 30"/>
          <p:cNvSpPr txBox="1"/>
          <p:nvPr/>
        </p:nvSpPr>
        <p:spPr>
          <a:xfrm>
            <a:off x="5692925" y="3920921"/>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0</a:t>
            </a:r>
            <a:endParaRPr lang="ar-SA" sz="1200" baseline="-25000" dirty="0">
              <a:latin typeface="Times New Roman" panose="02020603050405020304" pitchFamily="18" charset="0"/>
              <a:cs typeface="Times New Roman" panose="02020603050405020304" pitchFamily="18" charset="0"/>
            </a:endParaRPr>
          </a:p>
        </p:txBody>
      </p:sp>
      <p:sp>
        <p:nvSpPr>
          <p:cNvPr id="32" name="مربع نص 31"/>
          <p:cNvSpPr txBox="1"/>
          <p:nvPr/>
        </p:nvSpPr>
        <p:spPr>
          <a:xfrm>
            <a:off x="5692925" y="4208953"/>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0</a:t>
            </a:r>
            <a:endParaRPr lang="ar-SA" sz="1200" baseline="-25000" dirty="0">
              <a:latin typeface="Times New Roman" panose="02020603050405020304" pitchFamily="18" charset="0"/>
              <a:cs typeface="Times New Roman" panose="02020603050405020304" pitchFamily="18" charset="0"/>
            </a:endParaRPr>
          </a:p>
        </p:txBody>
      </p:sp>
      <p:sp>
        <p:nvSpPr>
          <p:cNvPr id="33" name="مربع نص 32"/>
          <p:cNvSpPr txBox="1"/>
          <p:nvPr/>
        </p:nvSpPr>
        <p:spPr>
          <a:xfrm>
            <a:off x="6413005" y="3200841"/>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1</a:t>
            </a:r>
            <a:endParaRPr lang="ar-SA" sz="1200" baseline="-25000" dirty="0">
              <a:latin typeface="Times New Roman" panose="02020603050405020304" pitchFamily="18" charset="0"/>
              <a:cs typeface="Times New Roman" panose="02020603050405020304" pitchFamily="18" charset="0"/>
            </a:endParaRPr>
          </a:p>
        </p:txBody>
      </p:sp>
      <p:sp>
        <p:nvSpPr>
          <p:cNvPr id="34" name="مربع نص 33"/>
          <p:cNvSpPr txBox="1"/>
          <p:nvPr/>
        </p:nvSpPr>
        <p:spPr>
          <a:xfrm>
            <a:off x="5692925" y="2912809"/>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0</a:t>
            </a:r>
            <a:endParaRPr lang="ar-SA" sz="1200" baseline="-25000" dirty="0">
              <a:latin typeface="Times New Roman" panose="02020603050405020304" pitchFamily="18" charset="0"/>
              <a:cs typeface="Times New Roman" panose="02020603050405020304" pitchFamily="18" charset="0"/>
            </a:endParaRPr>
          </a:p>
        </p:txBody>
      </p:sp>
      <p:sp>
        <p:nvSpPr>
          <p:cNvPr id="35" name="مربع نص 34"/>
          <p:cNvSpPr txBox="1"/>
          <p:nvPr/>
        </p:nvSpPr>
        <p:spPr>
          <a:xfrm>
            <a:off x="6413005" y="3416865"/>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2</a:t>
            </a:r>
            <a:endParaRPr lang="ar-SA" sz="1200" baseline="-25000" dirty="0">
              <a:latin typeface="Times New Roman" panose="02020603050405020304" pitchFamily="18" charset="0"/>
              <a:cs typeface="Times New Roman" panose="02020603050405020304" pitchFamily="18" charset="0"/>
            </a:endParaRPr>
          </a:p>
        </p:txBody>
      </p:sp>
      <p:sp>
        <p:nvSpPr>
          <p:cNvPr id="36" name="مربع نص 35"/>
          <p:cNvSpPr txBox="1"/>
          <p:nvPr/>
        </p:nvSpPr>
        <p:spPr>
          <a:xfrm>
            <a:off x="6413005" y="3621856"/>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3</a:t>
            </a:r>
            <a:endParaRPr lang="ar-SA" sz="1200" baseline="-25000" dirty="0">
              <a:latin typeface="Times New Roman" panose="02020603050405020304" pitchFamily="18" charset="0"/>
              <a:cs typeface="Times New Roman" panose="02020603050405020304" pitchFamily="18" charset="0"/>
            </a:endParaRPr>
          </a:p>
        </p:txBody>
      </p:sp>
      <p:sp>
        <p:nvSpPr>
          <p:cNvPr id="37" name="مربع نص 36"/>
          <p:cNvSpPr txBox="1"/>
          <p:nvPr/>
        </p:nvSpPr>
        <p:spPr>
          <a:xfrm>
            <a:off x="6413005" y="3909888"/>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4</a:t>
            </a:r>
            <a:endParaRPr lang="ar-SA" sz="1200" baseline="-25000" dirty="0">
              <a:latin typeface="Times New Roman" panose="02020603050405020304" pitchFamily="18" charset="0"/>
              <a:cs typeface="Times New Roman" panose="02020603050405020304" pitchFamily="18" charset="0"/>
            </a:endParaRPr>
          </a:p>
        </p:txBody>
      </p:sp>
      <p:sp>
        <p:nvSpPr>
          <p:cNvPr id="38" name="مربع نص 37"/>
          <p:cNvSpPr txBox="1"/>
          <p:nvPr/>
        </p:nvSpPr>
        <p:spPr>
          <a:xfrm>
            <a:off x="6413005" y="4197920"/>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5</a:t>
            </a:r>
            <a:endParaRPr lang="ar-SA" sz="1200" baseline="-25000" dirty="0">
              <a:latin typeface="Times New Roman" panose="02020603050405020304" pitchFamily="18" charset="0"/>
              <a:cs typeface="Times New Roman" panose="02020603050405020304" pitchFamily="18" charset="0"/>
            </a:endParaRPr>
          </a:p>
        </p:txBody>
      </p:sp>
      <p:sp>
        <p:nvSpPr>
          <p:cNvPr id="39" name="مربع نص 38"/>
          <p:cNvSpPr txBox="1"/>
          <p:nvPr/>
        </p:nvSpPr>
        <p:spPr>
          <a:xfrm>
            <a:off x="6413005" y="4496985"/>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6</a:t>
            </a:r>
            <a:endParaRPr lang="ar-SA" sz="1200" baseline="-25000" dirty="0">
              <a:latin typeface="Times New Roman" panose="02020603050405020304" pitchFamily="18" charset="0"/>
              <a:cs typeface="Times New Roman" panose="02020603050405020304" pitchFamily="18" charset="0"/>
            </a:endParaRPr>
          </a:p>
        </p:txBody>
      </p:sp>
      <p:sp>
        <p:nvSpPr>
          <p:cNvPr id="40" name="مربع نص 39"/>
          <p:cNvSpPr txBox="1"/>
          <p:nvPr/>
        </p:nvSpPr>
        <p:spPr>
          <a:xfrm>
            <a:off x="6413005" y="4701976"/>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7</a:t>
            </a:r>
            <a:endParaRPr lang="ar-SA" sz="1200" baseline="-25000" dirty="0">
              <a:latin typeface="Times New Roman" panose="02020603050405020304" pitchFamily="18" charset="0"/>
              <a:cs typeface="Times New Roman" panose="02020603050405020304" pitchFamily="18" charset="0"/>
            </a:endParaRPr>
          </a:p>
        </p:txBody>
      </p:sp>
      <p:pic>
        <p:nvPicPr>
          <p:cNvPr id="16" name="صورة 15">
            <a:extLst>
              <a:ext uri="{FF2B5EF4-FFF2-40B4-BE49-F238E27FC236}">
                <a16:creationId xmlns:a16="http://schemas.microsoft.com/office/drawing/2014/main" id="{F4C6B872-2616-A730-DEAC-C55CEA5DCAAC}"/>
              </a:ext>
            </a:extLst>
          </p:cNvPr>
          <p:cNvPicPr>
            <a:picLocks noChangeAspect="1"/>
          </p:cNvPicPr>
          <p:nvPr/>
        </p:nvPicPr>
        <p:blipFill>
          <a:blip r:embed="rId2"/>
          <a:stretch>
            <a:fillRect/>
          </a:stretch>
        </p:blipFill>
        <p:spPr>
          <a:xfrm>
            <a:off x="2656335" y="2536780"/>
            <a:ext cx="1257300" cy="2724150"/>
          </a:xfrm>
          <a:prstGeom prst="rect">
            <a:avLst/>
          </a:prstGeom>
        </p:spPr>
      </p:pic>
    </p:spTree>
    <p:extLst>
      <p:ext uri="{BB962C8B-B14F-4D97-AF65-F5344CB8AC3E}">
        <p14:creationId xmlns:p14="http://schemas.microsoft.com/office/powerpoint/2010/main" val="7521448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نص 3"/>
          <p:cNvSpPr>
            <a:spLocks noGrp="1"/>
          </p:cNvSpPr>
          <p:nvPr>
            <p:ph idx="1"/>
          </p:nvPr>
        </p:nvSpPr>
        <p:spPr/>
        <p:txBody>
          <a:bodyPr/>
          <a:lstStyle/>
          <a:p>
            <a:pPr marL="0" indent="0">
              <a:buClr>
                <a:schemeClr val="tx1"/>
              </a:buClr>
              <a:buNone/>
            </a:pPr>
            <a:r>
              <a:rPr lang="en-US" b="1" dirty="0">
                <a:latin typeface="+mn-lt"/>
              </a:rPr>
              <a:t>Implement  the function F(</a:t>
            </a:r>
            <a:r>
              <a:rPr lang="en-US" b="1" dirty="0" err="1">
                <a:latin typeface="+mn-lt"/>
              </a:rPr>
              <a:t>x,y,z</a:t>
            </a:r>
            <a:r>
              <a:rPr lang="en-US" b="1" dirty="0">
                <a:latin typeface="+mn-lt"/>
              </a:rPr>
              <a:t>) = ∑(1,2,6,7) using a multiplexer with (n-1 select inputs). </a:t>
            </a:r>
          </a:p>
          <a:p>
            <a:pPr lvl="1">
              <a:buClr>
                <a:schemeClr val="tx1"/>
              </a:buClr>
            </a:pPr>
            <a:r>
              <a:rPr lang="en-US" dirty="0">
                <a:latin typeface="+mn-lt"/>
              </a:rPr>
              <a:t>The function has 3 variables </a:t>
            </a:r>
            <a:r>
              <a:rPr lang="en-US" dirty="0">
                <a:latin typeface="+mn-lt"/>
                <a:sym typeface="Wingdings" panose="05000000000000000000" pitchFamily="2" charset="2"/>
              </a:rPr>
              <a:t> using 2-select inputs, (</a:t>
            </a:r>
            <a:r>
              <a:rPr lang="en-US" dirty="0">
                <a:latin typeface="+mn-lt"/>
              </a:rPr>
              <a:t>2</a:t>
            </a:r>
            <a:r>
              <a:rPr lang="en-US" i="1" baseline="30000" dirty="0">
                <a:latin typeface="+mn-lt"/>
              </a:rPr>
              <a:t>n</a:t>
            </a:r>
            <a:r>
              <a:rPr lang="en-US" i="1" dirty="0">
                <a:latin typeface="+mn-lt"/>
              </a:rPr>
              <a:t> </a:t>
            </a:r>
            <a:r>
              <a:rPr lang="en-US" baseline="30000" dirty="0">
                <a:latin typeface="+mn-lt"/>
              </a:rPr>
              <a:t>- 1 </a:t>
            </a:r>
            <a:r>
              <a:rPr lang="en-US" dirty="0">
                <a:latin typeface="+mn-lt"/>
              </a:rPr>
              <a:t>data inputs)</a:t>
            </a:r>
            <a:r>
              <a:rPr lang="en-US" dirty="0">
                <a:latin typeface="+mn-lt"/>
                <a:sym typeface="Wingdings" panose="05000000000000000000" pitchFamily="2" charset="2"/>
              </a:rPr>
              <a:t> we need a 4-to-1 MUX. </a:t>
            </a:r>
          </a:p>
          <a:p>
            <a:pPr lvl="1">
              <a:buClr>
                <a:schemeClr val="tx1"/>
              </a:buClr>
            </a:pPr>
            <a:endParaRPr lang="en-US" dirty="0">
              <a:latin typeface="+mn-lt"/>
            </a:endParaRPr>
          </a:p>
          <a:p>
            <a:endParaRPr lang="en-US" dirty="0"/>
          </a:p>
        </p:txBody>
      </p:sp>
      <p:sp>
        <p:nvSpPr>
          <p:cNvPr id="3" name="Slide Number Placeholder 1">
            <a:extLst>
              <a:ext uri="{FF2B5EF4-FFF2-40B4-BE49-F238E27FC236}">
                <a16:creationId xmlns:a16="http://schemas.microsoft.com/office/drawing/2014/main" id="{066D17E9-D45A-C37C-DDF9-66125E9C90F9}"/>
              </a:ext>
            </a:extLst>
          </p:cNvPr>
          <p:cNvSpPr>
            <a:spLocks noGrp="1"/>
          </p:cNvSpPr>
          <p:nvPr>
            <p:ph type="sldNum" sz="quarter" idx="4294967295"/>
          </p:nvPr>
        </p:nvSpPr>
        <p:spPr>
          <a:xfrm>
            <a:off x="9448800" y="6430963"/>
            <a:ext cx="2743200" cy="365125"/>
          </a:xfrm>
          <a:noFill/>
        </p:spPr>
        <p:txBody>
          <a:bodyPr/>
          <a:lstStyle/>
          <a:p>
            <a:fld id="{8966C2DA-BBCE-410C-B98A-383DA8492D17}" type="slidenum">
              <a:rPr lang="en-GB" smtClean="0"/>
              <a:t>33</a:t>
            </a:fld>
            <a:endParaRPr lang="en-GB"/>
          </a:p>
        </p:txBody>
      </p:sp>
      <p:sp>
        <p:nvSpPr>
          <p:cNvPr id="29" name="عنوان 1">
            <a:extLst>
              <a:ext uri="{FF2B5EF4-FFF2-40B4-BE49-F238E27FC236}">
                <a16:creationId xmlns:a16="http://schemas.microsoft.com/office/drawing/2014/main" id="{60703804-11BF-6A07-5394-45F4BB819653}"/>
              </a:ext>
            </a:extLst>
          </p:cNvPr>
          <p:cNvSpPr>
            <a:spLocks noGrp="1"/>
          </p:cNvSpPr>
          <p:nvPr>
            <p:ph type="title" idx="4294967295"/>
          </p:nvPr>
        </p:nvSpPr>
        <p:spPr>
          <a:xfrm>
            <a:off x="0" y="979488"/>
            <a:ext cx="3190875" cy="914400"/>
          </a:xfrm>
        </p:spPr>
        <p:txBody>
          <a:bodyPr>
            <a:normAutofit/>
          </a:bodyPr>
          <a:lstStyle/>
          <a:p>
            <a:pPr algn="l"/>
            <a:r>
              <a:rPr lang="en-US" sz="3200" b="1" dirty="0">
                <a:solidFill>
                  <a:schemeClr val="accent2"/>
                </a:solidFill>
                <a:latin typeface="Comic Sans MS" panose="030F0702030302020204" pitchFamily="66" charset="0"/>
                <a:ea typeface="+mn-ea"/>
                <a:cs typeface="Arial" panose="020B0604020202020204" pitchFamily="34" charset="0"/>
              </a:rPr>
              <a:t>Example 2</a:t>
            </a:r>
          </a:p>
        </p:txBody>
      </p:sp>
      <p:grpSp>
        <p:nvGrpSpPr>
          <p:cNvPr id="2" name="مجموعة 1">
            <a:extLst>
              <a:ext uri="{FF2B5EF4-FFF2-40B4-BE49-F238E27FC236}">
                <a16:creationId xmlns:a16="http://schemas.microsoft.com/office/drawing/2014/main" id="{6E0E72E5-4BCD-6DF6-22E5-F0EBDF8887F1}"/>
              </a:ext>
            </a:extLst>
          </p:cNvPr>
          <p:cNvGrpSpPr/>
          <p:nvPr/>
        </p:nvGrpSpPr>
        <p:grpSpPr>
          <a:xfrm>
            <a:off x="3591958" y="2952798"/>
            <a:ext cx="6259168" cy="2866965"/>
            <a:chOff x="3268108" y="3334759"/>
            <a:chExt cx="6259168" cy="2866965"/>
          </a:xfrm>
        </p:grpSpPr>
        <p:grpSp>
          <p:nvGrpSpPr>
            <p:cNvPr id="17" name="مجموعة 16"/>
            <p:cNvGrpSpPr/>
            <p:nvPr/>
          </p:nvGrpSpPr>
          <p:grpSpPr>
            <a:xfrm>
              <a:off x="6646956" y="3537428"/>
              <a:ext cx="2880320" cy="2664296"/>
              <a:chOff x="3275856" y="3284984"/>
              <a:chExt cx="2880320" cy="2664296"/>
            </a:xfrm>
            <a:solidFill>
              <a:schemeClr val="tx2">
                <a:lumMod val="20000"/>
                <a:lumOff val="80000"/>
              </a:schemeClr>
            </a:solidFill>
          </p:grpSpPr>
          <p:sp>
            <p:nvSpPr>
              <p:cNvPr id="6" name="مخطط انسيابي: عملية يدوية 5"/>
              <p:cNvSpPr/>
              <p:nvPr/>
            </p:nvSpPr>
            <p:spPr>
              <a:xfrm rot="16200000">
                <a:off x="3367531" y="3650840"/>
                <a:ext cx="2336929" cy="1605217"/>
              </a:xfrm>
              <a:prstGeom prst="flowChartManualOperation">
                <a:avLst/>
              </a:prstGeom>
              <a:grpFill/>
              <a:ln>
                <a:solidFill>
                  <a:schemeClr val="tx2">
                    <a:lumMod val="40000"/>
                    <a:lumOff val="60000"/>
                  </a:schemeClr>
                </a:solidFill>
              </a:ln>
            </p:spPr>
            <p:style>
              <a:lnRef idx="2">
                <a:schemeClr val="accent4">
                  <a:shade val="50000"/>
                </a:schemeClr>
              </a:lnRef>
              <a:fillRef idx="1">
                <a:schemeClr val="accent4"/>
              </a:fillRef>
              <a:effectRef idx="0">
                <a:schemeClr val="accent4"/>
              </a:effectRef>
              <a:fontRef idx="minor">
                <a:schemeClr val="lt1"/>
              </a:fontRef>
            </p:style>
            <p:txBody>
              <a:bodyPr vert="vert" rtlCol="1" anchor="ctr"/>
              <a:lstStyle/>
              <a:p>
                <a:pPr algn="ctr"/>
                <a:r>
                  <a:rPr lang="en-US" sz="1600" b="1" dirty="0">
                    <a:solidFill>
                      <a:schemeClr val="tx1">
                        <a:lumMod val="95000"/>
                        <a:lumOff val="5000"/>
                      </a:schemeClr>
                    </a:solidFill>
                    <a:latin typeface="Times New Roman" panose="02020603050405020304" pitchFamily="18" charset="0"/>
                    <a:cs typeface="Times New Roman" panose="02020603050405020304" pitchFamily="18" charset="0"/>
                  </a:rPr>
                  <a:t>4-to-1</a:t>
                </a:r>
              </a:p>
              <a:p>
                <a:pPr algn="ctr"/>
                <a:r>
                  <a:rPr lang="en-US" sz="1600" b="1" dirty="0">
                    <a:solidFill>
                      <a:schemeClr val="tx1">
                        <a:lumMod val="95000"/>
                        <a:lumOff val="5000"/>
                      </a:schemeClr>
                    </a:solidFill>
                    <a:latin typeface="Times New Roman" panose="02020603050405020304" pitchFamily="18" charset="0"/>
                    <a:cs typeface="Times New Roman" panose="02020603050405020304" pitchFamily="18" charset="0"/>
                  </a:rPr>
                  <a:t>MUX</a:t>
                </a:r>
                <a:endParaRPr lang="ar-SA" sz="1600"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cxnSp>
            <p:nvCxnSpPr>
              <p:cNvPr id="7" name="رابط كسهم مستقيم 6"/>
              <p:cNvCxnSpPr/>
              <p:nvPr/>
            </p:nvCxnSpPr>
            <p:spPr>
              <a:xfrm flipV="1">
                <a:off x="4427984" y="5422225"/>
                <a:ext cx="0" cy="255359"/>
              </a:xfrm>
              <a:prstGeom prst="straightConnector1">
                <a:avLst/>
              </a:prstGeom>
              <a:grpFill/>
              <a:ln>
                <a:solidFill>
                  <a:schemeClr val="tx2">
                    <a:lumMod val="40000"/>
                    <a:lumOff val="60000"/>
                  </a:schemeClr>
                </a:solidFill>
                <a:tailEnd type="triangle"/>
              </a:ln>
            </p:spPr>
            <p:style>
              <a:lnRef idx="1">
                <a:schemeClr val="dk1"/>
              </a:lnRef>
              <a:fillRef idx="0">
                <a:schemeClr val="dk1"/>
              </a:fillRef>
              <a:effectRef idx="0">
                <a:schemeClr val="dk1"/>
              </a:effectRef>
              <a:fontRef idx="minor">
                <a:schemeClr val="tx1"/>
              </a:fontRef>
            </p:style>
          </p:cxnSp>
          <p:cxnSp>
            <p:nvCxnSpPr>
              <p:cNvPr id="8" name="رابط كسهم مستقيم 7"/>
              <p:cNvCxnSpPr/>
              <p:nvPr/>
            </p:nvCxnSpPr>
            <p:spPr>
              <a:xfrm flipV="1">
                <a:off x="4716016" y="5373216"/>
                <a:ext cx="0" cy="255359"/>
              </a:xfrm>
              <a:prstGeom prst="straightConnector1">
                <a:avLst/>
              </a:prstGeom>
              <a:grpFill/>
              <a:ln>
                <a:solidFill>
                  <a:schemeClr val="tx2">
                    <a:lumMod val="40000"/>
                    <a:lumOff val="60000"/>
                  </a:schemeClr>
                </a:solidFill>
                <a:tailEnd type="triangle"/>
              </a:ln>
            </p:spPr>
            <p:style>
              <a:lnRef idx="1">
                <a:schemeClr val="dk1"/>
              </a:lnRef>
              <a:fillRef idx="0">
                <a:schemeClr val="dk1"/>
              </a:fillRef>
              <a:effectRef idx="0">
                <a:schemeClr val="dk1"/>
              </a:effectRef>
              <a:fontRef idx="minor">
                <a:schemeClr val="tx1"/>
              </a:fontRef>
            </p:style>
          </p:cxnSp>
          <p:sp>
            <p:nvSpPr>
              <p:cNvPr id="9" name="مربع نص 8"/>
              <p:cNvSpPr txBox="1"/>
              <p:nvPr/>
            </p:nvSpPr>
            <p:spPr>
              <a:xfrm>
                <a:off x="4283968" y="5641503"/>
                <a:ext cx="274435" cy="307777"/>
              </a:xfrm>
              <a:prstGeom prst="rect">
                <a:avLst/>
              </a:prstGeom>
              <a:noFill/>
              <a:ln>
                <a:noFill/>
              </a:ln>
            </p:spPr>
            <p:txBody>
              <a:bodyPr wrap="none" rtlCol="1">
                <a:spAutoFit/>
              </a:bodyPr>
              <a:lstStyle/>
              <a:p>
                <a:r>
                  <a:rPr lang="en-US" sz="1400" b="1" dirty="0">
                    <a:latin typeface="Times New Roman" panose="02020603050405020304" pitchFamily="18" charset="0"/>
                    <a:cs typeface="Times New Roman" panose="02020603050405020304" pitchFamily="18" charset="0"/>
                  </a:rPr>
                  <a:t>x</a:t>
                </a:r>
                <a:endParaRPr lang="ar-SA" sz="1400" b="1" baseline="-25000" dirty="0">
                  <a:latin typeface="Times New Roman" panose="02020603050405020304" pitchFamily="18" charset="0"/>
                  <a:cs typeface="Times New Roman" panose="02020603050405020304" pitchFamily="18" charset="0"/>
                </a:endParaRPr>
              </a:p>
            </p:txBody>
          </p:sp>
          <p:sp>
            <p:nvSpPr>
              <p:cNvPr id="10" name="مربع نص 9"/>
              <p:cNvSpPr txBox="1"/>
              <p:nvPr/>
            </p:nvSpPr>
            <p:spPr>
              <a:xfrm>
                <a:off x="4572000" y="5569495"/>
                <a:ext cx="274435" cy="307777"/>
              </a:xfrm>
              <a:prstGeom prst="rect">
                <a:avLst/>
              </a:prstGeom>
              <a:noFill/>
              <a:ln>
                <a:noFill/>
              </a:ln>
            </p:spPr>
            <p:txBody>
              <a:bodyPr wrap="none" rtlCol="1">
                <a:spAutoFit/>
              </a:bodyPr>
              <a:lstStyle/>
              <a:p>
                <a:r>
                  <a:rPr lang="en-US" sz="1400" b="1" dirty="0">
                    <a:latin typeface="Times New Roman" panose="02020603050405020304" pitchFamily="18" charset="0"/>
                    <a:cs typeface="Times New Roman" panose="02020603050405020304" pitchFamily="18" charset="0"/>
                  </a:rPr>
                  <a:t>y</a:t>
                </a:r>
                <a:endParaRPr lang="ar-SA" sz="1400" b="1" baseline="-25000" dirty="0">
                  <a:latin typeface="Times New Roman" panose="02020603050405020304" pitchFamily="18" charset="0"/>
                  <a:cs typeface="Times New Roman" panose="02020603050405020304" pitchFamily="18" charset="0"/>
                </a:endParaRPr>
              </a:p>
            </p:txBody>
          </p:sp>
          <p:cxnSp>
            <p:nvCxnSpPr>
              <p:cNvPr id="11" name="رابط كسهم مستقيم 10"/>
              <p:cNvCxnSpPr/>
              <p:nvPr/>
            </p:nvCxnSpPr>
            <p:spPr>
              <a:xfrm>
                <a:off x="5364088" y="4437112"/>
                <a:ext cx="432048" cy="0"/>
              </a:xfrm>
              <a:prstGeom prst="straightConnector1">
                <a:avLst/>
              </a:prstGeom>
              <a:grpFill/>
              <a:ln>
                <a:solidFill>
                  <a:schemeClr val="tx2">
                    <a:lumMod val="40000"/>
                    <a:lumOff val="60000"/>
                  </a:schemeClr>
                </a:solidFill>
                <a:tailEnd type="triangle"/>
              </a:ln>
            </p:spPr>
            <p:style>
              <a:lnRef idx="1">
                <a:schemeClr val="dk1"/>
              </a:lnRef>
              <a:fillRef idx="0">
                <a:schemeClr val="dk1"/>
              </a:fillRef>
              <a:effectRef idx="0">
                <a:schemeClr val="dk1"/>
              </a:effectRef>
              <a:fontRef idx="minor">
                <a:schemeClr val="tx1"/>
              </a:fontRef>
            </p:style>
          </p:cxnSp>
          <p:sp>
            <p:nvSpPr>
              <p:cNvPr id="12" name="مربع نص 11"/>
              <p:cNvSpPr txBox="1"/>
              <p:nvPr/>
            </p:nvSpPr>
            <p:spPr>
              <a:xfrm>
                <a:off x="5862505" y="4273351"/>
                <a:ext cx="293671" cy="307777"/>
              </a:xfrm>
              <a:prstGeom prst="rect">
                <a:avLst/>
              </a:prstGeom>
              <a:noFill/>
              <a:ln>
                <a:noFill/>
              </a:ln>
            </p:spPr>
            <p:txBody>
              <a:bodyPr wrap="none" rtlCol="1">
                <a:spAutoFit/>
              </a:bodyPr>
              <a:lstStyle/>
              <a:p>
                <a:r>
                  <a:rPr lang="en-US" sz="1400" b="1" dirty="0">
                    <a:latin typeface="Times New Roman" panose="02020603050405020304" pitchFamily="18" charset="0"/>
                    <a:cs typeface="Times New Roman" panose="02020603050405020304" pitchFamily="18" charset="0"/>
                  </a:rPr>
                  <a:t>F</a:t>
                </a:r>
                <a:endParaRPr lang="ar-SA" sz="1400" b="1" baseline="-25000" dirty="0">
                  <a:latin typeface="Times New Roman" panose="02020603050405020304" pitchFamily="18" charset="0"/>
                  <a:cs typeface="Times New Roman" panose="02020603050405020304" pitchFamily="18" charset="0"/>
                </a:endParaRPr>
              </a:p>
            </p:txBody>
          </p:sp>
          <p:cxnSp>
            <p:nvCxnSpPr>
              <p:cNvPr id="13" name="رابط كسهم مستقيم 12"/>
              <p:cNvCxnSpPr/>
              <p:nvPr/>
            </p:nvCxnSpPr>
            <p:spPr>
              <a:xfrm>
                <a:off x="3275856" y="3717032"/>
                <a:ext cx="432048" cy="0"/>
              </a:xfrm>
              <a:prstGeom prst="straightConnector1">
                <a:avLst/>
              </a:prstGeom>
              <a:grpFill/>
              <a:ln>
                <a:solidFill>
                  <a:schemeClr val="tx2">
                    <a:lumMod val="40000"/>
                    <a:lumOff val="60000"/>
                  </a:schemeClr>
                </a:solidFill>
                <a:tailEnd type="triangle"/>
              </a:ln>
            </p:spPr>
            <p:style>
              <a:lnRef idx="1">
                <a:schemeClr val="dk1"/>
              </a:lnRef>
              <a:fillRef idx="0">
                <a:schemeClr val="dk1"/>
              </a:fillRef>
              <a:effectRef idx="0">
                <a:schemeClr val="dk1"/>
              </a:effectRef>
              <a:fontRef idx="minor">
                <a:schemeClr val="tx1"/>
              </a:fontRef>
            </p:style>
          </p:cxnSp>
          <p:cxnSp>
            <p:nvCxnSpPr>
              <p:cNvPr id="14" name="رابط كسهم مستقيم 13"/>
              <p:cNvCxnSpPr/>
              <p:nvPr/>
            </p:nvCxnSpPr>
            <p:spPr>
              <a:xfrm>
                <a:off x="3275856" y="4149080"/>
                <a:ext cx="432048" cy="0"/>
              </a:xfrm>
              <a:prstGeom prst="straightConnector1">
                <a:avLst/>
              </a:prstGeom>
              <a:grpFill/>
              <a:ln>
                <a:solidFill>
                  <a:schemeClr val="tx2">
                    <a:lumMod val="40000"/>
                    <a:lumOff val="60000"/>
                  </a:schemeClr>
                </a:solidFill>
                <a:tailEnd type="triangle"/>
              </a:ln>
            </p:spPr>
            <p:style>
              <a:lnRef idx="1">
                <a:schemeClr val="dk1"/>
              </a:lnRef>
              <a:fillRef idx="0">
                <a:schemeClr val="dk1"/>
              </a:fillRef>
              <a:effectRef idx="0">
                <a:schemeClr val="dk1"/>
              </a:effectRef>
              <a:fontRef idx="minor">
                <a:schemeClr val="tx1"/>
              </a:fontRef>
            </p:style>
          </p:cxnSp>
          <p:cxnSp>
            <p:nvCxnSpPr>
              <p:cNvPr id="15" name="رابط كسهم مستقيم 14"/>
              <p:cNvCxnSpPr/>
              <p:nvPr/>
            </p:nvCxnSpPr>
            <p:spPr>
              <a:xfrm>
                <a:off x="3275856" y="4589512"/>
                <a:ext cx="432048" cy="0"/>
              </a:xfrm>
              <a:prstGeom prst="straightConnector1">
                <a:avLst/>
              </a:prstGeom>
              <a:grpFill/>
              <a:ln>
                <a:solidFill>
                  <a:schemeClr val="tx2">
                    <a:lumMod val="40000"/>
                    <a:lumOff val="60000"/>
                  </a:schemeClr>
                </a:solidFill>
                <a:tailEnd type="triangle"/>
              </a:ln>
            </p:spPr>
            <p:style>
              <a:lnRef idx="1">
                <a:schemeClr val="dk1"/>
              </a:lnRef>
              <a:fillRef idx="0">
                <a:schemeClr val="dk1"/>
              </a:fillRef>
              <a:effectRef idx="0">
                <a:schemeClr val="dk1"/>
              </a:effectRef>
              <a:fontRef idx="minor">
                <a:schemeClr val="tx1"/>
              </a:fontRef>
            </p:style>
          </p:cxnSp>
          <p:cxnSp>
            <p:nvCxnSpPr>
              <p:cNvPr id="16" name="رابط كسهم مستقيم 15"/>
              <p:cNvCxnSpPr/>
              <p:nvPr/>
            </p:nvCxnSpPr>
            <p:spPr>
              <a:xfrm>
                <a:off x="3275856" y="4941168"/>
                <a:ext cx="432048" cy="0"/>
              </a:xfrm>
              <a:prstGeom prst="straightConnector1">
                <a:avLst/>
              </a:prstGeom>
              <a:grpFill/>
              <a:ln>
                <a:solidFill>
                  <a:schemeClr val="tx2">
                    <a:lumMod val="40000"/>
                    <a:lumOff val="60000"/>
                  </a:schemeClr>
                </a:solidFill>
                <a:tailEnd type="triangle"/>
              </a:ln>
            </p:spPr>
            <p:style>
              <a:lnRef idx="1">
                <a:schemeClr val="dk1"/>
              </a:lnRef>
              <a:fillRef idx="0">
                <a:schemeClr val="dk1"/>
              </a:fillRef>
              <a:effectRef idx="0">
                <a:schemeClr val="dk1"/>
              </a:effectRef>
              <a:fontRef idx="minor">
                <a:schemeClr val="tx1"/>
              </a:fontRef>
            </p:style>
          </p:cxnSp>
        </p:grpSp>
        <p:pic>
          <p:nvPicPr>
            <p:cNvPr id="18" name="AACFLPK0.jpg" descr="AACFLPK0.jpg"/>
            <p:cNvPicPr>
              <a:picLocks noChangeAspect="1"/>
            </p:cNvPicPr>
            <p:nvPr/>
          </p:nvPicPr>
          <p:blipFill rotWithShape="1">
            <a:blip r:embed="rId3" cstate="print">
              <a:extLst>
                <a:ext uri="{28A0092B-C50C-407E-A947-70E740481C1C}">
                  <a14:useLocalDpi xmlns:a14="http://schemas.microsoft.com/office/drawing/2010/main" val="0"/>
                </a:ext>
              </a:extLst>
            </a:blip>
            <a:srcRect t="9909" r="63383" b="12773"/>
            <a:stretch/>
          </p:blipFill>
          <p:spPr bwMode="auto">
            <a:xfrm>
              <a:off x="3268108" y="3334759"/>
              <a:ext cx="2088232" cy="2747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مستطيل 18"/>
            <p:cNvSpPr/>
            <p:nvPr/>
          </p:nvSpPr>
          <p:spPr>
            <a:xfrm>
              <a:off x="3350637" y="3528920"/>
              <a:ext cx="540060" cy="2412541"/>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مربع نص 19"/>
            <p:cNvSpPr txBox="1"/>
            <p:nvPr/>
          </p:nvSpPr>
          <p:spPr>
            <a:xfrm>
              <a:off x="6444530" y="3825461"/>
              <a:ext cx="274435" cy="307777"/>
            </a:xfrm>
            <a:prstGeom prst="rect">
              <a:avLst/>
            </a:prstGeom>
            <a:noFill/>
          </p:spPr>
          <p:txBody>
            <a:bodyPr wrap="none" rtlCol="1">
              <a:spAutoFit/>
            </a:bodyPr>
            <a:lstStyle/>
            <a:p>
              <a:r>
                <a:rPr lang="en-US" sz="1400" b="1" dirty="0">
                  <a:latin typeface="Times New Roman" panose="02020603050405020304" pitchFamily="18" charset="0"/>
                  <a:cs typeface="Times New Roman" panose="02020603050405020304" pitchFamily="18" charset="0"/>
                </a:rPr>
                <a:t>z</a:t>
              </a:r>
              <a:endParaRPr lang="ar-SA" sz="1400" b="1" baseline="-25000" dirty="0">
                <a:latin typeface="Times New Roman" panose="02020603050405020304" pitchFamily="18" charset="0"/>
                <a:cs typeface="Times New Roman" panose="02020603050405020304" pitchFamily="18" charset="0"/>
              </a:endParaRPr>
            </a:p>
          </p:txBody>
        </p:sp>
        <p:sp>
          <p:nvSpPr>
            <p:cNvPr id="21" name="مربع نص 20"/>
            <p:cNvSpPr txBox="1"/>
            <p:nvPr/>
          </p:nvSpPr>
          <p:spPr>
            <a:xfrm>
              <a:off x="6394838" y="4237764"/>
              <a:ext cx="324127" cy="307777"/>
            </a:xfrm>
            <a:prstGeom prst="rect">
              <a:avLst/>
            </a:prstGeom>
            <a:noFill/>
          </p:spPr>
          <p:txBody>
            <a:bodyPr wrap="none" rtlCol="1">
              <a:spAutoFit/>
            </a:bodyPr>
            <a:lstStyle/>
            <a:p>
              <a:r>
                <a:rPr lang="en-US" sz="1400" b="1" dirty="0">
                  <a:latin typeface="Times New Roman" panose="02020603050405020304" pitchFamily="18" charset="0"/>
                  <a:cs typeface="Times New Roman" panose="02020603050405020304" pitchFamily="18" charset="0"/>
                </a:rPr>
                <a:t>z’</a:t>
              </a:r>
              <a:endParaRPr lang="ar-SA" sz="1400" b="1" baseline="-25000" dirty="0">
                <a:latin typeface="Times New Roman" panose="02020603050405020304" pitchFamily="18" charset="0"/>
                <a:cs typeface="Times New Roman" panose="02020603050405020304" pitchFamily="18" charset="0"/>
              </a:endParaRPr>
            </a:p>
          </p:txBody>
        </p:sp>
        <p:sp>
          <p:nvSpPr>
            <p:cNvPr id="22" name="مربع نص 21"/>
            <p:cNvSpPr txBox="1"/>
            <p:nvPr/>
          </p:nvSpPr>
          <p:spPr>
            <a:xfrm>
              <a:off x="6444530" y="4689557"/>
              <a:ext cx="274435" cy="307777"/>
            </a:xfrm>
            <a:prstGeom prst="rect">
              <a:avLst/>
            </a:prstGeom>
            <a:noFill/>
          </p:spPr>
          <p:txBody>
            <a:bodyPr wrap="none" rtlCol="1">
              <a:spAutoFit/>
            </a:bodyPr>
            <a:lstStyle/>
            <a:p>
              <a:r>
                <a:rPr lang="en-US" sz="1400" b="1" dirty="0">
                  <a:latin typeface="Times New Roman" panose="02020603050405020304" pitchFamily="18" charset="0"/>
                  <a:cs typeface="Times New Roman" panose="02020603050405020304" pitchFamily="18" charset="0"/>
                </a:rPr>
                <a:t>0</a:t>
              </a:r>
              <a:endParaRPr lang="ar-SA" sz="1400" b="1" baseline="-25000" dirty="0">
                <a:latin typeface="Times New Roman" panose="02020603050405020304" pitchFamily="18" charset="0"/>
                <a:cs typeface="Times New Roman" panose="02020603050405020304" pitchFamily="18" charset="0"/>
              </a:endParaRPr>
            </a:p>
          </p:txBody>
        </p:sp>
        <p:sp>
          <p:nvSpPr>
            <p:cNvPr id="23" name="مربع نص 22"/>
            <p:cNvSpPr txBox="1"/>
            <p:nvPr/>
          </p:nvSpPr>
          <p:spPr>
            <a:xfrm>
              <a:off x="6444530" y="5049597"/>
              <a:ext cx="274435" cy="307777"/>
            </a:xfrm>
            <a:prstGeom prst="rect">
              <a:avLst/>
            </a:prstGeom>
            <a:noFill/>
          </p:spPr>
          <p:txBody>
            <a:bodyPr wrap="none" rtlCol="1">
              <a:spAutoFit/>
            </a:bodyPr>
            <a:lstStyle/>
            <a:p>
              <a:r>
                <a:rPr lang="en-US" sz="1400" b="1" dirty="0">
                  <a:latin typeface="Times New Roman" panose="02020603050405020304" pitchFamily="18" charset="0"/>
                  <a:cs typeface="Times New Roman" panose="02020603050405020304" pitchFamily="18" charset="0"/>
                </a:rPr>
                <a:t>1</a:t>
              </a:r>
              <a:endParaRPr lang="ar-SA" sz="1400" b="1" baseline="-25000" dirty="0">
                <a:latin typeface="Times New Roman" panose="02020603050405020304" pitchFamily="18" charset="0"/>
                <a:cs typeface="Times New Roman" panose="02020603050405020304" pitchFamily="18" charset="0"/>
              </a:endParaRPr>
            </a:p>
          </p:txBody>
        </p:sp>
        <p:sp>
          <p:nvSpPr>
            <p:cNvPr id="24" name="مربع نص 23"/>
            <p:cNvSpPr txBox="1"/>
            <p:nvPr/>
          </p:nvSpPr>
          <p:spPr>
            <a:xfrm>
              <a:off x="7105426" y="3836494"/>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0</a:t>
              </a:r>
              <a:endParaRPr lang="ar-SA" sz="1200" baseline="-25000" dirty="0">
                <a:latin typeface="Times New Roman" panose="02020603050405020304" pitchFamily="18" charset="0"/>
                <a:cs typeface="Times New Roman" panose="02020603050405020304" pitchFamily="18" charset="0"/>
              </a:endParaRPr>
            </a:p>
          </p:txBody>
        </p:sp>
        <p:sp>
          <p:nvSpPr>
            <p:cNvPr id="25" name="مربع نص 24"/>
            <p:cNvSpPr txBox="1"/>
            <p:nvPr/>
          </p:nvSpPr>
          <p:spPr>
            <a:xfrm>
              <a:off x="7105426" y="4268542"/>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1</a:t>
              </a:r>
              <a:endParaRPr lang="ar-SA" sz="1200" baseline="-25000" dirty="0">
                <a:latin typeface="Times New Roman" panose="02020603050405020304" pitchFamily="18" charset="0"/>
                <a:cs typeface="Times New Roman" panose="02020603050405020304" pitchFamily="18" charset="0"/>
              </a:endParaRPr>
            </a:p>
          </p:txBody>
        </p:sp>
        <p:sp>
          <p:nvSpPr>
            <p:cNvPr id="26" name="مربع نص 25"/>
            <p:cNvSpPr txBox="1"/>
            <p:nvPr/>
          </p:nvSpPr>
          <p:spPr>
            <a:xfrm>
              <a:off x="7105426" y="5060630"/>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3</a:t>
              </a:r>
              <a:endParaRPr lang="ar-SA" sz="1200" baseline="-25000" dirty="0">
                <a:latin typeface="Times New Roman" panose="02020603050405020304" pitchFamily="18" charset="0"/>
                <a:cs typeface="Times New Roman" panose="02020603050405020304" pitchFamily="18" charset="0"/>
              </a:endParaRPr>
            </a:p>
          </p:txBody>
        </p:sp>
        <p:sp>
          <p:nvSpPr>
            <p:cNvPr id="27" name="مربع نص 26"/>
            <p:cNvSpPr txBox="1"/>
            <p:nvPr/>
          </p:nvSpPr>
          <p:spPr>
            <a:xfrm>
              <a:off x="7105426" y="4700590"/>
              <a:ext cx="261611" cy="276999"/>
            </a:xfrm>
            <a:prstGeom prst="rect">
              <a:avLst/>
            </a:prstGeom>
            <a:noFill/>
          </p:spPr>
          <p:txBody>
            <a:bodyPr wrap="none" rtlCol="1">
              <a:spAutoFit/>
            </a:bodyPr>
            <a:lstStyle/>
            <a:p>
              <a:r>
                <a:rPr lang="en-US" sz="1200" dirty="0">
                  <a:latin typeface="Times New Roman" panose="02020603050405020304" pitchFamily="18" charset="0"/>
                  <a:cs typeface="Times New Roman" panose="02020603050405020304" pitchFamily="18" charset="0"/>
                </a:rPr>
                <a:t>2</a:t>
              </a:r>
              <a:endParaRPr lang="ar-SA" sz="1200" baseline="-250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381324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لمحتوى 1">
            <a:extLst>
              <a:ext uri="{FF2B5EF4-FFF2-40B4-BE49-F238E27FC236}">
                <a16:creationId xmlns:a16="http://schemas.microsoft.com/office/drawing/2014/main" id="{A8A54853-359E-880B-A0EF-80E8FC90E104}"/>
              </a:ext>
            </a:extLst>
          </p:cNvPr>
          <p:cNvSpPr>
            <a:spLocks noGrp="1"/>
          </p:cNvSpPr>
          <p:nvPr>
            <p:ph idx="1"/>
          </p:nvPr>
        </p:nvSpPr>
        <p:spPr>
          <a:xfrm>
            <a:off x="933450" y="1092338"/>
            <a:ext cx="10964594" cy="4267898"/>
          </a:xfrm>
        </p:spPr>
        <p:txBody>
          <a:bodyPr/>
          <a:lstStyle/>
          <a:p>
            <a:r>
              <a:rPr lang="en-US" b="1" u="sng" dirty="0">
                <a:solidFill>
                  <a:srgbClr val="FF0000"/>
                </a:solidFill>
              </a:rPr>
              <a:t>Exercise:</a:t>
            </a:r>
          </a:p>
          <a:p>
            <a:r>
              <a:rPr lang="en-US" dirty="0">
                <a:solidFill>
                  <a:srgbClr val="FF0000"/>
                </a:solidFill>
              </a:rPr>
              <a:t>Deduce the function implemented by the following circuit?</a:t>
            </a:r>
          </a:p>
          <a:p>
            <a:pPr marL="0" indent="0">
              <a:buNone/>
            </a:pPr>
            <a:r>
              <a:rPr lang="en-US" b="1" u="sng" dirty="0">
                <a:solidFill>
                  <a:srgbClr val="FF0000"/>
                </a:solidFill>
              </a:rPr>
              <a:t>Solution</a:t>
            </a:r>
            <a:r>
              <a:rPr lang="en-US" dirty="0">
                <a:solidFill>
                  <a:srgbClr val="FF0000"/>
                </a:solidFill>
              </a:rPr>
              <a:t> </a:t>
            </a:r>
          </a:p>
          <a:p>
            <a:pPr marL="0" indent="0">
              <a:buNone/>
            </a:pPr>
            <a:r>
              <a:rPr lang="en-US" dirty="0"/>
              <a:t> F1=∑ (1,2,3,6)</a:t>
            </a:r>
            <a:endParaRPr lang="en-US" dirty="0">
              <a:solidFill>
                <a:srgbClr val="FF0000"/>
              </a:solidFill>
            </a:endParaRPr>
          </a:p>
          <a:p>
            <a:endParaRPr lang="en-US" dirty="0">
              <a:solidFill>
                <a:srgbClr val="FF0000"/>
              </a:solidFill>
            </a:endParaRPr>
          </a:p>
        </p:txBody>
      </p:sp>
      <p:pic>
        <p:nvPicPr>
          <p:cNvPr id="4" name="صورة 3">
            <a:extLst>
              <a:ext uri="{FF2B5EF4-FFF2-40B4-BE49-F238E27FC236}">
                <a16:creationId xmlns:a16="http://schemas.microsoft.com/office/drawing/2014/main" id="{80475F7E-593A-8784-0371-CCE1E543F04E}"/>
              </a:ext>
            </a:extLst>
          </p:cNvPr>
          <p:cNvPicPr>
            <a:picLocks noChangeAspect="1"/>
          </p:cNvPicPr>
          <p:nvPr/>
        </p:nvPicPr>
        <p:blipFill>
          <a:blip r:embed="rId2"/>
          <a:stretch>
            <a:fillRect/>
          </a:stretch>
        </p:blipFill>
        <p:spPr>
          <a:xfrm>
            <a:off x="7415212" y="2841487"/>
            <a:ext cx="3495675" cy="2924175"/>
          </a:xfrm>
          <a:prstGeom prst="rect">
            <a:avLst/>
          </a:prstGeom>
        </p:spPr>
      </p:pic>
      <p:graphicFrame>
        <p:nvGraphicFramePr>
          <p:cNvPr id="5" name="جدول 5">
            <a:extLst>
              <a:ext uri="{FF2B5EF4-FFF2-40B4-BE49-F238E27FC236}">
                <a16:creationId xmlns:a16="http://schemas.microsoft.com/office/drawing/2014/main" id="{2555F887-EF7E-E644-575C-A146B76D1FF4}"/>
              </a:ext>
            </a:extLst>
          </p:cNvPr>
          <p:cNvGraphicFramePr>
            <a:graphicFrameLocks noGrp="1"/>
          </p:cNvGraphicFramePr>
          <p:nvPr>
            <p:extLst>
              <p:ext uri="{D42A27DB-BD31-4B8C-83A1-F6EECF244321}">
                <p14:modId xmlns:p14="http://schemas.microsoft.com/office/powerpoint/2010/main" val="1178375315"/>
              </p:ext>
            </p:extLst>
          </p:nvPr>
        </p:nvGraphicFramePr>
        <p:xfrm>
          <a:off x="1582740" y="2841487"/>
          <a:ext cx="3194049" cy="3337560"/>
        </p:xfrm>
        <a:graphic>
          <a:graphicData uri="http://schemas.openxmlformats.org/drawingml/2006/table">
            <a:tbl>
              <a:tblPr firstRow="1" bandRow="1">
                <a:tableStyleId>{5C22544A-7EE6-4342-B048-85BDC9FD1C3A}</a:tableStyleId>
              </a:tblPr>
              <a:tblGrid>
                <a:gridCol w="720535">
                  <a:extLst>
                    <a:ext uri="{9D8B030D-6E8A-4147-A177-3AD203B41FA5}">
                      <a16:colId xmlns:a16="http://schemas.microsoft.com/office/drawing/2014/main" val="185475856"/>
                    </a:ext>
                  </a:extLst>
                </a:gridCol>
                <a:gridCol w="950236">
                  <a:extLst>
                    <a:ext uri="{9D8B030D-6E8A-4147-A177-3AD203B41FA5}">
                      <a16:colId xmlns:a16="http://schemas.microsoft.com/office/drawing/2014/main" val="2275823907"/>
                    </a:ext>
                  </a:extLst>
                </a:gridCol>
                <a:gridCol w="761639">
                  <a:extLst>
                    <a:ext uri="{9D8B030D-6E8A-4147-A177-3AD203B41FA5}">
                      <a16:colId xmlns:a16="http://schemas.microsoft.com/office/drawing/2014/main" val="4039104827"/>
                    </a:ext>
                  </a:extLst>
                </a:gridCol>
                <a:gridCol w="761639">
                  <a:extLst>
                    <a:ext uri="{9D8B030D-6E8A-4147-A177-3AD203B41FA5}">
                      <a16:colId xmlns:a16="http://schemas.microsoft.com/office/drawing/2014/main" val="2926540775"/>
                    </a:ext>
                  </a:extLst>
                </a:gridCol>
              </a:tblGrid>
              <a:tr h="370840">
                <a:tc>
                  <a:txBody>
                    <a:bodyPr/>
                    <a:lstStyle/>
                    <a:p>
                      <a:r>
                        <a:rPr lang="en-US" dirty="0"/>
                        <a:t>x</a:t>
                      </a:r>
                    </a:p>
                  </a:txBody>
                  <a:tcPr/>
                </a:tc>
                <a:tc>
                  <a:txBody>
                    <a:bodyPr/>
                    <a:lstStyle/>
                    <a:p>
                      <a:r>
                        <a:rPr lang="en-US" dirty="0"/>
                        <a:t>y</a:t>
                      </a:r>
                    </a:p>
                  </a:txBody>
                  <a:tcPr/>
                </a:tc>
                <a:tc>
                  <a:txBody>
                    <a:bodyPr/>
                    <a:lstStyle/>
                    <a:p>
                      <a:r>
                        <a:rPr lang="en-US" dirty="0"/>
                        <a:t>z</a:t>
                      </a:r>
                    </a:p>
                  </a:txBody>
                  <a:tcPr/>
                </a:tc>
                <a:tc>
                  <a:txBody>
                    <a:bodyPr/>
                    <a:lstStyle/>
                    <a:p>
                      <a:r>
                        <a:rPr lang="en-US" dirty="0"/>
                        <a:t>F</a:t>
                      </a:r>
                    </a:p>
                  </a:txBody>
                  <a:tcPr/>
                </a:tc>
                <a:extLst>
                  <a:ext uri="{0D108BD9-81ED-4DB2-BD59-A6C34878D82A}">
                    <a16:rowId xmlns:a16="http://schemas.microsoft.com/office/drawing/2014/main" val="1358062168"/>
                  </a:ext>
                </a:extLst>
              </a:tr>
              <a:tr h="370840">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2273174404"/>
                  </a:ext>
                </a:extLst>
              </a:tr>
              <a:tr h="370840">
                <a:tc>
                  <a:txBody>
                    <a:bodyPr/>
                    <a:lstStyle/>
                    <a:p>
                      <a:pPr algn="ctr"/>
                      <a:r>
                        <a:rPr lang="en-US" dirty="0"/>
                        <a:t>0</a:t>
                      </a:r>
                    </a:p>
                  </a:txBody>
                  <a:tcPr/>
                </a:tc>
                <a:tc>
                  <a:txBody>
                    <a:bodyPr/>
                    <a:lstStyle/>
                    <a:p>
                      <a:pPr algn="ctr"/>
                      <a:r>
                        <a:rPr lang="en-US" dirty="0"/>
                        <a:t>0</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2004685126"/>
                  </a:ext>
                </a:extLst>
              </a:tr>
              <a:tr h="370840">
                <a:tc>
                  <a:txBody>
                    <a:bodyPr/>
                    <a:lstStyle/>
                    <a:p>
                      <a:pPr algn="ctr"/>
                      <a:r>
                        <a:rPr lang="en-US" dirty="0"/>
                        <a:t>0</a:t>
                      </a:r>
                    </a:p>
                  </a:txBody>
                  <a:tcPr/>
                </a:tc>
                <a:tc>
                  <a:txBody>
                    <a:bodyPr/>
                    <a:lstStyle/>
                    <a:p>
                      <a:pPr algn="ctr"/>
                      <a:r>
                        <a:rPr lang="en-US" dirty="0"/>
                        <a:t>1</a:t>
                      </a:r>
                    </a:p>
                  </a:txBody>
                  <a:tcPr/>
                </a:tc>
                <a:tc>
                  <a:txBody>
                    <a:bodyPr/>
                    <a:lstStyle/>
                    <a:p>
                      <a:pPr algn="ctr"/>
                      <a:r>
                        <a:rPr lang="en-US" dirty="0"/>
                        <a:t>0</a:t>
                      </a:r>
                    </a:p>
                  </a:txBody>
                  <a:tcPr/>
                </a:tc>
                <a:tc>
                  <a:txBody>
                    <a:bodyPr/>
                    <a:lstStyle/>
                    <a:p>
                      <a:pPr algn="ctr"/>
                      <a:r>
                        <a:rPr lang="en-US" dirty="0"/>
                        <a:t>1</a:t>
                      </a:r>
                    </a:p>
                  </a:txBody>
                  <a:tcPr/>
                </a:tc>
                <a:extLst>
                  <a:ext uri="{0D108BD9-81ED-4DB2-BD59-A6C34878D82A}">
                    <a16:rowId xmlns:a16="http://schemas.microsoft.com/office/drawing/2014/main" val="433262034"/>
                  </a:ext>
                </a:extLst>
              </a:tr>
              <a:tr h="370840">
                <a:tc>
                  <a:txBody>
                    <a:bodyPr/>
                    <a:lstStyle/>
                    <a:p>
                      <a:pPr algn="ctr"/>
                      <a:r>
                        <a:rPr lang="en-US" dirty="0"/>
                        <a:t>0</a:t>
                      </a:r>
                    </a:p>
                  </a:txBody>
                  <a:tcPr/>
                </a:tc>
                <a:tc>
                  <a:txBody>
                    <a:bodyPr/>
                    <a:lstStyle/>
                    <a:p>
                      <a:pPr algn="ctr"/>
                      <a:r>
                        <a:rPr lang="en-US" dirty="0"/>
                        <a:t>1</a:t>
                      </a:r>
                    </a:p>
                  </a:txBody>
                  <a:tcPr/>
                </a:tc>
                <a:tc>
                  <a:txBody>
                    <a:bodyPr/>
                    <a:lstStyle/>
                    <a:p>
                      <a:pPr algn="ctr"/>
                      <a:r>
                        <a:rPr lang="en-US" dirty="0"/>
                        <a:t>1</a:t>
                      </a:r>
                    </a:p>
                  </a:txBody>
                  <a:tcPr/>
                </a:tc>
                <a:tc>
                  <a:txBody>
                    <a:bodyPr/>
                    <a:lstStyle/>
                    <a:p>
                      <a:pPr algn="ctr"/>
                      <a:r>
                        <a:rPr lang="en-US" dirty="0"/>
                        <a:t>1</a:t>
                      </a:r>
                    </a:p>
                  </a:txBody>
                  <a:tcPr/>
                </a:tc>
                <a:extLst>
                  <a:ext uri="{0D108BD9-81ED-4DB2-BD59-A6C34878D82A}">
                    <a16:rowId xmlns:a16="http://schemas.microsoft.com/office/drawing/2014/main" val="3906009691"/>
                  </a:ext>
                </a:extLst>
              </a:tr>
              <a:tr h="370840">
                <a:tc>
                  <a:txBody>
                    <a:bodyPr/>
                    <a:lstStyle/>
                    <a:p>
                      <a:pPr algn="ctr"/>
                      <a:r>
                        <a:rPr lang="en-US" dirty="0"/>
                        <a:t>1</a:t>
                      </a:r>
                    </a:p>
                  </a:txBody>
                  <a:tcPr/>
                </a:tc>
                <a:tc>
                  <a:txBody>
                    <a:bodyPr/>
                    <a:lstStyle/>
                    <a:p>
                      <a:pPr algn="ctr"/>
                      <a:r>
                        <a:rPr lang="en-US" dirty="0"/>
                        <a:t>0</a:t>
                      </a:r>
                    </a:p>
                  </a:txBody>
                  <a:tcPr/>
                </a:tc>
                <a:tc>
                  <a:txBody>
                    <a:bodyPr/>
                    <a:lstStyle/>
                    <a:p>
                      <a:pPr algn="ctr"/>
                      <a:r>
                        <a:rPr lang="en-US" dirty="0"/>
                        <a:t>0</a:t>
                      </a:r>
                    </a:p>
                  </a:txBody>
                  <a:tcPr/>
                </a:tc>
                <a:tc>
                  <a:txBody>
                    <a:bodyPr/>
                    <a:lstStyle/>
                    <a:p>
                      <a:pPr algn="ctr"/>
                      <a:r>
                        <a:rPr lang="en-US" dirty="0"/>
                        <a:t>0</a:t>
                      </a:r>
                    </a:p>
                  </a:txBody>
                  <a:tcPr/>
                </a:tc>
                <a:extLst>
                  <a:ext uri="{0D108BD9-81ED-4DB2-BD59-A6C34878D82A}">
                    <a16:rowId xmlns:a16="http://schemas.microsoft.com/office/drawing/2014/main" val="1398254546"/>
                  </a:ext>
                </a:extLst>
              </a:tr>
              <a:tr h="370840">
                <a:tc>
                  <a:txBody>
                    <a:bodyPr/>
                    <a:lstStyle/>
                    <a:p>
                      <a:pPr algn="ctr"/>
                      <a:r>
                        <a:rPr lang="en-US" dirty="0"/>
                        <a:t>1</a:t>
                      </a:r>
                    </a:p>
                  </a:txBody>
                  <a:tcPr/>
                </a:tc>
                <a:tc>
                  <a:txBody>
                    <a:bodyPr/>
                    <a:lstStyle/>
                    <a:p>
                      <a:pPr algn="ctr"/>
                      <a:r>
                        <a:rPr lang="en-US" dirty="0"/>
                        <a:t>0</a:t>
                      </a:r>
                    </a:p>
                  </a:txBody>
                  <a:tcPr/>
                </a:tc>
                <a:tc>
                  <a:txBody>
                    <a:bodyPr/>
                    <a:lstStyle/>
                    <a:p>
                      <a:pPr algn="ctr"/>
                      <a:r>
                        <a:rPr lang="en-US" dirty="0"/>
                        <a:t>1</a:t>
                      </a:r>
                    </a:p>
                  </a:txBody>
                  <a:tcPr/>
                </a:tc>
                <a:tc>
                  <a:txBody>
                    <a:bodyPr/>
                    <a:lstStyle/>
                    <a:p>
                      <a:pPr algn="ctr"/>
                      <a:r>
                        <a:rPr lang="en-US" dirty="0"/>
                        <a:t>0</a:t>
                      </a:r>
                    </a:p>
                  </a:txBody>
                  <a:tcPr/>
                </a:tc>
                <a:extLst>
                  <a:ext uri="{0D108BD9-81ED-4DB2-BD59-A6C34878D82A}">
                    <a16:rowId xmlns:a16="http://schemas.microsoft.com/office/drawing/2014/main" val="3549675194"/>
                  </a:ext>
                </a:extLst>
              </a:tr>
              <a:tr h="370840">
                <a:tc>
                  <a:txBody>
                    <a:bodyPr/>
                    <a:lstStyle/>
                    <a:p>
                      <a:pPr algn="ctr"/>
                      <a:r>
                        <a:rPr lang="en-US" dirty="0"/>
                        <a:t>1</a:t>
                      </a:r>
                    </a:p>
                  </a:txBody>
                  <a:tcPr/>
                </a:tc>
                <a:tc>
                  <a:txBody>
                    <a:bodyPr/>
                    <a:lstStyle/>
                    <a:p>
                      <a:pPr algn="ctr"/>
                      <a:r>
                        <a:rPr lang="en-US" dirty="0"/>
                        <a:t>1</a:t>
                      </a:r>
                    </a:p>
                  </a:txBody>
                  <a:tcPr/>
                </a:tc>
                <a:tc>
                  <a:txBody>
                    <a:bodyPr/>
                    <a:lstStyle/>
                    <a:p>
                      <a:pPr algn="ctr"/>
                      <a:r>
                        <a:rPr lang="en-US" dirty="0"/>
                        <a:t>0</a:t>
                      </a:r>
                    </a:p>
                  </a:txBody>
                  <a:tcPr/>
                </a:tc>
                <a:tc>
                  <a:txBody>
                    <a:bodyPr/>
                    <a:lstStyle/>
                    <a:p>
                      <a:pPr algn="ctr"/>
                      <a:r>
                        <a:rPr lang="en-US" dirty="0"/>
                        <a:t>1</a:t>
                      </a:r>
                    </a:p>
                  </a:txBody>
                  <a:tcPr/>
                </a:tc>
                <a:extLst>
                  <a:ext uri="{0D108BD9-81ED-4DB2-BD59-A6C34878D82A}">
                    <a16:rowId xmlns:a16="http://schemas.microsoft.com/office/drawing/2014/main" val="3188218205"/>
                  </a:ext>
                </a:extLst>
              </a:tr>
              <a:tr h="370840">
                <a:tc>
                  <a:txBody>
                    <a:bodyPr/>
                    <a:lstStyle/>
                    <a:p>
                      <a:pPr algn="ctr"/>
                      <a:r>
                        <a:rPr lang="en-US" dirty="0"/>
                        <a:t>1</a:t>
                      </a:r>
                    </a:p>
                  </a:txBody>
                  <a:tcPr/>
                </a:tc>
                <a:tc>
                  <a:txBody>
                    <a:bodyPr/>
                    <a:lstStyle/>
                    <a:p>
                      <a:pPr algn="ctr"/>
                      <a:r>
                        <a:rPr lang="en-US" dirty="0"/>
                        <a:t>1</a:t>
                      </a:r>
                    </a:p>
                  </a:txBody>
                  <a:tcPr/>
                </a:tc>
                <a:tc>
                  <a:txBody>
                    <a:bodyPr/>
                    <a:lstStyle/>
                    <a:p>
                      <a:pPr algn="ctr"/>
                      <a:r>
                        <a:rPr lang="en-US" dirty="0"/>
                        <a:t>1</a:t>
                      </a:r>
                    </a:p>
                  </a:txBody>
                  <a:tcPr/>
                </a:tc>
                <a:tc>
                  <a:txBody>
                    <a:bodyPr/>
                    <a:lstStyle/>
                    <a:p>
                      <a:pPr algn="ctr"/>
                      <a:r>
                        <a:rPr lang="en-US" dirty="0"/>
                        <a:t>0</a:t>
                      </a:r>
                    </a:p>
                  </a:txBody>
                  <a:tcPr/>
                </a:tc>
                <a:extLst>
                  <a:ext uri="{0D108BD9-81ED-4DB2-BD59-A6C34878D82A}">
                    <a16:rowId xmlns:a16="http://schemas.microsoft.com/office/drawing/2014/main" val="4259769772"/>
                  </a:ext>
                </a:extLst>
              </a:tr>
            </a:tbl>
          </a:graphicData>
        </a:graphic>
      </p:graphicFrame>
    </p:spTree>
    <p:extLst>
      <p:ext uri="{BB962C8B-B14F-4D97-AF65-F5344CB8AC3E}">
        <p14:creationId xmlns:p14="http://schemas.microsoft.com/office/powerpoint/2010/main" val="26956271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a:extLst>
              <a:ext uri="{FF2B5EF4-FFF2-40B4-BE49-F238E27FC236}">
                <a16:creationId xmlns:a16="http://schemas.microsoft.com/office/drawing/2014/main" id="{6FB89F74-246E-5863-EE09-001E2B37AC99}"/>
              </a:ext>
            </a:extLst>
          </p:cNvPr>
          <p:cNvSpPr>
            <a:spLocks noGrp="1"/>
          </p:cNvSpPr>
          <p:nvPr>
            <p:ph type="sldNum" sz="quarter" idx="4294967295"/>
          </p:nvPr>
        </p:nvSpPr>
        <p:spPr>
          <a:xfrm>
            <a:off x="9448800" y="6430963"/>
            <a:ext cx="2743200" cy="365125"/>
          </a:xfrm>
        </p:spPr>
        <p:txBody>
          <a:bodyP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eaLnBrk="1" hangingPunct="1"/>
            <a:fld id="{BE9BCC12-8BD2-4874-A69A-93DAF0E0EE23}" type="slidenum">
              <a:rPr lang="ar-SA" altLang="en-US">
                <a:latin typeface="Arial" panose="020B0604020202020204" pitchFamily="34" charset="0"/>
              </a:rPr>
              <a:pPr eaLnBrk="1" hangingPunct="1"/>
              <a:t>35</a:t>
            </a:fld>
            <a:endParaRPr lang="en-US" altLang="en-US">
              <a:latin typeface="Arial" panose="020B0604020202020204" pitchFamily="34" charset="0"/>
            </a:endParaRPr>
          </a:p>
        </p:txBody>
      </p:sp>
      <p:sp>
        <p:nvSpPr>
          <p:cNvPr id="36868" name="Rectangle 2">
            <a:extLst>
              <a:ext uri="{FF2B5EF4-FFF2-40B4-BE49-F238E27FC236}">
                <a16:creationId xmlns:a16="http://schemas.microsoft.com/office/drawing/2014/main" id="{6EE2FCA5-C1D1-AC2D-375E-A06E36C64177}"/>
              </a:ext>
            </a:extLst>
          </p:cNvPr>
          <p:cNvSpPr>
            <a:spLocks noChangeArrowheads="1"/>
          </p:cNvSpPr>
          <p:nvPr/>
        </p:nvSpPr>
        <p:spPr bwMode="auto">
          <a:xfrm>
            <a:off x="2279650" y="3184526"/>
            <a:ext cx="779303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Comic Sans MS" panose="030F0702030302020204" pitchFamily="66" charset="0"/>
                <a:cs typeface="Arial" panose="020B0604020202020204" pitchFamily="34" charset="0"/>
              </a:defRPr>
            </a:lvl1pPr>
            <a:lvl2pPr marL="742950" indent="-285750" eaLnBrk="0" hangingPunct="0">
              <a:defRPr>
                <a:solidFill>
                  <a:schemeClr val="tx1"/>
                </a:solidFill>
                <a:latin typeface="Comic Sans MS" panose="030F0702030302020204" pitchFamily="66" charset="0"/>
                <a:cs typeface="Arial" panose="020B0604020202020204" pitchFamily="34" charset="0"/>
              </a:defRPr>
            </a:lvl2pPr>
            <a:lvl3pPr marL="1143000" indent="-228600" eaLnBrk="0" hangingPunct="0">
              <a:defRPr>
                <a:solidFill>
                  <a:schemeClr val="tx1"/>
                </a:solidFill>
                <a:latin typeface="Comic Sans MS" panose="030F0702030302020204" pitchFamily="66" charset="0"/>
                <a:cs typeface="Arial" panose="020B0604020202020204" pitchFamily="34" charset="0"/>
              </a:defRPr>
            </a:lvl3pPr>
            <a:lvl4pPr marL="1600200" indent="-228600" eaLnBrk="0" hangingPunct="0">
              <a:defRPr>
                <a:solidFill>
                  <a:schemeClr val="tx1"/>
                </a:solidFill>
                <a:latin typeface="Comic Sans MS" panose="030F0702030302020204" pitchFamily="66" charset="0"/>
                <a:cs typeface="Arial" panose="020B0604020202020204" pitchFamily="34" charset="0"/>
              </a:defRPr>
            </a:lvl4pPr>
            <a:lvl5pPr marL="2057400" indent="-228600" eaLnBrk="0" hangingPunct="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pPr algn="ctr" rtl="0" eaLnBrk="1" hangingPunct="1"/>
            <a:r>
              <a:rPr lang="en-US" altLang="zh-TW" sz="3200" b="1" dirty="0">
                <a:solidFill>
                  <a:srgbClr val="6600FF"/>
                </a:solidFill>
                <a:ea typeface="PMingLiU" pitchFamily="18" charset="-120"/>
              </a:rPr>
              <a:t>End of lecture 7</a:t>
            </a:r>
          </a:p>
        </p:txBody>
      </p:sp>
    </p:spTree>
  </p:cSld>
  <p:clrMapOvr>
    <a:masterClrMapping/>
  </p:clrMapOvr>
</p:sld>
</file>

<file path=ppt/theme/theme1.xml><?xml version="1.0" encoding="utf-8"?>
<a:theme xmlns:a="http://schemas.openxmlformats.org/drawingml/2006/main" name="Office Theme">
  <a:themeElements>
    <a:clrScheme name="مخصص 1">
      <a:dk1>
        <a:sysClr val="windowText" lastClr="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6808</TotalTime>
  <Words>2169</Words>
  <Application>Microsoft Office PowerPoint</Application>
  <PresentationFormat>شاشة عريضة</PresentationFormat>
  <Paragraphs>607</Paragraphs>
  <Slides>35</Slides>
  <Notes>23</Notes>
  <HiddenSlides>0</HiddenSlides>
  <MMClips>0</MMClips>
  <ScaleCrop>false</ScaleCrop>
  <HeadingPairs>
    <vt:vector size="8" baseType="variant">
      <vt:variant>
        <vt:lpstr>الخطوط المستخدمة</vt:lpstr>
      </vt:variant>
      <vt:variant>
        <vt:i4>12</vt:i4>
      </vt:variant>
      <vt:variant>
        <vt:lpstr>نسق</vt:lpstr>
      </vt:variant>
      <vt:variant>
        <vt:i4>1</vt:i4>
      </vt:variant>
      <vt:variant>
        <vt:lpstr>خوادم OLE مضمنة</vt:lpstr>
      </vt:variant>
      <vt:variant>
        <vt:i4>1</vt:i4>
      </vt:variant>
      <vt:variant>
        <vt:lpstr>عناوين الشرائح</vt:lpstr>
      </vt:variant>
      <vt:variant>
        <vt:i4>35</vt:i4>
      </vt:variant>
    </vt:vector>
  </HeadingPairs>
  <TitlesOfParts>
    <vt:vector size="49" baseType="lpstr">
      <vt:lpstr>Arial</vt:lpstr>
      <vt:lpstr>Calibri</vt:lpstr>
      <vt:lpstr>Calibri </vt:lpstr>
      <vt:lpstr>Calibri (النص الأساسي)</vt:lpstr>
      <vt:lpstr>Calibri Light</vt:lpstr>
      <vt:lpstr>Comic Sans MS</vt:lpstr>
      <vt:lpstr>inherit</vt:lpstr>
      <vt:lpstr>MathematicalPi 1</vt:lpstr>
      <vt:lpstr>Symbol</vt:lpstr>
      <vt:lpstr>Times New Roman</vt:lpstr>
      <vt:lpstr>TimesTen</vt:lpstr>
      <vt:lpstr>Wingdings</vt:lpstr>
      <vt:lpstr>Office Theme</vt:lpstr>
      <vt:lpstr>Document</vt:lpstr>
      <vt:lpstr>عرض تقديمي في PowerPoint</vt:lpstr>
      <vt:lpstr>عرض تقديمي في PowerPoint</vt:lpstr>
      <vt:lpstr>Decoder Definition</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Decoder Expansion</vt:lpstr>
      <vt:lpstr>Decoder Expansion</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Multiplexer Expansion</vt:lpstr>
      <vt:lpstr>CC Implementation with MUX</vt:lpstr>
      <vt:lpstr>CC Implementation with MUX</vt:lpstr>
      <vt:lpstr>Example 1</vt:lpstr>
      <vt:lpstr>Example 2</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Alaa Amin</cp:lastModifiedBy>
  <cp:revision>79</cp:revision>
  <dcterms:created xsi:type="dcterms:W3CDTF">2023-05-27T09:20:30Z</dcterms:created>
  <dcterms:modified xsi:type="dcterms:W3CDTF">2023-07-28T23:23:54Z</dcterms:modified>
</cp:coreProperties>
</file>