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42" r:id="rId3"/>
    <p:sldId id="345" r:id="rId4"/>
    <p:sldId id="346" r:id="rId5"/>
    <p:sldId id="374" r:id="rId6"/>
    <p:sldId id="347" r:id="rId7"/>
    <p:sldId id="348" r:id="rId8"/>
    <p:sldId id="349" r:id="rId9"/>
    <p:sldId id="350" r:id="rId10"/>
    <p:sldId id="351" r:id="rId11"/>
    <p:sldId id="352" r:id="rId12"/>
    <p:sldId id="353" r:id="rId13"/>
    <p:sldId id="354" r:id="rId14"/>
    <p:sldId id="356" r:id="rId15"/>
    <p:sldId id="357" r:id="rId16"/>
    <p:sldId id="358" r:id="rId17"/>
    <p:sldId id="359" r:id="rId18"/>
    <p:sldId id="360" r:id="rId19"/>
    <p:sldId id="361" r:id="rId20"/>
    <p:sldId id="362" r:id="rId21"/>
    <p:sldId id="363" r:id="rId22"/>
    <p:sldId id="364" r:id="rId23"/>
    <p:sldId id="365" r:id="rId24"/>
    <p:sldId id="366" r:id="rId25"/>
    <p:sldId id="367" r:id="rId26"/>
    <p:sldId id="368" r:id="rId27"/>
    <p:sldId id="369" r:id="rId28"/>
    <p:sldId id="370" r:id="rId29"/>
    <p:sldId id="371" r:id="rId30"/>
    <p:sldId id="372" r:id="rId31"/>
    <p:sldId id="373" r:id="rId32"/>
    <p:sldId id="344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81" autoAdjust="0"/>
    <p:restoredTop sz="94660"/>
  </p:normalViewPr>
  <p:slideViewPr>
    <p:cSldViewPr snapToGrid="0">
      <p:cViewPr varScale="1">
        <p:scale>
          <a:sx n="67" d="100"/>
          <a:sy n="67" d="100"/>
        </p:scale>
        <p:origin x="65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3/25/2022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5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9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7818614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37963" y="3125529"/>
            <a:ext cx="6078216" cy="1407469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88383" y="715791"/>
            <a:ext cx="454425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Risk Management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</a:t>
            </a:r>
            <a:r>
              <a:rPr lang="en-US" sz="2800" dirty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Nael Zabel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237963" y="3185565"/>
            <a:ext cx="60782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MGM 510</a:t>
            </a:r>
          </a:p>
          <a:p>
            <a:pPr algn="just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Risk Management</a:t>
            </a: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343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542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Topics to Cover in Week 8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</a:t>
            </a: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1103312" y="1384157"/>
            <a:ext cx="9172575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Risk Assessment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Importance of risk assessment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Approaches to Risk Assessment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Risk assessment techniques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nature of the risk matrix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Attitude to risk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6805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62"/>
    </mc:Choice>
    <mc:Fallback xmlns="">
      <p:transition spd="slow" advTm="30962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73058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9017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Risk Assessment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1103312" y="1384157"/>
            <a:ext cx="9172575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Risk recognition and risk rating together form the risk assessment component of the risk management process.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Risk assessment involves the recognition of risks and the rating of them to determine the significant risks facing the organization, project or strategy. </a:t>
            </a:r>
          </a:p>
        </p:txBody>
      </p:sp>
    </p:spTree>
    <p:extLst>
      <p:ext uri="{BB962C8B-B14F-4D97-AF65-F5344CB8AC3E}">
        <p14:creationId xmlns:p14="http://schemas.microsoft.com/office/powerpoint/2010/main" val="3675462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62"/>
    </mc:Choice>
    <mc:Fallback xmlns="">
      <p:transition spd="slow" advTm="30962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73058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1103313" y="1384157"/>
            <a:ext cx="5697538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It is defined in British Standard BS 31100 as the overall process of risk identification, risk analysis and risk evaluation.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51B4FB6-BAC6-439F-9BE0-C3F473706DDF}"/>
              </a:ext>
            </a:extLst>
          </p:cNvPr>
          <p:cNvSpPr txBox="1"/>
          <p:nvPr/>
        </p:nvSpPr>
        <p:spPr>
          <a:xfrm>
            <a:off x="2650377" y="543490"/>
            <a:ext cx="29017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Risk Assessment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43FE645-4BD4-4265-8D19-36A2EA3433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67576" y="805100"/>
            <a:ext cx="4599986" cy="505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345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62"/>
    </mc:Choice>
    <mc:Fallback xmlns="">
      <p:transition spd="slow" advTm="30962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73058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1103312" y="1384157"/>
            <a:ext cx="10069513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Because the risk management input into strategy focuses on improved decision making, risk assessment is the main risk management input into strategy formulation.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Risks may be attached to corporate objectives, stakeholder expectations, core processes and key dependencies.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51B4FB6-BAC6-439F-9BE0-C3F473706DDF}"/>
              </a:ext>
            </a:extLst>
          </p:cNvPr>
          <p:cNvSpPr txBox="1"/>
          <p:nvPr/>
        </p:nvSpPr>
        <p:spPr>
          <a:xfrm>
            <a:off x="2650377" y="543490"/>
            <a:ext cx="29017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Risk Assessment</a:t>
            </a:r>
          </a:p>
        </p:txBody>
      </p:sp>
    </p:spTree>
    <p:extLst>
      <p:ext uri="{BB962C8B-B14F-4D97-AF65-F5344CB8AC3E}">
        <p14:creationId xmlns:p14="http://schemas.microsoft.com/office/powerpoint/2010/main" val="1773778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62"/>
    </mc:Choice>
    <mc:Fallback xmlns="">
      <p:transition spd="slow" advTm="30962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73058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1103312" y="1384157"/>
            <a:ext cx="10069513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Whichever of these features is selected as the starting point, risk assessment can be undertaken.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The purpose of risk assessment is to identify the significant risks that could impact the selected feature.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30C00C3-2319-4932-9A35-E9E68165DE4B}"/>
              </a:ext>
            </a:extLst>
          </p:cNvPr>
          <p:cNvSpPr txBox="1"/>
          <p:nvPr/>
        </p:nvSpPr>
        <p:spPr>
          <a:xfrm>
            <a:off x="2650377" y="543490"/>
            <a:ext cx="29017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Risk Assessment</a:t>
            </a:r>
          </a:p>
        </p:txBody>
      </p:sp>
    </p:spTree>
    <p:extLst>
      <p:ext uri="{BB962C8B-B14F-4D97-AF65-F5344CB8AC3E}">
        <p14:creationId xmlns:p14="http://schemas.microsoft.com/office/powerpoint/2010/main" val="2515122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62"/>
    </mc:Choice>
    <mc:Fallback xmlns="">
      <p:transition spd="slow" advTm="30962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73058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610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Importance of risk assessment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1103312" y="1384157"/>
            <a:ext cx="10069513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Although risk assessment is vitally important, it is only useful if the conclusions of the assessment are used to inform decisions and/or to identify the appropriate risk responses for the type of risk under consideration.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It should be considered as the starting point of the risk management process and it is certainly not an end in itself.</a:t>
            </a:r>
          </a:p>
        </p:txBody>
      </p:sp>
    </p:spTree>
    <p:extLst>
      <p:ext uri="{BB962C8B-B14F-4D97-AF65-F5344CB8AC3E}">
        <p14:creationId xmlns:p14="http://schemas.microsoft.com/office/powerpoint/2010/main" val="3566496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62"/>
    </mc:Choice>
    <mc:Fallback xmlns="">
      <p:transition spd="slow" advTm="30962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73058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610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Importance of risk assessment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1103312" y="1384157"/>
            <a:ext cx="10069513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 important feature of undertaking a risk assessment is to decide whether the identified risk is going to be evaluated at the inherent level or at the current (or residual) level.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Assessment of inherent risk is undertaken without taking account of the controls that are currently in place.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4005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62"/>
    </mc:Choice>
    <mc:Fallback xmlns="">
      <p:transition spd="slow" advTm="30962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73058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610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Importance of risk assessment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1103312" y="1384157"/>
            <a:ext cx="1006951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is the approach that has been recommended by internal auditors.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 internal auditor will point out that two risks at the same current or net value may have significantly different inherent or gross values.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It is important to know when this is the case.</a:t>
            </a:r>
          </a:p>
        </p:txBody>
      </p:sp>
    </p:spTree>
    <p:extLst>
      <p:ext uri="{BB962C8B-B14F-4D97-AF65-F5344CB8AC3E}">
        <p14:creationId xmlns:p14="http://schemas.microsoft.com/office/powerpoint/2010/main" val="3889774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62"/>
    </mc:Choice>
    <mc:Fallback xmlns="">
      <p:transition spd="slow" advTm="30962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73058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610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Importance of risk assessment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1103312" y="1384157"/>
            <a:ext cx="10069513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benefit of undertaking assessment of inherent risk is that the difference between the current level and the inherent level can be identified. </a:t>
            </a:r>
          </a:p>
        </p:txBody>
      </p:sp>
    </p:spTree>
    <p:extLst>
      <p:ext uri="{BB962C8B-B14F-4D97-AF65-F5344CB8AC3E}">
        <p14:creationId xmlns:p14="http://schemas.microsoft.com/office/powerpoint/2010/main" val="4279152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62"/>
    </mc:Choice>
    <mc:Fallback xmlns="">
      <p:transition spd="slow" advTm="30962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73058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610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Importance of risk assessment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1103312" y="1384157"/>
            <a:ext cx="10069513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will give an indication of the importance of the existing control measures and the information is used by internal auditors to help identify critical controls and set audit priorities.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Although this may be a useful approach, there can be considerable difficulties in identifying the value of the inherent level of risk.</a:t>
            </a:r>
          </a:p>
        </p:txBody>
      </p:sp>
    </p:spTree>
    <p:extLst>
      <p:ext uri="{BB962C8B-B14F-4D97-AF65-F5344CB8AC3E}">
        <p14:creationId xmlns:p14="http://schemas.microsoft.com/office/powerpoint/2010/main" val="232270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62"/>
    </mc:Choice>
    <mc:Fallback xmlns="">
      <p:transition spd="slow" advTm="30962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113" y="416863"/>
            <a:ext cx="739161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3393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Approaches to Risk </a:t>
            </a:r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sessment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1262952" y="1535356"/>
            <a:ext cx="10538095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several approaches that can be taken when planning how to undertake risk assessment.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One of the key decisions will be who to involve in the risk assessment exercise.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Sometimes risk assessments are undertaken by the board of directors as a top-down exercise.</a:t>
            </a:r>
          </a:p>
        </p:txBody>
      </p:sp>
    </p:spTree>
    <p:extLst>
      <p:ext uri="{BB962C8B-B14F-4D97-AF65-F5344CB8AC3E}">
        <p14:creationId xmlns:p14="http://schemas.microsoft.com/office/powerpoint/2010/main" val="2643716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62"/>
    </mc:Choice>
    <mc:Fallback xmlns="">
      <p:transition spd="slow" advTm="30962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113" y="416863"/>
            <a:ext cx="739161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3393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Approaches to Risk As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sessment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1103312" y="1633538"/>
            <a:ext cx="1053809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Risk assessments can also be undertaken by involving individual members of staff and local departmental management.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bottom-up approach is also valuable.</a:t>
            </a:r>
          </a:p>
        </p:txBody>
      </p:sp>
    </p:spTree>
    <p:extLst>
      <p:ext uri="{BB962C8B-B14F-4D97-AF65-F5344CB8AC3E}">
        <p14:creationId xmlns:p14="http://schemas.microsoft.com/office/powerpoint/2010/main" val="1072542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62"/>
    </mc:Choice>
    <mc:Fallback xmlns="">
      <p:transition spd="slow" advTm="30962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113" y="416863"/>
            <a:ext cx="739161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4232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Top-down risk assessment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8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EA8DD0A-067D-429D-9618-0A188CB08F8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00176" y="1175219"/>
            <a:ext cx="10297516" cy="4930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856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62"/>
    </mc:Choice>
    <mc:Fallback xmlns="">
      <p:transition spd="slow" advTm="30962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113" y="416863"/>
            <a:ext cx="739161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5207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Bottom-up risk assessment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8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836B026-7FEC-4536-9748-46D01BF1048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08894" y="1437669"/>
            <a:ext cx="10388003" cy="4320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798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62"/>
    </mc:Choice>
    <mc:Fallback xmlns="">
      <p:transition spd="slow" advTm="30962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113" y="416863"/>
            <a:ext cx="739161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7420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Risk assessment techniques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8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8FAD976-AF8D-4233-A13E-F3E3F603F2E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81150" y="1193336"/>
            <a:ext cx="9458325" cy="486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61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62"/>
    </mc:Choice>
    <mc:Fallback xmlns="">
      <p:transition spd="slow" advTm="30962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113" y="416863"/>
            <a:ext cx="739161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7420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Risk assessment techniques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8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8E8549F-AFED-49BF-AFD5-E88C1A0607A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85937" y="1714500"/>
            <a:ext cx="8620125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683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62"/>
    </mc:Choice>
    <mc:Fallback xmlns="">
      <p:transition spd="slow" advTm="30962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113" y="416863"/>
            <a:ext cx="739161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7420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Risk assessment techniques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8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8E8549F-AFED-49BF-AFD5-E88C1A0607A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85937" y="1695450"/>
            <a:ext cx="8668015" cy="34480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ED0C4BC-7826-469C-BCB7-9F79F68C015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85937" y="2175229"/>
            <a:ext cx="8677275" cy="333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781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62"/>
    </mc:Choice>
    <mc:Fallback xmlns="">
      <p:transition spd="slow" advTm="30962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113" y="416863"/>
            <a:ext cx="739161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7420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Risk assessment techniques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1103312" y="1633538"/>
            <a:ext cx="10538095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Risk workshops are probably the most common of the risk assessment techniques.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Brainstorming during workshops enables opinions regarding the significant risks faced by the organization to be shared. </a:t>
            </a:r>
          </a:p>
        </p:txBody>
      </p:sp>
    </p:spTree>
    <p:extLst>
      <p:ext uri="{BB962C8B-B14F-4D97-AF65-F5344CB8AC3E}">
        <p14:creationId xmlns:p14="http://schemas.microsoft.com/office/powerpoint/2010/main" val="389930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62"/>
    </mc:Choice>
    <mc:Fallback xmlns="">
      <p:transition spd="slow" advTm="30962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113" y="416863"/>
            <a:ext cx="739161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7420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Risk assessment techniques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1103312" y="1633538"/>
            <a:ext cx="10538095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common view and understanding of each risk is achieved.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However, the disadvantage can be that the more senior people in the room may dominate the conversation, and contradicting their opinions may be difficult and unwelcome.</a:t>
            </a:r>
          </a:p>
        </p:txBody>
      </p:sp>
    </p:spTree>
    <p:extLst>
      <p:ext uri="{BB962C8B-B14F-4D97-AF65-F5344CB8AC3E}">
        <p14:creationId xmlns:p14="http://schemas.microsoft.com/office/powerpoint/2010/main" val="4157643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62"/>
    </mc:Choice>
    <mc:Fallback xmlns="">
      <p:transition spd="slow" advTm="30962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113" y="416863"/>
            <a:ext cx="739161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7420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Risk assessment techniques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1103312" y="1633538"/>
            <a:ext cx="10538095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order to have a structured discussion at a risk assessment workshop, several brainstorming structures are in common use.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These may be qualitative or quantitative, depending on the level of analysis of the risk that is required.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944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62"/>
    </mc:Choice>
    <mc:Fallback xmlns="">
      <p:transition spd="slow" advTm="30962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113" y="416863"/>
            <a:ext cx="739161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7420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Risk assessment techniques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1103312" y="1633538"/>
            <a:ext cx="1053809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most common of the qualitative brainstorming structures are the SWOT and PESTLE analysis.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SWOT is an analysis of the strengths, weaknesses, opportunities and threats faced by the organization. </a:t>
            </a:r>
          </a:p>
        </p:txBody>
      </p:sp>
    </p:spTree>
    <p:extLst>
      <p:ext uri="{BB962C8B-B14F-4D97-AF65-F5344CB8AC3E}">
        <p14:creationId xmlns:p14="http://schemas.microsoft.com/office/powerpoint/2010/main" val="3031973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62"/>
    </mc:Choice>
    <mc:Fallback xmlns="">
      <p:transition spd="slow" advTm="30962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113" y="416863"/>
            <a:ext cx="739161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7420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Risk assessment techniques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1103312" y="1437669"/>
            <a:ext cx="10538095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SWOT analysis has the benefit that it also considers the upside of risk by evaluating opportunities in the external environment.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One of the strengths of the SWOT analysis is that it can be linked to strategic decisions.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However, because it is not a structured risk classification system, there is a possibility that not all of the risks will be identified.</a:t>
            </a:r>
          </a:p>
        </p:txBody>
      </p:sp>
    </p:spTree>
    <p:extLst>
      <p:ext uri="{BB962C8B-B14F-4D97-AF65-F5344CB8AC3E}">
        <p14:creationId xmlns:p14="http://schemas.microsoft.com/office/powerpoint/2010/main" val="2779538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62"/>
    </mc:Choice>
    <mc:Fallback xmlns="">
      <p:transition spd="slow" advTm="30962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113" y="416863"/>
            <a:ext cx="739161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7420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Risk assessment techniques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1055792" y="1252235"/>
            <a:ext cx="10538095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other common qualitative approach is the PESTLE analysis that considers the political, economic, social, technological, legal and ethical (or environmental) risks faced by the organization.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PESTLE is a well-established structure with proven results for undertaking brainstorming sessions during risk assessment workshops.</a:t>
            </a:r>
          </a:p>
        </p:txBody>
      </p:sp>
    </p:spTree>
    <p:extLst>
      <p:ext uri="{BB962C8B-B14F-4D97-AF65-F5344CB8AC3E}">
        <p14:creationId xmlns:p14="http://schemas.microsoft.com/office/powerpoint/2010/main" val="251293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62"/>
    </mc:Choice>
    <mc:Fallback xmlns="">
      <p:transition spd="slow" advTm="30962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113" y="416863"/>
            <a:ext cx="739161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001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Nature of the risk matrix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1055792" y="1252235"/>
            <a:ext cx="10538095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When a risk has been recognized as significant, the organization needs to rate it so that the priority significant risks can be identified.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Techniques for rating risks are well established, but there is also a need to decide what scope exists for further improving control. </a:t>
            </a:r>
          </a:p>
        </p:txBody>
      </p:sp>
    </p:spTree>
    <p:extLst>
      <p:ext uri="{BB962C8B-B14F-4D97-AF65-F5344CB8AC3E}">
        <p14:creationId xmlns:p14="http://schemas.microsoft.com/office/powerpoint/2010/main" val="2868937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62"/>
    </mc:Choice>
    <mc:Fallback xmlns="">
      <p:transition spd="slow" advTm="30962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3863" y="282622"/>
            <a:ext cx="739161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5043" y="481672"/>
            <a:ext cx="4001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Nature of the risk matrix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1055792" y="1252235"/>
            <a:ext cx="10538095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Consideration of the scope for further cost-effective improvement is an additional consideration that assists the clear identification of the priority significant risks.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 organization will need to establish the measures of risk likelihood and risk impact that will be used throughout the organization.</a:t>
            </a:r>
          </a:p>
        </p:txBody>
      </p:sp>
    </p:spTree>
    <p:extLst>
      <p:ext uri="{BB962C8B-B14F-4D97-AF65-F5344CB8AC3E}">
        <p14:creationId xmlns:p14="http://schemas.microsoft.com/office/powerpoint/2010/main" val="2803062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62"/>
    </mc:Choice>
    <mc:Fallback xmlns="">
      <p:transition spd="slow" advTm="30962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113" y="416863"/>
            <a:ext cx="739161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001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Definitions of likelihood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8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60D4A52-0099-4DDD-804B-244B660F1B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1650" y="1066710"/>
            <a:ext cx="8896350" cy="4882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736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62"/>
    </mc:Choice>
    <mc:Fallback xmlns="">
      <p:transition spd="slow" advTm="30962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113" y="416863"/>
            <a:ext cx="739161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4227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Definitions of impact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8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4FB0A67-FC2F-4BC0-853D-1AB0C6E982B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09750" y="1066710"/>
            <a:ext cx="8572500" cy="4810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015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62"/>
    </mc:Choice>
    <mc:Fallback xmlns="">
      <p:transition spd="slow" advTm="30962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113" y="416863"/>
            <a:ext cx="739161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4609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Attitude to risk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1055792" y="1252235"/>
            <a:ext cx="10538095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Figure 10.1 provides an empirical illustration of risk attitude using a standard risk matrix.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It represents the risk attitude of a risk-averse organization.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It is becoming more common for a risk attitude matrix to contain four sections.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These sections can be represented by the 4Cs of comfort, cautious, concerned and critical. </a:t>
            </a:r>
          </a:p>
        </p:txBody>
      </p:sp>
    </p:spTree>
    <p:extLst>
      <p:ext uri="{BB962C8B-B14F-4D97-AF65-F5344CB8AC3E}">
        <p14:creationId xmlns:p14="http://schemas.microsoft.com/office/powerpoint/2010/main" val="1208034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62"/>
    </mc:Choice>
    <mc:Fallback xmlns="">
      <p:transition spd="slow" advTm="30962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113" y="416863"/>
            <a:ext cx="739161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4609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Attitude to risk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1055792" y="1252235"/>
            <a:ext cx="10538095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Risk attitude represents the long-term approach of the organization to risk.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These descriptors can also be attached to the four sections on a risk appetite matrix to describe the approach to short-term risk taking.</a:t>
            </a:r>
          </a:p>
        </p:txBody>
      </p:sp>
    </p:spTree>
    <p:extLst>
      <p:ext uri="{BB962C8B-B14F-4D97-AF65-F5344CB8AC3E}">
        <p14:creationId xmlns:p14="http://schemas.microsoft.com/office/powerpoint/2010/main" val="2309856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62"/>
    </mc:Choice>
    <mc:Fallback xmlns="">
      <p:transition spd="slow" advTm="30962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113" y="416863"/>
            <a:ext cx="739161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2415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Risk attitude matrix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8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00A8D92-CA8C-4D2C-A259-76D8AA152A5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23987" y="1066710"/>
            <a:ext cx="7820025" cy="514999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F789719-1F98-434E-B4C1-14F4DCFCADE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40010" y="4242843"/>
            <a:ext cx="2000250" cy="134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25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62"/>
    </mc:Choice>
    <mc:Fallback xmlns="">
      <p:transition spd="slow" advTm="30962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Thank You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4784" y="2337789"/>
            <a:ext cx="67343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8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AF3DC06-2065-4370-AFAD-7687BD61FBF1}"/>
              </a:ext>
            </a:extLst>
          </p:cNvPr>
          <p:cNvSpPr txBox="1"/>
          <p:nvPr/>
        </p:nvSpPr>
        <p:spPr>
          <a:xfrm>
            <a:off x="5928189" y="2527289"/>
            <a:ext cx="265073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212828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1713</TotalTime>
  <Words>1106</Words>
  <Application>Microsoft Office PowerPoint</Application>
  <PresentationFormat>Widescreen</PresentationFormat>
  <Paragraphs>118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Tajawal Medium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Zabel, Nael</cp:lastModifiedBy>
  <cp:revision>398</cp:revision>
  <dcterms:created xsi:type="dcterms:W3CDTF">2021-08-03T13:03:26Z</dcterms:created>
  <dcterms:modified xsi:type="dcterms:W3CDTF">2022-03-24T22:20:31Z</dcterms:modified>
</cp:coreProperties>
</file>