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6" r:id="rId2"/>
    <p:sldId id="257" r:id="rId3"/>
    <p:sldId id="258" r:id="rId4"/>
    <p:sldId id="851" r:id="rId5"/>
    <p:sldId id="776" r:id="rId6"/>
    <p:sldId id="829" r:id="rId7"/>
    <p:sldId id="878" r:id="rId8"/>
    <p:sldId id="855" r:id="rId9"/>
    <p:sldId id="879" r:id="rId10"/>
    <p:sldId id="738" r:id="rId11"/>
    <p:sldId id="856" r:id="rId12"/>
    <p:sldId id="784" r:id="rId13"/>
    <p:sldId id="786" r:id="rId14"/>
    <p:sldId id="857" r:id="rId15"/>
    <p:sldId id="858" r:id="rId16"/>
    <p:sldId id="880" r:id="rId17"/>
    <p:sldId id="785" r:id="rId18"/>
    <p:sldId id="881" r:id="rId19"/>
    <p:sldId id="882" r:id="rId20"/>
    <p:sldId id="883" r:id="rId21"/>
    <p:sldId id="789" r:id="rId22"/>
    <p:sldId id="808" r:id="rId23"/>
    <p:sldId id="859" r:id="rId24"/>
    <p:sldId id="860" r:id="rId25"/>
    <p:sldId id="806" r:id="rId26"/>
    <p:sldId id="826" r:id="rId27"/>
    <p:sldId id="792" r:id="rId28"/>
    <p:sldId id="793" r:id="rId29"/>
    <p:sldId id="794" r:id="rId30"/>
    <p:sldId id="796" r:id="rId31"/>
    <p:sldId id="815" r:id="rId32"/>
    <p:sldId id="797" r:id="rId33"/>
    <p:sldId id="816" r:id="rId34"/>
    <p:sldId id="798" r:id="rId35"/>
    <p:sldId id="799" r:id="rId36"/>
    <p:sldId id="800" r:id="rId37"/>
    <p:sldId id="801" r:id="rId38"/>
    <p:sldId id="802" r:id="rId39"/>
    <p:sldId id="884" r:id="rId40"/>
    <p:sldId id="803" r:id="rId41"/>
    <p:sldId id="822" r:id="rId42"/>
    <p:sldId id="809" r:id="rId43"/>
    <p:sldId id="818" r:id="rId44"/>
    <p:sldId id="810" r:id="rId45"/>
    <p:sldId id="824" r:id="rId46"/>
    <p:sldId id="820" r:id="rId47"/>
    <p:sldId id="821" r:id="rId48"/>
    <p:sldId id="811" r:id="rId49"/>
    <p:sldId id="823" r:id="rId50"/>
    <p:sldId id="861" r:id="rId51"/>
    <p:sldId id="827" r:id="rId52"/>
    <p:sldId id="814" r:id="rId53"/>
    <p:sldId id="863" r:id="rId54"/>
    <p:sldId id="864" r:id="rId55"/>
    <p:sldId id="865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F6089-DF04-46F4-980A-D10C8C07901B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9DD92-FA6E-4709-8B81-F11A62B26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7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02FDD6E-F711-48B4-AE3A-0EC1C87B83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26C8C16F-B371-42E3-AD5B-414155513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5D9C83B-1101-43EC-B3F4-7666B782E7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90625" y="703263"/>
            <a:ext cx="4625975" cy="3470275"/>
          </a:xfrm>
          <a:ln/>
        </p:spPr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2B97C17-CCE8-4E25-A855-1D835B8AB2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7B5CA0F-4336-48A0-AFBB-80458E7A89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F2465DF-8A3F-43AD-9FE1-6F02BE2AB8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3DD6137-DDD7-41A1-939E-50099AD38A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7F10DF8-14A2-42F0-B9BF-1BF7337407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9651E4D-0EBC-4A04-BD6C-DAC45D79F5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3367147-3A87-4021-90AB-6D43E76B7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0DEB7DC-1D4B-49D0-92F2-404FD975A2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9D6B39B-18DA-4EE4-A2BD-93403FBBA7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9EA824AA-568C-426F-911A-4A12FCD767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3F926C3B-919D-4142-9792-DC3987FE0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3C2C697-EFDD-4922-B3B7-D260109470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8F7FDE87-09C3-48E3-894E-EE6F5BBDDA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AEACDECC-C2CD-4D11-B1E0-2C1BD825C2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129D9501-E13C-4F95-BEE1-3D5AB224BF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F8CAD19-E222-4018-812F-9195BE88EB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3674D08-A2E6-4C53-A059-BDD1B543B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8990C98-48F2-48C1-9C4D-FFB2121918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74D59DC-AC97-4901-A3D3-2C75E55717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AF582DAC-0084-4CF2-B9AA-5716C098F7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24F864E4-6AF2-4087-9883-A294EED202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F3A906AA-2804-4CB6-A38E-EC9D16E1F3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F5D8737E-2567-4114-BDF1-779902C452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00AC298-D3A9-449F-A1DC-5C843C948D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F68077C8-F824-446B-BF2B-93259F3D50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55B443D-BEE1-49FF-82B5-45755BDC6A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4C1D5FC-657F-40DE-A558-5460E99411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D68CDC16-1861-4FA7-BE79-DD3757D7C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2FE1DEFA-F786-45D1-B3E7-2886E8573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CECC665-C878-4417-85E9-FE012151AC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F3C7492B-9CDB-4C99-A93B-0A13C98B80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3D41CD1-3C8C-423F-9218-8A50B095C0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BEABC446-FE42-4652-BF59-A16442A6B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0B07BB74-4597-4C96-B848-99D7BA8E5B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6F6B314D-E478-4FB0-825E-028BD4F08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D496E9CB-1479-40AA-93A4-75AA7AD5DD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5EB68DAD-2694-4DE6-8BB0-208C6D207A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D5015528-8699-49EC-887E-A2C8BF4F2F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D09856D2-A283-4BD6-8F3E-9B4B963EE7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A1BB8C31-0EA3-4084-BD90-8F7797B26C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F95AD77-60C3-4E67-86CF-35C1E4FBEB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6A711F13-DDFD-4394-87CC-6E7B4C90D4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C8850373-A2E2-4279-9525-6A9D12759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BD71F9DC-D394-49C3-85D6-0F0C2A252E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2A788343-135F-4B89-AB2F-9E8F8006C2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5394D66-F9EB-4E9A-A9D4-3DE2BD9358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ABE4968B-5B7C-487A-A4D1-26EBB1B973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F71C22DD-20A7-4B0F-9CCE-29105A3143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553C503-90C4-40FC-B5D7-5FBA01480B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D5C7B09B-C796-4E76-8908-B36A8D3427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1E94C546-93F9-4C93-B035-9CE44973BF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B9A312EF-92EC-4B5D-A13A-B1537844B3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C7B4CAAE-016D-4798-808D-6D28053A06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80CFB863-780E-4400-92F0-C6990083509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87ABAA57-49F2-440C-A64B-65E60E570C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5B448895-D113-472F-B2E5-A3AF90DC5F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28845178-545C-46A2-B17C-E21896758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52CE26E6-E022-4CC2-81F8-67EA956E77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14849B48-77BF-45D2-860E-8E1D1BC9FD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0B7C60CD-1884-4AAD-A9E7-18C06BE12A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6396990A-04B8-4A28-97ED-CBB9301AB0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76BE0088-0229-4FF1-A71F-7B2E9F7FAA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5E15F227-2C77-4B04-82A9-00096A70B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FC0A1C17-EE2C-41D7-83D3-BD5F6EAA09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D3399D63-1BB3-42DD-A175-C3A62FE12D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F0860A3F-7D7C-4315-B08E-2BAD36A6FE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D4D64B85-5750-483C-8B25-DA0F59C8D5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EFAE489C-95AC-4896-9C90-D7AF75E746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310638DB-FFC7-48CF-9A99-9A5D55D81B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A4107448-D4A1-45E3-9F94-382723767F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0411A0B5-67B8-4377-93F0-EC32DA6D4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9342493B-0104-4A12-85AA-6F6DDBCB81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A890FAE1-2C38-42CF-8BD0-F56DCEEF82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19C731A3-E973-45B2-B807-DD25DAFB5E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CD57ACF0-7378-41EB-9100-63DF6C5B82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49616EB1-8570-4B2F-9914-C45281C2D6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2D28ABCB-D37F-473F-B1C9-01C4BFE043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5F63EF46-9AB7-46A4-830B-22BFEE2C4C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8B4A4661-42EC-42B8-936C-D781A7A6CB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id="{B2028814-6D50-4611-A223-4E6DBC1764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2439F9C1-8B3C-454F-B9AF-EE07642D9A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id="{BED3F8D2-8D69-4B6E-8514-1F5FC1E24F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4ED2E64D-DC00-4397-89B1-7611745913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id="{F829FAD9-1AAC-4C27-8677-7436C94505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7A894FD9-7FDB-45BF-BD51-F7982188A1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>
            <a:extLst>
              <a:ext uri="{FF2B5EF4-FFF2-40B4-BE49-F238E27FC236}">
                <a16:creationId xmlns:a16="http://schemas.microsoft.com/office/drawing/2014/main" id="{CA6C2342-CE4D-42B2-B42D-BE72BCE2B0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473B5E04-2147-4527-A069-47C3650791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id="{F8CA17B8-718D-414A-B9F5-027F9CC5D9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90546D79-8FDF-4C61-931B-329A42B3B4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0862F754-082E-4C1D-B3E4-CDD58F63B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F024636-7DD6-491B-B57A-2DB686EB3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D3E2649B-1857-4B8A-BC58-91BF0CCA2A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A3C730BD-7908-4114-A61D-456D64141C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689524E6-B3CC-461A-97E9-7388B87ABA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2D72271C-438E-4E2D-ADB8-7F99AC6F53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784BF0F0-5F9F-4110-A0CF-D9ED7D1A1C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1BD225CE-1C03-4A3B-83F8-82A756620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4.png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5.emf"/><Relationship Id="rId4" Type="http://schemas.openxmlformats.org/officeDocument/2006/relationships/oleObject" Target="../embeddings/oleObject1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6.emf"/><Relationship Id="rId4" Type="http://schemas.openxmlformats.org/officeDocument/2006/relationships/oleObject" Target="../embeddings/oleObject2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3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4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9.emf"/><Relationship Id="rId4" Type="http://schemas.openxmlformats.org/officeDocument/2006/relationships/oleObject" Target="../embeddings/oleObject5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0.emf"/><Relationship Id="rId4" Type="http://schemas.openxmlformats.org/officeDocument/2006/relationships/oleObject" Target="../embeddings/oleObject6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3.emf"/><Relationship Id="rId4" Type="http://schemas.openxmlformats.org/officeDocument/2006/relationships/oleObject" Target="../embeddings/oleObject7.bin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4.emf"/><Relationship Id="rId4" Type="http://schemas.openxmlformats.org/officeDocument/2006/relationships/oleObject" Target="../embeddings/oleObject8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5.emf"/><Relationship Id="rId4" Type="http://schemas.openxmlformats.org/officeDocument/2006/relationships/oleObject" Target="../embeddings/oleObject9.bin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36.emf"/><Relationship Id="rId4" Type="http://schemas.openxmlformats.org/officeDocument/2006/relationships/oleObject" Target="../embeddings/oleObject10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37.emf"/><Relationship Id="rId4" Type="http://schemas.openxmlformats.org/officeDocument/2006/relationships/oleObject" Target="../embeddings/oleObject11.bin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202692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Financial Accounting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83774" y="3271003"/>
            <a:ext cx="5590438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32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Financial Accounting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D6CC0B-9D1D-4E25-8988-4199CBB43805}"/>
              </a:ext>
            </a:extLst>
          </p:cNvPr>
          <p:cNvSpPr txBox="1"/>
          <p:nvPr/>
        </p:nvSpPr>
        <p:spPr>
          <a:xfrm>
            <a:off x="8080310" y="4986652"/>
            <a:ext cx="3828778" cy="478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2400" dirty="0">
                <a:solidFill>
                  <a:srgbClr val="005AB4"/>
                </a:solidFill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Financial Accounting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 Dr. Mohamed Hamouda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468BC67-5A26-41D8-9099-9EC83409E50C}"/>
              </a:ext>
            </a:extLst>
          </p:cNvPr>
          <p:cNvSpPr txBox="1"/>
          <p:nvPr/>
        </p:nvSpPr>
        <p:spPr>
          <a:xfrm>
            <a:off x="3757037" y="5570689"/>
            <a:ext cx="46685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1200" cap="small" spc="0" normalizeH="0" baseline="0" noProof="0" dirty="0">
                <a:ln>
                  <a:noFill/>
                </a:ln>
                <a:solidFill>
                  <a:srgbClr val="B32C16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STATEMENT OF CASH FLOWS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129ADA2-B12D-4B5F-9F2F-F452C5852CE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146300" y="1371600"/>
            <a:ext cx="79121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Indicate the usefulness of the statement of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Distinguish among operating, investing, and financing activities.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Explain the impact of the product life cycle on a company’s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Prepare a statement of cash flows using the indirect method.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>
                <a:solidFill>
                  <a:srgbClr val="000000"/>
                </a:solidFill>
              </a:rPr>
              <a:t>Use the statement of cash flows to evaluate a company.</a:t>
            </a:r>
          </a:p>
        </p:txBody>
      </p:sp>
      <p:sp>
        <p:nvSpPr>
          <p:cNvPr id="130062" name="Rectangle 14">
            <a:extLst>
              <a:ext uri="{FF2B5EF4-FFF2-40B4-BE49-F238E27FC236}">
                <a16:creationId xmlns:a16="http://schemas.microsoft.com/office/drawing/2014/main" id="{52AEFB80-5A06-4289-BA7B-36D30ADCA5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ctr"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Study Objectives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7" name="Rectangle 9">
            <a:extLst>
              <a:ext uri="{FF2B5EF4-FFF2-40B4-BE49-F238E27FC236}">
                <a16:creationId xmlns:a16="http://schemas.microsoft.com/office/drawing/2014/main" id="{F04F2A41-8456-40B7-9E8B-E71894A0F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3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Usefulness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Classifications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Significant noncash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Format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Corporate life cycle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Preparation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Indirect and direct methods</a:t>
            </a:r>
          </a:p>
        </p:txBody>
      </p:sp>
      <p:sp>
        <p:nvSpPr>
          <p:cNvPr id="949258" name="Rectangle 10">
            <a:extLst>
              <a:ext uri="{FF2B5EF4-FFF2-40B4-BE49-F238E27FC236}">
                <a16:creationId xmlns:a16="http://schemas.microsoft.com/office/drawing/2014/main" id="{02A2B629-FD66-411A-B32F-FC1C5DBF6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225" y="3276600"/>
            <a:ext cx="2425700" cy="2743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1: Operating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2: Investing and financing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3: Net change in cash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endParaRPr lang="en-US" sz="16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49259" name="Rectangle 11">
            <a:extLst>
              <a:ext uri="{FF2B5EF4-FFF2-40B4-BE49-F238E27FC236}">
                <a16:creationId xmlns:a16="http://schemas.microsoft.com/office/drawing/2014/main" id="{7F4F711F-43F5-428C-87DE-1DDC15AD0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Free cash flow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Assessing liquidity and solvency</a:t>
            </a:r>
          </a:p>
        </p:txBody>
      </p:sp>
      <p:sp>
        <p:nvSpPr>
          <p:cNvPr id="949261" name="Rectangle 13">
            <a:extLst>
              <a:ext uri="{FF2B5EF4-FFF2-40B4-BE49-F238E27FC236}">
                <a16:creationId xmlns:a16="http://schemas.microsoft.com/office/drawing/2014/main" id="{B4073DA1-C86C-40DF-AB28-4DA951C33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Statement of Cash Flows: Usefulness and Format</a:t>
            </a:r>
          </a:p>
        </p:txBody>
      </p:sp>
      <p:sp>
        <p:nvSpPr>
          <p:cNvPr id="8198" name="Line 14">
            <a:extLst>
              <a:ext uri="{FF2B5EF4-FFF2-40B4-BE49-F238E27FC236}">
                <a16:creationId xmlns:a16="http://schemas.microsoft.com/office/drawing/2014/main" id="{F22ED0A2-1982-4CEA-9615-D6768DC12C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621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4551" name="Rectangle 7">
            <a:extLst>
              <a:ext uri="{FF2B5EF4-FFF2-40B4-BE49-F238E27FC236}">
                <a16:creationId xmlns:a16="http://schemas.microsoft.com/office/drawing/2014/main" id="{53553E32-34B2-4D3C-B2F3-63E36C69C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Flows—Indirect Method</a:t>
            </a:r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8597075C-8B8A-47CB-98E4-D73527155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8201" name="Line 17">
            <a:extLst>
              <a:ext uri="{FF2B5EF4-FFF2-40B4-BE49-F238E27FC236}">
                <a16:creationId xmlns:a16="http://schemas.microsoft.com/office/drawing/2014/main" id="{7C08AA22-C44D-438A-BEDB-1A8169877E9D}"/>
              </a:ext>
            </a:extLst>
          </p:cNvPr>
          <p:cNvSpPr>
            <a:spLocks noChangeShapeType="1"/>
          </p:cNvSpPr>
          <p:nvPr/>
        </p:nvSpPr>
        <p:spPr bwMode="auto">
          <a:xfrm>
            <a:off x="4914901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Line 18">
            <a:extLst>
              <a:ext uri="{FF2B5EF4-FFF2-40B4-BE49-F238E27FC236}">
                <a16:creationId xmlns:a16="http://schemas.microsoft.com/office/drawing/2014/main" id="{15EDAF78-713F-441C-B540-3FBE1C0BCC5D}"/>
              </a:ext>
            </a:extLst>
          </p:cNvPr>
          <p:cNvSpPr>
            <a:spLocks noChangeShapeType="1"/>
          </p:cNvSpPr>
          <p:nvPr/>
        </p:nvSpPr>
        <p:spPr bwMode="auto">
          <a:xfrm>
            <a:off x="76612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8203" name="AutoShape 23">
            <a:extLst>
              <a:ext uri="{FF2B5EF4-FFF2-40B4-BE49-F238E27FC236}">
                <a16:creationId xmlns:a16="http://schemas.microsoft.com/office/drawing/2014/main" id="{E0628598-AB42-41FE-9AB4-EBD21A909623}"/>
              </a:ext>
            </a:extLst>
          </p:cNvPr>
          <p:cNvCxnSpPr>
            <a:cxnSpLocks noChangeShapeType="1"/>
            <a:stCxn id="949260" idx="2"/>
            <a:endCxn id="364551" idx="0"/>
          </p:cNvCxnSpPr>
          <p:nvPr/>
        </p:nvCxnSpPr>
        <p:spPr bwMode="auto">
          <a:xfrm>
            <a:off x="6096000" y="1017588"/>
            <a:ext cx="6350" cy="963612"/>
          </a:xfrm>
          <a:prstGeom prst="straightConnector1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4" name="AutoShape 24">
            <a:extLst>
              <a:ext uri="{FF2B5EF4-FFF2-40B4-BE49-F238E27FC236}">
                <a16:creationId xmlns:a16="http://schemas.microsoft.com/office/drawing/2014/main" id="{8AECEB2B-7999-44D6-BE5E-1D2723AB05E6}"/>
              </a:ext>
            </a:extLst>
          </p:cNvPr>
          <p:cNvCxnSpPr>
            <a:cxnSpLocks noChangeShapeType="1"/>
            <a:stCxn id="949260" idx="2"/>
            <a:endCxn id="949261" idx="0"/>
          </p:cNvCxnSpPr>
          <p:nvPr/>
        </p:nvCxnSpPr>
        <p:spPr bwMode="auto">
          <a:xfrm rot="5400000">
            <a:off x="4239419" y="124619"/>
            <a:ext cx="963612" cy="2749550"/>
          </a:xfrm>
          <a:prstGeom prst="bentConnector3">
            <a:avLst>
              <a:gd name="adj1" fmla="val 4991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5" name="AutoShape 25">
            <a:extLst>
              <a:ext uri="{FF2B5EF4-FFF2-40B4-BE49-F238E27FC236}">
                <a16:creationId xmlns:a16="http://schemas.microsoft.com/office/drawing/2014/main" id="{DD3F4358-7551-405C-8E9A-CFD15651983F}"/>
              </a:ext>
            </a:extLst>
          </p:cNvPr>
          <p:cNvCxnSpPr>
            <a:cxnSpLocks noChangeShapeType="1"/>
            <a:stCxn id="949260" idx="2"/>
          </p:cNvCxnSpPr>
          <p:nvPr/>
        </p:nvCxnSpPr>
        <p:spPr bwMode="auto">
          <a:xfrm rot="16200000" flipH="1">
            <a:off x="6988969" y="124619"/>
            <a:ext cx="963612" cy="2749550"/>
          </a:xfrm>
          <a:prstGeom prst="bentConnector3">
            <a:avLst>
              <a:gd name="adj1" fmla="val 49917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49260" name="Rectangle 12">
            <a:extLst>
              <a:ext uri="{FF2B5EF4-FFF2-40B4-BE49-F238E27FC236}">
                <a16:creationId xmlns:a16="http://schemas.microsoft.com/office/drawing/2014/main" id="{CA33C248-B87E-4C37-83FF-AFF2BACFD9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79F2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17DFC894-04E1-443A-AFFC-3C1562ACD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1  Indicate the usefulness of the statement of cash flows.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67C1FFBF-0FB6-49E8-B716-221B8BE8C0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81201"/>
            <a:ext cx="74676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Provides information to help assess: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generate future cash flows.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pay dividends and obligations.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Reasons for difference between net income and net cash provided (used) by operating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Cash investing and financing transactions during the period.</a:t>
            </a:r>
          </a:p>
        </p:txBody>
      </p:sp>
      <p:sp>
        <p:nvSpPr>
          <p:cNvPr id="1055748" name="Rectangle 4">
            <a:extLst>
              <a:ext uri="{FF2B5EF4-FFF2-40B4-BE49-F238E27FC236}">
                <a16:creationId xmlns:a16="http://schemas.microsoft.com/office/drawing/2014/main" id="{7962724B-1314-4381-A6C7-27AA16FDD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0245" name="Rectangle 3">
            <a:extLst>
              <a:ext uri="{FF2B5EF4-FFF2-40B4-BE49-F238E27FC236}">
                <a16:creationId xmlns:a16="http://schemas.microsoft.com/office/drawing/2014/main" id="{3A042109-51EE-425B-9C9E-6413573F8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Usefulness of the Statement of Cash Flows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231362D0-3F5B-4039-B616-9948B9BD6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25836FDC-B462-4C17-A44F-7DDDC90A6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125379" name="Rectangle 3">
            <a:extLst>
              <a:ext uri="{FF2B5EF4-FFF2-40B4-BE49-F238E27FC236}">
                <a16:creationId xmlns:a16="http://schemas.microsoft.com/office/drawing/2014/main" id="{F48FFD25-5624-4B7E-915D-5821CDE2D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125380" name="Rectangle 4">
            <a:extLst>
              <a:ext uri="{FF2B5EF4-FFF2-40B4-BE49-F238E27FC236}">
                <a16:creationId xmlns:a16="http://schemas.microsoft.com/office/drawing/2014/main" id="{72B0B64C-EF83-4B94-A505-EED66353F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36938"/>
            <a:ext cx="25146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Income Statement Items</a:t>
            </a:r>
          </a:p>
        </p:txBody>
      </p:sp>
      <p:sp>
        <p:nvSpPr>
          <p:cNvPr id="12294" name="Rectangle 5">
            <a:extLst>
              <a:ext uri="{FF2B5EF4-FFF2-40B4-BE49-F238E27FC236}">
                <a16:creationId xmlns:a16="http://schemas.microsoft.com/office/drawing/2014/main" id="{D4C5603B-4E00-491E-A150-03F3E4161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Operating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2" name="Rectangle 6">
            <a:extLst>
              <a:ext uri="{FF2B5EF4-FFF2-40B4-BE49-F238E27FC236}">
                <a16:creationId xmlns:a16="http://schemas.microsoft.com/office/drawing/2014/main" id="{1529D435-AC0E-4EE4-9F50-8D3F7A770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436939"/>
            <a:ext cx="236220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Investments and Long-Term Asset Items</a:t>
            </a:r>
          </a:p>
        </p:txBody>
      </p:sp>
      <p:sp>
        <p:nvSpPr>
          <p:cNvPr id="12296" name="Rectangle 7">
            <a:extLst>
              <a:ext uri="{FF2B5EF4-FFF2-40B4-BE49-F238E27FC236}">
                <a16:creationId xmlns:a16="http://schemas.microsoft.com/office/drawing/2014/main" id="{6438E134-85D6-4F37-92D4-FAB2DAC65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4" name="Rectangle 8">
            <a:extLst>
              <a:ext uri="{FF2B5EF4-FFF2-40B4-BE49-F238E27FC236}">
                <a16:creationId xmlns:a16="http://schemas.microsoft.com/office/drawing/2014/main" id="{E198F158-49E0-4D7F-9ED2-777AB8B72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443288"/>
            <a:ext cx="2362200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Long-Term Liabilities and Stockholders’ Equity</a:t>
            </a:r>
          </a:p>
        </p:txBody>
      </p:sp>
      <p:sp>
        <p:nvSpPr>
          <p:cNvPr id="12298" name="Rectangle 9">
            <a:extLst>
              <a:ext uri="{FF2B5EF4-FFF2-40B4-BE49-F238E27FC236}">
                <a16:creationId xmlns:a16="http://schemas.microsoft.com/office/drawing/2014/main" id="{A1AC5DA9-A79B-4CF2-8B66-A1F4FE4AC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221615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2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2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5380" grpId="0"/>
      <p:bldP spid="1125382" grpId="0"/>
      <p:bldP spid="11253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491" name="Rectangle 3">
            <a:extLst>
              <a:ext uri="{FF2B5EF4-FFF2-40B4-BE49-F238E27FC236}">
                <a16:creationId xmlns:a16="http://schemas.microsoft.com/office/drawing/2014/main" id="{F3673A49-035B-4C25-B853-917687663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4339" name="Text Box 4">
            <a:extLst>
              <a:ext uri="{FF2B5EF4-FFF2-40B4-BE49-F238E27FC236}">
                <a16:creationId xmlns:a16="http://schemas.microsoft.com/office/drawing/2014/main" id="{D9657B7C-6896-45D5-BE22-4B33BA8C7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4340" name="Rectangle 8">
            <a:extLst>
              <a:ext uri="{FF2B5EF4-FFF2-40B4-BE49-F238E27FC236}">
                <a16:creationId xmlns:a16="http://schemas.microsoft.com/office/drawing/2014/main" id="{FAE11D62-6318-4A7E-A5CD-746E4A68A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4341" name="Rectangle 3">
            <a:extLst>
              <a:ext uri="{FF2B5EF4-FFF2-40B4-BE49-F238E27FC236}">
                <a16:creationId xmlns:a16="http://schemas.microsoft.com/office/drawing/2014/main" id="{B51C4F82-CA0A-48CC-917A-4B1DEE4CD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pic>
        <p:nvPicPr>
          <p:cNvPr id="14342" name="Picture 10">
            <a:extLst>
              <a:ext uri="{FF2B5EF4-FFF2-40B4-BE49-F238E27FC236}">
                <a16:creationId xmlns:a16="http://schemas.microsoft.com/office/drawing/2014/main" id="{279F3595-8C50-4C0F-852F-87922D97D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2516188"/>
          </a:xfrm>
          <a:prstGeom prst="rect">
            <a:avLst/>
          </a:prstGeom>
          <a:noFill/>
          <a:ln w="1905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8AD33AEF-9B3F-4322-9221-49617A5C3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4078288"/>
          </a:xfrm>
          <a:prstGeom prst="rect">
            <a:avLst/>
          </a:prstGeom>
          <a:noFill/>
          <a:ln w="19050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427" name="Rectangle 3">
            <a:extLst>
              <a:ext uri="{FF2B5EF4-FFF2-40B4-BE49-F238E27FC236}">
                <a16:creationId xmlns:a16="http://schemas.microsoft.com/office/drawing/2014/main" id="{500E25EF-128E-447F-9E82-19DFDEDA8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59BEB93A-34FE-4E75-94AF-B719B1AB5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85A20621-0F07-426C-BED6-4DFCD9009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6390" name="Rectangle 3">
            <a:extLst>
              <a:ext uri="{FF2B5EF4-FFF2-40B4-BE49-F238E27FC236}">
                <a16:creationId xmlns:a16="http://schemas.microsoft.com/office/drawing/2014/main" id="{9CFF4C12-B2A2-4D15-A6C8-9C52209AD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A56F474F-E811-47C9-BAAB-341B1AE24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30414"/>
            <a:ext cx="8001000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common stock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Conversion of bonds into common stock.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debt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Exchanges of plant assets.</a:t>
            </a:r>
          </a:p>
        </p:txBody>
      </p:sp>
      <p:sp>
        <p:nvSpPr>
          <p:cNvPr id="18435" name="Rectangle 14">
            <a:extLst>
              <a:ext uri="{FF2B5EF4-FFF2-40B4-BE49-F238E27FC236}">
                <a16:creationId xmlns:a16="http://schemas.microsoft.com/office/drawing/2014/main" id="{FCB52B13-751B-4084-80E5-4DEDA610D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191001"/>
            <a:ext cx="78486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report noncash activities in either a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schedule</a:t>
            </a:r>
            <a:r>
              <a:rPr lang="en-US" altLang="en-US" sz="2300" dirty="0">
                <a:latin typeface="Arial" panose="020B0604020202020204" pitchFamily="34" charset="0"/>
              </a:rPr>
              <a:t> (bottom of the statement) or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note</a:t>
            </a:r>
            <a:r>
              <a:rPr lang="en-US" altLang="en-US" sz="2300" dirty="0">
                <a:latin typeface="Arial" panose="020B0604020202020204" pitchFamily="34" charset="0"/>
              </a:rPr>
              <a:t> to the financial statements.</a:t>
            </a:r>
          </a:p>
        </p:txBody>
      </p:sp>
      <p:sp>
        <p:nvSpPr>
          <p:cNvPr id="881680" name="Rectangle 16">
            <a:extLst>
              <a:ext uri="{FF2B5EF4-FFF2-40B4-BE49-F238E27FC236}">
                <a16:creationId xmlns:a16="http://schemas.microsoft.com/office/drawing/2014/main" id="{E62F3380-C33E-4B9E-9352-5E7E8E92F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8437" name="Text Box 17">
            <a:extLst>
              <a:ext uri="{FF2B5EF4-FFF2-40B4-BE49-F238E27FC236}">
                <a16:creationId xmlns:a16="http://schemas.microsoft.com/office/drawing/2014/main" id="{40DDDFE8-01FA-456E-B137-AB91AFEE3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8438" name="Rectangle 3">
            <a:extLst>
              <a:ext uri="{FF2B5EF4-FFF2-40B4-BE49-F238E27FC236}">
                <a16:creationId xmlns:a16="http://schemas.microsoft.com/office/drawing/2014/main" id="{7B11606C-A2EC-4985-80EC-9EECEA9DA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Significant Noncash Activities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3">
            <a:extLst>
              <a:ext uri="{FF2B5EF4-FFF2-40B4-BE49-F238E27FC236}">
                <a16:creationId xmlns:a16="http://schemas.microsoft.com/office/drawing/2014/main" id="{E3D3DF38-8C8A-4C04-A6A4-3122A3E94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33400"/>
            <a:ext cx="8077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0483" name="Picture 12">
            <a:extLst>
              <a:ext uri="{FF2B5EF4-FFF2-40B4-BE49-F238E27FC236}">
                <a16:creationId xmlns:a16="http://schemas.microsoft.com/office/drawing/2014/main" id="{0CDF9577-0B3E-43BE-BDFC-32227758D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550" y="4724400"/>
            <a:ext cx="17462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>
            <a:extLst>
              <a:ext uri="{FF2B5EF4-FFF2-40B4-BE49-F238E27FC236}">
                <a16:creationId xmlns:a16="http://schemas.microsoft.com/office/drawing/2014/main" id="{AF998EE6-2CD5-474E-99C5-77366FCE89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057400"/>
            <a:ext cx="792480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SzPct val="80000"/>
            </a:pPr>
            <a:r>
              <a:rPr lang="en-US" altLang="en-US" sz="2600" b="1" dirty="0">
                <a:latin typeface="Arial" panose="020B0604020202020204" pitchFamily="34" charset="0"/>
              </a:rPr>
              <a:t>Order of Presentation: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Operating activities.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Investing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Financing activities.</a:t>
            </a:r>
          </a:p>
        </p:txBody>
      </p:sp>
      <p:sp>
        <p:nvSpPr>
          <p:cNvPr id="22531" name="Text Box 5">
            <a:extLst>
              <a:ext uri="{FF2B5EF4-FFF2-40B4-BE49-F238E27FC236}">
                <a16:creationId xmlns:a16="http://schemas.microsoft.com/office/drawing/2014/main" id="{578A5B43-8D4B-45B0-A7DA-30159FDD0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5146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Direct Method</a:t>
            </a:r>
          </a:p>
        </p:txBody>
      </p:sp>
      <p:sp>
        <p:nvSpPr>
          <p:cNvPr id="22532" name="Text Box 6">
            <a:extLst>
              <a:ext uri="{FF2B5EF4-FFF2-40B4-BE49-F238E27FC236}">
                <a16:creationId xmlns:a16="http://schemas.microsoft.com/office/drawing/2014/main" id="{7C05A43D-DD64-4A7D-9F26-A11DDC402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004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Indirect Method</a:t>
            </a:r>
          </a:p>
        </p:txBody>
      </p:sp>
      <p:sp>
        <p:nvSpPr>
          <p:cNvPr id="22533" name="AutoShape 7">
            <a:extLst>
              <a:ext uri="{FF2B5EF4-FFF2-40B4-BE49-F238E27FC236}">
                <a16:creationId xmlns:a16="http://schemas.microsoft.com/office/drawing/2014/main" id="{2E777F06-9CAC-4E90-BD59-7F22B98BB3A4}"/>
              </a:ext>
            </a:extLst>
          </p:cNvPr>
          <p:cNvSpPr>
            <a:spLocks/>
          </p:cNvSpPr>
          <p:nvPr/>
        </p:nvSpPr>
        <p:spPr bwMode="auto">
          <a:xfrm>
            <a:off x="6172200" y="2438400"/>
            <a:ext cx="381000" cy="1295400"/>
          </a:xfrm>
          <a:prstGeom prst="leftBrace">
            <a:avLst>
              <a:gd name="adj1" fmla="val 28333"/>
              <a:gd name="adj2" fmla="val 50000"/>
            </a:avLst>
          </a:prstGeom>
          <a:noFill/>
          <a:ln w="28575" cap="sq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64616" name="Rectangle 8">
            <a:extLst>
              <a:ext uri="{FF2B5EF4-FFF2-40B4-BE49-F238E27FC236}">
                <a16:creationId xmlns:a16="http://schemas.microsoft.com/office/drawing/2014/main" id="{04941E34-2F92-49BC-A503-5B7C427CE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2535" name="Text Box 9">
            <a:extLst>
              <a:ext uri="{FF2B5EF4-FFF2-40B4-BE49-F238E27FC236}">
                <a16:creationId xmlns:a16="http://schemas.microsoft.com/office/drawing/2014/main" id="{4C593D01-8F2D-4526-B7A8-B43DDCFF7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id="{7DC200D4-8477-41BB-851D-9D6BE36A6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7">
            <a:extLst>
              <a:ext uri="{FF2B5EF4-FFF2-40B4-BE49-F238E27FC236}">
                <a16:creationId xmlns:a16="http://schemas.microsoft.com/office/drawing/2014/main" id="{034335B7-BCAA-4F28-9DA9-5B8981116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4579" name="Text Box 11">
            <a:extLst>
              <a:ext uri="{FF2B5EF4-FFF2-40B4-BE49-F238E27FC236}">
                <a16:creationId xmlns:a16="http://schemas.microsoft.com/office/drawing/2014/main" id="{BE75D680-4FD0-41A5-AD80-8C0D9A18C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19200"/>
            <a:ext cx="1371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12-2</a:t>
            </a:r>
          </a:p>
        </p:txBody>
      </p:sp>
      <p:pic>
        <p:nvPicPr>
          <p:cNvPr id="24580" name="Picture 13">
            <a:extLst>
              <a:ext uri="{FF2B5EF4-FFF2-40B4-BE49-F238E27FC236}">
                <a16:creationId xmlns:a16="http://schemas.microsoft.com/office/drawing/2014/main" id="{09A07685-1EE0-4EF9-8DDC-368346A69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506538"/>
            <a:ext cx="7391400" cy="466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968718" name="Rectangle 14">
            <a:extLst>
              <a:ext uri="{FF2B5EF4-FFF2-40B4-BE49-F238E27FC236}">
                <a16:creationId xmlns:a16="http://schemas.microsoft.com/office/drawing/2014/main" id="{4289E893-AB0F-48BB-BC2C-5237317E8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810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F7EC1542-9EB8-464F-9420-E1A05C6F7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7951"/>
            <a:ext cx="58674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</a:pP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Illustration:</a:t>
            </a:r>
            <a:r>
              <a:rPr lang="en-US" altLang="en-US" sz="2200" dirty="0">
                <a:latin typeface="Arial" panose="020B0604020202020204" pitchFamily="34" charset="0"/>
              </a:rPr>
              <a:t>  Classify each of these transactions by type of cash flow activity.</a:t>
            </a:r>
          </a:p>
        </p:txBody>
      </p:sp>
      <p:sp>
        <p:nvSpPr>
          <p:cNvPr id="1091590" name="Rectangle 6">
            <a:extLst>
              <a:ext uri="{FF2B5EF4-FFF2-40B4-BE49-F238E27FC236}">
                <a16:creationId xmlns:a16="http://schemas.microsoft.com/office/drawing/2014/main" id="{250CCFA5-DB67-45F2-8642-4553C8CEE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  <p:sp>
        <p:nvSpPr>
          <p:cNvPr id="26628" name="Text Box 7">
            <a:extLst>
              <a:ext uri="{FF2B5EF4-FFF2-40B4-BE49-F238E27FC236}">
                <a16:creationId xmlns:a16="http://schemas.microsoft.com/office/drawing/2014/main" id="{4C900A73-B62D-463F-ACBC-18BE8A2D0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6629" name="Rectangle 8">
            <a:extLst>
              <a:ext uri="{FF2B5EF4-FFF2-40B4-BE49-F238E27FC236}">
                <a16:creationId xmlns:a16="http://schemas.microsoft.com/office/drawing/2014/main" id="{65296018-500A-46AF-9984-4511B642D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343151"/>
            <a:ext cx="5867400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1. 	Issued 100,000 shares of $5 par value common stock for $800,000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2. 	Borrowed $200,000, signing a 5-year note bearing 8% interest.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3. 	Purchased two semi-trailer trucks for $170,000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4. 	Paid employees $12,000 for salaries and wages.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5. 	Collected $20,000 cash for services provided.</a:t>
            </a:r>
          </a:p>
        </p:txBody>
      </p:sp>
      <p:sp>
        <p:nvSpPr>
          <p:cNvPr id="1091593" name="Text Box 9">
            <a:extLst>
              <a:ext uri="{FF2B5EF4-FFF2-40B4-BE49-F238E27FC236}">
                <a16:creationId xmlns:a16="http://schemas.microsoft.com/office/drawing/2014/main" id="{73A0B027-40AB-4D6E-BADA-91720F894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514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4" name="Text Box 10">
            <a:extLst>
              <a:ext uri="{FF2B5EF4-FFF2-40B4-BE49-F238E27FC236}">
                <a16:creationId xmlns:a16="http://schemas.microsoft.com/office/drawing/2014/main" id="{6FA48374-755A-4666-B2EC-4695B4168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2004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5" name="Text Box 11">
            <a:extLst>
              <a:ext uri="{FF2B5EF4-FFF2-40B4-BE49-F238E27FC236}">
                <a16:creationId xmlns:a16="http://schemas.microsoft.com/office/drawing/2014/main" id="{536959AB-ED84-4B7D-85FB-DDEBB1652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038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</a:p>
        </p:txBody>
      </p:sp>
      <p:sp>
        <p:nvSpPr>
          <p:cNvPr id="1091596" name="Text Box 12">
            <a:extLst>
              <a:ext uri="{FF2B5EF4-FFF2-40B4-BE49-F238E27FC236}">
                <a16:creationId xmlns:a16="http://schemas.microsoft.com/office/drawing/2014/main" id="{1B805D6B-2912-44DC-8925-50F2F50B2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876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sp>
        <p:nvSpPr>
          <p:cNvPr id="1091597" name="Text Box 13">
            <a:extLst>
              <a:ext uri="{FF2B5EF4-FFF2-40B4-BE49-F238E27FC236}">
                <a16:creationId xmlns:a16="http://schemas.microsoft.com/office/drawing/2014/main" id="{2E5C9881-A834-4B6B-99C7-F8ED67274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5638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pic>
        <p:nvPicPr>
          <p:cNvPr id="26635" name="Picture 15">
            <a:extLst>
              <a:ext uri="{FF2B5EF4-FFF2-40B4-BE49-F238E27FC236}">
                <a16:creationId xmlns:a16="http://schemas.microsoft.com/office/drawing/2014/main" id="{32CB4F2F-EAD4-4916-963D-9603D844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438276"/>
            <a:ext cx="16906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1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91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91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9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91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1593" grpId="0"/>
      <p:bldP spid="1091594" grpId="0"/>
      <p:bldP spid="1091595" grpId="0"/>
      <p:bldP spid="1091596" grpId="0"/>
      <p:bldP spid="109159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5" name="Rectangle 3">
            <a:extLst>
              <a:ext uri="{FF2B5EF4-FFF2-40B4-BE49-F238E27FC236}">
                <a16:creationId xmlns:a16="http://schemas.microsoft.com/office/drawing/2014/main" id="{FBF706F0-1A83-4879-BFBA-1897A9F75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8675" name="Text Box 4">
            <a:extLst>
              <a:ext uri="{FF2B5EF4-FFF2-40B4-BE49-F238E27FC236}">
                <a16:creationId xmlns:a16="http://schemas.microsoft.com/office/drawing/2014/main" id="{E0E21061-19A3-4991-ADC8-22A9CD9B4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pic>
        <p:nvPicPr>
          <p:cNvPr id="28676" name="Picture 12">
            <a:extLst>
              <a:ext uri="{FF2B5EF4-FFF2-40B4-BE49-F238E27FC236}">
                <a16:creationId xmlns:a16="http://schemas.microsoft.com/office/drawing/2014/main" id="{5067D6C0-9C5B-41CB-BF26-ECAEAF69B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6" y="2065338"/>
            <a:ext cx="56102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8677" name="Rectangle 13">
            <a:extLst>
              <a:ext uri="{FF2B5EF4-FFF2-40B4-BE49-F238E27FC236}">
                <a16:creationId xmlns:a16="http://schemas.microsoft.com/office/drawing/2014/main" id="{95335F99-80D9-496C-9129-23E9CBE0C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2590801"/>
            <a:ext cx="2716212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Impact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of </a:t>
            </a: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product life cycle</a:t>
            </a:r>
            <a:r>
              <a:rPr lang="en-US" altLang="en-US" dirty="0">
                <a:latin typeface="Arial" panose="020B0604020202020204" pitchFamily="34" charset="0"/>
              </a:rPr>
              <a:t> on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cash flows.</a:t>
            </a:r>
          </a:p>
        </p:txBody>
      </p:sp>
      <p:sp>
        <p:nvSpPr>
          <p:cNvPr id="28678" name="Text Box 14">
            <a:extLst>
              <a:ext uri="{FF2B5EF4-FFF2-40B4-BE49-F238E27FC236}">
                <a16:creationId xmlns:a16="http://schemas.microsoft.com/office/drawing/2014/main" id="{834C6B6C-5AC8-4C46-92EF-03C0DE8C8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58964"/>
            <a:ext cx="1371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12-3</a:t>
            </a:r>
          </a:p>
        </p:txBody>
      </p:sp>
      <p:sp>
        <p:nvSpPr>
          <p:cNvPr id="28679" name="Rectangle 3">
            <a:extLst>
              <a:ext uri="{FF2B5EF4-FFF2-40B4-BE49-F238E27FC236}">
                <a16:creationId xmlns:a16="http://schemas.microsoft.com/office/drawing/2014/main" id="{7EEE27AB-0AAD-4D2B-A43F-53323B53C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The Corporate Life Cycle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8">
            <a:extLst>
              <a:ext uri="{FF2B5EF4-FFF2-40B4-BE49-F238E27FC236}">
                <a16:creationId xmlns:a16="http://schemas.microsoft.com/office/drawing/2014/main" id="{52413E88-E603-46F8-9489-AD59BE5D5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482726"/>
            <a:ext cx="86106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0723" name="Picture 9">
            <a:extLst>
              <a:ext uri="{FF2B5EF4-FFF2-40B4-BE49-F238E27FC236}">
                <a16:creationId xmlns:a16="http://schemas.microsoft.com/office/drawing/2014/main" id="{87288931-C2AE-4C46-ACED-AFFEF3B3D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1" y="452438"/>
            <a:ext cx="1914525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8389949E-E517-4555-982D-7307862F1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046288"/>
            <a:ext cx="77724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600" dirty="0">
                <a:solidFill>
                  <a:srgbClr val="000000"/>
                </a:solidFill>
                <a:latin typeface="Arial" panose="020B0604020202020204" pitchFamily="34" charset="0"/>
              </a:rPr>
              <a:t>Three Sources of Information: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Comparative balance sheets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Current income statement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Additional information</a:t>
            </a:r>
          </a:p>
        </p:txBody>
      </p:sp>
      <p:sp>
        <p:nvSpPr>
          <p:cNvPr id="966660" name="Rectangle 4">
            <a:extLst>
              <a:ext uri="{FF2B5EF4-FFF2-40B4-BE49-F238E27FC236}">
                <a16:creationId xmlns:a16="http://schemas.microsoft.com/office/drawing/2014/main" id="{AFB5D422-710A-4F66-BDED-52D604C54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2772" name="Text Box 8">
            <a:extLst>
              <a:ext uri="{FF2B5EF4-FFF2-40B4-BE49-F238E27FC236}">
                <a16:creationId xmlns:a16="http://schemas.microsoft.com/office/drawing/2014/main" id="{BC3D2FB2-C0D5-4737-AAAE-796486E1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5C2ED1D9-8950-4569-9F1B-2FD9F8244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3571" name="Rectangle 3">
            <a:extLst>
              <a:ext uri="{FF2B5EF4-FFF2-40B4-BE49-F238E27FC236}">
                <a16:creationId xmlns:a16="http://schemas.microsoft.com/office/drawing/2014/main" id="{ECC7B3D3-AB3F-4850-9102-52E569056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4819" name="Rectangle 4">
            <a:extLst>
              <a:ext uri="{FF2B5EF4-FFF2-40B4-BE49-F238E27FC236}">
                <a16:creationId xmlns:a16="http://schemas.microsoft.com/office/drawing/2014/main" id="{4DA05AED-5546-4EB5-99A1-F0635BA94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11FD5CA3-1ADC-47F8-9C75-43D870587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7814"/>
            <a:ext cx="8153400" cy="21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34821" name="Text Box 6">
            <a:extLst>
              <a:ext uri="{FF2B5EF4-FFF2-40B4-BE49-F238E27FC236}">
                <a16:creationId xmlns:a16="http://schemas.microsoft.com/office/drawing/2014/main" id="{6E83F1BC-DA9D-4430-B660-6051B431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4822" name="Text Box 7">
            <a:extLst>
              <a:ext uri="{FF2B5EF4-FFF2-40B4-BE49-F238E27FC236}">
                <a16:creationId xmlns:a16="http://schemas.microsoft.com/office/drawing/2014/main" id="{BF2D5205-400F-4B5C-AF80-CCCA31900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4823" name="Rectangle 3">
            <a:extLst>
              <a:ext uri="{FF2B5EF4-FFF2-40B4-BE49-F238E27FC236}">
                <a16:creationId xmlns:a16="http://schemas.microsoft.com/office/drawing/2014/main" id="{3B52C002-AD48-463F-BFB8-354FDE2D5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618" name="Rectangle 2">
            <a:extLst>
              <a:ext uri="{FF2B5EF4-FFF2-40B4-BE49-F238E27FC236}">
                <a16:creationId xmlns:a16="http://schemas.microsoft.com/office/drawing/2014/main" id="{8DF7DAD6-9F18-4E8F-8050-3FAFBDECB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C47CE37B-51CB-4AE4-8D00-263A9E7E9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6868" name="Text Box 5">
            <a:extLst>
              <a:ext uri="{FF2B5EF4-FFF2-40B4-BE49-F238E27FC236}">
                <a16:creationId xmlns:a16="http://schemas.microsoft.com/office/drawing/2014/main" id="{9230B097-99A2-427A-9D99-3F8713D4B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6869" name="Text Box 6">
            <a:extLst>
              <a:ext uri="{FF2B5EF4-FFF2-40B4-BE49-F238E27FC236}">
                <a16:creationId xmlns:a16="http://schemas.microsoft.com/office/drawing/2014/main" id="{DEFAE467-3BAF-4B8F-B4C4-1372FBF87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6870" name="Rectangle 3">
            <a:extLst>
              <a:ext uri="{FF2B5EF4-FFF2-40B4-BE49-F238E27FC236}">
                <a16:creationId xmlns:a16="http://schemas.microsoft.com/office/drawing/2014/main" id="{06576846-2147-47CA-829F-3945AE72D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6871" name="Picture 8">
            <a:extLst>
              <a:ext uri="{FF2B5EF4-FFF2-40B4-BE49-F238E27FC236}">
                <a16:creationId xmlns:a16="http://schemas.microsoft.com/office/drawing/2014/main" id="{4C951A9B-D9AE-4486-B20F-88C775CA1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0"/>
            <a:ext cx="81534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666" name="Rectangle 2">
            <a:extLst>
              <a:ext uri="{FF2B5EF4-FFF2-40B4-BE49-F238E27FC236}">
                <a16:creationId xmlns:a16="http://schemas.microsoft.com/office/drawing/2014/main" id="{DF5EB57F-CD32-4321-9F4A-8767EE2C8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58D6BC80-A9B1-46B5-87FA-4A9118F7E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8916" name="Text Box 4">
            <a:extLst>
              <a:ext uri="{FF2B5EF4-FFF2-40B4-BE49-F238E27FC236}">
                <a16:creationId xmlns:a16="http://schemas.microsoft.com/office/drawing/2014/main" id="{63946DB9-AAB2-4B43-BEE9-E49DE2153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8917" name="Text Box 5">
            <a:extLst>
              <a:ext uri="{FF2B5EF4-FFF2-40B4-BE49-F238E27FC236}">
                <a16:creationId xmlns:a16="http://schemas.microsoft.com/office/drawing/2014/main" id="{63ACCA3A-FAC4-460D-9477-D61A76FF4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8918" name="Rectangle 3">
            <a:extLst>
              <a:ext uri="{FF2B5EF4-FFF2-40B4-BE49-F238E27FC236}">
                <a16:creationId xmlns:a16="http://schemas.microsoft.com/office/drawing/2014/main" id="{F9B1A950-C614-4562-8FDC-84D958DBD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8919" name="Picture 8">
            <a:extLst>
              <a:ext uri="{FF2B5EF4-FFF2-40B4-BE49-F238E27FC236}">
                <a16:creationId xmlns:a16="http://schemas.microsoft.com/office/drawing/2014/main" id="{BDD4F750-9D24-49FB-B671-7F6A156D7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1"/>
            <a:ext cx="81534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>
            <a:extLst>
              <a:ext uri="{FF2B5EF4-FFF2-40B4-BE49-F238E27FC236}">
                <a16:creationId xmlns:a16="http://schemas.microsoft.com/office/drawing/2014/main" id="{3CF7EB51-60DF-4D05-AB1A-F7A64444F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57400"/>
            <a:ext cx="2941638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0963" name="Rectangle 3">
            <a:extLst>
              <a:ext uri="{FF2B5EF4-FFF2-40B4-BE49-F238E27FC236}">
                <a16:creationId xmlns:a16="http://schemas.microsoft.com/office/drawing/2014/main" id="{00C8DC77-3112-49E4-9B5C-35CFE76D0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1"/>
            <a:ext cx="44958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68325" indent="-45402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favor the indirect method for two reasons: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Easier and less costly to prepare.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Focuses on differences between net income and net cash flow from operating activities.</a:t>
            </a:r>
          </a:p>
        </p:txBody>
      </p:sp>
      <p:sp>
        <p:nvSpPr>
          <p:cNvPr id="974856" name="Rectangle 8">
            <a:extLst>
              <a:ext uri="{FF2B5EF4-FFF2-40B4-BE49-F238E27FC236}">
                <a16:creationId xmlns:a16="http://schemas.microsoft.com/office/drawing/2014/main" id="{5055BE7C-7614-4327-A57C-309376C0A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40965" name="Text Box 11">
            <a:extLst>
              <a:ext uri="{FF2B5EF4-FFF2-40B4-BE49-F238E27FC236}">
                <a16:creationId xmlns:a16="http://schemas.microsoft.com/office/drawing/2014/main" id="{BEDB2FC7-AA56-4598-AC88-3DC56F273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40966" name="Rectangle 3">
            <a:extLst>
              <a:ext uri="{FF2B5EF4-FFF2-40B4-BE49-F238E27FC236}">
                <a16:creationId xmlns:a16="http://schemas.microsoft.com/office/drawing/2014/main" id="{E62766DA-2971-4FB8-B9BE-887357BB5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029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Indirect and Direct Methods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026">
            <a:extLst>
              <a:ext uri="{FF2B5EF4-FFF2-40B4-BE49-F238E27FC236}">
                <a16:creationId xmlns:a16="http://schemas.microsoft.com/office/drawing/2014/main" id="{A6DF217E-2D92-4568-8090-D340A9576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5811" name="Rectangle 1027">
            <a:extLst>
              <a:ext uri="{FF2B5EF4-FFF2-40B4-BE49-F238E27FC236}">
                <a16:creationId xmlns:a16="http://schemas.microsoft.com/office/drawing/2014/main" id="{A53D3821-A416-4318-8C3D-6283666D6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3012" name="Text Box 1030">
            <a:extLst>
              <a:ext uri="{FF2B5EF4-FFF2-40B4-BE49-F238E27FC236}">
                <a16:creationId xmlns:a16="http://schemas.microsoft.com/office/drawing/2014/main" id="{71A3744B-4518-4F15-865C-CE3F5D350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343025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  <a:r>
              <a:rPr lang="en-US" altLang="en-US" b="1">
                <a:latin typeface="Arial" panose="020B0604020202020204" pitchFamily="34" charset="0"/>
              </a:rPr>
              <a:t>– Indirect Method</a:t>
            </a:r>
          </a:p>
        </p:txBody>
      </p:sp>
      <p:sp>
        <p:nvSpPr>
          <p:cNvPr id="43013" name="Text Box 1032">
            <a:extLst>
              <a:ext uri="{FF2B5EF4-FFF2-40B4-BE49-F238E27FC236}">
                <a16:creationId xmlns:a16="http://schemas.microsoft.com/office/drawing/2014/main" id="{316B3AF8-F854-4BD6-8464-4B05F9A4A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16764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pic>
        <p:nvPicPr>
          <p:cNvPr id="43014" name="Picture 1035">
            <a:extLst>
              <a:ext uri="{FF2B5EF4-FFF2-40B4-BE49-F238E27FC236}">
                <a16:creationId xmlns:a16="http://schemas.microsoft.com/office/drawing/2014/main" id="{3AD1CD51-0D95-4B0F-A6DB-B10B5CBC9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12950"/>
            <a:ext cx="8153400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8">
            <a:extLst>
              <a:ext uri="{FF2B5EF4-FFF2-40B4-BE49-F238E27FC236}">
                <a16:creationId xmlns:a16="http://schemas.microsoft.com/office/drawing/2014/main" id="{A94659A8-C0C3-40AB-84DD-4474D2E4D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295400"/>
            <a:ext cx="807720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5059" name="Text Box 3">
            <a:extLst>
              <a:ext uri="{FF2B5EF4-FFF2-40B4-BE49-F238E27FC236}">
                <a16:creationId xmlns:a16="http://schemas.microsoft.com/office/drawing/2014/main" id="{1D1E16E1-2811-414E-9861-7450D5C66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5684" name="Rectangle 4">
            <a:extLst>
              <a:ext uri="{FF2B5EF4-FFF2-40B4-BE49-F238E27FC236}">
                <a16:creationId xmlns:a16="http://schemas.microsoft.com/office/drawing/2014/main" id="{DB61C00D-F622-4144-B924-FCCABD63D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5061" name="Text Box 6">
            <a:extLst>
              <a:ext uri="{FF2B5EF4-FFF2-40B4-BE49-F238E27FC236}">
                <a16:creationId xmlns:a16="http://schemas.microsoft.com/office/drawing/2014/main" id="{0BBA47EB-DB9D-427C-A351-8A031FFAC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4478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9">
            <a:extLst>
              <a:ext uri="{FF2B5EF4-FFF2-40B4-BE49-F238E27FC236}">
                <a16:creationId xmlns:a16="http://schemas.microsoft.com/office/drawing/2014/main" id="{3D27A7C1-7A10-498C-9BCF-18CB8D744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143000"/>
            <a:ext cx="8077200" cy="288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7107" name="Text Box 3">
            <a:extLst>
              <a:ext uri="{FF2B5EF4-FFF2-40B4-BE49-F238E27FC236}">
                <a16:creationId xmlns:a16="http://schemas.microsoft.com/office/drawing/2014/main" id="{41B59653-06EF-4B21-B5A3-476519A5B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1200" y="6369050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4.</a:t>
            </a:r>
          </a:p>
        </p:txBody>
      </p:sp>
      <p:sp>
        <p:nvSpPr>
          <p:cNvPr id="1097732" name="Rectangle 4">
            <a:extLst>
              <a:ext uri="{FF2B5EF4-FFF2-40B4-BE49-F238E27FC236}">
                <a16:creationId xmlns:a16="http://schemas.microsoft.com/office/drawing/2014/main" id="{8CE9A9D5-CB15-4D39-AEA7-49FAA0964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048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7109" name="Text Box 5">
            <a:extLst>
              <a:ext uri="{FF2B5EF4-FFF2-40B4-BE49-F238E27FC236}">
                <a16:creationId xmlns:a16="http://schemas.microsoft.com/office/drawing/2014/main" id="{1CB74A4B-51FE-44F5-819D-16F02625BA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2192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sp>
        <p:nvSpPr>
          <p:cNvPr id="47110" name="Rectangle 7">
            <a:extLst>
              <a:ext uri="{FF2B5EF4-FFF2-40B4-BE49-F238E27FC236}">
                <a16:creationId xmlns:a16="http://schemas.microsoft.com/office/drawing/2014/main" id="{7E721BE3-79CB-4EAB-8038-39E27E81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130675"/>
            <a:ext cx="8153400" cy="2239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2857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"/>
              </a:spcBef>
            </a:pPr>
            <a:r>
              <a:rPr lang="en-US" altLang="en-US" sz="1500" b="1">
                <a:latin typeface="Arial" panose="020B0604020202020204" pitchFamily="34" charset="0"/>
              </a:rPr>
              <a:t>Additional information for 2012: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Depreciation expense was comprised of $6,000 for building and $3,000 for equipment.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The company sold equipment with a book value of $7,000 (cost $8,000, less accumulated depreciation $1,000) for $4,000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Issued $110,000 of long-term bonds in direct exchange for land.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A building costing $120,000 was purchased for cash. Equipment costing $25,000 was also purchased for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Issued common stock for $20,000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>
                <a:latin typeface="Arial" panose="020B0604020202020204" pitchFamily="34" charset="0"/>
              </a:rPr>
              <a:t>The company declared and paid a $29,000 cash dividend.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26">
            <a:extLst>
              <a:ext uri="{FF2B5EF4-FFF2-40B4-BE49-F238E27FC236}">
                <a16:creationId xmlns:a16="http://schemas.microsoft.com/office/drawing/2014/main" id="{98B31672-A6EC-4E76-9121-9BE9B2964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779588"/>
            <a:ext cx="7772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Step 1: Operating Activities</a:t>
            </a:r>
          </a:p>
        </p:txBody>
      </p:sp>
      <p:sp>
        <p:nvSpPr>
          <p:cNvPr id="49155" name="Rectangle 1027">
            <a:extLst>
              <a:ext uri="{FF2B5EF4-FFF2-40B4-BE49-F238E27FC236}">
                <a16:creationId xmlns:a16="http://schemas.microsoft.com/office/drawing/2014/main" id="{4A2F9E0B-00EA-4794-8F25-A7BD9181B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408238"/>
            <a:ext cx="80010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>
                <a:latin typeface="Arial" panose="020B0604020202020204" pitchFamily="34" charset="0"/>
              </a:rPr>
              <a:t>Determine net cash provided/used by operating activities by converting net income from accrual basis to cash basis.</a:t>
            </a:r>
          </a:p>
        </p:txBody>
      </p:sp>
      <p:sp>
        <p:nvSpPr>
          <p:cNvPr id="49156" name="Text Box 1028">
            <a:extLst>
              <a:ext uri="{FF2B5EF4-FFF2-40B4-BE49-F238E27FC236}">
                <a16:creationId xmlns:a16="http://schemas.microsoft.com/office/drawing/2014/main" id="{00DAB17D-FA3E-4FFC-B870-E916C041F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1717" name="Rectangle 1029">
            <a:extLst>
              <a:ext uri="{FF2B5EF4-FFF2-40B4-BE49-F238E27FC236}">
                <a16:creationId xmlns:a16="http://schemas.microsoft.com/office/drawing/2014/main" id="{B721F422-9B89-42C7-A503-D2BC11C32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990600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Preparation of the Statement of Cash Flows – Indirect Method</a:t>
            </a:r>
          </a:p>
        </p:txBody>
      </p:sp>
      <p:sp>
        <p:nvSpPr>
          <p:cNvPr id="49158" name="Rectangle 1030">
            <a:extLst>
              <a:ext uri="{FF2B5EF4-FFF2-40B4-BE49-F238E27FC236}">
                <a16:creationId xmlns:a16="http://schemas.microsoft.com/office/drawing/2014/main" id="{DE0E2450-5176-4715-9CE0-12D937CCD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429000"/>
            <a:ext cx="78486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  <a:buClr>
                <a:srgbClr val="800000"/>
              </a:buClr>
              <a:buSzPct val="80000"/>
            </a:pPr>
            <a:r>
              <a:rPr lang="en-US" altLang="en-US" b="1">
                <a:solidFill>
                  <a:srgbClr val="000000"/>
                </a:solidFill>
                <a:latin typeface="Arial" panose="020B0604020202020204" pitchFamily="34" charset="0"/>
              </a:rPr>
              <a:t>Common adjustments to Net Income (Loss):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Add back non-cash expenses (depreciation, amortization, or depletion expense).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Deduct gains and add losses.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Changes in noncash current assets and current liabilities.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A2C27CEF-762A-43BD-8CA1-4E4299809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001838"/>
            <a:ext cx="7924800" cy="3865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4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>
                <a:latin typeface="Arial" panose="020B0604020202020204" pitchFamily="34" charset="0"/>
              </a:rPr>
              <a:t>Which is an example of a cash flow from an operating activity?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to lenders for interest.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Receipt of cash from the sale of capital stock.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dividends to the company’s stockholders.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None of the above.</a:t>
            </a:r>
          </a:p>
        </p:txBody>
      </p:sp>
      <p:sp>
        <p:nvSpPr>
          <p:cNvPr id="1052675" name="Oval 3">
            <a:extLst>
              <a:ext uri="{FF2B5EF4-FFF2-40B4-BE49-F238E27FC236}">
                <a16:creationId xmlns:a16="http://schemas.microsoft.com/office/drawing/2014/main" id="{1961106D-901E-4EEC-B760-89AA19C5B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12420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2676" name="Rectangle 4">
            <a:extLst>
              <a:ext uri="{FF2B5EF4-FFF2-40B4-BE49-F238E27FC236}">
                <a16:creationId xmlns:a16="http://schemas.microsoft.com/office/drawing/2014/main" id="{DB393876-0613-4BA8-9205-625DB0CE3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Question</a:t>
            </a:r>
          </a:p>
        </p:txBody>
      </p:sp>
      <p:sp>
        <p:nvSpPr>
          <p:cNvPr id="51205" name="Text Box 8">
            <a:extLst>
              <a:ext uri="{FF2B5EF4-FFF2-40B4-BE49-F238E27FC236}">
                <a16:creationId xmlns:a16="http://schemas.microsoft.com/office/drawing/2014/main" id="{3B93DAF1-8B63-4725-AA1B-5584F5D15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2681" name="Rectangle 9">
            <a:extLst>
              <a:ext uri="{FF2B5EF4-FFF2-40B4-BE49-F238E27FC236}">
                <a16:creationId xmlns:a16="http://schemas.microsoft.com/office/drawing/2014/main" id="{714347C5-2C87-47DA-9D5F-DB8119944B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2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267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665B23C8-1ADA-47ED-B4A8-91F1F38D4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Depreciation Expense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7B579175-0F41-49AA-96D5-F5147F1A8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3"/>
            <a:ext cx="77724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 dirty="0">
                <a:latin typeface="Arial" panose="020B0604020202020204" pitchFamily="34" charset="0"/>
              </a:rPr>
              <a:t>Although depreciation expense reduces net income, it does not reduce cash.  The company must add it back to net income. </a:t>
            </a:r>
          </a:p>
        </p:txBody>
      </p:sp>
      <p:sp>
        <p:nvSpPr>
          <p:cNvPr id="52228" name="Text Box 4">
            <a:extLst>
              <a:ext uri="{FF2B5EF4-FFF2-40B4-BE49-F238E27FC236}">
                <a16:creationId xmlns:a16="http://schemas.microsoft.com/office/drawing/2014/main" id="{C3F27047-57CC-42F0-9DD7-1A3C4410A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graphicFrame>
        <p:nvGraphicFramePr>
          <p:cNvPr id="52229" name="Object 1024">
            <a:extLst>
              <a:ext uri="{FF2B5EF4-FFF2-40B4-BE49-F238E27FC236}">
                <a16:creationId xmlns:a16="http://schemas.microsoft.com/office/drawing/2014/main" id="{CD4892BA-BAFC-4FF8-982B-7136EF00CC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0" y="3505201"/>
          <a:ext cx="7189788" cy="237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Worksheet" r:id="rId4" imgW="3981331" imgH="1314331" progId="Excel.Sheet.8">
                  <p:embed/>
                </p:oleObj>
              </mc:Choice>
              <mc:Fallback>
                <p:oleObj name="Worksheet" r:id="rId4" imgW="3981331" imgH="1314331" progId="Excel.Sheet.8">
                  <p:embed/>
                  <p:pic>
                    <p:nvPicPr>
                      <p:cNvPr id="52229" name="Object 1024">
                        <a:extLst>
                          <a:ext uri="{FF2B5EF4-FFF2-40B4-BE49-F238E27FC236}">
                            <a16:creationId xmlns:a16="http://schemas.microsoft.com/office/drawing/2014/main" id="{CD4892BA-BAFC-4FF8-982B-7136EF00CC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505201"/>
                        <a:ext cx="7189788" cy="2379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8">
            <a:extLst>
              <a:ext uri="{FF2B5EF4-FFF2-40B4-BE49-F238E27FC236}">
                <a16:creationId xmlns:a16="http://schemas.microsoft.com/office/drawing/2014/main" id="{ACA925A6-285B-418B-A3CC-AEB1F7BDB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3276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12-7</a:t>
            </a:r>
          </a:p>
        </p:txBody>
      </p:sp>
      <p:sp>
        <p:nvSpPr>
          <p:cNvPr id="981003" name="Rectangle 11">
            <a:extLst>
              <a:ext uri="{FF2B5EF4-FFF2-40B4-BE49-F238E27FC236}">
                <a16:creationId xmlns:a16="http://schemas.microsoft.com/office/drawing/2014/main" id="{5C415A34-D940-4592-A49B-669449DF26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990460BB-6E51-4CB6-8916-64FDA6F70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930E58C-3562-4F61-B47B-A1DDC89AC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4"/>
            <a:ext cx="76200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Companies report as a source of cash in the investing activities section the actual amount of cash received from the sale.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loss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added</a:t>
            </a:r>
            <a:r>
              <a:rPr lang="en-US" altLang="en-US" sz="2200" dirty="0">
                <a:latin typeface="Arial" panose="020B0604020202020204" pitchFamily="34" charset="0"/>
              </a:rPr>
              <a:t> to net income in the operating section.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gain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deducted</a:t>
            </a:r>
            <a:r>
              <a:rPr lang="en-US" altLang="en-US" sz="2200" dirty="0">
                <a:latin typeface="Arial" panose="020B0604020202020204" pitchFamily="34" charset="0"/>
              </a:rPr>
              <a:t> from net income in the operating section. 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0AFD592A-A358-4A3F-B8B5-4F180691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3045" name="Rectangle 5">
            <a:extLst>
              <a:ext uri="{FF2B5EF4-FFF2-40B4-BE49-F238E27FC236}">
                <a16:creationId xmlns:a16="http://schemas.microsoft.com/office/drawing/2014/main" id="{1EF7891F-8770-4D99-ACF2-93ADA7DDCC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4">
            <a:extLst>
              <a:ext uri="{FF2B5EF4-FFF2-40B4-BE49-F238E27FC236}">
                <a16:creationId xmlns:a16="http://schemas.microsoft.com/office/drawing/2014/main" id="{928D94CF-0D55-40E0-BE5A-1E61FD575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5093" name="Rectangle 5">
            <a:extLst>
              <a:ext uri="{FF2B5EF4-FFF2-40B4-BE49-F238E27FC236}">
                <a16:creationId xmlns:a16="http://schemas.microsoft.com/office/drawing/2014/main" id="{583104D2-0C6B-4C84-B37B-F389EDA1F1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56324" name="Object 1024">
            <a:extLst>
              <a:ext uri="{FF2B5EF4-FFF2-40B4-BE49-F238E27FC236}">
                <a16:creationId xmlns:a16="http://schemas.microsoft.com/office/drawing/2014/main" id="{7E45469B-D8D3-479B-A5AD-BE410864B9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1"/>
          <a:ext cx="7170738" cy="280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Worksheet" r:id="rId4" imgW="3981331" imgH="1504771" progId="Excel.Sheet.8">
                  <p:embed/>
                </p:oleObj>
              </mc:Choice>
              <mc:Fallback>
                <p:oleObj name="Worksheet" r:id="rId4" imgW="3981331" imgH="1504771" progId="Excel.Sheet.8">
                  <p:embed/>
                  <p:pic>
                    <p:nvPicPr>
                      <p:cNvPr id="56324" name="Object 1024">
                        <a:extLst>
                          <a:ext uri="{FF2B5EF4-FFF2-40B4-BE49-F238E27FC236}">
                            <a16:creationId xmlns:a16="http://schemas.microsoft.com/office/drawing/2014/main" id="{7E45469B-D8D3-479B-A5AD-BE410864B90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1"/>
                        <a:ext cx="7170738" cy="280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5" name="Text Box 7">
            <a:extLst>
              <a:ext uri="{FF2B5EF4-FFF2-40B4-BE49-F238E27FC236}">
                <a16:creationId xmlns:a16="http://schemas.microsoft.com/office/drawing/2014/main" id="{B2806D1A-968F-4A7E-A1DC-D8378EFFB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574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12-8</a:t>
            </a:r>
          </a:p>
        </p:txBody>
      </p:sp>
      <p:sp>
        <p:nvSpPr>
          <p:cNvPr id="56326" name="Rectangle 8">
            <a:extLst>
              <a:ext uri="{FF2B5EF4-FFF2-40B4-BE49-F238E27FC236}">
                <a16:creationId xmlns:a16="http://schemas.microsoft.com/office/drawing/2014/main" id="{4D7031AF-DC5A-4660-BCBE-836D471BA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7DBB9C7A-A84B-4BB2-A581-983DB75CF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73495CAA-AE64-46C5-A170-40236C912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Accounts Receivable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decreases</a:t>
            </a:r>
            <a:r>
              <a:rPr lang="en-US" altLang="en-US" sz="2200">
                <a:latin typeface="Arial" panose="020B0604020202020204" pitchFamily="34" charset="0"/>
              </a:rPr>
              <a:t>, cash receipts are higher than revenue earned under the accrual basis. </a:t>
            </a:r>
          </a:p>
        </p:txBody>
      </p:sp>
      <p:sp>
        <p:nvSpPr>
          <p:cNvPr id="58372" name="Text Box 4">
            <a:extLst>
              <a:ext uri="{FF2B5EF4-FFF2-40B4-BE49-F238E27FC236}">
                <a16:creationId xmlns:a16="http://schemas.microsoft.com/office/drawing/2014/main" id="{25643061-06B5-44C1-977E-98D3A2EB90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9189" name="Rectangle 5">
            <a:extLst>
              <a:ext uri="{FF2B5EF4-FFF2-40B4-BE49-F238E27FC236}">
                <a16:creationId xmlns:a16="http://schemas.microsoft.com/office/drawing/2014/main" id="{A79750C3-A7F3-4D22-A6D9-315794BA58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58374" name="Rectangle 6">
            <a:extLst>
              <a:ext uri="{FF2B5EF4-FFF2-40B4-BE49-F238E27FC236}">
                <a16:creationId xmlns:a16="http://schemas.microsoft.com/office/drawing/2014/main" id="{032B71F6-AA20-47F7-BFD2-E3E4257266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124451"/>
            <a:ext cx="80772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Company adds to net income the amount of the decrease in accounts receivable. </a:t>
            </a:r>
          </a:p>
        </p:txBody>
      </p:sp>
      <p:sp>
        <p:nvSpPr>
          <p:cNvPr id="58375" name="Text Box 8">
            <a:extLst>
              <a:ext uri="{FF2B5EF4-FFF2-40B4-BE49-F238E27FC236}">
                <a16:creationId xmlns:a16="http://schemas.microsoft.com/office/drawing/2014/main" id="{8A741741-877F-440E-B645-02BC804AB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276601"/>
            <a:ext cx="518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Accounts Receivable</a:t>
            </a:r>
          </a:p>
        </p:txBody>
      </p:sp>
      <p:sp>
        <p:nvSpPr>
          <p:cNvPr id="58376" name="Line 9">
            <a:extLst>
              <a:ext uri="{FF2B5EF4-FFF2-40B4-BE49-F238E27FC236}">
                <a16:creationId xmlns:a16="http://schemas.microsoft.com/office/drawing/2014/main" id="{874E53AE-1900-4AD3-A93E-77CCE940A7F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7" name="Line 10">
            <a:extLst>
              <a:ext uri="{FF2B5EF4-FFF2-40B4-BE49-F238E27FC236}">
                <a16:creationId xmlns:a16="http://schemas.microsoft.com/office/drawing/2014/main" id="{C1018522-E413-4EEE-88CE-5DB0E814315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8" name="Text Box 12">
            <a:extLst>
              <a:ext uri="{FF2B5EF4-FFF2-40B4-BE49-F238E27FC236}">
                <a16:creationId xmlns:a16="http://schemas.microsoft.com/office/drawing/2014/main" id="{E8D23395-31EB-4CAD-80C0-9D6B202A1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1/1/012 	Balance  	30,000</a:t>
            </a:r>
          </a:p>
        </p:txBody>
      </p:sp>
      <p:sp>
        <p:nvSpPr>
          <p:cNvPr id="58379" name="Text Box 13">
            <a:extLst>
              <a:ext uri="{FF2B5EF4-FFF2-40B4-BE49-F238E27FC236}">
                <a16:creationId xmlns:a16="http://schemas.microsoft.com/office/drawing/2014/main" id="{501B07BD-479B-4334-890C-85221723E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Revenues  	507,000</a:t>
            </a:r>
          </a:p>
        </p:txBody>
      </p:sp>
      <p:sp>
        <p:nvSpPr>
          <p:cNvPr id="58380" name="Line 15">
            <a:extLst>
              <a:ext uri="{FF2B5EF4-FFF2-40B4-BE49-F238E27FC236}">
                <a16:creationId xmlns:a16="http://schemas.microsoft.com/office/drawing/2014/main" id="{2E987442-DAE2-4A7C-8661-3B29874CF6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81" name="Text Box 16">
            <a:extLst>
              <a:ext uri="{FF2B5EF4-FFF2-40B4-BE49-F238E27FC236}">
                <a16:creationId xmlns:a16="http://schemas.microsoft.com/office/drawing/2014/main" id="{20E60DF8-2152-41B5-9885-0B985FCE8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Receipts from customers 	517,000</a:t>
            </a:r>
          </a:p>
        </p:txBody>
      </p:sp>
      <p:sp>
        <p:nvSpPr>
          <p:cNvPr id="58382" name="Text Box 17">
            <a:extLst>
              <a:ext uri="{FF2B5EF4-FFF2-40B4-BE49-F238E27FC236}">
                <a16:creationId xmlns:a16="http://schemas.microsoft.com/office/drawing/2014/main" id="{A075DC12-3265-4668-A1C2-6E07EAD9A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20,000</a:t>
            </a:r>
          </a:p>
        </p:txBody>
      </p:sp>
      <p:sp>
        <p:nvSpPr>
          <p:cNvPr id="58383" name="Text Box 18">
            <a:extLst>
              <a:ext uri="{FF2B5EF4-FFF2-40B4-BE49-F238E27FC236}">
                <a16:creationId xmlns:a16="http://schemas.microsoft.com/office/drawing/2014/main" id="{D62B5814-ADB3-42A4-8B05-3254B2E5F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0956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12-9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>
            <a:extLst>
              <a:ext uri="{FF2B5EF4-FFF2-40B4-BE49-F238E27FC236}">
                <a16:creationId xmlns:a16="http://schemas.microsoft.com/office/drawing/2014/main" id="{A5D58604-E6E4-4E87-B9EA-359884518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0147" name="Rectangle 3">
            <a:extLst>
              <a:ext uri="{FF2B5EF4-FFF2-40B4-BE49-F238E27FC236}">
                <a16:creationId xmlns:a16="http://schemas.microsoft.com/office/drawing/2014/main" id="{EDB233F3-6356-4D8B-8628-884EB8365C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0420" name="Object 4">
            <a:extLst>
              <a:ext uri="{FF2B5EF4-FFF2-40B4-BE49-F238E27FC236}">
                <a16:creationId xmlns:a16="http://schemas.microsoft.com/office/drawing/2014/main" id="{822CA40D-7FFA-4BB5-B7E7-4B86B02C4A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1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Worksheet" r:id="rId4" imgW="3981331" imgH="1695629" progId="Excel.Sheet.8">
                  <p:embed/>
                </p:oleObj>
              </mc:Choice>
              <mc:Fallback>
                <p:oleObj name="Worksheet" r:id="rId4" imgW="3981331" imgH="1695629" progId="Excel.Sheet.8">
                  <p:embed/>
                  <p:pic>
                    <p:nvPicPr>
                      <p:cNvPr id="60420" name="Object 4">
                        <a:extLst>
                          <a:ext uri="{FF2B5EF4-FFF2-40B4-BE49-F238E27FC236}">
                            <a16:creationId xmlns:a16="http://schemas.microsoft.com/office/drawing/2014/main" id="{822CA40D-7FFA-4BB5-B7E7-4B86B02C4A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13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1" name="Text Box 5">
            <a:extLst>
              <a:ext uri="{FF2B5EF4-FFF2-40B4-BE49-F238E27FC236}">
                <a16:creationId xmlns:a16="http://schemas.microsoft.com/office/drawing/2014/main" id="{DC0B2EFC-8E12-4F58-9BED-056FB92F4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id="{FD2CDB57-E878-424C-8AE3-D55D55EC3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id="{A50A01B6-52DA-4365-BA1D-F771F71F0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Inventory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the cost of merchandise purchased exceeds the cost of goods sold.  </a:t>
            </a:r>
          </a:p>
        </p:txBody>
      </p:sp>
      <p:sp>
        <p:nvSpPr>
          <p:cNvPr id="62467" name="Text Box 4">
            <a:extLst>
              <a:ext uri="{FF2B5EF4-FFF2-40B4-BE49-F238E27FC236}">
                <a16:creationId xmlns:a16="http://schemas.microsoft.com/office/drawing/2014/main" id="{EF6F56BE-881D-4400-B6E0-FFE68EA94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1237" name="Rectangle 5">
            <a:extLst>
              <a:ext uri="{FF2B5EF4-FFF2-40B4-BE49-F238E27FC236}">
                <a16:creationId xmlns:a16="http://schemas.microsoft.com/office/drawing/2014/main" id="{CBFB6BA5-489B-4D8E-B685-61D5BB6B51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2469" name="Rectangle 15">
            <a:extLst>
              <a:ext uri="{FF2B5EF4-FFF2-40B4-BE49-F238E27FC236}">
                <a16:creationId xmlns:a16="http://schemas.microsoft.com/office/drawing/2014/main" id="{739CA276-AA6C-4EED-BF32-6739EEBAB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2470" name="Text Box 16">
            <a:extLst>
              <a:ext uri="{FF2B5EF4-FFF2-40B4-BE49-F238E27FC236}">
                <a16:creationId xmlns:a16="http://schemas.microsoft.com/office/drawing/2014/main" id="{71DC5E2A-70BA-4D60-9515-C5BD82D2F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138488"/>
            <a:ext cx="5181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Inventory</a:t>
            </a:r>
          </a:p>
        </p:txBody>
      </p:sp>
      <p:sp>
        <p:nvSpPr>
          <p:cNvPr id="62471" name="Line 17">
            <a:extLst>
              <a:ext uri="{FF2B5EF4-FFF2-40B4-BE49-F238E27FC236}">
                <a16:creationId xmlns:a16="http://schemas.microsoft.com/office/drawing/2014/main" id="{B335F1EE-8E82-4302-9143-B10AD263D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19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2" name="Line 18">
            <a:extLst>
              <a:ext uri="{FF2B5EF4-FFF2-40B4-BE49-F238E27FC236}">
                <a16:creationId xmlns:a16="http://schemas.microsoft.com/office/drawing/2014/main" id="{294AA5F1-46A9-4705-8107-75693DA32A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19488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3" name="Text Box 19">
            <a:extLst>
              <a:ext uri="{FF2B5EF4-FFF2-40B4-BE49-F238E27FC236}">
                <a16:creationId xmlns:a16="http://schemas.microsoft.com/office/drawing/2014/main" id="{B28CD18B-4597-4792-B977-EF6BD79E7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62474" name="Text Box 20">
            <a:extLst>
              <a:ext uri="{FF2B5EF4-FFF2-40B4-BE49-F238E27FC236}">
                <a16:creationId xmlns:a16="http://schemas.microsoft.com/office/drawing/2014/main" id="{57F68BF5-04E4-4DC4-8824-530EA43B3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Purchases  	155,000</a:t>
            </a:r>
          </a:p>
        </p:txBody>
      </p:sp>
      <p:sp>
        <p:nvSpPr>
          <p:cNvPr id="62475" name="Line 21">
            <a:extLst>
              <a:ext uri="{FF2B5EF4-FFF2-40B4-BE49-F238E27FC236}">
                <a16:creationId xmlns:a16="http://schemas.microsoft.com/office/drawing/2014/main" id="{096E0A39-1952-4433-B686-B095BFDC00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6" name="Text Box 22">
            <a:extLst>
              <a:ext uri="{FF2B5EF4-FFF2-40B4-BE49-F238E27FC236}">
                <a16:creationId xmlns:a16="http://schemas.microsoft.com/office/drawing/2014/main" id="{3430F39B-E6A6-457A-940F-C02C7EF69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Cost of goods sold 	150,000</a:t>
            </a:r>
          </a:p>
        </p:txBody>
      </p:sp>
      <p:sp>
        <p:nvSpPr>
          <p:cNvPr id="62477" name="Text Box 23">
            <a:extLst>
              <a:ext uri="{FF2B5EF4-FFF2-40B4-BE49-F238E27FC236}">
                <a16:creationId xmlns:a16="http://schemas.microsoft.com/office/drawing/2014/main" id="{BE5808A1-41A4-4C4A-9523-8C25C3EF3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357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15,000</a:t>
            </a:r>
          </a:p>
        </p:txBody>
      </p:sp>
      <p:sp>
        <p:nvSpPr>
          <p:cNvPr id="62478" name="Rectangle 24">
            <a:extLst>
              <a:ext uri="{FF2B5EF4-FFF2-40B4-BE49-F238E27FC236}">
                <a16:creationId xmlns:a16="http://schemas.microsoft.com/office/drawing/2014/main" id="{B68D1B84-C384-4CFC-B28B-D92BA6808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922838"/>
            <a:ext cx="80772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Cost of goods sold does not reflect cash payments made for merchandise.  The company deducts from net income this inventory increase.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>
            <a:extLst>
              <a:ext uri="{FF2B5EF4-FFF2-40B4-BE49-F238E27FC236}">
                <a16:creationId xmlns:a16="http://schemas.microsoft.com/office/drawing/2014/main" id="{3F55DFCA-7228-40D7-9A5A-99A51D94F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2195" name="Rectangle 3">
            <a:extLst>
              <a:ext uri="{FF2B5EF4-FFF2-40B4-BE49-F238E27FC236}">
                <a16:creationId xmlns:a16="http://schemas.microsoft.com/office/drawing/2014/main" id="{FC4E7FA3-BD34-4C3A-B338-360F8606E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4516" name="Object 0">
            <a:extLst>
              <a:ext uri="{FF2B5EF4-FFF2-40B4-BE49-F238E27FC236}">
                <a16:creationId xmlns:a16="http://schemas.microsoft.com/office/drawing/2014/main" id="{3D9703DF-6822-4686-ACC3-64E30CF0917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2286001"/>
          <a:ext cx="7170738" cy="349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Worksheet" r:id="rId4" imgW="3981331" imgH="1886069" progId="Excel.Sheet.8">
                  <p:embed/>
                </p:oleObj>
              </mc:Choice>
              <mc:Fallback>
                <p:oleObj name="Worksheet" r:id="rId4" imgW="3981331" imgH="1886069" progId="Excel.Sheet.8">
                  <p:embed/>
                  <p:pic>
                    <p:nvPicPr>
                      <p:cNvPr id="64516" name="Object 0">
                        <a:extLst>
                          <a:ext uri="{FF2B5EF4-FFF2-40B4-BE49-F238E27FC236}">
                            <a16:creationId xmlns:a16="http://schemas.microsoft.com/office/drawing/2014/main" id="{3D9703DF-6822-4686-ACC3-64E30CF0917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286001"/>
                        <a:ext cx="7170738" cy="349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7" name="Rectangle 6">
            <a:extLst>
              <a:ext uri="{FF2B5EF4-FFF2-40B4-BE49-F238E27FC236}">
                <a16:creationId xmlns:a16="http://schemas.microsoft.com/office/drawing/2014/main" id="{61629CE8-67EA-413D-84A7-948D29BBC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4518" name="Text Box 7">
            <a:extLst>
              <a:ext uri="{FF2B5EF4-FFF2-40B4-BE49-F238E27FC236}">
                <a16:creationId xmlns:a16="http://schemas.microsoft.com/office/drawing/2014/main" id="{796A8C52-AA4F-45D2-945B-89560DB82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71BE97BA-5654-4C60-98EE-392B956FF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82801"/>
            <a:ext cx="8077200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cash paid for expenses is higher than expenses reported on an accrual basis.  The company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deducts the decrease</a:t>
            </a:r>
            <a:r>
              <a:rPr lang="en-US" altLang="en-US" sz="2200">
                <a:latin typeface="Arial" panose="020B0604020202020204" pitchFamily="34" charset="0"/>
              </a:rPr>
              <a:t> from net income to arrive at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If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expenses decrease</a:t>
            </a:r>
            <a:r>
              <a:rPr lang="en-US" altLang="en-US" sz="2200">
                <a:latin typeface="Arial" panose="020B0604020202020204" pitchFamily="34" charset="0"/>
              </a:rPr>
              <a:t>, reported expenses are higher than the expenses paid.</a:t>
            </a:r>
          </a:p>
        </p:txBody>
      </p:sp>
      <p:sp>
        <p:nvSpPr>
          <p:cNvPr id="66563" name="Text Box 4">
            <a:extLst>
              <a:ext uri="{FF2B5EF4-FFF2-40B4-BE49-F238E27FC236}">
                <a16:creationId xmlns:a16="http://schemas.microsoft.com/office/drawing/2014/main" id="{81B08D67-3D10-4E00-B2B8-9725B7949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3285" name="Rectangle 5">
            <a:extLst>
              <a:ext uri="{FF2B5EF4-FFF2-40B4-BE49-F238E27FC236}">
                <a16:creationId xmlns:a16="http://schemas.microsoft.com/office/drawing/2014/main" id="{15BC9D47-34EC-4D18-AE7C-BAFE60382F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6565" name="Rectangle 15">
            <a:extLst>
              <a:ext uri="{FF2B5EF4-FFF2-40B4-BE49-F238E27FC236}">
                <a16:creationId xmlns:a16="http://schemas.microsoft.com/office/drawing/2014/main" id="{C47B13D0-20A5-4C43-AAAC-90146C7EF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>
            <a:extLst>
              <a:ext uri="{FF2B5EF4-FFF2-40B4-BE49-F238E27FC236}">
                <a16:creationId xmlns:a16="http://schemas.microsoft.com/office/drawing/2014/main" id="{FF42C6D3-1B64-4FA7-AD3F-D1BE95712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5331" name="Rectangle 3">
            <a:extLst>
              <a:ext uri="{FF2B5EF4-FFF2-40B4-BE49-F238E27FC236}">
                <a16:creationId xmlns:a16="http://schemas.microsoft.com/office/drawing/2014/main" id="{41E6DD99-BDF3-42DD-8B83-78DA2742EC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8612" name="Object 4">
            <a:extLst>
              <a:ext uri="{FF2B5EF4-FFF2-40B4-BE49-F238E27FC236}">
                <a16:creationId xmlns:a16="http://schemas.microsoft.com/office/drawing/2014/main" id="{052418C9-C0B4-4DD2-86D8-6468E5A6893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84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Worksheet" r:id="rId4" imgW="3981331" imgH="2076510" progId="Excel.Sheet.8">
                  <p:embed/>
                </p:oleObj>
              </mc:Choice>
              <mc:Fallback>
                <p:oleObj name="Worksheet" r:id="rId4" imgW="3981331" imgH="2076510" progId="Excel.Sheet.8">
                  <p:embed/>
                  <p:pic>
                    <p:nvPicPr>
                      <p:cNvPr id="68612" name="Object 4">
                        <a:extLst>
                          <a:ext uri="{FF2B5EF4-FFF2-40B4-BE49-F238E27FC236}">
                            <a16:creationId xmlns:a16="http://schemas.microsoft.com/office/drawing/2014/main" id="{052418C9-C0B4-4DD2-86D8-6468E5A689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843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Rectangle 8">
            <a:extLst>
              <a:ext uri="{FF2B5EF4-FFF2-40B4-BE49-F238E27FC236}">
                <a16:creationId xmlns:a16="http://schemas.microsoft.com/office/drawing/2014/main" id="{2DF6A768-72AB-4362-A406-D4D2DE797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8614" name="Text Box 9">
            <a:extLst>
              <a:ext uri="{FF2B5EF4-FFF2-40B4-BE49-F238E27FC236}">
                <a16:creationId xmlns:a16="http://schemas.microsoft.com/office/drawing/2014/main" id="{D449986F-86C0-4229-A3DC-744DE3002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87564"/>
            <a:ext cx="2057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464A20C8-B22B-4885-903C-BDC32DC7B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37024A92-8522-4490-890D-C6A332F55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Accounts Payable increases</a:t>
            </a:r>
            <a:r>
              <a:rPr lang="en-US" altLang="en-US" sz="2100">
                <a:latin typeface="Arial" panose="020B0604020202020204" pitchFamily="34" charset="0"/>
              </a:rPr>
              <a:t>, the company received more in goods than it actually paid for.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increase is added</a:t>
            </a:r>
            <a:r>
              <a:rPr lang="en-US" altLang="en-US" sz="2100">
                <a:latin typeface="Arial" panose="020B0604020202020204" pitchFamily="34" charset="0"/>
              </a:rPr>
              <a:t> to net income to determine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Income Tax Payable decreases</a:t>
            </a:r>
            <a:r>
              <a:rPr lang="en-US" altLang="en-US" sz="2100">
                <a:latin typeface="Arial" panose="020B0604020202020204" pitchFamily="34" charset="0"/>
              </a:rPr>
              <a:t>, the income tax expense reported on the income statement was less than the amount of taxes paid during the period. 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decrease is subtracted</a:t>
            </a:r>
            <a:r>
              <a:rPr lang="en-US" altLang="en-US" sz="2100">
                <a:latin typeface="Arial" panose="020B0604020202020204" pitchFamily="34" charset="0"/>
              </a:rPr>
              <a:t> from net income to determine net cash provided by operating activities.</a:t>
            </a:r>
          </a:p>
        </p:txBody>
      </p:sp>
      <p:sp>
        <p:nvSpPr>
          <p:cNvPr id="70660" name="Text Box 4">
            <a:extLst>
              <a:ext uri="{FF2B5EF4-FFF2-40B4-BE49-F238E27FC236}">
                <a16:creationId xmlns:a16="http://schemas.microsoft.com/office/drawing/2014/main" id="{6DBC4F2C-B0D2-4BFB-9059-77DC5CFE9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7381" name="Rectangle 5">
            <a:extLst>
              <a:ext uri="{FF2B5EF4-FFF2-40B4-BE49-F238E27FC236}">
                <a16:creationId xmlns:a16="http://schemas.microsoft.com/office/drawing/2014/main" id="{AB79DE98-26CA-43F3-8DA8-461EB2968F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427" name="Rectangle 3">
            <a:extLst>
              <a:ext uri="{FF2B5EF4-FFF2-40B4-BE49-F238E27FC236}">
                <a16:creationId xmlns:a16="http://schemas.microsoft.com/office/drawing/2014/main" id="{6981717F-7B00-4FF5-A590-07F965BE82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72707" name="Object 4">
            <a:extLst>
              <a:ext uri="{FF2B5EF4-FFF2-40B4-BE49-F238E27FC236}">
                <a16:creationId xmlns:a16="http://schemas.microsoft.com/office/drawing/2014/main" id="{E2937818-1053-4C1F-9EB5-34E39F7AA97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133600"/>
          <a:ext cx="7170738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Worksheet" r:id="rId4" imgW="3981331" imgH="2457390" progId="Excel.Sheet.8">
                  <p:embed/>
                </p:oleObj>
              </mc:Choice>
              <mc:Fallback>
                <p:oleObj name="Worksheet" r:id="rId4" imgW="3981331" imgH="2457390" progId="Excel.Sheet.8">
                  <p:embed/>
                  <p:pic>
                    <p:nvPicPr>
                      <p:cNvPr id="72707" name="Object 4">
                        <a:extLst>
                          <a:ext uri="{FF2B5EF4-FFF2-40B4-BE49-F238E27FC236}">
                            <a16:creationId xmlns:a16="http://schemas.microsoft.com/office/drawing/2014/main" id="{E2937818-1053-4C1F-9EB5-34E39F7AA9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133600"/>
                        <a:ext cx="7170738" cy="441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8" name="Text Box 5">
            <a:extLst>
              <a:ext uri="{FF2B5EF4-FFF2-40B4-BE49-F238E27FC236}">
                <a16:creationId xmlns:a16="http://schemas.microsoft.com/office/drawing/2014/main" id="{65CF15F3-FC5B-4E77-9096-BAF666270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20288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12-11</a:t>
            </a:r>
          </a:p>
        </p:txBody>
      </p:sp>
      <p:sp>
        <p:nvSpPr>
          <p:cNvPr id="72709" name="Rectangle 7">
            <a:extLst>
              <a:ext uri="{FF2B5EF4-FFF2-40B4-BE49-F238E27FC236}">
                <a16:creationId xmlns:a16="http://schemas.microsoft.com/office/drawing/2014/main" id="{069A410E-F406-4F39-8D6E-B9DFEA5D4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2710" name="Text Box 2">
            <a:extLst>
              <a:ext uri="{FF2B5EF4-FFF2-40B4-BE49-F238E27FC236}">
                <a16:creationId xmlns:a16="http://schemas.microsoft.com/office/drawing/2014/main" id="{2DB81A45-C934-4160-8C48-6FA11C562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0">
            <a:extLst>
              <a:ext uri="{FF2B5EF4-FFF2-40B4-BE49-F238E27FC236}">
                <a16:creationId xmlns:a16="http://schemas.microsoft.com/office/drawing/2014/main" id="{70A901E8-3CDB-4274-BE28-5812ED173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476500"/>
            <a:ext cx="8458200" cy="3390900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2">
            <a:extLst>
              <a:ext uri="{FF2B5EF4-FFF2-40B4-BE49-F238E27FC236}">
                <a16:creationId xmlns:a16="http://schemas.microsoft.com/office/drawing/2014/main" id="{D90BC450-9FDB-4BE3-98FB-B2D98534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1475" name="Rectangle 3">
            <a:extLst>
              <a:ext uri="{FF2B5EF4-FFF2-40B4-BE49-F238E27FC236}">
                <a16:creationId xmlns:a16="http://schemas.microsoft.com/office/drawing/2014/main" id="{A1EC47E8-B4F3-475E-9E4A-3CBFC302A7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id="{7538DDF1-A45D-420B-AE16-6BD217F0F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133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12-12</a:t>
            </a:r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2E3CC9DE-31C1-40FB-AD5B-C27714F2A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4876800" cy="1911350"/>
          </a:xfrm>
          <a:prstGeom prst="rect">
            <a:avLst/>
          </a:prstGeom>
          <a:solidFill>
            <a:schemeClr val="bg1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15000"/>
              </a:spcBef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Summary of Conversion to Net Cash Provided by Operating Activities—Indirect Method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8">
            <a:extLst>
              <a:ext uri="{FF2B5EF4-FFF2-40B4-BE49-F238E27FC236}">
                <a16:creationId xmlns:a16="http://schemas.microsoft.com/office/drawing/2014/main" id="{F218C740-F464-40D9-B702-BD883D451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01639"/>
            <a:ext cx="8077200" cy="592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139721" name="Rectangle 9">
            <a:extLst>
              <a:ext uri="{FF2B5EF4-FFF2-40B4-BE49-F238E27FC236}">
                <a16:creationId xmlns:a16="http://schemas.microsoft.com/office/drawing/2014/main" id="{E1908004-98A2-42C4-8EBB-EB2E89183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257800"/>
            <a:ext cx="7620000" cy="838200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1397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97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Line 8">
            <a:extLst>
              <a:ext uri="{FF2B5EF4-FFF2-40B4-BE49-F238E27FC236}">
                <a16:creationId xmlns:a16="http://schemas.microsoft.com/office/drawing/2014/main" id="{2BFEF40B-36C4-4A95-A52D-432F6CE058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2004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1" name="Line 16">
            <a:extLst>
              <a:ext uri="{FF2B5EF4-FFF2-40B4-BE49-F238E27FC236}">
                <a16:creationId xmlns:a16="http://schemas.microsoft.com/office/drawing/2014/main" id="{532B949E-BF6F-4369-87A8-BA6465BF7B1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50292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id="{B274D548-1922-4EB5-B51F-258C67471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1"/>
            <a:ext cx="83058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Company purchased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land</a:t>
            </a:r>
            <a:r>
              <a:rPr lang="en-US" altLang="en-US" sz="2100">
                <a:latin typeface="Arial" panose="020B0604020202020204" pitchFamily="34" charset="0"/>
              </a:rPr>
              <a:t> of $110,000 by issuing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long-term bonds</a:t>
            </a:r>
            <a:r>
              <a:rPr lang="en-US" altLang="en-US" sz="2100">
                <a:latin typeface="Arial" panose="020B0604020202020204" pitchFamily="34" charset="0"/>
              </a:rPr>
              <a:t>.  This is a significant noncash </a:t>
            </a:r>
            <a:r>
              <a:rPr lang="en-US" altLang="en-US" sz="2100" u="sng">
                <a:latin typeface="Arial" panose="020B0604020202020204" pitchFamily="34" charset="0"/>
              </a:rPr>
              <a:t>investing</a:t>
            </a:r>
            <a:r>
              <a:rPr lang="en-US" altLang="en-US" sz="2100">
                <a:latin typeface="Arial" panose="020B0604020202020204" pitchFamily="34" charset="0"/>
              </a:rPr>
              <a:t> and </a:t>
            </a:r>
            <a:r>
              <a:rPr lang="en-US" altLang="en-US" sz="2100" u="sng">
                <a:latin typeface="Arial" panose="020B0604020202020204" pitchFamily="34" charset="0"/>
              </a:rPr>
              <a:t>financing</a:t>
            </a:r>
            <a:r>
              <a:rPr lang="en-US" altLang="en-US" sz="2100">
                <a:latin typeface="Arial" panose="020B0604020202020204" pitchFamily="34" charset="0"/>
              </a:rPr>
              <a:t> activity that merits disclosure in a separate schedule.</a:t>
            </a:r>
          </a:p>
        </p:txBody>
      </p:sp>
      <p:sp>
        <p:nvSpPr>
          <p:cNvPr id="78853" name="Text Box 4">
            <a:extLst>
              <a:ext uri="{FF2B5EF4-FFF2-40B4-BE49-F238E27FC236}">
                <a16:creationId xmlns:a16="http://schemas.microsoft.com/office/drawing/2014/main" id="{72037D18-B9D6-4EFE-873E-923C68CA3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0080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3525" name="Rectangle 5">
            <a:extLst>
              <a:ext uri="{FF2B5EF4-FFF2-40B4-BE49-F238E27FC236}">
                <a16:creationId xmlns:a16="http://schemas.microsoft.com/office/drawing/2014/main" id="{57BA2F52-C312-4238-9B79-722B4D286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2: Investing and Financing Activities</a:t>
            </a:r>
          </a:p>
        </p:txBody>
      </p:sp>
      <p:sp>
        <p:nvSpPr>
          <p:cNvPr id="78855" name="Text Box 6">
            <a:extLst>
              <a:ext uri="{FF2B5EF4-FFF2-40B4-BE49-F238E27FC236}">
                <a16:creationId xmlns:a16="http://schemas.microsoft.com/office/drawing/2014/main" id="{5EB03766-7FAF-4440-A0FE-2616EF9C9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833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Land</a:t>
            </a:r>
          </a:p>
        </p:txBody>
      </p:sp>
      <p:sp>
        <p:nvSpPr>
          <p:cNvPr id="78856" name="Line 7">
            <a:extLst>
              <a:ext uri="{FF2B5EF4-FFF2-40B4-BE49-F238E27FC236}">
                <a16:creationId xmlns:a16="http://schemas.microsoft.com/office/drawing/2014/main" id="{DDD2784B-84B0-43A1-A209-4B3B5693179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214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7" name="Text Box 9">
            <a:extLst>
              <a:ext uri="{FF2B5EF4-FFF2-40B4-BE49-F238E27FC236}">
                <a16:creationId xmlns:a16="http://schemas.microsoft.com/office/drawing/2014/main" id="{CFED967F-6752-4B42-B5A7-E644616A8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76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58" name="Text Box 10">
            <a:extLst>
              <a:ext uri="{FF2B5EF4-FFF2-40B4-BE49-F238E27FC236}">
                <a16:creationId xmlns:a16="http://schemas.microsoft.com/office/drawing/2014/main" id="{65A32355-99C6-4A7B-B80D-EF32CC517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5671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Issued bonds  	110,000</a:t>
            </a:r>
          </a:p>
        </p:txBody>
      </p:sp>
      <p:sp>
        <p:nvSpPr>
          <p:cNvPr id="78859" name="Line 11">
            <a:extLst>
              <a:ext uri="{FF2B5EF4-FFF2-40B4-BE49-F238E27FC236}">
                <a16:creationId xmlns:a16="http://schemas.microsoft.com/office/drawing/2014/main" id="{387E246D-DCD6-49A1-9BB3-AD81998603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962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0" name="Text Box 13">
            <a:extLst>
              <a:ext uri="{FF2B5EF4-FFF2-40B4-BE49-F238E27FC236}">
                <a16:creationId xmlns:a16="http://schemas.microsoft.com/office/drawing/2014/main" id="{2A6DFCB2-2488-4E93-9D33-27B468A39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1" name="Text Box 14">
            <a:extLst>
              <a:ext uri="{FF2B5EF4-FFF2-40B4-BE49-F238E27FC236}">
                <a16:creationId xmlns:a16="http://schemas.microsoft.com/office/drawing/2014/main" id="{427B4800-278A-448B-A71A-A2BECD026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6624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Bonds Payable</a:t>
            </a:r>
          </a:p>
        </p:txBody>
      </p:sp>
      <p:sp>
        <p:nvSpPr>
          <p:cNvPr id="78862" name="Line 15">
            <a:extLst>
              <a:ext uri="{FF2B5EF4-FFF2-40B4-BE49-F238E27FC236}">
                <a16:creationId xmlns:a16="http://schemas.microsoft.com/office/drawing/2014/main" id="{201374F5-A819-44BB-861C-7EF728A6CB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043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3" name="Text Box 17">
            <a:extLst>
              <a:ext uri="{FF2B5EF4-FFF2-40B4-BE49-F238E27FC236}">
                <a16:creationId xmlns:a16="http://schemas.microsoft.com/office/drawing/2014/main" id="{2D2C34C8-0966-46AA-BE02-462F9078B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054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64" name="Text Box 18">
            <a:extLst>
              <a:ext uri="{FF2B5EF4-FFF2-40B4-BE49-F238E27FC236}">
                <a16:creationId xmlns:a16="http://schemas.microsoft.com/office/drawing/2014/main" id="{CF82F428-C1C4-4169-B480-4236DBCE0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3959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For land  	110,000</a:t>
            </a:r>
          </a:p>
        </p:txBody>
      </p:sp>
      <p:sp>
        <p:nvSpPr>
          <p:cNvPr id="78865" name="Line 19">
            <a:extLst>
              <a:ext uri="{FF2B5EF4-FFF2-40B4-BE49-F238E27FC236}">
                <a16:creationId xmlns:a16="http://schemas.microsoft.com/office/drawing/2014/main" id="{D015184B-3B33-4D1C-8DA5-F9F7FCC3674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791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6" name="Text Box 21">
            <a:extLst>
              <a:ext uri="{FF2B5EF4-FFF2-40B4-BE49-F238E27FC236}">
                <a16:creationId xmlns:a16="http://schemas.microsoft.com/office/drawing/2014/main" id="{A062C704-025F-4926-A763-1BE948BED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7912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7" name="Line 23">
            <a:extLst>
              <a:ext uri="{FF2B5EF4-FFF2-40B4-BE49-F238E27FC236}">
                <a16:creationId xmlns:a16="http://schemas.microsoft.com/office/drawing/2014/main" id="{BFF29C5E-2721-4535-8AAB-F73A7256AE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8" name="Line 24">
            <a:extLst>
              <a:ext uri="{FF2B5EF4-FFF2-40B4-BE49-F238E27FC236}">
                <a16:creationId xmlns:a16="http://schemas.microsoft.com/office/drawing/2014/main" id="{26D6DB56-86F9-46DF-B0DD-D464E3B5BF7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6172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898" name="Object 0">
            <a:extLst>
              <a:ext uri="{FF2B5EF4-FFF2-40B4-BE49-F238E27FC236}">
                <a16:creationId xmlns:a16="http://schemas.microsoft.com/office/drawing/2014/main" id="{9F260E51-DBEE-4B16-B903-8B7476C938E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80898" name="Object 0">
                        <a:extLst>
                          <a:ext uri="{FF2B5EF4-FFF2-40B4-BE49-F238E27FC236}">
                            <a16:creationId xmlns:a16="http://schemas.microsoft.com/office/drawing/2014/main" id="{9F260E51-DBEE-4B16-B903-8B7476C938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484" name="Rectangle 4">
            <a:extLst>
              <a:ext uri="{FF2B5EF4-FFF2-40B4-BE49-F238E27FC236}">
                <a16:creationId xmlns:a16="http://schemas.microsoft.com/office/drawing/2014/main" id="{0A5B495D-A92D-4B0E-80D1-50560E211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0900" name="Text Box 5">
            <a:extLst>
              <a:ext uri="{FF2B5EF4-FFF2-40B4-BE49-F238E27FC236}">
                <a16:creationId xmlns:a16="http://schemas.microsoft.com/office/drawing/2014/main" id="{D9E67A06-BD74-4FD4-BD06-D8A16FBB24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0901" name="Text Box 6">
            <a:extLst>
              <a:ext uri="{FF2B5EF4-FFF2-40B4-BE49-F238E27FC236}">
                <a16:creationId xmlns:a16="http://schemas.microsoft.com/office/drawing/2014/main" id="{4F60F704-7BD1-4751-B1C4-2A8EF154E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033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80902" name="Text Box 7">
            <a:extLst>
              <a:ext uri="{FF2B5EF4-FFF2-40B4-BE49-F238E27FC236}">
                <a16:creationId xmlns:a16="http://schemas.microsoft.com/office/drawing/2014/main" id="{41EAF252-D225-4828-BC73-5A76E3D25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Line 15">
            <a:extLst>
              <a:ext uri="{FF2B5EF4-FFF2-40B4-BE49-F238E27FC236}">
                <a16:creationId xmlns:a16="http://schemas.microsoft.com/office/drawing/2014/main" id="{F3A2B7D5-E702-4BE8-A49A-F0444EFADBFC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14B398AE-6751-4F48-B407-3C12938AD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47801"/>
            <a:ext cx="807720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From the additional information, the company acquired an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office building</a:t>
            </a:r>
            <a:r>
              <a:rPr lang="en-US" altLang="en-US" sz="2200">
                <a:latin typeface="Arial" panose="020B0604020202020204" pitchFamily="34" charset="0"/>
              </a:rPr>
              <a:t> for $120,000 cash.  This is a cash outflow reported in the </a:t>
            </a:r>
            <a:r>
              <a:rPr lang="en-US" altLang="en-US" sz="2200" u="sng">
                <a:latin typeface="Arial" panose="020B0604020202020204" pitchFamily="34" charset="0"/>
              </a:rPr>
              <a:t>investing</a:t>
            </a:r>
            <a:r>
              <a:rPr lang="en-US" altLang="en-US" sz="2200">
                <a:latin typeface="Arial" panose="020B0604020202020204" pitchFamily="34" charset="0"/>
              </a:rPr>
              <a:t> section.</a:t>
            </a:r>
          </a:p>
        </p:txBody>
      </p:sp>
      <p:sp>
        <p:nvSpPr>
          <p:cNvPr id="82948" name="Text Box 3">
            <a:extLst>
              <a:ext uri="{FF2B5EF4-FFF2-40B4-BE49-F238E27FC236}">
                <a16:creationId xmlns:a16="http://schemas.microsoft.com/office/drawing/2014/main" id="{397B1A68-E2C3-4A2B-8D11-3DD57B153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7860" name="Rectangle 4">
            <a:extLst>
              <a:ext uri="{FF2B5EF4-FFF2-40B4-BE49-F238E27FC236}">
                <a16:creationId xmlns:a16="http://schemas.microsoft.com/office/drawing/2014/main" id="{0B0BCF8A-3960-4717-8117-58EEAFF3C6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2950" name="Line 6">
            <a:extLst>
              <a:ext uri="{FF2B5EF4-FFF2-40B4-BE49-F238E27FC236}">
                <a16:creationId xmlns:a16="http://schemas.microsoft.com/office/drawing/2014/main" id="{16E9F84E-7207-4CC1-8D56-201EFD0C88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1" name="Text Box 8">
            <a:extLst>
              <a:ext uri="{FF2B5EF4-FFF2-40B4-BE49-F238E27FC236}">
                <a16:creationId xmlns:a16="http://schemas.microsoft.com/office/drawing/2014/main" id="{835863BD-0119-4A08-AD62-275C4836B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40,000</a:t>
            </a:r>
          </a:p>
        </p:txBody>
      </p:sp>
      <p:sp>
        <p:nvSpPr>
          <p:cNvPr id="82952" name="Text Box 9">
            <a:extLst>
              <a:ext uri="{FF2B5EF4-FFF2-40B4-BE49-F238E27FC236}">
                <a16:creationId xmlns:a16="http://schemas.microsoft.com/office/drawing/2014/main" id="{BA31A526-E456-4198-B684-32F1E3E0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Office building  	120,000</a:t>
            </a:r>
          </a:p>
        </p:txBody>
      </p:sp>
      <p:sp>
        <p:nvSpPr>
          <p:cNvPr id="82953" name="Line 10">
            <a:extLst>
              <a:ext uri="{FF2B5EF4-FFF2-40B4-BE49-F238E27FC236}">
                <a16:creationId xmlns:a16="http://schemas.microsoft.com/office/drawing/2014/main" id="{3124A1AD-F2A2-4BC2-89BF-866BF5872D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4" name="Text Box 12">
            <a:extLst>
              <a:ext uri="{FF2B5EF4-FFF2-40B4-BE49-F238E27FC236}">
                <a16:creationId xmlns:a16="http://schemas.microsoft.com/office/drawing/2014/main" id="{CBE24413-8D49-43B4-BEB7-165C8353F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160,000</a:t>
            </a:r>
          </a:p>
        </p:txBody>
      </p:sp>
      <p:sp>
        <p:nvSpPr>
          <p:cNvPr id="82955" name="Text Box 13">
            <a:extLst>
              <a:ext uri="{FF2B5EF4-FFF2-40B4-BE49-F238E27FC236}">
                <a16:creationId xmlns:a16="http://schemas.microsoft.com/office/drawing/2014/main" id="{02E8932C-DBC8-465F-BC53-2915E7655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908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Building</a:t>
            </a:r>
          </a:p>
        </p:txBody>
      </p:sp>
      <p:sp>
        <p:nvSpPr>
          <p:cNvPr id="82956" name="Line 14">
            <a:extLst>
              <a:ext uri="{FF2B5EF4-FFF2-40B4-BE49-F238E27FC236}">
                <a16:creationId xmlns:a16="http://schemas.microsoft.com/office/drawing/2014/main" id="{C7D50236-A9C9-4C78-8B50-7A1DE8FCB1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768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994" name="Object 0">
            <a:extLst>
              <a:ext uri="{FF2B5EF4-FFF2-40B4-BE49-F238E27FC236}">
                <a16:creationId xmlns:a16="http://schemas.microsoft.com/office/drawing/2014/main" id="{6792D980-D2E9-45E4-AB6D-7D186BD7CD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84994" name="Object 0">
                        <a:extLst>
                          <a:ext uri="{FF2B5EF4-FFF2-40B4-BE49-F238E27FC236}">
                            <a16:creationId xmlns:a16="http://schemas.microsoft.com/office/drawing/2014/main" id="{6792D980-D2E9-45E4-AB6D-7D186BD7CDA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995" name="Text Box 2">
            <a:extLst>
              <a:ext uri="{FF2B5EF4-FFF2-40B4-BE49-F238E27FC236}">
                <a16:creationId xmlns:a16="http://schemas.microsoft.com/office/drawing/2014/main" id="{8A9BD98F-B7A7-46D1-8011-EE683DC8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36292" name="Rectangle 4">
            <a:extLst>
              <a:ext uri="{FF2B5EF4-FFF2-40B4-BE49-F238E27FC236}">
                <a16:creationId xmlns:a16="http://schemas.microsoft.com/office/drawing/2014/main" id="{1FEF8D9D-D765-4BCC-996F-017A7EFA81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4997" name="Text Box 5">
            <a:extLst>
              <a:ext uri="{FF2B5EF4-FFF2-40B4-BE49-F238E27FC236}">
                <a16:creationId xmlns:a16="http://schemas.microsoft.com/office/drawing/2014/main" id="{DF7F67EE-8D99-4B96-B696-B79247000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4998" name="Text Box 6">
            <a:extLst>
              <a:ext uri="{FF2B5EF4-FFF2-40B4-BE49-F238E27FC236}">
                <a16:creationId xmlns:a16="http://schemas.microsoft.com/office/drawing/2014/main" id="{61724B89-17B6-4446-9B57-A24274D20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033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C65D11B2-0027-4103-8FF8-A6923ED43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41438"/>
            <a:ext cx="83058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additional information explains that the equipment increase resulted from two transactions: (1) a purchase of equipment of $25,000, and (2) the sale for $4,000 of equipment costing $8,000. </a:t>
            </a:r>
          </a:p>
        </p:txBody>
      </p:sp>
      <p:sp>
        <p:nvSpPr>
          <p:cNvPr id="87043" name="Text Box 3">
            <a:extLst>
              <a:ext uri="{FF2B5EF4-FFF2-40B4-BE49-F238E27FC236}">
                <a16:creationId xmlns:a16="http://schemas.microsoft.com/office/drawing/2014/main" id="{C4DB5128-F2FA-465C-8F42-C7FC99DC6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9908" name="Rectangle 4">
            <a:extLst>
              <a:ext uri="{FF2B5EF4-FFF2-40B4-BE49-F238E27FC236}">
                <a16:creationId xmlns:a16="http://schemas.microsoft.com/office/drawing/2014/main" id="{B1A0741A-A0CC-431B-B9F1-4EAF7A63F2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7045" name="Line 5">
            <a:extLst>
              <a:ext uri="{FF2B5EF4-FFF2-40B4-BE49-F238E27FC236}">
                <a16:creationId xmlns:a16="http://schemas.microsoft.com/office/drawing/2014/main" id="{B7142C03-B6BA-40C5-8440-786870811C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31946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6" name="Line 6">
            <a:extLst>
              <a:ext uri="{FF2B5EF4-FFF2-40B4-BE49-F238E27FC236}">
                <a16:creationId xmlns:a16="http://schemas.microsoft.com/office/drawing/2014/main" id="{EEFCE03F-13A6-428F-A1AA-9C033BDD84A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305175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7" name="Text Box 7">
            <a:extLst>
              <a:ext uri="{FF2B5EF4-FFF2-40B4-BE49-F238E27FC236}">
                <a16:creationId xmlns:a16="http://schemas.microsoft.com/office/drawing/2014/main" id="{B5E5280B-FEF7-4670-B7AD-593C278D2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0995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87048" name="Text Box 8">
            <a:extLst>
              <a:ext uri="{FF2B5EF4-FFF2-40B4-BE49-F238E27FC236}">
                <a16:creationId xmlns:a16="http://schemas.microsoft.com/office/drawing/2014/main" id="{6C5B7A72-B8FC-4A45-889A-26858E441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004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  	25,000</a:t>
            </a:r>
          </a:p>
        </p:txBody>
      </p:sp>
      <p:sp>
        <p:nvSpPr>
          <p:cNvPr id="87049" name="Line 9">
            <a:extLst>
              <a:ext uri="{FF2B5EF4-FFF2-40B4-BE49-F238E27FC236}">
                <a16:creationId xmlns:a16="http://schemas.microsoft.com/office/drawing/2014/main" id="{80E01E2A-B799-4B82-8276-4646B50E3DF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143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0" name="Text Box 10">
            <a:extLst>
              <a:ext uri="{FF2B5EF4-FFF2-40B4-BE49-F238E27FC236}">
                <a16:creationId xmlns:a16="http://schemas.microsoft.com/office/drawing/2014/main" id="{FCB985BC-BD7F-414A-8D74-661E82D36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157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27,000</a:t>
            </a:r>
          </a:p>
        </p:txBody>
      </p:sp>
      <p:sp>
        <p:nvSpPr>
          <p:cNvPr id="87051" name="Text Box 13">
            <a:extLst>
              <a:ext uri="{FF2B5EF4-FFF2-40B4-BE49-F238E27FC236}">
                <a16:creationId xmlns:a16="http://schemas.microsoft.com/office/drawing/2014/main" id="{32D4A2FB-6EA3-4780-A504-C6E5E4421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395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 sold  	8,000</a:t>
            </a:r>
          </a:p>
        </p:txBody>
      </p:sp>
      <p:sp>
        <p:nvSpPr>
          <p:cNvPr id="87052" name="Text Box 15">
            <a:extLst>
              <a:ext uri="{FF2B5EF4-FFF2-40B4-BE49-F238E27FC236}">
                <a16:creationId xmlns:a16="http://schemas.microsoft.com/office/drawing/2014/main" id="{79DB0786-B19D-4D78-BA27-F2DBF200A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748214"/>
            <a:ext cx="579120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Cash		4,000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Accumulated depreciation	1,000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Loss on sale of equipment	3,000</a:t>
            </a:r>
            <a:r>
              <a:rPr lang="en-US" altLang="en-US" sz="1800" b="1">
                <a:latin typeface="Arial" panose="020B0604020202020204" pitchFamily="34" charset="0"/>
              </a:rPr>
              <a:t>	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	Equipment		8,000</a:t>
            </a:r>
          </a:p>
        </p:txBody>
      </p:sp>
      <p:sp>
        <p:nvSpPr>
          <p:cNvPr id="87053" name="Line 17">
            <a:extLst>
              <a:ext uri="{FF2B5EF4-FFF2-40B4-BE49-F238E27FC236}">
                <a16:creationId xmlns:a16="http://schemas.microsoft.com/office/drawing/2014/main" id="{0F3D1F8C-8CF2-4682-AC3B-655C64B5ED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524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4" name="Text Box 18">
            <a:extLst>
              <a:ext uri="{FF2B5EF4-FFF2-40B4-BE49-F238E27FC236}">
                <a16:creationId xmlns:a16="http://schemas.microsoft.com/office/drawing/2014/main" id="{738276ED-706C-4DB1-B767-8D119B0E7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905375"/>
            <a:ext cx="1447800" cy="73025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>
                <a:latin typeface="Arial" panose="020B0604020202020204" pitchFamily="34" charset="0"/>
              </a:rPr>
              <a:t>Journal Entry</a:t>
            </a:r>
          </a:p>
        </p:txBody>
      </p:sp>
      <p:sp>
        <p:nvSpPr>
          <p:cNvPr id="87055" name="Text Box 11">
            <a:extLst>
              <a:ext uri="{FF2B5EF4-FFF2-40B4-BE49-F238E27FC236}">
                <a16:creationId xmlns:a16="http://schemas.microsoft.com/office/drawing/2014/main" id="{F8FCC577-4F4A-40B2-B2A9-9790279EC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938463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>
            <a:extLst>
              <a:ext uri="{FF2B5EF4-FFF2-40B4-BE49-F238E27FC236}">
                <a16:creationId xmlns:a16="http://schemas.microsoft.com/office/drawing/2014/main" id="{1343027F-E4F2-4E49-BB87-88C9B32B1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48579" name="Rectangle 3">
            <a:extLst>
              <a:ext uri="{FF2B5EF4-FFF2-40B4-BE49-F238E27FC236}">
                <a16:creationId xmlns:a16="http://schemas.microsoft.com/office/drawing/2014/main" id="{766477E5-2BAA-4D93-9147-897DE8E385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81000"/>
            <a:ext cx="2438400" cy="152400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89092" name="Object 0">
            <a:extLst>
              <a:ext uri="{FF2B5EF4-FFF2-40B4-BE49-F238E27FC236}">
                <a16:creationId xmlns:a16="http://schemas.microsoft.com/office/drawing/2014/main" id="{8C875A13-C981-403B-9A49-659FE2F0C42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54526" y="304800"/>
          <a:ext cx="5908675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0" name="Worksheet" r:id="rId4" imgW="4092177" imgH="4092188" progId="Excel.Sheet.8">
                  <p:embed/>
                </p:oleObj>
              </mc:Choice>
              <mc:Fallback>
                <p:oleObj name="Worksheet" r:id="rId4" imgW="4092177" imgH="4092188" progId="Excel.Sheet.8">
                  <p:embed/>
                  <p:pic>
                    <p:nvPicPr>
                      <p:cNvPr id="89092" name="Object 0">
                        <a:extLst>
                          <a:ext uri="{FF2B5EF4-FFF2-40B4-BE49-F238E27FC236}">
                            <a16:creationId xmlns:a16="http://schemas.microsoft.com/office/drawing/2014/main" id="{8C875A13-C981-403B-9A49-659FE2F0C42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526" y="304800"/>
                        <a:ext cx="5908675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093" name="Text Box 5">
            <a:extLst>
              <a:ext uri="{FF2B5EF4-FFF2-40B4-BE49-F238E27FC236}">
                <a16:creationId xmlns:a16="http://schemas.microsoft.com/office/drawing/2014/main" id="{2CCE4BB3-5E2B-457C-B480-22CD8B4DF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9094" name="Text Box 6">
            <a:extLst>
              <a:ext uri="{FF2B5EF4-FFF2-40B4-BE49-F238E27FC236}">
                <a16:creationId xmlns:a16="http://schemas.microsoft.com/office/drawing/2014/main" id="{28E0924F-D317-4CFB-8B04-CF759856A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D61DB7A4-2E9B-4717-A577-637360829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22400"/>
            <a:ext cx="7848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increase in common stock resulted from the issuance of new shares.</a:t>
            </a:r>
          </a:p>
        </p:txBody>
      </p:sp>
      <p:sp>
        <p:nvSpPr>
          <p:cNvPr id="91139" name="Text Box 3">
            <a:extLst>
              <a:ext uri="{FF2B5EF4-FFF2-40B4-BE49-F238E27FC236}">
                <a16:creationId xmlns:a16="http://schemas.microsoft.com/office/drawing/2014/main" id="{D1ED0827-C26B-48EA-A138-B42B6DE3C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40388" name="Rectangle 4">
            <a:extLst>
              <a:ext uri="{FF2B5EF4-FFF2-40B4-BE49-F238E27FC236}">
                <a16:creationId xmlns:a16="http://schemas.microsoft.com/office/drawing/2014/main" id="{9FD7BB1F-3DF3-4346-813F-6397AF97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1141" name="Line 5">
            <a:extLst>
              <a:ext uri="{FF2B5EF4-FFF2-40B4-BE49-F238E27FC236}">
                <a16:creationId xmlns:a16="http://schemas.microsoft.com/office/drawing/2014/main" id="{63FB906D-74CC-4100-8D7D-0F768D30D8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0622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2" name="Line 6">
            <a:extLst>
              <a:ext uri="{FF2B5EF4-FFF2-40B4-BE49-F238E27FC236}">
                <a16:creationId xmlns:a16="http://schemas.microsoft.com/office/drawing/2014/main" id="{97B9B396-E095-45EF-A8D7-0C5A394F23A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0480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3" name="Text Box 7">
            <a:extLst>
              <a:ext uri="{FF2B5EF4-FFF2-40B4-BE49-F238E27FC236}">
                <a16:creationId xmlns:a16="http://schemas.microsoft.com/office/drawing/2014/main" id="{47CBB83F-F1AF-4598-913C-C3E8CB59F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1527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50,000</a:t>
            </a:r>
          </a:p>
        </p:txBody>
      </p:sp>
      <p:sp>
        <p:nvSpPr>
          <p:cNvPr id="91144" name="Text Box 8">
            <a:extLst>
              <a:ext uri="{FF2B5EF4-FFF2-40B4-BE49-F238E27FC236}">
                <a16:creationId xmlns:a16="http://schemas.microsoft.com/office/drawing/2014/main" id="{2C57C3E0-BEB2-4E6F-AB1C-0346F3FD1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432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Shares sold  	20,000</a:t>
            </a:r>
          </a:p>
        </p:txBody>
      </p:sp>
      <p:sp>
        <p:nvSpPr>
          <p:cNvPr id="91145" name="Line 9">
            <a:extLst>
              <a:ext uri="{FF2B5EF4-FFF2-40B4-BE49-F238E27FC236}">
                <a16:creationId xmlns:a16="http://schemas.microsoft.com/office/drawing/2014/main" id="{06991BBE-5059-4EC5-8C8A-EFB1151BF52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886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6" name="Text Box 10">
            <a:extLst>
              <a:ext uri="{FF2B5EF4-FFF2-40B4-BE49-F238E27FC236}">
                <a16:creationId xmlns:a16="http://schemas.microsoft.com/office/drawing/2014/main" id="{93A98EDE-8120-4619-BB36-C44916332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70,000</a:t>
            </a:r>
          </a:p>
        </p:txBody>
      </p:sp>
      <p:sp>
        <p:nvSpPr>
          <p:cNvPr id="91147" name="Line 13">
            <a:extLst>
              <a:ext uri="{FF2B5EF4-FFF2-40B4-BE49-F238E27FC236}">
                <a16:creationId xmlns:a16="http://schemas.microsoft.com/office/drawing/2014/main" id="{0E8505C2-2D58-4208-B9CA-0F7350979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267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8" name="Text Box 15">
            <a:extLst>
              <a:ext uri="{FF2B5EF4-FFF2-40B4-BE49-F238E27FC236}">
                <a16:creationId xmlns:a16="http://schemas.microsoft.com/office/drawing/2014/main" id="{8B77F9E9-A27A-4C0A-8B44-888904CE2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6812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Common Stock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186" name="Object 3">
            <a:extLst>
              <a:ext uri="{FF2B5EF4-FFF2-40B4-BE49-F238E27FC236}">
                <a16:creationId xmlns:a16="http://schemas.microsoft.com/office/drawing/2014/main" id="{DA19DFAA-ECF5-4C67-9A65-2757E4EDCB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9038" y="1689100"/>
          <a:ext cx="7370762" cy="486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4" name="Worksheet" r:id="rId4" imgW="4092177" imgH="2720534" progId="Excel.Sheet.8">
                  <p:embed/>
                </p:oleObj>
              </mc:Choice>
              <mc:Fallback>
                <p:oleObj name="Worksheet" r:id="rId4" imgW="4092177" imgH="2720534" progId="Excel.Sheet.8">
                  <p:embed/>
                  <p:pic>
                    <p:nvPicPr>
                      <p:cNvPr id="93186" name="Object 3">
                        <a:extLst>
                          <a:ext uri="{FF2B5EF4-FFF2-40B4-BE49-F238E27FC236}">
                            <a16:creationId xmlns:a16="http://schemas.microsoft.com/office/drawing/2014/main" id="{DA19DFAA-ECF5-4C67-9A65-2757E4EDCB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86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2436" name="Rectangle 4">
            <a:extLst>
              <a:ext uri="{FF2B5EF4-FFF2-40B4-BE49-F238E27FC236}">
                <a16:creationId xmlns:a16="http://schemas.microsoft.com/office/drawing/2014/main" id="{9E769809-BFC0-4DF0-AF21-83BE5A097B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3188" name="Text Box 5">
            <a:extLst>
              <a:ext uri="{FF2B5EF4-FFF2-40B4-BE49-F238E27FC236}">
                <a16:creationId xmlns:a16="http://schemas.microsoft.com/office/drawing/2014/main" id="{25D836B9-D639-456F-9286-ED3A9C755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3189" name="Text Box 6">
            <a:extLst>
              <a:ext uri="{FF2B5EF4-FFF2-40B4-BE49-F238E27FC236}">
                <a16:creationId xmlns:a16="http://schemas.microsoft.com/office/drawing/2014/main" id="{C3D1C5A8-890B-4FBB-AACD-E7D6F44B4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79526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93190" name="Text Box 7">
            <a:extLst>
              <a:ext uri="{FF2B5EF4-FFF2-40B4-BE49-F238E27FC236}">
                <a16:creationId xmlns:a16="http://schemas.microsoft.com/office/drawing/2014/main" id="{BF12E5F8-8465-471B-96CA-AF40F54CB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Line 25">
            <a:extLst>
              <a:ext uri="{FF2B5EF4-FFF2-40B4-BE49-F238E27FC236}">
                <a16:creationId xmlns:a16="http://schemas.microsoft.com/office/drawing/2014/main" id="{20548F62-A608-42B6-9425-63DCF5A67261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814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81978289-60E6-43D3-8434-4DB6D7B65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295401"/>
            <a:ext cx="8305800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Retained earnings increased $116,000 during the year.  This increase can be explained by two factors: (1) Net income of $145,000 increased retained earnings, and (2) Dividends of $29,000 decreased retained earnings.</a:t>
            </a:r>
          </a:p>
        </p:txBody>
      </p:sp>
      <p:sp>
        <p:nvSpPr>
          <p:cNvPr id="95236" name="Text Box 3">
            <a:extLst>
              <a:ext uri="{FF2B5EF4-FFF2-40B4-BE49-F238E27FC236}">
                <a16:creationId xmlns:a16="http://schemas.microsoft.com/office/drawing/2014/main" id="{FF7E1F35-5A99-4F1C-AE29-2FB04D825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21956" name="Rectangle 4">
            <a:extLst>
              <a:ext uri="{FF2B5EF4-FFF2-40B4-BE49-F238E27FC236}">
                <a16:creationId xmlns:a16="http://schemas.microsoft.com/office/drawing/2014/main" id="{390DB96D-DA21-4153-B539-1CE4BBFA34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5238" name="Line 17">
            <a:extLst>
              <a:ext uri="{FF2B5EF4-FFF2-40B4-BE49-F238E27FC236}">
                <a16:creationId xmlns:a16="http://schemas.microsoft.com/office/drawing/2014/main" id="{250F08B7-B36E-4914-993F-4018838DFCC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95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9" name="Text Box 19">
            <a:extLst>
              <a:ext uri="{FF2B5EF4-FFF2-40B4-BE49-F238E27FC236}">
                <a16:creationId xmlns:a16="http://schemas.microsoft.com/office/drawing/2014/main" id="{EEC2B46D-6B60-4AEE-9ED4-8A7D270D6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861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48,000</a:t>
            </a:r>
          </a:p>
        </p:txBody>
      </p:sp>
      <p:sp>
        <p:nvSpPr>
          <p:cNvPr id="95240" name="Text Box 20">
            <a:extLst>
              <a:ext uri="{FF2B5EF4-FFF2-40B4-BE49-F238E27FC236}">
                <a16:creationId xmlns:a16="http://schemas.microsoft.com/office/drawing/2014/main" id="{7F5E9DF6-FF9E-41DC-A667-E4C0558F3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Net income  	145,000</a:t>
            </a:r>
          </a:p>
        </p:txBody>
      </p:sp>
      <p:sp>
        <p:nvSpPr>
          <p:cNvPr id="95241" name="Line 21">
            <a:extLst>
              <a:ext uri="{FF2B5EF4-FFF2-40B4-BE49-F238E27FC236}">
                <a16:creationId xmlns:a16="http://schemas.microsoft.com/office/drawing/2014/main" id="{ED14CDF1-E72A-4A12-BFB5-90BBAD68EC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19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2" name="Text Box 22">
            <a:extLst>
              <a:ext uri="{FF2B5EF4-FFF2-40B4-BE49-F238E27FC236}">
                <a16:creationId xmlns:a16="http://schemas.microsoft.com/office/drawing/2014/main" id="{0A3127CF-FD29-44BF-89BE-6C539EEC6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4338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164,000</a:t>
            </a:r>
          </a:p>
        </p:txBody>
      </p:sp>
      <p:sp>
        <p:nvSpPr>
          <p:cNvPr id="95243" name="Text Box 23">
            <a:extLst>
              <a:ext uri="{FF2B5EF4-FFF2-40B4-BE49-F238E27FC236}">
                <a16:creationId xmlns:a16="http://schemas.microsoft.com/office/drawing/2014/main" id="{4261A3FD-9659-4B6F-8F10-12DED804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Dividends  	29,000</a:t>
            </a:r>
          </a:p>
        </p:txBody>
      </p:sp>
      <p:sp>
        <p:nvSpPr>
          <p:cNvPr id="95244" name="Line 24">
            <a:extLst>
              <a:ext uri="{FF2B5EF4-FFF2-40B4-BE49-F238E27FC236}">
                <a16:creationId xmlns:a16="http://schemas.microsoft.com/office/drawing/2014/main" id="{8E498FB6-8EA7-4EF9-9FB9-0695AEE1BF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00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5" name="Text Box 16">
            <a:extLst>
              <a:ext uri="{FF2B5EF4-FFF2-40B4-BE49-F238E27FC236}">
                <a16:creationId xmlns:a16="http://schemas.microsoft.com/office/drawing/2014/main" id="{EAE757E4-63F2-452A-BD79-E8251AD477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14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Retained Earnings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532" name="Rectangle 4">
            <a:extLst>
              <a:ext uri="{FF2B5EF4-FFF2-40B4-BE49-F238E27FC236}">
                <a16:creationId xmlns:a16="http://schemas.microsoft.com/office/drawing/2014/main" id="{37257C54-E981-4946-AD28-11398B8F63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81000"/>
            <a:ext cx="2438400" cy="152400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97283" name="Object 3">
            <a:extLst>
              <a:ext uri="{FF2B5EF4-FFF2-40B4-BE49-F238E27FC236}">
                <a16:creationId xmlns:a16="http://schemas.microsoft.com/office/drawing/2014/main" id="{94BB33EC-6C19-4271-87F8-FABB4501030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54526" y="304800"/>
          <a:ext cx="5908675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Worksheet" r:id="rId4" imgW="4092177" imgH="4092188" progId="Excel.Sheet.8">
                  <p:embed/>
                </p:oleObj>
              </mc:Choice>
              <mc:Fallback>
                <p:oleObj name="Worksheet" r:id="rId4" imgW="4092177" imgH="4092188" progId="Excel.Sheet.8">
                  <p:embed/>
                  <p:pic>
                    <p:nvPicPr>
                      <p:cNvPr id="97283" name="Object 3">
                        <a:extLst>
                          <a:ext uri="{FF2B5EF4-FFF2-40B4-BE49-F238E27FC236}">
                            <a16:creationId xmlns:a16="http://schemas.microsoft.com/office/drawing/2014/main" id="{94BB33EC-6C19-4271-87F8-FABB450103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4526" y="304800"/>
                        <a:ext cx="5908675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4" name="Text Box 5">
            <a:extLst>
              <a:ext uri="{FF2B5EF4-FFF2-40B4-BE49-F238E27FC236}">
                <a16:creationId xmlns:a16="http://schemas.microsoft.com/office/drawing/2014/main" id="{12990224-3EF3-422A-B310-EED1C24C8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7285" name="Text Box 8">
            <a:extLst>
              <a:ext uri="{FF2B5EF4-FFF2-40B4-BE49-F238E27FC236}">
                <a16:creationId xmlns:a16="http://schemas.microsoft.com/office/drawing/2014/main" id="{463E943B-3490-46A3-B282-AB4B50615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97286" name="Text Box 9">
            <a:extLst>
              <a:ext uri="{FF2B5EF4-FFF2-40B4-BE49-F238E27FC236}">
                <a16:creationId xmlns:a16="http://schemas.microsoft.com/office/drawing/2014/main" id="{568F36A2-4D09-4600-A194-89E0FE16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>
            <a:extLst>
              <a:ext uri="{FF2B5EF4-FFF2-40B4-BE49-F238E27FC236}">
                <a16:creationId xmlns:a16="http://schemas.microsoft.com/office/drawing/2014/main" id="{92C003DD-B045-45FD-97AC-541CEC53F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01776"/>
            <a:ext cx="807720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20000"/>
              </a:spcBef>
            </a:pPr>
            <a:r>
              <a:rPr lang="en-US" altLang="en-US" sz="2300">
                <a:latin typeface="Arial" panose="020B0604020202020204" pitchFamily="34" charset="0"/>
              </a:rPr>
              <a:t>Compare the net change in cash on the Statement of Cash Flows with the change in the cash account reported on the Balance Sheet to make sure the amounts agree.</a:t>
            </a:r>
          </a:p>
        </p:txBody>
      </p:sp>
      <p:sp>
        <p:nvSpPr>
          <p:cNvPr id="99331" name="Text Box 4">
            <a:extLst>
              <a:ext uri="{FF2B5EF4-FFF2-40B4-BE49-F238E27FC236}">
                <a16:creationId xmlns:a16="http://schemas.microsoft.com/office/drawing/2014/main" id="{E5C0B8A0-7C6F-421D-B8AB-84B59933E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9781" name="Rectangle 5">
            <a:extLst>
              <a:ext uri="{FF2B5EF4-FFF2-40B4-BE49-F238E27FC236}">
                <a16:creationId xmlns:a16="http://schemas.microsoft.com/office/drawing/2014/main" id="{60B621C7-1FFA-410C-9404-04A6A06C9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3:  Net Change in Cash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871A9F59-193E-4EC2-99E1-7CC41C6FA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01838"/>
            <a:ext cx="7924800" cy="4094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45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 sz="2300">
                <a:latin typeface="Arial" panose="020B0604020202020204" pitchFamily="34" charset="0"/>
              </a:rPr>
              <a:t>Which is an example of a cash flow from an investing activity?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issuance of bonds payable.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repurchase outstanding capital stock. 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sale of equipment.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suppliers for inventory.</a:t>
            </a:r>
          </a:p>
        </p:txBody>
      </p:sp>
      <p:sp>
        <p:nvSpPr>
          <p:cNvPr id="1053699" name="Oval 3">
            <a:extLst>
              <a:ext uri="{FF2B5EF4-FFF2-40B4-BE49-F238E27FC236}">
                <a16:creationId xmlns:a16="http://schemas.microsoft.com/office/drawing/2014/main" id="{605EE665-B098-4550-9C69-7D42F80D3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45135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3700" name="Rectangle 4">
            <a:extLst>
              <a:ext uri="{FF2B5EF4-FFF2-40B4-BE49-F238E27FC236}">
                <a16:creationId xmlns:a16="http://schemas.microsoft.com/office/drawing/2014/main" id="{729F684E-3EAE-4FE1-BFEB-24E06C1DA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3716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Review Question</a:t>
            </a:r>
          </a:p>
        </p:txBody>
      </p:sp>
      <p:sp>
        <p:nvSpPr>
          <p:cNvPr id="101381" name="Text Box 8">
            <a:extLst>
              <a:ext uri="{FF2B5EF4-FFF2-40B4-BE49-F238E27FC236}">
                <a16:creationId xmlns:a16="http://schemas.microsoft.com/office/drawing/2014/main" id="{DE15C31B-4B76-4839-8C08-2A45B46EA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3705" name="Rectangle 9">
            <a:extLst>
              <a:ext uri="{FF2B5EF4-FFF2-40B4-BE49-F238E27FC236}">
                <a16:creationId xmlns:a16="http://schemas.microsoft.com/office/drawing/2014/main" id="{6E2439E3-A162-4C34-BFE6-8F1AE18682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82296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369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>
            <a:extLst>
              <a:ext uri="{FF2B5EF4-FFF2-40B4-BE49-F238E27FC236}">
                <a16:creationId xmlns:a16="http://schemas.microsoft.com/office/drawing/2014/main" id="{B3927339-389E-45CA-91A4-7CFA8C009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371601"/>
            <a:ext cx="800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Free Cash Flow </a:t>
            </a:r>
          </a:p>
        </p:txBody>
      </p:sp>
      <p:sp>
        <p:nvSpPr>
          <p:cNvPr id="102403" name="Rectangle 9">
            <a:extLst>
              <a:ext uri="{FF2B5EF4-FFF2-40B4-BE49-F238E27FC236}">
                <a16:creationId xmlns:a16="http://schemas.microsoft.com/office/drawing/2014/main" id="{9BDF12BE-4FD4-49A7-AE23-AF7DB08CA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3503614"/>
            <a:ext cx="78486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5000"/>
              </a:spcBef>
            </a:pP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Free cash flow</a:t>
            </a:r>
            <a:r>
              <a:rPr lang="en-US" altLang="en-US" sz="2200">
                <a:latin typeface="Arial" panose="020B0604020202020204" pitchFamily="34" charset="0"/>
              </a:rPr>
              <a:t> describes the cash remaining from operations after adjustment for capital expenditures and dividends.</a:t>
            </a:r>
          </a:p>
        </p:txBody>
      </p:sp>
      <p:sp>
        <p:nvSpPr>
          <p:cNvPr id="102404" name="Text Box 11">
            <a:extLst>
              <a:ext uri="{FF2B5EF4-FFF2-40B4-BE49-F238E27FC236}">
                <a16:creationId xmlns:a16="http://schemas.microsoft.com/office/drawing/2014/main" id="{A41B9059-5C22-4787-AEB8-F4CD3AE07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028108" name="Rectangle 12">
            <a:extLst>
              <a:ext uri="{FF2B5EF4-FFF2-40B4-BE49-F238E27FC236}">
                <a16:creationId xmlns:a16="http://schemas.microsoft.com/office/drawing/2014/main" id="{AF77CCA8-5DC4-4749-A0BF-60CC31F5C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2406" name="Picture 15">
            <a:extLst>
              <a:ext uri="{FF2B5EF4-FFF2-40B4-BE49-F238E27FC236}">
                <a16:creationId xmlns:a16="http://schemas.microsoft.com/office/drawing/2014/main" id="{477FBB55-A967-468F-9D9F-231660321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360613"/>
            <a:ext cx="792480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02407" name="Text Box 16">
            <a:extLst>
              <a:ext uri="{FF2B5EF4-FFF2-40B4-BE49-F238E27FC236}">
                <a16:creationId xmlns:a16="http://schemas.microsoft.com/office/drawing/2014/main" id="{54756BA6-3510-4C60-AB97-5916B21A5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9034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12-15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875" name="Rectangle 3">
            <a:extLst>
              <a:ext uri="{FF2B5EF4-FFF2-40B4-BE49-F238E27FC236}">
                <a16:creationId xmlns:a16="http://schemas.microsoft.com/office/drawing/2014/main" id="{3F01DF87-C8E0-46F9-95D7-E5F1418B6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495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Cash provided by operating activities 	$19,037</a:t>
            </a:r>
          </a:p>
        </p:txBody>
      </p:sp>
      <p:sp>
        <p:nvSpPr>
          <p:cNvPr id="1103877" name="Rectangle 5">
            <a:extLst>
              <a:ext uri="{FF2B5EF4-FFF2-40B4-BE49-F238E27FC236}">
                <a16:creationId xmlns:a16="http://schemas.microsoft.com/office/drawing/2014/main" id="{1E52E9A0-B2B5-4969-A2D1-F07A15AD5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4452" name="Text Box 6">
            <a:extLst>
              <a:ext uri="{FF2B5EF4-FFF2-40B4-BE49-F238E27FC236}">
                <a16:creationId xmlns:a16="http://schemas.microsoft.com/office/drawing/2014/main" id="{AC997EB5-EE1C-42ED-B760-4BD7C4112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12-16</a:t>
            </a:r>
          </a:p>
        </p:txBody>
      </p:sp>
      <p:sp>
        <p:nvSpPr>
          <p:cNvPr id="1103880" name="Rectangle 8">
            <a:extLst>
              <a:ext uri="{FF2B5EF4-FFF2-40B4-BE49-F238E27FC236}">
                <a16:creationId xmlns:a16="http://schemas.microsoft.com/office/drawing/2014/main" id="{076C3263-B399-4E7E-9138-9668A48D5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876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Less: Expenditures on property, plant, and equipment 	3,119</a:t>
            </a:r>
          </a:p>
        </p:txBody>
      </p:sp>
      <p:sp>
        <p:nvSpPr>
          <p:cNvPr id="1103881" name="Rectangle 9">
            <a:extLst>
              <a:ext uri="{FF2B5EF4-FFF2-40B4-BE49-F238E27FC236}">
                <a16:creationId xmlns:a16="http://schemas.microsoft.com/office/drawing/2014/main" id="{3E9723DD-9CE7-4123-83B0-B99B2749B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305426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	Dividends paid 	4,468</a:t>
            </a:r>
          </a:p>
        </p:txBody>
      </p:sp>
      <p:sp>
        <p:nvSpPr>
          <p:cNvPr id="1103882" name="Rectangle 10">
            <a:extLst>
              <a:ext uri="{FF2B5EF4-FFF2-40B4-BE49-F238E27FC236}">
                <a16:creationId xmlns:a16="http://schemas.microsoft.com/office/drawing/2014/main" id="{37F2FD62-D434-43C5-9BAC-49103AA2F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7150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Free cash flow 	$11,450</a:t>
            </a:r>
          </a:p>
        </p:txBody>
      </p:sp>
      <p:sp>
        <p:nvSpPr>
          <p:cNvPr id="104456" name="Line 11">
            <a:extLst>
              <a:ext uri="{FF2B5EF4-FFF2-40B4-BE49-F238E27FC236}">
                <a16:creationId xmlns:a16="http://schemas.microsoft.com/office/drawing/2014/main" id="{1AF2376B-4685-41E1-B330-97CDFF28531E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5715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7" name="Line 12">
            <a:extLst>
              <a:ext uri="{FF2B5EF4-FFF2-40B4-BE49-F238E27FC236}">
                <a16:creationId xmlns:a16="http://schemas.microsoft.com/office/drawing/2014/main" id="{7DE5FBE9-17A0-4F3E-A2D4-2DAC0B55F8E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096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8" name="Line 13">
            <a:extLst>
              <a:ext uri="{FF2B5EF4-FFF2-40B4-BE49-F238E27FC236}">
                <a16:creationId xmlns:a16="http://schemas.microsoft.com/office/drawing/2014/main" id="{145E70B3-AFE2-42CB-890E-9A2E15F86A58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1722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9" name="Text Box 14">
            <a:extLst>
              <a:ext uri="{FF2B5EF4-FFF2-40B4-BE49-F238E27FC236}">
                <a16:creationId xmlns:a16="http://schemas.microsoft.com/office/drawing/2014/main" id="{553774E0-F504-43C3-AF79-1D7F20591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1371600"/>
            <a:ext cx="22098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  <a:spcAft>
                <a:spcPct val="20000"/>
              </a:spcAft>
              <a:buSzPct val="80000"/>
            </a:pPr>
            <a:r>
              <a:rPr lang="en-US" altLang="en-US" sz="2600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</a:p>
        </p:txBody>
      </p:sp>
      <p:sp>
        <p:nvSpPr>
          <p:cNvPr id="104460" name="Rectangle 15">
            <a:extLst>
              <a:ext uri="{FF2B5EF4-FFF2-40B4-BE49-F238E27FC236}">
                <a16:creationId xmlns:a16="http://schemas.microsoft.com/office/drawing/2014/main" id="{00E6581E-CEEE-4D22-B8B5-F1CE86177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225676"/>
            <a:ext cx="2286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5000"/>
              </a:spcBef>
            </a:pPr>
            <a:r>
              <a:rPr lang="en-US" altLang="en-US" sz="2200" b="1">
                <a:latin typeface="Arial" panose="020B0604020202020204" pitchFamily="34" charset="0"/>
              </a:rPr>
              <a:t>Required:</a:t>
            </a:r>
            <a:r>
              <a:rPr lang="en-US" altLang="en-US" sz="2200">
                <a:latin typeface="Arial" panose="020B0604020202020204" pitchFamily="34" charset="0"/>
              </a:rPr>
              <a:t>  Calculate Microsoft’s free cash flow.</a:t>
            </a:r>
          </a:p>
        </p:txBody>
      </p:sp>
      <p:sp>
        <p:nvSpPr>
          <p:cNvPr id="104461" name="Text Box 16">
            <a:extLst>
              <a:ext uri="{FF2B5EF4-FFF2-40B4-BE49-F238E27FC236}">
                <a16:creationId xmlns:a16="http://schemas.microsoft.com/office/drawing/2014/main" id="{6F15DAEA-D1FB-40FA-904A-14BDE3E06E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4462" name="Picture 17">
            <a:extLst>
              <a:ext uri="{FF2B5EF4-FFF2-40B4-BE49-F238E27FC236}">
                <a16:creationId xmlns:a16="http://schemas.microsoft.com/office/drawing/2014/main" id="{C5534884-496B-42E0-A0A6-CDBDA498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465264"/>
            <a:ext cx="6248400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3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3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3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03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3875" grpId="0"/>
      <p:bldP spid="1103880" grpId="0"/>
      <p:bldP spid="1103881" grpId="0"/>
      <p:bldP spid="110388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1D5D3B20-9C6B-480E-BF4B-401AA3A20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8AB8F4AD-301D-469E-BBCC-647884D80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Liquidity </a:t>
            </a:r>
            <a:r>
              <a:rPr lang="en-US" altLang="en-US" sz="2200">
                <a:latin typeface="Arial" panose="020B0604020202020204" pitchFamily="34" charset="0"/>
              </a:rPr>
              <a:t>is the ability to pay obligations expected to become due within the next year.</a:t>
            </a:r>
          </a:p>
        </p:txBody>
      </p:sp>
      <p:sp>
        <p:nvSpPr>
          <p:cNvPr id="1105925" name="Rectangle 5">
            <a:extLst>
              <a:ext uri="{FF2B5EF4-FFF2-40B4-BE49-F238E27FC236}">
                <a16:creationId xmlns:a16="http://schemas.microsoft.com/office/drawing/2014/main" id="{EC911D02-87E7-4B7E-9C4A-9F1C8C945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6501" name="Text Box 7">
            <a:extLst>
              <a:ext uri="{FF2B5EF4-FFF2-40B4-BE49-F238E27FC236}">
                <a16:creationId xmlns:a16="http://schemas.microsoft.com/office/drawing/2014/main" id="{C4DA5DC2-3DBC-4D18-97A9-7D263352C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8940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12-18</a:t>
            </a:r>
          </a:p>
        </p:txBody>
      </p:sp>
      <p:sp>
        <p:nvSpPr>
          <p:cNvPr id="106502" name="Rectangle 9">
            <a:extLst>
              <a:ext uri="{FF2B5EF4-FFF2-40B4-BE49-F238E27FC236}">
                <a16:creationId xmlns:a16="http://schemas.microsoft.com/office/drawing/2014/main" id="{82E75729-0289-42EA-BC67-C7702DCCF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237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value below .40 times is cause for additional investigation.</a:t>
            </a:r>
          </a:p>
        </p:txBody>
      </p:sp>
      <p:sp>
        <p:nvSpPr>
          <p:cNvPr id="106503" name="Text Box 10">
            <a:extLst>
              <a:ext uri="{FF2B5EF4-FFF2-40B4-BE49-F238E27FC236}">
                <a16:creationId xmlns:a16="http://schemas.microsoft.com/office/drawing/2014/main" id="{1104B267-9863-46C7-A4E3-741349405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6504" name="Picture 11">
            <a:extLst>
              <a:ext uri="{FF2B5EF4-FFF2-40B4-BE49-F238E27FC236}">
                <a16:creationId xmlns:a16="http://schemas.microsoft.com/office/drawing/2014/main" id="{51BA14C0-F0F6-4773-9B22-93206221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90875"/>
            <a:ext cx="82296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>
            <a:extLst>
              <a:ext uri="{FF2B5EF4-FFF2-40B4-BE49-F238E27FC236}">
                <a16:creationId xmlns:a16="http://schemas.microsoft.com/office/drawing/2014/main" id="{26A48889-ED4A-47F6-8617-89CE34F62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9DBB2C6E-DCF7-46EC-9592-A979D6A3D2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Solvency</a:t>
            </a:r>
            <a:r>
              <a:rPr lang="en-US" altLang="en-US" sz="2200">
                <a:latin typeface="Arial" panose="020B0604020202020204" pitchFamily="34" charset="0"/>
              </a:rPr>
              <a:t> is the ability of a company to survive over the long term.</a:t>
            </a:r>
          </a:p>
        </p:txBody>
      </p:sp>
      <p:sp>
        <p:nvSpPr>
          <p:cNvPr id="108548" name="Text Box 5">
            <a:extLst>
              <a:ext uri="{FF2B5EF4-FFF2-40B4-BE49-F238E27FC236}">
                <a16:creationId xmlns:a16="http://schemas.microsoft.com/office/drawing/2014/main" id="{9183BEE7-D532-4C32-B603-BCA50263A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773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12-19</a:t>
            </a:r>
          </a:p>
        </p:txBody>
      </p:sp>
      <p:sp>
        <p:nvSpPr>
          <p:cNvPr id="108549" name="Rectangle 7">
            <a:extLst>
              <a:ext uri="{FF2B5EF4-FFF2-40B4-BE49-F238E27FC236}">
                <a16:creationId xmlns:a16="http://schemas.microsoft.com/office/drawing/2014/main" id="{5E2BB732-7B75-4F5B-BD8E-5940C5BF5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618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ratio below .20 times is cause for additional investigation.</a:t>
            </a:r>
          </a:p>
        </p:txBody>
      </p:sp>
      <p:sp>
        <p:nvSpPr>
          <p:cNvPr id="108550" name="Text Box 8">
            <a:extLst>
              <a:ext uri="{FF2B5EF4-FFF2-40B4-BE49-F238E27FC236}">
                <a16:creationId xmlns:a16="http://schemas.microsoft.com/office/drawing/2014/main" id="{27C9EAAB-5DBB-4B55-B457-9EFA5A2B8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107979" name="Rectangle 11">
            <a:extLst>
              <a:ext uri="{FF2B5EF4-FFF2-40B4-BE49-F238E27FC236}">
                <a16:creationId xmlns:a16="http://schemas.microsoft.com/office/drawing/2014/main" id="{B711FB31-DCF7-4821-9F6A-A9F872F87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82296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8552" name="Picture 12">
            <a:extLst>
              <a:ext uri="{FF2B5EF4-FFF2-40B4-BE49-F238E27FC236}">
                <a16:creationId xmlns:a16="http://schemas.microsoft.com/office/drawing/2014/main" id="{D48FCBD8-950E-434C-8CF5-99F96C076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71814"/>
            <a:ext cx="8077200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820</TotalTime>
  <Words>2414</Words>
  <Application>Microsoft Office PowerPoint</Application>
  <PresentationFormat>Widescreen</PresentationFormat>
  <Paragraphs>331</Paragraphs>
  <Slides>55</Slides>
  <Notes>50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Worksheet</vt:lpstr>
      <vt:lpstr>PowerPoint Presentation</vt:lpstr>
      <vt:lpstr>PowerPoint Presentation</vt:lpstr>
      <vt:lpstr>PowerPoint Presentation</vt:lpstr>
      <vt:lpstr>Study Objectives</vt:lpstr>
      <vt:lpstr>Statement of Cash Flows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 1: Operating Activities</vt:lpstr>
      <vt:lpstr>Step 1: 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PowerPoint Presentation</vt:lpstr>
      <vt:lpstr>Step 2: Investing and Financing Activities</vt:lpstr>
      <vt:lpstr>Investing and Financing Activities</vt:lpstr>
      <vt:lpstr>Investing and Financing Activities</vt:lpstr>
      <vt:lpstr>Investing and Financing Activities</vt:lpstr>
      <vt:lpstr>Investing and Financing Activities</vt:lpstr>
      <vt:lpstr>Statement of Cash Flows</vt:lpstr>
      <vt:lpstr>Investing and Financing Activities</vt:lpstr>
      <vt:lpstr>Investing and Financing Activities</vt:lpstr>
      <vt:lpstr>Investing and Financing Activities</vt:lpstr>
      <vt:lpstr>Statement of Cash Flows</vt:lpstr>
      <vt:lpstr>Step 3:  Net Change in Cash</vt:lpstr>
      <vt:lpstr>Investing and Financing Activities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22</cp:revision>
  <dcterms:created xsi:type="dcterms:W3CDTF">2021-08-03T13:03:26Z</dcterms:created>
  <dcterms:modified xsi:type="dcterms:W3CDTF">2022-03-19T12:42:34Z</dcterms:modified>
</cp:coreProperties>
</file>