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8"/>
  </p:notesMasterIdLst>
  <p:sldIdLst>
    <p:sldId id="848" r:id="rId5"/>
    <p:sldId id="714" r:id="rId6"/>
    <p:sldId id="778" r:id="rId7"/>
    <p:sldId id="826" r:id="rId8"/>
    <p:sldId id="276" r:id="rId9"/>
    <p:sldId id="842" r:id="rId10"/>
    <p:sldId id="845" r:id="rId11"/>
    <p:sldId id="816" r:id="rId12"/>
    <p:sldId id="840" r:id="rId13"/>
    <p:sldId id="839" r:id="rId14"/>
    <p:sldId id="833" r:id="rId15"/>
    <p:sldId id="830" r:id="rId16"/>
    <p:sldId id="837" r:id="rId17"/>
    <p:sldId id="820" r:id="rId18"/>
    <p:sldId id="821" r:id="rId19"/>
    <p:sldId id="846" r:id="rId20"/>
    <p:sldId id="849" r:id="rId21"/>
    <p:sldId id="850" r:id="rId22"/>
    <p:sldId id="780" r:id="rId23"/>
    <p:sldId id="841" r:id="rId24"/>
    <p:sldId id="808" r:id="rId25"/>
    <p:sldId id="809" r:id="rId26"/>
    <p:sldId id="810" r:id="rId27"/>
    <p:sldId id="811" r:id="rId28"/>
    <p:sldId id="813" r:id="rId29"/>
    <p:sldId id="814" r:id="rId30"/>
    <p:sldId id="815" r:id="rId31"/>
    <p:sldId id="843" r:id="rId32"/>
    <p:sldId id="844" r:id="rId33"/>
    <p:sldId id="822" r:id="rId34"/>
    <p:sldId id="824" r:id="rId35"/>
    <p:sldId id="825" r:id="rId36"/>
    <p:sldId id="690" r:id="rId37"/>
  </p:sldIdLst>
  <p:sldSz cx="12192000" cy="6858000"/>
  <p:notesSz cx="6858000" cy="9144000"/>
  <p:embeddedFontLst>
    <p:embeddedFont>
      <p:font typeface="Alexandria" panose="020B0604020202020204" charset="-78"/>
      <p:regular r:id="rId39"/>
      <p:bold r:id="rId40"/>
    </p:embeddedFont>
    <p:embeddedFont>
      <p:font typeface="Simplified Arabic" panose="02020603050405020304" pitchFamily="18" charset="-78"/>
      <p:regular r:id="rId41"/>
      <p:bold r:id="rId42"/>
    </p:embeddedFont>
    <p:embeddedFont>
      <p:font typeface="Alexandria Light" panose="020B0604020202020204" charset="0"/>
      <p:regular r:id="rId43"/>
    </p:embeddedFont>
    <p:embeddedFont>
      <p:font typeface="Tajawal Medium" panose="00000600000000000000" charset="-78"/>
      <p:regular r:id="rId44"/>
      <p:bold r:id="rId45"/>
    </p:embeddedFont>
    <p:embeddedFont>
      <p:font typeface="Calibri" panose="020F0502020204030204" pitchFamily="34" charset="0"/>
      <p:regular r:id="rId46"/>
      <p:bold r:id="rId47"/>
      <p:italic r:id="rId48"/>
      <p:boldItalic r:id="rId49"/>
    </p:embeddedFont>
    <p:embeddedFont>
      <p:font typeface="Roboto Light" panose="020B0604020202020204" charset="0"/>
      <p:regular r:id="rId50"/>
      <p:italic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2" autoAdjust="0"/>
  </p:normalViewPr>
  <p:slideViewPr>
    <p:cSldViewPr>
      <p:cViewPr varScale="1">
        <p:scale>
          <a:sx n="74" d="100"/>
          <a:sy n="74" d="100"/>
        </p:scale>
        <p:origin x="576" y="72"/>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fntdata"/><Relationship Id="rId451"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font" Target="fonts/font2.fntdata"/><Relationship Id="rId45"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1.fntdata"/><Relationship Id="rId4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5.fntdata"/><Relationship Id="rId48" Type="http://schemas.openxmlformats.org/officeDocument/2006/relationships/font" Target="fonts/font10.fntdata"/><Relationship Id="rId4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13.fntdata"/><Relationship Id="rId447" Type="http://customschemas.google.com/relationships/presentationmetadata" Target="metadata"/><Relationship Id="rId3" Type="http://schemas.openxmlformats.org/officeDocument/2006/relationships/customXml" Target="../customXml/item3.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13826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187258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897220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24D5695-D131-3852-2AB9-B269A556261C}"/>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9E93EBB-00A8-5ABD-7EB8-ABD5E73E909A}"/>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834BEF6D-3A8E-DB3C-C123-1AA3C606BB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CEB8B4C-2521-9A77-EE35-03E2DD3602D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80258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F54E5F9-DF32-91B1-D68F-8FCF254D72BA}"/>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EBA2DFA-782C-9F45-4883-BD5C12660F2D}"/>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441ECD1B-717D-1028-C3CA-2C45ED6291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6611B7FB-08F6-970F-0BA1-71BE737DC49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0156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BABE7C3-CFFA-E577-2602-EB993A9A7E2B}"/>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C52C7EE3-FEE5-7125-C409-8AA2E4AADFAA}"/>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BD5078A4-0A9B-8E98-807B-04E3250D0F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B5DD502E-38B3-23C4-C51A-E37F370CCB27}"/>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91742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89330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8251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36421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2160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438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315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1994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5948162" y="2822859"/>
            <a:ext cx="4250356" cy="461024"/>
          </a:xfrm>
          <a:prstGeom prst="rect">
            <a:avLst/>
          </a:prstGeom>
          <a:noFill/>
        </p:spPr>
        <p:txBody>
          <a:bodyPr wrap="square" rtlCol="0">
            <a:spAutoFit/>
          </a:bodyPr>
          <a:lstStyle/>
          <a:p>
            <a:pPr algn="ctr">
              <a:lnSpc>
                <a:spcPct val="150000"/>
              </a:lnSpc>
            </a:pPr>
            <a:r>
              <a:rPr lang="en-US" sz="1800" dirty="0" smtClean="0">
                <a:solidFill>
                  <a:schemeClr val="tx1">
                    <a:lumMod val="85000"/>
                    <a:lumOff val="15000"/>
                  </a:schemeClr>
                </a:solidFill>
                <a:latin typeface="Alexandria" charset="0"/>
                <a:cs typeface="Alexandria" charset="0"/>
              </a:rPr>
              <a:t>ELD712</a:t>
            </a:r>
            <a:endParaRPr lang="en-US" sz="1800" dirty="0">
              <a:solidFill>
                <a:schemeClr val="tx1">
                  <a:lumMod val="85000"/>
                  <a:lumOff val="15000"/>
                </a:schemeClr>
              </a:solidFill>
              <a:latin typeface="Alexandria" charset="0"/>
              <a:cs typeface="Alexandria" charset="0"/>
            </a:endParaRPr>
          </a:p>
        </p:txBody>
      </p:sp>
      <p:sp>
        <p:nvSpPr>
          <p:cNvPr id="31" name="TextBox 30"/>
          <p:cNvSpPr txBox="1"/>
          <p:nvPr/>
        </p:nvSpPr>
        <p:spPr>
          <a:xfrm>
            <a:off x="6140760" y="2072041"/>
            <a:ext cx="3865161" cy="707886"/>
          </a:xfrm>
          <a:prstGeom prst="rect">
            <a:avLst/>
          </a:prstGeom>
          <a:noFill/>
        </p:spPr>
        <p:txBody>
          <a:bodyPr wrap="none" rtlCol="0">
            <a:spAutoFit/>
          </a:bodyPr>
          <a:lstStyle/>
          <a:p>
            <a:pPr algn="r" rtl="1"/>
            <a:r>
              <a:rPr lang="ar-SA" sz="4000" dirty="0" smtClean="0">
                <a:solidFill>
                  <a:srgbClr val="00B0F0"/>
                </a:solidFill>
                <a:latin typeface="Alexandria" charset="0"/>
                <a:cs typeface="Alexandria" charset="0"/>
              </a:rPr>
              <a:t>التخطيط التربوي</a:t>
            </a:r>
            <a:endParaRPr lang="en-US" sz="4000" dirty="0">
              <a:solidFill>
                <a:srgbClr val="00B0F0"/>
              </a:solidFill>
              <a:latin typeface="Alexandria" charset="0"/>
              <a:cs typeface="Alexandria" charset="0"/>
            </a:endParaRPr>
          </a:p>
        </p:txBody>
      </p:sp>
      <p:sp>
        <p:nvSpPr>
          <p:cNvPr id="34" name="Rectangle: Rounded Corners 33"/>
          <p:cNvSpPr/>
          <p:nvPr/>
        </p:nvSpPr>
        <p:spPr>
          <a:xfrm>
            <a:off x="5991726" y="338609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smtClean="0">
                <a:solidFill>
                  <a:schemeClr val="bg1"/>
                </a:solidFill>
                <a:effectLst>
                  <a:outerShdw blurRad="38100" dist="38100" dir="2700000" algn="tl">
                    <a:srgbClr val="000000">
                      <a:alpha val="43137"/>
                    </a:srgbClr>
                  </a:outerShdw>
                </a:effectLst>
                <a:latin typeface="Alexandria" pitchFamily="2" charset="-78"/>
                <a:cs typeface="Alexandria" pitchFamily="2" charset="-78"/>
              </a:rPr>
              <a:t>العاشرة</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960160" y="4380588"/>
            <a:ext cx="4429700" cy="646331"/>
          </a:xfrm>
          <a:prstGeom prst="rect">
            <a:avLst/>
          </a:prstGeom>
          <a:noFill/>
        </p:spPr>
        <p:txBody>
          <a:bodyPr wrap="square" rtlCol="0">
            <a:spAutoFit/>
          </a:bodyPr>
          <a:lstStyle/>
          <a:p>
            <a:pPr algn="ctr"/>
            <a:r>
              <a:rPr lang="ar-EG" sz="1800" dirty="0">
                <a:solidFill>
                  <a:schemeClr val="accent1"/>
                </a:solidFill>
                <a:latin typeface="Alexandria" panose="020B0604020202020204" charset="-78"/>
                <a:cs typeface="Alexandria" panose="020B0604020202020204" charset="-78"/>
              </a:rPr>
              <a:t>أ.د/ محمد محمدي مخلص </a:t>
            </a:r>
          </a:p>
          <a:p>
            <a:pPr algn="ctr"/>
            <a:r>
              <a:rPr lang="ar-EG" sz="1800" dirty="0">
                <a:solidFill>
                  <a:schemeClr val="accent1"/>
                </a:solidFill>
                <a:latin typeface="Alexandria" panose="020B0604020202020204" charset="-78"/>
                <a:cs typeface="Alexandria" panose="020B0604020202020204" charset="-78"/>
              </a:rPr>
              <a:t>أستاذ القيادة التربوية المشارك بالجامعة</a:t>
            </a: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 xmlns:a16="http://schemas.microsoft.com/office/drawing/2014/main" id="{3DCC92C3-E712-88DC-0B00-E91DA5121EC4}"/>
              </a:ext>
            </a:extLst>
          </p:cNvPr>
          <p:cNvSpPr/>
          <p:nvPr/>
        </p:nvSpPr>
        <p:spPr>
          <a:xfrm flipV="1">
            <a:off x="15168" y="0"/>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 xmlns:a16="http://schemas.microsoft.com/office/drawing/2014/main" id="{6D9AC4FC-D5AC-C002-168E-DF345744E9DD}"/>
              </a:ext>
            </a:extLst>
          </p:cNvPr>
          <p:cNvSpPr/>
          <p:nvPr/>
        </p:nvSpPr>
        <p:spPr>
          <a:xfrm>
            <a:off x="4300318" y="6160557"/>
            <a:ext cx="3319684"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a:t>
            </a:r>
            <a:r>
              <a:rPr kumimoji="0" lang="ar-EG" sz="1400" i="0" u="none" strike="noStrike" kern="0" cap="none" spc="0" normalizeH="0" baseline="0" noProof="0" dirty="0" smtClean="0">
                <a:ln>
                  <a:noFill/>
                </a:ln>
                <a:solidFill>
                  <a:srgbClr val="2D3956"/>
                </a:solidFill>
                <a:effectLst/>
                <a:uLnTx/>
                <a:uFillTx/>
                <a:latin typeface="Alexandria Light" pitchFamily="2" charset="-78"/>
                <a:cs typeface="Alexandria Light" pitchFamily="2" charset="-78"/>
                <a:sym typeface="Tajawal Medium"/>
              </a:rPr>
              <a:t>ال</a:t>
            </a:r>
            <a:r>
              <a:rPr kumimoji="0" lang="ar-SA" sz="1400" i="0" u="none" strike="noStrike" kern="0" cap="none" spc="0" normalizeH="0" baseline="0" noProof="0" dirty="0" smtClean="0">
                <a:ln>
                  <a:noFill/>
                </a:ln>
                <a:solidFill>
                  <a:srgbClr val="2D3956"/>
                </a:solidFill>
                <a:effectLst/>
                <a:uLnTx/>
                <a:uFillTx/>
                <a:latin typeface="Alexandria Light" pitchFamily="2" charset="-78"/>
                <a:cs typeface="Alexandria Light" pitchFamily="2" charset="-78"/>
                <a:sym typeface="Tajawal Medium"/>
              </a:rPr>
              <a:t>عاشرة</a:t>
            </a:r>
            <a:r>
              <a:rPr kumimoji="0" lang="ar-EG" sz="1400" i="0" u="none" strike="noStrike" kern="0" cap="none" spc="0" normalizeH="0" baseline="0" noProof="0" dirty="0" smtClean="0">
                <a:ln>
                  <a:noFill/>
                </a:ln>
                <a:solidFill>
                  <a:srgbClr val="2D3956"/>
                </a:solidFill>
                <a:effectLst/>
                <a:uLnTx/>
                <a:uFillTx/>
                <a:latin typeface="Alexandria Light" pitchFamily="2" charset="-78"/>
                <a:cs typeface="Alexandria Light" pitchFamily="2" charset="-78"/>
                <a:sym typeface="Tajawal Medium"/>
              </a:rPr>
              <a:t>: </a:t>
            </a:r>
            <a:r>
              <a:rPr kumimoji="0" lang="ar-SA" sz="1400" i="0" u="none" strike="noStrike" kern="0" cap="none" spc="0" normalizeH="0" baseline="0" noProof="0" dirty="0" smtClean="0">
                <a:ln>
                  <a:noFill/>
                </a:ln>
                <a:effectLst/>
                <a:uLnTx/>
                <a:uFillTx/>
                <a:latin typeface="Alexandria Light" pitchFamily="2" charset="-78"/>
                <a:ea typeface="Calibri" panose="020F0502020204030204" pitchFamily="34" charset="0"/>
                <a:cs typeface="Alexandria Light" pitchFamily="2" charset="-78"/>
                <a:sym typeface="Arial"/>
              </a:rPr>
              <a:t>التخطيط التربوي</a:t>
            </a:r>
            <a:r>
              <a:rPr kumimoji="0" lang="ar-SA" sz="1400" i="0" u="none" strike="noStrike" kern="0" cap="none" spc="0" normalizeH="0" noProof="0" dirty="0" smtClean="0">
                <a:ln>
                  <a:noFill/>
                </a:ln>
                <a:effectLst/>
                <a:uLnTx/>
                <a:uFillTx/>
                <a:latin typeface="Alexandria Light" pitchFamily="2" charset="-78"/>
                <a:ea typeface="Calibri" panose="020F0502020204030204" pitchFamily="34" charset="0"/>
                <a:cs typeface="Alexandria Light" pitchFamily="2" charset="-78"/>
                <a:sym typeface="Arial"/>
              </a:rPr>
              <a:t> 712</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extLst>
      <p:ext uri="{BB962C8B-B14F-4D97-AF65-F5344CB8AC3E}">
        <p14:creationId xmlns:p14="http://schemas.microsoft.com/office/powerpoint/2010/main" val="1035507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794586"/>
            <a:ext cx="12088139" cy="4961669"/>
          </a:xfrm>
          <a:prstGeom prst="rect">
            <a:avLst/>
          </a:prstGeom>
        </p:spPr>
      </p:pic>
      <p:sp>
        <p:nvSpPr>
          <p:cNvPr id="2" name="Rectangle: Single Corner Rounded 1"/>
          <p:cNvSpPr/>
          <p:nvPr/>
        </p:nvSpPr>
        <p:spPr>
          <a:xfrm flipV="1">
            <a:off x="0" y="-43543"/>
            <a:ext cx="7775890" cy="426471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544272" y="2027504"/>
            <a:ext cx="3168352" cy="461665"/>
          </a:xfrm>
          <a:prstGeom prst="rect">
            <a:avLst/>
          </a:prstGeom>
          <a:noFill/>
        </p:spPr>
        <p:txBody>
          <a:bodyPr wrap="square" rtlCol="0">
            <a:spAutoFit/>
          </a:bodyPr>
          <a:lstStyle/>
          <a:p>
            <a:r>
              <a:rPr lang="ar-EG" sz="2400" b="1" dirty="0">
                <a:solidFill>
                  <a:srgbClr val="00B0F0"/>
                </a:solidFill>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7775890" y="2748619"/>
            <a:ext cx="4312250" cy="10404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accent1"/>
                </a:solidFill>
                <a:latin typeface="Alexandria" panose="020B0604020202020204" charset="-78"/>
                <a:cs typeface="Alexandria" panose="020B0604020202020204" charset="-78"/>
              </a:rPr>
              <a:t>أ.د/ محمد محمدي مخلص </a:t>
            </a:r>
          </a:p>
          <a:p>
            <a:pPr algn="ctr"/>
            <a:r>
              <a:rPr lang="ar-EG" sz="1600" b="1" dirty="0">
                <a:solidFill>
                  <a:schemeClr val="accent1"/>
                </a:solidFill>
                <a:latin typeface="Alexandria" panose="020B0604020202020204" charset="-78"/>
                <a:cs typeface="Alexandria" panose="020B0604020202020204" charset="-78"/>
              </a:rPr>
              <a:t>أستاذ القيادة التربوية المشارك بالجامعة</a:t>
            </a:r>
          </a:p>
          <a:p>
            <a:pPr algn="ctr"/>
            <a:r>
              <a:rPr lang="ar-EG" sz="1600" b="1" dirty="0">
                <a:solidFill>
                  <a:schemeClr val="accent1"/>
                </a:solidFill>
                <a:latin typeface="Alexandria" panose="020B0604020202020204" charset="-78"/>
                <a:cs typeface="Alexandria" panose="020B0604020202020204" charset="-78"/>
              </a:rPr>
              <a:t> </a:t>
            </a:r>
            <a:endParaRPr lang="en-US" sz="1600" b="1" dirty="0">
              <a:solidFill>
                <a:schemeClr val="accent1"/>
              </a:solidFill>
              <a:latin typeface="Alexandria" panose="020B0604020202020204" charset="-78"/>
              <a:cs typeface="Alexandria" panose="020B0604020202020204" charset="-78"/>
            </a:endParaRPr>
          </a:p>
        </p:txBody>
      </p:sp>
      <p:sp>
        <p:nvSpPr>
          <p:cNvPr id="11" name="TextBox 10"/>
          <p:cNvSpPr txBox="1"/>
          <p:nvPr/>
        </p:nvSpPr>
        <p:spPr>
          <a:xfrm>
            <a:off x="3791744" y="4614926"/>
            <a:ext cx="5472881" cy="707886"/>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العاشرة </a:t>
            </a:r>
            <a:endParaRPr lang="en-US" sz="2000" b="1" dirty="0" smtClean="0">
              <a:solidFill>
                <a:srgbClr val="00B0F0"/>
              </a:solidFill>
              <a:latin typeface="Alexandria" pitchFamily="2" charset="-78"/>
              <a:cs typeface="Alexandria" pitchFamily="2" charset="-78"/>
            </a:endParaRPr>
          </a:p>
          <a:p>
            <a:pPr algn="ctr"/>
            <a:r>
              <a:rPr lang="ar-EG" sz="2000" b="1" dirty="0" smtClean="0">
                <a:solidFill>
                  <a:srgbClr val="00B0F0"/>
                </a:solidFill>
                <a:latin typeface="Alexandria" pitchFamily="2" charset="-78"/>
                <a:cs typeface="Alexandria" pitchFamily="2" charset="-78"/>
              </a:rPr>
              <a:t>الاتجاهات </a:t>
            </a:r>
            <a:r>
              <a:rPr lang="ar-EG" sz="2000" b="1" dirty="0">
                <a:solidFill>
                  <a:srgbClr val="00B0F0"/>
                </a:solidFill>
                <a:latin typeface="Alexandria" pitchFamily="2" charset="-78"/>
                <a:cs typeface="Alexandria" pitchFamily="2" charset="-78"/>
              </a:rPr>
              <a:t>المعاصرة في التخطيط التربوي </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07768" y="1799303"/>
            <a:ext cx="7560840" cy="4208844"/>
          </a:xfrm>
          <a:prstGeom prst="rect">
            <a:avLst/>
          </a:prstGeom>
          <a:noFill/>
        </p:spPr>
        <p:txBody>
          <a:bodyPr wrap="square" rtlCol="0">
            <a:spAutoFit/>
          </a:bodyPr>
          <a:lstStyle/>
          <a:p>
            <a:pPr algn="r">
              <a:lnSpc>
                <a:spcPct val="150000"/>
              </a:lnSpc>
            </a:pPr>
            <a:r>
              <a:rPr lang="ar-EG" sz="2000" dirty="0">
                <a:effectLst/>
                <a:latin typeface="Alexandria" pitchFamily="2" charset="-78"/>
                <a:ea typeface="Times New Roman" panose="02020603050405020304" pitchFamily="18" charset="0"/>
                <a:cs typeface="Alexandria" pitchFamily="2" charset="-78"/>
              </a:rPr>
              <a:t>ملخص المحاضرة السابقة: الخطط الاستراتيجية التربوية والمدرسية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مفهوم الخطة - أهمية الخطة -شروط الخطة - عناصر الخطة - -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منطلقات الخطة الاستراتيجية 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عناصر الخطة التشغيلية 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مجالات الخطة 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خطوات بناء خطط العمل</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أمثلة لخطط تنفيذية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الخطة الإجرائية:</a:t>
            </a:r>
            <a:r>
              <a:rPr lang="ar-EG" sz="2000" dirty="0">
                <a:latin typeface="Alexandria" pitchFamily="2" charset="-78"/>
                <a:cs typeface="Alexandria" pitchFamily="2" charset="-78"/>
                <a:sym typeface="Calibri"/>
              </a:rPr>
              <a:t>.</a:t>
            </a:r>
          </a:p>
          <a:p>
            <a:pPr algn="r" rtl="1">
              <a:lnSpc>
                <a:spcPct val="150000"/>
              </a:lnSpc>
            </a:pP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022881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172BE80-C86C-1702-DE85-A937B5C78B59}"/>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2AAA663-2832-BBA8-B4B3-B70478D76FE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BA900EE3-19B6-F56F-8360-370A345DFE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19FCA866-94B0-D88E-02B9-DF0A7FEA5D4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D77648CC-1CBB-DCEB-402E-5E67AA8C58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99D9A2C3-2CB0-9106-001A-BBCF70EEB8E2}"/>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2C8CA52A-5C4F-9093-7CD3-23EA24D90B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3240328" cy="1497003"/>
          </a:xfrm>
          <a:prstGeom prst="rect">
            <a:avLst/>
          </a:prstGeom>
        </p:spPr>
      </p:pic>
      <p:sp>
        <p:nvSpPr>
          <p:cNvPr id="9" name="TextBox 8"/>
          <p:cNvSpPr txBox="1"/>
          <p:nvPr/>
        </p:nvSpPr>
        <p:spPr>
          <a:xfrm>
            <a:off x="1245097" y="1412414"/>
            <a:ext cx="10775811" cy="6431889"/>
          </a:xfrm>
          <a:prstGeom prst="rect">
            <a:avLst/>
          </a:prstGeom>
          <a:noFill/>
        </p:spPr>
        <p:txBody>
          <a:bodyPr wrap="square" rtlCol="0">
            <a:spAutoFit/>
          </a:bodyPr>
          <a:lstStyle/>
          <a:p>
            <a:pPr algn="just" rtl="1">
              <a:lnSpc>
                <a:spcPct val="150000"/>
              </a:lnSpc>
              <a:spcAft>
                <a:spcPts val="800"/>
              </a:spcAft>
            </a:pP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محاور المحاضرة العاشرة</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r>
              <a:rPr lang="ar-EG" sz="1600" dirty="0" smtClean="0">
                <a:latin typeface="Alexandria" pitchFamily="2" charset="-78"/>
                <a:ea typeface="Times New Roman" panose="02020603050405020304" pitchFamily="18" charset="0"/>
                <a:cs typeface="Alexandria" pitchFamily="2" charset="-78"/>
              </a:rPr>
              <a:t>الاتجاهات </a:t>
            </a:r>
            <a:r>
              <a:rPr lang="ar-EG" sz="1600" dirty="0">
                <a:latin typeface="Alexandria" pitchFamily="2" charset="-78"/>
                <a:ea typeface="Times New Roman" panose="02020603050405020304" pitchFamily="18" charset="0"/>
                <a:cs typeface="Alexandria" pitchFamily="2" charset="-78"/>
              </a:rPr>
              <a:t>المعاصرة في التخطيط التربوي</a:t>
            </a:r>
          </a:p>
          <a:p>
            <a:pPr marL="342900" indent="-342900" algn="r" rtl="1">
              <a:lnSpc>
                <a:spcPct val="150000"/>
              </a:lnSpc>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مدخل إلى التخطيط التربوي </a:t>
            </a:r>
            <a:r>
              <a:rPr lang="ar-EG" sz="1600" dirty="0" smtClean="0">
                <a:latin typeface="Alexandria" pitchFamily="2" charset="-78"/>
                <a:ea typeface="Times New Roman" panose="02020603050405020304" pitchFamily="18" charset="0"/>
                <a:cs typeface="Alexandria" pitchFamily="2" charset="-78"/>
              </a:rPr>
              <a:t>المعاصر</a:t>
            </a:r>
            <a:r>
              <a:rPr lang="ar-SA" sz="1600" dirty="0" smtClean="0">
                <a:latin typeface="Alexandria" pitchFamily="2" charset="-78"/>
                <a:ea typeface="Times New Roman" panose="02020603050405020304" pitchFamily="18" charset="0"/>
                <a:cs typeface="Alexandria" pitchFamily="2" charset="-78"/>
              </a:rPr>
              <a:t> .</a:t>
            </a:r>
          </a:p>
          <a:p>
            <a:pPr marL="342900" indent="-342900" algn="r" rtl="1">
              <a:lnSpc>
                <a:spcPct val="150000"/>
              </a:lnSpc>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التخطيط التربوي في ضوء التحولات الحديثة</a:t>
            </a:r>
            <a:r>
              <a:rPr lang="ar-EG" sz="1600" dirty="0" smtClean="0">
                <a:latin typeface="Alexandria" pitchFamily="2" charset="-78"/>
                <a:ea typeface="Times New Roman" panose="02020603050405020304" pitchFamily="18" charset="0"/>
                <a:cs typeface="Alexandria" pitchFamily="2" charset="-78"/>
              </a:rPr>
              <a:t>.</a:t>
            </a:r>
            <a:endParaRPr lang="ar-EG" sz="1600"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الفرق بين التخطيط التقليدي والتخطيط الحديث. </a:t>
            </a:r>
            <a:endParaRPr lang="en-US" sz="1600"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دور البيئة الرقمية والتحولات المجتمعية في تشكيل الممارسات التربوية  التخطيطية. </a:t>
            </a:r>
            <a:endParaRPr lang="en-US" sz="1600"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التخطيط التربوي المبني على البيانات (التعليمية وكيفية توظيفها</a:t>
            </a:r>
            <a:r>
              <a:rPr lang="ar-SA" sz="1600" dirty="0">
                <a:latin typeface="Alexandria" pitchFamily="2" charset="-78"/>
                <a:ea typeface="Times New Roman" panose="02020603050405020304" pitchFamily="18" charset="0"/>
                <a:cs typeface="Alexandria" pitchFamily="2" charset="-78"/>
              </a:rPr>
              <a:t>(</a:t>
            </a:r>
            <a:r>
              <a:rPr lang="en-US" sz="1600" dirty="0">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أدوات تحليل البيانات في التعليم.دور الذكاء الاصطناعي في دعم اتخاذ القرار التربوي</a:t>
            </a:r>
            <a:r>
              <a:rPr lang="ar-SA" sz="1600" dirty="0">
                <a:latin typeface="Alexandria" pitchFamily="2" charset="-78"/>
                <a:ea typeface="Times New Roman" panose="02020603050405020304" pitchFamily="18" charset="0"/>
                <a:cs typeface="Alexandria" pitchFamily="2" charset="-78"/>
              </a:rPr>
              <a:t>)</a:t>
            </a:r>
          </a:p>
          <a:p>
            <a:pPr marL="342900" indent="-342900" algn="r" rtl="1">
              <a:lnSpc>
                <a:spcPct val="150000"/>
              </a:lnSpc>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التخطيط بالسيناريوهات (</a:t>
            </a:r>
            <a:r>
              <a:rPr lang="en-GB" sz="1600" dirty="0">
                <a:latin typeface="Alexandria" pitchFamily="2" charset="-78"/>
                <a:ea typeface="Times New Roman" panose="02020603050405020304" pitchFamily="18" charset="0"/>
                <a:cs typeface="Alexandria" pitchFamily="2" charset="-78"/>
              </a:rPr>
              <a:t>Scenario Planning)</a:t>
            </a:r>
            <a:r>
              <a:rPr lang="ar-EG" sz="1600" dirty="0">
                <a:latin typeface="Alexandria" pitchFamily="2" charset="-78"/>
                <a:ea typeface="Times New Roman" panose="02020603050405020304" pitchFamily="18" charset="0"/>
                <a:cs typeface="Alexandria" pitchFamily="2" charset="-78"/>
              </a:rPr>
              <a:t>مفهوم السيناريوهات التربوية وبناء النماذج المستقبلية.استخدام السيناريوهات في </a:t>
            </a:r>
            <a:r>
              <a:rPr lang="ar-EG" sz="1600" dirty="0" smtClean="0">
                <a:latin typeface="Alexandria" pitchFamily="2" charset="-78"/>
                <a:ea typeface="Times New Roman" panose="02020603050405020304" pitchFamily="18" charset="0"/>
                <a:cs typeface="Alexandria" pitchFamily="2" charset="-78"/>
              </a:rPr>
              <a:t>ال</a:t>
            </a:r>
            <a:r>
              <a:rPr lang="ar-SA" sz="1600" dirty="0" smtClean="0">
                <a:latin typeface="Alexandria" pitchFamily="2" charset="-78"/>
                <a:ea typeface="Times New Roman" panose="02020603050405020304" pitchFamily="18" charset="0"/>
                <a:cs typeface="Alexandria" pitchFamily="2" charset="-78"/>
              </a:rPr>
              <a:t>تخ</a:t>
            </a:r>
            <a:r>
              <a:rPr lang="ar-EG" sz="1600" dirty="0" smtClean="0">
                <a:latin typeface="Alexandria" pitchFamily="2" charset="-78"/>
                <a:ea typeface="Times New Roman" panose="02020603050405020304" pitchFamily="18" charset="0"/>
                <a:cs typeface="Alexandria" pitchFamily="2" charset="-78"/>
              </a:rPr>
              <a:t>طيط </a:t>
            </a:r>
            <a:r>
              <a:rPr lang="ar-EG" sz="1600" dirty="0">
                <a:latin typeface="Alexandria" pitchFamily="2" charset="-78"/>
                <a:ea typeface="Times New Roman" panose="02020603050405020304" pitchFamily="18" charset="0"/>
                <a:cs typeface="Alexandria" pitchFamily="2" charset="-78"/>
              </a:rPr>
              <a:t>التربوي في ضوء </a:t>
            </a:r>
            <a:r>
              <a:rPr lang="ar-EG" sz="1600" dirty="0" smtClean="0">
                <a:latin typeface="Alexandria" pitchFamily="2" charset="-78"/>
                <a:ea typeface="Times New Roman" panose="02020603050405020304" pitchFamily="18" charset="0"/>
                <a:cs typeface="Alexandria" pitchFamily="2" charset="-78"/>
              </a:rPr>
              <a:t>من </a:t>
            </a:r>
            <a:r>
              <a:rPr lang="ar-EG" sz="1600" dirty="0">
                <a:latin typeface="Alexandria" pitchFamily="2" charset="-78"/>
                <a:ea typeface="Times New Roman" panose="02020603050405020304" pitchFamily="18" charset="0"/>
                <a:cs typeface="Alexandria" pitchFamily="2" charset="-78"/>
              </a:rPr>
              <a:t>عدم اليقين.خطوات إعداد سيناريوهات تربوية واقعية وقابلة للتنفيذ</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أفضل طرق الاستفادة العملية لهذه النظريات داخل المؤسسات </a:t>
            </a:r>
            <a:r>
              <a:rPr lang="ar-EG" sz="1600" dirty="0" smtClean="0">
                <a:latin typeface="Alexandria" pitchFamily="2" charset="-78"/>
                <a:ea typeface="Times New Roman" panose="02020603050405020304" pitchFamily="18" charset="0"/>
                <a:cs typeface="Alexandria" pitchFamily="2" charset="-78"/>
              </a:rPr>
              <a:t>التعليمية</a:t>
            </a:r>
            <a:r>
              <a:rPr lang="ar-SA" sz="1600" dirty="0" smtClean="0">
                <a:latin typeface="Alexandria" pitchFamily="2" charset="-78"/>
                <a:ea typeface="Times New Roman" panose="02020603050405020304" pitchFamily="18" charset="0"/>
                <a:cs typeface="Alexandria" pitchFamily="2" charset="-78"/>
              </a:rPr>
              <a:t>.</a:t>
            </a:r>
          </a:p>
          <a:p>
            <a:pPr marL="342900" indent="-342900" algn="r" rtl="1">
              <a:lnSpc>
                <a:spcPct val="150000"/>
              </a:lnSpc>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علاقة التخطيط التربوي بالتنمية المستدامة.</a:t>
            </a:r>
            <a:r>
              <a:rPr lang="ar-EG" sz="1600" dirty="0">
                <a:latin typeface="Alexandria" pitchFamily="2" charset="-78"/>
                <a:ea typeface="Times New Roman" panose="02020603050405020304" pitchFamily="18" charset="0"/>
                <a:cs typeface="Alexandria" pitchFamily="2" charset="-78"/>
              </a:rPr>
              <a:t> </a:t>
            </a:r>
            <a:endParaRPr lang="ar-SA" sz="1600" dirty="0">
              <a:latin typeface="Alexandria" pitchFamily="2" charset="-78"/>
              <a:ea typeface="Times New Roman" panose="02020603050405020304" pitchFamily="18" charset="0"/>
              <a:cs typeface="Alexandria" pitchFamily="2" charset="-78"/>
            </a:endParaRPr>
          </a:p>
          <a:p>
            <a:pPr algn="r" rtl="1">
              <a:lnSpc>
                <a:spcPct val="150000"/>
              </a:lnSpc>
            </a:pPr>
            <a:endParaRPr lang="ar-SA" sz="1600" dirty="0" smtClean="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endParaRPr lang="ar-SA" sz="1600"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endParaRPr lang="ar-EG" sz="1600" b="1"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q"/>
            </a:pPr>
            <a:endParaRPr lang="ar-EG" sz="1600"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1159652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5597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62554" y="1148946"/>
            <a:ext cx="10657184" cy="495456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تمهيد: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يمرّ العالم اليوم بتحولات عميقة وسريعة تمسّ كل جوانب الحياة، ولم يعد التعليم بمنأى عن هذه التغيرات المتلاحقة. فمع صعود الثورة الرقمية، وانتشار الذكاء الاصطناعي، وتزايد متطلبات سوق العمل، أصبح من الضروري أن تتبنى المؤسسات التعليمية نماذج تخطيط أكثر مرونة وذكاءً وقدرة على التكيف. لم يعد التخطيط التربوي مجرد وثيقة مكتبية تحدد الأهداف والبرامج، بل بات عملية استراتيجية ديناميكية تستند إلى البيانات، وتستشرف المستقبل، وتضع المتعلّم في قلب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الاهتمام.وتؤكد</a:t>
            </a:r>
            <a:r>
              <a:rPr lang="ar-EG" sz="1600" kern="0" dirty="0">
                <a:solidFill>
                  <a:srgbClr val="000000"/>
                </a:solidFill>
                <a:effectLst/>
                <a:latin typeface="Alexandria" pitchFamily="2" charset="-78"/>
                <a:ea typeface="Times New Roman" panose="02020603050405020304" pitchFamily="18" charset="0"/>
                <a:cs typeface="Alexandria" pitchFamily="2" charset="-78"/>
              </a:rPr>
              <a:t> التجارب الدولية الرائدة أن الأنظمة التعليمية التي نجحت في تحقيق الجودة والتميز كانت تلك التي تبنّت اتجاهات تخطيط معاصرة تقوم على الابتكار، وتحليل البيانات الضخمة، والتفكير التصميمي، وإدارة التغيير، والقدرة على الاستجابة السريعة للمتغيرات. فالتعليم اليوم يواجه تحديات غير مسبوقة، من أبرزها التحول الرقمي، وتنوع احتياجات المتعلمين، وارتفاع سقف توقعات المجتمع، مما يستدعي قيادة تربوية واعية ونماذج تخطيط حديثة تتسم بالمرونة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والفاعلية.ومن</a:t>
            </a:r>
            <a:r>
              <a:rPr lang="ar-EG" sz="1600" kern="0" dirty="0">
                <a:solidFill>
                  <a:srgbClr val="000000"/>
                </a:solidFill>
                <a:effectLst/>
                <a:latin typeface="Alexandria" pitchFamily="2" charset="-78"/>
                <a:ea typeface="Times New Roman" panose="02020603050405020304" pitchFamily="18" charset="0"/>
                <a:cs typeface="Alexandria" pitchFamily="2" charset="-78"/>
              </a:rPr>
              <a:t> هنا، تأتي أهمية هذه المحاضرة التي تسعى إلى استعراض أبرز الاتجاهات العالمية المعاصرة في التخطيط التربوي، وتحليل انعكاساتها على واقع التعليم العربي، وتقديم رؤى عملية يمكن أن تدعم المؤسسات التعليمية في بناء خطط مستقبلية قادرة على المنافسة والابتكار. إن فهم هذه الاتجاهات ليس ترفًا معرفيًا، بل هو ضرورة إستراتيجية لكل قائد تربوي يسعى لصناعة تعليم نوعي يستجيب لاحتياجات الحاضر ويستعد لتحديات المستقبل.: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119336" y="6207167"/>
            <a:ext cx="4223792" cy="67761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C4D217D-CC8D-689C-EFF3-76A99D544B0B}"/>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98176273-551A-E7E5-41D7-B8FA51C728C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91BF4C92-FCCC-23B6-C4CC-71992A9BE9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0C7A9203-C28E-8183-D416-2ADD3E6FC63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E9A21565-ADEC-7E25-909D-45329D229932}"/>
              </a:ext>
            </a:extLst>
          </p:cNvPr>
          <p:cNvSpPr/>
          <p:nvPr/>
        </p:nvSpPr>
        <p:spPr>
          <a:xfrm>
            <a:off x="3150823" y="583447"/>
            <a:ext cx="58282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95AD7435-2200-21D0-4716-C8BD56C16E03}"/>
              </a:ext>
            </a:extLst>
          </p:cNvPr>
          <p:cNvSpPr txBox="1"/>
          <p:nvPr/>
        </p:nvSpPr>
        <p:spPr>
          <a:xfrm>
            <a:off x="3503712" y="1212613"/>
            <a:ext cx="8587404" cy="5118581"/>
          </a:xfrm>
          <a:prstGeom prst="rect">
            <a:avLst/>
          </a:prstGeom>
          <a:noFill/>
        </p:spPr>
        <p:txBody>
          <a:bodyPr wrap="square" rtlCol="0">
            <a:spAutoFit/>
          </a:bodyPr>
          <a:lstStyle/>
          <a:p>
            <a:pPr algn="r">
              <a:lnSpc>
                <a:spcPct val="150000"/>
              </a:lnSpc>
            </a:pPr>
            <a:r>
              <a:rPr lang="ar-EG" sz="2000" dirty="0">
                <a:effectLst/>
                <a:latin typeface="Alexandria" pitchFamily="2" charset="-78"/>
                <a:ea typeface="Times New Roman" panose="02020603050405020304" pitchFamily="18" charset="0"/>
                <a:cs typeface="Alexandria" pitchFamily="2" charset="-78"/>
              </a:rPr>
              <a:t>أولاً: الفرق بين التخطيط التقليدي والحديث </a:t>
            </a:r>
          </a:p>
          <a:p>
            <a:pPr marL="342900" indent="-342900" algn="r" rtl="1">
              <a:lnSpc>
                <a:spcPct val="150000"/>
              </a:lnSpc>
              <a:buFont typeface="Wingdings" panose="05000000000000000000" pitchFamily="2" charset="2"/>
              <a:buChar char="v"/>
            </a:pPr>
            <a:r>
              <a:rPr lang="ar-EG" sz="2000" dirty="0">
                <a:effectLst/>
                <a:latin typeface="Alexandria" pitchFamily="2" charset="-78"/>
                <a:ea typeface="Times New Roman" panose="02020603050405020304" pitchFamily="18" charset="0"/>
                <a:cs typeface="Alexandria" pitchFamily="2" charset="-78"/>
              </a:rPr>
              <a:t>التخطيط التقليدي : </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1- طبيعة التخطيط: خطي يبدأ من نقطة وينتهي بأخرى دون </a:t>
            </a:r>
            <a:r>
              <a:rPr lang="ar-EG" sz="2000" dirty="0" err="1">
                <a:effectLst/>
                <a:latin typeface="Alexandria" pitchFamily="2" charset="-78"/>
                <a:ea typeface="Times New Roman" panose="02020603050405020304" pitchFamily="18" charset="0"/>
                <a:cs typeface="Alexandria" pitchFamily="2" charset="-78"/>
              </a:rPr>
              <a:t>تعديلات.ثابت</a:t>
            </a:r>
            <a:r>
              <a:rPr lang="ar-EG" sz="2000" dirty="0">
                <a:effectLst/>
                <a:latin typeface="Alexandria" pitchFamily="2" charset="-78"/>
                <a:ea typeface="Times New Roman" panose="02020603050405020304" pitchFamily="18" charset="0"/>
                <a:cs typeface="Alexandria" pitchFamily="2" charset="-78"/>
              </a:rPr>
              <a:t> وغير مرن.</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2. الفترة </a:t>
            </a:r>
            <a:r>
              <a:rPr lang="ar-EG" sz="2000" dirty="0" err="1">
                <a:effectLst/>
                <a:latin typeface="Alexandria" pitchFamily="2" charset="-78"/>
                <a:ea typeface="Times New Roman" panose="02020603050405020304" pitchFamily="18" charset="0"/>
                <a:cs typeface="Alexandria" pitchFamily="2" charset="-78"/>
              </a:rPr>
              <a:t>الزمنية:طويلة</a:t>
            </a:r>
            <a:r>
              <a:rPr lang="ar-EG" sz="2000" dirty="0">
                <a:effectLst/>
                <a:latin typeface="Alexandria" pitchFamily="2" charset="-78"/>
                <a:ea typeface="Times New Roman" panose="02020603050405020304" pitchFamily="18" charset="0"/>
                <a:cs typeface="Alexandria" pitchFamily="2" charset="-78"/>
              </a:rPr>
              <a:t> الأجل غالبًا دون مراجعات مستمرة.</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3. الأساس الذي يعتمد </a:t>
            </a:r>
            <a:r>
              <a:rPr lang="ar-EG" sz="2000" dirty="0" err="1">
                <a:effectLst/>
                <a:latin typeface="Alexandria" pitchFamily="2" charset="-78"/>
                <a:ea typeface="Times New Roman" panose="02020603050405020304" pitchFamily="18" charset="0"/>
                <a:cs typeface="Alexandria" pitchFamily="2" charset="-78"/>
              </a:rPr>
              <a:t>عليه:يعتمد</a:t>
            </a:r>
            <a:r>
              <a:rPr lang="ar-EG" sz="2000" dirty="0">
                <a:effectLst/>
                <a:latin typeface="Alexandria" pitchFamily="2" charset="-78"/>
                <a:ea typeface="Times New Roman" panose="02020603050405020304" pitchFamily="18" charset="0"/>
                <a:cs typeface="Alexandria" pitchFamily="2" charset="-78"/>
              </a:rPr>
              <a:t> على الخبرات السابقة والبيانات التاريخية</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.4. أسلوب اتخاذ </a:t>
            </a:r>
            <a:r>
              <a:rPr lang="ar-EG" sz="2000" dirty="0" err="1">
                <a:effectLst/>
                <a:latin typeface="Alexandria" pitchFamily="2" charset="-78"/>
                <a:ea typeface="Times New Roman" panose="02020603050405020304" pitchFamily="18" charset="0"/>
                <a:cs typeface="Alexandria" pitchFamily="2" charset="-78"/>
              </a:rPr>
              <a:t>القرار:مركزي</a:t>
            </a:r>
            <a:r>
              <a:rPr lang="ar-EG" sz="2000" dirty="0">
                <a:effectLst/>
                <a:latin typeface="Alexandria" pitchFamily="2" charset="-78"/>
                <a:ea typeface="Times New Roman" panose="02020603050405020304" pitchFamily="18" charset="0"/>
                <a:cs typeface="Alexandria" pitchFamily="2" charset="-78"/>
              </a:rPr>
              <a:t>؛ يصدر من الإدارة العليا فقط</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.5. دور البيئة </a:t>
            </a:r>
            <a:r>
              <a:rPr lang="ar-EG" sz="2000" dirty="0" err="1">
                <a:effectLst/>
                <a:latin typeface="Alexandria" pitchFamily="2" charset="-78"/>
                <a:ea typeface="Times New Roman" panose="02020603050405020304" pitchFamily="18" charset="0"/>
                <a:cs typeface="Alexandria" pitchFamily="2" charset="-78"/>
              </a:rPr>
              <a:t>المحيطة:يتجاهل</a:t>
            </a:r>
            <a:r>
              <a:rPr lang="ar-EG" sz="2000" dirty="0">
                <a:effectLst/>
                <a:latin typeface="Alexandria" pitchFamily="2" charset="-78"/>
                <a:ea typeface="Times New Roman" panose="02020603050405020304" pitchFamily="18" charset="0"/>
                <a:cs typeface="Alexandria" pitchFamily="2" charset="-78"/>
              </a:rPr>
              <a:t> التغيرات السريعة في البيئة الداخلية والخارجية</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.6. مشاركة </a:t>
            </a:r>
            <a:r>
              <a:rPr lang="ar-EG" sz="2000" dirty="0" err="1">
                <a:effectLst/>
                <a:latin typeface="Alexandria" pitchFamily="2" charset="-78"/>
                <a:ea typeface="Times New Roman" panose="02020603050405020304" pitchFamily="18" charset="0"/>
                <a:cs typeface="Alexandria" pitchFamily="2" charset="-78"/>
              </a:rPr>
              <a:t>العاملين:ضعيفة</a:t>
            </a:r>
            <a:r>
              <a:rPr lang="ar-EG" sz="2000" dirty="0">
                <a:effectLst/>
                <a:latin typeface="Alexandria" pitchFamily="2" charset="-78"/>
                <a:ea typeface="Times New Roman" panose="02020603050405020304" pitchFamily="18" charset="0"/>
                <a:cs typeface="Alexandria" pitchFamily="2" charset="-78"/>
              </a:rPr>
              <a:t>؛ يقوم به المخططون فقط</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.7. نوع </a:t>
            </a:r>
            <a:r>
              <a:rPr lang="ar-EG" sz="2000" dirty="0" err="1">
                <a:effectLst/>
                <a:latin typeface="Alexandria" pitchFamily="2" charset="-78"/>
                <a:ea typeface="Times New Roman" panose="02020603050405020304" pitchFamily="18" charset="0"/>
                <a:cs typeface="Alexandria" pitchFamily="2" charset="-78"/>
              </a:rPr>
              <a:t>البيانات:كمية</a:t>
            </a:r>
            <a:r>
              <a:rPr lang="ar-EG" sz="2000" dirty="0">
                <a:effectLst/>
                <a:latin typeface="Alexandria" pitchFamily="2" charset="-78"/>
                <a:ea typeface="Times New Roman" panose="02020603050405020304" pitchFamily="18" charset="0"/>
                <a:cs typeface="Alexandria" pitchFamily="2" charset="-78"/>
              </a:rPr>
              <a:t> وتقارير تقليدية لا تعتمد على تحليل متقدم.</a:t>
            </a:r>
            <a:endParaRPr lang="ar-EG" sz="2000" dirty="0">
              <a:latin typeface="Alexandria" pitchFamily="2" charset="-78"/>
              <a:cs typeface="Alexandria" pitchFamily="2" charset="-78"/>
              <a:sym typeface="Calibri"/>
            </a:endParaRPr>
          </a:p>
        </p:txBody>
      </p:sp>
      <p:sp>
        <p:nvSpPr>
          <p:cNvPr id="32" name="Rectangle 31">
            <a:extLst>
              <a:ext uri="{FF2B5EF4-FFF2-40B4-BE49-F238E27FC236}">
                <a16:creationId xmlns="" xmlns:a16="http://schemas.microsoft.com/office/drawing/2014/main" id="{07C8C452-C3A4-5FF1-4023-9BA03F590B21}"/>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531CC17A-5F47-C6AE-529C-93FB738218F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79030" y="-28521"/>
            <a:ext cx="3240328" cy="1497003"/>
          </a:xfrm>
          <a:prstGeom prst="rect">
            <a:avLst/>
          </a:prstGeom>
        </p:spPr>
      </p:pic>
    </p:spTree>
    <p:extLst>
      <p:ext uri="{BB962C8B-B14F-4D97-AF65-F5344CB8AC3E}">
        <p14:creationId xmlns:p14="http://schemas.microsoft.com/office/powerpoint/2010/main" val="38135948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8CAF1CE-70F0-D871-306C-B39C48CB03DC}"/>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B610CCB6-12B3-A896-3866-965DF9C6F29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F03C849A-9E46-4058-8D89-39CAA961F4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81DC4A41-3792-7FF7-D6F4-84D7C52707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70B42784-04D0-6DFA-B90E-8925AD7F9D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C4FCDCDF-81B9-E135-4BC0-0C94764CB1C8}"/>
              </a:ext>
            </a:extLst>
          </p:cNvPr>
          <p:cNvSpPr txBox="1"/>
          <p:nvPr/>
        </p:nvSpPr>
        <p:spPr>
          <a:xfrm>
            <a:off x="3604599" y="1388886"/>
            <a:ext cx="8296396" cy="5170646"/>
          </a:xfrm>
          <a:prstGeom prst="rect">
            <a:avLst/>
          </a:prstGeom>
          <a:noFill/>
        </p:spPr>
        <p:txBody>
          <a:bodyPr wrap="square" rtlCol="0">
            <a:spAutoFit/>
          </a:bodyPr>
          <a:lstStyle/>
          <a:p>
            <a:pPr algn="r">
              <a:lnSpc>
                <a:spcPct val="150000"/>
              </a:lnSpc>
            </a:pPr>
            <a:r>
              <a:rPr lang="ar-EG" sz="2000" dirty="0">
                <a:effectLst/>
                <a:latin typeface="Alexandria" pitchFamily="2" charset="-78"/>
                <a:ea typeface="Times New Roman" panose="02020603050405020304" pitchFamily="18" charset="0"/>
                <a:cs typeface="Alexandria" pitchFamily="2" charset="-78"/>
              </a:rPr>
              <a:t>ثانيًا: التخطيط الحديث</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1-طبيعة </a:t>
            </a:r>
            <a:r>
              <a:rPr lang="ar-EG" sz="2000" dirty="0" smtClean="0">
                <a:effectLst/>
                <a:latin typeface="Alexandria" pitchFamily="2" charset="-78"/>
                <a:ea typeface="Times New Roman" panose="02020603050405020304" pitchFamily="18" charset="0"/>
                <a:cs typeface="Alexandria" pitchFamily="2" charset="-78"/>
              </a:rPr>
              <a:t>التخطيط:ديناميكي </a:t>
            </a:r>
            <a:r>
              <a:rPr lang="ar-EG" sz="2000" dirty="0">
                <a:effectLst/>
                <a:latin typeface="Alexandria" pitchFamily="2" charset="-78"/>
                <a:ea typeface="Times New Roman" panose="02020603050405020304" pitchFamily="18" charset="0"/>
                <a:cs typeface="Alexandria" pitchFamily="2" charset="-78"/>
              </a:rPr>
              <a:t>ومرن؛ قابل للتعديل وفق المتغيرات</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2-تفاعلي ويعتمد على التغذية الراجعة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.3. الفترة </a:t>
            </a:r>
            <a:r>
              <a:rPr lang="ar-EG" sz="2000" dirty="0" err="1">
                <a:effectLst/>
                <a:latin typeface="Alexandria" pitchFamily="2" charset="-78"/>
                <a:ea typeface="Times New Roman" panose="02020603050405020304" pitchFamily="18" charset="0"/>
                <a:cs typeface="Alexandria" pitchFamily="2" charset="-78"/>
              </a:rPr>
              <a:t>الزمنية:قصيرة</a:t>
            </a:r>
            <a:r>
              <a:rPr lang="ar-EG" sz="2000" dirty="0">
                <a:effectLst/>
                <a:latin typeface="Alexandria" pitchFamily="2" charset="-78"/>
                <a:ea typeface="Times New Roman" panose="02020603050405020304" pitchFamily="18" charset="0"/>
                <a:cs typeface="Alexandria" pitchFamily="2" charset="-78"/>
              </a:rPr>
              <a:t> إلى متوسطة مع مراجعات دورية مستمرة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.4. الأساس الذي يعتمد عليه:يعتمد على البيانات الفعلية والتحليلية </a:t>
            </a:r>
            <a:r>
              <a:rPr lang="ar-EG" sz="2000" dirty="0" smtClean="0">
                <a:effectLst/>
                <a:latin typeface="Alexandria" pitchFamily="2" charset="-78"/>
                <a:ea typeface="Times New Roman" panose="02020603050405020304" pitchFamily="18" charset="0"/>
                <a:cs typeface="Alexandria" pitchFamily="2" charset="-78"/>
              </a:rPr>
              <a:t>الإحصائي</a:t>
            </a:r>
            <a:r>
              <a:rPr lang="ar-SA" sz="2000" dirty="0" smtClean="0">
                <a:effectLst/>
                <a:latin typeface="Alexandria" pitchFamily="2" charset="-78"/>
                <a:ea typeface="Times New Roman" panose="02020603050405020304" pitchFamily="18" charset="0"/>
                <a:cs typeface="Alexandria" pitchFamily="2" charset="-78"/>
              </a:rPr>
              <a:t>ة</a:t>
            </a:r>
            <a:r>
              <a:rPr lang="ar-EG" sz="2000" dirty="0" smtClean="0">
                <a:effectLst/>
                <a:latin typeface="Alexandria" pitchFamily="2" charset="-78"/>
                <a:ea typeface="Times New Roman" panose="02020603050405020304" pitchFamily="18" charset="0"/>
                <a:cs typeface="Alexandria" pitchFamily="2" charset="-78"/>
              </a:rPr>
              <a:t> </a:t>
            </a:r>
            <a:r>
              <a:rPr lang="ar-EG" sz="2000" dirty="0">
                <a:effectLst/>
                <a:latin typeface="Alexandria" pitchFamily="2" charset="-78"/>
                <a:ea typeface="Times New Roman" panose="02020603050405020304" pitchFamily="18" charset="0"/>
                <a:cs typeface="Alexandria" pitchFamily="2" charset="-78"/>
              </a:rPr>
              <a:t>والنماذج والتنبؤات</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.5. أسلوب اتخاذ </a:t>
            </a:r>
            <a:r>
              <a:rPr lang="ar-EG" sz="2000" dirty="0" err="1">
                <a:effectLst/>
                <a:latin typeface="Alexandria" pitchFamily="2" charset="-78"/>
                <a:ea typeface="Times New Roman" panose="02020603050405020304" pitchFamily="18" charset="0"/>
                <a:cs typeface="Alexandria" pitchFamily="2" charset="-78"/>
              </a:rPr>
              <a:t>القرار:تشاركي</a:t>
            </a:r>
            <a:r>
              <a:rPr lang="ar-EG" sz="2000" dirty="0">
                <a:effectLst/>
                <a:latin typeface="Alexandria" pitchFamily="2" charset="-78"/>
                <a:ea typeface="Times New Roman" panose="02020603050405020304" pitchFamily="18" charset="0"/>
                <a:cs typeface="Alexandria" pitchFamily="2" charset="-78"/>
              </a:rPr>
              <a:t>؛ يدمج العاملين وأصحاب المصلحة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.6. دور البيئة </a:t>
            </a:r>
            <a:r>
              <a:rPr lang="ar-EG" sz="2000" dirty="0" err="1">
                <a:effectLst/>
                <a:latin typeface="Alexandria" pitchFamily="2" charset="-78"/>
                <a:ea typeface="Times New Roman" panose="02020603050405020304" pitchFamily="18" charset="0"/>
                <a:cs typeface="Alexandria" pitchFamily="2" charset="-78"/>
              </a:rPr>
              <a:t>المحيطة:يستجيب</a:t>
            </a:r>
            <a:r>
              <a:rPr lang="ar-EG" sz="2000" dirty="0">
                <a:effectLst/>
                <a:latin typeface="Alexandria" pitchFamily="2" charset="-78"/>
                <a:ea typeface="Times New Roman" panose="02020603050405020304" pitchFamily="18" charset="0"/>
                <a:cs typeface="Alexandria" pitchFamily="2" charset="-78"/>
              </a:rPr>
              <a:t> للتغيرات المتسارعة ويأخذ في الحسبان السيناريوهات المستقبلية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.7. مشاركة </a:t>
            </a:r>
            <a:r>
              <a:rPr lang="ar-EG" sz="2000" dirty="0" err="1">
                <a:effectLst/>
                <a:latin typeface="Alexandria" pitchFamily="2" charset="-78"/>
                <a:ea typeface="Times New Roman" panose="02020603050405020304" pitchFamily="18" charset="0"/>
                <a:cs typeface="Alexandria" pitchFamily="2" charset="-78"/>
              </a:rPr>
              <a:t>العاملين:عالية</a:t>
            </a:r>
            <a:r>
              <a:rPr lang="ar-EG" sz="2000" dirty="0">
                <a:effectLst/>
                <a:latin typeface="Alexandria" pitchFamily="2" charset="-78"/>
                <a:ea typeface="Times New Roman" panose="02020603050405020304" pitchFamily="18" charset="0"/>
                <a:cs typeface="Alexandria" pitchFamily="2" charset="-78"/>
              </a:rPr>
              <a:t>؛ يعتمد على فرق العمل متعددة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.8. نوع </a:t>
            </a:r>
            <a:r>
              <a:rPr lang="ar-EG" sz="2000" dirty="0" err="1">
                <a:effectLst/>
                <a:latin typeface="Alexandria" pitchFamily="2" charset="-78"/>
                <a:ea typeface="Times New Roman" panose="02020603050405020304" pitchFamily="18" charset="0"/>
                <a:cs typeface="Alexandria" pitchFamily="2" charset="-78"/>
              </a:rPr>
              <a:t>البيانات:بيانات</a:t>
            </a:r>
            <a:r>
              <a:rPr lang="ar-EG" sz="2000" dirty="0">
                <a:effectLst/>
                <a:latin typeface="Alexandria" pitchFamily="2" charset="-78"/>
                <a:ea typeface="Times New Roman" panose="02020603050405020304" pitchFamily="18" charset="0"/>
                <a:cs typeface="Alexandria" pitchFamily="2" charset="-78"/>
              </a:rPr>
              <a:t> كبيرة وتحليل ذكي </a:t>
            </a:r>
            <a:endParaRPr lang="ar-EG" sz="2000" dirty="0">
              <a:latin typeface="Alexandria" pitchFamily="2" charset="-78"/>
              <a:cs typeface="Alexandria" pitchFamily="2" charset="-78"/>
              <a:sym typeface="Calibri"/>
            </a:endParaRPr>
          </a:p>
        </p:txBody>
      </p:sp>
      <p:sp>
        <p:nvSpPr>
          <p:cNvPr id="32" name="Rectangle 31">
            <a:extLst>
              <a:ext uri="{FF2B5EF4-FFF2-40B4-BE49-F238E27FC236}">
                <a16:creationId xmlns="" xmlns:a16="http://schemas.microsoft.com/office/drawing/2014/main" id="{E3D31090-2547-7230-AC78-902C9629D74C}"/>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E07C1F8E-368A-6A8C-6B19-5F5547122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23654" y="151150"/>
            <a:ext cx="3240328" cy="1497003"/>
          </a:xfrm>
          <a:prstGeom prst="rect">
            <a:avLst/>
          </a:prstGeom>
        </p:spPr>
      </p:pic>
    </p:spTree>
    <p:extLst>
      <p:ext uri="{BB962C8B-B14F-4D97-AF65-F5344CB8AC3E}">
        <p14:creationId xmlns:p14="http://schemas.microsoft.com/office/powerpoint/2010/main" val="13370081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908720"/>
            <a:ext cx="11210592" cy="5352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719422" y="1145117"/>
            <a:ext cx="10775811" cy="4872616"/>
          </a:xfrm>
          <a:prstGeom prst="rect">
            <a:avLst/>
          </a:prstGeom>
          <a:noFill/>
        </p:spPr>
        <p:txBody>
          <a:bodyPr wrap="square" rtlCol="0">
            <a:spAutoFit/>
          </a:bodyPr>
          <a:lstStyle/>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أحدث النظريات المعاصرة في التخطيط التربوي:</a:t>
            </a:r>
          </a:p>
          <a:p>
            <a:pPr marL="342900" indent="-342900" algn="just" rtl="1">
              <a:lnSpc>
                <a:spcPct val="150000"/>
              </a:lnSpc>
              <a:spcAft>
                <a:spcPts val="800"/>
              </a:spcAft>
              <a:buAutoNum type="arabicPeriod"/>
            </a:pPr>
            <a:r>
              <a:rPr lang="ar-EG" b="1" kern="0" dirty="0">
                <a:solidFill>
                  <a:srgbClr val="00B0F0"/>
                </a:solidFill>
                <a:effectLst/>
                <a:latin typeface="Alexandria" pitchFamily="2" charset="-78"/>
                <a:ea typeface="Times New Roman" panose="02020603050405020304" pitchFamily="18" charset="0"/>
                <a:cs typeface="Alexandria" pitchFamily="2" charset="-78"/>
              </a:rPr>
              <a:t>التخطيط التربوي بالسيناريوهات </a:t>
            </a:r>
            <a:r>
              <a:rPr lang="ar-EG" b="1" kern="0" dirty="0">
                <a:solidFill>
                  <a:srgbClr val="000000"/>
                </a:solidFill>
                <a:effectLst/>
                <a:latin typeface="Alexandria" pitchFamily="2" charset="-78"/>
                <a:ea typeface="Times New Roman" panose="02020603050405020304" pitchFamily="18" charset="0"/>
                <a:cs typeface="Alexandria" pitchFamily="2" charset="-78"/>
              </a:rPr>
              <a:t>(</a:t>
            </a:r>
            <a:r>
              <a:rPr lang="en-GB" kern="0" dirty="0">
                <a:solidFill>
                  <a:srgbClr val="000000"/>
                </a:solidFill>
                <a:effectLst/>
                <a:latin typeface="Alexandria" pitchFamily="2" charset="-78"/>
                <a:ea typeface="Times New Roman" panose="02020603050405020304" pitchFamily="18" charset="0"/>
                <a:cs typeface="Alexandria" pitchFamily="2" charset="-78"/>
              </a:rPr>
              <a:t>Scenario-Based Planning)</a:t>
            </a:r>
            <a:r>
              <a:rPr lang="ar-EG"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الأساسية</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التخطيط </a:t>
            </a:r>
            <a:r>
              <a:rPr lang="ar-EG" kern="0" dirty="0">
                <a:solidFill>
                  <a:srgbClr val="000000"/>
                </a:solidFill>
                <a:effectLst/>
                <a:latin typeface="Alexandria" pitchFamily="2" charset="-78"/>
                <a:ea typeface="Times New Roman" panose="02020603050405020304" pitchFamily="18" charset="0"/>
                <a:cs typeface="Alexandria" pitchFamily="2" charset="-78"/>
              </a:rPr>
              <a:t>وفق احتمالات متعددة للمستقبل، وليس تصورًا واحدًا فقط</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يرتكز </a:t>
            </a:r>
            <a:r>
              <a:rPr lang="ar-EG" kern="0" dirty="0">
                <a:solidFill>
                  <a:srgbClr val="000000"/>
                </a:solidFill>
                <a:effectLst/>
                <a:latin typeface="Alexandria" pitchFamily="2" charset="-78"/>
                <a:ea typeface="Times New Roman" panose="02020603050405020304" pitchFamily="18" charset="0"/>
                <a:cs typeface="Alexandria" pitchFamily="2" charset="-78"/>
              </a:rPr>
              <a:t>على تحليل القوى المحركة للمستقبل (التكنولوجيا، الديموغرافيا، الاقتصاد، التوجهات المجتمعية</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p>
          <a:p>
            <a:pPr algn="just" rtl="1">
              <a:lnSpc>
                <a:spcPct val="150000"/>
              </a:lnSpc>
              <a:spcAft>
                <a:spcPts val="800"/>
              </a:spcAft>
            </a:pPr>
            <a:r>
              <a:rPr lang="ar-EG"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إعداد </a:t>
            </a:r>
            <a:r>
              <a:rPr lang="ar-EG" kern="0" dirty="0">
                <a:solidFill>
                  <a:srgbClr val="000000"/>
                </a:solidFill>
                <a:effectLst/>
                <a:latin typeface="Alexandria" pitchFamily="2" charset="-78"/>
                <a:ea typeface="Times New Roman" panose="02020603050405020304" pitchFamily="18" charset="0"/>
                <a:cs typeface="Alexandria" pitchFamily="2" charset="-78"/>
              </a:rPr>
              <a:t>3–4 سيناريوهات مستقبلية للتعليم (متفائل، متحفظ، تحولي</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kern="0" dirty="0">
                <a:solidFill>
                  <a:srgbClr val="000000"/>
                </a:solidFill>
                <a:effectLst/>
                <a:latin typeface="Alexandria" pitchFamily="2" charset="-78"/>
                <a:ea typeface="Times New Roman" panose="02020603050405020304" pitchFamily="18" charset="0"/>
                <a:cs typeface="Alexandria" pitchFamily="2" charset="-78"/>
              </a:rPr>
              <a:t>الاستجابات المناسبة لكل سيناريو</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زيادة </a:t>
            </a:r>
            <a:r>
              <a:rPr lang="ar-EG" kern="0" dirty="0">
                <a:solidFill>
                  <a:srgbClr val="000000"/>
                </a:solidFill>
                <a:effectLst/>
                <a:latin typeface="Alexandria" pitchFamily="2" charset="-78"/>
                <a:ea typeface="Times New Roman" panose="02020603050405020304" pitchFamily="18" charset="0"/>
                <a:cs typeface="Alexandria" pitchFamily="2" charset="-78"/>
              </a:rPr>
              <a:t>قدرة المدارس والوزارات على التعامل مع عدم اليقين والتغيرات المفاجئة (مثل: التحول الرقمي، الكوارث…)</a:t>
            </a:r>
          </a:p>
          <a:p>
            <a:pPr algn="just" rtl="1">
              <a:lnSpc>
                <a:spcPct val="150000"/>
              </a:lnSpc>
              <a:spcAft>
                <a:spcPts val="800"/>
              </a:spcAft>
            </a:pPr>
            <a:r>
              <a:rPr lang="ar-SA" b="1" kern="0" dirty="0" smtClean="0">
                <a:solidFill>
                  <a:srgbClr val="000000"/>
                </a:solidFill>
                <a:effectLst/>
                <a:latin typeface="Alexandria" pitchFamily="2" charset="-78"/>
                <a:ea typeface="Times New Roman" panose="02020603050405020304" pitchFamily="18" charset="0"/>
                <a:cs typeface="Alexandria" pitchFamily="2" charset="-78"/>
              </a:rPr>
              <a:t>2. </a:t>
            </a:r>
            <a:r>
              <a:rPr lang="ar-EG" b="1" kern="0" dirty="0" smtClean="0">
                <a:solidFill>
                  <a:srgbClr val="00B0F0"/>
                </a:solidFill>
                <a:effectLst/>
                <a:latin typeface="Alexandria" pitchFamily="2" charset="-78"/>
                <a:ea typeface="Times New Roman" panose="02020603050405020304" pitchFamily="18" charset="0"/>
                <a:cs typeface="Alexandria" pitchFamily="2" charset="-78"/>
              </a:rPr>
              <a:t>التخطيط </a:t>
            </a:r>
            <a:r>
              <a:rPr lang="ar-EG" b="1" kern="0" dirty="0">
                <a:solidFill>
                  <a:srgbClr val="00B0F0"/>
                </a:solidFill>
                <a:effectLst/>
                <a:latin typeface="Alexandria" pitchFamily="2" charset="-78"/>
                <a:ea typeface="Times New Roman" panose="02020603050405020304" pitchFamily="18" charset="0"/>
                <a:cs typeface="Alexandria" pitchFamily="2" charset="-78"/>
              </a:rPr>
              <a:t>التربوي المتمحور حول البيانات </a:t>
            </a:r>
            <a:r>
              <a:rPr lang="ar-EG" kern="0" dirty="0">
                <a:solidFill>
                  <a:srgbClr val="000000"/>
                </a:solidFill>
                <a:effectLst/>
                <a:latin typeface="Alexandria" pitchFamily="2" charset="-78"/>
                <a:ea typeface="Times New Roman" panose="02020603050405020304" pitchFamily="18" charset="0"/>
                <a:cs typeface="Alexandria" pitchFamily="2" charset="-78"/>
              </a:rPr>
              <a:t>(</a:t>
            </a:r>
            <a:r>
              <a:rPr lang="en-GB" kern="0" dirty="0">
                <a:solidFill>
                  <a:srgbClr val="000000"/>
                </a:solidFill>
                <a:effectLst/>
                <a:latin typeface="Alexandria" pitchFamily="2" charset="-78"/>
                <a:ea typeface="Times New Roman" panose="02020603050405020304" pitchFamily="18" charset="0"/>
                <a:cs typeface="Alexandria" pitchFamily="2" charset="-78"/>
              </a:rPr>
              <a:t>Data-Driven Planning)</a:t>
            </a:r>
            <a:r>
              <a:rPr lang="ar-EG"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الأساسية</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تبن</a:t>
            </a:r>
            <a:r>
              <a:rPr lang="ar-SA" kern="0" dirty="0" smtClean="0">
                <a:solidFill>
                  <a:srgbClr val="000000"/>
                </a:solidFill>
                <a:effectLst/>
                <a:latin typeface="Alexandria" pitchFamily="2" charset="-78"/>
                <a:ea typeface="Times New Roman" panose="02020603050405020304" pitchFamily="18" charset="0"/>
                <a:cs typeface="Alexandria" pitchFamily="2" charset="-78"/>
              </a:rPr>
              <a:t>ى</a:t>
            </a:r>
            <a:r>
              <a:rPr lang="ar-EG"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القرارات والخطط على تحليل البيانات الضخمة (</a:t>
            </a:r>
            <a:r>
              <a:rPr lang="en-GB" kern="0" dirty="0">
                <a:solidFill>
                  <a:srgbClr val="000000"/>
                </a:solidFill>
                <a:effectLst/>
                <a:latin typeface="Alexandria" pitchFamily="2" charset="-78"/>
                <a:ea typeface="Times New Roman" panose="02020603050405020304" pitchFamily="18" charset="0"/>
                <a:cs typeface="Alexandria" pitchFamily="2" charset="-78"/>
              </a:rPr>
              <a:t>Big Data) </a:t>
            </a:r>
            <a:r>
              <a:rPr lang="ar-EG" kern="0" dirty="0">
                <a:solidFill>
                  <a:srgbClr val="000000"/>
                </a:solidFill>
                <a:effectLst/>
                <a:latin typeface="Alexandria" pitchFamily="2" charset="-78"/>
                <a:ea typeface="Times New Roman" panose="02020603050405020304" pitchFamily="18" charset="0"/>
                <a:cs typeface="Alexandria" pitchFamily="2" charset="-78"/>
              </a:rPr>
              <a:t>وذكاء الأعمال، وليس على الحدس</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بناء </a:t>
            </a:r>
            <a:r>
              <a:rPr lang="ar-EG" kern="0" dirty="0">
                <a:solidFill>
                  <a:srgbClr val="000000"/>
                </a:solidFill>
                <a:effectLst/>
                <a:latin typeface="Alexandria" pitchFamily="2" charset="-78"/>
                <a:ea typeface="Times New Roman" panose="02020603050405020304" pitchFamily="18" charset="0"/>
                <a:cs typeface="Alexandria" pitchFamily="2" charset="-78"/>
              </a:rPr>
              <a:t>لوحات متابعة (</a:t>
            </a:r>
            <a:r>
              <a:rPr lang="en-GB" kern="0" dirty="0">
                <a:solidFill>
                  <a:srgbClr val="000000"/>
                </a:solidFill>
                <a:effectLst/>
                <a:latin typeface="Alexandria" pitchFamily="2" charset="-78"/>
                <a:ea typeface="Times New Roman" panose="02020603050405020304" pitchFamily="18" charset="0"/>
                <a:cs typeface="Alexandria" pitchFamily="2" charset="-78"/>
              </a:rPr>
              <a:t>Dashboards) </a:t>
            </a:r>
            <a:r>
              <a:rPr lang="ar-EG" kern="0" dirty="0">
                <a:solidFill>
                  <a:srgbClr val="000000"/>
                </a:solidFill>
                <a:effectLst/>
                <a:latin typeface="Alexandria" pitchFamily="2" charset="-78"/>
                <a:ea typeface="Times New Roman" panose="02020603050405020304" pitchFamily="18" charset="0"/>
                <a:cs typeface="Alexandria" pitchFamily="2" charset="-78"/>
              </a:rPr>
              <a:t>تربط بين أداء الطلاب، المعلمين، والمنظومة</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استخدام </a:t>
            </a:r>
            <a:r>
              <a:rPr lang="ar-EG" kern="0" dirty="0">
                <a:solidFill>
                  <a:srgbClr val="000000"/>
                </a:solidFill>
                <a:effectLst/>
                <a:latin typeface="Alexandria" pitchFamily="2" charset="-78"/>
                <a:ea typeface="Times New Roman" panose="02020603050405020304" pitchFamily="18" charset="0"/>
                <a:cs typeface="Alexandria" pitchFamily="2" charset="-78"/>
              </a:rPr>
              <a:t>التحليلات التنبؤية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توقع </a:t>
            </a:r>
            <a:r>
              <a:rPr lang="ar-EG" kern="0" dirty="0">
                <a:solidFill>
                  <a:srgbClr val="000000"/>
                </a:solidFill>
                <a:effectLst/>
                <a:latin typeface="Alexandria" pitchFamily="2" charset="-78"/>
                <a:ea typeface="Times New Roman" panose="02020603050405020304" pitchFamily="18" charset="0"/>
                <a:cs typeface="Alexandria" pitchFamily="2" charset="-78"/>
              </a:rPr>
              <a:t>ضعف التحصيل أو التسرب</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تحويل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من "ورقي" إلى “رقمي ذكي” مع قرارات أسرع وأدق</a:t>
            </a:r>
          </a:p>
          <a:p>
            <a:pPr algn="just" rtl="1">
              <a:lnSpc>
                <a:spcPct val="150000"/>
              </a:lnSpc>
              <a:spcAft>
                <a:spcPts val="800"/>
              </a:spcAft>
            </a:pPr>
            <a:r>
              <a:rPr lang="ar-SA" b="1" kern="0" dirty="0" smtClean="0">
                <a:solidFill>
                  <a:srgbClr val="000000"/>
                </a:solidFill>
                <a:effectLst/>
                <a:latin typeface="Alexandria" pitchFamily="2" charset="-78"/>
                <a:ea typeface="Times New Roman" panose="02020603050405020304" pitchFamily="18" charset="0"/>
                <a:cs typeface="Alexandria" pitchFamily="2" charset="-78"/>
              </a:rPr>
              <a:t>3. </a:t>
            </a:r>
            <a:r>
              <a:rPr lang="ar-EG" b="1" kern="0" dirty="0" smtClean="0">
                <a:solidFill>
                  <a:srgbClr val="00B0F0"/>
                </a:solidFill>
                <a:effectLst/>
                <a:latin typeface="Alexandria" pitchFamily="2" charset="-78"/>
                <a:ea typeface="Times New Roman" panose="02020603050405020304" pitchFamily="18" charset="0"/>
                <a:cs typeface="Alexandria" pitchFamily="2" charset="-78"/>
              </a:rPr>
              <a:t>التخطيط </a:t>
            </a:r>
            <a:r>
              <a:rPr lang="ar-EG" b="1" kern="0" dirty="0">
                <a:solidFill>
                  <a:srgbClr val="00B0F0"/>
                </a:solidFill>
                <a:effectLst/>
                <a:latin typeface="Alexandria" pitchFamily="2" charset="-78"/>
                <a:ea typeface="Times New Roman" panose="02020603050405020304" pitchFamily="18" charset="0"/>
                <a:cs typeface="Alexandria" pitchFamily="2" charset="-78"/>
              </a:rPr>
              <a:t>التربوي الرشيق </a:t>
            </a:r>
            <a:r>
              <a:rPr lang="ar-EG" kern="0" dirty="0">
                <a:solidFill>
                  <a:srgbClr val="000000"/>
                </a:solidFill>
                <a:effectLst/>
                <a:latin typeface="Alexandria" pitchFamily="2" charset="-78"/>
                <a:ea typeface="Times New Roman" panose="02020603050405020304" pitchFamily="18" charset="0"/>
                <a:cs typeface="Alexandria" pitchFamily="2" charset="-78"/>
              </a:rPr>
              <a:t>(</a:t>
            </a:r>
            <a:r>
              <a:rPr lang="en-GB" kern="0" dirty="0">
                <a:solidFill>
                  <a:srgbClr val="000000"/>
                </a:solidFill>
                <a:effectLst/>
                <a:latin typeface="Alexandria" pitchFamily="2" charset="-78"/>
                <a:ea typeface="Times New Roman" panose="02020603050405020304" pitchFamily="18" charset="0"/>
                <a:cs typeface="Alexandria" pitchFamily="2" charset="-78"/>
              </a:rPr>
              <a:t>Agile Educational Planning)</a:t>
            </a:r>
            <a:r>
              <a:rPr lang="ar-EG" kern="0" dirty="0">
                <a:solidFill>
                  <a:srgbClr val="000000"/>
                </a:solidFill>
                <a:effectLst/>
                <a:latin typeface="Alexandria" pitchFamily="2" charset="-78"/>
                <a:ea typeface="Times New Roman" panose="02020603050405020304" pitchFamily="18" charset="0"/>
                <a:cs typeface="Alexandria" pitchFamily="2" charset="-78"/>
              </a:rPr>
              <a:t>الفكرة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الأساسية</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التخطيط </a:t>
            </a:r>
            <a:r>
              <a:rPr lang="ar-EG" kern="0" dirty="0">
                <a:solidFill>
                  <a:srgbClr val="000000"/>
                </a:solidFill>
                <a:effectLst/>
                <a:latin typeface="Alexandria" pitchFamily="2" charset="-78"/>
                <a:ea typeface="Times New Roman" panose="02020603050405020304" pitchFamily="18" charset="0"/>
                <a:cs typeface="Alexandria" pitchFamily="2" charset="-78"/>
              </a:rPr>
              <a:t>المرن السريع الذي يعتمد على دورات قصيرة (</a:t>
            </a:r>
            <a:r>
              <a:rPr lang="en-GB" kern="0" dirty="0">
                <a:solidFill>
                  <a:srgbClr val="000000"/>
                </a:solidFill>
                <a:effectLst/>
                <a:latin typeface="Alexandria" pitchFamily="2" charset="-78"/>
                <a:ea typeface="Times New Roman" panose="02020603050405020304" pitchFamily="18" charset="0"/>
                <a:cs typeface="Alexandria" pitchFamily="2" charset="-78"/>
              </a:rPr>
              <a:t>Sprints) </a:t>
            </a:r>
            <a:r>
              <a:rPr lang="ar-EG" kern="0" dirty="0">
                <a:solidFill>
                  <a:srgbClr val="000000"/>
                </a:solidFill>
                <a:effectLst/>
                <a:latin typeface="Alexandria" pitchFamily="2" charset="-78"/>
                <a:ea typeface="Times New Roman" panose="02020603050405020304" pitchFamily="18" charset="0"/>
                <a:cs typeface="Alexandria" pitchFamily="2" charset="-78"/>
              </a:rPr>
              <a:t>بدلاً من الخطط طويلة المدى الجامدة</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r>
              <a:rPr lang="ar-SA"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تحديث </a:t>
            </a:r>
            <a:r>
              <a:rPr lang="ar-EG" kern="0" dirty="0">
                <a:solidFill>
                  <a:srgbClr val="000000"/>
                </a:solidFill>
                <a:effectLst/>
                <a:latin typeface="Alexandria" pitchFamily="2" charset="-78"/>
                <a:ea typeface="Times New Roman" panose="02020603050405020304" pitchFamily="18" charset="0"/>
                <a:cs typeface="Alexandria" pitchFamily="2" charset="-78"/>
              </a:rPr>
              <a:t>خطط المدارس كل 3 أشهر وليس كل عام.بناء فرق عمل صغيرة ذاتية التنظيم لحل مشكلات محددة.رفع مستوى الاستجابة للتغيرات التقنية والاحتياجات الطلابية.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4108" y="31770"/>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313644" y="6003879"/>
            <a:ext cx="4249895" cy="5005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341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772B352-5228-D21C-D033-AE828ABEBFB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561A58A-C09E-270B-0D12-F74F1E72EA04}"/>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4D35D5D-B094-8625-4B04-66FFADA5C465}"/>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6CB14D24-522B-3394-69C2-E75C8A251283}"/>
              </a:ext>
            </a:extLst>
          </p:cNvPr>
          <p:cNvSpPr txBox="1"/>
          <p:nvPr/>
        </p:nvSpPr>
        <p:spPr>
          <a:xfrm>
            <a:off x="504764" y="1412777"/>
            <a:ext cx="10775811" cy="357277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مدخل للتخطيط التربوي المعاصر يمثّل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التربوي المعاصر </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يمثل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إطارًا </a:t>
            </a:r>
            <a:r>
              <a:rPr lang="ar-EG" sz="1600" kern="0" dirty="0">
                <a:solidFill>
                  <a:srgbClr val="000000"/>
                </a:solidFill>
                <a:effectLst/>
                <a:latin typeface="Alexandria" pitchFamily="2" charset="-78"/>
                <a:ea typeface="Times New Roman" panose="02020603050405020304" pitchFamily="18" charset="0"/>
                <a:cs typeface="Alexandria" pitchFamily="2" charset="-78"/>
              </a:rPr>
              <a:t>استراتيجيًا متطورًا يهدف إلى توجيه الأنظمة التعليمية نحو تحقيق الجودة، والفاعلية، والابتكار، في ظل عالم سريع التغيّر.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لم يعد التخطيط التربوي مجرد عملية توقع للمستقبل أو وضع خطط سنوية جامدة، بل أصبح عملية ديناميكية تعتمد على البيانات والتحليل والتجريب والاستشراف، وتُعنى بترتيب الأولويات، وتحقيق الكفاءة، وضمان العدالة والشمول، وتطوير منظومة تعليم قادرة على التكيف مع تحديات الثورة الرقمية والذكاء الاصطناعي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أولاً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مفهوم التخطيط التربوي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المعاصر</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هو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عملية منهجية متكاملة تهدف إلى توجيه التعليم نحو تحقيق أهدافه عبر استخدام منهجيات حديثة تعتمد على البيانات، والتقنيات الرقمية، واستشراف المستقبل، وبناء سيناريوهات بديلة، مع ضمان الاستخدام الأمثل للموارد وتحقيق نواتج تعلم عالية الجودة.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BFDB2056-123D-9332-4868-CAA17F0122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30F4C316-458E-A4FA-1EBB-C5B3A0B9084F}"/>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7956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591256E-F3C9-F4B8-5490-FC9DB85677B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AA3D46A-E367-C4F1-DE7D-972C16B1BA76}"/>
              </a:ext>
            </a:extLst>
          </p:cNvPr>
          <p:cNvSpPr/>
          <p:nvPr/>
        </p:nvSpPr>
        <p:spPr>
          <a:xfrm>
            <a:off x="502032" y="908720"/>
            <a:ext cx="11354608" cy="5616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706883A2-8518-1659-5D1A-B288FE635D5D}"/>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FF70EFB5-F68F-8366-44BC-01E7DAD2C66E}"/>
              </a:ext>
            </a:extLst>
          </p:cNvPr>
          <p:cNvSpPr txBox="1"/>
          <p:nvPr/>
        </p:nvSpPr>
        <p:spPr>
          <a:xfrm>
            <a:off x="533294" y="908720"/>
            <a:ext cx="10775811" cy="6678110"/>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أحدث النظريات المعاصرة في التخطيط التربوي:</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اولاً: التخطيط التربوي بالسيناريوهات</a:t>
            </a:r>
          </a:p>
          <a:p>
            <a:pPr marL="285750" indent="-285750" algn="just" rtl="1">
              <a:lnSpc>
                <a:spcPct val="150000"/>
              </a:lnSpc>
              <a:spcAft>
                <a:spcPts val="800"/>
              </a:spcAft>
              <a:buFont typeface="Wingdings" panose="05000000000000000000" pitchFamily="2" charset="2"/>
              <a:buChar char="q"/>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التربوي بالسيناريوهات (</a:t>
            </a:r>
            <a:r>
              <a:rPr lang="en-GB" sz="1600" kern="0" dirty="0">
                <a:solidFill>
                  <a:srgbClr val="000000"/>
                </a:solidFill>
                <a:effectLst/>
                <a:latin typeface="Alexandria" pitchFamily="2" charset="-78"/>
                <a:ea typeface="Times New Roman" panose="02020603050405020304" pitchFamily="18" charset="0"/>
                <a:cs typeface="Alexandria" pitchFamily="2" charset="-78"/>
              </a:rPr>
              <a:t>Scenario-Based Educational Planning</a:t>
            </a:r>
            <a:r>
              <a:rPr lang="en-GB"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أولاً</a:t>
            </a:r>
            <a:r>
              <a:rPr lang="ar-EG" sz="1600" kern="0" dirty="0">
                <a:solidFill>
                  <a:srgbClr val="000000"/>
                </a:solidFill>
                <a:effectLst/>
                <a:latin typeface="Alexandria" pitchFamily="2" charset="-78"/>
                <a:ea typeface="Times New Roman" panose="02020603050405020304" pitchFamily="18" charset="0"/>
                <a:cs typeface="Alexandria" pitchFamily="2" charset="-78"/>
              </a:rPr>
              <a:t>: مفهوم التخطيط بالسيناريوهات هو أسلوب حديث في التخطيط يهدف إلى استشراف المستقبل عبر بناء مجموعة من السيناريوهات المحتملة—المتفائلة، والمتشائمة، والمعتدلة—ووضع خطط تربوية مرنة يمكن تطبيقها وفق ما يطرأ من تغيّرات</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و</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لا </a:t>
            </a:r>
            <a:r>
              <a:rPr lang="ar-EG" sz="1600" kern="0" dirty="0">
                <a:solidFill>
                  <a:srgbClr val="000000"/>
                </a:solidFill>
                <a:effectLst/>
                <a:latin typeface="Alexandria" pitchFamily="2" charset="-78"/>
                <a:ea typeface="Times New Roman" panose="02020603050405020304" pitchFamily="18" charset="0"/>
                <a:cs typeface="Alexandria" pitchFamily="2" charset="-78"/>
              </a:rPr>
              <a:t>يهدف هذا النوع من التخطيط إلى التنبؤ بالمستقبل، بل إلى الاستعداد لعدة احتمالات مستقبلية قد تؤثر على التعليم.</a:t>
            </a:r>
          </a:p>
          <a:p>
            <a:pPr marL="285750" indent="-285750" algn="just" rtl="1">
              <a:lnSpc>
                <a:spcPct val="150000"/>
              </a:lnSpc>
              <a:spcAft>
                <a:spcPts val="800"/>
              </a:spcAft>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لماذا التخطيط بالسيناريوهات مهم في المجال التربوي</a:t>
            </a:r>
            <a:r>
              <a:rPr lang="ar-EG"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لأن </a:t>
            </a:r>
            <a:r>
              <a:rPr lang="ar-EG" sz="1600" dirty="0">
                <a:latin typeface="Alexandria" pitchFamily="2" charset="-78"/>
                <a:ea typeface="Times New Roman" panose="02020603050405020304" pitchFamily="18" charset="0"/>
                <a:cs typeface="Alexandria" pitchFamily="2" charset="-78"/>
              </a:rPr>
              <a:t>البيئة التعليمية اليوم تواجه تغيّرات متسارعة، مثل:التطور التكنولوجي والذكاء الاصطناعي.التحولات السكانية.الأزمات العالمية (مثل الجوائح).متطلبات سوق العمل المتغيرة</a:t>
            </a:r>
            <a:r>
              <a:rPr lang="ar-EG"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لذلك </a:t>
            </a:r>
            <a:r>
              <a:rPr lang="ar-EG" sz="1600" dirty="0">
                <a:latin typeface="Alexandria" pitchFamily="2" charset="-78"/>
                <a:ea typeface="Times New Roman" panose="02020603050405020304" pitchFamily="18" charset="0"/>
                <a:cs typeface="Alexandria" pitchFamily="2" charset="-78"/>
              </a:rPr>
              <a:t>يساعد التخطيط بالسيناريوهات في:زيادة مرونة النظام </a:t>
            </a:r>
            <a:r>
              <a:rPr lang="ar-EG" sz="1600" dirty="0" smtClean="0">
                <a:latin typeface="Alexandria" pitchFamily="2" charset="-78"/>
                <a:ea typeface="Times New Roman" panose="02020603050405020304" pitchFamily="18" charset="0"/>
                <a:cs typeface="Alexandria" pitchFamily="2" charset="-78"/>
              </a:rPr>
              <a:t>التعليمي</a:t>
            </a:r>
            <a:r>
              <a:rPr lang="ar-SA" sz="1600" dirty="0" smtClean="0">
                <a:latin typeface="Alexandria" pitchFamily="2" charset="-78"/>
                <a:ea typeface="Times New Roman" panose="02020603050405020304" pitchFamily="18" charset="0"/>
                <a:cs typeface="Alexandria" pitchFamily="2" charset="-78"/>
              </a:rPr>
              <a:t>، و</a:t>
            </a:r>
            <a:r>
              <a:rPr lang="ar-EG" sz="1600" dirty="0" smtClean="0">
                <a:latin typeface="Alexandria" pitchFamily="2" charset="-78"/>
                <a:ea typeface="Times New Roman" panose="02020603050405020304" pitchFamily="18" charset="0"/>
                <a:cs typeface="Alexandria" pitchFamily="2" charset="-78"/>
              </a:rPr>
              <a:t>تحسين </a:t>
            </a:r>
            <a:r>
              <a:rPr lang="ar-EG" sz="1600" dirty="0">
                <a:latin typeface="Alexandria" pitchFamily="2" charset="-78"/>
                <a:ea typeface="Times New Roman" panose="02020603050405020304" pitchFamily="18" charset="0"/>
                <a:cs typeface="Alexandria" pitchFamily="2" charset="-78"/>
              </a:rPr>
              <a:t>القدرة على التكيف مع </a:t>
            </a:r>
            <a:r>
              <a:rPr lang="ar-EG" sz="1600" dirty="0" smtClean="0">
                <a:latin typeface="Alexandria" pitchFamily="2" charset="-78"/>
                <a:ea typeface="Times New Roman" panose="02020603050405020304" pitchFamily="18" charset="0"/>
                <a:cs typeface="Alexandria" pitchFamily="2" charset="-78"/>
              </a:rPr>
              <a:t>المستجدات</a:t>
            </a:r>
            <a:r>
              <a:rPr lang="ar-SA" sz="1600" dirty="0" smtClean="0">
                <a:latin typeface="Alexandria" pitchFamily="2" charset="-78"/>
                <a:ea typeface="Times New Roman" panose="02020603050405020304" pitchFamily="18" charset="0"/>
                <a:cs typeface="Alexandria" pitchFamily="2" charset="-78"/>
              </a:rPr>
              <a:t> و</a:t>
            </a:r>
            <a:r>
              <a:rPr lang="ar-EG" sz="1600" dirty="0" smtClean="0">
                <a:latin typeface="Alexandria" pitchFamily="2" charset="-78"/>
                <a:ea typeface="Times New Roman" panose="02020603050405020304" pitchFamily="18" charset="0"/>
                <a:cs typeface="Alexandria" pitchFamily="2" charset="-78"/>
              </a:rPr>
              <a:t>دعم </a:t>
            </a:r>
            <a:r>
              <a:rPr lang="ar-EG" sz="1600" dirty="0">
                <a:latin typeface="Alexandria" pitchFamily="2" charset="-78"/>
                <a:ea typeface="Times New Roman" panose="02020603050405020304" pitchFamily="18" charset="0"/>
                <a:cs typeface="Alexandria" pitchFamily="2" charset="-78"/>
              </a:rPr>
              <a:t>اتخاذ القرار المبني على تحليل </a:t>
            </a:r>
            <a:r>
              <a:rPr lang="ar-EG" sz="1600" dirty="0" smtClean="0">
                <a:latin typeface="Alexandria" pitchFamily="2" charset="-78"/>
                <a:ea typeface="Times New Roman" panose="02020603050405020304" pitchFamily="18" charset="0"/>
                <a:cs typeface="Alexandria" pitchFamily="2" charset="-78"/>
              </a:rPr>
              <a:t>مستقبلي</a:t>
            </a:r>
            <a:r>
              <a:rPr lang="ar-SA" sz="1600" dirty="0" smtClean="0">
                <a:latin typeface="Alexandria" pitchFamily="2" charset="-78"/>
                <a:ea typeface="Times New Roman" panose="02020603050405020304" pitchFamily="18" charset="0"/>
                <a:cs typeface="Alexandria" pitchFamily="2" charset="-78"/>
              </a:rPr>
              <a:t>، بالإضافة إلى </a:t>
            </a:r>
            <a:r>
              <a:rPr lang="ar-EG" sz="1600" dirty="0" smtClean="0">
                <a:latin typeface="Alexandria" pitchFamily="2" charset="-78"/>
                <a:ea typeface="Times New Roman" panose="02020603050405020304" pitchFamily="18" charset="0"/>
                <a:cs typeface="Alexandria" pitchFamily="2" charset="-78"/>
              </a:rPr>
              <a:t>تحسين </a:t>
            </a:r>
            <a:r>
              <a:rPr lang="ar-EG" sz="1600" dirty="0">
                <a:latin typeface="Alexandria" pitchFamily="2" charset="-78"/>
                <a:ea typeface="Times New Roman" panose="02020603050405020304" pitchFamily="18" charset="0"/>
                <a:cs typeface="Alexandria" pitchFamily="2" charset="-78"/>
              </a:rPr>
              <a:t>كفاءة الإنفاق عبر استباق المخاطر.</a:t>
            </a:r>
          </a:p>
          <a:p>
            <a:pPr marL="285750" indent="-285750" algn="just" rtl="1">
              <a:lnSpc>
                <a:spcPct val="150000"/>
              </a:lnSpc>
              <a:spcAft>
                <a:spcPts val="800"/>
              </a:spcAft>
              <a:buFont typeface="Wingdings" panose="05000000000000000000" pitchFamily="2" charset="2"/>
              <a:buChar char="q"/>
            </a:pPr>
            <a:r>
              <a:rPr lang="ar-EG" sz="1600" dirty="0">
                <a:latin typeface="Alexandria" pitchFamily="2" charset="-78"/>
                <a:ea typeface="Times New Roman" panose="02020603050405020304" pitchFamily="18" charset="0"/>
                <a:cs typeface="Alexandria" pitchFamily="2" charset="-78"/>
              </a:rPr>
              <a:t>مكونات السيناريو </a:t>
            </a:r>
            <a:r>
              <a:rPr lang="ar-EG" sz="1600" dirty="0" smtClean="0">
                <a:latin typeface="Alexandria" pitchFamily="2" charset="-78"/>
                <a:ea typeface="Times New Roman" panose="02020603050405020304" pitchFamily="18" charset="0"/>
                <a:cs typeface="Alexandria" pitchFamily="2" charset="-78"/>
              </a:rPr>
              <a:t>الجيد</a:t>
            </a:r>
            <a:r>
              <a:rPr lang="ar-SA"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يتضمن </a:t>
            </a:r>
            <a:r>
              <a:rPr lang="ar-EG" sz="1600" dirty="0">
                <a:latin typeface="Alexandria" pitchFamily="2" charset="-78"/>
                <a:ea typeface="Times New Roman" panose="02020603050405020304" pitchFamily="18" charset="0"/>
                <a:cs typeface="Alexandria" pitchFamily="2" charset="-78"/>
              </a:rPr>
              <a:t>السيناريو عادة أربعة عناصر رئيسية:وصف الوضع المستقبلي المحتمل (العوامل المؤثرة التي يمكن أن تغيّر اتجاه التعليم</a:t>
            </a:r>
            <a:r>
              <a:rPr lang="en-GB"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و</a:t>
            </a:r>
            <a:r>
              <a:rPr lang="en-GB" sz="1600" dirty="0" smtClean="0">
                <a:latin typeface="Alexandria" pitchFamily="2" charset="-78"/>
                <a:ea typeface="Times New Roman" panose="02020603050405020304" pitchFamily="18" charset="0"/>
                <a:cs typeface="Alexandria" pitchFamily="2" charset="-78"/>
              </a:rPr>
              <a:t>.</a:t>
            </a:r>
            <a:r>
              <a:rPr lang="ar-EG" sz="1600" dirty="0">
                <a:latin typeface="Alexandria" pitchFamily="2" charset="-78"/>
                <a:ea typeface="Times New Roman" panose="02020603050405020304" pitchFamily="18" charset="0"/>
                <a:cs typeface="Alexandria" pitchFamily="2" charset="-78"/>
              </a:rPr>
              <a:t>المخاطر المحتملة والفرص المتاحة في كل سيناريو</a:t>
            </a:r>
            <a:r>
              <a:rPr lang="ar-EG" sz="1600" dirty="0" smtClean="0">
                <a:latin typeface="Alexandria" pitchFamily="2" charset="-78"/>
                <a:ea typeface="Times New Roman" panose="02020603050405020304" pitchFamily="18" charset="0"/>
                <a:cs typeface="Alexandria" pitchFamily="2" charset="-78"/>
              </a:rPr>
              <a:t>.</a:t>
            </a:r>
            <a:r>
              <a:rPr lang="ar-SA" sz="1600" dirty="0" smtClean="0">
                <a:latin typeface="Alexandria" pitchFamily="2" charset="-78"/>
                <a:ea typeface="Times New Roman" panose="02020603050405020304" pitchFamily="18" charset="0"/>
                <a:cs typeface="Alexandria" pitchFamily="2" charset="-78"/>
              </a:rPr>
              <a:t> و</a:t>
            </a:r>
            <a:r>
              <a:rPr lang="ar-EG" sz="1600" dirty="0" smtClean="0">
                <a:latin typeface="Alexandria" pitchFamily="2" charset="-78"/>
                <a:ea typeface="Times New Roman" panose="02020603050405020304" pitchFamily="18" charset="0"/>
                <a:cs typeface="Alexandria" pitchFamily="2" charset="-78"/>
              </a:rPr>
              <a:t>الاستراتيجيات </a:t>
            </a:r>
            <a:r>
              <a:rPr lang="ar-EG" sz="1600" dirty="0">
                <a:latin typeface="Alexandria" pitchFamily="2" charset="-78"/>
                <a:ea typeface="Times New Roman" panose="02020603050405020304" pitchFamily="18" charset="0"/>
                <a:cs typeface="Alexandria" pitchFamily="2" charset="-78"/>
              </a:rPr>
              <a:t>المقترحة للتعامل مع كل سيناريو.</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8E131C77-F7B7-A2A0-47F5-2011D4CB9E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0"/>
            <a:ext cx="2305141" cy="1076343"/>
          </a:xfrm>
          <a:prstGeom prst="rect">
            <a:avLst/>
          </a:prstGeom>
        </p:spPr>
      </p:pic>
      <p:sp>
        <p:nvSpPr>
          <p:cNvPr id="11" name="Rectangle 10">
            <a:extLst>
              <a:ext uri="{FF2B5EF4-FFF2-40B4-BE49-F238E27FC236}">
                <a16:creationId xmlns="" xmlns:a16="http://schemas.microsoft.com/office/drawing/2014/main" id="{961DFE94-848D-5564-8983-7C8DCA4B0D7F}"/>
              </a:ext>
            </a:extLst>
          </p:cNvPr>
          <p:cNvSpPr/>
          <p:nvPr/>
        </p:nvSpPr>
        <p:spPr>
          <a:xfrm>
            <a:off x="263353" y="6237312"/>
            <a:ext cx="4032448" cy="46184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955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49993BF-1432-0FAE-2927-5BDED8697EE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523F38C-7347-D4D7-90BC-AFDD89420595}"/>
              </a:ext>
            </a:extLst>
          </p:cNvPr>
          <p:cNvSpPr/>
          <p:nvPr/>
        </p:nvSpPr>
        <p:spPr>
          <a:xfrm>
            <a:off x="392725" y="969570"/>
            <a:ext cx="11607931" cy="5771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BF7B7BEF-1FA8-FBF2-0D5F-24A92B423C96}"/>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30617478-BB6E-B50C-ED02-3612DE4C23E5}"/>
              </a:ext>
            </a:extLst>
          </p:cNvPr>
          <p:cNvSpPr txBox="1"/>
          <p:nvPr/>
        </p:nvSpPr>
        <p:spPr>
          <a:xfrm>
            <a:off x="695400" y="1043752"/>
            <a:ext cx="10775811" cy="6186309"/>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ثالثًا: فوائد التخطيط بالسيناريوهات في التعليم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مرونة عالية في التعامل مع المستقبل يمكّن صانع القرار من عدم الاعتماد على مستقبل واحد.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التعامل مع عدم اليقين خاصة في التعليم الذي يتأثر سريعًا بالسياسات والتكنولوجيا.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تحسين جودة القرارات لأنه يكشف المخاطر والفرص قبل وقوعها.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رفع جاهزية النظام التعليمي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للتغيير</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من </a:t>
            </a:r>
            <a:r>
              <a:rPr lang="ar-EG" sz="1600" kern="0" dirty="0">
                <a:solidFill>
                  <a:srgbClr val="000000"/>
                </a:solidFill>
                <a:effectLst/>
                <a:latin typeface="Alexandria" pitchFamily="2" charset="-78"/>
                <a:ea typeface="Times New Roman" panose="02020603050405020304" pitchFamily="18" charset="0"/>
                <a:cs typeface="Alexandria" pitchFamily="2" charset="-78"/>
              </a:rPr>
              <a:t>خلال خطط بديلة واضحة.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تقليل الهدر وزيادة كفاءة الإنفاق بمعرفة أي الاستثمارات أكثر فاعلية في كل سيناريو.</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رابعًا: مثال تطبيقي مبسّط </a:t>
            </a:r>
            <a:r>
              <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الموضوع: مستقبل دمج الذكاء الاصطناعي في التعليم.السيناريو المتفائل: تبني حكومي واسع – تدريب فعّال – مناهج رقمية مطورة.→ النتيجة: فصول ذكية – تعلم فردي – تحسين الأداء</a:t>
            </a:r>
            <a:r>
              <a:rPr lang="ar-EG" sz="1600" kern="0" dirty="0" smtClean="0">
                <a:solidFill>
                  <a:srgbClr val="000000"/>
                </a:solidFill>
                <a:effectLst/>
                <a:highlight>
                  <a:srgbClr val="FFFF00"/>
                </a:highligh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highlight>
                <a:srgbClr val="FFFF00"/>
              </a:highligh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highlight>
                  <a:srgbClr val="FFFF00"/>
                </a:highlight>
                <a:latin typeface="Alexandria" pitchFamily="2" charset="-78"/>
                <a:ea typeface="Times New Roman" panose="02020603050405020304" pitchFamily="18" charset="0"/>
                <a:cs typeface="Alexandria" pitchFamily="2" charset="-78"/>
              </a:rPr>
              <a:t>السيناريو </a:t>
            </a:r>
            <a:r>
              <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المتشائم: ضعف البنية التحتية – مقاومة المعلمين – محدودية الموارد.→ النتيجة</a:t>
            </a:r>
            <a:r>
              <a:rPr lang="ar-EG" sz="1600" kern="0" dirty="0">
                <a:solidFill>
                  <a:srgbClr val="000000"/>
                </a:solidFill>
                <a:effectLst/>
                <a:latin typeface="Alexandria" pitchFamily="2" charset="-78"/>
                <a:ea typeface="Times New Roman" panose="02020603050405020304" pitchFamily="18" charset="0"/>
                <a:cs typeface="Alexandria" pitchFamily="2" charset="-78"/>
              </a:rPr>
              <a:t>: فجوة تعليمية بين المدارس – ضعف المخرجات.السيناريو الواقعي: تبنٍ جزئي – تدريب تدريجي – تطوير تدريجي للمناهج.→ النتيجة: تحسين تدريجي ومستقر</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خامسًا</a:t>
            </a:r>
            <a:r>
              <a:rPr lang="ar-EG" sz="1600" kern="0" dirty="0">
                <a:solidFill>
                  <a:srgbClr val="000000"/>
                </a:solidFill>
                <a:effectLst/>
                <a:latin typeface="Alexandria" pitchFamily="2" charset="-78"/>
                <a:ea typeface="Times New Roman" panose="02020603050405020304" pitchFamily="18" charset="0"/>
                <a:cs typeface="Alexandria" pitchFamily="2" charset="-78"/>
              </a:rPr>
              <a:t>: متى يُستخدم التخطيط بالسيناريوهات؟يُستخدم خاصة عندما يكون المستقبل:غير واضح (مثل التحول الرقمي).سريع التغيير (التعليم الإلكتروني).يعتمد على قرارات سياسية أو اقتصادية متقلبة.مرتبطًا بموارد قد تزيد أو تقل.</a:t>
            </a:r>
          </a:p>
          <a:p>
            <a:pPr marL="342900" indent="-342900" algn="just" rtl="1">
              <a:lnSpc>
                <a:spcPct val="150000"/>
              </a:lnSpc>
              <a:spcAft>
                <a:spcPts val="800"/>
              </a:spcAft>
              <a:buAutoNum type="arabicPeriod"/>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3FAACA44-1A19-9E2A-D5D3-FCF576FE5D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6773"/>
            <a:ext cx="2305141" cy="1076343"/>
          </a:xfrm>
          <a:prstGeom prst="rect">
            <a:avLst/>
          </a:prstGeom>
        </p:spPr>
      </p:pic>
    </p:spTree>
    <p:extLst>
      <p:ext uri="{BB962C8B-B14F-4D97-AF65-F5344CB8AC3E}">
        <p14:creationId xmlns:p14="http://schemas.microsoft.com/office/powerpoint/2010/main" val="4116296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26C9471-1EDC-81A4-4F91-071881D8802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91546C7-41AA-9FCB-8558-1CB3ABB99FD2}"/>
              </a:ext>
            </a:extLst>
          </p:cNvPr>
          <p:cNvSpPr/>
          <p:nvPr/>
        </p:nvSpPr>
        <p:spPr>
          <a:xfrm>
            <a:off x="502032" y="1072064"/>
            <a:ext cx="10851975" cy="5525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5DD5BA6B-FC98-64EF-5186-857B00FA96B6}"/>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37A4EAEF-1DD6-8681-8ACB-F9AB12BE36A4}"/>
              </a:ext>
            </a:extLst>
          </p:cNvPr>
          <p:cNvSpPr txBox="1"/>
          <p:nvPr/>
        </p:nvSpPr>
        <p:spPr>
          <a:xfrm>
            <a:off x="477953" y="1522737"/>
            <a:ext cx="10775811" cy="4678204"/>
          </a:xfrm>
          <a:prstGeom prst="rect">
            <a:avLst/>
          </a:prstGeom>
          <a:noFill/>
        </p:spPr>
        <p:txBody>
          <a:bodyPr wrap="square" rtlCol="0">
            <a:spAutoFit/>
          </a:bodyPr>
          <a:lstStyle/>
          <a:p>
            <a:pPr algn="just" rtl="1">
              <a:spcAft>
                <a:spcPts val="12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التربوي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بالسيناريوهات</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 :</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spcAft>
                <a:spcPts val="1200"/>
              </a:spcAft>
              <a:buFont typeface="Wingdings" panose="05000000000000000000" pitchFamily="2" charset="2"/>
              <a:buChar char="q"/>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القضية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التربوية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مثل:</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فجوة المهارات</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و</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جودة المخرجات</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ضعف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البنية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الرقمية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نقص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المعلمين في تخصصات معينة.</a:t>
            </a:r>
          </a:p>
          <a:p>
            <a:pPr marL="285750" indent="-285750" algn="just" rtl="1">
              <a:spcAft>
                <a:spcPts val="1200"/>
              </a:spcAft>
              <a:buFont typeface="Wingdings" panose="05000000000000000000" pitchFamily="2" charset="2"/>
              <a:buChar char="q"/>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تحليل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البيئة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الحالية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باستخدام </a:t>
            </a:r>
            <a:r>
              <a:rPr lang="ar-EG" sz="1600" kern="0" dirty="0">
                <a:solidFill>
                  <a:srgbClr val="000000"/>
                </a:solidFill>
                <a:effectLst/>
                <a:latin typeface="Alexandria" pitchFamily="2" charset="-78"/>
                <a:ea typeface="Times New Roman" panose="02020603050405020304" pitchFamily="18" charset="0"/>
                <a:cs typeface="Alexandria" pitchFamily="2" charset="-78"/>
              </a:rPr>
              <a:t>أدوات مثل</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تحليل </a:t>
            </a:r>
            <a:r>
              <a:rPr lang="en-US" sz="1600" b="1" kern="0" dirty="0" smtClean="0">
                <a:solidFill>
                  <a:srgbClr val="000000"/>
                </a:solidFill>
                <a:effectLst/>
                <a:latin typeface="Alexandria" pitchFamily="2" charset="-78"/>
                <a:ea typeface="Times New Roman" panose="02020603050405020304" pitchFamily="18" charset="0"/>
                <a:cs typeface="Alexandria" pitchFamily="2" charset="-78"/>
              </a:rPr>
              <a:t> </a:t>
            </a:r>
            <a:r>
              <a:rPr lang="en-GB" sz="1600" b="1" u="sng" kern="0" dirty="0" smtClean="0">
                <a:solidFill>
                  <a:srgbClr val="000000"/>
                </a:solidFill>
                <a:effectLst/>
                <a:latin typeface="Alexandria" pitchFamily="2" charset="-78"/>
                <a:ea typeface="Times New Roman" panose="02020603050405020304" pitchFamily="18" charset="0"/>
                <a:cs typeface="Alexandria" pitchFamily="2" charset="-78"/>
              </a:rPr>
              <a:t>SWO</a:t>
            </a:r>
            <a:r>
              <a:rPr lang="en-US" sz="1600" b="1" u="sng" dirty="0" smtClean="0">
                <a:latin typeface="Alexandria" pitchFamily="2" charset="-78"/>
                <a:ea typeface="Times New Roman" panose="02020603050405020304" pitchFamily="18" charset="0"/>
                <a:cs typeface="Alexandria" pitchFamily="2" charset="-78"/>
              </a:rPr>
              <a:t>T</a:t>
            </a:r>
            <a:r>
              <a:rPr lang="ar-SA" sz="1600" dirty="0" smtClean="0">
                <a:latin typeface="Alexandria" pitchFamily="2" charset="-78"/>
                <a:ea typeface="Times New Roman" panose="02020603050405020304" pitchFamily="18" charset="0"/>
                <a:cs typeface="Alexandria" pitchFamily="2" charset="-78"/>
              </a:rPr>
              <a:t>لتحليل</a:t>
            </a:r>
            <a:r>
              <a:rPr lang="ar-SA" sz="1600" b="1" dirty="0" smtClean="0">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نقاط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القوة والضعف والفرص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والتهديدات)</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b="1" u="sng" kern="0" dirty="0" smtClean="0">
                <a:solidFill>
                  <a:srgbClr val="000000"/>
                </a:solidFill>
                <a:effectLst/>
                <a:latin typeface="Alexandria" pitchFamily="2" charset="-78"/>
                <a:ea typeface="Times New Roman" panose="02020603050405020304" pitchFamily="18" charset="0"/>
                <a:cs typeface="Alexandria" pitchFamily="2" charset="-78"/>
              </a:rPr>
              <a:t>تحليل</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en-GB" sz="1600" b="1" u="sng" kern="0" dirty="0">
                <a:solidFill>
                  <a:srgbClr val="000000"/>
                </a:solidFill>
                <a:effectLst/>
                <a:latin typeface="Alexandria" pitchFamily="2" charset="-78"/>
                <a:ea typeface="Times New Roman" panose="02020603050405020304" pitchFamily="18" charset="0"/>
                <a:cs typeface="Alexandria" pitchFamily="2" charset="-78"/>
              </a:rPr>
              <a:t>PESTEL</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للبيئة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الخارجية (سياسية، اقتصادية، اجتماعية،…).</a:t>
            </a:r>
          </a:p>
          <a:p>
            <a:pPr marL="285750" indent="-285750" algn="just" rtl="1">
              <a:spcAft>
                <a:spcPts val="1200"/>
              </a:spcAft>
              <a:buFont typeface="Wingdings" panose="05000000000000000000" pitchFamily="2" charset="2"/>
              <a:buChar char="q"/>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القوى المحركة للمستقبل </a:t>
            </a:r>
            <a:r>
              <a:rPr lang="ar-SA" sz="1600" dirty="0">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مثل:</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التحول الرقمي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سياسات التعليم</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تطور </a:t>
            </a:r>
            <a:r>
              <a:rPr lang="ar-EG" sz="1600" kern="0" dirty="0">
                <a:solidFill>
                  <a:srgbClr val="000000"/>
                </a:solidFill>
                <a:effectLst/>
                <a:latin typeface="Alexandria" pitchFamily="2" charset="-78"/>
                <a:ea typeface="Times New Roman" panose="02020603050405020304" pitchFamily="18" charset="0"/>
                <a:cs typeface="Alexandria" pitchFamily="2" charset="-78"/>
              </a:rPr>
              <a:t>سوق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العمل</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التغيرات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السكانية.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spcAft>
                <a:spcPts val="1200"/>
              </a:spcAft>
              <a:buFont typeface="Wingdings" panose="05000000000000000000" pitchFamily="2" charset="2"/>
              <a:buChar char="q"/>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بناء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السيناريوهات المحتملةعادة يتم بناء </a:t>
            </a:r>
            <a:r>
              <a:rPr lang="ar-EG" sz="1600" b="1" kern="0" dirty="0">
                <a:solidFill>
                  <a:srgbClr val="000000"/>
                </a:solidFill>
                <a:effectLst/>
                <a:latin typeface="Alexandria" pitchFamily="2" charset="-78"/>
                <a:ea typeface="Times New Roman" panose="02020603050405020304" pitchFamily="18" charset="0"/>
                <a:cs typeface="Alexandria" pitchFamily="2" charset="-78"/>
              </a:rPr>
              <a:t>3–4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سيناريوهات</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 </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1200"/>
              </a:spcAft>
            </a:pP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1.</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kern="0" dirty="0">
                <a:solidFill>
                  <a:srgbClr val="000000"/>
                </a:solidFill>
                <a:effectLst/>
                <a:latin typeface="Alexandria" pitchFamily="2" charset="-78"/>
                <a:ea typeface="Times New Roman" panose="02020603050405020304" pitchFamily="18" charset="0"/>
                <a:cs typeface="Alexandria" pitchFamily="2" charset="-78"/>
              </a:rPr>
              <a:t>متفائل (أفضل حالة)بنية تقنية قوية.تمويل تعليمي مرتفع.تطور كبير في مهارات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المعلمين.</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1200"/>
              </a:spcAft>
            </a:pP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2.</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kern="0" dirty="0">
                <a:solidFill>
                  <a:srgbClr val="000000"/>
                </a:solidFill>
                <a:effectLst/>
                <a:latin typeface="Alexandria" pitchFamily="2" charset="-78"/>
                <a:ea typeface="Times New Roman" panose="02020603050405020304" pitchFamily="18" charset="0"/>
                <a:cs typeface="Alexandria" pitchFamily="2" charset="-78"/>
              </a:rPr>
              <a:t>متشائم (أسوأ حالة)نقص المعلمين.ضعف الميزانية.فجوات رقمية كبيرة بين الطلاب</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1200"/>
              </a:spcAft>
            </a:pPr>
            <a:r>
              <a:rPr lang="ar-SA" sz="1600" dirty="0" smtClean="0">
                <a:latin typeface="Alexandria" pitchFamily="2" charset="-78"/>
                <a:ea typeface="Times New Roman" panose="02020603050405020304" pitchFamily="18" charset="0"/>
                <a:cs typeface="Alexandria" pitchFamily="2" charset="-78"/>
              </a:rPr>
              <a:t>3.</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kern="0" dirty="0">
                <a:solidFill>
                  <a:srgbClr val="000000"/>
                </a:solidFill>
                <a:effectLst/>
                <a:latin typeface="Alexandria" pitchFamily="2" charset="-78"/>
                <a:ea typeface="Times New Roman" panose="02020603050405020304" pitchFamily="18" charset="0"/>
                <a:cs typeface="Alexandria" pitchFamily="2" charset="-78"/>
              </a:rPr>
              <a:t>معتدل (الأكثر احتمالًا)تطور تدريجي.مزيج بين فرص وتحديات</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1200"/>
              </a:spcAft>
            </a:pPr>
            <a:r>
              <a:rPr lang="ar-SA" sz="1600" dirty="0" smtClean="0">
                <a:latin typeface="Alexandria" pitchFamily="2" charset="-78"/>
                <a:ea typeface="Times New Roman" panose="02020603050405020304" pitchFamily="18" charset="0"/>
                <a:cs typeface="Alexandria" pitchFamily="2" charset="-78"/>
              </a:rPr>
              <a:t>4.</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سيناريو </a:t>
            </a:r>
            <a:r>
              <a:rPr lang="ar-EG" sz="1600" kern="0" dirty="0">
                <a:solidFill>
                  <a:srgbClr val="000000"/>
                </a:solidFill>
                <a:effectLst/>
                <a:latin typeface="Alexandria" pitchFamily="2" charset="-78"/>
                <a:ea typeface="Times New Roman" panose="02020603050405020304" pitchFamily="18" charset="0"/>
                <a:cs typeface="Alexandria" pitchFamily="2" charset="-78"/>
              </a:rPr>
              <a:t>مفاجئ (غير متوقع)مثل:حدوث جائحة جديدة.تغيّر جذري في تكنولوجيا التعليم</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spcAft>
                <a:spcPts val="1200"/>
              </a:spcAft>
              <a:buFont typeface="Wingdings" panose="05000000000000000000" pitchFamily="2" charset="2"/>
              <a:buChar char="q"/>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وضع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الاستراتيجيات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والخيارات</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لكل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سيناريو</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تُعد خطط تتضمن</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الأهداف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التربوية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المناسبة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البرامج المطلوبة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الموارد اللازمة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الإجراءات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الوقائية والحلول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البديلة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1E6613ED-529B-04BF-B5CD-C256B9B63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940C6CE2-DB16-D20C-39E9-B50B90AA7DD1}"/>
              </a:ext>
            </a:extLst>
          </p:cNvPr>
          <p:cNvSpPr/>
          <p:nvPr/>
        </p:nvSpPr>
        <p:spPr>
          <a:xfrm>
            <a:off x="32325" y="6237312"/>
            <a:ext cx="4191467" cy="6461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2491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CB98FC0-37A0-6A9E-D6F9-654F5531AAAF}"/>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8432794-1EE8-5B06-5F29-64D0EF599463}"/>
              </a:ext>
            </a:extLst>
          </p:cNvPr>
          <p:cNvSpPr/>
          <p:nvPr/>
        </p:nvSpPr>
        <p:spPr>
          <a:xfrm>
            <a:off x="502032" y="1072064"/>
            <a:ext cx="10851975" cy="54532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0FF07ACB-8756-F4A4-BC08-8C82A954740D}"/>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BAA16407-5163-AC25-4E0B-779BC3F0980B}"/>
              </a:ext>
            </a:extLst>
          </p:cNvPr>
          <p:cNvSpPr txBox="1"/>
          <p:nvPr/>
        </p:nvSpPr>
        <p:spPr>
          <a:xfrm>
            <a:off x="576117" y="1594523"/>
            <a:ext cx="10703804" cy="4401205"/>
          </a:xfrm>
          <a:prstGeom prst="rect">
            <a:avLst/>
          </a:prstGeom>
          <a:noFill/>
        </p:spPr>
        <p:txBody>
          <a:bodyPr wrap="square" rtlCol="0">
            <a:spAutoFit/>
          </a:bodyPr>
          <a:lstStyle/>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تابع خطوات التخطيط للعملية التعليمية بالسيناريوهات</a:t>
            </a:r>
          </a:p>
          <a:p>
            <a:pPr marL="285750" indent="-285750" algn="just" rtl="1">
              <a:lnSpc>
                <a:spcPct val="150000"/>
              </a:lnSpc>
              <a:spcAft>
                <a:spcPts val="800"/>
              </a:spcAft>
              <a:buFont typeface="Wingdings" panose="05000000000000000000" pitchFamily="2" charset="2"/>
              <a:buChar char="q"/>
            </a:pPr>
            <a:r>
              <a:rPr lang="ar-EG" sz="1600" dirty="0" smtClean="0">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تحليل البيئة الحالية (تحليل الواقع</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en-US"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يتضمن:</a:t>
            </a:r>
            <a:r>
              <a:rPr lang="en-US"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دراسة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البيانات التعليمية (المعلمين، الطلاب، الموارد، المخرجات).تحليل البيئة الخارجية (اقتصادية، سياسية، اجتماعية، تكنولوجية).تحديد التحديات والفرص</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en-US"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مثال:نقص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المعلمين – زيادة الطلب على التعليم – التحول الرقمي</a:t>
            </a:r>
          </a:p>
          <a:p>
            <a:pPr marL="285750" indent="-285750" algn="just" rtl="1">
              <a:lnSpc>
                <a:spcPct val="150000"/>
              </a:lnSpc>
              <a:spcAft>
                <a:spcPts val="800"/>
              </a:spcAft>
              <a:buFont typeface="Wingdings" panose="05000000000000000000" pitchFamily="2" charset="2"/>
              <a:buChar char="q"/>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القوى المحرّكة للمستقبل (</a:t>
            </a:r>
            <a:r>
              <a:rPr lang="en-GB" sz="1600" kern="0" dirty="0">
                <a:solidFill>
                  <a:srgbClr val="000000"/>
                </a:solidFill>
                <a:effectLst/>
                <a:latin typeface="Alexandria" pitchFamily="2" charset="-78"/>
                <a:ea typeface="Times New Roman" panose="02020603050405020304" pitchFamily="18" charset="0"/>
                <a:cs typeface="Alexandria" pitchFamily="2" charset="-78"/>
              </a:rPr>
              <a:t>Driving Forces)</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وهي العوامل التي تغيّر شكل التعليم في المستقبل </a:t>
            </a:r>
            <a:endParaRPr lang="en-US"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مثل:الثورة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التقنية والذكاء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الاصطناعي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التغير الديموغرافي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سياسات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التمويل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الحكومي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سوق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العمل ومتطلبات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المهارات</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هذه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القوى تُستخدم لصياغة مسارات مختلفة محتملة للمستقبل</a:t>
            </a:r>
          </a:p>
          <a:p>
            <a:pPr marL="285750" indent="-285750" algn="just" rtl="1">
              <a:lnSpc>
                <a:spcPct val="150000"/>
              </a:lnSpc>
              <a:spcAft>
                <a:spcPts val="800"/>
              </a:spcAft>
              <a:buFont typeface="Wingdings" panose="05000000000000000000" pitchFamily="2" charset="2"/>
              <a:buChar char="q"/>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 تحديد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العوامل غير المؤكدة (</a:t>
            </a:r>
            <a:r>
              <a:rPr lang="en-GB" sz="1600" kern="0" dirty="0">
                <a:solidFill>
                  <a:srgbClr val="000000"/>
                </a:solidFill>
                <a:effectLst/>
                <a:latin typeface="Alexandria" pitchFamily="2" charset="-78"/>
                <a:ea typeface="Times New Roman" panose="02020603050405020304" pitchFamily="18" charset="0"/>
                <a:cs typeface="Alexandria" pitchFamily="2" charset="-78"/>
              </a:rPr>
              <a:t>Critical Uncertainties)</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وهي الأمور التي لا يمكن التنبؤ بها بدقة، لكنها مؤثرة جدًا، مثل:سرعة التحول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الرقمي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استقرار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السياسات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التعليمية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درجة </a:t>
            </a:r>
            <a:r>
              <a:rPr lang="ar-EG" sz="1600" kern="0" dirty="0">
                <a:solidFill>
                  <a:srgbClr val="000000"/>
                </a:solidFill>
                <a:effectLst/>
                <a:latin typeface="Alexandria" pitchFamily="2" charset="-78"/>
                <a:ea typeface="Times New Roman" panose="02020603050405020304" pitchFamily="18" charset="0"/>
                <a:cs typeface="Alexandria" pitchFamily="2" charset="-78"/>
              </a:rPr>
              <a:t>تقبّل المجتمع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للتغيير.</a:t>
            </a:r>
            <a:r>
              <a:rPr lang="ar-SA" sz="1600" dirty="0">
                <a:latin typeface="Alexandria" pitchFamily="2" charset="-78"/>
                <a:ea typeface="Times New Roman" panose="02020603050405020304" pitchFamily="18" charset="0"/>
                <a:cs typeface="Alexandria" pitchFamily="2" charset="-78"/>
              </a:rPr>
              <a:t> </a:t>
            </a:r>
            <a:r>
              <a:rPr lang="ar-SA" sz="1600" dirty="0" smtClean="0">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كل </a:t>
            </a:r>
            <a:r>
              <a:rPr lang="ar-EG" sz="1600" kern="0" dirty="0">
                <a:solidFill>
                  <a:srgbClr val="000000"/>
                </a:solidFill>
                <a:effectLst/>
                <a:latin typeface="Alexandria" pitchFamily="2" charset="-78"/>
                <a:ea typeface="Times New Roman" panose="02020603050405020304" pitchFamily="18" charset="0"/>
                <a:cs typeface="Alexandria" pitchFamily="2" charset="-78"/>
              </a:rPr>
              <a:t>سيناريو يُبنى حول هذه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لايقينيات«</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2D031E95-9F7D-5B3A-2313-0B95C2FCD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0A2759FE-1904-E920-84DB-8BBD9B936214}"/>
              </a:ext>
            </a:extLst>
          </p:cNvPr>
          <p:cNvSpPr/>
          <p:nvPr/>
        </p:nvSpPr>
        <p:spPr>
          <a:xfrm>
            <a:off x="119336" y="826238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7FDA7B1F-7BEA-4976-535F-4D00FA3EF5C8}"/>
              </a:ext>
            </a:extLst>
          </p:cNvPr>
          <p:cNvSpPr/>
          <p:nvPr/>
        </p:nvSpPr>
        <p:spPr>
          <a:xfrm>
            <a:off x="477953" y="6119150"/>
            <a:ext cx="4393911" cy="5725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512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24FB557-C561-FEF0-5E51-E14E313A9CA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5ED26E8D-097C-C3BF-823C-1DE6B7344A40}"/>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83AF65B0-919C-405C-4EB3-56F08482A83E}"/>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171A2FAB-F8C2-E241-91B4-C047FF500981}"/>
              </a:ext>
            </a:extLst>
          </p:cNvPr>
          <p:cNvSpPr txBox="1"/>
          <p:nvPr/>
        </p:nvSpPr>
        <p:spPr>
          <a:xfrm>
            <a:off x="504764" y="1412777"/>
            <a:ext cx="10775811" cy="4052391"/>
          </a:xfrm>
          <a:prstGeom prst="rect">
            <a:avLst/>
          </a:prstGeom>
          <a:noFill/>
        </p:spPr>
        <p:txBody>
          <a:bodyPr wrap="square" rtlCol="0">
            <a:spAutoFit/>
          </a:bodyPr>
          <a:lstStyle/>
          <a:p>
            <a:pPr algn="just" rtl="1">
              <a:lnSpc>
                <a:spcPct val="20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متى يُستخدم التخطيط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بالسيناريوهات؟</a:t>
            </a:r>
            <a:endParaRPr lang="ar-SA" sz="1600" b="1" dirty="0">
              <a:latin typeface="Alexandria" pitchFamily="2" charset="-78"/>
              <a:ea typeface="Times New Roman" panose="02020603050405020304" pitchFamily="18" charset="0"/>
              <a:cs typeface="Alexandria" pitchFamily="2" charset="-78"/>
            </a:endParaRPr>
          </a:p>
          <a:p>
            <a:pPr algn="just" rtl="1">
              <a:lnSpc>
                <a:spcPct val="200000"/>
              </a:lnSpc>
              <a:spcAft>
                <a:spcPts val="800"/>
              </a:spcAft>
            </a:pP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ستخدم </a:t>
            </a:r>
            <a:r>
              <a:rPr lang="ar-EG" sz="1600" kern="0" dirty="0">
                <a:solidFill>
                  <a:srgbClr val="000000"/>
                </a:solidFill>
                <a:effectLst/>
                <a:latin typeface="Alexandria" pitchFamily="2" charset="-78"/>
                <a:ea typeface="Times New Roman" panose="02020603050405020304" pitchFamily="18" charset="0"/>
                <a:cs typeface="Alexandria" pitchFamily="2" charset="-78"/>
              </a:rPr>
              <a:t>خاصة عندما يكون المستقبل:غير واضح (مثل التحول الرقمي).سريع التغيير (التعليم الإلكتروني).يعتمد على قرارات سياسية أو اقتصادية مستقلبة.مرتبطًا بموارد قد تزيد أو </a:t>
            </a:r>
            <a:r>
              <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تقل.</a:t>
            </a:r>
          </a:p>
          <a:p>
            <a:pPr algn="just" rtl="1">
              <a:lnSpc>
                <a:spcPct val="200000"/>
              </a:lnSpc>
              <a:spcAft>
                <a:spcPts val="800"/>
              </a:spcAft>
            </a:pPr>
            <a:r>
              <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مكونات السيناريو الجيد يتضمن السيناريو عادة أربعة عناصر رئيسية:</a:t>
            </a:r>
          </a:p>
          <a:p>
            <a:pPr algn="just" rtl="1">
              <a:lnSpc>
                <a:spcPct val="200000"/>
              </a:lnSpc>
              <a:spcAft>
                <a:spcPts val="800"/>
              </a:spcAft>
            </a:pPr>
            <a:r>
              <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وصف الوضع المستقبلي المحتمل (</a:t>
            </a:r>
            <a:r>
              <a:rPr lang="en-GB"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Demographic, technological, social).</a:t>
            </a:r>
            <a:endPar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endParaRPr>
          </a:p>
          <a:p>
            <a:pPr algn="just" rtl="1">
              <a:lnSpc>
                <a:spcPct val="200000"/>
              </a:lnSpc>
              <a:spcAft>
                <a:spcPts val="800"/>
              </a:spcAft>
            </a:pPr>
            <a:r>
              <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المخاطر المحتملة والفرص المتاحة في كل سيناريو.</a:t>
            </a:r>
          </a:p>
          <a:p>
            <a:pPr algn="just" rtl="1">
              <a:lnSpc>
                <a:spcPct val="200000"/>
              </a:lnSpc>
              <a:spcAft>
                <a:spcPts val="800"/>
              </a:spcAft>
            </a:pPr>
            <a:r>
              <a:rPr lang="ar-EG" sz="16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الاستراتيجيات المقترحة للتعامل مع كل سيناريو.</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5AA8FAFB-F2A2-978D-F4A6-929D0DDF83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9C358601-2FC9-0A8F-5BBE-7E23E87BE648}"/>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8289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C56B103-2B70-1897-F6B6-5243EB653429}"/>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C7A65B3-5200-EE93-10C1-86F6B44E761F}"/>
              </a:ext>
            </a:extLst>
          </p:cNvPr>
          <p:cNvSpPr/>
          <p:nvPr/>
        </p:nvSpPr>
        <p:spPr>
          <a:xfrm>
            <a:off x="502032" y="1072064"/>
            <a:ext cx="10851975" cy="5669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8AB9EB60-D630-4C5A-9DDF-00B8A5C0E2DF}"/>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F7088256-A3AC-DB5F-1AF8-6813E41FA6D0}"/>
              </a:ext>
            </a:extLst>
          </p:cNvPr>
          <p:cNvSpPr txBox="1"/>
          <p:nvPr/>
        </p:nvSpPr>
        <p:spPr>
          <a:xfrm>
            <a:off x="392725" y="1345306"/>
            <a:ext cx="10775811" cy="4770537"/>
          </a:xfrm>
          <a:prstGeom prst="rect">
            <a:avLst/>
          </a:prstGeom>
          <a:noFill/>
        </p:spPr>
        <p:txBody>
          <a:bodyPr wrap="square" rtlCol="0">
            <a:spAutoFit/>
          </a:bodyPr>
          <a:lstStyle/>
          <a:p>
            <a:pPr algn="just" rtl="1">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أحدث النظريات المعاصرة في التخطيط التربوي:</a:t>
            </a:r>
          </a:p>
          <a:p>
            <a:pPr algn="just" rtl="1">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a:t>
            </a:r>
            <a:r>
              <a:rPr lang="ar-EG" sz="1600" b="1" kern="0" dirty="0">
                <a:solidFill>
                  <a:srgbClr val="00B0F0"/>
                </a:solidFill>
                <a:effectLst/>
                <a:latin typeface="Alexandria" pitchFamily="2" charset="-78"/>
                <a:ea typeface="Times New Roman" panose="02020603050405020304" pitchFamily="18" charset="0"/>
                <a:cs typeface="Alexandria" pitchFamily="2" charset="-78"/>
              </a:rPr>
              <a:t>التخطيط التربوي القائم على الابتكار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Innovation-Based Planning</a:t>
            </a:r>
            <a:r>
              <a:rPr lang="en-GB"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الفكرة الأساسية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اعتبار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الابتكار هدفًا ووسيلة، وليس مجرد نشاط إضافي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sz="1600"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SA" sz="1600" dirty="0" smtClean="0">
                <a:latin typeface="Alexandria" pitchFamily="2" charset="-78"/>
                <a:ea typeface="Times New Roman" panose="02020603050405020304" pitchFamily="18" charset="0"/>
                <a:cs typeface="Alexandria" pitchFamily="2" charset="-78"/>
              </a:rPr>
              <a:t>1.</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إدراج </a:t>
            </a:r>
            <a:r>
              <a:rPr lang="ar-EG" sz="1600" kern="0" dirty="0">
                <a:solidFill>
                  <a:srgbClr val="000000"/>
                </a:solidFill>
                <a:effectLst/>
                <a:latin typeface="Alexandria" pitchFamily="2" charset="-78"/>
                <a:ea typeface="Times New Roman" panose="02020603050405020304" pitchFamily="18" charset="0"/>
                <a:cs typeface="Alexandria" pitchFamily="2" charset="-78"/>
              </a:rPr>
              <a:t>مسار الابتكار ضمن خطة المدرسة (مبادرات – مختبرات ابتكار – تدريب معلمين</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p>
          <a:p>
            <a:pPr algn="just" rtl="1">
              <a:spcAft>
                <a:spcPts val="800"/>
              </a:spcAft>
            </a:pP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2.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دعم </a:t>
            </a:r>
            <a:r>
              <a:rPr lang="ar-EG" sz="1600" kern="0" dirty="0">
                <a:solidFill>
                  <a:srgbClr val="000000"/>
                </a:solidFill>
                <a:effectLst/>
                <a:latin typeface="Alexandria" pitchFamily="2" charset="-78"/>
                <a:ea typeface="Times New Roman" panose="02020603050405020304" pitchFamily="18" charset="0"/>
                <a:cs typeface="Alexandria" pitchFamily="2" charset="-78"/>
              </a:rPr>
              <a:t>نماذج مدارس المستقبل (</a:t>
            </a:r>
            <a:r>
              <a:rPr lang="en-GB" sz="1600" kern="0" dirty="0">
                <a:solidFill>
                  <a:srgbClr val="000000"/>
                </a:solidFill>
                <a:effectLst/>
                <a:latin typeface="Alexandria" pitchFamily="2" charset="-78"/>
                <a:ea typeface="Times New Roman" panose="02020603050405020304" pitchFamily="18" charset="0"/>
                <a:cs typeface="Alexandria" pitchFamily="2" charset="-78"/>
              </a:rPr>
              <a:t>Smart Schools – VR Learning – AI-assisted Learning</a:t>
            </a:r>
            <a:r>
              <a:rPr lang="en-GB"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3.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خلق </a:t>
            </a:r>
            <a:r>
              <a:rPr lang="ar-EG" sz="1600" kern="0" dirty="0">
                <a:solidFill>
                  <a:srgbClr val="000000"/>
                </a:solidFill>
                <a:effectLst/>
                <a:latin typeface="Alexandria" pitchFamily="2" charset="-78"/>
                <a:ea typeface="Times New Roman" panose="02020603050405020304" pitchFamily="18" charset="0"/>
                <a:cs typeface="Alexandria" pitchFamily="2" charset="-78"/>
              </a:rPr>
              <a:t>بيئة تحفز الإبداع لدى الطلاب والمعلمين. </a:t>
            </a:r>
          </a:p>
          <a:p>
            <a:pPr algn="just" rtl="1">
              <a:spcAft>
                <a:spcPts val="800"/>
              </a:spcAft>
            </a:pPr>
            <a:r>
              <a:rPr lang="ar-EG" sz="1600" dirty="0">
                <a:latin typeface="Alexandria" pitchFamily="2" charset="-78"/>
                <a:ea typeface="Times New Roman" panose="02020603050405020304" pitchFamily="18" charset="0"/>
                <a:cs typeface="Alexandria" pitchFamily="2" charset="-78"/>
              </a:rPr>
              <a:t>7</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B0F0"/>
                </a:solidFill>
                <a:effectLst/>
                <a:latin typeface="Alexandria" pitchFamily="2" charset="-78"/>
                <a:ea typeface="Times New Roman" panose="02020603050405020304" pitchFamily="18" charset="0"/>
                <a:cs typeface="Alexandria" pitchFamily="2" charset="-78"/>
              </a:rPr>
              <a:t>التخطيط الاستشرافي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Foresight Planning</a:t>
            </a:r>
            <a:r>
              <a:rPr lang="en-GB"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الفكرة الأساسية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استخدام </a:t>
            </a:r>
            <a:r>
              <a:rPr lang="ar-EG" sz="1600" kern="0" dirty="0">
                <a:solidFill>
                  <a:srgbClr val="000000"/>
                </a:solidFill>
                <a:effectLst/>
                <a:latin typeface="Alexandria" pitchFamily="2" charset="-78"/>
                <a:ea typeface="Times New Roman" panose="02020603050405020304" pitchFamily="18" charset="0"/>
                <a:cs typeface="Alexandria" pitchFamily="2" charset="-78"/>
              </a:rPr>
              <a:t>أدوات الاستشراف مثل تحليل الاتجاهات العالمية والتعليم المستقبلي (</a:t>
            </a:r>
            <a:r>
              <a:rPr lang="en-GB" sz="1600" kern="0" dirty="0">
                <a:solidFill>
                  <a:srgbClr val="000000"/>
                </a:solidFill>
                <a:effectLst/>
                <a:latin typeface="Alexandria" pitchFamily="2" charset="-78"/>
                <a:ea typeface="Times New Roman" panose="02020603050405020304" pitchFamily="18" charset="0"/>
                <a:cs typeface="Alexandria" pitchFamily="2" charset="-78"/>
              </a:rPr>
              <a:t>Future of Education 2050</a:t>
            </a:r>
            <a:r>
              <a:rPr lang="en-GB"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كيف </a:t>
            </a:r>
            <a:r>
              <a:rPr lang="ar-EG" sz="1600" kern="0" dirty="0">
                <a:solidFill>
                  <a:srgbClr val="000000"/>
                </a:solidFill>
                <a:effectLst/>
                <a:latin typeface="Alexandria" pitchFamily="2" charset="-78"/>
                <a:ea typeface="Times New Roman" panose="02020603050405020304" pitchFamily="18" charset="0"/>
                <a:cs typeface="Alexandria" pitchFamily="2" charset="-78"/>
              </a:rPr>
              <a:t>يُستفاد منه</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SA" sz="1600" dirty="0" smtClean="0">
                <a:latin typeface="Alexandria" pitchFamily="2" charset="-78"/>
                <a:ea typeface="Times New Roman" panose="02020603050405020304" pitchFamily="18" charset="0"/>
                <a:cs typeface="Alexandria" pitchFamily="2" charset="-78"/>
              </a:rPr>
              <a:t>1.</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تحديد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المهارات المستقبلية (</a:t>
            </a:r>
            <a:r>
              <a:rPr lang="en-GB" sz="1600" kern="0" dirty="0">
                <a:solidFill>
                  <a:srgbClr val="000000"/>
                </a:solidFill>
                <a:effectLst/>
                <a:latin typeface="Alexandria" pitchFamily="2" charset="-78"/>
                <a:ea typeface="Times New Roman" panose="02020603050405020304" pitchFamily="18" charset="0"/>
                <a:cs typeface="Alexandria" pitchFamily="2" charset="-78"/>
              </a:rPr>
              <a:t>Future Skills) </a:t>
            </a:r>
            <a:r>
              <a:rPr lang="ar-EG" sz="1600" kern="0" dirty="0">
                <a:solidFill>
                  <a:srgbClr val="000000"/>
                </a:solidFill>
                <a:effectLst/>
                <a:latin typeface="Alexandria" pitchFamily="2" charset="-78"/>
                <a:ea typeface="Times New Roman" panose="02020603050405020304" pitchFamily="18" charset="0"/>
                <a:cs typeface="Alexandria" pitchFamily="2" charset="-78"/>
              </a:rPr>
              <a:t>وبناء مناهج وفقًا لها</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SA" sz="1600" dirty="0" smtClean="0">
                <a:latin typeface="Alexandria" pitchFamily="2" charset="-78"/>
                <a:ea typeface="Times New Roman" panose="02020603050405020304" pitchFamily="18" charset="0"/>
                <a:cs typeface="Alexandria" pitchFamily="2" charset="-78"/>
              </a:rPr>
              <a:t>2.</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دعم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التحول الرقمي بما يتوافق مع رؤية الدولة (مثل رؤية السعودية 2030</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spcAft>
                <a:spcPts val="800"/>
              </a:spcAft>
            </a:pPr>
            <a:r>
              <a:rPr lang="ar-SA" sz="1600" dirty="0" smtClean="0">
                <a:latin typeface="Alexandria" pitchFamily="2" charset="-78"/>
                <a:ea typeface="Times New Roman" panose="02020603050405020304" pitchFamily="18" charset="0"/>
                <a:cs typeface="Alexandria" pitchFamily="2" charset="-78"/>
              </a:rPr>
              <a:t>3.</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تعزيز </a:t>
            </a:r>
            <a:r>
              <a:rPr lang="ar-EG" sz="1600" kern="0" dirty="0">
                <a:solidFill>
                  <a:srgbClr val="000000"/>
                </a:solidFill>
                <a:effectLst/>
                <a:latin typeface="Alexandria" pitchFamily="2" charset="-78"/>
                <a:ea typeface="Times New Roman" panose="02020603050405020304" pitchFamily="18" charset="0"/>
                <a:cs typeface="Alexandria" pitchFamily="2" charset="-78"/>
              </a:rPr>
              <a:t>جاهزية النظام التربوي لمهن المستقبل.</a:t>
            </a:r>
          </a:p>
        </p:txBody>
      </p:sp>
      <p:pic>
        <p:nvPicPr>
          <p:cNvPr id="7" name="Graphic 21">
            <a:extLst>
              <a:ext uri="{FF2B5EF4-FFF2-40B4-BE49-F238E27FC236}">
                <a16:creationId xmlns="" xmlns:a16="http://schemas.microsoft.com/office/drawing/2014/main" id="{049C142D-3FEB-0A31-D6AB-E515EE8AD9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33A07B06-B275-D86D-8E46-E9ED1AD75DC1}"/>
              </a:ext>
            </a:extLst>
          </p:cNvPr>
          <p:cNvSpPr/>
          <p:nvPr/>
        </p:nvSpPr>
        <p:spPr>
          <a:xfrm>
            <a:off x="369974" y="6247199"/>
            <a:ext cx="4033871" cy="5005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2587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0468C86-5BCB-D42F-23B9-EEEF5B8C8AD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9E7E4C4-9EE1-92E2-61C3-C886864CEDC7}"/>
              </a:ext>
            </a:extLst>
          </p:cNvPr>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11B83083-76D8-83FF-F944-FEB3D8B035B0}"/>
              </a:ext>
            </a:extLst>
          </p:cNvPr>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8E9AF0D8-6B98-BC35-E84E-0A401693DA98}"/>
              </a:ext>
            </a:extLst>
          </p:cNvPr>
          <p:cNvSpPr txBox="1"/>
          <p:nvPr/>
        </p:nvSpPr>
        <p:spPr>
          <a:xfrm>
            <a:off x="383165" y="1345306"/>
            <a:ext cx="10851974" cy="4237057"/>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خامسًا: أمثلة تطبيقية في التعليم:</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1- </a:t>
            </a:r>
            <a:r>
              <a:rPr lang="ar-EG" sz="1600" kern="0" dirty="0">
                <a:solidFill>
                  <a:srgbClr val="000000"/>
                </a:solidFill>
                <a:effectLst/>
                <a:latin typeface="Alexandria" pitchFamily="2" charset="-78"/>
                <a:ea typeface="Times New Roman" panose="02020603050405020304" pitchFamily="18" charset="0"/>
                <a:cs typeface="Alexandria" pitchFamily="2" charset="-78"/>
              </a:rPr>
              <a:t>. سيناريو نقص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المعلمين</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 مستقبلاً</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زيادة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الاستثمار في إعداد المعلمين.</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2-</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التوسع في التدريس عبر المنصات الرقمية.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3- </a:t>
            </a:r>
            <a:r>
              <a:rPr lang="ar-EG" sz="1600" kern="0" dirty="0">
                <a:solidFill>
                  <a:srgbClr val="000000"/>
                </a:solidFill>
                <a:effectLst/>
                <a:latin typeface="Alexandria" pitchFamily="2" charset="-78"/>
                <a:ea typeface="Times New Roman" panose="02020603050405020304" pitchFamily="18" charset="0"/>
                <a:cs typeface="Alexandria" pitchFamily="2" charset="-78"/>
              </a:rPr>
              <a:t>برامج تدريب سريعة لتأهيل معلمين جدد.2.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4- </a:t>
            </a:r>
            <a:r>
              <a:rPr lang="ar-EG" sz="1600" kern="0" dirty="0">
                <a:solidFill>
                  <a:srgbClr val="000000"/>
                </a:solidFill>
                <a:effectLst/>
                <a:latin typeface="Alexandria" pitchFamily="2" charset="-78"/>
                <a:ea typeface="Times New Roman" panose="02020603050405020304" pitchFamily="18" charset="0"/>
                <a:cs typeface="Alexandria" pitchFamily="2" charset="-78"/>
              </a:rPr>
              <a:t>سيناريو التحول الكامل للتعليم الرقمي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5-</a:t>
            </a:r>
            <a:r>
              <a:rPr lang="ar-EG" sz="1600" kern="0" dirty="0">
                <a:solidFill>
                  <a:srgbClr val="000000"/>
                </a:solidFill>
                <a:effectLst/>
                <a:latin typeface="Alexandria" pitchFamily="2" charset="-78"/>
                <a:ea typeface="Times New Roman" panose="02020603050405020304" pitchFamily="18" charset="0"/>
                <a:cs typeface="Alexandria" pitchFamily="2" charset="-78"/>
              </a:rPr>
              <a:t>تجهيز البنية التحتية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اعتماد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المناهج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الرقمية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تطوير </a:t>
            </a:r>
            <a:r>
              <a:rPr lang="ar-EG" sz="1600" kern="0" dirty="0">
                <a:solidFill>
                  <a:srgbClr val="000000"/>
                </a:solidFill>
                <a:effectLst/>
                <a:latin typeface="Alexandria" pitchFamily="2" charset="-78"/>
                <a:ea typeface="Times New Roman" panose="02020603050405020304" pitchFamily="18" charset="0"/>
                <a:cs typeface="Alexandria" pitchFamily="2" charset="-78"/>
              </a:rPr>
              <a:t>مهارات المعلمين في التقنية.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سيناريو تغير المهارات المطلوبة في سوق العمل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7- </a:t>
            </a:r>
            <a:r>
              <a:rPr lang="ar-EG" sz="1600" kern="0" dirty="0">
                <a:solidFill>
                  <a:srgbClr val="000000"/>
                </a:solidFill>
                <a:effectLst/>
                <a:latin typeface="Alexandria" pitchFamily="2" charset="-78"/>
                <a:ea typeface="Times New Roman" panose="02020603050405020304" pitchFamily="18" charset="0"/>
                <a:cs typeface="Alexandria" pitchFamily="2" charset="-78"/>
              </a:rPr>
              <a:t>إعادة تصميم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المناهج.تعزيز</a:t>
            </a:r>
            <a:r>
              <a:rPr lang="ar-EG" sz="1600" kern="0" dirty="0">
                <a:solidFill>
                  <a:srgbClr val="000000"/>
                </a:solidFill>
                <a:effectLst/>
                <a:latin typeface="Alexandria" pitchFamily="2" charset="-78"/>
                <a:ea typeface="Times New Roman" panose="02020603050405020304" pitchFamily="18" charset="0"/>
                <a:cs typeface="Alexandria" pitchFamily="2" charset="-78"/>
              </a:rPr>
              <a:t> مهارات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8- توسع برامج التعلم القائم على المشاريع</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B531124D-5B30-0B5B-8A18-8252C93C26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549AA2C-9D83-07D7-ED34-301C866F268F}"/>
              </a:ext>
            </a:extLst>
          </p:cNvPr>
          <p:cNvSpPr/>
          <p:nvPr/>
        </p:nvSpPr>
        <p:spPr>
          <a:xfrm>
            <a:off x="263352" y="533646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2570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0468C86-5BCB-D42F-23B9-EEEF5B8C8AD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9E7E4C4-9EE1-92E2-61C3-C886864CEDC7}"/>
              </a:ext>
            </a:extLst>
          </p:cNvPr>
          <p:cNvSpPr/>
          <p:nvPr/>
        </p:nvSpPr>
        <p:spPr>
          <a:xfrm>
            <a:off x="502032" y="1072063"/>
            <a:ext cx="10851975" cy="5083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11B83083-76D8-83FF-F944-FEB3D8B035B0}"/>
              </a:ext>
            </a:extLst>
          </p:cNvPr>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8E9AF0D8-6B98-BC35-E84E-0A401693DA98}"/>
              </a:ext>
            </a:extLst>
          </p:cNvPr>
          <p:cNvSpPr txBox="1"/>
          <p:nvPr/>
        </p:nvSpPr>
        <p:spPr>
          <a:xfrm>
            <a:off x="383165" y="1201531"/>
            <a:ext cx="10851974" cy="4798750"/>
          </a:xfrm>
          <a:prstGeom prst="rect">
            <a:avLst/>
          </a:prstGeom>
          <a:noFill/>
        </p:spPr>
        <p:txBody>
          <a:bodyPr wrap="square" rtlCol="0">
            <a:spAutoFit/>
          </a:bodyPr>
          <a:lstStyle/>
          <a:p>
            <a:pPr algn="just" rtl="1">
              <a:lnSpc>
                <a:spcPts val="169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سادسًا</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مزايا التخطيط التربوي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بالسيناريوهات</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a:t>
            </a: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يحقق </a:t>
            </a:r>
            <a:r>
              <a:rPr lang="ar-EG" sz="1600" kern="0" dirty="0">
                <a:solidFill>
                  <a:srgbClr val="000000"/>
                </a:solidFill>
                <a:effectLst/>
                <a:latin typeface="Alexandria" pitchFamily="2" charset="-78"/>
                <a:ea typeface="Times New Roman" panose="02020603050405020304" pitchFamily="18" charset="0"/>
                <a:cs typeface="Alexandria" pitchFamily="2" charset="-78"/>
              </a:rPr>
              <a:t>مرونة أعلى من التخطيط التقليدي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يسمح </a:t>
            </a:r>
            <a:r>
              <a:rPr lang="ar-EG" sz="1600" kern="0" dirty="0">
                <a:solidFill>
                  <a:srgbClr val="000000"/>
                </a:solidFill>
                <a:effectLst/>
                <a:latin typeface="Alexandria" pitchFamily="2" charset="-78"/>
                <a:ea typeface="Times New Roman" panose="02020603050405020304" pitchFamily="18" charset="0"/>
                <a:cs typeface="Alexandria" pitchFamily="2" charset="-78"/>
              </a:rPr>
              <a:t>باتخاذ قرارات أكثر حكمة ومبنية على توقعات دقيقة.يساعد في استباق الأزمات بدلاً من ردّ الفعل</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يزيد </a:t>
            </a:r>
            <a:r>
              <a:rPr lang="ar-EG" sz="1600" kern="0" dirty="0">
                <a:solidFill>
                  <a:srgbClr val="000000"/>
                </a:solidFill>
                <a:effectLst/>
                <a:latin typeface="Alexandria" pitchFamily="2" charset="-78"/>
                <a:ea typeface="Times New Roman" panose="02020603050405020304" pitchFamily="18" charset="0"/>
                <a:cs typeface="Alexandria" pitchFamily="2" charset="-78"/>
              </a:rPr>
              <a:t>من كفاءة الإنفاق عبر تقليل المخاطر</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يعزز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التعاون بين أصحاب المصلحة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endParaRPr lang="ar-SA"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سابعًا</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تحديات التخطيط بالسيناريوهات</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a:t>
            </a: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نقص الخبرة لدى القيادات في بناء السيناريوهات.</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ضعف البيانات المستقبلية.مقاومة بعض المؤسسات لتغيير الخطة التقليدية.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صعوبة صياغة سيناريوهات دقيقة دون معلومات متجددة.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ثامنًا: متطلبات نجاحه</a:t>
            </a:r>
            <a:r>
              <a:rPr lang="ar-SA" sz="1600" b="1" kern="0" dirty="0" smtClean="0">
                <a:solidFill>
                  <a:srgbClr val="000000"/>
                </a:solidFill>
                <a:effectLst/>
                <a:latin typeface="Alexandria" pitchFamily="2" charset="-78"/>
                <a:ea typeface="Times New Roman" panose="02020603050405020304" pitchFamily="18" charset="0"/>
                <a:cs typeface="Alexandria" pitchFamily="2" charset="-78"/>
              </a:rPr>
              <a:t>:</a:t>
            </a: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توافر بيانات دقيقة ومحدثة.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إشراك كافة المعنيين بالتعليم.</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تعزيز مهارات التحليل المستقبلي لدى القيادات.</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وجود نظام مرن لتحديث الخطط.</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B531124D-5B30-0B5B-8A18-8252C93C26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549AA2C-9D83-07D7-ED34-301C866F268F}"/>
              </a:ext>
            </a:extLst>
          </p:cNvPr>
          <p:cNvSpPr/>
          <p:nvPr/>
        </p:nvSpPr>
        <p:spPr>
          <a:xfrm>
            <a:off x="383165" y="562186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1574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2032" y="1772816"/>
            <a:ext cx="10634528" cy="3413755"/>
          </a:xfrm>
          <a:prstGeom prst="rect">
            <a:avLst/>
          </a:prstGeom>
          <a:noFill/>
        </p:spPr>
        <p:txBody>
          <a:bodyPr wrap="square" rtlCol="0">
            <a:spAutoFit/>
          </a:bodyPr>
          <a:lstStyle/>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 </a:t>
            </a:r>
            <a:r>
              <a:rPr lang="ar-EG" sz="1600" b="1" dirty="0">
                <a:latin typeface="Alexandria" pitchFamily="2" charset="-78"/>
                <a:ea typeface="Times New Roman" panose="02020603050405020304" pitchFamily="18" charset="0"/>
                <a:cs typeface="Alexandria" pitchFamily="2" charset="-78"/>
              </a:rPr>
              <a:t>علاقة التخطيط التربوي بأهداف التنمية المستدامة </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أولًا: مفهوم التنمية المستدامة</a:t>
            </a:r>
          </a:p>
          <a:p>
            <a:pPr algn="just" rtl="1">
              <a:lnSpc>
                <a:spcPts val="1690"/>
              </a:lnSpc>
              <a:spcAft>
                <a:spcPts val="800"/>
              </a:spcAft>
            </a:pPr>
            <a:r>
              <a:rPr lang="ar-EG" sz="1600" dirty="0">
                <a:latin typeface="Alexandria" pitchFamily="2" charset="-78"/>
                <a:ea typeface="Times New Roman" panose="02020603050405020304" pitchFamily="18" charset="0"/>
                <a:cs typeface="Alexandria" pitchFamily="2" charset="-78"/>
              </a:rPr>
              <a:t>التعريف العام: التنمية المستدامة هي التنمية التي تلبي احتياجات الحاضر دون المساس بقدرة الأجيال القادمة على تلبية احتياجاتها.</a:t>
            </a: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الأبعاد الأساسية للتنمية المستدامة</a:t>
            </a:r>
            <a:r>
              <a:rPr lang="ar-EG" sz="1600" b="1" dirty="0" smtClean="0">
                <a:latin typeface="Alexandria" pitchFamily="2" charset="-78"/>
                <a:ea typeface="Times New Roman" panose="02020603050405020304" pitchFamily="18" charset="0"/>
                <a:cs typeface="Alexandria" pitchFamily="2" charset="-78"/>
              </a:rPr>
              <a:t>:</a:t>
            </a:r>
            <a:endParaRPr lang="ar-SA" sz="1600" b="1"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b="1" dirty="0" smtClean="0">
                <a:latin typeface="Alexandria" pitchFamily="2" charset="-78"/>
                <a:ea typeface="Times New Roman" panose="02020603050405020304" pitchFamily="18" charset="0"/>
                <a:cs typeface="Alexandria" pitchFamily="2" charset="-78"/>
              </a:rPr>
              <a:t>البعد </a:t>
            </a:r>
            <a:r>
              <a:rPr lang="ar-EG" sz="1600" b="1" dirty="0">
                <a:latin typeface="Alexandria" pitchFamily="2" charset="-78"/>
                <a:ea typeface="Times New Roman" panose="02020603050405020304" pitchFamily="18" charset="0"/>
                <a:cs typeface="Alexandria" pitchFamily="2" charset="-78"/>
              </a:rPr>
              <a:t>الاقتصادي: </a:t>
            </a:r>
            <a:r>
              <a:rPr lang="ar-EG" sz="1600" dirty="0">
                <a:latin typeface="Alexandria" pitchFamily="2" charset="-78"/>
                <a:ea typeface="Times New Roman" panose="02020603050405020304" pitchFamily="18" charset="0"/>
                <a:cs typeface="Alexandria" pitchFamily="2" charset="-78"/>
              </a:rPr>
              <a:t>تحقيق نمو اقتصادي متوازن ومستدام</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b="1" dirty="0" smtClean="0">
                <a:latin typeface="Alexandria" pitchFamily="2" charset="-78"/>
                <a:ea typeface="Times New Roman" panose="02020603050405020304" pitchFamily="18" charset="0"/>
                <a:cs typeface="Alexandria" pitchFamily="2" charset="-78"/>
              </a:rPr>
              <a:t>البعد </a:t>
            </a:r>
            <a:r>
              <a:rPr lang="ar-EG" sz="1600" b="1" dirty="0">
                <a:latin typeface="Alexandria" pitchFamily="2" charset="-78"/>
                <a:ea typeface="Times New Roman" panose="02020603050405020304" pitchFamily="18" charset="0"/>
                <a:cs typeface="Alexandria" pitchFamily="2" charset="-78"/>
              </a:rPr>
              <a:t>الاجتماعي</a:t>
            </a:r>
            <a:r>
              <a:rPr lang="ar-EG" sz="1600" dirty="0">
                <a:latin typeface="Alexandria" pitchFamily="2" charset="-78"/>
                <a:ea typeface="Times New Roman" panose="02020603050405020304" pitchFamily="18" charset="0"/>
                <a:cs typeface="Alexandria" pitchFamily="2" charset="-78"/>
              </a:rPr>
              <a:t>: تحسين مستوى حياة المجتمع، العدالة الاجتماعية، وتمكين الأفراد</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b="1" dirty="0" smtClean="0">
                <a:latin typeface="Alexandria" pitchFamily="2" charset="-78"/>
                <a:ea typeface="Times New Roman" panose="02020603050405020304" pitchFamily="18" charset="0"/>
                <a:cs typeface="Alexandria" pitchFamily="2" charset="-78"/>
              </a:rPr>
              <a:t>البعد </a:t>
            </a:r>
            <a:r>
              <a:rPr lang="ar-EG" sz="1600" b="1" dirty="0">
                <a:latin typeface="Alexandria" pitchFamily="2" charset="-78"/>
                <a:ea typeface="Times New Roman" panose="02020603050405020304" pitchFamily="18" charset="0"/>
                <a:cs typeface="Alexandria" pitchFamily="2" charset="-78"/>
              </a:rPr>
              <a:t>البيئي</a:t>
            </a:r>
            <a:r>
              <a:rPr lang="ar-EG" sz="1600" dirty="0">
                <a:latin typeface="Alexandria" pitchFamily="2" charset="-78"/>
                <a:ea typeface="Times New Roman" panose="02020603050405020304" pitchFamily="18" charset="0"/>
                <a:cs typeface="Alexandria" pitchFamily="2" charset="-78"/>
              </a:rPr>
              <a:t>: الحفاظ على الموارد الطبيعية والتنوع البيولوجي وتقليل التلوث</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endParaRPr lang="ar-SA"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SA" sz="1600" dirty="0" smtClean="0">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dirty="0" smtClean="0">
                <a:latin typeface="Alexandria" pitchFamily="2" charset="-78"/>
                <a:ea typeface="Times New Roman" panose="02020603050405020304" pitchFamily="18" charset="0"/>
                <a:cs typeface="Alexandria" pitchFamily="2" charset="-78"/>
              </a:rPr>
              <a:t>الهدف </a:t>
            </a:r>
            <a:r>
              <a:rPr lang="ar-EG" sz="1600" dirty="0">
                <a:latin typeface="Alexandria" pitchFamily="2" charset="-78"/>
                <a:ea typeface="Times New Roman" panose="02020603050405020304" pitchFamily="18" charset="0"/>
                <a:cs typeface="Alexandria" pitchFamily="2" charset="-78"/>
              </a:rPr>
              <a:t>النهائي: خلق توازن بين التنمية الاقتصادية والاجتماعية والبيئية لضمان استمراريتها</a:t>
            </a:r>
            <a:r>
              <a:rPr lang="ar-EG" sz="1600" dirty="0" smtClean="0">
                <a:latin typeface="Alexandria" pitchFamily="2" charset="-78"/>
                <a:ea typeface="Times New Roman" panose="02020603050405020304" pitchFamily="18" charset="0"/>
                <a:cs typeface="Alexandria" pitchFamily="2" charset="-78"/>
              </a:rPr>
              <a:t>.</a:t>
            </a:r>
            <a:endParaRPr lang="ar-EG" sz="1600"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335360" y="543207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365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2032" y="1772816"/>
            <a:ext cx="10634528" cy="3426579"/>
          </a:xfrm>
          <a:prstGeom prst="rect">
            <a:avLst/>
          </a:prstGeom>
          <a:noFill/>
        </p:spPr>
        <p:txBody>
          <a:bodyPr wrap="square" rtlCol="0">
            <a:spAutoFit/>
          </a:bodyPr>
          <a:lstStyle/>
          <a:p>
            <a:pPr algn="just" rtl="1">
              <a:lnSpc>
                <a:spcPts val="1690"/>
              </a:lnSpc>
              <a:spcAft>
                <a:spcPts val="800"/>
              </a:spcAft>
            </a:pPr>
            <a:r>
              <a:rPr lang="ar-EG" sz="1600" b="1" dirty="0" smtClean="0">
                <a:latin typeface="Alexandria" pitchFamily="2" charset="-78"/>
                <a:ea typeface="Times New Roman" panose="02020603050405020304" pitchFamily="18" charset="0"/>
                <a:cs typeface="Alexandria" pitchFamily="2" charset="-78"/>
              </a:rPr>
              <a:t>ثانيًا</a:t>
            </a:r>
            <a:r>
              <a:rPr lang="ar-EG" sz="1600" b="1" dirty="0">
                <a:latin typeface="Alexandria" pitchFamily="2" charset="-78"/>
                <a:ea typeface="Times New Roman" panose="02020603050405020304" pitchFamily="18" charset="0"/>
                <a:cs typeface="Alexandria" pitchFamily="2" charset="-78"/>
              </a:rPr>
              <a:t>: علاقة التخطيط التربوي بالتنمية </a:t>
            </a:r>
            <a:r>
              <a:rPr lang="ar-EG" sz="1600" b="1" dirty="0" smtClean="0">
                <a:latin typeface="Alexandria" pitchFamily="2" charset="-78"/>
                <a:ea typeface="Times New Roman" panose="02020603050405020304" pitchFamily="18" charset="0"/>
                <a:cs typeface="Alexandria" pitchFamily="2" charset="-78"/>
              </a:rPr>
              <a:t>المستدامة</a:t>
            </a:r>
            <a:endParaRPr lang="ar-SA" sz="1600" b="1" dirty="0" smtClean="0">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التربوي كأداة أساسية: </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يسهم </a:t>
            </a:r>
            <a:r>
              <a:rPr lang="ar-EG" sz="1600" dirty="0">
                <a:latin typeface="Alexandria" pitchFamily="2" charset="-78"/>
                <a:ea typeface="Times New Roman" panose="02020603050405020304" pitchFamily="18" charset="0"/>
                <a:cs typeface="Alexandria" pitchFamily="2" charset="-78"/>
              </a:rPr>
              <a:t>في إعداد القوى البشرية المؤهلة لتحقيق أهداف التنمية المستدامة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توجيه </a:t>
            </a:r>
            <a:r>
              <a:rPr lang="ar-EG" sz="1600" dirty="0">
                <a:latin typeface="Alexandria" pitchFamily="2" charset="-78"/>
                <a:ea typeface="Times New Roman" panose="02020603050405020304" pitchFamily="18" charset="0"/>
                <a:cs typeface="Alexandria" pitchFamily="2" charset="-78"/>
              </a:rPr>
              <a:t>المناهج التعليمية: تصميم المناهج والبرامج التعليمية لتعزيز الوعي بالقيم البيئية والاجتماعية والاقتصادية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تحسين </a:t>
            </a:r>
            <a:r>
              <a:rPr lang="ar-EG" sz="1600" dirty="0">
                <a:latin typeface="Alexandria" pitchFamily="2" charset="-78"/>
                <a:ea typeface="Times New Roman" panose="02020603050405020304" pitchFamily="18" charset="0"/>
                <a:cs typeface="Alexandria" pitchFamily="2" charset="-78"/>
              </a:rPr>
              <a:t>جودة التعليم: التركيز على التعليم النوعي الذي يرفع كفاءة الأفراد وقدرتهم على الابتكار وحل المشكلات</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الاستراتيجي للمدارس والمؤسسات التعليمية: يربط بين الأهداف التعليمية وأهداف التنمية المستدامة الوطنية والعالمية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تعزيز </a:t>
            </a:r>
            <a:r>
              <a:rPr lang="ar-EG" sz="1600" dirty="0">
                <a:latin typeface="Alexandria" pitchFamily="2" charset="-78"/>
                <a:ea typeface="Times New Roman" panose="02020603050405020304" pitchFamily="18" charset="0"/>
                <a:cs typeface="Alexandria" pitchFamily="2" charset="-78"/>
              </a:rPr>
              <a:t>المشاركة المجتمعية: يشجع على إشراك الطلاب والمجتمع في المبادرات البيئية والاجتماعية، مما يحقق استدامة التنمية</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dirty="0" smtClean="0">
                <a:latin typeface="Alexandria" pitchFamily="2" charset="-78"/>
                <a:ea typeface="Times New Roman" panose="02020603050405020304" pitchFamily="18" charset="0"/>
                <a:cs typeface="Alexandria" pitchFamily="2" charset="-78"/>
              </a:rPr>
              <a:t>توظيف </a:t>
            </a:r>
            <a:r>
              <a:rPr lang="ar-EG" sz="1600" dirty="0">
                <a:latin typeface="Alexandria" pitchFamily="2" charset="-78"/>
                <a:ea typeface="Times New Roman" panose="02020603050405020304" pitchFamily="18" charset="0"/>
                <a:cs typeface="Alexandria" pitchFamily="2" charset="-78"/>
              </a:rPr>
              <a:t>التكنولوجيا والمعرفة: استخدام البيانات والتقنيات الحديثة لتطوير التعليم بما يتوافق مع متطلبات التنمية المستدامة.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163816" y="540751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01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764704"/>
            <a:ext cx="10851975" cy="5484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35431" y="917510"/>
            <a:ext cx="10585176" cy="5247590"/>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تابع علاقة التخطيط التربوي بأهداف التنمية المستدامة</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التربوي المعاصر ليس مجرد عملية تنظيمية داخل المدارس والجامعات، بل هو أداة استراتيجية لتحقيق أهداف التنمية المستدامة وبالأخص الهدف الرابع المتعلق بالتعليم، وهو: ضمان التعليم الجيد المنصف والشامل للجميع وتعزيز فرص التعلم مدى الحياة للجميع.</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دور التخطيط التربوي في دعم أهداف التنمية </a:t>
            </a:r>
            <a:r>
              <a:rPr lang="ar-EG" sz="1600" b="1" kern="0" dirty="0" smtClean="0">
                <a:solidFill>
                  <a:srgbClr val="000000"/>
                </a:solidFill>
                <a:effectLst/>
                <a:latin typeface="Alexandria" pitchFamily="2" charset="-78"/>
                <a:ea typeface="Times New Roman" panose="02020603050405020304" pitchFamily="18" charset="0"/>
                <a:cs typeface="Alexandria" pitchFamily="2" charset="-78"/>
              </a:rPr>
              <a:t>المستدامة</a:t>
            </a:r>
            <a:endParaRPr lang="ar-SA" sz="1600" b="1"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تحقيق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التعليم الجيد والمنصف التخطيط يضمن توفير المناهج والبرامج التعليمية المناسبة لكل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الفئات.</a:t>
            </a:r>
            <a:endParaRPr lang="ar-SA" sz="1600" dirty="0">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يراعي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الفوارق بين المناطق الحضرية والريفية لضمان العدالة في الوصول للتعليم</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تعزيز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الشمولية والعدالة الاجتماعيةمن خلال خطط تستهدف الفئات المهمشة (الطلاب ذوي الإعاقة، الفتيات في بعض المناطق، اللاجئين</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تطوير </a:t>
            </a:r>
            <a:r>
              <a:rPr lang="ar-EG" sz="1600" kern="0" dirty="0">
                <a:solidFill>
                  <a:srgbClr val="000000"/>
                </a:solidFill>
                <a:effectLst/>
                <a:latin typeface="Alexandria" pitchFamily="2" charset="-78"/>
                <a:ea typeface="Times New Roman" panose="02020603050405020304" pitchFamily="18" charset="0"/>
                <a:cs typeface="Alexandria" pitchFamily="2" charset="-78"/>
              </a:rPr>
              <a:t>بنية تحتية مدرسية ومناهج تراعي التنوع الثقافي والاجتماعي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رفع </a:t>
            </a:r>
            <a:r>
              <a:rPr lang="ar-EG" sz="1600" kern="0" dirty="0">
                <a:solidFill>
                  <a:srgbClr val="000000"/>
                </a:solidFill>
                <a:effectLst/>
                <a:latin typeface="Alexandria" pitchFamily="2" charset="-78"/>
                <a:ea typeface="Times New Roman" panose="02020603050405020304" pitchFamily="18" charset="0"/>
                <a:cs typeface="Alexandria" pitchFamily="2" charset="-78"/>
              </a:rPr>
              <a:t>جودة مخرجات التعليم وربطها بسوق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العمل</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ا</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لتخطيط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المبني على المهارات والكفاءات يساهم في إعداد جيل قادر على مواجهة تحديات الاقتصاد المعرفي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مواءمة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المناهج مع متطلبات التنمية المستدامة مثل الاستدامة البيئية، التكنولوجيا، وريادة الأعمال</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تعزيز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التعليم الرقمي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والتكنولوجي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توظيف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في دعم البنية التحتية الرقمية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إدماج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التعلم الإلكتروني لتعزيز فرص التعليم المستمر لجميع الأعمار</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تمكين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القيادات التعليمية والمؤسسات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التعليمية</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تطوير </a:t>
            </a:r>
            <a:r>
              <a:rPr lang="ar-EG" sz="1600" kern="0" dirty="0">
                <a:solidFill>
                  <a:srgbClr val="000000"/>
                </a:solidFill>
                <a:effectLst/>
                <a:latin typeface="Alexandria" pitchFamily="2" charset="-78"/>
                <a:ea typeface="Times New Roman" panose="02020603050405020304" pitchFamily="18" charset="0"/>
                <a:cs typeface="Alexandria" pitchFamily="2" charset="-78"/>
              </a:rPr>
              <a:t>مهارات الإدارة والتخطيط الاستراتيجي لضمان استدامة المشاريع التعليمية</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1690"/>
              </a:lnSpc>
              <a:spcAft>
                <a:spcPts val="800"/>
              </a:spcAft>
              <a:buAutoNum type="arabicPeriod"/>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بناء </a:t>
            </a:r>
            <a:r>
              <a:rPr lang="ar-EG" sz="1600" kern="0" dirty="0">
                <a:solidFill>
                  <a:srgbClr val="000000"/>
                </a:solidFill>
                <a:effectLst/>
                <a:latin typeface="Alexandria" pitchFamily="2" charset="-78"/>
                <a:ea typeface="Times New Roman" panose="02020603050405020304" pitchFamily="18" charset="0"/>
                <a:cs typeface="Alexandria" pitchFamily="2" charset="-78"/>
              </a:rPr>
              <a:t>نظم مراقبة وتقييم فعالة لتحقيق الأهداف المرجوة.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5883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263352" y="594627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5121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9427" y="1669864"/>
            <a:ext cx="10657184" cy="351827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الهدف : التشجيع على إقامة مجتمعات مسالمة لا يُهمَّش فيها أحد من أجل تحقيق التنمية المستدامة، وإتاحة إمكانية وصول الجميع إلى العدالة، وبناء مؤسسات فعالة وخاضعة للمساءلة وشاملة للجميع على جميع المستويات</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بدرجة كبيرة من جميع أشكال العنف وما يتصل به من معدلات الوفيات في كل مكان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إنهاء إساءة المعاملة والاستغلال والاتجار بالبشر وجميع أشكال العنف ضد الأطفال وتعذيبهم .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سيادة القانون على الصعيدين الوطني والدولي وضمان تكافؤ فرص وصول الجميع إلى العدالة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الحد بقدر كبير من التدفقات غير المشروعة للأموال والأسلحة، وتعزيز استرداد الأصول المسروقة وإعادتها ومكافحة جميع أشكال الجريمة المنظمة، بحلول عام 2030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بدرجة كبيرة من الفساد والرشوة بجميع أشكالهما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4711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5381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51384" y="1556792"/>
            <a:ext cx="10729192" cy="456471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تعزيز وسائل التنفيذ وتنشيط الشراكات العالمية من أجل التنمية المستدامة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تعبئة الموارد المحلية، بوسائل تشمل تقديم الدعم الدولي إلى البلدان النامية، لتحسين القدرات المحلية في مجال تحصيل الضرائب وغيرها من الإيرادات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قيام البلدان المتقدمة النمو بتنفيذ التزاماتها في مجال المساعدة الإنمائية الرسمية تنفيذاً كاملاً، بما في ذلك التزام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العديد من تلك البلدان ببلوغ هدف تخصيص نسبة 0.7 في المائة من دخلها القومي الإجمالي للمساعدة الإنمائية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الرسمية المقدمة إلى البلدان النامية، وتخصيص نسبة تتراوح بين 0.15 و 0.20 في المائة من الدخل القومي الإجمالي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للمساعدة الإنمائية الرسمية لأقل البلدان نمواً؛ ويشجَّع مقدمو المساعدة الإنمائية الرسمية على النظر في إمكانية رسم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هدف يتمثل في تخصيص 0.20 في المائة على الأقل من الناتج القومي الإجمالي للمساعدة الإنمائية الرسمية لأقل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البلدان نمواً.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263352" y="6086857"/>
            <a:ext cx="4393911" cy="5725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013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516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7435" y="1528985"/>
            <a:ext cx="10729192" cy="4195379"/>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حشد موارد مالية إضافية من مصادر متعددة من أجل البلدان النامية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مساعدة البلدان النامية في تحقيق القدرة على تحمل الديون على المدى الطويل من خلال تنسيق السياسات الرامية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إلى تعزيز التمويل بديون وتخفيف أعباء الديون وإعادة هيكلتها، حسب الاقتضاء، ومعالجة مسألة الديون الخارجية للبلدان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الفقيرة المثقلة بها لإخراجها من حالة المديونية الحرجة.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اعتماد نظم لتشجيع الاستثمار لأقل البلدان نمواً وتنفيذها.</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التعاون الإقليمي والدولي بين الشمال والجنوب وفيما بين بلدان الجنوب والتعاون الثلاثي فيما يتعلق بالعلوم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والتقنية والابتكار والوصول إليها، وتعزيز تبادل المعارف وفق شروط متفق عليها، بوسائل تشمل تحسين التنسيق فيما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بين الآليات القائمة، ولا سيما على مستوى الأمم المتحدة، ومن خلال آلية عالمية لتيسير التقنية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928991"/>
            <a:ext cx="4321903" cy="61664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990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8944" y="129231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5" y="1799005"/>
            <a:ext cx="10729192" cy="3723455"/>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علاقة التخطيط التربوي بالتنمية المستدامة: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الجانب الاجتماعي للتنمية المستدامة وعلاقته بالتخطيط التربوي: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تحقيق مبدأ المساواة عن عمل الخطط التربوية: والمقصود بالمساواة هنا توزيع الموارد وإتاحة الفرص واتخاذ القرارات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التي تتضمن فرص الحصول على العمل والخدمات العامة كالصحة والتعليم ليس بالتساوي ولكن بالإنصاف. فالصحة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العامة والحفاظ عليها من خلال التربية : توفير الخدمات والرعاية الصحية والحصول على مياه شرب نقية،  ونظيفة وغذاء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صحي وفق معايير مناسبة وتعديل سلوكيات الطلبة والخريجين من التعامل مع الموارد المختلفة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ومراعاة ذلك عند عمل الخطط.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538944" y="575604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8876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342657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الجانب البيئي وعلاقته بالتخطيط التربوي:</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التغير المناخي وعلاقته بالتخطيط التربوي: حيث تسهم الخطط التربوية في دراسة سبل المحافظة على الغلاف الجوي وما يندرج ضمن إطاره كالتغير المناخي والتغيرات في درجة الحرارة.</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والمحافظة على الارض : وتتضمن المحافظة على طبوغرافية السطح والموارد الطبيعية فيها بما في ذلك المياه التي تحتويها والكائنات الحية التي تعيش فيها.</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والمحافظة على المياه المعدنية: وتتضمن المحافظة على المياه سواء من الاستنزاف أو من التلوث حيث تعتبر المياه المعدنية من أكثر الموارد الطبيعية تعرضا للاستنزاف والتلوث وخاصة في المناطق التي يزرع فيها القات.</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 التخطيط والمحافظة على التنوع الحيوي: ويقصد به حماية الحيوانات والنباتات البرية وإنشاء المحميات والمحافظة عليها من الاحتطاب والإسراف.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99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22339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الجانب الاقتصادي وعلاقته بالتخطيط التربوي: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والمحافظة على البنية الاقتصادية: وتعبر عن الأداء الاقتصادي والتجارة والحالة المادية لفئات</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المجتمع المختلفة.</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وأنماط الإنتاج والاستهلاك: وهنا لا بد من حدوث تغيير جذري في سياسات الإنتاج والاستهلاك للحفاظ</a:t>
            </a:r>
          </a:p>
          <a:p>
            <a:pPr algn="just" rtl="1">
              <a:lnSpc>
                <a:spcPts val="169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على الموارد وجعلها متاحة أمام الجميع بشكل متساوٍ</a:t>
            </a:r>
            <a:r>
              <a:rPr lang="ar-EG" sz="1600" dirty="0">
                <a:latin typeface="Alexandria" pitchFamily="2" charset="-78"/>
                <a:ea typeface="Times New Roman" panose="02020603050405020304" pitchFamily="18" charset="0"/>
                <a:cs typeface="Alexandria" pitchFamily="2" charset="-78"/>
              </a:rPr>
              <a:t>ي</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928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245195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الجانب المؤسسي وعلاقته بالتخطيط التربوي:</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قدرات ورفع مستوى الوعي المؤسسي والمجتمعي بماهية التنمية المستدامة وسبل التطوير.</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استراتيجية وطنية للتنمية المستدامة.</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لوائح ونظم لتطبيق الاتفاقيات العالمية المصادق عليها.</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أجهزة تقنية حديثة لإدارة المؤسسات الحكومية والخاصة المختلفة.</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قدرات العاملين في المؤسسات الحكومية والأهلية المختلفة.</a:t>
            </a:r>
          </a:p>
          <a:p>
            <a:pPr marL="285750" indent="-285750" algn="just" rtl="1">
              <a:lnSpc>
                <a:spcPts val="169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تقديم الدعم المؤسسي للجهات المختلفة لتحسين وتطوير أدائها وتقديم خدماتها بجودة أفضل لمختلف الشرائح المجتمعية.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683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764704"/>
            <a:ext cx="11210592" cy="5832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29166" y="1072064"/>
            <a:ext cx="10849242" cy="5175776"/>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الاتجاهات المعاصرة في مجال التخطيط </a:t>
            </a:r>
            <a:r>
              <a:rPr lang="ar-EG" sz="1600" b="1" kern="0" dirty="0" smtClean="0">
                <a:solidFill>
                  <a:srgbClr val="00B0F0"/>
                </a:solidFill>
                <a:effectLst/>
                <a:latin typeface="Alexandria" pitchFamily="2" charset="-78"/>
                <a:ea typeface="Times New Roman" panose="02020603050405020304" pitchFamily="18" charset="0"/>
                <a:cs typeface="Alexandria" pitchFamily="2" charset="-78"/>
              </a:rPr>
              <a:t>التربوي</a:t>
            </a:r>
            <a:endParaRPr lang="ar-EG" sz="1600" b="1" kern="0" dirty="0">
              <a:solidFill>
                <a:srgbClr val="00B0F0"/>
              </a:solidFill>
              <a:effectLst/>
              <a:latin typeface="Alexandria" pitchFamily="2" charset="-78"/>
              <a:ea typeface="Times New Roman" panose="02020603050405020304" pitchFamily="18" charset="0"/>
              <a:cs typeface="Alexandria" pitchFamily="2" charset="-78"/>
            </a:endParaRPr>
          </a:p>
          <a:p>
            <a:pPr marL="342900" indent="-342900" algn="just" rtl="1">
              <a:lnSpc>
                <a:spcPct val="150000"/>
              </a:lnSpc>
              <a:spcAft>
                <a:spcPts val="800"/>
              </a:spcAft>
              <a:buAutoNum type="arabicParenR"/>
            </a:pPr>
            <a:r>
              <a:rPr lang="ar-EG" kern="0" dirty="0">
                <a:solidFill>
                  <a:srgbClr val="000000"/>
                </a:solidFill>
                <a:effectLst/>
                <a:latin typeface="Alexandria" pitchFamily="2" charset="-78"/>
                <a:ea typeface="Times New Roman" panose="02020603050405020304" pitchFamily="18" charset="0"/>
                <a:cs typeface="Alexandria" pitchFamily="2" charset="-78"/>
              </a:rPr>
              <a:t>التخطيط التربوي المبني على البيانات (</a:t>
            </a:r>
            <a:r>
              <a:rPr lang="en-GB" kern="0" dirty="0">
                <a:solidFill>
                  <a:srgbClr val="000000"/>
                </a:solidFill>
                <a:effectLst/>
                <a:latin typeface="Alexandria" pitchFamily="2" charset="-78"/>
                <a:ea typeface="Times New Roman" panose="02020603050405020304" pitchFamily="18" charset="0"/>
                <a:cs typeface="Alexandria" pitchFamily="2" charset="-78"/>
              </a:rPr>
              <a:t>Data-Driven Planning)</a:t>
            </a:r>
            <a:r>
              <a:rPr lang="ar-EG" kern="0" dirty="0">
                <a:solidFill>
                  <a:srgbClr val="000000"/>
                </a:solidFill>
                <a:effectLst/>
                <a:latin typeface="Alexandria" pitchFamily="2" charset="-78"/>
                <a:ea typeface="Times New Roman" panose="02020603050405020304" pitchFamily="18" charset="0"/>
                <a:cs typeface="Alexandria" pitchFamily="2" charset="-78"/>
              </a:rPr>
              <a:t>ما عاد التخطيط يعتمد على “الخبرة” فقط، بل على تحليل بيانات واسعة: تحصيل الطلاب، سلوكهم، حضورهم، احتياجات المجتمع، </a:t>
            </a:r>
          </a:p>
          <a:p>
            <a:pPr marL="342900" indent="-342900" algn="just" rtl="1">
              <a:lnSpc>
                <a:spcPct val="150000"/>
              </a:lnSpc>
              <a:spcAft>
                <a:spcPts val="800"/>
              </a:spcAft>
              <a:buAutoNum type="arabicParenR"/>
            </a:pPr>
            <a:r>
              <a:rPr lang="ar-EG" kern="0" dirty="0">
                <a:solidFill>
                  <a:srgbClr val="000000"/>
                </a:solidFill>
                <a:effectLst/>
                <a:latin typeface="Alexandria" pitchFamily="2" charset="-78"/>
                <a:ea typeface="Times New Roman" panose="02020603050405020304" pitchFamily="18" charset="0"/>
                <a:cs typeface="Alexandria" pitchFamily="2" charset="-78"/>
              </a:rPr>
              <a:t>مؤشرات سوق </a:t>
            </a:r>
            <a:r>
              <a:rPr lang="ar-EG" kern="0" dirty="0" err="1">
                <a:solidFill>
                  <a:srgbClr val="000000"/>
                </a:solidFill>
                <a:effectLst/>
                <a:latin typeface="Alexandria" pitchFamily="2" charset="-78"/>
                <a:ea typeface="Times New Roman" panose="02020603050405020304" pitchFamily="18" charset="0"/>
                <a:cs typeface="Alexandria" pitchFamily="2" charset="-78"/>
              </a:rPr>
              <a:t>العمل.استخدام</a:t>
            </a:r>
            <a:r>
              <a:rPr lang="ar-EG" kern="0" dirty="0">
                <a:solidFill>
                  <a:srgbClr val="000000"/>
                </a:solidFill>
                <a:effectLst/>
                <a:latin typeface="Alexandria" pitchFamily="2" charset="-78"/>
                <a:ea typeface="Times New Roman" panose="02020603050405020304" pitchFamily="18" charset="0"/>
                <a:cs typeface="Alexandria" pitchFamily="2" charset="-78"/>
              </a:rPr>
              <a:t> أدوات تحليل الذكاء الاصطناعي لاكتشاف أنماط الضعف والقوة واتخاذ قرارات </a:t>
            </a:r>
            <a:r>
              <a:rPr lang="ar-EG" kern="0" dirty="0" err="1">
                <a:solidFill>
                  <a:srgbClr val="000000"/>
                </a:solidFill>
                <a:effectLst/>
                <a:latin typeface="Alexandria" pitchFamily="2" charset="-78"/>
                <a:ea typeface="Times New Roman" panose="02020603050405020304" pitchFamily="18" charset="0"/>
                <a:cs typeface="Alexandria" pitchFamily="2" charset="-78"/>
              </a:rPr>
              <a:t>دقيقة.تركيز</a:t>
            </a:r>
            <a:r>
              <a:rPr lang="ar-EG" kern="0" dirty="0">
                <a:solidFill>
                  <a:srgbClr val="000000"/>
                </a:solidFill>
                <a:effectLst/>
                <a:latin typeface="Alexandria" pitchFamily="2" charset="-78"/>
                <a:ea typeface="Times New Roman" panose="02020603050405020304" pitchFamily="18" charset="0"/>
                <a:cs typeface="Alexandria" pitchFamily="2" charset="-78"/>
              </a:rPr>
              <a:t> على التنبؤ المستقبلي باستخدام التخطيط الاستراتيجي المرن (</a:t>
            </a:r>
            <a:r>
              <a:rPr lang="en-GB" kern="0" dirty="0">
                <a:solidFill>
                  <a:srgbClr val="000000"/>
                </a:solidFill>
                <a:effectLst/>
                <a:latin typeface="Alexandria" pitchFamily="2" charset="-78"/>
                <a:ea typeface="Times New Roman" panose="02020603050405020304" pitchFamily="18" charset="0"/>
                <a:cs typeface="Alexandria" pitchFamily="2" charset="-78"/>
              </a:rPr>
              <a:t>Agile Educational Planning)</a:t>
            </a:r>
            <a:r>
              <a:rPr lang="ar-EG" kern="0" dirty="0">
                <a:solidFill>
                  <a:srgbClr val="000000"/>
                </a:solidFill>
                <a:effectLst/>
                <a:latin typeface="Alexandria" pitchFamily="2" charset="-78"/>
                <a:ea typeface="Times New Roman" panose="02020603050405020304" pitchFamily="18" charset="0"/>
                <a:cs typeface="Alexandria" pitchFamily="2" charset="-78"/>
              </a:rPr>
              <a:t>بدل خطط جامدة لمدة 5 سنوات… صار الاتجاه إلى خطط قصيرة مرنة تتكيّف مع المتغيرات.</a:t>
            </a:r>
          </a:p>
          <a:p>
            <a:pPr marL="342900" indent="-342900" algn="just" rtl="1">
              <a:lnSpc>
                <a:spcPct val="150000"/>
              </a:lnSpc>
              <a:spcAft>
                <a:spcPts val="800"/>
              </a:spcAft>
              <a:buAutoNum type="arabicParenR"/>
            </a:pPr>
            <a:r>
              <a:rPr lang="ar-EG" kern="0" dirty="0">
                <a:solidFill>
                  <a:srgbClr val="000000"/>
                </a:solidFill>
                <a:effectLst/>
                <a:latin typeface="Alexandria" pitchFamily="2" charset="-78"/>
                <a:ea typeface="Times New Roman" panose="02020603050405020304" pitchFamily="18" charset="0"/>
                <a:cs typeface="Alexandria" pitchFamily="2" charset="-78"/>
              </a:rPr>
              <a:t>اعتماد منهجيات في إدارة المشاريع </a:t>
            </a:r>
            <a:r>
              <a:rPr lang="ar-EG" kern="0" dirty="0" err="1">
                <a:solidFill>
                  <a:srgbClr val="000000"/>
                </a:solidFill>
                <a:effectLst/>
                <a:latin typeface="Alexandria" pitchFamily="2" charset="-78"/>
                <a:ea typeface="Times New Roman" panose="02020603050405020304" pitchFamily="18" charset="0"/>
                <a:cs typeface="Alexandria" pitchFamily="2" charset="-78"/>
              </a:rPr>
              <a:t>التعليمية.وجود</a:t>
            </a:r>
            <a:r>
              <a:rPr lang="ar-EG" kern="0" dirty="0">
                <a:solidFill>
                  <a:srgbClr val="000000"/>
                </a:solidFill>
                <a:effectLst/>
                <a:latin typeface="Alexandria" pitchFamily="2" charset="-78"/>
                <a:ea typeface="Times New Roman" panose="02020603050405020304" pitchFamily="18" charset="0"/>
                <a:cs typeface="Alexandria" pitchFamily="2" charset="-78"/>
              </a:rPr>
              <a:t> "دورات مراجعة" سريعة لإعادة ضبط المسار.3</a:t>
            </a:r>
          </a:p>
          <a:p>
            <a:pPr marL="342900" indent="-342900" algn="just" rtl="1">
              <a:lnSpc>
                <a:spcPct val="150000"/>
              </a:lnSpc>
              <a:spcAft>
                <a:spcPts val="800"/>
              </a:spcAft>
              <a:buAutoNum type="arabicParenR"/>
            </a:pPr>
            <a:r>
              <a:rPr lang="ar-EG" kern="0" dirty="0">
                <a:solidFill>
                  <a:srgbClr val="000000"/>
                </a:solidFill>
                <a:effectLst/>
                <a:latin typeface="Alexandria" pitchFamily="2" charset="-78"/>
                <a:ea typeface="Times New Roman" panose="02020603050405020304" pitchFamily="18" charset="0"/>
                <a:cs typeface="Alexandria" pitchFamily="2" charset="-78"/>
              </a:rPr>
              <a:t>التخطيط </a:t>
            </a:r>
            <a:r>
              <a:rPr lang="ar-EG" kern="0" dirty="0" err="1">
                <a:solidFill>
                  <a:srgbClr val="000000"/>
                </a:solidFill>
                <a:effectLst/>
                <a:latin typeface="Alexandria" pitchFamily="2" charset="-78"/>
                <a:ea typeface="Times New Roman" panose="02020603050405020304" pitchFamily="18" charset="0"/>
                <a:cs typeface="Alexandria" pitchFamily="2" charset="-78"/>
              </a:rPr>
              <a:t>المتمحور</a:t>
            </a:r>
            <a:r>
              <a:rPr lang="ar-EG" kern="0" dirty="0">
                <a:solidFill>
                  <a:srgbClr val="000000"/>
                </a:solidFill>
                <a:effectLst/>
                <a:latin typeface="Alexandria" pitchFamily="2" charset="-78"/>
                <a:ea typeface="Times New Roman" panose="02020603050405020304" pitchFamily="18" charset="0"/>
                <a:cs typeface="Alexandria" pitchFamily="2" charset="-78"/>
              </a:rPr>
              <a:t> حول المتعلم (</a:t>
            </a:r>
            <a:r>
              <a:rPr lang="en-GB" kern="0" dirty="0">
                <a:solidFill>
                  <a:srgbClr val="000000"/>
                </a:solidFill>
                <a:effectLst/>
                <a:latin typeface="Alexandria" pitchFamily="2" charset="-78"/>
                <a:ea typeface="Times New Roman" panose="02020603050405020304" pitchFamily="18" charset="0"/>
                <a:cs typeface="Alexandria" pitchFamily="2" charset="-78"/>
              </a:rPr>
              <a:t>Learner-</a:t>
            </a:r>
            <a:r>
              <a:rPr lang="en-GB" kern="0" dirty="0" err="1">
                <a:solidFill>
                  <a:srgbClr val="000000"/>
                </a:solidFill>
                <a:effectLst/>
                <a:latin typeface="Alexandria" pitchFamily="2" charset="-78"/>
                <a:ea typeface="Times New Roman" panose="02020603050405020304" pitchFamily="18" charset="0"/>
                <a:cs typeface="Alexandria" pitchFamily="2" charset="-78"/>
              </a:rPr>
              <a:t>Centered</a:t>
            </a:r>
            <a:r>
              <a:rPr lang="en-GB" kern="0" dirty="0">
                <a:solidFill>
                  <a:srgbClr val="000000"/>
                </a:solidFill>
                <a:effectLst/>
                <a:latin typeface="Alexandria" pitchFamily="2" charset="-78"/>
                <a:ea typeface="Times New Roman" panose="02020603050405020304" pitchFamily="18" charset="0"/>
                <a:cs typeface="Alexandria" pitchFamily="2" charset="-78"/>
              </a:rPr>
              <a:t> Planning)</a:t>
            </a:r>
            <a:r>
              <a:rPr lang="ar-EG" kern="0" dirty="0">
                <a:solidFill>
                  <a:srgbClr val="000000"/>
                </a:solidFill>
                <a:effectLst/>
                <a:latin typeface="Alexandria" pitchFamily="2" charset="-78"/>
                <a:ea typeface="Times New Roman" panose="02020603050405020304" pitchFamily="18" charset="0"/>
                <a:cs typeface="Alexandria" pitchFamily="2" charset="-78"/>
              </a:rPr>
              <a:t>المتعلم أصبح محور التخطيط، وليس المناهج أو </a:t>
            </a:r>
            <a:r>
              <a:rPr lang="ar-EG" kern="0" dirty="0" err="1">
                <a:solidFill>
                  <a:srgbClr val="000000"/>
                </a:solidFill>
                <a:effectLst/>
                <a:latin typeface="Alexandria" pitchFamily="2" charset="-78"/>
                <a:ea typeface="Times New Roman" panose="02020603050405020304" pitchFamily="18" charset="0"/>
                <a:cs typeface="Alexandria" pitchFamily="2" charset="-78"/>
              </a:rPr>
              <a:t>الأنظمة.التركيز</a:t>
            </a:r>
            <a:r>
              <a:rPr lang="ar-EG" kern="0" dirty="0">
                <a:solidFill>
                  <a:srgbClr val="000000"/>
                </a:solidFill>
                <a:effectLst/>
                <a:latin typeface="Alexandria" pitchFamily="2" charset="-78"/>
                <a:ea typeface="Times New Roman" panose="02020603050405020304" pitchFamily="18" charset="0"/>
                <a:cs typeface="Alexandria" pitchFamily="2" charset="-78"/>
              </a:rPr>
              <a:t> على تجربة المتعلم (</a:t>
            </a:r>
            <a:r>
              <a:rPr lang="en-GB" kern="0" dirty="0">
                <a:solidFill>
                  <a:srgbClr val="000000"/>
                </a:solidFill>
                <a:effectLst/>
                <a:latin typeface="Alexandria" pitchFamily="2" charset="-78"/>
                <a:ea typeface="Times New Roman" panose="02020603050405020304" pitchFamily="18" charset="0"/>
                <a:cs typeface="Alexandria" pitchFamily="2" charset="-78"/>
              </a:rPr>
              <a:t>Student Experience) </a:t>
            </a:r>
            <a:r>
              <a:rPr lang="ar-EG" kern="0" dirty="0">
                <a:solidFill>
                  <a:srgbClr val="000000"/>
                </a:solidFill>
                <a:effectLst/>
                <a:latin typeface="Alexandria" pitchFamily="2" charset="-78"/>
                <a:ea typeface="Times New Roman" panose="02020603050405020304" pitchFamily="18" charset="0"/>
                <a:cs typeface="Alexandria" pitchFamily="2" charset="-78"/>
              </a:rPr>
              <a:t>بما يشمل الدعم النفسي، الرفاه، أنماط التعلم، وبيئات تعليم متنوعة.دمج التعلم الشخصي </a:t>
            </a:r>
            <a:r>
              <a:rPr lang="ar-EG" kern="0" dirty="0" smtClean="0">
                <a:solidFill>
                  <a:srgbClr val="000000"/>
                </a:solidFill>
                <a:effectLst/>
                <a:latin typeface="Alexandria" pitchFamily="2" charset="-78"/>
                <a:ea typeface="Times New Roman" panose="02020603050405020304" pitchFamily="18" charset="0"/>
                <a:cs typeface="Alexandria" pitchFamily="2" charset="-78"/>
              </a:rPr>
              <a:t>في </a:t>
            </a:r>
            <a:r>
              <a:rPr lang="ar-EG" kern="0" dirty="0">
                <a:solidFill>
                  <a:srgbClr val="000000"/>
                </a:solidFill>
                <a:effectLst/>
                <a:latin typeface="Alexandria" pitchFamily="2" charset="-78"/>
                <a:ea typeface="Times New Roman" panose="02020603050405020304" pitchFamily="18" charset="0"/>
                <a:cs typeface="Alexandria" pitchFamily="2" charset="-78"/>
              </a:rPr>
              <a:t>بناء الخطط.</a:t>
            </a:r>
          </a:p>
          <a:p>
            <a:pPr marL="342900" indent="-342900" algn="just" rtl="1">
              <a:lnSpc>
                <a:spcPct val="150000"/>
              </a:lnSpc>
              <a:spcAft>
                <a:spcPts val="800"/>
              </a:spcAft>
              <a:buAutoNum type="arabicParenR"/>
            </a:pPr>
            <a:r>
              <a:rPr lang="ar-EG"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القائم على السيناريوهات المستقبلية (</a:t>
            </a:r>
            <a:r>
              <a:rPr lang="en-GB" kern="0" dirty="0">
                <a:solidFill>
                  <a:srgbClr val="000000"/>
                </a:solidFill>
                <a:effectLst/>
                <a:latin typeface="Alexandria" pitchFamily="2" charset="-78"/>
                <a:ea typeface="Times New Roman" panose="02020603050405020304" pitchFamily="18" charset="0"/>
                <a:cs typeface="Alexandria" pitchFamily="2" charset="-78"/>
              </a:rPr>
              <a:t>Scenario Planning)</a:t>
            </a:r>
            <a:r>
              <a:rPr lang="ar-EG" kern="0" dirty="0">
                <a:solidFill>
                  <a:srgbClr val="000000"/>
                </a:solidFill>
                <a:effectLst/>
                <a:latin typeface="Alexandria" pitchFamily="2" charset="-78"/>
                <a:ea typeface="Times New Roman" panose="02020603050405020304" pitchFamily="18" charset="0"/>
                <a:cs typeface="Alexandria" pitchFamily="2" charset="-78"/>
              </a:rPr>
              <a:t>وضع خطط بديلة للتعامل مع عدم اليقين (مثل ما كشفته جائحة كورونا).بناء سيناريوهات تشمل التكنولوجيا، التوظيف، الذكاء الاصطناعي، اقتصاد المستقبل، والأزمات </a:t>
            </a:r>
            <a:r>
              <a:rPr lang="ar-EG" kern="0" dirty="0" smtClean="0">
                <a:solidFill>
                  <a:srgbClr val="000000"/>
                </a:solidFill>
                <a:effectLst/>
                <a:latin typeface="Alexandria" pitchFamily="2" charset="-78"/>
                <a:ea typeface="Times New Roman" panose="02020603050405020304" pitchFamily="18" charset="0"/>
                <a:cs typeface="Alexandria" pitchFamily="2" charset="-78"/>
              </a:rPr>
              <a:t>العالمية.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للتعلم المدمج والرقمنة (</a:t>
            </a:r>
            <a:r>
              <a:rPr lang="en-GB" kern="0" dirty="0">
                <a:solidFill>
                  <a:srgbClr val="000000"/>
                </a:solidFill>
                <a:effectLst/>
                <a:latin typeface="Alexandria" pitchFamily="2" charset="-78"/>
                <a:ea typeface="Times New Roman" panose="02020603050405020304" pitchFamily="18" charset="0"/>
                <a:cs typeface="Alexandria" pitchFamily="2" charset="-78"/>
              </a:rPr>
              <a:t>Digital &amp; Hybrid Learning Planning)</a:t>
            </a:r>
            <a:r>
              <a:rPr lang="ar-EG" kern="0" dirty="0">
                <a:solidFill>
                  <a:srgbClr val="000000"/>
                </a:solidFill>
                <a:effectLst/>
                <a:latin typeface="Alexandria" pitchFamily="2" charset="-78"/>
                <a:ea typeface="Times New Roman" panose="02020603050405020304" pitchFamily="18" charset="0"/>
                <a:cs typeface="Alexandria" pitchFamily="2" charset="-78"/>
              </a:rPr>
              <a:t>اعتماد بنية تحتية رقمية كمكوّن أساسي وليست </a:t>
            </a:r>
            <a:r>
              <a:rPr lang="ar-EG" kern="0" dirty="0" err="1">
                <a:solidFill>
                  <a:srgbClr val="000000"/>
                </a:solidFill>
                <a:effectLst/>
                <a:latin typeface="Alexandria" pitchFamily="2" charset="-78"/>
                <a:ea typeface="Times New Roman" panose="02020603050405020304" pitchFamily="18" charset="0"/>
                <a:cs typeface="Alexandria" pitchFamily="2" charset="-78"/>
              </a:rPr>
              <a:t>إضافيًا.التخطيط</a:t>
            </a:r>
            <a:r>
              <a:rPr lang="ar-EG" kern="0" dirty="0">
                <a:solidFill>
                  <a:srgbClr val="000000"/>
                </a:solidFill>
                <a:effectLst/>
                <a:latin typeface="Alexandria" pitchFamily="2" charset="-78"/>
                <a:ea typeface="Times New Roman" panose="02020603050405020304" pitchFamily="18" charset="0"/>
                <a:cs typeface="Alexandria" pitchFamily="2" charset="-78"/>
              </a:rPr>
              <a:t> لمسارات تعلم تجمع </a:t>
            </a:r>
            <a:r>
              <a:rPr lang="ar-EG" kern="0" dirty="0" err="1">
                <a:solidFill>
                  <a:srgbClr val="000000"/>
                </a:solidFill>
                <a:effectLst/>
                <a:latin typeface="Alexandria" pitchFamily="2" charset="-78"/>
                <a:ea typeface="Times New Roman" panose="02020603050405020304" pitchFamily="18" charset="0"/>
                <a:cs typeface="Alexandria" pitchFamily="2" charset="-78"/>
              </a:rPr>
              <a:t>بين:تعلم</a:t>
            </a:r>
            <a:r>
              <a:rPr lang="ar-EG" kern="0" dirty="0">
                <a:solidFill>
                  <a:srgbClr val="000000"/>
                </a:solidFill>
                <a:effectLst/>
                <a:latin typeface="Alexandria" pitchFamily="2" charset="-78"/>
                <a:ea typeface="Times New Roman" panose="02020603050405020304" pitchFamily="18" charset="0"/>
                <a:cs typeface="Alexandria" pitchFamily="2" charset="-78"/>
              </a:rPr>
              <a:t> حضوري + تعلم إلكتروني + تعلم </a:t>
            </a:r>
            <a:r>
              <a:rPr lang="ar-EG" kern="0" dirty="0" err="1">
                <a:solidFill>
                  <a:srgbClr val="000000"/>
                </a:solidFill>
                <a:effectLst/>
                <a:latin typeface="Alexandria" pitchFamily="2" charset="-78"/>
                <a:ea typeface="Times New Roman" panose="02020603050405020304" pitchFamily="18" charset="0"/>
                <a:cs typeface="Alexandria" pitchFamily="2" charset="-78"/>
              </a:rPr>
              <a:t>ذاتي.دمج</a:t>
            </a:r>
            <a:r>
              <a:rPr lang="ar-EG" kern="0" dirty="0">
                <a:solidFill>
                  <a:srgbClr val="000000"/>
                </a:solidFill>
                <a:effectLst/>
                <a:latin typeface="Alexandria" pitchFamily="2" charset="-78"/>
                <a:ea typeface="Times New Roman" panose="02020603050405020304" pitchFamily="18" charset="0"/>
                <a:cs typeface="Alexandria" pitchFamily="2" charset="-78"/>
              </a:rPr>
              <a:t> الذكاء الاصطناعي كمساعد تعليمي (</a:t>
            </a:r>
            <a:r>
              <a:rPr lang="en-GB" kern="0" dirty="0">
                <a:solidFill>
                  <a:srgbClr val="000000"/>
                </a:solidFill>
                <a:effectLst/>
                <a:latin typeface="Alexandria" pitchFamily="2" charset="-78"/>
                <a:ea typeface="Times New Roman" panose="02020603050405020304" pitchFamily="18" charset="0"/>
                <a:cs typeface="Alexandria" pitchFamily="2" charset="-78"/>
              </a:rPr>
              <a:t>AI tutors) </a:t>
            </a:r>
            <a:r>
              <a:rPr lang="ar-EG" kern="0" dirty="0">
                <a:solidFill>
                  <a:srgbClr val="000000"/>
                </a:solidFill>
                <a:effectLst/>
                <a:latin typeface="Alexandria" pitchFamily="2" charset="-78"/>
                <a:ea typeface="Times New Roman" panose="02020603050405020304" pitchFamily="18" charset="0"/>
                <a:cs typeface="Alexandria" pitchFamily="2" charset="-78"/>
              </a:rPr>
              <a:t>في خطط المناهج.</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41688"/>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56414" y="6309320"/>
            <a:ext cx="4196510" cy="42544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189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3"/>
            <a:ext cx="10851975" cy="5092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5" y="1118045"/>
            <a:ext cx="10849242" cy="452944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الاتجاهات المعاصرة في مجال التخطيط التربوي</a:t>
            </a:r>
          </a:p>
          <a:p>
            <a:pPr algn="just" rtl="1">
              <a:lnSpc>
                <a:spcPct val="150000"/>
              </a:lnSpc>
              <a:spcAft>
                <a:spcPts val="800"/>
              </a:spcAft>
            </a:pPr>
            <a:r>
              <a:rPr lang="ar-SA" kern="0" dirty="0" smtClean="0">
                <a:solidFill>
                  <a:srgbClr val="000000"/>
                </a:solidFill>
                <a:effectLst/>
                <a:latin typeface="Alexandria" pitchFamily="2" charset="-78"/>
                <a:ea typeface="Times New Roman" panose="02020603050405020304" pitchFamily="18" charset="0"/>
                <a:cs typeface="Alexandria" pitchFamily="2" charset="-78"/>
              </a:rPr>
              <a:t>7)</a:t>
            </a:r>
            <a:r>
              <a:rPr lang="ar-EG"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التربوي القائم على الكفاءة (</a:t>
            </a:r>
            <a:r>
              <a:rPr lang="en-GB" kern="0" dirty="0">
                <a:solidFill>
                  <a:srgbClr val="000000"/>
                </a:solidFill>
                <a:effectLst/>
                <a:latin typeface="Alexandria" pitchFamily="2" charset="-78"/>
                <a:ea typeface="Times New Roman" panose="02020603050405020304" pitchFamily="18" charset="0"/>
                <a:cs typeface="Alexandria" pitchFamily="2" charset="-78"/>
              </a:rPr>
              <a:t>Competency-Based Planning)</a:t>
            </a:r>
            <a:r>
              <a:rPr lang="ar-EG" kern="0" dirty="0">
                <a:solidFill>
                  <a:srgbClr val="000000"/>
                </a:solidFill>
                <a:effectLst/>
                <a:latin typeface="Alexandria" pitchFamily="2" charset="-78"/>
                <a:ea typeface="Times New Roman" panose="02020603050405020304" pitchFamily="18" charset="0"/>
                <a:cs typeface="Alexandria" pitchFamily="2" charset="-78"/>
              </a:rPr>
              <a:t>الانتقال من خطط تعتمد على “المناهج والمقررات” إلى خطط تعتمد على “المهارات والكفاءات". التركيز على مهارات المستقبل (التفكير النقدي – حل المشكلات – الذكاء العاطفي – مهارات رقمية).</a:t>
            </a:r>
          </a:p>
          <a:p>
            <a:pPr algn="just" rtl="1">
              <a:lnSpc>
                <a:spcPct val="150000"/>
              </a:lnSpc>
              <a:spcAft>
                <a:spcPts val="800"/>
              </a:spcAft>
            </a:pPr>
            <a:r>
              <a:rPr lang="ar-SA" kern="0" dirty="0" smtClean="0">
                <a:solidFill>
                  <a:srgbClr val="000000"/>
                </a:solidFill>
                <a:effectLst/>
                <a:latin typeface="Alexandria" pitchFamily="2" charset="-78"/>
                <a:ea typeface="Times New Roman" panose="02020603050405020304" pitchFamily="18" charset="0"/>
                <a:cs typeface="Alexandria" pitchFamily="2" charset="-78"/>
              </a:rPr>
              <a:t>8)</a:t>
            </a:r>
            <a:r>
              <a:rPr lang="ar-EG"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القائم على إشراك أصحاب المصلحة (</a:t>
            </a:r>
            <a:r>
              <a:rPr lang="en-GB" kern="0" dirty="0">
                <a:solidFill>
                  <a:srgbClr val="000000"/>
                </a:solidFill>
                <a:effectLst/>
                <a:latin typeface="Alexandria" pitchFamily="2" charset="-78"/>
                <a:ea typeface="Times New Roman" panose="02020603050405020304" pitchFamily="18" charset="0"/>
                <a:cs typeface="Alexandria" pitchFamily="2" charset="-78"/>
              </a:rPr>
              <a:t>)</a:t>
            </a:r>
            <a:r>
              <a:rPr lang="ar-EG" kern="0" dirty="0">
                <a:solidFill>
                  <a:srgbClr val="000000"/>
                </a:solidFill>
                <a:effectLst/>
                <a:latin typeface="Alexandria" pitchFamily="2" charset="-78"/>
                <a:ea typeface="Times New Roman" panose="02020603050405020304" pitchFamily="18" charset="0"/>
                <a:cs typeface="Alexandria" pitchFamily="2" charset="-78"/>
              </a:rPr>
              <a:t>توسّع كبير في إشراك: المعلمين، الطلاب، أولياء الأمور، أصحاب الأعمال، </a:t>
            </a:r>
            <a:r>
              <a:rPr lang="ar-EG" kern="0" dirty="0" err="1">
                <a:solidFill>
                  <a:srgbClr val="000000"/>
                </a:solidFill>
                <a:effectLst/>
                <a:latin typeface="Alexandria" pitchFamily="2" charset="-78"/>
                <a:ea typeface="Times New Roman" panose="02020603050405020304" pitchFamily="18" charset="0"/>
                <a:cs typeface="Alexandria" pitchFamily="2" charset="-78"/>
              </a:rPr>
              <a:t>المجتمع.التحول</a:t>
            </a:r>
            <a:r>
              <a:rPr lang="ar-EG" kern="0" dirty="0">
                <a:solidFill>
                  <a:srgbClr val="000000"/>
                </a:solidFill>
                <a:effectLst/>
                <a:latin typeface="Alexandria" pitchFamily="2" charset="-78"/>
                <a:ea typeface="Times New Roman" panose="02020603050405020304" pitchFamily="18" charset="0"/>
                <a:cs typeface="Alexandria" pitchFamily="2" charset="-78"/>
              </a:rPr>
              <a:t> لنهج "الحوكمة التشاركية" في بناء الخطط.</a:t>
            </a:r>
          </a:p>
          <a:p>
            <a:pPr algn="just" rtl="1">
              <a:lnSpc>
                <a:spcPct val="150000"/>
              </a:lnSpc>
              <a:spcAft>
                <a:spcPts val="800"/>
              </a:spcAft>
            </a:pPr>
            <a:r>
              <a:rPr lang="ar-SA" dirty="0" smtClean="0">
                <a:latin typeface="Alexandria" pitchFamily="2" charset="-78"/>
                <a:ea typeface="Times New Roman" panose="02020603050405020304" pitchFamily="18" charset="0"/>
                <a:cs typeface="Alexandria" pitchFamily="2" charset="-78"/>
              </a:rPr>
              <a:t>9</a:t>
            </a:r>
            <a:r>
              <a:rPr lang="ar-EG"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المبني على العدالة والشمول (</a:t>
            </a:r>
            <a:r>
              <a:rPr lang="en-GB" kern="0" dirty="0">
                <a:solidFill>
                  <a:srgbClr val="000000"/>
                </a:solidFill>
                <a:effectLst/>
                <a:latin typeface="Alexandria" pitchFamily="2" charset="-78"/>
                <a:ea typeface="Times New Roman" panose="02020603050405020304" pitchFamily="18" charset="0"/>
                <a:cs typeface="Alexandria" pitchFamily="2" charset="-78"/>
              </a:rPr>
              <a:t>Equity-Driven Planning)</a:t>
            </a:r>
            <a:r>
              <a:rPr lang="ar-EG" kern="0" dirty="0">
                <a:solidFill>
                  <a:srgbClr val="000000"/>
                </a:solidFill>
                <a:effectLst/>
                <a:latin typeface="Alexandria" pitchFamily="2" charset="-78"/>
                <a:ea typeface="Times New Roman" panose="02020603050405020304" pitchFamily="18" charset="0"/>
                <a:cs typeface="Alexandria" pitchFamily="2" charset="-78"/>
              </a:rPr>
              <a:t>ضمان المساواة في الفرص التعليمية حسب النوع، الخلفية الاجتماعية، </a:t>
            </a:r>
            <a:r>
              <a:rPr lang="ar-EG" kern="0" dirty="0" err="1">
                <a:solidFill>
                  <a:srgbClr val="000000"/>
                </a:solidFill>
                <a:effectLst/>
                <a:latin typeface="Alexandria" pitchFamily="2" charset="-78"/>
                <a:ea typeface="Times New Roman" panose="02020603050405020304" pitchFamily="18" charset="0"/>
                <a:cs typeface="Alexandria" pitchFamily="2" charset="-78"/>
              </a:rPr>
              <a:t>القدرات.تخطيط</a:t>
            </a:r>
            <a:r>
              <a:rPr lang="ar-EG" kern="0" dirty="0">
                <a:solidFill>
                  <a:srgbClr val="000000"/>
                </a:solidFill>
                <a:effectLst/>
                <a:latin typeface="Alexandria" pitchFamily="2" charset="-78"/>
                <a:ea typeface="Times New Roman" panose="02020603050405020304" pitchFamily="18" charset="0"/>
                <a:cs typeface="Alexandria" pitchFamily="2" charset="-78"/>
              </a:rPr>
              <a:t> سياسات تسد الفجوات بين المدارس والمجتمعات.</a:t>
            </a:r>
          </a:p>
          <a:p>
            <a:pPr algn="just" rtl="1">
              <a:lnSpc>
                <a:spcPct val="150000"/>
              </a:lnSpc>
              <a:spcAft>
                <a:spcPts val="800"/>
              </a:spcAft>
            </a:pPr>
            <a:r>
              <a:rPr lang="ar-SA" dirty="0" smtClean="0">
                <a:latin typeface="Alexandria" pitchFamily="2" charset="-78"/>
                <a:ea typeface="Times New Roman" panose="02020603050405020304" pitchFamily="18" charset="0"/>
                <a:cs typeface="Alexandria" pitchFamily="2" charset="-78"/>
              </a:rPr>
              <a:t>10</a:t>
            </a:r>
            <a:r>
              <a:rPr lang="ar-EG"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باستخدام نظم دعم القرار (</a:t>
            </a:r>
            <a:r>
              <a:rPr lang="en-GB" kern="0" dirty="0">
                <a:solidFill>
                  <a:srgbClr val="000000"/>
                </a:solidFill>
                <a:effectLst/>
                <a:latin typeface="Alexandria" pitchFamily="2" charset="-78"/>
                <a:ea typeface="Times New Roman" panose="02020603050405020304" pitchFamily="18" charset="0"/>
                <a:cs typeface="Alexandria" pitchFamily="2" charset="-78"/>
              </a:rPr>
              <a:t>Decision Support Systems)</a:t>
            </a:r>
            <a:r>
              <a:rPr lang="ar-EG" kern="0" dirty="0">
                <a:solidFill>
                  <a:srgbClr val="000000"/>
                </a:solidFill>
                <a:effectLst/>
                <a:latin typeface="Alexandria" pitchFamily="2" charset="-78"/>
                <a:ea typeface="Times New Roman" panose="02020603050405020304" pitchFamily="18" charset="0"/>
                <a:cs typeface="Alexandria" pitchFamily="2" charset="-78"/>
              </a:rPr>
              <a:t>أدوات وأنظمة متقدمة لتوفير نماذج محاكاة تساعد في اتخاذ </a:t>
            </a:r>
            <a:r>
              <a:rPr lang="ar-EG" kern="0" dirty="0" err="1">
                <a:solidFill>
                  <a:srgbClr val="000000"/>
                </a:solidFill>
                <a:effectLst/>
                <a:latin typeface="Alexandria" pitchFamily="2" charset="-78"/>
                <a:ea typeface="Times New Roman" panose="02020603050405020304" pitchFamily="18" charset="0"/>
                <a:cs typeface="Alexandria" pitchFamily="2" charset="-78"/>
              </a:rPr>
              <a:t>القرارات.تسهل</a:t>
            </a:r>
            <a:r>
              <a:rPr lang="ar-EG" kern="0" dirty="0">
                <a:solidFill>
                  <a:srgbClr val="000000"/>
                </a:solidFill>
                <a:effectLst/>
                <a:latin typeface="Alexandria" pitchFamily="2" charset="-78"/>
                <a:ea typeface="Times New Roman" panose="02020603050405020304" pitchFamily="18" charset="0"/>
                <a:cs typeface="Alexandria" pitchFamily="2" charset="-78"/>
              </a:rPr>
              <a:t> على صانع القرار اختيار أفضل بديل بناء على سيناريوهات متعددة.</a:t>
            </a:r>
          </a:p>
          <a:p>
            <a:pPr algn="just" rtl="1">
              <a:lnSpc>
                <a:spcPct val="150000"/>
              </a:lnSpc>
              <a:spcAft>
                <a:spcPts val="800"/>
              </a:spcAft>
            </a:pPr>
            <a:r>
              <a:rPr lang="ar-EG" dirty="0" smtClean="0">
                <a:latin typeface="Alexandria" pitchFamily="2" charset="-78"/>
                <a:ea typeface="Times New Roman" panose="02020603050405020304" pitchFamily="18" charset="0"/>
                <a:cs typeface="Alexandria" pitchFamily="2" charset="-78"/>
              </a:rPr>
              <a:t>1</a:t>
            </a:r>
            <a:r>
              <a:rPr lang="ar-SA" dirty="0" smtClean="0">
                <a:latin typeface="Alexandria" pitchFamily="2" charset="-78"/>
                <a:ea typeface="Times New Roman" panose="02020603050405020304" pitchFamily="18" charset="0"/>
                <a:cs typeface="Alexandria" pitchFamily="2" charset="-78"/>
              </a:rPr>
              <a:t>1</a:t>
            </a:r>
            <a:r>
              <a:rPr lang="ar-EG"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التخطيط المبني على الجودة والاعتماد (</a:t>
            </a:r>
            <a:r>
              <a:rPr lang="en-GB" kern="0" dirty="0">
                <a:solidFill>
                  <a:srgbClr val="000000"/>
                </a:solidFill>
                <a:effectLst/>
                <a:latin typeface="Alexandria" pitchFamily="2" charset="-78"/>
                <a:ea typeface="Times New Roman" panose="02020603050405020304" pitchFamily="18" charset="0"/>
                <a:cs typeface="Alexandria" pitchFamily="2" charset="-78"/>
              </a:rPr>
              <a:t>Quality-Assurance-Driven Planning)</a:t>
            </a:r>
            <a:r>
              <a:rPr lang="ar-EG" kern="0" dirty="0">
                <a:solidFill>
                  <a:srgbClr val="000000"/>
                </a:solidFill>
                <a:effectLst/>
                <a:latin typeface="Alexandria" pitchFamily="2" charset="-78"/>
                <a:ea typeface="Times New Roman" panose="02020603050405020304" pitchFamily="18" charset="0"/>
                <a:cs typeface="Alexandria" pitchFamily="2" charset="-78"/>
              </a:rPr>
              <a:t>أصبح التخطيط مرتبطًا بمعايير الجودة </a:t>
            </a:r>
            <a:r>
              <a:rPr lang="ar-EG" kern="0" dirty="0" err="1">
                <a:solidFill>
                  <a:srgbClr val="000000"/>
                </a:solidFill>
                <a:effectLst/>
                <a:latin typeface="Alexandria" pitchFamily="2" charset="-78"/>
                <a:ea typeface="Times New Roman" panose="02020603050405020304" pitchFamily="18" charset="0"/>
                <a:cs typeface="Alexandria" pitchFamily="2" charset="-78"/>
              </a:rPr>
              <a:t>العالمية.إدخال</a:t>
            </a:r>
            <a:r>
              <a:rPr lang="ar-EG" kern="0" dirty="0">
                <a:solidFill>
                  <a:srgbClr val="000000"/>
                </a:solidFill>
                <a:effectLst/>
                <a:latin typeface="Alexandria" pitchFamily="2" charset="-78"/>
                <a:ea typeface="Times New Roman" panose="02020603050405020304" pitchFamily="18" charset="0"/>
                <a:cs typeface="Alexandria" pitchFamily="2" charset="-78"/>
              </a:rPr>
              <a:t> مؤشرات </a:t>
            </a:r>
            <a:r>
              <a:rPr lang="en-GB" kern="0" dirty="0">
                <a:solidFill>
                  <a:srgbClr val="000000"/>
                </a:solidFill>
                <a:effectLst/>
                <a:latin typeface="Alexandria" pitchFamily="2" charset="-78"/>
                <a:ea typeface="Times New Roman" panose="02020603050405020304" pitchFamily="18" charset="0"/>
                <a:cs typeface="Alexandria" pitchFamily="2" charset="-78"/>
              </a:rPr>
              <a:t>KPI </a:t>
            </a:r>
            <a:r>
              <a:rPr lang="ar-EG" kern="0" dirty="0">
                <a:solidFill>
                  <a:srgbClr val="000000"/>
                </a:solidFill>
                <a:effectLst/>
                <a:latin typeface="Alexandria" pitchFamily="2" charset="-78"/>
                <a:ea typeface="Times New Roman" panose="02020603050405020304" pitchFamily="18" charset="0"/>
                <a:cs typeface="Alexandria" pitchFamily="2" charset="-78"/>
              </a:rPr>
              <a:t>دقيقة لقياس الأثر الفعلي للخطط.خلاصة مركّزة:العلم الحديث في التخطيط التربوي يتحرك نحو:المرونة، الذكاء الاصطناعي، الكفاءة، الشمول، البيانات الضخمة، وتجربة المتعلم</a:t>
            </a:r>
            <a:r>
              <a:rPr lang="ar-EG" kern="0" dirty="0" smtClean="0">
                <a:solidFill>
                  <a:srgbClr val="000000"/>
                </a:solidFill>
                <a:effectLst/>
                <a:latin typeface="Alexandria" pitchFamily="2" charset="-78"/>
                <a:ea typeface="Times New Roman" panose="02020603050405020304" pitchFamily="18" charset="0"/>
                <a:cs typeface="Alexandria" pitchFamily="2" charset="-78"/>
              </a:rPr>
              <a:t>.</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41688"/>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59330" y="583191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184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1CC03B3-3A6F-A97F-F2D5-F3D56734395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5BB480B-630A-90CF-9CA0-929017618349}"/>
              </a:ext>
            </a:extLst>
          </p:cNvPr>
          <p:cNvSpPr/>
          <p:nvPr/>
        </p:nvSpPr>
        <p:spPr>
          <a:xfrm>
            <a:off x="502032" y="1072064"/>
            <a:ext cx="10851975" cy="5525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75E7FF67-2F2F-83AC-E55E-0D471E6AD171}"/>
              </a:ext>
            </a:extLst>
          </p:cNvPr>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a:extLst>
              <a:ext uri="{FF2B5EF4-FFF2-40B4-BE49-F238E27FC236}">
                <a16:creationId xmlns="" xmlns:a16="http://schemas.microsoft.com/office/drawing/2014/main" id="{7B30285F-0AD6-2B2A-DC3D-B6FAEB7B5CD3}"/>
              </a:ext>
            </a:extLst>
          </p:cNvPr>
          <p:cNvSpPr txBox="1"/>
          <p:nvPr/>
        </p:nvSpPr>
        <p:spPr>
          <a:xfrm>
            <a:off x="504764" y="1412777"/>
            <a:ext cx="10775811" cy="5447645"/>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أفضل طرق الاستفادة العملية لهذه النظريات داخل المؤسسات التعليمية</a:t>
            </a:r>
          </a:p>
          <a:p>
            <a:pPr marL="342900" indent="-342900" algn="just" rtl="1">
              <a:lnSpc>
                <a:spcPct val="150000"/>
              </a:lnSpc>
              <a:spcAft>
                <a:spcPts val="800"/>
              </a:spcAft>
              <a:buAutoNum type="arabicPeriod"/>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خطة شاملة تضم عدداً من هذه النظريات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معاً</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مثال:البيانات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لتحليل الوضع الحالي</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التفكير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التصميمي لتحديد الاحتياجات</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السيناريوهات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لتوقع المستقبل</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الرشاقة </a:t>
            </a:r>
            <a:r>
              <a:rPr lang="ar-EG" sz="1600" kern="0" dirty="0">
                <a:solidFill>
                  <a:srgbClr val="000000"/>
                </a:solidFill>
                <a:effectLst/>
                <a:latin typeface="Alexandria" pitchFamily="2" charset="-78"/>
                <a:ea typeface="Times New Roman" panose="02020603050405020304" pitchFamily="18" charset="0"/>
                <a:cs typeface="Alexandria" pitchFamily="2" charset="-78"/>
              </a:rPr>
              <a:t>للتحسين المستمر.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تدريب القيادات والمعلمين على الأساليب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الحديثة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مثل:مهارات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قراءة البيانات،إدارة المشاريع الرشيقة،الابتكار في التعليم،التفكير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إنشاء وحدات متخصصة داخل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المدرسة/الجامعة</a:t>
            </a:r>
            <a:endParaRPr lang="ar-SA" sz="1600" kern="0" dirty="0" smtClean="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مثل:وحدة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التحول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الرقمي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وحدة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الابتكار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التربوي</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وحدة </a:t>
            </a:r>
            <a:r>
              <a:rPr lang="ar-EG" sz="1600" kern="0" dirty="0">
                <a:solidFill>
                  <a:srgbClr val="000000"/>
                </a:solidFill>
                <a:effectLst/>
                <a:latin typeface="Alexandria" pitchFamily="2" charset="-78"/>
                <a:ea typeface="Times New Roman" panose="02020603050405020304" pitchFamily="18" charset="0"/>
                <a:cs typeface="Alexandria" pitchFamily="2" charset="-78"/>
              </a:rPr>
              <a:t>تحليل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البيانات</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وحدة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الاستشراف التعليمي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دمج أصحاب المصلحة في التخطيط(الطلاب – أولياء الأمور – المجتمع – القطاع الخاص)</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تطبيق النماذج العالمية الناجحةمثل:نموذج التخطيط القائم على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الابتكار</a:t>
            </a:r>
            <a:r>
              <a:rPr lang="ar-SA" sz="1600" kern="0" dirty="0" smtClean="0">
                <a:solidFill>
                  <a:srgbClr val="000000"/>
                </a:solidFill>
                <a:effectLst/>
                <a:latin typeface="Alexandria" pitchFamily="2" charset="-78"/>
                <a:ea typeface="Times New Roman" panose="02020603050405020304" pitchFamily="18" charset="0"/>
                <a:cs typeface="Alexandria" pitchFamily="2" charset="-78"/>
              </a:rPr>
              <a:t>، </a:t>
            </a:r>
            <a:r>
              <a:rPr lang="ar-EG" sz="1600" kern="0" dirty="0" smtClean="0">
                <a:solidFill>
                  <a:srgbClr val="000000"/>
                </a:solidFill>
                <a:effectLst/>
                <a:latin typeface="Alexandria" pitchFamily="2" charset="-78"/>
                <a:ea typeface="Times New Roman" panose="02020603050405020304" pitchFamily="18" charset="0"/>
                <a:cs typeface="Alexandria" pitchFamily="2" charset="-78"/>
              </a:rPr>
              <a:t>إطار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اليونسكو للتخطيط القائم على البيانات نموذج إدجر (</a:t>
            </a:r>
            <a:r>
              <a:rPr lang="en-GB" sz="1600" kern="0" dirty="0">
                <a:solidFill>
                  <a:srgbClr val="000000"/>
                </a:solidFill>
                <a:effectLst/>
                <a:latin typeface="Alexandria" pitchFamily="2" charset="-78"/>
                <a:ea typeface="Times New Roman" panose="02020603050405020304" pitchFamily="18" charset="0"/>
                <a:cs typeface="Alexandria" pitchFamily="2" charset="-78"/>
              </a:rPr>
              <a:t>EDGAR) </a:t>
            </a:r>
            <a:r>
              <a:rPr lang="ar-EG" sz="1600" kern="0" dirty="0">
                <a:solidFill>
                  <a:srgbClr val="000000"/>
                </a:solidFill>
                <a:effectLst/>
                <a:latin typeface="Alexandria" pitchFamily="2" charset="-78"/>
                <a:ea typeface="Times New Roman" panose="02020603050405020304" pitchFamily="18" charset="0"/>
                <a:cs typeface="Alexandria" pitchFamily="2" charset="-78"/>
              </a:rPr>
              <a:t>للتحول الرقمي في التعليم.</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 xmlns:a16="http://schemas.microsoft.com/office/drawing/2014/main" id="{7313512D-9D7C-B0AF-14D2-6A5D0816FB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A9F71FFF-A246-8759-6CA6-9F2982D1016A}"/>
              </a:ext>
            </a:extLst>
          </p:cNvPr>
          <p:cNvSpPr/>
          <p:nvPr/>
        </p:nvSpPr>
        <p:spPr>
          <a:xfrm>
            <a:off x="417406" y="608283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685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413707" y="1625981"/>
            <a:ext cx="10775811" cy="435247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ملخص المحاضرة</a:t>
            </a:r>
          </a:p>
          <a:p>
            <a:pPr marL="342900" indent="-342900" algn="r" rtl="1">
              <a:buFont typeface="Wingdings" panose="05000000000000000000" pitchFamily="2" charset="2"/>
              <a:buChar char="q"/>
            </a:pPr>
            <a:r>
              <a:rPr lang="ar-SA" sz="1600" dirty="0" smtClean="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الاتجاهات </a:t>
            </a:r>
            <a:r>
              <a:rPr lang="ar-EG" sz="1600" dirty="0">
                <a:latin typeface="Alexandria" pitchFamily="2" charset="-78"/>
                <a:ea typeface="Times New Roman" panose="02020603050405020304" pitchFamily="18" charset="0"/>
                <a:cs typeface="Alexandria" pitchFamily="2" charset="-78"/>
              </a:rPr>
              <a:t>المعاصرة في التخطيط التربوي</a:t>
            </a:r>
          </a:p>
          <a:p>
            <a:pPr marL="342900" indent="-342900" algn="r" rtl="1">
              <a:buFont typeface="Wingdings" panose="05000000000000000000" pitchFamily="2" charset="2"/>
              <a:buChar char="q"/>
            </a:pPr>
            <a:r>
              <a:rPr lang="ar-SA" sz="1600" dirty="0" smtClean="0">
                <a:latin typeface="Alexandria" pitchFamily="2" charset="-78"/>
                <a:ea typeface="Times New Roman" panose="02020603050405020304" pitchFamily="18" charset="0"/>
                <a:cs typeface="Alexandria" pitchFamily="2" charset="-78"/>
              </a:rPr>
              <a:t>تناولنا ال</a:t>
            </a:r>
            <a:r>
              <a:rPr lang="ar-EG" sz="1600" dirty="0" smtClean="0">
                <a:latin typeface="Alexandria" pitchFamily="2" charset="-78"/>
                <a:ea typeface="Times New Roman" panose="02020603050405020304" pitchFamily="18" charset="0"/>
                <a:cs typeface="Alexandria" pitchFamily="2" charset="-78"/>
              </a:rPr>
              <a:t>مدخل </a:t>
            </a:r>
            <a:r>
              <a:rPr lang="ar-EG" sz="1600" dirty="0">
                <a:latin typeface="Alexandria" pitchFamily="2" charset="-78"/>
                <a:ea typeface="Times New Roman" panose="02020603050405020304" pitchFamily="18" charset="0"/>
                <a:cs typeface="Alexandria" pitchFamily="2" charset="-78"/>
              </a:rPr>
              <a:t>إلى التخطيط التربوي المعاصر</a:t>
            </a:r>
          </a:p>
          <a:p>
            <a:pPr marL="342900" indent="-342900" algn="r" rtl="1">
              <a:buFont typeface="Wingdings" panose="05000000000000000000" pitchFamily="2" charset="2"/>
              <a:buChar char="q"/>
            </a:pPr>
            <a:r>
              <a:rPr lang="ar-SA" sz="1600" dirty="0" smtClean="0">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التربوي في ضوء التحولات الحديثة.</a:t>
            </a: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الفرق </a:t>
            </a:r>
            <a:r>
              <a:rPr lang="ar-EG" sz="1600" dirty="0">
                <a:latin typeface="Alexandria" pitchFamily="2" charset="-78"/>
                <a:ea typeface="Times New Roman" panose="02020603050405020304" pitchFamily="18" charset="0"/>
                <a:cs typeface="Alexandria" pitchFamily="2" charset="-78"/>
              </a:rPr>
              <a:t>بين التخطيط التقليدي والتخطيط الحديث. </a:t>
            </a:r>
            <a:endParaRPr lang="en-US"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دور </a:t>
            </a:r>
            <a:r>
              <a:rPr lang="ar-EG" sz="1600" dirty="0">
                <a:latin typeface="Alexandria" pitchFamily="2" charset="-78"/>
                <a:ea typeface="Times New Roman" panose="02020603050405020304" pitchFamily="18" charset="0"/>
                <a:cs typeface="Alexandria" pitchFamily="2" charset="-78"/>
              </a:rPr>
              <a:t>البيئة الرقمية </a:t>
            </a:r>
            <a:r>
              <a:rPr lang="ar-EG" sz="1600" dirty="0" smtClean="0">
                <a:latin typeface="Alexandria" pitchFamily="2" charset="-78"/>
                <a:ea typeface="Times New Roman" panose="02020603050405020304" pitchFamily="18" charset="0"/>
                <a:cs typeface="Alexandria" pitchFamily="2" charset="-78"/>
              </a:rPr>
              <a:t>والتحولات </a:t>
            </a:r>
            <a:r>
              <a:rPr lang="ar-EG" sz="1600" dirty="0">
                <a:latin typeface="Alexandria" pitchFamily="2" charset="-78"/>
                <a:ea typeface="Times New Roman" panose="02020603050405020304" pitchFamily="18" charset="0"/>
                <a:cs typeface="Alexandria" pitchFamily="2" charset="-78"/>
              </a:rPr>
              <a:t>المجتمعية في تشكيل الممارسات التربوية  </a:t>
            </a:r>
            <a:r>
              <a:rPr lang="ar-EG" sz="1600" dirty="0" smtClean="0">
                <a:latin typeface="Alexandria" pitchFamily="2" charset="-78"/>
                <a:ea typeface="Times New Roman" panose="02020603050405020304" pitchFamily="18" charset="0"/>
                <a:cs typeface="Alexandria" pitchFamily="2" charset="-78"/>
              </a:rPr>
              <a:t>التخطيطية</a:t>
            </a:r>
            <a:r>
              <a:rPr lang="ar-EG" sz="1600" dirty="0">
                <a:latin typeface="Alexandria" pitchFamily="2" charset="-78"/>
                <a:ea typeface="Times New Roman" panose="02020603050405020304" pitchFamily="18" charset="0"/>
                <a:cs typeface="Alexandria" pitchFamily="2" charset="-78"/>
              </a:rPr>
              <a:t>. </a:t>
            </a:r>
            <a:endParaRPr lang="en-US"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التربوي المبني على البيانات (التعليمية وكيفية </a:t>
            </a:r>
            <a:r>
              <a:rPr lang="ar-EG" sz="1600" dirty="0" smtClean="0">
                <a:latin typeface="Alexandria" pitchFamily="2" charset="-78"/>
                <a:ea typeface="Times New Roman" panose="02020603050405020304" pitchFamily="18" charset="0"/>
                <a:cs typeface="Alexandria" pitchFamily="2" charset="-78"/>
              </a:rPr>
              <a:t>توظيفها</a:t>
            </a:r>
            <a:r>
              <a:rPr lang="ar-SA" sz="1600" dirty="0" smtClean="0">
                <a:latin typeface="Alexandria" pitchFamily="2" charset="-78"/>
                <a:ea typeface="Times New Roman" panose="02020603050405020304" pitchFamily="18" charset="0"/>
                <a:cs typeface="Alexandria" pitchFamily="2" charset="-78"/>
              </a:rPr>
              <a:t>(</a:t>
            </a:r>
            <a:r>
              <a:rPr lang="en-US" sz="1600" dirty="0" smtClean="0">
                <a:latin typeface="Alexandria" pitchFamily="2" charset="-78"/>
                <a:ea typeface="Times New Roman" panose="02020603050405020304" pitchFamily="18" charset="0"/>
                <a:cs typeface="Alexandria" pitchFamily="2" charset="-78"/>
              </a:rPr>
              <a:t> </a:t>
            </a:r>
            <a:r>
              <a:rPr lang="ar-EG" sz="1600" dirty="0" smtClean="0">
                <a:latin typeface="Alexandria" pitchFamily="2" charset="-78"/>
                <a:ea typeface="Times New Roman" panose="02020603050405020304" pitchFamily="18" charset="0"/>
                <a:cs typeface="Alexandria" pitchFamily="2" charset="-78"/>
              </a:rPr>
              <a:t>أدوات </a:t>
            </a:r>
            <a:r>
              <a:rPr lang="ar-EG" sz="1600" dirty="0">
                <a:latin typeface="Alexandria" pitchFamily="2" charset="-78"/>
                <a:ea typeface="Times New Roman" panose="02020603050405020304" pitchFamily="18" charset="0"/>
                <a:cs typeface="Alexandria" pitchFamily="2" charset="-78"/>
              </a:rPr>
              <a:t>تحليل البيانات في التعليم.دور الذكاء الاصطناعي في دعم اتخاذ القرار </a:t>
            </a:r>
            <a:r>
              <a:rPr lang="ar-EG" sz="1600" dirty="0" smtClean="0">
                <a:latin typeface="Alexandria" pitchFamily="2" charset="-78"/>
                <a:ea typeface="Times New Roman" panose="02020603050405020304" pitchFamily="18" charset="0"/>
                <a:cs typeface="Alexandria" pitchFamily="2" charset="-78"/>
              </a:rPr>
              <a:t>التربوي</a:t>
            </a:r>
            <a:r>
              <a:rPr lang="ar-SA" sz="1600" dirty="0" smtClean="0">
                <a:latin typeface="Alexandria" pitchFamily="2" charset="-78"/>
                <a:ea typeface="Times New Roman" panose="02020603050405020304" pitchFamily="18" charset="0"/>
                <a:cs typeface="Alexandria" pitchFamily="2" charset="-78"/>
              </a:rPr>
              <a:t>)</a:t>
            </a: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التخطيط </a:t>
            </a:r>
            <a:r>
              <a:rPr lang="ar-EG" sz="1600" dirty="0">
                <a:latin typeface="Alexandria" pitchFamily="2" charset="-78"/>
                <a:ea typeface="Times New Roman" panose="02020603050405020304" pitchFamily="18" charset="0"/>
                <a:cs typeface="Alexandria" pitchFamily="2" charset="-78"/>
              </a:rPr>
              <a:t>بالسيناريوهات (</a:t>
            </a:r>
            <a:r>
              <a:rPr lang="en-GB" sz="1600" dirty="0">
                <a:latin typeface="Alexandria" pitchFamily="2" charset="-78"/>
                <a:ea typeface="Times New Roman" panose="02020603050405020304" pitchFamily="18" charset="0"/>
                <a:cs typeface="Alexandria" pitchFamily="2" charset="-78"/>
              </a:rPr>
              <a:t>Scenario Planning)</a:t>
            </a:r>
            <a:r>
              <a:rPr lang="ar-EG" sz="1600" dirty="0">
                <a:latin typeface="Alexandria" pitchFamily="2" charset="-78"/>
                <a:ea typeface="Times New Roman" panose="02020603050405020304" pitchFamily="18" charset="0"/>
                <a:cs typeface="Alexandria" pitchFamily="2" charset="-78"/>
              </a:rPr>
              <a:t>مفهوم السيناريوهات التربوية وبناء النماذج المستقبلية.استخدام السيناريوهات في الحد من عدم اليقين.خطوات إعداد سيناريوهات تربوية واقعية وقابلة للتنفيذ</a:t>
            </a:r>
            <a:r>
              <a:rPr lang="ar-EG" sz="1600" dirty="0" smtClean="0">
                <a:latin typeface="Alexandria" pitchFamily="2" charset="-78"/>
                <a:ea typeface="Times New Roman" panose="02020603050405020304" pitchFamily="18" charset="0"/>
                <a:cs typeface="Alexandria" pitchFamily="2" charset="-78"/>
              </a:rPr>
              <a:t>.</a:t>
            </a:r>
            <a:endParaRPr lang="ar-SA"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EG" sz="1600" dirty="0" smtClean="0">
                <a:latin typeface="Alexandria" pitchFamily="2" charset="-78"/>
                <a:ea typeface="Times New Roman" panose="02020603050405020304" pitchFamily="18" charset="0"/>
                <a:cs typeface="Alexandria" pitchFamily="2" charset="-78"/>
              </a:rPr>
              <a:t>أفضل </a:t>
            </a:r>
            <a:r>
              <a:rPr lang="ar-EG" sz="1600" dirty="0">
                <a:latin typeface="Alexandria" pitchFamily="2" charset="-78"/>
                <a:ea typeface="Times New Roman" panose="02020603050405020304" pitchFamily="18" charset="0"/>
                <a:cs typeface="Alexandria" pitchFamily="2" charset="-78"/>
              </a:rPr>
              <a:t>طرق الاستفادة العملية لهذه النظريات داخل المؤسسات </a:t>
            </a:r>
            <a:r>
              <a:rPr lang="ar-EG" sz="1600" dirty="0" smtClean="0">
                <a:latin typeface="Alexandria" pitchFamily="2" charset="-78"/>
                <a:ea typeface="Times New Roman" panose="02020603050405020304" pitchFamily="18" charset="0"/>
                <a:cs typeface="Alexandria" pitchFamily="2" charset="-78"/>
              </a:rPr>
              <a:t>التعليمية</a:t>
            </a:r>
            <a:r>
              <a:rPr lang="ar-SA" sz="1600" dirty="0" smtClean="0">
                <a:latin typeface="Alexandria" pitchFamily="2" charset="-78"/>
                <a:ea typeface="Times New Roman" panose="02020603050405020304" pitchFamily="18" charset="0"/>
                <a:cs typeface="Alexandria" pitchFamily="2" charset="-78"/>
              </a:rPr>
              <a:t>.</a:t>
            </a:r>
          </a:p>
          <a:p>
            <a:pPr marL="342900" indent="-342900" algn="r" rtl="1">
              <a:buFont typeface="Wingdings" panose="05000000000000000000" pitchFamily="2" charset="2"/>
              <a:buChar char="q"/>
            </a:pPr>
            <a:r>
              <a:rPr lang="ar-SA" sz="1600" dirty="0">
                <a:latin typeface="Alexandria" pitchFamily="2" charset="-78"/>
                <a:ea typeface="Times New Roman" panose="02020603050405020304" pitchFamily="18" charset="0"/>
                <a:cs typeface="Alexandria" pitchFamily="2" charset="-78"/>
              </a:rPr>
              <a:t>تناولنا </a:t>
            </a:r>
            <a:r>
              <a:rPr lang="ar-SA" sz="1600" dirty="0" smtClean="0">
                <a:latin typeface="Alexandria" pitchFamily="2" charset="-78"/>
                <a:ea typeface="Times New Roman" panose="02020603050405020304" pitchFamily="18" charset="0"/>
                <a:cs typeface="Alexandria" pitchFamily="2" charset="-78"/>
              </a:rPr>
              <a:t>علاقة </a:t>
            </a:r>
            <a:r>
              <a:rPr lang="ar-SA" sz="1600" dirty="0">
                <a:latin typeface="Alexandria" pitchFamily="2" charset="-78"/>
                <a:ea typeface="Times New Roman" panose="02020603050405020304" pitchFamily="18" charset="0"/>
                <a:cs typeface="Alexandria" pitchFamily="2" charset="-78"/>
              </a:rPr>
              <a:t>التخطيط التربوي بالتنمية المستدامة.</a:t>
            </a:r>
            <a:r>
              <a:rPr lang="ar-EG" sz="1600" dirty="0">
                <a:latin typeface="Alexandria" pitchFamily="2" charset="-78"/>
                <a:ea typeface="Times New Roman" panose="02020603050405020304" pitchFamily="18" charset="0"/>
                <a:cs typeface="Alexandria" pitchFamily="2" charset="-78"/>
              </a:rPr>
              <a:t> </a:t>
            </a:r>
            <a:endParaRPr lang="ar-SA" sz="1600" dirty="0">
              <a:latin typeface="Alexandria" pitchFamily="2" charset="-78"/>
              <a:ea typeface="Times New Roman" panose="02020603050405020304" pitchFamily="18" charset="0"/>
              <a:cs typeface="Alexandria" pitchFamily="2" charset="-78"/>
            </a:endParaRPr>
          </a:p>
          <a:p>
            <a:pPr algn="r" rtl="1"/>
            <a:endParaRPr lang="ar-SA" sz="1600" dirty="0" smtClean="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SA" sz="1600"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EG" sz="1600" b="1"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q"/>
            </a:pPr>
            <a:endParaRPr lang="ar-EG" sz="1600"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2939279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127214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ملخص المحاضرة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مصادر المحاضرة الرجاء الاطلاع على المصادر التالية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الكتاب المقر بالتوصيف التخطيط التربوي المعاصر، صالح أحمد عبابنة، دار المسيرة، 2015 ، ط،1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للتنمية المستدامة، محمد مخلص، حامد الشراري، دار ابن رشد، الرياض </a:t>
            </a:r>
            <a:r>
              <a:rPr lang="ar-EG" sz="1600" b="1" kern="0">
                <a:solidFill>
                  <a:srgbClr val="000000"/>
                </a:solidFill>
                <a:effectLst/>
                <a:latin typeface="Alexandria" pitchFamily="2" charset="-78"/>
                <a:ea typeface="Times New Roman" panose="02020603050405020304" pitchFamily="18" charset="0"/>
                <a:cs typeface="Alexandria" pitchFamily="2" charset="-78"/>
              </a:rPr>
              <a:t>، 2024م</a:t>
            </a:r>
            <a:r>
              <a:rPr lang="ar-EG" sz="1600" b="1" kern="0" dirty="0">
                <a:solidFill>
                  <a:srgbClr val="000000"/>
                </a:solidFill>
                <a:effectLst/>
                <a:latin typeface="Alexandria" pitchFamily="2" charset="-78"/>
                <a:ea typeface="Times New Roman" panose="02020603050405020304" pitchFamily="18" charset="0"/>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7336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8" name="Google Shape;218;p8"/>
          <p:cNvPicPr preferRelativeResize="0"/>
          <p:nvPr/>
        </p:nvPicPr>
        <p:blipFill rotWithShape="1">
          <a:blip r:embed="rId3">
            <a:alphaModFix/>
          </a:blip>
          <a:srcRect/>
          <a:stretch/>
        </p:blipFill>
        <p:spPr>
          <a:xfrm>
            <a:off x="9175057" y="248508"/>
            <a:ext cx="2649477" cy="1166001"/>
          </a:xfrm>
          <a:prstGeom prst="rect">
            <a:avLst/>
          </a:prstGeom>
          <a:noFill/>
          <a:ln>
            <a:noFill/>
          </a:ln>
        </p:spPr>
      </p:pic>
      <p:pic>
        <p:nvPicPr>
          <p:cNvPr id="11" name="Picture 10"/>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13283" y="14224"/>
            <a:ext cx="12192000" cy="6843776"/>
          </a:xfrm>
          <a:prstGeom prst="rect">
            <a:avLst/>
          </a:prstGeom>
        </p:spPr>
      </p:pic>
      <p:sp>
        <p:nvSpPr>
          <p:cNvPr id="217" name="Google Shape;217;p8"/>
          <p:cNvSpPr/>
          <p:nvPr/>
        </p:nvSpPr>
        <p:spPr>
          <a:xfrm rot="5400000" flipH="1">
            <a:off x="-1736738" y="4094302"/>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sp>
        <p:nvSpPr>
          <p:cNvPr id="214" name="Google Shape;214;p8"/>
          <p:cNvSpPr/>
          <p:nvPr/>
        </p:nvSpPr>
        <p:spPr>
          <a:xfrm flipH="1">
            <a:off x="6512645" y="3141736"/>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5">
            <a:alphaModFix/>
          </a:blip>
          <a:srcRect/>
          <a:stretch/>
        </p:blipFill>
        <p:spPr>
          <a:xfrm>
            <a:off x="9576180" y="6168740"/>
            <a:ext cx="2279266" cy="384052"/>
          </a:xfrm>
          <a:prstGeom prst="rect">
            <a:avLst/>
          </a:prstGeom>
          <a:noFill/>
          <a:ln>
            <a:noFill/>
          </a:ln>
        </p:spPr>
      </p:pic>
    </p:spTree>
    <p:extLst>
      <p:ext uri="{BB962C8B-B14F-4D97-AF65-F5344CB8AC3E}">
        <p14:creationId xmlns:p14="http://schemas.microsoft.com/office/powerpoint/2010/main" val="36099154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27E4D0-F857-4AC0-B454-B4FB4FC2F557}">
  <ds:schemaRefs>
    <ds:schemaRef ds:uri="http://schemas.microsoft.com/sharepoint/v3/contenttype/forms"/>
  </ds:schemaRefs>
</ds:datastoreItem>
</file>

<file path=customXml/itemProps2.xml><?xml version="1.0" encoding="utf-8"?>
<ds:datastoreItem xmlns:ds="http://schemas.openxmlformats.org/officeDocument/2006/customXml" ds:itemID="{5A35A39C-0104-4481-A70D-82D168003F38}">
  <ds:schemaRef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ED3D481-4AF1-4A83-8668-8162C9F8FA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3729</TotalTime>
  <Words>3669</Words>
  <Application>Microsoft Office PowerPoint</Application>
  <PresentationFormat>Widescreen</PresentationFormat>
  <Paragraphs>325</Paragraphs>
  <Slides>33</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33</vt:i4>
      </vt:variant>
    </vt:vector>
  </HeadingPairs>
  <TitlesOfParts>
    <vt:vector size="43" baseType="lpstr">
      <vt:lpstr>Arial</vt:lpstr>
      <vt:lpstr>Wingdings</vt:lpstr>
      <vt:lpstr>Alexandria</vt:lpstr>
      <vt:lpstr>Simplified Arabic</vt:lpstr>
      <vt:lpstr>Alexandria Light</vt:lpstr>
      <vt:lpstr>Tajawal Medium</vt:lpstr>
      <vt:lpstr>Calibri</vt:lpstr>
      <vt:lpstr>Times New Roman</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moh-b-2013@live.com</cp:lastModifiedBy>
  <cp:revision>331</cp:revision>
  <dcterms:created xsi:type="dcterms:W3CDTF">2023-04-29T09:08:23Z</dcterms:created>
  <dcterms:modified xsi:type="dcterms:W3CDTF">2026-04-13T15:14:54Z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