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483" r:id="rId6"/>
    <p:sldId id="573" r:id="rId7"/>
    <p:sldId id="574" r:id="rId8"/>
    <p:sldId id="564" r:id="rId9"/>
    <p:sldId id="636" r:id="rId10"/>
    <p:sldId id="276" r:id="rId11"/>
    <p:sldId id="637" r:id="rId12"/>
    <p:sldId id="576" r:id="rId13"/>
    <p:sldId id="638" r:id="rId14"/>
    <p:sldId id="578" r:id="rId15"/>
    <p:sldId id="577" r:id="rId16"/>
    <p:sldId id="580" r:id="rId17"/>
    <p:sldId id="581" r:id="rId18"/>
    <p:sldId id="582" r:id="rId19"/>
    <p:sldId id="585" r:id="rId20"/>
    <p:sldId id="583" r:id="rId21"/>
    <p:sldId id="261" r:id="rId22"/>
    <p:sldId id="640" r:id="rId23"/>
    <p:sldId id="639" r:id="rId24"/>
    <p:sldId id="588" r:id="rId25"/>
    <p:sldId id="586" r:id="rId26"/>
    <p:sldId id="590" r:id="rId27"/>
    <p:sldId id="591" r:id="rId28"/>
    <p:sldId id="589" r:id="rId29"/>
    <p:sldId id="562" r:id="rId30"/>
    <p:sldId id="628" r:id="rId31"/>
    <p:sldId id="627" r:id="rId32"/>
    <p:sldId id="629" r:id="rId33"/>
    <p:sldId id="593" r:id="rId34"/>
    <p:sldId id="592" r:id="rId35"/>
    <p:sldId id="594" r:id="rId36"/>
    <p:sldId id="298" r:id="rId37"/>
    <p:sldId id="595" r:id="rId38"/>
    <p:sldId id="596" r:id="rId39"/>
    <p:sldId id="635" r:id="rId40"/>
    <p:sldId id="598" r:id="rId41"/>
    <p:sldId id="597" r:id="rId42"/>
    <p:sldId id="599" r:id="rId43"/>
    <p:sldId id="623" r:id="rId44"/>
    <p:sldId id="624" r:id="rId45"/>
    <p:sldId id="625" r:id="rId46"/>
    <p:sldId id="626" r:id="rId47"/>
    <p:sldId id="631" r:id="rId48"/>
    <p:sldId id="633" r:id="rId49"/>
    <p:sldId id="63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573"/>
            <p14:sldId id="574"/>
            <p14:sldId id="564"/>
            <p14:sldId id="636"/>
            <p14:sldId id="276"/>
            <p14:sldId id="637"/>
            <p14:sldId id="576"/>
            <p14:sldId id="638"/>
            <p14:sldId id="578"/>
            <p14:sldId id="577"/>
            <p14:sldId id="580"/>
            <p14:sldId id="581"/>
            <p14:sldId id="582"/>
            <p14:sldId id="585"/>
            <p14:sldId id="583"/>
            <p14:sldId id="261"/>
            <p14:sldId id="640"/>
            <p14:sldId id="639"/>
            <p14:sldId id="588"/>
            <p14:sldId id="586"/>
            <p14:sldId id="590"/>
            <p14:sldId id="591"/>
            <p14:sldId id="589"/>
            <p14:sldId id="562"/>
            <p14:sldId id="628"/>
            <p14:sldId id="627"/>
            <p14:sldId id="629"/>
            <p14:sldId id="593"/>
            <p14:sldId id="592"/>
            <p14:sldId id="594"/>
            <p14:sldId id="298"/>
            <p14:sldId id="595"/>
            <p14:sldId id="596"/>
            <p14:sldId id="635"/>
            <p14:sldId id="598"/>
            <p14:sldId id="597"/>
            <p14:sldId id="599"/>
            <p14:sldId id="623"/>
            <p14:sldId id="624"/>
            <p14:sldId id="625"/>
            <p14:sldId id="626"/>
            <p14:sldId id="631"/>
            <p14:sldId id="633"/>
            <p14:sldId id="6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59" d="100"/>
          <a:sy n="59" d="100"/>
        </p:scale>
        <p:origin x="880"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خصائص الكتابة التسويقية للجمهور الرقمي</a:t>
          </a: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قوالب كتابة المحتوى التسويقي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074A7F21-D61F-47B8-B9AA-CF1E85E44511}">
      <dgm:prSet custT="1"/>
      <dgm:spPr/>
      <dgm:t>
        <a:bodyPr/>
        <a:lstStyle/>
        <a:p>
          <a:pPr rtl="1"/>
          <a:r>
            <a:rPr lang="ar-EG" sz="1800" b="1" dirty="0">
              <a:latin typeface="Alexandria Medium" pitchFamily="2" charset="-78"/>
              <a:cs typeface="Alexandria Medium" pitchFamily="2" charset="-78"/>
            </a:rPr>
            <a:t>نماذج كتابة المحتوى التسويقي</a:t>
          </a:r>
        </a:p>
      </dgm:t>
    </dgm:pt>
    <dgm:pt modelId="{6B351377-FE23-4E24-AD17-BE17CBE0FD6F}" type="parTrans" cxnId="{A7B3E3F1-EF2C-4724-BCFD-07024118F7E8}">
      <dgm:prSet/>
      <dgm:spPr/>
      <dgm:t>
        <a:bodyPr/>
        <a:lstStyle/>
        <a:p>
          <a:endParaRPr lang="en-US"/>
        </a:p>
      </dgm:t>
    </dgm:pt>
    <dgm:pt modelId="{BE552631-F903-4BC9-B5EA-65ACF3D10EE1}" type="sibTrans" cxnId="{A7B3E3F1-EF2C-4724-BCFD-07024118F7E8}">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3"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3" custScaleX="100000" custScaleY="43622">
        <dgm:presLayoutVars>
          <dgm:chMax val="0"/>
          <dgm:bulletEnabled val="1"/>
        </dgm:presLayoutVars>
      </dgm:prSet>
      <dgm:spPr/>
    </dgm:pt>
    <dgm:pt modelId="{543DC704-619B-4314-B63B-D602778031EA}" type="pres">
      <dgm:prSet presAssocID="{F2D5DBD2-FF01-4BAE-AD19-330AF5DE9C23}" presName="spacer" presStyleCnt="0"/>
      <dgm:spPr/>
    </dgm:pt>
    <dgm:pt modelId="{ED115E79-5EA7-4880-A8E6-D6FF5EEE9F46}" type="pres">
      <dgm:prSet presAssocID="{074A7F21-D61F-47B8-B9AA-CF1E85E44511}" presName="parentText" presStyleLbl="node1" presStyleIdx="2" presStyleCnt="3" custScaleX="100000" custScaleY="43622">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F11F1478-0083-4529-B9A7-18062CF51B9A}" type="presOf" srcId="{074A7F21-D61F-47B8-B9AA-CF1E85E44511}" destId="{ED115E79-5EA7-4880-A8E6-D6FF5EEE9F46}"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A7B3E3F1-EF2C-4724-BCFD-07024118F7E8}" srcId="{0CA42C7C-2B7D-4CB7-9BA5-FD23D73572AB}" destId="{074A7F21-D61F-47B8-B9AA-CF1E85E44511}" srcOrd="2" destOrd="0" parTransId="{6B351377-FE23-4E24-AD17-BE17CBE0FD6F}" sibTransId="{BE552631-F903-4BC9-B5EA-65ACF3D10EE1}"/>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8D4DB40D-7603-4139-9ACE-AEA084079A94}" type="presParOf" srcId="{D9264816-3DEE-4B54-954B-44E82D539425}" destId="{543DC704-619B-4314-B63B-D602778031EA}" srcOrd="3" destOrd="0" presId="urn:microsoft.com/office/officeart/2005/8/layout/vList2"/>
    <dgm:cxn modelId="{F48C6867-8F69-4939-B253-016B2C068E32}" type="presParOf" srcId="{D9264816-3DEE-4B54-954B-44E82D539425}" destId="{ED115E79-5EA7-4880-A8E6-D6FF5EEE9F4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خصائص الكتابة التسويقية للجمهور الرقمي</a:t>
          </a: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قوالب كتابة المحتوى التسويقي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074A7F21-D61F-47B8-B9AA-CF1E85E44511}">
      <dgm:prSet custT="1"/>
      <dgm:spPr/>
      <dgm:t>
        <a:bodyPr/>
        <a:lstStyle/>
        <a:p>
          <a:pPr rtl="1"/>
          <a:r>
            <a:rPr lang="ar-EG" sz="1800" b="1" dirty="0">
              <a:latin typeface="Alexandria Medium" pitchFamily="2" charset="-78"/>
              <a:cs typeface="Alexandria Medium" pitchFamily="2" charset="-78"/>
            </a:rPr>
            <a:t>نماذج كتابة المحتوى التسويقي</a:t>
          </a:r>
        </a:p>
      </dgm:t>
    </dgm:pt>
    <dgm:pt modelId="{6B351377-FE23-4E24-AD17-BE17CBE0FD6F}" type="parTrans" cxnId="{A7B3E3F1-EF2C-4724-BCFD-07024118F7E8}">
      <dgm:prSet/>
      <dgm:spPr/>
      <dgm:t>
        <a:bodyPr/>
        <a:lstStyle/>
        <a:p>
          <a:endParaRPr lang="en-US"/>
        </a:p>
      </dgm:t>
    </dgm:pt>
    <dgm:pt modelId="{BE552631-F903-4BC9-B5EA-65ACF3D10EE1}" type="sibTrans" cxnId="{A7B3E3F1-EF2C-4724-BCFD-07024118F7E8}">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3"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3" custScaleX="100000" custScaleY="43622">
        <dgm:presLayoutVars>
          <dgm:chMax val="0"/>
          <dgm:bulletEnabled val="1"/>
        </dgm:presLayoutVars>
      </dgm:prSet>
      <dgm:spPr/>
    </dgm:pt>
    <dgm:pt modelId="{543DC704-619B-4314-B63B-D602778031EA}" type="pres">
      <dgm:prSet presAssocID="{F2D5DBD2-FF01-4BAE-AD19-330AF5DE9C23}" presName="spacer" presStyleCnt="0"/>
      <dgm:spPr/>
    </dgm:pt>
    <dgm:pt modelId="{ED115E79-5EA7-4880-A8E6-D6FF5EEE9F46}" type="pres">
      <dgm:prSet presAssocID="{074A7F21-D61F-47B8-B9AA-CF1E85E44511}" presName="parentText" presStyleLbl="node1" presStyleIdx="2" presStyleCnt="3" custScaleX="100000" custScaleY="43622">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F11F1478-0083-4529-B9A7-18062CF51B9A}" type="presOf" srcId="{074A7F21-D61F-47B8-B9AA-CF1E85E44511}" destId="{ED115E79-5EA7-4880-A8E6-D6FF5EEE9F46}"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A7B3E3F1-EF2C-4724-BCFD-07024118F7E8}" srcId="{0CA42C7C-2B7D-4CB7-9BA5-FD23D73572AB}" destId="{074A7F21-D61F-47B8-B9AA-CF1E85E44511}" srcOrd="2" destOrd="0" parTransId="{6B351377-FE23-4E24-AD17-BE17CBE0FD6F}" sibTransId="{BE552631-F903-4BC9-B5EA-65ACF3D10EE1}"/>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8D4DB40D-7603-4139-9ACE-AEA084079A94}" type="presParOf" srcId="{D9264816-3DEE-4B54-954B-44E82D539425}" destId="{543DC704-619B-4314-B63B-D602778031EA}" srcOrd="3" destOrd="0" presId="urn:microsoft.com/office/officeart/2005/8/layout/vList2"/>
    <dgm:cxn modelId="{F48C6867-8F69-4939-B253-016B2C068E32}" type="presParOf" srcId="{D9264816-3DEE-4B54-954B-44E82D539425}" destId="{ED115E79-5EA7-4880-A8E6-D6FF5EEE9F4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1294839"/>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خصائص الكتابة التسويقية للجمهور الرقمي</a:t>
          </a:r>
        </a:p>
      </dsp:txBody>
      <dsp:txXfrm>
        <a:off x="25911" y="1320750"/>
        <a:ext cx="8426956" cy="478970"/>
      </dsp:txXfrm>
    </dsp:sp>
    <dsp:sp modelId="{DB6A0E5A-B2FA-49D8-9424-C3E2587393F2}">
      <dsp:nvSpPr>
        <dsp:cNvPr id="0" name=""/>
        <dsp:cNvSpPr/>
      </dsp:nvSpPr>
      <dsp:spPr>
        <a:xfrm>
          <a:off x="0" y="201283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قوالب كتابة المحتوى التسويقي</a:t>
          </a:r>
        </a:p>
      </dsp:txBody>
      <dsp:txXfrm>
        <a:off x="25911" y="2038742"/>
        <a:ext cx="8426956" cy="478970"/>
      </dsp:txXfrm>
    </dsp:sp>
    <dsp:sp modelId="{ED115E79-5EA7-4880-A8E6-D6FF5EEE9F46}">
      <dsp:nvSpPr>
        <dsp:cNvPr id="0" name=""/>
        <dsp:cNvSpPr/>
      </dsp:nvSpPr>
      <dsp:spPr>
        <a:xfrm>
          <a:off x="0" y="2730824"/>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1" kern="1200" dirty="0">
              <a:latin typeface="Alexandria Medium" pitchFamily="2" charset="-78"/>
              <a:cs typeface="Alexandria Medium" pitchFamily="2" charset="-78"/>
            </a:rPr>
            <a:t>نماذج كتابة المحتوى التسويقي</a:t>
          </a:r>
        </a:p>
      </dsp:txBody>
      <dsp:txXfrm>
        <a:off x="25911" y="2756735"/>
        <a:ext cx="8426956" cy="4789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1294839"/>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خصائص الكتابة التسويقية للجمهور الرقمي</a:t>
          </a:r>
        </a:p>
      </dsp:txBody>
      <dsp:txXfrm>
        <a:off x="25911" y="1320750"/>
        <a:ext cx="8426956" cy="478970"/>
      </dsp:txXfrm>
    </dsp:sp>
    <dsp:sp modelId="{DB6A0E5A-B2FA-49D8-9424-C3E2587393F2}">
      <dsp:nvSpPr>
        <dsp:cNvPr id="0" name=""/>
        <dsp:cNvSpPr/>
      </dsp:nvSpPr>
      <dsp:spPr>
        <a:xfrm>
          <a:off x="0" y="201283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قوالب كتابة المحتوى التسويقي</a:t>
          </a:r>
        </a:p>
      </dsp:txBody>
      <dsp:txXfrm>
        <a:off x="25911" y="2038742"/>
        <a:ext cx="8426956" cy="478970"/>
      </dsp:txXfrm>
    </dsp:sp>
    <dsp:sp modelId="{ED115E79-5EA7-4880-A8E6-D6FF5EEE9F46}">
      <dsp:nvSpPr>
        <dsp:cNvPr id="0" name=""/>
        <dsp:cNvSpPr/>
      </dsp:nvSpPr>
      <dsp:spPr>
        <a:xfrm>
          <a:off x="0" y="2730824"/>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1" kern="1200" dirty="0">
              <a:latin typeface="Alexandria Medium" pitchFamily="2" charset="-78"/>
              <a:cs typeface="Alexandria Medium" pitchFamily="2" charset="-78"/>
            </a:rPr>
            <a:t>نماذج كتابة المحتوى التسويقي</a:t>
          </a:r>
        </a:p>
      </dsp:txBody>
      <dsp:txXfrm>
        <a:off x="25911" y="2756735"/>
        <a:ext cx="8426956" cy="4789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18</a:t>
            </a:fld>
            <a:endParaRPr lang="en-US"/>
          </a:p>
        </p:txBody>
      </p:sp>
    </p:spTree>
    <p:extLst>
      <p:ext uri="{BB962C8B-B14F-4D97-AF65-F5344CB8AC3E}">
        <p14:creationId xmlns:p14="http://schemas.microsoft.com/office/powerpoint/2010/main" val="3044222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19</a:t>
            </a:fld>
            <a:endParaRPr lang="en-US"/>
          </a:p>
        </p:txBody>
      </p:sp>
    </p:spTree>
    <p:extLst>
      <p:ext uri="{BB962C8B-B14F-4D97-AF65-F5344CB8AC3E}">
        <p14:creationId xmlns:p14="http://schemas.microsoft.com/office/powerpoint/2010/main" val="4099715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visme.co/templates/white-papers/" TargetMode="External"/><Relationship Id="rId2" Type="http://schemas.openxmlformats.org/officeDocument/2006/relationships/hyperlink" Target="https://venngage.com/templates/white-papers"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examples.com/business/white-paper.html" TargetMode="External"/><Relationship Id="rId4" Type="http://schemas.openxmlformats.org/officeDocument/2006/relationships/hyperlink" Target="https://www.template.net/business/paper-templates/white-paper-pdf/"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venngage.com/templates/ebooks" TargetMode="External"/><Relationship Id="rId7" Type="http://schemas.openxmlformats.org/officeDocument/2006/relationships/hyperlink" Target="https://www.template.net/editable/ebooks" TargetMode="External"/><Relationship Id="rId2" Type="http://schemas.openxmlformats.org/officeDocument/2006/relationships/hyperlink" Target="https://www.visme.co/templates/ebooks/" TargetMode="External"/><Relationship Id="rId1" Type="http://schemas.openxmlformats.org/officeDocument/2006/relationships/slideLayout" Target="../slideLayouts/slideLayout2.xml"/><Relationship Id="rId6" Type="http://schemas.openxmlformats.org/officeDocument/2006/relationships/hyperlink" Target="https://www.flipsnack.com/templates/search?q=ebook" TargetMode="External"/><Relationship Id="rId5" Type="http://schemas.openxmlformats.org/officeDocument/2006/relationships/hyperlink" Target="https://www.freepik.com/vectors/ebook-template" TargetMode="External"/><Relationship Id="rId4" Type="http://schemas.openxmlformats.org/officeDocument/2006/relationships/hyperlink" Target="https://www.adobe.com/uk/creativecloud/design/discover/ebook-templates.html"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neilpatel.com/ubersuggest/" TargetMode="External"/><Relationship Id="rId2" Type="http://schemas.openxmlformats.org/officeDocument/2006/relationships/hyperlink" Target="https://answerthepublic.com/"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jenni.ai/" TargetMode="External"/><Relationship Id="rId4" Type="http://schemas.openxmlformats.org/officeDocument/2006/relationships/hyperlink" Target="https://www.jasper.ai/"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csb.org/cdn/files-Success-story-template2017-1.pdf" TargetMode="External"/><Relationship Id="rId2" Type="http://schemas.openxmlformats.org/officeDocument/2006/relationships/hyperlink" Target="https://cdn2.hubspot.net/hubfs/2135689/%5BFourcast%5D%20PDF%20Customer%20story%20GEM%20One-Google%20Cloud.pdf"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ondigitalmarketing.com/wp-content/uploads/2023/08/Customer-Success-Stories-Newsletter-Email-Templates-Maximize-Subscriber-Engagement-With-These-Newsletter-Email-Templates.pdf"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hyperlink" Target="https://www.template.net/editable/testimonial" TargetMode="External"/><Relationship Id="rId2" Type="http://schemas.openxmlformats.org/officeDocument/2006/relationships/hyperlink" Target="https://www.canva.com/templates/s/testimonial/"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vezeeta.com/en" TargetMode="External"/><Relationship Id="rId2" Type="http://schemas.openxmlformats.org/officeDocument/2006/relationships/hyperlink" Target="https://ar.tripadvisor.com/" TargetMode="Externa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freepik.com/free-photos-vectors/catalog-template" TargetMode="External"/><Relationship Id="rId2" Type="http://schemas.openxmlformats.org/officeDocument/2006/relationships/hyperlink" Target="https://elements.envato.com/learn/best-product-catalog-templates-to-download" TargetMode="Externa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hyperlink" Target="https://www.aminstitute.com/headline/" TargetMode="External"/><Relationship Id="rId7" Type="http://schemas.openxmlformats.org/officeDocument/2006/relationships/image" Target="../media/image4.png"/><Relationship Id="rId2" Type="http://schemas.openxmlformats.org/officeDocument/2006/relationships/hyperlink" Target="https://www.portent.com/tools/title-maker/" TargetMode="External"/><Relationship Id="rId1" Type="http://schemas.openxmlformats.org/officeDocument/2006/relationships/slideLayout" Target="../slideLayouts/slideLayout2.xml"/><Relationship Id="rId6" Type="http://schemas.openxmlformats.org/officeDocument/2006/relationships/hyperlink" Target="https://www.blogger.com/onboarding#create" TargetMode="External"/><Relationship Id="rId5" Type="http://schemas.openxmlformats.org/officeDocument/2006/relationships/hyperlink" Target="https://hemingwayapp.com/" TargetMode="External"/><Relationship Id="rId4" Type="http://schemas.openxmlformats.org/officeDocument/2006/relationships/hyperlink" Target="https://www.semrush.com/topic-research/" TargetMode="Externa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jpeg"/><Relationship Id="rId1" Type="http://schemas.openxmlformats.org/officeDocument/2006/relationships/slideLayout" Target="../slideLayouts/slideLayout12.xml"/><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السادسة</a:t>
            </a:r>
            <a:endParaRPr lang="en-US" sz="2400" b="1" dirty="0">
              <a:solidFill>
                <a:schemeClr val="bg1"/>
              </a:solidFill>
              <a:latin typeface="Alexandria" charset="0"/>
              <a:cs typeface="Alexandria" charset="0"/>
            </a:endParaRPr>
          </a:p>
        </p:txBody>
      </p:sp>
      <p:sp>
        <p:nvSpPr>
          <p:cNvPr id="46" name="TextBox 45"/>
          <p:cNvSpPr txBox="1"/>
          <p:nvPr/>
        </p:nvSpPr>
        <p:spPr>
          <a:xfrm>
            <a:off x="761409" y="4581784"/>
            <a:ext cx="3993402"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إنتاج المحتوى التسويقي المكتوب</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475565"/>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السادسة</a:t>
            </a:r>
            <a:br>
              <a:rPr lang="ar-EG" sz="3200" b="1" dirty="0">
                <a:latin typeface="Alexandria" pitchFamily="2" charset="-78"/>
                <a:cs typeface="Alexandria" pitchFamily="2" charset="-78"/>
              </a:rPr>
            </a:br>
            <a:r>
              <a:rPr lang="ar-EG" sz="2400" b="1" kern="0" dirty="0">
                <a:solidFill>
                  <a:srgbClr val="00AEEF"/>
                </a:solidFill>
                <a:latin typeface="Simplified Arabic" panose="02020603050405020304" pitchFamily="18" charset="-78"/>
                <a:cs typeface="Alexandria" charset="0"/>
              </a:rPr>
              <a:t>إنتاج المحتوى التسويقي المكتوب</a:t>
            </a: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2376836432"/>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7EA02-CD45-165D-112F-5A18BB52A99D}"/>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خصائص الكتابة التسويقية للجمهور الرقمي</a:t>
            </a:r>
            <a:br>
              <a:rPr lang="ar-EG" sz="2800" b="1" dirty="0">
                <a:latin typeface="Alexandria Medium" pitchFamily="2" charset="-78"/>
                <a:cs typeface="Alexandria Medium" pitchFamily="2" charset="-78"/>
              </a:rPr>
            </a:br>
            <a:endParaRPr lang="en-US" sz="2800" b="1" dirty="0"/>
          </a:p>
        </p:txBody>
      </p:sp>
      <p:sp>
        <p:nvSpPr>
          <p:cNvPr id="3" name="Content Placeholder 2">
            <a:extLst>
              <a:ext uri="{FF2B5EF4-FFF2-40B4-BE49-F238E27FC236}">
                <a16:creationId xmlns:a16="http://schemas.microsoft.com/office/drawing/2014/main" id="{1C5AF2AE-ACD2-0536-67F0-D3531A39D9BC}"/>
              </a:ext>
            </a:extLst>
          </p:cNvPr>
          <p:cNvSpPr>
            <a:spLocks noGrp="1"/>
          </p:cNvSpPr>
          <p:nvPr>
            <p:ph idx="1"/>
          </p:nvPr>
        </p:nvSpPr>
        <p:spPr>
          <a:xfrm>
            <a:off x="4903076" y="1825625"/>
            <a:ext cx="6450724" cy="4351338"/>
          </a:xfrm>
        </p:spPr>
        <p:txBody>
          <a:bodyPr>
            <a:normAutofit fontScale="92500" lnSpcReduction="10000"/>
          </a:bodyPr>
          <a:lstStyle/>
          <a:p>
            <a:pPr algn="just" rtl="1">
              <a:lnSpc>
                <a:spcPct val="150000"/>
              </a:lnSpc>
            </a:pPr>
            <a:r>
              <a:rPr lang="ar-EG" sz="1600" b="1" dirty="0">
                <a:latin typeface="Alexandria Medium" pitchFamily="2" charset="-78"/>
                <a:cs typeface="Alexandria Medium" pitchFamily="2" charset="-78"/>
              </a:rPr>
              <a:t>التركيز على الجمهور المستهدف</a:t>
            </a:r>
            <a:r>
              <a:rPr lang="ar-EG" sz="1600" dirty="0">
                <a:latin typeface="Alexandria Medium" pitchFamily="2" charset="-78"/>
                <a:cs typeface="Alexandria Medium" pitchFamily="2" charset="-78"/>
              </a:rPr>
              <a:t>: تستهدف الكتابة التسويقية للجمهور الرقمي شريحة محددة من العملاء المحتملين، وتركز على احتياجاتهم وتفضيلاتهم.</a:t>
            </a:r>
          </a:p>
          <a:p>
            <a:pPr algn="just" rtl="1">
              <a:lnSpc>
                <a:spcPct val="150000"/>
              </a:lnSpc>
            </a:pPr>
            <a:r>
              <a:rPr lang="ar-EG" sz="1600" b="1" dirty="0">
                <a:latin typeface="Alexandria Medium" pitchFamily="2" charset="-78"/>
                <a:cs typeface="Alexandria Medium" pitchFamily="2" charset="-78"/>
              </a:rPr>
              <a:t>استخدام لغة بسيطة وواضحة</a:t>
            </a:r>
            <a:r>
              <a:rPr lang="ar-EG" sz="1600" dirty="0">
                <a:latin typeface="Alexandria Medium" pitchFamily="2" charset="-78"/>
                <a:cs typeface="Alexandria Medium" pitchFamily="2" charset="-78"/>
              </a:rPr>
              <a:t>: يجب أن تكون اللغة المستخدمة في الكتابة التسويقية سهلة الفهم وخالية من الجمل المعقدة أو المصطلحات الفنية.</a:t>
            </a:r>
          </a:p>
          <a:p>
            <a:pPr algn="just" rtl="1">
              <a:lnSpc>
                <a:spcPct val="150000"/>
              </a:lnSpc>
            </a:pPr>
            <a:r>
              <a:rPr lang="ar-EG" sz="1600" b="1" dirty="0">
                <a:latin typeface="Alexandria Medium" pitchFamily="2" charset="-78"/>
                <a:cs typeface="Alexandria Medium" pitchFamily="2" charset="-78"/>
              </a:rPr>
              <a:t>التركيز على المنافع</a:t>
            </a:r>
            <a:r>
              <a:rPr lang="ar-EG" sz="1600" dirty="0">
                <a:latin typeface="Alexandria Medium" pitchFamily="2" charset="-78"/>
                <a:cs typeface="Alexandria Medium" pitchFamily="2" charset="-78"/>
              </a:rPr>
              <a:t>: بدلاً من التركيز على الميزات، يجب أن تركز الكتابة التسويقية على المنافع التي سيحصل عليها العملاء من المنتج أو الخدمة.</a:t>
            </a:r>
          </a:p>
          <a:p>
            <a:pPr algn="just" rtl="1">
              <a:lnSpc>
                <a:spcPct val="150000"/>
              </a:lnSpc>
            </a:pPr>
            <a:r>
              <a:rPr lang="ar-EG" sz="1600" b="1" dirty="0">
                <a:latin typeface="Alexandria Medium" pitchFamily="2" charset="-78"/>
                <a:cs typeface="Alexandria Medium" pitchFamily="2" charset="-78"/>
              </a:rPr>
              <a:t>استخدام الوسائط المتعددة</a:t>
            </a:r>
            <a:r>
              <a:rPr lang="ar-EG" sz="1600" dirty="0">
                <a:latin typeface="Alexandria Medium" pitchFamily="2" charset="-78"/>
                <a:cs typeface="Alexandria Medium" pitchFamily="2" charset="-78"/>
              </a:rPr>
              <a:t>: تستخدم الكتابة التسويقية للجمهور الرقمي مزيجًا من الوسائط المتعددة مثل الصور والفيديوهات لجذب انتباه المستخدمين</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Text, logo&#10;&#10;Description automatically generated">
            <a:extLst>
              <a:ext uri="{FF2B5EF4-FFF2-40B4-BE49-F238E27FC236}">
                <a16:creationId xmlns:a16="http://schemas.microsoft.com/office/drawing/2014/main" id="{8E8AF2D1-BED0-3F0B-78B3-ACC072589A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460" y="2466211"/>
            <a:ext cx="4372305" cy="24594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1CB1842-5F4A-473A-BA4F-DEE981F3C2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79992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5B48-BA8A-3D03-B378-E6BC5667E3E4}"/>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خصائص الكتابة التسويقية للجمهور الرقمي</a:t>
            </a:r>
            <a:br>
              <a:rPr lang="ar-EG" sz="2800" b="1"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013434" y="1825625"/>
            <a:ext cx="6340366" cy="4351338"/>
          </a:xfrm>
        </p:spPr>
        <p:txBody>
          <a:bodyPr>
            <a:normAutofit/>
          </a:bodyPr>
          <a:lstStyle/>
          <a:p>
            <a:pPr algn="just" rtl="1">
              <a:lnSpc>
                <a:spcPct val="170000"/>
              </a:lnSpc>
            </a:pPr>
            <a:r>
              <a:rPr lang="ar-EG" sz="1600" b="1" dirty="0">
                <a:latin typeface="Alexandria Medium" pitchFamily="2" charset="-78"/>
                <a:cs typeface="Alexandria Medium" pitchFamily="2" charset="-78"/>
              </a:rPr>
              <a:t>التفاعلية: </a:t>
            </a:r>
            <a:r>
              <a:rPr lang="ar-EG" sz="1600" dirty="0">
                <a:latin typeface="Alexandria Medium" pitchFamily="2" charset="-78"/>
                <a:cs typeface="Alexandria Medium" pitchFamily="2" charset="-78"/>
              </a:rPr>
              <a:t>تسعى الكتابة التسويقية للجمهور الرقمي إلى إشراك المستخدمين وتشجيعهم على المشاركة من خلال استخدام دعوات للعمل أو طرح أسئلة.</a:t>
            </a:r>
          </a:p>
          <a:p>
            <a:pPr algn="just" rtl="1">
              <a:lnSpc>
                <a:spcPct val="170000"/>
              </a:lnSpc>
            </a:pPr>
            <a:r>
              <a:rPr lang="ar-EG" sz="1600" b="1" dirty="0">
                <a:latin typeface="Alexandria Medium" pitchFamily="2" charset="-78"/>
                <a:cs typeface="Alexandria Medium" pitchFamily="2" charset="-78"/>
              </a:rPr>
              <a:t>القابلية للقياس: </a:t>
            </a:r>
            <a:r>
              <a:rPr lang="ar-EG" sz="1600" dirty="0">
                <a:latin typeface="Alexandria Medium" pitchFamily="2" charset="-78"/>
                <a:cs typeface="Alexandria Medium" pitchFamily="2" charset="-78"/>
              </a:rPr>
              <a:t>يمكن قياس فعالية الكتابة التسويقية للجمهور الرقمي من خلال متابعة مؤشرات مثل معدلات النقر والتحويل.</a:t>
            </a:r>
          </a:p>
          <a:p>
            <a:pPr algn="just" rtl="1">
              <a:lnSpc>
                <a:spcPct val="170000"/>
              </a:lnSpc>
            </a:pPr>
            <a:r>
              <a:rPr lang="ar-EG" sz="1600" b="1" dirty="0">
                <a:latin typeface="Alexandria Medium" pitchFamily="2" charset="-78"/>
                <a:cs typeface="Alexandria Medium" pitchFamily="2" charset="-78"/>
              </a:rPr>
              <a:t>المرونة والتكيف: </a:t>
            </a:r>
            <a:r>
              <a:rPr lang="ar-EG" sz="1600" dirty="0">
                <a:latin typeface="Alexandria Medium" pitchFamily="2" charset="-78"/>
                <a:cs typeface="Alexandria Medium" pitchFamily="2" charset="-78"/>
              </a:rPr>
              <a:t>يجب أن تكون الكتابة التسويقية للجمهور الرقمي مرنة وقادرة على التكيف مع التغييرات في السوق والتفضيلات المتغيرة للمستخدمين</a:t>
            </a:r>
            <a:endParaRPr lang="en-US" sz="1600" dirty="0">
              <a:latin typeface="Alexandria Medium" pitchFamily="2" charset="-78"/>
              <a:cs typeface="Alexandria Medium" pitchFamily="2" charset="-78"/>
            </a:endParaRPr>
          </a:p>
        </p:txBody>
      </p:sp>
      <p:pic>
        <p:nvPicPr>
          <p:cNvPr id="5" name="Picture 4" descr="Diagram&#10;&#10;Description automatically generated">
            <a:extLst>
              <a:ext uri="{FF2B5EF4-FFF2-40B4-BE49-F238E27FC236}">
                <a16:creationId xmlns:a16="http://schemas.microsoft.com/office/drawing/2014/main" id="{17CF2AC0-2D54-DE3A-6450-8035564620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443" y="1825625"/>
            <a:ext cx="3616941" cy="3616941"/>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5873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03D0A-84B4-5E92-5966-1E03FA00EDFC}"/>
              </a:ext>
            </a:extLst>
          </p:cNvPr>
          <p:cNvSpPr>
            <a:spLocks noGrp="1"/>
          </p:cNvSpPr>
          <p:nvPr>
            <p:ph type="title"/>
          </p:nvPr>
        </p:nvSpPr>
        <p:spPr>
          <a:xfrm>
            <a:off x="1066800" y="441434"/>
            <a:ext cx="10058400" cy="1450757"/>
          </a:xfrm>
        </p:spPr>
        <p:txBody>
          <a:bodyPr>
            <a:normAutofit fontScale="90000"/>
          </a:bodyPr>
          <a:lstStyle/>
          <a:p>
            <a:pPr algn="ctr" rtl="1"/>
            <a:r>
              <a:rPr lang="ar-EG" b="1" dirty="0"/>
              <a:t>نماذج كتابة المحتوى الرقمي التسويقي </a:t>
            </a:r>
            <a:br>
              <a:rPr lang="ar-EG" b="1" dirty="0"/>
            </a:br>
            <a:r>
              <a:rPr lang="en-US" b="1" dirty="0"/>
              <a:t>SAVE model</a:t>
            </a:r>
            <a:r>
              <a:rPr lang="ar-EG" b="1" dirty="0"/>
              <a:t>- </a:t>
            </a:r>
            <a:r>
              <a:rPr lang="en-US" b="1" dirty="0"/>
              <a:t>1</a:t>
            </a:r>
            <a:br>
              <a:rPr lang="ar-EG" b="1" dirty="0"/>
            </a:br>
            <a:r>
              <a:rPr lang="ar-EG" b="1" dirty="0"/>
              <a:t>(الحل – الوصول – التعليم – القيمة)</a:t>
            </a:r>
            <a:endParaRPr lang="en-US" b="1" dirty="0"/>
          </a:p>
        </p:txBody>
      </p:sp>
      <p:pic>
        <p:nvPicPr>
          <p:cNvPr id="4" name="Content Placeholder 4" descr="Diagram&#10;&#10;Description automatically generated">
            <a:extLst>
              <a:ext uri="{FF2B5EF4-FFF2-40B4-BE49-F238E27FC236}">
                <a16:creationId xmlns:a16="http://schemas.microsoft.com/office/drawing/2014/main" id="{7D3724BB-5D08-3EA8-0BA8-1230B209E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6902" y="2266088"/>
            <a:ext cx="5878196" cy="4213253"/>
          </a:xfrm>
          <a:prstGeom prst="rect">
            <a:avLst/>
          </a:prstGeom>
          <a:ln>
            <a:noFill/>
          </a:ln>
          <a:effectLst>
            <a:outerShdw blurRad="292100" dist="139700" dir="2700000" algn="tl" rotWithShape="0">
              <a:srgbClr val="333333">
                <a:alpha val="65000"/>
              </a:srgbClr>
            </a:outerShdw>
          </a:effectLst>
        </p:spPr>
      </p:pic>
      <p:pic>
        <p:nvPicPr>
          <p:cNvPr id="3" name="Graphic 21">
            <a:extLst>
              <a:ext uri="{FF2B5EF4-FFF2-40B4-BE49-F238E27FC236}">
                <a16:creationId xmlns:a16="http://schemas.microsoft.com/office/drawing/2014/main" id="{FE985898-4C7C-4627-B7BA-B77FDBA85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62315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5B48-BA8A-3D03-B378-E6BC5667E3E4}"/>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SAVE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(الحل – الوصول – التعليم – القيمة)</a:t>
            </a:r>
            <a:endParaRPr lang="en-US" sz="2800" dirty="0"/>
          </a:p>
        </p:txBody>
      </p:sp>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298247" y="2564391"/>
            <a:ext cx="6340366" cy="4351338"/>
          </a:xfrm>
        </p:spPr>
        <p:txBody>
          <a:bodyPr>
            <a:normAutofit/>
          </a:bodyPr>
          <a:lstStyle/>
          <a:p>
            <a:pPr algn="just" rtl="1">
              <a:lnSpc>
                <a:spcPct val="170000"/>
              </a:lnSpc>
            </a:pPr>
            <a:r>
              <a:rPr lang="en-US" sz="1600" b="1" dirty="0">
                <a:latin typeface="Alexandria Medium" pitchFamily="2" charset="-78"/>
                <a:cs typeface="Alexandria Medium" pitchFamily="2" charset="-78"/>
              </a:rPr>
              <a:t>S</a:t>
            </a:r>
            <a:r>
              <a:rPr lang="ar-EG" sz="1600" b="1" dirty="0">
                <a:latin typeface="Alexandria Medium" pitchFamily="2" charset="-78"/>
                <a:cs typeface="Alexandria Medium" pitchFamily="2" charset="-78"/>
              </a:rPr>
              <a:t> تشير إلى الحل وليس المنتج</a:t>
            </a:r>
          </a:p>
          <a:p>
            <a:pPr algn="just" rtl="1">
              <a:lnSpc>
                <a:spcPct val="170000"/>
              </a:lnSpc>
            </a:pPr>
            <a:r>
              <a:rPr lang="en-US" sz="1600" b="1" dirty="0">
                <a:latin typeface="Alexandria Medium" pitchFamily="2" charset="-78"/>
                <a:cs typeface="Alexandria Medium" pitchFamily="2" charset="-78"/>
              </a:rPr>
              <a:t>A</a:t>
            </a:r>
            <a:r>
              <a:rPr lang="ar-EG" sz="1600" b="1" dirty="0">
                <a:latin typeface="Alexandria Medium" pitchFamily="2" charset="-78"/>
                <a:cs typeface="Alexandria Medium" pitchFamily="2" charset="-78"/>
              </a:rPr>
              <a:t> تشير إلى الوصول وليس المكان</a:t>
            </a:r>
          </a:p>
          <a:p>
            <a:pPr algn="just" rtl="1">
              <a:lnSpc>
                <a:spcPct val="170000"/>
              </a:lnSpc>
            </a:pPr>
            <a:r>
              <a:rPr lang="en-US" sz="1600" b="1" dirty="0">
                <a:latin typeface="Alexandria Medium" pitchFamily="2" charset="-78"/>
                <a:cs typeface="Alexandria Medium" pitchFamily="2" charset="-78"/>
              </a:rPr>
              <a:t>V</a:t>
            </a:r>
            <a:r>
              <a:rPr lang="ar-EG" sz="1600" b="1" dirty="0">
                <a:latin typeface="Alexandria Medium" pitchFamily="2" charset="-78"/>
                <a:cs typeface="Alexandria Medium" pitchFamily="2" charset="-78"/>
              </a:rPr>
              <a:t> تدل على القيمة وليس السعر</a:t>
            </a:r>
          </a:p>
          <a:p>
            <a:pPr algn="just" rtl="1">
              <a:lnSpc>
                <a:spcPct val="170000"/>
              </a:lnSpc>
            </a:pPr>
            <a:r>
              <a:rPr lang="en-US" sz="1600" b="1" dirty="0">
                <a:latin typeface="Alexandria Medium" pitchFamily="2" charset="-78"/>
                <a:cs typeface="Alexandria Medium" pitchFamily="2" charset="-78"/>
              </a:rPr>
              <a:t>E</a:t>
            </a:r>
            <a:r>
              <a:rPr lang="ar-EG" sz="1600" b="1" dirty="0">
                <a:latin typeface="Alexandria Medium" pitchFamily="2" charset="-78"/>
                <a:cs typeface="Alexandria Medium" pitchFamily="2" charset="-78"/>
              </a:rPr>
              <a:t> تشير إلى المعرفة وليس الترويج</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6" descr="Are the Four Ps of Marketing Obsolete in the Digital Age? - Social Media  Club">
            <a:extLst>
              <a:ext uri="{FF2B5EF4-FFF2-40B4-BE49-F238E27FC236}">
                <a16:creationId xmlns:a16="http://schemas.microsoft.com/office/drawing/2014/main" id="{7D73BF98-0F91-DEDE-97F2-D6714DDAC69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3958" y="2113542"/>
            <a:ext cx="6340366" cy="43793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88636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D8CD2-48EF-045E-19CD-3A3E9595BE5F}"/>
              </a:ext>
            </a:extLst>
          </p:cNvPr>
          <p:cNvSpPr>
            <a:spLocks noGrp="1"/>
          </p:cNvSpPr>
          <p:nvPr>
            <p:ph type="title"/>
          </p:nvPr>
        </p:nvSpPr>
        <p:spPr>
          <a:xfrm>
            <a:off x="996275" y="318680"/>
            <a:ext cx="10608823" cy="1060660"/>
          </a:xfrm>
        </p:spPr>
        <p:txBody>
          <a:bodyPr vert="horz" lIns="91440" tIns="45720" rIns="91440" bIns="45720" rtlCol="0" anchor="t">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SAVE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(الحل – الوصول – التعليم – القيمة)</a:t>
            </a:r>
            <a:endParaRPr lang="en-US" sz="2800" dirty="0">
              <a:latin typeface="Alexandria" pitchFamily="2" charset="-78"/>
              <a:cs typeface="Alexandria" pitchFamily="2" charset="-78"/>
            </a:endParaRPr>
          </a:p>
        </p:txBody>
      </p:sp>
      <p:pic>
        <p:nvPicPr>
          <p:cNvPr id="4098" name="Picture 2" descr="S.A.V.E Marketing – Update To The 4P's &amp; 7P's – The Marketing Mix">
            <a:extLst>
              <a:ext uri="{FF2B5EF4-FFF2-40B4-BE49-F238E27FC236}">
                <a16:creationId xmlns:a16="http://schemas.microsoft.com/office/drawing/2014/main" id="{369BD3CF-4F4D-B15C-6CE7-29199ED432B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76732" y="2457913"/>
            <a:ext cx="3720514" cy="4081406"/>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6232A3B9-2CF3-6B89-60EB-6FC36C9E75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a:extLst>
              <a:ext uri="{FF2B5EF4-FFF2-40B4-BE49-F238E27FC236}">
                <a16:creationId xmlns:a16="http://schemas.microsoft.com/office/drawing/2014/main" id="{71FA457C-D3A6-C085-0674-F95562D2118F}"/>
              </a:ext>
            </a:extLst>
          </p:cNvPr>
          <p:cNvPicPr>
            <a:picLocks noChangeAspect="1"/>
          </p:cNvPicPr>
          <p:nvPr/>
        </p:nvPicPr>
        <p:blipFill>
          <a:blip r:embed="rId4"/>
          <a:stretch>
            <a:fillRect/>
          </a:stretch>
        </p:blipFill>
        <p:spPr>
          <a:xfrm>
            <a:off x="4379185" y="2457913"/>
            <a:ext cx="7567976" cy="4081407"/>
          </a:xfrm>
          <a:prstGeom prst="rect">
            <a:avLst/>
          </a:prstGeom>
        </p:spPr>
      </p:pic>
    </p:spTree>
    <p:extLst>
      <p:ext uri="{BB962C8B-B14F-4D97-AF65-F5344CB8AC3E}">
        <p14:creationId xmlns:p14="http://schemas.microsoft.com/office/powerpoint/2010/main" val="3088763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298247" y="2564391"/>
            <a:ext cx="6340366" cy="4351338"/>
          </a:xfrm>
        </p:spPr>
        <p:txBody>
          <a:bodyPr>
            <a:normAutofit/>
          </a:bodyPr>
          <a:lstStyle/>
          <a:p>
            <a:pPr algn="just" rtl="1">
              <a:lnSpc>
                <a:spcPct val="170000"/>
              </a:lnSpc>
            </a:pPr>
            <a:r>
              <a:rPr lang="ar-EG" sz="1600" b="1" dirty="0">
                <a:solidFill>
                  <a:srgbClr val="FF0000"/>
                </a:solidFill>
                <a:latin typeface="Alexandria Medium" pitchFamily="2" charset="-78"/>
                <a:cs typeface="Alexandria Medium" pitchFamily="2" charset="-78"/>
              </a:rPr>
              <a:t>المشكلة</a:t>
            </a:r>
          </a:p>
          <a:p>
            <a:pPr algn="just" rtl="1">
              <a:lnSpc>
                <a:spcPct val="170000"/>
              </a:lnSpc>
            </a:pPr>
            <a:r>
              <a:rPr lang="ar-EG" sz="1600" b="1" dirty="0">
                <a:latin typeface="Alexandria Medium" pitchFamily="2" charset="-78"/>
                <a:cs typeface="Alexandria Medium" pitchFamily="2" charset="-78"/>
              </a:rPr>
              <a:t>إبراز المشكلة أو حاجة جمهورك.</a:t>
            </a:r>
          </a:p>
          <a:p>
            <a:pPr algn="just" rtl="1">
              <a:lnSpc>
                <a:spcPct val="170000"/>
              </a:lnSpc>
            </a:pPr>
            <a:r>
              <a:rPr lang="ar-EG" sz="1600" b="1" dirty="0">
                <a:solidFill>
                  <a:srgbClr val="FF0000"/>
                </a:solidFill>
                <a:latin typeface="Alexandria Medium" pitchFamily="2" charset="-78"/>
                <a:cs typeface="Alexandria Medium" pitchFamily="2" charset="-78"/>
              </a:rPr>
              <a:t>التأجيج: </a:t>
            </a:r>
          </a:p>
          <a:p>
            <a:pPr algn="just" rtl="1">
              <a:lnSpc>
                <a:spcPct val="170000"/>
              </a:lnSpc>
            </a:pPr>
            <a:r>
              <a:rPr lang="ar-EG" sz="1600" b="1" dirty="0">
                <a:latin typeface="Alexandria Medium" pitchFamily="2" charset="-78"/>
                <a:cs typeface="Alexandria Medium" pitchFamily="2" charset="-78"/>
              </a:rPr>
              <a:t>تأجيج الجمهور من خلال الحديث عن المشكلة.</a:t>
            </a:r>
          </a:p>
          <a:p>
            <a:pPr algn="just" rtl="1">
              <a:lnSpc>
                <a:spcPct val="170000"/>
              </a:lnSpc>
            </a:pPr>
            <a:r>
              <a:rPr lang="ar-EG" sz="1600" b="1" dirty="0">
                <a:solidFill>
                  <a:srgbClr val="FF0000"/>
                </a:solidFill>
                <a:latin typeface="Alexandria Medium" pitchFamily="2" charset="-78"/>
                <a:cs typeface="Alexandria Medium" pitchFamily="2" charset="-78"/>
              </a:rPr>
              <a:t>الحل</a:t>
            </a:r>
          </a:p>
          <a:p>
            <a:pPr algn="just" rtl="1">
              <a:lnSpc>
                <a:spcPct val="170000"/>
              </a:lnSpc>
            </a:pPr>
            <a:r>
              <a:rPr lang="ar-EG" sz="1600" b="1" dirty="0">
                <a:latin typeface="Alexandria Medium" pitchFamily="2" charset="-78"/>
                <a:cs typeface="Alexandria Medium" pitchFamily="2" charset="-78"/>
              </a:rPr>
              <a:t>حل المشكلة من خلال عرض منتجك أو خدمتك</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5" name="Content Placeholder 6" descr="A diagram of a problem&#10;&#10;Description automatically generated">
            <a:extLst>
              <a:ext uri="{FF2B5EF4-FFF2-40B4-BE49-F238E27FC236}">
                <a16:creationId xmlns:a16="http://schemas.microsoft.com/office/drawing/2014/main" id="{FD531C98-9FEF-380C-20D0-888CE8515655}"/>
              </a:ext>
            </a:extLst>
          </p:cNvPr>
          <p:cNvPicPr>
            <a:picLocks noChangeAspect="1"/>
          </p:cNvPicPr>
          <p:nvPr/>
        </p:nvPicPr>
        <p:blipFill rotWithShape="1">
          <a:blip r:embed="rId3">
            <a:extLst>
              <a:ext uri="{28A0092B-C50C-407E-A947-70E740481C1C}">
                <a14:useLocalDpi xmlns:a14="http://schemas.microsoft.com/office/drawing/2010/main" val="0"/>
              </a:ext>
            </a:extLst>
          </a:blip>
          <a:srcRect b="8531"/>
          <a:stretch/>
        </p:blipFill>
        <p:spPr>
          <a:xfrm>
            <a:off x="553387" y="2353456"/>
            <a:ext cx="5515743" cy="4079293"/>
          </a:xfrm>
          <a:prstGeom prst="rect">
            <a:avLst/>
          </a:prstGeom>
        </p:spPr>
      </p:pic>
      <p:sp>
        <p:nvSpPr>
          <p:cNvPr id="8" name="Title 1">
            <a:extLst>
              <a:ext uri="{FF2B5EF4-FFF2-40B4-BE49-F238E27FC236}">
                <a16:creationId xmlns:a16="http://schemas.microsoft.com/office/drawing/2014/main" id="{638CC441-29D4-2EA9-BDE6-F56BFA01CE32}"/>
              </a:ext>
            </a:extLst>
          </p:cNvPr>
          <p:cNvSpPr>
            <a:spLocks noGrp="1"/>
          </p:cNvSpPr>
          <p:nvPr>
            <p:ph type="title"/>
          </p:nvPr>
        </p:nvSpPr>
        <p:spPr>
          <a:xfrm>
            <a:off x="838200" y="464861"/>
            <a:ext cx="10515600" cy="1325563"/>
          </a:xfrm>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PAS model</a:t>
            </a:r>
            <a:r>
              <a:rPr lang="ar-EG" sz="2800" dirty="0">
                <a:latin typeface="Alexandria" pitchFamily="2" charset="-78"/>
                <a:cs typeface="Alexandria" pitchFamily="2" charset="-78"/>
              </a:rPr>
              <a:t>  2-</a:t>
            </a:r>
            <a:br>
              <a:rPr lang="en-US" sz="2800" dirty="0">
                <a:latin typeface="Alexandria" pitchFamily="2" charset="-78"/>
                <a:cs typeface="Alexandria" pitchFamily="2" charset="-78"/>
              </a:rPr>
            </a:br>
            <a:r>
              <a:rPr lang="ar-EG" sz="2800" dirty="0">
                <a:latin typeface="Alexandria" pitchFamily="2" charset="-78"/>
                <a:cs typeface="Alexandria" pitchFamily="2" charset="-78"/>
              </a:rPr>
              <a:t>(المشكلة – التأجيج – الحل)</a:t>
            </a:r>
            <a:endParaRPr lang="en-US" sz="2800" dirty="0">
              <a:latin typeface="Alexandria" pitchFamily="2" charset="-78"/>
              <a:cs typeface="Alexandria" pitchFamily="2" charset="-78"/>
            </a:endParaRPr>
          </a:p>
        </p:txBody>
      </p:sp>
    </p:spTree>
    <p:extLst>
      <p:ext uri="{BB962C8B-B14F-4D97-AF65-F5344CB8AC3E}">
        <p14:creationId xmlns:p14="http://schemas.microsoft.com/office/powerpoint/2010/main" val="380063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EB365-A418-12A9-808E-1AB4AC35BFBF}"/>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ar-EG" sz="2800" dirty="0">
                <a:latin typeface="Alexandria" pitchFamily="2" charset="-78"/>
                <a:cs typeface="Alexandria" pitchFamily="2" charset="-78"/>
              </a:rPr>
              <a:t>  3-</a:t>
            </a:r>
            <a:r>
              <a:rPr lang="en-US" sz="2800" dirty="0">
                <a:latin typeface="Alexandria" pitchFamily="2" charset="-78"/>
                <a:cs typeface="Alexandria" pitchFamily="2" charset="-78"/>
              </a:rPr>
              <a:t>BAB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(قبل وبعد والجسر أو الحل)</a:t>
            </a:r>
            <a:endParaRPr lang="en-US" sz="2800" dirty="0">
              <a:latin typeface="Alexandria" pitchFamily="2" charset="-78"/>
              <a:cs typeface="Alexandria" pitchFamily="2" charset="-78"/>
            </a:endParaRPr>
          </a:p>
        </p:txBody>
      </p:sp>
      <p:pic>
        <p:nvPicPr>
          <p:cNvPr id="5" name="Content Placeholder 4" descr="A diagram of a bridge&#10;&#10;Description automatically generated">
            <a:extLst>
              <a:ext uri="{FF2B5EF4-FFF2-40B4-BE49-F238E27FC236}">
                <a16:creationId xmlns:a16="http://schemas.microsoft.com/office/drawing/2014/main" id="{482A8F02-BEA8-410F-E5E8-B399FEA824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5345" y="2316876"/>
            <a:ext cx="7801310" cy="4388237"/>
          </a:xfrm>
        </p:spPr>
      </p:pic>
      <p:pic>
        <p:nvPicPr>
          <p:cNvPr id="3" name="Graphic 21">
            <a:extLst>
              <a:ext uri="{FF2B5EF4-FFF2-40B4-BE49-F238E27FC236}">
                <a16:creationId xmlns:a16="http://schemas.microsoft.com/office/drawing/2014/main" id="{D8112F86-4CE1-2B46-F7C9-BB185C406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34561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621311" y="2041801"/>
            <a:ext cx="6340366" cy="4351338"/>
          </a:xfrm>
        </p:spPr>
        <p:txBody>
          <a:bodyPr>
            <a:normAutofit/>
          </a:bodyPr>
          <a:lstStyle/>
          <a:p>
            <a:pPr algn="just" rtl="1">
              <a:lnSpc>
                <a:spcPct val="170000"/>
              </a:lnSpc>
            </a:pPr>
            <a:r>
              <a:rPr lang="ar-EG" sz="1600" b="1" dirty="0">
                <a:solidFill>
                  <a:srgbClr val="FF0000"/>
                </a:solidFill>
                <a:latin typeface="Alexandria Medium" pitchFamily="2" charset="-78"/>
                <a:cs typeface="Alexandria Medium" pitchFamily="2" charset="-78"/>
              </a:rPr>
              <a:t>الموقف</a:t>
            </a:r>
          </a:p>
          <a:p>
            <a:pPr algn="just" rtl="1">
              <a:lnSpc>
                <a:spcPct val="170000"/>
              </a:lnSpc>
            </a:pPr>
            <a:r>
              <a:rPr lang="ar-EG" sz="1600" b="1" dirty="0">
                <a:latin typeface="Alexandria Medium" pitchFamily="2" charset="-78"/>
                <a:cs typeface="Alexandria Medium" pitchFamily="2" charset="-78"/>
              </a:rPr>
              <a:t>ما هو الموقف الحالي؟</a:t>
            </a:r>
          </a:p>
          <a:p>
            <a:pPr algn="just" rtl="1">
              <a:lnSpc>
                <a:spcPct val="170000"/>
              </a:lnSpc>
            </a:pPr>
            <a:r>
              <a:rPr lang="ar-EG" sz="1600" b="1" dirty="0">
                <a:solidFill>
                  <a:srgbClr val="FF0000"/>
                </a:solidFill>
                <a:latin typeface="Alexandria Medium" pitchFamily="2" charset="-78"/>
                <a:cs typeface="Alexandria Medium" pitchFamily="2" charset="-78"/>
              </a:rPr>
              <a:t>المشكلة: </a:t>
            </a:r>
          </a:p>
          <a:p>
            <a:pPr algn="just" rtl="1">
              <a:lnSpc>
                <a:spcPct val="170000"/>
              </a:lnSpc>
            </a:pPr>
            <a:r>
              <a:rPr lang="ar-EG" sz="1600" b="1" dirty="0">
                <a:latin typeface="Alexandria Medium" pitchFamily="2" charset="-78"/>
                <a:cs typeface="Alexandria Medium" pitchFamily="2" charset="-78"/>
              </a:rPr>
              <a:t>ما هي المشكلة التي يعاني منها العميل؟</a:t>
            </a:r>
          </a:p>
          <a:p>
            <a:pPr algn="just" rtl="1">
              <a:lnSpc>
                <a:spcPct val="170000"/>
              </a:lnSpc>
            </a:pPr>
            <a:r>
              <a:rPr lang="ar-EG" sz="1600" b="1" dirty="0">
                <a:solidFill>
                  <a:srgbClr val="FF0000"/>
                </a:solidFill>
                <a:latin typeface="Alexandria Medium" pitchFamily="2" charset="-78"/>
                <a:cs typeface="Alexandria Medium" pitchFamily="2" charset="-78"/>
              </a:rPr>
              <a:t>التداعيات </a:t>
            </a:r>
          </a:p>
          <a:p>
            <a:pPr algn="just" rtl="1">
              <a:lnSpc>
                <a:spcPct val="170000"/>
              </a:lnSpc>
            </a:pPr>
            <a:r>
              <a:rPr lang="ar-EG" sz="1600" b="1" dirty="0">
                <a:latin typeface="Alexandria Medium" pitchFamily="2" charset="-78"/>
                <a:cs typeface="Alexandria Medium" pitchFamily="2" charset="-78"/>
              </a:rPr>
              <a:t>ما هي تداعيات مشكلة العميل؟</a:t>
            </a:r>
          </a:p>
          <a:p>
            <a:pPr algn="just" rtl="1">
              <a:lnSpc>
                <a:spcPct val="170000"/>
              </a:lnSpc>
            </a:pPr>
            <a:r>
              <a:rPr lang="ar-EG" sz="1600" b="1" dirty="0">
                <a:solidFill>
                  <a:srgbClr val="FF0000"/>
                </a:solidFill>
                <a:latin typeface="Alexandria Medium" pitchFamily="2" charset="-78"/>
                <a:cs typeface="Alexandria Medium" pitchFamily="2" charset="-78"/>
              </a:rPr>
              <a:t>الفوائد:</a:t>
            </a:r>
          </a:p>
          <a:p>
            <a:pPr algn="just" rtl="1">
              <a:lnSpc>
                <a:spcPct val="170000"/>
              </a:lnSpc>
            </a:pPr>
            <a:r>
              <a:rPr lang="ar-EG" sz="1600" b="1" dirty="0">
                <a:latin typeface="Alexandria Medium" pitchFamily="2" charset="-78"/>
                <a:cs typeface="Alexandria Medium" pitchFamily="2" charset="-78"/>
              </a:rPr>
              <a:t>ما هي الفوائد التي ستعود على العميل من حل المشكلة؟</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8" name="Title 1">
            <a:extLst>
              <a:ext uri="{FF2B5EF4-FFF2-40B4-BE49-F238E27FC236}">
                <a16:creationId xmlns:a16="http://schemas.microsoft.com/office/drawing/2014/main" id="{638CC441-29D4-2EA9-BDE6-F56BFA01CE32}"/>
              </a:ext>
            </a:extLst>
          </p:cNvPr>
          <p:cNvSpPr>
            <a:spLocks noGrp="1"/>
          </p:cNvSpPr>
          <p:nvPr>
            <p:ph type="title"/>
          </p:nvPr>
        </p:nvSpPr>
        <p:spPr>
          <a:xfrm>
            <a:off x="838200" y="464861"/>
            <a:ext cx="10515600" cy="1325563"/>
          </a:xfrm>
        </p:spPr>
        <p:txBody>
          <a:bodyPr>
            <a:noAutofit/>
          </a:bodyPr>
          <a:lstStyle/>
          <a:p>
            <a:pPr algn="ctr">
              <a:lnSpc>
                <a:spcPct val="150000"/>
              </a:lnSpc>
            </a:pPr>
            <a:r>
              <a:rPr lang="ar-EG" sz="2400" dirty="0">
                <a:latin typeface="Alexandria" pitchFamily="2" charset="-78"/>
                <a:cs typeface="Alexandria" pitchFamily="2" charset="-78"/>
              </a:rPr>
              <a:t>نماذج كتابة المحتوى الرقمي التسويقي </a:t>
            </a:r>
            <a:br>
              <a:rPr lang="ar-EG" sz="2400" dirty="0">
                <a:latin typeface="Alexandria" pitchFamily="2" charset="-78"/>
                <a:cs typeface="Alexandria" pitchFamily="2" charset="-78"/>
              </a:rPr>
            </a:br>
            <a:r>
              <a:rPr lang="en-US" sz="2400" dirty="0">
                <a:latin typeface="Alexandria" pitchFamily="2" charset="-78"/>
                <a:cs typeface="Alexandria" pitchFamily="2" charset="-78"/>
              </a:rPr>
              <a:t>SPIN model</a:t>
            </a:r>
            <a:r>
              <a:rPr lang="ar-EG" sz="2400" dirty="0">
                <a:latin typeface="Alexandria" pitchFamily="2" charset="-78"/>
                <a:cs typeface="Alexandria" pitchFamily="2" charset="-78"/>
              </a:rPr>
              <a:t>4- </a:t>
            </a:r>
            <a:br>
              <a:rPr lang="ar-EG" sz="2400" dirty="0">
                <a:latin typeface="Alexandria" pitchFamily="2" charset="-78"/>
                <a:cs typeface="Alexandria" pitchFamily="2" charset="-78"/>
              </a:rPr>
            </a:br>
            <a:r>
              <a:rPr lang="ar-EG" sz="2400" dirty="0">
                <a:latin typeface="Alexandria" pitchFamily="2" charset="-78"/>
                <a:cs typeface="Alexandria" pitchFamily="2" charset="-78"/>
              </a:rPr>
              <a:t>(الموقف – المشكلة – التداعيات - الفوائد)</a:t>
            </a:r>
            <a:endParaRPr lang="en-US" sz="2400" dirty="0">
              <a:latin typeface="Alexandria" pitchFamily="2" charset="-78"/>
              <a:cs typeface="Alexandria" pitchFamily="2" charset="-78"/>
            </a:endParaRPr>
          </a:p>
        </p:txBody>
      </p:sp>
      <p:pic>
        <p:nvPicPr>
          <p:cNvPr id="2" name="Content Placeholder 4" descr="A diagram of a problem&#10;&#10;Description automatically generated">
            <a:extLst>
              <a:ext uri="{FF2B5EF4-FFF2-40B4-BE49-F238E27FC236}">
                <a16:creationId xmlns:a16="http://schemas.microsoft.com/office/drawing/2014/main" id="{8C161436-6639-FE86-D959-C65264B69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454" y="2041802"/>
            <a:ext cx="5180857" cy="4351338"/>
          </a:xfrm>
          <a:prstGeom prst="rect">
            <a:avLst/>
          </a:prstGeom>
        </p:spPr>
      </p:pic>
    </p:spTree>
    <p:extLst>
      <p:ext uri="{BB962C8B-B14F-4D97-AF65-F5344CB8AC3E}">
        <p14:creationId xmlns:p14="http://schemas.microsoft.com/office/powerpoint/2010/main" val="1208218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090B4-0796-4D44-7E23-5DF7698B0B9B}"/>
              </a:ext>
            </a:extLst>
          </p:cNvPr>
          <p:cNvSpPr>
            <a:spLocks noGrp="1"/>
          </p:cNvSpPr>
          <p:nvPr>
            <p:ph type="title"/>
          </p:nvPr>
        </p:nvSpPr>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COPE model</a:t>
            </a:r>
            <a:r>
              <a:rPr lang="ar-EG" sz="2800" dirty="0">
                <a:latin typeface="Alexandria" pitchFamily="2" charset="-78"/>
                <a:cs typeface="Alexandria" pitchFamily="2" charset="-78"/>
              </a:rPr>
              <a:t>5- </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(التواصل والتغلب والإقناع والمشاركة)</a:t>
            </a:r>
            <a:endParaRPr lang="en-US" sz="2800" dirty="0"/>
          </a:p>
        </p:txBody>
      </p:sp>
      <p:sp>
        <p:nvSpPr>
          <p:cNvPr id="6" name="TextBox 5">
            <a:extLst>
              <a:ext uri="{FF2B5EF4-FFF2-40B4-BE49-F238E27FC236}">
                <a16:creationId xmlns:a16="http://schemas.microsoft.com/office/drawing/2014/main" id="{7CF9A65E-8D29-98D5-0F52-538EB5FD810D}"/>
              </a:ext>
            </a:extLst>
          </p:cNvPr>
          <p:cNvSpPr txBox="1"/>
          <p:nvPr/>
        </p:nvSpPr>
        <p:spPr>
          <a:xfrm>
            <a:off x="3957145" y="2702712"/>
            <a:ext cx="8119241" cy="2122953"/>
          </a:xfrm>
          <a:prstGeom prst="rect">
            <a:avLst/>
          </a:prstGeom>
          <a:noFill/>
        </p:spPr>
        <p:txBody>
          <a:bodyPr wrap="square">
            <a:spAutoFit/>
          </a:bodyPr>
          <a:lstStyle/>
          <a:p>
            <a:pPr algn="just" rtl="1">
              <a:lnSpc>
                <a:spcPct val="150000"/>
              </a:lnSpc>
            </a:pPr>
            <a:r>
              <a:rPr lang="en-US" dirty="0">
                <a:latin typeface="Alexandria Medium" pitchFamily="2" charset="-78"/>
                <a:cs typeface="Alexandria Medium" pitchFamily="2" charset="-78"/>
              </a:rPr>
              <a:t>COPE</a:t>
            </a:r>
            <a:r>
              <a:rPr lang="ar-EG" dirty="0">
                <a:latin typeface="Alexandria Medium" pitchFamily="2" charset="-78"/>
                <a:cs typeface="Alexandria Medium" pitchFamily="2" charset="-78"/>
              </a:rPr>
              <a:t>)</a:t>
            </a:r>
            <a:r>
              <a:rPr lang="en-US" dirty="0">
                <a:latin typeface="Alexandria Medium" pitchFamily="2" charset="-78"/>
                <a:cs typeface="Alexandria Medium" pitchFamily="2" charset="-78"/>
              </a:rPr>
              <a:t> (Connect, Overcome, Persuade, Engage):</a:t>
            </a: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تواصل مع الجمهور من خلال التحدث بلغتهم واستخدم مصطلحاتهم</a:t>
            </a: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التغلب على اعتراضاتهم ومعالجة نقاط الألم لديهم </a:t>
            </a:r>
            <a:endParaRPr lang="en-US" dirty="0">
              <a:latin typeface="Alexandria Medium" pitchFamily="2" charset="-78"/>
              <a:cs typeface="Alexandria Medium" pitchFamily="2" charset="-78"/>
            </a:endParaRP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إقناعهم بقيمة وفوائد العرض الخاص بك بكتابة المزايا بوضوح</a:t>
            </a:r>
            <a:endParaRPr lang="en-US" dirty="0">
              <a:latin typeface="Alexandria Medium" pitchFamily="2" charset="-78"/>
              <a:cs typeface="Alexandria Medium" pitchFamily="2" charset="-78"/>
            </a:endParaRP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قم بإشراكهم من خلال عبارة واضحة تحث المستخدم على اتخاذ إجراء.</a:t>
            </a:r>
            <a:endParaRPr lang="en-US"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4E585F6C-1CAB-C0FD-9367-D56F9211C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6675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C3812-0D54-A58F-4E0B-9AFADA3BA2AA}"/>
              </a:ext>
            </a:extLst>
          </p:cNvPr>
          <p:cNvSpPr>
            <a:spLocks noGrp="1"/>
          </p:cNvSpPr>
          <p:nvPr>
            <p:ph type="title"/>
          </p:nvPr>
        </p:nvSpPr>
        <p:spPr>
          <a:xfrm>
            <a:off x="838200" y="806560"/>
            <a:ext cx="10515600" cy="1325563"/>
          </a:xfrm>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ACCA model</a:t>
            </a:r>
            <a:r>
              <a:rPr lang="ar-EG" sz="2800" dirty="0">
                <a:latin typeface="Alexandria" pitchFamily="2" charset="-78"/>
                <a:cs typeface="Alexandria" pitchFamily="2" charset="-78"/>
              </a:rPr>
              <a:t>6- </a:t>
            </a:r>
            <a:br>
              <a:rPr lang="ar-EG" sz="2800" dirty="0">
                <a:latin typeface="Alexandria" pitchFamily="2" charset="-78"/>
                <a:cs typeface="Alexandria" pitchFamily="2" charset="-78"/>
              </a:rPr>
            </a:br>
            <a:r>
              <a:rPr lang="ar-EG" sz="2800" dirty="0">
                <a:latin typeface="Alexandria" pitchFamily="2" charset="-78"/>
                <a:cs typeface="Alexandria" pitchFamily="2" charset="-78"/>
              </a:rPr>
              <a:t>(جذب الانتباه والفهم والاقناع والإجراء المحدد) </a:t>
            </a:r>
            <a:br>
              <a:rPr lang="ar-EG" sz="2800" dirty="0">
                <a:latin typeface="Alexandria" pitchFamily="2" charset="-78"/>
                <a:cs typeface="Alexandria" pitchFamily="2" charset="-78"/>
              </a:rPr>
            </a:br>
            <a:endParaRPr lang="en-US" sz="2800" dirty="0"/>
          </a:p>
        </p:txBody>
      </p:sp>
      <p:sp>
        <p:nvSpPr>
          <p:cNvPr id="3" name="Content Placeholder 2">
            <a:extLst>
              <a:ext uri="{FF2B5EF4-FFF2-40B4-BE49-F238E27FC236}">
                <a16:creationId xmlns:a16="http://schemas.microsoft.com/office/drawing/2014/main" id="{94C59A35-C4C9-4914-5089-B54EBC87A38C}"/>
              </a:ext>
            </a:extLst>
          </p:cNvPr>
          <p:cNvSpPr>
            <a:spLocks noGrp="1"/>
          </p:cNvSpPr>
          <p:nvPr>
            <p:ph idx="1"/>
          </p:nvPr>
        </p:nvSpPr>
        <p:spPr>
          <a:xfrm>
            <a:off x="964324" y="2661197"/>
            <a:ext cx="10515600" cy="4351338"/>
          </a:xfrm>
        </p:spPr>
        <p:txBody>
          <a:bodyPr>
            <a:normAutofit/>
          </a:bodyPr>
          <a:lstStyle/>
          <a:p>
            <a:pPr algn="r" rtl="1">
              <a:lnSpc>
                <a:spcPct val="150000"/>
              </a:lnSpc>
            </a:pPr>
            <a:r>
              <a:rPr lang="en-US" sz="1600" dirty="0">
                <a:latin typeface="Alexandria Medium" pitchFamily="2" charset="-78"/>
                <a:cs typeface="Alexandria Medium" pitchFamily="2" charset="-78"/>
              </a:rPr>
              <a:t>ACCA</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(Attention, Comprehension, Conviction, Action)</a:t>
            </a:r>
            <a:endParaRPr lang="ar-EG" sz="1600" dirty="0">
              <a:latin typeface="Alexandria Medium" pitchFamily="2" charset="-78"/>
              <a:cs typeface="Alexandria Medium" pitchFamily="2" charset="-78"/>
            </a:endParaRPr>
          </a:p>
          <a:p>
            <a:pPr algn="r" rtl="1">
              <a:lnSpc>
                <a:spcPct val="150000"/>
              </a:lnSpc>
            </a:pPr>
            <a:r>
              <a:rPr lang="ar-EG" sz="1600" dirty="0">
                <a:latin typeface="Alexandria Medium" pitchFamily="2" charset="-78"/>
                <a:cs typeface="Alexandria Medium" pitchFamily="2" charset="-78"/>
              </a:rPr>
              <a:t> أجذب انتباه الجمهور بكلمات رنانة</a:t>
            </a:r>
          </a:p>
          <a:p>
            <a:pPr algn="r" rtl="1">
              <a:lnSpc>
                <a:spcPct val="150000"/>
              </a:lnSpc>
            </a:pPr>
            <a:r>
              <a:rPr lang="ar-EG" sz="1600" dirty="0">
                <a:latin typeface="Alexandria Medium" pitchFamily="2" charset="-78"/>
                <a:cs typeface="Alexandria Medium" pitchFamily="2" charset="-78"/>
              </a:rPr>
              <a:t>تأكد من أنهم يفهمون رسالتك وأكتبها بوضوح</a:t>
            </a:r>
          </a:p>
          <a:p>
            <a:pPr algn="r" rtl="1">
              <a:lnSpc>
                <a:spcPct val="150000"/>
              </a:lnSpc>
            </a:pPr>
            <a:r>
              <a:rPr lang="ar-EG" sz="1600" dirty="0">
                <a:latin typeface="Alexandria Medium" pitchFamily="2" charset="-78"/>
                <a:cs typeface="Alexandria Medium" pitchFamily="2" charset="-78"/>
              </a:rPr>
              <a:t> إقناعهم بالمنتج وأكتب مزاياه</a:t>
            </a:r>
          </a:p>
          <a:p>
            <a:pPr algn="r" rtl="1">
              <a:lnSpc>
                <a:spcPct val="150000"/>
              </a:lnSpc>
            </a:pPr>
            <a:r>
              <a:rPr lang="ar-EG" sz="1600" dirty="0">
                <a:latin typeface="Alexandria Medium" pitchFamily="2" charset="-78"/>
                <a:cs typeface="Alexandria Medium" pitchFamily="2" charset="-78"/>
              </a:rPr>
              <a:t> أكتب الإجراء المطلوب</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EBBCE65-8E0D-9B7C-E021-AFB6E5C22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40249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5076E-7EC0-BAF6-BF1D-A3859F76E965}"/>
              </a:ext>
            </a:extLst>
          </p:cNvPr>
          <p:cNvSpPr>
            <a:spLocks noGrp="1"/>
          </p:cNvSpPr>
          <p:nvPr>
            <p:ph type="title"/>
          </p:nvPr>
        </p:nvSpPr>
        <p:spPr>
          <a:xfrm>
            <a:off x="838200" y="481098"/>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STEPPS model</a:t>
            </a:r>
            <a:r>
              <a:rPr lang="ar-EG" sz="2800" dirty="0">
                <a:latin typeface="Alexandria Medium" pitchFamily="2" charset="-78"/>
                <a:cs typeface="Alexandria Medium" pitchFamily="2" charset="-78"/>
              </a:rPr>
              <a:t>7- </a:t>
            </a:r>
            <a:br>
              <a:rPr lang="en-US" sz="2800" dirty="0">
                <a:latin typeface="Alexandria Medium" pitchFamily="2" charset="-78"/>
                <a:cs typeface="Alexandria Medium" pitchFamily="2" charset="-78"/>
              </a:rPr>
            </a:br>
            <a:r>
              <a:rPr lang="ar-EG" sz="2000" dirty="0">
                <a:latin typeface="Alexandria Medium" pitchFamily="2" charset="-78"/>
                <a:cs typeface="Alexandria Medium" pitchFamily="2" charset="-78"/>
              </a:rPr>
              <a:t>(العملة/القيمة الاجتماعية، والمحفزات، والعاطفة، التعميم، والقيمة العملية، والقصص)</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A360094-4C65-B1AE-6E1C-72572E328856}"/>
              </a:ext>
            </a:extLst>
          </p:cNvPr>
          <p:cNvSpPr>
            <a:spLocks noGrp="1"/>
          </p:cNvSpPr>
          <p:nvPr>
            <p:ph idx="1"/>
          </p:nvPr>
        </p:nvSpPr>
        <p:spPr>
          <a:xfrm>
            <a:off x="838200" y="2220222"/>
            <a:ext cx="10515600" cy="4351338"/>
          </a:xfrm>
        </p:spPr>
        <p:txBody>
          <a:bodyPr>
            <a:normAutofit/>
          </a:bodyPr>
          <a:lstStyle/>
          <a:p>
            <a:pPr algn="just" rtl="1">
              <a:lnSpc>
                <a:spcPct val="150000"/>
              </a:lnSpc>
            </a:pPr>
            <a:r>
              <a:rPr lang="en-US" sz="1600" dirty="0">
                <a:latin typeface="Alexandria Medium" pitchFamily="2" charset="-78"/>
                <a:cs typeface="Alexandria Medium" pitchFamily="2" charset="-78"/>
              </a:rPr>
              <a:t>STEPPS </a:t>
            </a:r>
            <a:r>
              <a:rPr lang="ar-EG" sz="1600" dirty="0">
                <a:latin typeface="Alexandria Medium" pitchFamily="2" charset="-78"/>
                <a:cs typeface="Alexandria Medium" pitchFamily="2" charset="-78"/>
              </a:rPr>
              <a:t> (العملة/القيمة الاجتماعية، والمحفزات، والعاطفة، العمومية، والقيمة العملية، والقصص): </a:t>
            </a:r>
          </a:p>
          <a:p>
            <a:pPr marL="0" indent="0" algn="just">
              <a:lnSpc>
                <a:spcPct val="150000"/>
              </a:lnSpc>
              <a:buNone/>
            </a:pPr>
            <a:r>
              <a:rPr lang="en-US" sz="1600" dirty="0">
                <a:latin typeface="Alexandria Medium" pitchFamily="2" charset="-78"/>
                <a:cs typeface="Alexandria Medium" pitchFamily="2" charset="-78"/>
              </a:rPr>
              <a:t>Social Currency</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/Triggers/ Emotion/ Public / Practical Value /Stories</a:t>
            </a:r>
            <a:endParaRPr lang="ar-EG"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استفد من الموضوعات القيمة أو الحالية ذات قيمة و عملة اجتماعية عالية مما يجعل جمهورك يبدون في حالة جيدة وبأنهم مطلعين على كل جديد ومصدر ملهم للآخرين.</a:t>
            </a:r>
            <a:endParaRPr lang="en-US"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استخدم المحفزات للإشارة إلى السلوكيات المرغوبة</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 إثارة العاطفة لخلق انطباعات طيبة وإيجابية نحو المنتج</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مناقشة الموضوعات العامة التي تهم شرائح جماهيرية عامة.</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قدم القيمة العملية لمنتجك من خلال بيان دوره في حل المشكلات والعمل على تيسير الحياه وإسعاد الزبائن</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أكتب  القصص الحقيقية التي يتردد صداها عن المنتج وتجارب النجاح مع المنتج، وأخلق قصة منتجك</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240D68E-B868-D8D7-5F9B-EB6C5E0886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241217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316CF-DA7B-461D-085B-9C42686169C1}"/>
              </a:ext>
            </a:extLst>
          </p:cNvPr>
          <p:cNvSpPr>
            <a:spLocks noGrp="1"/>
          </p:cNvSpPr>
          <p:nvPr>
            <p:ph type="title"/>
          </p:nvPr>
        </p:nvSpPr>
        <p:spPr>
          <a:xfrm>
            <a:off x="541282" y="283780"/>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STEPPS model</a:t>
            </a:r>
            <a:br>
              <a:rPr lang="en-US" sz="3600" dirty="0">
                <a:latin typeface="Alexandria Medium" pitchFamily="2" charset="-78"/>
                <a:cs typeface="Alexandria Medium" pitchFamily="2" charset="-78"/>
              </a:rPr>
            </a:br>
            <a:r>
              <a:rPr lang="ar-EG" sz="1800" dirty="0">
                <a:latin typeface="Alexandria Medium" pitchFamily="2" charset="-78"/>
                <a:cs typeface="Alexandria Medium" pitchFamily="2" charset="-78"/>
              </a:rPr>
              <a:t>(العملة/القيمة الاجتماعية، والمحفزات، والعاطفة، التعميم، والقيمة العملية، والقصص)</a:t>
            </a:r>
            <a:endParaRPr lang="en-US" sz="2400" dirty="0"/>
          </a:p>
        </p:txBody>
      </p:sp>
      <p:pic>
        <p:nvPicPr>
          <p:cNvPr id="5" name="Content Placeholder 4" descr="A diagram of steps to virality&#10;&#10;Description automatically generated">
            <a:extLst>
              <a:ext uri="{FF2B5EF4-FFF2-40B4-BE49-F238E27FC236}">
                <a16:creationId xmlns:a16="http://schemas.microsoft.com/office/drawing/2014/main" id="{E9874F77-1797-2AE5-D7D4-6B4BA11CFA4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5409"/>
          <a:stretch/>
        </p:blipFill>
        <p:spPr>
          <a:xfrm>
            <a:off x="1651766" y="2270234"/>
            <a:ext cx="8706179" cy="4414345"/>
          </a:xfrm>
        </p:spPr>
      </p:pic>
      <p:pic>
        <p:nvPicPr>
          <p:cNvPr id="3" name="Graphic 21">
            <a:extLst>
              <a:ext uri="{FF2B5EF4-FFF2-40B4-BE49-F238E27FC236}">
                <a16:creationId xmlns:a16="http://schemas.microsoft.com/office/drawing/2014/main" id="{D773C817-FA15-C78F-43F7-ACFC45199C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366529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C460B-B5A0-F484-68FE-F75B1C029766}"/>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4Ps model</a:t>
            </a:r>
            <a:r>
              <a:rPr lang="ar-EG" sz="2800" dirty="0">
                <a:latin typeface="Alexandria Medium" pitchFamily="2" charset="-78"/>
                <a:cs typeface="Alexandria Medium" pitchFamily="2" charset="-78"/>
              </a:rPr>
              <a:t> 8- </a:t>
            </a:r>
            <a:br>
              <a:rPr lang="en-US" sz="3600" dirty="0">
                <a:latin typeface="Alexandria Medium" pitchFamily="2" charset="-78"/>
                <a:cs typeface="Alexandria Medium" pitchFamily="2" charset="-78"/>
              </a:rPr>
            </a:br>
            <a:endParaRPr lang="en-US" sz="1800" dirty="0"/>
          </a:p>
        </p:txBody>
      </p:sp>
      <p:sp>
        <p:nvSpPr>
          <p:cNvPr id="3" name="Content Placeholder 2">
            <a:extLst>
              <a:ext uri="{FF2B5EF4-FFF2-40B4-BE49-F238E27FC236}">
                <a16:creationId xmlns:a16="http://schemas.microsoft.com/office/drawing/2014/main" id="{82D96A0A-7512-196D-5A66-6D3DD2D27681}"/>
              </a:ext>
            </a:extLst>
          </p:cNvPr>
          <p:cNvSpPr>
            <a:spLocks noGrp="1"/>
          </p:cNvSpPr>
          <p:nvPr>
            <p:ph idx="1"/>
          </p:nvPr>
        </p:nvSpPr>
        <p:spPr>
          <a:xfrm>
            <a:off x="1152570" y="1805583"/>
            <a:ext cx="10515600" cy="4351338"/>
          </a:xfrm>
        </p:spPr>
        <p:txBody>
          <a:bodyPr>
            <a:normAutofit/>
          </a:bodyPr>
          <a:lstStyle/>
          <a:p>
            <a:pPr marL="0" indent="0" algn="r" rtl="1">
              <a:lnSpc>
                <a:spcPct val="150000"/>
              </a:lnSpc>
              <a:buNone/>
            </a:pPr>
            <a:r>
              <a:rPr lang="it-IT" sz="1600" dirty="0">
                <a:latin typeface="Alexandria Medium" pitchFamily="2" charset="-78"/>
                <a:cs typeface="Alexandria Medium" pitchFamily="2" charset="-78"/>
              </a:rPr>
              <a:t>PPPP (Prepare, Present, Prove, Persuade)</a:t>
            </a:r>
            <a:endParaRPr lang="en-US" sz="1600" dirty="0">
              <a:latin typeface="Alexandria Medium" pitchFamily="2" charset="-78"/>
              <a:cs typeface="Alexandria Medium" pitchFamily="2" charset="-78"/>
            </a:endParaRP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الاعداد الجيد من خلال البحث وجمع البيانات.</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تقديم المعلومات الأساسية بأسلوب واضح وتعبيرات موجزة.</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 تثبت وتحقق من كتابة المحتوى الذي يوضح نقاط القوة بالمنتج.</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إقناع الجمهور باتخاذ الإجراء المطلوب</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4D85A1A-1FF0-75A1-AACB-104AEBC9F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red circle with white text&#10;&#10;Description automatically generated">
            <a:extLst>
              <a:ext uri="{FF2B5EF4-FFF2-40B4-BE49-F238E27FC236}">
                <a16:creationId xmlns:a16="http://schemas.microsoft.com/office/drawing/2014/main" id="{66BF4DF3-4EC8-8558-34B2-E8AB3F1E3D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833" y="2282158"/>
            <a:ext cx="3272615" cy="30914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62331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4A0F3-48FD-E2B9-B01D-F8E1C5744C4B}"/>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 SCOPE model </a:t>
            </a:r>
            <a:r>
              <a:rPr lang="ar-EG" sz="2800" dirty="0">
                <a:latin typeface="Alexandria Medium" pitchFamily="2" charset="-78"/>
                <a:cs typeface="Alexandria Medium" pitchFamily="2" charset="-78"/>
              </a:rPr>
              <a:t>9-</a:t>
            </a:r>
            <a:br>
              <a:rPr lang="en-US"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30D5607-D26B-7CEA-B725-950E2B4D2C40}"/>
              </a:ext>
            </a:extLst>
          </p:cNvPr>
          <p:cNvSpPr>
            <a:spLocks noGrp="1"/>
          </p:cNvSpPr>
          <p:nvPr>
            <p:ph idx="1"/>
          </p:nvPr>
        </p:nvSpPr>
        <p:spPr/>
        <p:txBody>
          <a:bodyPr>
            <a:normAutofit/>
          </a:bodyPr>
          <a:lstStyle/>
          <a:p>
            <a:pPr algn="just" rtl="1">
              <a:lnSpc>
                <a:spcPct val="150000"/>
              </a:lnSpc>
            </a:pPr>
            <a:r>
              <a:rPr lang="ar-EG" sz="1800" dirty="0">
                <a:latin typeface="Alexandria Medium" pitchFamily="2" charset="-78"/>
                <a:cs typeface="Alexandria Medium" pitchFamily="2" charset="-78"/>
              </a:rPr>
              <a:t>يقدم النموذج 5 سمات للنصوص التسويقية الرقمية الناجحة والجذابة:</a:t>
            </a:r>
          </a:p>
          <a:p>
            <a:pPr algn="just" rtl="1">
              <a:lnSpc>
                <a:spcPct val="150000"/>
              </a:lnSpc>
            </a:pPr>
            <a:r>
              <a:rPr lang="en-US" sz="1800" dirty="0">
                <a:latin typeface="Alexandria Medium" pitchFamily="2" charset="-78"/>
                <a:cs typeface="Alexandria Medium" pitchFamily="2" charset="-78"/>
              </a:rPr>
              <a:t>SCOPE (Specific, Compelling, Organized, Persuasive, Engaging) </a:t>
            </a:r>
            <a:endParaRPr lang="ar-EG" sz="1800" dirty="0">
              <a:latin typeface="Alexandria Medium" pitchFamily="2" charset="-78"/>
              <a:cs typeface="Alexandria Medium" pitchFamily="2" charset="-78"/>
            </a:endParaRPr>
          </a:p>
          <a:p>
            <a:pPr algn="just" rtl="1">
              <a:lnSpc>
                <a:spcPct val="150000"/>
              </a:lnSpc>
            </a:pPr>
            <a:r>
              <a:rPr lang="ar-EG" sz="1800" dirty="0">
                <a:latin typeface="Alexandria Medium" pitchFamily="2" charset="-78"/>
                <a:cs typeface="Alexandria Medium" pitchFamily="2" charset="-78"/>
              </a:rPr>
              <a:t>نص محدد واضح</a:t>
            </a:r>
          </a:p>
          <a:p>
            <a:pPr algn="just" rtl="1">
              <a:lnSpc>
                <a:spcPct val="150000"/>
              </a:lnSpc>
            </a:pPr>
            <a:r>
              <a:rPr lang="ar-EG" sz="1800" dirty="0">
                <a:latin typeface="Alexandria Medium" pitchFamily="2" charset="-78"/>
                <a:cs typeface="Alexandria Medium" pitchFamily="2" charset="-78"/>
              </a:rPr>
              <a:t>مقنع بأدلة عقلانية</a:t>
            </a:r>
          </a:p>
          <a:p>
            <a:pPr algn="just" rtl="1">
              <a:lnSpc>
                <a:spcPct val="150000"/>
              </a:lnSpc>
            </a:pPr>
            <a:r>
              <a:rPr lang="ar-EG" sz="1800" dirty="0">
                <a:latin typeface="Alexandria Medium" pitchFamily="2" charset="-78"/>
                <a:cs typeface="Alexandria Medium" pitchFamily="2" charset="-78"/>
              </a:rPr>
              <a:t>منظم ومرتب منطقيا</a:t>
            </a:r>
          </a:p>
          <a:p>
            <a:pPr algn="just" rtl="1">
              <a:lnSpc>
                <a:spcPct val="150000"/>
              </a:lnSpc>
            </a:pPr>
            <a:r>
              <a:rPr lang="ar-EG" sz="1800" dirty="0">
                <a:latin typeface="Alexandria Medium" pitchFamily="2" charset="-78"/>
                <a:cs typeface="Alexandria Medium" pitchFamily="2" charset="-78"/>
              </a:rPr>
              <a:t>مقنع بأدلة عاطفية</a:t>
            </a:r>
          </a:p>
          <a:p>
            <a:pPr algn="just" rtl="1">
              <a:lnSpc>
                <a:spcPct val="150000"/>
              </a:lnSpc>
            </a:pPr>
            <a:r>
              <a:rPr lang="ar-EG" sz="1800" dirty="0">
                <a:latin typeface="Alexandria Medium" pitchFamily="2" charset="-78"/>
                <a:cs typeface="Alexandria Medium" pitchFamily="2" charset="-78"/>
              </a:rPr>
              <a:t>يحث على فعل محدد (التشارك والتفاعل مع النص)</a:t>
            </a: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97EA878-DD13-E379-8F9D-191A1A663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magnifying glass with smoke stacks in the background&#10;&#10;Description automatically generated">
            <a:extLst>
              <a:ext uri="{FF2B5EF4-FFF2-40B4-BE49-F238E27FC236}">
                <a16:creationId xmlns:a16="http://schemas.microsoft.com/office/drawing/2014/main" id="{245065DD-2968-E3AA-56BA-C948BC92EF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669" y="3105330"/>
            <a:ext cx="5066284" cy="2055539"/>
          </a:xfrm>
          <a:prstGeom prst="rect">
            <a:avLst/>
          </a:prstGeom>
        </p:spPr>
      </p:pic>
    </p:spTree>
    <p:extLst>
      <p:ext uri="{BB962C8B-B14F-4D97-AF65-F5344CB8AC3E}">
        <p14:creationId xmlns:p14="http://schemas.microsoft.com/office/powerpoint/2010/main" val="2231514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3BBB5-F6AC-123A-D2CF-02ED2F5E60FB}"/>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KISS model</a:t>
            </a:r>
            <a:r>
              <a:rPr lang="ar-EG" sz="2800" dirty="0">
                <a:latin typeface="Alexandria Medium" pitchFamily="2" charset="-78"/>
                <a:cs typeface="Alexandria Medium" pitchFamily="2" charset="-78"/>
              </a:rPr>
              <a:t>10- </a:t>
            </a:r>
            <a:br>
              <a:rPr lang="en-US" sz="40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91DF1A48-0CF5-B6ED-FC61-39FC856C8B68}"/>
              </a:ext>
            </a:extLst>
          </p:cNvPr>
          <p:cNvSpPr>
            <a:spLocks noGrp="1"/>
          </p:cNvSpPr>
          <p:nvPr>
            <p:ph idx="1"/>
          </p:nvPr>
        </p:nvSpPr>
        <p:spPr>
          <a:xfrm>
            <a:off x="680545" y="2415847"/>
            <a:ext cx="10515600" cy="4351338"/>
          </a:xfrm>
        </p:spPr>
        <p:txBody>
          <a:bodyPr>
            <a:normAutofit/>
          </a:bodyPr>
          <a:lstStyle/>
          <a:p>
            <a:pPr algn="r" rtl="1">
              <a:lnSpc>
                <a:spcPct val="150000"/>
              </a:lnSpc>
            </a:pPr>
            <a:r>
              <a:rPr lang="en-US" sz="1800" dirty="0">
                <a:latin typeface="Alexandria Medium" pitchFamily="2" charset="-78"/>
                <a:cs typeface="Alexandria Medium" pitchFamily="2" charset="-78"/>
              </a:rPr>
              <a:t>Keep it Stupid Simple !</a:t>
            </a:r>
          </a:p>
          <a:p>
            <a:pPr marL="0" indent="0" algn="r" rtl="1">
              <a:lnSpc>
                <a:spcPct val="150000"/>
              </a:lnSpc>
              <a:buNone/>
            </a:pPr>
            <a:r>
              <a:rPr lang="ar-EG" sz="1800" dirty="0">
                <a:latin typeface="Alexandria Medium" pitchFamily="2" charset="-78"/>
                <a:cs typeface="Alexandria Medium" pitchFamily="2" charset="-78"/>
              </a:rPr>
              <a:t>خير الكلام ما قل ودل </a:t>
            </a:r>
          </a:p>
          <a:p>
            <a:pPr marL="0" indent="0" algn="r" rtl="1">
              <a:lnSpc>
                <a:spcPct val="150000"/>
              </a:lnSpc>
              <a:buNone/>
            </a:pPr>
            <a:r>
              <a:rPr lang="ar-EG" sz="1800" dirty="0">
                <a:latin typeface="Alexandria Medium" pitchFamily="2" charset="-78"/>
                <a:cs typeface="Alexandria Medium" pitchFamily="2" charset="-78"/>
              </a:rPr>
              <a:t>المختصر المفيد</a:t>
            </a:r>
            <a:endParaRPr lang="en-US" sz="1800" dirty="0">
              <a:latin typeface="Alexandria Medium" pitchFamily="2" charset="-78"/>
              <a:cs typeface="Alexandria Medium" pitchFamily="2" charset="-78"/>
            </a:endParaRPr>
          </a:p>
          <a:p>
            <a:pPr marL="0" indent="0" algn="r" rtl="1">
              <a:lnSpc>
                <a:spcPct val="150000"/>
              </a:lnSpc>
              <a:buNone/>
            </a:pPr>
            <a:r>
              <a:rPr lang="ar-EG" sz="1800" dirty="0">
                <a:latin typeface="Alexandria Medium" pitchFamily="2" charset="-78"/>
                <a:cs typeface="Alexandria Medium" pitchFamily="2" charset="-78"/>
              </a:rPr>
              <a:t>استخدام لغة مختصرة سهلة وواضحة </a:t>
            </a:r>
            <a:endParaRPr lang="en-US" sz="1800" dirty="0">
              <a:latin typeface="Alexandria Medium" pitchFamily="2" charset="-78"/>
              <a:cs typeface="Alexandria Medium" pitchFamily="2" charset="-78"/>
            </a:endParaRPr>
          </a:p>
        </p:txBody>
      </p:sp>
      <p:pic>
        <p:nvPicPr>
          <p:cNvPr id="5" name="Picture 4" descr="A black and white background with white text&#10;&#10;Description automatically generated">
            <a:extLst>
              <a:ext uri="{FF2B5EF4-FFF2-40B4-BE49-F238E27FC236}">
                <a16:creationId xmlns:a16="http://schemas.microsoft.com/office/drawing/2014/main" id="{D424781F-2516-9EBE-650B-7C96DC6292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037474"/>
            <a:ext cx="3513137" cy="35131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E196EC8-7811-2EFB-2109-AFB64A861B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4946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B04D-C921-E8E1-FF9A-E54E0F634E17}"/>
              </a:ext>
            </a:extLst>
          </p:cNvPr>
          <p:cNvSpPr>
            <a:spLocks noGrp="1"/>
          </p:cNvSpPr>
          <p:nvPr>
            <p:ph type="title"/>
          </p:nvPr>
        </p:nvSpPr>
        <p:spPr>
          <a:xfrm>
            <a:off x="1066800" y="235503"/>
            <a:ext cx="10058400" cy="1450757"/>
          </a:xfrm>
        </p:spPr>
        <p:txBody>
          <a:bodyPr>
            <a:noAutofit/>
          </a:bodyPr>
          <a:lstStyle/>
          <a:p>
            <a:pPr algn="ctr">
              <a:lnSpc>
                <a:spcPct val="150000"/>
              </a:lnSpc>
            </a:pPr>
            <a:r>
              <a:rPr lang="ar-EG" sz="2800" dirty="0">
                <a:latin typeface="Alexandria" pitchFamily="2" charset="-78"/>
                <a:cs typeface="Alexandria" pitchFamily="2" charset="-78"/>
              </a:rPr>
              <a:t>قوالب المحتوى التسويقي الرقمي المكتوب</a:t>
            </a:r>
            <a:br>
              <a:rPr lang="ar-EG" sz="2800" dirty="0">
                <a:latin typeface="Alexandria" pitchFamily="2" charset="-78"/>
                <a:cs typeface="Alexandria" pitchFamily="2" charset="-78"/>
              </a:rPr>
            </a:br>
            <a:br>
              <a:rPr lang="ar-EG"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E03E825-57AF-BE7C-B20C-E59FFA805B6B}"/>
              </a:ext>
            </a:extLst>
          </p:cNvPr>
          <p:cNvSpPr>
            <a:spLocks noGrp="1"/>
          </p:cNvSpPr>
          <p:nvPr>
            <p:ph idx="1"/>
          </p:nvPr>
        </p:nvSpPr>
        <p:spPr>
          <a:xfrm>
            <a:off x="268014" y="1216627"/>
            <a:ext cx="11553221" cy="5429468"/>
          </a:xfrm>
        </p:spPr>
        <p:txBody>
          <a:bodyPr>
            <a:normAutofit/>
          </a:bodyPr>
          <a:lstStyle/>
          <a:p>
            <a:pPr marL="0" indent="0" algn="r" rtl="1">
              <a:lnSpc>
                <a:spcPct val="170000"/>
              </a:lnSpc>
              <a:buNone/>
            </a:pPr>
            <a:r>
              <a:rPr lang="ar-EG" sz="1800" b="1" dirty="0">
                <a:solidFill>
                  <a:srgbClr val="FF0000"/>
                </a:solidFill>
                <a:latin typeface="Alexandria" pitchFamily="2" charset="-78"/>
                <a:cs typeface="Alexandria" pitchFamily="2" charset="-78"/>
              </a:rPr>
              <a:t>يمكن تصنيف قوالب المحتوى التسويقي المكتوب على المنصات الرقمية الى العديد من القوالب منها:</a:t>
            </a:r>
          </a:p>
          <a:p>
            <a:pPr marL="0" indent="0" algn="r" rtl="1">
              <a:lnSpc>
                <a:spcPct val="170000"/>
              </a:lnSpc>
              <a:buNone/>
            </a:pPr>
            <a:endParaRPr lang="ar-EG" sz="1100" dirty="0">
              <a:solidFill>
                <a:srgbClr val="FF0000"/>
              </a:solidFill>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التقارير المتخصصة </a:t>
            </a:r>
            <a:r>
              <a:rPr lang="en-US" sz="1600" dirty="0">
                <a:latin typeface="Alexandria" pitchFamily="2" charset="-78"/>
                <a:cs typeface="Alexandria" pitchFamily="2" charset="-78"/>
              </a:rPr>
              <a:t>White paper </a:t>
            </a: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الكتيبات/الكتب الالكترونية </a:t>
            </a:r>
            <a:r>
              <a:rPr lang="en-US" sz="1600" dirty="0">
                <a:latin typeface="Alexandria" pitchFamily="2" charset="-78"/>
                <a:cs typeface="Alexandria" pitchFamily="2" charset="-78"/>
              </a:rPr>
              <a:t>E-Book</a:t>
            </a:r>
          </a:p>
          <a:p>
            <a:pPr algn="r" rtl="1">
              <a:lnSpc>
                <a:spcPct val="170000"/>
              </a:lnSpc>
              <a:buFont typeface="Wingdings" panose="05000000000000000000" pitchFamily="2" charset="2"/>
              <a:buChar char="ü"/>
            </a:pPr>
            <a:r>
              <a:rPr lang="ar-EG" sz="1600" dirty="0" err="1">
                <a:latin typeface="Alexandria" pitchFamily="2" charset="-78"/>
                <a:cs typeface="Alexandria" pitchFamily="2" charset="-78"/>
              </a:rPr>
              <a:t>الكاتالوجات</a:t>
            </a:r>
            <a:r>
              <a:rPr lang="ar-EG" sz="1600" dirty="0">
                <a:latin typeface="Alexandria" pitchFamily="2" charset="-78"/>
                <a:cs typeface="Alexandria" pitchFamily="2" charset="-78"/>
              </a:rPr>
              <a:t> الإلكترونية </a:t>
            </a:r>
            <a:r>
              <a:rPr lang="en-US" sz="1600" dirty="0">
                <a:latin typeface="Alexandria" pitchFamily="2" charset="-78"/>
                <a:cs typeface="Alexandria" pitchFamily="2" charset="-78"/>
              </a:rPr>
              <a:t>E-manuals and catalogs</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قصص العملاء</a:t>
            </a:r>
            <a:r>
              <a:rPr lang="en-US" sz="1600" dirty="0">
                <a:latin typeface="Alexandria" pitchFamily="2" charset="-78"/>
                <a:cs typeface="Alexandria" pitchFamily="2" charset="-78"/>
              </a:rPr>
              <a:t>Customer Success Stories </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الاستشهادات </a:t>
            </a:r>
            <a:r>
              <a:rPr lang="en-US" sz="1600" dirty="0">
                <a:latin typeface="Alexandria" pitchFamily="2" charset="-78"/>
                <a:cs typeface="Alexandria" pitchFamily="2" charset="-78"/>
              </a:rPr>
              <a:t>Testimonials</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en-US" sz="1600" dirty="0">
                <a:latin typeface="Alexandria" pitchFamily="2" charset="-78"/>
                <a:cs typeface="Alexandria" pitchFamily="2" charset="-78"/>
              </a:rPr>
              <a:t>User Generated Content</a:t>
            </a:r>
            <a:r>
              <a:rPr lang="ar-EG" sz="1600" dirty="0">
                <a:latin typeface="Alexandria" pitchFamily="2" charset="-78"/>
                <a:cs typeface="Alexandria" pitchFamily="2" charset="-78"/>
              </a:rPr>
              <a:t> المحتوى المنتج بواسطة الجمهور </a:t>
            </a: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كتابة محتوى مواقع التجارة الالكترونية </a:t>
            </a:r>
            <a:r>
              <a:rPr lang="en-US" sz="1600" dirty="0">
                <a:latin typeface="Alexandria" pitchFamily="2" charset="-78"/>
                <a:cs typeface="Alexandria" pitchFamily="2" charset="-78"/>
              </a:rPr>
              <a:t>E-commerce  websites  writing</a:t>
            </a:r>
          </a:p>
        </p:txBody>
      </p:sp>
      <p:sp>
        <p:nvSpPr>
          <p:cNvPr id="5" name="TextBox 4">
            <a:extLst>
              <a:ext uri="{FF2B5EF4-FFF2-40B4-BE49-F238E27FC236}">
                <a16:creationId xmlns:a16="http://schemas.microsoft.com/office/drawing/2014/main" id="{F84F91E2-E9EE-57BD-0F1C-ECFAA681C86C}"/>
              </a:ext>
            </a:extLst>
          </p:cNvPr>
          <p:cNvSpPr txBox="1"/>
          <p:nvPr/>
        </p:nvSpPr>
        <p:spPr>
          <a:xfrm>
            <a:off x="-1472765" y="2107394"/>
            <a:ext cx="6093372" cy="3805594"/>
          </a:xfrm>
          <a:prstGeom prst="rect">
            <a:avLst/>
          </a:prstGeom>
          <a:noFill/>
        </p:spPr>
        <p:txBody>
          <a:bodyPr wrap="square">
            <a:spAutoFit/>
          </a:bodyPr>
          <a:lstStyle/>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وصف المنتجات </a:t>
            </a:r>
            <a:r>
              <a:rPr lang="en-US" sz="1600" dirty="0">
                <a:latin typeface="Alexandria" pitchFamily="2" charset="-78"/>
                <a:cs typeface="Alexandria" pitchFamily="2" charset="-78"/>
              </a:rPr>
              <a:t>Description of products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نص الإعلانات </a:t>
            </a:r>
            <a:r>
              <a:rPr lang="en-US" sz="1600" dirty="0">
                <a:latin typeface="Alexandria" pitchFamily="2" charset="-78"/>
                <a:cs typeface="Alexandria" pitchFamily="2" charset="-78"/>
              </a:rPr>
              <a:t>Sponsored ads</a:t>
            </a:r>
            <a:r>
              <a:rPr lang="ar-EG" sz="1600" dirty="0">
                <a:latin typeface="Alexandria" pitchFamily="2" charset="-78"/>
                <a:cs typeface="Alexandria" pitchFamily="2" charset="-78"/>
              </a:rPr>
              <a:t> </a:t>
            </a:r>
            <a:r>
              <a:rPr lang="en-US" sz="1600" dirty="0">
                <a:latin typeface="Alexandria" pitchFamily="2" charset="-78"/>
                <a:cs typeface="Alexandria" pitchFamily="2" charset="-78"/>
              </a:rPr>
              <a:t>copywrite of</a:t>
            </a: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الأخبار </a:t>
            </a:r>
            <a:r>
              <a:rPr lang="en-US" sz="1600" dirty="0">
                <a:latin typeface="Alexandria" pitchFamily="2" charset="-78"/>
                <a:cs typeface="Alexandria" pitchFamily="2" charset="-78"/>
              </a:rPr>
              <a:t>News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المقالات </a:t>
            </a:r>
            <a:r>
              <a:rPr lang="en-US" sz="1600" dirty="0">
                <a:latin typeface="Alexandria" pitchFamily="2" charset="-78"/>
                <a:cs typeface="Alexandria" pitchFamily="2" charset="-78"/>
              </a:rPr>
              <a:t>articles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err="1">
                <a:latin typeface="Alexandria" pitchFamily="2" charset="-78"/>
                <a:cs typeface="Alexandria" pitchFamily="2" charset="-78"/>
              </a:rPr>
              <a:t>الهاشتاج</a:t>
            </a:r>
            <a:r>
              <a:rPr lang="en-US" sz="1600" dirty="0" err="1">
                <a:latin typeface="Alexandria" pitchFamily="2" charset="-78"/>
                <a:cs typeface="Alexandria" pitchFamily="2" charset="-78"/>
              </a:rPr>
              <a:t>Hashtages</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منشورات الفيس بوك </a:t>
            </a:r>
            <a:r>
              <a:rPr lang="en-US" sz="1600" dirty="0">
                <a:latin typeface="Alexandria" pitchFamily="2" charset="-78"/>
                <a:cs typeface="Alexandria" pitchFamily="2" charset="-78"/>
              </a:rPr>
              <a:t>posts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منشورات </a:t>
            </a:r>
            <a:r>
              <a:rPr lang="ar-EG" sz="1600" dirty="0" err="1">
                <a:latin typeface="Alexandria" pitchFamily="2" charset="-78"/>
                <a:cs typeface="Alexandria" pitchFamily="2" charset="-78"/>
              </a:rPr>
              <a:t>انستجرام</a:t>
            </a:r>
            <a:r>
              <a:rPr lang="en-US" sz="1600" dirty="0">
                <a:latin typeface="Alexandria" pitchFamily="2" charset="-78"/>
                <a:cs typeface="Alexandria" pitchFamily="2" charset="-78"/>
              </a:rPr>
              <a:t> captures</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التغريدات </a:t>
            </a:r>
            <a:r>
              <a:rPr lang="en-US" sz="1600" dirty="0" err="1">
                <a:latin typeface="Alexandria" pitchFamily="2" charset="-78"/>
                <a:cs typeface="Alexandria" pitchFamily="2" charset="-78"/>
              </a:rPr>
              <a:t>twittes</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التدوينات</a:t>
            </a:r>
            <a:r>
              <a:rPr lang="en-US" sz="1600" dirty="0">
                <a:latin typeface="Alexandria" pitchFamily="2" charset="-78"/>
                <a:cs typeface="Alexandria" pitchFamily="2" charset="-78"/>
              </a:rPr>
              <a:t>/</a:t>
            </a:r>
            <a:r>
              <a:rPr lang="ar-EG" sz="1600" dirty="0">
                <a:latin typeface="Alexandria" pitchFamily="2" charset="-78"/>
                <a:cs typeface="Alexandria" pitchFamily="2" charset="-78"/>
              </a:rPr>
              <a:t> يوميات الشركة </a:t>
            </a:r>
            <a:r>
              <a:rPr lang="en-US" sz="1600" dirty="0">
                <a:latin typeface="Alexandria" pitchFamily="2" charset="-78"/>
                <a:cs typeface="Alexandria" pitchFamily="2" charset="-78"/>
              </a:rPr>
              <a:t>company diary</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0937FA8-3AD5-6ACF-66AA-925686DB1B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24544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B04D-C921-E8E1-FF9A-E54E0F634E17}"/>
              </a:ext>
            </a:extLst>
          </p:cNvPr>
          <p:cNvSpPr>
            <a:spLocks noGrp="1"/>
          </p:cNvSpPr>
          <p:nvPr>
            <p:ph type="title"/>
          </p:nvPr>
        </p:nvSpPr>
        <p:spPr>
          <a:xfrm>
            <a:off x="1066800" y="235503"/>
            <a:ext cx="10058400" cy="1450757"/>
          </a:xfrm>
        </p:spPr>
        <p:txBody>
          <a:bodyPr>
            <a:noAutofit/>
          </a:bodyPr>
          <a:lstStyle/>
          <a:p>
            <a:pPr algn="ctr">
              <a:lnSpc>
                <a:spcPct val="150000"/>
              </a:lnSpc>
            </a:pPr>
            <a:r>
              <a:rPr lang="ar-EG" sz="2800" dirty="0">
                <a:latin typeface="Alexandria" pitchFamily="2" charset="-78"/>
                <a:cs typeface="Alexandria" pitchFamily="2" charset="-78"/>
              </a:rPr>
              <a:t>قوالب المحتوى التسويقي الرقمي المكتوب</a:t>
            </a:r>
            <a:br>
              <a:rPr lang="ar-EG" sz="2800" dirty="0">
                <a:latin typeface="Alexandria" pitchFamily="2" charset="-78"/>
                <a:cs typeface="Alexandria" pitchFamily="2" charset="-78"/>
              </a:rPr>
            </a:br>
            <a:br>
              <a:rPr lang="ar-EG"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E03E825-57AF-BE7C-B20C-E59FFA805B6B}"/>
              </a:ext>
            </a:extLst>
          </p:cNvPr>
          <p:cNvSpPr>
            <a:spLocks noGrp="1"/>
          </p:cNvSpPr>
          <p:nvPr>
            <p:ph idx="1"/>
          </p:nvPr>
        </p:nvSpPr>
        <p:spPr>
          <a:xfrm>
            <a:off x="5687407" y="2135781"/>
            <a:ext cx="6133828" cy="5429468"/>
          </a:xfrm>
        </p:spPr>
        <p:txBody>
          <a:bodyPr>
            <a:normAutofit/>
          </a:bodyPr>
          <a:lstStyle/>
          <a:p>
            <a:pPr marL="0" indent="0" algn="r" rtl="1">
              <a:lnSpc>
                <a:spcPct val="170000"/>
              </a:lnSpc>
              <a:buNone/>
            </a:pPr>
            <a:endParaRPr lang="ar-EG" sz="1100" dirty="0">
              <a:solidFill>
                <a:srgbClr val="FF0000"/>
              </a:solidFill>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b="1" dirty="0">
                <a:solidFill>
                  <a:srgbClr val="FF0000"/>
                </a:solidFill>
                <a:latin typeface="Alexandria" pitchFamily="2" charset="-78"/>
                <a:cs typeface="Alexandria" pitchFamily="2" charset="-78"/>
              </a:rPr>
              <a:t>التقارير المتخصصة </a:t>
            </a:r>
            <a:r>
              <a:rPr lang="en-US" sz="1600" b="1" dirty="0">
                <a:solidFill>
                  <a:srgbClr val="FF0000"/>
                </a:solidFill>
                <a:latin typeface="Alexandria" pitchFamily="2" charset="-78"/>
                <a:cs typeface="Alexandria" pitchFamily="2" charset="-78"/>
              </a:rPr>
              <a:t>White paper </a:t>
            </a:r>
            <a:endParaRPr lang="ar-EG" sz="1600" b="1" dirty="0">
              <a:solidFill>
                <a:srgbClr val="FF0000"/>
              </a:solidFill>
              <a:latin typeface="Alexandria" pitchFamily="2" charset="-78"/>
              <a:cs typeface="Alexandria" pitchFamily="2" charset="-78"/>
            </a:endParaRPr>
          </a:p>
          <a:p>
            <a:pPr marL="0" indent="0" algn="r" rtl="1">
              <a:lnSpc>
                <a:spcPct val="170000"/>
              </a:lnSpc>
              <a:buNone/>
            </a:pPr>
            <a:r>
              <a:rPr lang="ar-EG" sz="1600" dirty="0">
                <a:latin typeface="Alexandria" pitchFamily="2" charset="-78"/>
                <a:cs typeface="Alexandria" pitchFamily="2" charset="-78"/>
              </a:rPr>
              <a:t>وثيقة معلوماتية صادرة عن الشركة أو عن منظمة غير ربحية لإبراز أو الترويج لسمات الحل والمنتج أو الخدمة التي تقدمها أو تخطط لتقديمها</a:t>
            </a:r>
          </a:p>
          <a:p>
            <a:pPr marL="0" indent="0" algn="r" rtl="1">
              <a:lnSpc>
                <a:spcPct val="170000"/>
              </a:lnSpc>
              <a:buNone/>
            </a:pP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0937FA8-3AD5-6ACF-66AA-925686DB1B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4" name="Content Placeholder 4" descr="A blue and white paper with text&#10;&#10;Description automatically generated">
            <a:extLst>
              <a:ext uri="{FF2B5EF4-FFF2-40B4-BE49-F238E27FC236}">
                <a16:creationId xmlns:a16="http://schemas.microsoft.com/office/drawing/2014/main" id="{08BC5B08-6938-AE10-1DA0-62C922C531E9}"/>
              </a:ext>
            </a:extLst>
          </p:cNvPr>
          <p:cNvPicPr>
            <a:picLocks noChangeAspect="1"/>
          </p:cNvPicPr>
          <p:nvPr/>
        </p:nvPicPr>
        <p:blipFill rotWithShape="1">
          <a:blip r:embed="rId4">
            <a:extLst>
              <a:ext uri="{28A0092B-C50C-407E-A947-70E740481C1C}">
                <a14:useLocalDpi xmlns:a14="http://schemas.microsoft.com/office/drawing/2010/main" val="0"/>
              </a:ext>
            </a:extLst>
          </a:blip>
          <a:srcRect b="7560"/>
          <a:stretch/>
        </p:blipFill>
        <p:spPr>
          <a:xfrm>
            <a:off x="793593" y="2135781"/>
            <a:ext cx="4587875" cy="3591160"/>
          </a:xfrm>
          <a:prstGeom prst="rect">
            <a:avLst/>
          </a:prstGeom>
        </p:spPr>
      </p:pic>
    </p:spTree>
    <p:extLst>
      <p:ext uri="{BB962C8B-B14F-4D97-AF65-F5344CB8AC3E}">
        <p14:creationId xmlns:p14="http://schemas.microsoft.com/office/powerpoint/2010/main" val="1955943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5A31A-DC4F-A14B-605C-3DF9F600ECD7}"/>
              </a:ext>
            </a:extLst>
          </p:cNvPr>
          <p:cNvSpPr>
            <a:spLocks noGrp="1"/>
          </p:cNvSpPr>
          <p:nvPr>
            <p:ph type="title"/>
          </p:nvPr>
        </p:nvSpPr>
        <p:spPr>
          <a:xfrm>
            <a:off x="8196753" y="96646"/>
            <a:ext cx="3612931" cy="1325563"/>
          </a:xfrm>
        </p:spPr>
        <p:txBody>
          <a:bodyPr>
            <a:normAutofit/>
          </a:bodyPr>
          <a:lstStyle/>
          <a:p>
            <a:pPr algn="ct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sp>
        <p:nvSpPr>
          <p:cNvPr id="3" name="Content Placeholder 2">
            <a:extLst>
              <a:ext uri="{FF2B5EF4-FFF2-40B4-BE49-F238E27FC236}">
                <a16:creationId xmlns:a16="http://schemas.microsoft.com/office/drawing/2014/main" id="{0EAF9E0F-6F98-D332-A889-2152F1036E28}"/>
              </a:ext>
            </a:extLst>
          </p:cNvPr>
          <p:cNvSpPr>
            <a:spLocks noGrp="1"/>
          </p:cNvSpPr>
          <p:nvPr>
            <p:ph idx="1"/>
          </p:nvPr>
        </p:nvSpPr>
        <p:spPr>
          <a:xfrm>
            <a:off x="7961585" y="1322252"/>
            <a:ext cx="4083269" cy="5439102"/>
          </a:xfrm>
        </p:spPr>
        <p:txBody>
          <a:bodyPr>
            <a:normAutofit fontScale="92500" lnSpcReduction="10000"/>
          </a:bodyPr>
          <a:lstStyle/>
          <a:p>
            <a:pPr algn="just" rtl="1">
              <a:lnSpc>
                <a:spcPct val="150000"/>
              </a:lnSpc>
            </a:pPr>
            <a:r>
              <a:rPr lang="ar-EG" sz="1600" dirty="0">
                <a:latin typeface="Alexandria Medium" pitchFamily="2" charset="-78"/>
                <a:cs typeface="Alexandria Medium" pitchFamily="2" charset="-78"/>
              </a:rPr>
              <a:t>عبارة عن ملف </a:t>
            </a:r>
            <a:r>
              <a:rPr lang="en-US" sz="1600" dirty="0">
                <a:latin typeface="Alexandria Medium" pitchFamily="2" charset="-78"/>
                <a:cs typeface="Alexandria Medium" pitchFamily="2" charset="-78"/>
              </a:rPr>
              <a:t>PDF</a:t>
            </a:r>
            <a:r>
              <a:rPr lang="ar-EG" sz="1600" dirty="0">
                <a:latin typeface="Alexandria Medium" pitchFamily="2" charset="-78"/>
                <a:cs typeface="Alexandria Medium" pitchFamily="2" charset="-78"/>
              </a:rPr>
              <a:t> يحتوى على</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عدد أقل من صفحات الكتب، مكتوب بلغة رسمية مع توظيف أقل من الصور والاعتماد على الإحصاءات والرسوم البيانية ونتائج الدراسات العلمية والحقائق له عدة أنواع:</a:t>
            </a:r>
          </a:p>
          <a:p>
            <a:pPr algn="just" rtl="1">
              <a:lnSpc>
                <a:spcPct val="150000"/>
              </a:lnSpc>
            </a:pPr>
            <a:r>
              <a:rPr lang="ar-EG" sz="1600" dirty="0">
                <a:latin typeface="Alexandria Medium" pitchFamily="2" charset="-78"/>
                <a:cs typeface="Alexandria Medium" pitchFamily="2" charset="-78"/>
              </a:rPr>
              <a:t>1- تقارير حل المشكلات.</a:t>
            </a:r>
          </a:p>
          <a:p>
            <a:pPr algn="just" rtl="1">
              <a:lnSpc>
                <a:spcPct val="150000"/>
              </a:lnSpc>
            </a:pPr>
            <a:r>
              <a:rPr lang="ar-EG" sz="1600" dirty="0">
                <a:latin typeface="Alexandria Medium" pitchFamily="2" charset="-78"/>
                <a:cs typeface="Alexandria Medium" pitchFamily="2" charset="-78"/>
              </a:rPr>
              <a:t>2- تقارير فنية.</a:t>
            </a:r>
          </a:p>
          <a:p>
            <a:pPr algn="just" rtl="1">
              <a:lnSpc>
                <a:spcPct val="150000"/>
              </a:lnSpc>
            </a:pPr>
            <a:r>
              <a:rPr lang="ar-EG" sz="1600" dirty="0">
                <a:latin typeface="Alexandria Medium" pitchFamily="2" charset="-78"/>
                <a:cs typeface="Alexandria Medium" pitchFamily="2" charset="-78"/>
              </a:rPr>
              <a:t>3- تقارير نتائج بحوث السوق.</a:t>
            </a:r>
          </a:p>
          <a:p>
            <a:pPr algn="just" rtl="1">
              <a:lnSpc>
                <a:spcPct val="150000"/>
              </a:lnSpc>
            </a:pPr>
            <a:r>
              <a:rPr lang="ar-EG" sz="1600" dirty="0">
                <a:latin typeface="Alexandria Medium" pitchFamily="2" charset="-78"/>
                <a:cs typeface="Alexandria Medium" pitchFamily="2" charset="-78"/>
              </a:rPr>
              <a:t>4- تقارير مقارنة المنتجات</a:t>
            </a:r>
          </a:p>
          <a:p>
            <a:pPr algn="just" rtl="1">
              <a:lnSpc>
                <a:spcPct val="150000"/>
              </a:lnSpc>
            </a:pPr>
            <a:r>
              <a:rPr lang="ar-EG" sz="1600" dirty="0">
                <a:latin typeface="Alexandria Medium" pitchFamily="2" charset="-78"/>
                <a:cs typeface="Alexandria Medium" pitchFamily="2" charset="-78"/>
              </a:rPr>
              <a:t>5- تقارير تعليمية وإرشادية.</a:t>
            </a:r>
          </a:p>
          <a:p>
            <a:pPr algn="just" rtl="1">
              <a:lnSpc>
                <a:spcPct val="150000"/>
              </a:lnSpc>
            </a:pPr>
            <a:r>
              <a:rPr lang="ar-EG" sz="1600" dirty="0">
                <a:latin typeface="Alexandria Medium" pitchFamily="2" charset="-78"/>
                <a:cs typeface="Alexandria Medium" pitchFamily="2" charset="-78"/>
              </a:rPr>
              <a:t>6- تقارير</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الرؤى المستقبلية.</a:t>
            </a:r>
          </a:p>
          <a:p>
            <a:pPr algn="just" rtl="1">
              <a:lnSpc>
                <a:spcPct val="150000"/>
              </a:lnSpc>
            </a:pPr>
            <a:r>
              <a:rPr lang="ar-EG" sz="1600" dirty="0">
                <a:latin typeface="Alexandria Medium" pitchFamily="2" charset="-78"/>
                <a:cs typeface="Alexandria Medium" pitchFamily="2" charset="-78"/>
              </a:rPr>
              <a:t>7- تقارير للتوجه </a:t>
            </a:r>
            <a:r>
              <a:rPr lang="ar-EG" sz="1600" dirty="0" err="1">
                <a:latin typeface="Alexandria Medium" pitchFamily="2" charset="-78"/>
                <a:cs typeface="Alexandria Medium" pitchFamily="2" charset="-78"/>
              </a:rPr>
              <a:t>القيادى</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8- تقارير مزايا المنتجات .</a:t>
            </a:r>
            <a:endParaRPr lang="en-US" sz="1600" dirty="0">
              <a:latin typeface="Alexandria Medium" pitchFamily="2" charset="-78"/>
              <a:cs typeface="Alexandria Medium" pitchFamily="2" charset="-78"/>
            </a:endParaRPr>
          </a:p>
        </p:txBody>
      </p:sp>
      <p:pic>
        <p:nvPicPr>
          <p:cNvPr id="5" name="Picture 4" descr="A person writing on a piece of paper&#10;&#10;Description automatically generated">
            <a:extLst>
              <a:ext uri="{FF2B5EF4-FFF2-40B4-BE49-F238E27FC236}">
                <a16:creationId xmlns:a16="http://schemas.microsoft.com/office/drawing/2014/main" id="{0859DE98-D386-AC91-E1A4-39B48E4FE934}"/>
              </a:ext>
            </a:extLst>
          </p:cNvPr>
          <p:cNvPicPr>
            <a:picLocks noChangeAspect="1"/>
          </p:cNvPicPr>
          <p:nvPr/>
        </p:nvPicPr>
        <p:blipFill rotWithShape="1">
          <a:blip r:embed="rId2">
            <a:extLst>
              <a:ext uri="{28A0092B-C50C-407E-A947-70E740481C1C}">
                <a14:useLocalDpi xmlns:a14="http://schemas.microsoft.com/office/drawing/2010/main" val="0"/>
              </a:ext>
            </a:extLst>
          </a:blip>
          <a:srcRect b="15402"/>
          <a:stretch/>
        </p:blipFill>
        <p:spPr>
          <a:xfrm>
            <a:off x="299546" y="333129"/>
            <a:ext cx="7436068" cy="5439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28684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C987E-A684-0F18-270E-B65EDB7B951F}"/>
              </a:ext>
            </a:extLst>
          </p:cNvPr>
          <p:cNvSpPr>
            <a:spLocks noGrp="1"/>
          </p:cNvSpPr>
          <p:nvPr>
            <p:ph type="title"/>
          </p:nvPr>
        </p:nvSpPr>
        <p:spPr>
          <a:xfrm>
            <a:off x="7866992" y="153221"/>
            <a:ext cx="4196255" cy="1325563"/>
          </a:xfrm>
        </p:spPr>
        <p:txBody>
          <a:bodyPr>
            <a:noAutofit/>
          </a:bodyPr>
          <a:lstStyle/>
          <a:p>
            <a:pPr algn="ctr">
              <a:lnSpc>
                <a:spcPct val="150000"/>
              </a:lnSpc>
            </a:pP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pic>
        <p:nvPicPr>
          <p:cNvPr id="9" name="Content Placeholder 8" descr="A diagram of a person drawing a structure&#10;&#10;Description automatically generated">
            <a:extLst>
              <a:ext uri="{FF2B5EF4-FFF2-40B4-BE49-F238E27FC236}">
                <a16:creationId xmlns:a16="http://schemas.microsoft.com/office/drawing/2014/main" id="{E12E8C28-C552-0EC1-ABD9-AB9991044E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4878" y="472964"/>
            <a:ext cx="7321616" cy="5148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D33A6FFC-233C-9371-7563-66065405CF63}"/>
              </a:ext>
            </a:extLst>
          </p:cNvPr>
          <p:cNvSpPr txBox="1"/>
          <p:nvPr/>
        </p:nvSpPr>
        <p:spPr>
          <a:xfrm>
            <a:off x="8150772" y="1671145"/>
            <a:ext cx="3610304" cy="4246612"/>
          </a:xfrm>
          <a:prstGeom prst="rect">
            <a:avLst/>
          </a:prstGeom>
          <a:noFill/>
        </p:spPr>
        <p:txBody>
          <a:bodyPr wrap="square" rtlCol="0">
            <a:spAutoFit/>
          </a:bodyPr>
          <a:lstStyle/>
          <a:p>
            <a:pPr algn="r" rtl="1">
              <a:lnSpc>
                <a:spcPct val="150000"/>
              </a:lnSpc>
            </a:pPr>
            <a:r>
              <a:rPr lang="ar-EG" sz="1600" b="1" dirty="0">
                <a:solidFill>
                  <a:srgbClr val="FF0000"/>
                </a:solidFill>
                <a:latin typeface="Alexandria Medium" pitchFamily="2" charset="-78"/>
                <a:cs typeface="Alexandria Medium" pitchFamily="2" charset="-78"/>
              </a:rPr>
              <a:t>خطوات كتابة التقارير المتخصصة:</a:t>
            </a:r>
          </a:p>
          <a:p>
            <a:pPr algn="r" rtl="1">
              <a:lnSpc>
                <a:spcPct val="150000"/>
              </a:lnSpc>
            </a:pPr>
            <a:r>
              <a:rPr lang="ar-EG" sz="1600" dirty="0">
                <a:latin typeface="Alexandria Medium" pitchFamily="2" charset="-78"/>
                <a:cs typeface="Alexandria Medium" pitchFamily="2" charset="-78"/>
              </a:rPr>
              <a:t>1- العنوان</a:t>
            </a:r>
          </a:p>
          <a:p>
            <a:pPr algn="r" rtl="1">
              <a:lnSpc>
                <a:spcPct val="150000"/>
              </a:lnSpc>
            </a:pPr>
            <a:r>
              <a:rPr lang="ar-EG" sz="1600" dirty="0">
                <a:latin typeface="Alexandria Medium" pitchFamily="2" charset="-78"/>
                <a:cs typeface="Alexandria Medium" pitchFamily="2" charset="-78"/>
              </a:rPr>
              <a:t>2- المقدمة والمشكلة </a:t>
            </a:r>
          </a:p>
          <a:p>
            <a:pPr algn="r" rtl="1">
              <a:lnSpc>
                <a:spcPct val="150000"/>
              </a:lnSpc>
            </a:pPr>
            <a:r>
              <a:rPr lang="ar-EG" sz="1600" dirty="0">
                <a:latin typeface="Alexandria Medium" pitchFamily="2" charset="-78"/>
                <a:cs typeface="Alexandria Medium" pitchFamily="2" charset="-78"/>
              </a:rPr>
              <a:t>3- الخلفية المعرفية </a:t>
            </a:r>
          </a:p>
          <a:p>
            <a:pPr algn="r" rtl="1">
              <a:lnSpc>
                <a:spcPct val="150000"/>
              </a:lnSpc>
            </a:pPr>
            <a:r>
              <a:rPr lang="ar-EG" sz="1600" dirty="0">
                <a:latin typeface="Alexandria Medium" pitchFamily="2" charset="-78"/>
                <a:cs typeface="Alexandria Medium" pitchFamily="2" charset="-78"/>
              </a:rPr>
              <a:t>4- الحلول  المقترحة.</a:t>
            </a:r>
          </a:p>
          <a:p>
            <a:pPr algn="r" rtl="1">
              <a:lnSpc>
                <a:spcPct val="150000"/>
              </a:lnSpc>
            </a:pPr>
            <a:r>
              <a:rPr lang="ar-EG" sz="1600" dirty="0">
                <a:latin typeface="Alexandria Medium" pitchFamily="2" charset="-78"/>
                <a:cs typeface="Alexandria Medium" pitchFamily="2" charset="-78"/>
              </a:rPr>
              <a:t>5- الرسوم التوضيحية والبيانية.</a:t>
            </a:r>
          </a:p>
          <a:p>
            <a:pPr algn="r" rtl="1">
              <a:lnSpc>
                <a:spcPct val="150000"/>
              </a:lnSpc>
            </a:pPr>
            <a:r>
              <a:rPr lang="ar-EG" sz="1600" dirty="0">
                <a:latin typeface="Alexandria Medium" pitchFamily="2" charset="-78"/>
                <a:cs typeface="Alexandria Medium" pitchFamily="2" charset="-78"/>
              </a:rPr>
              <a:t>6- نتائج الدراسات العلمية والادلة </a:t>
            </a:r>
          </a:p>
          <a:p>
            <a:pPr algn="r" rtl="1">
              <a:lnSpc>
                <a:spcPct val="150000"/>
              </a:lnSpc>
            </a:pPr>
            <a:r>
              <a:rPr lang="ar-EG" sz="1600" dirty="0">
                <a:latin typeface="Alexandria Medium" pitchFamily="2" charset="-78"/>
                <a:cs typeface="Alexandria Medium" pitchFamily="2" charset="-78"/>
              </a:rPr>
              <a:t>7- الخلاصة</a:t>
            </a:r>
          </a:p>
          <a:p>
            <a:pPr algn="r" rtl="1">
              <a:lnSpc>
                <a:spcPct val="150000"/>
              </a:lnSpc>
            </a:pPr>
            <a:r>
              <a:rPr lang="ar-EG" sz="1600" dirty="0">
                <a:latin typeface="Alexandria Medium" pitchFamily="2" charset="-78"/>
                <a:cs typeface="Alexandria Medium" pitchFamily="2" charset="-78"/>
              </a:rPr>
              <a:t>8- الإجراء المطلوب</a:t>
            </a:r>
          </a:p>
          <a:p>
            <a:pPr algn="r" rtl="1">
              <a:lnSpc>
                <a:spcPct val="150000"/>
              </a:lnSpc>
            </a:pPr>
            <a:r>
              <a:rPr lang="ar-EG" sz="1600" dirty="0">
                <a:latin typeface="Alexandria Medium" pitchFamily="2" charset="-78"/>
                <a:cs typeface="Alexandria Medium" pitchFamily="2" charset="-78"/>
              </a:rPr>
              <a:t>9- معلومات التواصل مع الشركة ونبذة عنها</a:t>
            </a:r>
          </a:p>
        </p:txBody>
      </p:sp>
    </p:spTree>
    <p:extLst>
      <p:ext uri="{BB962C8B-B14F-4D97-AF65-F5344CB8AC3E}">
        <p14:creationId xmlns:p14="http://schemas.microsoft.com/office/powerpoint/2010/main" val="3873841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9894D-EDF8-C938-3DEA-4D84996EB92F}"/>
              </a:ext>
            </a:extLst>
          </p:cNvPr>
          <p:cNvSpPr>
            <a:spLocks noGrp="1"/>
          </p:cNvSpPr>
          <p:nvPr>
            <p:ph type="title"/>
          </p:nvPr>
        </p:nvSpPr>
        <p:spPr/>
        <p:txBody>
          <a:bodyPr>
            <a:normAutofit/>
          </a:bodyPr>
          <a:lstStyle/>
          <a:p>
            <a:pPr algn="ct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sp>
        <p:nvSpPr>
          <p:cNvPr id="3" name="Content Placeholder 2">
            <a:extLst>
              <a:ext uri="{FF2B5EF4-FFF2-40B4-BE49-F238E27FC236}">
                <a16:creationId xmlns:a16="http://schemas.microsoft.com/office/drawing/2014/main" id="{A41F2B72-8E15-1094-F54F-DE64ED2B7657}"/>
              </a:ext>
            </a:extLst>
          </p:cNvPr>
          <p:cNvSpPr>
            <a:spLocks noGrp="1"/>
          </p:cNvSpPr>
          <p:nvPr>
            <p:ph idx="1"/>
          </p:nvPr>
        </p:nvSpPr>
        <p:spPr/>
        <p:txBody>
          <a:bodyPr/>
          <a:lstStyle/>
          <a:p>
            <a:pPr marL="0" indent="0" algn="r" rtl="1">
              <a:buNone/>
            </a:pPr>
            <a:r>
              <a:rPr lang="ar-EG" sz="2000" dirty="0">
                <a:solidFill>
                  <a:srgbClr val="FF0000"/>
                </a:solidFill>
                <a:latin typeface="Alexandria Medium" pitchFamily="2" charset="-78"/>
                <a:cs typeface="Alexandria Medium" pitchFamily="2" charset="-78"/>
              </a:rPr>
              <a:t>نماذج مجانية للقوالب جاهزة للتقارير التسويقية الرقمية المتخصصة:</a:t>
            </a:r>
          </a:p>
          <a:p>
            <a:pPr marL="0" indent="0" algn="r" rtl="1">
              <a:buNone/>
            </a:pPr>
            <a:endParaRPr lang="en-US" dirty="0">
              <a:hlinkClick r:id="rId2"/>
            </a:endParaRPr>
          </a:p>
          <a:p>
            <a:pPr>
              <a:lnSpc>
                <a:spcPct val="150000"/>
              </a:lnSpc>
            </a:pPr>
            <a:r>
              <a:rPr lang="en-US" sz="1800" dirty="0">
                <a:latin typeface="Alexandria" pitchFamily="2" charset="-78"/>
                <a:cs typeface="Alexandria" pitchFamily="2" charset="-78"/>
                <a:hlinkClick r:id="rId2"/>
              </a:rPr>
              <a:t>https://venngage.com/templates/white-papers</a:t>
            </a:r>
            <a:endParaRPr lang="ar-EG"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3"/>
              </a:rPr>
              <a:t>https://www.visme.co/templates/white-papers/</a:t>
            </a:r>
            <a:endParaRPr lang="ar-EG"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4"/>
              </a:rPr>
              <a:t>https://www.template.net/business/paper-templates/white-paper-pdf/</a:t>
            </a:r>
            <a:endParaRPr lang="en-US"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5"/>
              </a:rPr>
              <a:t>https://www.examples.com/business/white-paper.html</a:t>
            </a:r>
            <a:endParaRPr lang="en-US" sz="1800" dirty="0">
              <a:latin typeface="Alexandria" pitchFamily="2" charset="-78"/>
              <a:cs typeface="Alexandria" pitchFamily="2" charset="-78"/>
            </a:endParaRPr>
          </a:p>
          <a:p>
            <a:endParaRPr lang="en-US" dirty="0"/>
          </a:p>
        </p:txBody>
      </p:sp>
      <p:pic>
        <p:nvPicPr>
          <p:cNvPr id="4" name="Graphic 21">
            <a:extLst>
              <a:ext uri="{FF2B5EF4-FFF2-40B4-BE49-F238E27FC236}">
                <a16:creationId xmlns:a16="http://schemas.microsoft.com/office/drawing/2014/main" id="{8F9F6E32-1028-6824-BF3C-B5E622483516}"/>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3538774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4BD42-E189-33AA-60BD-34F63B6F2183}"/>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sp>
        <p:nvSpPr>
          <p:cNvPr id="3" name="Content Placeholder 2">
            <a:extLst>
              <a:ext uri="{FF2B5EF4-FFF2-40B4-BE49-F238E27FC236}">
                <a16:creationId xmlns:a16="http://schemas.microsoft.com/office/drawing/2014/main" id="{40B5AC21-7B06-4CE8-D69A-624EA1FC86B6}"/>
              </a:ext>
            </a:extLst>
          </p:cNvPr>
          <p:cNvSpPr>
            <a:spLocks noGrp="1"/>
          </p:cNvSpPr>
          <p:nvPr>
            <p:ph idx="1"/>
          </p:nvPr>
        </p:nvSpPr>
        <p:spPr>
          <a:xfrm>
            <a:off x="5683471" y="2506662"/>
            <a:ext cx="6056585" cy="4351338"/>
          </a:xfrm>
        </p:spPr>
        <p:txBody>
          <a:bodyPr>
            <a:normAutofit/>
          </a:bodyPr>
          <a:lstStyle/>
          <a:p>
            <a:pPr algn="just" rtl="1">
              <a:lnSpc>
                <a:spcPct val="150000"/>
              </a:lnSpc>
            </a:pPr>
            <a:r>
              <a:rPr lang="ar-EG" sz="1600" dirty="0">
                <a:latin typeface="Alexandria Medium" pitchFamily="2" charset="-78"/>
                <a:cs typeface="Alexandria Medium" pitchFamily="2" charset="-78"/>
              </a:rPr>
              <a:t>هو شكل رقمي من الكتاب المطبوع المصمم للقراءة على أجهزة مثل أجهزة الكمبيوتر أو الأجهزة اللوحية أو الهواتف الذكية. تعد الكتب الإلكترونية أصولًا تسويقية حيوية تحتوي على "صفحات" رقمية متعددة توفر المعلومات للقارئ. بالإضافة إلى ذلك، غالبًا ما يتم تجميعها كمستندات </a:t>
            </a:r>
            <a:r>
              <a:rPr lang="en-US" sz="1600" dirty="0">
                <a:latin typeface="Alexandria Medium" pitchFamily="2" charset="-78"/>
                <a:cs typeface="Alexandria Medium" pitchFamily="2" charset="-78"/>
              </a:rPr>
              <a:t>PDF </a:t>
            </a:r>
            <a:r>
              <a:rPr lang="ar-EG" sz="1600" dirty="0">
                <a:latin typeface="Alexandria Medium" pitchFamily="2" charset="-78"/>
                <a:cs typeface="Alexandria Medium" pitchFamily="2" charset="-78"/>
              </a:rPr>
              <a:t>حتى يتمكن القراء من مشاركتها.</a:t>
            </a:r>
            <a:endParaRPr lang="en-US" sz="1600" dirty="0">
              <a:latin typeface="Alexandria Medium" pitchFamily="2" charset="-78"/>
              <a:cs typeface="Alexandria Medium" pitchFamily="2" charset="-78"/>
            </a:endParaRPr>
          </a:p>
        </p:txBody>
      </p:sp>
      <p:pic>
        <p:nvPicPr>
          <p:cNvPr id="5" name="Picture 4" descr="A hand holding a tablet&#10;&#10;Description automatically generated">
            <a:extLst>
              <a:ext uri="{FF2B5EF4-FFF2-40B4-BE49-F238E27FC236}">
                <a16:creationId xmlns:a16="http://schemas.microsoft.com/office/drawing/2014/main" id="{85F0B018-F1D3-AB17-1C8F-C0CA66574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944" y="2338859"/>
            <a:ext cx="4598277" cy="2948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6F0B2E82-01C8-4E87-6E9F-2B2FA23AE4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23313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65FEF7-414A-6ED0-15AE-E2665D4FA3DA}"/>
              </a:ext>
            </a:extLst>
          </p:cNvPr>
          <p:cNvSpPr>
            <a:spLocks noGrp="1"/>
          </p:cNvSpPr>
          <p:nvPr>
            <p:ph idx="1"/>
          </p:nvPr>
        </p:nvSpPr>
        <p:spPr>
          <a:xfrm>
            <a:off x="685802" y="1983280"/>
            <a:ext cx="10515600" cy="4351338"/>
          </a:xfrm>
        </p:spPr>
        <p:txBody>
          <a:bodyPr>
            <a:normAutofit/>
          </a:bodyPr>
          <a:lstStyle/>
          <a:p>
            <a:pPr algn="r" rtl="1"/>
            <a:r>
              <a:rPr lang="ar-EG" sz="1800" b="1" dirty="0">
                <a:solidFill>
                  <a:srgbClr val="FF0000"/>
                </a:solidFill>
                <a:latin typeface="Alexandria Medium" pitchFamily="2" charset="-78"/>
                <a:cs typeface="Alexandria Medium" pitchFamily="2" charset="-78"/>
              </a:rPr>
              <a:t>مزايا الكتب الالكترونية: </a:t>
            </a:r>
          </a:p>
          <a:p>
            <a:pPr marL="0" indent="0" algn="r" rtl="1">
              <a:buNone/>
            </a:pPr>
            <a:endParaRPr lang="ar-EG" sz="1600" b="1" dirty="0">
              <a:solidFill>
                <a:srgbClr val="FF0000"/>
              </a:solidFill>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سهل الوصول اليه وتحميله مجانا.</a:t>
            </a:r>
          </a:p>
          <a:p>
            <a:pPr algn="r" rtl="1"/>
            <a:r>
              <a:rPr lang="ar-EG" sz="1600" dirty="0">
                <a:latin typeface="Alexandria Medium" pitchFamily="2" charset="-78"/>
                <a:cs typeface="Alexandria Medium" pitchFamily="2" charset="-78"/>
              </a:rPr>
              <a:t>يولد عملاء جدد.</a:t>
            </a:r>
          </a:p>
          <a:p>
            <a:pPr algn="r" rtl="1"/>
            <a:r>
              <a:rPr lang="ar-EG" sz="1600" dirty="0">
                <a:latin typeface="Alexandria Medium" pitchFamily="2" charset="-78"/>
                <a:cs typeface="Alexandria Medium" pitchFamily="2" charset="-78"/>
              </a:rPr>
              <a:t>تصميم مرئي جيد يجذب الانتباه</a:t>
            </a:r>
          </a:p>
          <a:p>
            <a:pPr algn="r" rtl="1"/>
            <a:r>
              <a:rPr lang="ar-EG" sz="1600" dirty="0">
                <a:latin typeface="Alexandria Medium" pitchFamily="2" charset="-78"/>
                <a:cs typeface="Alexandria Medium" pitchFamily="2" charset="-78"/>
              </a:rPr>
              <a:t>تكلفة منخفضة</a:t>
            </a:r>
          </a:p>
          <a:p>
            <a:pPr algn="r" rtl="1"/>
            <a:r>
              <a:rPr lang="ar-EG" sz="1600" dirty="0">
                <a:latin typeface="Alexandria Medium" pitchFamily="2" charset="-78"/>
                <a:cs typeface="Alexandria Medium" pitchFamily="2" charset="-78"/>
              </a:rPr>
              <a:t>محمول</a:t>
            </a:r>
          </a:p>
          <a:p>
            <a:pPr algn="r" rtl="1"/>
            <a:r>
              <a:rPr lang="ar-EG" sz="1600" dirty="0">
                <a:latin typeface="Alexandria Medium" pitchFamily="2" charset="-78"/>
                <a:cs typeface="Alexandria Medium" pitchFamily="2" charset="-78"/>
              </a:rPr>
              <a:t>يمكن طبعه</a:t>
            </a:r>
          </a:p>
          <a:p>
            <a:pPr algn="r" rtl="1"/>
            <a:r>
              <a:rPr lang="ar-EG" sz="1600" dirty="0">
                <a:latin typeface="Alexandria Medium" pitchFamily="2" charset="-78"/>
                <a:cs typeface="Alexandria Medium" pitchFamily="2" charset="-78"/>
              </a:rPr>
              <a:t>مفهرس: يسهل الوصول للمعلومة </a:t>
            </a:r>
            <a:endParaRPr lang="en-US" sz="1600" dirty="0">
              <a:latin typeface="Alexandria Medium" pitchFamily="2" charset="-78"/>
              <a:cs typeface="Alexandria Medium" pitchFamily="2" charset="-78"/>
            </a:endParaRPr>
          </a:p>
        </p:txBody>
      </p:sp>
      <p:sp>
        <p:nvSpPr>
          <p:cNvPr id="4" name="Title 1">
            <a:extLst>
              <a:ext uri="{FF2B5EF4-FFF2-40B4-BE49-F238E27FC236}">
                <a16:creationId xmlns:a16="http://schemas.microsoft.com/office/drawing/2014/main" id="{E91EB761-5D89-3A2D-477D-B058BCC16280}"/>
              </a:ext>
            </a:extLst>
          </p:cNvPr>
          <p:cNvSpPr txBox="1">
            <a:spLocks/>
          </p:cNvSpPr>
          <p:nvPr/>
        </p:nvSpPr>
        <p:spPr>
          <a:xfrm>
            <a:off x="838200"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pic>
        <p:nvPicPr>
          <p:cNvPr id="6" name="Picture 5" descr="A blue background with white text and orange lines&#10;&#10;Description automatically generated">
            <a:extLst>
              <a:ext uri="{FF2B5EF4-FFF2-40B4-BE49-F238E27FC236}">
                <a16:creationId xmlns:a16="http://schemas.microsoft.com/office/drawing/2014/main" id="{8364620C-033E-41AB-04C8-22711C85AD4C}"/>
              </a:ext>
            </a:extLst>
          </p:cNvPr>
          <p:cNvPicPr>
            <a:picLocks noChangeAspect="1"/>
          </p:cNvPicPr>
          <p:nvPr/>
        </p:nvPicPr>
        <p:blipFill rotWithShape="1">
          <a:blip r:embed="rId2">
            <a:extLst>
              <a:ext uri="{28A0092B-C50C-407E-A947-70E740481C1C}">
                <a14:useLocalDpi xmlns:a14="http://schemas.microsoft.com/office/drawing/2010/main" val="0"/>
              </a:ext>
            </a:extLst>
          </a:blip>
          <a:srcRect r="34476" b="10420"/>
          <a:stretch/>
        </p:blipFill>
        <p:spPr>
          <a:xfrm>
            <a:off x="685802" y="1354575"/>
            <a:ext cx="5095050" cy="4822388"/>
          </a:xfrm>
          <a:prstGeom prst="rect">
            <a:avLst/>
          </a:prstGeom>
        </p:spPr>
      </p:pic>
    </p:spTree>
    <p:extLst>
      <p:ext uri="{BB962C8B-B14F-4D97-AF65-F5344CB8AC3E}">
        <p14:creationId xmlns:p14="http://schemas.microsoft.com/office/powerpoint/2010/main" val="16994365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58479-EB3D-D083-7A1D-55CC2A83A318}"/>
              </a:ext>
            </a:extLst>
          </p:cNvPr>
          <p:cNvSpPr>
            <a:spLocks noGrp="1"/>
          </p:cNvSpPr>
          <p:nvPr>
            <p:ph type="title"/>
          </p:nvPr>
        </p:nvSpPr>
        <p:spPr>
          <a:xfrm>
            <a:off x="6096000" y="-340438"/>
            <a:ext cx="6352179" cy="1325563"/>
          </a:xfrm>
        </p:spPr>
        <p:txBody>
          <a:bodyPr>
            <a:normAutofit/>
          </a:bodyPr>
          <a:lstStyle/>
          <a:p>
            <a:pPr algn="ctr" rtl="1">
              <a:lnSpc>
                <a:spcPct val="150000"/>
              </a:lnSpc>
            </a:pPr>
            <a:r>
              <a:rPr lang="ar-EG" sz="2400" dirty="0">
                <a:latin typeface="Alexandria Medium" pitchFamily="2" charset="-78"/>
                <a:cs typeface="Alexandria Medium" pitchFamily="2" charset="-78"/>
              </a:rPr>
              <a:t>الكتاب الالكتروني التسويقي </a:t>
            </a:r>
            <a:r>
              <a:rPr lang="en-US" sz="2400" dirty="0">
                <a:latin typeface="Alexandria Medium" pitchFamily="2" charset="-78"/>
                <a:cs typeface="Alexandria Medium" pitchFamily="2" charset="-78"/>
              </a:rPr>
              <a:t>E-Books</a:t>
            </a:r>
          </a:p>
        </p:txBody>
      </p:sp>
      <p:sp>
        <p:nvSpPr>
          <p:cNvPr id="3" name="Content Placeholder 2">
            <a:extLst>
              <a:ext uri="{FF2B5EF4-FFF2-40B4-BE49-F238E27FC236}">
                <a16:creationId xmlns:a16="http://schemas.microsoft.com/office/drawing/2014/main" id="{0315F09F-4CE1-C8A7-5173-CD5E0EE512D7}"/>
              </a:ext>
            </a:extLst>
          </p:cNvPr>
          <p:cNvSpPr>
            <a:spLocks noGrp="1"/>
          </p:cNvSpPr>
          <p:nvPr>
            <p:ph idx="1"/>
          </p:nvPr>
        </p:nvSpPr>
        <p:spPr>
          <a:xfrm>
            <a:off x="6285188" y="699067"/>
            <a:ext cx="5747833" cy="6174135"/>
          </a:xfrm>
        </p:spPr>
        <p:txBody>
          <a:bodyPr>
            <a:normAutofit lnSpcReduction="10000"/>
          </a:bodyPr>
          <a:lstStyle/>
          <a:p>
            <a:pPr marL="0" indent="0" algn="just" rtl="1">
              <a:lnSpc>
                <a:spcPct val="170000"/>
              </a:lnSpc>
              <a:buNone/>
            </a:pPr>
            <a:r>
              <a:rPr lang="ar-EG" sz="1600" b="1" dirty="0">
                <a:solidFill>
                  <a:srgbClr val="FF0000"/>
                </a:solidFill>
                <a:latin typeface="Alexandria Medium" pitchFamily="2" charset="-78"/>
                <a:cs typeface="Alexandria Medium" pitchFamily="2" charset="-78"/>
              </a:rPr>
              <a:t>خطوات كتابة الكتب الالكترونية: </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اختر موضوعًا يتوافق مع احتياجات جمهورك.</a:t>
            </a:r>
            <a:endParaRPr lang="en-US" sz="14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إجراء بحث</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 وجمع المعلومات والمحتوى. </a:t>
            </a:r>
            <a:endParaRPr lang="en-US" sz="14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تحديد تقسيم الفصول الأساسية.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تقسيم كل فصل أثناء الكتابة بعناوين فرعية.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تسكين المحتوى تحت العناوين.</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تصميم الكتاب شكليا واختيار الألوان وفقا للهوية المرئية للشركة.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دمج العناصر المرئية مع النصوص.</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تسليط الضوء على الاقتباسات أو الإحصائيات.</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 ضع العبارات المناسبة التي تحث المستخدم على اتخاذ إجراء معين.</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تحويله إلى الكتاب </a:t>
            </a:r>
            <a:r>
              <a:rPr lang="en-US" sz="1400" dirty="0">
                <a:latin typeface="Alexandria Medium" pitchFamily="2" charset="-78"/>
                <a:cs typeface="Alexandria Medium" pitchFamily="2" charset="-78"/>
              </a:rPr>
              <a:t>PDF</a:t>
            </a:r>
            <a:r>
              <a:rPr lang="ar-EG" sz="1400" dirty="0">
                <a:latin typeface="Alexandria Medium" pitchFamily="2" charset="-78"/>
                <a:cs typeface="Alexandria Medium" pitchFamily="2" charset="-78"/>
              </a:rPr>
              <a:t> .</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رفعه على المنصات المطلوبة وموقع الشركة.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الترويج للكتاب</a:t>
            </a:r>
          </a:p>
          <a:p>
            <a:pPr marL="0" indent="0" algn="just" rtl="1">
              <a:lnSpc>
                <a:spcPct val="170000"/>
              </a:lnSpc>
              <a:buNone/>
            </a:pPr>
            <a:endParaRPr lang="en-US" sz="1400" dirty="0">
              <a:latin typeface="Alexandria Medium" pitchFamily="2" charset="-78"/>
              <a:cs typeface="Alexandria Medium" pitchFamily="2" charset="-78"/>
            </a:endParaRPr>
          </a:p>
        </p:txBody>
      </p:sp>
      <p:pic>
        <p:nvPicPr>
          <p:cNvPr id="5" name="Picture 4" descr="A screenshot of a book&#10;&#10;Description automatically generated">
            <a:extLst>
              <a:ext uri="{FF2B5EF4-FFF2-40B4-BE49-F238E27FC236}">
                <a16:creationId xmlns:a16="http://schemas.microsoft.com/office/drawing/2014/main" id="{4351FCE0-E7A2-3AAF-528B-664F42580DE4}"/>
              </a:ext>
            </a:extLst>
          </p:cNvPr>
          <p:cNvPicPr>
            <a:picLocks noChangeAspect="1"/>
          </p:cNvPicPr>
          <p:nvPr/>
        </p:nvPicPr>
        <p:blipFill rotWithShape="1">
          <a:blip r:embed="rId2">
            <a:extLst>
              <a:ext uri="{28A0092B-C50C-407E-A947-70E740481C1C}">
                <a14:useLocalDpi xmlns:a14="http://schemas.microsoft.com/office/drawing/2010/main" val="0"/>
              </a:ext>
            </a:extLst>
          </a:blip>
          <a:srcRect t="5648" b="8131"/>
          <a:stretch/>
        </p:blipFill>
        <p:spPr>
          <a:xfrm>
            <a:off x="190512" y="395741"/>
            <a:ext cx="6126208" cy="6174135"/>
          </a:xfrm>
          <a:prstGeom prst="rect">
            <a:avLst/>
          </a:prstGeom>
        </p:spPr>
      </p:pic>
    </p:spTree>
    <p:extLst>
      <p:ext uri="{BB962C8B-B14F-4D97-AF65-F5344CB8AC3E}">
        <p14:creationId xmlns:p14="http://schemas.microsoft.com/office/powerpoint/2010/main" val="24091697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66505C6-FBCB-A166-3F60-D75E2F3E931E}"/>
              </a:ext>
            </a:extLst>
          </p:cNvPr>
          <p:cNvSpPr>
            <a:spLocks noGrp="1"/>
          </p:cNvSpPr>
          <p:nvPr>
            <p:ph idx="1"/>
          </p:nvPr>
        </p:nvSpPr>
        <p:spPr/>
        <p:txBody>
          <a:bodyPr/>
          <a:lstStyle/>
          <a:p>
            <a:pPr algn="r" rtl="1"/>
            <a:r>
              <a:rPr lang="ar-EG" b="1" dirty="0"/>
              <a:t>نماذج جاهزة للكتب الالكترونية: </a:t>
            </a:r>
            <a:endParaRPr lang="en-US" b="1" dirty="0"/>
          </a:p>
          <a:p>
            <a:pPr algn="r" rtl="1"/>
            <a:r>
              <a:rPr lang="en-US" sz="1800" dirty="0">
                <a:latin typeface="Alexandria Medium" pitchFamily="2" charset="-78"/>
                <a:cs typeface="Alexandria Medium" pitchFamily="2" charset="-78"/>
                <a:hlinkClick r:id="rId2"/>
              </a:rPr>
              <a:t>https://www.visme.co/templates/ebooks/</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3"/>
              </a:rPr>
              <a:t>https://venngage.com/templates/ebooks</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4"/>
              </a:rPr>
              <a:t>https://www.adobe.com/uk/creativecloud/design/discover/ebook-templates.html</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5"/>
              </a:rPr>
              <a:t>https://www.freepik.com/vectors/ebook-template</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6"/>
              </a:rPr>
              <a:t>https://www.flipsnack.com/templates/search?q=ebook</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7"/>
              </a:rPr>
              <a:t>https://www.template.net/editable/ebooks</a:t>
            </a:r>
            <a:endParaRPr lang="en-US" sz="1800" dirty="0">
              <a:latin typeface="Alexandria Medium" pitchFamily="2" charset="-78"/>
              <a:cs typeface="Alexandria Medium" pitchFamily="2" charset="-78"/>
            </a:endParaRPr>
          </a:p>
          <a:p>
            <a:pPr marL="0" indent="0" algn="r" rtl="1">
              <a:buNone/>
            </a:pPr>
            <a:endParaRPr lang="en-US" dirty="0"/>
          </a:p>
        </p:txBody>
      </p:sp>
      <p:sp>
        <p:nvSpPr>
          <p:cNvPr id="3" name="Title 1">
            <a:extLst>
              <a:ext uri="{FF2B5EF4-FFF2-40B4-BE49-F238E27FC236}">
                <a16:creationId xmlns:a16="http://schemas.microsoft.com/office/drawing/2014/main" id="{0714547F-78A9-2629-393A-37F701666D8A}"/>
              </a:ext>
            </a:extLst>
          </p:cNvPr>
          <p:cNvSpPr txBox="1">
            <a:spLocks/>
          </p:cNvSpPr>
          <p:nvPr/>
        </p:nvSpPr>
        <p:spPr>
          <a:xfrm>
            <a:off x="838200"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pic>
        <p:nvPicPr>
          <p:cNvPr id="5" name="Graphic 21">
            <a:extLst>
              <a:ext uri="{FF2B5EF4-FFF2-40B4-BE49-F238E27FC236}">
                <a16:creationId xmlns:a16="http://schemas.microsoft.com/office/drawing/2014/main" id="{193B0616-3719-D2BD-6F9D-1AC63DA8657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633913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D6DDF-1244-994A-605E-8419DD643B3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747BF45-B9D1-F3FD-9820-1B0F602FF92C}"/>
              </a:ext>
            </a:extLst>
          </p:cNvPr>
          <p:cNvSpPr>
            <a:spLocks noGrp="1"/>
          </p:cNvSpPr>
          <p:nvPr>
            <p:ph idx="1"/>
          </p:nvPr>
        </p:nvSpPr>
        <p:spPr/>
        <p:txBody>
          <a:bodyPr>
            <a:normAutofit/>
          </a:bodyPr>
          <a:lstStyle/>
          <a:p>
            <a:pPr marL="0" indent="0" algn="r" rtl="1">
              <a:buNone/>
            </a:pPr>
            <a:endParaRPr lang="ar-EG" dirty="0"/>
          </a:p>
          <a:p>
            <a:pPr algn="r" rtl="1"/>
            <a:r>
              <a:rPr lang="ar-EG" sz="1900" b="1" dirty="0">
                <a:solidFill>
                  <a:srgbClr val="FF0000"/>
                </a:solidFill>
                <a:latin typeface="Alexandria Medium" pitchFamily="2" charset="-78"/>
                <a:cs typeface="Alexandria Medium" pitchFamily="2" charset="-78"/>
              </a:rPr>
              <a:t>الخصائص الرئيسية  العامة للمقالات التسويقية: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1. التركيز على القيمة للمستهلك: المقالات التسويقية الناجحة تركز على كيفية استفادة المستهلك من المنتج أو الخدمة وليس فقط على المزايا التقنية.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2. الإقناع والتحفيز: المقالات التسويقية تهدف إلى إقناع القارئ بشراء المنتج أو الخدمة من خلال إبراز المزايا والفوائد.</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3. السرد القصصي: استخدام قصص وسيناريوهات مثيرة للاهتمام لجذب القارئ وتعزيز رسالة التسويق.</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4. تحسين محركات البحث (</a:t>
            </a:r>
            <a:r>
              <a:rPr lang="en-US" sz="1400" dirty="0">
                <a:latin typeface="Alexandria Medium" pitchFamily="2" charset="-78"/>
                <a:cs typeface="Alexandria Medium" pitchFamily="2" charset="-78"/>
              </a:rPr>
              <a:t>SEO</a:t>
            </a:r>
            <a:r>
              <a:rPr lang="ar-EG" sz="1400" dirty="0">
                <a:latin typeface="Alexandria Medium" pitchFamily="2" charset="-78"/>
                <a:cs typeface="Alexandria Medium" pitchFamily="2" charset="-78"/>
              </a:rPr>
              <a:t>) استخدام الكلمات الرئيسية والتنسيق الجيد لتحسين ظهور المقالة في نتائج البحث.</a:t>
            </a:r>
          </a:p>
          <a:p>
            <a:pPr marL="0" indent="0" algn="r" rtl="1">
              <a:buNone/>
            </a:pPr>
            <a:endParaRPr lang="ar-EG" dirty="0"/>
          </a:p>
        </p:txBody>
      </p:sp>
      <p:pic>
        <p:nvPicPr>
          <p:cNvPr id="4" name="Graphic 21">
            <a:extLst>
              <a:ext uri="{FF2B5EF4-FFF2-40B4-BE49-F238E27FC236}">
                <a16:creationId xmlns:a16="http://schemas.microsoft.com/office/drawing/2014/main" id="{AAC0D3AE-DA2A-3C99-7E00-F5451EA444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19920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1553D-3A1B-8D55-8E8B-43897A437E7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CAB3FCD-FEE3-E44B-B974-5DC8D932E85C}"/>
              </a:ext>
            </a:extLst>
          </p:cNvPr>
          <p:cNvSpPr>
            <a:spLocks noGrp="1"/>
          </p:cNvSpPr>
          <p:nvPr>
            <p:ph idx="1"/>
          </p:nvPr>
        </p:nvSpPr>
        <p:spPr/>
        <p:txBody>
          <a:bodyPr>
            <a:normAutofit/>
          </a:bodyPr>
          <a:lstStyle/>
          <a:p>
            <a:pPr marL="0" indent="0" algn="r" rtl="1">
              <a:lnSpc>
                <a:spcPct val="150000"/>
              </a:lnSpc>
              <a:buNone/>
            </a:pPr>
            <a:r>
              <a:rPr lang="ar-EG" sz="1800" dirty="0">
                <a:solidFill>
                  <a:srgbClr val="FF0000"/>
                </a:solidFill>
                <a:latin typeface="Alexandria Medium" pitchFamily="2" charset="-78"/>
                <a:cs typeface="Alexandria Medium" pitchFamily="2" charset="-78"/>
              </a:rPr>
              <a:t>أنواع المقالات التسويقية: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التعليمية: تقدم معلومات مفيدة وحلول لمشكلات المستهلكين.</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الترويجية: تركز على ترويج منتج أو خدمة معينة وإبراز مزاياها.</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الخبرية: تناقش آخر الأخبار والاتجاهات في الصناعة.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التحليلية: تقدم تحليلات معمقة للصناعة أو السوق المستهدفة.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الشخصية: تستخدم قصص وخبرات شخصية لإنشاء صلة بين العلامة التجارية والمستهلك</a:t>
            </a:r>
            <a:r>
              <a:rPr lang="ar-EG" sz="1800" dirty="0">
                <a:latin typeface="Alexandria Medium" pitchFamily="2" charset="-78"/>
                <a:cs typeface="Alexandria Medium" pitchFamily="2" charset="-78"/>
              </a:rPr>
              <a:t>.</a:t>
            </a: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6527AA4-FC92-B243-4B4D-BF7BD435A0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52283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2A3E0-7E82-8A3C-A0AA-C0467C733F7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p>
        </p:txBody>
      </p:sp>
      <p:sp>
        <p:nvSpPr>
          <p:cNvPr id="3" name="Content Placeholder 2">
            <a:extLst>
              <a:ext uri="{FF2B5EF4-FFF2-40B4-BE49-F238E27FC236}">
                <a16:creationId xmlns:a16="http://schemas.microsoft.com/office/drawing/2014/main" id="{1D38EB52-44F1-6DE1-64E2-AB3F79B7B820}"/>
              </a:ext>
            </a:extLst>
          </p:cNvPr>
          <p:cNvSpPr>
            <a:spLocks noGrp="1"/>
          </p:cNvSpPr>
          <p:nvPr>
            <p:ph idx="1"/>
          </p:nvPr>
        </p:nvSpPr>
        <p:spPr>
          <a:xfrm>
            <a:off x="141890" y="1825625"/>
            <a:ext cx="11211910" cy="4351338"/>
          </a:xfrm>
        </p:spPr>
        <p:txBody>
          <a:bodyPr>
            <a:normAutofit/>
          </a:bodyPr>
          <a:lstStyle/>
          <a:p>
            <a:pPr algn="r" rtl="1"/>
            <a:r>
              <a:rPr lang="ar-EG" sz="1800" b="1" dirty="0">
                <a:solidFill>
                  <a:srgbClr val="FF0000"/>
                </a:solidFill>
                <a:latin typeface="Alexandria Medium" pitchFamily="2" charset="-78"/>
                <a:cs typeface="Alexandria Medium" pitchFamily="2" charset="-78"/>
              </a:rPr>
              <a:t>لكتابة مقال تسويقي متميز</a:t>
            </a:r>
            <a:r>
              <a:rPr lang="en-US" sz="1800" b="1" dirty="0">
                <a:solidFill>
                  <a:srgbClr val="FF0000"/>
                </a:solidFill>
                <a:latin typeface="Alexandria Medium" pitchFamily="2" charset="-78"/>
                <a:cs typeface="Alexandria Medium" pitchFamily="2" charset="-78"/>
              </a:rPr>
              <a:t> </a:t>
            </a:r>
            <a:r>
              <a:rPr lang="ar-EG" sz="1800" b="1" dirty="0">
                <a:solidFill>
                  <a:srgbClr val="FF0000"/>
                </a:solidFill>
                <a:latin typeface="Alexandria Medium" pitchFamily="2" charset="-78"/>
                <a:cs typeface="Alexandria Medium" pitchFamily="2" charset="-78"/>
              </a:rPr>
              <a:t> يوجد 7 سمات بسيطة يجب </a:t>
            </a:r>
            <a:r>
              <a:rPr lang="ar-EG" sz="1800" b="1">
                <a:solidFill>
                  <a:srgbClr val="FF0000"/>
                </a:solidFill>
                <a:latin typeface="Alexandria Medium" pitchFamily="2" charset="-78"/>
                <a:cs typeface="Alexandria Medium" pitchFamily="2" charset="-78"/>
              </a:rPr>
              <a:t>أن تتواجد</a:t>
            </a:r>
            <a:endParaRPr lang="ar-EG" sz="1800" b="1" dirty="0">
              <a:solidFill>
                <a:srgbClr val="FF0000"/>
              </a:solidFill>
              <a:latin typeface="Alexandria Medium" pitchFamily="2" charset="-78"/>
              <a:cs typeface="Alexandria Medium" pitchFamily="2" charset="-78"/>
            </a:endParaRPr>
          </a:p>
          <a:p>
            <a:pPr marL="0" indent="0" algn="r" rtl="1">
              <a:buNone/>
            </a:pPr>
            <a:endParaRPr lang="ar-EG" sz="2000" dirty="0">
              <a:solidFill>
                <a:srgbClr val="FF0000"/>
              </a:solidFill>
              <a:latin typeface="Alexandria Medium" pitchFamily="2" charset="-78"/>
              <a:cs typeface="Alexandria Medium" pitchFamily="2" charset="-78"/>
            </a:endParaRPr>
          </a:p>
          <a:p>
            <a:pPr marL="0" indent="0" algn="r" rtl="1">
              <a:buNone/>
            </a:pPr>
            <a:r>
              <a:rPr lang="ar-EG" sz="1800" dirty="0">
                <a:latin typeface="Alexandria Medium" pitchFamily="2" charset="-78"/>
                <a:cs typeface="Alexandria Medium" pitchFamily="2" charset="-78"/>
              </a:rPr>
              <a:t>1- حدد الجمهور          2- عنوان قوي لافت         3- مقدمة عامة عن الموضوع           4- طرح المشكلة والحل</a:t>
            </a:r>
          </a:p>
          <a:p>
            <a:pPr marL="0" indent="0" algn="r" rtl="1">
              <a:buNone/>
            </a:pPr>
            <a:r>
              <a:rPr lang="ar-EG" sz="1800" dirty="0">
                <a:latin typeface="Alexandria Medium" pitchFamily="2" charset="-78"/>
                <a:cs typeface="Alexandria Medium" pitchFamily="2" charset="-78"/>
              </a:rPr>
              <a:t>5- عرض المميزات والفوائد                  6- احصائيات أو استشهادات العملاء                 7- إجراء محدد </a:t>
            </a:r>
            <a:r>
              <a:rPr lang="en-US" sz="1800" dirty="0">
                <a:latin typeface="Alexandria Medium" pitchFamily="2" charset="-78"/>
                <a:cs typeface="Alexandria Medium" pitchFamily="2" charset="-78"/>
              </a:rPr>
              <a:t>CTA</a:t>
            </a:r>
            <a:endParaRPr lang="ar-EG" sz="1800" dirty="0">
              <a:latin typeface="Alexandria Medium" pitchFamily="2" charset="-78"/>
              <a:cs typeface="Alexandria Medium" pitchFamily="2" charset="-78"/>
            </a:endParaRPr>
          </a:p>
          <a:p>
            <a:pPr marL="0" indent="0" algn="r" rtl="1">
              <a:buNone/>
            </a:pPr>
            <a:endParaRPr lang="ar-EG" sz="1800" dirty="0">
              <a:latin typeface="Alexandria Medium" pitchFamily="2" charset="-78"/>
              <a:cs typeface="Alexandria Medium" pitchFamily="2" charset="-78"/>
            </a:endParaRPr>
          </a:p>
          <a:p>
            <a:pPr algn="r" rtl="1"/>
            <a:r>
              <a:rPr lang="ar-EG" sz="1800" b="1" dirty="0">
                <a:solidFill>
                  <a:srgbClr val="FF0000"/>
                </a:solidFill>
                <a:latin typeface="Alexandria Medium" pitchFamily="2" charset="-78"/>
                <a:cs typeface="Alexandria Medium" pitchFamily="2" charset="-78"/>
              </a:rPr>
              <a:t>أدوات مفيدة في كتابة المقالات التسويقية:</a:t>
            </a:r>
          </a:p>
          <a:p>
            <a:pPr algn="r" rtl="1"/>
            <a:r>
              <a:rPr lang="en-US" sz="1800" dirty="0">
                <a:latin typeface="Alexandria Medium" pitchFamily="2" charset="-78"/>
                <a:cs typeface="Alexandria Medium" pitchFamily="2" charset="-78"/>
                <a:hlinkClick r:id="rId2"/>
              </a:rPr>
              <a:t>https://answerthepublic.com/</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3"/>
              </a:rPr>
              <a:t>https://neilpatel.com/ubersuggest/</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4"/>
              </a:rPr>
              <a:t>https://www.jasper.ai/</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5"/>
              </a:rPr>
              <a:t>https://jenni.ai/</a:t>
            </a:r>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B6DB42BB-5AF8-349E-20EA-FA40B45C2F1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77652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0F653-985B-0B0E-BDB5-F52EEB745865}"/>
              </a:ext>
            </a:extLst>
          </p:cNvPr>
          <p:cNvSpPr>
            <a:spLocks noGrp="1"/>
          </p:cNvSpPr>
          <p:nvPr>
            <p:ph type="title"/>
          </p:nvPr>
        </p:nvSpPr>
        <p:spPr>
          <a:xfrm>
            <a:off x="838200" y="161342"/>
            <a:ext cx="10515600" cy="1325563"/>
          </a:xfrm>
        </p:spPr>
        <p:txBody>
          <a:bodyPr>
            <a:normAutofit/>
          </a:bodyPr>
          <a:lstStyle/>
          <a:p>
            <a:pPr algn="ct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p>
        </p:txBody>
      </p:sp>
      <p:pic>
        <p:nvPicPr>
          <p:cNvPr id="5" name="Content Placeholder 4" descr="A collage of several images of people&#10;&#10;Description automatically generated">
            <a:extLst>
              <a:ext uri="{FF2B5EF4-FFF2-40B4-BE49-F238E27FC236}">
                <a16:creationId xmlns:a16="http://schemas.microsoft.com/office/drawing/2014/main" id="{7A6FB71F-4B2E-7326-0132-9B7AAF4BA9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3100" y="2314951"/>
            <a:ext cx="7365800" cy="4381707"/>
          </a:xfrm>
        </p:spPr>
      </p:pic>
      <p:sp>
        <p:nvSpPr>
          <p:cNvPr id="6" name="TextBox 5">
            <a:extLst>
              <a:ext uri="{FF2B5EF4-FFF2-40B4-BE49-F238E27FC236}">
                <a16:creationId xmlns:a16="http://schemas.microsoft.com/office/drawing/2014/main" id="{2879C22E-DF3D-BED6-6020-ADA1B85EC74C}"/>
              </a:ext>
            </a:extLst>
          </p:cNvPr>
          <p:cNvSpPr txBox="1"/>
          <p:nvPr/>
        </p:nvSpPr>
        <p:spPr>
          <a:xfrm>
            <a:off x="252248" y="1277007"/>
            <a:ext cx="11939752" cy="789383"/>
          </a:xfrm>
          <a:prstGeom prst="rect">
            <a:avLst/>
          </a:prstGeom>
          <a:noFill/>
        </p:spPr>
        <p:txBody>
          <a:bodyPr wrap="square" rtlCol="0">
            <a:spAutoFit/>
          </a:bodyPr>
          <a:lstStyle/>
          <a:p>
            <a:pPr algn="ctr">
              <a:lnSpc>
                <a:spcPct val="150000"/>
              </a:lnSpc>
            </a:pPr>
            <a:r>
              <a:rPr lang="ar-EG" sz="1600" dirty="0">
                <a:latin typeface="Alexandria Medium" pitchFamily="2" charset="-78"/>
                <a:cs typeface="Alexandria Medium" pitchFamily="2" charset="-78"/>
              </a:rPr>
              <a:t>قصص يرويها العملاء بعد تجربة المنتج ونجاح التجربة ، وتأخذ نغمة عاطفية وداعمة للمنتج وتعكس التجربة بتفاصيلها والمزايا العائدة على العميل جراء استخدام المنتج او الحصول على الخدمة، ولها دور كبير في دعم مصداقية المنتج وبناء الثقة.</a:t>
            </a:r>
            <a:endParaRPr lang="en-US" sz="16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C464A0B1-28B0-9B29-ABDE-0EC98D2DC8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1081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26AD-C5AE-807F-0E81-47B8ACD08851}"/>
              </a:ext>
            </a:extLst>
          </p:cNvPr>
          <p:cNvSpPr>
            <a:spLocks noGrp="1"/>
          </p:cNvSpPr>
          <p:nvPr>
            <p:ph type="title"/>
          </p:nvPr>
        </p:nvSpPr>
        <p:spPr>
          <a:xfrm>
            <a:off x="4529051" y="264204"/>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latin typeface="Alexandria Medium" pitchFamily="2" charset="-78"/>
              <a:cs typeface="Alexandria Medium" pitchFamily="2" charset="-78"/>
            </a:endParaRPr>
          </a:p>
        </p:txBody>
      </p:sp>
      <p:pic>
        <p:nvPicPr>
          <p:cNvPr id="9" name="Content Placeholder 8" descr="A screenshot of a computer&#10;&#10;Description automatically generated">
            <a:extLst>
              <a:ext uri="{FF2B5EF4-FFF2-40B4-BE49-F238E27FC236}">
                <a16:creationId xmlns:a16="http://schemas.microsoft.com/office/drawing/2014/main" id="{26CF0CC8-762C-5AF2-6143-89923773891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6920" b="7830"/>
          <a:stretch/>
        </p:blipFill>
        <p:spPr>
          <a:xfrm>
            <a:off x="0" y="-21334"/>
            <a:ext cx="7348451" cy="6900667"/>
          </a:xfrm>
        </p:spPr>
      </p:pic>
      <p:sp>
        <p:nvSpPr>
          <p:cNvPr id="10" name="TextBox 9">
            <a:extLst>
              <a:ext uri="{FF2B5EF4-FFF2-40B4-BE49-F238E27FC236}">
                <a16:creationId xmlns:a16="http://schemas.microsoft.com/office/drawing/2014/main" id="{79E31E13-F7F5-3F7F-F82E-8BBD2B59FB4A}"/>
              </a:ext>
            </a:extLst>
          </p:cNvPr>
          <p:cNvSpPr txBox="1"/>
          <p:nvPr/>
        </p:nvSpPr>
        <p:spPr>
          <a:xfrm>
            <a:off x="7592291" y="2339602"/>
            <a:ext cx="4389120" cy="3467039"/>
          </a:xfrm>
          <a:prstGeom prst="rect">
            <a:avLst/>
          </a:prstGeom>
          <a:noFill/>
        </p:spPr>
        <p:txBody>
          <a:bodyPr wrap="square" rtlCol="0">
            <a:spAutoFit/>
          </a:bodyPr>
          <a:lstStyle/>
          <a:p>
            <a:pPr algn="r">
              <a:lnSpc>
                <a:spcPct val="150000"/>
              </a:lnSpc>
            </a:pPr>
            <a:r>
              <a:rPr lang="ar-EG" dirty="0">
                <a:solidFill>
                  <a:srgbClr val="FF0000"/>
                </a:solidFill>
                <a:latin typeface="Alexandria Medium" pitchFamily="2" charset="-78"/>
                <a:cs typeface="Alexandria Medium" pitchFamily="2" charset="-78"/>
              </a:rPr>
              <a:t>طريقة كتابة قصص نجاح العملاء مع منتجات الشركة:</a:t>
            </a:r>
          </a:p>
          <a:p>
            <a:pPr algn="r">
              <a:lnSpc>
                <a:spcPct val="150000"/>
              </a:lnSpc>
            </a:pPr>
            <a:r>
              <a:rPr lang="ar-EG" sz="1600" dirty="0">
                <a:latin typeface="Alexandria Medium" pitchFamily="2" charset="-78"/>
                <a:cs typeface="Alexandria Medium" pitchFamily="2" charset="-78"/>
              </a:rPr>
              <a:t>1- عنوان القصة.</a:t>
            </a:r>
          </a:p>
          <a:p>
            <a:pPr algn="r">
              <a:lnSpc>
                <a:spcPct val="150000"/>
              </a:lnSpc>
            </a:pPr>
            <a:r>
              <a:rPr lang="ar-EG" sz="1600" dirty="0">
                <a:latin typeface="Alexandria Medium" pitchFamily="2" charset="-78"/>
                <a:cs typeface="Alexandria Medium" pitchFamily="2" charset="-78"/>
              </a:rPr>
              <a:t>2- معلومات أساسية عن الشركة</a:t>
            </a:r>
          </a:p>
          <a:p>
            <a:pPr algn="r">
              <a:lnSpc>
                <a:spcPct val="150000"/>
              </a:lnSpc>
            </a:pPr>
            <a:r>
              <a:rPr lang="ar-EG" sz="1600" dirty="0">
                <a:latin typeface="Alexandria Medium" pitchFamily="2" charset="-78"/>
                <a:cs typeface="Alexandria Medium" pitchFamily="2" charset="-78"/>
              </a:rPr>
              <a:t>3- ملخص عام عن منتجات الشركة ونجاحاتها.</a:t>
            </a:r>
          </a:p>
          <a:p>
            <a:pPr algn="r">
              <a:lnSpc>
                <a:spcPct val="150000"/>
              </a:lnSpc>
            </a:pPr>
            <a:r>
              <a:rPr lang="ar-EG" sz="1600" dirty="0">
                <a:latin typeface="Alexandria Medium" pitchFamily="2" charset="-78"/>
                <a:cs typeface="Alexandria Medium" pitchFamily="2" charset="-78"/>
              </a:rPr>
              <a:t>4- قصة العميل نفسه وتشمل عناصر كتاباتها: أولا </a:t>
            </a:r>
            <a:r>
              <a:rPr lang="ar-EG" sz="1600" dirty="0" err="1">
                <a:latin typeface="Alexandria Medium" pitchFamily="2" charset="-78"/>
                <a:cs typeface="Alexandria Medium" pitchFamily="2" charset="-78"/>
              </a:rPr>
              <a:t>البدأ</a:t>
            </a:r>
            <a:r>
              <a:rPr lang="ar-EG" sz="1600" dirty="0">
                <a:latin typeface="Alexandria Medium" pitchFamily="2" charset="-78"/>
                <a:cs typeface="Alexandria Medium" pitchFamily="2" charset="-78"/>
              </a:rPr>
              <a:t> بالحبكة أو </a:t>
            </a:r>
            <a:r>
              <a:rPr lang="ar-EG" sz="1600" dirty="0" err="1">
                <a:latin typeface="Alexandria Medium" pitchFamily="2" charset="-78"/>
                <a:cs typeface="Alexandria Medium" pitchFamily="2" charset="-78"/>
              </a:rPr>
              <a:t>التحدى</a:t>
            </a:r>
            <a:r>
              <a:rPr lang="ar-EG" sz="1600" dirty="0">
                <a:latin typeface="Alexandria Medium" pitchFamily="2" charset="-78"/>
                <a:cs typeface="Alexandria Medium" pitchFamily="2" charset="-78"/>
              </a:rPr>
              <a:t> الذي واجه العميل، ثانيا كتابة الحل ، ثالثا وأخيرا كتابة النتائج والمزايا العائدة على العميل.</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129656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3D869-CBEB-8CA0-2C23-91E877B32DDE}"/>
              </a:ext>
            </a:extLst>
          </p:cNvPr>
          <p:cNvSpPr>
            <a:spLocks noGrp="1"/>
          </p:cNvSpPr>
          <p:nvPr>
            <p:ph type="title"/>
          </p:nvPr>
        </p:nvSpPr>
        <p:spPr>
          <a:xfrm>
            <a:off x="838200" y="175939"/>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p>
        </p:txBody>
      </p:sp>
      <p:sp>
        <p:nvSpPr>
          <p:cNvPr id="3" name="Content Placeholder 2">
            <a:extLst>
              <a:ext uri="{FF2B5EF4-FFF2-40B4-BE49-F238E27FC236}">
                <a16:creationId xmlns:a16="http://schemas.microsoft.com/office/drawing/2014/main" id="{39C51AF9-E303-A87E-53E4-5CA84FC85C5F}"/>
              </a:ext>
            </a:extLst>
          </p:cNvPr>
          <p:cNvSpPr>
            <a:spLocks noGrp="1"/>
          </p:cNvSpPr>
          <p:nvPr>
            <p:ph idx="1"/>
          </p:nvPr>
        </p:nvSpPr>
        <p:spPr/>
        <p:txBody>
          <a:bodyPr>
            <a:normAutofit/>
          </a:bodyPr>
          <a:lstStyle/>
          <a:p>
            <a:r>
              <a:rPr lang="en-US" sz="1800" dirty="0">
                <a:hlinkClick r:id="rId2"/>
              </a:rPr>
              <a:t>https://cdn2.hubspot.net/hubfs/2135689/%5BFourcast%5D%20PDF%20Customer%20story%20GEM%20One-Google%20Cloud.pdf</a:t>
            </a:r>
            <a:endParaRPr lang="ar-EG" sz="1800" dirty="0"/>
          </a:p>
          <a:p>
            <a:endParaRPr lang="ar-EG" sz="1800" dirty="0"/>
          </a:p>
          <a:p>
            <a:r>
              <a:rPr lang="en-US" sz="1800" dirty="0">
                <a:hlinkClick r:id="rId3"/>
              </a:rPr>
              <a:t>https://www.csb.org/cdn/files-Success-story-template2017-1.pdf</a:t>
            </a:r>
            <a:endParaRPr lang="ar-EG" sz="1800" dirty="0"/>
          </a:p>
          <a:p>
            <a:endParaRPr lang="ar-EG" sz="1800" dirty="0"/>
          </a:p>
          <a:p>
            <a:r>
              <a:rPr lang="en-US" sz="1800" dirty="0">
                <a:hlinkClick r:id="rId4"/>
              </a:rPr>
              <a:t>https://ondigitalmarketing.com/wp-content/uploads/2023/08/Customer-Success-Stories-Newsletter-Email-Templates-Maximize-Subscriber-Engagement-With-These-Newsletter-Email-Templates.pdf</a:t>
            </a:r>
            <a:endParaRPr lang="ar-EG" sz="1800" dirty="0"/>
          </a:p>
          <a:p>
            <a:pPr marL="0" indent="0">
              <a:buNone/>
            </a:pPr>
            <a:endParaRPr lang="ar-EG" sz="1800" dirty="0"/>
          </a:p>
          <a:p>
            <a:pPr marL="0" indent="0">
              <a:buNone/>
            </a:pPr>
            <a:endParaRPr lang="ar-EG" sz="1800" dirty="0"/>
          </a:p>
          <a:p>
            <a:pPr marL="0" indent="0" algn="ctr">
              <a:buNone/>
            </a:pPr>
            <a:r>
              <a:rPr lang="ar-EG" sz="1800" dirty="0">
                <a:solidFill>
                  <a:srgbClr val="FF0000"/>
                </a:solidFill>
                <a:latin typeface="Alexandria Medium" pitchFamily="2" charset="-78"/>
                <a:cs typeface="Alexandria Medium" pitchFamily="2" charset="-78"/>
              </a:rPr>
              <a:t>نماذج يمكن الاستفادة منها لكتابة قصص نجاح العملاء</a:t>
            </a:r>
          </a:p>
        </p:txBody>
      </p:sp>
      <p:pic>
        <p:nvPicPr>
          <p:cNvPr id="4" name="Graphic 21">
            <a:extLst>
              <a:ext uri="{FF2B5EF4-FFF2-40B4-BE49-F238E27FC236}">
                <a16:creationId xmlns:a16="http://schemas.microsoft.com/office/drawing/2014/main" id="{EFA91AB6-BCD4-80FE-B4D3-694B3A6373F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85611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72DC-2B9A-2A8C-9323-80E32C1CE3DF}"/>
              </a:ext>
            </a:extLst>
          </p:cNvPr>
          <p:cNvSpPr>
            <a:spLocks noGrp="1"/>
          </p:cNvSpPr>
          <p:nvPr>
            <p:ph type="title"/>
          </p:nvPr>
        </p:nvSpPr>
        <p:spPr>
          <a:xfrm>
            <a:off x="648446" y="438807"/>
            <a:ext cx="10895107" cy="1312491"/>
          </a:xfrm>
        </p:spPr>
        <p:txBody>
          <a:bodyPr vert="horz" lIns="91440" tIns="45720" rIns="91440" bIns="45720" rtlCol="0" anchor="t">
            <a:noAutofit/>
          </a:bodyPr>
          <a:lstStyle/>
          <a:p>
            <a:pPr algn="ctr"/>
            <a:r>
              <a:rPr lang="ar-EG" sz="2800" dirty="0">
                <a:latin typeface="Alexandria Medium" pitchFamily="2" charset="-78"/>
                <a:cs typeface="Alexandria Medium" pitchFamily="2" charset="-78"/>
              </a:rPr>
              <a:t> الاستشهادات </a:t>
            </a:r>
            <a:r>
              <a:rPr lang="en-US" sz="2800" dirty="0">
                <a:latin typeface="Alexandria Medium" pitchFamily="2" charset="-78"/>
                <a:cs typeface="Alexandria Medium" pitchFamily="2" charset="-78"/>
              </a:rPr>
              <a:t>Testimonials</a:t>
            </a: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E9BCD9E6-2362-DADC-CEF8-9649E12CBA13}"/>
              </a:ext>
            </a:extLst>
          </p:cNvPr>
          <p:cNvSpPr txBox="1"/>
          <p:nvPr/>
        </p:nvSpPr>
        <p:spPr>
          <a:xfrm>
            <a:off x="378372" y="1488767"/>
            <a:ext cx="11813627" cy="1291957"/>
          </a:xfrm>
          <a:prstGeom prst="rect">
            <a:avLst/>
          </a:prstGeom>
          <a:noFill/>
        </p:spPr>
        <p:txBody>
          <a:bodyPr wrap="square">
            <a:spAutoFit/>
          </a:bodyPr>
          <a:lstStyle/>
          <a:p>
            <a:pPr algn="ctr">
              <a:lnSpc>
                <a:spcPct val="150000"/>
              </a:lnSpc>
            </a:pPr>
            <a:r>
              <a:rPr lang="ar-EG" sz="1800" dirty="0">
                <a:latin typeface="Alexandria Medium" pitchFamily="2" charset="-78"/>
                <a:cs typeface="Alexandria Medium" pitchFamily="2" charset="-78"/>
              </a:rPr>
              <a:t>عبارة عن بيان من عميل سابق / أو شخصية مشهورة يصف كيف ساعده المنتج. غالبًا ما تكتب الشركة الشهادات بناءً على أسئلة محددة تطرحها على العملاء الراضين. وعادةً ما تأخذ شكل </a:t>
            </a:r>
            <a:r>
              <a:rPr lang="ar-EG" dirty="0">
                <a:latin typeface="Alexandria Medium" pitchFamily="2" charset="-78"/>
                <a:cs typeface="Alexandria Medium" pitchFamily="2" charset="-78"/>
              </a:rPr>
              <a:t>ال</a:t>
            </a:r>
            <a:r>
              <a:rPr lang="ar-EG" sz="1800" dirty="0">
                <a:latin typeface="Alexandria Medium" pitchFamily="2" charset="-78"/>
                <a:cs typeface="Alexandria Medium" pitchFamily="2" charset="-78"/>
              </a:rPr>
              <a:t>مقارنات ما قبل وبعد استخ</a:t>
            </a:r>
            <a:r>
              <a:rPr lang="ar-EG" dirty="0">
                <a:latin typeface="Alexandria Medium" pitchFamily="2" charset="-78"/>
                <a:cs typeface="Alexandria Medium" pitchFamily="2" charset="-78"/>
              </a:rPr>
              <a:t>دام المنتج ، أو مقتبسات على لسان العملاء، او </a:t>
            </a:r>
            <a:r>
              <a:rPr lang="ar-EG" sz="1800" dirty="0">
                <a:latin typeface="Alexandria Medium" pitchFamily="2" charset="-78"/>
                <a:cs typeface="Alexandria Medium" pitchFamily="2" charset="-78"/>
              </a:rPr>
              <a:t>توفر إحصائيات تحسين محددة من قبل تجارب العملاء..</a:t>
            </a:r>
            <a:endParaRPr lang="en-US" dirty="0">
              <a:latin typeface="Alexandria Medium" pitchFamily="2" charset="-78"/>
              <a:cs typeface="Alexandria Medium" pitchFamily="2" charset="-78"/>
            </a:endParaRPr>
          </a:p>
        </p:txBody>
      </p:sp>
      <p:pic>
        <p:nvPicPr>
          <p:cNvPr id="9" name="Content Placeholder 8" descr="A person in a suit and tie&#10;&#10;Description automatically generated">
            <a:extLst>
              <a:ext uri="{FF2B5EF4-FFF2-40B4-BE49-F238E27FC236}">
                <a16:creationId xmlns:a16="http://schemas.microsoft.com/office/drawing/2014/main" id="{DC99AE49-89E7-C290-6A27-3EBD989192C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3185290"/>
            <a:ext cx="5996103" cy="3372807"/>
          </a:xfrm>
        </p:spPr>
      </p:pic>
      <p:pic>
        <p:nvPicPr>
          <p:cNvPr id="11" name="Picture 10" descr="A person's face on a yellow and black background&#10;&#10;Description automatically generated">
            <a:extLst>
              <a:ext uri="{FF2B5EF4-FFF2-40B4-BE49-F238E27FC236}">
                <a16:creationId xmlns:a16="http://schemas.microsoft.com/office/drawing/2014/main" id="{BE9E5F49-454D-B00F-8E2E-A6D426C66C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85290"/>
            <a:ext cx="6096000" cy="3429001"/>
          </a:xfrm>
          <a:prstGeom prst="rect">
            <a:avLst/>
          </a:prstGeom>
        </p:spPr>
      </p:pic>
      <p:pic>
        <p:nvPicPr>
          <p:cNvPr id="12" name="Graphic 21">
            <a:extLst>
              <a:ext uri="{FF2B5EF4-FFF2-40B4-BE49-F238E27FC236}">
                <a16:creationId xmlns:a16="http://schemas.microsoft.com/office/drawing/2014/main" id="{8656F44B-AEC3-7CBD-F390-47D207E611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91597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4A4F3-6527-8F42-D477-E4789A715D97}"/>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 الاستشهادات </a:t>
            </a:r>
            <a:r>
              <a:rPr lang="en-US" sz="2800" dirty="0">
                <a:latin typeface="Alexandria Medium" pitchFamily="2" charset="-78"/>
                <a:cs typeface="Alexandria Medium" pitchFamily="2" charset="-78"/>
              </a:rPr>
              <a:t>Testimonials</a:t>
            </a: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B3EAC845-1BFD-79DD-6ED3-E14B821CFB73}"/>
              </a:ext>
            </a:extLst>
          </p:cNvPr>
          <p:cNvSpPr>
            <a:spLocks noGrp="1"/>
          </p:cNvSpPr>
          <p:nvPr>
            <p:ph idx="1"/>
          </p:nvPr>
        </p:nvSpPr>
        <p:spPr/>
        <p:txBody>
          <a:bodyPr/>
          <a:lstStyle/>
          <a:p>
            <a:pPr marL="0" indent="0" algn="just" rtl="1">
              <a:buNone/>
            </a:pPr>
            <a:r>
              <a:rPr lang="ar-EG" sz="1800" dirty="0">
                <a:solidFill>
                  <a:srgbClr val="FF0000"/>
                </a:solidFill>
                <a:latin typeface="Alexandria Medium" pitchFamily="2" charset="-78"/>
                <a:cs typeface="Alexandria Medium" pitchFamily="2" charset="-78"/>
              </a:rPr>
              <a:t>أسلوب كتابتها: </a:t>
            </a:r>
          </a:p>
          <a:p>
            <a:pPr marL="0" indent="0" algn="just" rtl="1">
              <a:lnSpc>
                <a:spcPct val="150000"/>
              </a:lnSpc>
              <a:buNone/>
            </a:pPr>
            <a:r>
              <a:rPr lang="ar-EG" sz="1800" dirty="0">
                <a:latin typeface="Alexandria Medium" pitchFamily="2" charset="-78"/>
                <a:cs typeface="Alexandria Medium" pitchFamily="2" charset="-78"/>
              </a:rPr>
              <a:t>في كتابة الاستشهادات يوضع اسم العميل وصورته والجملة المقتبسة على لسانه بحيث تتضمن انطباعات إيجابية ومحفزة للغير لشراء المنتج أو الحصول على الخدمة، ويمكن أن يزيلها بتوقيعه، أو صورة له مع المنتج. </a:t>
            </a:r>
          </a:p>
          <a:p>
            <a:pPr marL="0" indent="0" algn="just" rtl="1">
              <a:lnSpc>
                <a:spcPct val="150000"/>
              </a:lnSpc>
              <a:buNone/>
            </a:pPr>
            <a:endParaRPr lang="ar-EG" sz="1800" dirty="0">
              <a:latin typeface="Alexandria Medium" pitchFamily="2" charset="-78"/>
              <a:cs typeface="Alexandria Medium" pitchFamily="2" charset="-78"/>
            </a:endParaRPr>
          </a:p>
          <a:p>
            <a:pPr marL="0" indent="0" algn="just" rtl="1">
              <a:lnSpc>
                <a:spcPct val="150000"/>
              </a:lnSpc>
              <a:buNone/>
            </a:pPr>
            <a:r>
              <a:rPr lang="ar-EG" sz="1800" dirty="0">
                <a:solidFill>
                  <a:srgbClr val="FF0000"/>
                </a:solidFill>
                <a:latin typeface="Alexandria Medium" pitchFamily="2" charset="-78"/>
                <a:cs typeface="Alexandria Medium" pitchFamily="2" charset="-78"/>
              </a:rPr>
              <a:t>نماذج جاهزة لكتابة الاستشهادات: </a:t>
            </a:r>
            <a:endParaRPr lang="ar-EG" dirty="0">
              <a:hlinkClick r:id="rId2"/>
            </a:endParaRPr>
          </a:p>
          <a:p>
            <a:r>
              <a:rPr lang="en-US" sz="1800" dirty="0">
                <a:latin typeface="Alexandria Medium" pitchFamily="2" charset="-78"/>
                <a:cs typeface="Alexandria Medium" pitchFamily="2" charset="-78"/>
                <a:hlinkClick r:id="rId2"/>
              </a:rPr>
              <a:t>https://www.canva.com/templates/s/testimonial/</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3"/>
              </a:rPr>
              <a:t>https://www.template.net/editable/testimonial</a:t>
            </a:r>
            <a:endParaRPr lang="en-US" sz="1800" dirty="0">
              <a:latin typeface="Alexandria Medium" pitchFamily="2" charset="-78"/>
              <a:cs typeface="Alexandria Medium" pitchFamily="2" charset="-78"/>
            </a:endParaRPr>
          </a:p>
          <a:p>
            <a:pPr marL="0" indent="0">
              <a:buNone/>
            </a:pPr>
            <a:endParaRPr lang="en-US" dirty="0"/>
          </a:p>
        </p:txBody>
      </p:sp>
      <p:pic>
        <p:nvPicPr>
          <p:cNvPr id="4" name="Graphic 21">
            <a:extLst>
              <a:ext uri="{FF2B5EF4-FFF2-40B4-BE49-F238E27FC236}">
                <a16:creationId xmlns:a16="http://schemas.microsoft.com/office/drawing/2014/main" id="{038DC017-0387-7B36-3AD0-702C98C23B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8060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F4316-129D-175A-6921-8EBCA9BD9BF1}"/>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المحتوى الذي ينشئه الزبون أو المستهلك</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User Generated Content</a:t>
            </a:r>
          </a:p>
        </p:txBody>
      </p:sp>
      <p:sp>
        <p:nvSpPr>
          <p:cNvPr id="3" name="Content Placeholder 2">
            <a:extLst>
              <a:ext uri="{FF2B5EF4-FFF2-40B4-BE49-F238E27FC236}">
                <a16:creationId xmlns:a16="http://schemas.microsoft.com/office/drawing/2014/main" id="{A7CFD414-71BC-7884-2CC4-775F9399DDA2}"/>
              </a:ext>
            </a:extLst>
          </p:cNvPr>
          <p:cNvSpPr>
            <a:spLocks noGrp="1"/>
          </p:cNvSpPr>
          <p:nvPr>
            <p:ph idx="1"/>
          </p:nvPr>
        </p:nvSpPr>
        <p:spPr>
          <a:xfrm>
            <a:off x="4840014" y="1825624"/>
            <a:ext cx="7142091" cy="5032375"/>
          </a:xfrm>
        </p:spPr>
        <p:txBody>
          <a:bodyPr>
            <a:normAutofit fontScale="85000" lnSpcReduction="10000"/>
          </a:bodyPr>
          <a:lstStyle/>
          <a:p>
            <a:pPr marL="0" indent="0" algn="just" rtl="1">
              <a:lnSpc>
                <a:spcPct val="150000"/>
              </a:lnSpc>
              <a:buNone/>
            </a:pPr>
            <a:r>
              <a:rPr lang="ar-EG" sz="1600" dirty="0">
                <a:latin typeface="Alexandria Medium" pitchFamily="2" charset="-78"/>
                <a:cs typeface="Alexandria Medium" pitchFamily="2" charset="-78"/>
              </a:rPr>
              <a:t>المحتوى الذي ينشئه المستهلك أو الزبون بدلاً من الشركة ، هذا النوع من المحتوى له أهمية كبيرة للشركات والعلامات التجارية، حيث يمكن أن يؤثر بشكل كبير على مصداقية المنتج وصورة العلامة. العديد من الشركات يشجعون ويسهلون إنشاء هذا النوع من المحتوى بواسطة المستخدمين.</a:t>
            </a:r>
          </a:p>
          <a:p>
            <a:pPr marL="0" indent="0" algn="just" rtl="1">
              <a:lnSpc>
                <a:spcPct val="150000"/>
              </a:lnSpc>
              <a:buNone/>
            </a:pPr>
            <a:r>
              <a:rPr lang="ar-EG" sz="1700" b="1" dirty="0">
                <a:solidFill>
                  <a:srgbClr val="FF0000"/>
                </a:solidFill>
                <a:latin typeface="Alexandria Medium" pitchFamily="2" charset="-78"/>
                <a:cs typeface="Alexandria Medium" pitchFamily="2" charset="-78"/>
              </a:rPr>
              <a:t>له 4 أنواع:</a:t>
            </a:r>
          </a:p>
          <a:p>
            <a:pPr algn="just" rtl="1">
              <a:lnSpc>
                <a:spcPct val="150000"/>
              </a:lnSpc>
            </a:pPr>
            <a:r>
              <a:rPr lang="ar-EG" sz="1600" dirty="0">
                <a:latin typeface="Alexandria Medium" pitchFamily="2" charset="-78"/>
                <a:cs typeface="Alexandria Medium" pitchFamily="2" charset="-78"/>
              </a:rPr>
              <a:t>المراجعات التي ينشرها المستخدمون على المنتجات أو الخدمات والتي قد تكون إيجابية أو العكس. </a:t>
            </a:r>
          </a:p>
          <a:p>
            <a:pPr algn="just" rtl="1">
              <a:lnSpc>
                <a:spcPct val="150000"/>
              </a:lnSpc>
            </a:pPr>
            <a:r>
              <a:rPr lang="ar-EG" sz="1600" dirty="0">
                <a:latin typeface="Alexandria Medium" pitchFamily="2" charset="-78"/>
                <a:cs typeface="Alexandria Medium" pitchFamily="2" charset="-78"/>
              </a:rPr>
              <a:t>التقييمات بعدد النجوم أو الاعجاب من عدمه.</a:t>
            </a:r>
          </a:p>
          <a:p>
            <a:pPr algn="just" rtl="1">
              <a:lnSpc>
                <a:spcPct val="150000"/>
              </a:lnSpc>
            </a:pPr>
            <a:r>
              <a:rPr lang="ar-EG" sz="1600" dirty="0">
                <a:latin typeface="Alexandria Medium" pitchFamily="2" charset="-78"/>
                <a:cs typeface="Alexandria Medium" pitchFamily="2" charset="-78"/>
              </a:rPr>
              <a:t>المحتوى الذي ينشره المستخدمون على وسائل التواصل الاجتماعي حول العلامات التجارية والمنتجات كتعليقات إيجابية أو سلبية أيضا وهو غير مدفوع الاجر.</a:t>
            </a:r>
          </a:p>
          <a:p>
            <a:pPr algn="just" rtl="1">
              <a:lnSpc>
                <a:spcPct val="150000"/>
              </a:lnSpc>
            </a:pPr>
            <a:r>
              <a:rPr lang="ar-EG" sz="1600" dirty="0">
                <a:latin typeface="Alexandria Medium" pitchFamily="2" charset="-78"/>
                <a:cs typeface="Alexandria Medium" pitchFamily="2" charset="-78"/>
              </a:rPr>
              <a:t>المحتوى التعاوني الابداعي الذي ينشئه المستخدمون على المنصات المختلفة للشركة باستخدام أدوات وتطبيقات معينة وعادة ما يكون محتوى إيجابي عن العلامة التجارية وقد يكون مدفوع لهم أو غير مدفوع كمبادرات من قبل المستهلكين.</a:t>
            </a:r>
          </a:p>
          <a:p>
            <a:pPr marL="0" indent="0" algn="just" rtl="1">
              <a:lnSpc>
                <a:spcPct val="150000"/>
              </a:lnSpc>
              <a:buNone/>
            </a:pPr>
            <a:endParaRPr lang="ar-EG" dirty="0"/>
          </a:p>
        </p:txBody>
      </p:sp>
      <p:pic>
        <p:nvPicPr>
          <p:cNvPr id="5" name="Picture 4" descr="A group of people sitting on letters&#10;&#10;Description automatically generated">
            <a:extLst>
              <a:ext uri="{FF2B5EF4-FFF2-40B4-BE49-F238E27FC236}">
                <a16:creationId xmlns:a16="http://schemas.microsoft.com/office/drawing/2014/main" id="{4F8E33FD-DCC0-5996-8224-6963679BA3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95" y="2795046"/>
            <a:ext cx="4314807" cy="2420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828D76B6-2078-BE97-2771-EA2893AE51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18885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968D45-48A9-9078-E426-8FE34E5D2CCD}"/>
              </a:ext>
            </a:extLst>
          </p:cNvPr>
          <p:cNvSpPr>
            <a:spLocks noGrp="1"/>
          </p:cNvSpPr>
          <p:nvPr>
            <p:ph idx="1"/>
          </p:nvPr>
        </p:nvSpPr>
        <p:spPr/>
        <p:txBody>
          <a:bodyPr/>
          <a:lstStyle/>
          <a:p>
            <a:pPr algn="r" rtl="1"/>
            <a:r>
              <a:rPr lang="ar-EG" sz="1800" b="1" dirty="0">
                <a:solidFill>
                  <a:srgbClr val="FF0000"/>
                </a:solidFill>
                <a:latin typeface="Alexandria" pitchFamily="2" charset="-78"/>
                <a:cs typeface="Alexandria" pitchFamily="2" charset="-78"/>
              </a:rPr>
              <a:t>أمثلة:</a:t>
            </a:r>
          </a:p>
          <a:p>
            <a:pPr marL="0" indent="0" algn="r" rtl="1">
              <a:buNone/>
            </a:pPr>
            <a:r>
              <a:rPr lang="en-US" sz="1600" dirty="0">
                <a:solidFill>
                  <a:srgbClr val="FF0000"/>
                </a:solidFill>
                <a:latin typeface="Alexandria" pitchFamily="2" charset="-78"/>
                <a:cs typeface="Alexandria" pitchFamily="2" charset="-78"/>
                <a:hlinkClick r:id="rId2"/>
              </a:rPr>
              <a:t>https://ar.tripadvisor.com/</a:t>
            </a:r>
            <a:endParaRPr lang="ar-EG" sz="1800" b="1" dirty="0">
              <a:solidFill>
                <a:srgbClr val="FF0000"/>
              </a:solidFill>
              <a:latin typeface="Alexandria" pitchFamily="2" charset="-78"/>
              <a:cs typeface="Alexandria" pitchFamily="2" charset="-78"/>
            </a:endParaRPr>
          </a:p>
          <a:p>
            <a:pPr marL="0" indent="0" algn="r" rtl="1">
              <a:buNone/>
            </a:pPr>
            <a:r>
              <a:rPr lang="en-US" sz="1600" b="1" dirty="0">
                <a:hlinkClick r:id="rId3"/>
              </a:rPr>
              <a:t>https://www.vezeeta.com/en</a:t>
            </a:r>
            <a:endParaRPr lang="en-US" sz="1600" b="1" dirty="0"/>
          </a:p>
          <a:p>
            <a:pPr marL="0" indent="0" algn="r" rtl="1">
              <a:buNone/>
            </a:pPr>
            <a:endParaRPr lang="ar-EG" dirty="0"/>
          </a:p>
          <a:p>
            <a:pPr algn="r" rtl="1"/>
            <a:endParaRPr lang="en-US" dirty="0"/>
          </a:p>
        </p:txBody>
      </p:sp>
      <p:sp>
        <p:nvSpPr>
          <p:cNvPr id="4" name="Title 1">
            <a:extLst>
              <a:ext uri="{FF2B5EF4-FFF2-40B4-BE49-F238E27FC236}">
                <a16:creationId xmlns:a16="http://schemas.microsoft.com/office/drawing/2014/main" id="{B3D9DFF7-F33D-356C-75DC-EDB9290D162F}"/>
              </a:ext>
            </a:extLst>
          </p:cNvPr>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dirty="0">
                <a:latin typeface="Alexandria Medium" pitchFamily="2" charset="-78"/>
                <a:cs typeface="Alexandria Medium" pitchFamily="2" charset="-78"/>
              </a:rPr>
              <a:t>المحتوى الذي ينشئه الزبون أو المستهلك</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User Generated Content</a:t>
            </a:r>
          </a:p>
        </p:txBody>
      </p:sp>
      <p:pic>
        <p:nvPicPr>
          <p:cNvPr id="5" name="Graphic 21">
            <a:extLst>
              <a:ext uri="{FF2B5EF4-FFF2-40B4-BE49-F238E27FC236}">
                <a16:creationId xmlns:a16="http://schemas.microsoft.com/office/drawing/2014/main" id="{DFA73E6C-C20F-CF62-A091-2817D1687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a:extLst>
              <a:ext uri="{FF2B5EF4-FFF2-40B4-BE49-F238E27FC236}">
                <a16:creationId xmlns:a16="http://schemas.microsoft.com/office/drawing/2014/main" id="{F97A7F4D-BA56-0265-8146-D1C9F7D6D76A}"/>
              </a:ext>
            </a:extLst>
          </p:cNvPr>
          <p:cNvPicPr>
            <a:picLocks noChangeAspect="1"/>
          </p:cNvPicPr>
          <p:nvPr/>
        </p:nvPicPr>
        <p:blipFill>
          <a:blip r:embed="rId5"/>
          <a:stretch>
            <a:fillRect/>
          </a:stretch>
        </p:blipFill>
        <p:spPr>
          <a:xfrm>
            <a:off x="344214" y="2031810"/>
            <a:ext cx="7018283" cy="3987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896100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11CF7-CB73-BCA1-1687-5A812916554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الكتالوجات الإلكترونية </a:t>
            </a:r>
            <a:r>
              <a:rPr lang="en-US" sz="2800" dirty="0">
                <a:latin typeface="Alexandria Medium" pitchFamily="2" charset="-78"/>
                <a:cs typeface="Alexandria Medium" pitchFamily="2" charset="-78"/>
              </a:rPr>
              <a:t>E-catalogues</a:t>
            </a:r>
            <a:endParaRPr lang="en-US" sz="2800" dirty="0"/>
          </a:p>
        </p:txBody>
      </p:sp>
      <p:sp>
        <p:nvSpPr>
          <p:cNvPr id="3" name="Content Placeholder 2">
            <a:extLst>
              <a:ext uri="{FF2B5EF4-FFF2-40B4-BE49-F238E27FC236}">
                <a16:creationId xmlns:a16="http://schemas.microsoft.com/office/drawing/2014/main" id="{BFB6D8EE-7DCC-86C0-49DE-661049448617}"/>
              </a:ext>
            </a:extLst>
          </p:cNvPr>
          <p:cNvSpPr>
            <a:spLocks noGrp="1"/>
          </p:cNvSpPr>
          <p:nvPr>
            <p:ph idx="1"/>
          </p:nvPr>
        </p:nvSpPr>
        <p:spPr>
          <a:xfrm>
            <a:off x="838200" y="1825624"/>
            <a:ext cx="10515600" cy="4890485"/>
          </a:xfrm>
        </p:spPr>
        <p:txBody>
          <a:bodyPr>
            <a:normAutofit fontScale="40000" lnSpcReduction="20000"/>
          </a:bodyPr>
          <a:lstStyle/>
          <a:p>
            <a:pPr marL="0" indent="0" algn="just" rtl="1">
              <a:lnSpc>
                <a:spcPct val="170000"/>
              </a:lnSpc>
              <a:buNone/>
            </a:pPr>
            <a:r>
              <a:rPr lang="ar-EG" sz="3500" dirty="0">
                <a:latin typeface="Alexandria Medium" pitchFamily="2" charset="-78"/>
                <a:cs typeface="Alexandria Medium" pitchFamily="2" charset="-78"/>
              </a:rPr>
              <a:t>تشير الكتالوجات الإلكترونية إلى الإصدارات الرقمية أو الإلكترونية من كتالوجات المنتجات التقليدية، ويتم استخدام الكتالوجات الإلكترونية على نطاق واسع من قبل كل من شركات </a:t>
            </a:r>
            <a:r>
              <a:rPr lang="en-US" sz="3500" dirty="0">
                <a:latin typeface="Alexandria Medium" pitchFamily="2" charset="-78"/>
                <a:cs typeface="Alexandria Medium" pitchFamily="2" charset="-78"/>
              </a:rPr>
              <a:t>B2B </a:t>
            </a:r>
            <a:r>
              <a:rPr lang="ar-EG" sz="3500" dirty="0">
                <a:latin typeface="Alexandria Medium" pitchFamily="2" charset="-78"/>
                <a:cs typeface="Alexandria Medium" pitchFamily="2" charset="-78"/>
              </a:rPr>
              <a:t>و</a:t>
            </a:r>
            <a:r>
              <a:rPr lang="en-US" sz="3500" dirty="0">
                <a:latin typeface="Alexandria Medium" pitchFamily="2" charset="-78"/>
                <a:cs typeface="Alexandria Medium" pitchFamily="2" charset="-78"/>
              </a:rPr>
              <a:t>B2C </a:t>
            </a:r>
            <a:r>
              <a:rPr lang="ar-EG" sz="3500" dirty="0">
                <a:latin typeface="Alexandria Medium" pitchFamily="2" charset="-78"/>
                <a:cs typeface="Alexandria Medium" pitchFamily="2" charset="-78"/>
              </a:rPr>
              <a:t> كوسيلة لعرض عروض منتجاتها بتنسيق رقمي أكثر جاذبية وتفاعلية وأسهل في التحديث من الكتالوجات المطبوعة التقليدية. </a:t>
            </a:r>
          </a:p>
          <a:p>
            <a:pPr marL="0" indent="0" algn="just" rtl="1">
              <a:lnSpc>
                <a:spcPct val="170000"/>
              </a:lnSpc>
              <a:buNone/>
            </a:pPr>
            <a:r>
              <a:rPr lang="ar-EG" sz="3500" dirty="0">
                <a:latin typeface="Alexandria Medium" pitchFamily="2" charset="-78"/>
                <a:cs typeface="Alexandria Medium" pitchFamily="2" charset="-78"/>
              </a:rPr>
              <a:t>تتضمن بعض الخصائص الرئيسية للكتالوجات الإلكترونية ما يلي:</a:t>
            </a:r>
            <a:endParaRPr lang="en-US" sz="3500" dirty="0">
              <a:latin typeface="Alexandria Medium" pitchFamily="2" charset="-78"/>
              <a:cs typeface="Alexandria Medium" pitchFamily="2" charset="-78"/>
            </a:endParaRPr>
          </a:p>
          <a:p>
            <a:pPr algn="just" rtl="1">
              <a:lnSpc>
                <a:spcPct val="170000"/>
              </a:lnSpc>
            </a:pPr>
            <a:r>
              <a:rPr lang="ar-EG" sz="3500" dirty="0">
                <a:latin typeface="Alexandria Medium" pitchFamily="2" charset="-78"/>
                <a:cs typeface="Alexandria Medium" pitchFamily="2" charset="-78"/>
              </a:rPr>
              <a:t> التنسيق الرقمي: تتوفر الكتالوجات الإلكترونية بتنسيقات رقمية مثل </a:t>
            </a:r>
            <a:r>
              <a:rPr lang="en-US" sz="3500" dirty="0">
                <a:latin typeface="Alexandria Medium" pitchFamily="2" charset="-78"/>
                <a:cs typeface="Alexandria Medium" pitchFamily="2" charset="-78"/>
              </a:rPr>
              <a:t>PDF </a:t>
            </a:r>
            <a:r>
              <a:rPr lang="ar-EG" sz="3500" dirty="0">
                <a:latin typeface="Alexandria Medium" pitchFamily="2" charset="-78"/>
                <a:cs typeface="Alexandria Medium" pitchFamily="2" charset="-78"/>
              </a:rPr>
              <a:t>أو </a:t>
            </a:r>
            <a:r>
              <a:rPr lang="en-US" sz="3500" dirty="0">
                <a:latin typeface="Alexandria Medium" pitchFamily="2" charset="-78"/>
                <a:cs typeface="Alexandria Medium" pitchFamily="2" charset="-78"/>
              </a:rPr>
              <a:t>HTML </a:t>
            </a:r>
            <a:endParaRPr lang="ar-EG" sz="3500" dirty="0">
              <a:latin typeface="Alexandria Medium" pitchFamily="2" charset="-78"/>
              <a:cs typeface="Alexandria Medium" pitchFamily="2" charset="-78"/>
            </a:endParaRPr>
          </a:p>
          <a:p>
            <a:pPr algn="just" rtl="1">
              <a:lnSpc>
                <a:spcPct val="170000"/>
              </a:lnSpc>
            </a:pPr>
            <a:r>
              <a:rPr lang="ar-EG" sz="3500" dirty="0">
                <a:latin typeface="Alexandria Medium" pitchFamily="2" charset="-78"/>
                <a:cs typeface="Alexandria Medium" pitchFamily="2" charset="-78"/>
              </a:rPr>
              <a:t>محتوى الوسائط المتعددة: يمكن أن تتضمن الكتالوجات الإلكترونية ليس فقط صور المنتج وأوصافه، ولكن أيضًا مقاطع الفيديو وعروض المنتج بزاوية 360 درجة والرسوم المتحركة .</a:t>
            </a:r>
          </a:p>
          <a:p>
            <a:pPr algn="just" rtl="1">
              <a:lnSpc>
                <a:spcPct val="170000"/>
              </a:lnSpc>
            </a:pPr>
            <a:r>
              <a:rPr lang="ar-EG" sz="3500" dirty="0">
                <a:latin typeface="Alexandria Medium" pitchFamily="2" charset="-78"/>
                <a:cs typeface="Alexandria Medium" pitchFamily="2" charset="-78"/>
              </a:rPr>
              <a:t>الميزات التفاعلية: توفر العديد من الكتالوجات الإلكترونية ميزات تفاعلية مثل التكبير/التصغير والتحريك والبحث والتصفية والتنقل لتسهيل تصفح المنتجات والعثور عليها على المستخدمين.</a:t>
            </a:r>
          </a:p>
          <a:p>
            <a:pPr algn="just" rtl="1">
              <a:lnSpc>
                <a:spcPct val="170000"/>
              </a:lnSpc>
            </a:pPr>
            <a:r>
              <a:rPr lang="ar-EG" sz="3500" dirty="0">
                <a:latin typeface="Alexandria Medium" pitchFamily="2" charset="-78"/>
                <a:cs typeface="Alexandria Medium" pitchFamily="2" charset="-78"/>
              </a:rPr>
              <a:t> التحديثات الديناميكية: يمكن تحديث الكتالوجات الإلكترونية بشكل متكرر أكثر من الكتالوجات المطبوعة.</a:t>
            </a:r>
          </a:p>
          <a:p>
            <a:pPr algn="just" rtl="1">
              <a:lnSpc>
                <a:spcPct val="170000"/>
              </a:lnSpc>
            </a:pPr>
            <a:r>
              <a:rPr lang="ar-EG" sz="3500" dirty="0">
                <a:latin typeface="Alexandria Medium" pitchFamily="2" charset="-78"/>
                <a:cs typeface="Alexandria Medium" pitchFamily="2" charset="-78"/>
              </a:rPr>
              <a:t> إمكانية الوصول: يمكن الوصول إلى الكتالوجات الإلكترونية وعرضها على مجموعة متنوعة من الأجهزة، بما في ذلك أجهزة الكمبيوتر والأجهزة اللوحية والهواتف الذكية، مما يجعلها في متناول العملاء بشكل أكبر.</a:t>
            </a:r>
          </a:p>
          <a:p>
            <a:pPr algn="r" rtl="1"/>
            <a:endParaRPr lang="en-US" dirty="0"/>
          </a:p>
        </p:txBody>
      </p:sp>
      <p:pic>
        <p:nvPicPr>
          <p:cNvPr id="4" name="Graphic 21">
            <a:extLst>
              <a:ext uri="{FF2B5EF4-FFF2-40B4-BE49-F238E27FC236}">
                <a16:creationId xmlns:a16="http://schemas.microsoft.com/office/drawing/2014/main" id="{ACE30ED3-D925-A9A0-46C1-79E640BD6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02418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BCF6-D860-58E5-6AF2-7D1365D0ABE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الكتالوجات الإلكترونية </a:t>
            </a:r>
            <a:r>
              <a:rPr lang="en-US" sz="2800" dirty="0">
                <a:latin typeface="Alexandria Medium" pitchFamily="2" charset="-78"/>
                <a:cs typeface="Alexandria Medium" pitchFamily="2" charset="-78"/>
              </a:rPr>
              <a:t>E-catalogues</a:t>
            </a:r>
            <a:endParaRPr lang="en-US" sz="2800" dirty="0"/>
          </a:p>
        </p:txBody>
      </p:sp>
      <p:sp>
        <p:nvSpPr>
          <p:cNvPr id="3" name="Content Placeholder 2">
            <a:extLst>
              <a:ext uri="{FF2B5EF4-FFF2-40B4-BE49-F238E27FC236}">
                <a16:creationId xmlns:a16="http://schemas.microsoft.com/office/drawing/2014/main" id="{0CBFC2FA-8162-157A-A977-7303432A6328}"/>
              </a:ext>
            </a:extLst>
          </p:cNvPr>
          <p:cNvSpPr>
            <a:spLocks noGrp="1"/>
          </p:cNvSpPr>
          <p:nvPr>
            <p:ph idx="1"/>
          </p:nvPr>
        </p:nvSpPr>
        <p:spPr>
          <a:xfrm>
            <a:off x="1676400" y="1441468"/>
            <a:ext cx="10515600" cy="4351338"/>
          </a:xfrm>
        </p:spPr>
        <p:txBody>
          <a:bodyPr/>
          <a:lstStyle/>
          <a:p>
            <a:pPr marL="0" indent="0" algn="r" rtl="1">
              <a:buNone/>
            </a:pPr>
            <a:r>
              <a:rPr lang="ar-EG" sz="2400" b="1" dirty="0"/>
              <a:t>نماذج جاهزة لكتابة الكتالوجات الالكترونية بسهولة: </a:t>
            </a:r>
            <a:endParaRPr lang="ar-EG" sz="2400" b="1" dirty="0">
              <a:hlinkClick r:id="rId2"/>
            </a:endParaRPr>
          </a:p>
          <a:p>
            <a:r>
              <a:rPr lang="en-US" sz="2000" dirty="0">
                <a:hlinkClick r:id="rId2"/>
              </a:rPr>
              <a:t>https://elements.envato.com/learn/best-product-catalog-templates-to-download</a:t>
            </a:r>
            <a:endParaRPr lang="en-US" sz="2000" dirty="0"/>
          </a:p>
          <a:p>
            <a:r>
              <a:rPr lang="en-US" sz="2000" dirty="0">
                <a:hlinkClick r:id="rId3"/>
              </a:rPr>
              <a:t>https://www.freepik.com/free-photos-vectors/catalog-template</a:t>
            </a:r>
            <a:endParaRPr lang="en-US" sz="2000" dirty="0"/>
          </a:p>
          <a:p>
            <a:endParaRPr lang="en-US" dirty="0"/>
          </a:p>
          <a:p>
            <a:endParaRPr lang="en-US" dirty="0"/>
          </a:p>
        </p:txBody>
      </p:sp>
      <p:pic>
        <p:nvPicPr>
          <p:cNvPr id="4" name="Graphic 21">
            <a:extLst>
              <a:ext uri="{FF2B5EF4-FFF2-40B4-BE49-F238E27FC236}">
                <a16:creationId xmlns:a16="http://schemas.microsoft.com/office/drawing/2014/main" id="{2A580E31-0BC7-B04E-927F-582020D95C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rochure with a green and black shoe&#10;&#10;Description automatically generated">
            <a:extLst>
              <a:ext uri="{FF2B5EF4-FFF2-40B4-BE49-F238E27FC236}">
                <a16:creationId xmlns:a16="http://schemas.microsoft.com/office/drawing/2014/main" id="{6401A82A-78B0-A79E-0E03-22F41D99DD71}"/>
              </a:ext>
            </a:extLst>
          </p:cNvPr>
          <p:cNvPicPr>
            <a:picLocks noChangeAspect="1"/>
          </p:cNvPicPr>
          <p:nvPr/>
        </p:nvPicPr>
        <p:blipFill rotWithShape="1">
          <a:blip r:embed="rId5">
            <a:extLst>
              <a:ext uri="{28A0092B-C50C-407E-A947-70E740481C1C}">
                <a14:useLocalDpi xmlns:a14="http://schemas.microsoft.com/office/drawing/2010/main" val="0"/>
              </a:ext>
            </a:extLst>
          </a:blip>
          <a:srcRect l="12202" t="9963" r="13559" b="12300"/>
          <a:stretch/>
        </p:blipFill>
        <p:spPr>
          <a:xfrm>
            <a:off x="3258207" y="2852298"/>
            <a:ext cx="5675586" cy="3718145"/>
          </a:xfrm>
          <a:prstGeom prst="rect">
            <a:avLst/>
          </a:prstGeom>
        </p:spPr>
      </p:pic>
    </p:spTree>
    <p:extLst>
      <p:ext uri="{BB962C8B-B14F-4D97-AF65-F5344CB8AC3E}">
        <p14:creationId xmlns:p14="http://schemas.microsoft.com/office/powerpoint/2010/main" val="20915492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C8A83-2C90-362D-D983-67E72359DB64}"/>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كتابة </a:t>
            </a:r>
            <a:r>
              <a:rPr lang="ar-EG" sz="2800" dirty="0" err="1">
                <a:latin typeface="Alexandria Medium" pitchFamily="2" charset="-78"/>
                <a:cs typeface="Alexandria Medium" pitchFamily="2" charset="-78"/>
              </a:rPr>
              <a:t>الهاشتاج</a:t>
            </a:r>
            <a:r>
              <a:rPr lang="ar-EG" sz="2800" dirty="0">
                <a:latin typeface="Alexandria Medium" pitchFamily="2" charset="-78"/>
                <a:cs typeface="Alexandria Medium" pitchFamily="2" charset="-78"/>
              </a:rPr>
              <a:t> التسويقي</a:t>
            </a:r>
            <a:br>
              <a:rPr lang="ar-EG" sz="2800" dirty="0">
                <a:latin typeface="Alexandria Medium" pitchFamily="2" charset="-78"/>
                <a:cs typeface="Alexandria Medium" pitchFamily="2" charset="-78"/>
              </a:rPr>
            </a:br>
            <a:r>
              <a:rPr lang="en-US" sz="2800" dirty="0" err="1">
                <a:latin typeface="Alexandria Medium" pitchFamily="2" charset="-78"/>
                <a:cs typeface="Alexandria Medium" pitchFamily="2" charset="-78"/>
              </a:rPr>
              <a:t>Hashtages</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173E8AD-6A4D-F9B0-ADB5-FE24CC354025}"/>
              </a:ext>
            </a:extLst>
          </p:cNvPr>
          <p:cNvSpPr>
            <a:spLocks noGrp="1"/>
          </p:cNvSpPr>
          <p:nvPr>
            <p:ph idx="1"/>
          </p:nvPr>
        </p:nvSpPr>
        <p:spPr>
          <a:xfrm>
            <a:off x="838200" y="1825625"/>
            <a:ext cx="10515600" cy="4874720"/>
          </a:xfrm>
        </p:spPr>
        <p:txBody>
          <a:bodyPr>
            <a:normAutofit/>
          </a:bodyPr>
          <a:lstStyle/>
          <a:p>
            <a:pPr marL="0" indent="0" algn="just" rtl="1">
              <a:buNone/>
            </a:pPr>
            <a:r>
              <a:rPr lang="ar-EG" sz="1800" b="1" dirty="0">
                <a:solidFill>
                  <a:srgbClr val="FF0000"/>
                </a:solidFill>
                <a:latin typeface="Alexandria Medium" pitchFamily="2" charset="-78"/>
                <a:cs typeface="Alexandria Medium" pitchFamily="2" charset="-78"/>
              </a:rPr>
              <a:t>القواعد الأساسية وأفضل الممارسات التي يجب وضعها في الاعتبار</a:t>
            </a:r>
            <a:r>
              <a:rPr lang="en-US" sz="1800" b="1" dirty="0">
                <a:solidFill>
                  <a:srgbClr val="FF0000"/>
                </a:solidFill>
                <a:latin typeface="Alexandria Medium" pitchFamily="2" charset="-78"/>
                <a:cs typeface="Alexandria Medium" pitchFamily="2" charset="-78"/>
              </a:rPr>
              <a:t> </a:t>
            </a:r>
            <a:r>
              <a:rPr lang="ar-EG" sz="1800" b="1" dirty="0">
                <a:solidFill>
                  <a:srgbClr val="FF0000"/>
                </a:solidFill>
                <a:latin typeface="Alexandria Medium" pitchFamily="2" charset="-78"/>
                <a:cs typeface="Alexandria Medium" pitchFamily="2" charset="-78"/>
              </a:rPr>
              <a:t> عند كتابة </a:t>
            </a:r>
            <a:r>
              <a:rPr lang="ar-EG" sz="1800" b="1" dirty="0" err="1">
                <a:solidFill>
                  <a:srgbClr val="FF0000"/>
                </a:solidFill>
                <a:latin typeface="Alexandria Medium" pitchFamily="2" charset="-78"/>
                <a:cs typeface="Alexandria Medium" pitchFamily="2" charset="-78"/>
              </a:rPr>
              <a:t>الهاشتاج</a:t>
            </a:r>
            <a:r>
              <a:rPr lang="ar-EG" sz="1800" b="1" dirty="0">
                <a:solidFill>
                  <a:srgbClr val="FF0000"/>
                </a:solidFill>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موجزة وذات صلة: يجب أن تكون علامات التصنيف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قصيرة وسهلة التذكر وذات صلة مباشرة بالمحتوى الذي تنشره. تجنب علامات التصنيف الطويلة والمبالغة في الوصف، متوسط عدد كلمات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من 1 ولا يزيد عن 5 كلمات.</a:t>
            </a:r>
          </a:p>
          <a:p>
            <a:pPr algn="just" rtl="1">
              <a:lnSpc>
                <a:spcPct val="150000"/>
              </a:lnSpc>
            </a:pPr>
            <a:r>
              <a:rPr lang="ar-EG" sz="1600" dirty="0">
                <a:latin typeface="Alexandria Medium" pitchFamily="2" charset="-78"/>
                <a:cs typeface="Alexandria Medium" pitchFamily="2" charset="-78"/>
              </a:rPr>
              <a:t> استخدم الأحرف الكبيرة المناسبة: كتابة الحرف الأول من كل كلمة بالأحرف الكبيرة، لتحسين إمكانية القراءة، على سبيل المثال. </a:t>
            </a:r>
            <a:r>
              <a:rPr lang="en-US" sz="1600" dirty="0">
                <a:latin typeface="Alexandria Medium" pitchFamily="2" charset="-78"/>
                <a:cs typeface="Alexandria Medium" pitchFamily="2" charset="-78"/>
              </a:rPr>
              <a:t>#SummerSale  </a:t>
            </a:r>
            <a:endParaRPr lang="ar-EG" sz="1600"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تجنب المسافات والأحرف الخاصة: يجب ألا تحتوي علامات التصنيف على مسافات أو أحرف خاصة (باستثناء الرمز # نفسه). استخدم الشرطة السفلية </a:t>
            </a:r>
            <a:r>
              <a:rPr lang="en-US" sz="1600" dirty="0">
                <a:latin typeface="Alexandria Medium" pitchFamily="2" charset="-78"/>
                <a:cs typeface="Alexandria Medium" pitchFamily="2" charset="-78"/>
              </a:rPr>
              <a:t>underscore</a:t>
            </a:r>
            <a:r>
              <a:rPr lang="ar-EG" sz="1600" dirty="0">
                <a:latin typeface="Alexandria Medium" pitchFamily="2" charset="-78"/>
                <a:cs typeface="Alexandria Medium" pitchFamily="2" charset="-78"/>
              </a:rPr>
              <a:t> أو</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تكبير الحرف الأول فقط من كل كلمة </a:t>
            </a:r>
            <a:r>
              <a:rPr lang="en-US" sz="1600" dirty="0">
                <a:latin typeface="Alexandria Medium" pitchFamily="2" charset="-78"/>
                <a:cs typeface="Alexandria Medium" pitchFamily="2" charset="-78"/>
              </a:rPr>
              <a:t>Camel Case </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 استفد من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الشائعة/الرائجة: ابحث عن علامات التصنيف الشائعة ذات الصلة في مجال عملك.</a:t>
            </a:r>
          </a:p>
          <a:p>
            <a:pPr algn="just" rtl="1">
              <a:lnSpc>
                <a:spcPct val="150000"/>
              </a:lnSpc>
            </a:pPr>
            <a:r>
              <a:rPr lang="ar-EG" sz="1600" dirty="0">
                <a:latin typeface="Alexandria Medium" pitchFamily="2" charset="-78"/>
                <a:cs typeface="Alexandria Medium" pitchFamily="2" charset="-78"/>
              </a:rPr>
              <a:t> إنشاء علامات تصنيف فريدة ذات علامة تجارية: قم بتطوير علامات التصنيف الفريدة الخاصة بالعلامة التجارية.</a:t>
            </a:r>
          </a:p>
          <a:p>
            <a:pPr algn="just" rtl="1">
              <a:lnSpc>
                <a:spcPct val="150000"/>
              </a:lnSpc>
            </a:pPr>
            <a:r>
              <a:rPr lang="ar-EG" sz="1600" dirty="0">
                <a:latin typeface="Alexandria Medium" pitchFamily="2" charset="-78"/>
                <a:cs typeface="Alexandria Medium" pitchFamily="2" charset="-78"/>
              </a:rPr>
              <a:t>التزم بعدد 3-5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ذات صلة لكل منشور. </a:t>
            </a:r>
          </a:p>
        </p:txBody>
      </p:sp>
      <p:pic>
        <p:nvPicPr>
          <p:cNvPr id="4" name="Graphic 21">
            <a:extLst>
              <a:ext uri="{FF2B5EF4-FFF2-40B4-BE49-F238E27FC236}">
                <a16:creationId xmlns:a16="http://schemas.microsoft.com/office/drawing/2014/main" id="{7DD8712F-C9B6-B962-2525-BE27AFCB8E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5164080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50342-4D86-F0D0-5C66-2AEB5221D6A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الكتابة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التسويقية لتغريدات منصة </a:t>
            </a:r>
            <a:r>
              <a:rPr lang="en-US" sz="2800" dirty="0">
                <a:latin typeface="Alexandria Medium" pitchFamily="2" charset="-78"/>
                <a:cs typeface="Alexandria Medium" pitchFamily="2" charset="-78"/>
              </a:rPr>
              <a:t>X</a:t>
            </a:r>
          </a:p>
        </p:txBody>
      </p:sp>
      <p:sp>
        <p:nvSpPr>
          <p:cNvPr id="3" name="Content Placeholder 2">
            <a:extLst>
              <a:ext uri="{FF2B5EF4-FFF2-40B4-BE49-F238E27FC236}">
                <a16:creationId xmlns:a16="http://schemas.microsoft.com/office/drawing/2014/main" id="{27D75BBC-538F-F77B-1820-5EE600C698C0}"/>
              </a:ext>
            </a:extLst>
          </p:cNvPr>
          <p:cNvSpPr>
            <a:spLocks noGrp="1"/>
          </p:cNvSpPr>
          <p:nvPr>
            <p:ph idx="1"/>
          </p:nvPr>
        </p:nvSpPr>
        <p:spPr>
          <a:xfrm>
            <a:off x="980090" y="1584107"/>
            <a:ext cx="10515600" cy="4667250"/>
          </a:xfrm>
        </p:spPr>
        <p:txBody>
          <a:bodyPr>
            <a:normAutofit fontScale="92500" lnSpcReduction="20000"/>
          </a:bodyPr>
          <a:lstStyle/>
          <a:p>
            <a:pPr marL="0" indent="0" algn="just" rtl="1">
              <a:lnSpc>
                <a:spcPct val="170000"/>
              </a:lnSpc>
              <a:buNone/>
            </a:pPr>
            <a:r>
              <a:rPr lang="ar-EG" sz="1900" b="1" dirty="0">
                <a:solidFill>
                  <a:srgbClr val="FF0000"/>
                </a:solidFill>
                <a:latin typeface="Alexandria Medium" pitchFamily="2" charset="-78"/>
                <a:cs typeface="Alexandria Medium" pitchFamily="2" charset="-78"/>
              </a:rPr>
              <a:t>أساسيات كتابة التغريدات: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الإيجاز والوضوح.</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التوقيت المناسب.</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التنويع في المحتوى: لا تكتف بنشر محتوى ترويجي فقط. قم بمزج المحتوى التسويقي مع المحتوى المفيد والترفيهي لجذب انتباه المتابعين.</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التفاعل مع الآخرين: لا تكتف بنشر تغريداتك فقط. قم بالرد على تعليقات المتابعين.</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الحد الأقصى لحروف التغريدة هو 280 حرفًا لكل تغريدة.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إضافة  الروابط الفائقة وصفحات الهبوط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إضافة الصور والفيديوهات مع النصوص</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2D0ADED-EF29-9427-8703-02E1AFE0A9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75623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469D3-774C-5E3D-D0FA-46584038261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كتابة المحتوى المرفق بصور </a:t>
            </a:r>
            <a:r>
              <a:rPr lang="ar-EG" sz="2800" dirty="0" err="1">
                <a:latin typeface="Alexandria Medium" pitchFamily="2" charset="-78"/>
                <a:cs typeface="Alexandria Medium" pitchFamily="2" charset="-78"/>
              </a:rPr>
              <a:t>الانستجرام</a:t>
            </a:r>
            <a:r>
              <a:rPr lang="ar-EG" sz="2800" dirty="0">
                <a:latin typeface="Alexandria Medium" pitchFamily="2" charset="-78"/>
                <a:cs typeface="Alexandria Medium" pitchFamily="2" charset="-78"/>
              </a:rPr>
              <a:t> (</a:t>
            </a:r>
            <a:r>
              <a:rPr lang="en-US" sz="2800" dirty="0">
                <a:latin typeface="Alexandria Medium" pitchFamily="2" charset="-78"/>
                <a:cs typeface="Alexandria Medium" pitchFamily="2" charset="-78"/>
              </a:rPr>
              <a:t>Capture</a:t>
            </a:r>
            <a:r>
              <a:rPr lang="ar-EG" sz="2800" dirty="0">
                <a:latin typeface="Alexandria Medium" pitchFamily="2" charset="-78"/>
                <a:cs typeface="Alexandria Medium" pitchFamily="2" charset="-78"/>
              </a:rPr>
              <a:t>)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76BA3C4-FA2B-F3BA-75A0-4C5FD36CF5BD}"/>
              </a:ext>
            </a:extLst>
          </p:cNvPr>
          <p:cNvSpPr>
            <a:spLocks noGrp="1"/>
          </p:cNvSpPr>
          <p:nvPr>
            <p:ph idx="1"/>
          </p:nvPr>
        </p:nvSpPr>
        <p:spPr/>
        <p:txBody>
          <a:bodyPr>
            <a:normAutofit/>
          </a:bodyPr>
          <a:lstStyle/>
          <a:p>
            <a:pPr marL="0" indent="0" algn="just" rtl="1">
              <a:lnSpc>
                <a:spcPct val="150000"/>
              </a:lnSpc>
              <a:buNone/>
            </a:pPr>
            <a:r>
              <a:rPr lang="ar-EG" sz="1800" b="1" dirty="0">
                <a:solidFill>
                  <a:srgbClr val="FF0000"/>
                </a:solidFill>
                <a:latin typeface="Alexandria Medium" pitchFamily="2" charset="-78"/>
                <a:cs typeface="Alexandria Medium" pitchFamily="2" charset="-78"/>
              </a:rPr>
              <a:t>أساسيات كتابة الـ </a:t>
            </a:r>
            <a:r>
              <a:rPr lang="en-US" sz="1800" b="1" dirty="0">
                <a:solidFill>
                  <a:srgbClr val="FF0000"/>
                </a:solidFill>
                <a:latin typeface="Alexandria Medium" pitchFamily="2" charset="-78"/>
                <a:cs typeface="Alexandria Medium" pitchFamily="2" charset="-78"/>
              </a:rPr>
              <a:t>Capture</a:t>
            </a:r>
            <a:r>
              <a:rPr lang="ar-EG" sz="1800" b="1" dirty="0">
                <a:solidFill>
                  <a:srgbClr val="FF0000"/>
                </a:solidFill>
                <a:latin typeface="Alexandria Medium" pitchFamily="2" charset="-78"/>
                <a:cs typeface="Alexandria Medium" pitchFamily="2" charset="-78"/>
              </a:rPr>
              <a:t> </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صف الصورة بوضوح: قم بكتابة وصف مختصر وواضح للصورة. أجب عن الأسئلة الأساسية: ماذا؟ أين؟ متى؟ من؟ لماذا؟ هذا يساعد المتابعين في فهم السياق.</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بذكاء: أضف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ذات صلة بالصورة والموضوع. </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التفاعل مع المتابعين: قم بالرد على التعليقات والأسئلة. هذا يساعد في إشراك المجتمع وبناء علاقات أقوى.</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تنويع المحتوى: لا تكتف بنشر صور فقط. قم بمزج الصور بمحتوى آخر مثل الفيديوهات والقصص والبث المباشر لتقديم تجربة أكثر تنوعًا.</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D1245BD4-B618-77F1-9E23-03612EEEB5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8212959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61C95-D96E-6B5C-E0C9-7FB4B7515DB8}"/>
              </a:ext>
            </a:extLst>
          </p:cNvPr>
          <p:cNvSpPr>
            <a:spLocks noGrp="1"/>
          </p:cNvSpPr>
          <p:nvPr>
            <p:ph type="title"/>
          </p:nvPr>
        </p:nvSpPr>
        <p:spPr>
          <a:xfrm>
            <a:off x="838200" y="128642"/>
            <a:ext cx="10515600" cy="1325563"/>
          </a:xfrm>
        </p:spPr>
        <p:txBody>
          <a:bodyPr>
            <a:normAutofit/>
          </a:bodyPr>
          <a:lstStyle/>
          <a:p>
            <a:pPr algn="ctr"/>
            <a:r>
              <a:rPr lang="ar-EG" sz="2800" dirty="0">
                <a:latin typeface="Alexandria Medium" pitchFamily="2" charset="-78"/>
                <a:cs typeface="Alexandria Medium" pitchFamily="2" charset="-78"/>
              </a:rPr>
              <a:t>كتابة التدوينات التسويقية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A824FAE-BC0A-8166-5E51-7091C7C9E584}"/>
              </a:ext>
            </a:extLst>
          </p:cNvPr>
          <p:cNvSpPr>
            <a:spLocks noGrp="1"/>
          </p:cNvSpPr>
          <p:nvPr>
            <p:ph idx="1"/>
          </p:nvPr>
        </p:nvSpPr>
        <p:spPr>
          <a:xfrm>
            <a:off x="838200" y="1229710"/>
            <a:ext cx="10515600" cy="4947253"/>
          </a:xfrm>
        </p:spPr>
        <p:txBody>
          <a:bodyPr>
            <a:normAutofit/>
          </a:bodyPr>
          <a:lstStyle/>
          <a:p>
            <a:pPr marL="0" indent="0" algn="r" rtl="1">
              <a:lnSpc>
                <a:spcPct val="160000"/>
              </a:lnSpc>
              <a:buNone/>
            </a:pPr>
            <a:r>
              <a:rPr lang="ar-EG" sz="1800" b="1" dirty="0">
                <a:solidFill>
                  <a:srgbClr val="FF0000"/>
                </a:solidFill>
                <a:latin typeface="Alexandria Medium" pitchFamily="2" charset="-78"/>
                <a:cs typeface="Alexandria Medium" pitchFamily="2" charset="-78"/>
              </a:rPr>
              <a:t>أنواع التدوينات:</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القائمة:  </a:t>
            </a:r>
            <a:r>
              <a:rPr lang="en-US" sz="1600" dirty="0">
                <a:latin typeface="Alexandria Medium" pitchFamily="2" charset="-78"/>
                <a:cs typeface="Alexandria Medium" pitchFamily="2" charset="-78"/>
              </a:rPr>
              <a:t>List</a:t>
            </a:r>
            <a:r>
              <a:rPr lang="ar-EG" sz="1600" dirty="0">
                <a:latin typeface="Alexandria Medium" pitchFamily="2" charset="-78"/>
                <a:cs typeface="Alexandria Medium" pitchFamily="2" charset="-78"/>
              </a:rPr>
              <a:t> :  5 طرق لإصلاح الصنبور المتسرب</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مجموعة منسقة </a:t>
            </a:r>
            <a:r>
              <a:rPr lang="en-US" sz="1600" dirty="0">
                <a:latin typeface="Alexandria Medium" pitchFamily="2" charset="-78"/>
                <a:cs typeface="Alexandria Medium" pitchFamily="2" charset="-78"/>
              </a:rPr>
              <a:t>Curated Collection</a:t>
            </a:r>
            <a:r>
              <a:rPr lang="ar-EG" sz="1600" dirty="0">
                <a:latin typeface="Alexandria Medium" pitchFamily="2" charset="-78"/>
                <a:cs typeface="Alexandria Medium" pitchFamily="2" charset="-78"/>
              </a:rPr>
              <a:t> : 10 علامات تجارية للصنابير الممتازة ذات العمر الطويل</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عرض تقديمي </a:t>
            </a:r>
            <a:r>
              <a:rPr lang="en-US" sz="1600" dirty="0">
                <a:latin typeface="Alexandria Medium" pitchFamily="2" charset="-78"/>
                <a:cs typeface="Alexandria Medium" pitchFamily="2" charset="-78"/>
              </a:rPr>
              <a:t>SlideShare</a:t>
            </a:r>
            <a:r>
              <a:rPr lang="ar-EG" sz="1600" dirty="0">
                <a:latin typeface="Alexandria Medium" pitchFamily="2" charset="-78"/>
                <a:cs typeface="Alexandria Medium" pitchFamily="2" charset="-78"/>
              </a:rPr>
              <a:t>: 5 أنواع من الحنفيات الجديدة تحل محل الحنفيات القديمة (بالصور)</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مقالة إخبارية: أظهرت دراسة جديدة أن </a:t>
            </a:r>
            <a:r>
              <a:rPr lang="en-US" sz="1600" dirty="0">
                <a:latin typeface="Alexandria Medium" pitchFamily="2" charset="-78"/>
                <a:cs typeface="Alexandria Medium" pitchFamily="2" charset="-78"/>
              </a:rPr>
              <a:t>X% </a:t>
            </a:r>
            <a:r>
              <a:rPr lang="ar-EG" sz="1600" dirty="0">
                <a:latin typeface="Alexandria Medium" pitchFamily="2" charset="-78"/>
                <a:cs typeface="Alexandria Medium" pitchFamily="2" charset="-78"/>
              </a:rPr>
              <a:t>من الأشخاص لا يستبدلون صنابيرهم بشكل متكرر بما فيه الكفاية</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يوميات الشركة: انتجت الشركة اليوم 100 صنبور جديد بتصميم عصري مزود بفلتر.</a:t>
            </a: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ar-EG"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D19259E2-0742-DCFF-83F0-B7C8980262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705631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25052-6B69-EEC4-6CE6-ABFEAEDE69F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كتابة التدوينات التسويقية </a:t>
            </a:r>
            <a:endParaRPr lang="en-US" sz="2800" dirty="0"/>
          </a:p>
        </p:txBody>
      </p:sp>
      <p:sp>
        <p:nvSpPr>
          <p:cNvPr id="3" name="Content Placeholder 2">
            <a:extLst>
              <a:ext uri="{FF2B5EF4-FFF2-40B4-BE49-F238E27FC236}">
                <a16:creationId xmlns:a16="http://schemas.microsoft.com/office/drawing/2014/main" id="{858A0C4B-8E63-B5F1-13FF-7C3FFCEA4B63}"/>
              </a:ext>
            </a:extLst>
          </p:cNvPr>
          <p:cNvSpPr>
            <a:spLocks noGrp="1"/>
          </p:cNvSpPr>
          <p:nvPr>
            <p:ph idx="1"/>
          </p:nvPr>
        </p:nvSpPr>
        <p:spPr/>
        <p:txBody>
          <a:bodyPr>
            <a:normAutofit/>
          </a:bodyPr>
          <a:lstStyle/>
          <a:p>
            <a:pPr marL="0" indent="0" algn="r" rtl="1">
              <a:lnSpc>
                <a:spcPct val="160000"/>
              </a:lnSpc>
              <a:buNone/>
            </a:pPr>
            <a:r>
              <a:rPr lang="ar-EG" sz="2000" b="1" dirty="0">
                <a:solidFill>
                  <a:srgbClr val="FF0000"/>
                </a:solidFill>
                <a:latin typeface="Alexandria Medium" pitchFamily="2" charset="-78"/>
                <a:cs typeface="Alexandria Medium" pitchFamily="2" charset="-78"/>
              </a:rPr>
              <a:t>أدوات مهمة للتدوين:</a:t>
            </a:r>
          </a:p>
          <a:p>
            <a:pPr marL="0" indent="0" algn="r" rtl="1">
              <a:lnSpc>
                <a:spcPct val="160000"/>
              </a:lnSpc>
              <a:buNone/>
            </a:pPr>
            <a:r>
              <a:rPr lang="en-US" sz="1800" dirty="0">
                <a:latin typeface="Alexandria Medium" pitchFamily="2" charset="-78"/>
                <a:cs typeface="Alexandria Medium" pitchFamily="2" charset="-78"/>
                <a:hlinkClick r:id="rId2"/>
              </a:rPr>
              <a:t>https://www.portent.com/tools/title-maker/</a:t>
            </a:r>
            <a:endParaRPr lang="ar-EG"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3"/>
              </a:rPr>
              <a:t>https://www.aminstitute.com/headline/</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4"/>
              </a:rPr>
              <a:t>https://www.semrush.com/topic-research/</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5"/>
              </a:rPr>
              <a:t>https://hemingwayapp.com/</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6"/>
              </a:rPr>
              <a:t>https://www.blogger.com/onboarding#create</a:t>
            </a:r>
            <a:r>
              <a:rPr lang="en-US" sz="1800" dirty="0">
                <a:latin typeface="Alexandria Medium" pitchFamily="2" charset="-78"/>
                <a:cs typeface="Alexandria Medium" pitchFamily="2" charset="-78"/>
              </a:rPr>
              <a:t> </a:t>
            </a:r>
          </a:p>
          <a:p>
            <a:endParaRPr lang="en-US" dirty="0"/>
          </a:p>
        </p:txBody>
      </p:sp>
      <p:pic>
        <p:nvPicPr>
          <p:cNvPr id="4" name="Graphic 21">
            <a:extLst>
              <a:ext uri="{FF2B5EF4-FFF2-40B4-BE49-F238E27FC236}">
                <a16:creationId xmlns:a16="http://schemas.microsoft.com/office/drawing/2014/main" id="{7B0E7E89-B201-9215-15AC-B00584F8ED2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pointing at the camera&#10;&#10;Description automatically generated">
            <a:extLst>
              <a:ext uri="{FF2B5EF4-FFF2-40B4-BE49-F238E27FC236}">
                <a16:creationId xmlns:a16="http://schemas.microsoft.com/office/drawing/2014/main" id="{F3C86D01-C877-8044-8047-FF133FA13293}"/>
              </a:ext>
            </a:extLst>
          </p:cNvPr>
          <p:cNvPicPr>
            <a:picLocks noChangeAspect="1"/>
          </p:cNvPicPr>
          <p:nvPr/>
        </p:nvPicPr>
        <p:blipFill rotWithShape="1">
          <a:blip r:embed="rId8">
            <a:extLst>
              <a:ext uri="{28A0092B-C50C-407E-A947-70E740481C1C}">
                <a14:useLocalDpi xmlns:a14="http://schemas.microsoft.com/office/drawing/2010/main" val="0"/>
              </a:ext>
            </a:extLst>
          </a:blip>
          <a:srcRect l="14240" t="3190" r="13423" b="16638"/>
          <a:stretch/>
        </p:blipFill>
        <p:spPr>
          <a:xfrm>
            <a:off x="362606" y="1825625"/>
            <a:ext cx="5134303" cy="3372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707433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753CE-97EA-7516-003F-DC9A13D2D16D}"/>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خلاصة المحاضرة</a:t>
            </a:r>
            <a:endParaRPr lang="en-US" sz="2800" b="1" dirty="0">
              <a:latin typeface="Alexandria Medium" pitchFamily="2" charset="-78"/>
              <a:cs typeface="Alexandria Medium" pitchFamily="2" charset="-78"/>
            </a:endParaRPr>
          </a:p>
        </p:txBody>
      </p:sp>
      <p:graphicFrame>
        <p:nvGraphicFramePr>
          <p:cNvPr id="6" name="Content Placeholder 2">
            <a:extLst>
              <a:ext uri="{FF2B5EF4-FFF2-40B4-BE49-F238E27FC236}">
                <a16:creationId xmlns:a16="http://schemas.microsoft.com/office/drawing/2014/main" id="{13911975-48C7-E240-D343-9A70EE276E43}"/>
              </a:ext>
            </a:extLst>
          </p:cNvPr>
          <p:cNvGraphicFramePr>
            <a:graphicFrameLocks/>
          </p:cNvGraphicFramePr>
          <p:nvPr>
            <p:extLst>
              <p:ext uri="{D42A27DB-BD31-4B8C-83A1-F6EECF244321}">
                <p14:modId xmlns:p14="http://schemas.microsoft.com/office/powerpoint/2010/main" val="4224203988"/>
              </p:ext>
            </p:extLst>
          </p:nvPr>
        </p:nvGraphicFramePr>
        <p:xfrm>
          <a:off x="1434664" y="1027906"/>
          <a:ext cx="8478778" cy="4556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29060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980089" y="1848207"/>
            <a:ext cx="10515600" cy="4351338"/>
          </a:xfrm>
        </p:spPr>
        <p:txBody>
          <a:bodyPr>
            <a:normAutofit/>
          </a:bodyPr>
          <a:lstStyle/>
          <a:p>
            <a:pPr algn="ctr" rtl="1"/>
            <a:r>
              <a:rPr lang="ar-EG" sz="1800" dirty="0">
                <a:latin typeface="Alexandria Medium" pitchFamily="2" charset="-78"/>
                <a:cs typeface="Alexandria Medium" pitchFamily="2" charset="-78"/>
              </a:rPr>
              <a:t>تابع قوالب الكتابة الرقمية</a:t>
            </a:r>
          </a:p>
          <a:p>
            <a:pPr algn="ctr" rtl="1"/>
            <a:r>
              <a:rPr lang="ar-EG" sz="1800" dirty="0">
                <a:latin typeface="Alexandria Medium" pitchFamily="2" charset="-78"/>
                <a:cs typeface="Alexandria Medium" pitchFamily="2" charset="-78"/>
              </a:rPr>
              <a:t>خطوات الكتابة للمحتوى الرقمي</a:t>
            </a:r>
          </a:p>
          <a:p>
            <a:pPr algn="ctr" rtl="1"/>
            <a:r>
              <a:rPr lang="ar-EG" sz="1800" dirty="0">
                <a:latin typeface="Alexandria Medium" pitchFamily="2" charset="-78"/>
                <a:cs typeface="Alexandria Medium" pitchFamily="2" charset="-78"/>
              </a:rPr>
              <a:t>أدوات مهمة للكتابة الرقمية</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2571" y="3102199"/>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26484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773622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CCD2D5-9F11-426F-8B24-5587CAB1146D}"/>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4914</TotalTime>
  <Words>2834</Words>
  <Application>Microsoft Office PowerPoint</Application>
  <PresentationFormat>Widescreen</PresentationFormat>
  <Paragraphs>296</Paragraphs>
  <Slides>46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السادسة إنتاج المحتوى التسويقي المكتوب </vt:lpstr>
      <vt:lpstr>خصائص الكتابة التسويقية للجمهور الرقمي </vt:lpstr>
      <vt:lpstr>خصائص الكتابة التسويقية للجمهور الرقمي </vt:lpstr>
      <vt:lpstr>نماذج كتابة المحتوى الرقمي التسويقي  SAVE model- 1 (الحل – الوصول – التعليم – القيمة)</vt:lpstr>
      <vt:lpstr>نماذج كتابة المحتوى الرقمي التسويقي  SAVE model (الحل – الوصول – التعليم – القيمة)</vt:lpstr>
      <vt:lpstr>نماذج كتابة المحتوى الرقمي التسويقي  SAVE model (الحل – الوصول – التعليم – القيمة)</vt:lpstr>
      <vt:lpstr>نماذج كتابة المحتوى الرقمي التسويقي  PAS model  2- (المشكلة – التأجيج – الحل)</vt:lpstr>
      <vt:lpstr>نماذج كتابة المحتوى الرقمي التسويقي    3-BAB model (قبل وبعد والجسر أو الحل)</vt:lpstr>
      <vt:lpstr>نماذج كتابة المحتوى الرقمي التسويقي  SPIN model4-  (الموقف – المشكلة – التداعيات - الفوائد)</vt:lpstr>
      <vt:lpstr>نماذج كتابة المحتوى الرقمي التسويقي  COPE model5-  (التواصل والتغلب والإقناع والمشاركة)</vt:lpstr>
      <vt:lpstr>نماذج كتابة المحتوى الرقمي التسويقي  ACCA model6-  (جذب الانتباه والفهم والاقناع والإجراء المحدد)  </vt:lpstr>
      <vt:lpstr>نماذج كتابة المحتوى الرقمي التسويقي  STEPPS model7-  (العملة/القيمة الاجتماعية، والمحفزات، والعاطفة، التعميم، والقيمة العملية، والقصص)</vt:lpstr>
      <vt:lpstr>نماذج كتابة المحتوى الرقمي التسويقي  STEPPS model (العملة/القيمة الاجتماعية، والمحفزات، والعاطفة، التعميم، والقيمة العملية، والقصص)</vt:lpstr>
      <vt:lpstr>نماذج كتابة المحتوى الرقمي التسويقي  4Ps model 8-  </vt:lpstr>
      <vt:lpstr>نماذج كتابة المحتوى الرقمي التسويقي   SCOPE model 9- </vt:lpstr>
      <vt:lpstr>نماذج كتابة المحتوى الرقمي التسويقي  KISS model10-  </vt:lpstr>
      <vt:lpstr>قوالب المحتوى التسويقي الرقمي المكتوب  </vt:lpstr>
      <vt:lpstr>قوالب المحتوى التسويقي الرقمي المكتوب  </vt:lpstr>
      <vt:lpstr>White paper التقارير المتخصصة</vt:lpstr>
      <vt:lpstr>White paper التقارير المتخصصة</vt:lpstr>
      <vt:lpstr>White paper التقارير المتخصصة</vt:lpstr>
      <vt:lpstr>الكتاب الالكتروني التسويقي E-Books</vt:lpstr>
      <vt:lpstr>PowerPoint Presentation</vt:lpstr>
      <vt:lpstr>الكتاب الالكتروني التسويقي E-Books</vt:lpstr>
      <vt:lpstr>PowerPoint Presentation</vt:lpstr>
      <vt:lpstr>المقالات التسويقية الرقمية</vt:lpstr>
      <vt:lpstr>المقالات التسويقية الرقمية</vt:lpstr>
      <vt:lpstr>المقالات التسويقية الرقمية</vt:lpstr>
      <vt:lpstr>قصص نجاح العملاء Customer Success Stories </vt:lpstr>
      <vt:lpstr>قصص نجاح العملاء Customer Success Stories </vt:lpstr>
      <vt:lpstr>قصص نجاح العملاء Customer Success Stories </vt:lpstr>
      <vt:lpstr> الاستشهادات Testimonials   </vt:lpstr>
      <vt:lpstr> الاستشهادات Testimonials  </vt:lpstr>
      <vt:lpstr>المحتوى الذي ينشئه الزبون أو المستهلك User Generated Content</vt:lpstr>
      <vt:lpstr>PowerPoint Presentation</vt:lpstr>
      <vt:lpstr>الكتالوجات الإلكترونية E-catalogues</vt:lpstr>
      <vt:lpstr>الكتالوجات الإلكترونية E-catalogues</vt:lpstr>
      <vt:lpstr>كتابة الهاشتاج التسويقي Hashtages</vt:lpstr>
      <vt:lpstr>الكتابة التسويقية لتغريدات منصة X</vt:lpstr>
      <vt:lpstr>كتابة المحتوى المرفق بصور الانستجرام (Capture) </vt:lpstr>
      <vt:lpstr>كتابة التدوينات التسويقية </vt:lpstr>
      <vt:lpstr>كتابة التدوينات التسويقية </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563</cp:revision>
  <dcterms:created xsi:type="dcterms:W3CDTF">2023-04-29T09:08:00Z</dcterms:created>
  <dcterms:modified xsi:type="dcterms:W3CDTF">2026-09-07T17:45:49Z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