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3"/>
  </p:notesMasterIdLst>
  <p:sldIdLst>
    <p:sldId id="256" r:id="rId2"/>
    <p:sldId id="262" r:id="rId3"/>
    <p:sldId id="308" r:id="rId4"/>
    <p:sldId id="307" r:id="rId5"/>
    <p:sldId id="309" r:id="rId6"/>
    <p:sldId id="310" r:id="rId7"/>
    <p:sldId id="311" r:id="rId8"/>
    <p:sldId id="305" r:id="rId9"/>
    <p:sldId id="306" r:id="rId10"/>
    <p:sldId id="312" r:id="rId11"/>
    <p:sldId id="313" r:id="rId12"/>
    <p:sldId id="314" r:id="rId13"/>
    <p:sldId id="315" r:id="rId14"/>
    <p:sldId id="316" r:id="rId15"/>
    <p:sldId id="319" r:id="rId16"/>
    <p:sldId id="317" r:id="rId17"/>
    <p:sldId id="320" r:id="rId18"/>
    <p:sldId id="321" r:id="rId19"/>
    <p:sldId id="322" r:id="rId20"/>
    <p:sldId id="323" r:id="rId21"/>
    <p:sldId id="324" r:id="rId22"/>
    <p:sldId id="325" r:id="rId23"/>
    <p:sldId id="326" r:id="rId24"/>
    <p:sldId id="327" r:id="rId25"/>
    <p:sldId id="328" r:id="rId26"/>
    <p:sldId id="329" r:id="rId27"/>
    <p:sldId id="330" r:id="rId28"/>
    <p:sldId id="331" r:id="rId29"/>
    <p:sldId id="332" r:id="rId30"/>
    <p:sldId id="333" r:id="rId31"/>
    <p:sldId id="334" r:id="rId32"/>
    <p:sldId id="335" r:id="rId33"/>
    <p:sldId id="336" r:id="rId34"/>
    <p:sldId id="338" r:id="rId35"/>
    <p:sldId id="337" r:id="rId36"/>
    <p:sldId id="339" r:id="rId37"/>
    <p:sldId id="340" r:id="rId38"/>
    <p:sldId id="268" r:id="rId39"/>
    <p:sldId id="292" r:id="rId40"/>
    <p:sldId id="293" r:id="rId41"/>
    <p:sldId id="26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5A9E7"/>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76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colorful2" csCatId="colorful" phldr="1"/>
      <dgm:spPr/>
      <dgm:t>
        <a:bodyPr/>
        <a:lstStyle/>
        <a:p>
          <a:endParaRPr lang="en-US"/>
        </a:p>
      </dgm:t>
    </dgm:pt>
    <dgm:pt modelId="{186C2DC1-EF1A-4BF0-B4C9-47110930BB29}">
      <dgm:prSet/>
      <dgm:spPr/>
      <dgm:t>
        <a:bodyPr/>
        <a:lstStyle/>
        <a:p>
          <a:r>
            <a:rPr lang="en-US" dirty="0"/>
            <a:t>Roles and Responsibilities of an Enterprise Risk Management Function</a:t>
          </a:r>
        </a:p>
      </dgm:t>
    </dgm:pt>
    <dgm:pt modelId="{BDFABE90-35CE-4AB4-AA75-963906C64C53}" type="parTrans" cxnId="{8CBF4CD0-4938-4818-861B-A1FF9F8C68CE}">
      <dgm:prSet/>
      <dgm:spPr/>
      <dgm:t>
        <a:bodyPr/>
        <a:lstStyle/>
        <a:p>
          <a:endParaRPr lang="en-US"/>
        </a:p>
      </dgm:t>
    </dgm:pt>
    <dgm:pt modelId="{960FEC72-6B61-48E5-9DE9-C44B04770902}" type="sibTrans" cxnId="{8CBF4CD0-4938-4818-861B-A1FF9F8C68CE}">
      <dgm:prSet/>
      <dgm:spPr/>
      <dgm:t>
        <a:bodyPr/>
        <a:lstStyle/>
        <a:p>
          <a:endParaRPr lang="en-US"/>
        </a:p>
      </dgm:t>
    </dgm:pt>
    <dgm:pt modelId="{C7D740BD-D243-48D4-ACF3-62A0FA03A546}">
      <dgm:prSet/>
      <dgm:spPr/>
      <dgm:t>
        <a:bodyPr/>
        <a:lstStyle/>
        <a:p>
          <a:r>
            <a:rPr lang="en-US" dirty="0"/>
            <a:t>ERM Activity Scope and Review Planning</a:t>
          </a: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86E4830E-081E-4653-97C1-09CA902EEDD1}">
      <dgm:prSet/>
      <dgm:spPr/>
      <dgm:t>
        <a:bodyPr/>
        <a:lstStyle/>
        <a:p>
          <a:r>
            <a:rPr lang="en-US" dirty="0"/>
            <a:t>Risk Management Policies, Standards, and Strategies</a:t>
          </a:r>
        </a:p>
      </dgm:t>
    </dgm:pt>
    <dgm:pt modelId="{852D14FE-F6A4-4D18-98C2-BF1961B8095D}" type="parTrans" cxnId="{0456E117-C143-4CAF-BE1E-910F8751D8A5}">
      <dgm:prSet/>
      <dgm:spPr/>
      <dgm:t>
        <a:bodyPr/>
        <a:lstStyle/>
        <a:p>
          <a:endParaRPr lang="en-US"/>
        </a:p>
      </dgm:t>
    </dgm:pt>
    <dgm:pt modelId="{4F522934-4A53-48AE-A270-84C93756C039}" type="sibTrans" cxnId="{0456E117-C143-4CAF-BE1E-910F8751D8A5}">
      <dgm:prSet/>
      <dgm:spPr/>
      <dgm:t>
        <a:bodyPr/>
        <a:lstStyle/>
        <a:p>
          <a:endParaRPr lang="en-US"/>
        </a:p>
      </dgm:t>
    </dgm:pt>
    <dgm:pt modelId="{624739C3-D523-4029-B261-5C2C4429D9A6}">
      <dgm:prSet/>
      <dgm:spPr/>
      <dgm:t>
        <a:bodyPr/>
        <a:lstStyle/>
        <a:p>
          <a:r>
            <a:rPr lang="en-US" dirty="0"/>
            <a:t>Risk Management Reviews and Corrective Action Practices </a:t>
          </a:r>
        </a:p>
      </dgm:t>
    </dgm:pt>
    <dgm:pt modelId="{5E8C4247-5350-47CB-9927-1BB194E5F5F0}" type="parTrans" cxnId="{8630CC14-64E6-4419-B2FC-D24153DF6027}">
      <dgm:prSet/>
      <dgm:spPr/>
      <dgm:t>
        <a:bodyPr/>
        <a:lstStyle/>
        <a:p>
          <a:endParaRPr lang="en-US"/>
        </a:p>
      </dgm:t>
    </dgm:pt>
    <dgm:pt modelId="{E6B26D9B-42BA-48AF-B912-37E9B7C0ADF9}" type="sibTrans" cxnId="{8630CC14-64E6-4419-B2FC-D24153DF6027}">
      <dgm:prSet/>
      <dgm:spPr/>
      <dgm:t>
        <a:bodyPr/>
        <a:lstStyle/>
        <a:p>
          <a:endParaRPr lang="en-US"/>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dgm:spPr/>
    </dgm:pt>
    <dgm:pt modelId="{4415ED17-40F4-4D23-8C58-2D632869BCCD}" type="pres">
      <dgm:prSet presAssocID="{6141646F-D791-4CA2-A717-C4D765645C71}" presName="linearProcess" presStyleCnt="0"/>
      <dgm:spPr/>
    </dgm:pt>
    <dgm:pt modelId="{11E0223E-2841-4FFF-AE2D-A97307EA3FF0}" type="pres">
      <dgm:prSet presAssocID="{186C2DC1-EF1A-4BF0-B4C9-47110930BB29}" presName="textNode" presStyleLbl="node1" presStyleIdx="0" presStyleCnt="4" custScaleY="170259">
        <dgm:presLayoutVars>
          <dgm:bulletEnabled val="1"/>
        </dgm:presLayoutVars>
      </dgm:prSet>
      <dgm:spPr/>
    </dgm:pt>
    <dgm:pt modelId="{830DB13F-C211-4FC8-9A73-EEC41DB421EE}" type="pres">
      <dgm:prSet presAssocID="{960FEC72-6B61-48E5-9DE9-C44B04770902}" presName="sibTrans" presStyleCnt="0"/>
      <dgm:spPr/>
    </dgm:pt>
    <dgm:pt modelId="{34C431D1-D978-480B-80ED-812597574604}" type="pres">
      <dgm:prSet presAssocID="{C7D740BD-D243-48D4-ACF3-62A0FA03A546}" presName="textNode" presStyleLbl="node1" presStyleIdx="1" presStyleCnt="4" custScaleY="170259">
        <dgm:presLayoutVars>
          <dgm:bulletEnabled val="1"/>
        </dgm:presLayoutVars>
      </dgm:prSet>
      <dgm:spPr/>
    </dgm:pt>
    <dgm:pt modelId="{E67614F6-A794-4345-86E2-E64FA1ACBDFA}" type="pres">
      <dgm:prSet presAssocID="{79D1F487-A95D-4271-86B5-EB6C8862F750}" presName="sibTrans" presStyleCnt="0"/>
      <dgm:spPr/>
    </dgm:pt>
    <dgm:pt modelId="{5E0978EF-607E-4146-8BF9-1D65CD16C01D}" type="pres">
      <dgm:prSet presAssocID="{86E4830E-081E-4653-97C1-09CA902EEDD1}" presName="textNode" presStyleLbl="node1" presStyleIdx="2" presStyleCnt="4" custScaleY="170259">
        <dgm:presLayoutVars>
          <dgm:bulletEnabled val="1"/>
        </dgm:presLayoutVars>
      </dgm:prSet>
      <dgm:spPr/>
    </dgm:pt>
    <dgm:pt modelId="{5106204F-C65C-4145-9A17-F69A9451538D}" type="pres">
      <dgm:prSet presAssocID="{4F522934-4A53-48AE-A270-84C93756C039}" presName="sibTrans" presStyleCnt="0"/>
      <dgm:spPr/>
    </dgm:pt>
    <dgm:pt modelId="{BCC480EF-0012-42D4-B035-45E90BB92250}" type="pres">
      <dgm:prSet presAssocID="{624739C3-D523-4029-B261-5C2C4429D9A6}" presName="textNode" presStyleLbl="node1" presStyleIdx="3" presStyleCnt="4" custScaleY="170259">
        <dgm:presLayoutVars>
          <dgm:bulletEnabled val="1"/>
        </dgm:presLayoutVars>
      </dgm:prSet>
      <dgm:spPr/>
    </dgm:pt>
  </dgm:ptLst>
  <dgm:cxnLst>
    <dgm:cxn modelId="{137A8F03-D961-4D1C-8E0A-EF1A7C61F929}" type="presOf" srcId="{86E4830E-081E-4653-97C1-09CA902EEDD1}" destId="{5E0978EF-607E-4146-8BF9-1D65CD16C01D}" srcOrd="0" destOrd="0" presId="urn:microsoft.com/office/officeart/2005/8/layout/hProcess9"/>
    <dgm:cxn modelId="{8630CC14-64E6-4419-B2FC-D24153DF6027}" srcId="{6141646F-D791-4CA2-A717-C4D765645C71}" destId="{624739C3-D523-4029-B261-5C2C4429D9A6}" srcOrd="3" destOrd="0" parTransId="{5E8C4247-5350-47CB-9927-1BB194E5F5F0}" sibTransId="{E6B26D9B-42BA-48AF-B912-37E9B7C0ADF9}"/>
    <dgm:cxn modelId="{0456E117-C143-4CAF-BE1E-910F8751D8A5}" srcId="{6141646F-D791-4CA2-A717-C4D765645C71}" destId="{86E4830E-081E-4653-97C1-09CA902EEDD1}" srcOrd="2" destOrd="0" parTransId="{852D14FE-F6A4-4D18-98C2-BF1961B8095D}" sibTransId="{4F522934-4A53-48AE-A270-84C93756C039}"/>
    <dgm:cxn modelId="{E6D8A89B-0960-49AC-83E5-F2F35822A0D9}" type="presOf" srcId="{186C2DC1-EF1A-4BF0-B4C9-47110930BB29}" destId="{11E0223E-2841-4FFF-AE2D-A97307EA3FF0}" srcOrd="0" destOrd="0" presId="urn:microsoft.com/office/officeart/2005/8/layout/hProcess9"/>
    <dgm:cxn modelId="{4E34D5C1-FE46-43AE-856F-2B02530EF3D5}" type="presOf" srcId="{6141646F-D791-4CA2-A717-C4D765645C71}" destId="{46E60C47-E0CF-4496-AB25-ABE5BBF91509}" srcOrd="0" destOrd="0" presId="urn:microsoft.com/office/officeart/2005/8/layout/hProcess9"/>
    <dgm:cxn modelId="{8CBF4CD0-4938-4818-861B-A1FF9F8C68CE}" srcId="{6141646F-D791-4CA2-A717-C4D765645C71}" destId="{186C2DC1-EF1A-4BF0-B4C9-47110930BB29}" srcOrd="0" destOrd="0" parTransId="{BDFABE90-35CE-4AB4-AA75-963906C64C53}" sibTransId="{960FEC72-6B61-48E5-9DE9-C44B04770902}"/>
    <dgm:cxn modelId="{0D5B96D2-4A85-4D8D-89C6-D681B22DC456}" srcId="{6141646F-D791-4CA2-A717-C4D765645C71}" destId="{C7D740BD-D243-48D4-ACF3-62A0FA03A546}" srcOrd="1" destOrd="0" parTransId="{6C4D2921-BB83-42F3-B2F5-AA964E4ED0E6}" sibTransId="{79D1F487-A95D-4271-86B5-EB6C8862F750}"/>
    <dgm:cxn modelId="{7302FFD3-F4DB-4F9E-A806-516338187381}" type="presOf" srcId="{624739C3-D523-4029-B261-5C2C4429D9A6}" destId="{BCC480EF-0012-42D4-B035-45E90BB92250}" srcOrd="0" destOrd="0" presId="urn:microsoft.com/office/officeart/2005/8/layout/hProcess9"/>
    <dgm:cxn modelId="{EA9FC2E4-7073-495E-90AA-EDA2331A510C}" type="presOf" srcId="{C7D740BD-D243-48D4-ACF3-62A0FA03A546}" destId="{34C431D1-D978-480B-80ED-812597574604}"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B798007A-7DC0-45D5-BB28-D599D9358DAB}" type="presParOf" srcId="{4415ED17-40F4-4D23-8C58-2D632869BCCD}" destId="{11E0223E-2841-4FFF-AE2D-A97307EA3FF0}" srcOrd="0" destOrd="0" presId="urn:microsoft.com/office/officeart/2005/8/layout/hProcess9"/>
    <dgm:cxn modelId="{2DBFB0F1-805B-4413-84FA-17F2E96B428E}" type="presParOf" srcId="{4415ED17-40F4-4D23-8C58-2D632869BCCD}" destId="{830DB13F-C211-4FC8-9A73-EEC41DB421EE}" srcOrd="1" destOrd="0" presId="urn:microsoft.com/office/officeart/2005/8/layout/hProcess9"/>
    <dgm:cxn modelId="{02D28071-E6CC-4372-A149-4A499C66C684}" type="presParOf" srcId="{4415ED17-40F4-4D23-8C58-2D632869BCCD}" destId="{34C431D1-D978-480B-80ED-812597574604}" srcOrd="2" destOrd="0" presId="urn:microsoft.com/office/officeart/2005/8/layout/hProcess9"/>
    <dgm:cxn modelId="{E9079B8A-3CAC-4A3C-9587-56422FEAF103}" type="presParOf" srcId="{4415ED17-40F4-4D23-8C58-2D632869BCCD}" destId="{E67614F6-A794-4345-86E2-E64FA1ACBDFA}" srcOrd="3" destOrd="0" presId="urn:microsoft.com/office/officeart/2005/8/layout/hProcess9"/>
    <dgm:cxn modelId="{38F927E7-5EEA-4905-A590-782336A395F9}" type="presParOf" srcId="{4415ED17-40F4-4D23-8C58-2D632869BCCD}" destId="{5E0978EF-607E-4146-8BF9-1D65CD16C01D}" srcOrd="4" destOrd="0" presId="urn:microsoft.com/office/officeart/2005/8/layout/hProcess9"/>
    <dgm:cxn modelId="{B896743A-6E66-4E59-B9BE-9EEADCE94EC3}" type="presParOf" srcId="{4415ED17-40F4-4D23-8C58-2D632869BCCD}" destId="{5106204F-C65C-4145-9A17-F69A9451538D}" srcOrd="5" destOrd="0" presId="urn:microsoft.com/office/officeart/2005/8/layout/hProcess9"/>
    <dgm:cxn modelId="{D39E3CBA-9D2C-43CB-AC0A-BC5B717FF240}" type="presParOf" srcId="{4415ED17-40F4-4D23-8C58-2D632869BCCD}" destId="{BCC480EF-0012-42D4-B035-45E90BB92250}"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624334" y="0"/>
          <a:ext cx="7075785" cy="4509222"/>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E0223E-2841-4FFF-AE2D-A97307EA3FF0}">
      <dsp:nvSpPr>
        <dsp:cNvPr id="0" name=""/>
        <dsp:cNvSpPr/>
      </dsp:nvSpPr>
      <dsp:spPr>
        <a:xfrm>
          <a:off x="4166" y="719139"/>
          <a:ext cx="2003884" cy="307094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Roles and Responsibilities of an Enterprise Risk Management Function</a:t>
          </a:r>
        </a:p>
      </dsp:txBody>
      <dsp:txXfrm>
        <a:off x="101988" y="816961"/>
        <a:ext cx="1808240" cy="2875298"/>
      </dsp:txXfrm>
    </dsp:sp>
    <dsp:sp modelId="{34C431D1-D978-480B-80ED-812597574604}">
      <dsp:nvSpPr>
        <dsp:cNvPr id="0" name=""/>
        <dsp:cNvSpPr/>
      </dsp:nvSpPr>
      <dsp:spPr>
        <a:xfrm>
          <a:off x="2108245" y="719139"/>
          <a:ext cx="2003884" cy="3070942"/>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ERM Activity Scope and Review Planning</a:t>
          </a:r>
        </a:p>
      </dsp:txBody>
      <dsp:txXfrm>
        <a:off x="2206067" y="816961"/>
        <a:ext cx="1808240" cy="2875298"/>
      </dsp:txXfrm>
    </dsp:sp>
    <dsp:sp modelId="{5E0978EF-607E-4146-8BF9-1D65CD16C01D}">
      <dsp:nvSpPr>
        <dsp:cNvPr id="0" name=""/>
        <dsp:cNvSpPr/>
      </dsp:nvSpPr>
      <dsp:spPr>
        <a:xfrm>
          <a:off x="4212324" y="719139"/>
          <a:ext cx="2003884" cy="3070942"/>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Risk Management Policies, Standards, and Strategies</a:t>
          </a:r>
        </a:p>
      </dsp:txBody>
      <dsp:txXfrm>
        <a:off x="4310146" y="816961"/>
        <a:ext cx="1808240" cy="2875298"/>
      </dsp:txXfrm>
    </dsp:sp>
    <dsp:sp modelId="{BCC480EF-0012-42D4-B035-45E90BB92250}">
      <dsp:nvSpPr>
        <dsp:cNvPr id="0" name=""/>
        <dsp:cNvSpPr/>
      </dsp:nvSpPr>
      <dsp:spPr>
        <a:xfrm>
          <a:off x="6316403" y="719139"/>
          <a:ext cx="2003884" cy="3070942"/>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Risk Management Reviews and Corrective Action Practices </a:t>
          </a:r>
        </a:p>
      </dsp:txBody>
      <dsp:txXfrm>
        <a:off x="6414225" y="816961"/>
        <a:ext cx="1808240" cy="287529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482FB2-0F4B-4DB5-9B88-2A6C265E8895}" type="datetimeFigureOut">
              <a:rPr lang="en-US" smtClean="0"/>
              <a:t>9/26/2021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6612BA-AF4E-4C10-98D8-08BB9560BB3C}" type="slidenum">
              <a:rPr lang="en-US" smtClean="0"/>
              <a:t>‹#›</a:t>
            </a:fld>
            <a:endParaRPr lang="en-US"/>
          </a:p>
        </p:txBody>
      </p:sp>
    </p:spTree>
    <p:extLst>
      <p:ext uri="{BB962C8B-B14F-4D97-AF65-F5344CB8AC3E}">
        <p14:creationId xmlns:p14="http://schemas.microsoft.com/office/powerpoint/2010/main" val="2452647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0DD84C-1E32-4302-A681-039E6AD7246C}" type="datetime1">
              <a:rPr lang="en-US" smtClean="0"/>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00868" y="1667741"/>
            <a:ext cx="1157268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B8AB6BC4-EA6F-4C6C-9195-F444EF55F6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289" y="6176963"/>
            <a:ext cx="781679" cy="700968"/>
          </a:xfrm>
          <a:prstGeom prst="rect">
            <a:avLst/>
          </a:prstGeom>
        </p:spPr>
      </p:pic>
      <p:pic>
        <p:nvPicPr>
          <p:cNvPr id="8" name="Picture 7">
            <a:extLst>
              <a:ext uri="{FF2B5EF4-FFF2-40B4-BE49-F238E27FC236}">
                <a16:creationId xmlns:a16="http://schemas.microsoft.com/office/drawing/2014/main" id="{3B527B3B-A9BD-4831-A6ED-6433F76F3E64}"/>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9" name="Picture 8">
            <a:extLst>
              <a:ext uri="{FF2B5EF4-FFF2-40B4-BE49-F238E27FC236}">
                <a16:creationId xmlns:a16="http://schemas.microsoft.com/office/drawing/2014/main" id="{A843FBBC-BFEC-436B-9FE4-88B8FF99C105}"/>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A53A87E9-9A91-4B91-8E1C-1518D00795B5}"/>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1" name="TextBox 10">
            <a:extLst>
              <a:ext uri="{FF2B5EF4-FFF2-40B4-BE49-F238E27FC236}">
                <a16:creationId xmlns:a16="http://schemas.microsoft.com/office/drawing/2014/main" id="{44733943-607A-447B-B418-263698E830E6}"/>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C05BF01-B5F7-4F09-AFFE-CFFE46D86860}"/>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14" name="Group 4">
            <a:extLst>
              <a:ext uri="{FF2B5EF4-FFF2-40B4-BE49-F238E27FC236}">
                <a16:creationId xmlns:a16="http://schemas.microsoft.com/office/drawing/2014/main" id="{082EDD82-D3DE-4222-9AEB-F22F8B348C97}"/>
              </a:ext>
            </a:extLst>
          </p:cNvPr>
          <p:cNvGrpSpPr>
            <a:grpSpLocks noChangeAspect="1"/>
          </p:cNvGrpSpPr>
          <p:nvPr userDrawn="1"/>
        </p:nvGrpSpPr>
        <p:grpSpPr bwMode="auto">
          <a:xfrm>
            <a:off x="0" y="12677"/>
            <a:ext cx="11999912" cy="1633538"/>
            <a:chOff x="-8" y="-18"/>
            <a:chExt cx="7559" cy="1029"/>
          </a:xfrm>
        </p:grpSpPr>
        <p:sp>
          <p:nvSpPr>
            <p:cNvPr id="15" name="AutoShape 3">
              <a:extLst>
                <a:ext uri="{FF2B5EF4-FFF2-40B4-BE49-F238E27FC236}">
                  <a16:creationId xmlns:a16="http://schemas.microsoft.com/office/drawing/2014/main" id="{2D5B6F2B-D3E5-49B0-AB9D-7628B123E370}"/>
                </a:ext>
              </a:extLst>
            </p:cNvPr>
            <p:cNvSpPr>
              <a:spLocks noChangeAspect="1" noChangeArrowheads="1" noTextEdit="1"/>
            </p:cNvSpPr>
            <p:nvPr/>
          </p:nvSpPr>
          <p:spPr bwMode="auto">
            <a:xfrm>
              <a:off x="7" y="-18"/>
              <a:ext cx="6005" cy="1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5">
              <a:extLst>
                <a:ext uri="{FF2B5EF4-FFF2-40B4-BE49-F238E27FC236}">
                  <a16:creationId xmlns:a16="http://schemas.microsoft.com/office/drawing/2014/main" id="{10A03B44-EEFC-460B-94AE-0A6A901222CC}"/>
                </a:ext>
              </a:extLst>
            </p:cNvPr>
            <p:cNvSpPr>
              <a:spLocks/>
            </p:cNvSpPr>
            <p:nvPr/>
          </p:nvSpPr>
          <p:spPr bwMode="auto">
            <a:xfrm>
              <a:off x="129" y="-17"/>
              <a:ext cx="1541" cy="102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6">
              <a:extLst>
                <a:ext uri="{FF2B5EF4-FFF2-40B4-BE49-F238E27FC236}">
                  <a16:creationId xmlns:a16="http://schemas.microsoft.com/office/drawing/2014/main" id="{9A0484C2-1413-4C37-9958-585CBBC49154}"/>
                </a:ext>
              </a:extLst>
            </p:cNvPr>
            <p:cNvSpPr>
              <a:spLocks/>
            </p:cNvSpPr>
            <p:nvPr/>
          </p:nvSpPr>
          <p:spPr bwMode="auto">
            <a:xfrm>
              <a:off x="61" y="-17"/>
              <a:ext cx="1541" cy="102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7">
              <a:extLst>
                <a:ext uri="{FF2B5EF4-FFF2-40B4-BE49-F238E27FC236}">
                  <a16:creationId xmlns:a16="http://schemas.microsoft.com/office/drawing/2014/main" id="{1DA5C8F8-F1AD-4AA4-8364-AA211608C7FA}"/>
                </a:ext>
              </a:extLst>
            </p:cNvPr>
            <p:cNvSpPr>
              <a:spLocks/>
            </p:cNvSpPr>
            <p:nvPr/>
          </p:nvSpPr>
          <p:spPr bwMode="auto">
            <a:xfrm>
              <a:off x="938" y="264"/>
              <a:ext cx="6613" cy="528"/>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8">
              <a:extLst>
                <a:ext uri="{FF2B5EF4-FFF2-40B4-BE49-F238E27FC236}">
                  <a16:creationId xmlns:a16="http://schemas.microsoft.com/office/drawing/2014/main" id="{DE9E4DAE-439C-40F3-BA03-C5911758AF87}"/>
                </a:ext>
              </a:extLst>
            </p:cNvPr>
            <p:cNvSpPr>
              <a:spLocks/>
            </p:cNvSpPr>
            <p:nvPr/>
          </p:nvSpPr>
          <p:spPr bwMode="auto">
            <a:xfrm>
              <a:off x="-8" y="-17"/>
              <a:ext cx="1556" cy="10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1" name="TextBox 20">
            <a:extLst>
              <a:ext uri="{FF2B5EF4-FFF2-40B4-BE49-F238E27FC236}">
                <a16:creationId xmlns:a16="http://schemas.microsoft.com/office/drawing/2014/main" id="{0F3F4508-55FE-4BAA-9D0B-AA9E68593745}"/>
              </a:ext>
            </a:extLst>
          </p:cNvPr>
          <p:cNvSpPr txBox="1"/>
          <p:nvPr userDrawn="1"/>
        </p:nvSpPr>
        <p:spPr>
          <a:xfrm>
            <a:off x="38279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5</a:t>
            </a:r>
          </a:p>
        </p:txBody>
      </p:sp>
      <p:sp>
        <p:nvSpPr>
          <p:cNvPr id="2" name="Title 1"/>
          <p:cNvSpPr>
            <a:spLocks noGrp="1"/>
          </p:cNvSpPr>
          <p:nvPr>
            <p:ph type="title"/>
          </p:nvPr>
        </p:nvSpPr>
        <p:spPr>
          <a:xfrm>
            <a:off x="2470150" y="365126"/>
            <a:ext cx="9212334"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Slide Number Placeholder 1">
            <a:extLst>
              <a:ext uri="{FF2B5EF4-FFF2-40B4-BE49-F238E27FC236}">
                <a16:creationId xmlns:a16="http://schemas.microsoft.com/office/drawing/2014/main" id="{4668D91C-A202-4D35-8C8A-BABCAC3A0B9D}"/>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BC813C5-9562-4BF8-B0B1-CE9C0B6FD872}"/>
              </a:ext>
            </a:extLst>
          </p:cNvPr>
          <p:cNvPicPr>
            <a:picLocks noChangeAspect="1"/>
          </p:cNvPicPr>
          <p:nvPr userDrawn="1"/>
        </p:nvPicPr>
        <p:blipFill>
          <a:blip r:embed="rId2"/>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id="{55012F13-B1CF-47A4-9C02-3AB29C83D1A5}"/>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EA91084-0378-4C05-9973-D14BCE781232}"/>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526BC8B-BFA4-45C9-8BDA-3FC2CE5A558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5" name="Picture 14">
            <a:extLst>
              <a:ext uri="{FF2B5EF4-FFF2-40B4-BE49-F238E27FC236}">
                <a16:creationId xmlns:a16="http://schemas.microsoft.com/office/drawing/2014/main" id="{E9B43A68-9E7F-46AA-9EF3-53BE8FE65CC5}"/>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16" name="Picture 15">
            <a:extLst>
              <a:ext uri="{FF2B5EF4-FFF2-40B4-BE49-F238E27FC236}">
                <a16:creationId xmlns:a16="http://schemas.microsoft.com/office/drawing/2014/main" id="{642F49CE-EAA2-41D6-BB3E-C1DC5A5ED057}"/>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7" name="Picture 16">
            <a:extLst>
              <a:ext uri="{FF2B5EF4-FFF2-40B4-BE49-F238E27FC236}">
                <a16:creationId xmlns:a16="http://schemas.microsoft.com/office/drawing/2014/main" id="{C7497FFD-E5A8-4229-A426-C5D671244CE4}"/>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8" name="TextBox 17">
            <a:extLst>
              <a:ext uri="{FF2B5EF4-FFF2-40B4-BE49-F238E27FC236}">
                <a16:creationId xmlns:a16="http://schemas.microsoft.com/office/drawing/2014/main" id="{43EF2447-7FCC-48A1-9BEA-CCF4433AA6FD}"/>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C4D42BE8-817D-455D-AD46-325B65A0D7B4}"/>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0" name="AutoShape 3">
            <a:extLst>
              <a:ext uri="{FF2B5EF4-FFF2-40B4-BE49-F238E27FC236}">
                <a16:creationId xmlns:a16="http://schemas.microsoft.com/office/drawing/2014/main" id="{A66D9959-0770-4C98-86D8-950246DA0206}"/>
              </a:ext>
            </a:extLst>
          </p:cNvPr>
          <p:cNvSpPr>
            <a:spLocks noChangeAspect="1" noChangeArrowheads="1" noTextEdit="1"/>
          </p:cNvSpPr>
          <p:nvPr userDrawn="1"/>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5">
            <a:extLst>
              <a:ext uri="{FF2B5EF4-FFF2-40B4-BE49-F238E27FC236}">
                <a16:creationId xmlns:a16="http://schemas.microsoft.com/office/drawing/2014/main" id="{B2C4689D-41A3-4D8C-834D-3F01AF6B8C72}"/>
              </a:ext>
            </a:extLst>
          </p:cNvPr>
          <p:cNvSpPr>
            <a:spLocks/>
          </p:cNvSpPr>
          <p:nvPr userDrawn="1"/>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6">
            <a:extLst>
              <a:ext uri="{FF2B5EF4-FFF2-40B4-BE49-F238E27FC236}">
                <a16:creationId xmlns:a16="http://schemas.microsoft.com/office/drawing/2014/main" id="{0C1AFEFC-8923-4E8C-BEE5-74CFE6240105}"/>
              </a:ext>
            </a:extLst>
          </p:cNvPr>
          <p:cNvSpPr>
            <a:spLocks/>
          </p:cNvSpPr>
          <p:nvPr userDrawn="1"/>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7">
            <a:extLst>
              <a:ext uri="{FF2B5EF4-FFF2-40B4-BE49-F238E27FC236}">
                <a16:creationId xmlns:a16="http://schemas.microsoft.com/office/drawing/2014/main" id="{02BB2FC4-5D30-466B-A155-B991994CFA6E}"/>
              </a:ext>
            </a:extLst>
          </p:cNvPr>
          <p:cNvSpPr>
            <a:spLocks/>
          </p:cNvSpPr>
          <p:nvPr userDrawn="1"/>
        </p:nvSpPr>
        <p:spPr bwMode="auto">
          <a:xfrm>
            <a:off x="158967" y="1361858"/>
            <a:ext cx="8220075" cy="2089305"/>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8">
            <a:extLst>
              <a:ext uri="{FF2B5EF4-FFF2-40B4-BE49-F238E27FC236}">
                <a16:creationId xmlns:a16="http://schemas.microsoft.com/office/drawing/2014/main" id="{798556A1-4E2E-431C-AA80-4D8249485776}"/>
              </a:ext>
            </a:extLst>
          </p:cNvPr>
          <p:cNvSpPr>
            <a:spLocks/>
          </p:cNvSpPr>
          <p:nvPr userDrawn="1"/>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TextBox 24">
            <a:extLst>
              <a:ext uri="{FF2B5EF4-FFF2-40B4-BE49-F238E27FC236}">
                <a16:creationId xmlns:a16="http://schemas.microsoft.com/office/drawing/2014/main" id="{CD699928-30F6-4573-97E2-7FF0799D3784}"/>
              </a:ext>
            </a:extLst>
          </p:cNvPr>
          <p:cNvSpPr txBox="1"/>
          <p:nvPr userDrawn="1"/>
        </p:nvSpPr>
        <p:spPr>
          <a:xfrm>
            <a:off x="414264" y="283705"/>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5</a:t>
            </a:r>
          </a:p>
        </p:txBody>
      </p:sp>
      <p:sp>
        <p:nvSpPr>
          <p:cNvPr id="26" name="Title 1">
            <a:extLst>
              <a:ext uri="{FF2B5EF4-FFF2-40B4-BE49-F238E27FC236}">
                <a16:creationId xmlns:a16="http://schemas.microsoft.com/office/drawing/2014/main" id="{D4635F51-FE41-463D-A2F6-E52B7C744EC4}"/>
              </a:ext>
            </a:extLst>
          </p:cNvPr>
          <p:cNvSpPr>
            <a:spLocks noGrp="1"/>
          </p:cNvSpPr>
          <p:nvPr>
            <p:ph type="title"/>
          </p:nvPr>
        </p:nvSpPr>
        <p:spPr>
          <a:xfrm>
            <a:off x="622775" y="1894307"/>
            <a:ext cx="7043900" cy="1054242"/>
          </a:xfrm>
        </p:spPr>
        <p:txBody>
          <a:bodyPr>
            <a:noAutofit/>
          </a:bodyPr>
          <a:lstStyle>
            <a:lvl1pPr>
              <a:defRPr sz="4400">
                <a:solidFill>
                  <a:schemeClr val="bg1">
                    <a:lumMod val="95000"/>
                  </a:schemeClr>
                </a:solidFill>
                <a:latin typeface="+mj-lt"/>
              </a:defRPr>
            </a:lvl1pPr>
          </a:lstStyle>
          <a:p>
            <a:r>
              <a:rPr lang="en-US" dirty="0"/>
              <a:t>Click to edit Master title style</a:t>
            </a:r>
          </a:p>
        </p:txBody>
      </p:sp>
      <p:sp>
        <p:nvSpPr>
          <p:cNvPr id="27" name="Content Placeholder 2">
            <a:extLst>
              <a:ext uri="{FF2B5EF4-FFF2-40B4-BE49-F238E27FC236}">
                <a16:creationId xmlns:a16="http://schemas.microsoft.com/office/drawing/2014/main" id="{D221EDBF-8D74-4315-A00A-7D5DFAA14904}"/>
              </a:ext>
            </a:extLst>
          </p:cNvPr>
          <p:cNvSpPr>
            <a:spLocks noGrp="1"/>
          </p:cNvSpPr>
          <p:nvPr>
            <p:ph idx="1"/>
          </p:nvPr>
        </p:nvSpPr>
        <p:spPr>
          <a:xfrm>
            <a:off x="272016" y="3746311"/>
            <a:ext cx="8324454" cy="2383473"/>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8" name="Picture 27">
            <a:extLst>
              <a:ext uri="{FF2B5EF4-FFF2-40B4-BE49-F238E27FC236}">
                <a16:creationId xmlns:a16="http://schemas.microsoft.com/office/drawing/2014/main" id="{A1F5BD7C-0369-428C-A7CC-AA571F565F81}"/>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14" name="Picture 13">
            <a:extLst>
              <a:ext uri="{FF2B5EF4-FFF2-40B4-BE49-F238E27FC236}">
                <a16:creationId xmlns:a16="http://schemas.microsoft.com/office/drawing/2014/main" id="{B15BD7CC-5728-48DA-A14E-9BA5826320EA}"/>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898469" y="2328678"/>
            <a:ext cx="3021515" cy="2709534"/>
          </a:xfrm>
          <a:prstGeom prst="rect">
            <a:avLst/>
          </a:prstGeom>
        </p:spPr>
      </p:pic>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927C8C4-DED1-4D72-B308-DEC1A1C5148B}" type="datetime1">
              <a:rPr lang="en-US" smtClean="0"/>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EFEF790-AF7F-4B38-B4F5-230FE77BA304}" type="datetime1">
              <a:rPr lang="en-US" smtClean="0"/>
              <a:t>9/26/2021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D09D0EE-0F2A-43B8-A197-D876580607DB}" type="datetime1">
              <a:rPr lang="en-US" smtClean="0"/>
              <a:t>9/26/2021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9320284" y="6407434"/>
            <a:ext cx="2743200" cy="365125"/>
          </a:xfrm>
        </p:spPr>
        <p:txBody>
          <a:bodyPr/>
          <a:lstStyle/>
          <a:p>
            <a:r>
              <a:rPr lang="en-US" dirty="0"/>
              <a:t>L4 - </a:t>
            </a:r>
            <a:fld id="{FDED41F8-FC0F-4085-8150-313B6CF05213}" type="slidenum">
              <a:rPr lang="en-US" smtClean="0"/>
              <a:pPr/>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9093C909-3884-4268-A23B-7F62D3C7C730}"/>
              </a:ext>
            </a:extLst>
          </p:cNvPr>
          <p:cNvPicPr>
            <a:picLocks noChangeAspect="1"/>
          </p:cNvPicPr>
          <p:nvPr userDrawn="1"/>
        </p:nvPicPr>
        <p:blipFill>
          <a:blip r:embed="rId2"/>
          <a:stretch>
            <a:fillRect/>
          </a:stretch>
        </p:blipFill>
        <p:spPr>
          <a:xfrm>
            <a:off x="9833969" y="-27434"/>
            <a:ext cx="2483250" cy="6912868"/>
          </a:xfrm>
          <a:prstGeom prst="rect">
            <a:avLst/>
          </a:prstGeom>
        </p:spPr>
      </p:pic>
      <p:sp>
        <p:nvSpPr>
          <p:cNvPr id="4" name="Slide Number Placeholder 3"/>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a:t>
            </a:fld>
            <a:endParaRPr lang="en-US" dirty="0"/>
          </a:p>
        </p:txBody>
      </p:sp>
      <p:sp>
        <p:nvSpPr>
          <p:cNvPr id="9" name="TextBox 8">
            <a:extLst>
              <a:ext uri="{FF2B5EF4-FFF2-40B4-BE49-F238E27FC236}">
                <a16:creationId xmlns:a16="http://schemas.microsoft.com/office/drawing/2014/main" id="{61EA7733-5B66-4BA3-B355-6D5E2EEE0B5F}"/>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CFA0336-FC90-414C-ABD8-4578B26A8B5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D90F98F-9106-4685-9A42-813777284BDA}"/>
              </a:ext>
            </a:extLst>
          </p:cNvPr>
          <p:cNvSpPr txBox="1"/>
          <p:nvPr userDrawn="1"/>
        </p:nvSpPr>
        <p:spPr>
          <a:xfrm>
            <a:off x="2674188" y="607260"/>
            <a:ext cx="892726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C84BF96-1D29-4651-8A53-3A98DE3A21B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5" name="Picture 24">
            <a:extLst>
              <a:ext uri="{FF2B5EF4-FFF2-40B4-BE49-F238E27FC236}">
                <a16:creationId xmlns:a16="http://schemas.microsoft.com/office/drawing/2014/main" id="{D7A3E628-0ADF-4390-9F92-C5A83C32CF4F}"/>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26" name="Picture 25">
            <a:extLst>
              <a:ext uri="{FF2B5EF4-FFF2-40B4-BE49-F238E27FC236}">
                <a16:creationId xmlns:a16="http://schemas.microsoft.com/office/drawing/2014/main" id="{B098E2F3-C1EC-4309-A277-598FE03CDC01}"/>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27" name="Picture 26">
            <a:extLst>
              <a:ext uri="{FF2B5EF4-FFF2-40B4-BE49-F238E27FC236}">
                <a16:creationId xmlns:a16="http://schemas.microsoft.com/office/drawing/2014/main" id="{0050A925-BF87-4BFE-AD01-0271858835A3}"/>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28" name="TextBox 27">
            <a:extLst>
              <a:ext uri="{FF2B5EF4-FFF2-40B4-BE49-F238E27FC236}">
                <a16:creationId xmlns:a16="http://schemas.microsoft.com/office/drawing/2014/main" id="{13CA91F2-7789-4DD7-99E3-C4BF4C8A247B}"/>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9" name="TextBox 28">
            <a:extLst>
              <a:ext uri="{FF2B5EF4-FFF2-40B4-BE49-F238E27FC236}">
                <a16:creationId xmlns:a16="http://schemas.microsoft.com/office/drawing/2014/main" id="{FC950D74-DE94-4C62-96F5-6E7AD1CAC41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AutoShape 3">
            <a:extLst>
              <a:ext uri="{FF2B5EF4-FFF2-40B4-BE49-F238E27FC236}">
                <a16:creationId xmlns:a16="http://schemas.microsoft.com/office/drawing/2014/main" id="{50B7E86A-9794-49DF-876D-07AE9B03A4C9}"/>
              </a:ext>
            </a:extLst>
          </p:cNvPr>
          <p:cNvSpPr>
            <a:spLocks noChangeAspect="1" noChangeArrowheads="1" noTextEdit="1"/>
          </p:cNvSpPr>
          <p:nvPr/>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5">
            <a:extLst>
              <a:ext uri="{FF2B5EF4-FFF2-40B4-BE49-F238E27FC236}">
                <a16:creationId xmlns:a16="http://schemas.microsoft.com/office/drawing/2014/main" id="{66CCA949-8644-46CA-BA52-B67976800684}"/>
              </a:ext>
            </a:extLst>
          </p:cNvPr>
          <p:cNvSpPr>
            <a:spLocks/>
          </p:cNvSpPr>
          <p:nvPr/>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6">
            <a:extLst>
              <a:ext uri="{FF2B5EF4-FFF2-40B4-BE49-F238E27FC236}">
                <a16:creationId xmlns:a16="http://schemas.microsoft.com/office/drawing/2014/main" id="{42DCF0BF-9465-4DBD-A0C2-150446AD62DE}"/>
              </a:ext>
            </a:extLst>
          </p:cNvPr>
          <p:cNvSpPr>
            <a:spLocks/>
          </p:cNvSpPr>
          <p:nvPr/>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7">
            <a:extLst>
              <a:ext uri="{FF2B5EF4-FFF2-40B4-BE49-F238E27FC236}">
                <a16:creationId xmlns:a16="http://schemas.microsoft.com/office/drawing/2014/main" id="{1E6FFE5F-514D-4D5F-9F3C-FD2C54211DF3}"/>
              </a:ext>
            </a:extLst>
          </p:cNvPr>
          <p:cNvSpPr>
            <a:spLocks/>
          </p:cNvSpPr>
          <p:nvPr/>
        </p:nvSpPr>
        <p:spPr bwMode="auto">
          <a:xfrm>
            <a:off x="1501775" y="460352"/>
            <a:ext cx="8220075" cy="838200"/>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8">
            <a:extLst>
              <a:ext uri="{FF2B5EF4-FFF2-40B4-BE49-F238E27FC236}">
                <a16:creationId xmlns:a16="http://schemas.microsoft.com/office/drawing/2014/main" id="{36314B23-7EB0-4E56-A165-4F18A66D6369}"/>
              </a:ext>
            </a:extLst>
          </p:cNvPr>
          <p:cNvSpPr>
            <a:spLocks/>
          </p:cNvSpPr>
          <p:nvPr/>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TextBox 35">
            <a:extLst>
              <a:ext uri="{FF2B5EF4-FFF2-40B4-BE49-F238E27FC236}">
                <a16:creationId xmlns:a16="http://schemas.microsoft.com/office/drawing/2014/main" id="{4585F897-03F7-49FF-86E6-7BA76597E2CD}"/>
              </a:ext>
            </a:extLst>
          </p:cNvPr>
          <p:cNvSpPr txBox="1"/>
          <p:nvPr userDrawn="1"/>
        </p:nvSpPr>
        <p:spPr>
          <a:xfrm>
            <a:off x="390839" y="251650"/>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5</a:t>
            </a:r>
          </a:p>
        </p:txBody>
      </p:sp>
      <p:sp>
        <p:nvSpPr>
          <p:cNvPr id="37" name="Title 1">
            <a:extLst>
              <a:ext uri="{FF2B5EF4-FFF2-40B4-BE49-F238E27FC236}">
                <a16:creationId xmlns:a16="http://schemas.microsoft.com/office/drawing/2014/main" id="{A91D5265-AB25-4A7A-A9E1-D6D9B6F31F80}"/>
              </a:ext>
            </a:extLst>
          </p:cNvPr>
          <p:cNvSpPr>
            <a:spLocks noGrp="1"/>
          </p:cNvSpPr>
          <p:nvPr userDrawn="1">
            <p:ph type="title"/>
          </p:nvPr>
        </p:nvSpPr>
        <p:spPr>
          <a:xfrm>
            <a:off x="2470150" y="365126"/>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Content Placeholder 2">
            <a:extLst>
              <a:ext uri="{FF2B5EF4-FFF2-40B4-BE49-F238E27FC236}">
                <a16:creationId xmlns:a16="http://schemas.microsoft.com/office/drawing/2014/main" id="{461A3696-A044-442A-8A96-3C3356C1A438}"/>
              </a:ext>
            </a:extLst>
          </p:cNvPr>
          <p:cNvSpPr>
            <a:spLocks noGrp="1"/>
          </p:cNvSpPr>
          <p:nvPr userDrawn="1">
            <p:ph idx="1"/>
          </p:nvPr>
        </p:nvSpPr>
        <p:spPr>
          <a:xfrm>
            <a:off x="272016" y="1667741"/>
            <a:ext cx="832445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a:extLst>
              <a:ext uri="{FF2B5EF4-FFF2-40B4-BE49-F238E27FC236}">
                <a16:creationId xmlns:a16="http://schemas.microsoft.com/office/drawing/2014/main" id="{3069AD7F-6D4B-44F8-AAA4-C12320F58AC8}"/>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24" name="Picture 23">
            <a:extLst>
              <a:ext uri="{FF2B5EF4-FFF2-40B4-BE49-F238E27FC236}">
                <a16:creationId xmlns:a16="http://schemas.microsoft.com/office/drawing/2014/main" id="{B3F8AC94-E70F-4BC2-987B-A45A63266002}"/>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0" y="6191286"/>
            <a:ext cx="781679" cy="700968"/>
          </a:xfrm>
          <a:prstGeom prst="rect">
            <a:avLst/>
          </a:prstGeom>
        </p:spPr>
      </p:pic>
      <p:sp>
        <p:nvSpPr>
          <p:cNvPr id="39" name="Content Placeholder 2">
            <a:extLst>
              <a:ext uri="{FF2B5EF4-FFF2-40B4-BE49-F238E27FC236}">
                <a16:creationId xmlns:a16="http://schemas.microsoft.com/office/drawing/2014/main" id="{AFB2A71E-D285-4908-8284-018090157150}"/>
              </a:ext>
            </a:extLst>
          </p:cNvPr>
          <p:cNvSpPr>
            <a:spLocks noGrp="1"/>
          </p:cNvSpPr>
          <p:nvPr>
            <p:ph idx="13" hasCustomPrompt="1"/>
          </p:nvPr>
        </p:nvSpPr>
        <p:spPr>
          <a:xfrm>
            <a:off x="9042500" y="1628070"/>
            <a:ext cx="2673614" cy="4509222"/>
          </a:xfrm>
        </p:spPr>
        <p:txBody>
          <a:bodyPr anchor="ctr">
            <a:normAutofit/>
          </a:bodyPr>
          <a:lstStyle>
            <a:lvl1pPr marL="0" indent="0" algn="ctr">
              <a:lnSpc>
                <a:spcPct val="150000"/>
              </a:lnSpc>
              <a:buNone/>
              <a:defRPr sz="2400"/>
            </a:lvl1pPr>
            <a:lvl2pPr marL="457200" indent="0" algn="ctr">
              <a:lnSpc>
                <a:spcPct val="150000"/>
              </a:lnSpc>
              <a:buNone/>
              <a:defRPr sz="2000"/>
            </a:lvl2pPr>
            <a:lvl3pPr marL="914400" indent="0" algn="ctr">
              <a:lnSpc>
                <a:spcPct val="150000"/>
              </a:lnSpc>
              <a:buNone/>
              <a:defRPr sz="1800"/>
            </a:lvl3pPr>
            <a:lvl4pPr marL="1371600" indent="0" algn="ctr">
              <a:lnSpc>
                <a:spcPct val="150000"/>
              </a:lnSpc>
              <a:buNone/>
              <a:defRPr sz="1600"/>
            </a:lvl4pPr>
            <a:lvl5pPr marL="1828800" indent="0" algn="ctr">
              <a:lnSpc>
                <a:spcPct val="150000"/>
              </a:lnSpc>
              <a:buNone/>
              <a:defRPr sz="1600"/>
            </a:lvl5pPr>
          </a:lstStyle>
          <a:p>
            <a:pPr lvl="0"/>
            <a:r>
              <a:rPr lang="en-US" dirty="0"/>
              <a:t>Edit Master text styles</a:t>
            </a:r>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300C5A8-0174-4B53-B38F-5F00C4121D25}" type="datetime1">
              <a:rPr lang="en-US" smtClean="0"/>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3B0F7C4-D28A-4E81-A93F-D59E8C9C1FEE}" type="datetime1">
              <a:rPr lang="en-US" smtClean="0"/>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F64428-3995-41BC-99B0-C7FE91D82EB7}" type="datetime1">
              <a:rPr lang="en-US" smtClean="0"/>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76AF853-BCDA-4204-8805-133F80F7850B}" type="datetime1">
              <a:rPr lang="en-US" smtClean="0"/>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57B739-8E3A-4247-9182-FB18089E66F7}" type="datetime1">
              <a:rPr lang="en-US" smtClean="0"/>
              <a:t>9/26/2021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t>L2 - </a:t>
            </a:r>
            <a:fld id="{FDED41F8-FC0F-4085-8150-313B6CF05213}" type="slidenum">
              <a:rPr lang="en-US" smtClean="0"/>
              <a:pPr/>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2.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6.xml"/><Relationship Id="rId4" Type="http://schemas.openxmlformats.org/officeDocument/2006/relationships/image" Target="../media/image25.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5703" y="264954"/>
            <a:ext cx="7223901" cy="1972334"/>
          </a:xfrm>
          <a:prstGeom prst="rect">
            <a:avLst/>
          </a:prstGeom>
        </p:spPr>
      </p:pic>
      <p:pic>
        <p:nvPicPr>
          <p:cNvPr id="13" name="Picture 12"/>
          <p:cNvPicPr>
            <a:picLocks noChangeAspect="1"/>
          </p:cNvPicPr>
          <p:nvPr/>
        </p:nvPicPr>
        <p:blipFill>
          <a:blip r:embed="rId6"/>
          <a:stretch>
            <a:fillRect/>
          </a:stretch>
        </p:blipFill>
        <p:spPr>
          <a:xfrm>
            <a:off x="6095999" y="3180121"/>
            <a:ext cx="6063011" cy="1972334"/>
          </a:xfrm>
          <a:prstGeom prst="rect">
            <a:avLst/>
          </a:prstGeom>
        </p:spPr>
      </p:pic>
      <p:sp>
        <p:nvSpPr>
          <p:cNvPr id="14" name="TextBox 13"/>
          <p:cNvSpPr txBox="1"/>
          <p:nvPr/>
        </p:nvSpPr>
        <p:spPr>
          <a:xfrm>
            <a:off x="30496" y="544336"/>
            <a:ext cx="7124514" cy="1384995"/>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PMG 611</a:t>
            </a:r>
          </a:p>
          <a:p>
            <a:r>
              <a:rPr lang="en-US" sz="2800" dirty="0">
                <a:solidFill>
                  <a:schemeClr val="bg1"/>
                </a:solidFill>
                <a:latin typeface="Tajawal Medium" panose="00000600000000000000" pitchFamily="2" charset="-78"/>
                <a:cs typeface="Tajawal Medium" panose="00000600000000000000" pitchFamily="2" charset="-78"/>
              </a:rPr>
              <a:t>Enterprise Risk Management</a:t>
            </a:r>
          </a:p>
          <a:p>
            <a:r>
              <a:rPr lang="en-US" sz="2800" dirty="0">
                <a:solidFill>
                  <a:srgbClr val="24A9E1"/>
                </a:solidFill>
                <a:latin typeface="Tajawal Medium" panose="00000600000000000000" pitchFamily="2" charset="-78"/>
                <a:cs typeface="Tajawal Medium" panose="00000600000000000000" pitchFamily="2" charset="-78"/>
              </a:rPr>
              <a:t>Prepared by Dr. Abdullah Jameel Halawany</a:t>
            </a:r>
          </a:p>
        </p:txBody>
      </p:sp>
      <p:sp>
        <p:nvSpPr>
          <p:cNvPr id="16" name="TextBox 15"/>
          <p:cNvSpPr txBox="1"/>
          <p:nvPr/>
        </p:nvSpPr>
        <p:spPr>
          <a:xfrm>
            <a:off x="6177211" y="3722654"/>
            <a:ext cx="5981799" cy="954107"/>
          </a:xfrm>
          <a:prstGeom prst="rect">
            <a:avLst/>
          </a:prstGeom>
          <a:noFill/>
        </p:spPr>
        <p:txBody>
          <a:bodyPr wrap="square" rtlCol="0" anchor="ctr">
            <a:spAutoFit/>
          </a:bodyPr>
          <a:lstStyle/>
          <a:p>
            <a:r>
              <a:rPr lang="en-US" sz="2800" dirty="0">
                <a:solidFill>
                  <a:schemeClr val="bg1"/>
                </a:solidFill>
                <a:cs typeface="Tajawal Medium" panose="00000600000000000000" pitchFamily="2" charset="-78"/>
              </a:rPr>
              <a:t>Lecture 5</a:t>
            </a:r>
          </a:p>
          <a:p>
            <a:r>
              <a:rPr lang="en-GB" sz="2800" dirty="0">
                <a:solidFill>
                  <a:schemeClr val="bg1"/>
                </a:solidFill>
                <a:latin typeface="Tajawal Medium" panose="00000600000000000000" pitchFamily="2" charset="-78"/>
                <a:cs typeface="Tajawal Medium" panose="00000600000000000000" pitchFamily="2" charset="-78"/>
              </a:rPr>
              <a:t>Implementing ERM in the Enterprise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D4991E8-0CD4-410B-8AD2-C8640D39D587}"/>
              </a:ext>
            </a:extLst>
          </p:cNvPr>
          <p:cNvSpPr>
            <a:spLocks noGrp="1"/>
          </p:cNvSpPr>
          <p:nvPr>
            <p:ph type="title"/>
          </p:nvPr>
        </p:nvSpPr>
        <p:spPr/>
        <p:txBody>
          <a:bodyPr/>
          <a:lstStyle/>
          <a:p>
            <a:r>
              <a:rPr lang="en-US" dirty="0"/>
              <a:t>Session Outline</a:t>
            </a:r>
          </a:p>
        </p:txBody>
      </p:sp>
      <p:graphicFrame>
        <p:nvGraphicFramePr>
          <p:cNvPr id="2" name="Content Placeholder 1">
            <a:extLst>
              <a:ext uri="{FF2B5EF4-FFF2-40B4-BE49-F238E27FC236}">
                <a16:creationId xmlns:a16="http://schemas.microsoft.com/office/drawing/2014/main" id="{999ED87C-4618-4037-9F44-228C7CC008BD}"/>
              </a:ext>
            </a:extLst>
          </p:cNvPr>
          <p:cNvGraphicFramePr>
            <a:graphicFrameLocks noGrp="1"/>
          </p:cNvGraphicFramePr>
          <p:nvPr>
            <p:ph idx="1"/>
            <p:extLst>
              <p:ext uri="{D42A27DB-BD31-4B8C-83A1-F6EECF244321}">
                <p14:modId xmlns:p14="http://schemas.microsoft.com/office/powerpoint/2010/main" val="1096663973"/>
              </p:ext>
            </p:extLst>
          </p:nvPr>
        </p:nvGraphicFramePr>
        <p:xfrm>
          <a:off x="272016" y="1667741"/>
          <a:ext cx="8324454" cy="4509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Content Placeholder 8">
            <a:extLst>
              <a:ext uri="{FF2B5EF4-FFF2-40B4-BE49-F238E27FC236}">
                <a16:creationId xmlns:a16="http://schemas.microsoft.com/office/drawing/2014/main" id="{C18D56AF-D231-4BFD-A0B8-C5A801164EE6}"/>
              </a:ext>
            </a:extLst>
          </p:cNvPr>
          <p:cNvSpPr>
            <a:spLocks noGrp="1"/>
          </p:cNvSpPr>
          <p:nvPr>
            <p:ph idx="13"/>
          </p:nvPr>
        </p:nvSpPr>
        <p:spPr/>
        <p:txBody>
          <a:bodyPr>
            <a:normAutofit/>
          </a:bodyPr>
          <a:lstStyle/>
          <a:p>
            <a:r>
              <a:rPr lang="en-US" sz="3600" dirty="0"/>
              <a:t>Session Outline</a:t>
            </a:r>
          </a:p>
        </p:txBody>
      </p:sp>
      <p:pic>
        <p:nvPicPr>
          <p:cNvPr id="12" name="Picture 11">
            <a:extLst>
              <a:ext uri="{FF2B5EF4-FFF2-40B4-BE49-F238E27FC236}">
                <a16:creationId xmlns:a16="http://schemas.microsoft.com/office/drawing/2014/main" id="{73335B20-E458-476C-AC7C-1BB94BA4A00D}"/>
              </a:ext>
            </a:extLst>
          </p:cNvPr>
          <p:cNvPicPr>
            <a:picLocks noChangeAspect="1"/>
          </p:cNvPicPr>
          <p:nvPr/>
        </p:nvPicPr>
        <p:blipFill>
          <a:blip r:embed="rId7"/>
          <a:stretch>
            <a:fillRect/>
          </a:stretch>
        </p:blipFill>
        <p:spPr>
          <a:xfrm>
            <a:off x="9042500" y="3052453"/>
            <a:ext cx="2673614" cy="1660455"/>
          </a:xfrm>
          <a:prstGeom prst="rect">
            <a:avLst/>
          </a:prstGeom>
        </p:spPr>
      </p:pic>
    </p:spTree>
    <p:extLst>
      <p:ext uri="{BB962C8B-B14F-4D97-AF65-F5344CB8AC3E}">
        <p14:creationId xmlns:p14="http://schemas.microsoft.com/office/powerpoint/2010/main" val="3619871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F714A6-ACF0-4CCB-876C-F21D34328473}"/>
              </a:ext>
            </a:extLst>
          </p:cNvPr>
          <p:cNvSpPr>
            <a:spLocks noGrp="1"/>
          </p:cNvSpPr>
          <p:nvPr>
            <p:ph type="title"/>
          </p:nvPr>
        </p:nvSpPr>
        <p:spPr/>
        <p:txBody>
          <a:bodyPr/>
          <a:lstStyle/>
          <a:p>
            <a:r>
              <a:rPr lang="en-US" dirty="0"/>
              <a:t>Introduction</a:t>
            </a:r>
          </a:p>
        </p:txBody>
      </p:sp>
      <p:sp>
        <p:nvSpPr>
          <p:cNvPr id="7" name="Content Placeholder 6">
            <a:extLst>
              <a:ext uri="{FF2B5EF4-FFF2-40B4-BE49-F238E27FC236}">
                <a16:creationId xmlns:a16="http://schemas.microsoft.com/office/drawing/2014/main" id="{E1C9D1E7-2761-4161-A96A-3978437939A6}"/>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3609104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p:txBody>
          <a:bodyPr>
            <a:normAutofit/>
          </a:bodyPr>
          <a:lstStyle/>
          <a:p>
            <a:r>
              <a:rPr lang="en-US" dirty="0"/>
              <a:t>Virtually, all larger public companies today have some type of </a:t>
            </a:r>
            <a:r>
              <a:rPr lang="en-US" b="1" i="1" dirty="0">
                <a:solidFill>
                  <a:srgbClr val="FF0000"/>
                </a:solidFill>
              </a:rPr>
              <a:t>Risk Management Department</a:t>
            </a:r>
            <a:r>
              <a:rPr lang="en-US" dirty="0"/>
              <a:t> or function.</a:t>
            </a:r>
          </a:p>
          <a:p>
            <a:r>
              <a:rPr lang="en-US" dirty="0"/>
              <a:t>Their formal enterprise risk management was structure as a lower-level department which often was primarily responsible for purchasing insurance and implementing routine loss prevention programs for certain high-frequency exposures. </a:t>
            </a:r>
          </a:p>
          <a:p>
            <a:r>
              <a:rPr lang="en-US" dirty="0"/>
              <a:t>That risk management function usually did not receive the respect it should deserve in today’s era of ERM.</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p:txBody>
          <a:bodyPr/>
          <a:lstStyle/>
          <a:p>
            <a:r>
              <a:rPr lang="en-GB" dirty="0"/>
              <a:t>Introduction </a:t>
            </a:r>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4</a:t>
            </a:fld>
            <a:endParaRPr lang="en-US" dirty="0"/>
          </a:p>
        </p:txBody>
      </p:sp>
    </p:spTree>
    <p:extLst>
      <p:ext uri="{BB962C8B-B14F-4D97-AF65-F5344CB8AC3E}">
        <p14:creationId xmlns:p14="http://schemas.microsoft.com/office/powerpoint/2010/main" val="3354583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300868" y="1514475"/>
            <a:ext cx="11572684" cy="4814888"/>
          </a:xfrm>
        </p:spPr>
        <p:txBody>
          <a:bodyPr>
            <a:normAutofit/>
          </a:bodyPr>
          <a:lstStyle/>
          <a:p>
            <a:r>
              <a:rPr lang="en-US" dirty="0"/>
              <a:t>Those </a:t>
            </a:r>
            <a:r>
              <a:rPr lang="en-US" i="1" dirty="0">
                <a:solidFill>
                  <a:srgbClr val="FF0000"/>
                </a:solidFill>
              </a:rPr>
              <a:t>Risk Management Functions </a:t>
            </a:r>
            <a:r>
              <a:rPr lang="en-US" dirty="0"/>
              <a:t>were not structured at a senior or C-level status in enterprise charts.</a:t>
            </a:r>
          </a:p>
          <a:p>
            <a:r>
              <a:rPr lang="en-US" dirty="0"/>
              <a:t>An effective </a:t>
            </a:r>
            <a:r>
              <a:rPr lang="en-US" i="1" dirty="0">
                <a:solidFill>
                  <a:srgbClr val="FF0000"/>
                </a:solidFill>
              </a:rPr>
              <a:t>Risk Management Function </a:t>
            </a:r>
            <a:r>
              <a:rPr lang="en-US" dirty="0"/>
              <a:t>would be headed by a </a:t>
            </a:r>
            <a:r>
              <a:rPr lang="en-US" i="1" dirty="0">
                <a:solidFill>
                  <a:srgbClr val="00B0F0"/>
                </a:solidFill>
              </a:rPr>
              <a:t>Chief Risk Officer </a:t>
            </a:r>
            <a:r>
              <a:rPr lang="en-US" dirty="0"/>
              <a:t>(</a:t>
            </a:r>
            <a:r>
              <a:rPr lang="en-US" i="1" dirty="0">
                <a:solidFill>
                  <a:srgbClr val="00B0F0"/>
                </a:solidFill>
              </a:rPr>
              <a:t>CRO</a:t>
            </a:r>
            <a:r>
              <a:rPr lang="en-US" dirty="0"/>
              <a:t>)</a:t>
            </a:r>
          </a:p>
          <a:p>
            <a:r>
              <a:rPr lang="en-US" dirty="0"/>
              <a:t>An executive whose responsibility is to ascertain that </a:t>
            </a:r>
            <a:r>
              <a:rPr lang="en-US" i="1" dirty="0">
                <a:solidFill>
                  <a:srgbClr val="FFC000"/>
                </a:solidFill>
              </a:rPr>
              <a:t>enterprise risks </a:t>
            </a:r>
            <a:r>
              <a:rPr lang="en-US" dirty="0"/>
              <a:t>are properly </a:t>
            </a:r>
            <a:r>
              <a:rPr lang="en-US" i="1" dirty="0">
                <a:solidFill>
                  <a:srgbClr val="00B050"/>
                </a:solidFill>
              </a:rPr>
              <a:t>understood</a:t>
            </a:r>
            <a:r>
              <a:rPr lang="en-US" dirty="0"/>
              <a:t> and </a:t>
            </a:r>
            <a:r>
              <a:rPr lang="en-US" i="1" dirty="0">
                <a:solidFill>
                  <a:srgbClr val="00B0F0"/>
                </a:solidFill>
              </a:rPr>
              <a:t>translated</a:t>
            </a:r>
            <a:r>
              <a:rPr lang="en-US" dirty="0"/>
              <a:t> into meaningful </a:t>
            </a:r>
          </a:p>
          <a:p>
            <a:pPr lvl="1"/>
            <a:r>
              <a:rPr lang="en-US" b="1" i="1" dirty="0"/>
              <a:t>business requirements</a:t>
            </a:r>
          </a:p>
          <a:p>
            <a:pPr lvl="1"/>
            <a:r>
              <a:rPr lang="en-US" b="1" i="1" dirty="0"/>
              <a:t>Objectives</a:t>
            </a:r>
          </a:p>
          <a:p>
            <a:pPr lvl="1"/>
            <a:r>
              <a:rPr lang="en-US" b="1" i="1" dirty="0"/>
              <a:t>metrics.</a:t>
            </a:r>
            <a:endParaRPr lang="en-GB" b="1" i="1"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p:txBody>
          <a:bodyPr/>
          <a:lstStyle/>
          <a:p>
            <a:r>
              <a:rPr lang="en-GB" dirty="0"/>
              <a:t>Introduction </a:t>
            </a:r>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5</a:t>
            </a:fld>
            <a:endParaRPr lang="en-US" dirty="0"/>
          </a:p>
        </p:txBody>
      </p:sp>
    </p:spTree>
    <p:extLst>
      <p:ext uri="{BB962C8B-B14F-4D97-AF65-F5344CB8AC3E}">
        <p14:creationId xmlns:p14="http://schemas.microsoft.com/office/powerpoint/2010/main" val="12961958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300868" y="1514475"/>
            <a:ext cx="11572684" cy="4814888"/>
          </a:xfrm>
        </p:spPr>
        <p:txBody>
          <a:bodyPr>
            <a:normAutofit/>
          </a:bodyPr>
          <a:lstStyle/>
          <a:p>
            <a:pPr>
              <a:lnSpc>
                <a:spcPct val="250000"/>
              </a:lnSpc>
            </a:pPr>
            <a:r>
              <a:rPr lang="en-US" dirty="0"/>
              <a:t>Even if an enterprise has a traditional ‘‘insurance department,’’ the ERM framework provides an enterprise with an excellent opportunity to reengineer their existing insurance-based risk management function along the lines of the ERM framework or to create a separate new ERM function for the enterprise.</a:t>
            </a:r>
            <a:endParaRPr lang="en-GB" b="1" i="1"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p:txBody>
          <a:bodyPr/>
          <a:lstStyle/>
          <a:p>
            <a:r>
              <a:rPr lang="en-GB" dirty="0"/>
              <a:t>Introduction </a:t>
            </a:r>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6</a:t>
            </a:fld>
            <a:endParaRPr lang="en-US" dirty="0"/>
          </a:p>
        </p:txBody>
      </p:sp>
    </p:spTree>
    <p:extLst>
      <p:ext uri="{BB962C8B-B14F-4D97-AF65-F5344CB8AC3E}">
        <p14:creationId xmlns:p14="http://schemas.microsoft.com/office/powerpoint/2010/main" val="41788899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300868" y="1514475"/>
            <a:ext cx="11572684" cy="4814888"/>
          </a:xfrm>
        </p:spPr>
        <p:txBody>
          <a:bodyPr>
            <a:normAutofit/>
          </a:bodyPr>
          <a:lstStyle/>
          <a:p>
            <a:pPr>
              <a:lnSpc>
                <a:spcPct val="200000"/>
              </a:lnSpc>
            </a:pPr>
            <a:r>
              <a:rPr lang="en-US" dirty="0"/>
              <a:t>Given the importance of risk management in today’s enterprise, ERM functions should </a:t>
            </a:r>
            <a:r>
              <a:rPr lang="en-US" i="1" dirty="0"/>
              <a:t>operate at a higher level </a:t>
            </a:r>
            <a:r>
              <a:rPr lang="en-US" dirty="0"/>
              <a:t>than the traditional insurance-based risk function groups that sometimes operated side by side with such facility support functions as property security and loss prevention.</a:t>
            </a:r>
          </a:p>
          <a:p>
            <a:pPr>
              <a:lnSpc>
                <a:spcPct val="200000"/>
              </a:lnSpc>
            </a:pPr>
            <a:r>
              <a:rPr lang="en-US" b="1" i="1" dirty="0"/>
              <a:t>While these latter functions are important to an enterprise, the ERM department should take a higher and more prominent role.</a:t>
            </a:r>
            <a:endParaRPr lang="en-GB" b="1" i="1"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p:txBody>
          <a:bodyPr/>
          <a:lstStyle/>
          <a:p>
            <a:r>
              <a:rPr lang="en-GB" dirty="0"/>
              <a:t>Introduction </a:t>
            </a:r>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7</a:t>
            </a:fld>
            <a:endParaRPr lang="en-US" dirty="0"/>
          </a:p>
        </p:txBody>
      </p:sp>
    </p:spTree>
    <p:extLst>
      <p:ext uri="{BB962C8B-B14F-4D97-AF65-F5344CB8AC3E}">
        <p14:creationId xmlns:p14="http://schemas.microsoft.com/office/powerpoint/2010/main" val="3612752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F714A6-ACF0-4CCB-876C-F21D34328473}"/>
              </a:ext>
            </a:extLst>
          </p:cNvPr>
          <p:cNvSpPr>
            <a:spLocks noGrp="1"/>
          </p:cNvSpPr>
          <p:nvPr>
            <p:ph type="title"/>
          </p:nvPr>
        </p:nvSpPr>
        <p:spPr>
          <a:xfrm>
            <a:off x="272016" y="1894307"/>
            <a:ext cx="8000447" cy="1406106"/>
          </a:xfrm>
        </p:spPr>
        <p:txBody>
          <a:bodyPr/>
          <a:lstStyle/>
          <a:p>
            <a:r>
              <a:rPr lang="en-US" dirty="0"/>
              <a:t>Roles and Responsibilities of an Enterprise Risk Management Function</a:t>
            </a:r>
          </a:p>
        </p:txBody>
      </p:sp>
      <p:sp>
        <p:nvSpPr>
          <p:cNvPr id="7" name="Content Placeholder 6">
            <a:extLst>
              <a:ext uri="{FF2B5EF4-FFF2-40B4-BE49-F238E27FC236}">
                <a16:creationId xmlns:a16="http://schemas.microsoft.com/office/drawing/2014/main" id="{E1C9D1E7-2761-4161-A96A-3978437939A6}"/>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338325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p:txBody>
          <a:bodyPr/>
          <a:lstStyle/>
          <a:p>
            <a:pPr>
              <a:lnSpc>
                <a:spcPct val="200000"/>
              </a:lnSpc>
            </a:pPr>
            <a:r>
              <a:rPr lang="en-US" dirty="0"/>
              <a:t>The responsibilities of today’s enterprise risk function have been broadened and deepened to include </a:t>
            </a:r>
            <a:r>
              <a:rPr lang="en-US" i="1" dirty="0">
                <a:solidFill>
                  <a:srgbClr val="FF0000"/>
                </a:solidFill>
              </a:rPr>
              <a:t>regulations</a:t>
            </a:r>
            <a:r>
              <a:rPr lang="en-US" dirty="0"/>
              <a:t>, </a:t>
            </a:r>
            <a:r>
              <a:rPr lang="en-US" i="1" dirty="0">
                <a:solidFill>
                  <a:srgbClr val="C00000"/>
                </a:solidFill>
              </a:rPr>
              <a:t>capital markets concerns</a:t>
            </a:r>
            <a:r>
              <a:rPr lang="en-US" dirty="0"/>
              <a:t>, </a:t>
            </a:r>
            <a:r>
              <a:rPr lang="en-US" i="1" dirty="0">
                <a:solidFill>
                  <a:schemeClr val="accent2">
                    <a:lumMod val="60000"/>
                    <a:lumOff val="40000"/>
                  </a:schemeClr>
                </a:solidFill>
              </a:rPr>
              <a:t>financial reporting</a:t>
            </a:r>
            <a:r>
              <a:rPr lang="en-US" dirty="0"/>
              <a:t>, the many issues </a:t>
            </a:r>
            <a:r>
              <a:rPr lang="en-US" i="1" dirty="0">
                <a:solidFill>
                  <a:srgbClr val="FFC000"/>
                </a:solidFill>
              </a:rPr>
              <a:t>surrounding globalization</a:t>
            </a:r>
            <a:r>
              <a:rPr lang="en-US" dirty="0"/>
              <a:t>, </a:t>
            </a:r>
            <a:r>
              <a:rPr lang="en-US" i="1" dirty="0">
                <a:solidFill>
                  <a:srgbClr val="00B050"/>
                </a:solidFill>
              </a:rPr>
              <a:t>intellectual capital</a:t>
            </a:r>
            <a:r>
              <a:rPr lang="en-US" dirty="0"/>
              <a:t>, and, of course, all aspects of </a:t>
            </a:r>
            <a:r>
              <a:rPr lang="en-US" i="1" dirty="0">
                <a:solidFill>
                  <a:srgbClr val="0070C0"/>
                </a:solidFill>
              </a:rPr>
              <a:t>IT</a:t>
            </a:r>
            <a:r>
              <a:rPr lang="en-US" dirty="0"/>
              <a:t>.</a:t>
            </a:r>
          </a:p>
          <a:p>
            <a:pPr>
              <a:lnSpc>
                <a:spcPct val="200000"/>
              </a:lnSpc>
            </a:pPr>
            <a:r>
              <a:rPr lang="en-US" dirty="0"/>
              <a:t>To be effective, the enterprise risk function and its </a:t>
            </a:r>
            <a:r>
              <a:rPr lang="en-US" i="1" dirty="0">
                <a:solidFill>
                  <a:srgbClr val="00B0F0"/>
                </a:solidFill>
              </a:rPr>
              <a:t>CRO</a:t>
            </a:r>
            <a:r>
              <a:rPr lang="en-US" dirty="0"/>
              <a:t> must have their </a:t>
            </a:r>
            <a:r>
              <a:rPr lang="en-US" b="1" i="1" dirty="0"/>
              <a:t>eyes wide open </a:t>
            </a:r>
            <a:r>
              <a:rPr lang="en-US" dirty="0"/>
              <a:t>regarding the </a:t>
            </a:r>
            <a:r>
              <a:rPr lang="en-US" b="1" i="1" dirty="0">
                <a:solidFill>
                  <a:srgbClr val="002060"/>
                </a:solidFill>
              </a:rPr>
              <a:t>various levels of risks </a:t>
            </a:r>
            <a:r>
              <a:rPr lang="en-US" dirty="0"/>
              <a:t>impacting all levels of the enterprise.</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fontScale="90000"/>
          </a:bodyPr>
          <a:lstStyle/>
          <a:p>
            <a:r>
              <a:rPr lang="en-US" dirty="0"/>
              <a:t>Roles and Responsibilities of an Enterprise Risk Management Function</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9</a:t>
            </a:fld>
            <a:endParaRPr lang="en-US" dirty="0"/>
          </a:p>
        </p:txBody>
      </p:sp>
    </p:spTree>
    <p:extLst>
      <p:ext uri="{BB962C8B-B14F-4D97-AF65-F5344CB8AC3E}">
        <p14:creationId xmlns:p14="http://schemas.microsoft.com/office/powerpoint/2010/main" val="27906604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p:txBody>
          <a:bodyPr/>
          <a:lstStyle/>
          <a:p>
            <a:pPr>
              <a:lnSpc>
                <a:spcPct val="200000"/>
              </a:lnSpc>
            </a:pPr>
            <a:r>
              <a:rPr lang="en-US" dirty="0"/>
              <a:t>For a public corporation, an enterprise risk management function should be a senior-level operating unit with authority covering the entire enterprise. </a:t>
            </a:r>
          </a:p>
          <a:p>
            <a:pPr>
              <a:lnSpc>
                <a:spcPct val="200000"/>
              </a:lnSpc>
            </a:pPr>
            <a:r>
              <a:rPr lang="en-US" dirty="0"/>
              <a:t>For a larger enterprise with </a:t>
            </a:r>
            <a:r>
              <a:rPr lang="en-US" b="1" i="1" dirty="0"/>
              <a:t>multiple</a:t>
            </a:r>
            <a:r>
              <a:rPr lang="en-US" dirty="0"/>
              <a:t> and differing business operations, there may be a need for separate multiple risk management units, but all should report to a single responsible risk function headed by a </a:t>
            </a:r>
            <a:r>
              <a:rPr lang="en-US" b="1" i="1" dirty="0">
                <a:solidFill>
                  <a:srgbClr val="00B0F0"/>
                </a:solidFill>
              </a:rPr>
              <a:t>CRO</a:t>
            </a:r>
            <a:endParaRPr lang="en-GB" b="1" i="1" dirty="0">
              <a:solidFill>
                <a:srgbClr val="00B0F0"/>
              </a:solidFill>
            </a:endParaRPr>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fontScale="90000"/>
          </a:bodyPr>
          <a:lstStyle/>
          <a:p>
            <a:r>
              <a:rPr lang="en-US" dirty="0"/>
              <a:t>Roles and Responsibilities of an Enterprise Risk Management Function</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10</a:t>
            </a:fld>
            <a:endParaRPr lang="en-US" dirty="0"/>
          </a:p>
        </p:txBody>
      </p:sp>
    </p:spTree>
    <p:extLst>
      <p:ext uri="{BB962C8B-B14F-4D97-AF65-F5344CB8AC3E}">
        <p14:creationId xmlns:p14="http://schemas.microsoft.com/office/powerpoint/2010/main" val="41030540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300868" y="1919828"/>
            <a:ext cx="5310968" cy="4162425"/>
          </a:xfrm>
        </p:spPr>
        <p:txBody>
          <a:bodyPr>
            <a:normAutofit/>
          </a:bodyPr>
          <a:lstStyle/>
          <a:p>
            <a:r>
              <a:rPr lang="en-US" dirty="0"/>
              <a:t>Whether a relatively small organization or a multidivisional, multicounty type of enterprise, any risk management function should follow these same general operational standards and guidelines.</a:t>
            </a:r>
            <a:endParaRPr lang="en-GB" b="1" i="1" dirty="0">
              <a:solidFill>
                <a:srgbClr val="00B0F0"/>
              </a:solidFill>
            </a:endParaRPr>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fontScale="90000"/>
          </a:bodyPr>
          <a:lstStyle/>
          <a:p>
            <a:r>
              <a:rPr lang="en-US" dirty="0"/>
              <a:t>Roles and Responsibilities of an Enterprise Risk Management Function</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11</a:t>
            </a:fld>
            <a:endParaRPr lang="en-US" dirty="0"/>
          </a:p>
        </p:txBody>
      </p:sp>
      <p:pic>
        <p:nvPicPr>
          <p:cNvPr id="3" name="Picture 2" descr="Diagram&#10;&#10;Description automatically generated">
            <a:extLst>
              <a:ext uri="{FF2B5EF4-FFF2-40B4-BE49-F238E27FC236}">
                <a16:creationId xmlns:a16="http://schemas.microsoft.com/office/drawing/2014/main" id="{4FCDC9E9-925A-4AC5-9841-EBBC757F6573}"/>
              </a:ext>
            </a:extLst>
          </p:cNvPr>
          <p:cNvPicPr>
            <a:picLocks noChangeAspect="1"/>
          </p:cNvPicPr>
          <p:nvPr/>
        </p:nvPicPr>
        <p:blipFill rotWithShape="1">
          <a:blip r:embed="rId2">
            <a:extLst>
              <a:ext uri="{28A0092B-C50C-407E-A947-70E740481C1C}">
                <a14:useLocalDpi xmlns:a14="http://schemas.microsoft.com/office/drawing/2010/main" val="0"/>
              </a:ext>
            </a:extLst>
          </a:blip>
          <a:srcRect l="1464" t="3473"/>
          <a:stretch/>
        </p:blipFill>
        <p:spPr>
          <a:xfrm>
            <a:off x="5957888" y="1352342"/>
            <a:ext cx="5440386" cy="49103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937838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p:txBody>
          <a:bodyPr>
            <a:normAutofit/>
          </a:bodyPr>
          <a:lstStyle/>
          <a:p>
            <a:pPr>
              <a:lnSpc>
                <a:spcPct val="200000"/>
              </a:lnSpc>
            </a:pPr>
            <a:r>
              <a:rPr lang="en-US" dirty="0"/>
              <a:t>A key component of an effective ERM function is the need for enterprise </a:t>
            </a:r>
            <a:r>
              <a:rPr lang="en-US" b="1" i="1" dirty="0">
                <a:solidFill>
                  <a:srgbClr val="0070C0"/>
                </a:solidFill>
              </a:rPr>
              <a:t>leadership</a:t>
            </a:r>
            <a:r>
              <a:rPr lang="en-US" dirty="0"/>
              <a:t> that is responsible for the overall risk management process.</a:t>
            </a:r>
          </a:p>
          <a:p>
            <a:pPr>
              <a:lnSpc>
                <a:spcPct val="200000"/>
              </a:lnSpc>
            </a:pPr>
            <a:r>
              <a:rPr lang="en-US" b="1" i="1" dirty="0"/>
              <a:t>That title of ‘‘chief’’ means little unless the CRO has the authority and responsibility to effectively manage the enterprise risk program and to communicate these activities to senior management.</a:t>
            </a:r>
            <a:endParaRPr lang="en-GB" b="1" i="1"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a:bodyPr>
          <a:lstStyle/>
          <a:p>
            <a:r>
              <a:rPr lang="en-US" dirty="0"/>
              <a:t>CRO Responsibilities</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12</a:t>
            </a:fld>
            <a:endParaRPr lang="en-US" dirty="0"/>
          </a:p>
        </p:txBody>
      </p:sp>
    </p:spTree>
    <p:extLst>
      <p:ext uri="{BB962C8B-B14F-4D97-AF65-F5344CB8AC3E}">
        <p14:creationId xmlns:p14="http://schemas.microsoft.com/office/powerpoint/2010/main" val="18652032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p:txBody>
          <a:bodyPr>
            <a:normAutofit/>
          </a:bodyPr>
          <a:lstStyle/>
          <a:p>
            <a:pPr>
              <a:lnSpc>
                <a:spcPct val="200000"/>
              </a:lnSpc>
            </a:pPr>
            <a:r>
              <a:rPr lang="en-US" dirty="0"/>
              <a:t>The major responsibility of the CRO is</a:t>
            </a:r>
          </a:p>
          <a:p>
            <a:pPr lvl="1">
              <a:lnSpc>
                <a:spcPct val="200000"/>
              </a:lnSpc>
            </a:pPr>
            <a:r>
              <a:rPr lang="en-US" dirty="0"/>
              <a:t>To manage the process of assessing risks throughout the enterprise,</a:t>
            </a:r>
          </a:p>
          <a:p>
            <a:pPr lvl="1">
              <a:lnSpc>
                <a:spcPct val="200000"/>
              </a:lnSpc>
            </a:pPr>
            <a:r>
              <a:rPr lang="en-US" dirty="0"/>
              <a:t>To implement appropriate corrective actions,</a:t>
            </a:r>
          </a:p>
          <a:p>
            <a:pPr lvl="1">
              <a:lnSpc>
                <a:spcPct val="200000"/>
              </a:lnSpc>
            </a:pPr>
            <a:r>
              <a:rPr lang="en-US" dirty="0"/>
              <a:t>To communicate risk issues and events to all levels of the enterprise.</a:t>
            </a:r>
          </a:p>
          <a:p>
            <a:pPr lvl="1">
              <a:lnSpc>
                <a:spcPct val="200000"/>
              </a:lnSpc>
            </a:pPr>
            <a:r>
              <a:rPr lang="en-GB" dirty="0"/>
              <a:t>Supporting risk management function.</a:t>
            </a:r>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a:bodyPr>
          <a:lstStyle/>
          <a:p>
            <a:r>
              <a:rPr lang="en-US" dirty="0"/>
              <a:t>CRO Responsibilities</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13</a:t>
            </a:fld>
            <a:endParaRPr lang="en-US" dirty="0"/>
          </a:p>
        </p:txBody>
      </p:sp>
    </p:spTree>
    <p:extLst>
      <p:ext uri="{BB962C8B-B14F-4D97-AF65-F5344CB8AC3E}">
        <p14:creationId xmlns:p14="http://schemas.microsoft.com/office/powerpoint/2010/main" val="14915650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300868" y="1667740"/>
            <a:ext cx="11572684" cy="4633047"/>
          </a:xfrm>
        </p:spPr>
        <p:txBody>
          <a:bodyPr>
            <a:normAutofit/>
          </a:bodyPr>
          <a:lstStyle/>
          <a:p>
            <a:r>
              <a:rPr lang="en-US" b="1" i="1" dirty="0">
                <a:solidFill>
                  <a:srgbClr val="FF0000"/>
                </a:solidFill>
              </a:rPr>
              <a:t>Risk Management Function </a:t>
            </a:r>
            <a:r>
              <a:rPr lang="en-US" dirty="0"/>
              <a:t>should have several staff specialists to help review and help minimize enterprise risks. </a:t>
            </a:r>
          </a:p>
          <a:p>
            <a:r>
              <a:rPr lang="en-US" dirty="0"/>
              <a:t>These are persons with the abilities to understand and help implement corrective actions for general business, IT, and basic insurance-related risks.</a:t>
            </a:r>
          </a:p>
          <a:p>
            <a:r>
              <a:rPr lang="en-US" dirty="0"/>
              <a:t>ERM specialists should have the authority and responsibility to both identify specific enterprise risks and to actually help implement corrective actions to minimize those identified risks.</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a:bodyPr>
          <a:lstStyle/>
          <a:p>
            <a:r>
              <a:rPr lang="en-US" dirty="0"/>
              <a:t>CRO Responsibilities</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14</a:t>
            </a:fld>
            <a:endParaRPr lang="en-US" dirty="0"/>
          </a:p>
        </p:txBody>
      </p:sp>
    </p:spTree>
    <p:extLst>
      <p:ext uri="{BB962C8B-B14F-4D97-AF65-F5344CB8AC3E}">
        <p14:creationId xmlns:p14="http://schemas.microsoft.com/office/powerpoint/2010/main" val="5285947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300868" y="1419368"/>
            <a:ext cx="11572684" cy="4881419"/>
          </a:xfrm>
        </p:spPr>
        <p:txBody>
          <a:bodyPr>
            <a:normAutofit/>
          </a:bodyPr>
          <a:lstStyle/>
          <a:p>
            <a:pPr>
              <a:lnSpc>
                <a:spcPct val="200000"/>
              </a:lnSpc>
            </a:pPr>
            <a:r>
              <a:rPr lang="en-US" dirty="0"/>
              <a:t>Internal auditors review internal controls and make recommendations for improvement</a:t>
            </a:r>
          </a:p>
          <a:p>
            <a:pPr>
              <a:lnSpc>
                <a:spcPct val="200000"/>
              </a:lnSpc>
            </a:pPr>
            <a:r>
              <a:rPr lang="en-US" dirty="0"/>
              <a:t>Usually take no active role in helping to implement those recommended changes, unless specifically engaged as internal consultants.</a:t>
            </a:r>
          </a:p>
          <a:p>
            <a:pPr>
              <a:lnSpc>
                <a:spcPct val="200000"/>
              </a:lnSpc>
            </a:pPr>
            <a:r>
              <a:rPr lang="en-US" dirty="0"/>
              <a:t>Very important difference between an enterprise risk management function and internal audit is that the ERM group will usually go beyond just reviewing an area and making recommendations for subsequent follow-up.</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fontScale="90000"/>
          </a:bodyPr>
          <a:lstStyle/>
          <a:p>
            <a:r>
              <a:rPr lang="en-US" dirty="0"/>
              <a:t>Enterprise Risk Management Function vs. Internal Audit</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15</a:t>
            </a:fld>
            <a:endParaRPr lang="en-US" dirty="0"/>
          </a:p>
        </p:txBody>
      </p:sp>
    </p:spTree>
    <p:extLst>
      <p:ext uri="{BB962C8B-B14F-4D97-AF65-F5344CB8AC3E}">
        <p14:creationId xmlns:p14="http://schemas.microsoft.com/office/powerpoint/2010/main" val="3384279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300868" y="1667740"/>
            <a:ext cx="9414632" cy="4633047"/>
          </a:xfrm>
        </p:spPr>
        <p:txBody>
          <a:bodyPr>
            <a:normAutofit/>
          </a:bodyPr>
          <a:lstStyle/>
          <a:p>
            <a:r>
              <a:rPr lang="en-US" dirty="0"/>
              <a:t>An enterprise </a:t>
            </a:r>
            <a:r>
              <a:rPr lang="en-US" b="1" i="1" dirty="0">
                <a:solidFill>
                  <a:srgbClr val="00B0F0"/>
                </a:solidFill>
              </a:rPr>
              <a:t>Risk Management Analyst </a:t>
            </a:r>
            <a:r>
              <a:rPr lang="en-US" dirty="0"/>
              <a:t>reviews the potential new product liability risks in a given business area.</a:t>
            </a:r>
          </a:p>
          <a:p>
            <a:r>
              <a:rPr lang="en-US" b="1" i="1" dirty="0">
                <a:solidFill>
                  <a:srgbClr val="FF0000"/>
                </a:solidFill>
              </a:rPr>
              <a:t>Risk Management Function </a:t>
            </a:r>
            <a:r>
              <a:rPr lang="en-US" dirty="0"/>
              <a:t>may identify governmental actions that may place some foreign country operations at risk.</a:t>
            </a:r>
          </a:p>
          <a:p>
            <a:r>
              <a:rPr lang="en-US" dirty="0"/>
              <a:t>An </a:t>
            </a:r>
            <a:r>
              <a:rPr lang="en-US" b="1" i="1" dirty="0">
                <a:solidFill>
                  <a:srgbClr val="00B050"/>
                </a:solidFill>
              </a:rPr>
              <a:t>Enterprise Risk Management Specialist </a:t>
            </a:r>
            <a:r>
              <a:rPr lang="en-US" dirty="0"/>
              <a:t>with strong IT skills may access system vulnerabilities in what is often called a firewall perimeter surrounding an area of IT operations.</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fontScale="90000"/>
          </a:bodyPr>
          <a:lstStyle/>
          <a:p>
            <a:r>
              <a:rPr lang="en-US" dirty="0"/>
              <a:t>Examples of How an Effective Enterprise Risk Management Function Might Operate</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16</a:t>
            </a:fld>
            <a:endParaRPr lang="en-US" dirty="0"/>
          </a:p>
        </p:txBody>
      </p:sp>
      <p:sp>
        <p:nvSpPr>
          <p:cNvPr id="8" name="TextBox 7">
            <a:extLst>
              <a:ext uri="{FF2B5EF4-FFF2-40B4-BE49-F238E27FC236}">
                <a16:creationId xmlns:a16="http://schemas.microsoft.com/office/drawing/2014/main" id="{E24224E4-504D-4BAE-B81F-2C2CCA58DB84}"/>
              </a:ext>
            </a:extLst>
          </p:cNvPr>
          <p:cNvSpPr txBox="1"/>
          <p:nvPr/>
        </p:nvSpPr>
        <p:spPr>
          <a:xfrm>
            <a:off x="10451307" y="3153266"/>
            <a:ext cx="1293019" cy="830997"/>
          </a:xfrm>
          <a:prstGeom prst="rect">
            <a:avLst/>
          </a:prstGeom>
          <a:solidFill>
            <a:srgbClr val="FFC000"/>
          </a:solidFill>
        </p:spPr>
        <p:txBody>
          <a:bodyPr wrap="square">
            <a:spAutoFit/>
          </a:bodyPr>
          <a:lstStyle/>
          <a:p>
            <a:pPr algn="ctr"/>
            <a:r>
              <a:rPr lang="en-US" sz="2400" b="0" i="0" u="none" strike="noStrike" baseline="0" dirty="0">
                <a:latin typeface="AdvP497D9"/>
              </a:rPr>
              <a:t>Take Actions</a:t>
            </a:r>
            <a:endParaRPr lang="en-US" sz="2400" dirty="0"/>
          </a:p>
        </p:txBody>
      </p:sp>
    </p:spTree>
    <p:extLst>
      <p:ext uri="{BB962C8B-B14F-4D97-AF65-F5344CB8AC3E}">
        <p14:creationId xmlns:p14="http://schemas.microsoft.com/office/powerpoint/2010/main" val="9196948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Autofit/>
          </a:bodyPr>
          <a:lstStyle/>
          <a:p>
            <a:r>
              <a:rPr lang="en-US" dirty="0"/>
              <a:t>ERM Activity Scope and Review Planning</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6592476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300868" y="1419368"/>
            <a:ext cx="11572684" cy="4881419"/>
          </a:xfrm>
        </p:spPr>
        <p:txBody>
          <a:bodyPr>
            <a:normAutofit/>
          </a:bodyPr>
          <a:lstStyle/>
          <a:p>
            <a:pPr>
              <a:lnSpc>
                <a:spcPct val="200000"/>
              </a:lnSpc>
            </a:pPr>
            <a:r>
              <a:rPr lang="en-US" dirty="0"/>
              <a:t>An effective </a:t>
            </a:r>
            <a:r>
              <a:rPr lang="en-US" b="1" i="1" dirty="0">
                <a:solidFill>
                  <a:srgbClr val="FF0000"/>
                </a:solidFill>
              </a:rPr>
              <a:t>ERM</a:t>
            </a:r>
            <a:r>
              <a:rPr lang="en-US" dirty="0"/>
              <a:t> function should not, however, just go from one risk-related area to another without any type of organized plan or approach. </a:t>
            </a:r>
          </a:p>
          <a:p>
            <a:pPr>
              <a:lnSpc>
                <a:spcPct val="200000"/>
              </a:lnSpc>
            </a:pPr>
            <a:r>
              <a:rPr lang="en-US" b="1" i="1" dirty="0">
                <a:solidFill>
                  <a:srgbClr val="FF0000"/>
                </a:solidFill>
              </a:rPr>
              <a:t>ERM</a:t>
            </a:r>
            <a:r>
              <a:rPr lang="en-US" dirty="0"/>
              <a:t> function should follow a </a:t>
            </a:r>
            <a:r>
              <a:rPr lang="en-US" b="1" i="1" dirty="0"/>
              <a:t>risk review plan </a:t>
            </a:r>
            <a:r>
              <a:rPr lang="en-US" dirty="0"/>
              <a:t>covering an </a:t>
            </a:r>
            <a:r>
              <a:rPr lang="en-US" b="1" i="1" dirty="0">
                <a:solidFill>
                  <a:srgbClr val="00B0F0"/>
                </a:solidFill>
              </a:rPr>
              <a:t>extended time period</a:t>
            </a:r>
            <a:r>
              <a:rPr lang="en-US" dirty="0"/>
              <a:t>. </a:t>
            </a:r>
          </a:p>
          <a:p>
            <a:pPr>
              <a:lnSpc>
                <a:spcPct val="200000"/>
              </a:lnSpc>
            </a:pPr>
            <a:r>
              <a:rPr lang="en-US" dirty="0"/>
              <a:t>By its very nature, risk management will always be responding to crises as they occur, but that response should try to follow a </a:t>
            </a:r>
            <a:r>
              <a:rPr lang="en-US" b="1" i="1" dirty="0"/>
              <a:t>standard</a:t>
            </a:r>
            <a:r>
              <a:rPr lang="en-US" dirty="0"/>
              <a:t>, </a:t>
            </a:r>
            <a:r>
              <a:rPr lang="en-US" b="1" i="1" dirty="0"/>
              <a:t>consistent</a:t>
            </a:r>
            <a:r>
              <a:rPr lang="en-US" dirty="0"/>
              <a:t> approach</a:t>
            </a:r>
            <a:r>
              <a:rPr lang="en-US" i="1" dirty="0">
                <a:solidFill>
                  <a:srgbClr val="00B050"/>
                </a:solidFill>
              </a:rPr>
              <a:t> throughout the enterprise</a:t>
            </a:r>
            <a:r>
              <a:rPr lang="en-US" dirty="0"/>
              <a:t>.</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a:bodyPr>
          <a:lstStyle/>
          <a:p>
            <a:r>
              <a:rPr lang="en-US" dirty="0"/>
              <a:t>ERM Activity Scope and Review Planning</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18</a:t>
            </a:fld>
            <a:endParaRPr lang="en-US" dirty="0"/>
          </a:p>
        </p:txBody>
      </p:sp>
    </p:spTree>
    <p:extLst>
      <p:ext uri="{BB962C8B-B14F-4D97-AF65-F5344CB8AC3E}">
        <p14:creationId xmlns:p14="http://schemas.microsoft.com/office/powerpoint/2010/main" val="41956487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300868" y="1419368"/>
            <a:ext cx="11572684" cy="4881419"/>
          </a:xfrm>
        </p:spPr>
        <p:txBody>
          <a:bodyPr>
            <a:normAutofit/>
          </a:bodyPr>
          <a:lstStyle/>
          <a:p>
            <a:pPr>
              <a:lnSpc>
                <a:spcPct val="200000"/>
              </a:lnSpc>
            </a:pPr>
            <a:r>
              <a:rPr lang="en-US" dirty="0"/>
              <a:t>ERM function should first </a:t>
            </a:r>
            <a:r>
              <a:rPr lang="en-US" i="1" dirty="0">
                <a:solidFill>
                  <a:srgbClr val="FFC000"/>
                </a:solidFill>
              </a:rPr>
              <a:t>develop</a:t>
            </a:r>
            <a:r>
              <a:rPr lang="en-US" dirty="0"/>
              <a:t> an </a:t>
            </a:r>
            <a:r>
              <a:rPr lang="en-US" i="1" dirty="0">
                <a:solidFill>
                  <a:srgbClr val="00B050"/>
                </a:solidFill>
              </a:rPr>
              <a:t>understanding</a:t>
            </a:r>
            <a:r>
              <a:rPr lang="en-US" dirty="0"/>
              <a:t> of and </a:t>
            </a:r>
            <a:r>
              <a:rPr lang="en-US" i="1" dirty="0">
                <a:solidFill>
                  <a:srgbClr val="00B0F0"/>
                </a:solidFill>
              </a:rPr>
              <a:t>document</a:t>
            </a:r>
            <a:r>
              <a:rPr lang="en-US" dirty="0"/>
              <a:t> the risk areas that are in their scope of operations.</a:t>
            </a:r>
          </a:p>
          <a:p>
            <a:pPr>
              <a:lnSpc>
                <a:spcPct val="200000"/>
              </a:lnSpc>
            </a:pPr>
            <a:r>
              <a:rPr lang="en-US" dirty="0"/>
              <a:t>There are always some risk events either too big or too little to be included within the scope of the ERM group. </a:t>
            </a:r>
          </a:p>
          <a:p>
            <a:pPr>
              <a:lnSpc>
                <a:spcPct val="200000"/>
              </a:lnSpc>
            </a:pPr>
            <a:r>
              <a:rPr lang="en-US" dirty="0"/>
              <a:t>We are referring to very major events such as violent weather, major economic disruptions, and the like.</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a:bodyPr>
          <a:lstStyle/>
          <a:p>
            <a:r>
              <a:rPr lang="en-US" dirty="0"/>
              <a:t>ERM Activity Scope</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19</a:t>
            </a:fld>
            <a:endParaRPr lang="en-US" dirty="0"/>
          </a:p>
        </p:txBody>
      </p:sp>
    </p:spTree>
    <p:extLst>
      <p:ext uri="{BB962C8B-B14F-4D97-AF65-F5344CB8AC3E}">
        <p14:creationId xmlns:p14="http://schemas.microsoft.com/office/powerpoint/2010/main" val="2958579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300868" y="1419368"/>
            <a:ext cx="11572684" cy="4881419"/>
          </a:xfrm>
        </p:spPr>
        <p:txBody>
          <a:bodyPr>
            <a:normAutofit/>
          </a:bodyPr>
          <a:lstStyle/>
          <a:p>
            <a:pPr>
              <a:lnSpc>
                <a:spcPct val="200000"/>
              </a:lnSpc>
            </a:pPr>
            <a:r>
              <a:rPr lang="en-US" dirty="0"/>
              <a:t>The CEO along with the risk management organization may be able to have some high-level risk response plans in place for such events, but often cannot realistically do much beyond having some very general plans or statements of support in place.</a:t>
            </a:r>
          </a:p>
          <a:p>
            <a:pPr>
              <a:lnSpc>
                <a:spcPct val="200000"/>
              </a:lnSpc>
            </a:pPr>
            <a:r>
              <a:rPr lang="en-US" dirty="0"/>
              <a:t>Similarly, there will always be some risk areas that are perhaps troublesome difficulties but are not within the scope of the ERM group.</a:t>
            </a:r>
          </a:p>
          <a:p>
            <a:pPr>
              <a:lnSpc>
                <a:spcPct val="200000"/>
              </a:lnSpc>
            </a:pPr>
            <a:r>
              <a:rPr lang="en-US" dirty="0"/>
              <a:t>Should have some internal guidelines coving the types of risks it can realistically manage.</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a:bodyPr>
          <a:lstStyle/>
          <a:p>
            <a:r>
              <a:rPr lang="en-US" dirty="0"/>
              <a:t>ERM Activity Scope</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20</a:t>
            </a:fld>
            <a:endParaRPr lang="en-US" dirty="0"/>
          </a:p>
        </p:txBody>
      </p:sp>
    </p:spTree>
    <p:extLst>
      <p:ext uri="{BB962C8B-B14F-4D97-AF65-F5344CB8AC3E}">
        <p14:creationId xmlns:p14="http://schemas.microsoft.com/office/powerpoint/2010/main" val="1919963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descr="Text&#10;&#10;Description automatically generated">
            <a:extLst>
              <a:ext uri="{FF2B5EF4-FFF2-40B4-BE49-F238E27FC236}">
                <a16:creationId xmlns:a16="http://schemas.microsoft.com/office/drawing/2014/main" id="{56F4A741-A8D6-4DF5-B94D-54F680A025B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6481" y="1419368"/>
            <a:ext cx="9999038" cy="4881563"/>
          </a:xfrm>
          <a:prstGeom prst="rect">
            <a:avLst/>
          </a:prstGeom>
          <a:ln>
            <a:noFill/>
          </a:ln>
          <a:effectLst>
            <a:outerShdw blurRad="292100" dist="139700" dir="2700000" algn="tl" rotWithShape="0">
              <a:srgbClr val="333333">
                <a:alpha val="65000"/>
              </a:srgbClr>
            </a:outerShdw>
          </a:effectLst>
        </p:spPr>
      </p:pic>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a:bodyPr>
          <a:lstStyle/>
          <a:p>
            <a:r>
              <a:rPr lang="en-US" dirty="0"/>
              <a:t>Risk Activity Scope: Example </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21</a:t>
            </a:fld>
            <a:endParaRPr lang="en-US" dirty="0"/>
          </a:p>
        </p:txBody>
      </p:sp>
    </p:spTree>
    <p:extLst>
      <p:ext uri="{BB962C8B-B14F-4D97-AF65-F5344CB8AC3E}">
        <p14:creationId xmlns:p14="http://schemas.microsoft.com/office/powerpoint/2010/main" val="12105519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229427" y="1185864"/>
            <a:ext cx="11729207" cy="5114924"/>
          </a:xfrm>
        </p:spPr>
        <p:txBody>
          <a:bodyPr>
            <a:normAutofit/>
          </a:bodyPr>
          <a:lstStyle/>
          <a:p>
            <a:pPr>
              <a:lnSpc>
                <a:spcPct val="250000"/>
              </a:lnSpc>
            </a:pPr>
            <a:r>
              <a:rPr lang="en-US" dirty="0"/>
              <a:t>This type of risk responsibility scope document should be an internal ERM policy statement and would not be developed for general distribution to enterprise stakeholders at large.</a:t>
            </a:r>
          </a:p>
          <a:p>
            <a:pPr>
              <a:lnSpc>
                <a:spcPct val="250000"/>
              </a:lnSpc>
            </a:pPr>
            <a:r>
              <a:rPr lang="en-US" dirty="0"/>
              <a:t>It shows ERM’s areas of risk management expertise, where the enterprise is responsible for various risks, and the acceptance of other entities, such as the legal department or local fire departments, for handling other risks.</a:t>
            </a:r>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a:bodyPr>
          <a:lstStyle/>
          <a:p>
            <a:r>
              <a:rPr lang="en-US" dirty="0"/>
              <a:t>ERM Activity Scope</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22</a:t>
            </a:fld>
            <a:endParaRPr lang="en-US" dirty="0"/>
          </a:p>
        </p:txBody>
      </p:sp>
    </p:spTree>
    <p:extLst>
      <p:ext uri="{BB962C8B-B14F-4D97-AF65-F5344CB8AC3E}">
        <p14:creationId xmlns:p14="http://schemas.microsoft.com/office/powerpoint/2010/main" val="31838860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229427" y="1419368"/>
            <a:ext cx="11729207" cy="4881419"/>
          </a:xfrm>
        </p:spPr>
        <p:txBody>
          <a:bodyPr>
            <a:normAutofit/>
          </a:bodyPr>
          <a:lstStyle/>
          <a:p>
            <a:pPr>
              <a:lnSpc>
                <a:spcPct val="250000"/>
              </a:lnSpc>
            </a:pPr>
            <a:r>
              <a:rPr lang="en-US" dirty="0"/>
              <a:t>This is the type of document that the CRO should share in a board or CEO-level briefing so that they are aware of the ERM’s planned area of scope. </a:t>
            </a:r>
          </a:p>
          <a:p>
            <a:pPr>
              <a:lnSpc>
                <a:spcPct val="250000"/>
              </a:lnSpc>
            </a:pPr>
            <a:r>
              <a:rPr lang="en-US" dirty="0"/>
              <a:t>The CRO should gain approval and endorsement for these high-level plans or should adjust them in light of suggested changes.</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a:bodyPr>
          <a:lstStyle/>
          <a:p>
            <a:r>
              <a:rPr lang="en-US" dirty="0"/>
              <a:t>ERM Activity Scope</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23</a:t>
            </a:fld>
            <a:endParaRPr lang="en-US" dirty="0"/>
          </a:p>
        </p:txBody>
      </p:sp>
    </p:spTree>
    <p:extLst>
      <p:ext uri="{BB962C8B-B14F-4D97-AF65-F5344CB8AC3E}">
        <p14:creationId xmlns:p14="http://schemas.microsoft.com/office/powerpoint/2010/main" val="25207619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229427" y="1419368"/>
            <a:ext cx="11729207" cy="4881419"/>
          </a:xfrm>
        </p:spPr>
        <p:txBody>
          <a:bodyPr>
            <a:normAutofit/>
          </a:bodyPr>
          <a:lstStyle/>
          <a:p>
            <a:pPr>
              <a:lnSpc>
                <a:spcPct val="200000"/>
              </a:lnSpc>
            </a:pPr>
            <a:r>
              <a:rPr lang="en-US" b="1" i="1" dirty="0">
                <a:solidFill>
                  <a:srgbClr val="FF0000"/>
                </a:solidFill>
              </a:rPr>
              <a:t>Risk Management Group </a:t>
            </a:r>
            <a:r>
              <a:rPr lang="en-US" dirty="0"/>
              <a:t>should establish a strong understanding of the higher risk areas that are with their defined scope and develop risk management project plans for these enterprise risk areas. </a:t>
            </a:r>
          </a:p>
          <a:p>
            <a:pPr>
              <a:lnSpc>
                <a:spcPct val="200000"/>
              </a:lnSpc>
            </a:pPr>
            <a:r>
              <a:rPr lang="en-US" dirty="0"/>
              <a:t>This is the process of defining risk likelihood and criticality.</a:t>
            </a:r>
          </a:p>
          <a:p>
            <a:pPr>
              <a:lnSpc>
                <a:spcPct val="200000"/>
              </a:lnSpc>
            </a:pPr>
            <a:r>
              <a:rPr lang="en-US" dirty="0"/>
              <a:t>ERM function needs to develop a monitoring or review approach.</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a:bodyPr>
          <a:lstStyle/>
          <a:p>
            <a:r>
              <a:rPr lang="en-US" dirty="0"/>
              <a:t>ERM Review Planning</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24</a:t>
            </a:fld>
            <a:endParaRPr lang="en-US" dirty="0"/>
          </a:p>
        </p:txBody>
      </p:sp>
    </p:spTree>
    <p:extLst>
      <p:ext uri="{BB962C8B-B14F-4D97-AF65-F5344CB8AC3E}">
        <p14:creationId xmlns:p14="http://schemas.microsoft.com/office/powerpoint/2010/main" val="2560456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229427" y="1419368"/>
            <a:ext cx="11729207" cy="4881419"/>
          </a:xfrm>
        </p:spPr>
        <p:txBody>
          <a:bodyPr>
            <a:normAutofit/>
          </a:bodyPr>
          <a:lstStyle/>
          <a:p>
            <a:r>
              <a:rPr lang="en-US" dirty="0"/>
              <a:t>Based on its estimate of the higher likelihood and higher loss probability risk areas, the enterprise risk management function should monitor and review risk areas taking the following approaches:</a:t>
            </a:r>
          </a:p>
          <a:p>
            <a:pPr lvl="1"/>
            <a:r>
              <a:rPr lang="en-US" dirty="0"/>
              <a:t>Initiate Immediate Action to Resolve the Risk.</a:t>
            </a:r>
          </a:p>
          <a:p>
            <a:pPr lvl="1"/>
            <a:r>
              <a:rPr lang="en-US" dirty="0"/>
              <a:t>Review the Risk Area and Propose Corrective Actions to Reduce Risk Exposures.</a:t>
            </a:r>
          </a:p>
          <a:p>
            <a:pPr lvl="1"/>
            <a:r>
              <a:rPr lang="en-US" dirty="0"/>
              <a:t>Arrange with Internal Audit to Perform a Review of a Selected Risk Area.</a:t>
            </a:r>
          </a:p>
          <a:p>
            <a:pPr lvl="1"/>
            <a:r>
              <a:rPr lang="en-US" dirty="0"/>
              <a:t>Monitor the Risk Area on a Continuous Basis.</a:t>
            </a:r>
          </a:p>
          <a:p>
            <a:pPr lvl="1"/>
            <a:r>
              <a:rPr lang="en-US" dirty="0"/>
              <a:t>Develop Plans to Take Action Only in the Event of a Risk Occurrence.</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a:bodyPr>
          <a:lstStyle/>
          <a:p>
            <a:r>
              <a:rPr lang="en-US" dirty="0"/>
              <a:t>ERM Review Planning</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25</a:t>
            </a:fld>
            <a:endParaRPr lang="en-US" dirty="0"/>
          </a:p>
        </p:txBody>
      </p:sp>
    </p:spTree>
    <p:extLst>
      <p:ext uri="{BB962C8B-B14F-4D97-AF65-F5344CB8AC3E}">
        <p14:creationId xmlns:p14="http://schemas.microsoft.com/office/powerpoint/2010/main" val="24123955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431419" y="1560331"/>
            <a:ext cx="11329161" cy="4881419"/>
          </a:xfrm>
        </p:spPr>
        <p:txBody>
          <a:bodyPr>
            <a:normAutofit/>
          </a:bodyPr>
          <a:lstStyle/>
          <a:p>
            <a:r>
              <a:rPr lang="en-US" b="1" i="1" dirty="0">
                <a:solidFill>
                  <a:srgbClr val="FF0000"/>
                </a:solidFill>
              </a:rPr>
              <a:t>Risk Management </a:t>
            </a:r>
            <a:r>
              <a:rPr lang="en-US" dirty="0"/>
              <a:t>should develop an annual risk assessment action plan. </a:t>
            </a:r>
          </a:p>
          <a:p>
            <a:r>
              <a:rPr lang="en-US" dirty="0"/>
              <a:t>Such a time plan would assign responsibilities for the coverage of various risk events, estimate the enterprise risk group’s time to correct and review, and include some time and budget estimates.</a:t>
            </a:r>
          </a:p>
          <a:p>
            <a:r>
              <a:rPr lang="en-US" dirty="0"/>
              <a:t>The plan should be reviewed and approved by senior management.</a:t>
            </a:r>
          </a:p>
          <a:p>
            <a:r>
              <a:rPr lang="en-US" dirty="0"/>
              <a:t>When others such as internal audit are expected to complete portions of the action plan, these events should be coordinated.</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a:bodyPr>
          <a:lstStyle/>
          <a:p>
            <a:r>
              <a:rPr lang="en-US" dirty="0"/>
              <a:t>ERM Review Planning</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26</a:t>
            </a:fld>
            <a:endParaRPr lang="en-US" dirty="0"/>
          </a:p>
        </p:txBody>
      </p:sp>
    </p:spTree>
    <p:extLst>
      <p:ext uri="{BB962C8B-B14F-4D97-AF65-F5344CB8AC3E}">
        <p14:creationId xmlns:p14="http://schemas.microsoft.com/office/powerpoint/2010/main" val="39134065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descr="Table&#10;&#10;Description automatically generated">
            <a:extLst>
              <a:ext uri="{FF2B5EF4-FFF2-40B4-BE49-F238E27FC236}">
                <a16:creationId xmlns:a16="http://schemas.microsoft.com/office/drawing/2014/main" id="{47625B1B-E1DC-466A-9047-1DA9A2EA98F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5348" y="1419368"/>
            <a:ext cx="9641304" cy="4881563"/>
          </a:xfrm>
          <a:prstGeom prst="rect">
            <a:avLst/>
          </a:prstGeom>
          <a:ln>
            <a:noFill/>
          </a:ln>
          <a:effectLst>
            <a:outerShdw blurRad="292100" dist="139700" dir="2700000" algn="tl" rotWithShape="0">
              <a:srgbClr val="333333">
                <a:alpha val="65000"/>
              </a:srgbClr>
            </a:outerShdw>
          </a:effectLst>
        </p:spPr>
      </p:pic>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470150" y="365126"/>
            <a:ext cx="9274176" cy="1054242"/>
          </a:xfrm>
        </p:spPr>
        <p:txBody>
          <a:bodyPr>
            <a:normAutofit/>
          </a:bodyPr>
          <a:lstStyle/>
          <a:p>
            <a:r>
              <a:rPr lang="en-US" dirty="0"/>
              <a:t>Annual Risk Action Plan Example</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27</a:t>
            </a:fld>
            <a:endParaRPr lang="en-US" dirty="0"/>
          </a:p>
        </p:txBody>
      </p:sp>
    </p:spTree>
    <p:extLst>
      <p:ext uri="{BB962C8B-B14F-4D97-AF65-F5344CB8AC3E}">
        <p14:creationId xmlns:p14="http://schemas.microsoft.com/office/powerpoint/2010/main" val="26107643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Autofit/>
          </a:bodyPr>
          <a:lstStyle/>
          <a:p>
            <a:r>
              <a:rPr lang="en-US" dirty="0"/>
              <a:t>Risk Management Policies, Standards, and Strategies</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7367357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p:txBody>
          <a:bodyPr>
            <a:normAutofit/>
          </a:bodyPr>
          <a:lstStyle/>
          <a:p>
            <a:r>
              <a:rPr lang="en-US" dirty="0"/>
              <a:t>The </a:t>
            </a:r>
            <a:r>
              <a:rPr lang="en-US" b="1" i="1" dirty="0">
                <a:solidFill>
                  <a:srgbClr val="FF0000"/>
                </a:solidFill>
              </a:rPr>
              <a:t>Risk Management Function </a:t>
            </a:r>
            <a:r>
              <a:rPr lang="en-US" dirty="0"/>
              <a:t>must encompass all enterprise units and levels. </a:t>
            </a:r>
          </a:p>
          <a:p>
            <a:r>
              <a:rPr lang="en-US" dirty="0"/>
              <a:t>The ERM function must be managed and communicated to a wide group of responsible persons throughout the enterprise.</a:t>
            </a:r>
          </a:p>
          <a:p>
            <a:r>
              <a:rPr lang="en-US" dirty="0"/>
              <a:t>There are needs to develop some risk management policies and standards that are followed by units in the enterprise, following a consistent strategy.</a:t>
            </a:r>
          </a:p>
          <a:p>
            <a:r>
              <a:rPr lang="en-US" dirty="0"/>
              <a:t>Designated managers throughout the enterprise should be trained on these risk management policies and then charged with their implementation.</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p:txBody>
          <a:bodyPr>
            <a:normAutofit fontScale="90000"/>
          </a:bodyPr>
          <a:lstStyle/>
          <a:p>
            <a:r>
              <a:rPr lang="en-US" dirty="0"/>
              <a:t>Risk Management Policies, Standards, and Strategies</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p:txBody>
          <a:bodyPr/>
          <a:lstStyle/>
          <a:p>
            <a:r>
              <a:rPr lang="en-US" dirty="0"/>
              <a:t>L5 - </a:t>
            </a:r>
            <a:fld id="{FDED41F8-FC0F-4085-8150-313B6CF05213}" type="slidenum">
              <a:rPr lang="en-US" smtClean="0"/>
              <a:pPr/>
              <a:t>29</a:t>
            </a:fld>
            <a:endParaRPr lang="en-US" dirty="0"/>
          </a:p>
        </p:txBody>
      </p:sp>
    </p:spTree>
    <p:extLst>
      <p:ext uri="{BB962C8B-B14F-4D97-AF65-F5344CB8AC3E}">
        <p14:creationId xmlns:p14="http://schemas.microsoft.com/office/powerpoint/2010/main" val="13068695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300868" y="1419368"/>
            <a:ext cx="11572684" cy="4757595"/>
          </a:xfrm>
        </p:spPr>
        <p:txBody>
          <a:bodyPr>
            <a:normAutofit/>
          </a:bodyPr>
          <a:lstStyle/>
          <a:p>
            <a:pPr>
              <a:lnSpc>
                <a:spcPct val="200000"/>
              </a:lnSpc>
            </a:pPr>
            <a:r>
              <a:rPr lang="en-US" dirty="0"/>
              <a:t>The point here is that while enterprise risk should be managed and directed by a central CRO-led function, responsibilities and tasks need to be pushed down and across the enterprise by building a risk-sensitive culture throughout the enterprise. </a:t>
            </a:r>
          </a:p>
          <a:p>
            <a:pPr>
              <a:lnSpc>
                <a:spcPct val="200000"/>
              </a:lnSpc>
            </a:pPr>
            <a:r>
              <a:rPr lang="en-US" dirty="0"/>
              <a:t>Stakeholders at all levels need to be aware of some of the risks that the enterprise is facing, the consequences of those risk exposures, and some of the steps they can put in place to limit those risks.</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p:txBody>
          <a:bodyPr>
            <a:normAutofit fontScale="90000"/>
          </a:bodyPr>
          <a:lstStyle/>
          <a:p>
            <a:r>
              <a:rPr lang="en-US" dirty="0"/>
              <a:t>Risk Management Policies, Standards, and Strategies</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p:txBody>
          <a:bodyPr/>
          <a:lstStyle/>
          <a:p>
            <a:r>
              <a:rPr lang="en-US" dirty="0"/>
              <a:t>L5 - </a:t>
            </a:r>
            <a:fld id="{FDED41F8-FC0F-4085-8150-313B6CF05213}" type="slidenum">
              <a:rPr lang="en-US" smtClean="0"/>
              <a:pPr/>
              <a:t>30</a:t>
            </a:fld>
            <a:endParaRPr lang="en-US" dirty="0"/>
          </a:p>
        </p:txBody>
      </p:sp>
    </p:spTree>
    <p:extLst>
      <p:ext uri="{BB962C8B-B14F-4D97-AF65-F5344CB8AC3E}">
        <p14:creationId xmlns:p14="http://schemas.microsoft.com/office/powerpoint/2010/main" val="39217470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259971" y="1639166"/>
            <a:ext cx="11672057" cy="4509222"/>
          </a:xfrm>
        </p:spPr>
        <p:txBody>
          <a:bodyPr>
            <a:normAutofit/>
          </a:bodyPr>
          <a:lstStyle/>
          <a:p>
            <a:r>
              <a:rPr lang="en-US" dirty="0"/>
              <a:t>Some of the steps necessary to build and implement an effective risk management culture:</a:t>
            </a:r>
          </a:p>
          <a:p>
            <a:r>
              <a:rPr lang="en-GB" b="1" i="1" dirty="0">
                <a:solidFill>
                  <a:srgbClr val="00B050"/>
                </a:solidFill>
              </a:rPr>
              <a:t>Build a Risk-Awareness Culture.</a:t>
            </a:r>
          </a:p>
          <a:p>
            <a:pPr lvl="1"/>
            <a:r>
              <a:rPr lang="en-US" dirty="0"/>
              <a:t>The ‘‘tone at the top’’</a:t>
            </a:r>
            <a:endParaRPr lang="en-GB" dirty="0"/>
          </a:p>
          <a:p>
            <a:r>
              <a:rPr lang="en-US" b="1" i="1" dirty="0">
                <a:solidFill>
                  <a:srgbClr val="C00000"/>
                </a:solidFill>
              </a:rPr>
              <a:t>Creating the Enterprise-Wide Risk Management Organization.</a:t>
            </a:r>
          </a:p>
          <a:p>
            <a:pPr lvl="1"/>
            <a:r>
              <a:rPr lang="en-US" dirty="0"/>
              <a:t>Professional staff (a good understanding of the risks impacting the enterprise, techniques for limiting risk exposures).</a:t>
            </a:r>
          </a:p>
          <a:p>
            <a:r>
              <a:rPr lang="en-US" b="1" i="1" dirty="0">
                <a:solidFill>
                  <a:srgbClr val="00B0F0"/>
                </a:solidFill>
              </a:rPr>
              <a:t>Enterprise Risk Management Policies and Standards.</a:t>
            </a:r>
          </a:p>
          <a:p>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p:txBody>
          <a:bodyPr>
            <a:normAutofit fontScale="90000"/>
          </a:bodyPr>
          <a:lstStyle/>
          <a:p>
            <a:r>
              <a:rPr lang="en-US" dirty="0"/>
              <a:t>Risk Management Policies, Standards, and Strategies</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p:txBody>
          <a:bodyPr/>
          <a:lstStyle/>
          <a:p>
            <a:r>
              <a:rPr lang="en-US" dirty="0"/>
              <a:t>L5 - </a:t>
            </a:r>
            <a:fld id="{FDED41F8-FC0F-4085-8150-313B6CF05213}" type="slidenum">
              <a:rPr lang="en-US" smtClean="0"/>
              <a:pPr/>
              <a:t>31</a:t>
            </a:fld>
            <a:endParaRPr lang="en-US" dirty="0"/>
          </a:p>
        </p:txBody>
      </p:sp>
    </p:spTree>
    <p:extLst>
      <p:ext uri="{BB962C8B-B14F-4D97-AF65-F5344CB8AC3E}">
        <p14:creationId xmlns:p14="http://schemas.microsoft.com/office/powerpoint/2010/main" val="39347903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259971" y="1639166"/>
            <a:ext cx="3854829" cy="4509222"/>
          </a:xfrm>
        </p:spPr>
        <p:txBody>
          <a:bodyPr>
            <a:normAutofit fontScale="92500"/>
          </a:bodyPr>
          <a:lstStyle/>
          <a:p>
            <a:r>
              <a:rPr lang="en-US" dirty="0"/>
              <a:t>The purpose of such a risk assessment signoff form to encourage all stakeholders to acknowledge that they have considered risks when authorizing and approving a financial transaction above some designated value.</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p:txBody>
          <a:bodyPr>
            <a:normAutofit/>
          </a:bodyPr>
          <a:lstStyle/>
          <a:p>
            <a:r>
              <a:rPr lang="en-US" dirty="0"/>
              <a:t>Risk Assessment Sign-Off Acknowledgment Form</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p:txBody>
          <a:bodyPr/>
          <a:lstStyle/>
          <a:p>
            <a:r>
              <a:rPr lang="en-US" dirty="0"/>
              <a:t>L5 - </a:t>
            </a:r>
            <a:fld id="{FDED41F8-FC0F-4085-8150-313B6CF05213}" type="slidenum">
              <a:rPr lang="en-US" smtClean="0"/>
              <a:pPr/>
              <a:t>32</a:t>
            </a:fld>
            <a:endParaRPr lang="en-US" dirty="0"/>
          </a:p>
        </p:txBody>
      </p:sp>
      <p:pic>
        <p:nvPicPr>
          <p:cNvPr id="3" name="Picture 2" descr="Text&#10;&#10;Description automatically generated">
            <a:extLst>
              <a:ext uri="{FF2B5EF4-FFF2-40B4-BE49-F238E27FC236}">
                <a16:creationId xmlns:a16="http://schemas.microsoft.com/office/drawing/2014/main" id="{5A3CB11F-4201-403F-999C-240AA66E0C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03817" y="2271500"/>
            <a:ext cx="7178667" cy="324455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393498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rmAutofit/>
          </a:bodyPr>
          <a:lstStyle/>
          <a:p>
            <a:r>
              <a:rPr lang="en-US" sz="4000" dirty="0"/>
              <a:t>Risk Management Reviews and Corrective Action Practices</a:t>
            </a:r>
            <a:endParaRPr lang="en-US" sz="6000" dirty="0"/>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6733262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259971" y="1639166"/>
            <a:ext cx="11672057" cy="4509222"/>
          </a:xfrm>
        </p:spPr>
        <p:txBody>
          <a:bodyPr>
            <a:normAutofit/>
          </a:bodyPr>
          <a:lstStyle/>
          <a:p>
            <a:pPr>
              <a:lnSpc>
                <a:spcPct val="200000"/>
              </a:lnSpc>
            </a:pPr>
            <a:r>
              <a:rPr lang="en-US" b="1" i="1" dirty="0">
                <a:solidFill>
                  <a:srgbClr val="FF9518"/>
                </a:solidFill>
              </a:rPr>
              <a:t>Risk Assessment Reviews </a:t>
            </a:r>
            <a:r>
              <a:rPr lang="en-US" dirty="0"/>
              <a:t>(</a:t>
            </a:r>
            <a:r>
              <a:rPr lang="en-US" b="1" i="1" dirty="0">
                <a:solidFill>
                  <a:srgbClr val="FF9518"/>
                </a:solidFill>
              </a:rPr>
              <a:t>RARs</a:t>
            </a:r>
            <a:r>
              <a:rPr lang="en-US" dirty="0"/>
              <a:t>) should examine key areas in the enterprise and make recommendations for both improving internal controls and reducing risk likelihoods.</a:t>
            </a:r>
          </a:p>
          <a:p>
            <a:pPr>
              <a:lnSpc>
                <a:spcPct val="200000"/>
              </a:lnSpc>
            </a:pPr>
            <a:r>
              <a:rPr lang="en-US" dirty="0"/>
              <a:t>The </a:t>
            </a:r>
            <a:r>
              <a:rPr lang="en-US" b="1" i="1" dirty="0">
                <a:solidFill>
                  <a:srgbClr val="FF0000"/>
                </a:solidFill>
              </a:rPr>
              <a:t>Risk Management Group </a:t>
            </a:r>
            <a:r>
              <a:rPr lang="en-US" dirty="0"/>
              <a:t>should develop such a review approach, communicating their review plans and procedures with senior management, internal audit, and the board audit committee.</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250043" y="367761"/>
            <a:ext cx="9710561" cy="1054242"/>
          </a:xfrm>
        </p:spPr>
        <p:txBody>
          <a:bodyPr>
            <a:normAutofit fontScale="90000"/>
          </a:bodyPr>
          <a:lstStyle/>
          <a:p>
            <a:r>
              <a:rPr lang="en-US" dirty="0"/>
              <a:t>Risk Management Reviews and Corrective Action Practices</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p:txBody>
          <a:bodyPr/>
          <a:lstStyle/>
          <a:p>
            <a:r>
              <a:rPr lang="en-US" dirty="0"/>
              <a:t>L5 - </a:t>
            </a:r>
            <a:fld id="{FDED41F8-FC0F-4085-8150-313B6CF05213}" type="slidenum">
              <a:rPr lang="en-US" smtClean="0"/>
              <a:pPr/>
              <a:t>34</a:t>
            </a:fld>
            <a:endParaRPr lang="en-US" dirty="0"/>
          </a:p>
        </p:txBody>
      </p:sp>
    </p:spTree>
    <p:extLst>
      <p:ext uri="{BB962C8B-B14F-4D97-AF65-F5344CB8AC3E}">
        <p14:creationId xmlns:p14="http://schemas.microsoft.com/office/powerpoint/2010/main" val="3492877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9F3345B-436F-423C-A95C-921BD26D3BFF}"/>
              </a:ext>
            </a:extLst>
          </p:cNvPr>
          <p:cNvSpPr>
            <a:spLocks noGrp="1"/>
          </p:cNvSpPr>
          <p:nvPr>
            <p:ph idx="1"/>
          </p:nvPr>
        </p:nvSpPr>
        <p:spPr>
          <a:xfrm>
            <a:off x="259971" y="1639166"/>
            <a:ext cx="11672057" cy="4509222"/>
          </a:xfrm>
        </p:spPr>
        <p:txBody>
          <a:bodyPr>
            <a:normAutofit/>
          </a:bodyPr>
          <a:lstStyle/>
          <a:p>
            <a:pPr>
              <a:lnSpc>
                <a:spcPct val="250000"/>
              </a:lnSpc>
            </a:pPr>
            <a:r>
              <a:rPr lang="en-US" b="1" i="1" dirty="0">
                <a:solidFill>
                  <a:srgbClr val="FF9518"/>
                </a:solidFill>
              </a:rPr>
              <a:t>RAR</a:t>
            </a:r>
            <a:r>
              <a:rPr lang="en-US" dirty="0"/>
              <a:t> reviewers would emphasize a wide range of identified risks in the area selected and then would suggest approaches to eliminate or minimize these risks.</a:t>
            </a:r>
          </a:p>
          <a:p>
            <a:pPr>
              <a:lnSpc>
                <a:spcPct val="250000"/>
              </a:lnSpc>
            </a:pPr>
            <a:r>
              <a:rPr lang="en-US" dirty="0"/>
              <a:t>the </a:t>
            </a:r>
            <a:r>
              <a:rPr lang="en-US" b="1" i="1" dirty="0">
                <a:solidFill>
                  <a:srgbClr val="00B0F0"/>
                </a:solidFill>
              </a:rPr>
              <a:t>Enterprise Risk Reviewers </a:t>
            </a:r>
            <a:r>
              <a:rPr lang="en-US" dirty="0"/>
              <a:t>should form a standard set of review steps to review the identified area.</a:t>
            </a:r>
            <a:endParaRPr lang="en-GB"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a:xfrm>
            <a:off x="2250043" y="367761"/>
            <a:ext cx="9710561" cy="1054242"/>
          </a:xfrm>
        </p:spPr>
        <p:txBody>
          <a:bodyPr>
            <a:normAutofit fontScale="90000"/>
          </a:bodyPr>
          <a:lstStyle/>
          <a:p>
            <a:r>
              <a:rPr lang="en-US" dirty="0"/>
              <a:t>Risk Management Reviews and Corrective Action Practices</a:t>
            </a:r>
            <a:endParaRPr lang="en-GB" dirty="0"/>
          </a:p>
        </p:txBody>
      </p:sp>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p:txBody>
          <a:bodyPr/>
          <a:lstStyle/>
          <a:p>
            <a:r>
              <a:rPr lang="en-US" dirty="0"/>
              <a:t>L5 - </a:t>
            </a:r>
            <a:fld id="{FDED41F8-FC0F-4085-8150-313B6CF05213}" type="slidenum">
              <a:rPr lang="en-US" smtClean="0"/>
              <a:pPr/>
              <a:t>35</a:t>
            </a:fld>
            <a:endParaRPr lang="en-US" dirty="0"/>
          </a:p>
        </p:txBody>
      </p:sp>
    </p:spTree>
    <p:extLst>
      <p:ext uri="{BB962C8B-B14F-4D97-AF65-F5344CB8AC3E}">
        <p14:creationId xmlns:p14="http://schemas.microsoft.com/office/powerpoint/2010/main" val="21234265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1">
            <a:extLst>
              <a:ext uri="{FF2B5EF4-FFF2-40B4-BE49-F238E27FC236}">
                <a16:creationId xmlns:a16="http://schemas.microsoft.com/office/drawing/2014/main" id="{62477956-8E4E-4D2E-89FF-BD950C7A9298}"/>
              </a:ext>
            </a:extLst>
          </p:cNvPr>
          <p:cNvSpPr>
            <a:spLocks noGrp="1"/>
          </p:cNvSpPr>
          <p:nvPr>
            <p:ph type="sldNum" sz="quarter" idx="12"/>
          </p:nvPr>
        </p:nvSpPr>
        <p:spPr/>
        <p:txBody>
          <a:bodyPr/>
          <a:lstStyle/>
          <a:p>
            <a:r>
              <a:rPr lang="en-US" dirty="0"/>
              <a:t>L5 - </a:t>
            </a:r>
            <a:fld id="{FDED41F8-FC0F-4085-8150-313B6CF05213}" type="slidenum">
              <a:rPr lang="en-US" smtClean="0"/>
              <a:pPr/>
              <a:t>36</a:t>
            </a:fld>
            <a:endParaRPr lang="en-US" dirty="0"/>
          </a:p>
        </p:txBody>
      </p:sp>
      <p:sp>
        <p:nvSpPr>
          <p:cNvPr id="4" name="Title 3">
            <a:extLst>
              <a:ext uri="{FF2B5EF4-FFF2-40B4-BE49-F238E27FC236}">
                <a16:creationId xmlns:a16="http://schemas.microsoft.com/office/drawing/2014/main" id="{F40D30F5-83D9-43C6-BDCC-2067B1DFB3C5}"/>
              </a:ext>
            </a:extLst>
          </p:cNvPr>
          <p:cNvSpPr>
            <a:spLocks noGrp="1"/>
          </p:cNvSpPr>
          <p:nvPr>
            <p:ph type="title"/>
          </p:nvPr>
        </p:nvSpPr>
        <p:spPr/>
        <p:txBody>
          <a:bodyPr>
            <a:normAutofit/>
          </a:bodyPr>
          <a:lstStyle/>
          <a:p>
            <a:endParaRPr lang="en-GB" dirty="0"/>
          </a:p>
        </p:txBody>
      </p:sp>
      <p:sp>
        <p:nvSpPr>
          <p:cNvPr id="2" name="Content Placeholder 1">
            <a:extLst>
              <a:ext uri="{FF2B5EF4-FFF2-40B4-BE49-F238E27FC236}">
                <a16:creationId xmlns:a16="http://schemas.microsoft.com/office/drawing/2014/main" id="{20BDEEA5-05F8-445A-92B1-AC7B01302577}"/>
              </a:ext>
            </a:extLst>
          </p:cNvPr>
          <p:cNvSpPr>
            <a:spLocks noGrp="1"/>
          </p:cNvSpPr>
          <p:nvPr>
            <p:ph idx="13"/>
          </p:nvPr>
        </p:nvSpPr>
        <p:spPr/>
        <p:txBody>
          <a:bodyPr/>
          <a:lstStyle/>
          <a:p>
            <a:r>
              <a:rPr kumimoji="0" lang="en-US" sz="3600" b="0" i="0" u="none" strike="noStrike" kern="1200" cap="none" spc="0" normalizeH="0" baseline="0" noProof="0" dirty="0">
                <a:ln>
                  <a:noFill/>
                </a:ln>
                <a:solidFill>
                  <a:prstClr val="white">
                    <a:lumMod val="95000"/>
                  </a:prstClr>
                </a:solidFill>
                <a:effectLst/>
                <a:uLnTx/>
                <a:uFillTx/>
                <a:latin typeface="Calibri Light" panose="020F0302020204030204"/>
                <a:ea typeface="+mj-ea"/>
                <a:cs typeface="+mj-cs"/>
              </a:rPr>
              <a:t>RAR Sample Review Guidance</a:t>
            </a:r>
            <a:endParaRPr lang="en-US" dirty="0"/>
          </a:p>
        </p:txBody>
      </p:sp>
      <p:pic>
        <p:nvPicPr>
          <p:cNvPr id="9" name="Content Placeholder 8" descr="Text&#10;&#10;Description automatically generated">
            <a:extLst>
              <a:ext uri="{FF2B5EF4-FFF2-40B4-BE49-F238E27FC236}">
                <a16:creationId xmlns:a16="http://schemas.microsoft.com/office/drawing/2014/main" id="{DF331B94-240D-4C72-AE87-CDDAE819C2D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5886" y="107569"/>
            <a:ext cx="7950297" cy="621621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048652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E224448-48CF-4388-B38B-8F373EEEAADB}"/>
              </a:ext>
            </a:extLst>
          </p:cNvPr>
          <p:cNvSpPr>
            <a:spLocks noGrp="1"/>
          </p:cNvSpPr>
          <p:nvPr>
            <p:ph type="sldNum" sz="quarter" idx="12"/>
          </p:nvPr>
        </p:nvSpPr>
        <p:spPr/>
        <p:txBody>
          <a:bodyPr/>
          <a:lstStyle/>
          <a:p>
            <a:r>
              <a:rPr lang="en-US"/>
              <a:t>L5 - </a:t>
            </a:r>
            <a:fld id="{FDED41F8-FC0F-4085-8150-313B6CF05213}" type="slidenum">
              <a:rPr lang="en-US" smtClean="0"/>
              <a:pPr/>
              <a:t>37</a:t>
            </a:fld>
            <a:endParaRPr lang="en-US" dirty="0"/>
          </a:p>
        </p:txBody>
      </p:sp>
      <p:sp>
        <p:nvSpPr>
          <p:cNvPr id="3" name="Title 2">
            <a:extLst>
              <a:ext uri="{FF2B5EF4-FFF2-40B4-BE49-F238E27FC236}">
                <a16:creationId xmlns:a16="http://schemas.microsoft.com/office/drawing/2014/main" id="{D690A694-013B-462D-ABDB-4FE03E1A1378}"/>
              </a:ext>
            </a:extLst>
          </p:cNvPr>
          <p:cNvSpPr>
            <a:spLocks noGrp="1"/>
          </p:cNvSpPr>
          <p:nvPr>
            <p:ph type="title"/>
          </p:nvPr>
        </p:nvSpPr>
        <p:spPr/>
        <p:txBody>
          <a:bodyPr/>
          <a:lstStyle/>
          <a:p>
            <a:endParaRPr lang="en-US"/>
          </a:p>
        </p:txBody>
      </p:sp>
      <p:sp>
        <p:nvSpPr>
          <p:cNvPr id="4" name="Content Placeholder 3">
            <a:extLst>
              <a:ext uri="{FF2B5EF4-FFF2-40B4-BE49-F238E27FC236}">
                <a16:creationId xmlns:a16="http://schemas.microsoft.com/office/drawing/2014/main" id="{085C5317-62FF-4962-8594-24409F489A76}"/>
              </a:ext>
            </a:extLst>
          </p:cNvPr>
          <p:cNvSpPr>
            <a:spLocks noGrp="1"/>
          </p:cNvSpPr>
          <p:nvPr>
            <p:ph idx="1"/>
          </p:nvPr>
        </p:nvSpPr>
        <p:spPr/>
        <p:txBody>
          <a:bodyPr/>
          <a:lstStyle/>
          <a:p>
            <a:endParaRPr lang="en-US"/>
          </a:p>
        </p:txBody>
      </p:sp>
      <p:sp>
        <p:nvSpPr>
          <p:cNvPr id="5" name="Content Placeholder 4">
            <a:extLst>
              <a:ext uri="{FF2B5EF4-FFF2-40B4-BE49-F238E27FC236}">
                <a16:creationId xmlns:a16="http://schemas.microsoft.com/office/drawing/2014/main" id="{E257179B-012F-46C2-8C7E-FD20D7F771E5}"/>
              </a:ext>
            </a:extLst>
          </p:cNvPr>
          <p:cNvSpPr>
            <a:spLocks noGrp="1"/>
          </p:cNvSpPr>
          <p:nvPr>
            <p:ph idx="13"/>
          </p:nvPr>
        </p:nvSpPr>
        <p:spPr/>
        <p:txBody>
          <a:bodyPr/>
          <a:lstStyle/>
          <a:p>
            <a:endParaRPr lang="en-US"/>
          </a:p>
        </p:txBody>
      </p:sp>
      <p:grpSp>
        <p:nvGrpSpPr>
          <p:cNvPr id="8" name="Group 7">
            <a:extLst>
              <a:ext uri="{FF2B5EF4-FFF2-40B4-BE49-F238E27FC236}">
                <a16:creationId xmlns:a16="http://schemas.microsoft.com/office/drawing/2014/main" id="{8BEB21EA-5DB0-4189-81CB-802494E51128}"/>
              </a:ext>
            </a:extLst>
          </p:cNvPr>
          <p:cNvGrpSpPr/>
          <p:nvPr/>
        </p:nvGrpSpPr>
        <p:grpSpPr>
          <a:xfrm>
            <a:off x="102853" y="70448"/>
            <a:ext cx="11778493" cy="6422426"/>
            <a:chOff x="102853" y="70448"/>
            <a:chExt cx="11778493" cy="6422426"/>
          </a:xfrm>
        </p:grpSpPr>
        <p:pic>
          <p:nvPicPr>
            <p:cNvPr id="7" name="Picture 6">
              <a:extLst>
                <a:ext uri="{FF2B5EF4-FFF2-40B4-BE49-F238E27FC236}">
                  <a16:creationId xmlns:a16="http://schemas.microsoft.com/office/drawing/2014/main" id="{7AAD14CC-12D1-4912-97BB-40DFE2496337}"/>
                </a:ext>
              </a:extLst>
            </p:cNvPr>
            <p:cNvPicPr>
              <a:picLocks noChangeAspect="1"/>
            </p:cNvPicPr>
            <p:nvPr/>
          </p:nvPicPr>
          <p:blipFill>
            <a:blip r:embed="rId2"/>
            <a:stretch>
              <a:fillRect/>
            </a:stretch>
          </p:blipFill>
          <p:spPr>
            <a:xfrm>
              <a:off x="102853" y="70448"/>
              <a:ext cx="11778493" cy="3621338"/>
            </a:xfrm>
            <a:prstGeom prst="rect">
              <a:avLst/>
            </a:prstGeom>
          </p:spPr>
        </p:pic>
        <p:pic>
          <p:nvPicPr>
            <p:cNvPr id="6" name="Picture 5">
              <a:extLst>
                <a:ext uri="{FF2B5EF4-FFF2-40B4-BE49-F238E27FC236}">
                  <a16:creationId xmlns:a16="http://schemas.microsoft.com/office/drawing/2014/main" id="{43D8EF50-D0B3-4994-A081-1461A6FBE956}"/>
                </a:ext>
              </a:extLst>
            </p:cNvPr>
            <p:cNvPicPr>
              <a:picLocks noChangeAspect="1"/>
            </p:cNvPicPr>
            <p:nvPr/>
          </p:nvPicPr>
          <p:blipFill>
            <a:blip r:embed="rId3"/>
            <a:stretch>
              <a:fillRect/>
            </a:stretch>
          </p:blipFill>
          <p:spPr>
            <a:xfrm>
              <a:off x="293661" y="2761633"/>
              <a:ext cx="11396875" cy="3731241"/>
            </a:xfrm>
            <a:prstGeom prst="rect">
              <a:avLst/>
            </a:prstGeom>
          </p:spPr>
        </p:pic>
      </p:grpSp>
    </p:spTree>
    <p:extLst>
      <p:ext uri="{BB962C8B-B14F-4D97-AF65-F5344CB8AC3E}">
        <p14:creationId xmlns:p14="http://schemas.microsoft.com/office/powerpoint/2010/main" val="40193270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rmAutofit/>
          </a:bodyPr>
          <a:lstStyle/>
          <a:p>
            <a:r>
              <a:rPr lang="en-US" sz="6000" dirty="0"/>
              <a:t>Summary</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1988912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E3D22-EB8E-4619-A3A6-6D06EEBD27BB}"/>
              </a:ext>
            </a:extLst>
          </p:cNvPr>
          <p:cNvSpPr>
            <a:spLocks noGrp="1"/>
          </p:cNvSpPr>
          <p:nvPr>
            <p:ph type="title"/>
          </p:nvPr>
        </p:nvSpPr>
        <p:spPr/>
        <p:txBody>
          <a:bodyPr/>
          <a:lstStyle/>
          <a:p>
            <a:endParaRPr lang="en-US"/>
          </a:p>
        </p:txBody>
      </p:sp>
      <p:sp>
        <p:nvSpPr>
          <p:cNvPr id="4" name="Slide Number Placeholder 1">
            <a:extLst>
              <a:ext uri="{FF2B5EF4-FFF2-40B4-BE49-F238E27FC236}">
                <a16:creationId xmlns:a16="http://schemas.microsoft.com/office/drawing/2014/main" id="{90178574-7CA8-4CB4-AE0A-2AD473FF0B77}"/>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39</a:t>
            </a:fld>
            <a:endParaRPr lang="en-US" dirty="0"/>
          </a:p>
        </p:txBody>
      </p:sp>
      <p:pic>
        <p:nvPicPr>
          <p:cNvPr id="5" name="Picture 4">
            <a:extLst>
              <a:ext uri="{FF2B5EF4-FFF2-40B4-BE49-F238E27FC236}">
                <a16:creationId xmlns:a16="http://schemas.microsoft.com/office/drawing/2014/main" id="{3EFED831-642F-4D5F-9D15-F28574FE88C7}"/>
              </a:ext>
            </a:extLst>
          </p:cNvPr>
          <p:cNvPicPr>
            <a:picLocks noChangeAspect="1"/>
          </p:cNvPicPr>
          <p:nvPr/>
        </p:nvPicPr>
        <p:blipFill>
          <a:blip r:embed="rId2"/>
          <a:stretch>
            <a:fillRect/>
          </a:stretch>
        </p:blipFill>
        <p:spPr>
          <a:xfrm>
            <a:off x="6305200" y="1891406"/>
            <a:ext cx="5467000" cy="3075188"/>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D136EC54-51C1-4774-9C7A-BAE371F7726F}"/>
              </a:ext>
            </a:extLst>
          </p:cNvPr>
          <p:cNvPicPr>
            <a:picLocks noChangeAspect="1"/>
          </p:cNvPicPr>
          <p:nvPr/>
        </p:nvPicPr>
        <p:blipFill>
          <a:blip r:embed="rId3"/>
          <a:stretch>
            <a:fillRect/>
          </a:stretch>
        </p:blipFill>
        <p:spPr>
          <a:xfrm>
            <a:off x="270123" y="3605062"/>
            <a:ext cx="5467000" cy="3077921"/>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3BF2579C-10F1-427F-B43C-4BB423032D24}"/>
              </a:ext>
            </a:extLst>
          </p:cNvPr>
          <p:cNvPicPr>
            <a:picLocks noChangeAspect="1"/>
          </p:cNvPicPr>
          <p:nvPr/>
        </p:nvPicPr>
        <p:blipFill>
          <a:blip r:embed="rId4"/>
          <a:stretch>
            <a:fillRect/>
          </a:stretch>
        </p:blipFill>
        <p:spPr>
          <a:xfrm>
            <a:off x="270123" y="152103"/>
            <a:ext cx="5467000" cy="30751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291099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D5D89-2DC9-4741-B5A2-CF0B2F1CA4AF}"/>
              </a:ext>
            </a:extLst>
          </p:cNvPr>
          <p:cNvSpPr>
            <a:spLocks noGrp="1"/>
          </p:cNvSpPr>
          <p:nvPr>
            <p:ph type="title"/>
          </p:nvPr>
        </p:nvSpPr>
        <p:spPr/>
        <p:txBody>
          <a:bodyPr/>
          <a:lstStyle/>
          <a:p>
            <a:endParaRPr lang="en-US"/>
          </a:p>
        </p:txBody>
      </p:sp>
      <p:sp>
        <p:nvSpPr>
          <p:cNvPr id="4" name="Slide Number Placeholder 1">
            <a:extLst>
              <a:ext uri="{FF2B5EF4-FFF2-40B4-BE49-F238E27FC236}">
                <a16:creationId xmlns:a16="http://schemas.microsoft.com/office/drawing/2014/main" id="{D6BEE219-F670-4A24-9ECC-ED05BF5ECD94}"/>
              </a:ext>
            </a:extLst>
          </p:cNvPr>
          <p:cNvSpPr>
            <a:spLocks noGrp="1"/>
          </p:cNvSpPr>
          <p:nvPr>
            <p:ph type="sldNum" sz="quarter" idx="12"/>
          </p:nvPr>
        </p:nvSpPr>
        <p:spPr>
          <a:xfrm>
            <a:off x="11013739" y="6582714"/>
            <a:ext cx="1166972" cy="204838"/>
          </a:xfrm>
        </p:spPr>
        <p:txBody>
          <a:bodyPr/>
          <a:lstStyle/>
          <a:p>
            <a:r>
              <a:rPr lang="en-US" dirty="0"/>
              <a:t>L5 - </a:t>
            </a:r>
            <a:fld id="{FDED41F8-FC0F-4085-8150-313B6CF05213}" type="slidenum">
              <a:rPr lang="en-US" smtClean="0"/>
              <a:pPr/>
              <a:t>40</a:t>
            </a:fld>
            <a:endParaRPr lang="en-US" dirty="0"/>
          </a:p>
        </p:txBody>
      </p:sp>
      <p:pic>
        <p:nvPicPr>
          <p:cNvPr id="3" name="Picture 2">
            <a:extLst>
              <a:ext uri="{FF2B5EF4-FFF2-40B4-BE49-F238E27FC236}">
                <a16:creationId xmlns:a16="http://schemas.microsoft.com/office/drawing/2014/main" id="{13BD0E83-619C-4CE3-A53D-FDE0386E44EB}"/>
              </a:ext>
            </a:extLst>
          </p:cNvPr>
          <p:cNvPicPr>
            <a:picLocks noChangeAspect="1"/>
          </p:cNvPicPr>
          <p:nvPr/>
        </p:nvPicPr>
        <p:blipFill>
          <a:blip r:embed="rId2"/>
          <a:stretch>
            <a:fillRect/>
          </a:stretch>
        </p:blipFill>
        <p:spPr>
          <a:xfrm>
            <a:off x="6200585" y="3554127"/>
            <a:ext cx="5639064" cy="3171974"/>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817923F8-1528-4649-96E3-A7C6EFA65340}"/>
              </a:ext>
            </a:extLst>
          </p:cNvPr>
          <p:cNvPicPr>
            <a:picLocks noChangeAspect="1"/>
          </p:cNvPicPr>
          <p:nvPr/>
        </p:nvPicPr>
        <p:blipFill>
          <a:blip r:embed="rId3"/>
          <a:stretch>
            <a:fillRect/>
          </a:stretch>
        </p:blipFill>
        <p:spPr>
          <a:xfrm>
            <a:off x="6200585" y="131900"/>
            <a:ext cx="5639064" cy="3171974"/>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7BF725F7-90B1-4699-A291-75524709FB81}"/>
              </a:ext>
            </a:extLst>
          </p:cNvPr>
          <p:cNvPicPr>
            <a:picLocks noChangeAspect="1"/>
          </p:cNvPicPr>
          <p:nvPr/>
        </p:nvPicPr>
        <p:blipFill>
          <a:blip r:embed="rId4"/>
          <a:stretch>
            <a:fillRect/>
          </a:stretch>
        </p:blipFill>
        <p:spPr>
          <a:xfrm>
            <a:off x="244196" y="1843013"/>
            <a:ext cx="5639064" cy="317197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770755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F2D79B7-899F-4AF6-84E8-C1C8505928A1}"/>
              </a:ext>
            </a:extLst>
          </p:cNvPr>
          <p:cNvSpPr>
            <a:spLocks noGrp="1"/>
          </p:cNvSpPr>
          <p:nvPr>
            <p:ph type="title"/>
          </p:nvPr>
        </p:nvSpPr>
        <p:spPr/>
        <p:txBody>
          <a:bodyPr/>
          <a:lstStyle/>
          <a:p>
            <a:r>
              <a:rPr lang="en-US" dirty="0"/>
              <a:t>References </a:t>
            </a:r>
          </a:p>
        </p:txBody>
      </p:sp>
      <p:sp>
        <p:nvSpPr>
          <p:cNvPr id="6" name="Content Placeholder 5">
            <a:extLst>
              <a:ext uri="{FF2B5EF4-FFF2-40B4-BE49-F238E27FC236}">
                <a16:creationId xmlns:a16="http://schemas.microsoft.com/office/drawing/2014/main" id="{35D1E37B-1082-42CF-B292-2B18B071FB68}"/>
              </a:ext>
            </a:extLst>
          </p:cNvPr>
          <p:cNvSpPr>
            <a:spLocks noGrp="1"/>
          </p:cNvSpPr>
          <p:nvPr>
            <p:ph idx="1"/>
          </p:nvPr>
        </p:nvSpPr>
        <p:spPr>
          <a:xfrm>
            <a:off x="272016" y="3603008"/>
            <a:ext cx="8324454" cy="2770495"/>
          </a:xfrm>
        </p:spPr>
        <p:txBody>
          <a:bodyPr>
            <a:normAutofit/>
          </a:bodyPr>
          <a:lstStyle/>
          <a:p>
            <a:pPr>
              <a:lnSpc>
                <a:spcPct val="200000"/>
              </a:lnSpc>
            </a:pPr>
            <a:r>
              <a:rPr lang="en-US" sz="2000" dirty="0"/>
              <a:t>COSO Enterprise Risk Management: Establishing Effective Governance, Risk, and Compliance Processes. </a:t>
            </a:r>
            <a:r>
              <a:rPr lang="en-US" sz="2000" i="1" dirty="0"/>
              <a:t>Robert R. Moeller</a:t>
            </a:r>
            <a:r>
              <a:rPr lang="en-US" sz="2000" dirty="0"/>
              <a:t>.</a:t>
            </a:r>
          </a:p>
        </p:txBody>
      </p:sp>
    </p:spTree>
    <p:extLst>
      <p:ext uri="{BB962C8B-B14F-4D97-AF65-F5344CB8AC3E}">
        <p14:creationId xmlns:p14="http://schemas.microsoft.com/office/powerpoint/2010/main" val="16415484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4159</TotalTime>
  <Words>1937</Words>
  <Application>Microsoft Office PowerPoint</Application>
  <PresentationFormat>Widescreen</PresentationFormat>
  <Paragraphs>157</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AdvP497D9</vt:lpstr>
      <vt:lpstr>Arial</vt:lpstr>
      <vt:lpstr>Calibri</vt:lpstr>
      <vt:lpstr>Calibri Light</vt:lpstr>
      <vt:lpstr>Tajawal Medium</vt:lpstr>
      <vt:lpstr>Office Theme</vt:lpstr>
      <vt:lpstr>PowerPoint Presentation</vt:lpstr>
      <vt:lpstr>Session Outline</vt:lpstr>
      <vt:lpstr>Introduction</vt:lpstr>
      <vt:lpstr>Introduction </vt:lpstr>
      <vt:lpstr>Introduction </vt:lpstr>
      <vt:lpstr>Introduction </vt:lpstr>
      <vt:lpstr>Introduction </vt:lpstr>
      <vt:lpstr>Roles and Responsibilities of an Enterprise Risk Management Function</vt:lpstr>
      <vt:lpstr>Roles and Responsibilities of an Enterprise Risk Management Function</vt:lpstr>
      <vt:lpstr>Roles and Responsibilities of an Enterprise Risk Management Function</vt:lpstr>
      <vt:lpstr>Roles and Responsibilities of an Enterprise Risk Management Function</vt:lpstr>
      <vt:lpstr>CRO Responsibilities</vt:lpstr>
      <vt:lpstr>CRO Responsibilities</vt:lpstr>
      <vt:lpstr>CRO Responsibilities</vt:lpstr>
      <vt:lpstr>Enterprise Risk Management Function vs. Internal Audit</vt:lpstr>
      <vt:lpstr>Examples of How an Effective Enterprise Risk Management Function Might Operate</vt:lpstr>
      <vt:lpstr>ERM Activity Scope and Review Planning</vt:lpstr>
      <vt:lpstr>ERM Activity Scope and Review Planning</vt:lpstr>
      <vt:lpstr>ERM Activity Scope</vt:lpstr>
      <vt:lpstr>ERM Activity Scope</vt:lpstr>
      <vt:lpstr>Risk Activity Scope: Example </vt:lpstr>
      <vt:lpstr>ERM Activity Scope</vt:lpstr>
      <vt:lpstr>ERM Activity Scope</vt:lpstr>
      <vt:lpstr>ERM Review Planning</vt:lpstr>
      <vt:lpstr>ERM Review Planning</vt:lpstr>
      <vt:lpstr>ERM Review Planning</vt:lpstr>
      <vt:lpstr>Annual Risk Action Plan Example</vt:lpstr>
      <vt:lpstr>Risk Management Policies, Standards, and Strategies</vt:lpstr>
      <vt:lpstr>Risk Management Policies, Standards, and Strategies</vt:lpstr>
      <vt:lpstr>Risk Management Policies, Standards, and Strategies</vt:lpstr>
      <vt:lpstr>Risk Management Policies, Standards, and Strategies</vt:lpstr>
      <vt:lpstr>Risk Assessment Sign-Off Acknowledgment Form</vt:lpstr>
      <vt:lpstr>Risk Management Reviews and Corrective Action Practices</vt:lpstr>
      <vt:lpstr>Risk Management Reviews and Corrective Action Practices</vt:lpstr>
      <vt:lpstr>Risk Management Reviews and Corrective Action Practices</vt:lpstr>
      <vt:lpstr>PowerPoint Presentation</vt:lpstr>
      <vt:lpstr>PowerPoint Presentation</vt:lpstr>
      <vt:lpstr>Summary</vt:lpstr>
      <vt:lpstr>PowerPoint Presentation</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Abdullah Jameel Yousuf Halawany</cp:lastModifiedBy>
  <cp:revision>38</cp:revision>
  <dcterms:created xsi:type="dcterms:W3CDTF">2021-08-03T13:03:26Z</dcterms:created>
  <dcterms:modified xsi:type="dcterms:W3CDTF">2021-09-26T15:56:47Z</dcterms:modified>
</cp:coreProperties>
</file>