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6"/>
  </p:notesMasterIdLst>
  <p:sldIdLst>
    <p:sldId id="480" r:id="rId5"/>
    <p:sldId id="303" r:id="rId6"/>
    <p:sldId id="313" r:id="rId7"/>
    <p:sldId id="481" r:id="rId8"/>
    <p:sldId id="482" r:id="rId9"/>
    <p:sldId id="483" r:id="rId10"/>
    <p:sldId id="484" r:id="rId11"/>
    <p:sldId id="485" r:id="rId12"/>
    <p:sldId id="486" r:id="rId13"/>
    <p:sldId id="487" r:id="rId14"/>
    <p:sldId id="488" r:id="rId15"/>
    <p:sldId id="489" r:id="rId16"/>
    <p:sldId id="490" r:id="rId17"/>
    <p:sldId id="491" r:id="rId18"/>
    <p:sldId id="492" r:id="rId19"/>
    <p:sldId id="493" r:id="rId20"/>
    <p:sldId id="494" r:id="rId21"/>
    <p:sldId id="495" r:id="rId22"/>
    <p:sldId id="496" r:id="rId23"/>
    <p:sldId id="497" r:id="rId24"/>
    <p:sldId id="498" r:id="rId25"/>
    <p:sldId id="499" r:id="rId26"/>
    <p:sldId id="500" r:id="rId27"/>
    <p:sldId id="501" r:id="rId28"/>
    <p:sldId id="503" r:id="rId29"/>
    <p:sldId id="504" r:id="rId30"/>
    <p:sldId id="505" r:id="rId31"/>
    <p:sldId id="506" r:id="rId32"/>
    <p:sldId id="509" r:id="rId33"/>
    <p:sldId id="510" r:id="rId34"/>
    <p:sldId id="511" r:id="rId35"/>
    <p:sldId id="512" r:id="rId36"/>
    <p:sldId id="513" r:id="rId37"/>
    <p:sldId id="514" r:id="rId38"/>
    <p:sldId id="515" r:id="rId39"/>
    <p:sldId id="521" r:id="rId40"/>
    <p:sldId id="516" r:id="rId41"/>
    <p:sldId id="522" r:id="rId42"/>
    <p:sldId id="523" r:id="rId43"/>
    <p:sldId id="524" r:id="rId44"/>
    <p:sldId id="349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481"/>
            <p14:sldId id="482"/>
            <p14:sldId id="483"/>
            <p14:sldId id="484"/>
            <p14:sldId id="485"/>
            <p14:sldId id="486"/>
            <p14:sldId id="487"/>
            <p14:sldId id="488"/>
            <p14:sldId id="489"/>
            <p14:sldId id="490"/>
            <p14:sldId id="491"/>
            <p14:sldId id="492"/>
            <p14:sldId id="493"/>
            <p14:sldId id="494"/>
            <p14:sldId id="495"/>
            <p14:sldId id="496"/>
            <p14:sldId id="497"/>
            <p14:sldId id="498"/>
            <p14:sldId id="499"/>
            <p14:sldId id="500"/>
            <p14:sldId id="501"/>
            <p14:sldId id="503"/>
            <p14:sldId id="504"/>
            <p14:sldId id="505"/>
            <p14:sldId id="506"/>
            <p14:sldId id="509"/>
            <p14:sldId id="510"/>
            <p14:sldId id="511"/>
            <p14:sldId id="512"/>
            <p14:sldId id="513"/>
            <p14:sldId id="514"/>
            <p14:sldId id="515"/>
            <p14:sldId id="521"/>
            <p14:sldId id="516"/>
            <p14:sldId id="522"/>
            <p14:sldId id="523"/>
            <p14:sldId id="524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79" d="100"/>
          <a:sy n="79" d="100"/>
        </p:scale>
        <p:origin x="821" y="4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8/11/2024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74056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03236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49868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54443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88225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72917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56303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61890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93276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94805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100362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05838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426281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94476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457572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480306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275806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913848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317186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241566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321801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82519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404181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721421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386791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712619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900390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657688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947496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177407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5569774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8777849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9177479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9188382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4013504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0112585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4902773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4468052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6049235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6313160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53671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8/11/2024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8/11/2024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3" r:id="rId14"/>
    <p:sldLayoutId id="2147483665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bing.com/ck/a?!&amp;&amp;p=60c8f36f27fbb4fcJmltdHM9MTcyMjY0MzIwMCZpZ3VpZD0yMTRlZjEyYS04NWE1LTYyYTgtMjg2ZC1lNTFmODRkOTYzMTkmaW5zaWQ9NTc3MA&amp;ptn=3&amp;ver=2&amp;hsh=3&amp;fclid=214ef12a-85a5-62a8-286d-e51f84d96319&amp;psq=organizational+communication+definition&amp;u=a1aHR0cHM6Ly93d3cuaW5kZWVkLmNvbS9jYXJlZXItYWR2aWNlL2ZpbmRpbmctYS1qb2Ivd2hhdC1pcy1vcmdhbml6YXRpb25hbC1jb21tdW5pY2F0aW9u&amp;ntb=1" TargetMode="External"/><Relationship Id="rId3" Type="http://schemas.openxmlformats.org/officeDocument/2006/relationships/image" Target="../media/image7.jpeg"/><Relationship Id="rId7" Type="http://schemas.openxmlformats.org/officeDocument/2006/relationships/hyperlink" Target="https://www.bing.com/ck/a?!&amp;&amp;p=778ba0bb3ab6ac42JmltdHM9MTcyMjY0MzIwMCZpZ3VpZD0yMTRlZjEyYS04NWE1LTYyYTgtMjg2ZC1lNTFmODRkOTYzMTkmaW5zaWQ9NTc2OQ&amp;ptn=3&amp;ver=2&amp;hsh=3&amp;fclid=214ef12a-85a5-62a8-286d-e51f84d96319&amp;psq=organizational+communication+definition&amp;u=a1aHR0cHM6Ly93d3cuaW5kZWVkLmNvbS9jYXJlZXItYWR2aWNlL2ZpbmRpbmctYS1qb2Ivd2hhdC1pcy1vcmdhbml6YXRpb25hbC1jb21tdW5pY2F0aW9u&amp;ntb=1" TargetMode="External"/><Relationship Id="rId12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6" Type="http://schemas.openxmlformats.org/officeDocument/2006/relationships/hyperlink" Target="https://www.bing.com/ck/a?!&amp;&amp;p=c4f652767cc0d46bJmltdHM9MTcyMjY0MzIwMCZpZ3VpZD0yMTRlZjEyYS04NWE1LTYyYTgtMjg2ZC1lNTFmODRkOTYzMTkmaW5zaWQ9NTc2OA&amp;ptn=3&amp;ver=2&amp;hsh=3&amp;fclid=214ef12a-85a5-62a8-286d-e51f84d96319&amp;psq=organizational+communication+definition&amp;u=a1aHR0cHM6Ly93d3cuZ2Vla3RvbmlnaHQuY29tL29yZ2FuaXNhdGlvbmFsLWNvbW11bmljYXRpb24v&amp;ntb=1" TargetMode="External"/><Relationship Id="rId11" Type="http://schemas.openxmlformats.org/officeDocument/2006/relationships/hyperlink" Target="https://www.bing.com/ck/a?!&amp;&amp;p=8588185ac017d243JmltdHM9MTcyMjY0MzIwMCZpZ3VpZD0yMTRlZjEyYS04NWE1LTYyYTgtMjg2ZC1lNTFmODRkOTYzMTkmaW5zaWQ9NTc3Mw&amp;ptn=3&amp;ver=2&amp;hsh=3&amp;fclid=214ef12a-85a5-62a8-286d-e51f84d96319&amp;psq=organizational+communication+definition&amp;u=a1aHR0cHM6Ly9kaWN0aW9uYXJ5LmNhbWJyaWRnZS5vcmcvdXMvZGljdGlvbmFyeS9lbmdsaXNoL29yZ2FuaXphdGlvbmFsLWNvbW11bmljYXRpb24&amp;ntb=1" TargetMode="External"/><Relationship Id="rId5" Type="http://schemas.openxmlformats.org/officeDocument/2006/relationships/hyperlink" Target="https://www.bing.com/ck/a?!&amp;&amp;p=8ea1552b2558edc2JmltdHM9MTcyMjY0MzIwMCZpZ3VpZD0yMTRlZjEyYS04NWE1LTYyYTgtMjg2ZC1lNTFmODRkOTYzMTkmaW5zaWQ9NTc2Nw&amp;ptn=3&amp;ver=2&amp;hsh=3&amp;fclid=214ef12a-85a5-62a8-286d-e51f84d96319&amp;psq=organizational+communication+definition&amp;u=a1aHR0cHM6Ly9lbi53aWtpcGVkaWEub3JnL3dpa2kvT3JnYW5pemF0aW9uYWxfY29tbXVuaWNhdGlvbg&amp;ntb=1" TargetMode="External"/><Relationship Id="rId10" Type="http://schemas.openxmlformats.org/officeDocument/2006/relationships/hyperlink" Target="https://www.bing.com/ck/a?!&amp;&amp;p=85d7d4df2746c1e0JmltdHM9MTcyMjY0MzIwMCZpZ3VpZD0yMTRlZjEyYS04NWE1LTYyYTgtMjg2ZC1lNTFmODRkOTYzMTkmaW5zaWQ9NTc3Mg&amp;ptn=3&amp;ver=2&amp;hsh=3&amp;fclid=214ef12a-85a5-62a8-286d-e51f84d96319&amp;psq=organizational+communication+definition&amp;u=a1aHR0cHM6Ly9kaWN0aW9uYXJ5LmNhbWJyaWRnZS5vcmcvdXMvZGljdGlvbmFyeS9lbmdsaXNoL29yZ2FuaXphdGlvbmFsLWNvbW11bmljYXRpb24&amp;ntb=1" TargetMode="External"/><Relationship Id="rId4" Type="http://schemas.openxmlformats.org/officeDocument/2006/relationships/hyperlink" Target="https://www.bing.com/ck/a?!&amp;&amp;p=4acf47b0e6c62fccJmltdHM9MTcyMjY0MzIwMCZpZ3VpZD0yMTRlZjEyYS04NWE1LTYyYTgtMjg2ZC1lNTFmODRkOTYzMTkmaW5zaWQ9NTc2Ng&amp;ptn=3&amp;ver=2&amp;hsh=3&amp;fclid=214ef12a-85a5-62a8-286d-e51f84d96319&amp;psq=organizational+communication+definition&amp;u=a1aHR0cHM6Ly9lbi53aWtpcGVkaWEub3JnL3dpa2kvT3JnYW5pemF0aW9uYWxfY29tbXVuaWNhdGlvbg&amp;ntb=1" TargetMode="External"/><Relationship Id="rId9" Type="http://schemas.openxmlformats.org/officeDocument/2006/relationships/hyperlink" Target="https://www.bing.com/ck/a?!&amp;&amp;p=9a8816ae737698caJmltdHM9MTcyMjY0MzIwMCZpZ3VpZD0yMTRlZjEyYS04NWE1LTYyYTgtMjg2ZC1lNTFmODRkOTYzMTkmaW5zaWQ9NTc3MQ&amp;ptn=3&amp;ver=2&amp;hsh=3&amp;fclid=214ef12a-85a5-62a8-286d-e51f84d96319&amp;psq=organizational+communication+definition&amp;u=a1aHR0cHM6Ly93d3cuaW5kZWVkLmNvbS9jYXJlZXItYWR2aWNlL2NhcmVlci1kZXZlbG9wbWVudC9vcmdhbml6ZWQtY29tbXVuaWNhdGlvbg&amp;ntb=1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8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0.pn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1.png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2.png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3.png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4.png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5.png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6.png"/><Relationship Id="rId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7.png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8.jpeg"/><Relationship Id="rId4" Type="http://schemas.openxmlformats.org/officeDocument/2006/relationships/image" Target="../media/image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9.jpeg"/><Relationship Id="rId4" Type="http://schemas.openxmlformats.org/officeDocument/2006/relationships/image" Target="../media/image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0.png"/><Relationship Id="rId4" Type="http://schemas.openxmlformats.org/officeDocument/2006/relationships/image" Target="../media/image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1.png"/><Relationship Id="rId4" Type="http://schemas.openxmlformats.org/officeDocument/2006/relationships/image" Target="../media/image6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2.png"/><Relationship Id="rId4" Type="http://schemas.openxmlformats.org/officeDocument/2006/relationships/image" Target="../media/image6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3.png"/><Relationship Id="rId4" Type="http://schemas.openxmlformats.org/officeDocument/2006/relationships/image" Target="../media/image6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29.sv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200343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108643" y="2424037"/>
            <a:ext cx="509169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Fundamentals of Organizational Communication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260183" y="4768459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Walid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El </a:t>
            </a:r>
            <a:r>
              <a:rPr lang="en-US" sz="2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Leithy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78F010B-A838-4C7E-A0BB-9E64CCBACC82}"/>
              </a:ext>
            </a:extLst>
          </p:cNvPr>
          <p:cNvSpPr txBox="1"/>
          <p:nvPr/>
        </p:nvSpPr>
        <p:spPr>
          <a:xfrm>
            <a:off x="933450" y="6019800"/>
            <a:ext cx="131445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Chapter 1</a:t>
            </a:r>
            <a:endParaRPr lang="ar-EG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1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Objectives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rtl="0" fontAlgn="base"/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1.1 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Examine the factors that have changed organizations and the way people work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1.2 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Recognize communication to be fundamental to the process of organizing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1.3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Describe communication in the information- rich world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1.4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Recognize communication as a key to organizational excellence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1.5 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Report communication competency as a personal and organizational need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1.6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Describe the human communication process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1.7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Develop awareness of our personal communication competencies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69133" y="1376447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Objectives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551300"/>
            <a:ext cx="841732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rtl="0" fontAlgn="base"/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1.8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Distinguish among interpersonal, small-group, and organizational communication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1.9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Identify descriptions of organizations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1.10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Definitions of organizational communication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1.11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Assess personal development needs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85259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87145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5673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9999"/>
                </a:solidFill>
                <a:latin typeface="Arial" panose="020B0604020202020204" pitchFamily="34" charset="0"/>
              </a:rPr>
              <a:t>What is Organizational Communication?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0" i="0" strike="noStrike" dirty="0">
                <a:solidFill>
                  <a:srgbClr val="4007A2"/>
                </a:solidFill>
                <a:effectLst/>
                <a:latin typeface="-apple-system"/>
                <a:hlinkClick r:id="rId4"/>
              </a:rPr>
              <a:t>Organizational communication is a </a:t>
            </a:r>
            <a:r>
              <a:rPr lang="en-US" sz="2800" b="1" i="0" strike="noStrike" dirty="0">
                <a:solidFill>
                  <a:srgbClr val="4007A2"/>
                </a:solidFill>
                <a:effectLst/>
                <a:latin typeface="-apple-system"/>
                <a:hlinkClick r:id="rId4"/>
              </a:rPr>
              <a:t>field of study and a practice that involves the exchange of verbal and nonverbal messages in the context of a formal organization</a:t>
            </a:r>
            <a:r>
              <a:rPr lang="en-US" sz="2800" b="1" i="0" strike="noStrike" baseline="30000" dirty="0">
                <a:solidFill>
                  <a:srgbClr val="123BB6"/>
                </a:solidFill>
                <a:effectLst/>
                <a:latin typeface="-apple-system"/>
                <a:hlinkClick r:id="rId5"/>
              </a:rPr>
              <a:t>1</a:t>
            </a:r>
            <a:r>
              <a:rPr lang="en-US" sz="2800" b="1" i="0" strike="noStrike" baseline="30000" dirty="0">
                <a:solidFill>
                  <a:srgbClr val="123BB6"/>
                </a:solidFill>
                <a:effectLst/>
                <a:latin typeface="-apple-system"/>
                <a:hlinkClick r:id="rId6"/>
              </a:rPr>
              <a:t>2</a:t>
            </a:r>
            <a:r>
              <a:rPr lang="en-US" sz="2800" b="0" i="0" dirty="0">
                <a:solidFill>
                  <a:srgbClr val="111111"/>
                </a:solidFill>
                <a:effectLst/>
                <a:latin typeface="-apple-system"/>
              </a:rPr>
              <a:t>. </a:t>
            </a:r>
            <a:r>
              <a:rPr lang="en-US" sz="2800" b="0" i="0" dirty="0">
                <a:solidFill>
                  <a:srgbClr val="4007A2"/>
                </a:solidFill>
                <a:effectLst/>
                <a:latin typeface="-apple-system"/>
                <a:hlinkClick r:id="rId7"/>
              </a:rPr>
              <a:t>It describes the </a:t>
            </a:r>
            <a:r>
              <a:rPr lang="en-US" sz="2800" b="1" i="0" dirty="0">
                <a:solidFill>
                  <a:srgbClr val="4007A2"/>
                </a:solidFill>
                <a:effectLst/>
                <a:latin typeface="-apple-system"/>
                <a:hlinkClick r:id="rId7"/>
              </a:rPr>
              <a:t>structure and style of interaction</a:t>
            </a:r>
            <a:r>
              <a:rPr lang="en-US" sz="2800" b="0" i="0" dirty="0">
                <a:solidFill>
                  <a:srgbClr val="4007A2"/>
                </a:solidFill>
                <a:effectLst/>
                <a:latin typeface="-apple-system"/>
                <a:hlinkClick r:id="rId7"/>
              </a:rPr>
              <a:t> among individuals within an organization and with external stakeholders</a:t>
            </a:r>
            <a:r>
              <a:rPr lang="en-US" sz="2800" b="1" i="0" strike="noStrike" baseline="30000" dirty="0">
                <a:solidFill>
                  <a:srgbClr val="123BB6"/>
                </a:solidFill>
                <a:effectLst/>
                <a:latin typeface="-apple-system"/>
                <a:hlinkClick r:id="rId8"/>
              </a:rPr>
              <a:t>3</a:t>
            </a:r>
            <a:r>
              <a:rPr lang="en-US" sz="2800" b="1" i="0" strike="noStrike" baseline="30000" dirty="0">
                <a:solidFill>
                  <a:srgbClr val="123BB6"/>
                </a:solidFill>
                <a:effectLst/>
                <a:latin typeface="-apple-system"/>
                <a:hlinkClick r:id="rId9"/>
              </a:rPr>
              <a:t>4</a:t>
            </a:r>
            <a:r>
              <a:rPr lang="en-US" sz="2800" b="0" i="0" dirty="0">
                <a:solidFill>
                  <a:srgbClr val="111111"/>
                </a:solidFill>
                <a:effectLst/>
                <a:latin typeface="-apple-system"/>
              </a:rPr>
              <a:t>. </a:t>
            </a:r>
            <a:r>
              <a:rPr lang="en-US" sz="2800" b="0" i="0" strike="noStrike" dirty="0">
                <a:solidFill>
                  <a:srgbClr val="4007A2"/>
                </a:solidFill>
                <a:effectLst/>
                <a:latin typeface="-apple-system"/>
                <a:hlinkClick r:id="rId10"/>
              </a:rPr>
              <a:t>It also refers to </a:t>
            </a:r>
            <a:r>
              <a:rPr lang="en-US" sz="2800" b="1" i="0" strike="noStrike" dirty="0">
                <a:solidFill>
                  <a:srgbClr val="4007A2"/>
                </a:solidFill>
                <a:effectLst/>
                <a:latin typeface="-apple-system"/>
                <a:hlinkClick r:id="rId10"/>
              </a:rPr>
              <a:t>the way an organization gives information about its aims and activities</a:t>
            </a:r>
            <a:r>
              <a:rPr lang="en-US" sz="2800" b="0" i="0" strike="noStrike" dirty="0">
                <a:solidFill>
                  <a:srgbClr val="4007A2"/>
                </a:solidFill>
                <a:effectLst/>
                <a:latin typeface="-apple-system"/>
                <a:hlinkClick r:id="rId10"/>
              </a:rPr>
              <a:t> to the public and its employees</a:t>
            </a:r>
            <a:r>
              <a:rPr lang="en-US" sz="2800" b="1" i="0" strike="noStrike" baseline="30000" dirty="0">
                <a:solidFill>
                  <a:srgbClr val="123BB6"/>
                </a:solidFill>
                <a:effectLst/>
                <a:latin typeface="-apple-system"/>
                <a:hlinkClick r:id="rId11"/>
              </a:rPr>
              <a:t>5</a:t>
            </a:r>
            <a:r>
              <a:rPr lang="en-US" sz="2800" b="0" i="0" dirty="0">
                <a:solidFill>
                  <a:srgbClr val="111111"/>
                </a:solidFill>
                <a:effectLst/>
                <a:latin typeface="-apple-system"/>
              </a:rPr>
              <a:t>.</a:t>
            </a:r>
            <a:endParaRPr lang="en-US" sz="2800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1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85896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34513" y="1403718"/>
            <a:ext cx="6064467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The Changing Nature of Organizations and Work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Objective 1.1 Examine the factors that have changed organizations and the way people work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72287" y="155408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8C7B41E8-054B-41B1-A10D-3136DFD36F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4022" y="3462999"/>
            <a:ext cx="6296025" cy="2257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0568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566441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1.1 The Changing Nature of Organizations and Work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2050" name="Picture 2">
            <a:extLst>
              <a:ext uri="{FF2B5EF4-FFF2-40B4-BE49-F238E27FC236}">
                <a16:creationId xmlns:a16="http://schemas.microsoft.com/office/drawing/2014/main" id="{A473062E-2EEB-491E-994A-D266284D56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5649" y="2430178"/>
            <a:ext cx="5467350" cy="415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83227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68740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1.1 The Changing Nature of Organizations and Work Cont. 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Turbulent period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Contemporary organizations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1 – Turbulent period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One of the more turbulent periods of history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Unprecedented opportunities and unprecedented problems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Uncertainty and change have become the norm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Creativity and innovation are more important than ever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2 – Contemporary organization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New relationships between organizations and employees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Old social contract replaced by frequent employment shifts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26106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1055"/>
            <a:ext cx="6959817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Challenges for Individuals and Organizations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58465B4F-0804-4976-9D7A-AE44F1E8A8D2}"/>
              </a:ext>
            </a:extLst>
          </p:cNvPr>
          <p:cNvSpPr txBox="1"/>
          <p:nvPr/>
        </p:nvSpPr>
        <p:spPr>
          <a:xfrm>
            <a:off x="3048000" y="3848611"/>
            <a:ext cx="609600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sz="1800" b="1" dirty="0">
              <a:solidFill>
                <a:srgbClr val="0000CC"/>
              </a:solidFill>
              <a:latin typeface="Comic Sans MS" pitchFamily="66" charset="0"/>
            </a:endParaRPr>
          </a:p>
          <a:p>
            <a:endParaRPr lang="en-GB" b="1" dirty="0">
              <a:solidFill>
                <a:srgbClr val="0000CC"/>
              </a:solidFill>
              <a:latin typeface="Comic Sans MS" pitchFamily="66" charset="0"/>
            </a:endParaRPr>
          </a:p>
          <a:p>
            <a:endParaRPr lang="en-GB" b="1" dirty="0">
              <a:solidFill>
                <a:srgbClr val="0000CC"/>
              </a:solidFill>
              <a:latin typeface="Comic Sans MS" pitchFamily="66" charset="0"/>
            </a:endParaRPr>
          </a:p>
          <a:p>
            <a:endParaRPr lang="en-GB" sz="1800" b="1" dirty="0">
              <a:solidFill>
                <a:srgbClr val="0000CC"/>
              </a:solidFill>
              <a:latin typeface="Comic Sans MS" pitchFamily="66" charset="0"/>
            </a:endParaRPr>
          </a:p>
          <a:p>
            <a:endParaRPr lang="en-GB" b="1" dirty="0">
              <a:solidFill>
                <a:srgbClr val="0000CC"/>
              </a:solidFill>
              <a:latin typeface="Comic Sans MS" pitchFamily="66" charset="0"/>
            </a:endParaRPr>
          </a:p>
          <a:p>
            <a:endParaRPr lang="en-GB" sz="1800" b="1" dirty="0">
              <a:solidFill>
                <a:srgbClr val="0000CC"/>
              </a:solidFill>
              <a:latin typeface="Comic Sans MS" pitchFamily="66" charset="0"/>
            </a:endParaRPr>
          </a:p>
          <a:p>
            <a:endParaRPr lang="en-GB" b="1" dirty="0">
              <a:solidFill>
                <a:srgbClr val="0000CC"/>
              </a:solidFill>
              <a:latin typeface="Comic Sans MS" pitchFamily="66" charset="0"/>
            </a:endParaRPr>
          </a:p>
          <a:p>
            <a:r>
              <a:rPr lang="en-GB" sz="1800" b="1" dirty="0">
                <a:solidFill>
                  <a:srgbClr val="0000CC"/>
                </a:solidFill>
                <a:latin typeface="Comic Sans MS" pitchFamily="66" charset="0"/>
              </a:rPr>
              <a:t>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49B1EFE-02DC-48F0-92EB-FEA0064D3126}"/>
              </a:ext>
            </a:extLst>
          </p:cNvPr>
          <p:cNvSpPr txBox="1"/>
          <p:nvPr/>
        </p:nvSpPr>
        <p:spPr>
          <a:xfrm>
            <a:off x="3708805" y="2299289"/>
            <a:ext cx="7600950" cy="276998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Objective 1.2 Recognize communication to be fundamental to the process of organizing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</a:p>
          <a:p>
            <a:endParaRPr lang="en-US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</p:txBody>
      </p:sp>
      <p:pic>
        <p:nvPicPr>
          <p:cNvPr id="3076" name="Picture 4">
            <a:extLst>
              <a:ext uri="{FF2B5EF4-FFF2-40B4-BE49-F238E27FC236}">
                <a16:creationId xmlns:a16="http://schemas.microsoft.com/office/drawing/2014/main" id="{DE95E795-FAB8-478D-85C5-E6370D5913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9775" y="3530395"/>
            <a:ext cx="4514850" cy="2162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07887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68931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1.2 Challenges for Individuals and Organizations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9594"/>
            <a:ext cx="8417320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Organizational and individual environments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Organizational and individual challenges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</a:p>
          <a:p>
            <a:pPr algn="l" rtl="0" fontAlgn="base">
              <a:buFont typeface="Arial" panose="020B0604020202020204" pitchFamily="34" charset="0"/>
              <a:buChar char="•"/>
            </a:pPr>
            <a:endParaRPr lang="en-US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1 – Organizational and individual environments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Complex, fragile, turbulent, and uncertain environments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Enormous opportunities for innovation and change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2 – Organizational and individual challenges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Problems of sharing our planet, our humanity, and a global rule book 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Requirement to continually learn and build new competencies 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613834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99866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65169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The Communications Era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Objective 1.3 Describe communication in the information- rich world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</a:p>
          <a:p>
            <a:endParaRPr lang="en-US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72287" y="1523941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4100" name="Picture 4">
            <a:extLst>
              <a:ext uri="{FF2B5EF4-FFF2-40B4-BE49-F238E27FC236}">
                <a16:creationId xmlns:a16="http://schemas.microsoft.com/office/drawing/2014/main" id="{FF18C603-2271-4956-A531-00E73E0430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0583" y="3526982"/>
            <a:ext cx="493395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88830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68264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1.3 The Communications Era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2750"/>
            <a:ext cx="8417320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Complex communications environments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marL="285750" indent="-285750" algn="l" rtl="0" fontAlgn="base">
              <a:buFontTx/>
              <a:buChar char="-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Postindustrial information society and conceptual age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1 – Complex communications environments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World more interconnected than ever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Globalization and nature of innovation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2 – Postindustrial </a:t>
            </a:r>
            <a:r>
              <a:rPr lang="en-US" sz="1800" b="0" i="1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information society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 and </a:t>
            </a:r>
            <a:r>
              <a:rPr lang="en-US" sz="1800" b="0" i="1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conceptual age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Rapid change associated with mass production of information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342900" indent="-342900" algn="l" rtl="0" fontAlgn="base">
              <a:buFontTx/>
              <a:buChar char="-"/>
            </a:pP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55210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60835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Communication: The Key to Organizational Excellence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485180" y="4799253"/>
            <a:ext cx="919535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Objective 1.4 Recognize communication as a key to organizational excellence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</a:p>
          <a:p>
            <a:endParaRPr lang="en-US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5124" name="Picture 4">
            <a:extLst>
              <a:ext uri="{FF2B5EF4-FFF2-40B4-BE49-F238E27FC236}">
                <a16:creationId xmlns:a16="http://schemas.microsoft.com/office/drawing/2014/main" id="{ED4A87DA-5CE0-4950-A075-3AD3D8B27E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974" y="2414104"/>
            <a:ext cx="4276626" cy="2015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77317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29607"/>
            <a:ext cx="46713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1.4 Communication: The Key to Organizational Excellence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958302" y="2569896"/>
            <a:ext cx="8417320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Communication excellence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marL="285750" indent="-285750" algn="l" rtl="0" fontAlgn="base">
              <a:buFontTx/>
              <a:buChar char="-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Future employees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</a:p>
          <a:p>
            <a:pPr marL="342900" indent="-342900" algn="l" rtl="0" fontAlgn="base">
              <a:buFontTx/>
              <a:buChar char="-"/>
            </a:pPr>
            <a:endParaRPr lang="en-US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1 – Communication excellence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Key to organizational excellence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More than just efficient management of large volumes of facts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2 – Future employees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Competent communicators at all organizational levels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Excellence depends on the abilities, commitment, and creativity of all organizational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members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marL="342900" indent="-342900" algn="l" rtl="0" fontAlgn="base">
              <a:buFontTx/>
              <a:buChar char="-"/>
            </a:pP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6146" name="Picture 2">
            <a:extLst>
              <a:ext uri="{FF2B5EF4-FFF2-40B4-BE49-F238E27FC236}">
                <a16:creationId xmlns:a16="http://schemas.microsoft.com/office/drawing/2014/main" id="{A3CD2C24-FCC2-4023-9D40-B31B47FBCB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61375" y="2391714"/>
            <a:ext cx="3219450" cy="1419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43789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381595"/>
            <a:ext cx="46713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Excellence in Communication: Communication Competency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rtl="0" fontAlgn="base"/>
            <a:r>
              <a:rPr lang="en-US" altLang="ar-EG" sz="2400" b="1" kern="0" dirty="0">
                <a:solidFill>
                  <a:srgbClr val="CC6600"/>
                </a:solidFill>
                <a:latin typeface="Times New Roman" pitchFamily="18" charset="0"/>
                <a:cs typeface="Times New Roman" panose="02020603050405020304" pitchFamily="18" charset="0"/>
              </a:rPr>
              <a:t> 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Communication competency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- Components of communication competency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Components of communication competency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Competency arises out of four basic components: process understanding, interpersonal sensitivity, communication skills, and ethical responsibility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Competence comes from the interaction of three primary elements: theory, practice, and analysis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endParaRPr lang="en-US" sz="2400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5069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71915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Organizational Communication: A Competency-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b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</a:br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Based Approach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DF32DE03-4922-4A40-97B5-EA69C4C5D161}"/>
              </a:ext>
            </a:extLst>
          </p:cNvPr>
          <p:cNvSpPr txBox="1"/>
          <p:nvPr/>
        </p:nvSpPr>
        <p:spPr>
          <a:xfrm>
            <a:off x="3318153" y="2390349"/>
            <a:ext cx="6096000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Objective 1.6 Report communication competency as a personal and organizational need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</a:p>
          <a:p>
            <a:endParaRPr lang="en-US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endParaRPr lang="en-US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endParaRPr lang="en-US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endParaRPr lang="en-US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endParaRPr lang="en-US" dirty="0"/>
          </a:p>
        </p:txBody>
      </p:sp>
      <p:pic>
        <p:nvPicPr>
          <p:cNvPr id="7170" name="Picture 2">
            <a:extLst>
              <a:ext uri="{FF2B5EF4-FFF2-40B4-BE49-F238E27FC236}">
                <a16:creationId xmlns:a16="http://schemas.microsoft.com/office/drawing/2014/main" id="{81273321-4DEB-45AA-92FD-DECC90C297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7800" y="3615429"/>
            <a:ext cx="5133975" cy="2031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275779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8726"/>
            <a:ext cx="68550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1.6 Organizational Communication: A Competency-Based Approach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1 – Knowledge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Learning of theory and principles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Exploration of the interactive process nature of human communication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2 – Sensitivity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Ability and willingness to understand what others feel and do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Examination of our personal “theories-in-use” about communication and organizations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3 – Skills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Developing important analytical capabilities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Ability to communicate effectively in a variety of settings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Applying knowledge and sensitivity to case studies and individual experiences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4 – Values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Taking personal responsibility for effective communication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Developing values through discussion of personal responsibility 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62457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567803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8726"/>
            <a:ext cx="68550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Understanding Human Communication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910B0374-0798-4594-A08C-A7AEF317FFD4}"/>
              </a:ext>
            </a:extLst>
          </p:cNvPr>
          <p:cNvSpPr txBox="1"/>
          <p:nvPr/>
        </p:nvSpPr>
        <p:spPr>
          <a:xfrm>
            <a:off x="3385473" y="2733472"/>
            <a:ext cx="575609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Objective 1.7 Describe the human communication process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ar-EG" dirty="0"/>
          </a:p>
        </p:txBody>
      </p:sp>
      <p:pic>
        <p:nvPicPr>
          <p:cNvPr id="8194" name="Picture 2">
            <a:extLst>
              <a:ext uri="{FF2B5EF4-FFF2-40B4-BE49-F238E27FC236}">
                <a16:creationId xmlns:a16="http://schemas.microsoft.com/office/drawing/2014/main" id="{9B00CA68-6E28-48D8-848D-BCC0E03234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1033" y="3884950"/>
            <a:ext cx="5086350" cy="209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868996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8726"/>
            <a:ext cx="68550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1.7 Understanding Human Communication</a:t>
            </a:r>
            <a:r>
              <a:rPr lang="en-US" sz="1800" b="0" i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DCA70CA7-60C0-4F6E-8ED6-221E6A700ED6}"/>
              </a:ext>
            </a:extLst>
          </p:cNvPr>
          <p:cNvSpPr txBox="1"/>
          <p:nvPr/>
        </p:nvSpPr>
        <p:spPr>
          <a:xfrm>
            <a:off x="3437433" y="2634259"/>
            <a:ext cx="5704134" cy="45858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20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Defining Communication </a:t>
            </a:r>
            <a:r>
              <a:rPr lang="en-US" sz="20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20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- 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Human communication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marL="285750" indent="-285750" algn="l" rtl="0" fontAlgn="base">
              <a:buFontTx/>
              <a:buChar char="-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Shared realities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</a:p>
          <a:p>
            <a:pPr marL="285750" indent="-285750" algn="l" rtl="0" fontAlgn="base">
              <a:buFontTx/>
              <a:buChar char="-"/>
            </a:pPr>
            <a:endParaRPr lang="en-US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Defining Communication 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1 – Human communication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Constituting experience of working together and making sense of what 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it means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Use of symbols or words to attempt to create mutual understanding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2 – Shared realities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Communication is an attempt to construct shared realities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Create present reality through sharing realities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285750" indent="-285750" algn="l" rtl="0" fontAlgn="base">
              <a:buFontTx/>
              <a:buChar char="-"/>
            </a:pP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</p:txBody>
      </p:sp>
      <p:pic>
        <p:nvPicPr>
          <p:cNvPr id="9218" name="Picture 2">
            <a:extLst>
              <a:ext uri="{FF2B5EF4-FFF2-40B4-BE49-F238E27FC236}">
                <a16:creationId xmlns:a16="http://schemas.microsoft.com/office/drawing/2014/main" id="{AEBDC8D5-2D9F-4891-93F2-B505BF5160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725" y="2369387"/>
            <a:ext cx="3467100" cy="1704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535860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382944"/>
            <a:ext cx="68550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Human Communication: Messages and Constitutive Processes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FBB73DA-A9B4-4AA9-B63A-8E79F8A04683}"/>
              </a:ext>
            </a:extLst>
          </p:cNvPr>
          <p:cNvSpPr txBox="1"/>
          <p:nvPr/>
        </p:nvSpPr>
        <p:spPr>
          <a:xfrm>
            <a:off x="3437433" y="2588399"/>
            <a:ext cx="570413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Objective 1.8 Develop awareness of our personal communication competencies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ar-EG" dirty="0"/>
          </a:p>
        </p:txBody>
      </p:sp>
      <p:pic>
        <p:nvPicPr>
          <p:cNvPr id="10242" name="Picture 2">
            <a:extLst>
              <a:ext uri="{FF2B5EF4-FFF2-40B4-BE49-F238E27FC236}">
                <a16:creationId xmlns:a16="http://schemas.microsoft.com/office/drawing/2014/main" id="{4AD6354C-E60D-4077-B630-91F9F86C91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449" y="3503488"/>
            <a:ext cx="5029200" cy="1857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05317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38677" y="1468117"/>
            <a:ext cx="68550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1.8 Human Communication: Messages and 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b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</a:br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Constitutive Processes (1 of 5)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80A70B71-273F-4BBE-A132-D67C85BCA952}"/>
              </a:ext>
            </a:extLst>
          </p:cNvPr>
          <p:cNvSpPr txBox="1"/>
          <p:nvPr/>
        </p:nvSpPr>
        <p:spPr>
          <a:xfrm>
            <a:off x="3047189" y="3045636"/>
            <a:ext cx="6094378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 fontAlgn="base"/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Source/Receiver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1 – Sending messages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Individual in a communication is both sender and receiver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Talk to send messages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2 – Receiving messages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Monitor nonverbal reactions of others 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Use of technology to rapidly exchange messages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366722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5280"/>
            <a:ext cx="6855041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1.8 Human Communication: Messages and </a:t>
            </a:r>
            <a:r>
              <a:rPr lang="en-US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br>
              <a:rPr lang="en-US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</a:br>
            <a:r>
              <a:rPr lang="en-US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Constitutive Processes (1 of 5)</a:t>
            </a:r>
            <a:r>
              <a:rPr lang="en-US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A5819C59-311B-4979-8E3F-07CC82F97262}"/>
              </a:ext>
            </a:extLst>
          </p:cNvPr>
          <p:cNvSpPr txBox="1"/>
          <p:nvPr/>
        </p:nvSpPr>
        <p:spPr>
          <a:xfrm>
            <a:off x="3047189" y="2491638"/>
            <a:ext cx="6094378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 fontAlgn="base"/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Encoding/Decoding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1 – Encoding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Process of formulating messages, choosing content and symbols to 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convey meaning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Determining what we want to be understood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Determining how we believe that it can best be presented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2 – Decoding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Process of assigning meaning to message symbols received 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Taking what we see and hear and interpreting it 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559424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8726"/>
            <a:ext cx="685504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Please compose a communication 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b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</a:br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message using below symbols 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11268" name="Picture 4">
            <a:extLst>
              <a:ext uri="{FF2B5EF4-FFF2-40B4-BE49-F238E27FC236}">
                <a16:creationId xmlns:a16="http://schemas.microsoft.com/office/drawing/2014/main" id="{6196A35A-DF12-4273-8617-1BF88CCEA1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7350" y="2710190"/>
            <a:ext cx="5764875" cy="3556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59237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8726"/>
            <a:ext cx="6855041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1.8 Human Communication: Messages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b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</a:br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and Constitutive Processes (2 of 5)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5408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ED0B82C3-D933-48ED-B07D-2CC8CEF9486A}"/>
              </a:ext>
            </a:extLst>
          </p:cNvPr>
          <p:cNvSpPr txBox="1"/>
          <p:nvPr/>
        </p:nvSpPr>
        <p:spPr>
          <a:xfrm>
            <a:off x="4417349" y="2166349"/>
            <a:ext cx="6701366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 fontAlgn="base"/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Message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1 – Source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Sends messages in any combination of the five senses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Intent of the message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2 – Meaning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Decoding of messages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Messages serve as symbols for meaning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Channel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1 – Medium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Link between source and receiver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Includes the five senses and technology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Channels used in combination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2 – Distortion of messages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Message distortion in reception – technological and sensory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Selection of channel is a message in itself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601045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8726"/>
            <a:ext cx="6855041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1.8 Human Communication: Messages and 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b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</a:br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Constitutive Processes (3 of 5)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FD1B5CB8-54A7-48DC-B5FF-FF225AFCB9CA}"/>
              </a:ext>
            </a:extLst>
          </p:cNvPr>
          <p:cNvSpPr txBox="1"/>
          <p:nvPr/>
        </p:nvSpPr>
        <p:spPr>
          <a:xfrm>
            <a:off x="4114798" y="2369386"/>
            <a:ext cx="8077201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 fontAlgn="base"/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Noise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1 – Types of noises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cInterference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contributing to discrepancies in </a:t>
            </a:r>
            <a:r>
              <a:rPr lang="en-US" sz="1800" b="0" i="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deoding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Physical distractions, channel interference, communicative competence, </a:t>
            </a:r>
            <a:r>
              <a:rPr lang="en-US" sz="1800" b="0" i="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etc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2 – Presence of noise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Always present in some form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Type of noise contributes to the meanings assigned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Competence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1 – Impression of competence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Ability to generate shared realities contributes to the impression of our own competence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We continually evaluate and form impressions about others’ competence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2 – Encoding/decoding messages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Impressions contribute to encoding/decoding messages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Contributes to communication effects and evaluation of the effectiveness of interactions 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801202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8726"/>
            <a:ext cx="6855041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Messages and Constitutive Processes Model</a:t>
            </a:r>
            <a:r>
              <a:rPr lang="en-US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72287" y="1595839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12290" name="Picture 2">
            <a:extLst>
              <a:ext uri="{FF2B5EF4-FFF2-40B4-BE49-F238E27FC236}">
                <a16:creationId xmlns:a16="http://schemas.microsoft.com/office/drawing/2014/main" id="{AD1E457D-7489-4BDF-803F-06863B702A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2287" y="2295880"/>
            <a:ext cx="8496300" cy="441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516867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8726"/>
            <a:ext cx="68550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1.8 Human Communication: Messages 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b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</a:br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and Constitutive Processes (4 of 5)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46535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rtl="0" fontAlgn="base"/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Field of Experience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1 – Familiarity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What we do depends on our experiences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Behavior depends on familiarity to situations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2 – Situation specific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May relate to evaluations of self-competence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Common fields of experience enable easier communication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Communication Context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1 – Communication interaction environment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Includes the specific time and place of the interaction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Includes roles, relationships, and status of participants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2 – Communication intentions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Context contributes to our intentions 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marL="342900" marR="0" lvl="0" indent="-342900" algn="just" defTabSz="6858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000000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altLang="en-US" sz="2400" b="0" i="0" u="none" strike="noStrike" kern="0" cap="none" spc="0" normalizeH="0" baseline="0" noProof="0" dirty="0">
              <a:ln>
                <a:noFill/>
              </a:ln>
              <a:solidFill>
                <a:srgbClr val="201E50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028766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8726"/>
            <a:ext cx="6855041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1.8 Human Communication: Messages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b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</a:br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and Constitutive Processes (5 of 5)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Realities and Effects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- Communication realities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marL="285750" indent="-285750" algn="l" rtl="0" fontAlgn="base">
              <a:buFontTx/>
              <a:buChar char="-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Ethics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</a:p>
          <a:p>
            <a:pPr algn="l" rtl="0" fontAlgn="base"/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Realities and Effects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1 – Communication realities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Result, consequence, or outcome of the communication exchange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Effect can be immediate or delayed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2 – Ethics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Evaluation of ethics influence future interactions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Ethical perceptions of past interactions influence perceptions of future communication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342900" indent="-342900" algn="l" rtl="0" fontAlgn="base">
              <a:buFontTx/>
              <a:buChar char="-"/>
            </a:pP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230463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8726"/>
            <a:ext cx="68550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Communication as Constitutive of Shared Realities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670820" y="2383104"/>
            <a:ext cx="8417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Objective 1.9 Distinguish among interpersonal, small-group, and organizational communication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kumimoji="0" lang="en-US" altLang="ar-EG" sz="2800" b="0" i="0" u="none" strike="noStrike" kern="0" cap="none" spc="0" normalizeH="0" baseline="0" noProof="0" dirty="0">
              <a:ln>
                <a:noFill/>
              </a:ln>
              <a:solidFill>
                <a:srgbClr val="201E50"/>
              </a:solidFill>
              <a:effectLst/>
              <a:uLnTx/>
              <a:uFillTx/>
              <a:latin typeface="Times New Roman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13314" name="Picture 2">
            <a:extLst>
              <a:ext uri="{FF2B5EF4-FFF2-40B4-BE49-F238E27FC236}">
                <a16:creationId xmlns:a16="http://schemas.microsoft.com/office/drawing/2014/main" id="{CA7CC975-B1D7-4947-B65D-E2D5EB6584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1141" y="3582256"/>
            <a:ext cx="4619625" cy="159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444171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8726"/>
            <a:ext cx="68550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1.9 Communication as Constitutive of 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b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</a:br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Shared Realities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59504"/>
            <a:ext cx="8417320" cy="387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- Shared realities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- Types of communications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just" eaLnBrk="1" hangingPunct="1">
              <a:defRPr/>
            </a:pPr>
            <a:endParaRPr lang="en-US" altLang="ar-EG" sz="2400" b="1" dirty="0">
              <a:solidFill>
                <a:srgbClr val="CC6600"/>
              </a:solidFill>
              <a:ea typeface="+mn-ea"/>
              <a:cs typeface="+mn-cs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1 – Shared realities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Communication is the attempt to construct </a:t>
            </a:r>
            <a:r>
              <a:rPr lang="en-US" sz="1800" b="0" i="1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shared realities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Culture and context influence communication 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Communication is dynamic and ever-changing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2 – Types of communications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Interpersonal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Group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Public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Organizational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just" eaLnBrk="1" hangingPunct="1">
              <a:defRPr/>
            </a:pPr>
            <a:endParaRPr lang="en-US" altLang="ar-EG" sz="2400" b="1" dirty="0">
              <a:solidFill>
                <a:srgbClr val="CC6600"/>
              </a:solidFill>
              <a:ea typeface="+mn-ea"/>
              <a:cs typeface="+mn-cs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885375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5280"/>
            <a:ext cx="6855041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Twenty-First Century Concepts of Organizations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2C5C6D89-B2C0-437A-8EEE-DD09EBF1A82B}"/>
              </a:ext>
            </a:extLst>
          </p:cNvPr>
          <p:cNvSpPr txBox="1"/>
          <p:nvPr/>
        </p:nvSpPr>
        <p:spPr>
          <a:xfrm>
            <a:off x="3767036" y="2696283"/>
            <a:ext cx="609437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Objective 1.10 Identify descriptions of organizations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ar-EG" dirty="0"/>
          </a:p>
        </p:txBody>
      </p:sp>
      <p:pic>
        <p:nvPicPr>
          <p:cNvPr id="15362" name="Picture 2">
            <a:extLst>
              <a:ext uri="{FF2B5EF4-FFF2-40B4-BE49-F238E27FC236}">
                <a16:creationId xmlns:a16="http://schemas.microsoft.com/office/drawing/2014/main" id="{57FF1AF5-61CD-4181-90CF-0AB91C49CB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8453" y="3548543"/>
            <a:ext cx="4229100" cy="204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171315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5280"/>
            <a:ext cx="68550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1.10 Twenty-First Century Concepts of Organizations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1423BB4-2643-4625-B525-113105466616}"/>
              </a:ext>
            </a:extLst>
          </p:cNvPr>
          <p:cNvSpPr txBox="1"/>
          <p:nvPr/>
        </p:nvSpPr>
        <p:spPr>
          <a:xfrm>
            <a:off x="3385473" y="2634259"/>
            <a:ext cx="5756093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- Organizing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marL="285750" indent="-285750" algn="l" rtl="0" fontAlgn="base">
              <a:buFontTx/>
              <a:buChar char="-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Types of organizations</a:t>
            </a:r>
          </a:p>
          <a:p>
            <a:pPr marL="285750" indent="-285750" algn="l" rtl="0" fontAlgn="base">
              <a:buFontTx/>
              <a:buChar char="-"/>
            </a:pPr>
            <a:endParaRPr lang="en-US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1 – Organizing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Purposeful activities as a result of communication behaviors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Communication seeks to bring order out of chaos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Five features of all organizations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2 – Types of organizations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Family-owned, social justice, and volunteer organizations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Partnerships, entrepreneurial opportunities, home-based work, and global ventures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Temporary, local, regional, or global organizations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285750" indent="-285750" algn="l" rtl="0" fontAlgn="base">
              <a:buFontTx/>
              <a:buChar char="-"/>
            </a:pP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539558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5280"/>
            <a:ext cx="685504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Definitions of Organizational Communication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FF08B00F-C934-40B1-A87F-511002D0DD5F}"/>
              </a:ext>
            </a:extLst>
          </p:cNvPr>
          <p:cNvSpPr txBox="1"/>
          <p:nvPr/>
        </p:nvSpPr>
        <p:spPr>
          <a:xfrm>
            <a:off x="3385473" y="2515841"/>
            <a:ext cx="5756093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Objective 1.11 Survey definitions of organizational communication</a:t>
            </a:r>
          </a:p>
          <a:p>
            <a:endParaRPr lang="en-US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endParaRPr lang="ar-EG" dirty="0"/>
          </a:p>
        </p:txBody>
      </p:sp>
      <p:pic>
        <p:nvPicPr>
          <p:cNvPr id="16386" name="Picture 2">
            <a:extLst>
              <a:ext uri="{FF2B5EF4-FFF2-40B4-BE49-F238E27FC236}">
                <a16:creationId xmlns:a16="http://schemas.microsoft.com/office/drawing/2014/main" id="{CA6FA994-6427-42B1-A064-7A1D0C02F5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0046" y="3639803"/>
            <a:ext cx="4162425" cy="184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027684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8A6C051A-D23E-4D3E-9CAB-E6EF20A9FF01}"/>
              </a:ext>
            </a:extLst>
          </p:cNvPr>
          <p:cNvSpPr txBox="1"/>
          <p:nvPr/>
        </p:nvSpPr>
        <p:spPr>
          <a:xfrm>
            <a:off x="4912866" y="1472629"/>
            <a:ext cx="6096000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1.11 Definitions of Organizational Communication (1 of 3)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BEC8FB8-9262-4CD9-BBE1-CECC416B1E3E}"/>
              </a:ext>
            </a:extLst>
          </p:cNvPr>
          <p:cNvSpPr txBox="1"/>
          <p:nvPr/>
        </p:nvSpPr>
        <p:spPr>
          <a:xfrm>
            <a:off x="3861881" y="2476165"/>
            <a:ext cx="9299642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 fontAlgn="base"/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Organizational Communication as Process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1 – Process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Ongoing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Ever changing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Evolutionary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Culturally dependent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2 – Process occurrence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Occurs in developing strategy, planning, decision making, and executing the work of the organization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Occurs during unexpected crises, changes in the external environment, encounters with competitors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578479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5280"/>
            <a:ext cx="685504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1.11 Definitions of Organizational Communication (1 of 3)</a:t>
            </a:r>
            <a:r>
              <a:rPr lang="en-US" sz="2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06803919-5A92-49D1-B297-BFF1460110B5}"/>
              </a:ext>
            </a:extLst>
          </p:cNvPr>
          <p:cNvSpPr txBox="1"/>
          <p:nvPr/>
        </p:nvSpPr>
        <p:spPr>
          <a:xfrm>
            <a:off x="3598249" y="2809875"/>
            <a:ext cx="8282576" cy="44873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 fontAlgn="base"/>
            <a:r>
              <a:rPr lang="en-US" sz="24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Organizational Communication as People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24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1 – Organizational communication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24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Contributes to creating relationships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24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Assists in achieving diverse purposes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</a:p>
          <a:p>
            <a:pPr algn="l" rtl="0" fontAlgn="base"/>
            <a:r>
              <a:rPr lang="en-US" sz="24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2 – Organizational communication occurrence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24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Occurs between people who share work and interpersonal relationships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24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Occurs between people who are geographically separated 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24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Occurs across networks of people with a variety of objectives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</a:p>
          <a:p>
            <a:pPr algn="l" rtl="0" fontAlgn="base"/>
            <a:r>
              <a:rPr lang="en-US" sz="2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endParaRPr kumimoji="0" lang="en-US" altLang="en-US" sz="1800" b="1" i="0" u="none" strike="noStrike" kern="0" cap="none" spc="0" normalizeH="0" baseline="0" noProof="0" dirty="0">
              <a:ln>
                <a:noFill/>
              </a:ln>
              <a:solidFill>
                <a:srgbClr val="CC66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1183584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5280"/>
            <a:ext cx="68550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1.11 Definitions of Organizational Communication (2 of 3)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06803919-5A92-49D1-B297-BFF1460110B5}"/>
              </a:ext>
            </a:extLst>
          </p:cNvPr>
          <p:cNvSpPr txBox="1"/>
          <p:nvPr/>
        </p:nvSpPr>
        <p:spPr>
          <a:xfrm>
            <a:off x="3437433" y="2724614"/>
            <a:ext cx="8344991" cy="34717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 fontAlgn="base"/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Organizational Communication as Messages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1 – Message creation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Transmission of verbal and nonverbal behaviors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Sharing of information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Communicators are linked together by channels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2 – Message description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Frequency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Amount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Type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Fidelity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endParaRPr kumimoji="0" lang="en-US" altLang="en-US" sz="1800" b="1" i="0" u="none" strike="noStrike" kern="0" cap="none" spc="0" normalizeH="0" baseline="0" noProof="0" dirty="0">
              <a:ln>
                <a:noFill/>
              </a:ln>
              <a:solidFill>
                <a:srgbClr val="CC66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9267152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28033" y="1457969"/>
            <a:ext cx="6855041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1.11 Definitions of Organizational Communication (2 of 3)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06803919-5A92-49D1-B297-BFF1460110B5}"/>
              </a:ext>
            </a:extLst>
          </p:cNvPr>
          <p:cNvSpPr txBox="1"/>
          <p:nvPr/>
        </p:nvSpPr>
        <p:spPr>
          <a:xfrm>
            <a:off x="3716782" y="2599379"/>
            <a:ext cx="8371357" cy="40626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 fontAlgn="base"/>
            <a:r>
              <a:rPr lang="en-US" sz="24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Organizational Communication as Meaning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32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24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1 – Role taking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32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24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Occurs as individuals interact in the ever-changing organizational context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32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24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Organizational communication is the symbolic behavior which affects all organizational activities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32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24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2 – Multiple meanings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32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24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Does not create a singular set of meanings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32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24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Interactions of ever-changing behaviors create multiple perceptions of events and multiple realities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32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endParaRPr kumimoji="0" lang="en-US" altLang="en-US" sz="1800" b="1" i="0" u="none" strike="noStrike" kern="0" cap="none" spc="0" normalizeH="0" baseline="0" noProof="0" dirty="0">
              <a:ln>
                <a:noFill/>
              </a:ln>
              <a:solidFill>
                <a:srgbClr val="CC66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0311328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28033" y="1457969"/>
            <a:ext cx="68550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1.11 Definitions of Organizational Communication (3 of 3)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06803919-5A92-49D1-B297-BFF1460110B5}"/>
              </a:ext>
            </a:extLst>
          </p:cNvPr>
          <p:cNvSpPr txBox="1"/>
          <p:nvPr/>
        </p:nvSpPr>
        <p:spPr>
          <a:xfrm>
            <a:off x="3686174" y="2733913"/>
            <a:ext cx="8194651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 fontAlgn="base"/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Organizational Communication as Constitutive of Organizations</a:t>
            </a:r>
            <a:r>
              <a:rPr lang="ar-SA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​</a:t>
            </a:r>
            <a:endParaRPr lang="ar-SA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1 – Context Definition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Organizing, decision making, planning, controlling, and coordinating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Seeks to reduce environmental uncertainty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People, messages, and meaning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Intentional and unintentional messages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Reflects the purpose of the organization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Process through which individuals and organizations attempt goal-oriented behavior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2 – Competencies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Interpersonal abilities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Effectiveness in complex and changing environments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254518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577137" y="1457969"/>
            <a:ext cx="685504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Self-Assessment of Personal Development Needs: 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b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</a:br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Your Personal Workbook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642635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06803919-5A92-49D1-B297-BFF1460110B5}"/>
              </a:ext>
            </a:extLst>
          </p:cNvPr>
          <p:cNvSpPr txBox="1"/>
          <p:nvPr/>
        </p:nvSpPr>
        <p:spPr>
          <a:xfrm>
            <a:off x="3686174" y="2733913"/>
            <a:ext cx="545782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Objective 1.12 Assess personal development needs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1800" dirty="0"/>
          </a:p>
        </p:txBody>
      </p:sp>
      <p:pic>
        <p:nvPicPr>
          <p:cNvPr id="17410" name="Picture 2">
            <a:extLst>
              <a:ext uri="{FF2B5EF4-FFF2-40B4-BE49-F238E27FC236}">
                <a16:creationId xmlns:a16="http://schemas.microsoft.com/office/drawing/2014/main" id="{616E24C2-0587-4372-9010-B0F18FC5F8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3913" y="3543470"/>
            <a:ext cx="4429125" cy="180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615320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28033" y="1457969"/>
            <a:ext cx="68550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1.12 Self-Assessment of Personal Development Needs: Your Personal Workbook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06803919-5A92-49D1-B297-BFF1460110B5}"/>
              </a:ext>
            </a:extLst>
          </p:cNvPr>
          <p:cNvSpPr txBox="1"/>
          <p:nvPr/>
        </p:nvSpPr>
        <p:spPr>
          <a:xfrm>
            <a:off x="3686174" y="2733913"/>
            <a:ext cx="779690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- Self-development exercises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- Self-analysis for career planning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- Influences on career choices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- Achievements, skills, and values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- Current status of career planning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- Resume development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71925790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  <MediaLengthInSeconds xmlns="d13aca44-ef33-4cf4-9980-7f0b00e6eeb9" xsi:nil="true"/>
    <SharedWithUsers xmlns="49100919-8a76-4266-be0c-7dc583902cb4">
      <UserInfo>
        <DisplayName/>
        <AccountId xsi:nil="true"/>
        <AccountType/>
      </UserInfo>
    </SharedWithUsers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3D04099-1013-43A1-AAB7-8670486610C9}"/>
</file>

<file path=customXml/itemProps2.xml><?xml version="1.0" encoding="utf-8"?>
<ds:datastoreItem xmlns:ds="http://schemas.openxmlformats.org/officeDocument/2006/customXml" ds:itemID="{54B253B1-2949-47EC-A50C-0A533C86D1AD}">
  <ds:schemaRefs>
    <ds:schemaRef ds:uri="http://purl.org/dc/dcmitype/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49100919-8a76-4266-be0c-7dc583902cb4"/>
    <ds:schemaRef ds:uri="http://schemas.microsoft.com/office/infopath/2007/PartnerControls"/>
    <ds:schemaRef ds:uri="http://schemas.microsoft.com/office/2006/metadata/properties"/>
    <ds:schemaRef ds:uri="d13aca44-ef33-4cf4-9980-7f0b00e6eeb9"/>
    <ds:schemaRef ds:uri="http://www.w3.org/XML/1998/namespace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13070CB0-B68C-4992-8C2C-CAA5E0D552E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510</TotalTime>
  <Words>2272</Words>
  <Application>Microsoft Office PowerPoint</Application>
  <PresentationFormat>Widescreen</PresentationFormat>
  <Paragraphs>459</Paragraphs>
  <Slides>41</Slides>
  <Notes>40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51" baseType="lpstr">
      <vt:lpstr>-apple-system</vt:lpstr>
      <vt:lpstr>Arial</vt:lpstr>
      <vt:lpstr>Calibri</vt:lpstr>
      <vt:lpstr>Calibri Light</vt:lpstr>
      <vt:lpstr>Comic Sans MS</vt:lpstr>
      <vt:lpstr>Segoe UI</vt:lpstr>
      <vt:lpstr>Tajawal Medium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Walid El Leithy</cp:lastModifiedBy>
  <cp:revision>143</cp:revision>
  <dcterms:created xsi:type="dcterms:W3CDTF">2023-04-29T09:08:00Z</dcterms:created>
  <dcterms:modified xsi:type="dcterms:W3CDTF">2024-08-11T07:14:06Z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  <property fmtid="{D5CDD505-2E9C-101B-9397-08002B2CF9AE}" pid="4" name="ContentTypeId">
    <vt:lpwstr>0x0101006A254F5D6A14094B8840E79896A2F150</vt:lpwstr>
  </property>
  <property fmtid="{D5CDD505-2E9C-101B-9397-08002B2CF9AE}" pid="5" name="Order">
    <vt:lpwstr>5289000.00000000</vt:lpwstr>
  </property>
  <property fmtid="{D5CDD505-2E9C-101B-9397-08002B2CF9AE}" pid="6" name="xd_ProgID">
    <vt:lpwstr/>
  </property>
  <property fmtid="{D5CDD505-2E9C-101B-9397-08002B2CF9AE}" pid="7" name="MediaServiceImageTags">
    <vt:lpwstr/>
  </property>
  <property fmtid="{D5CDD505-2E9C-101B-9397-08002B2CF9AE}" pid="8" name="_SourceUrl">
    <vt:lpwstr/>
  </property>
  <property fmtid="{D5CDD505-2E9C-101B-9397-08002B2CF9AE}" pid="9" name="_SharedFileIndex">
    <vt:lpwstr/>
  </property>
  <property fmtid="{D5CDD505-2E9C-101B-9397-08002B2CF9AE}" pid="10" name="ComplianceAssetId">
    <vt:lpwstr/>
  </property>
  <property fmtid="{D5CDD505-2E9C-101B-9397-08002B2CF9AE}" pid="11" name="TemplateUrl">
    <vt:lpwstr/>
  </property>
  <property fmtid="{D5CDD505-2E9C-101B-9397-08002B2CF9AE}" pid="12" name="_ExtendedDescription">
    <vt:lpwstr/>
  </property>
  <property fmtid="{D5CDD505-2E9C-101B-9397-08002B2CF9AE}" pid="13" name="xd_Signature">
    <vt:lpwstr/>
  </property>
  <property fmtid="{D5CDD505-2E9C-101B-9397-08002B2CF9AE}" pid="14" name="TriggerFlowInfo">
    <vt:lpwstr/>
  </property>
</Properties>
</file>