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8" r:id="rId6"/>
    <p:sldId id="494" r:id="rId7"/>
    <p:sldId id="496" r:id="rId8"/>
    <p:sldId id="317" r:id="rId9"/>
    <p:sldId id="318" r:id="rId10"/>
    <p:sldId id="319" r:id="rId11"/>
    <p:sldId id="320" r:id="rId12"/>
    <p:sldId id="499" r:id="rId13"/>
    <p:sldId id="321" r:id="rId14"/>
    <p:sldId id="347" r:id="rId15"/>
    <p:sldId id="322" r:id="rId16"/>
    <p:sldId id="323" r:id="rId17"/>
    <p:sldId id="503" r:id="rId18"/>
    <p:sldId id="324" r:id="rId19"/>
    <p:sldId id="504" r:id="rId20"/>
    <p:sldId id="497" r:id="rId21"/>
    <p:sldId id="326" r:id="rId22"/>
    <p:sldId id="327" r:id="rId23"/>
    <p:sldId id="500" r:id="rId24"/>
    <p:sldId id="328" r:id="rId25"/>
    <p:sldId id="329" r:id="rId26"/>
    <p:sldId id="495" r:id="rId27"/>
    <p:sldId id="330" r:id="rId28"/>
    <p:sldId id="331" r:id="rId29"/>
    <p:sldId id="332" r:id="rId30"/>
    <p:sldId id="333" r:id="rId31"/>
    <p:sldId id="351" r:id="rId32"/>
    <p:sldId id="334" r:id="rId33"/>
    <p:sldId id="335" r:id="rId34"/>
    <p:sldId id="336" r:id="rId35"/>
    <p:sldId id="343" r:id="rId36"/>
    <p:sldId id="502" r:id="rId37"/>
    <p:sldId id="337" r:id="rId38"/>
    <p:sldId id="338" r:id="rId39"/>
    <p:sldId id="501" r:id="rId40"/>
    <p:sldId id="339" r:id="rId41"/>
    <p:sldId id="340" r:id="rId42"/>
    <p:sldId id="34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8"/>
            <p14:sldId id="494"/>
            <p14:sldId id="496"/>
            <p14:sldId id="317"/>
            <p14:sldId id="318"/>
            <p14:sldId id="319"/>
            <p14:sldId id="320"/>
            <p14:sldId id="499"/>
            <p14:sldId id="321"/>
            <p14:sldId id="347"/>
            <p14:sldId id="322"/>
            <p14:sldId id="323"/>
            <p14:sldId id="503"/>
            <p14:sldId id="324"/>
            <p14:sldId id="504"/>
            <p14:sldId id="497"/>
            <p14:sldId id="326"/>
            <p14:sldId id="327"/>
            <p14:sldId id="500"/>
            <p14:sldId id="328"/>
            <p14:sldId id="329"/>
            <p14:sldId id="495"/>
            <p14:sldId id="330"/>
            <p14:sldId id="331"/>
            <p14:sldId id="332"/>
            <p14:sldId id="333"/>
            <p14:sldId id="351"/>
            <p14:sldId id="334"/>
            <p14:sldId id="335"/>
            <p14:sldId id="336"/>
            <p14:sldId id="343"/>
            <p14:sldId id="502"/>
            <p14:sldId id="337"/>
            <p14:sldId id="338"/>
            <p14:sldId id="501"/>
            <p14:sldId id="339"/>
            <p14:sldId id="340"/>
            <p14:sldId id="34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3" d="100"/>
          <a:sy n="83" d="100"/>
        </p:scale>
        <p:origin x="41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F5E47B2-E933-2AA5-9D50-E229EBFF773B}"/>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731640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3/23/2026</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3/23/2026</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8.png"/><Relationship Id="rId2" Type="http://schemas.openxmlformats.org/officeDocument/2006/relationships/image" Target="../media/image26.jpeg"/><Relationship Id="rId1" Type="http://schemas.openxmlformats.org/officeDocument/2006/relationships/slideLayout" Target="../slideLayouts/slideLayout13.xml"/><Relationship Id="rId6"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095009" y="498003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Mumen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Thabet</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325616" y="1877964"/>
            <a:ext cx="5301451" cy="2554545"/>
          </a:xfrm>
          <a:prstGeom prst="rect">
            <a:avLst/>
          </a:prstGeom>
          <a:noFill/>
        </p:spPr>
        <p:txBody>
          <a:bodyPr wrap="none" rtlCol="0">
            <a:spAutoFit/>
          </a:bodyPr>
          <a:lstStyle/>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Change</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a:t>
            </a:r>
          </a:p>
          <a:p>
            <a:pPr algn="ctr" eaLnBrk="1" hangingPunct="1">
              <a:spcBef>
                <a:spcPct val="50000"/>
              </a:spcBef>
              <a:buSzPct val="80000"/>
            </a:pPr>
            <a:r>
              <a:rPr lang="en-GB" altLang="en-US" sz="4000"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7</a:t>
            </a: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xmlns=""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1031"/>
    </mc:Choice>
    <mc:Fallback xmlns="">
      <p:transition spd="slow" advTm="31031"/>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A3CC0B48-9583-91F6-2FE3-83D64E1ABB18}"/>
              </a:ext>
            </a:extLst>
          </p:cNvPr>
          <p:cNvSpPr txBox="1"/>
          <p:nvPr/>
        </p:nvSpPr>
        <p:spPr>
          <a:xfrm>
            <a:off x="757238" y="4357687"/>
            <a:ext cx="10444161" cy="1815882"/>
          </a:xfrm>
          <a:prstGeom prst="rect">
            <a:avLst/>
          </a:prstGeom>
          <a:noFill/>
        </p:spPr>
        <p:txBody>
          <a:bodyPr wrap="square">
            <a:spAutoFit/>
          </a:bodyPr>
          <a:lstStyle/>
          <a:p>
            <a:pPr algn="ctr"/>
            <a:r>
              <a:rPr lang="en-US" sz="2800" b="1" i="0" dirty="0">
                <a:solidFill>
                  <a:srgbClr val="040C2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 and resistance are not inevitable reactions to organizational change</a:t>
            </a:r>
            <a:r>
              <a:rPr lang="en-US" sz="2800" b="1" i="0" dirty="0">
                <a:solidFill>
                  <a:srgbClr val="4D5156"/>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Rather, what makes organizational change stressful or susceptible to resistance of employees is the way people are treated during implementation of the change.</a:t>
            </a:r>
            <a:endPar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B34DF027-F572-6792-5F18-F0420F8D8553}"/>
              </a:ext>
            </a:extLst>
          </p:cNvPr>
          <p:cNvPicPr>
            <a:picLocks noChangeAspect="1"/>
          </p:cNvPicPr>
          <p:nvPr/>
        </p:nvPicPr>
        <p:blipFill>
          <a:blip r:embed="rId2"/>
          <a:stretch>
            <a:fillRect/>
          </a:stretch>
        </p:blipFill>
        <p:spPr>
          <a:xfrm>
            <a:off x="1543050" y="471487"/>
            <a:ext cx="8445629" cy="3338121"/>
          </a:xfrm>
          <a:prstGeom prst="ellipse">
            <a:avLst/>
          </a:prstGeom>
          <a:ln>
            <a:noFill/>
          </a:ln>
          <a:effectLst>
            <a:softEdge rad="112500"/>
          </a:effectLst>
        </p:spPr>
      </p:pic>
    </p:spTree>
    <p:extLst>
      <p:ext uri="{BB962C8B-B14F-4D97-AF65-F5344CB8AC3E}">
        <p14:creationId xmlns:p14="http://schemas.microsoft.com/office/powerpoint/2010/main" val="542913318"/>
      </p:ext>
    </p:extLst>
  </p:cSld>
  <p:clrMapOvr>
    <a:masterClrMapping/>
  </p:clrMapOvr>
  <mc:AlternateContent xmlns:mc="http://schemas.openxmlformats.org/markup-compatibility/2006" xmlns:p14="http://schemas.microsoft.com/office/powerpoint/2010/main">
    <mc:Choice Requires="p14">
      <p:transition spd="slow" p14:dur="2000" advTm="271312"/>
    </mc:Choice>
    <mc:Fallback xmlns="">
      <p:transition spd="slow" advTm="271312"/>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xmlns=""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xmlns=""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289AE770-49C6-7A67-EC75-A2218EE6C075}"/>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DB8B21BB-26B8-145B-FE1B-5080C04F5517}"/>
              </a:ext>
            </a:extLst>
          </p:cNvPr>
          <p:cNvSpPr txBox="1"/>
          <p:nvPr/>
        </p:nvSpPr>
        <p:spPr>
          <a:xfrm>
            <a:off x="7123959" y="2829254"/>
            <a:ext cx="4408900" cy="2308324"/>
          </a:xfrm>
          <a:prstGeom prst="rect">
            <a:avLst/>
          </a:prstGeom>
          <a:noFill/>
        </p:spPr>
        <p:txBody>
          <a:bodyPr wrap="none" rtlCol="0">
            <a:spAutoFit/>
          </a:bodyPr>
          <a:lstStyle/>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a:t>
            </a:r>
          </a:p>
          <a:p>
            <a:pPr algn="ctr"/>
            <a:r>
              <a:rPr lang="en-US" altLang="en-US" sz="7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Change</a:t>
            </a:r>
            <a:endParaRPr lang="en-US" sz="14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xmlns="" id="{9543F2F2-F2C4-2418-54A1-BFB4B442D747}"/>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mc:AlternateContent xmlns:mc="http://schemas.openxmlformats.org/markup-compatibility/2006" xmlns:p14="http://schemas.microsoft.com/office/powerpoint/2010/main">
    <mc:Choice Requires="p14">
      <p:transition spd="slow" p14:dur="2000" advTm="11457"/>
    </mc:Choice>
    <mc:Fallback xmlns="">
      <p:transition spd="slow" advTm="1145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4B4D316-631B-9F4F-DCAE-CE0693EABC55}"/>
              </a:ext>
            </a:extLst>
          </p:cNvPr>
          <p:cNvSpPr txBox="1"/>
          <p:nvPr/>
        </p:nvSpPr>
        <p:spPr>
          <a:xfrm>
            <a:off x="1152525" y="647224"/>
            <a:ext cx="9886950" cy="2246769"/>
          </a:xfrm>
          <a:prstGeom prst="rect">
            <a:avLst/>
          </a:prstGeom>
          <a:noFill/>
        </p:spPr>
        <p:txBody>
          <a:bodyPr wrap="square">
            <a:spAutoFit/>
          </a:bodyPr>
          <a:lstStyle/>
          <a:p>
            <a:pPr algn="ctr"/>
            <a:r>
              <a:rPr lang="en-US" sz="2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 </a:t>
            </a:r>
          </a:p>
          <a:p>
            <a:pPr algn="ctr"/>
            <a:r>
              <a:rPr lang="en-US" sz="2800" b="1" dirty="0">
                <a:solidFill>
                  <a:srgbClr val="FF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call for businesses and employees to be responsive to the needs around them and then require the organization to adapt to meet those needs. Successful organizations understand the need to adapt and change with the times.</a:t>
            </a:r>
          </a:p>
        </p:txBody>
      </p:sp>
      <p:pic>
        <p:nvPicPr>
          <p:cNvPr id="4" name="Picture 3">
            <a:extLst>
              <a:ext uri="{FF2B5EF4-FFF2-40B4-BE49-F238E27FC236}">
                <a16:creationId xmlns:a16="http://schemas.microsoft.com/office/drawing/2014/main" xmlns="" id="{3925BFB8-A587-1CB9-E835-C86FC2B6E287}"/>
              </a:ext>
            </a:extLst>
          </p:cNvPr>
          <p:cNvPicPr>
            <a:picLocks noChangeAspect="1"/>
          </p:cNvPicPr>
          <p:nvPr/>
        </p:nvPicPr>
        <p:blipFill>
          <a:blip r:embed="rId2"/>
          <a:stretch>
            <a:fillRect/>
          </a:stretch>
        </p:blipFill>
        <p:spPr>
          <a:xfrm>
            <a:off x="1947870" y="3100387"/>
            <a:ext cx="8296259" cy="3671587"/>
          </a:xfrm>
          <a:prstGeom prst="rect">
            <a:avLst/>
          </a:prstGeom>
        </p:spPr>
      </p:pic>
    </p:spTree>
    <p:extLst>
      <p:ext uri="{BB962C8B-B14F-4D97-AF65-F5344CB8AC3E}">
        <p14:creationId xmlns:p14="http://schemas.microsoft.com/office/powerpoint/2010/main" val="3091823949"/>
      </p:ext>
    </p:extLst>
  </p:cSld>
  <p:clrMapOvr>
    <a:masterClrMapping/>
  </p:clrMapOvr>
  <mc:AlternateContent xmlns:mc="http://schemas.openxmlformats.org/markup-compatibility/2006" xmlns:p14="http://schemas.microsoft.com/office/powerpoint/2010/main">
    <mc:Choice Requires="p14">
      <p:transition spd="slow" p14:dur="2000" advTm="419594"/>
    </mc:Choice>
    <mc:Fallback xmlns="">
      <p:transition spd="slow" advTm="41959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xmlns="" id="{2C25FF2B-1E9A-900E-57D0-D60066AB080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Forces for Change</a:t>
            </a:r>
          </a:p>
        </p:txBody>
      </p:sp>
      <p:pic>
        <p:nvPicPr>
          <p:cNvPr id="9219" name="Picture 2">
            <a:extLst>
              <a:ext uri="{FF2B5EF4-FFF2-40B4-BE49-F238E27FC236}">
                <a16:creationId xmlns:a16="http://schemas.microsoft.com/office/drawing/2014/main" xmlns="" id="{CBC7B821-F769-37AF-9667-E558B07A7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690688"/>
            <a:ext cx="10559892" cy="480218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220" name="Footer Placeholder 4">
            <a:extLst>
              <a:ext uri="{FF2B5EF4-FFF2-40B4-BE49-F238E27FC236}">
                <a16:creationId xmlns:a16="http://schemas.microsoft.com/office/drawing/2014/main" xmlns="" id="{738582DC-2297-6B81-BC8E-7D35C36FFE30}"/>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9221" name="Slide Number Placeholder 3">
            <a:extLst>
              <a:ext uri="{FF2B5EF4-FFF2-40B4-BE49-F238E27FC236}">
                <a16:creationId xmlns:a16="http://schemas.microsoft.com/office/drawing/2014/main" xmlns="" id="{176F489D-7966-B3E7-BCA8-294A1A1EF0F5}"/>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BD900CF6-FFF9-47E1-8FA7-BE41439D9E2A}" type="slidenum">
              <a:rPr lang="en-US" altLang="en-US" sz="900">
                <a:solidFill>
                  <a:schemeClr val="bg1"/>
                </a:solidFill>
              </a:rPr>
              <a:pPr algn="ctr" eaLnBrk="1" hangingPunct="1"/>
              <a:t>5</a:t>
            </a:fld>
            <a:endParaRPr lang="en-US" altLang="en-US" sz="900">
              <a:solidFill>
                <a:schemeClr val="bg1"/>
              </a:solidFill>
            </a:endParaRPr>
          </a:p>
        </p:txBody>
      </p:sp>
    </p:spTree>
  </p:cSld>
  <p:clrMapOvr>
    <a:masterClrMapping/>
  </p:clrMapOvr>
  <p:transition advTm="324625"/>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xmlns="" id="{5C93200B-9B8F-EC8C-432F-23E82DEE3C7F}"/>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Planned Change</a:t>
            </a:r>
          </a:p>
        </p:txBody>
      </p:sp>
      <p:sp>
        <p:nvSpPr>
          <p:cNvPr id="10243" name="Content Placeholder 2">
            <a:extLst>
              <a:ext uri="{FF2B5EF4-FFF2-40B4-BE49-F238E27FC236}">
                <a16:creationId xmlns:a16="http://schemas.microsoft.com/office/drawing/2014/main" xmlns="" id="{A4CEC9D8-888D-4106-1B8E-E88209EFBCE5}"/>
              </a:ext>
            </a:extLst>
          </p:cNvPr>
          <p:cNvSpPr>
            <a:spLocks noGrp="1"/>
          </p:cNvSpPr>
          <p:nvPr>
            <p:ph idx="1"/>
          </p:nvPr>
        </p:nvSpPr>
        <p:spPr>
          <a:xfrm>
            <a:off x="371475" y="1590675"/>
            <a:ext cx="10982325" cy="4902200"/>
          </a:xfrm>
        </p:spPr>
        <p:txBody>
          <a:bodyPr>
            <a:normAutofit/>
          </a:bodyPr>
          <a:lstStyle/>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a:t>
            </a:r>
          </a:p>
          <a:p>
            <a:pPr marL="450850" lvl="1" indent="-273050"/>
            <a:r>
              <a:rPr lang="en-US" altLang="en-US" dirty="0">
                <a:latin typeface="Times New Roman" panose="02020603050405020304" pitchFamily="18" charset="0"/>
                <a:cs typeface="Times New Roman" panose="02020603050405020304" pitchFamily="18" charset="0"/>
              </a:rPr>
              <a:t>Making things different.</a:t>
            </a:r>
          </a:p>
          <a:p>
            <a:pPr marL="450850" lvl="1" indent="-273050"/>
            <a:endParaRPr lang="en-US" altLang="en-US"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Planned change</a:t>
            </a:r>
          </a:p>
          <a:p>
            <a:pPr marL="450850" lvl="1" indent="-273050"/>
            <a:r>
              <a:rPr lang="en-US" altLang="en-US" dirty="0">
                <a:latin typeface="Times New Roman" panose="02020603050405020304" pitchFamily="18" charset="0"/>
                <a:cs typeface="Times New Roman" panose="02020603050405020304" pitchFamily="18" charset="0"/>
              </a:rPr>
              <a:t>Activities that are proactive and purposeful: an intentional, goal-oriented activity.</a:t>
            </a:r>
          </a:p>
          <a:p>
            <a:pPr marL="450850" lvl="1" indent="-273050"/>
            <a:r>
              <a:rPr lang="en-US" altLang="en-US" dirty="0">
                <a:latin typeface="Times New Roman" panose="02020603050405020304" pitchFamily="18" charset="0"/>
                <a:cs typeface="Times New Roman" panose="02020603050405020304" pitchFamily="18" charset="0"/>
              </a:rPr>
              <a:t>Goals of planned change:</a:t>
            </a:r>
          </a:p>
          <a:p>
            <a:pPr marL="808038" lvl="2" indent="-273050"/>
            <a:r>
              <a:rPr lang="en-US" altLang="en-US" sz="2400" dirty="0">
                <a:latin typeface="Times New Roman" panose="02020603050405020304" pitchFamily="18" charset="0"/>
                <a:cs typeface="Times New Roman" panose="02020603050405020304" pitchFamily="18" charset="0"/>
              </a:rPr>
              <a:t>Improving the ability of the organization to adapt to changes in its environment.</a:t>
            </a:r>
          </a:p>
          <a:p>
            <a:pPr marL="808038" lvl="2" indent="-273050"/>
            <a:r>
              <a:rPr lang="en-US" altLang="en-US" sz="2400" dirty="0">
                <a:latin typeface="Times New Roman" panose="02020603050405020304" pitchFamily="18" charset="0"/>
                <a:cs typeface="Times New Roman" panose="02020603050405020304" pitchFamily="18" charset="0"/>
              </a:rPr>
              <a:t>Changing employee behavior.</a:t>
            </a:r>
          </a:p>
          <a:p>
            <a:pPr marL="808038" lvl="2" indent="-273050"/>
            <a:endParaRPr lang="en-US" altLang="en-US" sz="24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2400" b="1" dirty="0">
                <a:latin typeface="Times New Roman" panose="02020603050405020304" pitchFamily="18" charset="0"/>
                <a:cs typeface="Times New Roman" panose="02020603050405020304" pitchFamily="18" charset="0"/>
              </a:rPr>
              <a:t>Change agents</a:t>
            </a:r>
          </a:p>
          <a:p>
            <a:pPr marL="450850" lvl="1" indent="-273050"/>
            <a:r>
              <a:rPr lang="en-US" altLang="en-US" dirty="0">
                <a:latin typeface="Times New Roman" panose="02020603050405020304" pitchFamily="18" charset="0"/>
                <a:cs typeface="Times New Roman" panose="02020603050405020304" pitchFamily="18" charset="0"/>
              </a:rPr>
              <a:t>Persons who act as catalysts and assume the responsibility for managing change activities.</a:t>
            </a:r>
          </a:p>
        </p:txBody>
      </p:sp>
    </p:spTree>
  </p:cSld>
  <p:clrMapOvr>
    <a:masterClrMapping/>
  </p:clrMapOvr>
  <p:transition advTm="27303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xmlns="" id="{FCB7433E-93B1-637F-440C-1E3612F136F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Resistance to Change</a:t>
            </a:r>
          </a:p>
        </p:txBody>
      </p:sp>
      <p:sp>
        <p:nvSpPr>
          <p:cNvPr id="12291" name="Content Placeholder 2">
            <a:extLst>
              <a:ext uri="{FF2B5EF4-FFF2-40B4-BE49-F238E27FC236}">
                <a16:creationId xmlns:a16="http://schemas.microsoft.com/office/drawing/2014/main" xmlns="" id="{0079B313-D6C0-5891-3EF8-1F46F1AC7855}"/>
              </a:ext>
            </a:extLst>
          </p:cNvPr>
          <p:cNvSpPr>
            <a:spLocks noGrp="1"/>
          </p:cNvSpPr>
          <p:nvPr>
            <p:ph idx="1"/>
          </p:nvPr>
        </p:nvSpPr>
        <p:spPr>
          <a:xfrm>
            <a:off x="385763" y="1712912"/>
            <a:ext cx="12015788" cy="492918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Resistance to change appears to be a natural and positive state.</a:t>
            </a:r>
            <a:endParaRPr lang="en-US" altLang="en-US" dirty="0">
              <a:solidFill>
                <a:srgbClr val="3FA85D"/>
              </a:solidFill>
              <a:latin typeface="Times New Roman" panose="02020603050405020304" pitchFamily="18" charset="0"/>
              <a:cs typeface="Times New Roman" panose="02020603050405020304" pitchFamily="18" charset="0"/>
            </a:endParaRPr>
          </a:p>
          <a:p>
            <a:pPr marL="0" indent="0">
              <a:buNone/>
            </a:pPr>
            <a:r>
              <a:rPr lang="en-US" altLang="en-US" b="1" dirty="0">
                <a:latin typeface="Times New Roman" panose="02020603050405020304" pitchFamily="18" charset="0"/>
                <a:cs typeface="Times New Roman" panose="02020603050405020304" pitchFamily="18" charset="0"/>
              </a:rPr>
              <a:t>Forms of resistance to change:</a:t>
            </a:r>
          </a:p>
          <a:p>
            <a:pPr marL="450850" lvl="1" indent="-273050"/>
            <a:r>
              <a:rPr lang="en-US" altLang="en-US" sz="2800" dirty="0">
                <a:latin typeface="Times New Roman" panose="02020603050405020304" pitchFamily="18" charset="0"/>
                <a:cs typeface="Times New Roman" panose="02020603050405020304" pitchFamily="18" charset="0"/>
              </a:rPr>
              <a:t>Overt and immediate</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Voicing complaints, engaging in job actions.</a:t>
            </a:r>
          </a:p>
          <a:p>
            <a:pPr marL="534988" lvl="2" indent="0">
              <a:spcBef>
                <a:spcPct val="50000"/>
              </a:spcBef>
              <a:buNone/>
            </a:pPr>
            <a:endParaRPr lang="en-US" altLang="en-US" sz="2800" dirty="0">
              <a:latin typeface="Times New Roman" panose="02020603050405020304" pitchFamily="18" charset="0"/>
              <a:cs typeface="Times New Roman" panose="02020603050405020304" pitchFamily="18" charset="0"/>
            </a:endParaRPr>
          </a:p>
          <a:p>
            <a:pPr marL="450850" lvl="1" indent="-273050"/>
            <a:r>
              <a:rPr lang="en-US" altLang="en-US" sz="2800" dirty="0">
                <a:latin typeface="Times New Roman" panose="02020603050405020304" pitchFamily="18" charset="0"/>
                <a:cs typeface="Times New Roman" panose="02020603050405020304" pitchFamily="18" charset="0"/>
              </a:rPr>
              <a:t>Implicit and deferred</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Loss of employee loyalty and motivation, increased errors or mistakes, increased absenteeism.</a:t>
            </a:r>
          </a:p>
          <a:p>
            <a:pPr marL="808038" lvl="2" indent="-273050">
              <a:spcBef>
                <a:spcPct val="50000"/>
              </a:spcBef>
            </a:pPr>
            <a:r>
              <a:rPr lang="en-US" altLang="en-US" sz="2800" dirty="0">
                <a:latin typeface="Times New Roman" panose="02020603050405020304" pitchFamily="18" charset="0"/>
                <a:cs typeface="Times New Roman" panose="02020603050405020304" pitchFamily="18" charset="0"/>
              </a:rPr>
              <a:t>Deferred resistance clouds the link between source and reaction.</a:t>
            </a:r>
          </a:p>
        </p:txBody>
      </p:sp>
      <p:sp>
        <p:nvSpPr>
          <p:cNvPr id="12292" name="Footer Placeholder 4">
            <a:extLst>
              <a:ext uri="{FF2B5EF4-FFF2-40B4-BE49-F238E27FC236}">
                <a16:creationId xmlns:a16="http://schemas.microsoft.com/office/drawing/2014/main" xmlns="" id="{96B941C6-B190-D9B9-5A09-8277CD7F3F85}"/>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2293" name="Slide Number Placeholder 3">
            <a:extLst>
              <a:ext uri="{FF2B5EF4-FFF2-40B4-BE49-F238E27FC236}">
                <a16:creationId xmlns:a16="http://schemas.microsoft.com/office/drawing/2014/main" xmlns="" id="{99328745-6039-606A-5C3F-2E3C3B2EAF34}"/>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7F3442A2-13E9-4731-A9F6-98FAED04287A}" type="slidenum">
              <a:rPr lang="en-US" altLang="en-US" sz="900">
                <a:solidFill>
                  <a:schemeClr val="bg1"/>
                </a:solidFill>
              </a:rPr>
              <a:pPr algn="ctr" eaLnBrk="1" hangingPunct="1"/>
              <a:t>7</a:t>
            </a:fld>
            <a:endParaRPr lang="en-US" altLang="en-US" sz="900">
              <a:solidFill>
                <a:schemeClr val="bg1"/>
              </a:solidFill>
            </a:endParaRPr>
          </a:p>
        </p:txBody>
      </p:sp>
      <p:pic>
        <p:nvPicPr>
          <p:cNvPr id="12294" name="Picture 2" descr="C:\Users\User\AppData\Local\Microsoft\Windows\Temporary Internet Files\Content.IE5\7GFD7MA5\MC900053612[1].wmf">
            <a:extLst>
              <a:ext uri="{FF2B5EF4-FFF2-40B4-BE49-F238E27FC236}">
                <a16:creationId xmlns:a16="http://schemas.microsoft.com/office/drawing/2014/main" xmlns="" id="{A67D4F16-AD6C-D5AD-5AE1-7EEE452D1CF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48900" y="2407443"/>
            <a:ext cx="1757363" cy="177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228912"/>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xmlns="" id="{15D6E637-0EDD-E297-DD57-22CB88B564DC}"/>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Sources of Resistance to Change</a:t>
            </a:r>
          </a:p>
        </p:txBody>
      </p:sp>
      <p:pic>
        <p:nvPicPr>
          <p:cNvPr id="13315" name="Picture 3">
            <a:extLst>
              <a:ext uri="{FF2B5EF4-FFF2-40B4-BE49-F238E27FC236}">
                <a16:creationId xmlns:a16="http://schemas.microsoft.com/office/drawing/2014/main" xmlns="" id="{77DCE2A1-B341-1D41-EE3C-59F7CCED95D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38199" y="2300081"/>
            <a:ext cx="4903607" cy="3849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a:extLst>
              <a:ext uri="{FF2B5EF4-FFF2-40B4-BE49-F238E27FC236}">
                <a16:creationId xmlns:a16="http://schemas.microsoft.com/office/drawing/2014/main" xmlns="" id="{CA4CBF8D-5FA7-5936-2034-B13B5439238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624819" y="1958974"/>
            <a:ext cx="4903607" cy="377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Footer Placeholder 4">
            <a:extLst>
              <a:ext uri="{FF2B5EF4-FFF2-40B4-BE49-F238E27FC236}">
                <a16:creationId xmlns:a16="http://schemas.microsoft.com/office/drawing/2014/main" xmlns="" id="{9D7FC0F8-EC69-5D14-3958-44392E9D5097}"/>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13318" name="Slide Number Placeholder 3">
            <a:extLst>
              <a:ext uri="{FF2B5EF4-FFF2-40B4-BE49-F238E27FC236}">
                <a16:creationId xmlns:a16="http://schemas.microsoft.com/office/drawing/2014/main" xmlns="" id="{7E77444B-CAEC-DE78-E50B-6887DA5C81B1}"/>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0DB73B-9E7C-423E-9725-A48F505D5F42}" type="slidenum">
              <a:rPr lang="en-US" altLang="en-US" sz="900">
                <a:solidFill>
                  <a:schemeClr val="bg1"/>
                </a:solidFill>
              </a:rPr>
              <a:pPr algn="ctr" eaLnBrk="1" hangingPunct="1"/>
              <a:t>8</a:t>
            </a:fld>
            <a:endParaRPr lang="en-US" altLang="en-US" sz="900">
              <a:solidFill>
                <a:schemeClr val="bg1"/>
              </a:solidFill>
            </a:endParaRPr>
          </a:p>
        </p:txBody>
      </p:sp>
    </p:spTree>
  </p:cSld>
  <p:clrMapOvr>
    <a:masterClrMapping/>
  </p:clrMapOvr>
  <p:transition advTm="281435"/>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8371B9A-4C41-E434-48C7-7AC6B09A1F8E}"/>
              </a:ext>
            </a:extLst>
          </p:cNvPr>
          <p:cNvPicPr>
            <a:picLocks noChangeAspect="1"/>
          </p:cNvPicPr>
          <p:nvPr/>
        </p:nvPicPr>
        <p:blipFill>
          <a:blip r:embed="rId2"/>
          <a:stretch>
            <a:fillRect/>
          </a:stretch>
        </p:blipFill>
        <p:spPr>
          <a:xfrm>
            <a:off x="1200150" y="1690688"/>
            <a:ext cx="9043988" cy="5167312"/>
          </a:xfrm>
          <a:prstGeom prst="rect">
            <a:avLst/>
          </a:prstGeom>
        </p:spPr>
      </p:pic>
      <p:sp>
        <p:nvSpPr>
          <p:cNvPr id="3" name="Title 1">
            <a:extLst>
              <a:ext uri="{FF2B5EF4-FFF2-40B4-BE49-F238E27FC236}">
                <a16:creationId xmlns:a16="http://schemas.microsoft.com/office/drawing/2014/main" xmlns="" id="{B336929D-0F7C-94F5-FD37-C270B7984F08}"/>
              </a:ext>
            </a:extLst>
          </p:cNvPr>
          <p:cNvSpPr txBox="1">
            <a:spLocks/>
          </p:cNvSpPr>
          <p:nvPr/>
        </p:nvSpPr>
        <p:spPr>
          <a:xfrm>
            <a:off x="838200" y="3651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09387"/>
      </p:ext>
    </p:extLst>
  </p:cSld>
  <p:clrMapOvr>
    <a:masterClrMapping/>
  </p:clrMapOvr>
  <mc:AlternateContent xmlns:mc="http://schemas.openxmlformats.org/markup-compatibility/2006" xmlns:p14="http://schemas.microsoft.com/office/powerpoint/2010/main">
    <mc:Choice Requires="p14">
      <p:transition spd="slow" p14:dur="2000" advTm="56713"/>
    </mc:Choice>
    <mc:Fallback xmlns="">
      <p:transition spd="slow" advTm="5671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a:extLst>
              <a:ext uri="{FF2B5EF4-FFF2-40B4-BE49-F238E27FC236}">
                <a16:creationId xmlns:a16="http://schemas.microsoft.com/office/drawing/2014/main" xmlns="" id="{B3747D91-967C-D0E8-7623-007D7582B5D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Tactics for Overcoming Resistance to Change</a:t>
            </a:r>
          </a:p>
        </p:txBody>
      </p:sp>
      <p:sp>
        <p:nvSpPr>
          <p:cNvPr id="14339" name="Content Placeholder 2">
            <a:extLst>
              <a:ext uri="{FF2B5EF4-FFF2-40B4-BE49-F238E27FC236}">
                <a16:creationId xmlns:a16="http://schemas.microsoft.com/office/drawing/2014/main" xmlns="" id="{B6F98424-3361-0F12-F3F3-46D92C578CA7}"/>
              </a:ext>
            </a:extLst>
          </p:cNvPr>
          <p:cNvSpPr>
            <a:spLocks noGrp="1"/>
          </p:cNvSpPr>
          <p:nvPr>
            <p:ph idx="1"/>
          </p:nvPr>
        </p:nvSpPr>
        <p:spPr>
          <a:xfrm>
            <a:off x="566738" y="1793875"/>
            <a:ext cx="8226425" cy="3829050"/>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Education and communication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Show those effected the logic behind the change.</a:t>
            </a:r>
          </a:p>
          <a:p>
            <a:pPr marL="450850" indent="-273050"/>
            <a:r>
              <a:rPr lang="en-US" altLang="en-US" dirty="0">
                <a:latin typeface="Times New Roman" panose="02020603050405020304" pitchFamily="18" charset="0"/>
                <a:cs typeface="Times New Roman" panose="02020603050405020304" pitchFamily="18" charset="0"/>
              </a:rPr>
              <a:t>Participation</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Participation in the decision process lessens resistance.</a:t>
            </a:r>
          </a:p>
          <a:p>
            <a:pPr marL="450850" indent="-273050"/>
            <a:r>
              <a:rPr lang="en-US" altLang="en-US" dirty="0">
                <a:latin typeface="Times New Roman" panose="02020603050405020304" pitchFamily="18" charset="0"/>
                <a:cs typeface="Times New Roman" panose="02020603050405020304" pitchFamily="18" charset="0"/>
              </a:rPr>
              <a:t>Building support and commitment</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Counseling, therapy, or new-skills training.</a:t>
            </a:r>
          </a:p>
          <a:p>
            <a:pPr marL="450850" indent="-273050"/>
            <a:r>
              <a:rPr lang="en-US" altLang="en-US" dirty="0">
                <a:latin typeface="Times New Roman" panose="02020603050405020304" pitchFamily="18" charset="0"/>
                <a:cs typeface="Times New Roman" panose="02020603050405020304" pitchFamily="18" charset="0"/>
              </a:rPr>
              <a:t>Implementing change fairly</a:t>
            </a:r>
          </a:p>
          <a:p>
            <a:pPr marL="808038" lvl="2" indent="-273050"/>
            <a:r>
              <a:rPr lang="en-US" altLang="en-US" sz="2800" dirty="0">
                <a:latin typeface="Times New Roman" panose="02020603050405020304" pitchFamily="18" charset="0"/>
                <a:cs typeface="Times New Roman" panose="02020603050405020304" pitchFamily="18" charset="0"/>
              </a:rPr>
              <a:t>Be consistent and procedurally fair.</a:t>
            </a:r>
          </a:p>
          <a:p>
            <a:pPr marL="450850" indent="-273050"/>
            <a:endParaRPr lang="en-US" altLang="en-US" dirty="0">
              <a:latin typeface="Times New Roman" panose="02020603050405020304" pitchFamily="18" charset="0"/>
              <a:cs typeface="Times New Roman" panose="02020603050405020304" pitchFamily="18" charset="0"/>
            </a:endParaRPr>
          </a:p>
        </p:txBody>
      </p:sp>
      <p:sp>
        <p:nvSpPr>
          <p:cNvPr id="14341" name="Slide Number Placeholder 3">
            <a:extLst>
              <a:ext uri="{FF2B5EF4-FFF2-40B4-BE49-F238E27FC236}">
                <a16:creationId xmlns:a16="http://schemas.microsoft.com/office/drawing/2014/main" xmlns="" id="{2A03D720-11B9-ECEE-D237-8E6160040E3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7D91D-5E83-4E1E-A6D0-9B7064798648}" type="slidenum">
              <a:rPr lang="en-US" altLang="en-US" sz="900">
                <a:solidFill>
                  <a:schemeClr val="bg1"/>
                </a:solidFill>
              </a:rPr>
              <a:pPr algn="ctr" eaLnBrk="1" hangingPunct="1"/>
              <a:t>10</a:t>
            </a:fld>
            <a:endParaRPr lang="en-US" altLang="en-US" sz="900">
              <a:solidFill>
                <a:schemeClr val="bg1"/>
              </a:solidFill>
            </a:endParaRPr>
          </a:p>
        </p:txBody>
      </p:sp>
    </p:spTree>
  </p:cSld>
  <p:clrMapOvr>
    <a:masterClrMapping/>
  </p:clrMapOvr>
  <p:transition advTm="27361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xmlns="" id="{3F97E028-76DB-0188-9428-C08355EDC9B7}"/>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Tactics for Overcoming Resistance to Change (cont’d)</a:t>
            </a:r>
          </a:p>
        </p:txBody>
      </p:sp>
      <p:sp>
        <p:nvSpPr>
          <p:cNvPr id="15363" name="Content Placeholder 2">
            <a:extLst>
              <a:ext uri="{FF2B5EF4-FFF2-40B4-BE49-F238E27FC236}">
                <a16:creationId xmlns:a16="http://schemas.microsoft.com/office/drawing/2014/main" xmlns="" id="{C7C00B8E-205F-C345-EEF6-818E124DBF3E}"/>
              </a:ext>
            </a:extLst>
          </p:cNvPr>
          <p:cNvSpPr>
            <a:spLocks noGrp="1"/>
          </p:cNvSpPr>
          <p:nvPr>
            <p:ph idx="1"/>
          </p:nvPr>
        </p:nvSpPr>
        <p:spPr>
          <a:xfrm>
            <a:off x="398463" y="1960562"/>
            <a:ext cx="9474200" cy="3852863"/>
          </a:xfrm>
        </p:spPr>
        <p:txBody>
          <a:bodyPr>
            <a:normAutofit/>
          </a:bodyPr>
          <a:lstStyle/>
          <a:p>
            <a:pPr marL="450850" indent="-273050"/>
            <a:r>
              <a:rPr lang="en-US" altLang="en-US" sz="3200" dirty="0">
                <a:latin typeface="Times New Roman" panose="02020603050405020304" pitchFamily="18" charset="0"/>
                <a:cs typeface="Times New Roman" panose="02020603050405020304" pitchFamily="18" charset="0"/>
              </a:rPr>
              <a:t>Manipulation and cooperation </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‘Spinning’ the message to gain cooperation.</a:t>
            </a:r>
          </a:p>
          <a:p>
            <a:pPr marL="450850" indent="-273050"/>
            <a:r>
              <a:rPr lang="en-US" altLang="en-US" sz="3200" dirty="0">
                <a:latin typeface="Times New Roman" panose="02020603050405020304" pitchFamily="18" charset="0"/>
                <a:cs typeface="Times New Roman" panose="02020603050405020304" pitchFamily="18" charset="0"/>
              </a:rPr>
              <a:t>Selecting people who accept change</a:t>
            </a:r>
          </a:p>
          <a:p>
            <a:pPr marL="808038" lvl="2" indent="-273050">
              <a:spcAft>
                <a:spcPts val="1200"/>
              </a:spcAft>
            </a:pPr>
            <a:r>
              <a:rPr lang="en-US" altLang="en-US" sz="3200" dirty="0">
                <a:latin typeface="Times New Roman" panose="02020603050405020304" pitchFamily="18" charset="0"/>
                <a:cs typeface="Times New Roman" panose="02020603050405020304" pitchFamily="18" charset="0"/>
              </a:rPr>
              <a:t>Hire people who enjoy change in the first place.</a:t>
            </a:r>
          </a:p>
          <a:p>
            <a:pPr marL="450850" indent="-273050"/>
            <a:r>
              <a:rPr lang="en-US" altLang="en-US" sz="3200" dirty="0">
                <a:latin typeface="Times New Roman" panose="02020603050405020304" pitchFamily="18" charset="0"/>
                <a:cs typeface="Times New Roman" panose="02020603050405020304" pitchFamily="18" charset="0"/>
              </a:rPr>
              <a:t>Coercion</a:t>
            </a:r>
          </a:p>
          <a:p>
            <a:pPr marL="808038" lvl="2" indent="-273050"/>
            <a:r>
              <a:rPr lang="en-US" altLang="en-US" sz="3200" dirty="0">
                <a:latin typeface="Times New Roman" panose="02020603050405020304" pitchFamily="18" charset="0"/>
                <a:cs typeface="Times New Roman" panose="02020603050405020304" pitchFamily="18" charset="0"/>
              </a:rPr>
              <a:t>Direct threats and force.</a:t>
            </a:r>
          </a:p>
          <a:p>
            <a:pPr marL="450850" indent="-273050"/>
            <a:endParaRPr lang="en-US" altLang="en-US" sz="3200" dirty="0">
              <a:latin typeface="Times New Roman" panose="02020603050405020304" pitchFamily="18" charset="0"/>
              <a:cs typeface="Times New Roman" panose="02020603050405020304" pitchFamily="18" charset="0"/>
            </a:endParaRPr>
          </a:p>
        </p:txBody>
      </p:sp>
    </p:spTree>
  </p:cSld>
  <p:clrMapOvr>
    <a:masterClrMapping/>
  </p:clrMapOvr>
  <p:transition advTm="198447"/>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xmlns="" id="{06FEBAE7-F168-CDD0-5039-87E3D1F18BF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Politics of Change</a:t>
            </a:r>
          </a:p>
        </p:txBody>
      </p:sp>
      <p:sp>
        <p:nvSpPr>
          <p:cNvPr id="12291" name="Content Placeholder 2">
            <a:extLst>
              <a:ext uri="{FF2B5EF4-FFF2-40B4-BE49-F238E27FC236}">
                <a16:creationId xmlns:a16="http://schemas.microsoft.com/office/drawing/2014/main" xmlns="" id="{1E7D4E2A-C415-4815-ECC8-E41FA51C2B3B}"/>
              </a:ext>
            </a:extLst>
          </p:cNvPr>
          <p:cNvSpPr>
            <a:spLocks noGrp="1"/>
          </p:cNvSpPr>
          <p:nvPr>
            <p:ph idx="1"/>
          </p:nvPr>
        </p:nvSpPr>
        <p:spPr>
          <a:xfrm>
            <a:off x="681831" y="1814514"/>
            <a:ext cx="10828337" cy="4097337"/>
          </a:xfrm>
        </p:spPr>
        <p:txBody>
          <a:bodyPr>
            <a:noAutofit/>
          </a:bodyPr>
          <a:lstStyle/>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Motivation for change is likely to come from outside change agents, new employees, or managers outside the main power structure.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Internal change agents are most threatened by their loss of status in the organization.</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Long-time power holders tend to implement incremental but not radical change.</a:t>
            </a:r>
          </a:p>
          <a:p>
            <a:pPr marL="450850" indent="-273050" algn="just">
              <a:lnSpc>
                <a:spcPct val="110000"/>
              </a:lnSpc>
              <a:spcBef>
                <a:spcPts val="1200"/>
              </a:spcBef>
              <a:spcAft>
                <a:spcPts val="1200"/>
              </a:spcAft>
              <a:defRPr/>
            </a:pPr>
            <a:r>
              <a:rPr lang="en-US" dirty="0">
                <a:latin typeface="Times New Roman" panose="02020603050405020304" pitchFamily="18" charset="0"/>
                <a:cs typeface="Times New Roman" panose="02020603050405020304" pitchFamily="18" charset="0"/>
              </a:rPr>
              <a:t>The outcomes of power struggles in the organization will determine the speed and quality of change.</a:t>
            </a:r>
          </a:p>
          <a:p>
            <a:pPr algn="just">
              <a:lnSpc>
                <a:spcPct val="110000"/>
              </a:lnSpc>
              <a:spcBef>
                <a:spcPts val="1800"/>
              </a:spcBef>
              <a:defRPr/>
            </a:pPr>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advTm="19796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xmlns="" id="{EAAA01CB-B7DB-AB62-9355-6AD6FD1FE63D}"/>
              </a:ext>
            </a:extLst>
          </p:cNvPr>
          <p:cNvSpPr>
            <a:spLocks noGrp="1"/>
          </p:cNvSpPr>
          <p:nvPr>
            <p:ph type="title"/>
          </p:nvPr>
        </p:nvSpPr>
        <p:spPr>
          <a:xfrm>
            <a:off x="838200" y="212725"/>
            <a:ext cx="105156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p>
        </p:txBody>
      </p:sp>
      <p:sp>
        <p:nvSpPr>
          <p:cNvPr id="17411" name="Content Placeholder 2">
            <a:extLst>
              <a:ext uri="{FF2B5EF4-FFF2-40B4-BE49-F238E27FC236}">
                <a16:creationId xmlns:a16="http://schemas.microsoft.com/office/drawing/2014/main" xmlns="" id="{0FF341D6-E5A5-ACA1-DDF2-9D460915D0E1}"/>
              </a:ext>
            </a:extLst>
          </p:cNvPr>
          <p:cNvSpPr>
            <a:spLocks noGrp="1"/>
          </p:cNvSpPr>
          <p:nvPr>
            <p:ph idx="1"/>
          </p:nvPr>
        </p:nvSpPr>
        <p:spPr>
          <a:xfrm>
            <a:off x="838201" y="1730375"/>
            <a:ext cx="10706100" cy="2306637"/>
          </a:xfrm>
        </p:spPr>
        <p:txBody>
          <a:bodyPr>
            <a:noAutofit/>
          </a:bodyPr>
          <a:lstStyle/>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Unfreezing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Change efforts to overcome the pressures of both individual resistance and group conformity.</a:t>
            </a:r>
          </a:p>
          <a:p>
            <a:pPr eaLnBrk="1" hangingPunct="1">
              <a:lnSpc>
                <a:spcPct val="10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Refreezing</a:t>
            </a:r>
          </a:p>
          <a:p>
            <a:pPr marL="450850" lvl="1" indent="-273050">
              <a:lnSpc>
                <a:spcPct val="100000"/>
              </a:lnSpc>
            </a:pPr>
            <a:r>
              <a:rPr lang="en-US" altLang="en-US" sz="2800" dirty="0">
                <a:latin typeface="Times New Roman" panose="02020603050405020304" pitchFamily="18" charset="0"/>
                <a:cs typeface="Times New Roman" panose="02020603050405020304" pitchFamily="18" charset="0"/>
              </a:rPr>
              <a:t>Stabilizing a change intervention by balancing driving and restraining forces.</a:t>
            </a:r>
          </a:p>
        </p:txBody>
      </p:sp>
      <p:pic>
        <p:nvPicPr>
          <p:cNvPr id="17414" name="Picture 2">
            <a:extLst>
              <a:ext uri="{FF2B5EF4-FFF2-40B4-BE49-F238E27FC236}">
                <a16:creationId xmlns:a16="http://schemas.microsoft.com/office/drawing/2014/main" xmlns="" id="{BC30A143-36DA-87E5-0A43-67A6D8E140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031" y="4904580"/>
            <a:ext cx="7586663"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56852"/>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56255D7E-4976-7DC8-8B84-C94546B527F7}"/>
              </a:ext>
            </a:extLst>
          </p:cNvPr>
          <p:cNvPicPr>
            <a:picLocks noChangeAspect="1"/>
          </p:cNvPicPr>
          <p:nvPr/>
        </p:nvPicPr>
        <p:blipFill>
          <a:blip r:embed="rId2"/>
          <a:stretch>
            <a:fillRect/>
          </a:stretch>
        </p:blipFill>
        <p:spPr>
          <a:xfrm>
            <a:off x="466725" y="1241971"/>
            <a:ext cx="11258550" cy="5616029"/>
          </a:xfrm>
          <a:prstGeom prst="rect">
            <a:avLst/>
          </a:prstGeom>
        </p:spPr>
      </p:pic>
      <p:sp>
        <p:nvSpPr>
          <p:cNvPr id="3" name="Title 1">
            <a:extLst>
              <a:ext uri="{FF2B5EF4-FFF2-40B4-BE49-F238E27FC236}">
                <a16:creationId xmlns:a16="http://schemas.microsoft.com/office/drawing/2014/main" xmlns="" id="{4746EC10-6C93-5AC2-5C90-AA01A9C4D714}"/>
              </a:ext>
            </a:extLst>
          </p:cNvPr>
          <p:cNvSpPr txBox="1">
            <a:spLocks/>
          </p:cNvSpPr>
          <p:nvPr/>
        </p:nvSpPr>
        <p:spPr>
          <a:xfrm>
            <a:off x="838200" y="212725"/>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Lewin’s Three-Step Change Model</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9315065"/>
      </p:ext>
    </p:extLst>
  </p:cSld>
  <p:clrMapOvr>
    <a:masterClrMapping/>
  </p:clrMapOvr>
  <mc:AlternateContent xmlns:mc="http://schemas.openxmlformats.org/markup-compatibility/2006" xmlns:p14="http://schemas.microsoft.com/office/powerpoint/2010/main">
    <mc:Choice Requires="p14">
      <p:transition spd="slow" p14:dur="2000" advTm="317310"/>
    </mc:Choice>
    <mc:Fallback xmlns="">
      <p:transition spd="slow" advTm="31731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xmlns=""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Unfreezing the current situation </a:t>
            </a:r>
          </a:p>
        </p:txBody>
      </p:sp>
      <p:sp>
        <p:nvSpPr>
          <p:cNvPr id="18435" name="Content Placeholder 2">
            <a:extLst>
              <a:ext uri="{FF2B5EF4-FFF2-40B4-BE49-F238E27FC236}">
                <a16:creationId xmlns:a16="http://schemas.microsoft.com/office/drawing/2014/main" xmlns="" id="{31269083-583A-9009-CD29-BC0E1C332B31}"/>
              </a:ext>
            </a:extLst>
          </p:cNvPr>
          <p:cNvSpPr>
            <a:spLocks noGrp="1"/>
          </p:cNvSpPr>
          <p:nvPr>
            <p:ph idx="1"/>
          </p:nvPr>
        </p:nvSpPr>
        <p:spPr>
          <a:xfrm>
            <a:off x="838200" y="2019301"/>
            <a:ext cx="10515600" cy="3763963"/>
          </a:xfrm>
        </p:spPr>
        <p:txBody>
          <a:bodyPr>
            <a:normAutofit/>
          </a:bodyPr>
          <a:lstStyle/>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Driving forces</a:t>
            </a:r>
          </a:p>
          <a:p>
            <a:pPr marL="450850" lvl="1" indent="-273050"/>
            <a:r>
              <a:rPr lang="en-US" altLang="en-US" sz="3200" dirty="0">
                <a:latin typeface="Times New Roman" panose="02020603050405020304" pitchFamily="18" charset="0"/>
                <a:cs typeface="Times New Roman" panose="02020603050405020304" pitchFamily="18" charset="0"/>
              </a:rPr>
              <a:t>Forces that direct behavior away from the status quo.</a:t>
            </a: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endParaRPr lang="en-US" altLang="en-US" sz="3200" dirty="0">
              <a:latin typeface="Times New Roman" panose="02020603050405020304" pitchFamily="18" charset="0"/>
              <a:cs typeface="Times New Roman" panose="02020603050405020304" pitchFamily="18" charset="0"/>
            </a:endParaRPr>
          </a:p>
          <a:p>
            <a:pPr eaLnBrk="1" hangingPunct="1">
              <a:buFont typeface="Verdana" panose="020B0604030504040204" pitchFamily="34" charset="0"/>
              <a:buNone/>
            </a:pPr>
            <a:r>
              <a:rPr lang="en-US" altLang="en-US" sz="3200" b="1" dirty="0">
                <a:latin typeface="Times New Roman" panose="02020603050405020304" pitchFamily="18" charset="0"/>
                <a:cs typeface="Times New Roman" panose="02020603050405020304" pitchFamily="18" charset="0"/>
              </a:rPr>
              <a:t>Restraining forces</a:t>
            </a:r>
          </a:p>
          <a:p>
            <a:pPr marL="450850" lvl="1" indent="-273050"/>
            <a:r>
              <a:rPr lang="en-US" altLang="en-US" sz="3200" dirty="0">
                <a:latin typeface="Times New Roman" panose="02020603050405020304" pitchFamily="18" charset="0"/>
                <a:cs typeface="Times New Roman" panose="02020603050405020304" pitchFamily="18" charset="0"/>
              </a:rPr>
              <a:t>Forces that hinder movement from the existing equilibrium.</a:t>
            </a:r>
          </a:p>
        </p:txBody>
      </p:sp>
    </p:spTree>
  </p:cSld>
  <p:clrMapOvr>
    <a:masterClrMapping/>
  </p:clrMapOvr>
  <p:transition advTm="7364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xmlns="" id="{9FB18E1F-D01F-9351-FEE4-B945467D7FC9}"/>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Lewin: freezing the current situation </a:t>
            </a:r>
          </a:p>
        </p:txBody>
      </p:sp>
      <p:sp>
        <p:nvSpPr>
          <p:cNvPr id="18435" name="Content Placeholder 2">
            <a:extLst>
              <a:ext uri="{FF2B5EF4-FFF2-40B4-BE49-F238E27FC236}">
                <a16:creationId xmlns:a16="http://schemas.microsoft.com/office/drawing/2014/main" xmlns="" id="{31269083-583A-9009-CD29-BC0E1C332B31}"/>
              </a:ext>
            </a:extLst>
          </p:cNvPr>
          <p:cNvSpPr>
            <a:spLocks noGrp="1"/>
          </p:cNvSpPr>
          <p:nvPr>
            <p:ph idx="1"/>
          </p:nvPr>
        </p:nvSpPr>
        <p:spPr>
          <a:xfrm>
            <a:off x="569119" y="1847851"/>
            <a:ext cx="11053762" cy="3763963"/>
          </a:xfrm>
        </p:spPr>
        <p:txBody>
          <a:bodyPr>
            <a:normAutofit/>
          </a:bodyPr>
          <a:lstStyle/>
          <a:p>
            <a:pPr algn="just" eaLnBrk="1" hangingPunct="1">
              <a:lnSpc>
                <a:spcPct val="150000"/>
              </a:lnSpc>
              <a:buFont typeface="Verdana" panose="020B0604030504040204" pitchFamily="34" charset="0"/>
              <a:buNone/>
            </a:pPr>
            <a:r>
              <a:rPr lang="en-US" sz="3200" b="0" i="0" dirty="0">
                <a:solidFill>
                  <a:srgbClr val="4D5156"/>
                </a:solidFill>
                <a:effectLst/>
                <a:latin typeface="Times New Roman" panose="02020603050405020304" pitchFamily="18" charset="0"/>
                <a:cs typeface="Times New Roman" panose="02020603050405020304" pitchFamily="18" charset="0"/>
              </a:rPr>
              <a:t>freezing (sometimes refreezing) </a:t>
            </a:r>
            <a:r>
              <a:rPr lang="en-US" sz="3200" b="0" i="0" dirty="0">
                <a:solidFill>
                  <a:srgbClr val="040C28"/>
                </a:solidFill>
                <a:effectLst/>
                <a:latin typeface="Times New Roman" panose="02020603050405020304" pitchFamily="18" charset="0"/>
                <a:cs typeface="Times New Roman" panose="02020603050405020304" pitchFamily="18" charset="0"/>
              </a:rPr>
              <a:t>the new ways of being into place, to establish a new mindset</a:t>
            </a:r>
            <a:r>
              <a:rPr lang="en-US" sz="3200" b="0" i="0" dirty="0">
                <a:solidFill>
                  <a:srgbClr val="4D5156"/>
                </a:solidFill>
                <a:effectLst/>
                <a:latin typeface="Times New Roman" panose="02020603050405020304" pitchFamily="18" charset="0"/>
                <a:cs typeface="Times New Roman" panose="02020603050405020304" pitchFamily="18" charset="0"/>
              </a:rPr>
              <a:t>. During this phase, people adapt to the changed reality. They start to find ways to take advantage of the opportunities it offers. Alternatively, they decide to opt out of the change and move on.</a:t>
            </a:r>
            <a:endParaRPr lang="en-US" altLang="en-US"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3994188"/>
      </p:ext>
    </p:extLst>
  </p:cSld>
  <p:clrMapOvr>
    <a:masterClrMapping/>
  </p:clrMapOvr>
  <p:transition advTm="52069"/>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F00FB467-F99F-1BE4-10FD-BD6B8D2661B2}"/>
              </a:ext>
            </a:extLst>
          </p:cNvPr>
          <p:cNvPicPr>
            <a:picLocks noChangeAspect="1"/>
          </p:cNvPicPr>
          <p:nvPr/>
        </p:nvPicPr>
        <p:blipFill>
          <a:blip r:embed="rId2"/>
          <a:stretch>
            <a:fillRect/>
          </a:stretch>
        </p:blipFill>
        <p:spPr>
          <a:xfrm>
            <a:off x="1219200" y="1028700"/>
            <a:ext cx="9753600" cy="5829300"/>
          </a:xfrm>
          <a:prstGeom prst="rect">
            <a:avLst/>
          </a:prstGeom>
        </p:spPr>
      </p:pic>
      <p:sp>
        <p:nvSpPr>
          <p:cNvPr id="3" name="Title 1">
            <a:extLst>
              <a:ext uri="{FF2B5EF4-FFF2-40B4-BE49-F238E27FC236}">
                <a16:creationId xmlns:a16="http://schemas.microsoft.com/office/drawing/2014/main" xmlns="" id="{0CE6D420-8749-756F-7309-E9F6EF1A7B1A}"/>
              </a:ext>
            </a:extLst>
          </p:cNvPr>
          <p:cNvSpPr txBox="1">
            <a:spLocks/>
          </p:cNvSpPr>
          <p:nvPr/>
        </p:nvSpPr>
        <p:spPr>
          <a:xfrm>
            <a:off x="493712" y="181784"/>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b="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Kotter’s Eight-Step Plan</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0936326"/>
      </p:ext>
    </p:extLst>
  </p:cSld>
  <p:clrMapOvr>
    <a:masterClrMapping/>
  </p:clrMapOvr>
  <mc:AlternateContent xmlns:mc="http://schemas.openxmlformats.org/markup-compatibility/2006" xmlns:p14="http://schemas.microsoft.com/office/powerpoint/2010/main">
    <mc:Choice Requires="p14">
      <p:transition spd="slow" p14:dur="2000" advTm="196149"/>
    </mc:Choice>
    <mc:Fallback xmlns="">
      <p:transition spd="slow" advTm="19614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xmlns="" id="{E1ADB6C3-1201-549D-310C-4E120FFBE337}"/>
              </a:ext>
            </a:extLst>
          </p:cNvPr>
          <p:cNvSpPr>
            <a:spLocks noGrp="1"/>
          </p:cNvSpPr>
          <p:nvPr>
            <p:ph type="title"/>
          </p:nvPr>
        </p:nvSpPr>
        <p:spPr>
          <a:xfrm>
            <a:off x="3095625" y="122237"/>
            <a:ext cx="5219700" cy="1325563"/>
          </a:xfrm>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Action Research</a:t>
            </a:r>
          </a:p>
        </p:txBody>
      </p:sp>
      <p:sp>
        <p:nvSpPr>
          <p:cNvPr id="20483" name="Content Placeholder 2">
            <a:extLst>
              <a:ext uri="{FF2B5EF4-FFF2-40B4-BE49-F238E27FC236}">
                <a16:creationId xmlns:a16="http://schemas.microsoft.com/office/drawing/2014/main" xmlns="" id="{67E9F603-6A93-0CF7-C5CC-E2C6FFFAF48F}"/>
              </a:ext>
            </a:extLst>
          </p:cNvPr>
          <p:cNvSpPr>
            <a:spLocks noGrp="1"/>
          </p:cNvSpPr>
          <p:nvPr>
            <p:ph idx="1"/>
          </p:nvPr>
        </p:nvSpPr>
        <p:spPr>
          <a:xfrm>
            <a:off x="361949" y="1247775"/>
            <a:ext cx="11468102" cy="5245100"/>
          </a:xfrm>
        </p:spPr>
        <p:txBody>
          <a:bodyPr>
            <a:normAutofit/>
          </a:bodyPr>
          <a:lstStyle/>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A change process based on systematic collection of data and then selection of a change action based on what the analyzed data indicates.</a:t>
            </a:r>
          </a:p>
          <a:p>
            <a:pPr marL="450850" lvl="1" indent="-273050">
              <a:spcBef>
                <a:spcPts val="600"/>
              </a:spcBef>
              <a:spcAft>
                <a:spcPts val="600"/>
              </a:spcAft>
            </a:pPr>
            <a:r>
              <a:rPr lang="en-US" altLang="en-US" dirty="0">
                <a:latin typeface="Times New Roman" panose="02020603050405020304" pitchFamily="18" charset="0"/>
                <a:cs typeface="Times New Roman" panose="02020603050405020304" pitchFamily="18" charset="0"/>
              </a:rPr>
              <a:t>Process steps: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Diagnosis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Analysis</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Feedback</a:t>
            </a:r>
          </a:p>
          <a:p>
            <a:pPr marL="903288" lvl="2" indent="-368300">
              <a:spcBef>
                <a:spcPts val="600"/>
              </a:spcBef>
              <a:spcAft>
                <a:spcPts val="6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Action</a:t>
            </a:r>
          </a:p>
          <a:p>
            <a:pPr marL="903288" lvl="2" indent="-368300">
              <a:spcBef>
                <a:spcPts val="600"/>
              </a:spcBef>
              <a:spcAft>
                <a:spcPts val="1200"/>
              </a:spcAft>
              <a:buSzPct val="100000"/>
              <a:buFont typeface="Calibri" panose="020F0502020204030204" pitchFamily="34" charset="0"/>
              <a:buAutoNum type="arabicPeriod"/>
            </a:pPr>
            <a:r>
              <a:rPr lang="en-US" altLang="en-US" sz="2400" dirty="0">
                <a:latin typeface="Times New Roman" panose="02020603050405020304" pitchFamily="18" charset="0"/>
                <a:cs typeface="Times New Roman" panose="02020603050405020304" pitchFamily="18" charset="0"/>
              </a:rPr>
              <a:t>Evaluation</a:t>
            </a:r>
          </a:p>
          <a:p>
            <a:pPr marL="450850" lvl="1" indent="-273050">
              <a:spcBef>
                <a:spcPts val="1200"/>
              </a:spcBef>
              <a:spcAft>
                <a:spcPts val="600"/>
              </a:spcAft>
            </a:pPr>
            <a:r>
              <a:rPr lang="en-US" altLang="en-US" dirty="0">
                <a:latin typeface="Times New Roman" panose="02020603050405020304" pitchFamily="18" charset="0"/>
                <a:cs typeface="Times New Roman" panose="02020603050405020304" pitchFamily="18" charset="0"/>
              </a:rPr>
              <a:t>Action research benefits:</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Problem-focused rather than solution-centered.</a:t>
            </a:r>
          </a:p>
          <a:p>
            <a:pPr marL="903288" lvl="2" indent="-368300">
              <a:spcBef>
                <a:spcPts val="600"/>
              </a:spcBef>
            </a:pPr>
            <a:r>
              <a:rPr lang="en-US" altLang="en-US" sz="2400" dirty="0">
                <a:latin typeface="Times New Roman" panose="02020603050405020304" pitchFamily="18" charset="0"/>
                <a:cs typeface="Times New Roman" panose="02020603050405020304" pitchFamily="18" charset="0"/>
              </a:rPr>
              <a:t>Heavy employee involvement reduces resistance to change.</a:t>
            </a:r>
          </a:p>
        </p:txBody>
      </p:sp>
      <p:pic>
        <p:nvPicPr>
          <p:cNvPr id="20484" name="Picture 2" descr="C:\Users\Bob Stretch\AppData\Local\Microsoft\Windows\Temporary Internet Files\Content.IE5\FKJJNFCH\MCj02374820000[1].wmf">
            <a:extLst>
              <a:ext uri="{FF2B5EF4-FFF2-40B4-BE49-F238E27FC236}">
                <a16:creationId xmlns:a16="http://schemas.microsoft.com/office/drawing/2014/main" xmlns="" id="{8FBD677F-0C57-ABB5-C89C-D495FAF6B8A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56726" y="3863975"/>
            <a:ext cx="2473325"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36148"/>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xmlns="" id="{994FB350-4EF0-A565-B0E6-B14A21EF3B37}"/>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Organizational Development</a:t>
            </a:r>
          </a:p>
        </p:txBody>
      </p:sp>
      <p:sp>
        <p:nvSpPr>
          <p:cNvPr id="21507" name="Content Placeholder 2">
            <a:extLst>
              <a:ext uri="{FF2B5EF4-FFF2-40B4-BE49-F238E27FC236}">
                <a16:creationId xmlns:a16="http://schemas.microsoft.com/office/drawing/2014/main" xmlns="" id="{61279F31-4A03-3409-991D-58B1B8AE8F35}"/>
              </a:ext>
            </a:extLst>
          </p:cNvPr>
          <p:cNvSpPr>
            <a:spLocks noGrp="1"/>
          </p:cNvSpPr>
          <p:nvPr>
            <p:ph idx="1"/>
          </p:nvPr>
        </p:nvSpPr>
        <p:spPr>
          <a:xfrm>
            <a:off x="304800" y="1690688"/>
            <a:ext cx="11049000" cy="3881437"/>
          </a:xfrm>
        </p:spPr>
        <p:txBody>
          <a:bodyPr>
            <a:noAutofit/>
          </a:bodyPr>
          <a:lstStyle/>
          <a:p>
            <a:pPr marL="450850" indent="-273050" algn="just"/>
            <a:r>
              <a:rPr lang="en-US" altLang="en-US" dirty="0">
                <a:latin typeface="Times New Roman" panose="02020603050405020304" pitchFamily="18" charset="0"/>
                <a:cs typeface="Times New Roman" panose="02020603050405020304" pitchFamily="18" charset="0"/>
              </a:rPr>
              <a:t>Organizational development (OD)</a:t>
            </a:r>
          </a:p>
          <a:p>
            <a:pPr marL="808038" lvl="2" indent="-273050" algn="just">
              <a:spcAft>
                <a:spcPts val="1200"/>
              </a:spcAft>
            </a:pPr>
            <a:r>
              <a:rPr lang="en-US" altLang="en-US" sz="2800" dirty="0">
                <a:latin typeface="Times New Roman" panose="02020603050405020304" pitchFamily="18" charset="0"/>
                <a:cs typeface="Times New Roman" panose="02020603050405020304" pitchFamily="18" charset="0"/>
              </a:rPr>
              <a:t>A collection of planned interventions, built on humanistic-democratic values, that seeks to improve organizational effectiveness and employee well-being.</a:t>
            </a:r>
          </a:p>
          <a:p>
            <a:pPr marL="450850" indent="-273050" algn="just"/>
            <a:r>
              <a:rPr lang="en-US" altLang="en-US" dirty="0">
                <a:latin typeface="Times New Roman" panose="02020603050405020304" pitchFamily="18" charset="0"/>
                <a:cs typeface="Times New Roman" panose="02020603050405020304" pitchFamily="18" charset="0"/>
              </a:rPr>
              <a:t>OD values:</a:t>
            </a:r>
          </a:p>
          <a:p>
            <a:pPr marL="808038" lvl="2" indent="-273050" algn="just"/>
            <a:r>
              <a:rPr lang="en-US" altLang="en-US" sz="2800" dirty="0">
                <a:latin typeface="Times New Roman" panose="02020603050405020304" pitchFamily="18" charset="0"/>
                <a:cs typeface="Times New Roman" panose="02020603050405020304" pitchFamily="18" charset="0"/>
              </a:rPr>
              <a:t>Respect for people</a:t>
            </a:r>
          </a:p>
          <a:p>
            <a:pPr marL="808038" lvl="2" indent="-273050" algn="just"/>
            <a:r>
              <a:rPr lang="en-US" altLang="en-US" sz="2800" dirty="0">
                <a:latin typeface="Times New Roman" panose="02020603050405020304" pitchFamily="18" charset="0"/>
                <a:cs typeface="Times New Roman" panose="02020603050405020304" pitchFamily="18" charset="0"/>
              </a:rPr>
              <a:t>Trust and support</a:t>
            </a:r>
          </a:p>
          <a:p>
            <a:pPr marL="808038" lvl="2" indent="-273050" algn="just"/>
            <a:r>
              <a:rPr lang="en-US" altLang="en-US" sz="2800" dirty="0">
                <a:latin typeface="Times New Roman" panose="02020603050405020304" pitchFamily="18" charset="0"/>
                <a:cs typeface="Times New Roman" panose="02020603050405020304" pitchFamily="18" charset="0"/>
              </a:rPr>
              <a:t>Power equalization</a:t>
            </a:r>
          </a:p>
          <a:p>
            <a:pPr marL="808038" lvl="2" indent="-273050" algn="just"/>
            <a:r>
              <a:rPr lang="en-US" altLang="en-US" sz="2800" dirty="0">
                <a:latin typeface="Times New Roman" panose="02020603050405020304" pitchFamily="18" charset="0"/>
                <a:cs typeface="Times New Roman" panose="02020603050405020304" pitchFamily="18" charset="0"/>
              </a:rPr>
              <a:t>Confrontation</a:t>
            </a:r>
          </a:p>
          <a:p>
            <a:pPr marL="808038" lvl="2" indent="-273050" algn="just"/>
            <a:r>
              <a:rPr lang="en-US" altLang="en-US" sz="2800" dirty="0">
                <a:latin typeface="Times New Roman" panose="02020603050405020304" pitchFamily="18" charset="0"/>
                <a:cs typeface="Times New Roman" panose="02020603050405020304" pitchFamily="18" charset="0"/>
              </a:rPr>
              <a:t>Participation</a:t>
            </a:r>
          </a:p>
          <a:p>
            <a:pPr marL="450850" indent="-273050" algn="just"/>
            <a:endParaRPr lang="en-US" altLang="en-US" dirty="0">
              <a:latin typeface="Times New Roman" panose="02020603050405020304" pitchFamily="18" charset="0"/>
              <a:cs typeface="Times New Roman" panose="02020603050405020304" pitchFamily="18" charset="0"/>
            </a:endParaRPr>
          </a:p>
        </p:txBody>
      </p:sp>
    </p:spTree>
  </p:cSld>
  <p:clrMapOvr>
    <a:masterClrMapping/>
  </p:clrMapOvr>
  <p:transition advTm="57897"/>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1244F3EF-97F5-24A0-1D22-39940267224D}"/>
              </a:ext>
            </a:extLst>
          </p:cNvPr>
          <p:cNvPicPr>
            <a:picLocks noChangeAspect="1"/>
          </p:cNvPicPr>
          <p:nvPr/>
        </p:nvPicPr>
        <p:blipFill>
          <a:blip r:embed="rId2"/>
          <a:stretch>
            <a:fillRect/>
          </a:stretch>
        </p:blipFill>
        <p:spPr>
          <a:xfrm>
            <a:off x="257175" y="114300"/>
            <a:ext cx="11772899" cy="6581775"/>
          </a:xfrm>
          <a:prstGeom prst="rect">
            <a:avLst/>
          </a:prstGeom>
        </p:spPr>
      </p:pic>
    </p:spTree>
    <p:extLst>
      <p:ext uri="{BB962C8B-B14F-4D97-AF65-F5344CB8AC3E}">
        <p14:creationId xmlns:p14="http://schemas.microsoft.com/office/powerpoint/2010/main" val="651974758"/>
      </p:ext>
    </p:extLst>
  </p:cSld>
  <p:clrMapOvr>
    <a:masterClrMapping/>
  </p:clrMapOvr>
  <mc:AlternateContent xmlns:mc="http://schemas.openxmlformats.org/markup-compatibility/2006" xmlns:p14="http://schemas.microsoft.com/office/powerpoint/2010/main">
    <mc:Choice Requires="p14">
      <p:transition spd="slow" p14:dur="2000" advTm="72804"/>
    </mc:Choice>
    <mc:Fallback xmlns="">
      <p:transition spd="slow" advTm="7280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xmlns="" id="{B68EA31D-3FC6-2164-EBCB-B8CD16D8CE2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a:t>
            </a:r>
          </a:p>
        </p:txBody>
      </p:sp>
      <p:sp>
        <p:nvSpPr>
          <p:cNvPr id="23555" name="Content Placeholder 2">
            <a:extLst>
              <a:ext uri="{FF2B5EF4-FFF2-40B4-BE49-F238E27FC236}">
                <a16:creationId xmlns:a16="http://schemas.microsoft.com/office/drawing/2014/main" xmlns="" id="{CFB4F9E1-F453-8816-3328-12EA18C28DE9}"/>
              </a:ext>
            </a:extLst>
          </p:cNvPr>
          <p:cNvSpPr>
            <a:spLocks noGrp="1"/>
          </p:cNvSpPr>
          <p:nvPr>
            <p:ph idx="1"/>
          </p:nvPr>
        </p:nvSpPr>
        <p:spPr>
          <a:xfrm>
            <a:off x="603250" y="2116138"/>
            <a:ext cx="10920413" cy="4525962"/>
          </a:xfrm>
        </p:spPr>
        <p:txBody>
          <a:bodyPr/>
          <a:lstStyle/>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Sensitivity training</a:t>
            </a:r>
          </a:p>
          <a:p>
            <a:pPr marL="628650" lvl="1" indent="-273050" algn="just"/>
            <a:r>
              <a:rPr lang="en-US" altLang="en-US" dirty="0">
                <a:latin typeface="Times New Roman" panose="02020603050405020304" pitchFamily="18" charset="0"/>
                <a:cs typeface="Times New Roman" panose="02020603050405020304" pitchFamily="18" charset="0"/>
              </a:rPr>
              <a:t>Training groups (T-groups) that seek to change behavior through unstructured group interaction.</a:t>
            </a:r>
          </a:p>
          <a:p>
            <a:pPr marL="628650" lvl="1" indent="-273050" algn="just"/>
            <a:r>
              <a:rPr lang="en-US" altLang="en-US" dirty="0">
                <a:latin typeface="Times New Roman" panose="02020603050405020304" pitchFamily="18" charset="0"/>
                <a:cs typeface="Times New Roman" panose="02020603050405020304" pitchFamily="18" charset="0"/>
              </a:rPr>
              <a:t>Provides increased awareness of others and self.</a:t>
            </a:r>
          </a:p>
          <a:p>
            <a:pPr marL="628650" lvl="1" indent="-273050" algn="just"/>
            <a:r>
              <a:rPr lang="en-US" altLang="en-US" dirty="0">
                <a:latin typeface="Times New Roman" panose="02020603050405020304" pitchFamily="18" charset="0"/>
                <a:cs typeface="Times New Roman" panose="02020603050405020304" pitchFamily="18" charset="0"/>
              </a:rPr>
              <a:t>Increases empathy with others, listening skills, openness, and tolerance for others.</a:t>
            </a:r>
          </a:p>
          <a:p>
            <a:pPr marL="628650" lvl="1" indent="-273050" algn="just"/>
            <a:endParaRPr lang="en-US" altLang="en-US" sz="1000" dirty="0">
              <a:latin typeface="Times New Roman" panose="02020603050405020304" pitchFamily="18" charset="0"/>
              <a:cs typeface="Times New Roman" panose="02020603050405020304" pitchFamily="18" charset="0"/>
            </a:endParaRPr>
          </a:p>
          <a:p>
            <a:pPr marL="355600" indent="-355600" algn="just">
              <a:buSzPct val="100000"/>
              <a:buFont typeface="Calibri" panose="020F0502020204030204" pitchFamily="34" charset="0"/>
              <a:buAutoNum type="arabicPeriod"/>
            </a:pPr>
            <a:r>
              <a:rPr lang="en-US" altLang="en-US" b="1" dirty="0">
                <a:latin typeface="Times New Roman" panose="02020603050405020304" pitchFamily="18" charset="0"/>
                <a:cs typeface="Times New Roman" panose="02020603050405020304" pitchFamily="18" charset="0"/>
              </a:rPr>
              <a:t>Survey feedback approach</a:t>
            </a:r>
          </a:p>
          <a:p>
            <a:pPr marL="628650" lvl="1" indent="-273050" algn="just"/>
            <a:r>
              <a:rPr lang="en-US" altLang="en-US" dirty="0">
                <a:latin typeface="Times New Roman" panose="02020603050405020304" pitchFamily="18" charset="0"/>
                <a:cs typeface="Times New Roman" panose="02020603050405020304" pitchFamily="18" charset="0"/>
              </a:rPr>
              <a:t>The use of questionnaires to identify discrepancies among member perceptions; discussion follows and remedies are suggested.</a:t>
            </a:r>
          </a:p>
          <a:p>
            <a:pPr marL="355600" indent="-355600" algn="just"/>
            <a:endParaRPr lang="en-US" altLang="en-US" sz="1800" dirty="0">
              <a:latin typeface="Times New Roman" panose="02020603050405020304" pitchFamily="18" charset="0"/>
              <a:cs typeface="Times New Roman" panose="02020603050405020304" pitchFamily="18" charset="0"/>
            </a:endParaRPr>
          </a:p>
        </p:txBody>
      </p:sp>
      <p:sp>
        <p:nvSpPr>
          <p:cNvPr id="23556" name="Footer Placeholder 4">
            <a:extLst>
              <a:ext uri="{FF2B5EF4-FFF2-40B4-BE49-F238E27FC236}">
                <a16:creationId xmlns:a16="http://schemas.microsoft.com/office/drawing/2014/main" xmlns="" id="{01990357-AAB5-B19B-C94E-F5B262726DD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23557" name="Slide Number Placeholder 3">
            <a:extLst>
              <a:ext uri="{FF2B5EF4-FFF2-40B4-BE49-F238E27FC236}">
                <a16:creationId xmlns:a16="http://schemas.microsoft.com/office/drawing/2014/main" xmlns="" id="{88502602-8F7A-1A90-3F53-6B1711276836}"/>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20F0B768-6DE5-4A88-AC66-1C94CA011EF8}" type="slidenum">
              <a:rPr lang="en-US" altLang="en-US" sz="900">
                <a:solidFill>
                  <a:schemeClr val="bg1"/>
                </a:solidFill>
              </a:rPr>
              <a:pPr algn="ctr" eaLnBrk="1" hangingPunct="1"/>
              <a:t>21</a:t>
            </a:fld>
            <a:endParaRPr lang="en-US" altLang="en-US" sz="900">
              <a:solidFill>
                <a:schemeClr val="bg1"/>
              </a:solidFill>
            </a:endParaRPr>
          </a:p>
        </p:txBody>
      </p:sp>
    </p:spTree>
  </p:cSld>
  <p:clrMapOvr>
    <a:masterClrMapping/>
  </p:clrMapOvr>
  <p:transition advTm="9001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xmlns="" id="{5396A84A-AD35-A22F-2125-78F64A630B7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4579" name="Content Placeholder 2">
            <a:extLst>
              <a:ext uri="{FF2B5EF4-FFF2-40B4-BE49-F238E27FC236}">
                <a16:creationId xmlns:a16="http://schemas.microsoft.com/office/drawing/2014/main" xmlns="" id="{A2D82081-8F48-D334-A9BD-A9F57F963205}"/>
              </a:ext>
            </a:extLst>
          </p:cNvPr>
          <p:cNvSpPr>
            <a:spLocks noGrp="1"/>
          </p:cNvSpPr>
          <p:nvPr>
            <p:ph idx="1"/>
          </p:nvPr>
        </p:nvSpPr>
        <p:spPr>
          <a:xfrm>
            <a:off x="541339" y="2194718"/>
            <a:ext cx="11217274" cy="3836988"/>
          </a:xfrm>
        </p:spPr>
        <p:txBody>
          <a:bodyPr>
            <a:normAutofit/>
          </a:bodyPr>
          <a:lstStyle/>
          <a:p>
            <a:pPr marL="457200" indent="-457200" algn="just">
              <a:buSzPct val="100000"/>
              <a:buFont typeface="Verdana" panose="020B0604030504040204" pitchFamily="34" charset="0"/>
              <a:buAutoNum type="arabicPeriod" startAt="3"/>
            </a:pPr>
            <a:r>
              <a:rPr lang="en-US" altLang="en-US" b="1" dirty="0">
                <a:latin typeface="Times New Roman" panose="02020603050405020304" pitchFamily="18" charset="0"/>
                <a:cs typeface="Times New Roman" panose="02020603050405020304" pitchFamily="18" charset="0"/>
              </a:rPr>
              <a:t>Process consultation (PC)</a:t>
            </a:r>
          </a:p>
          <a:p>
            <a:pPr marL="628650" lvl="1" indent="-273050" algn="just"/>
            <a:r>
              <a:rPr lang="en-US" altLang="en-US" sz="2800" dirty="0">
                <a:latin typeface="Times New Roman" panose="02020603050405020304" pitchFamily="18" charset="0"/>
                <a:cs typeface="Times New Roman" panose="02020603050405020304" pitchFamily="18" charset="0"/>
              </a:rPr>
              <a:t>A consultant gives a client insights into what is going on around the client, within the client, and between the client and other people; identifies processes that need improvement.</a:t>
            </a:r>
          </a:p>
          <a:p>
            <a:pPr marL="457200" indent="-457200" algn="just">
              <a:buSzPct val="100000"/>
              <a:buFont typeface="Calibri" panose="020F0502020204030204" pitchFamily="34" charset="0"/>
              <a:buAutoNum type="arabicPeriod" startAt="4"/>
            </a:pPr>
            <a:endParaRPr lang="en-US" altLang="en-US" dirty="0">
              <a:solidFill>
                <a:srgbClr val="3FA85D"/>
              </a:solidFill>
              <a:latin typeface="Times New Roman" panose="02020603050405020304" pitchFamily="18" charset="0"/>
              <a:cs typeface="Times New Roman" panose="02020603050405020304" pitchFamily="18" charset="0"/>
            </a:endParaRPr>
          </a:p>
          <a:p>
            <a:pPr marL="457200" indent="-457200" algn="just">
              <a:buSzPct val="100000"/>
              <a:buFont typeface="Calibri" panose="020F0502020204030204" pitchFamily="34" charset="0"/>
              <a:buAutoNum type="arabicPeriod" startAt="4"/>
            </a:pPr>
            <a:r>
              <a:rPr lang="en-US" altLang="en-US" b="1" dirty="0">
                <a:latin typeface="Times New Roman" panose="02020603050405020304" pitchFamily="18" charset="0"/>
                <a:cs typeface="Times New Roman" panose="02020603050405020304" pitchFamily="18" charset="0"/>
              </a:rPr>
              <a:t>Team building</a:t>
            </a:r>
          </a:p>
          <a:p>
            <a:pPr marL="628650" lvl="1" indent="-273050" algn="just"/>
            <a:r>
              <a:rPr lang="en-US" altLang="en-US" sz="2800" dirty="0">
                <a:latin typeface="Times New Roman" panose="02020603050405020304" pitchFamily="18" charset="0"/>
                <a:cs typeface="Times New Roman" panose="02020603050405020304" pitchFamily="18" charset="0"/>
              </a:rPr>
              <a:t>High interaction among team members to increase trust and openness.</a:t>
            </a:r>
          </a:p>
          <a:p>
            <a:pPr marL="628650" lvl="1" indent="-273050" algn="just">
              <a:buSzPct val="100000"/>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advTm="56086"/>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xmlns="" id="{D4A7CE8D-6986-6493-7BF0-FC9C8A826C3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Six OD Techniques (Cont’d)</a:t>
            </a:r>
          </a:p>
        </p:txBody>
      </p:sp>
      <p:sp>
        <p:nvSpPr>
          <p:cNvPr id="25603" name="Content Placeholder 2">
            <a:extLst>
              <a:ext uri="{FF2B5EF4-FFF2-40B4-BE49-F238E27FC236}">
                <a16:creationId xmlns:a16="http://schemas.microsoft.com/office/drawing/2014/main" xmlns="" id="{1DC799A6-4094-B596-858F-2C7FF6A05AC1}"/>
              </a:ext>
            </a:extLst>
          </p:cNvPr>
          <p:cNvSpPr>
            <a:spLocks noGrp="1"/>
          </p:cNvSpPr>
          <p:nvPr>
            <p:ph idx="1"/>
          </p:nvPr>
        </p:nvSpPr>
        <p:spPr>
          <a:xfrm>
            <a:off x="409575" y="1276351"/>
            <a:ext cx="11106150" cy="4525963"/>
          </a:xfrm>
        </p:spPr>
        <p:txBody>
          <a:bodyPr>
            <a:noAutofit/>
          </a:bodyPr>
          <a:lstStyle/>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Intergroup development</a:t>
            </a:r>
          </a:p>
          <a:p>
            <a:pPr marL="803275" lvl="1" indent="-355600"/>
            <a:r>
              <a:rPr lang="en-US" altLang="en-US" sz="2600" dirty="0">
                <a:latin typeface="Times New Roman" panose="02020603050405020304" pitchFamily="18" charset="0"/>
                <a:cs typeface="Times New Roman" panose="02020603050405020304" pitchFamily="18" charset="0"/>
              </a:rPr>
              <a:t>OD efforts to change the attitudes, stereotypes, and perceptions that groups have of each other.</a:t>
            </a:r>
          </a:p>
          <a:p>
            <a:pPr marL="803275" lvl="1" indent="-355600">
              <a:buSzPct val="100000"/>
            </a:pPr>
            <a:endParaRPr lang="en-US" altLang="en-US" sz="2600" dirty="0">
              <a:latin typeface="Times New Roman" panose="02020603050405020304" pitchFamily="18" charset="0"/>
              <a:cs typeface="Times New Roman" panose="02020603050405020304" pitchFamily="18" charset="0"/>
            </a:endParaRPr>
          </a:p>
          <a:p>
            <a:pPr marL="457200" indent="-457200">
              <a:buSzPct val="100000"/>
              <a:buFont typeface="Calibri" panose="020F0502020204030204" pitchFamily="34" charset="0"/>
              <a:buAutoNum type="arabicPeriod" startAt="5"/>
            </a:pPr>
            <a:r>
              <a:rPr lang="en-US" altLang="en-US" sz="2600" b="1" dirty="0">
                <a:latin typeface="Times New Roman" panose="02020603050405020304" pitchFamily="18" charset="0"/>
                <a:cs typeface="Times New Roman" panose="02020603050405020304" pitchFamily="18" charset="0"/>
              </a:rPr>
              <a:t>Appreciative inquiry</a:t>
            </a:r>
          </a:p>
          <a:p>
            <a:pPr marL="803275" lvl="1" indent="-355600"/>
            <a:r>
              <a:rPr lang="en-US" altLang="en-US" sz="2600" dirty="0">
                <a:latin typeface="Times New Roman" panose="02020603050405020304" pitchFamily="18" charset="0"/>
                <a:cs typeface="Times New Roman" panose="02020603050405020304" pitchFamily="18" charset="0"/>
              </a:rPr>
              <a:t>Seeks to identify the unique qualities and special strengths of an organization, which can then be built on to improve performance.</a:t>
            </a:r>
          </a:p>
          <a:p>
            <a:pPr marL="1081088" lvl="2" indent="-268288"/>
            <a:r>
              <a:rPr lang="en-US" altLang="en-US" sz="2600" dirty="0">
                <a:latin typeface="Times New Roman" panose="02020603050405020304" pitchFamily="18" charset="0"/>
                <a:cs typeface="Times New Roman" panose="02020603050405020304" pitchFamily="18" charset="0"/>
              </a:rPr>
              <a:t>Discovery: recalling the strengths of the organization.</a:t>
            </a:r>
          </a:p>
          <a:p>
            <a:pPr marL="1081088" lvl="2" indent="-268288"/>
            <a:r>
              <a:rPr lang="en-US" altLang="en-US" sz="2600" dirty="0">
                <a:latin typeface="Times New Roman" panose="02020603050405020304" pitchFamily="18" charset="0"/>
                <a:cs typeface="Times New Roman" panose="02020603050405020304" pitchFamily="18" charset="0"/>
              </a:rPr>
              <a:t>Dreaming: speculation on the future of the organization.</a:t>
            </a:r>
          </a:p>
          <a:p>
            <a:pPr marL="1081088" lvl="2" indent="-268288"/>
            <a:r>
              <a:rPr lang="en-US" altLang="en-US" sz="2600" dirty="0">
                <a:latin typeface="Times New Roman" panose="02020603050405020304" pitchFamily="18" charset="0"/>
                <a:cs typeface="Times New Roman" panose="02020603050405020304" pitchFamily="18" charset="0"/>
              </a:rPr>
              <a:t>Design: finding a common vision.</a:t>
            </a:r>
          </a:p>
          <a:p>
            <a:pPr marL="1081088" lvl="2" indent="-268288"/>
            <a:r>
              <a:rPr lang="en-US" altLang="en-US" sz="2600" dirty="0">
                <a:latin typeface="Times New Roman" panose="02020603050405020304" pitchFamily="18" charset="0"/>
                <a:cs typeface="Times New Roman" panose="02020603050405020304" pitchFamily="18" charset="0"/>
              </a:rPr>
              <a:t>Destiny: deciding how to fulfill the dream.</a:t>
            </a:r>
          </a:p>
        </p:txBody>
      </p:sp>
    </p:spTree>
  </p:cSld>
  <p:clrMapOvr>
    <a:masterClrMapping/>
  </p:clrMapOvr>
  <p:transition advTm="934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xmlns="" id="{258408F4-DD74-1A0B-87DC-AFE744489C61}"/>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Innovation</a:t>
            </a:r>
          </a:p>
        </p:txBody>
      </p:sp>
      <p:sp>
        <p:nvSpPr>
          <p:cNvPr id="26627" name="Content Placeholder 2">
            <a:extLst>
              <a:ext uri="{FF2B5EF4-FFF2-40B4-BE49-F238E27FC236}">
                <a16:creationId xmlns:a16="http://schemas.microsoft.com/office/drawing/2014/main" xmlns="" id="{187D08CD-E1C4-D0CA-4448-48373679C51F}"/>
              </a:ext>
            </a:extLst>
          </p:cNvPr>
          <p:cNvSpPr>
            <a:spLocks noGrp="1"/>
          </p:cNvSpPr>
          <p:nvPr>
            <p:ph idx="1"/>
          </p:nvPr>
        </p:nvSpPr>
        <p:spPr>
          <a:xfrm>
            <a:off x="622300" y="2011364"/>
            <a:ext cx="11379200" cy="4348163"/>
          </a:xfrm>
        </p:spPr>
        <p:txBody>
          <a:bodyPr>
            <a:normAutofit lnSpcReduction="10000"/>
          </a:bodyPr>
          <a:lstStyle/>
          <a:p>
            <a:pPr marL="0" indent="0">
              <a:spcAft>
                <a:spcPts val="600"/>
              </a:spcAft>
              <a:buSzPct val="100000"/>
              <a:buNone/>
            </a:pPr>
            <a:r>
              <a:rPr lang="en-US" altLang="en-US" b="1" dirty="0">
                <a:latin typeface="Times New Roman" panose="02020603050405020304" pitchFamily="18" charset="0"/>
                <a:cs typeface="Times New Roman" panose="02020603050405020304" pitchFamily="18" charset="0"/>
              </a:rPr>
              <a:t>Stimulating a culture of innovation</a:t>
            </a:r>
          </a:p>
          <a:p>
            <a:pPr marL="450850" lvl="1" indent="-273050">
              <a:spcBef>
                <a:spcPts val="600"/>
              </a:spcBef>
              <a:spcAft>
                <a:spcPts val="600"/>
              </a:spcAft>
              <a:buClr>
                <a:schemeClr val="tx1"/>
              </a:buClr>
            </a:pPr>
            <a:r>
              <a:rPr lang="en-US" altLang="en-US" sz="2800" dirty="0">
                <a:solidFill>
                  <a:srgbClr val="00A15F"/>
                </a:solidFill>
                <a:latin typeface="Times New Roman" panose="02020603050405020304" pitchFamily="18" charset="0"/>
                <a:cs typeface="Times New Roman" panose="02020603050405020304" pitchFamily="18" charset="0"/>
              </a:rPr>
              <a:t>Innovation:</a:t>
            </a:r>
            <a:r>
              <a:rPr lang="en-US" altLang="en-US" sz="2800" dirty="0">
                <a:latin typeface="Times New Roman" panose="02020603050405020304" pitchFamily="18" charset="0"/>
                <a:cs typeface="Times New Roman" panose="02020603050405020304" pitchFamily="18" charset="0"/>
              </a:rPr>
              <a:t> a new idea applied to initiating or improving a product, process, or service.</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Sources of Innovation:</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Structural variables: organic structures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Long-tenured management</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Slack resources</a:t>
            </a:r>
          </a:p>
          <a:p>
            <a:pPr marL="808038" lvl="2"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Interunit communication</a:t>
            </a:r>
          </a:p>
          <a:p>
            <a:pPr marL="450850" lvl="1" indent="-273050">
              <a:spcBef>
                <a:spcPts val="600"/>
              </a:spcBef>
              <a:spcAft>
                <a:spcPts val="600"/>
              </a:spcAft>
            </a:pPr>
            <a:r>
              <a:rPr lang="en-US" altLang="en-US" sz="2800" dirty="0">
                <a:latin typeface="Times New Roman" panose="02020603050405020304" pitchFamily="18" charset="0"/>
                <a:cs typeface="Times New Roman" panose="02020603050405020304" pitchFamily="18" charset="0"/>
              </a:rPr>
              <a:t>Idea Champions: individuals who actively promote the innovation.</a:t>
            </a:r>
          </a:p>
        </p:txBody>
      </p:sp>
    </p:spTree>
  </p:cSld>
  <p:clrMapOvr>
    <a:masterClrMapping/>
  </p:clrMapOvr>
  <p:transition advTm="119755"/>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a:extLst>
              <a:ext uri="{FF2B5EF4-FFF2-40B4-BE49-F238E27FC236}">
                <a16:creationId xmlns:a16="http://schemas.microsoft.com/office/drawing/2014/main" xmlns="" id="{9A849D31-B8B4-B68C-7AB2-68BC8CD284F3}"/>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Culture for Change</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a:t>
            </a:r>
          </a:p>
        </p:txBody>
      </p:sp>
      <p:sp>
        <p:nvSpPr>
          <p:cNvPr id="28675" name="Content Placeholder 2">
            <a:extLst>
              <a:ext uri="{FF2B5EF4-FFF2-40B4-BE49-F238E27FC236}">
                <a16:creationId xmlns:a16="http://schemas.microsoft.com/office/drawing/2014/main" xmlns="" id="{E3291A10-962B-B611-84B7-04B3F786C8B5}"/>
              </a:ext>
            </a:extLst>
          </p:cNvPr>
          <p:cNvSpPr>
            <a:spLocks noGrp="1"/>
          </p:cNvSpPr>
          <p:nvPr>
            <p:ph idx="1"/>
          </p:nvPr>
        </p:nvSpPr>
        <p:spPr>
          <a:xfrm>
            <a:off x="464345" y="1765300"/>
            <a:ext cx="11622880" cy="4876800"/>
          </a:xfrm>
        </p:spPr>
        <p:txBody>
          <a:bodyPr>
            <a:noAutofit/>
          </a:bodyPr>
          <a:lstStyle/>
          <a:p>
            <a:pPr marL="0" indent="0">
              <a:buSzPct val="100000"/>
              <a:buNone/>
            </a:pPr>
            <a:r>
              <a:rPr lang="en-US" altLang="en-US" sz="2600" b="1" dirty="0">
                <a:latin typeface="Times New Roman" panose="02020603050405020304" pitchFamily="18" charset="0"/>
                <a:cs typeface="Times New Roman" panose="02020603050405020304" pitchFamily="18" charset="0"/>
              </a:rPr>
              <a:t>Learning Organization</a:t>
            </a:r>
          </a:p>
          <a:p>
            <a:pPr marL="450850" lvl="1" indent="-269875"/>
            <a:r>
              <a:rPr lang="en-US" altLang="en-US" sz="2600" dirty="0">
                <a:latin typeface="Times New Roman" panose="02020603050405020304" pitchFamily="18" charset="0"/>
                <a:cs typeface="Times New Roman" panose="02020603050405020304" pitchFamily="18" charset="0"/>
              </a:rPr>
              <a:t>An organization that has developed the continuous capacity to adapt and change.</a:t>
            </a:r>
          </a:p>
          <a:p>
            <a:pPr marL="450850" lvl="1" indent="-269875"/>
            <a:r>
              <a:rPr lang="en-US" altLang="en-US" sz="2600" dirty="0">
                <a:latin typeface="Times New Roman" panose="02020603050405020304" pitchFamily="18" charset="0"/>
                <a:cs typeface="Times New Roman" panose="02020603050405020304" pitchFamily="18" charset="0"/>
              </a:rPr>
              <a:t>Learning Types</a:t>
            </a:r>
          </a:p>
          <a:p>
            <a:pPr marL="808038" lvl="2" indent="-273050"/>
            <a:r>
              <a:rPr lang="en-US" altLang="en-US" sz="2600" dirty="0">
                <a:latin typeface="Times New Roman" panose="02020603050405020304" pitchFamily="18" charset="0"/>
                <a:cs typeface="Times New Roman" panose="02020603050405020304" pitchFamily="18" charset="0"/>
              </a:rPr>
              <a:t>Single-Loop: errors are corrected using past routines.</a:t>
            </a:r>
          </a:p>
          <a:p>
            <a:pPr marL="808038" lvl="2" indent="-273050"/>
            <a:r>
              <a:rPr lang="en-US" altLang="en-US" sz="2600" dirty="0">
                <a:latin typeface="Times New Roman" panose="02020603050405020304" pitchFamily="18" charset="0"/>
                <a:cs typeface="Times New Roman" panose="02020603050405020304" pitchFamily="18" charset="0"/>
              </a:rPr>
              <a:t>Double-Loop: errors are corrected by modifying routines.</a:t>
            </a:r>
          </a:p>
          <a:p>
            <a:pPr marL="450850" lvl="1" indent="-269875"/>
            <a:r>
              <a:rPr lang="en-US" altLang="en-US" sz="2600" dirty="0">
                <a:latin typeface="Times New Roman" panose="02020603050405020304" pitchFamily="18" charset="0"/>
                <a:cs typeface="Times New Roman" panose="02020603050405020304" pitchFamily="18" charset="0"/>
              </a:rPr>
              <a:t>Characteristics:</a:t>
            </a:r>
          </a:p>
          <a:p>
            <a:pPr marL="808038" lvl="2" indent="-273050"/>
            <a:r>
              <a:rPr lang="en-US" altLang="en-US" sz="2600" dirty="0">
                <a:latin typeface="Times New Roman" panose="02020603050405020304" pitchFamily="18" charset="0"/>
                <a:cs typeface="Times New Roman" panose="02020603050405020304" pitchFamily="18" charset="0"/>
              </a:rPr>
              <a:t>Holds a shared vision</a:t>
            </a:r>
          </a:p>
          <a:p>
            <a:pPr marL="808038" lvl="2" indent="-273050"/>
            <a:r>
              <a:rPr lang="en-US" altLang="en-US" sz="2600" dirty="0">
                <a:latin typeface="Times New Roman" panose="02020603050405020304" pitchFamily="18" charset="0"/>
                <a:cs typeface="Times New Roman" panose="02020603050405020304" pitchFamily="18" charset="0"/>
              </a:rPr>
              <a:t>Discards old ways of thinking</a:t>
            </a:r>
          </a:p>
          <a:p>
            <a:pPr marL="808038" lvl="2" indent="-273050"/>
            <a:r>
              <a:rPr lang="en-US" altLang="en-US" sz="2600" dirty="0">
                <a:latin typeface="Times New Roman" panose="02020603050405020304" pitchFamily="18" charset="0"/>
                <a:cs typeface="Times New Roman" panose="02020603050405020304" pitchFamily="18" charset="0"/>
              </a:rPr>
              <a:t>Views organization as system of relationships</a:t>
            </a:r>
          </a:p>
          <a:p>
            <a:pPr marL="808038" lvl="2" indent="-273050"/>
            <a:r>
              <a:rPr lang="en-US" altLang="en-US" sz="2600" dirty="0">
                <a:latin typeface="Times New Roman" panose="02020603050405020304" pitchFamily="18" charset="0"/>
                <a:cs typeface="Times New Roman" panose="02020603050405020304" pitchFamily="18" charset="0"/>
              </a:rPr>
              <a:t>Communicates openly</a:t>
            </a:r>
          </a:p>
          <a:p>
            <a:pPr marL="808038" lvl="2" indent="-273050"/>
            <a:r>
              <a:rPr lang="en-US" altLang="en-US" sz="2600" dirty="0">
                <a:latin typeface="Times New Roman" panose="02020603050405020304" pitchFamily="18" charset="0"/>
                <a:cs typeface="Times New Roman" panose="02020603050405020304" pitchFamily="18" charset="0"/>
              </a:rPr>
              <a:t>Works together to achieve shared vision</a:t>
            </a:r>
          </a:p>
        </p:txBody>
      </p:sp>
    </p:spTree>
  </p:cSld>
  <p:clrMapOvr>
    <a:masterClrMapping/>
  </p:clrMapOvr>
  <p:transition advTm="14193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xmlns="" id="{CD0920E3-430D-3CF5-66FC-124A2EDB8F90}"/>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Creating a Learning Organization</a:t>
            </a:r>
            <a:b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altLang="en-US" b="1" dirty="0">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Learning (cont’d)</a:t>
            </a:r>
            <a:endPar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9699" name="Content Placeholder 2">
            <a:extLst>
              <a:ext uri="{FF2B5EF4-FFF2-40B4-BE49-F238E27FC236}">
                <a16:creationId xmlns:a16="http://schemas.microsoft.com/office/drawing/2014/main" xmlns="" id="{E01C67A6-FA2E-253E-34A0-27815756ADCA}"/>
              </a:ext>
            </a:extLst>
          </p:cNvPr>
          <p:cNvSpPr>
            <a:spLocks noGrp="1"/>
          </p:cNvSpPr>
          <p:nvPr>
            <p:ph idx="1"/>
          </p:nvPr>
        </p:nvSpPr>
        <p:spPr>
          <a:xfrm>
            <a:off x="352425" y="2009776"/>
            <a:ext cx="11487150" cy="4848224"/>
          </a:xfrm>
        </p:spPr>
        <p:txBody>
          <a:bodyPr>
            <a:noAutofit/>
          </a:bodyPr>
          <a:lstStyle/>
          <a:p>
            <a:pPr marL="450850" indent="-273050"/>
            <a:r>
              <a:rPr lang="en-US" altLang="en-US" dirty="0">
                <a:latin typeface="Times New Roman" panose="02020603050405020304" pitchFamily="18" charset="0"/>
                <a:cs typeface="Times New Roman" panose="02020603050405020304" pitchFamily="18" charset="0"/>
              </a:rPr>
              <a:t>Overcomes traditional organization problems:</a:t>
            </a:r>
          </a:p>
          <a:p>
            <a:pPr marL="808038" lvl="2" indent="-273050"/>
            <a:r>
              <a:rPr lang="en-US" altLang="en-US" sz="2800" dirty="0">
                <a:latin typeface="Times New Roman" panose="02020603050405020304" pitchFamily="18" charset="0"/>
                <a:cs typeface="Times New Roman" panose="02020603050405020304" pitchFamily="18" charset="0"/>
              </a:rPr>
              <a:t>Fragmentation</a:t>
            </a:r>
          </a:p>
          <a:p>
            <a:pPr marL="808038" lvl="2" indent="-273050"/>
            <a:r>
              <a:rPr lang="en-US" altLang="en-US" sz="2800" dirty="0">
                <a:latin typeface="Times New Roman" panose="02020603050405020304" pitchFamily="18" charset="0"/>
                <a:cs typeface="Times New Roman" panose="02020603050405020304" pitchFamily="18" charset="0"/>
              </a:rPr>
              <a:t>Competition</a:t>
            </a:r>
          </a:p>
          <a:p>
            <a:pPr marL="808038" lvl="2" indent="-273050"/>
            <a:r>
              <a:rPr lang="en-US" altLang="en-US" sz="2800" dirty="0">
                <a:latin typeface="Times New Roman" panose="02020603050405020304" pitchFamily="18" charset="0"/>
                <a:cs typeface="Times New Roman" panose="02020603050405020304" pitchFamily="18" charset="0"/>
              </a:rPr>
              <a:t>Reactiveness</a:t>
            </a:r>
            <a:endParaRPr lang="en-US" altLang="en-US" dirty="0">
              <a:latin typeface="Times New Roman" panose="02020603050405020304" pitchFamily="18" charset="0"/>
              <a:cs typeface="Times New Roman" panose="02020603050405020304" pitchFamily="18" charset="0"/>
            </a:endParaRPr>
          </a:p>
          <a:p>
            <a:pPr marL="450850" indent="-273050">
              <a:buNone/>
            </a:pPr>
            <a:r>
              <a:rPr lang="en-US" altLang="en-US" b="1" dirty="0">
                <a:latin typeface="Times New Roman" panose="02020603050405020304" pitchFamily="18" charset="0"/>
                <a:cs typeface="Times New Roman" panose="02020603050405020304" pitchFamily="18" charset="0"/>
              </a:rPr>
              <a:t>How to manage learning</a:t>
            </a:r>
          </a:p>
          <a:p>
            <a:pPr marL="450850" lvl="1" indent="-269875"/>
            <a:r>
              <a:rPr lang="en-US" altLang="en-US" sz="2800" dirty="0">
                <a:latin typeface="Times New Roman" panose="02020603050405020304" pitchFamily="18" charset="0"/>
                <a:cs typeface="Times New Roman" panose="02020603050405020304" pitchFamily="18" charset="0"/>
              </a:rPr>
              <a:t>Establish a strategy.</a:t>
            </a:r>
          </a:p>
          <a:p>
            <a:pPr marL="450850" lvl="1" indent="-269875"/>
            <a:r>
              <a:rPr lang="en-US" altLang="en-US" sz="2800" dirty="0">
                <a:latin typeface="Times New Roman" panose="02020603050405020304" pitchFamily="18" charset="0"/>
                <a:cs typeface="Times New Roman" panose="02020603050405020304" pitchFamily="18" charset="0"/>
              </a:rPr>
              <a:t>Redesign the organization’s structure:</a:t>
            </a:r>
          </a:p>
          <a:p>
            <a:pPr marL="808038" lvl="2" indent="-273050"/>
            <a:r>
              <a:rPr lang="en-US" altLang="en-US" sz="2800" dirty="0">
                <a:latin typeface="Times New Roman" panose="02020603050405020304" pitchFamily="18" charset="0"/>
                <a:cs typeface="Times New Roman" panose="02020603050405020304" pitchFamily="18" charset="0"/>
              </a:rPr>
              <a:t>Flatten structure and increase cross-functional activities.</a:t>
            </a:r>
          </a:p>
          <a:p>
            <a:pPr marL="450850" lvl="1" indent="-269875"/>
            <a:r>
              <a:rPr lang="en-US" altLang="en-US" sz="2800" dirty="0">
                <a:latin typeface="Times New Roman" panose="02020603050405020304" pitchFamily="18" charset="0"/>
                <a:cs typeface="Times New Roman" panose="02020603050405020304" pitchFamily="18" charset="0"/>
              </a:rPr>
              <a:t>Reshape the organization’s culture:</a:t>
            </a:r>
          </a:p>
          <a:p>
            <a:pPr marL="808038" lvl="2" indent="-273050"/>
            <a:r>
              <a:rPr lang="en-US" altLang="en-US" sz="2800" dirty="0">
                <a:latin typeface="Times New Roman" panose="02020603050405020304" pitchFamily="18" charset="0"/>
                <a:cs typeface="Times New Roman" panose="02020603050405020304" pitchFamily="18" charset="0"/>
              </a:rPr>
              <a:t>Reward risk-taking and intelligent mistakes.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pic>
        <p:nvPicPr>
          <p:cNvPr id="29702" name="Picture 3" descr="C:\Users\User\AppData\Local\Microsoft\Windows\Temporary Internet Files\Content.IE5\XHNASMRZ\MC900434854[1].png">
            <a:extLst>
              <a:ext uri="{FF2B5EF4-FFF2-40B4-BE49-F238E27FC236}">
                <a16:creationId xmlns:a16="http://schemas.microsoft.com/office/drawing/2014/main" xmlns="" id="{D23EDEAF-3CC3-8781-2E77-E23FC5BCCE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0" y="4572000"/>
            <a:ext cx="2286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61612"/>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a:extLst>
              <a:ext uri="{FF2B5EF4-FFF2-40B4-BE49-F238E27FC236}">
                <a16:creationId xmlns:a16="http://schemas.microsoft.com/office/drawing/2014/main" xmlns="" id="{33482AD0-0219-4D67-0133-750C7BEE4C6A}"/>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0723" name="Content Placeholder 2">
            <a:extLst>
              <a:ext uri="{FF2B5EF4-FFF2-40B4-BE49-F238E27FC236}">
                <a16:creationId xmlns:a16="http://schemas.microsoft.com/office/drawing/2014/main" xmlns="" id="{43640016-FA97-50C2-5AA0-53AFE4C0D9EA}"/>
              </a:ext>
            </a:extLst>
          </p:cNvPr>
          <p:cNvSpPr>
            <a:spLocks noGrp="1"/>
          </p:cNvSpPr>
          <p:nvPr>
            <p:ph idx="1"/>
          </p:nvPr>
        </p:nvSpPr>
        <p:spPr>
          <a:xfrm>
            <a:off x="485775" y="1620839"/>
            <a:ext cx="11201400" cy="2251075"/>
          </a:xfrm>
        </p:spPr>
        <p:txBody>
          <a:bodyPr/>
          <a:lstStyle/>
          <a:p>
            <a:pPr marL="0" indent="0" algn="just">
              <a:lnSpc>
                <a:spcPct val="150000"/>
              </a:lnSpc>
              <a:buNone/>
            </a:pPr>
            <a:r>
              <a:rPr lang="en-US" altLang="en-US" b="1" dirty="0">
                <a:solidFill>
                  <a:srgbClr val="00A15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Stress</a:t>
            </a:r>
            <a:r>
              <a:rPr lang="en-US" altLang="en-US" dirty="0">
                <a:solidFill>
                  <a:srgbClr val="00A15F"/>
                </a:solidFill>
                <a:latin typeface="Times New Roman" panose="02020603050405020304" pitchFamily="18" charset="0"/>
                <a:cs typeface="Times New Roman" panose="02020603050405020304" pitchFamily="18" charset="0"/>
              </a:rPr>
              <a:t>: </a:t>
            </a:r>
            <a:r>
              <a:rPr lang="en-US" altLang="en-US" dirty="0">
                <a:latin typeface="Times New Roman" panose="02020603050405020304" pitchFamily="18" charset="0"/>
                <a:cs typeface="Times New Roman" panose="02020603050405020304" pitchFamily="18" charset="0"/>
              </a:rPr>
              <a:t>a dynamic condition in which an individual is confronted with an opportunity, constraint, or demand related to what he or she desires and for which the outcome is perceived to be both uncertain and important.</a:t>
            </a:r>
          </a:p>
          <a:p>
            <a:pPr marL="0" indent="0" algn="just">
              <a:lnSpc>
                <a:spcPct val="150000"/>
              </a:lnSpc>
              <a:buNone/>
            </a:pPr>
            <a:endParaRPr lang="en-US" altLang="en-US" sz="1000" dirty="0">
              <a:latin typeface="Times New Roman" panose="02020603050405020304" pitchFamily="18" charset="0"/>
              <a:cs typeface="Times New Roman" panose="02020603050405020304" pitchFamily="18" charset="0"/>
            </a:endParaRPr>
          </a:p>
        </p:txBody>
      </p:sp>
      <p:pic>
        <p:nvPicPr>
          <p:cNvPr id="30726" name="Picture 6" descr="C:\Users\User\AppData\Local\Microsoft\Windows\Temporary Internet Files\Content.IE5\XEKHCCMO\MC900230824[1].wmf">
            <a:extLst>
              <a:ext uri="{FF2B5EF4-FFF2-40B4-BE49-F238E27FC236}">
                <a16:creationId xmlns:a16="http://schemas.microsoft.com/office/drawing/2014/main" xmlns="" id="{8B424F29-5120-58FD-4F20-ED67F2C6FD5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064625" y="4159251"/>
            <a:ext cx="2422525" cy="255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1922"/>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xmlns="" id="{35C0B069-1A4F-7B7A-F224-F26589F91DB0}"/>
              </a:ext>
            </a:extLst>
          </p:cNvPr>
          <p:cNvSpPr>
            <a:spLocks noGrp="1"/>
          </p:cNvSpPr>
          <p:nvPr>
            <p:ph type="title"/>
          </p:nvPr>
        </p:nvSpPr>
        <p:spPr/>
        <p:txBody>
          <a:bodyPr>
            <a:normAutofit/>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 Stress</a:t>
            </a:r>
          </a:p>
        </p:txBody>
      </p:sp>
      <p:sp>
        <p:nvSpPr>
          <p:cNvPr id="31747" name="Content Placeholder 2">
            <a:extLst>
              <a:ext uri="{FF2B5EF4-FFF2-40B4-BE49-F238E27FC236}">
                <a16:creationId xmlns:a16="http://schemas.microsoft.com/office/drawing/2014/main" xmlns="" id="{E72B7822-27F8-FAA3-4B60-9741329F3BDF}"/>
              </a:ext>
            </a:extLst>
          </p:cNvPr>
          <p:cNvSpPr>
            <a:spLocks noGrp="1"/>
          </p:cNvSpPr>
          <p:nvPr>
            <p:ph idx="1"/>
          </p:nvPr>
        </p:nvSpPr>
        <p:spPr>
          <a:xfrm>
            <a:off x="552450" y="1401764"/>
            <a:ext cx="11087099" cy="3292475"/>
          </a:xfrm>
        </p:spPr>
        <p:txBody>
          <a:bodyPr>
            <a:noAutofit/>
          </a:bodyPr>
          <a:lstStyle/>
          <a:p>
            <a:pPr algn="just" eaLnBrk="1" hangingPunct="1">
              <a:lnSpc>
                <a:spcPct val="150000"/>
              </a:lnSpc>
              <a:buFont typeface="Verdana" panose="020B0604030504040204" pitchFamily="34" charset="0"/>
              <a:buNone/>
            </a:pPr>
            <a:r>
              <a:rPr lang="en-US" altLang="en-US" b="1" dirty="0">
                <a:latin typeface="Times New Roman" panose="02020603050405020304" pitchFamily="18" charset="0"/>
                <a:cs typeface="Times New Roman" panose="02020603050405020304" pitchFamily="18" charset="0"/>
              </a:rPr>
              <a:t>Types of stress</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Challenge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associated with workload, pressure to complete tasks, and time urgency.</a:t>
            </a:r>
          </a:p>
          <a:p>
            <a:pPr marL="450850" lvl="1" indent="-273050" algn="just">
              <a:lnSpc>
                <a:spcPct val="150000"/>
              </a:lnSpc>
            </a:pPr>
            <a:r>
              <a:rPr lang="en-US" altLang="en-US" sz="2800" dirty="0">
                <a:latin typeface="Times New Roman" panose="02020603050405020304" pitchFamily="18" charset="0"/>
                <a:cs typeface="Times New Roman" panose="02020603050405020304" pitchFamily="18" charset="0"/>
              </a:rPr>
              <a:t>Hindrance stressors</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Stress that keeps you from reaching your goals, such as red tape.</a:t>
            </a:r>
          </a:p>
          <a:p>
            <a:pPr marL="808038" lvl="2" indent="-273050" algn="just">
              <a:lnSpc>
                <a:spcPct val="150000"/>
              </a:lnSpc>
            </a:pPr>
            <a:r>
              <a:rPr lang="en-US" altLang="en-US" sz="2800" dirty="0">
                <a:latin typeface="Times New Roman" panose="02020603050405020304" pitchFamily="18" charset="0"/>
                <a:cs typeface="Times New Roman" panose="02020603050405020304" pitchFamily="18" charset="0"/>
              </a:rPr>
              <a:t>Cause greater harm than challenge stressors.</a:t>
            </a:r>
          </a:p>
        </p:txBody>
      </p:sp>
    </p:spTree>
  </p:cSld>
  <p:clrMapOvr>
    <a:masterClrMapping/>
  </p:clrMapOvr>
  <p:transition advTm="73547"/>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a:extLst>
              <a:ext uri="{FF2B5EF4-FFF2-40B4-BE49-F238E27FC236}">
                <a16:creationId xmlns:a16="http://schemas.microsoft.com/office/drawing/2014/main" xmlns="" id="{81BD40DF-3073-CE5D-D1F9-C07DDF363116}"/>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Demands–Resources Model of Stress</a:t>
            </a:r>
          </a:p>
        </p:txBody>
      </p:sp>
      <p:sp>
        <p:nvSpPr>
          <p:cNvPr id="32771" name="Content Placeholder 2">
            <a:extLst>
              <a:ext uri="{FF2B5EF4-FFF2-40B4-BE49-F238E27FC236}">
                <a16:creationId xmlns:a16="http://schemas.microsoft.com/office/drawing/2014/main" xmlns="" id="{CD302903-A477-07D6-1C4A-50A9BFC45D39}"/>
              </a:ext>
            </a:extLst>
          </p:cNvPr>
          <p:cNvSpPr>
            <a:spLocks noGrp="1"/>
          </p:cNvSpPr>
          <p:nvPr>
            <p:ph idx="1"/>
          </p:nvPr>
        </p:nvSpPr>
        <p:spPr>
          <a:xfrm>
            <a:off x="446087" y="1824039"/>
            <a:ext cx="11083925" cy="4035425"/>
          </a:xfrm>
        </p:spPr>
        <p:txBody>
          <a:bodyPr>
            <a:normAutofit/>
          </a:bodyPr>
          <a:lstStyle/>
          <a:p>
            <a:pPr marL="450850" indent="-273050"/>
            <a:r>
              <a:rPr lang="en-US" altLang="en-US" dirty="0">
                <a:latin typeface="Times New Roman" panose="02020603050405020304" pitchFamily="18" charset="0"/>
                <a:cs typeface="Times New Roman" panose="02020603050405020304" pitchFamily="18" charset="0"/>
              </a:rPr>
              <a:t>Demands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Responsibilities, pressures, obligations, and uncertainties in the workplace.</a:t>
            </a:r>
          </a:p>
          <a:p>
            <a:pPr marL="450850" indent="-273050"/>
            <a:r>
              <a:rPr lang="en-US" altLang="en-US" dirty="0">
                <a:latin typeface="Times New Roman" panose="02020603050405020304" pitchFamily="18" charset="0"/>
                <a:cs typeface="Times New Roman" panose="02020603050405020304" pitchFamily="18" charset="0"/>
              </a:rPr>
              <a:t>Resources</a:t>
            </a:r>
          </a:p>
          <a:p>
            <a:pPr marL="808038" lvl="2" indent="-273050">
              <a:spcAft>
                <a:spcPts val="1200"/>
              </a:spcAft>
            </a:pPr>
            <a:r>
              <a:rPr lang="en-US" altLang="en-US" sz="2800" dirty="0">
                <a:latin typeface="Times New Roman" panose="02020603050405020304" pitchFamily="18" charset="0"/>
                <a:cs typeface="Times New Roman" panose="02020603050405020304" pitchFamily="18" charset="0"/>
              </a:rPr>
              <a:t>Things within an individual’s control that can be used to resolve demands.</a:t>
            </a:r>
          </a:p>
          <a:p>
            <a:pPr marL="450850" indent="-273050"/>
            <a:r>
              <a:rPr lang="en-US" altLang="en-US" dirty="0">
                <a:latin typeface="Times New Roman" panose="02020603050405020304" pitchFamily="18" charset="0"/>
                <a:cs typeface="Times New Roman" panose="02020603050405020304" pitchFamily="18" charset="0"/>
              </a:rPr>
              <a:t>Adequate resources help reduce the stressful nature of demands.</a:t>
            </a:r>
          </a:p>
        </p:txBody>
      </p:sp>
    </p:spTree>
  </p:cSld>
  <p:clrMapOvr>
    <a:masterClrMapping/>
  </p:clrMapOvr>
  <p:transition advTm="75335"/>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xmlns="" id="{747C7B08-92BF-2EC3-7926-163FEA950FC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Model of Stress</a:t>
            </a:r>
          </a:p>
        </p:txBody>
      </p:sp>
      <p:sp>
        <p:nvSpPr>
          <p:cNvPr id="33795" name="Footer Placeholder 4">
            <a:extLst>
              <a:ext uri="{FF2B5EF4-FFF2-40B4-BE49-F238E27FC236}">
                <a16:creationId xmlns:a16="http://schemas.microsoft.com/office/drawing/2014/main" xmlns="" id="{A942553E-C949-E734-3839-8D5D37461154}"/>
              </a:ext>
            </a:extLst>
          </p:cNvPr>
          <p:cNvSpPr txBox="1">
            <a:spLocks/>
          </p:cNvSpPr>
          <p:nvPr/>
        </p:nvSpPr>
        <p:spPr bwMode="gray">
          <a:xfrm>
            <a:off x="1676401" y="6545264"/>
            <a:ext cx="2786063" cy="17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lIns="0" tIns="0" rIns="0" bIns="0"/>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eaLnBrk="1" hangingPunct="1"/>
            <a:r>
              <a:rPr lang="en-US" altLang="en-US" sz="900">
                <a:solidFill>
                  <a:schemeClr val="bg1"/>
                </a:solidFill>
              </a:rPr>
              <a:t>© Pearson Education 2012</a:t>
            </a:r>
          </a:p>
        </p:txBody>
      </p:sp>
      <p:sp>
        <p:nvSpPr>
          <p:cNvPr id="33796" name="Slide Number Placeholder 3">
            <a:extLst>
              <a:ext uri="{FF2B5EF4-FFF2-40B4-BE49-F238E27FC236}">
                <a16:creationId xmlns:a16="http://schemas.microsoft.com/office/drawing/2014/main" xmlns="" id="{FABD1AE4-CD08-CE89-4874-A2F4ED416EA3}"/>
              </a:ext>
            </a:extLst>
          </p:cNvPr>
          <p:cNvSpPr>
            <a:spLocks noGrp="1"/>
          </p:cNvSpPr>
          <p:nvPr>
            <p:ph type="sldNum" sz="quarter" idx="11"/>
          </p:nvPr>
        </p:nvSpPr>
        <p:spPr>
          <a:xfrm>
            <a:off x="5843589" y="6540500"/>
            <a:ext cx="439737" cy="203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400">
                <a:solidFill>
                  <a:schemeClr val="tx1"/>
                </a:solidFill>
                <a:latin typeface="Verdana" panose="020B0604030504040204" pitchFamily="34" charset="0"/>
                <a:cs typeface="Arial" panose="020B0604020202020204" pitchFamily="34" charset="0"/>
              </a:defRPr>
            </a:lvl1pPr>
            <a:lvl2pPr marL="742950" indent="-285750" eaLnBrk="0" hangingPunct="0">
              <a:defRPr sz="1400">
                <a:solidFill>
                  <a:schemeClr val="tx1"/>
                </a:solidFill>
                <a:latin typeface="Verdana" panose="020B0604030504040204" pitchFamily="34" charset="0"/>
                <a:cs typeface="Arial" panose="020B0604020202020204" pitchFamily="34" charset="0"/>
              </a:defRPr>
            </a:lvl2pPr>
            <a:lvl3pPr marL="1143000" indent="-228600" eaLnBrk="0" hangingPunct="0">
              <a:defRPr sz="1400">
                <a:solidFill>
                  <a:schemeClr val="tx1"/>
                </a:solidFill>
                <a:latin typeface="Verdana" panose="020B0604030504040204" pitchFamily="34" charset="0"/>
                <a:cs typeface="Arial" panose="020B0604020202020204" pitchFamily="34" charset="0"/>
              </a:defRPr>
            </a:lvl3pPr>
            <a:lvl4pPr marL="1600200" indent="-228600" eaLnBrk="0" hangingPunct="0">
              <a:defRPr sz="1400">
                <a:solidFill>
                  <a:schemeClr val="tx1"/>
                </a:solidFill>
                <a:latin typeface="Verdana" panose="020B0604030504040204" pitchFamily="34" charset="0"/>
                <a:cs typeface="Arial" panose="020B0604020202020204" pitchFamily="34" charset="0"/>
              </a:defRPr>
            </a:lvl4pPr>
            <a:lvl5pPr marL="2057400" indent="-228600" eaLnBrk="0" hangingPunct="0">
              <a:defRPr sz="1400">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sz="1400">
                <a:solidFill>
                  <a:schemeClr val="tx1"/>
                </a:solidFill>
                <a:latin typeface="Verdana" panose="020B0604030504040204" pitchFamily="34" charset="0"/>
                <a:cs typeface="Arial" panose="020B0604020202020204" pitchFamily="34" charset="0"/>
              </a:defRPr>
            </a:lvl9pPr>
          </a:lstStyle>
          <a:p>
            <a:pPr algn="ctr" eaLnBrk="1" hangingPunct="1"/>
            <a:r>
              <a:rPr lang="en-US" altLang="en-US" sz="900">
                <a:solidFill>
                  <a:schemeClr val="bg1"/>
                </a:solidFill>
              </a:rPr>
              <a:t>16-</a:t>
            </a:r>
            <a:fld id="{02A4E4B2-54D1-45FF-AF7A-C44A05ED2957}" type="slidenum">
              <a:rPr lang="en-US" altLang="en-US" sz="900">
                <a:solidFill>
                  <a:schemeClr val="bg1"/>
                </a:solidFill>
              </a:rPr>
              <a:pPr algn="ctr" eaLnBrk="1" hangingPunct="1"/>
              <a:t>30</a:t>
            </a:fld>
            <a:endParaRPr lang="en-US" altLang="en-US" sz="900">
              <a:solidFill>
                <a:schemeClr val="bg1"/>
              </a:solidFill>
            </a:endParaRPr>
          </a:p>
        </p:txBody>
      </p:sp>
      <p:pic>
        <p:nvPicPr>
          <p:cNvPr id="33797" name="Picture 2">
            <a:extLst>
              <a:ext uri="{FF2B5EF4-FFF2-40B4-BE49-F238E27FC236}">
                <a16:creationId xmlns:a16="http://schemas.microsoft.com/office/drawing/2014/main" xmlns="" id="{298EBFEB-9AF8-1D41-96E1-EE0A48E681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500189"/>
            <a:ext cx="10660307" cy="5240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26698"/>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a:extLst>
              <a:ext uri="{FF2B5EF4-FFF2-40B4-BE49-F238E27FC236}">
                <a16:creationId xmlns:a16="http://schemas.microsoft.com/office/drawing/2014/main" xmlns="" id="{1B830DB6-A69C-2DC8-0EC9-BCC59BDECE6E}"/>
              </a:ext>
            </a:extLst>
          </p:cNvPr>
          <p:cNvSpPr>
            <a:spLocks noGrp="1"/>
          </p:cNvSpPr>
          <p:nvPr>
            <p:ph type="title"/>
          </p:nvPr>
        </p:nvSpPr>
        <p:spPr>
          <a:xfrm>
            <a:off x="838200" y="349250"/>
            <a:ext cx="10515600" cy="1325563"/>
          </a:xfrm>
        </p:spPr>
        <p:txBody>
          <a:bodyPr/>
          <a:lstStyle/>
          <a:p>
            <a:pPr algn="ctr" eaLnBrk="1" hangingPunct="1"/>
            <a:r>
              <a:rPr lang="en-US" altLang="en-US" b="1" dirty="0">
                <a:latin typeface="Times New Roman" panose="02020603050405020304" pitchFamily="18" charset="0"/>
                <a:cs typeface="Times New Roman" panose="02020603050405020304" pitchFamily="18" charset="0"/>
              </a:rPr>
              <a:t>Potential Sources of Stress </a:t>
            </a:r>
          </a:p>
        </p:txBody>
      </p:sp>
      <p:sp>
        <p:nvSpPr>
          <p:cNvPr id="34819" name="Content Placeholder 2">
            <a:extLst>
              <a:ext uri="{FF2B5EF4-FFF2-40B4-BE49-F238E27FC236}">
                <a16:creationId xmlns:a16="http://schemas.microsoft.com/office/drawing/2014/main" xmlns="" id="{331B15C0-004C-12C1-B59E-06914FA4F82C}"/>
              </a:ext>
            </a:extLst>
          </p:cNvPr>
          <p:cNvSpPr>
            <a:spLocks noGrp="1"/>
          </p:cNvSpPr>
          <p:nvPr>
            <p:ph idx="1"/>
          </p:nvPr>
        </p:nvSpPr>
        <p:spPr>
          <a:xfrm>
            <a:off x="635000" y="1525586"/>
            <a:ext cx="10921999" cy="5129213"/>
          </a:xfrm>
        </p:spPr>
        <p:txBody>
          <a:bodyPr>
            <a:noAutofit/>
          </a:bodyPr>
          <a:lstStyle/>
          <a:p>
            <a:pPr>
              <a:spcBef>
                <a:spcPts val="600"/>
              </a:spcBef>
              <a:buNone/>
            </a:pPr>
            <a:r>
              <a:rPr lang="en-US" altLang="en-US" sz="2400" b="1" dirty="0">
                <a:latin typeface="Times New Roman" panose="02020603050405020304" pitchFamily="18" charset="0"/>
                <a:cs typeface="Times New Roman" panose="02020603050405020304" pitchFamily="18" charset="0"/>
              </a:rPr>
              <a:t>Environmental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uncertainties of the business cycle.</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Political uncertainties of political systems.</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Technological uncertainties of technical innovations.</a:t>
            </a:r>
          </a:p>
          <a:p>
            <a:pPr>
              <a:spcBef>
                <a:spcPts val="600"/>
              </a:spcBef>
              <a:buNone/>
            </a:pPr>
            <a:r>
              <a:rPr lang="en-US" altLang="en-US" sz="2400" b="1" dirty="0">
                <a:latin typeface="Times New Roman" panose="02020603050405020304" pitchFamily="18" charset="0"/>
                <a:cs typeface="Times New Roman" panose="02020603050405020304" pitchFamily="18" charset="0"/>
              </a:rPr>
              <a:t>Organizational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Task demands related to the job.</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Role demands of functioning in an organization.</a:t>
            </a:r>
          </a:p>
          <a:p>
            <a:pPr marL="450850" lvl="1" indent="-273050">
              <a:spcBef>
                <a:spcPts val="600"/>
              </a:spcBef>
              <a:spcAft>
                <a:spcPts val="1200"/>
              </a:spcAft>
            </a:pPr>
            <a:r>
              <a:rPr lang="en-US" altLang="en-US" dirty="0">
                <a:latin typeface="Times New Roman" panose="02020603050405020304" pitchFamily="18" charset="0"/>
                <a:cs typeface="Times New Roman" panose="02020603050405020304" pitchFamily="18" charset="0"/>
              </a:rPr>
              <a:t>Interpersonal demands created by other employees.</a:t>
            </a:r>
          </a:p>
          <a:p>
            <a:pPr>
              <a:spcBef>
                <a:spcPts val="600"/>
              </a:spcBef>
              <a:buNone/>
            </a:pPr>
            <a:r>
              <a:rPr lang="en-US" altLang="en-US" sz="2400" b="1" dirty="0">
                <a:latin typeface="Times New Roman" panose="02020603050405020304" pitchFamily="18" charset="0"/>
                <a:cs typeface="Times New Roman" panose="02020603050405020304" pitchFamily="18" charset="0"/>
              </a:rPr>
              <a:t>Personal factors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Family and personal relationships</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Economic problems from exceeding earning capacity.</a:t>
            </a:r>
          </a:p>
          <a:p>
            <a:pPr marL="450850" lvl="1" indent="-273050">
              <a:spcBef>
                <a:spcPts val="600"/>
              </a:spcBef>
            </a:pPr>
            <a:r>
              <a:rPr lang="en-US" altLang="en-US" dirty="0">
                <a:latin typeface="Times New Roman" panose="02020603050405020304" pitchFamily="18" charset="0"/>
                <a:cs typeface="Times New Roman" panose="02020603050405020304" pitchFamily="18" charset="0"/>
              </a:rPr>
              <a:t>Personality problems arising from basic disposition.</a:t>
            </a:r>
          </a:p>
        </p:txBody>
      </p:sp>
    </p:spTree>
  </p:cSld>
  <p:clrMapOvr>
    <a:masterClrMapping/>
  </p:clrMapOvr>
  <p:transition advTm="14406"/>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xmlns="" id="{C817E873-9E75-4BF8-29E5-0B8FC5AFF378}"/>
              </a:ext>
            </a:extLst>
          </p:cNvPr>
          <p:cNvSpPr>
            <a:spLocks noGrp="1"/>
          </p:cNvSpPr>
          <p:nvPr>
            <p:ph type="title"/>
          </p:nvPr>
        </p:nvSpPr>
        <p:spPr/>
        <p:txBody>
          <a:bodyPr/>
          <a:lstStyle/>
          <a:p>
            <a:pPr algn="ctr" eaLnBrk="1" hangingPunct="1"/>
            <a:r>
              <a:rPr lang="en-US" altLang="en-US" b="1" dirty="0">
                <a:latin typeface="Times New Roman" panose="02020603050405020304" pitchFamily="18" charset="0"/>
                <a:cs typeface="Times New Roman" panose="02020603050405020304" pitchFamily="18" charset="0"/>
              </a:rPr>
              <a:t>Individual Differences</a:t>
            </a:r>
          </a:p>
        </p:txBody>
      </p:sp>
      <p:sp>
        <p:nvSpPr>
          <p:cNvPr id="35843" name="Content Placeholder 2">
            <a:extLst>
              <a:ext uri="{FF2B5EF4-FFF2-40B4-BE49-F238E27FC236}">
                <a16:creationId xmlns:a16="http://schemas.microsoft.com/office/drawing/2014/main" xmlns="" id="{670FF58F-EB74-B55A-2FED-EAEE35B5EB4D}"/>
              </a:ext>
            </a:extLst>
          </p:cNvPr>
          <p:cNvSpPr>
            <a:spLocks noGrp="1"/>
          </p:cNvSpPr>
          <p:nvPr>
            <p:ph idx="1"/>
          </p:nvPr>
        </p:nvSpPr>
        <p:spPr>
          <a:xfrm>
            <a:off x="658812" y="1817688"/>
            <a:ext cx="10694987" cy="2932113"/>
          </a:xfrm>
        </p:spPr>
        <p:txBody>
          <a:bodyPr>
            <a:noAutofit/>
          </a:bodyPr>
          <a:lstStyle/>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Some people thrive on stressful situations, others are overwhelmed.</a:t>
            </a:r>
          </a:p>
          <a:p>
            <a:pPr marL="450850" lvl="1" indent="-273050">
              <a:lnSpc>
                <a:spcPct val="150000"/>
              </a:lnSpc>
            </a:pPr>
            <a:r>
              <a:rPr lang="en-US" altLang="en-US" sz="2800" dirty="0">
                <a:latin typeface="Times New Roman" panose="02020603050405020304" pitchFamily="18" charset="0"/>
                <a:cs typeface="Times New Roman" panose="02020603050405020304" pitchFamily="18" charset="0"/>
              </a:rPr>
              <a:t>Four variables affect an individual’s response: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Perception </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Job experience</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Social support</a:t>
            </a:r>
          </a:p>
          <a:p>
            <a:pPr marL="808038" lvl="2" indent="-273050">
              <a:lnSpc>
                <a:spcPct val="150000"/>
              </a:lnSpc>
            </a:pPr>
            <a:r>
              <a:rPr lang="en-US" altLang="en-US" sz="2800" dirty="0">
                <a:latin typeface="Times New Roman" panose="02020603050405020304" pitchFamily="18" charset="0"/>
                <a:cs typeface="Times New Roman" panose="02020603050405020304" pitchFamily="18" charset="0"/>
              </a:rPr>
              <a:t>Personality</a:t>
            </a:r>
          </a:p>
          <a:p>
            <a:pPr marL="450850" lvl="1" indent="-273050">
              <a:lnSpc>
                <a:spcPct val="150000"/>
              </a:lnSpc>
            </a:pPr>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advTm="56527"/>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5659875B-34BA-B505-8743-E6D789B6DEC9}"/>
              </a:ext>
            </a:extLst>
          </p:cNvPr>
          <p:cNvPicPr>
            <a:picLocks noChangeAspect="1"/>
          </p:cNvPicPr>
          <p:nvPr/>
        </p:nvPicPr>
        <p:blipFill>
          <a:blip r:embed="rId2"/>
          <a:stretch>
            <a:fillRect/>
          </a:stretch>
        </p:blipFill>
        <p:spPr>
          <a:xfrm>
            <a:off x="0" y="102436"/>
            <a:ext cx="12192000" cy="6755564"/>
          </a:xfrm>
          <a:prstGeom prst="rect">
            <a:avLst/>
          </a:prstGeom>
        </p:spPr>
      </p:pic>
    </p:spTree>
    <p:extLst>
      <p:ext uri="{BB962C8B-B14F-4D97-AF65-F5344CB8AC3E}">
        <p14:creationId xmlns:p14="http://schemas.microsoft.com/office/powerpoint/2010/main" val="3098781872"/>
      </p:ext>
    </p:extLst>
  </p:cSld>
  <p:clrMapOvr>
    <a:masterClrMapping/>
  </p:clrMapOvr>
  <mc:AlternateContent xmlns:mc="http://schemas.openxmlformats.org/markup-compatibility/2006" xmlns:p14="http://schemas.microsoft.com/office/powerpoint/2010/main">
    <mc:Choice Requires="p14">
      <p:transition spd="slow" p14:dur="2000" advTm="29708"/>
    </mc:Choice>
    <mc:Fallback xmlns="">
      <p:transition spd="slow" advTm="2970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a:extLst>
              <a:ext uri="{FF2B5EF4-FFF2-40B4-BE49-F238E27FC236}">
                <a16:creationId xmlns:a16="http://schemas.microsoft.com/office/drawing/2014/main" xmlns="" id="{DBB327DA-7155-2FC4-C05A-7B5F60487824}"/>
              </a:ext>
            </a:extLst>
          </p:cNvPr>
          <p:cNvSpPr>
            <a:spLocks noGrp="1"/>
          </p:cNvSpPr>
          <p:nvPr>
            <p:ph type="title"/>
          </p:nvPr>
        </p:nvSpPr>
        <p:spPr/>
        <p:txBody>
          <a:bodyPr/>
          <a:lstStyle/>
          <a:p>
            <a:pP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Emotional Intelligence (EI) and Stress</a:t>
            </a:r>
          </a:p>
        </p:txBody>
      </p:sp>
      <p:sp>
        <p:nvSpPr>
          <p:cNvPr id="36867" name="Content Placeholder 2">
            <a:extLst>
              <a:ext uri="{FF2B5EF4-FFF2-40B4-BE49-F238E27FC236}">
                <a16:creationId xmlns:a16="http://schemas.microsoft.com/office/drawing/2014/main" xmlns="" id="{E8867BCC-019F-359A-75C5-5A6991CF848A}"/>
              </a:ext>
            </a:extLst>
          </p:cNvPr>
          <p:cNvSpPr>
            <a:spLocks noGrp="1"/>
          </p:cNvSpPr>
          <p:nvPr>
            <p:ph idx="1"/>
          </p:nvPr>
        </p:nvSpPr>
        <p:spPr>
          <a:xfrm>
            <a:off x="242888" y="1989138"/>
            <a:ext cx="11487150" cy="4046538"/>
          </a:xfrm>
        </p:spPr>
        <p:txBody>
          <a:bodyPr>
            <a:normAutofit/>
          </a:bodyPr>
          <a:lstStyle/>
          <a:p>
            <a:pPr marL="0" indent="0">
              <a:buNone/>
            </a:pPr>
            <a:r>
              <a:rPr lang="en-US" altLang="en-US" dirty="0">
                <a:latin typeface="Times New Roman" panose="02020603050405020304" pitchFamily="18" charset="0"/>
                <a:cs typeface="Times New Roman" panose="02020603050405020304" pitchFamily="18" charset="0"/>
              </a:rPr>
              <a:t>Emotional intelligence is:</a:t>
            </a:r>
          </a:p>
          <a:p>
            <a:pPr marL="450850" lvl="1" indent="-271463"/>
            <a:r>
              <a:rPr lang="en-US" altLang="en-US" dirty="0">
                <a:latin typeface="Times New Roman" panose="02020603050405020304" pitchFamily="18" charset="0"/>
                <a:cs typeface="Times New Roman" panose="02020603050405020304" pitchFamily="18" charset="0"/>
              </a:rPr>
              <a:t>the ability to detect and to manage emotional cues and information.</a:t>
            </a:r>
          </a:p>
          <a:p>
            <a:pPr marL="450850" lvl="1" indent="-271463"/>
            <a:r>
              <a:rPr lang="en-US" altLang="en-US" dirty="0">
                <a:latin typeface="Times New Roman" panose="02020603050405020304" pitchFamily="18" charset="0"/>
                <a:cs typeface="Times New Roman" panose="02020603050405020304" pitchFamily="18" charset="0"/>
              </a:rPr>
              <a:t>the ability to perceive, control, and evaluate emotions.</a:t>
            </a:r>
          </a:p>
          <a:p>
            <a:pPr marL="450850" lvl="1" indent="-271463"/>
            <a:r>
              <a:rPr lang="en-US" altLang="en-US" dirty="0">
                <a:latin typeface="Times New Roman" panose="02020603050405020304" pitchFamily="18" charset="0"/>
                <a:cs typeface="Times New Roman" panose="02020603050405020304" pitchFamily="18" charset="0"/>
              </a:rPr>
              <a:t>the ability to succeed in coping with environmental demands and pressures.</a:t>
            </a:r>
          </a:p>
          <a:p>
            <a:pPr marL="0" indent="0"/>
            <a:endParaRPr lang="en-US" altLang="en-US" dirty="0">
              <a:latin typeface="Times New Roman" panose="02020603050405020304" pitchFamily="18" charset="0"/>
              <a:cs typeface="Times New Roman" panose="02020603050405020304" pitchFamily="18" charset="0"/>
            </a:endParaRPr>
          </a:p>
          <a:p>
            <a:pPr marL="0" indent="0">
              <a:buNone/>
            </a:pPr>
            <a:r>
              <a:rPr lang="en-US" altLang="en-US" dirty="0">
                <a:latin typeface="Times New Roman" panose="02020603050405020304" pitchFamily="18" charset="0"/>
                <a:cs typeface="Times New Roman" panose="02020603050405020304" pitchFamily="18" charset="0"/>
              </a:rPr>
              <a:t>Emotional Intelligence can equip individuals to cope with stress, by achieving a state of balance, calm energy, alertness and focus.</a:t>
            </a:r>
          </a:p>
        </p:txBody>
      </p:sp>
    </p:spTree>
  </p:cSld>
  <p:clrMapOvr>
    <a:masterClrMapping/>
  </p:clrMapOvr>
  <p:transition advTm="71016"/>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xmlns="" id="{3946FCCF-DABB-F950-0414-4EB6BA68BB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Consequences of Stress</a:t>
            </a:r>
          </a:p>
        </p:txBody>
      </p:sp>
      <p:sp>
        <p:nvSpPr>
          <p:cNvPr id="37891" name="Content Placeholder 2">
            <a:extLst>
              <a:ext uri="{FF2B5EF4-FFF2-40B4-BE49-F238E27FC236}">
                <a16:creationId xmlns:a16="http://schemas.microsoft.com/office/drawing/2014/main" xmlns="" id="{54CA849E-84A5-11EC-5CFD-56014DD4FF8B}"/>
              </a:ext>
            </a:extLst>
          </p:cNvPr>
          <p:cNvSpPr>
            <a:spLocks noGrp="1"/>
          </p:cNvSpPr>
          <p:nvPr>
            <p:ph idx="1"/>
          </p:nvPr>
        </p:nvSpPr>
        <p:spPr>
          <a:xfrm>
            <a:off x="723900" y="1827215"/>
            <a:ext cx="11234738" cy="4833937"/>
          </a:xfrm>
        </p:spPr>
        <p:txBody>
          <a:bodyPr>
            <a:normAutofit/>
          </a:bodyPr>
          <a:lstStyle/>
          <a:p>
            <a:pPr marL="0" indent="0">
              <a:spcAft>
                <a:spcPts val="1200"/>
              </a:spcAft>
              <a:buNone/>
            </a:pPr>
            <a:r>
              <a:rPr lang="en-US" altLang="en-US" dirty="0">
                <a:latin typeface="Times New Roman" panose="02020603050405020304" pitchFamily="18" charset="0"/>
                <a:cs typeface="Times New Roman" panose="02020603050405020304" pitchFamily="18" charset="0"/>
              </a:rPr>
              <a:t>High levels of stress can lead to the following symptoms</a:t>
            </a:r>
          </a:p>
          <a:p>
            <a:pPr marL="450850" lvl="1" indent="-273050"/>
            <a:r>
              <a:rPr lang="en-US" altLang="en-US" sz="2800" dirty="0">
                <a:latin typeface="Times New Roman" panose="02020603050405020304" pitchFamily="18" charset="0"/>
                <a:cs typeface="Times New Roman" panose="02020603050405020304" pitchFamily="18" charset="0"/>
              </a:rPr>
              <a:t>Physiological</a:t>
            </a:r>
          </a:p>
          <a:p>
            <a:pPr marL="808038" lvl="2" indent="-273050"/>
            <a:r>
              <a:rPr lang="en-US" altLang="en-US" sz="2800" dirty="0">
                <a:latin typeface="Times New Roman" panose="02020603050405020304" pitchFamily="18" charset="0"/>
                <a:cs typeface="Times New Roman" panose="02020603050405020304" pitchFamily="18" charset="0"/>
              </a:rPr>
              <a:t>Blood pressure, headaches, stroke.</a:t>
            </a:r>
          </a:p>
          <a:p>
            <a:pPr marL="450850" lvl="1" indent="-273050"/>
            <a:r>
              <a:rPr lang="en-US" altLang="en-US" sz="2800" dirty="0">
                <a:latin typeface="Times New Roman" panose="02020603050405020304" pitchFamily="18" charset="0"/>
                <a:cs typeface="Times New Roman" panose="02020603050405020304" pitchFamily="18" charset="0"/>
              </a:rPr>
              <a:t>Psychological </a:t>
            </a:r>
          </a:p>
          <a:p>
            <a:pPr marL="808038" lvl="2" indent="-273050"/>
            <a:r>
              <a:rPr lang="en-US" altLang="en-US" sz="2800" dirty="0">
                <a:latin typeface="Times New Roman" panose="02020603050405020304" pitchFamily="18" charset="0"/>
                <a:cs typeface="Times New Roman" panose="02020603050405020304" pitchFamily="18" charset="0"/>
              </a:rPr>
              <a:t>Dissatisfaction, tension, anxiety, irritability, boredom, and procrastination.</a:t>
            </a:r>
          </a:p>
          <a:p>
            <a:pPr marL="808038" lvl="2" indent="-273050"/>
            <a:r>
              <a:rPr lang="en-US" altLang="en-US" sz="2800" dirty="0">
                <a:latin typeface="Times New Roman" panose="02020603050405020304" pitchFamily="18" charset="0"/>
                <a:cs typeface="Times New Roman" panose="02020603050405020304" pitchFamily="18" charset="0"/>
              </a:rPr>
              <a:t>Greatest when roles are unclear in the presence of conflicting demands.</a:t>
            </a:r>
          </a:p>
          <a:p>
            <a:pPr marL="450850" lvl="1" indent="-273050"/>
            <a:r>
              <a:rPr lang="en-US" altLang="en-US" sz="2800" dirty="0">
                <a:latin typeface="Times New Roman" panose="02020603050405020304" pitchFamily="18" charset="0"/>
                <a:cs typeface="Times New Roman" panose="02020603050405020304" pitchFamily="18" charset="0"/>
              </a:rPr>
              <a:t>Behavioral</a:t>
            </a:r>
          </a:p>
          <a:p>
            <a:pPr marL="808038" lvl="2" indent="-273050"/>
            <a:r>
              <a:rPr lang="en-US" altLang="en-US" sz="2800" dirty="0">
                <a:latin typeface="Times New Roman" panose="02020603050405020304" pitchFamily="18" charset="0"/>
                <a:cs typeface="Times New Roman" panose="02020603050405020304" pitchFamily="18" charset="0"/>
              </a:rPr>
              <a:t>Changes in job behaviors, increased smoking or drinking, different eating habits, rapid speech, fidgeting, and sleep disorders.</a:t>
            </a:r>
          </a:p>
          <a:p>
            <a:pPr marL="808038" lvl="2" indent="-273050"/>
            <a:endParaRPr lang="en-US" altLang="en-US" sz="2800" dirty="0">
              <a:latin typeface="Times New Roman" panose="02020603050405020304" pitchFamily="18" charset="0"/>
              <a:cs typeface="Times New Roman" panose="02020603050405020304" pitchFamily="18" charset="0"/>
            </a:endParaRPr>
          </a:p>
        </p:txBody>
      </p:sp>
    </p:spTree>
  </p:cSld>
  <p:clrMapOvr>
    <a:masterClrMapping/>
  </p:clrMapOvr>
  <p:transition advTm="89987"/>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xmlns="" id="{401FFEFF-42CD-8E8D-178F-728E49DA70EB}"/>
              </a:ext>
            </a:extLst>
          </p:cNvPr>
          <p:cNvSpPr txBox="1"/>
          <p:nvPr/>
        </p:nvSpPr>
        <p:spPr>
          <a:xfrm>
            <a:off x="371476" y="428625"/>
            <a:ext cx="11244262" cy="6471259"/>
          </a:xfrm>
          <a:prstGeom prst="rect">
            <a:avLst/>
          </a:prstGeom>
          <a:noFill/>
        </p:spPr>
        <p:txBody>
          <a:bodyPr wrap="square" rtlCol="0">
            <a:spAutoFit/>
          </a:bodyPr>
          <a:lstStyle/>
          <a:p>
            <a:pPr algn="ctr">
              <a:lnSpc>
                <a:spcPct val="200000"/>
              </a:lnSpc>
            </a:pPr>
            <a:r>
              <a:rPr lang="en-US" sz="3200" b="1" i="0" dirty="0">
                <a:solidFill>
                  <a:srgbClr val="20212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How do you handle stress in work?</a:t>
            </a:r>
            <a:endParaRPr lang="en-US" i="0" dirty="0">
              <a:solidFill>
                <a:srgbClr val="202124"/>
              </a:solidFill>
              <a:effectLst/>
              <a:latin typeface="Times New Roman" panose="02020603050405020304" pitchFamily="18" charset="0"/>
              <a:cs typeface="Times New Roman" panose="02020603050405020304" pitchFamily="18" charset="0"/>
            </a:endParaRP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Track your stressors. Keep a journal for a week or two to identify which situations create the most stress and how you respond to them.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Develop healthy responses.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Establish boundaries.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Take time to recharge.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Learn how to relax.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Talk to your supervisor. ...</a:t>
            </a:r>
          </a:p>
          <a:p>
            <a:pPr algn="l">
              <a:lnSpc>
                <a:spcPct val="200000"/>
              </a:lnSpc>
              <a:buFont typeface="+mj-lt"/>
              <a:buAutoNum type="arabicPeriod"/>
            </a:pPr>
            <a:r>
              <a:rPr lang="en-US" sz="2000" i="0" dirty="0">
                <a:solidFill>
                  <a:srgbClr val="202124"/>
                </a:solidFill>
                <a:effectLst/>
                <a:latin typeface="Times New Roman" panose="02020603050405020304" pitchFamily="18" charset="0"/>
                <a:cs typeface="Times New Roman" panose="02020603050405020304" pitchFamily="18" charset="0"/>
              </a:rPr>
              <a:t>Get some support</a:t>
            </a:r>
            <a:r>
              <a:rPr lang="en-US" i="0" dirty="0">
                <a:solidFill>
                  <a:srgbClr val="202124"/>
                </a:solidFill>
                <a:effectLst/>
                <a:latin typeface="Times New Roman" panose="02020603050405020304" pitchFamily="18" charset="0"/>
                <a:cs typeface="Times New Roman" panose="02020603050405020304" pitchFamily="18" charset="0"/>
              </a:rPr>
              <a:t>.</a:t>
            </a:r>
          </a:p>
          <a:p>
            <a:pPr>
              <a:lnSpc>
                <a:spcPct val="200000"/>
              </a:lnSpc>
            </a:pPr>
            <a:endParaRPr lang="en-US" dirty="0">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xmlns="" id="{D8DD22AD-3A95-8564-4630-DB1636FF5689}"/>
              </a:ext>
            </a:extLst>
          </p:cNvPr>
          <p:cNvPicPr>
            <a:picLocks noChangeAspect="1"/>
          </p:cNvPicPr>
          <p:nvPr/>
        </p:nvPicPr>
        <p:blipFill>
          <a:blip r:embed="rId2"/>
          <a:stretch>
            <a:fillRect/>
          </a:stretch>
        </p:blipFill>
        <p:spPr>
          <a:xfrm>
            <a:off x="5993607" y="3100387"/>
            <a:ext cx="5332787" cy="2790825"/>
          </a:xfrm>
          <a:prstGeom prst="rect">
            <a:avLst/>
          </a:prstGeom>
        </p:spPr>
      </p:pic>
    </p:spTree>
    <p:extLst>
      <p:ext uri="{BB962C8B-B14F-4D97-AF65-F5344CB8AC3E}">
        <p14:creationId xmlns:p14="http://schemas.microsoft.com/office/powerpoint/2010/main" val="3568370248"/>
      </p:ext>
    </p:extLst>
  </p:cSld>
  <p:clrMapOvr>
    <a:masterClrMapping/>
  </p:clrMapOvr>
  <mc:AlternateContent xmlns:mc="http://schemas.openxmlformats.org/markup-compatibility/2006" xmlns:p14="http://schemas.microsoft.com/office/powerpoint/2010/main">
    <mc:Choice Requires="p14">
      <p:transition spd="slow" p14:dur="2000" advTm="58919"/>
    </mc:Choice>
    <mc:Fallback xmlns="">
      <p:transition spd="slow" advTm="5891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xmlns="" id="{541BB63B-4246-B93F-5925-827906424D6D}"/>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Not All Stress Is Bad</a:t>
            </a:r>
          </a:p>
        </p:txBody>
      </p:sp>
      <p:sp>
        <p:nvSpPr>
          <p:cNvPr id="38915" name="Content Placeholder 2">
            <a:extLst>
              <a:ext uri="{FF2B5EF4-FFF2-40B4-BE49-F238E27FC236}">
                <a16:creationId xmlns:a16="http://schemas.microsoft.com/office/drawing/2014/main" xmlns="" id="{50FC3351-F841-BCEA-069D-3AEC7CD0BC18}"/>
              </a:ext>
            </a:extLst>
          </p:cNvPr>
          <p:cNvSpPr>
            <a:spLocks noGrp="1"/>
          </p:cNvSpPr>
          <p:nvPr>
            <p:ph idx="1"/>
          </p:nvPr>
        </p:nvSpPr>
        <p:spPr>
          <a:xfrm>
            <a:off x="685800" y="1358901"/>
            <a:ext cx="9471025" cy="4525963"/>
          </a:xfrm>
        </p:spPr>
        <p:txBody>
          <a:bodyPr/>
          <a:lstStyle/>
          <a:p>
            <a:pPr marL="450850" indent="-273050"/>
            <a:endParaRPr lang="en-US" altLang="en-US" dirty="0">
              <a:latin typeface="Times New Roman" panose="02020603050405020304" pitchFamily="18" charset="0"/>
              <a:cs typeface="Times New Roman" panose="02020603050405020304" pitchFamily="18" charset="0"/>
            </a:endParaRPr>
          </a:p>
          <a:p>
            <a:pPr marL="450850" indent="-273050">
              <a:spcAft>
                <a:spcPts val="1200"/>
              </a:spcAft>
            </a:pPr>
            <a:r>
              <a:rPr lang="en-US" altLang="en-US" dirty="0">
                <a:latin typeface="Times New Roman" panose="02020603050405020304" pitchFamily="18" charset="0"/>
                <a:cs typeface="Times New Roman" panose="02020603050405020304" pitchFamily="18" charset="0"/>
              </a:rPr>
              <a:t>Some levels of stress can increase productivity.</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Too little or too much stress will reduce performance.</a:t>
            </a:r>
          </a:p>
          <a:p>
            <a:pPr marL="450850" indent="-273050">
              <a:spcAft>
                <a:spcPts val="1200"/>
              </a:spcAft>
            </a:pPr>
            <a:r>
              <a:rPr lang="en-US" altLang="en-US" dirty="0">
                <a:latin typeface="Times New Roman" panose="02020603050405020304" pitchFamily="18" charset="0"/>
                <a:cs typeface="Times New Roman" panose="02020603050405020304" pitchFamily="18" charset="0"/>
              </a:rPr>
              <a:t>This model is not empirically supported.</a:t>
            </a:r>
          </a:p>
        </p:txBody>
      </p:sp>
      <p:pic>
        <p:nvPicPr>
          <p:cNvPr id="38918" name="Picture 3" descr="C:\Users\User\AppData\Local\Microsoft\Windows\Temporary Internet Files\Content.IE5\P5XWZYO2\MC900363090[1].wmf">
            <a:extLst>
              <a:ext uri="{FF2B5EF4-FFF2-40B4-BE49-F238E27FC236}">
                <a16:creationId xmlns:a16="http://schemas.microsoft.com/office/drawing/2014/main" xmlns="" id="{86197991-2BDE-B407-13B0-84CC118D502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50413" y="5057775"/>
            <a:ext cx="2209800" cy="143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42223"/>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xmlns="" id="{C2B26729-1E3C-97B8-1CDD-EA30F95B938B}"/>
              </a:ext>
            </a:extLst>
          </p:cNvPr>
          <p:cNvSpPr>
            <a:spLocks noGrp="1"/>
          </p:cNvSpPr>
          <p:nvPr>
            <p:ph type="title"/>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a:t>
            </a:r>
          </a:p>
        </p:txBody>
      </p:sp>
      <p:sp>
        <p:nvSpPr>
          <p:cNvPr id="39939" name="Content Placeholder 2">
            <a:extLst>
              <a:ext uri="{FF2B5EF4-FFF2-40B4-BE49-F238E27FC236}">
                <a16:creationId xmlns:a16="http://schemas.microsoft.com/office/drawing/2014/main" xmlns="" id="{963B7F25-8881-7210-3110-390DDF5D0A2E}"/>
              </a:ext>
            </a:extLst>
          </p:cNvPr>
          <p:cNvSpPr>
            <a:spLocks noGrp="1"/>
          </p:cNvSpPr>
          <p:nvPr>
            <p:ph idx="1"/>
          </p:nvPr>
        </p:nvSpPr>
        <p:spPr>
          <a:xfrm>
            <a:off x="547687" y="1794329"/>
            <a:ext cx="8229600" cy="4525963"/>
          </a:xfrm>
        </p:spPr>
        <p:txBody>
          <a:bodyPr>
            <a:normAutofit/>
          </a:bodyPr>
          <a:lstStyle/>
          <a:p>
            <a:pPr>
              <a:spcAft>
                <a:spcPts val="1200"/>
              </a:spcAft>
              <a:buNone/>
            </a:pPr>
            <a:r>
              <a:rPr lang="en-US" altLang="en-US" b="1" dirty="0">
                <a:latin typeface="Times New Roman" panose="02020603050405020304" pitchFamily="18" charset="0"/>
                <a:cs typeface="Times New Roman" panose="02020603050405020304" pitchFamily="18" charset="0"/>
              </a:rPr>
              <a:t>Individual approaches</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Implementing time management</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Increasing physical exercise</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Relaxation training</a:t>
            </a:r>
          </a:p>
          <a:p>
            <a:pPr marL="450850" lvl="1" indent="-273050">
              <a:spcAft>
                <a:spcPts val="1200"/>
              </a:spcAft>
            </a:pPr>
            <a:r>
              <a:rPr lang="en-US" altLang="en-US" sz="2800" dirty="0">
                <a:latin typeface="Times New Roman" panose="02020603050405020304" pitchFamily="18" charset="0"/>
                <a:cs typeface="Times New Roman" panose="02020603050405020304" pitchFamily="18" charset="0"/>
              </a:rPr>
              <a:t>Expanding social support network</a:t>
            </a:r>
          </a:p>
          <a:p>
            <a:pPr eaLnBrk="1" hangingPunct="1">
              <a:lnSpc>
                <a:spcPct val="90000"/>
              </a:lnSpc>
            </a:pPr>
            <a:endParaRPr lang="en-US" altLang="en-US" dirty="0">
              <a:latin typeface="Times New Roman" panose="02020603050405020304" pitchFamily="18" charset="0"/>
              <a:cs typeface="Times New Roman" panose="02020603050405020304" pitchFamily="18" charset="0"/>
            </a:endParaRPr>
          </a:p>
        </p:txBody>
      </p:sp>
      <p:pic>
        <p:nvPicPr>
          <p:cNvPr id="39942" name="Picture 2" descr="C:\Users\User\AppData\Local\Microsoft\Windows\Temporary Internet Files\Content.IE5\10U1LF0W\MC900060327[1].wmf">
            <a:extLst>
              <a:ext uri="{FF2B5EF4-FFF2-40B4-BE49-F238E27FC236}">
                <a16:creationId xmlns:a16="http://schemas.microsoft.com/office/drawing/2014/main" xmlns="" id="{FD96CE9C-AA01-C4CD-B487-6BEB65FCE86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39263" y="4684255"/>
            <a:ext cx="2305050" cy="163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36163"/>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a:extLst>
              <a:ext uri="{FF2B5EF4-FFF2-40B4-BE49-F238E27FC236}">
                <a16:creationId xmlns:a16="http://schemas.microsoft.com/office/drawing/2014/main" xmlns="" id="{92742535-D553-29EF-33BA-E29E42EBAA4D}"/>
              </a:ext>
            </a:extLst>
          </p:cNvPr>
          <p:cNvSpPr>
            <a:spLocks noGrp="1"/>
          </p:cNvSpPr>
          <p:nvPr>
            <p:ph type="title" idx="4294967295"/>
          </p:nvPr>
        </p:nvSpPr>
        <p:spPr/>
        <p:txBody>
          <a:bodyPr/>
          <a:lstStyle/>
          <a:p>
            <a:pPr algn="ctr" eaLnBrk="1" hangingPunct="1"/>
            <a:r>
              <a:rPr lang="en-US"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Managing Stress (cont’d)</a:t>
            </a:r>
          </a:p>
        </p:txBody>
      </p:sp>
      <p:sp>
        <p:nvSpPr>
          <p:cNvPr id="40963" name="Content Placeholder 2">
            <a:extLst>
              <a:ext uri="{FF2B5EF4-FFF2-40B4-BE49-F238E27FC236}">
                <a16:creationId xmlns:a16="http://schemas.microsoft.com/office/drawing/2014/main" xmlns="" id="{4C6D5925-B04F-91CA-25FD-00F011244DF3}"/>
              </a:ext>
            </a:extLst>
          </p:cNvPr>
          <p:cNvSpPr>
            <a:spLocks noGrp="1"/>
          </p:cNvSpPr>
          <p:nvPr>
            <p:ph idx="4294967295"/>
          </p:nvPr>
        </p:nvSpPr>
        <p:spPr>
          <a:xfrm>
            <a:off x="523875" y="1690688"/>
            <a:ext cx="8229600" cy="4525962"/>
          </a:xfrm>
        </p:spPr>
        <p:txBody>
          <a:bodyPr/>
          <a:lstStyle/>
          <a:p>
            <a:pPr>
              <a:spcAft>
                <a:spcPts val="600"/>
              </a:spcAft>
              <a:buNone/>
            </a:pPr>
            <a:r>
              <a:rPr lang="en-US" altLang="en-US" b="1" dirty="0">
                <a:latin typeface="Times New Roman" panose="02020603050405020304" pitchFamily="18" charset="0"/>
                <a:cs typeface="Times New Roman" panose="02020603050405020304" pitchFamily="18" charset="0"/>
              </a:rPr>
              <a:t>Organizational approaches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personnel selection and job placement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Training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Use of realistic goal setting</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Redesigning of jobs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Increased employee involvement</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Improved organizational communication</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Offering employee sabbaticals</a:t>
            </a:r>
          </a:p>
          <a:p>
            <a:pPr marL="450850" lvl="1" indent="-273050">
              <a:spcAft>
                <a:spcPts val="600"/>
              </a:spcAft>
            </a:pPr>
            <a:r>
              <a:rPr lang="en-US" altLang="en-US" dirty="0">
                <a:latin typeface="Times New Roman" panose="02020603050405020304" pitchFamily="18" charset="0"/>
                <a:cs typeface="Times New Roman" panose="02020603050405020304" pitchFamily="18" charset="0"/>
              </a:rPr>
              <a:t>Establishment of corporate wellness programs</a:t>
            </a:r>
          </a:p>
          <a:p>
            <a:pPr eaLnBrk="1" hangingPunct="1">
              <a:lnSpc>
                <a:spcPct val="90000"/>
              </a:lnSpc>
            </a:pPr>
            <a:endParaRPr lang="en-US" altLang="en-US" sz="1800" dirty="0">
              <a:latin typeface="Times New Roman" panose="02020603050405020304" pitchFamily="18" charset="0"/>
              <a:cs typeface="Times New Roman" panose="02020603050405020304" pitchFamily="18" charset="0"/>
            </a:endParaRPr>
          </a:p>
        </p:txBody>
      </p:sp>
    </p:spTree>
  </p:cSld>
  <p:clrMapOvr>
    <a:masterClrMapping/>
  </p:clrMapOvr>
  <p:transition advTm="70018"/>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4592"/>
    </mc:Choice>
    <mc:Fallback xmlns="">
      <p:transition spd="slow" advTm="1459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117EB70-659A-4574-B2C2-5E2C2053F06F}">
  <ds:schemaRefs>
    <ds:schemaRef ds:uri="http://schemas.microsoft.com/sharepoint/v3/contenttype/forms"/>
  </ds:schemaRefs>
</ds:datastoreItem>
</file>

<file path=customXml/itemProps2.xml><?xml version="1.0" encoding="utf-8"?>
<ds:datastoreItem xmlns:ds="http://schemas.openxmlformats.org/officeDocument/2006/customXml" ds:itemID="{41A8E1E6-120B-4AD7-AF48-130F72A5D018}">
  <ds:schemaRefs>
    <ds:schemaRef ds:uri="http://schemas.microsoft.com/office/2006/documentManagement/types"/>
    <ds:schemaRef ds:uri="http://schemas.openxmlformats.org/package/2006/metadata/core-properties"/>
    <ds:schemaRef ds:uri="http://purl.org/dc/elements/1.1/"/>
    <ds:schemaRef ds:uri="d13aca44-ef33-4cf4-9980-7f0b00e6eeb9"/>
    <ds:schemaRef ds:uri="http://schemas.microsoft.com/office/infopath/2007/PartnerControls"/>
    <ds:schemaRef ds:uri="http://purl.org/dc/terms/"/>
    <ds:schemaRef ds:uri="49100919-8a76-4266-be0c-7dc583902cb4"/>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838BD289-B291-44B0-AFFF-D965BABD5C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1165</TotalTime>
  <Words>1474</Words>
  <Application>Microsoft Office PowerPoint</Application>
  <PresentationFormat>Widescreen</PresentationFormat>
  <Paragraphs>243</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Verdana</vt:lpstr>
      <vt:lpstr>Office Theme</vt:lpstr>
      <vt:lpstr>PowerPoint Presentation</vt:lpstr>
      <vt:lpstr>PowerPoint Presentation</vt:lpstr>
      <vt:lpstr>PowerPoint Presentation</vt:lpstr>
      <vt:lpstr>PowerPoint Presentation</vt:lpstr>
      <vt:lpstr>Forces for Change</vt:lpstr>
      <vt:lpstr>Planned Change</vt:lpstr>
      <vt:lpstr>Resistance to Change</vt:lpstr>
      <vt:lpstr>Sources of Resistance to Change</vt:lpstr>
      <vt:lpstr>PowerPoint Presentation</vt:lpstr>
      <vt:lpstr>Tactics for Overcoming Resistance to Change</vt:lpstr>
      <vt:lpstr>Tactics for Overcoming Resistance to Change (cont’d)</vt:lpstr>
      <vt:lpstr>The Politics of Change</vt:lpstr>
      <vt:lpstr>Lewin’s Three-Step Change Model</vt:lpstr>
      <vt:lpstr>PowerPoint Presentation</vt:lpstr>
      <vt:lpstr>Lewin: Unfreezing the current situation </vt:lpstr>
      <vt:lpstr>Lewin: freezing the current situation </vt:lpstr>
      <vt:lpstr>PowerPoint Presentation</vt:lpstr>
      <vt:lpstr>Action Research</vt:lpstr>
      <vt:lpstr>Organizational Development</vt:lpstr>
      <vt:lpstr>PowerPoint Presentation</vt:lpstr>
      <vt:lpstr>Six OD Techniques</vt:lpstr>
      <vt:lpstr>Six OD Techniques (Cont’d)</vt:lpstr>
      <vt:lpstr>Six OD Techniques (Cont’d)</vt:lpstr>
      <vt:lpstr>Creating a Culture for Change 1. Innovation</vt:lpstr>
      <vt:lpstr>Creating a Culture for Change 2. Learning</vt:lpstr>
      <vt:lpstr>Creating a Learning Organization 2. Learning (cont’d)</vt:lpstr>
      <vt:lpstr>Work Stress</vt:lpstr>
      <vt:lpstr>Work Stress</vt:lpstr>
      <vt:lpstr>Demands–Resources Model of Stress</vt:lpstr>
      <vt:lpstr>A Model of Stress</vt:lpstr>
      <vt:lpstr>Potential Sources of Stress </vt:lpstr>
      <vt:lpstr>Individual Differences</vt:lpstr>
      <vt:lpstr>PowerPoint Presentation</vt:lpstr>
      <vt:lpstr>Emotional Intelligence (EI) and Stress</vt:lpstr>
      <vt:lpstr>Consequences of Stress</vt:lpstr>
      <vt:lpstr>PowerPoint Presentation</vt:lpstr>
      <vt:lpstr>Not All Stress Is Bad</vt:lpstr>
      <vt:lpstr>Managing Stress</vt:lpstr>
      <vt:lpstr>Managing Stress (cont’d)</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SS</cp:lastModifiedBy>
  <cp:revision>26</cp:revision>
  <dcterms:created xsi:type="dcterms:W3CDTF">2023-04-29T09:08:23Z</dcterms:created>
  <dcterms:modified xsi:type="dcterms:W3CDTF">2026-03-23T17:35:46Z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