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1" d="100"/>
          <a:sy n="81" d="100"/>
        </p:scale>
        <p:origin x="25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A2EB6A-64D1-45D1-85D6-9C82EEA6E1DA}" type="datetimeFigureOut">
              <a:rPr lang="en-US" smtClean="0"/>
              <a:t>10/21/2022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BF1A31-32CB-442E-9C39-1D078A0D33F1}" type="slidenum">
              <a:rPr lang="en-US" smtClean="0"/>
              <a:t>‹#›</a:t>
            </a:fld>
            <a:endParaRPr lang="en-US"/>
          </a:p>
        </p:txBody>
      </p:sp>
    </p:spTree>
    <p:extLst>
      <p:ext uri="{BB962C8B-B14F-4D97-AF65-F5344CB8AC3E}">
        <p14:creationId xmlns:p14="http://schemas.microsoft.com/office/powerpoint/2010/main" val="2625134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28916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130633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374705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51450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369931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807540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26496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166669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594293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71874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60177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26/03/1444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9750349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Bonds &amp; Stocks</a:t>
            </a:r>
            <a:r>
              <a:rPr kumimoji="0" lang="en-US"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 characteristics</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rPr>
              <a:t>Lecture 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a:ea typeface="Tajawal Medium"/>
                <a:cs typeface="Tajawal Medium"/>
                <a:sym typeface="Tajawal Medium"/>
              </a:rPr>
              <a:t>Prepared by Dr. Walaa Mohamed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MGM 237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Introduction to Finance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2" y="0"/>
            <a:ext cx="12079457" cy="6858000"/>
          </a:xfrm>
        </p:spPr>
        <p:txBody>
          <a:bodyPr>
            <a:normAutofit/>
          </a:bodyPr>
          <a:lstStyle/>
          <a:p>
            <a:pPr marL="0" indent="0" algn="ctr">
              <a:buNone/>
            </a:pPr>
            <a:r>
              <a:rPr lang="en-US" sz="3000" b="1" dirty="0">
                <a:solidFill>
                  <a:schemeClr val="accent1">
                    <a:lumMod val="75000"/>
                  </a:schemeClr>
                </a:solidFill>
                <a:latin typeface="Times New Roman" panose="02020603050405020304" pitchFamily="18" charset="0"/>
                <a:cs typeface="Times New Roman" panose="02020603050405020304" pitchFamily="18" charset="0"/>
              </a:rPr>
              <a:t>LEARNING OBJECTIVES</a:t>
            </a:r>
          </a:p>
          <a:p>
            <a:pPr marL="0" indent="0">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After studying this lecture, you should be able to do the following:</a:t>
            </a:r>
          </a:p>
          <a:p>
            <a:pPr marL="0" indent="0">
              <a:lnSpc>
                <a:spcPct val="150000"/>
              </a:lnSpc>
              <a:buNone/>
            </a:pPr>
            <a:r>
              <a:rPr lang="en-US" sz="2200" dirty="0">
                <a:latin typeface="Times New Roman" panose="02020603050405020304" pitchFamily="18" charset="0"/>
                <a:cs typeface="Times New Roman" panose="02020603050405020304" pitchFamily="18" charset="0"/>
              </a:rPr>
              <a:t>LO 3.1 Identify the major sources of external long-term ﬁnancing for corporations.</a:t>
            </a:r>
          </a:p>
          <a:p>
            <a:pPr marL="0" indent="0">
              <a:lnSpc>
                <a:spcPct val="150000"/>
              </a:lnSpc>
              <a:buNone/>
            </a:pPr>
            <a:r>
              <a:rPr lang="en-US" sz="2200" dirty="0">
                <a:latin typeface="Times New Roman" panose="02020603050405020304" pitchFamily="18" charset="0"/>
                <a:cs typeface="Times New Roman" panose="02020603050405020304" pitchFamily="18" charset="0"/>
              </a:rPr>
              <a:t>LO 3.2 Describe the global market for bonds, the role of bond covenants, and bond ratings.</a:t>
            </a:r>
          </a:p>
          <a:p>
            <a:pPr marL="0" indent="0">
              <a:lnSpc>
                <a:spcPct val="150000"/>
              </a:lnSpc>
              <a:buNone/>
            </a:pPr>
            <a:r>
              <a:rPr lang="en-US" sz="2200" dirty="0">
                <a:latin typeface="Times New Roman" panose="02020603050405020304" pitchFamily="18" charset="0"/>
                <a:cs typeface="Times New Roman" panose="02020603050405020304" pitchFamily="18" charset="0"/>
              </a:rPr>
              <a:t>LO 3.3 Compare characteristics of corporate bonds with respect to bondholder security, time to maturity, and income return.</a:t>
            </a:r>
          </a:p>
          <a:p>
            <a:pPr marL="0" indent="0">
              <a:lnSpc>
                <a:spcPct val="150000"/>
              </a:lnSpc>
              <a:buNone/>
            </a:pPr>
            <a:r>
              <a:rPr lang="en-US" sz="2200" dirty="0">
                <a:latin typeface="Times New Roman" panose="02020603050405020304" pitchFamily="18" charset="0"/>
                <a:cs typeface="Times New Roman" panose="02020603050405020304" pitchFamily="18" charset="0"/>
              </a:rPr>
              <a:t>LO 3.4 Describe major characteristics of preferred stock and common stock.</a:t>
            </a:r>
          </a:p>
          <a:p>
            <a:pPr marL="0" indent="0">
              <a:lnSpc>
                <a:spcPct val="150000"/>
              </a:lnSpc>
              <a:buNone/>
            </a:pPr>
            <a:r>
              <a:rPr lang="en-US" sz="2200" dirty="0">
                <a:latin typeface="Times New Roman" panose="02020603050405020304" pitchFamily="18" charset="0"/>
                <a:cs typeface="Times New Roman" panose="02020603050405020304" pitchFamily="18" charset="0"/>
              </a:rPr>
              <a:t>LO 3.5 Describe the process for issuing dividends by a ﬁrm and diﬀerences between cash dividends, stock dividends, and share repurchases.</a:t>
            </a:r>
          </a:p>
          <a:p>
            <a:pPr marL="0" indent="0">
              <a:buNone/>
            </a:pPr>
            <a:endParaRPr lang="en-US" dirty="0"/>
          </a:p>
        </p:txBody>
      </p:sp>
    </p:spTree>
    <p:extLst>
      <p:ext uri="{BB962C8B-B14F-4D97-AF65-F5344CB8AC3E}">
        <p14:creationId xmlns:p14="http://schemas.microsoft.com/office/powerpoint/2010/main" val="294112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ctr">
              <a:lnSpc>
                <a:spcPct val="150000"/>
              </a:lnSpc>
              <a:buNone/>
            </a:pPr>
            <a:r>
              <a:rPr lang="en-US" sz="2400" b="1" dirty="0">
                <a:solidFill>
                  <a:schemeClr val="accent1">
                    <a:lumMod val="75000"/>
                  </a:schemeClr>
                </a:solidFill>
                <a:latin typeface="Times New Roman" panose="02020603050405020304" pitchFamily="18" charset="0"/>
                <a:cs typeface="Times New Roman" panose="02020603050405020304" pitchFamily="18" charset="0"/>
              </a:rPr>
              <a:t>Long-Term External Financing Sources for Businesses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Businesses obtain long-term ﬁnancing from internal funds, which are generated from proﬁts, and from external funds, which are obtained from capital markets. </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proportion of internal to external ﬁnancing varies over the business cycle. During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periods of economic expansion, ﬁrms usually rely more on external funds because the funds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needed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outstrip</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ability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internally.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ing periods of economic contraction, the reverse is true. As proﬁtable investment opportunities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become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fewer,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reliance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external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decreases.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Long-term funds are obtained by issuing corporate bonds and stocks.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76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400" b="1" u="sng" spc="-15" dirty="0">
                <a:solidFill>
                  <a:schemeClr val="accent1">
                    <a:lumMod val="75000"/>
                  </a:schemeClr>
                </a:solidFill>
                <a:highlight>
                  <a:srgbClr val="FFFF00"/>
                </a:highlight>
                <a:latin typeface="Times New Roman" panose="02020603050405020304" pitchFamily="18" charset="0"/>
                <a:ea typeface="Times New Roman" panose="02020603050405020304" pitchFamily="18" charset="0"/>
              </a:rPr>
              <a:t>1. Bonds </a:t>
            </a:r>
          </a:p>
          <a:p>
            <a:pPr marL="0" indent="0" algn="just">
              <a:lnSpc>
                <a:spcPct val="150000"/>
              </a:lnSpc>
              <a:buNone/>
            </a:pPr>
            <a:r>
              <a:rPr lang="en-US" sz="2200" spc="-15" dirty="0">
                <a:solidFill>
                  <a:srgbClr val="231F1F"/>
                </a:solidFill>
                <a:effectLst/>
                <a:latin typeface="Times New Roman" panose="02020603050405020304" pitchFamily="18" charset="0"/>
                <a:ea typeface="Times New Roman" panose="02020603050405020304" pitchFamily="18" charset="0"/>
              </a:rPr>
              <a:t>A </a:t>
            </a:r>
            <a:r>
              <a:rPr lang="en-US" sz="2200" spc="-15" dirty="0">
                <a:solidFill>
                  <a:srgbClr val="009CDB"/>
                </a:solidFill>
                <a:effectLst/>
                <a:latin typeface="Times New Roman" panose="02020603050405020304" pitchFamily="18" charset="0"/>
                <a:ea typeface="Times New Roman" panose="02020603050405020304" pitchFamily="18" charset="0"/>
              </a:rPr>
              <a:t>bond </a:t>
            </a:r>
            <a:r>
              <a:rPr lang="en-US" sz="2200" spc="-15" dirty="0">
                <a:solidFill>
                  <a:srgbClr val="231F1F"/>
                </a:solidFill>
                <a:effectLst/>
                <a:latin typeface="Times New Roman" panose="02020603050405020304" pitchFamily="18" charset="0"/>
                <a:ea typeface="Times New Roman" panose="02020603050405020304" pitchFamily="18" charset="0"/>
              </a:rPr>
              <a:t>is an agreement or contract between lenders and the </a:t>
            </a:r>
            <a:r>
              <a:rPr lang="en-US" sz="2200" spc="-10" dirty="0">
                <a:solidFill>
                  <a:srgbClr val="231F1F"/>
                </a:solidFill>
                <a:effectLst/>
                <a:latin typeface="Times New Roman" panose="02020603050405020304" pitchFamily="18" charset="0"/>
                <a:ea typeface="Times New Roman" panose="02020603050405020304" pitchFamily="18" charset="0"/>
              </a:rPr>
              <a:t>borrowing organization; typically,</a:t>
            </a:r>
            <a:r>
              <a:rPr lang="en-US" sz="2200" spc="-5" dirty="0">
                <a:solidFill>
                  <a:srgbClr val="231F1F"/>
                </a:solidFill>
                <a:effectLst/>
                <a:latin typeface="Times New Roman" panose="02020603050405020304" pitchFamily="18" charset="0"/>
                <a:ea typeface="Times New Roman" panose="02020603050405020304" pitchFamily="18" charset="0"/>
              </a:rPr>
              <a:t> a</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government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body.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such,</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lenders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bondholders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corporation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 certain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rights and privileges not enjoyed by the ﬁrm’s owners (those holding shares of common stock).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debt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force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abide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terms</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contract</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even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result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reorganization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bankruptcy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periodic</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due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securities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must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paid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else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creditors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can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force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bankruptcy.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Table</a:t>
            </a:r>
            <a:r>
              <a:rPr lang="en-US" sz="2200" spc="-45" dirty="0">
                <a:solidFill>
                  <a:srgbClr val="009CDB"/>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10.1</a:t>
            </a:r>
            <a:r>
              <a:rPr lang="en-US" sz="2200" spc="-240"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summarizes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important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characteristics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 which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we’ll</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reviewing</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section.</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p>
        </p:txBody>
      </p:sp>
    </p:spTree>
    <p:extLst>
      <p:ext uri="{BB962C8B-B14F-4D97-AF65-F5344CB8AC3E}">
        <p14:creationId xmlns:p14="http://schemas.microsoft.com/office/powerpoint/2010/main" val="380503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2E5108F7-BE54-54A1-40E7-0BB1F7E6CC8B}"/>
              </a:ext>
            </a:extLst>
          </p:cNvPr>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30837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lnSpcReduction="10000"/>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Except for rarely issued perpetuities, all debt issues have maturity dates, the point when issuers are obligated to pay the bond’s principal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(par value (debt); face value) </a:t>
            </a:r>
            <a:r>
              <a:rPr lang="en-US" sz="2200" dirty="0">
                <a:latin typeface="Times New Roman" panose="02020603050405020304" pitchFamily="18" charset="0"/>
                <a:cs typeface="Times New Roman" panose="02020603050405020304" pitchFamily="18" charset="0"/>
              </a:rPr>
              <a:t>to bondholders. In the United States, par value is usually $1,000 for corporate bonds. All but zero- coupon issues pay interest, called coupon payments. If a bond has an 8 percent coupon and a par value of $1,000, it pays annual interest of 8 percent of $1,000, or 0.08 × $1,000 = $80. A bond with a 10 percent coupon would pay interest of $100 per year. Eurobonds pay a single annual coupon interest payment. In the United States, bonds pay interest semi-annually; an 8 percent coupon will pay interest of $40 every six months during the life of the bond.</a:t>
            </a:r>
          </a:p>
          <a:p>
            <a:pPr marL="193675" marR="582930">
              <a:lnSpc>
                <a:spcPct val="150000"/>
              </a:lnSpc>
              <a:spcBef>
                <a:spcPts val="0"/>
              </a:spcBef>
              <a:spcAft>
                <a:spcPts val="0"/>
              </a:spcAft>
            </a:pPr>
            <a:r>
              <a:rPr lang="en-US" sz="2000" u="sng" dirty="0">
                <a:solidFill>
                  <a:srgbClr val="FF0000"/>
                </a:solidFill>
                <a:latin typeface="Times New Roman" panose="02020603050405020304" pitchFamily="18" charset="0"/>
                <a:cs typeface="Times New Roman" panose="02020603050405020304" pitchFamily="18" charset="0"/>
              </a:rPr>
              <a:t>Note please: </a:t>
            </a:r>
          </a:p>
          <a:p>
            <a:pPr marL="0" marR="582930" indent="0">
              <a:lnSpc>
                <a:spcPct val="150000"/>
              </a:lnSpc>
              <a:spcBef>
                <a:spcPts val="0"/>
              </a:spcBef>
              <a:spcAft>
                <a:spcPts val="0"/>
              </a:spcAft>
              <a:buNone/>
            </a:pPr>
            <a:r>
              <a:rPr lang="en-US" sz="2000" dirty="0">
                <a:solidFill>
                  <a:srgbClr val="009CDB"/>
                </a:solidFill>
                <a:effectLst/>
                <a:latin typeface="Times New Roman" panose="02020603050405020304" pitchFamily="18" charset="0"/>
                <a:ea typeface="Times New Roman" panose="02020603050405020304" pitchFamily="18" charset="0"/>
              </a:rPr>
              <a:t>- par</a:t>
            </a:r>
            <a:r>
              <a:rPr lang="en-US" sz="2000" spc="25"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value</a:t>
            </a:r>
            <a:r>
              <a:rPr lang="en-US" sz="2000" spc="4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(debt);</a:t>
            </a:r>
            <a:r>
              <a:rPr lang="en-US" sz="2000" spc="4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face</a:t>
            </a:r>
            <a:r>
              <a:rPr lang="en-US" sz="2000" spc="1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value</a:t>
            </a:r>
            <a:r>
              <a:rPr lang="en-US" sz="2000" spc="5" dirty="0">
                <a:solidFill>
                  <a:srgbClr val="009CDB"/>
                </a:solidFill>
                <a:effectLst/>
                <a:latin typeface="Times New Roman" panose="02020603050405020304" pitchFamily="18" charset="0"/>
                <a:ea typeface="Times New Roman" panose="02020603050405020304" pitchFamily="18" charset="0"/>
              </a:rPr>
              <a:t> </a:t>
            </a:r>
            <a:r>
              <a:rPr lang="en-US" sz="2000" spc="-5" dirty="0">
                <a:solidFill>
                  <a:srgbClr val="4B4B4D"/>
                </a:solidFill>
                <a:effectLst/>
                <a:latin typeface="Times New Roman" panose="02020603050405020304" pitchFamily="18" charset="0"/>
                <a:ea typeface="Times New Roman" panose="02020603050405020304" pitchFamily="18" charset="0"/>
              </a:rPr>
              <a:t>principal</a:t>
            </a:r>
            <a:r>
              <a:rPr lang="en-US" sz="2000" spc="-5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amount</a:t>
            </a:r>
            <a:r>
              <a:rPr lang="en-US" sz="2000" spc="-2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that</a:t>
            </a:r>
            <a:r>
              <a:rPr lang="en-US" sz="2000" spc="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the</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issuer</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is</a:t>
            </a:r>
            <a:r>
              <a:rPr lang="en-US" sz="2000" spc="-20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obligated</a:t>
            </a:r>
            <a:r>
              <a:rPr lang="en-US" sz="2000" spc="-1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to</a:t>
            </a:r>
            <a:r>
              <a:rPr lang="en-US" sz="2000" spc="-2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repay</a:t>
            </a:r>
            <a:r>
              <a:rPr lang="en-US" sz="2000" spc="1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at</a:t>
            </a:r>
            <a:r>
              <a:rPr lang="en-US" sz="2000" spc="-4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maturity.</a:t>
            </a:r>
            <a:endParaRPr lang="en-US" sz="2000" dirty="0">
              <a:effectLst/>
              <a:latin typeface="Times New Roman" panose="02020603050405020304" pitchFamily="18" charset="0"/>
              <a:ea typeface="Times New Roman" panose="02020603050405020304" pitchFamily="18" charset="0"/>
            </a:endParaRPr>
          </a:p>
          <a:p>
            <a:pPr marL="0" marR="531495" indent="0">
              <a:lnSpc>
                <a:spcPct val="150000"/>
              </a:lnSpc>
              <a:spcBef>
                <a:spcPts val="285"/>
              </a:spcBef>
              <a:spcAft>
                <a:spcPts val="0"/>
              </a:spcAft>
              <a:buNone/>
            </a:pPr>
            <a:r>
              <a:rPr lang="en-US" sz="2000" dirty="0">
                <a:solidFill>
                  <a:srgbClr val="009CDB"/>
                </a:solidFill>
                <a:effectLst/>
                <a:latin typeface="Times New Roman" panose="02020603050405020304" pitchFamily="18" charset="0"/>
                <a:ea typeface="Times New Roman" panose="02020603050405020304" pitchFamily="18" charset="0"/>
              </a:rPr>
              <a:t>- coupon payments</a:t>
            </a:r>
            <a:r>
              <a:rPr lang="en-US" sz="2000" spc="5"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interest</a:t>
            </a:r>
            <a:r>
              <a:rPr lang="en-US" sz="2000" spc="-20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payments</a:t>
            </a:r>
            <a:r>
              <a:rPr lang="en-US" sz="2000" spc="-1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on a</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bond.</a:t>
            </a:r>
          </a:p>
          <a:p>
            <a:pPr marL="0" marR="531495" indent="0" algn="just">
              <a:lnSpc>
                <a:spcPct val="160000"/>
              </a:lnSpc>
              <a:spcBef>
                <a:spcPts val="285"/>
              </a:spcBef>
              <a:buNone/>
            </a:pPr>
            <a:r>
              <a:rPr lang="en-US" sz="2000" dirty="0">
                <a:solidFill>
                  <a:srgbClr val="231F1F"/>
                </a:solidFill>
                <a:effectLst/>
                <a:latin typeface="Times New Roman" panose="02020603050405020304" pitchFamily="18" charset="0"/>
                <a:ea typeface="Times New Roman" panose="02020603050405020304" pitchFamily="18" charset="0"/>
              </a:rPr>
              <a:t>- a </a:t>
            </a:r>
            <a:r>
              <a:rPr lang="en-US" sz="2000" dirty="0">
                <a:solidFill>
                  <a:schemeClr val="accent5">
                    <a:lumMod val="75000"/>
                  </a:schemeClr>
                </a:solidFill>
                <a:effectLst/>
                <a:latin typeface="Times New Roman" panose="02020603050405020304" pitchFamily="18" charset="0"/>
                <a:ea typeface="Times New Roman" panose="02020603050405020304" pitchFamily="18" charset="0"/>
              </a:rPr>
              <a:t>perpetuity</a:t>
            </a:r>
            <a:r>
              <a:rPr lang="en-US" sz="2000" dirty="0">
                <a:solidFill>
                  <a:srgbClr val="231F1F"/>
                </a:solidFill>
                <a:effectLst/>
                <a:latin typeface="Times New Roman" panose="02020603050405020304" pitchFamily="18" charset="0"/>
                <a:ea typeface="Times New Roman" panose="02020603050405020304" pitchFamily="18" charset="0"/>
              </a:rPr>
              <a:t> is a bond without a maturity date. Its owners and heirs receive interest payments on a regular</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basis as long as the ﬁrm exists. In general, a security that is a perpetuity pays a constant periodic cash ﬂow as long</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as</a:t>
            </a:r>
            <a:r>
              <a:rPr lang="en-US" sz="2000" spc="-10"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the</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issuer exists.</a:t>
            </a:r>
            <a:endParaRPr lang="en-US" sz="2000" dirty="0">
              <a:effectLst/>
              <a:latin typeface="Times New Roman" panose="02020603050405020304" pitchFamily="18" charset="0"/>
              <a:ea typeface="Times New Roman" panose="02020603050405020304" pitchFamily="18" charset="0"/>
            </a:endParaRPr>
          </a:p>
          <a:p>
            <a:pPr marL="0" marR="531495" indent="0">
              <a:lnSpc>
                <a:spcPct val="150000"/>
              </a:lnSpc>
              <a:spcBef>
                <a:spcPts val="285"/>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solidFill>
                <a:schemeClr val="accent1">
                  <a:lumMod val="60000"/>
                  <a:lumOff val="40000"/>
                </a:schemeClr>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979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253218"/>
            <a:ext cx="11915334" cy="6499274"/>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Bondholders have legal status as creditors, not owners, of the ﬁrm. As such, they have priority claims on the ﬁrm’s cash ﬂows and assets. This means that bondholders must receive their interest payments before the ﬁrm’s owners receive their dividends. In the case of bankruptcy, the debt holders must receive the funds owed to them before funds are distributed to the ﬁrm’s owners. Because of this ﬁrst claim on a ﬁrm’s cash ﬂow and assets, debt is a less risky investment than equity.</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Oﬀsetting the advantages of owning debt is its lower return. The interest payments creditors receive usually are considerably less over a period of years than the returns received by equity holders. Also, as long as the corporation meets its contractual obligations, the creditors have little choice in its management and control except for those formal agreements and restrictions that are stated in the loan contract.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3504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Long-term</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categories: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obligations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unsecured obligations. A single ﬁrm can have many types of debt contracts outstanding.</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Although ownership of many shares of stock may be evidenced by a single stock certiﬁcate,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bondholder has a separate security for each bond owned. Bonds can be registered bonds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bearer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currently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United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registered</a:t>
            </a:r>
            <a:r>
              <a:rPr lang="en-US" sz="2200" spc="-4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 knows the bondholders’ names and interest payments are sent directly to the 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Bearer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coupons that are “clipped” from the side of the bond certiﬁcate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presented,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check,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know</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receiving the interest payments. Bearer bonds are more prevalent outside of the United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 Regulations prevent their issuance in the United States, primarily because unscrupulous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evade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clipped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coupons  </a:t>
            </a:r>
            <a:endParaRPr lang="en-US" sz="2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F7E961-BAA7-6185-61C3-C357F999E0D8}"/>
              </a:ext>
            </a:extLst>
          </p:cNvPr>
          <p:cNvPicPr>
            <a:picLocks noChangeAspect="1"/>
          </p:cNvPicPr>
          <p:nvPr/>
        </p:nvPicPr>
        <p:blipFill>
          <a:blip r:embed="rId2"/>
          <a:stretch>
            <a:fillRect/>
          </a:stretch>
        </p:blipFill>
        <p:spPr>
          <a:xfrm>
            <a:off x="5641144" y="4876913"/>
            <a:ext cx="6550855" cy="1981087"/>
          </a:xfrm>
          <a:prstGeom prst="rect">
            <a:avLst/>
          </a:prstGeom>
        </p:spPr>
      </p:pic>
    </p:spTree>
    <p:extLst>
      <p:ext uri="{BB962C8B-B14F-4D97-AF65-F5344CB8AC3E}">
        <p14:creationId xmlns:p14="http://schemas.microsoft.com/office/powerpoint/2010/main" val="265117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Bonds can be sold in the public market, following registration with the U.S. Securities and Exchange Commission (SEC), and traded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 investors. There is a “private” market, too; bonds can be sold in a private placement 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qualiﬁed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typically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institutional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such</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insurance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companies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wealthy</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individuals. Other forms of debt capital exist in addition to bonds. Businesses can borrow</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from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banks.</a:t>
            </a:r>
            <a:r>
              <a:rPr lang="en-US" sz="2200" spc="-35" dirty="0">
                <a:solidFill>
                  <a:srgbClr val="231F1F"/>
                </a:solidFill>
                <a:effectLst/>
                <a:latin typeface="Times New Roman" panose="02020603050405020304" pitchFamily="18" charset="0"/>
                <a:ea typeface="Times New Roman" panose="02020603050405020304" pitchFamily="18" charset="0"/>
              </a:rPr>
              <a:t> </a:t>
            </a:r>
            <a:endParaRPr lang="en-US" sz="2200" dirty="0"/>
          </a:p>
        </p:txBody>
      </p:sp>
    </p:spTree>
    <p:extLst>
      <p:ext uri="{BB962C8B-B14F-4D97-AF65-F5344CB8AC3E}">
        <p14:creationId xmlns:p14="http://schemas.microsoft.com/office/powerpoint/2010/main" val="3913300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Who Buys Bonds?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U.S. Treasury has a Treasury Direct program to sell Treasury securities directly to individual investors, but the main buyers of Treasury bonds are large institutions, such as pension funds or insurance companies, which hold them for investment purposes. Others, such as investment banks, may purchase them and then resell them to smaller investors.</a:t>
            </a:r>
            <a:endParaRPr lang="ar-EG"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Similarly,</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oriented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toward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institutional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several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innovative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Ally</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Financial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(formerly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GMAC),</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IBM,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United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Parcel</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Caterpillar,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initiated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programs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directly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retail,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vidual, investor. Called </a:t>
            </a:r>
            <a:r>
              <a:rPr lang="en-US" sz="2200" spc="-5" dirty="0" err="1">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InterNotes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medium-term notes, or direct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access notes (depending on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issuer and the investment banker selling them), the programs target small investors who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thousand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 than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2123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Bond Covenants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trust indenture is an extensive document that details the various provisions and coven- ants of the loan arrangement. A trustee represents the bondholders to ensure the bond issuer respects the indenture’s provisions. In essence, the indenture is a contract between the bond- holders and the issuing ﬁrm. The indenture details the par value, maturity date, and coupon rate of the issue. A bond indenture may include covenants, which can impose restrictions or extra duties on the ﬁrm.</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Examples of covenants include keep pledged assets in good working order, and send audited ﬁnancial statements to bondholders. Others include restrictions on the amount of the ﬁrm’s debt, total annual dividend payments, the amount and type of additional covenants it may undertake, and asset sales.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7041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281354"/>
            <a:ext cx="11915334" cy="64711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examples illustrate the purpose of covenants, which is to protect the bond-holders’ stake in the ﬁrm. Bonds have value, ﬁrst, because of the ﬁrm’s ability to pay coupon interest and, second, because of the value of the assets or collateral backing the bonds in case of default. Without proper covenant protection, the value of a bond can decline sharply if a ﬁrm’s liquidity and assets depreciate or if its debt grows disproportionately to its equity. These provisions aﬀect the issue’s bond rating (discussed below) and the ﬁrm’s ﬁnancing costs, since bonds giving greater protection to the investor can be sold with lower coupon rates. The ﬁrm must decide if the restrictions and duties in the covenants are worth the access to lower-cost funds.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6231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Bond Ratings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bond issuers purchase bond ratings from one or more agencies, such as Standard &amp; Poor’s (S&amp;P), Moody’s, or Fitch. For a one-time fee, the rater examines the credit quality of the ﬁrm (e.g., its ability to pay the promised coupon interest), the indenture provisions, covenants, and the expected trends of ﬁrm and industry operations. From its analysis and discussions with management, the agency assigns a bond rating (as shown in Table 10.2) that indicates the likelihood of default (nonpayment of coupon or par value, or violation of the bond indenture) on the bond issue.4 In addition, the rating agency commits to continually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reexamine the issue’s risk. For example, should the ﬁnancial position of the ﬁrm weaken 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improve,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S&amp;P</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place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200" i="1"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Watch</a:t>
            </a:r>
            <a:r>
              <a:rPr lang="en-US" sz="2200" i="1"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negative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positive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implications.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S&amp;P</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downgrade,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upgrade,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 reaﬃrm</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original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7930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8DD4B1-A768-AC76-DCD5-A1B2CCBBDFC9}"/>
              </a:ext>
            </a:extLst>
          </p:cNvPr>
          <p:cNvPicPr>
            <a:picLocks noGrp="1" noChangeAspect="1"/>
          </p:cNvPicPr>
          <p:nvPr>
            <p:ph idx="1"/>
          </p:nvPr>
        </p:nvPicPr>
        <p:blipFill>
          <a:blip r:embed="rId2"/>
          <a:stretch>
            <a:fillRect/>
          </a:stretch>
        </p:blipFill>
        <p:spPr>
          <a:xfrm>
            <a:off x="101599" y="0"/>
            <a:ext cx="11930743" cy="6858000"/>
          </a:xfrm>
        </p:spPr>
      </p:pic>
    </p:spTree>
    <p:extLst>
      <p:ext uri="{BB962C8B-B14F-4D97-AF65-F5344CB8AC3E}">
        <p14:creationId xmlns:p14="http://schemas.microsoft.com/office/powerpoint/2010/main" val="3529998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Despite the initial cost and the issuer’s concern of receiving a lower-than-expected rating, a bond rating makes it much easier to sell the bonds to the public. The rating acts as a signal to the market that an independent agency has examined the qualities of the issuer and the bond issue, and has determined that the credit risk of the bond issue justiﬁes the published rating. </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An unrated bond </a:t>
            </a:r>
            <a:r>
              <a:rPr lang="en-US" sz="2200" dirty="0">
                <a:latin typeface="Times New Roman" panose="02020603050405020304" pitchFamily="18" charset="0"/>
                <a:cs typeface="Times New Roman" panose="02020603050405020304" pitchFamily="18" charset="0"/>
              </a:rPr>
              <a:t>issue will likely obtain a cool reception from investors. Investors may have good reason to wonder, “What is the ﬁrm trying to hide? If this was an attractive bond issue, the ﬁrm would have rated it.” In addition, certain types of investors, such as pension funds and insurance companies, may face restrictions against purchasing unrated public debt. Collateral provisions aﬀect its credit rating.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with junior or unsecured claims receive lower bond ratings, leading investors to demand higher yields to compensate for the higher risk. </a:t>
            </a:r>
            <a:r>
              <a:rPr lang="en-US" sz="2200" u="sng" dirty="0">
                <a:latin typeface="Times New Roman" panose="02020603050405020304" pitchFamily="18" charset="0"/>
                <a:cs typeface="Times New Roman" panose="02020603050405020304" pitchFamily="18" charset="0"/>
              </a:rPr>
              <a:t>Thus, bond issues of a single ﬁrm can have diﬀerent bond ratings if their security provisions diﬀer.</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233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Viewing Table 10.2, </a:t>
            </a:r>
            <a:r>
              <a:rPr lang="en-US" sz="2200" u="sng" dirty="0">
                <a:latin typeface="Times New Roman" panose="02020603050405020304" pitchFamily="18" charset="0"/>
                <a:cs typeface="Times New Roman" panose="02020603050405020304" pitchFamily="18" charset="0"/>
              </a:rPr>
              <a:t>investment-grade bonds are those with ratings of Baa3, BBB–, or better. They are called “investment grade” as, historically, investors (individuals and managed funds, such as bank trust department portfolios and pension funds) were allowed to invest in such bonds. Bonds below an investment-grade rating were deemed too risky for such conservative portfolios and were not allowed to be held.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Times and regulations change, however, and bonds that are below investment grade, meaning they have ratings of Ba1, BB+, or lower, have gained a spot in many investment portfolios. Known as </a:t>
            </a:r>
            <a:r>
              <a:rPr lang="en-US" sz="2200" dirty="0">
                <a:solidFill>
                  <a:schemeClr val="accent1">
                    <a:lumMod val="75000"/>
                  </a:schemeClr>
                </a:solidFill>
                <a:latin typeface="Times New Roman" panose="02020603050405020304" pitchFamily="18" charset="0"/>
                <a:cs typeface="Times New Roman" panose="02020603050405020304" pitchFamily="18" charset="0"/>
              </a:rPr>
              <a:t>junk bonds </a:t>
            </a:r>
            <a:r>
              <a:rPr lang="en-US" sz="2200" dirty="0">
                <a:latin typeface="Times New Roman" panose="02020603050405020304" pitchFamily="18" charset="0"/>
                <a:cs typeface="Times New Roman" panose="02020603050405020304" pitchFamily="18" charset="0"/>
              </a:rPr>
              <a:t>or (euphemistically) high-yield bonds, they have more risk but oﬀer higher expected returns and have beneﬁts in lowering unsystematic risk in diversiﬁed portfolios. </a:t>
            </a:r>
          </a:p>
        </p:txBody>
      </p:sp>
    </p:spTree>
    <p:extLst>
      <p:ext uri="{BB962C8B-B14F-4D97-AF65-F5344CB8AC3E}">
        <p14:creationId xmlns:p14="http://schemas.microsoft.com/office/powerpoint/2010/main" val="1154234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Formerly, issuing companies would seek the highest bond rating possible for new issues for two reasons. </a:t>
            </a:r>
            <a:r>
              <a:rPr lang="en-US" sz="2200" b="1" u="sng" dirty="0">
                <a:latin typeface="Times New Roman" panose="02020603050405020304" pitchFamily="18" charset="0"/>
                <a:cs typeface="Times New Roman" panose="02020603050405020304" pitchFamily="18" charset="0"/>
              </a:rPr>
              <a:t>First, </a:t>
            </a:r>
            <a:r>
              <a:rPr lang="en-US" sz="2200" dirty="0">
                <a:latin typeface="Times New Roman" panose="02020603050405020304" pitchFamily="18" charset="0"/>
                <a:cs typeface="Times New Roman" panose="02020603050405020304" pitchFamily="18" charset="0"/>
              </a:rPr>
              <a:t>having high-rated debt added prestige to the company; an AAA- rated ﬁrm was viewed as being managed well, ﬁnancially stable, and strong. In addition, such bonds gave the appearance of being a safe investment and, as they had an investment-grade rating, they would ﬁnd demand among investors such as trust departments and pension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b="1" u="sng" dirty="0">
                <a:latin typeface="Times New Roman" panose="02020603050405020304" pitchFamily="18" charset="0"/>
                <a:cs typeface="Times New Roman" panose="02020603050405020304" pitchFamily="18" charset="0"/>
              </a:rPr>
              <a:t>second main reason </a:t>
            </a:r>
            <a:r>
              <a:rPr lang="en-US" sz="2200" dirty="0">
                <a:latin typeface="Times New Roman" panose="02020603050405020304" pitchFamily="18" charset="0"/>
                <a:cs typeface="Times New Roman" panose="02020603050405020304" pitchFamily="18" charset="0"/>
              </a:rPr>
              <a:t>for seeking a high bond rating is that the higher rating saves the ﬁrm interest expense, as coupon rates on highly rated bonds are lower than those on lower-rated bonds because of the risk–expected return trade-oﬀ.</a:t>
            </a:r>
          </a:p>
        </p:txBody>
      </p:sp>
    </p:spTree>
    <p:extLst>
      <p:ext uri="{BB962C8B-B14F-4D97-AF65-F5344CB8AC3E}">
        <p14:creationId xmlns:p14="http://schemas.microsoft.com/office/powerpoint/2010/main" val="3089675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Global Bond Market</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Many U.S. corporations have issued Eurodollar bonds. Eurodollar bonds are dollar- denominated bonds that are sold outside the United States. Because of this, they escape review by the SEC, somewhat reducing the expense of issuing the bonds. Eurodollar bonds usually have ﬁxed coupons with annual coupon payments. Most mature in ﬁve to ten years, so they are not attractive for ﬁrms that want to issue long-term debt. Most Eurodollar bonds are debentures. This is not a major concern to investors, as only the largest, ﬁnancially strongest ﬁrms have access to the Eurobond market. Investors do care that the bonds are sold in bearer form because investors can remain anonymous and evade taxes on coupon</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income. Some researchers believe this is the main reason Eurodollar bond interest rates are low relative to U.S. rates.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421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U.S. ﬁrms aren’t the only issuers of securities outside their national borders. For example,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foreign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can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issue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securities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United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States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follow</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registration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procedures. </a:t>
            </a:r>
            <a:r>
              <a:rPr lang="en-US" sz="2200" dirty="0">
                <a:solidFill>
                  <a:srgbClr val="009CDB"/>
                </a:solidFill>
                <a:effectLst/>
                <a:latin typeface="Times New Roman" panose="02020603050405020304" pitchFamily="18" charset="0"/>
                <a:ea typeface="Times New Roman" panose="02020603050405020304" pitchFamily="18" charset="0"/>
              </a:rPr>
              <a:t>Yankee bonds </a:t>
            </a:r>
            <a:r>
              <a:rPr lang="en-US" sz="2200" dirty="0">
                <a:solidFill>
                  <a:srgbClr val="231F1F"/>
                </a:solidFill>
                <a:effectLst/>
                <a:latin typeface="Times New Roman" panose="02020603050405020304" pitchFamily="18" charset="0"/>
                <a:ea typeface="Times New Roman" panose="02020603050405020304" pitchFamily="18" charset="0"/>
              </a:rPr>
              <a:t>are U.S. dollar denominated bonds that are issued in the United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States by a foreign issuer. Some issuers ﬁnd the longer maturities of Yankees attractive to meet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long-term ﬁnancing needs. While Eurodollar bonds typically mature in ﬁve to ten years, </a:t>
            </a:r>
            <a:r>
              <a:rPr lang="en-US" sz="2200" u="sng" dirty="0">
                <a:solidFill>
                  <a:srgbClr val="231F1F"/>
                </a:solidFill>
                <a:effectLst/>
                <a:latin typeface="Times New Roman" panose="02020603050405020304" pitchFamily="18" charset="0"/>
                <a:ea typeface="Times New Roman" panose="02020603050405020304" pitchFamily="18" charset="0"/>
              </a:rPr>
              <a:t>Yankees</a:t>
            </a:r>
            <a:r>
              <a:rPr lang="en-US" sz="2200" u="sng" spc="-2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may have maturities as long as 30 years. </a:t>
            </a:r>
            <a:r>
              <a:rPr lang="en-US" sz="2200" dirty="0">
                <a:solidFill>
                  <a:srgbClr val="231F1F"/>
                </a:solidFill>
                <a:effectLst/>
                <a:latin typeface="Times New Roman" panose="02020603050405020304" pitchFamily="18" charset="0"/>
                <a:ea typeface="Times New Roman" panose="02020603050405020304" pitchFamily="18" charset="0"/>
              </a:rPr>
              <a:t>Nonetheless, the euro is becoming a strong</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competitor to the U.S. dollar for ﬁrms that want to raise funds in a currency that has broad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appeal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p>
          <a:p>
            <a:pPr marL="0" indent="0" algn="just">
              <a:lnSpc>
                <a:spcPct val="150000"/>
              </a:lnSpc>
              <a:buNone/>
            </a:pPr>
            <a:r>
              <a:rPr lang="en-US" sz="2200" b="0" i="0" dirty="0">
                <a:solidFill>
                  <a:srgbClr val="202122"/>
                </a:solidFill>
                <a:effectLst/>
                <a:latin typeface="Times New Roman" panose="02020603050405020304" pitchFamily="18" charset="0"/>
                <a:cs typeface="Times New Roman" panose="02020603050405020304" pitchFamily="18" charset="0"/>
              </a:rPr>
              <a:t>For instance, Company ABC is headquartered in France. If Company ABC issues bonds in the United States that are denominated in U.S. dollars, the bonds are Yankee bonds. </a:t>
            </a:r>
            <a:endParaRPr lang="ar-EG" sz="2200" b="0" i="0" dirty="0">
              <a:solidFill>
                <a:srgbClr val="202122"/>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009CDB"/>
                </a:solidFill>
                <a:latin typeface="Times New Roman" panose="02020603050405020304" pitchFamily="18" charset="0"/>
                <a:ea typeface="Times New Roman" panose="02020603050405020304" pitchFamily="18" charset="0"/>
                <a:cs typeface="+mj-cs"/>
              </a:rPr>
              <a:t>G</a:t>
            </a:r>
            <a:r>
              <a:rPr lang="en-US" sz="2200" dirty="0">
                <a:solidFill>
                  <a:srgbClr val="009CDB"/>
                </a:solidFill>
                <a:effectLst/>
                <a:latin typeface="Times New Roman" panose="02020603050405020304" pitchFamily="18" charset="0"/>
                <a:ea typeface="Times New Roman" panose="02020603050405020304" pitchFamily="18" charset="0"/>
                <a:cs typeface="+mj-cs"/>
              </a:rPr>
              <a:t>lobal bonds</a:t>
            </a:r>
            <a:r>
              <a:rPr lang="ar-EG" sz="2200" spc="5" dirty="0">
                <a:solidFill>
                  <a:srgbClr val="009CDB"/>
                </a:solidFill>
                <a:latin typeface="Times New Roman" panose="02020603050405020304" pitchFamily="18" charset="0"/>
                <a:ea typeface="Times New Roman" panose="02020603050405020304" pitchFamily="18" charset="0"/>
                <a:cs typeface="+mj-cs"/>
              </a:rPr>
              <a:t>: </a:t>
            </a:r>
            <a:r>
              <a:rPr lang="en-US" sz="2200" dirty="0">
                <a:solidFill>
                  <a:srgbClr val="231F1F"/>
                </a:solidFill>
                <a:effectLst/>
                <a:latin typeface="Times New Roman" panose="02020603050405020304" pitchFamily="18" charset="0"/>
                <a:ea typeface="Times New Roman" panose="02020603050405020304" pitchFamily="18" charset="0"/>
                <a:cs typeface="+mj-cs"/>
              </a:rPr>
              <a:t>Increasingly, the international bond market is ignoring national boundaries. A growing</a:t>
            </a:r>
            <a:r>
              <a:rPr lang="en-US" sz="2200" spc="5" dirty="0">
                <a:solidFill>
                  <a:srgbClr val="231F1F"/>
                </a:solidFill>
                <a:effectLst/>
                <a:latin typeface="Times New Roman" panose="02020603050405020304" pitchFamily="18" charset="0"/>
                <a:ea typeface="Times New Roman" panose="02020603050405020304" pitchFamily="18" charset="0"/>
                <a:cs typeface="+mj-cs"/>
              </a:rPr>
              <a:t> </a:t>
            </a:r>
            <a:r>
              <a:rPr lang="en-US" sz="2200" dirty="0">
                <a:solidFill>
                  <a:srgbClr val="231F1F"/>
                </a:solidFill>
                <a:effectLst/>
                <a:latin typeface="Times New Roman" panose="02020603050405020304" pitchFamily="18" charset="0"/>
                <a:ea typeface="Times New Roman" panose="02020603050405020304" pitchFamily="18" charset="0"/>
                <a:cs typeface="+mj-cs"/>
              </a:rPr>
              <a:t>number of debt issues are being sold globally. </a:t>
            </a:r>
            <a:endParaRPr lang="en-US" sz="2200" dirty="0">
              <a:latin typeface="Times New Roman" panose="02020603050405020304" pitchFamily="18" charset="0"/>
              <a:cs typeface="+mj-cs"/>
            </a:endParaRPr>
          </a:p>
        </p:txBody>
      </p:sp>
    </p:spTree>
    <p:extLst>
      <p:ext uri="{BB962C8B-B14F-4D97-AF65-F5344CB8AC3E}">
        <p14:creationId xmlns:p14="http://schemas.microsoft.com/office/powerpoint/2010/main" val="2219621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u="sng" dirty="0">
                <a:latin typeface="Times New Roman" panose="02020603050405020304" pitchFamily="18" charset="0"/>
                <a:cs typeface="Times New Roman" panose="02020603050405020304" pitchFamily="18" charset="0"/>
              </a:rPr>
              <a:t>D</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ifferent</a:t>
            </a:r>
            <a:r>
              <a:rPr lang="en-US" sz="2200" b="1" u="sng" spc="-95"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Types</a:t>
            </a:r>
            <a:r>
              <a:rPr lang="en-US" sz="2200" b="1" u="sng" spc="-75"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2200" b="1" u="sng" spc="-100"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Bonds</a:t>
            </a:r>
            <a:endParaRPr lang="en-US" sz="2200" b="1" u="sng"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u="sng" dirty="0">
                <a:solidFill>
                  <a:schemeClr val="accent2">
                    <a:lumMod val="75000"/>
                  </a:schemeClr>
                </a:solidFill>
                <a:latin typeface="Times New Roman" panose="02020603050405020304" pitchFamily="18" charset="0"/>
                <a:cs typeface="Times New Roman" panose="02020603050405020304" pitchFamily="18" charset="0"/>
              </a:rPr>
              <a:t>There are a number of diﬀerent types of bonds, each oﬀering diﬀerent levels of security to their investors:</a:t>
            </a:r>
          </a:p>
          <a:p>
            <a:pPr marL="0" indent="0" algn="just">
              <a:lnSpc>
                <a:spcPct val="150000"/>
              </a:lnSpc>
              <a:buNone/>
            </a:pPr>
            <a:r>
              <a:rPr lang="en-US" sz="2200" b="1" dirty="0">
                <a:solidFill>
                  <a:schemeClr val="accent5"/>
                </a:solidFill>
                <a:latin typeface="Times New Roman" panose="02020603050405020304" pitchFamily="18" charset="0"/>
                <a:cs typeface="Times New Roman" panose="02020603050405020304" pitchFamily="18" charset="0"/>
              </a:rPr>
              <a:t>Mortgage bonds</a:t>
            </a:r>
            <a:r>
              <a:rPr lang="en-US" sz="2200" dirty="0">
                <a:solidFill>
                  <a:schemeClr val="accent5"/>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despite their name, are not secured by home mortgages. Rather, they are backed, or secured, by speciﬁcally pledged property of a ﬁrm. As a rule, the mortgage applies only to real estate, buildings, and other assets classiﬁed as real property. For a corporation that issues bonds to expand its plant facilities, the mortgage usually includes a lien, or legal claim, on the facilities to be constructed.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When a parcel of real estate has more than one mortgage lien against it, the ﬁrst mortgage ﬁled for recording at the appropriate government oﬃce—generally, the county recorder’s oﬃce—has priority. Because ﬁrst mortgage bonds have priority with respect to asset distribution if the business fails, they generally provide a lower yield to investors than the later liens.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054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40677" y="98474"/>
            <a:ext cx="12984480" cy="6654018"/>
          </a:xfrm>
        </p:spPr>
        <p:txBody>
          <a:bodyPr>
            <a:normAutofit/>
          </a:bodyPr>
          <a:lstStyle/>
          <a:p>
            <a:pPr marL="199390" marR="829310" indent="0" algn="just">
              <a:lnSpc>
                <a:spcPct val="150000"/>
              </a:lnSpc>
              <a:spcBef>
                <a:spcPts val="2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An </a:t>
            </a:r>
            <a:r>
              <a:rPr lang="en-US" sz="2200" dirty="0">
                <a:solidFill>
                  <a:srgbClr val="009CDB"/>
                </a:solidFill>
                <a:effectLst/>
                <a:latin typeface="Times New Roman" panose="02020603050405020304" pitchFamily="18" charset="0"/>
                <a:ea typeface="Times New Roman" panose="02020603050405020304" pitchFamily="18" charset="0"/>
              </a:rPr>
              <a:t>equipment trust certiﬁcate </a:t>
            </a:r>
            <a:r>
              <a:rPr lang="en-US" sz="2200" dirty="0">
                <a:solidFill>
                  <a:srgbClr val="231F1F"/>
                </a:solidFill>
                <a:effectLst/>
                <a:latin typeface="Times New Roman" panose="02020603050405020304" pitchFamily="18" charset="0"/>
                <a:ea typeface="Times New Roman" panose="02020603050405020304" pitchFamily="18" charset="0"/>
              </a:rPr>
              <a:t>is a type of mortgage bond that gives the bondholder a</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 to speciﬁc “rolling stock” (movable assets), such as railroad cars or airplanes. The serial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numbers of the speciﬁc items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rolling stock are listed in the bond indenture</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 the collateral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periodically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examined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trustee 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ensure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proper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maintenance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repair.</a:t>
            </a:r>
          </a:p>
          <a:p>
            <a:pPr marL="199390" marR="829310" indent="0" algn="just">
              <a:lnSpc>
                <a:spcPct val="150000"/>
              </a:lnSpc>
              <a:spcBef>
                <a:spcPts val="2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1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There are two basic types of mortgage bonds. A </a:t>
            </a:r>
            <a:r>
              <a:rPr lang="en-US" sz="2200" dirty="0">
                <a:solidFill>
                  <a:srgbClr val="009CDB"/>
                </a:solidFill>
                <a:effectLst/>
                <a:latin typeface="Times New Roman" panose="02020603050405020304" pitchFamily="18" charset="0"/>
                <a:ea typeface="Times New Roman" panose="02020603050405020304" pitchFamily="18" charset="0"/>
              </a:rPr>
              <a:t>closed-end mortgage bond </a:t>
            </a:r>
            <a:r>
              <a:rPr lang="en-US" sz="2200" dirty="0">
                <a:solidFill>
                  <a:srgbClr val="231F1F"/>
                </a:solidFill>
                <a:effectLst/>
                <a:latin typeface="Times New Roman" panose="02020603050405020304" pitchFamily="18" charset="0"/>
                <a:ea typeface="Times New Roman" panose="02020603050405020304" pitchFamily="18" charset="0"/>
              </a:rPr>
              <a:t>does not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permit future bond issues to be secured by any of the assets pledged as security under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closed-end issue. Alternatively, an </a:t>
            </a:r>
            <a:r>
              <a:rPr lang="en-US" sz="2200" dirty="0">
                <a:solidFill>
                  <a:srgbClr val="009CDB"/>
                </a:solidFill>
                <a:effectLst/>
                <a:latin typeface="Times New Roman" panose="02020603050405020304" pitchFamily="18" charset="0"/>
                <a:ea typeface="Times New Roman" panose="02020603050405020304" pitchFamily="18" charset="0"/>
              </a:rPr>
              <a:t>open-end mortgage bond </a:t>
            </a:r>
            <a:r>
              <a:rPr lang="en-US" sz="2200" dirty="0">
                <a:solidFill>
                  <a:srgbClr val="231F1F"/>
                </a:solidFill>
                <a:effectLst/>
                <a:latin typeface="Times New Roman" panose="02020603050405020304" pitchFamily="18" charset="0"/>
                <a:ea typeface="Times New Roman" panose="02020603050405020304" pitchFamily="18" charset="0"/>
              </a:rPr>
              <a:t>is one that allows the same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assets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 used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future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rule,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open-end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usually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stipulate</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 any additional real property acquired by the company automatically becomes a part of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property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secured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under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provides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added protection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lender.</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2196120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40677" y="98474"/>
            <a:ext cx="13082954" cy="6654018"/>
          </a:xfrm>
        </p:spPr>
        <p:txBody>
          <a:bodyPr>
            <a:normAutofit/>
          </a:bodyPr>
          <a:lstStyle/>
          <a:p>
            <a:pPr marL="199390" marR="825500" indent="0" algn="just">
              <a:lnSpc>
                <a:spcPct val="150000"/>
              </a:lnSpc>
              <a:spcBef>
                <a:spcPts val="25"/>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rPr>
              <a:t>Debenture</a:t>
            </a:r>
            <a:r>
              <a:rPr lang="en-US" sz="2200" spc="-15"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rPr>
              <a:t>bonds</a:t>
            </a:r>
            <a:r>
              <a:rPr lang="en-US" sz="2200" spc="-30"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unsecured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obligations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depend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general</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credit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strength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corporation for their security. They represent no speciﬁc pledge of property</a:t>
            </a:r>
            <a:r>
              <a:rPr lang="en-US" sz="2200" spc="-5" dirty="0">
                <a:solidFill>
                  <a:srgbClr val="231F1F"/>
                </a:solidFill>
                <a:effectLst/>
                <a:latin typeface="Times New Roman" panose="02020603050405020304" pitchFamily="18" charset="0"/>
                <a:ea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Debenture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are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used</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governmental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bodies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many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industrial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utility</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corporations.</a:t>
            </a:r>
          </a:p>
          <a:p>
            <a:pPr marL="199390" marR="825500" indent="0" algn="just">
              <a:lnSpc>
                <a:spcPct val="150000"/>
              </a:lnSpc>
              <a:spcBef>
                <a:spcPts val="25"/>
              </a:spcBef>
              <a:spcAft>
                <a:spcPts val="0"/>
              </a:spcAft>
              <a:buNone/>
            </a:pP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riskiest</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type</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bond</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9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subordinated</a:t>
            </a:r>
            <a:r>
              <a:rPr lang="en-US" sz="2200" spc="-30" dirty="0">
                <a:solidFill>
                  <a:srgbClr val="009CDB"/>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debenture</a:t>
            </a:r>
            <a:r>
              <a:rPr lang="en-US" sz="2200" spc="-5" dirty="0">
                <a:solidFill>
                  <a:srgbClr val="231F1F"/>
                </a:solidFill>
                <a:effectLst/>
                <a:latin typeface="Times New Roman" panose="02020603050405020304" pitchFamily="18" charset="0"/>
                <a:ea typeface="Times New Roman" panose="02020603050405020304" pitchFamily="18" charset="0"/>
              </a:rPr>
              <a:t>.</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name</a:t>
            </a:r>
            <a:r>
              <a:rPr lang="en-US" sz="2200" spc="-9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implies,</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these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bondholders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subordinate,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junior,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debenture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Most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junk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high-yield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discussed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earlier,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subordinated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debentures.</a:t>
            </a:r>
            <a:r>
              <a:rPr lang="en-US" sz="2200" spc="-10" dirty="0">
                <a:solidFill>
                  <a:srgbClr val="231F1F"/>
                </a:solidFill>
                <a:effectLst/>
                <a:latin typeface="Times New Roman" panose="02020603050405020304" pitchFamily="18" charset="0"/>
                <a:ea typeface="Times New Roman" panose="02020603050405020304" pitchFamily="18" charset="0"/>
              </a:rPr>
              <a:t> </a:t>
            </a:r>
          </a:p>
          <a:p>
            <a:pPr marL="199390" marR="825500" indent="0" algn="just">
              <a:lnSpc>
                <a:spcPct val="150000"/>
              </a:lnSpc>
              <a:spcBef>
                <a:spcPts val="25"/>
              </a:spcBef>
              <a:spcAft>
                <a:spcPts val="0"/>
              </a:spcAft>
              <a:buNone/>
            </a:pPr>
            <a:endParaRPr lang="en-US" sz="2200" spc="-10" dirty="0">
              <a:solidFill>
                <a:srgbClr val="231F1F"/>
              </a:solidFill>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25"/>
              </a:spcBef>
              <a:spcAft>
                <a:spcPts val="0"/>
              </a:spcAft>
              <a:buNone/>
            </a:pPr>
            <a:r>
              <a:rPr lang="en-US" sz="2200" spc="-10" dirty="0">
                <a:solidFill>
                  <a:srgbClr val="231F1F"/>
                </a:solidFill>
                <a:effectLst/>
                <a:latin typeface="Times New Roman" panose="02020603050405020304" pitchFamily="18" charset="0"/>
                <a:ea typeface="Times New Roman" panose="02020603050405020304" pitchFamily="18" charset="0"/>
              </a:rPr>
              <a:t>Another bond market innovation is “</a:t>
            </a:r>
            <a:r>
              <a:rPr lang="en-US" sz="2200" spc="-10" dirty="0">
                <a:solidFill>
                  <a:schemeClr val="accent5"/>
                </a:solidFill>
                <a:effectLst/>
                <a:latin typeface="Times New Roman" panose="02020603050405020304" pitchFamily="18" charset="0"/>
                <a:ea typeface="Times New Roman" panose="02020603050405020304" pitchFamily="18" charset="0"/>
              </a:rPr>
              <a:t>asset securitization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Securitization involves issuing</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20" dirty="0">
                <a:solidFill>
                  <a:srgbClr val="231F1F"/>
                </a:solidFill>
                <a:effectLst/>
                <a:latin typeface="Times New Roman" panose="02020603050405020304" pitchFamily="18" charset="0"/>
                <a:ea typeface="Times New Roman" panose="02020603050405020304" pitchFamily="18" charset="0"/>
              </a:rPr>
              <a:t>bonds whose coupon and principal payments arise from another existing </a:t>
            </a:r>
            <a:r>
              <a:rPr lang="en-US" sz="2200" spc="-15" dirty="0">
                <a:solidFill>
                  <a:srgbClr val="231F1F"/>
                </a:solidFill>
                <a:effectLst/>
                <a:latin typeface="Times New Roman" panose="02020603050405020304" pitchFamily="18" charset="0"/>
                <a:ea typeface="Times New Roman" panose="02020603050405020304" pitchFamily="18" charset="0"/>
              </a:rPr>
              <a:t>cash ﬂow stream. Sup-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20" dirty="0">
                <a:solidFill>
                  <a:srgbClr val="231F1F"/>
                </a:solidFill>
                <a:effectLst/>
                <a:latin typeface="Times New Roman" panose="02020603050405020304" pitchFamily="18" charset="0"/>
                <a:ea typeface="Times New Roman" panose="02020603050405020304" pitchFamily="18" charset="0"/>
              </a:rPr>
              <a:t>pose a mortgage lender, by virtue of previously issued mortgages, </a:t>
            </a:r>
            <a:r>
              <a:rPr lang="en-US" sz="2200" spc="-15" dirty="0">
                <a:solidFill>
                  <a:srgbClr val="231F1F"/>
                </a:solidFill>
                <a:effectLst/>
                <a:latin typeface="Times New Roman" panose="02020603050405020304" pitchFamily="18" charset="0"/>
                <a:ea typeface="Times New Roman" panose="02020603050405020304" pitchFamily="18" charset="0"/>
              </a:rPr>
              <a:t>has a steady cash ﬂow stream</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coming</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selling</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ﬂow</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stream</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collateral,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banker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receive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funds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today</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rather</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than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waiting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for</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mortgages</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paid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oﬀ</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over time.</a:t>
            </a:r>
            <a:endParaRPr lang="en-US" sz="2200" dirty="0">
              <a:solidFill>
                <a:srgbClr val="231F1F"/>
              </a:solidFill>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2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281362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Principal and interest on the newly issued bonds will be paid by homeowners’ mortgage payments. In essence, the mortgage payments will “pass through” the original mortgage lender to the investor who purchased the mortgage-backed securities. However, not all the interest payments are passed on; the mortgage lender will be paid a servicing fee from these cash ﬂows to compensate them for collecting the mortgage payments and distributing them to the bondholders.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Securitization allows the original lender to reduce the risk exposure, as any homeowner defaults are a risk borne by the investor. In addition, the lender receives new funds, which can, in turn, form the basis for new loans and new issues of mortgage-backed securities. In 2007–2008, the agency issues of this arrangement became clearly known. It led to eﬀorts to encourage loans of questionable quality (“subprime” mortgage loans), as the loans would be packaged and sold to others.</a:t>
            </a:r>
          </a:p>
        </p:txBody>
      </p:sp>
    </p:spTree>
    <p:extLst>
      <p:ext uri="{BB962C8B-B14F-4D97-AF65-F5344CB8AC3E}">
        <p14:creationId xmlns:p14="http://schemas.microsoft.com/office/powerpoint/2010/main" val="2286232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straight bond will have a set time to maturity. That is, it will pay coupon interest every six months until the bond matures, at which time the ﬁnal interest payment is made and the bond’s par value is paid to investors. But a variety of features can aﬀect the bond’s ﬁnal maturity.</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Geography can play a role. U.S. ﬁrms routinely issue bonds with ten to 30-year maturities (and even longer in some instances). Bonds in the European market rarely extend their maturity past the seven to ten-year range. Indeed, as interest rates have been quite low, some ﬁrms and governments are issuing very long-term bonds to “lock in” low interest rates. </a:t>
            </a:r>
          </a:p>
        </p:txBody>
      </p:sp>
    </p:spTree>
    <p:extLst>
      <p:ext uri="{BB962C8B-B14F-4D97-AF65-F5344CB8AC3E}">
        <p14:creationId xmlns:p14="http://schemas.microsoft.com/office/powerpoint/2010/main" val="2537037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745588" y="98474"/>
            <a:ext cx="12773465" cy="6654018"/>
          </a:xfrm>
        </p:spPr>
        <p:txBody>
          <a:bodyPr>
            <a:noAutofit/>
          </a:bodyPr>
          <a:lstStyle/>
          <a:p>
            <a:pPr marL="829945" indent="0" algn="just">
              <a:lnSpc>
                <a:spcPct val="160000"/>
              </a:lnSpc>
              <a:spcBef>
                <a:spcPts val="25"/>
              </a:spcBef>
              <a:buNone/>
            </a:pP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convertible bond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 be changed or converted, at the investor’s option, into a speciﬁed</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number of shares of the issuer’s common stock (deﬁned as the bond’s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conversion ratio</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 ratio is set initially to make conversion unattractive. If the ﬁrm meets with suc</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cess,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price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 rise</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aﬀected</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2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conversion</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 as</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straight</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829945" indent="0" algn="just">
              <a:lnSpc>
                <a:spcPct val="160000"/>
              </a:lnSpc>
              <a:spcBef>
                <a:spcPts val="25"/>
              </a:spcBef>
              <a:buNone/>
            </a:pPr>
            <a:endParaRPr lang="en-US" sz="2000" spc="-40" dirty="0">
              <a:solidFill>
                <a:srgbClr val="231F1F"/>
              </a:solidFill>
              <a:latin typeface="Times New Roman" panose="02020603050405020304" pitchFamily="18" charset="0"/>
              <a:ea typeface="Times New Roman" panose="02020603050405020304" pitchFamily="18" charset="0"/>
              <a:cs typeface="Times New Roman" panose="02020603050405020304" pitchFamily="18" charset="0"/>
            </a:endParaRPr>
          </a:p>
          <a:p>
            <a:pPr marL="829945" indent="0" algn="just">
              <a:lnSpc>
                <a:spcPct val="160000"/>
              </a:lnSpc>
              <a:spcBef>
                <a:spcPts val="25"/>
              </a:spcBef>
              <a:buNone/>
            </a:pP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b="1" u="sng"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suppose a ﬁrm has issued a $1,000 par value convertible bond. Its conversion ratio is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currently</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sells for</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$25 a</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 The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$25/</a:t>
            </a:r>
            <a:r>
              <a:rPr lang="en-US" sz="20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$750.</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0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sense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onto the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 price</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about</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worth</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$750.</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stock’s</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$40,</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$40/share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$1,200.</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Now</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appropriate</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to convert their bond into the more valuable shares.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Why would a ﬁrm issue convertible</a:t>
            </a:r>
            <a:r>
              <a:rPr lang="en-US" sz="2000" b="1"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b="1"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way</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when</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overall stock market is out of favor. By selling convertible bonds, they can raise capital and</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erase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debt</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books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converted</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29945" marR="0" indent="0" algn="just">
              <a:lnSpc>
                <a:spcPct val="160000"/>
              </a:lnSpc>
              <a:spcBef>
                <a:spcPts val="25"/>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60000"/>
              </a:lnSpc>
              <a:spcBef>
                <a:spcPts val="0"/>
              </a:spcBef>
              <a:spcAft>
                <a:spcPts val="0"/>
              </a:spcAft>
              <a:buNone/>
            </a:pPr>
            <a:br>
              <a:rPr lang="en-US" sz="2000" dirty="0">
                <a:effectLst/>
                <a:latin typeface="Times New Roman" panose="02020603050405020304" pitchFamily="18" charset="0"/>
                <a:cs typeface="Times New Roman" panose="02020603050405020304" pitchFamily="18" charset="0"/>
              </a:rPr>
            </a:b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1034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2" y="98474"/>
            <a:ext cx="12773463" cy="6654018"/>
          </a:xfrm>
        </p:spPr>
        <p:txBody>
          <a:bodyPr>
            <a:normAutofit lnSpcReduction="10000"/>
          </a:bodyPr>
          <a:lstStyle/>
          <a:p>
            <a:pPr marL="0" marR="824865" indent="0" algn="just">
              <a:lnSpc>
                <a:spcPct val="150000"/>
              </a:lnSpc>
              <a:spcBef>
                <a:spcPts val="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Callable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 be redeemed prior to maturity by the ﬁrm. Such bonds will be called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redeemed if, for example, a decline in interest rates makes it attractive for the ﬁrm to issue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 coupon debt to replace high coupon debt. A ﬁrm with cash from successful marketing</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eﬀorts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decide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retire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 callable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826135"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indentures state that, if called, a callable bond must be redeemed at its </a:t>
            </a:r>
            <a:r>
              <a:rPr lang="en-US" sz="2200" u="sng"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 price</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typically, par value plus a call premium of one year’s interest.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 to call a 12 percent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bondholder $1,120.</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82232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in callable bonds are said to be subject to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 risk</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Despite receiving the call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investors are usually displeased when their bonds are called away. As bonds are typically called after a substantial decline in interest rates, the call eliminates their high coupon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will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reinvest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attract 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callable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 must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noncallable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 of similar</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credit quality and maturity.</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7091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2815666" cy="6654018"/>
          </a:xfrm>
        </p:spPr>
        <p:txBody>
          <a:bodyPr>
            <a:normAutofit/>
          </a:bodyPr>
          <a:lstStyle/>
          <a:p>
            <a:pPr marL="200025" marR="824230" indent="0" algn="just">
              <a:lnSpc>
                <a:spcPct val="150000"/>
              </a:lnSpc>
              <a:spcBef>
                <a:spcPts val="0"/>
              </a:spcBef>
              <a:spcAft>
                <a:spcPts val="0"/>
              </a:spcAft>
              <a:buNone/>
            </a:pPr>
            <a:r>
              <a:rPr lang="en-US" sz="2200" spc="-5" dirty="0" err="1">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Putable</a:t>
            </a:r>
            <a:r>
              <a:rPr lang="en-US" sz="2200" spc="-5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5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(sometimes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retractable</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redeem them prior to maturity. Indenture terms diﬀer as to the circumstances when an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can “put” the bond to the issuer prior to the maturity date and receive its par 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bond issues can be put only on certain dates. Others can be put to the issuer in case 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downgrade.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bond, plus accrued interest. Since this protection is valuable, investors “pay” for it in 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p>
          <a:p>
            <a:pPr marL="200025" marR="824230"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00025" marR="824230" indent="0" algn="just">
              <a:lnSpc>
                <a:spcPct val="150000"/>
              </a:lnSpc>
              <a:spcBef>
                <a:spcPts val="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Extendable notes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their coupons reset every two or three years to reﬂect the cur-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rent interest rate environment and any changes in the ﬁrm’s credit quality. At each reset, 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may accept the new coupon rate (and eﬀectively extend the maturity of the investment)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back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27906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Income From Bonds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typical bond will pay a ﬁxed amount of interest each year over the bond’s life. U.S. bonds pay interest semi-annually while Eurobonds pay interest annually.</a:t>
            </a: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Zero-coupon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 no interest over the life of the bond. The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buys the 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 steep discount from its par value; the return to the investor over time is the diﬀerence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 it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matures.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drawback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taxable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assumes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life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 so investors must pay tax on interest they don’t receive. Because of these tax implications,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zero-coupon bonds are best suited for tax-deferred investment accounts, such as individual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retirement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(IRAs)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tax-exempt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organizations,</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pension</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53059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759655" y="211014"/>
            <a:ext cx="12787532" cy="6541477"/>
          </a:xfrm>
        </p:spPr>
        <p:txBody>
          <a:bodyPr>
            <a:normAutofit/>
          </a:bodyPr>
          <a:lstStyle/>
          <a:p>
            <a:pPr marL="829945" marR="3175"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rPr>
              <a:t>Why would an investor purchase a zero-coupon bond? </a:t>
            </a:r>
            <a:r>
              <a:rPr lang="en-US" sz="2200" dirty="0">
                <a:solidFill>
                  <a:srgbClr val="231F1F"/>
                </a:solidFill>
                <a:effectLst/>
                <a:latin typeface="Times New Roman" panose="02020603050405020304" pitchFamily="18" charset="0"/>
                <a:ea typeface="Times New Roman" panose="02020603050405020304" pitchFamily="18" charset="0"/>
              </a:rPr>
              <a:t>Many bond investors have long-term time horizons before the invested funds are needed (to pay for a child’s college education, personal retirement, or other ﬁnancial goals). Such investors will not spend the bond’s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coupon interest when it is received; they will reinvest it in other securities. When these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 purchase regular bonds, they face the risk of not knowing what the return will be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 the reinvested coupons over the life of the bond. Interest rates may rise, fall, or cycle up</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 down over the life of the investment. Zero-coupon bonds eliminate this uncertainty by, 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essence, locking in the return (the diﬀerence between the price paid and the par value) when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purchased.</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1409807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lnSpcReduction="10000"/>
          </a:bodyPr>
          <a:lstStyle/>
          <a:p>
            <a:pPr marL="0" marR="0" indent="0" algn="just">
              <a:lnSpc>
                <a:spcPct val="150000"/>
              </a:lnSpc>
              <a:spcBef>
                <a:spcPts val="0"/>
              </a:spcBef>
              <a:spcAft>
                <a:spcPts val="0"/>
              </a:spcAft>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faced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unexpected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unexpected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 in inﬂation can cause lower real returns to an investor as the bond’s ﬁxed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 does not adjust to varying inﬂation. In 1997, the U.S. Treasury oﬀered an innovation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in U.S. debt: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Treasury Inﬂation Protected Securities</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They are issued in $1,000</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minimum denominations and the principal value of the notes changes in accordance with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changes 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index</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(CPI).</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Here’s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Protected</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(TIPS)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work.</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computed</a:t>
            </a:r>
            <a:r>
              <a:rPr lang="en-US" sz="2200" spc="9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inﬂation-adjusted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line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CPI</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reduced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accordingly.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suppose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inﬂation-indexed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$1,000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next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200" spc="-2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plus</a:t>
            </a:r>
            <a:r>
              <a:rPr lang="en-US" sz="2200" spc="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200" spc="9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0.03</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$31.20.</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9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$31.20).</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095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2" y="98474"/>
            <a:ext cx="12079457" cy="6654018"/>
          </a:xfrm>
        </p:spPr>
        <p:txBody>
          <a:bodyPr/>
          <a:lstStyle/>
          <a:p>
            <a:pPr marL="0" indent="0">
              <a:buNone/>
            </a:pPr>
            <a:r>
              <a:rPr lang="en-US" b="1" dirty="0">
                <a:solidFill>
                  <a:schemeClr val="accent5">
                    <a:lumMod val="75000"/>
                  </a:schemeClr>
                </a:solidFill>
                <a:highlight>
                  <a:srgbClr val="FFFF00"/>
                </a:highlight>
              </a:rPr>
              <a:t>2. Corporate Equity Capital</a:t>
            </a:r>
          </a:p>
          <a:p>
            <a:pPr marL="0" indent="0" algn="just">
              <a:lnSpc>
                <a:spcPct val="150000"/>
              </a:lnSpc>
              <a:buNone/>
            </a:pPr>
            <a:r>
              <a:rPr lang="en-US" dirty="0"/>
              <a:t>Corporate equity capital is the ﬁnancial capital supplied by the owners of a corporation. </a:t>
            </a:r>
          </a:p>
          <a:p>
            <a:pPr marL="0" indent="0" algn="just">
              <a:lnSpc>
                <a:spcPct val="150000"/>
              </a:lnSpc>
              <a:buNone/>
            </a:pPr>
            <a:r>
              <a:rPr lang="en-US" sz="1800" dirty="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Common stock </a:t>
            </a:r>
            <a:r>
              <a:rPr lang="en-US" sz="1800" dirty="0">
                <a:solidFill>
                  <a:srgbClr val="231F1F"/>
                </a:solidFill>
                <a:effectLst/>
                <a:latin typeface="Times New Roman" panose="02020603050405020304" pitchFamily="18" charset="0"/>
                <a:ea typeface="Times New Roman" panose="02020603050405020304" pitchFamily="18" charset="0"/>
              </a:rPr>
              <a:t>(see </a:t>
            </a:r>
            <a:r>
              <a:rPr lang="en-US" sz="1800" dirty="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Table 10.3</a:t>
            </a:r>
            <a:r>
              <a:rPr lang="en-US" sz="1800" dirty="0">
                <a:solidFill>
                  <a:srgbClr val="231F1F"/>
                </a:solidFill>
                <a:effectLst/>
                <a:latin typeface="Times New Roman" panose="02020603050405020304" pitchFamily="18" charset="0"/>
                <a:ea typeface="Times New Roman" panose="02020603050405020304" pitchFamily="18" charset="0"/>
              </a:rPr>
              <a:t>) represents ownership shares in a corporation. Ownership</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gives common stockholders certain rights and privileges that bondholders do not have. Common</a:t>
            </a:r>
            <a:r>
              <a:rPr lang="en-US" sz="1800" spc="-22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shareholders</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can</a:t>
            </a:r>
            <a:r>
              <a:rPr lang="en-US" sz="1800" spc="3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vote</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to</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select</a:t>
            </a:r>
            <a:r>
              <a:rPr lang="en-US" sz="1800" spc="7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the</a:t>
            </a:r>
            <a:r>
              <a:rPr lang="en-US" sz="1800" spc="6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corporation’s</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board</a:t>
            </a:r>
            <a:r>
              <a:rPr lang="en-US" sz="1800" spc="5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of</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directors.</a:t>
            </a:r>
            <a:r>
              <a:rPr lang="en-US" sz="1800" spc="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The</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board</a:t>
            </a:r>
            <a:r>
              <a:rPr lang="en-US" sz="1800" spc="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of</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directors, in turn, exercises general control over the ﬁrm. In addition to voting for the board, common</a:t>
            </a:r>
            <a:r>
              <a:rPr lang="en-US" sz="1800" spc="-23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shareholders</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may</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vote</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on</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major</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issues</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facing</a:t>
            </a:r>
            <a:r>
              <a:rPr lang="en-US" sz="1800" spc="-5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the</a:t>
            </a:r>
            <a:r>
              <a:rPr lang="en-US" sz="1800" spc="-2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ﬁrm,</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such</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as</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2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mergers.</a:t>
            </a:r>
            <a:endParaRPr lang="en-US" sz="18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dirty="0"/>
          </a:p>
        </p:txBody>
      </p:sp>
    </p:spTree>
    <p:extLst>
      <p:ext uri="{BB962C8B-B14F-4D97-AF65-F5344CB8AC3E}">
        <p14:creationId xmlns:p14="http://schemas.microsoft.com/office/powerpoint/2010/main" val="2579275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839783D-E3EA-4D89-718A-DC53B095C8C4}"/>
              </a:ext>
            </a:extLst>
          </p:cNvPr>
          <p:cNvPicPr>
            <a:picLocks noGrp="1" noChangeAspect="1"/>
          </p:cNvPicPr>
          <p:nvPr>
            <p:ph idx="1"/>
          </p:nvPr>
        </p:nvPicPr>
        <p:blipFill>
          <a:blip r:embed="rId2"/>
          <a:stretch>
            <a:fillRect/>
          </a:stretch>
        </p:blipFill>
        <p:spPr>
          <a:xfrm>
            <a:off x="232230" y="643466"/>
            <a:ext cx="11480800" cy="5571067"/>
          </a:xfrm>
          <a:prstGeom prst="rect">
            <a:avLst/>
          </a:prstGeom>
        </p:spPr>
      </p:pic>
    </p:spTree>
    <p:extLst>
      <p:ext uri="{BB962C8B-B14F-4D97-AF65-F5344CB8AC3E}">
        <p14:creationId xmlns:p14="http://schemas.microsoft.com/office/powerpoint/2010/main" val="39680841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rPr>
              <a:t>The common shareholders have a claim on all business proﬁts that remain after the hold</a:t>
            </a:r>
            <a:r>
              <a:rPr lang="en-US" sz="2200" dirty="0">
                <a:solidFill>
                  <a:srgbClr val="231F1F"/>
                </a:solidFill>
                <a:effectLst/>
                <a:latin typeface="Times New Roman" panose="02020603050405020304" pitchFamily="18" charset="0"/>
                <a:ea typeface="Times New Roman" panose="02020603050405020304" pitchFamily="18" charset="0"/>
              </a:rPr>
              <a:t>ers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 other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classes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equity</a:t>
            </a:r>
            <a:r>
              <a:rPr lang="en-US" sz="2200" spc="-20"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securities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received their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coupon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returns.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But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wish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retain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some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those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proﬁts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reinvest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modernization,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expansion,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and growth.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When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declared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board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directors,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owners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common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typically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cash</a:t>
            </a:r>
            <a:r>
              <a:rPr lang="en-US" sz="2200" spc="-5"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payment</a:t>
            </a:r>
            <a:r>
              <a:rPr lang="en-US" sz="2200" spc="-235"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allows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some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income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 their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investment.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an attractive </a:t>
            </a:r>
            <a:r>
              <a:rPr lang="en-US" sz="2200" spc="-5" dirty="0">
                <a:solidFill>
                  <a:srgbClr val="231F1F"/>
                </a:solidFill>
                <a:effectLst/>
                <a:latin typeface="Times New Roman" panose="02020603050405020304" pitchFamily="18" charset="0"/>
                <a:ea typeface="Times New Roman" panose="02020603050405020304" pitchFamily="18" charset="0"/>
              </a:rPr>
              <a:t>characteristic of common stock dividends is their potential to increase over time.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achieves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success,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proﬁts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should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dollar amount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course,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success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growth</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guaranteed.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experience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earnings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losses,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smaller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elimination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until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ﬁnancial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situation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improves.</a:t>
            </a:r>
            <a:endParaRPr lang="en-US" sz="2200" dirty="0"/>
          </a:p>
        </p:txBody>
      </p:sp>
    </p:spTree>
    <p:extLst>
      <p:ext uri="{BB962C8B-B14F-4D97-AF65-F5344CB8AC3E}">
        <p14:creationId xmlns:p14="http://schemas.microsoft.com/office/powerpoint/2010/main" val="1145936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lnSpcReduction="10000"/>
          </a:bodyPr>
          <a:lstStyle/>
          <a:p>
            <a:pPr marL="0" indent="0" algn="just">
              <a:lnSpc>
                <a:spcPct val="150000"/>
              </a:lnSpc>
              <a:buNone/>
            </a:pP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Table</a:t>
            </a:r>
            <a:r>
              <a:rPr lang="en-US" sz="21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10.4</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preference,</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senior claim,</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1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1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liquidation,</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claims</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satisﬁed</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contrast</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carries</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speciﬁed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percentage</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number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cases,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unlike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stock’s</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bond.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dividend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no-par</a:t>
            </a:r>
            <a:r>
              <a:rPr lang="en-US" sz="2100" spc="-2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 stock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stated in terms of a dollar amount, for example, preferred as to dividends in</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annually.</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accepts</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limitation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dividends as a fair exchange for the priority held in the earnings and assets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the company.</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unlike</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often are expressed as a percentage of par, and the par value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represents the holder’s claim on</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assets in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case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liquidation.</a:t>
            </a: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319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011F97E3-4BC9-F40B-3C14-490700E91388}"/>
              </a:ext>
            </a:extLst>
          </p:cNvPr>
          <p:cNvPicPr>
            <a:picLocks noGrp="1" noChangeAspect="1"/>
          </p:cNvPicPr>
          <p:nvPr>
            <p:ph idx="1"/>
          </p:nvPr>
        </p:nvPicPr>
        <p:blipFill rotWithShape="1">
          <a:blip r:embed="rId2"/>
          <a:srcRect t="514"/>
          <a:stretch/>
        </p:blipFill>
        <p:spPr>
          <a:xfrm>
            <a:off x="0" y="145143"/>
            <a:ext cx="12061371" cy="6712857"/>
          </a:xfrm>
          <a:prstGeom prst="rect">
            <a:avLst/>
          </a:prstGeom>
        </p:spPr>
      </p:pic>
    </p:spTree>
    <p:extLst>
      <p:ext uri="{BB962C8B-B14F-4D97-AF65-F5344CB8AC3E}">
        <p14:creationId xmlns:p14="http://schemas.microsoft.com/office/powerpoint/2010/main" val="34240752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 preferred stocks are frequently nonvoting, many corporations issue them as 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means of obtaining equity capital without diluting the control of the current stockholders. Unlike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 interest on bonds, the ﬁxed preferred stock dividend is not a tax-deductible expense.</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features.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 may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noncumulative.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paid, preferred dividends must be paid for the current period and for all previous periods 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which preferred dividends were missed. Unlike debt holders, the preferred stockholders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cannot force the payment of their dividends. They may have to wait until earnings are adequate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protection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periods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not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declared.</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Callable preferred stock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gives the corporation the right to retire the preferred stock at 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2" y="98474"/>
            <a:ext cx="12079457" cy="6759526"/>
          </a:xfrm>
        </p:spPr>
        <p:txBody>
          <a:bodyPr>
            <a:normAutofit/>
          </a:bodyPr>
          <a:lstStyle/>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Convertible</a:t>
            </a:r>
            <a:r>
              <a:rPr lang="en-US" sz="2200" spc="1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8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provision</a:t>
            </a:r>
            <a:r>
              <a:rPr lang="en-US" sz="2200" spc="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possible</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 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 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stockholder’s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many</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the special features that preferred stock may have, exists primarily to attract investors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buy securities at times when distribution would otherwise be diﬃcult. Preferred stock that is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 and convertible is a popular ﬁnancing choice for investors purchasing shares 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growth</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potential.</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1905" indent="0" algn="just">
              <a:lnSpc>
                <a:spcPct val="150000"/>
              </a:lnSpc>
              <a:spcBef>
                <a:spcPts val="3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Participating preferred stock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allows preferred shareholders to participate with common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 when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larger dividend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larger dividend,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suﬃcient earnings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exist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getting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dividend larger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preferred shareholders. It is a rarely used feature except in some private equity and venture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investments.</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26494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buNone/>
            </a:pP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Dividends</a:t>
            </a:r>
            <a:r>
              <a:rPr lang="en-US" sz="1800" b="1" u="sng" spc="145"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and</a:t>
            </a:r>
            <a:r>
              <a:rPr lang="en-US" sz="1800" b="1" u="sng" spc="160"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Stock</a:t>
            </a:r>
            <a:r>
              <a:rPr lang="en-US" sz="1800" b="1" u="sng" spc="50"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Repurchases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Many ﬁrms oﬀer shareholders the choice to receive a check for the amount of their dividends or to reinvest the dividends in the ﬁrm’s stock. </a:t>
            </a:r>
            <a:r>
              <a:rPr lang="en-US" sz="2200" dirty="0">
                <a:solidFill>
                  <a:schemeClr val="accent5">
                    <a:lumMod val="75000"/>
                  </a:schemeClr>
                </a:solidFill>
                <a:latin typeface="Times New Roman" panose="02020603050405020304" pitchFamily="18" charset="0"/>
                <a:cs typeface="Times New Roman" panose="02020603050405020304" pitchFamily="18" charset="0"/>
              </a:rPr>
              <a:t>Dividend reinvestment plans (DRIPs) </a:t>
            </a:r>
            <a:r>
              <a:rPr lang="en-US" sz="2200" dirty="0">
                <a:latin typeface="Times New Roman" panose="02020603050405020304" pitchFamily="18" charset="0"/>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lang="en-US" sz="2200" u="sng" dirty="0">
                <a:highlight>
                  <a:srgbClr val="FFFF00"/>
                </a:highlight>
                <a:latin typeface="Times New Roman" panose="02020603050405020304" pitchFamily="18" charset="0"/>
                <a:cs typeface="Times New Roman" panose="02020603050405020304" pitchFamily="18" charset="0"/>
              </a:rPr>
              <a:t>Whether the dividends are received as cash or reinvested, the investor must pay taxes on them.</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b="1" u="sng" dirty="0"/>
          </a:p>
        </p:txBody>
      </p:sp>
    </p:spTree>
    <p:extLst>
      <p:ext uri="{BB962C8B-B14F-4D97-AF65-F5344CB8AC3E}">
        <p14:creationId xmlns:p14="http://schemas.microsoft.com/office/powerpoint/2010/main" val="27640852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How Do Firms Decide on the Dollar Amount of Dividends?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ﬁrms that issue dividends try to maintain a consistent dividend payout ratio, which is dividends per share divided by earnings per share (EPS). The dividend payout ratio for example, Microsoft company’s dividend is $1.44 per share divided by earnings per share, $1.48:</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Dividend payout ratio = $1.44/$1.48 = 0.97 or 97 percent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4737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key</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component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“how</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much?”</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decision</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4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what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level</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 dividends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sustainable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over</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time?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does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want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announce it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begin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paying</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reduce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eliminate 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later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time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due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conserve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Dividends</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are</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thought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to</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send</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a</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signal to</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investors </a:t>
            </a:r>
            <a:r>
              <a:rPr lang="en-US" sz="2200" u="sng" spc="-15" dirty="0">
                <a:solidFill>
                  <a:srgbClr val="231F1F"/>
                </a:solidFill>
                <a:effectLst/>
                <a:latin typeface="Times New Roman" panose="02020603050405020304" pitchFamily="18" charset="0"/>
                <a:ea typeface="Times New Roman" panose="02020603050405020304" pitchFamily="18" charset="0"/>
              </a:rPr>
              <a:t>about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management’s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view</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the future cash-generating</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ability</a:t>
            </a:r>
            <a:r>
              <a:rPr lang="en-US" sz="2200" u="sng" spc="7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6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a:t>
            </a:r>
            <a:r>
              <a:rPr lang="en-US" sz="2200" u="sng"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Managers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board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directors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private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information</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about</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strategies,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competitive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responses,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opportunities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facing</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 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known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investing</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public.</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Thus,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ﬁrm</a:t>
            </a:r>
            <a:r>
              <a:rPr lang="en-US" sz="2200" u="sng" spc="-1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increases</a:t>
            </a:r>
            <a:r>
              <a:rPr lang="en-US" sz="2200" u="sng" spc="-1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dividends</a:t>
            </a:r>
            <a:r>
              <a:rPr lang="en-US" sz="2200" u="sng" dirty="0">
                <a:solidFill>
                  <a:srgbClr val="231F1F"/>
                </a:solidFill>
                <a:effectLst/>
                <a:latin typeface="Times New Roman" panose="02020603050405020304" pitchFamily="18" charset="0"/>
                <a:ea typeface="Times New Roman" panose="02020603050405020304" pitchFamily="18" charset="0"/>
              </a:rPr>
              <a:t>,</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positive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signal</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indicator</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to</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ﬁnancial</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markets that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management</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believes the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looks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stable,</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improving,</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for</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A</a:t>
            </a:r>
            <a:r>
              <a:rPr lang="en-US" sz="2200" u="sng" spc="2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reduction</a:t>
            </a:r>
            <a:r>
              <a:rPr lang="en-US" sz="2200" u="sng" spc="1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in</a:t>
            </a:r>
            <a:r>
              <a:rPr lang="en-US" sz="2200" u="sng" spc="-1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dividends</a:t>
            </a:r>
            <a:r>
              <a:rPr lang="en-US" sz="2200" u="sng" spc="-2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taken to</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pessimistic</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indicator</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so</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2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set dividend</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levels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so future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reductions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are</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unlikely</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given</a:t>
            </a:r>
            <a:r>
              <a:rPr lang="en-US" sz="2200" u="sng" spc="4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their</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current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perspective</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on</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2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endParaRPr lang="en-US" sz="2200" u="sng" dirty="0"/>
          </a:p>
        </p:txBody>
      </p:sp>
    </p:spTree>
    <p:extLst>
      <p:ext uri="{BB962C8B-B14F-4D97-AF65-F5344CB8AC3E}">
        <p14:creationId xmlns:p14="http://schemas.microsoft.com/office/powerpoint/2010/main" val="531967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379828"/>
            <a:ext cx="11915334" cy="6372664"/>
          </a:xfrm>
        </p:spPr>
        <p:txBody>
          <a:bodyPr/>
          <a:lstStyle/>
          <a:p>
            <a:pPr marL="0" marR="0" indent="0" algn="just">
              <a:lnSpc>
                <a:spcPct val="150000"/>
              </a:lnSpc>
              <a:spcBef>
                <a:spcPts val="5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the ﬁrm generates more cash, the ﬁrm will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 its dollar amount of dividends per share as well as its dividend payout ratio. After a</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while, the ﬁrm will determine a “target” dividend payout ratio that it seeks to maintain over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However, dividends will not automatically rise along with earnings. If future earnings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board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feels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level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sustain-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able. (Remember, ﬁrms do not want to ever cut the dollar amount of the dividends per share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 they can avoid it.) If the higher earnings appear to be sustainable, the ﬁrm will adjust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 per share accordingly toward the “target” dividend payout ratio.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call this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policy</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8342439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ﬁrms follow a diﬀerent dividend strategy of consistently paying a low regular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declaring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6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8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particularly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good.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 a cyclical industry, with highly variable sales and earnings, this may be a strategy to conserve cash during industry recessions while maintaining the low but stable regular dividend.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 are rewarded when rising earnings allow the company to declare an extra 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 dividend. While such a dividend policy may help management control their cash balance,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certainty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uncertainty,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favor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Note please: </a:t>
            </a:r>
            <a:r>
              <a:rPr lang="en-US" sz="2000" b="0" i="0" dirty="0">
                <a:solidFill>
                  <a:srgbClr val="FF0000"/>
                </a:solidFill>
                <a:effectLst/>
                <a:latin typeface="Times New Roman" panose="02020603050405020304" pitchFamily="18" charset="0"/>
                <a:cs typeface="Times New Roman" panose="02020603050405020304" pitchFamily="18" charset="0"/>
              </a:rPr>
              <a:t> </a:t>
            </a:r>
            <a:r>
              <a:rPr lang="en-US" sz="2000" b="0" i="0" dirty="0">
                <a:solidFill>
                  <a:srgbClr val="202124"/>
                </a:solidFill>
                <a:effectLst/>
                <a:latin typeface="Times New Roman" panose="02020603050405020304" pitchFamily="18" charset="0"/>
                <a:cs typeface="Times New Roman" panose="02020603050405020304" pitchFamily="18" charset="0"/>
              </a:rPr>
              <a:t>A cyclical industry is a type of industry that is sensitive to the business cycle, such that revenues generally are higher in periods of economic prosperity and expansion and are lower in periods of economic downturn and contraction.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01211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40676" y="98474"/>
            <a:ext cx="12928208" cy="6654018"/>
          </a:xfrm>
        </p:spPr>
        <p:txBody>
          <a:bodyPr>
            <a:normAutofit/>
          </a:bodyPr>
          <a:lstStyle/>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strategies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suﬀer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drawback</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creating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tainly due to variable dividend levels. The </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residual dividend policy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 that dividends will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vary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upon</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excess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p>
          <a:p>
            <a:pPr marL="232410" marR="822960" indent="0" algn="just">
              <a:lnSpc>
                <a:spcPct val="150000"/>
              </a:lnSpc>
              <a:spcBef>
                <a:spcPts val="30"/>
              </a:spcBef>
              <a:spcAft>
                <a:spcPts val="0"/>
              </a:spcAft>
              <a:buNone/>
            </a:pPr>
            <a:endPar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constant</a:t>
            </a:r>
            <a:r>
              <a:rPr lang="en-US" sz="2200" spc="-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2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strategy, the ﬁrm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constant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percentage 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 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 does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dollar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p>
          <a:p>
            <a:pPr marL="232410" marR="822960" indent="0" algn="just">
              <a:lnSpc>
                <a:spcPct val="150000"/>
              </a:lnSpc>
              <a:spcBef>
                <a:spcPts val="30"/>
              </a:spcBef>
              <a:spcAft>
                <a:spcPts val="0"/>
              </a:spcAft>
              <a:buNone/>
            </a:pPr>
            <a:endPar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Please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policy.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adjusts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around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depending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sustainability;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actual payout</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exceed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others,</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stable,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predictable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changes 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constant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 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expense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varying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8069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0" y="98474"/>
            <a:ext cx="12928209" cy="6654018"/>
          </a:xfrm>
        </p:spPr>
        <p:txBody>
          <a:bodyPr>
            <a:normAutofit lnSpcReduction="10000"/>
          </a:bodyPr>
          <a:lstStyle/>
          <a:p>
            <a:pPr marL="232410" marR="823595" indent="0" algn="just">
              <a:lnSpc>
                <a:spcPct val="150000"/>
              </a:lnSpc>
              <a:spcBef>
                <a:spcPts val="35"/>
              </a:spcBef>
              <a:spcAft>
                <a:spcPts val="0"/>
              </a:spcAft>
              <a:buNone/>
            </a:pP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 board of directors and management will consider several factors as they examine the</a:t>
            </a:r>
            <a:r>
              <a:rPr lang="en-US" sz="2200" u="sng" spc="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level</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of</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dividend</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payout.</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Some</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of</a:t>
            </a:r>
            <a:r>
              <a:rPr lang="en-US" sz="2200" u="sng" spc="1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these</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factors</a:t>
            </a:r>
            <a:r>
              <a:rPr lang="en-US" sz="2200" u="sng" spc="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are</a:t>
            </a:r>
            <a:r>
              <a:rPr lang="en-US" sz="2200" u="sng" spc="-4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following:</a:t>
            </a:r>
          </a:p>
          <a:p>
            <a:pPr marL="342900" marR="824865" lvl="0" indent="-342900" algn="just">
              <a:lnSpc>
                <a:spcPct val="150000"/>
              </a:lnSpc>
              <a:spcBef>
                <a:spcPts val="715"/>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Ability of the ﬁrm to generate cash to sustain the level of dividends. Recall that investors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react badly to reductions in dividends. If a dividend level is thought to be unsustainable,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price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fall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endParaRPr lang="en-US" sz="2200" dirty="0">
              <a:effectLst/>
              <a:latin typeface="Times New Roman" panose="02020603050405020304" pitchFamily="18" charset="0"/>
              <a:ea typeface="Times New Roman" panose="02020603050405020304" pitchFamily="18" charset="0"/>
            </a:endParaRPr>
          </a:p>
          <a:p>
            <a:pPr marL="342900" marR="821055" lvl="0" indent="-342900" algn="just">
              <a:lnSpc>
                <a:spcPct val="150000"/>
              </a:lnSpc>
              <a:spcBef>
                <a:spcPts val="310"/>
              </a:spcBef>
              <a:spcAft>
                <a:spcPts val="0"/>
              </a:spcAft>
              <a:buFont typeface="Arial" panose="020B0604020202020204" pitchFamily="34" charset="0"/>
              <a:buChar char="•"/>
              <a:tabLst>
                <a:tab pos="362585" algn="l"/>
              </a:tabLst>
            </a:pPr>
            <a:r>
              <a:rPr lang="en-US" sz="2200" dirty="0">
                <a:solidFill>
                  <a:srgbClr val="231F1F"/>
                </a:solidFill>
                <a:effectLst/>
                <a:latin typeface="Times New Roman" panose="02020603050405020304" pitchFamily="18" charset="0"/>
                <a:ea typeface="Times New Roman" panose="02020603050405020304" pitchFamily="18" charset="0"/>
              </a:rPr>
              <a:t>Legal and contractual considerations. Dividends, when they are paid,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reduce a ﬁrm’s</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equity.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 ﬁrm cannot pay dividends if doing so will reduce the ﬁrm’s equity below the par value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common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addition,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indenture (or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agreement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with</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bank)</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restrict the dollar amount of dividends to ensure adequate cash is available to pay loan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principal.</a:t>
            </a:r>
            <a:endParaRPr lang="en-US" sz="2200" dirty="0">
              <a:effectLst/>
              <a:latin typeface="Times New Roman" panose="02020603050405020304" pitchFamily="18" charset="0"/>
              <a:ea typeface="Times New Roman" panose="02020603050405020304" pitchFamily="18" charset="0"/>
            </a:endParaRPr>
          </a:p>
          <a:p>
            <a:pPr marL="342900" marR="823595" lvl="0" indent="-342900" algn="just">
              <a:lnSpc>
                <a:spcPct val="150000"/>
              </a:lnSpc>
              <a:spcBef>
                <a:spcPts val="260"/>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Growth opportunities. Growing ﬁrms require capital, and they will likely want to reinvest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 proﬁts into the company to ﬁnance expansion and move into new products or markets.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Growing</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seek</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additional</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1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 is unlikely ﬁrms facing growth opportunities will want to initiate or signiﬁcantly increase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41090317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0" y="0"/>
            <a:ext cx="12886006" cy="6752492"/>
          </a:xfrm>
        </p:spPr>
        <p:txBody>
          <a:bodyPr>
            <a:noAutofit/>
          </a:bodyPr>
          <a:lstStyle/>
          <a:p>
            <a:pPr marL="342900" marR="823595" lvl="0" indent="-342900" algn="just" rtl="0">
              <a:lnSpc>
                <a:spcPct val="150000"/>
              </a:lnSpc>
              <a:spcBef>
                <a:spcPts val="330"/>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Cost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other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sources.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paid,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most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part,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internally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a:t>
            </a:r>
            <a:r>
              <a:rPr lang="en-US" sz="2200" spc="-5" dirty="0">
                <a:solidFill>
                  <a:srgbClr val="231F1F"/>
                </a:solidFill>
                <a:effectLst/>
                <a:latin typeface="Times New Roman" panose="02020603050405020304" pitchFamily="18" charset="0"/>
                <a:ea typeface="Times New Roman" panose="02020603050405020304" pitchFamily="18" charset="0"/>
              </a:rPr>
              <a:t>erated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funds,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meaning</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cash</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remains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after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bills,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taxes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paid.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ﬁrm</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has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ability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easily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low-cost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external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ﬁnancing sources,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will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better</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able</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 maintain a higher level of dividends. Firms that can raise outside ﬁnancing by paying high</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issuing</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likely have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lower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levels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endParaRPr lang="en-US" sz="2200" dirty="0">
              <a:effectLst/>
              <a:latin typeface="Times New Roman" panose="02020603050405020304" pitchFamily="18" charset="0"/>
              <a:ea typeface="Times New Roman" panose="02020603050405020304" pitchFamily="18" charset="0"/>
            </a:endParaRPr>
          </a:p>
          <a:p>
            <a:pPr algn="just">
              <a:lnSpc>
                <a:spcPct val="150000"/>
              </a:lnSpc>
            </a:pPr>
            <a:r>
              <a:rPr lang="en-US" sz="2200" dirty="0">
                <a:solidFill>
                  <a:srgbClr val="231F1F"/>
                </a:solidFill>
                <a:effectLst/>
                <a:latin typeface="Times New Roman" panose="02020603050405020304" pitchFamily="18" charset="0"/>
                <a:ea typeface="Times New Roman" panose="02020603050405020304" pitchFamily="18" charset="0"/>
              </a:rPr>
              <a:t>Tax</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p>
          <a:p>
            <a:pPr marL="232410" marR="826770" indent="0" algn="just">
              <a:lnSpc>
                <a:spcPct val="150000"/>
              </a:lnSpc>
              <a:spcBef>
                <a:spcPts val="695"/>
              </a:spcBef>
              <a:spcAft>
                <a:spcPts val="0"/>
              </a:spcAft>
              <a:buNone/>
            </a:pPr>
            <a:endParaRPr lang="en-US" sz="2200" dirty="0">
              <a:solidFill>
                <a:srgbClr val="231F1F"/>
              </a:solidFill>
              <a:latin typeface="Times New Roman" panose="02020603050405020304" pitchFamily="18" charset="0"/>
            </a:endParaRPr>
          </a:p>
          <a:p>
            <a:pPr marL="232410" marR="826770" indent="0" algn="just">
              <a:lnSpc>
                <a:spcPct val="150000"/>
              </a:lnSpc>
              <a:spcBef>
                <a:spcPts val="69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In addition to giving cash dividends to shareholders, the ﬁrm’s board of directors 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announce other decisions, such as a stock dividend or stock split, that, at ﬁrst glance, appear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give </a:t>
            </a:r>
            <a:r>
              <a:rPr lang="en-US" sz="2200" dirty="0">
                <a:solidFill>
                  <a:srgbClr val="231F1F"/>
                </a:solidFill>
                <a:effectLst/>
                <a:latin typeface="Times New Roman" panose="02020603050405020304" pitchFamily="18" charset="0"/>
                <a:ea typeface="Times New Roman" panose="02020603050405020304" pitchFamily="18" charset="0"/>
              </a:rPr>
              <a:t>extra shares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wealth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reality,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shall</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next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section,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 eﬀect on the value of a ﬁrm’s stock and the wealth of shareholders is zero. But the board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can make one other decision with respect to the ﬁrm’s shares that will positively aﬀects share-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holders: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stock</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buyback</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share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repurchase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program.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We’ll examine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stock</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dividends,</a:t>
            </a:r>
            <a:r>
              <a:rPr lang="en-US" sz="2200" dirty="0">
                <a:solidFill>
                  <a:srgbClr val="231F1F"/>
                </a:solidFill>
                <a:effectLst/>
                <a:latin typeface="Times New Roman" panose="02020603050405020304" pitchFamily="18" charset="0"/>
                <a:ea typeface="Times New Roman" panose="02020603050405020304" pitchFamily="18" charset="0"/>
              </a:rPr>
              <a:t> splits,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repurchases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next.</a:t>
            </a:r>
            <a:endParaRPr lang="en-US" sz="2200" dirty="0">
              <a:effectLst/>
              <a:latin typeface="Times New Roman" panose="02020603050405020304" pitchFamily="18" charset="0"/>
              <a:ea typeface="Times New Roman" panose="02020603050405020304" pitchFamily="18" charset="0"/>
            </a:endParaRPr>
          </a:p>
          <a:p>
            <a:pPr marL="0" marR="0" indent="0" algn="just">
              <a:lnSpc>
                <a:spcPct val="150000"/>
              </a:lnSpc>
              <a:spcBef>
                <a:spcPts val="55"/>
              </a:spcBef>
              <a:spcAft>
                <a:spcPts val="0"/>
              </a:spcAft>
              <a:buNone/>
            </a:pPr>
            <a:r>
              <a:rPr lang="en-US" sz="22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200" dirty="0"/>
          </a:p>
        </p:txBody>
      </p:sp>
    </p:spTree>
    <p:extLst>
      <p:ext uri="{BB962C8B-B14F-4D97-AF65-F5344CB8AC3E}">
        <p14:creationId xmlns:p14="http://schemas.microsoft.com/office/powerpoint/2010/main" val="8079761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0" y="0"/>
            <a:ext cx="12191999" cy="6752492"/>
          </a:xfrm>
        </p:spPr>
        <p:txBody>
          <a:bodyPr>
            <a:noAutofit/>
          </a:bodyPr>
          <a:lstStyle/>
          <a:p>
            <a:pPr marL="0" indent="0" algn="just">
              <a:lnSpc>
                <a:spcPct val="150000"/>
              </a:lnSpc>
              <a:buNone/>
            </a:pPr>
            <a:r>
              <a:rPr lang="en-US" sz="2000" b="1" u="sng" dirty="0">
                <a:latin typeface="Times New Roman" panose="02020603050405020304" pitchFamily="18" charset="0"/>
                <a:cs typeface="Times New Roman" panose="02020603050405020304" pitchFamily="18" charset="0"/>
              </a:rPr>
              <a:t>Stock Dividends and Stock Splits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 stock dividend is what it sounds like: a dividend paid with shares of stock rather than cash. Rather than mention a dollar ﬁgure, the announcement will state that the ﬁrm is distributing a5 percent (or “X” percent) stock dividend. But a stock dividend has no net eﬀect on the wealth of the shareholders. To see why, consider the following.</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Suppose CUL8R Incorporated stock is currently priced at $10 a share, and there are 100,000 shares outstanding; the total market value of the ﬁrm is $10 × 100,000 or $1 million. Suppose you own 1,000 shares, meaning you own 1 percent of the shares outstanding and the value of your holdings is $10 × 1,000 shares or $10,000. CUL8R’s board has declared a 10 percent stock dividend, so now you own 1,100 shares.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Are you any richer? The answer is no; you still own 1 percent of the shares outstanding, and the value of your CUL8R holdings is still $10,000. You own 1,100 shares, but the number of shares outstanding is 10 percent larger, too. There are 110,000 total shares, and you own 1 percent of this total. Nothing has happened to the value or the earnings ability of the ﬁrm with this paper transaction, so the ﬁrm’s stock price will fall and will equal $1 million/110,000 shares, or approximately $9.09. The bottom line is a stock dividend distributes nothing to shareholders and removes nothing from the ﬁrm. No value is transferred.</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368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2" y="98474"/>
            <a:ext cx="12079457" cy="6654018"/>
          </a:xfrm>
        </p:spPr>
        <p:txBody>
          <a:bodyPr>
            <a:normAutofit fontScale="92500"/>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solidFill>
                  <a:schemeClr val="accent5">
                    <a:lumMod val="75000"/>
                  </a:schemeClr>
                </a:solidFill>
                <a:latin typeface="Times New Roman" panose="02020603050405020304" pitchFamily="18" charset="0"/>
                <a:cs typeface="Times New Roman" panose="02020603050405020304" pitchFamily="18" charset="0"/>
              </a:rPr>
              <a:t>stock split </a:t>
            </a:r>
            <a:r>
              <a:rPr lang="en-US" sz="2200" dirty="0">
                <a:latin typeface="Times New Roman" panose="02020603050405020304" pitchFamily="18" charset="0"/>
                <a:cs typeface="Times New Roman" panose="02020603050405020304" pitchFamily="18" charset="0"/>
              </a:rPr>
              <a:t>has a similar eﬀect. The ﬁrm distributes extra shares for every share owned in a stock split. For example, a ﬁrm may announce a two-for-one stock split; this has the eﬀect of doubling the number of shares outstanding and doubling the holdings of each investor, but as in the case of a stock dividend, the net eﬀect on investor wealth is zero. You may own twice as many shares, but the stock price will be cut in half, leaving your ownership stake (both in terms of value and percentage owned) the same as it was before the stock split. Occasionally, a ﬁrm will announce a “</a:t>
            </a:r>
            <a:r>
              <a:rPr lang="en-US" sz="2200" u="sng" dirty="0">
                <a:solidFill>
                  <a:schemeClr val="accent5">
                    <a:lumMod val="75000"/>
                  </a:schemeClr>
                </a:solidFill>
                <a:latin typeface="Times New Roman" panose="02020603050405020304" pitchFamily="18" charset="0"/>
                <a:cs typeface="Times New Roman" panose="02020603050405020304" pitchFamily="18" charset="0"/>
              </a:rPr>
              <a:t>reverse split</a:t>
            </a:r>
            <a:r>
              <a:rPr lang="en-US" sz="2200" dirty="0">
                <a:latin typeface="Times New Roman" panose="02020603050405020304" pitchFamily="18" charset="0"/>
                <a:cs typeface="Times New Roman" panose="02020603050405020304" pitchFamily="18" charset="0"/>
              </a:rPr>
              <a:t>” in which multiple shares are combined to form one new share. For example, a one-for-four reverse split means four old shares are equal to one new share. When this happens, the stock price will change so again the investor’s wealth remains the same.</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You may have noted that there is not much of a diﬀerence between a stock split and a stock dividend. </a:t>
            </a:r>
            <a:r>
              <a:rPr lang="en-US" sz="2200" dirty="0">
                <a:latin typeface="Times New Roman" panose="02020603050405020304" pitchFamily="18" charset="0"/>
                <a:cs typeface="Times New Roman" panose="02020603050405020304" pitchFamily="18" charset="0"/>
              </a:rPr>
              <a:t>They involve paper transactions in which the number of shares is increased but prices adjust downward to maintain investor wealth at a constant level. In terms of accounting, a distribution of ﬁve shares for four (a 25 percent stock dividend) is considered to be a stock split; a distribution of less than ﬁve for four (less than a 25 percent stock dividend) is considered to be a stock dividend.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07094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339123-A1CB-3454-BFED-73F1DD65B4A8}"/>
              </a:ext>
            </a:extLst>
          </p:cNvPr>
          <p:cNvSpPr>
            <a:spLocks noGrp="1"/>
          </p:cNvSpPr>
          <p:nvPr>
            <p:ph idx="1"/>
          </p:nvPr>
        </p:nvSpPr>
        <p:spPr>
          <a:xfrm>
            <a:off x="112543" y="98474"/>
            <a:ext cx="11915334" cy="6654018"/>
          </a:xfrm>
        </p:spPr>
        <p:txBody>
          <a:bodyPr>
            <a:normAutofit fontScale="92500"/>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Share Repurchases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Rather than distribute funds to shareholders in the form of earnings, a ﬁrm can repurchase its shares. </a:t>
            </a:r>
            <a:r>
              <a:rPr lang="en-US" sz="2200" u="sng" dirty="0">
                <a:latin typeface="Times New Roman" panose="02020603050405020304" pitchFamily="18" charset="0"/>
                <a:cs typeface="Times New Roman" panose="02020603050405020304" pitchFamily="18" charset="0"/>
              </a:rPr>
              <a:t>Why would a ﬁrm repurchase its shares of stock?</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Some ﬁrms purchase shares of their own stock to use in stock-based acquisitions of other ﬁrms. </a:t>
            </a:r>
            <a:r>
              <a:rPr lang="en-US" sz="2200" dirty="0">
                <a:latin typeface="Times New Roman" panose="02020603050405020304" pitchFamily="18" charset="0"/>
                <a:cs typeface="Times New Roman" panose="02020603050405020304" pitchFamily="18" charset="0"/>
              </a:rPr>
              <a:t>That is, they repurchase shares from current shareholders and then distribute them to owners of a newly acquired ﬁrm.</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 major reason for doing this is to reward longer-term shareholders by enhancing the value of the ﬁrm’s shares. Increases in stock prices are not taxed until the shares are sold</a:t>
            </a:r>
            <a:r>
              <a:rPr lang="en-US" sz="2200" dirty="0">
                <a:latin typeface="Times New Roman" panose="02020603050405020304" pitchFamily="18" charset="0"/>
                <a:cs typeface="Times New Roman" panose="02020603050405020304" pitchFamily="18" charset="0"/>
              </a:rPr>
              <a:t>, and if the shares have been held longer than one year, the maximum tax on the increase in value (called a capital gain) is 15 percent for most investors. This tax savings is thought to be a major reason by some researchers for the increase in stock repurchases in recent years.</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Another reason for stock repurchases is that the ﬁrm has the cash and sees its own stock as one of its most attractive investment alternatives</a:t>
            </a:r>
            <a:r>
              <a:rPr lang="en-US" sz="2200" dirty="0">
                <a:latin typeface="Times New Roman" panose="02020603050405020304" pitchFamily="18" charset="0"/>
                <a:cs typeface="Times New Roman" panose="02020603050405020304" pitchFamily="18" charset="0"/>
              </a:rPr>
              <a:t>. Rather than investing in expanding the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business to new markets, the ﬁrm’s board of directors and top managers believe the ﬁrm’s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undervalued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oﬀers potential returns. The stock can be purchased at what is perceived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re-issued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later,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48865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7492</Words>
  <Application>Microsoft Office PowerPoint</Application>
  <PresentationFormat>Widescreen</PresentationFormat>
  <Paragraphs>137</Paragraphs>
  <Slides>48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Palatino Linotype</vt:lpstr>
      <vt:lpstr>Tahoma</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9</cp:revision>
  <dcterms:created xsi:type="dcterms:W3CDTF">2022-10-20T13:48:57Z</dcterms:created>
  <dcterms:modified xsi:type="dcterms:W3CDTF">2022-10-21T01:39:33Z</dcterms:modified>
</cp:coreProperties>
</file>