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259" r:id="rId5"/>
    <p:sldId id="260" r:id="rId6"/>
    <p:sldId id="427" r:id="rId7"/>
    <p:sldId id="428" r:id="rId8"/>
    <p:sldId id="429" r:id="rId9"/>
    <p:sldId id="430" r:id="rId10"/>
    <p:sldId id="431" r:id="rId11"/>
    <p:sldId id="432" r:id="rId12"/>
    <p:sldId id="433" r:id="rId13"/>
    <p:sldId id="434" r:id="rId14"/>
    <p:sldId id="435" r:id="rId15"/>
    <p:sldId id="436" r:id="rId16"/>
    <p:sldId id="437" r:id="rId17"/>
    <p:sldId id="438" r:id="rId18"/>
    <p:sldId id="439" r:id="rId19"/>
    <p:sldId id="440" r:id="rId20"/>
    <p:sldId id="410" r:id="rId21"/>
    <p:sldId id="355" r:id="rId22"/>
    <p:sldId id="441" r:id="rId23"/>
    <p:sldId id="442" r:id="rId24"/>
    <p:sldId id="443" r:id="rId25"/>
    <p:sldId id="484" r:id="rId26"/>
    <p:sldId id="444" r:id="rId27"/>
    <p:sldId id="485" r:id="rId28"/>
    <p:sldId id="445" r:id="rId29"/>
    <p:sldId id="489" r:id="rId30"/>
    <p:sldId id="486" r:id="rId31"/>
    <p:sldId id="446" r:id="rId32"/>
    <p:sldId id="447" r:id="rId33"/>
    <p:sldId id="448" r:id="rId34"/>
    <p:sldId id="411" r:id="rId35"/>
    <p:sldId id="449" r:id="rId36"/>
    <p:sldId id="450" r:id="rId37"/>
    <p:sldId id="483" r:id="rId38"/>
    <p:sldId id="451" r:id="rId39"/>
    <p:sldId id="452" r:id="rId40"/>
    <p:sldId id="487" r:id="rId41"/>
    <p:sldId id="453" r:id="rId42"/>
    <p:sldId id="488" r:id="rId43"/>
    <p:sldId id="454" r:id="rId44"/>
    <p:sldId id="455" r:id="rId45"/>
    <p:sldId id="456" r:id="rId46"/>
    <p:sldId id="457" r:id="rId47"/>
    <p:sldId id="458" r:id="rId48"/>
    <p:sldId id="459" r:id="rId49"/>
    <p:sldId id="460" r:id="rId50"/>
    <p:sldId id="461" r:id="rId51"/>
    <p:sldId id="462" r:id="rId52"/>
    <p:sldId id="463" r:id="rId53"/>
    <p:sldId id="464" r:id="rId54"/>
    <p:sldId id="465" r:id="rId55"/>
    <p:sldId id="466" r:id="rId56"/>
    <p:sldId id="467" r:id="rId57"/>
    <p:sldId id="468" r:id="rId58"/>
    <p:sldId id="469" r:id="rId59"/>
    <p:sldId id="470" r:id="rId60"/>
    <p:sldId id="471" r:id="rId61"/>
    <p:sldId id="472" r:id="rId62"/>
    <p:sldId id="473" r:id="rId63"/>
    <p:sldId id="474" r:id="rId64"/>
    <p:sldId id="475" r:id="rId65"/>
    <p:sldId id="476" r:id="rId66"/>
    <p:sldId id="477" r:id="rId67"/>
    <p:sldId id="478" r:id="rId68"/>
    <p:sldId id="309"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D9F5"/>
    <a:srgbClr val="663300"/>
    <a:srgbClr val="F1D6F8"/>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29-Oct-21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29-Oct-21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29-Oct-21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29-Oct-21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29-Oct-21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29-Oct-21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29-Oct-21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29-Oct-21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29-Oct-21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29-Oct-21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29-Oct-21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29-Oct-21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29-Oct-21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29-Oct-21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29-Oct-21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5.png"/><Relationship Id="rId4" Type="http://schemas.openxmlformats.org/officeDocument/2006/relationships/image" Target="../media/image2.jpg"/></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a:t>Communication </a:t>
            </a:r>
            <a:r>
              <a:rPr lang="en-US" dirty="0" smtClean="0"/>
              <a:t>Management</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063932"/>
            <a:ext cx="329418" cy="245941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008648"/>
            <a:ext cx="406545" cy="251469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308942"/>
            <a:ext cx="4037115" cy="400110"/>
          </a:xfrm>
          <a:prstGeom prst="rect">
            <a:avLst/>
          </a:prstGeom>
          <a:solidFill>
            <a:schemeClr val="bg1"/>
          </a:solidFill>
          <a:ln>
            <a:solidFill>
              <a:schemeClr val="accent1"/>
            </a:solidFill>
          </a:ln>
        </p:spPr>
        <p:txBody>
          <a:bodyPr wrap="squar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9" name="Right Bracket 18"/>
          <p:cNvSpPr/>
          <p:nvPr/>
        </p:nvSpPr>
        <p:spPr>
          <a:xfrm>
            <a:off x="10926283" y="216425"/>
            <a:ext cx="329418" cy="253620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263466"/>
            <a:ext cx="328128" cy="248916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7" name="Rectangle 16"/>
          <p:cNvSpPr/>
          <p:nvPr/>
        </p:nvSpPr>
        <p:spPr>
          <a:xfrm>
            <a:off x="2211546" y="5486159"/>
            <a:ext cx="4037114" cy="707886"/>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18" name="Rectangle 17"/>
          <p:cNvSpPr/>
          <p:nvPr/>
        </p:nvSpPr>
        <p:spPr>
          <a:xfrm>
            <a:off x="2211545" y="4982990"/>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Communication Methodologies</a:t>
            </a:r>
            <a:endParaRPr lang="en-US" sz="2000" b="1" dirty="0"/>
          </a:p>
        </p:txBody>
      </p:sp>
      <p:sp>
        <p:nvSpPr>
          <p:cNvPr id="21" name="Rectangle 20"/>
          <p:cNvSpPr/>
          <p:nvPr/>
        </p:nvSpPr>
        <p:spPr>
          <a:xfrm>
            <a:off x="7218587" y="808265"/>
            <a:ext cx="4037114" cy="1323439"/>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fltVal val="0"/>
                                          </p:val>
                                        </p:tav>
                                        <p:tav tm="100000">
                                          <p:val>
                                            <p:strVal val="#ppt_w"/>
                                          </p:val>
                                        </p:tav>
                                      </p:tavLst>
                                    </p:anim>
                                    <p:anim calcmode="lin" valueType="num">
                                      <p:cBhvr>
                                        <p:cTn id="67" dur="500" fill="hold"/>
                                        <p:tgtEl>
                                          <p:spTgt spid="17"/>
                                        </p:tgtEl>
                                        <p:attrNameLst>
                                          <p:attrName>ppt_h</p:attrName>
                                        </p:attrNameLst>
                                      </p:cBhvr>
                                      <p:tavLst>
                                        <p:tav tm="0">
                                          <p:val>
                                            <p:fltVal val="0"/>
                                          </p:val>
                                        </p:tav>
                                        <p:tav tm="100000">
                                          <p:val>
                                            <p:strVal val="#ppt_h"/>
                                          </p:val>
                                        </p:tav>
                                      </p:tavLst>
                                    </p:anim>
                                    <p:animEffect transition="in" filter="fade">
                                      <p:cBhvr>
                                        <p:cTn id="68" dur="500"/>
                                        <p:tgtEl>
                                          <p:spTgt spid="17"/>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p:cTn id="76" dur="500" fill="hold"/>
                                        <p:tgtEl>
                                          <p:spTgt spid="21"/>
                                        </p:tgtEl>
                                        <p:attrNameLst>
                                          <p:attrName>ppt_w</p:attrName>
                                        </p:attrNameLst>
                                      </p:cBhvr>
                                      <p:tavLst>
                                        <p:tav tm="0">
                                          <p:val>
                                            <p:fltVal val="0"/>
                                          </p:val>
                                        </p:tav>
                                        <p:tav tm="100000">
                                          <p:val>
                                            <p:strVal val="#ppt_w"/>
                                          </p:val>
                                        </p:tav>
                                      </p:tavLst>
                                    </p:anim>
                                    <p:anim calcmode="lin" valueType="num">
                                      <p:cBhvr>
                                        <p:cTn id="77" dur="500" fill="hold"/>
                                        <p:tgtEl>
                                          <p:spTgt spid="21"/>
                                        </p:tgtEl>
                                        <p:attrNameLst>
                                          <p:attrName>ppt_h</p:attrName>
                                        </p:attrNameLst>
                                      </p:cBhvr>
                                      <p:tavLst>
                                        <p:tav tm="0">
                                          <p:val>
                                            <p:fltVal val="0"/>
                                          </p:val>
                                        </p:tav>
                                        <p:tav tm="100000">
                                          <p:val>
                                            <p:strVal val="#ppt_h"/>
                                          </p:val>
                                        </p:tav>
                                      </p:tavLst>
                                    </p:anim>
                                    <p:animEffect transition="in" filter="fade">
                                      <p:cBhvr>
                                        <p:cTn id="7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7" grpId="0" animBg="1"/>
      <p:bldP spid="18" grpId="0"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439575" y="2956648"/>
            <a:ext cx="6309099" cy="584775"/>
          </a:xfrm>
          <a:prstGeom prst="rect">
            <a:avLst/>
          </a:prstGeom>
          <a:solidFill>
            <a:schemeClr val="bg1"/>
          </a:solidFill>
          <a:ln>
            <a:solidFill>
              <a:schemeClr val="accent1"/>
            </a:solidFill>
          </a:ln>
        </p:spPr>
        <p:txBody>
          <a:bodyPr wrap="none">
            <a:spAutoFit/>
          </a:bodyPr>
          <a:lstStyle/>
          <a:p>
            <a:r>
              <a:rPr lang="en-US" sz="3200" b="1" dirty="0">
                <a:effectLst>
                  <a:outerShdw blurRad="38100" dist="38100" dir="2700000" algn="tl">
                    <a:srgbClr val="000000">
                      <a:alpha val="43137"/>
                    </a:srgbClr>
                  </a:outerShdw>
                </a:effectLst>
              </a:rPr>
              <a:t>Understanding the </a:t>
            </a:r>
            <a:r>
              <a:rPr lang="en-US" sz="3200" b="1" dirty="0" smtClean="0">
                <a:effectLst>
                  <a:outerShdw blurRad="38100" dist="38100" dir="2700000" algn="tl">
                    <a:srgbClr val="000000">
                      <a:alpha val="43137"/>
                    </a:srgbClr>
                  </a:outerShdw>
                </a:effectLst>
              </a:rPr>
              <a:t>Communications</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1304" y="1215352"/>
            <a:ext cx="10652288"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Without a sufficient project communication plan, it’s impossible to keep all responsible parties up-to-date on the changing status of the project. There’s a lack of transparency which eventually leads to inefficient, counterproductive decisions that will hinder the aims of the project in question.</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41304" y="2513114"/>
            <a:ext cx="6683447" cy="43448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0" y="1126972"/>
            <a:ext cx="4169520"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Good communication keeps conflict and confusion from bogging your project down by ensuring key players are aligned on project goals and know exactly what’s expected of them.</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0" y="2951907"/>
            <a:ext cx="6683447" cy="3906093"/>
          </a:xfrm>
          <a:prstGeom prst="rect">
            <a:avLst/>
          </a:prstGeom>
          <a:ln>
            <a:noFill/>
          </a:ln>
          <a:effectLst>
            <a:outerShdw blurRad="292100" dist="139700" dir="2700000" algn="tl" rotWithShape="0">
              <a:srgbClr val="333333">
                <a:alpha val="65000"/>
              </a:srgbClr>
            </a:outerShdw>
          </a:effectLst>
        </p:spPr>
      </p:pic>
      <p:sp>
        <p:nvSpPr>
          <p:cNvPr id="8" name="Rectangle 7"/>
          <p:cNvSpPr/>
          <p:nvPr/>
        </p:nvSpPr>
        <p:spPr>
          <a:xfrm>
            <a:off x="4663446" y="1483507"/>
            <a:ext cx="561126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It also helps build team-wide trust so everyone works better together from project start to finish</a:t>
            </a:r>
          </a:p>
        </p:txBody>
      </p:sp>
    </p:spTree>
    <p:extLst>
      <p:ext uri="{BB962C8B-B14F-4D97-AF65-F5344CB8AC3E}">
        <p14:creationId xmlns:p14="http://schemas.microsoft.com/office/powerpoint/2010/main" val="219562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0" y="1447790"/>
            <a:ext cx="6052008"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To communicate effectively, project managers must have a good understanding of the communications process.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a:blip r:embed="rId3" cstate="print">
            <a:extLst>
              <a:ext uri="{28A0092B-C50C-407E-A947-70E740481C1C}">
                <a14:useLocalDpi xmlns:a14="http://schemas.microsoft.com/office/drawing/2010/main" val="0"/>
              </a:ext>
            </a:extLst>
          </a:blip>
          <a:stretch>
            <a:fillRect/>
          </a:stretch>
        </p:blipFill>
        <p:spPr>
          <a:xfrm>
            <a:off x="-1" y="3053578"/>
            <a:ext cx="7277493" cy="38044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6822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77471"/>
            <a:ext cx="6943552"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b="1" u="sng" dirty="0">
                <a:effectLst>
                  <a:outerShdw blurRad="38100" dist="38100" dir="2700000" algn="tl">
                    <a:srgbClr val="000000">
                      <a:alpha val="43137"/>
                    </a:srgbClr>
                  </a:outerShdw>
                </a:effectLst>
              </a:rPr>
              <a:t>The communications process requires a sender and </a:t>
            </a:r>
            <a:r>
              <a:rPr lang="en-US" sz="2400" b="1" u="sng" dirty="0" smtClean="0">
                <a:effectLst>
                  <a:outerShdw blurRad="38100" dist="38100" dir="2700000" algn="tl">
                    <a:srgbClr val="000000">
                      <a:alpha val="43137"/>
                    </a:srgbClr>
                  </a:outerShdw>
                </a:effectLst>
              </a:rPr>
              <a:t>receiver.</a:t>
            </a:r>
          </a:p>
          <a:p>
            <a:pPr lvl="0"/>
            <a:endParaRPr lang="en-US" sz="2000" dirty="0"/>
          </a:p>
          <a:p>
            <a:pPr lvl="0"/>
            <a:r>
              <a:rPr lang="en-US" sz="2000" dirty="0" smtClean="0"/>
              <a:t> </a:t>
            </a:r>
            <a:r>
              <a:rPr lang="en-US" sz="2000" dirty="0"/>
              <a:t>The sender formulates the message to communicate, which is meant for a receiver. The sender creates the content with some intent in mind. The receiver, of course, receives the message and then deals with it according to personal reactions. He or she may accept, revise, or reject the message. </a:t>
            </a:r>
          </a:p>
        </p:txBody>
      </p:sp>
    </p:spTree>
    <p:extLst>
      <p:ext uri="{BB962C8B-B14F-4D97-AF65-F5344CB8AC3E}">
        <p14:creationId xmlns:p14="http://schemas.microsoft.com/office/powerpoint/2010/main" val="3107090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50001"/>
            <a:ext cx="7409468" cy="2862322"/>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medium to communicate the content of a message.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The </a:t>
            </a:r>
            <a:r>
              <a:rPr lang="en-US" sz="2000" dirty="0"/>
              <a:t>medium may take just about any form, each unique in its ability to influence the receptivity of the receiver. As with the message itself, the receiver may elect to accept or reject the medium employed. The receiver may even elect to alter the medium so that he or she can receive and interpret the message according to his or her preferences. </a:t>
            </a:r>
          </a:p>
        </p:txBody>
      </p:sp>
    </p:spTree>
    <p:extLst>
      <p:ext uri="{BB962C8B-B14F-4D97-AF65-F5344CB8AC3E}">
        <p14:creationId xmlns:p14="http://schemas.microsoft.com/office/powerpoint/2010/main" val="243799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09063"/>
            <a:ext cx="6943552" cy="224676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message. </a:t>
            </a:r>
            <a:endParaRPr lang="en-US" sz="2000" b="1" u="sng" dirty="0" smtClean="0">
              <a:effectLst>
                <a:outerShdw blurRad="38100" dist="38100" dir="2700000" algn="tl">
                  <a:srgbClr val="000000">
                    <a:alpha val="43137"/>
                  </a:srgbClr>
                </a:outerShdw>
              </a:effectLst>
            </a:endParaRPr>
          </a:p>
          <a:p>
            <a:pPr lvl="0"/>
            <a:endParaRPr lang="en-US" sz="2000" b="1" u="sng" dirty="0" smtClean="0">
              <a:effectLst>
                <a:outerShdw blurRad="38100" dist="38100" dir="2700000" algn="tl">
                  <a:srgbClr val="000000">
                    <a:alpha val="43137"/>
                  </a:srgbClr>
                </a:outerShdw>
              </a:effectLst>
            </a:endParaRPr>
          </a:p>
          <a:p>
            <a:pPr lvl="0"/>
            <a:r>
              <a:rPr lang="en-US" sz="2000" dirty="0" smtClean="0"/>
              <a:t>The </a:t>
            </a:r>
            <a:r>
              <a:rPr lang="en-US" sz="2000" dirty="0"/>
              <a:t>message can take many different forms, usually in hard or soft format. The hard format is usually written on paper whereas soft format is electronic. Regardless of the format, a message is necessary to initiate a communication and stimulate a relationship between two or more people. </a:t>
            </a:r>
          </a:p>
        </p:txBody>
      </p:sp>
    </p:spTree>
    <p:extLst>
      <p:ext uri="{BB962C8B-B14F-4D97-AF65-F5344CB8AC3E}">
        <p14:creationId xmlns:p14="http://schemas.microsoft.com/office/powerpoint/2010/main" val="260602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96726" cy="347787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feedback between the sender and receiver</a:t>
            </a:r>
            <a:r>
              <a:rPr lang="en-US" sz="2000" b="1" u="sng" dirty="0" smtClean="0">
                <a:effectLst>
                  <a:outerShdw blurRad="38100" dist="38100" dir="2700000" algn="tl">
                    <a:srgbClr val="000000">
                      <a:alpha val="43137"/>
                    </a:srgbClr>
                  </a:outerShdw>
                </a:effectLst>
              </a:rPr>
              <a:t>.</a:t>
            </a:r>
          </a:p>
          <a:p>
            <a:pPr lvl="0"/>
            <a:endParaRPr lang="en-US" sz="2000" dirty="0"/>
          </a:p>
          <a:p>
            <a:pPr lvl="0"/>
            <a:r>
              <a:rPr lang="en-US" sz="2000" dirty="0" smtClean="0"/>
              <a:t> </a:t>
            </a:r>
            <a:r>
              <a:rPr lang="en-US" sz="2000" dirty="0"/>
              <a:t>Feedback may be positive, negative, or neutral, indicating the receptivity of the sender or receiver. Feedback can also be simple or complex. Simple feedback occurs when it involves just two people; complex feedback is when the process involves three or more people. The movement from simple to complex is because the number of channels and opportunities for misinterpretation increase geometrically as each one codes their message and the other decodes the </a:t>
            </a:r>
            <a:r>
              <a:rPr lang="en-US" sz="2000" dirty="0" smtClean="0"/>
              <a:t>same.</a:t>
            </a:r>
            <a:endParaRPr lang="en-US" sz="2000" dirty="0"/>
          </a:p>
        </p:txBody>
      </p:sp>
    </p:spTree>
    <p:extLst>
      <p:ext uri="{BB962C8B-B14F-4D97-AF65-F5344CB8AC3E}">
        <p14:creationId xmlns:p14="http://schemas.microsoft.com/office/powerpoint/2010/main" val="3342381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77872" cy="440120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is rarely “clean,” meaning that what the recipient receives may not be necessarily what the sender sent.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A </a:t>
            </a:r>
            <a:r>
              <a:rPr lang="en-US" sz="2000" dirty="0"/>
              <a:t>number of variables can affect the quality of a message including the following: beliefs, values, the emotional impact of a message, and the medium employed. These variables and others often referred to as “noise,” can affect the degree of receptivity of a message and the feedback on the part of the sender or receiver. For example, the sender may not really believe in a message he or she formulates, but this person may be compelled to send it; the content of the message and its mode of delivery may influence the quality of the message and, ultimately, its receptivity. </a:t>
            </a:r>
            <a:endParaRPr lang="en-US" sz="2400" dirty="0"/>
          </a:p>
        </p:txBody>
      </p:sp>
    </p:spTree>
    <p:extLst>
      <p:ext uri="{BB962C8B-B14F-4D97-AF65-F5344CB8AC3E}">
        <p14:creationId xmlns:p14="http://schemas.microsoft.com/office/powerpoint/2010/main" val="202968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93060"/>
            <a:ext cx="7703001" cy="4093428"/>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t>The communications process will always be in a setting or context that influences results. </a:t>
            </a:r>
            <a:endParaRPr lang="en-US" sz="2000" b="1" u="sng" dirty="0" smtClean="0"/>
          </a:p>
          <a:p>
            <a:pPr lvl="0"/>
            <a:endParaRPr lang="en-US" sz="2000" dirty="0"/>
          </a:p>
          <a:p>
            <a:pPr lvl="0"/>
            <a:r>
              <a:rPr lang="en-US" sz="2000" dirty="0" smtClean="0"/>
              <a:t>This </a:t>
            </a:r>
            <a:r>
              <a:rPr lang="en-US" sz="2000" dirty="0"/>
              <a:t>context often involves time, space, and structure. Time may refer to the day of the week. Space may be as simple as the location of a person, or it may involve a project spread over a wide geographical area. Structure may be the organizational network in place for supporting the communications process of a project. For example, a project manager may want to communicate negative information about a schedule performance only in a specific setting, such as a project status review. Understanding the influence and interplay of the different variables involved requires a deep appreciation of these elements: sender and receiver, message, medium, feedback, variables, and setting.</a:t>
            </a:r>
          </a:p>
        </p:txBody>
      </p:sp>
    </p:spTree>
    <p:extLst>
      <p:ext uri="{BB962C8B-B14F-4D97-AF65-F5344CB8AC3E}">
        <p14:creationId xmlns:p14="http://schemas.microsoft.com/office/powerpoint/2010/main" val="3115809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054305"/>
            <a:ext cx="8433847"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a:latin typeface="Times New Roman" panose="02020603050405020304" pitchFamily="18" charset="0"/>
                <a:ea typeface="Times New Roman" panose="02020603050405020304" pitchFamily="18" charset="0"/>
              </a:rPr>
              <a:t>ACTIVE communication Mediums being those used to communicate in the here and now, for example the use of:</a:t>
            </a:r>
            <a:endParaRPr lang="en-US" dirty="0"/>
          </a:p>
        </p:txBody>
      </p:sp>
      <p:sp>
        <p:nvSpPr>
          <p:cNvPr id="3" name="Rectangle 2"/>
          <p:cNvSpPr/>
          <p:nvPr/>
        </p:nvSpPr>
        <p:spPr>
          <a:xfrm>
            <a:off x="12569" y="3775014"/>
            <a:ext cx="7934227" cy="2995692"/>
          </a:xfrm>
          <a:prstGeom prst="rect">
            <a:avLst/>
          </a:prstGeom>
          <a:solidFill>
            <a:srgbClr val="E3D9F5"/>
          </a:solidFill>
        </p:spPr>
        <p:txBody>
          <a:bodyPr wrap="square">
            <a:spAutoFit/>
          </a:bodyPr>
          <a:lstStyle/>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Face to Face meetings </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Video conference, meeting – one on one, or group</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conference, or voice only web conference</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Webinars, becoming increasingly popular for the delivery of presentation based activities</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 good old fashioned call</a:t>
            </a:r>
            <a:endParaRPr lang="en-US" sz="1600" dirty="0">
              <a:solidFill>
                <a:srgbClr val="1E2945"/>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9218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128683"/>
            <a:ext cx="8895761"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smtClean="0">
                <a:latin typeface="Times New Roman" panose="02020603050405020304" pitchFamily="18" charset="0"/>
                <a:ea typeface="Times New Roman" panose="02020603050405020304" pitchFamily="18" charset="0"/>
              </a:rPr>
              <a:t>Passive</a:t>
            </a:r>
            <a:r>
              <a:rPr lang="en-US" dirty="0">
                <a:latin typeface="Times New Roman" panose="02020603050405020304" pitchFamily="18" charset="0"/>
                <a:ea typeface="Times New Roman" panose="02020603050405020304" pitchFamily="18" charset="0"/>
              </a:rPr>
              <a:t> communication Mediums </a:t>
            </a:r>
            <a:r>
              <a:rPr lang="en-US" dirty="0"/>
              <a:t>would be those which recipients can adopt in their own time, for example</a:t>
            </a:r>
            <a:r>
              <a:rPr lang="en-US" dirty="0" smtClean="0"/>
              <a:t>:</a:t>
            </a:r>
            <a:endParaRPr lang="en-US" dirty="0"/>
          </a:p>
        </p:txBody>
      </p:sp>
      <p:sp>
        <p:nvSpPr>
          <p:cNvPr id="3" name="Rectangle 2"/>
          <p:cNvSpPr/>
          <p:nvPr/>
        </p:nvSpPr>
        <p:spPr>
          <a:xfrm>
            <a:off x="97410" y="3775014"/>
            <a:ext cx="7934227" cy="2554545"/>
          </a:xfrm>
          <a:prstGeom prst="rect">
            <a:avLst/>
          </a:prstGeom>
          <a:solidFill>
            <a:srgbClr val="E3D9F5"/>
          </a:solidFill>
        </p:spPr>
        <p:txBody>
          <a:bodyPr wrap="square">
            <a:spAutoFit/>
          </a:bodyPr>
          <a:lstStyle/>
          <a:p>
            <a:pPr marL="285750" lvl="0" indent="-285750">
              <a:buFont typeface="Arial" panose="020B0604020202020204" pitchFamily="34" charset="0"/>
              <a:buChar char="•"/>
            </a:pPr>
            <a:r>
              <a:rPr lang="en-US" sz="2000" dirty="0"/>
              <a:t>Pod cast</a:t>
            </a:r>
          </a:p>
          <a:p>
            <a:pPr marL="285750" lvl="0" indent="-285750">
              <a:buFont typeface="Arial" panose="020B0604020202020204" pitchFamily="34" charset="0"/>
              <a:buChar char="•"/>
            </a:pPr>
            <a:r>
              <a:rPr lang="en-US" sz="2000" dirty="0"/>
              <a:t>Web cast</a:t>
            </a:r>
          </a:p>
          <a:p>
            <a:pPr marL="285750" lvl="0" indent="-285750">
              <a:buFont typeface="Arial" panose="020B0604020202020204" pitchFamily="34" charset="0"/>
              <a:buChar char="•"/>
            </a:pPr>
            <a:r>
              <a:rPr lang="en-US" sz="2000" dirty="0"/>
              <a:t>Email </a:t>
            </a:r>
          </a:p>
          <a:p>
            <a:pPr marL="285750" lvl="0" indent="-285750">
              <a:buFont typeface="Arial" panose="020B0604020202020204" pitchFamily="34" charset="0"/>
              <a:buChar char="•"/>
            </a:pPr>
            <a:r>
              <a:rPr lang="en-US" sz="2000" dirty="0"/>
              <a:t>Intranet bulletin boards</a:t>
            </a:r>
          </a:p>
          <a:p>
            <a:pPr marL="285750" lvl="0" indent="-285750">
              <a:buFont typeface="Arial" panose="020B0604020202020204" pitchFamily="34" charset="0"/>
              <a:buChar char="•"/>
            </a:pPr>
            <a:r>
              <a:rPr lang="en-US" sz="2000" dirty="0"/>
              <a:t>Blogs</a:t>
            </a:r>
          </a:p>
          <a:p>
            <a:pPr marL="285750" lvl="0" indent="-285750">
              <a:buFont typeface="Arial" panose="020B0604020202020204" pitchFamily="34" charset="0"/>
              <a:buChar char="•"/>
            </a:pPr>
            <a:r>
              <a:rPr lang="en-US" sz="2000" dirty="0"/>
              <a:t>Website</a:t>
            </a:r>
          </a:p>
          <a:p>
            <a:pPr marL="285750" lvl="0" indent="-285750">
              <a:buFont typeface="Arial" panose="020B0604020202020204" pitchFamily="34" charset="0"/>
              <a:buChar char="•"/>
            </a:pPr>
            <a:r>
              <a:rPr lang="en-US" sz="2000" dirty="0"/>
              <a:t>Project newsletter – paper based</a:t>
            </a:r>
          </a:p>
          <a:p>
            <a:pPr marL="285750" lvl="0" indent="-285750">
              <a:buFont typeface="Arial" panose="020B0604020202020204" pitchFamily="34" charset="0"/>
              <a:buChar char="•"/>
            </a:pPr>
            <a:r>
              <a:rPr lang="en-US" sz="2000" dirty="0"/>
              <a:t>Table top presentation</a:t>
            </a:r>
          </a:p>
        </p:txBody>
      </p:sp>
    </p:spTree>
    <p:extLst>
      <p:ext uri="{BB962C8B-B14F-4D97-AF65-F5344CB8AC3E}">
        <p14:creationId xmlns:p14="http://schemas.microsoft.com/office/powerpoint/2010/main" val="1737800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70788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Internal/External: </a:t>
            </a:r>
            <a:r>
              <a:rPr lang="en-US" sz="2000" dirty="0"/>
              <a:t>These communications vary based on whom they are directed to. External (to the organization, team, etc.) communications tend to be more formal.</a:t>
            </a:r>
          </a:p>
        </p:txBody>
      </p:sp>
      <p:sp>
        <p:nvSpPr>
          <p:cNvPr id="3" name="Rectangle 2"/>
          <p:cNvSpPr/>
          <p:nvPr/>
        </p:nvSpPr>
        <p:spPr>
          <a:xfrm>
            <a:off x="0" y="3614759"/>
            <a:ext cx="6598763" cy="1015663"/>
          </a:xfrm>
          <a:prstGeom prst="rect">
            <a:avLst/>
          </a:prstGeom>
          <a:solidFill>
            <a:srgbClr val="E3D9F5"/>
          </a:solidFill>
        </p:spPr>
        <p:txBody>
          <a:bodyPr wrap="square">
            <a:spAutoFit/>
          </a:bodyPr>
          <a:lstStyle/>
          <a:p>
            <a:r>
              <a:rPr lang="en-US" sz="2000" dirty="0"/>
              <a:t>• </a:t>
            </a:r>
            <a:r>
              <a:rPr lang="en-US" sz="2000" b="1" dirty="0"/>
              <a:t>Formal/Informal: </a:t>
            </a:r>
            <a:r>
              <a:rPr lang="en-US" sz="2000" dirty="0"/>
              <a:t>“Official,” formal communications often require much more work and approval. “Unofficial,” informal communications usually adopt an interpersonal tone.</a:t>
            </a:r>
          </a:p>
        </p:txBody>
      </p:sp>
      <p:sp>
        <p:nvSpPr>
          <p:cNvPr id="10" name="Rectangle 9"/>
          <p:cNvSpPr/>
          <p:nvPr/>
        </p:nvSpPr>
        <p:spPr>
          <a:xfrm>
            <a:off x="-1" y="4945560"/>
            <a:ext cx="7466030"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Vertical/Horizontal: </a:t>
            </a:r>
            <a:r>
              <a:rPr lang="en-US" sz="2000" dirty="0"/>
              <a:t>The way that “higher-ups” are addressed often varies widely from the way team members communicate with one another. In the case of a project leader, vertical communication could include management. project groups. Peer-to-peer communication is typically horizontal and less formal.</a:t>
            </a:r>
          </a:p>
        </p:txBody>
      </p:sp>
    </p:spTree>
    <p:extLst>
      <p:ext uri="{BB962C8B-B14F-4D97-AF65-F5344CB8AC3E}">
        <p14:creationId xmlns:p14="http://schemas.microsoft.com/office/powerpoint/2010/main" val="340883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Written/Oral: </a:t>
            </a:r>
            <a:r>
              <a:rPr lang="en-US" sz="2000" dirty="0"/>
              <a:t>These two common types of communication can have very different implications, especially down the line. Written communication is often considered more permanent whereas oral communication can be more appropriate in certain situations. Which of these you choose to use may have a big effect on how the message is perceived and may even carry legal repercussions down the road.</a:t>
            </a:r>
          </a:p>
        </p:txBody>
      </p:sp>
      <p:sp>
        <p:nvSpPr>
          <p:cNvPr id="3" name="Rectangle 2"/>
          <p:cNvSpPr/>
          <p:nvPr/>
        </p:nvSpPr>
        <p:spPr>
          <a:xfrm>
            <a:off x="0" y="4585719"/>
            <a:ext cx="5580668" cy="1938992"/>
          </a:xfrm>
          <a:prstGeom prst="rect">
            <a:avLst/>
          </a:prstGeom>
          <a:solidFill>
            <a:srgbClr val="E3D9F5"/>
          </a:solidFill>
        </p:spPr>
        <p:txBody>
          <a:bodyPr wrap="square">
            <a:spAutoFit/>
          </a:bodyPr>
          <a:lstStyle/>
          <a:p>
            <a:r>
              <a:rPr lang="en-US" sz="2000" dirty="0"/>
              <a:t>• </a:t>
            </a:r>
            <a:r>
              <a:rPr lang="en-US" sz="2000" b="1" dirty="0"/>
              <a:t>Verbal/Nonverbal/</a:t>
            </a:r>
            <a:r>
              <a:rPr lang="en-US" sz="2000" b="1" dirty="0" err="1"/>
              <a:t>Paralingual</a:t>
            </a:r>
            <a:r>
              <a:rPr lang="en-US" sz="2000" b="1" dirty="0"/>
              <a:t>: </a:t>
            </a:r>
            <a:r>
              <a:rPr lang="en-US" sz="2000" dirty="0"/>
              <a:t>When we communicate, our messages are influenced both by what we say and </a:t>
            </a:r>
            <a:r>
              <a:rPr lang="en-US" sz="2000" i="1" dirty="0"/>
              <a:t>how we sat it</a:t>
            </a:r>
            <a:r>
              <a:rPr lang="en-US" sz="2000" dirty="0"/>
              <a:t>. Verbal communication is almost always accompanied by nonverbal (posture, gestures, expression, etc.) and </a:t>
            </a:r>
            <a:r>
              <a:rPr lang="en-US" sz="2000" dirty="0" err="1"/>
              <a:t>paralingual</a:t>
            </a:r>
            <a:r>
              <a:rPr lang="en-US" sz="2000" dirty="0"/>
              <a:t> (pitch, tone of voice, channel, etc.) cues.</a:t>
            </a:r>
          </a:p>
        </p:txBody>
      </p:sp>
    </p:spTree>
    <p:extLst>
      <p:ext uri="{BB962C8B-B14F-4D97-AF65-F5344CB8AC3E}">
        <p14:creationId xmlns:p14="http://schemas.microsoft.com/office/powerpoint/2010/main" val="113227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order to understand major obstacles that come a long way in a project, it is essential to know the interfaces any project may have. </a:t>
            </a:r>
            <a:r>
              <a:rPr lang="en-US" sz="2000" b="1" u="sng" dirty="0">
                <a:solidFill>
                  <a:srgbClr val="C00000"/>
                </a:solidFill>
                <a:effectLst>
                  <a:outerShdw blurRad="38100" dist="38100" dir="2700000" algn="tl">
                    <a:srgbClr val="000000">
                      <a:alpha val="43137"/>
                    </a:srgbClr>
                  </a:outerShdw>
                </a:effectLst>
              </a:rPr>
              <a:t>The interfaces are as follows:</a:t>
            </a:r>
          </a:p>
        </p:txBody>
      </p:sp>
      <p:sp>
        <p:nvSpPr>
          <p:cNvPr id="2" name="Rectangle 1"/>
          <p:cNvSpPr/>
          <p:nvPr/>
        </p:nvSpPr>
        <p:spPr>
          <a:xfrm>
            <a:off x="-1" y="2052721"/>
            <a:ext cx="11003634" cy="1323439"/>
          </a:xfrm>
          <a:prstGeom prst="rect">
            <a:avLst/>
          </a:prstGeom>
          <a:solidFill>
            <a:schemeClr val="accent4">
              <a:lumMod val="60000"/>
              <a:lumOff val="40000"/>
            </a:schemeClr>
          </a:solidFill>
          <a:ln>
            <a:solidFill>
              <a:schemeClr val="accent1"/>
            </a:solidFill>
          </a:ln>
        </p:spPr>
        <p:txBody>
          <a:bodyPr wrap="square">
            <a:spAutoFit/>
          </a:bodyPr>
          <a:lstStyle/>
          <a:p>
            <a:pPr marL="285750" lvl="0" indent="-285750">
              <a:buFont typeface="Arial" panose="020B0604020202020204" pitchFamily="34" charset="0"/>
              <a:buChar char="•"/>
            </a:pPr>
            <a:r>
              <a:rPr lang="en-US" sz="2000" dirty="0"/>
              <a:t>Between organizations (e.g., customer-supplier);</a:t>
            </a:r>
          </a:p>
          <a:p>
            <a:pPr marL="285750" lvl="0" indent="-285750">
              <a:buFont typeface="Arial" panose="020B0604020202020204" pitchFamily="34" charset="0"/>
              <a:buChar char="•"/>
            </a:pPr>
            <a:r>
              <a:rPr lang="en-US" sz="2000" dirty="0"/>
              <a:t>Between departments within an organization (e.g., marketing-IT);</a:t>
            </a:r>
          </a:p>
          <a:p>
            <a:pPr marL="285750" lvl="0" indent="-285750">
              <a:buFont typeface="Arial" panose="020B0604020202020204" pitchFamily="34" charset="0"/>
              <a:buChar char="•"/>
            </a:pPr>
            <a:r>
              <a:rPr lang="en-US" sz="2000" dirty="0"/>
              <a:t>Between teams within a department (e.g., testers-developers); and</a:t>
            </a:r>
          </a:p>
          <a:p>
            <a:pPr marL="285750" lvl="0" indent="-285750">
              <a:buFont typeface="Arial" panose="020B0604020202020204" pitchFamily="34" charset="0"/>
              <a:buChar char="•"/>
            </a:pPr>
            <a:r>
              <a:rPr lang="en-US" sz="2000" dirty="0"/>
              <a:t>Within distributed teams (e.g., part of the team is in Seattle and the other in Sydney).</a:t>
            </a:r>
          </a:p>
        </p:txBody>
      </p:sp>
      <p:sp>
        <p:nvSpPr>
          <p:cNvPr id="3" name="Rectangle 2"/>
          <p:cNvSpPr/>
          <p:nvPr/>
        </p:nvSpPr>
        <p:spPr>
          <a:xfrm>
            <a:off x="0" y="4585719"/>
            <a:ext cx="7117237" cy="707886"/>
          </a:xfrm>
          <a:prstGeom prst="rect">
            <a:avLst/>
          </a:prstGeom>
          <a:solidFill>
            <a:srgbClr val="E3D9F5"/>
          </a:solidFill>
        </p:spPr>
        <p:txBody>
          <a:bodyPr wrap="square">
            <a:spAutoFit/>
          </a:bodyPr>
          <a:lstStyle/>
          <a:p>
            <a:r>
              <a:rPr lang="en-US" sz="2000" dirty="0"/>
              <a:t>The main communication obstacles (across interfaces listed earlier) can be drilled down to the following three broad areas</a:t>
            </a:r>
          </a:p>
        </p:txBody>
      </p:sp>
    </p:spTree>
    <p:extLst>
      <p:ext uri="{BB962C8B-B14F-4D97-AF65-F5344CB8AC3E}">
        <p14:creationId xmlns:p14="http://schemas.microsoft.com/office/powerpoint/2010/main" val="623197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Obvious Communication Blockers</a:t>
            </a:r>
          </a:p>
        </p:txBody>
      </p:sp>
      <p:sp>
        <p:nvSpPr>
          <p:cNvPr id="2" name="Rectangle 1"/>
          <p:cNvSpPr/>
          <p:nvPr/>
        </p:nvSpPr>
        <p:spPr>
          <a:xfrm>
            <a:off x="0" y="1835349"/>
            <a:ext cx="6033156" cy="1323439"/>
          </a:xfrm>
          <a:prstGeom prst="rect">
            <a:avLst/>
          </a:prstGeom>
          <a:solidFill>
            <a:schemeClr val="accent4">
              <a:lumMod val="60000"/>
              <a:lumOff val="40000"/>
            </a:schemeClr>
          </a:solidFill>
          <a:ln>
            <a:solidFill>
              <a:schemeClr val="accent1"/>
            </a:solidFill>
          </a:ln>
        </p:spPr>
        <p:txBody>
          <a:bodyPr wrap="square">
            <a:spAutoFit/>
          </a:bodyPr>
          <a:lstStyle/>
          <a:p>
            <a:r>
              <a:rPr lang="en-US" sz="2000" b="1" dirty="0"/>
              <a:t>– </a:t>
            </a:r>
            <a:r>
              <a:rPr lang="en-US" sz="2000" dirty="0"/>
              <a:t>Language or cultural differences</a:t>
            </a:r>
          </a:p>
          <a:p>
            <a:r>
              <a:rPr lang="en-US" sz="2000" b="1" dirty="0"/>
              <a:t>– </a:t>
            </a:r>
            <a:r>
              <a:rPr lang="en-US" sz="2000" dirty="0"/>
              <a:t>Interruptions by other parties</a:t>
            </a:r>
          </a:p>
          <a:p>
            <a:r>
              <a:rPr lang="en-US" sz="2000" b="1" dirty="0"/>
              <a:t>– </a:t>
            </a:r>
            <a:r>
              <a:rPr lang="en-US" sz="2000" dirty="0"/>
              <a:t>Technical breakdowns</a:t>
            </a:r>
          </a:p>
          <a:p>
            <a:r>
              <a:rPr lang="en-US" sz="2000" b="1" dirty="0"/>
              <a:t>– </a:t>
            </a:r>
            <a:r>
              <a:rPr lang="en-US" sz="2000" dirty="0"/>
              <a:t>Distractions to one or both parties such as fatigue</a:t>
            </a:r>
          </a:p>
        </p:txBody>
      </p:sp>
      <p:sp>
        <p:nvSpPr>
          <p:cNvPr id="3" name="Rectangle 2"/>
          <p:cNvSpPr/>
          <p:nvPr/>
        </p:nvSpPr>
        <p:spPr>
          <a:xfrm>
            <a:off x="0" y="4754188"/>
            <a:ext cx="7202078" cy="1323439"/>
          </a:xfrm>
          <a:prstGeom prst="rect">
            <a:avLst/>
          </a:prstGeom>
          <a:solidFill>
            <a:srgbClr val="E3D9F5"/>
          </a:solidFill>
        </p:spPr>
        <p:txBody>
          <a:bodyPr wrap="square">
            <a:spAutoFit/>
          </a:bodyPr>
          <a:lstStyle/>
          <a:p>
            <a:r>
              <a:rPr lang="en-US" sz="2000" b="1" dirty="0"/>
              <a:t>– </a:t>
            </a:r>
            <a:r>
              <a:rPr lang="en-US" sz="2000" dirty="0"/>
              <a:t>Negativity or hostility between the sender and the receiver</a:t>
            </a:r>
          </a:p>
          <a:p>
            <a:r>
              <a:rPr lang="en-US" sz="2000" b="1" dirty="0"/>
              <a:t>– </a:t>
            </a:r>
            <a:r>
              <a:rPr lang="en-US" sz="2000" dirty="0"/>
              <a:t>Context known by one party but not the other</a:t>
            </a:r>
          </a:p>
          <a:p>
            <a:r>
              <a:rPr lang="en-US" sz="2000" b="1" dirty="0"/>
              <a:t>– </a:t>
            </a:r>
            <a:r>
              <a:rPr lang="en-US" sz="2000" dirty="0"/>
              <a:t>Incorrect assumptions of shared understanding by both parties</a:t>
            </a:r>
          </a:p>
          <a:p>
            <a:r>
              <a:rPr lang="en-US" sz="2000" b="1" dirty="0"/>
              <a:t>– </a:t>
            </a:r>
            <a:r>
              <a:rPr lang="en-US" sz="2000" dirty="0"/>
              <a:t>A lack of </a:t>
            </a:r>
            <a:r>
              <a:rPr lang="en-US" sz="2000" i="1" dirty="0"/>
              <a:t>active listening </a:t>
            </a:r>
            <a:r>
              <a:rPr lang="en-US" sz="2000" dirty="0"/>
              <a:t>on the receiver’s part.</a:t>
            </a:r>
          </a:p>
        </p:txBody>
      </p:sp>
      <p:sp>
        <p:nvSpPr>
          <p:cNvPr id="10" name="Rectangle 9"/>
          <p:cNvSpPr/>
          <p:nvPr/>
        </p:nvSpPr>
        <p:spPr>
          <a:xfrm>
            <a:off x="-2" y="3999917"/>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a:t>
            </a:r>
            <a:r>
              <a:rPr lang="en-US" sz="2400" b="1" u="sng" dirty="0" smtClean="0">
                <a:solidFill>
                  <a:srgbClr val="C00000"/>
                </a:solidFill>
                <a:effectLst>
                  <a:outerShdw blurRad="38100" dist="38100" dir="2700000" algn="tl">
                    <a:srgbClr val="000000">
                      <a:alpha val="43137"/>
                    </a:srgbClr>
                  </a:outerShdw>
                </a:effectLst>
              </a:rPr>
              <a:t>Hidden </a:t>
            </a:r>
            <a:r>
              <a:rPr lang="en-US" sz="2400" b="1" u="sng" dirty="0">
                <a:solidFill>
                  <a:srgbClr val="C00000"/>
                </a:solidFill>
                <a:effectLst>
                  <a:outerShdw blurRad="38100" dist="38100" dir="2700000" algn="tl">
                    <a:srgbClr val="000000">
                      <a:alpha val="43137"/>
                    </a:srgbClr>
                  </a:outerShdw>
                </a:effectLst>
              </a:rPr>
              <a:t>Communication Blockers</a:t>
            </a:r>
          </a:p>
        </p:txBody>
      </p:sp>
    </p:spTree>
    <p:extLst>
      <p:ext uri="{BB962C8B-B14F-4D97-AF65-F5344CB8AC3E}">
        <p14:creationId xmlns:p14="http://schemas.microsoft.com/office/powerpoint/2010/main" val="272276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2469823" y="2635173"/>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Tree>
    <p:extLst>
      <p:ext uri="{BB962C8B-B14F-4D97-AF65-F5344CB8AC3E}">
        <p14:creationId xmlns:p14="http://schemas.microsoft.com/office/powerpoint/2010/main" val="869354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4712" y="1656109"/>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cxnSp>
        <p:nvCxnSpPr>
          <p:cNvPr id="3" name="Straight Arrow Connector 2"/>
          <p:cNvCxnSpPr/>
          <p:nvPr/>
        </p:nvCxnSpPr>
        <p:spPr>
          <a:xfrm flipH="1">
            <a:off x="2639505" y="515774"/>
            <a:ext cx="2582945" cy="9462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5222449" y="515774"/>
            <a:ext cx="52881" cy="16900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a:off x="5222449" y="518573"/>
            <a:ext cx="2818615" cy="8579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3465920" y="230741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9" name="Rectangle 18"/>
          <p:cNvSpPr/>
          <p:nvPr/>
        </p:nvSpPr>
        <p:spPr>
          <a:xfrm>
            <a:off x="7000972" y="1570543"/>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Tree>
    <p:extLst>
      <p:ext uri="{BB962C8B-B14F-4D97-AF65-F5344CB8AC3E}">
        <p14:creationId xmlns:p14="http://schemas.microsoft.com/office/powerpoint/2010/main" val="263034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0" grpId="0" animBg="1"/>
      <p:bldP spid="18" grpId="0"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066171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Interactive Communication is a fairly self-explanatory term. As the name suggests, it is a multidirectional form of communication. When you require an immediate response, and when the information you are communicating is sensitive with the possibility of being misinterpreted, you turn to interactive communication. It involves one or more people exchanging thoughts and ideas, where participants respond in real-time.</a:t>
            </a:r>
          </a:p>
        </p:txBody>
      </p:sp>
      <p:sp>
        <p:nvSpPr>
          <p:cNvPr id="14" name="Rectangle 13"/>
          <p:cNvSpPr/>
          <p:nvPr/>
        </p:nvSpPr>
        <p:spPr>
          <a:xfrm>
            <a:off x="0" y="3609033"/>
            <a:ext cx="635366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Project managers prefer in-person interactive communication. When communication is performed over media, like video conferences, phones, meetings, etc., a project manager may not be able to pick up on facial expressions and body language of the stakeholders.</a:t>
            </a:r>
          </a:p>
        </p:txBody>
      </p:sp>
    </p:spTree>
    <p:extLst>
      <p:ext uri="{BB962C8B-B14F-4D97-AF65-F5344CB8AC3E}">
        <p14:creationId xmlns:p14="http://schemas.microsoft.com/office/powerpoint/2010/main" val="274700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731528"/>
            <a:ext cx="10661716" cy="2246769"/>
          </a:xfrm>
          <a:prstGeom prst="rect">
            <a:avLst/>
          </a:prstGeom>
          <a:solidFill>
            <a:schemeClr val="accent6">
              <a:lumMod val="20000"/>
              <a:lumOff val="80000"/>
            </a:schemeClr>
          </a:solidFill>
          <a:ln>
            <a:solidFill>
              <a:schemeClr val="bg1"/>
            </a:solidFill>
          </a:ln>
        </p:spPr>
        <p:txBody>
          <a:bodyPr wrap="square">
            <a:spAutoFit/>
          </a:bodyPr>
          <a:lstStyle/>
          <a:p>
            <a:r>
              <a:rPr lang="en-US" sz="2000" dirty="0"/>
              <a:t>To understand this concept better, consider an example. </a:t>
            </a:r>
            <a:endParaRPr lang="en-US" sz="2000" dirty="0" smtClean="0"/>
          </a:p>
          <a:p>
            <a:endParaRPr lang="en-US" sz="2000" dirty="0"/>
          </a:p>
          <a:p>
            <a:r>
              <a:rPr lang="en-US" sz="2000" dirty="0" smtClean="0"/>
              <a:t>Let’s </a:t>
            </a:r>
            <a:r>
              <a:rPr lang="en-US" sz="2000" dirty="0"/>
              <a:t>say you need to have a meeting with the stakeholders about the progress of a project, or you have a glitch in the project. Interactive communication would be preferred over using mails to convey messages and having them respond by email. Rather than being unsure of what is happening, you’d be better off calling for a meeting or a video conference so you can convey the problem to them and receive feedback.</a:t>
            </a:r>
          </a:p>
        </p:txBody>
      </p:sp>
    </p:spTree>
    <p:extLst>
      <p:ext uri="{BB962C8B-B14F-4D97-AF65-F5344CB8AC3E}">
        <p14:creationId xmlns:p14="http://schemas.microsoft.com/office/powerpoint/2010/main" val="237604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2" name="Rectangle 1"/>
          <p:cNvSpPr/>
          <p:nvPr/>
        </p:nvSpPr>
        <p:spPr>
          <a:xfrm>
            <a:off x="163398" y="2756254"/>
            <a:ext cx="5200454" cy="2585323"/>
          </a:xfrm>
          <a:prstGeom prst="rect">
            <a:avLst/>
          </a:prstGeom>
          <a:solidFill>
            <a:schemeClr val="accent6">
              <a:lumMod val="20000"/>
              <a:lumOff val="80000"/>
            </a:schemeClr>
          </a:solidFill>
        </p:spPr>
        <p:txBody>
          <a:bodyPr wrap="square">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This kind of communication is from sender to receiver, and is preferable when you distribute information, yet are not looking for an immediate response—or if the matter you are trying to convey is not urgent or sensitive. However, as soon as the recipient views the message, some action is required.</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83367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3" name="Rectangle 2"/>
          <p:cNvSpPr/>
          <p:nvPr/>
        </p:nvSpPr>
        <p:spPr>
          <a:xfrm>
            <a:off x="0" y="2725222"/>
            <a:ext cx="6096000" cy="3416320"/>
          </a:xfrm>
          <a:prstGeom prst="rect">
            <a:avLst/>
          </a:prstGeom>
          <a:solidFill>
            <a:schemeClr val="accent6">
              <a:lumMod val="20000"/>
              <a:lumOff val="80000"/>
            </a:schemeClr>
          </a:solidFill>
        </p:spPr>
        <p:txBody>
          <a:bodyPr>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Push communication includes memos, letters, emails, reports, faxes, etc. It is not face-to-face but is instead typically done through some written medium. The one disadvantage of this type of communication is that the sender can only identify that the message has been successfully sent. Some email systems can notify you when an email has been opened, but this feature can’t guarantee that the recipient has understood the message trying to be communicated.</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2608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2" name="Rectangle 1"/>
          <p:cNvSpPr/>
          <p:nvPr/>
        </p:nvSpPr>
        <p:spPr>
          <a:xfrm>
            <a:off x="163398" y="2756254"/>
            <a:ext cx="5200454" cy="2246769"/>
          </a:xfrm>
          <a:prstGeom prst="rect">
            <a:avLst/>
          </a:prstGeom>
          <a:solidFill>
            <a:schemeClr val="accent6">
              <a:lumMod val="20000"/>
              <a:lumOff val="80000"/>
            </a:schemeClr>
          </a:solidFill>
        </p:spPr>
        <p:txBody>
          <a:bodyPr wrap="square">
            <a:spAutoFit/>
          </a:bodyPr>
          <a:lstStyle/>
          <a:p>
            <a:r>
              <a:rPr lang="en-US" sz="2000" dirty="0"/>
              <a:t>Pull communication doesn’t involve pulling in a reader to read your message. Instead, pull communication is all about providing group access to common information. The receiver, however, must recover this information. This method is used for a large audience who require access to information for their use.</a:t>
            </a:r>
          </a:p>
        </p:txBody>
      </p:sp>
    </p:spTree>
    <p:extLst>
      <p:ext uri="{BB962C8B-B14F-4D97-AF65-F5344CB8AC3E}">
        <p14:creationId xmlns:p14="http://schemas.microsoft.com/office/powerpoint/2010/main" val="1489162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3" name="Rectangle 2"/>
          <p:cNvSpPr/>
          <p:nvPr/>
        </p:nvSpPr>
        <p:spPr>
          <a:xfrm>
            <a:off x="0" y="2866624"/>
            <a:ext cx="6096000" cy="2554545"/>
          </a:xfrm>
          <a:prstGeom prst="rect">
            <a:avLst/>
          </a:prstGeom>
          <a:solidFill>
            <a:schemeClr val="accent6">
              <a:lumMod val="20000"/>
              <a:lumOff val="80000"/>
            </a:schemeClr>
          </a:solidFill>
        </p:spPr>
        <p:txBody>
          <a:bodyPr>
            <a:spAutoFit/>
          </a:bodyPr>
          <a:lstStyle/>
          <a:p>
            <a:r>
              <a:rPr lang="en-US" sz="2000" dirty="0"/>
              <a:t>When your communication is informational, make use of this kind of information. If a receiver does not read your message, it will in no way affect the project. Since information will be accessed only when the need arises, pull communication is known to be the most appropriate kind of communication. Methods of pull communication include posting information on websites, wikis, knowledge repositories, bulletin boards, etc.</a:t>
            </a:r>
          </a:p>
        </p:txBody>
      </p:sp>
    </p:spTree>
    <p:extLst>
      <p:ext uri="{BB962C8B-B14F-4D97-AF65-F5344CB8AC3E}">
        <p14:creationId xmlns:p14="http://schemas.microsoft.com/office/powerpoint/2010/main" val="3292568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A Hybrid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pic>
        <p:nvPicPr>
          <p:cNvPr id="3" name="Citrix- Types of Clouds - Public, Private, Hybrid, Mult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164085"/>
            <a:ext cx="12191999" cy="5693915"/>
          </a:xfrm>
          <a:prstGeom prst="rect">
            <a:avLst/>
          </a:prstGeom>
        </p:spPr>
      </p:pic>
    </p:spTree>
    <p:extLst>
      <p:ext uri="{BB962C8B-B14F-4D97-AF65-F5344CB8AC3E}">
        <p14:creationId xmlns:p14="http://schemas.microsoft.com/office/powerpoint/2010/main" val="2977036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video>
              <p:cMediaNode vol="80000">
                <p:cTn id="13" fill="hold" display="0">
                  <p:stCondLst>
                    <p:cond delay="indefinite"/>
                  </p:stCondLst>
                </p:cTn>
                <p:tgtEl>
                  <p:spTgt spid="3"/>
                </p:tgtEl>
              </p:cMediaNode>
            </p:video>
          </p:childTnLst>
        </p:cTn>
      </p:par>
    </p:tnLst>
    <p:bldLst>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A Hybrid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A third option, a hybrid communication approach, can solve many of the issues listed above. The key to making this work lies in the electronic document repository. </a:t>
            </a:r>
            <a:r>
              <a:rPr lang="en-US" sz="2000" u="sng" dirty="0">
                <a:solidFill>
                  <a:srgbClr val="C00000"/>
                </a:solidFill>
                <a:effectLst>
                  <a:outerShdw blurRad="38100" dist="38100" dir="2700000" algn="tl">
                    <a:srgbClr val="000000">
                      <a:alpha val="43137"/>
                    </a:srgbClr>
                  </a:outerShdw>
                </a:effectLst>
              </a:rPr>
              <a:t>What if, instead of attaching the document to an email, Jamie sent a link to the document in the repository? </a:t>
            </a:r>
          </a:p>
        </p:txBody>
      </p:sp>
      <p:sp>
        <p:nvSpPr>
          <p:cNvPr id="14" name="Rectangle 13"/>
          <p:cNvSpPr/>
          <p:nvPr/>
        </p:nvSpPr>
        <p:spPr>
          <a:xfrm>
            <a:off x="94269" y="2657608"/>
            <a:ext cx="11101044" cy="461665"/>
          </a:xfrm>
          <a:prstGeom prst="rect">
            <a:avLst/>
          </a:prstGeom>
          <a:solidFill>
            <a:schemeClr val="tx1"/>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This turns many of the drawbacks into benefits:</a:t>
            </a:r>
          </a:p>
        </p:txBody>
      </p:sp>
      <p:sp>
        <p:nvSpPr>
          <p:cNvPr id="2" name="Rectangle 1"/>
          <p:cNvSpPr/>
          <p:nvPr/>
        </p:nvSpPr>
        <p:spPr>
          <a:xfrm>
            <a:off x="0" y="3680081"/>
            <a:ext cx="5200454" cy="1938992"/>
          </a:xfrm>
          <a:prstGeom prst="rect">
            <a:avLst/>
          </a:prstGeom>
          <a:solidFill>
            <a:schemeClr val="accent6">
              <a:lumMod val="20000"/>
              <a:lumOff val="80000"/>
            </a:schemeClr>
          </a:solidFill>
        </p:spPr>
        <p:txBody>
          <a:bodyPr wrap="square">
            <a:spAutoFit/>
          </a:bodyPr>
          <a:lstStyle/>
          <a:p>
            <a:r>
              <a:rPr lang="en-US" sz="2000" dirty="0"/>
              <a:t>• Because an email (push) is still sent, Jamie is still given the opportunity to provide context to the document being linked. Because no attachments are included, the email size is minimized, and so is the chance of deletion due to limits on inbox storage capacity.</a:t>
            </a:r>
          </a:p>
        </p:txBody>
      </p:sp>
    </p:spTree>
    <p:extLst>
      <p:ext uri="{BB962C8B-B14F-4D97-AF65-F5344CB8AC3E}">
        <p14:creationId xmlns:p14="http://schemas.microsoft.com/office/powerpoint/2010/main" val="1974293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A Hybrid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A third option, a hybrid communication approach, can solve many of the issues listed above. The key to making this work lies in the electronic document repository. </a:t>
            </a:r>
            <a:r>
              <a:rPr lang="en-US" sz="2000" u="sng" dirty="0">
                <a:solidFill>
                  <a:srgbClr val="C00000"/>
                </a:solidFill>
                <a:effectLst>
                  <a:outerShdw blurRad="38100" dist="38100" dir="2700000" algn="tl">
                    <a:srgbClr val="000000">
                      <a:alpha val="43137"/>
                    </a:srgbClr>
                  </a:outerShdw>
                </a:effectLst>
              </a:rPr>
              <a:t>What if, instead of attaching the document to an email, Jamie sent a link to the document in the repository? </a:t>
            </a:r>
          </a:p>
        </p:txBody>
      </p:sp>
      <p:sp>
        <p:nvSpPr>
          <p:cNvPr id="14" name="Rectangle 13"/>
          <p:cNvSpPr/>
          <p:nvPr/>
        </p:nvSpPr>
        <p:spPr>
          <a:xfrm>
            <a:off x="94269" y="2657608"/>
            <a:ext cx="11101044" cy="461665"/>
          </a:xfrm>
          <a:prstGeom prst="rect">
            <a:avLst/>
          </a:prstGeom>
          <a:solidFill>
            <a:schemeClr val="tx1"/>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This turns many of the drawbacks into benefits:</a:t>
            </a:r>
          </a:p>
        </p:txBody>
      </p:sp>
      <p:sp>
        <p:nvSpPr>
          <p:cNvPr id="3" name="Rectangle 2"/>
          <p:cNvSpPr/>
          <p:nvPr/>
        </p:nvSpPr>
        <p:spPr>
          <a:xfrm>
            <a:off x="0" y="3340775"/>
            <a:ext cx="6441649" cy="3477875"/>
          </a:xfrm>
          <a:prstGeom prst="rect">
            <a:avLst/>
          </a:prstGeom>
          <a:solidFill>
            <a:schemeClr val="accent6">
              <a:lumMod val="20000"/>
              <a:lumOff val="80000"/>
            </a:schemeClr>
          </a:solidFill>
        </p:spPr>
        <p:txBody>
          <a:bodyPr wrap="square">
            <a:spAutoFit/>
          </a:bodyPr>
          <a:lstStyle/>
          <a:p>
            <a:r>
              <a:rPr lang="en-US" sz="2000" dirty="0"/>
              <a:t>• The repository server most likely offers user authentication. This requires some more planning on Jamie’s part in terms of access control, but vastly increases security. If an email is forwarded inappropriately, the outsider cannot access the document. Stakeholders requesting access can be given either read-only or editing ability as needed—the team may have overlooked them in the first place, and now they can be added to appropriate communications. Because many repositories are tied to a corporate authentication system, termination of an employee will often simultaneously revoke their access to these documents.</a:t>
            </a:r>
          </a:p>
        </p:txBody>
      </p:sp>
    </p:spTree>
    <p:extLst>
      <p:ext uri="{BB962C8B-B14F-4D97-AF65-F5344CB8AC3E}">
        <p14:creationId xmlns:p14="http://schemas.microsoft.com/office/powerpoint/2010/main" val="10845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A Hybrid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4" name="Rectangle 13"/>
          <p:cNvSpPr/>
          <p:nvPr/>
        </p:nvSpPr>
        <p:spPr>
          <a:xfrm>
            <a:off x="160256" y="1405430"/>
            <a:ext cx="11101044" cy="461665"/>
          </a:xfrm>
          <a:prstGeom prst="rect">
            <a:avLst/>
          </a:prstGeom>
          <a:solidFill>
            <a:schemeClr val="tx1"/>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This turns many of the drawbacks into benefits:</a:t>
            </a:r>
          </a:p>
        </p:txBody>
      </p:sp>
      <p:sp>
        <p:nvSpPr>
          <p:cNvPr id="2" name="Rectangle 1"/>
          <p:cNvSpPr/>
          <p:nvPr/>
        </p:nvSpPr>
        <p:spPr>
          <a:xfrm>
            <a:off x="-1" y="2053741"/>
            <a:ext cx="7513165" cy="1323439"/>
          </a:xfrm>
          <a:prstGeom prst="rect">
            <a:avLst/>
          </a:prstGeom>
          <a:solidFill>
            <a:schemeClr val="accent6">
              <a:lumMod val="20000"/>
              <a:lumOff val="80000"/>
            </a:schemeClr>
          </a:solidFill>
        </p:spPr>
        <p:txBody>
          <a:bodyPr wrap="square">
            <a:spAutoFit/>
          </a:bodyPr>
          <a:lstStyle/>
          <a:p>
            <a:r>
              <a:rPr lang="en-US" sz="2000" dirty="0"/>
              <a:t>• Documents can be readily changed without requiring a new email. If an error is found within the document after the communication, recipients following the included link see the new version automatically.</a:t>
            </a:r>
          </a:p>
        </p:txBody>
      </p:sp>
      <p:sp>
        <p:nvSpPr>
          <p:cNvPr id="3" name="Rectangle 2"/>
          <p:cNvSpPr/>
          <p:nvPr/>
        </p:nvSpPr>
        <p:spPr>
          <a:xfrm>
            <a:off x="-84842" y="3959060"/>
            <a:ext cx="7598006" cy="1015663"/>
          </a:xfrm>
          <a:prstGeom prst="rect">
            <a:avLst/>
          </a:prstGeom>
          <a:solidFill>
            <a:schemeClr val="accent6">
              <a:lumMod val="20000"/>
              <a:lumOff val="80000"/>
            </a:schemeClr>
          </a:solidFill>
        </p:spPr>
        <p:txBody>
          <a:bodyPr wrap="square">
            <a:spAutoFit/>
          </a:bodyPr>
          <a:lstStyle/>
          <a:p>
            <a:r>
              <a:rPr lang="en-US" sz="2000" dirty="0"/>
              <a:t>• Versioning is often included in repositories—this means that the historical context (old versions) of the document can be retained and accessed if needed.</a:t>
            </a:r>
          </a:p>
        </p:txBody>
      </p:sp>
      <p:sp>
        <p:nvSpPr>
          <p:cNvPr id="9" name="Rectangle 8"/>
          <p:cNvSpPr/>
          <p:nvPr/>
        </p:nvSpPr>
        <p:spPr>
          <a:xfrm>
            <a:off x="0" y="5298362"/>
            <a:ext cx="7598005" cy="1015663"/>
          </a:xfrm>
          <a:prstGeom prst="rect">
            <a:avLst/>
          </a:prstGeom>
          <a:solidFill>
            <a:schemeClr val="accent6">
              <a:lumMod val="20000"/>
              <a:lumOff val="80000"/>
            </a:schemeClr>
          </a:solidFill>
        </p:spPr>
        <p:txBody>
          <a:bodyPr wrap="square">
            <a:spAutoFit/>
          </a:bodyPr>
          <a:lstStyle/>
          <a:p>
            <a:r>
              <a:rPr lang="en-US" sz="2000" dirty="0"/>
              <a:t>• Related to the last benefit, if more than one team member wishes to revise a document, the server, rather than email, becomes the medium of exchange.</a:t>
            </a:r>
          </a:p>
        </p:txBody>
      </p:sp>
    </p:spTree>
    <p:extLst>
      <p:ext uri="{BB962C8B-B14F-4D97-AF65-F5344CB8AC3E}">
        <p14:creationId xmlns:p14="http://schemas.microsoft.com/office/powerpoint/2010/main" val="272694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A Hybrid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4" name="Rectangle 13"/>
          <p:cNvSpPr/>
          <p:nvPr/>
        </p:nvSpPr>
        <p:spPr>
          <a:xfrm>
            <a:off x="160256" y="1405430"/>
            <a:ext cx="11101044" cy="461665"/>
          </a:xfrm>
          <a:prstGeom prst="rect">
            <a:avLst/>
          </a:prstGeom>
          <a:solidFill>
            <a:schemeClr val="tx1"/>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This turns many of the drawbacks into benefits:</a:t>
            </a:r>
          </a:p>
        </p:txBody>
      </p:sp>
      <p:sp>
        <p:nvSpPr>
          <p:cNvPr id="2" name="Rectangle 1"/>
          <p:cNvSpPr/>
          <p:nvPr/>
        </p:nvSpPr>
        <p:spPr>
          <a:xfrm>
            <a:off x="-1" y="2053741"/>
            <a:ext cx="7475457" cy="1015663"/>
          </a:xfrm>
          <a:prstGeom prst="rect">
            <a:avLst/>
          </a:prstGeom>
          <a:solidFill>
            <a:schemeClr val="accent6">
              <a:lumMod val="20000"/>
              <a:lumOff val="80000"/>
            </a:schemeClr>
          </a:solidFill>
        </p:spPr>
        <p:txBody>
          <a:bodyPr wrap="square">
            <a:spAutoFit/>
          </a:bodyPr>
          <a:lstStyle/>
          <a:p>
            <a:r>
              <a:rPr lang="en-US" sz="2000" dirty="0"/>
              <a:t>• This structure is extremely friendly to those who prefer pull communication (and a global, time-shifted project team)—the documentation is there when they are ready to use it.</a:t>
            </a:r>
          </a:p>
        </p:txBody>
      </p:sp>
      <p:sp>
        <p:nvSpPr>
          <p:cNvPr id="3" name="Rectangle 2"/>
          <p:cNvSpPr/>
          <p:nvPr/>
        </p:nvSpPr>
        <p:spPr>
          <a:xfrm>
            <a:off x="-1" y="3959060"/>
            <a:ext cx="7475457" cy="1015663"/>
          </a:xfrm>
          <a:prstGeom prst="rect">
            <a:avLst/>
          </a:prstGeom>
          <a:solidFill>
            <a:schemeClr val="accent6">
              <a:lumMod val="20000"/>
              <a:lumOff val="80000"/>
            </a:schemeClr>
          </a:solidFill>
        </p:spPr>
        <p:txBody>
          <a:bodyPr wrap="square">
            <a:spAutoFit/>
          </a:bodyPr>
          <a:lstStyle/>
          <a:p>
            <a:r>
              <a:rPr lang="en-US" sz="2000" dirty="0"/>
              <a:t>• Many repositories offer search capabilities that allow you to search within documents, greatly decreasing the time it takes to find a particular piece of information.</a:t>
            </a:r>
          </a:p>
        </p:txBody>
      </p:sp>
    </p:spTree>
    <p:extLst>
      <p:ext uri="{BB962C8B-B14F-4D97-AF65-F5344CB8AC3E}">
        <p14:creationId xmlns:p14="http://schemas.microsoft.com/office/powerpoint/2010/main" val="215280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7" name="Rectangle 6"/>
          <p:cNvSpPr/>
          <p:nvPr/>
        </p:nvSpPr>
        <p:spPr>
          <a:xfrm>
            <a:off x="801279" y="2600907"/>
            <a:ext cx="9423221" cy="523220"/>
          </a:xfrm>
          <a:prstGeom prst="rect">
            <a:avLst/>
          </a:prstGeom>
          <a:solidFill>
            <a:schemeClr val="bg1"/>
          </a:solidFill>
          <a:ln>
            <a:solidFill>
              <a:schemeClr val="accent1"/>
            </a:solidFill>
          </a:ln>
        </p:spPr>
        <p:txBody>
          <a:bodyPr wrap="square">
            <a:spAutoFit/>
          </a:bodyPr>
          <a:lstStyle/>
          <a:p>
            <a:pPr algn="ctr"/>
            <a:r>
              <a:rPr lang="en-US" sz="2800" b="1" dirty="0"/>
              <a:t>Four Steps Process for Effective Communication</a:t>
            </a:r>
          </a:p>
        </p:txBody>
      </p:sp>
    </p:spTree>
    <p:extLst>
      <p:ext uri="{BB962C8B-B14F-4D97-AF65-F5344CB8AC3E}">
        <p14:creationId xmlns:p14="http://schemas.microsoft.com/office/powerpoint/2010/main" val="198581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3391554"/>
            <a:ext cx="715023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First, the team to whom communication is essential needs to be determine the number of channels of communication possible using the communication formula</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project manager and the project team work together to identify who needs what information. In other words, project management needs to know what the requirements of successful communications are in order to plan on how to achieve those requirements.</a:t>
            </a:r>
          </a:p>
        </p:txBody>
      </p:sp>
      <p:sp>
        <p:nvSpPr>
          <p:cNvPr id="9" name="Rectangle 8"/>
          <p:cNvSpPr/>
          <p:nvPr/>
        </p:nvSpPr>
        <p:spPr>
          <a:xfrm>
            <a:off x="14140" y="4791039"/>
            <a:ext cx="7150231"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t>Stakeholders will need different types of information, depending on their interest in project and the priority of the project. The project manager will need to complete the analysis of the identified stakeholders to determine what information they actually need as well as how often the information is needed. </a:t>
            </a:r>
            <a:endParaRPr lang="en-US" sz="2400" dirty="0"/>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97622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500" fill="hold"/>
                                        <p:tgtEl>
                                          <p:spTgt spid="21"/>
                                        </p:tgtEl>
                                        <p:attrNameLst>
                                          <p:attrName>ppt_x</p:attrName>
                                        </p:attrNameLst>
                                      </p:cBhvr>
                                      <p:tavLst>
                                        <p:tav tm="0">
                                          <p:val>
                                            <p:strVal val="#ppt_x"/>
                                          </p:val>
                                        </p:tav>
                                        <p:tav tm="100000">
                                          <p:val>
                                            <p:strVal val="#ppt_x"/>
                                          </p:val>
                                        </p:tav>
                                      </p:tavLst>
                                    </p:anim>
                                    <p:anim calcmode="lin" valueType="num">
                                      <p:cBhvr additive="base">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14140" y="2958095"/>
            <a:ext cx="7046536" cy="2554545"/>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 charts,</a:t>
            </a:r>
          </a:p>
          <a:p>
            <a:pPr marL="285750" lvl="0" indent="-285750">
              <a:buFont typeface="Arial" panose="020B0604020202020204" pitchFamily="34" charset="0"/>
              <a:buChar char="•"/>
            </a:pPr>
            <a:r>
              <a:rPr lang="en-US" sz="2000" dirty="0"/>
              <a:t>The project structure within the performing organization,</a:t>
            </a:r>
          </a:p>
          <a:p>
            <a:pPr marL="285750" lvl="0" indent="-285750">
              <a:buFont typeface="Arial" panose="020B0604020202020204" pitchFamily="34" charset="0"/>
              <a:buChar char="•"/>
            </a:pPr>
            <a:r>
              <a:rPr lang="en-US" sz="2000" dirty="0"/>
              <a:t>Stakeholder responsibility relationships,</a:t>
            </a:r>
          </a:p>
          <a:p>
            <a:pPr marL="285750" lvl="0" indent="-285750">
              <a:buFont typeface="Arial" panose="020B0604020202020204" pitchFamily="34" charset="0"/>
              <a:buChar char="•"/>
            </a:pPr>
            <a:r>
              <a:rPr lang="en-US" sz="2000" dirty="0"/>
              <a:t>Departments and disciplines involved within the project work,</a:t>
            </a:r>
          </a:p>
          <a:p>
            <a:pPr marL="285750" lvl="0" indent="-285750">
              <a:buFont typeface="Arial" panose="020B0604020202020204" pitchFamily="34" charset="0"/>
              <a:buChar char="•"/>
            </a:pPr>
            <a:r>
              <a:rPr lang="en-US" sz="2000" dirty="0"/>
              <a:t>The number of individuals involved in the project and their locales,</a:t>
            </a:r>
          </a:p>
          <a:p>
            <a:pPr marL="285750" lvl="0" indent="-285750">
              <a:buFont typeface="Arial" panose="020B0604020202020204" pitchFamily="34" charset="0"/>
              <a:buChar char="•"/>
            </a:pPr>
            <a:r>
              <a:rPr lang="en-US" sz="2000" dirty="0"/>
              <a:t>Internal and external information needs, and</a:t>
            </a:r>
          </a:p>
          <a:p>
            <a:pPr marL="285750" lvl="0" indent="-285750">
              <a:buFont typeface="Arial" panose="020B0604020202020204" pitchFamily="34" charset="0"/>
              <a:buChar char="•"/>
            </a:pPr>
            <a:r>
              <a:rPr lang="en-US" sz="2000" dirty="0"/>
              <a:t>Stakeholder information.</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rPr>
              <a:t>The project manager and the project team can identify the demand for communications using the following:</a:t>
            </a:r>
            <a:endParaRPr lang="en-US" sz="2400" dirty="0">
              <a:effectLst>
                <a:outerShdw blurRad="38100" dist="38100" dir="2700000" algn="tl">
                  <a:srgbClr val="000000">
                    <a:alpha val="43137"/>
                  </a:srgbClr>
                </a:outerShdw>
              </a:effectLst>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909429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What</a:t>
            </a:r>
            <a:r>
              <a:rPr lang="en-US" sz="2000" dirty="0"/>
              <a:t> needs to be communicated. All information related to the project need not be communicated to everyone in the team.</a:t>
            </a:r>
          </a:p>
        </p:txBody>
      </p:sp>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Who</a:t>
            </a:r>
            <a:r>
              <a:rPr lang="en-US" sz="2000" dirty="0"/>
              <a:t> needs to be communicated to. This is based on the communication formula and needs to be determined.</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0" y="3107835"/>
            <a:ext cx="9945278"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When</a:t>
            </a:r>
            <a:r>
              <a:rPr lang="en-US" sz="2000" dirty="0"/>
              <a:t> it should be communicated. The timeline of communication should be monitored.</a:t>
            </a:r>
          </a:p>
        </p:txBody>
      </p:sp>
    </p:spTree>
    <p:extLst>
      <p:ext uri="{BB962C8B-B14F-4D97-AF65-F5344CB8AC3E}">
        <p14:creationId xmlns:p14="http://schemas.microsoft.com/office/powerpoint/2010/main" val="124515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8" name="Rectangle 7"/>
          <p:cNvSpPr/>
          <p:nvPr/>
        </p:nvSpPr>
        <p:spPr>
          <a:xfrm>
            <a:off x="-9428" y="1188467"/>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Where</a:t>
            </a:r>
            <a:r>
              <a:rPr lang="en-US" sz="2000" dirty="0"/>
              <a:t> should it be communicated. If the team involves many people, then individual level and team level communications needs to be resolved.</a:t>
            </a:r>
          </a:p>
        </p:txBody>
      </p:sp>
      <p:sp>
        <p:nvSpPr>
          <p:cNvPr id="9" name="Rectangle 8"/>
          <p:cNvSpPr/>
          <p:nvPr/>
        </p:nvSpPr>
        <p:spPr>
          <a:xfrm>
            <a:off x="-9428" y="2081228"/>
            <a:ext cx="9945278" cy="707886"/>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Why</a:t>
            </a:r>
            <a:r>
              <a:rPr lang="en-US" sz="2000" dirty="0"/>
              <a:t> communication of information is essential and to what level is important. Why is it not encouraged as it is blame rather than change.</a:t>
            </a:r>
          </a:p>
        </p:txBody>
      </p:sp>
      <p:sp>
        <p:nvSpPr>
          <p:cNvPr id="11" name="Rectangle 10"/>
          <p:cNvSpPr/>
          <p:nvPr/>
        </p:nvSpPr>
        <p:spPr>
          <a:xfrm>
            <a:off x="-9428" y="3186739"/>
            <a:ext cx="9945278" cy="707886"/>
          </a:xfrm>
          <a:prstGeom prst="rect">
            <a:avLst/>
          </a:prstGeom>
          <a:solidFill>
            <a:schemeClr val="accent1">
              <a:lumMod val="40000"/>
              <a:lumOff val="6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How</a:t>
            </a:r>
            <a:r>
              <a:rPr lang="en-US" sz="2000" dirty="0"/>
              <a:t> the communication needs to be done. Is it conducted via e-mail, phone, or a presentation done to the team members?</a:t>
            </a:r>
          </a:p>
        </p:txBody>
      </p:sp>
    </p:spTree>
    <p:extLst>
      <p:ext uri="{BB962C8B-B14F-4D97-AF65-F5344CB8AC3E}">
        <p14:creationId xmlns:p14="http://schemas.microsoft.com/office/powerpoint/2010/main" val="2749044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8" grpId="0" animBg="1"/>
      <p:bldP spid="9"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14139" y="1282046"/>
            <a:ext cx="7621885" cy="519416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48491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Organizational culture and structure,</a:t>
            </a:r>
          </a:p>
          <a:p>
            <a:pPr marL="285750" lvl="0" indent="-285750">
              <a:buFont typeface="Arial" panose="020B0604020202020204" pitchFamily="34" charset="0"/>
              <a:buChar char="•"/>
            </a:pPr>
            <a:r>
              <a:rPr lang="en-US" sz="2000" dirty="0"/>
              <a:t>Standard and regulations the project must comply with,</a:t>
            </a:r>
          </a:p>
          <a:p>
            <a:pPr marL="285750" lvl="0" indent="-285750">
              <a:buFont typeface="Arial" panose="020B0604020202020204" pitchFamily="34" charset="0"/>
              <a:buChar char="•"/>
            </a:pPr>
            <a:r>
              <a:rPr lang="en-US" sz="2000" dirty="0"/>
              <a:t>The logistics and the organizational infrastructure,</a:t>
            </a:r>
          </a:p>
          <a:p>
            <a:pPr marL="285750" lvl="0" indent="-285750">
              <a:buFont typeface="Arial" panose="020B0604020202020204" pitchFamily="34" charset="0"/>
              <a:buChar char="•"/>
            </a:pPr>
            <a:r>
              <a:rPr lang="en-US" sz="2000" dirty="0"/>
              <a:t>The human resources the project will rely on and interact with,</a:t>
            </a:r>
          </a:p>
          <a:p>
            <a:pPr marL="285750" lvl="0" indent="-285750">
              <a:buFont typeface="Arial" panose="020B0604020202020204" pitchFamily="34" charset="0"/>
              <a:buChar char="•"/>
            </a:pPr>
            <a:r>
              <a:rPr lang="en-US" sz="2000" dirty="0"/>
              <a:t>The policies and procedures for personnel administration,</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135147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388535"/>
            <a:ext cx="5967167" cy="1938992"/>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The project's work authorization system,</a:t>
            </a:r>
          </a:p>
          <a:p>
            <a:pPr marL="285750" lvl="0" indent="-285750">
              <a:buFont typeface="Arial" panose="020B0604020202020204" pitchFamily="34" charset="0"/>
              <a:buChar char="•"/>
            </a:pPr>
            <a:r>
              <a:rPr lang="en-US" sz="2000" dirty="0"/>
              <a:t>The marketplace conditions,</a:t>
            </a:r>
          </a:p>
          <a:p>
            <a:pPr marL="285750" lvl="0" indent="-285750">
              <a:buFont typeface="Arial" panose="020B0604020202020204" pitchFamily="34" charset="0"/>
              <a:buChar char="•"/>
            </a:pPr>
            <a:r>
              <a:rPr lang="en-US" sz="2000" dirty="0"/>
              <a:t>Stakeholder risk tolerances,</a:t>
            </a:r>
          </a:p>
          <a:p>
            <a:pPr marL="285750" lvl="0" indent="-285750">
              <a:buFont typeface="Arial" panose="020B0604020202020204" pitchFamily="34" charset="0"/>
              <a:buChar char="•"/>
            </a:pPr>
            <a:r>
              <a:rPr lang="en-US" sz="2000" dirty="0"/>
              <a:t>Commercial databases that the project may use for estimating, and</a:t>
            </a:r>
          </a:p>
          <a:p>
            <a:pPr marL="285750" lvl="0" indent="-285750">
              <a:buFont typeface="Arial" panose="020B0604020202020204" pitchFamily="34" charset="0"/>
              <a:buChar char="•"/>
            </a:pPr>
            <a:r>
              <a:rPr lang="en-US" sz="2000" dirty="0"/>
              <a:t>Project management information system.</a:t>
            </a:r>
          </a:p>
        </p:txBody>
      </p:sp>
      <p:sp>
        <p:nvSpPr>
          <p:cNvPr id="11" name="Rectangle 10"/>
          <p:cNvSpPr/>
          <p:nvPr/>
        </p:nvSpPr>
        <p:spPr>
          <a:xfrm>
            <a:off x="-9428" y="5600001"/>
            <a:ext cx="7032397" cy="1015663"/>
          </a:xfrm>
          <a:prstGeom prst="rect">
            <a:avLst/>
          </a:prstGeom>
          <a:solidFill>
            <a:schemeClr val="accent1">
              <a:lumMod val="40000"/>
              <a:lumOff val="60000"/>
            </a:schemeClr>
          </a:solidFill>
          <a:ln>
            <a:solidFill>
              <a:schemeClr val="bg1"/>
            </a:solidFill>
          </a:ln>
        </p:spPr>
        <p:txBody>
          <a:bodyPr wrap="square">
            <a:spAutoFit/>
          </a:bodyPr>
          <a:lstStyle/>
          <a:p>
            <a:r>
              <a:rPr lang="en-US" sz="2000" i="1" dirty="0"/>
              <a:t>These enterprise factors should be identified and reviewed and the project manager should align his or her project initiative considering all of these factors.</a:t>
            </a:r>
          </a:p>
        </p:txBody>
      </p:sp>
    </p:spTree>
    <p:extLst>
      <p:ext uri="{BB962C8B-B14F-4D97-AF65-F5344CB8AC3E}">
        <p14:creationId xmlns:p14="http://schemas.microsoft.com/office/powerpoint/2010/main" val="3755898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7" grpId="0"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3447098"/>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Standards and policies unique to the organization;</a:t>
            </a:r>
          </a:p>
          <a:p>
            <a:pPr marL="285750" lvl="0" indent="-285750">
              <a:buFont typeface="Arial" panose="020B0604020202020204" pitchFamily="34" charset="0"/>
              <a:buChar char="•"/>
            </a:pPr>
            <a:r>
              <a:rPr lang="en-US" sz="2000" dirty="0"/>
              <a:t>Organizational guidelines, work instructions and performance measurement criteria;</a:t>
            </a:r>
          </a:p>
          <a:p>
            <a:pPr marL="285750" lvl="0" indent="-285750">
              <a:buFont typeface="Arial" panose="020B0604020202020204" pitchFamily="34" charset="0"/>
              <a:buChar char="•"/>
            </a:pPr>
            <a:r>
              <a:rPr lang="en-US" sz="2000" dirty="0"/>
              <a:t>Organizational communication requirements for all projects considering required and approved technology, security issues, archiving and allowed communication media;</a:t>
            </a:r>
          </a:p>
          <a:p>
            <a:pPr marL="285750" lvl="0" indent="-285750">
              <a:buFont typeface="Arial" panose="020B0604020202020204" pitchFamily="34" charset="0"/>
              <a:buChar char="•"/>
            </a:pPr>
            <a:r>
              <a:rPr lang="en-US" sz="2000" dirty="0"/>
              <a:t>Project closure requirements;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2338101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420767"/>
            <a:ext cx="5967167" cy="3447098"/>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Financial controls and procedures;</a:t>
            </a:r>
          </a:p>
          <a:p>
            <a:pPr marL="285750" lvl="0" indent="-285750">
              <a:buFont typeface="Arial" panose="020B0604020202020204" pitchFamily="34" charset="0"/>
              <a:buChar char="•"/>
            </a:pPr>
            <a:r>
              <a:rPr lang="en-US" sz="2000" dirty="0"/>
              <a:t>Issue and defect management procedures for all projects;</a:t>
            </a:r>
          </a:p>
          <a:p>
            <a:pPr marL="285750" lvl="0" indent="-285750">
              <a:buFont typeface="Arial" panose="020B0604020202020204" pitchFamily="34" charset="0"/>
              <a:buChar char="•"/>
            </a:pPr>
            <a:r>
              <a:rPr lang="en-US" sz="2000" dirty="0"/>
              <a:t>Change control procedures;</a:t>
            </a:r>
          </a:p>
          <a:p>
            <a:pPr marL="285750" lvl="0" indent="-285750">
              <a:buFont typeface="Arial" panose="020B0604020202020204" pitchFamily="34" charset="0"/>
              <a:buChar char="•"/>
            </a:pPr>
            <a:r>
              <a:rPr lang="en-US" sz="2000" dirty="0"/>
              <a:t>Risk control procedures;</a:t>
            </a:r>
          </a:p>
          <a:p>
            <a:pPr marL="285750" lvl="0" indent="-285750">
              <a:buFont typeface="Arial" panose="020B0604020202020204" pitchFamily="34" charset="0"/>
              <a:buChar char="•"/>
            </a:pPr>
            <a:r>
              <a:rPr lang="en-US" sz="2000" dirty="0"/>
              <a:t>Work authorization systems;</a:t>
            </a:r>
          </a:p>
          <a:p>
            <a:pPr marL="285750" lvl="0" indent="-285750">
              <a:buFont typeface="Arial" panose="020B0604020202020204" pitchFamily="34" charset="0"/>
              <a:buChar char="•"/>
            </a:pPr>
            <a:r>
              <a:rPr lang="en-US" sz="2000" dirty="0"/>
              <a:t>Process measurement database;</a:t>
            </a:r>
          </a:p>
          <a:p>
            <a:pPr marL="285750" lvl="0" indent="-285750">
              <a:buFont typeface="Arial" panose="020B0604020202020204" pitchFamily="34" charset="0"/>
              <a:buChar char="•"/>
            </a:pPr>
            <a:r>
              <a:rPr lang="en-US" sz="2000" dirty="0"/>
              <a:t>Project file structure, organization, and retention;</a:t>
            </a:r>
          </a:p>
          <a:p>
            <a:pPr marL="285750" lvl="0" indent="-285750">
              <a:buFont typeface="Arial" panose="020B0604020202020204" pitchFamily="34" charset="0"/>
              <a:buChar char="•"/>
            </a:pPr>
            <a:r>
              <a:rPr lang="en-US" sz="2000" dirty="0"/>
              <a:t>Historical information and lessons learned requirements;</a:t>
            </a:r>
          </a:p>
          <a:p>
            <a:pPr marL="285750" lvl="0" indent="-285750">
              <a:buFont typeface="Arial" panose="020B0604020202020204" pitchFamily="34" charset="0"/>
              <a:buChar char="•"/>
            </a:pPr>
            <a:r>
              <a:rPr lang="en-US" sz="2000" dirty="0"/>
              <a:t>Issue and defect management databases;</a:t>
            </a:r>
          </a:p>
        </p:txBody>
      </p:sp>
    </p:spTree>
    <p:extLst>
      <p:ext uri="{BB962C8B-B14F-4D97-AF65-F5344CB8AC3E}">
        <p14:creationId xmlns:p14="http://schemas.microsoft.com/office/powerpoint/2010/main" val="2485049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dirty="0"/>
              <a:t>Project file structure, organization, and retention;</a:t>
            </a:r>
          </a:p>
          <a:p>
            <a:pPr marL="285750" lvl="0" indent="-285750">
              <a:buFont typeface="Arial" panose="020B0604020202020204" pitchFamily="34" charset="0"/>
              <a:buChar char="•"/>
            </a:pPr>
            <a:r>
              <a:rPr lang="en-US" dirty="0"/>
              <a:t>Historical information and lessons learned requirements;</a:t>
            </a:r>
          </a:p>
          <a:p>
            <a:pPr marL="285750" lvl="0" indent="-285750">
              <a:buFont typeface="Arial" panose="020B0604020202020204" pitchFamily="34" charset="0"/>
              <a:buChar char="•"/>
            </a:pPr>
            <a:r>
              <a:rPr lang="en-US" dirty="0"/>
              <a:t>Issue and defect management databases;</a:t>
            </a:r>
          </a:p>
          <a:p>
            <a:pPr marL="285750" lvl="0" indent="-285750">
              <a:buFont typeface="Arial" panose="020B0604020202020204" pitchFamily="34" charset="0"/>
              <a:buChar char="•"/>
            </a:pPr>
            <a:r>
              <a:rPr lang="en-US" dirty="0"/>
              <a:t>Configuration management databases; and</a:t>
            </a:r>
          </a:p>
          <a:p>
            <a:pPr marL="285750" lvl="0" indent="-285750">
              <a:buFont typeface="Arial" panose="020B0604020202020204" pitchFamily="34" charset="0"/>
              <a:buChar char="•"/>
            </a:pPr>
            <a:r>
              <a:rPr lang="en-US" dirty="0"/>
              <a:t>Project financial databases detailing labor hours, costs, budget issues, and cost overruns.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11" name="Rectangle 10"/>
          <p:cNvSpPr/>
          <p:nvPr/>
        </p:nvSpPr>
        <p:spPr>
          <a:xfrm>
            <a:off x="-9428" y="5600001"/>
            <a:ext cx="7692273" cy="923330"/>
          </a:xfrm>
          <a:prstGeom prst="rect">
            <a:avLst/>
          </a:prstGeom>
          <a:solidFill>
            <a:schemeClr val="accent1">
              <a:lumMod val="40000"/>
              <a:lumOff val="60000"/>
            </a:schemeClr>
          </a:solidFill>
          <a:ln>
            <a:solidFill>
              <a:schemeClr val="bg1"/>
            </a:solidFill>
          </a:ln>
        </p:spPr>
        <p:txBody>
          <a:bodyPr wrap="square">
            <a:spAutoFit/>
          </a:bodyPr>
          <a:lstStyle/>
          <a:p>
            <a:r>
              <a:rPr lang="en-US" dirty="0"/>
              <a:t>These process assets may be unique for each organization, but if this is reviewed before the initiation of the project and reflected in the communication to the team, then there will never be a problem throughout the project.</a:t>
            </a:r>
          </a:p>
        </p:txBody>
      </p:sp>
    </p:spTree>
    <p:extLst>
      <p:ext uri="{BB962C8B-B14F-4D97-AF65-F5344CB8AC3E}">
        <p14:creationId xmlns:p14="http://schemas.microsoft.com/office/powerpoint/2010/main" val="427890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4212585" y="1469368"/>
            <a:ext cx="2762295"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1385740" y="2561651"/>
            <a:ext cx="8983841" cy="954107"/>
          </a:xfrm>
          <a:prstGeom prst="rect">
            <a:avLst/>
          </a:prstGeom>
          <a:solidFill>
            <a:schemeClr val="bg1"/>
          </a:solidFill>
          <a:ln>
            <a:solidFill>
              <a:schemeClr val="accent1"/>
            </a:solidFill>
          </a:ln>
        </p:spPr>
        <p:txBody>
          <a:bodyPr wrap="square">
            <a:spAutoFit/>
          </a:bodyPr>
          <a:lstStyle/>
          <a:p>
            <a:pPr algn="ctr"/>
            <a:r>
              <a:rPr lang="en-US" sz="2800" b="1" dirty="0"/>
              <a:t>The Interpersonal Relationship at Work:</a:t>
            </a:r>
          </a:p>
          <a:p>
            <a:pPr algn="ctr"/>
            <a:r>
              <a:rPr lang="en-US" sz="2800" b="1" dirty="0"/>
              <a:t>The Preconditions of Transformative Communication plan</a:t>
            </a:r>
          </a:p>
        </p:txBody>
      </p:sp>
    </p:spTree>
    <p:extLst>
      <p:ext uri="{BB962C8B-B14F-4D97-AF65-F5344CB8AC3E}">
        <p14:creationId xmlns:p14="http://schemas.microsoft.com/office/powerpoint/2010/main" val="2093764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1152986"/>
            <a:ext cx="3761294"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Empathic understanding</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0" y="2010875"/>
            <a:ext cx="5622107" cy="830997"/>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Active Listening: Attitudes, insights, do’s, and don’ts</a:t>
            </a:r>
          </a:p>
        </p:txBody>
      </p:sp>
      <p:sp>
        <p:nvSpPr>
          <p:cNvPr id="2" name="Rectangle 1"/>
          <p:cNvSpPr/>
          <p:nvPr/>
        </p:nvSpPr>
        <p:spPr>
          <a:xfrm>
            <a:off x="0" y="3130958"/>
            <a:ext cx="5984395" cy="460895"/>
          </a:xfrm>
          <a:prstGeom prst="rect">
            <a:avLst/>
          </a:prstGeom>
          <a:solidFill>
            <a:schemeClr val="accent2"/>
          </a:solidFill>
        </p:spPr>
        <p:txBody>
          <a:bodyPr wrap="none">
            <a:spAutoFit/>
          </a:bodyPr>
          <a:lstStyle/>
          <a:p>
            <a:pPr>
              <a:lnSpc>
                <a:spcPct val="107000"/>
              </a:lnSpc>
              <a:spcAft>
                <a:spcPts val="800"/>
              </a:spcAft>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Acceptance or unconditional positive regard</a:t>
            </a:r>
            <a:endPar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0" y="4403576"/>
            <a:ext cx="6295057" cy="460895"/>
          </a:xfrm>
          <a:prstGeom prst="rect">
            <a:avLst/>
          </a:prstGeom>
          <a:solidFill>
            <a:schemeClr val="accent4">
              <a:lumMod val="40000"/>
              <a:lumOff val="60000"/>
            </a:schemeClr>
          </a:solidFill>
        </p:spPr>
        <p:txBody>
          <a:bodyPr wrap="none">
            <a:spAutoFit/>
          </a:bodyPr>
          <a:lstStyle/>
          <a:p>
            <a:pPr>
              <a:lnSpc>
                <a:spcPct val="107000"/>
              </a:lnSpc>
              <a:spcAft>
                <a:spcPts val="800"/>
              </a:spcAft>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Congruence or authenticity, and </a:t>
            </a: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transparency</a:t>
            </a:r>
            <a:endPar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487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animBg="1"/>
      <p:bldP spid="2" grpId="0" animBg="1"/>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110845" y="933253"/>
            <a:ext cx="3761294"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Empathic understanding</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0" y="1709433"/>
            <a:ext cx="8682087" cy="1015663"/>
          </a:xfrm>
          <a:prstGeom prst="rect">
            <a:avLst/>
          </a:prstGeom>
          <a:solidFill>
            <a:schemeClr val="accent2">
              <a:lumMod val="20000"/>
              <a:lumOff val="80000"/>
            </a:schemeClr>
          </a:solidFill>
          <a:ln>
            <a:solidFill>
              <a:schemeClr val="bg1"/>
            </a:solidFill>
          </a:ln>
        </p:spPr>
        <p:txBody>
          <a:bodyPr wrap="square">
            <a:spAutoFit/>
          </a:bodyPr>
          <a:lstStyle/>
          <a:p>
            <a:r>
              <a:rPr lang="en-US" sz="2000" dirty="0"/>
              <a:t>Empathic understanding originates in the longing for a deep understanding from the perspective of the other person. Rogers describes the respective feeling as follows</a:t>
            </a:r>
            <a:r>
              <a:rPr lang="en-US" sz="2000" dirty="0" smtClean="0"/>
              <a:t>:</a:t>
            </a:r>
            <a:endParaRPr lang="en-US" sz="2000" dirty="0"/>
          </a:p>
        </p:txBody>
      </p:sp>
      <p:sp>
        <p:nvSpPr>
          <p:cNvPr id="2" name="Rectangle 1"/>
          <p:cNvSpPr/>
          <p:nvPr/>
        </p:nvSpPr>
        <p:spPr>
          <a:xfrm>
            <a:off x="0" y="2923568"/>
            <a:ext cx="6768445" cy="106567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nSpc>
                <a:spcPct val="107000"/>
              </a:lnSpc>
              <a:spcAft>
                <a:spcPts val="800"/>
              </a:spcAft>
            </a:pPr>
            <a:r>
              <a:rPr lang="en-US" sz="2000" dirty="0"/>
              <a:t>I feel a continuing desire to understand—a sensitive empathy which each of the client’s feelings and communications as they seem to him at that moment. </a:t>
            </a:r>
          </a:p>
        </p:txBody>
      </p:sp>
      <p:sp>
        <p:nvSpPr>
          <p:cNvPr id="3" name="Rectangle 2"/>
          <p:cNvSpPr/>
          <p:nvPr/>
        </p:nvSpPr>
        <p:spPr>
          <a:xfrm>
            <a:off x="0" y="4384723"/>
            <a:ext cx="6768445" cy="2246769"/>
          </a:xfrm>
          <a:prstGeom prst="rect">
            <a:avLst/>
          </a:prstGeom>
          <a:solidFill>
            <a:schemeClr val="accent4">
              <a:lumMod val="40000"/>
              <a:lumOff val="60000"/>
            </a:schemeClr>
          </a:solidFill>
        </p:spPr>
        <p:txBody>
          <a:bodyPr wrap="square">
            <a:spAutoFit/>
          </a:bodyPr>
          <a:lstStyle/>
          <a:p>
            <a:r>
              <a:rPr lang="en-US" sz="2000" dirty="0"/>
              <a:t>Acceptance does not mean much until it involves understanding. It is only that I understand the feelings and thoughts [..]—it is only as I see them as you see them and accept them and you, that you feel really free to explore… your inner and often buried experience… There is implied here a freedom to explore oneself at both conscious and unconscious levels</a:t>
            </a:r>
          </a:p>
        </p:txBody>
      </p:sp>
    </p:spTree>
    <p:extLst>
      <p:ext uri="{BB962C8B-B14F-4D97-AF65-F5344CB8AC3E}">
        <p14:creationId xmlns:p14="http://schemas.microsoft.com/office/powerpoint/2010/main" val="36015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animBg="1"/>
      <p:bldP spid="2" grpId="0" animBg="1"/>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110845" y="933253"/>
            <a:ext cx="3761294"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Empathic understanding</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0" y="1709433"/>
            <a:ext cx="3478491" cy="461665"/>
          </a:xfrm>
          <a:prstGeom prst="rect">
            <a:avLst/>
          </a:prstGeom>
          <a:solidFill>
            <a:schemeClr val="tx1">
              <a:lumMod val="75000"/>
              <a:lumOff val="25000"/>
            </a:schemeClr>
          </a:solidFill>
          <a:ln>
            <a:solidFill>
              <a:schemeClr val="bg1"/>
            </a:solidFill>
          </a:ln>
        </p:spPr>
        <p:txBody>
          <a:bodyPr wrap="square">
            <a:spAutoFit/>
          </a:bodyPr>
          <a:lstStyle/>
          <a:p>
            <a:r>
              <a:rPr lang="en-US" sz="2400" b="1" dirty="0" smtClean="0">
                <a:solidFill>
                  <a:schemeClr val="bg1"/>
                </a:solidFill>
              </a:rPr>
              <a:t>Definition of empathy</a:t>
            </a:r>
            <a:endParaRPr lang="en-US" sz="2400" b="1" dirty="0">
              <a:solidFill>
                <a:schemeClr val="bg1"/>
              </a:solidFill>
            </a:endParaRPr>
          </a:p>
        </p:txBody>
      </p:sp>
      <p:sp>
        <p:nvSpPr>
          <p:cNvPr id="2" name="Rectangle 1"/>
          <p:cNvSpPr/>
          <p:nvPr/>
        </p:nvSpPr>
        <p:spPr>
          <a:xfrm>
            <a:off x="-1" y="2244838"/>
            <a:ext cx="7626286" cy="267765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dirty="0"/>
              <a:t>The state of empathy, or being empathic, is to perceive the internal frame of reference [i.e., the realm of experience which is available to the awareness of an individual at a given moment] of another with accuracy, and with the emotional components and meanings which pertain thereto, as if one were the other person, but without ever losing the ‘as if’ condition.</a:t>
            </a:r>
          </a:p>
        </p:txBody>
      </p:sp>
    </p:spTree>
    <p:extLst>
      <p:ext uri="{BB962C8B-B14F-4D97-AF65-F5344CB8AC3E}">
        <p14:creationId xmlns:p14="http://schemas.microsoft.com/office/powerpoint/2010/main" val="3123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animBg="1"/>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110845" y="933253"/>
            <a:ext cx="3761294"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Empathic understanding</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0" y="1709433"/>
            <a:ext cx="2168165" cy="461665"/>
          </a:xfrm>
          <a:prstGeom prst="rect">
            <a:avLst/>
          </a:prstGeom>
          <a:solidFill>
            <a:schemeClr val="tx1">
              <a:lumMod val="75000"/>
              <a:lumOff val="25000"/>
            </a:schemeClr>
          </a:solidFill>
          <a:ln>
            <a:solidFill>
              <a:schemeClr val="bg1"/>
            </a:solidFill>
          </a:ln>
        </p:spPr>
        <p:txBody>
          <a:bodyPr wrap="square">
            <a:spAutoFit/>
          </a:bodyPr>
          <a:lstStyle/>
          <a:p>
            <a:r>
              <a:rPr lang="en-US" sz="2400" b="1" dirty="0" smtClean="0">
                <a:solidFill>
                  <a:schemeClr val="bg1"/>
                </a:solidFill>
              </a:rPr>
              <a:t>Case scenario </a:t>
            </a:r>
            <a:endParaRPr lang="en-US" sz="2400" b="1" dirty="0">
              <a:solidFill>
                <a:schemeClr val="bg1"/>
              </a:solidFill>
            </a:endParaRPr>
          </a:p>
        </p:txBody>
      </p:sp>
      <p:sp>
        <p:nvSpPr>
          <p:cNvPr id="2" name="Rectangle 1"/>
          <p:cNvSpPr/>
          <p:nvPr/>
        </p:nvSpPr>
        <p:spPr>
          <a:xfrm>
            <a:off x="725864" y="2306230"/>
            <a:ext cx="7626286"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dirty="0"/>
              <a:t>“When I hear the word ‘assessment,’ I always think of</a:t>
            </a:r>
          </a:p>
          <a:p>
            <a:r>
              <a:rPr lang="en-US" sz="2400" dirty="0"/>
              <a:t>something really upsetting.”</a:t>
            </a:r>
          </a:p>
        </p:txBody>
      </p:sp>
      <p:sp>
        <p:nvSpPr>
          <p:cNvPr id="3" name="Rectangle 2"/>
          <p:cNvSpPr/>
          <p:nvPr/>
        </p:nvSpPr>
        <p:spPr>
          <a:xfrm>
            <a:off x="0" y="3272359"/>
            <a:ext cx="3323539" cy="405367"/>
          </a:xfrm>
          <a:prstGeom prst="rect">
            <a:avLst/>
          </a:prstGeom>
          <a:solidFill>
            <a:srgbClr val="FF0000"/>
          </a:solidFill>
        </p:spPr>
        <p:txBody>
          <a:bodyPr wrap="none">
            <a:spAutoFit/>
          </a:bodyPr>
          <a:lstStyle/>
          <a:p>
            <a:pPr>
              <a:lnSpc>
                <a:spcPct val="107000"/>
              </a:lnSpc>
              <a:spcAft>
                <a:spcPts val="800"/>
              </a:spcAft>
            </a:pP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(1) Less-empathic responses:</a:t>
            </a:r>
            <a:endParaRPr lang="en-US" sz="1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79109" y="3812858"/>
            <a:ext cx="8097626" cy="3046988"/>
          </a:xfrm>
          <a:prstGeom prst="rect">
            <a:avLst/>
          </a:prstGeom>
          <a:solidFill>
            <a:schemeClr val="accent2">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pPr marL="342900" indent="-342900">
              <a:buFont typeface="Arial" panose="020B0604020202020204" pitchFamily="34" charset="0"/>
              <a:buChar char="•"/>
            </a:pPr>
            <a:r>
              <a:rPr lang="en-US" sz="2400" dirty="0"/>
              <a:t>Aren’t you exaggerating a little? (</a:t>
            </a:r>
            <a:r>
              <a:rPr lang="en-US" sz="2400" dirty="0" err="1"/>
              <a:t>judgemental</a:t>
            </a:r>
            <a:r>
              <a:rPr lang="en-US" sz="2400" dirty="0"/>
              <a:t>)</a:t>
            </a:r>
          </a:p>
          <a:p>
            <a:pPr marL="342900" indent="-342900">
              <a:buFont typeface="Arial" panose="020B0604020202020204" pitchFamily="34" charset="0"/>
              <a:buChar char="•"/>
            </a:pPr>
            <a:r>
              <a:rPr lang="en-US" sz="2400" dirty="0"/>
              <a:t>Why’s that? There must be something to it. (diagnosing, analyzing)</a:t>
            </a:r>
          </a:p>
          <a:p>
            <a:pPr marL="342900" indent="-342900">
              <a:buFont typeface="Arial" panose="020B0604020202020204" pitchFamily="34" charset="0"/>
              <a:buChar char="•"/>
            </a:pPr>
            <a:r>
              <a:rPr lang="en-US" sz="2400" dirty="0"/>
              <a:t>You need not be upset, you’ll do fine. (saying how one should not feel)</a:t>
            </a:r>
          </a:p>
          <a:p>
            <a:pPr marL="342900" indent="-342900">
              <a:buFont typeface="Arial" panose="020B0604020202020204" pitchFamily="34" charset="0"/>
              <a:buChar char="•"/>
            </a:pPr>
            <a:r>
              <a:rPr lang="en-US" sz="2400" dirty="0"/>
              <a:t>If you always think negatively, you’ll never become successful. (generalizing,</a:t>
            </a:r>
          </a:p>
          <a:p>
            <a:pPr marL="342900" indent="-342900">
              <a:buFont typeface="Arial" panose="020B0604020202020204" pitchFamily="34" charset="0"/>
              <a:buChar char="•"/>
            </a:pPr>
            <a:r>
              <a:rPr lang="en-US" sz="2400" dirty="0"/>
              <a:t>instructing)</a:t>
            </a:r>
          </a:p>
        </p:txBody>
      </p:sp>
    </p:spTree>
    <p:extLst>
      <p:ext uri="{BB962C8B-B14F-4D97-AF65-F5344CB8AC3E}">
        <p14:creationId xmlns:p14="http://schemas.microsoft.com/office/powerpoint/2010/main" val="146692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animBg="1"/>
      <p:bldP spid="2" grpId="0" animBg="1"/>
      <p:bldP spid="3"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110845" y="933253"/>
            <a:ext cx="3761294"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Empathic understanding</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0" y="1709433"/>
            <a:ext cx="2168165" cy="461665"/>
          </a:xfrm>
          <a:prstGeom prst="rect">
            <a:avLst/>
          </a:prstGeom>
          <a:solidFill>
            <a:schemeClr val="tx1">
              <a:lumMod val="75000"/>
              <a:lumOff val="25000"/>
            </a:schemeClr>
          </a:solidFill>
          <a:ln>
            <a:solidFill>
              <a:schemeClr val="bg1"/>
            </a:solidFill>
          </a:ln>
        </p:spPr>
        <p:txBody>
          <a:bodyPr wrap="square">
            <a:spAutoFit/>
          </a:bodyPr>
          <a:lstStyle/>
          <a:p>
            <a:r>
              <a:rPr lang="en-US" sz="2400" b="1" dirty="0" smtClean="0">
                <a:solidFill>
                  <a:schemeClr val="bg1"/>
                </a:solidFill>
              </a:rPr>
              <a:t>Case scenario </a:t>
            </a:r>
            <a:endParaRPr lang="en-US" sz="2400" b="1" dirty="0">
              <a:solidFill>
                <a:schemeClr val="bg1"/>
              </a:solidFill>
            </a:endParaRPr>
          </a:p>
        </p:txBody>
      </p:sp>
      <p:sp>
        <p:nvSpPr>
          <p:cNvPr id="2" name="Rectangle 1"/>
          <p:cNvSpPr/>
          <p:nvPr/>
        </p:nvSpPr>
        <p:spPr>
          <a:xfrm>
            <a:off x="725864" y="2306230"/>
            <a:ext cx="7626286"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dirty="0"/>
              <a:t>“When I hear the word ‘assessment,’ I always think of</a:t>
            </a:r>
          </a:p>
          <a:p>
            <a:r>
              <a:rPr lang="en-US" sz="2400" dirty="0"/>
              <a:t>something really upsetting.”</a:t>
            </a:r>
          </a:p>
        </p:txBody>
      </p:sp>
      <p:sp>
        <p:nvSpPr>
          <p:cNvPr id="3" name="Rectangle 2"/>
          <p:cNvSpPr/>
          <p:nvPr/>
        </p:nvSpPr>
        <p:spPr>
          <a:xfrm>
            <a:off x="0" y="3272359"/>
            <a:ext cx="4403000" cy="460895"/>
          </a:xfrm>
          <a:prstGeom prst="rect">
            <a:avLst/>
          </a:prstGeom>
          <a:solidFill>
            <a:srgbClr val="FF0000"/>
          </a:solidFill>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(1) </a:t>
            </a:r>
            <a:r>
              <a:rPr lang="en-US" sz="2400" b="1" dirty="0">
                <a:solidFill>
                  <a:schemeClr val="bg1"/>
                </a:solidFill>
                <a:latin typeface="Times New Roman" panose="02020603050405020304" pitchFamily="18" charset="0"/>
                <a:cs typeface="Times New Roman" panose="02020603050405020304" pitchFamily="18" charset="0"/>
              </a:rPr>
              <a:t>Empathic response-variants:</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79109" y="3812858"/>
            <a:ext cx="6966409" cy="1938992"/>
          </a:xfrm>
          <a:prstGeom prst="rect">
            <a:avLst/>
          </a:prstGeom>
          <a:solidFill>
            <a:schemeClr val="accent2">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pPr marL="342900" indent="-342900">
              <a:buFont typeface="Arial" panose="020B0604020202020204" pitchFamily="34" charset="0"/>
              <a:buChar char="•"/>
            </a:pPr>
            <a:r>
              <a:rPr lang="en-US" sz="2400" dirty="0"/>
              <a:t>You tend to feel upset about what would happen?</a:t>
            </a:r>
          </a:p>
          <a:p>
            <a:pPr marL="342900" indent="-342900">
              <a:buFont typeface="Arial" panose="020B0604020202020204" pitchFamily="34" charset="0"/>
              <a:buChar char="•"/>
            </a:pPr>
            <a:r>
              <a:rPr lang="en-US" sz="2400" dirty="0"/>
              <a:t>Just the term makes you anxious.</a:t>
            </a:r>
          </a:p>
          <a:p>
            <a:pPr marL="342900" indent="-342900">
              <a:buFont typeface="Arial" panose="020B0604020202020204" pitchFamily="34" charset="0"/>
              <a:buChar char="•"/>
            </a:pPr>
            <a:r>
              <a:rPr lang="en-US" sz="2400" dirty="0"/>
              <a:t>So you would like to avoid it.</a:t>
            </a:r>
          </a:p>
          <a:p>
            <a:pPr marL="342900" indent="-342900">
              <a:buFont typeface="Arial" panose="020B0604020202020204" pitchFamily="34" charset="0"/>
              <a:buChar char="•"/>
            </a:pPr>
            <a:r>
              <a:rPr lang="en-US" sz="2400" dirty="0"/>
              <a:t>“Assessment” comes with something really unpleasant for you.</a:t>
            </a:r>
          </a:p>
        </p:txBody>
      </p:sp>
    </p:spTree>
    <p:extLst>
      <p:ext uri="{BB962C8B-B14F-4D97-AF65-F5344CB8AC3E}">
        <p14:creationId xmlns:p14="http://schemas.microsoft.com/office/powerpoint/2010/main" val="3691425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Vertical)">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animBg="1"/>
      <p:bldP spid="2" grpId="0" animBg="1"/>
      <p:bldP spid="3" grpId="0"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110845" y="933253"/>
            <a:ext cx="3761294"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Empathic understanding</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0" y="1709433"/>
            <a:ext cx="3525625" cy="461665"/>
          </a:xfrm>
          <a:prstGeom prst="rect">
            <a:avLst/>
          </a:prstGeom>
          <a:solidFill>
            <a:schemeClr val="tx1">
              <a:lumMod val="75000"/>
              <a:lumOff val="25000"/>
            </a:schemeClr>
          </a:solidFill>
          <a:ln>
            <a:solidFill>
              <a:schemeClr val="bg1"/>
            </a:solidFill>
          </a:ln>
        </p:spPr>
        <p:txBody>
          <a:bodyPr wrap="square">
            <a:spAutoFit/>
          </a:bodyPr>
          <a:lstStyle/>
          <a:p>
            <a:r>
              <a:rPr lang="en-US" sz="2400" b="1" dirty="0" smtClean="0">
                <a:solidFill>
                  <a:schemeClr val="bg1"/>
                </a:solidFill>
              </a:rPr>
              <a:t>Case scenario comments</a:t>
            </a:r>
            <a:endParaRPr lang="en-US" sz="2400" b="1" dirty="0">
              <a:solidFill>
                <a:schemeClr val="bg1"/>
              </a:solidFill>
            </a:endParaRPr>
          </a:p>
        </p:txBody>
      </p:sp>
      <p:sp>
        <p:nvSpPr>
          <p:cNvPr id="2" name="Rectangle 1"/>
          <p:cNvSpPr/>
          <p:nvPr/>
        </p:nvSpPr>
        <p:spPr>
          <a:xfrm>
            <a:off x="0" y="2417116"/>
            <a:ext cx="7626286" cy="163121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000" dirty="0"/>
              <a:t>The case scenarios are intended to reveal that it does matter to listen for total meaning of a message rather than just the content and that attending to the feeling part; in particular, it matters to feel more thoroughly understood. Moreover, sensitive listening can facilitate the relationship.</a:t>
            </a:r>
          </a:p>
        </p:txBody>
      </p:sp>
      <p:sp>
        <p:nvSpPr>
          <p:cNvPr id="8" name="Rectangle 7"/>
          <p:cNvSpPr/>
          <p:nvPr/>
        </p:nvSpPr>
        <p:spPr>
          <a:xfrm>
            <a:off x="0" y="4407734"/>
            <a:ext cx="6966409" cy="2246769"/>
          </a:xfrm>
          <a:prstGeom prst="rect">
            <a:avLst/>
          </a:prstGeom>
          <a:solidFill>
            <a:schemeClr val="accent2">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r>
              <a:rPr lang="en-US" sz="2000" dirty="0"/>
              <a:t>On the other hand, the empathic responses communicate that the team leader heard and understands. This does not necessarily mean that the next task need be postponed or altered or that he must devote an extensive listening session to the employee complaining about the problems he encountered. Alternatively, he may react differently in light of the shared information he has acquired.</a:t>
            </a:r>
          </a:p>
        </p:txBody>
      </p:sp>
    </p:spTree>
    <p:extLst>
      <p:ext uri="{BB962C8B-B14F-4D97-AF65-F5344CB8AC3E}">
        <p14:creationId xmlns:p14="http://schemas.microsoft.com/office/powerpoint/2010/main" val="2164821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animBg="1"/>
      <p:bldP spid="2"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110845" y="933253"/>
            <a:ext cx="3761294"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Empathic understanding</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pic>
        <p:nvPicPr>
          <p:cNvPr id="9" name="Picture 8"/>
          <p:cNvPicPr/>
          <p:nvPr/>
        </p:nvPicPr>
        <p:blipFill rotWithShape="1">
          <a:blip r:embed="rId3"/>
          <a:srcRect l="24744" t="22792" r="21411" b="25242"/>
          <a:stretch/>
        </p:blipFill>
        <p:spPr bwMode="auto">
          <a:xfrm>
            <a:off x="-1" y="1615614"/>
            <a:ext cx="8286161" cy="524238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8186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1762812" y="841126"/>
            <a:ext cx="7154946"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Problems in the context of Empathic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2" name="Rectangle 1"/>
          <p:cNvSpPr/>
          <p:nvPr/>
        </p:nvSpPr>
        <p:spPr>
          <a:xfrm>
            <a:off x="0" y="1521569"/>
            <a:ext cx="7626286" cy="123110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dirty="0"/>
              <a:t>Occasionally it happens that paraphrasing is not received by the other person, </a:t>
            </a:r>
            <a:r>
              <a:rPr lang="en-US" dirty="0" smtClean="0"/>
              <a:t>often the </a:t>
            </a:r>
            <a:r>
              <a:rPr lang="en-US" dirty="0"/>
              <a:t>one in charge, as a means to clarify understanding but instead as a weakness, </a:t>
            </a:r>
            <a:r>
              <a:rPr lang="en-US" dirty="0" smtClean="0"/>
              <a:t>a sign </a:t>
            </a:r>
            <a:r>
              <a:rPr lang="en-US" dirty="0"/>
              <a:t>of “stupidity,” maneuvering, or even attack on the side of the listener. </a:t>
            </a:r>
            <a:r>
              <a:rPr lang="en-US" sz="2000" b="1" u="sng" dirty="0">
                <a:solidFill>
                  <a:srgbClr val="C00000"/>
                </a:solidFill>
                <a:effectLst>
                  <a:outerShdw blurRad="38100" dist="38100" dir="2700000" algn="tl">
                    <a:srgbClr val="000000">
                      <a:alpha val="43137"/>
                    </a:srgbClr>
                  </a:outerShdw>
                </a:effectLst>
              </a:rPr>
              <a:t>Let </a:t>
            </a:r>
            <a:r>
              <a:rPr lang="en-US" sz="2000" b="1" u="sng" dirty="0" smtClean="0">
                <a:solidFill>
                  <a:srgbClr val="C00000"/>
                </a:solidFill>
                <a:effectLst>
                  <a:outerShdw blurRad="38100" dist="38100" dir="2700000" algn="tl">
                    <a:srgbClr val="000000">
                      <a:alpha val="43137"/>
                    </a:srgbClr>
                  </a:outerShdw>
                </a:effectLst>
              </a:rPr>
              <a:t>us illustrate </a:t>
            </a:r>
            <a:r>
              <a:rPr lang="en-US" sz="2000" b="1" u="sng" dirty="0">
                <a:solidFill>
                  <a:srgbClr val="C00000"/>
                </a:solidFill>
                <a:effectLst>
                  <a:outerShdw blurRad="38100" dist="38100" dir="2700000" algn="tl">
                    <a:srgbClr val="000000">
                      <a:alpha val="43137"/>
                    </a:srgbClr>
                  </a:outerShdw>
                </a:effectLst>
              </a:rPr>
              <a:t>this by a few examples.</a:t>
            </a:r>
          </a:p>
        </p:txBody>
      </p:sp>
      <p:sp>
        <p:nvSpPr>
          <p:cNvPr id="8" name="Rectangle 7"/>
          <p:cNvSpPr/>
          <p:nvPr/>
        </p:nvSpPr>
        <p:spPr>
          <a:xfrm>
            <a:off x="1" y="2971453"/>
            <a:ext cx="7927942" cy="1477328"/>
          </a:xfrm>
          <a:prstGeom prst="rect">
            <a:avLst/>
          </a:prstGeom>
          <a:solidFill>
            <a:schemeClr val="accent4">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r>
              <a:rPr lang="en-US" b="1" u="sng" dirty="0">
                <a:effectLst>
                  <a:outerShdw blurRad="38100" dist="38100" dir="2700000" algn="tl">
                    <a:srgbClr val="000000">
                      <a:alpha val="43137"/>
                    </a:srgbClr>
                  </a:outerShdw>
                </a:effectLst>
              </a:rPr>
              <a:t>Manager to employee </a:t>
            </a:r>
            <a:r>
              <a:rPr lang="en-US" dirty="0"/>
              <a:t>“The report needs urgent revision as there are many errors and the style is really poor. Also, the report has to be submitted to the commission as soon as possible in order not to miss tomorrow’s </a:t>
            </a:r>
            <a:r>
              <a:rPr lang="en-US" dirty="0" smtClean="0"/>
              <a:t>deadline. I </a:t>
            </a:r>
            <a:r>
              <a:rPr lang="en-US" dirty="0"/>
              <a:t>don’t know why these things take so much of my energy and I never get to doing anything meaningful.”</a:t>
            </a:r>
          </a:p>
        </p:txBody>
      </p:sp>
      <p:sp>
        <p:nvSpPr>
          <p:cNvPr id="9" name="Rectangle 8"/>
          <p:cNvSpPr/>
          <p:nvPr/>
        </p:nvSpPr>
        <p:spPr>
          <a:xfrm>
            <a:off x="0" y="4587827"/>
            <a:ext cx="7286920" cy="646331"/>
          </a:xfrm>
          <a:prstGeom prst="rect">
            <a:avLst/>
          </a:prstGeom>
          <a:solidFill>
            <a:schemeClr val="accent2">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r>
              <a:rPr lang="en-US" b="1" u="sng" dirty="0">
                <a:effectLst>
                  <a:outerShdw blurRad="38100" dist="38100" dir="2700000" algn="tl">
                    <a:srgbClr val="000000">
                      <a:alpha val="43137"/>
                    </a:srgbClr>
                  </a:outerShdw>
                </a:effectLst>
              </a:rPr>
              <a:t>Employee</a:t>
            </a:r>
            <a:r>
              <a:rPr lang="en-US" dirty="0"/>
              <a:t> “You feel exhausted by having to take care of all those details, I’m wondering how I could …”</a:t>
            </a:r>
          </a:p>
        </p:txBody>
      </p:sp>
      <p:sp>
        <p:nvSpPr>
          <p:cNvPr id="11" name="Rectangle 10"/>
          <p:cNvSpPr/>
          <p:nvPr/>
        </p:nvSpPr>
        <p:spPr>
          <a:xfrm>
            <a:off x="0" y="5373204"/>
            <a:ext cx="7305774" cy="1200329"/>
          </a:xfrm>
          <a:prstGeom prst="rect">
            <a:avLst/>
          </a:prstGeom>
          <a:solidFill>
            <a:schemeClr val="accent4">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r>
              <a:rPr lang="en-US" b="1" u="sng" dirty="0">
                <a:effectLst>
                  <a:outerShdw blurRad="38100" dist="38100" dir="2700000" algn="tl">
                    <a:srgbClr val="000000">
                      <a:alpha val="43137"/>
                    </a:srgbClr>
                  </a:outerShdw>
                </a:effectLst>
              </a:rPr>
              <a:t>Manager</a:t>
            </a:r>
          </a:p>
          <a:p>
            <a:r>
              <a:rPr lang="en-US" dirty="0"/>
              <a:t>(annoyed, interrupting)</a:t>
            </a:r>
          </a:p>
          <a:p>
            <a:r>
              <a:rPr lang="en-US" dirty="0"/>
              <a:t>“That’s my issue and how I feel. Better take care of the quality of the work you deliver. Style is not an option— it’s essential!”</a:t>
            </a:r>
          </a:p>
        </p:txBody>
      </p:sp>
    </p:spTree>
    <p:extLst>
      <p:ext uri="{BB962C8B-B14F-4D97-AF65-F5344CB8AC3E}">
        <p14:creationId xmlns:p14="http://schemas.microsoft.com/office/powerpoint/2010/main" val="287529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Effect transition="in" filter="barn(inVertical)">
                                      <p:cBhvr>
                                        <p:cTn id="18" dur="500"/>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 grpId="0" animBg="1"/>
      <p:bldP spid="9"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1762812" y="841126"/>
            <a:ext cx="7154946"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Empathic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2" name="Rectangle 1"/>
          <p:cNvSpPr/>
          <p:nvPr/>
        </p:nvSpPr>
        <p:spPr>
          <a:xfrm>
            <a:off x="0" y="1521569"/>
            <a:ext cx="7626286" cy="378565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400" dirty="0"/>
              <a:t>Summarizing, empathic understanding is the ability and choice to put yourself in the other’s perspective as if you were seeing the world through the other’s eyes</a:t>
            </a:r>
            <a:r>
              <a:rPr lang="en-US" sz="2400" dirty="0" smtClean="0"/>
              <a:t>.</a:t>
            </a:r>
          </a:p>
          <a:p>
            <a:endParaRPr lang="en-US" sz="2400" dirty="0"/>
          </a:p>
          <a:p>
            <a:r>
              <a:rPr lang="en-US" sz="2400" dirty="0"/>
              <a:t>You look for the words that would best express the other’s struggle to express her/his point of view in challenging situations and when emotions are not clear enough to be expressed simply and directly. At best, empathy is a shared experience as we allow the other to correct our best guess as to his/her ongoing feelings in the moment. </a:t>
            </a:r>
          </a:p>
        </p:txBody>
      </p:sp>
    </p:spTree>
    <p:extLst>
      <p:ext uri="{BB962C8B-B14F-4D97-AF65-F5344CB8AC3E}">
        <p14:creationId xmlns:p14="http://schemas.microsoft.com/office/powerpoint/2010/main" val="2821260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0" y="1002207"/>
            <a:ext cx="7814821"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Active Listening: Attitudes, insights, do’s, and don’ts</a:t>
            </a:r>
          </a:p>
        </p:txBody>
      </p:sp>
      <p:sp>
        <p:nvSpPr>
          <p:cNvPr id="2" name="Rectangle 1"/>
          <p:cNvSpPr/>
          <p:nvPr/>
        </p:nvSpPr>
        <p:spPr>
          <a:xfrm>
            <a:off x="0" y="1753522"/>
            <a:ext cx="7324627" cy="1722651"/>
          </a:xfrm>
          <a:prstGeom prst="rect">
            <a:avLst/>
          </a:prstGeom>
          <a:solidFill>
            <a:schemeClr val="accent1">
              <a:lumMod val="20000"/>
              <a:lumOff val="80000"/>
            </a:schemeClr>
          </a:solidFill>
          <a:ln>
            <a:solidFill>
              <a:schemeClr val="accent1"/>
            </a:solidFill>
          </a:ln>
        </p:spPr>
        <p:txBody>
          <a:bodyPr wrap="square">
            <a:spAutoFit/>
          </a:bodyPr>
          <a:lstStyle/>
          <a:p>
            <a:pPr>
              <a:lnSpc>
                <a:spcPct val="107000"/>
              </a:lnSpc>
              <a:spcAft>
                <a:spcPts val="800"/>
              </a:spcAft>
            </a:pPr>
            <a:r>
              <a:rPr lang="en-US" sz="2000" dirty="0"/>
              <a:t>To be effective at all in active listening, one must have a sincere interest in the speaker. We need to convey the idea: “I think that what you feel is important. I respect your thoughts and, even if I don’t agree with them, I know they are valid for you. I feel sure that you have a contribution to make and I want to understand you.”</a:t>
            </a:r>
            <a:endPar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 y="3892461"/>
            <a:ext cx="7324627" cy="734688"/>
          </a:xfrm>
          <a:prstGeom prst="rect">
            <a:avLst/>
          </a:prstGeom>
          <a:solidFill>
            <a:schemeClr val="accent6">
              <a:lumMod val="20000"/>
              <a:lumOff val="80000"/>
            </a:schemeClr>
          </a:solidFill>
          <a:ln>
            <a:solidFill>
              <a:schemeClr val="accent1"/>
            </a:solidFill>
          </a:ln>
        </p:spPr>
        <p:txBody>
          <a:bodyPr wrap="square">
            <a:spAutoFit/>
          </a:bodyPr>
          <a:lstStyle/>
          <a:p>
            <a:pPr>
              <a:lnSpc>
                <a:spcPct val="107000"/>
              </a:lnSpc>
              <a:spcAft>
                <a:spcPts val="800"/>
              </a:spcAft>
            </a:pPr>
            <a:r>
              <a:rPr lang="en-US" sz="2000" dirty="0"/>
              <a:t>If we are only making a pretense, the speaker will quickly pick up on this.</a:t>
            </a:r>
            <a:endPar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0" y="5041228"/>
            <a:ext cx="7324627" cy="1015663"/>
          </a:xfrm>
          <a:prstGeom prst="rect">
            <a:avLst/>
          </a:prstGeom>
          <a:solidFill>
            <a:schemeClr val="accent4">
              <a:lumMod val="20000"/>
              <a:lumOff val="80000"/>
            </a:schemeClr>
          </a:solidFill>
          <a:ln>
            <a:solidFill>
              <a:schemeClr val="accent1"/>
            </a:solidFill>
          </a:ln>
        </p:spPr>
        <p:txBody>
          <a:bodyPr wrap="square">
            <a:spAutoFit/>
          </a:bodyPr>
          <a:lstStyle/>
          <a:p>
            <a:r>
              <a:rPr lang="en-US" sz="2000" dirty="0"/>
              <a:t> Developing an attitude of sincere interest in the speaker can happen only by willing to risk seeing the world from the speaker’s perspective.</a:t>
            </a:r>
          </a:p>
        </p:txBody>
      </p:sp>
    </p:spTree>
    <p:extLst>
      <p:ext uri="{BB962C8B-B14F-4D97-AF65-F5344CB8AC3E}">
        <p14:creationId xmlns:p14="http://schemas.microsoft.com/office/powerpoint/2010/main" val="2318849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8" grpId="0" animBg="1"/>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0" y="1002207"/>
            <a:ext cx="7814821"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Active Listening: Attitudes, insights, do’s, and don’ts</a:t>
            </a:r>
          </a:p>
        </p:txBody>
      </p:sp>
      <p:sp>
        <p:nvSpPr>
          <p:cNvPr id="2" name="Rectangle 1"/>
          <p:cNvSpPr/>
          <p:nvPr/>
        </p:nvSpPr>
        <p:spPr>
          <a:xfrm>
            <a:off x="0" y="1753522"/>
            <a:ext cx="7324627" cy="2051972"/>
          </a:xfrm>
          <a:prstGeom prst="rect">
            <a:avLst/>
          </a:prstGeom>
          <a:solidFill>
            <a:schemeClr val="accent1">
              <a:lumMod val="20000"/>
              <a:lumOff val="80000"/>
            </a:schemeClr>
          </a:solidFill>
          <a:ln>
            <a:solidFill>
              <a:schemeClr val="accent1"/>
            </a:solidFill>
          </a:ln>
        </p:spPr>
        <p:txBody>
          <a:bodyPr wrap="square">
            <a:spAutoFit/>
          </a:bodyPr>
          <a:lstStyle/>
          <a:p>
            <a:pPr>
              <a:lnSpc>
                <a:spcPct val="107000"/>
              </a:lnSpc>
              <a:spcAft>
                <a:spcPts val="800"/>
              </a:spcAft>
            </a:pPr>
            <a:r>
              <a:rPr lang="en-US" sz="2000" dirty="0"/>
              <a:t>Active listening tends to lead to constructive changes in the listener. It is a source of rich information and deep, positive relationships. For the speakers, it makes clear what they are feeling and thinking. It need not pose a threat to the individual’s self-image. He or she does not have to defend it but can freely explore it and then may be in a position to change.</a:t>
            </a:r>
            <a:endPar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1" y="4551034"/>
            <a:ext cx="7324627" cy="1631216"/>
          </a:xfrm>
          <a:prstGeom prst="rect">
            <a:avLst/>
          </a:prstGeom>
          <a:solidFill>
            <a:schemeClr val="accent4">
              <a:lumMod val="20000"/>
              <a:lumOff val="80000"/>
            </a:schemeClr>
          </a:solidFill>
          <a:ln>
            <a:solidFill>
              <a:schemeClr val="accent1"/>
            </a:solidFill>
          </a:ln>
        </p:spPr>
        <p:txBody>
          <a:bodyPr wrap="square">
            <a:spAutoFit/>
          </a:bodyPr>
          <a:lstStyle/>
          <a:p>
            <a:r>
              <a:rPr lang="en-US" sz="2000" dirty="0"/>
              <a:t>To ensure good communication between associates up and down the line, every person who feels the responsibility can set a pattern of active listening and the tone of the interaction. The behavior exhibited by one person will eventually tend to influence similar behavior in the other </a:t>
            </a:r>
            <a:r>
              <a:rPr lang="en-US" sz="2000" dirty="0" smtClean="0"/>
              <a:t>person.</a:t>
            </a:r>
            <a:endParaRPr lang="en-US" sz="2400" dirty="0"/>
          </a:p>
        </p:txBody>
      </p:sp>
    </p:spTree>
    <p:extLst>
      <p:ext uri="{BB962C8B-B14F-4D97-AF65-F5344CB8AC3E}">
        <p14:creationId xmlns:p14="http://schemas.microsoft.com/office/powerpoint/2010/main" val="1443250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1" y="1002207"/>
            <a:ext cx="345021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Active Listening: </a:t>
            </a: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do</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0" y="1753522"/>
            <a:ext cx="7324627" cy="1722651"/>
          </a:xfrm>
          <a:prstGeom prst="rect">
            <a:avLst/>
          </a:prstGeom>
          <a:solidFill>
            <a:schemeClr val="accent1">
              <a:lumMod val="20000"/>
              <a:lumOff val="80000"/>
            </a:schemeClr>
          </a:solidFill>
          <a:ln>
            <a:solidFill>
              <a:schemeClr val="accent1"/>
            </a:solidFill>
          </a:ln>
        </p:spPr>
        <p:txBody>
          <a:bodyPr wrap="square">
            <a:spAutoFit/>
          </a:bodyPr>
          <a:lstStyle/>
          <a:p>
            <a:pPr>
              <a:lnSpc>
                <a:spcPct val="107000"/>
              </a:lnSpc>
              <a:spcAft>
                <a:spcPts val="800"/>
              </a:spcAft>
            </a:pPr>
            <a:r>
              <a:rPr lang="en-US" sz="2000" dirty="0"/>
              <a:t>Create a climate which is neither critical nor evaluative nor moralizing. It must be one of equality and freedom; permissiveness and understanding; and acceptance and warmth. It is a climate in which the individual feels safe enough to assimilate new experiences and new values.</a:t>
            </a:r>
            <a:endPar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0" y="3746573"/>
            <a:ext cx="7324627" cy="1015663"/>
          </a:xfrm>
          <a:prstGeom prst="rect">
            <a:avLst/>
          </a:prstGeom>
          <a:solidFill>
            <a:schemeClr val="accent4">
              <a:lumMod val="20000"/>
              <a:lumOff val="80000"/>
            </a:schemeClr>
          </a:solidFill>
          <a:ln>
            <a:solidFill>
              <a:schemeClr val="accent1"/>
            </a:solidFill>
          </a:ln>
        </p:spPr>
        <p:txBody>
          <a:bodyPr wrap="square">
            <a:spAutoFit/>
          </a:bodyPr>
          <a:lstStyle/>
          <a:p>
            <a:r>
              <a:rPr lang="en-US" sz="2000" dirty="0"/>
              <a:t>Listen for the total meaning of the message for greater understanding. Besides the content, it entails the underlying feeling or attitude that gives the message meaning.</a:t>
            </a:r>
            <a:endParaRPr lang="en-US" sz="2800" dirty="0"/>
          </a:p>
        </p:txBody>
      </p:sp>
      <p:sp>
        <p:nvSpPr>
          <p:cNvPr id="8" name="Rectangle 7"/>
          <p:cNvSpPr/>
          <p:nvPr/>
        </p:nvSpPr>
        <p:spPr>
          <a:xfrm>
            <a:off x="0" y="4967026"/>
            <a:ext cx="7324627" cy="1015663"/>
          </a:xfrm>
          <a:prstGeom prst="rect">
            <a:avLst/>
          </a:prstGeom>
          <a:solidFill>
            <a:schemeClr val="accent6">
              <a:lumMod val="20000"/>
              <a:lumOff val="80000"/>
            </a:schemeClr>
          </a:solidFill>
          <a:ln>
            <a:solidFill>
              <a:schemeClr val="accent1"/>
            </a:solidFill>
          </a:ln>
        </p:spPr>
        <p:txBody>
          <a:bodyPr wrap="square">
            <a:spAutoFit/>
          </a:bodyPr>
          <a:lstStyle/>
          <a:p>
            <a:r>
              <a:rPr lang="en-US" sz="2000" dirty="0"/>
              <a:t>Get inside the speaker’s point of view and try to understand what they are communicating. The speaker can get a sense that we are seeing things from his or her point of view.</a:t>
            </a:r>
            <a:endParaRPr lang="en-US" sz="2800" dirty="0"/>
          </a:p>
        </p:txBody>
      </p:sp>
    </p:spTree>
    <p:extLst>
      <p:ext uri="{BB962C8B-B14F-4D97-AF65-F5344CB8AC3E}">
        <p14:creationId xmlns:p14="http://schemas.microsoft.com/office/powerpoint/2010/main" val="1686986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9"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1" y="1002207"/>
            <a:ext cx="345021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Active Listening: </a:t>
            </a: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do</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0" y="1753522"/>
            <a:ext cx="7324627" cy="1015663"/>
          </a:xfrm>
          <a:prstGeom prst="rect">
            <a:avLst/>
          </a:prstGeom>
          <a:solidFill>
            <a:schemeClr val="accent1">
              <a:lumMod val="20000"/>
              <a:lumOff val="80000"/>
            </a:schemeClr>
          </a:solidFill>
          <a:ln>
            <a:solidFill>
              <a:schemeClr val="accent1"/>
            </a:solidFill>
          </a:ln>
        </p:spPr>
        <p:txBody>
          <a:bodyPr wrap="square">
            <a:spAutoFit/>
          </a:bodyPr>
          <a:lstStyle/>
          <a:p>
            <a:r>
              <a:rPr lang="en-US" sz="2000" dirty="0"/>
              <a:t>In some instances, the content is less important than the feelings underlying it. In those cases, to catch the full flavor of the meaning, one must respond particularly to the feeling component.</a:t>
            </a:r>
          </a:p>
        </p:txBody>
      </p:sp>
      <p:sp>
        <p:nvSpPr>
          <p:cNvPr id="9" name="Rectangle 8"/>
          <p:cNvSpPr/>
          <p:nvPr/>
        </p:nvSpPr>
        <p:spPr>
          <a:xfrm>
            <a:off x="-1" y="3306338"/>
            <a:ext cx="7324627" cy="1631216"/>
          </a:xfrm>
          <a:prstGeom prst="rect">
            <a:avLst/>
          </a:prstGeom>
          <a:solidFill>
            <a:schemeClr val="accent4">
              <a:lumMod val="20000"/>
              <a:lumOff val="80000"/>
            </a:schemeClr>
          </a:solidFill>
          <a:ln>
            <a:solidFill>
              <a:schemeClr val="accent1"/>
            </a:solidFill>
          </a:ln>
        </p:spPr>
        <p:txBody>
          <a:bodyPr wrap="square">
            <a:spAutoFit/>
          </a:bodyPr>
          <a:lstStyle/>
          <a:p>
            <a:r>
              <a:rPr lang="en-US" sz="2000" dirty="0"/>
              <a:t>Note all cues. Besides verbal expression, we need to become aware of several kinds of communication such as voice inflection, points of hesitation, facial expression, body language, eye movement, and many more. In online communication, these cues are reduced and in part substituted by various symbolic expressions.</a:t>
            </a:r>
            <a:endParaRPr lang="en-US" sz="2800" dirty="0"/>
          </a:p>
        </p:txBody>
      </p:sp>
    </p:spTree>
    <p:extLst>
      <p:ext uri="{BB962C8B-B14F-4D97-AF65-F5344CB8AC3E}">
        <p14:creationId xmlns:p14="http://schemas.microsoft.com/office/powerpoint/2010/main" val="910590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7" name="Rectangle 6"/>
          <p:cNvSpPr/>
          <p:nvPr/>
        </p:nvSpPr>
        <p:spPr>
          <a:xfrm>
            <a:off x="0" y="1002207"/>
            <a:ext cx="3827281"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Active Listening: </a:t>
            </a: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avoid</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0" y="1753522"/>
            <a:ext cx="7324627" cy="707886"/>
          </a:xfrm>
          <a:prstGeom prst="rect">
            <a:avLst/>
          </a:prstGeom>
          <a:solidFill>
            <a:schemeClr val="accent1">
              <a:lumMod val="20000"/>
              <a:lumOff val="80000"/>
            </a:schemeClr>
          </a:solidFill>
          <a:ln>
            <a:solidFill>
              <a:schemeClr val="accent1"/>
            </a:solidFill>
          </a:ln>
        </p:spPr>
        <p:txBody>
          <a:bodyPr wrap="square">
            <a:spAutoFit/>
          </a:bodyPr>
          <a:lstStyle/>
          <a:p>
            <a:r>
              <a:rPr lang="en-US" sz="2000" dirty="0"/>
              <a:t>Avoid trying to change the other’s way of looking at things the way we see the situation.</a:t>
            </a:r>
            <a:endParaRPr lang="en-US" sz="2400" dirty="0"/>
          </a:p>
        </p:txBody>
      </p:sp>
      <p:sp>
        <p:nvSpPr>
          <p:cNvPr id="9" name="Rectangle 8"/>
          <p:cNvSpPr/>
          <p:nvPr/>
        </p:nvSpPr>
        <p:spPr>
          <a:xfrm>
            <a:off x="-1" y="3306338"/>
            <a:ext cx="7324627" cy="707886"/>
          </a:xfrm>
          <a:prstGeom prst="rect">
            <a:avLst/>
          </a:prstGeom>
          <a:solidFill>
            <a:schemeClr val="accent4">
              <a:lumMod val="20000"/>
              <a:lumOff val="80000"/>
            </a:schemeClr>
          </a:solidFill>
          <a:ln>
            <a:solidFill>
              <a:schemeClr val="accent1"/>
            </a:solidFill>
          </a:ln>
        </p:spPr>
        <p:txBody>
          <a:bodyPr wrap="square">
            <a:spAutoFit/>
          </a:bodyPr>
          <a:lstStyle/>
          <a:p>
            <a:r>
              <a:rPr lang="en-US" sz="2000" dirty="0"/>
              <a:t>Avoid passing judgment, whether positive or negative, as it makes free expression difficult.</a:t>
            </a:r>
            <a:endParaRPr lang="en-US" sz="3200" dirty="0"/>
          </a:p>
        </p:txBody>
      </p:sp>
      <p:sp>
        <p:nvSpPr>
          <p:cNvPr id="8" name="Rectangle 7"/>
          <p:cNvSpPr/>
          <p:nvPr/>
        </p:nvSpPr>
        <p:spPr>
          <a:xfrm>
            <a:off x="0" y="4535988"/>
            <a:ext cx="7324627" cy="1631216"/>
          </a:xfrm>
          <a:prstGeom prst="rect">
            <a:avLst/>
          </a:prstGeom>
          <a:solidFill>
            <a:schemeClr val="accent6">
              <a:lumMod val="20000"/>
              <a:lumOff val="80000"/>
            </a:schemeClr>
          </a:solidFill>
          <a:ln>
            <a:solidFill>
              <a:schemeClr val="accent1"/>
            </a:solidFill>
          </a:ln>
        </p:spPr>
        <p:txBody>
          <a:bodyPr wrap="square">
            <a:spAutoFit/>
          </a:bodyPr>
          <a:lstStyle/>
          <a:p>
            <a:r>
              <a:rPr lang="en-US" sz="2000" dirty="0"/>
              <a:t>Avoid fast and easy advice. Advice is often seen as an effort to change a person and thus serve as a barrier to free expression. Moreover, such advice is seldom taken, unless explicitly asked for, and based on prior listening and effort to understand the often complex situation of the person seeking advice.</a:t>
            </a:r>
            <a:endParaRPr lang="en-US" sz="3200" dirty="0"/>
          </a:p>
        </p:txBody>
      </p:sp>
    </p:spTree>
    <p:extLst>
      <p:ext uri="{BB962C8B-B14F-4D97-AF65-F5344CB8AC3E}">
        <p14:creationId xmlns:p14="http://schemas.microsoft.com/office/powerpoint/2010/main" val="3761196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9" grpId="0" animBg="1"/>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2" name="Rectangle 1"/>
          <p:cNvSpPr/>
          <p:nvPr/>
        </p:nvSpPr>
        <p:spPr>
          <a:xfrm>
            <a:off x="1706825" y="933494"/>
            <a:ext cx="5984395" cy="460895"/>
          </a:xfrm>
          <a:prstGeom prst="rect">
            <a:avLst/>
          </a:prstGeom>
          <a:solidFill>
            <a:schemeClr val="accent2"/>
          </a:solidFill>
          <a:ln>
            <a:solidFill>
              <a:schemeClr val="tx1">
                <a:lumMod val="95000"/>
                <a:lumOff val="5000"/>
              </a:schemeClr>
            </a:solidFill>
          </a:ln>
        </p:spPr>
        <p:txBody>
          <a:bodyPr wrap="none">
            <a:spAutoFit/>
          </a:bodyPr>
          <a:lstStyle/>
          <a:p>
            <a:pPr>
              <a:lnSpc>
                <a:spcPct val="107000"/>
              </a:lnSpc>
              <a:spcAft>
                <a:spcPts val="800"/>
              </a:spcAft>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Acceptance or unconditional positive regard</a:t>
            </a:r>
            <a:endPar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0" y="1924327"/>
            <a:ext cx="6881567" cy="1323439"/>
          </a:xfrm>
          <a:prstGeom prst="rect">
            <a:avLst/>
          </a:prstGeom>
          <a:solidFill>
            <a:schemeClr val="accent4">
              <a:lumMod val="40000"/>
              <a:lumOff val="60000"/>
            </a:schemeClr>
          </a:solidFill>
          <a:ln>
            <a:solidFill>
              <a:schemeClr val="tx1">
                <a:lumMod val="95000"/>
                <a:lumOff val="5000"/>
              </a:schemeClr>
            </a:solidFill>
          </a:ln>
        </p:spPr>
        <p:txBody>
          <a:bodyPr wrap="square">
            <a:spAutoFit/>
          </a:bodyPr>
          <a:lstStyle/>
          <a:p>
            <a:r>
              <a:rPr lang="en-US" sz="2000" dirty="0"/>
              <a:t>To be accepted exactly the way we are—not needing to disguise, justify, </a:t>
            </a:r>
            <a:r>
              <a:rPr lang="en-US" sz="2000" dirty="0" smtClean="0"/>
              <a:t>endlessly explain</a:t>
            </a:r>
            <a:r>
              <a:rPr lang="en-US" sz="2000" dirty="0"/>
              <a:t>, perform or hide anything but being fully received as we are—is a precious gift. It helps us to accept ourselves more fully. </a:t>
            </a:r>
          </a:p>
        </p:txBody>
      </p:sp>
      <p:sp>
        <p:nvSpPr>
          <p:cNvPr id="8" name="Rectangle 7"/>
          <p:cNvSpPr/>
          <p:nvPr/>
        </p:nvSpPr>
        <p:spPr>
          <a:xfrm>
            <a:off x="0" y="3971515"/>
            <a:ext cx="6881567" cy="1631216"/>
          </a:xfrm>
          <a:prstGeom prst="rect">
            <a:avLst/>
          </a:prstGeom>
          <a:solidFill>
            <a:schemeClr val="accent6">
              <a:lumMod val="20000"/>
              <a:lumOff val="80000"/>
            </a:schemeClr>
          </a:solidFill>
          <a:ln>
            <a:solidFill>
              <a:schemeClr val="tx1">
                <a:lumMod val="95000"/>
                <a:lumOff val="5000"/>
              </a:schemeClr>
            </a:solidFill>
          </a:ln>
        </p:spPr>
        <p:txBody>
          <a:bodyPr wrap="square">
            <a:spAutoFit/>
          </a:bodyPr>
          <a:lstStyle/>
          <a:p>
            <a:r>
              <a:rPr lang="en-US" sz="2000" dirty="0"/>
              <a:t>Paradoxically, feeling accepted puts us in a state in which we are open to change Mutual acceptance or respect has the potential to connect people, to build rapport.</a:t>
            </a:r>
          </a:p>
          <a:p>
            <a:r>
              <a:rPr lang="en-US" sz="2000" dirty="0"/>
              <a:t>Being accepted means that the other person perceives us with all our </a:t>
            </a:r>
            <a:r>
              <a:rPr lang="en-US" sz="2000" dirty="0" smtClean="0"/>
              <a:t>potentials as </a:t>
            </a:r>
            <a:r>
              <a:rPr lang="en-US" sz="2000" dirty="0"/>
              <a:t>well as limitations and provides space to us</a:t>
            </a:r>
          </a:p>
        </p:txBody>
      </p:sp>
    </p:spTree>
    <p:extLst>
      <p:ext uri="{BB962C8B-B14F-4D97-AF65-F5344CB8AC3E}">
        <p14:creationId xmlns:p14="http://schemas.microsoft.com/office/powerpoint/2010/main" val="16664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2" name="Rectangle 1"/>
          <p:cNvSpPr/>
          <p:nvPr/>
        </p:nvSpPr>
        <p:spPr>
          <a:xfrm>
            <a:off x="1706825" y="933494"/>
            <a:ext cx="5984395" cy="460895"/>
          </a:xfrm>
          <a:prstGeom prst="rect">
            <a:avLst/>
          </a:prstGeom>
          <a:solidFill>
            <a:schemeClr val="accent2"/>
          </a:solidFill>
          <a:ln>
            <a:solidFill>
              <a:schemeClr val="tx1">
                <a:lumMod val="95000"/>
                <a:lumOff val="5000"/>
              </a:schemeClr>
            </a:solidFill>
          </a:ln>
        </p:spPr>
        <p:txBody>
          <a:bodyPr wrap="none">
            <a:spAutoFit/>
          </a:bodyPr>
          <a:lstStyle/>
          <a:p>
            <a:pPr>
              <a:lnSpc>
                <a:spcPct val="107000"/>
              </a:lnSpc>
              <a:spcAft>
                <a:spcPts val="800"/>
              </a:spcAft>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Acceptance or unconditional positive regard</a:t>
            </a:r>
            <a:endPar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0" y="1933754"/>
            <a:ext cx="6881567" cy="3416320"/>
          </a:xfrm>
          <a:prstGeom prst="rect">
            <a:avLst/>
          </a:prstGeom>
          <a:solidFill>
            <a:schemeClr val="accent4">
              <a:lumMod val="40000"/>
              <a:lumOff val="60000"/>
            </a:schemeClr>
          </a:solidFill>
          <a:ln>
            <a:solidFill>
              <a:schemeClr val="tx1">
                <a:lumMod val="95000"/>
                <a:lumOff val="5000"/>
              </a:schemeClr>
            </a:solidFill>
          </a:ln>
        </p:spPr>
        <p:txBody>
          <a:bodyPr wrap="square">
            <a:spAutoFit/>
          </a:bodyPr>
          <a:lstStyle/>
          <a:p>
            <a:r>
              <a:rPr lang="en-US" sz="2400" dirty="0"/>
              <a:t>The consequence of acceptance is a </a:t>
            </a:r>
            <a:r>
              <a:rPr lang="en-US" sz="2400" dirty="0" err="1"/>
              <a:t>non-judgemental</a:t>
            </a:r>
            <a:r>
              <a:rPr lang="en-US" sz="2400" dirty="0"/>
              <a:t> attitude that can evolve to a mutual appreciation of one another, not depending on any conditions and giving us the safety to experience the feeling that is present to us in the moment.</a:t>
            </a:r>
          </a:p>
          <a:p>
            <a:r>
              <a:rPr lang="en-US" sz="2400" dirty="0"/>
              <a:t>Accepting the other nourishes trust. Consequently, our interaction will grant the maximum possible space to the other, without ever compromising our own congruence.</a:t>
            </a:r>
          </a:p>
        </p:txBody>
      </p:sp>
    </p:spTree>
    <p:extLst>
      <p:ext uri="{BB962C8B-B14F-4D97-AF65-F5344CB8AC3E}">
        <p14:creationId xmlns:p14="http://schemas.microsoft.com/office/powerpoint/2010/main" val="3380573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2" name="Rectangle 1"/>
          <p:cNvSpPr/>
          <p:nvPr/>
        </p:nvSpPr>
        <p:spPr>
          <a:xfrm>
            <a:off x="1706825" y="933494"/>
            <a:ext cx="5984395" cy="460895"/>
          </a:xfrm>
          <a:prstGeom prst="rect">
            <a:avLst/>
          </a:prstGeom>
          <a:solidFill>
            <a:schemeClr val="accent2"/>
          </a:solidFill>
          <a:ln>
            <a:solidFill>
              <a:schemeClr val="tx1">
                <a:lumMod val="95000"/>
                <a:lumOff val="5000"/>
              </a:schemeClr>
            </a:solidFill>
          </a:ln>
        </p:spPr>
        <p:txBody>
          <a:bodyPr wrap="none">
            <a:spAutoFit/>
          </a:bodyPr>
          <a:lstStyle/>
          <a:p>
            <a:pPr>
              <a:lnSpc>
                <a:spcPct val="107000"/>
              </a:lnSpc>
              <a:spcAft>
                <a:spcPts val="800"/>
              </a:spcAft>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Acceptance or unconditional positive regard</a:t>
            </a:r>
            <a:endPar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0" y="1773498"/>
            <a:ext cx="7456602" cy="4893647"/>
          </a:xfrm>
          <a:prstGeom prst="rect">
            <a:avLst/>
          </a:prstGeom>
          <a:solidFill>
            <a:schemeClr val="bg1">
              <a:lumMod val="95000"/>
            </a:schemeClr>
          </a:solidFill>
          <a:ln>
            <a:solidFill>
              <a:schemeClr val="tx1">
                <a:lumMod val="95000"/>
                <a:lumOff val="5000"/>
              </a:schemeClr>
            </a:solidFill>
          </a:ln>
        </p:spPr>
        <p:txBody>
          <a:bodyPr wrap="square">
            <a:spAutoFit/>
          </a:bodyPr>
          <a:lstStyle/>
          <a:p>
            <a:r>
              <a:rPr lang="en-US" sz="2400" dirty="0" smtClean="0"/>
              <a:t>Acceptance </a:t>
            </a:r>
            <a:r>
              <a:rPr lang="en-US" sz="2400" dirty="0"/>
              <a:t>and its opposite make themselves known by the way we act as well as the words we use. For example, we can express acceptance by responding quickly and carefully to our associates’ calls or emails, or by including them in activities or decisions, by listening to them, and a lot more that lets them experience that they matter to us. While this may sound and also be easy, it can become challenging in situations of conflict when the other is mad at us or shares a view that is totally at odds with something that matters to us. However, meeting this challenge can be decisive as to whether a conflict becomes an opportunity for constructive change or escalates in a destructive way</a:t>
            </a:r>
          </a:p>
        </p:txBody>
      </p:sp>
    </p:spTree>
    <p:extLst>
      <p:ext uri="{BB962C8B-B14F-4D97-AF65-F5344CB8AC3E}">
        <p14:creationId xmlns:p14="http://schemas.microsoft.com/office/powerpoint/2010/main" val="230289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2" name="Rectangle 1"/>
          <p:cNvSpPr/>
          <p:nvPr/>
        </p:nvSpPr>
        <p:spPr>
          <a:xfrm>
            <a:off x="1706825" y="933494"/>
            <a:ext cx="5984395" cy="460895"/>
          </a:xfrm>
          <a:prstGeom prst="rect">
            <a:avLst/>
          </a:prstGeom>
          <a:solidFill>
            <a:schemeClr val="accent2"/>
          </a:solidFill>
          <a:ln>
            <a:solidFill>
              <a:schemeClr val="tx1">
                <a:lumMod val="95000"/>
                <a:lumOff val="5000"/>
              </a:schemeClr>
            </a:solidFill>
          </a:ln>
        </p:spPr>
        <p:txBody>
          <a:bodyPr wrap="none">
            <a:spAutoFit/>
          </a:bodyPr>
          <a:lstStyle/>
          <a:p>
            <a:pPr>
              <a:lnSpc>
                <a:spcPct val="107000"/>
              </a:lnSpc>
              <a:spcAft>
                <a:spcPts val="800"/>
              </a:spcAft>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Acceptance or unconditional positive regard</a:t>
            </a:r>
            <a:endPar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Picture 6"/>
          <p:cNvPicPr/>
          <p:nvPr/>
        </p:nvPicPr>
        <p:blipFill rotWithShape="1">
          <a:blip r:embed="rId3"/>
          <a:srcRect l="21153" t="30314" r="24744" b="17264"/>
          <a:stretch/>
        </p:blipFill>
        <p:spPr bwMode="auto">
          <a:xfrm>
            <a:off x="0" y="1506324"/>
            <a:ext cx="7691220" cy="535167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86761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1762812" y="841126"/>
            <a:ext cx="7154946"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Problems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with Receiving Acceptance or Respect</a:t>
            </a: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2" name="Rectangle 1"/>
          <p:cNvSpPr/>
          <p:nvPr/>
        </p:nvSpPr>
        <p:spPr>
          <a:xfrm>
            <a:off x="0" y="1521569"/>
            <a:ext cx="8700940" cy="193899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000" dirty="0"/>
              <a:t>Occasionally it happens that our acceptance of the other person is not well received. This can happen if, for example, the other person does not accept him/herself and hence raises suspicion that being accepted by another person might have some manipulative intent</a:t>
            </a:r>
            <a:r>
              <a:rPr lang="en-US" sz="2000" dirty="0" smtClean="0"/>
              <a:t>.</a:t>
            </a:r>
            <a:br>
              <a:rPr lang="en-US" sz="2000" dirty="0" smtClean="0"/>
            </a:br>
            <a:r>
              <a:rPr lang="en-US" sz="2000" b="1" u="sng" dirty="0">
                <a:solidFill>
                  <a:srgbClr val="C00000"/>
                </a:solidFill>
                <a:effectLst>
                  <a:outerShdw blurRad="38100" dist="38100" dir="2700000" algn="tl">
                    <a:srgbClr val="000000">
                      <a:alpha val="43137"/>
                    </a:srgbClr>
                  </a:outerShdw>
                </a:effectLst>
              </a:rPr>
              <a:t>Example 1 for problems with acceptance:</a:t>
            </a:r>
          </a:p>
          <a:p>
            <a:endParaRPr lang="en-US" sz="2000" dirty="0"/>
          </a:p>
        </p:txBody>
      </p:sp>
      <p:sp>
        <p:nvSpPr>
          <p:cNvPr id="8" name="Rectangle 7"/>
          <p:cNvSpPr/>
          <p:nvPr/>
        </p:nvSpPr>
        <p:spPr>
          <a:xfrm>
            <a:off x="0" y="3623242"/>
            <a:ext cx="7927942" cy="646331"/>
          </a:xfrm>
          <a:prstGeom prst="rect">
            <a:avLst/>
          </a:prstGeom>
          <a:solidFill>
            <a:schemeClr val="accent4">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r>
              <a:rPr lang="en-US" b="1" u="sng" dirty="0">
                <a:effectLst>
                  <a:outerShdw blurRad="38100" dist="38100" dir="2700000" algn="tl">
                    <a:srgbClr val="000000">
                      <a:alpha val="43137"/>
                    </a:srgbClr>
                  </a:outerShdw>
                </a:effectLst>
              </a:rPr>
              <a:t>Manager to employee </a:t>
            </a:r>
            <a:r>
              <a:rPr lang="en-US" dirty="0"/>
              <a:t> “I appreciate how carefully you prepared the meeting</a:t>
            </a:r>
          </a:p>
          <a:p>
            <a:r>
              <a:rPr lang="en-US" dirty="0"/>
              <a:t>room.”</a:t>
            </a:r>
          </a:p>
        </p:txBody>
      </p:sp>
      <p:sp>
        <p:nvSpPr>
          <p:cNvPr id="9" name="Rectangle 8"/>
          <p:cNvSpPr/>
          <p:nvPr/>
        </p:nvSpPr>
        <p:spPr>
          <a:xfrm>
            <a:off x="0" y="4587827"/>
            <a:ext cx="7286920" cy="369332"/>
          </a:xfrm>
          <a:prstGeom prst="rect">
            <a:avLst/>
          </a:prstGeom>
          <a:solidFill>
            <a:schemeClr val="accent2">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r>
              <a:rPr lang="en-US" b="1" u="sng" dirty="0">
                <a:effectLst>
                  <a:outerShdw blurRad="38100" dist="38100" dir="2700000" algn="tl">
                    <a:srgbClr val="000000">
                      <a:alpha val="43137"/>
                    </a:srgbClr>
                  </a:outerShdw>
                </a:effectLst>
              </a:rPr>
              <a:t>Employee</a:t>
            </a:r>
            <a:r>
              <a:rPr lang="en-US" dirty="0"/>
              <a:t> “I just do my duty, that’s what I’m paid for!”</a:t>
            </a:r>
          </a:p>
        </p:txBody>
      </p:sp>
    </p:spTree>
    <p:extLst>
      <p:ext uri="{BB962C8B-B14F-4D97-AF65-F5344CB8AC3E}">
        <p14:creationId xmlns:p14="http://schemas.microsoft.com/office/powerpoint/2010/main" val="249310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 grpId="0" animBg="1"/>
      <p:bldP spid="8" grpId="0" animBg="1"/>
      <p:bldP spid="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3" name="Rectangle 2"/>
          <p:cNvSpPr/>
          <p:nvPr/>
        </p:nvSpPr>
        <p:spPr>
          <a:xfrm>
            <a:off x="1998483" y="913380"/>
            <a:ext cx="6295057" cy="460895"/>
          </a:xfrm>
          <a:prstGeom prst="rect">
            <a:avLst/>
          </a:prstGeom>
          <a:solidFill>
            <a:schemeClr val="accent4">
              <a:lumMod val="40000"/>
              <a:lumOff val="60000"/>
            </a:schemeClr>
          </a:solidFill>
          <a:ln>
            <a:solidFill>
              <a:schemeClr val="tx1">
                <a:lumMod val="95000"/>
                <a:lumOff val="5000"/>
              </a:schemeClr>
            </a:solidFill>
          </a:ln>
        </p:spPr>
        <p:txBody>
          <a:bodyPr wrap="none">
            <a:spAutoFit/>
          </a:bodyPr>
          <a:lstStyle/>
          <a:p>
            <a:pPr>
              <a:lnSpc>
                <a:spcPct val="107000"/>
              </a:lnSpc>
              <a:spcAft>
                <a:spcPts val="800"/>
              </a:spcAft>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Congruence or authenticity, and </a:t>
            </a: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transparency</a:t>
            </a:r>
            <a:endPar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738438"/>
            <a:ext cx="6096000" cy="734688"/>
          </a:xfrm>
          <a:prstGeom prst="rect">
            <a:avLst/>
          </a:prstGeom>
          <a:solidFill>
            <a:schemeClr val="bg1">
              <a:lumMod val="95000"/>
            </a:schemeClr>
          </a:solidFill>
          <a:ln>
            <a:solidFill>
              <a:schemeClr val="tx1">
                <a:lumMod val="95000"/>
                <a:lumOff val="5000"/>
              </a:schemeClr>
            </a:solidFill>
          </a:ln>
        </p:spPr>
        <p:txBody>
          <a:bodyPr>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Some synonyms for “congruence” are realness, transparency, genuineness, authenticity, openness.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 y="2837289"/>
            <a:ext cx="8050491" cy="1409617"/>
          </a:xfrm>
          <a:prstGeom prst="rect">
            <a:avLst/>
          </a:prstGeom>
          <a:solidFill>
            <a:schemeClr val="accent2">
              <a:lumMod val="20000"/>
              <a:lumOff val="80000"/>
            </a:schemeClr>
          </a:solidFill>
          <a:ln>
            <a:solidFill>
              <a:schemeClr val="tx1">
                <a:lumMod val="95000"/>
                <a:lumOff val="5000"/>
              </a:schemeClr>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This vital attitude is so basic on the one hand yet complex on the other hand that one term hardly suffices to capture the whole meaning. This is why a number of terms are being used interchangeably, each bringing core assets for any given context into the foreground. In the context of communication.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 y="4611069"/>
            <a:ext cx="8050491" cy="1938992"/>
          </a:xfrm>
          <a:prstGeom prst="rect">
            <a:avLst/>
          </a:prstGeom>
          <a:solidFill>
            <a:schemeClr val="accent1">
              <a:lumMod val="20000"/>
              <a:lumOff val="80000"/>
            </a:schemeClr>
          </a:solidFill>
          <a:ln>
            <a:solidFill>
              <a:schemeClr val="tx1">
                <a:lumMod val="95000"/>
                <a:lumOff val="5000"/>
              </a:schemeClr>
            </a:solidFill>
          </a:ln>
        </p:spPr>
        <p:txBody>
          <a:bodyPr wrap="square">
            <a:spAutoFit/>
          </a:bodyPr>
          <a:lstStyle/>
          <a:p>
            <a:r>
              <a:rPr lang="en-US" sz="2000" dirty="0"/>
              <a:t> “Transparency”—the 2nd item of the people-oriented agenda—is a key to delivering a message without any hidden aspects. In leadership, it is “honesty” or “integrity” that is what people look for and admire in a good leader in the first place Since the notion of congruence is so complex, let us break down the complexity of the concept at least to some degree and see which parts or levels can be congruent (matching) or incongruent in us.</a:t>
            </a:r>
          </a:p>
        </p:txBody>
      </p:sp>
    </p:spTree>
    <p:extLst>
      <p:ext uri="{BB962C8B-B14F-4D97-AF65-F5344CB8AC3E}">
        <p14:creationId xmlns:p14="http://schemas.microsoft.com/office/powerpoint/2010/main" val="209997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3" name="Rectangle 2"/>
          <p:cNvSpPr/>
          <p:nvPr/>
        </p:nvSpPr>
        <p:spPr>
          <a:xfrm>
            <a:off x="1998483" y="913380"/>
            <a:ext cx="6295057" cy="460895"/>
          </a:xfrm>
          <a:prstGeom prst="rect">
            <a:avLst/>
          </a:prstGeom>
          <a:solidFill>
            <a:schemeClr val="accent4">
              <a:lumMod val="40000"/>
              <a:lumOff val="60000"/>
            </a:schemeClr>
          </a:solidFill>
          <a:ln>
            <a:solidFill>
              <a:schemeClr val="tx1">
                <a:lumMod val="95000"/>
                <a:lumOff val="5000"/>
              </a:schemeClr>
            </a:solidFill>
          </a:ln>
        </p:spPr>
        <p:txBody>
          <a:bodyPr wrap="none">
            <a:spAutoFit/>
          </a:bodyPr>
          <a:lstStyle/>
          <a:p>
            <a:pPr>
              <a:lnSpc>
                <a:spcPct val="107000"/>
              </a:lnSpc>
              <a:spcAft>
                <a:spcPts val="800"/>
              </a:spcAft>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Congruence or authenticity, and </a:t>
            </a: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transparency</a:t>
            </a:r>
            <a:endPar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0" y="1738438"/>
            <a:ext cx="6096000" cy="1015663"/>
          </a:xfrm>
          <a:prstGeom prst="rect">
            <a:avLst/>
          </a:prstGeom>
          <a:solidFill>
            <a:schemeClr val="bg1">
              <a:lumMod val="95000"/>
            </a:schemeClr>
          </a:solidFill>
          <a:ln>
            <a:solidFill>
              <a:schemeClr val="tx1">
                <a:lumMod val="95000"/>
                <a:lumOff val="5000"/>
              </a:schemeClr>
            </a:solidFill>
          </a:ln>
        </p:spPr>
        <p:txBody>
          <a:bodyPr>
            <a:spAutoFit/>
          </a:bodyPr>
          <a:lstStyle/>
          <a:p>
            <a:r>
              <a:rPr lang="en-US" sz="2000" dirty="0"/>
              <a:t> </a:t>
            </a:r>
            <a:r>
              <a:rPr lang="en-US" sz="2000" dirty="0" smtClean="0"/>
              <a:t>The </a:t>
            </a:r>
            <a:r>
              <a:rPr lang="en-US" sz="2000" dirty="0"/>
              <a:t>easier part is the one which we can control consciously, namely our expression of what we feel is going on inside us. </a:t>
            </a:r>
          </a:p>
        </p:txBody>
      </p:sp>
      <p:sp>
        <p:nvSpPr>
          <p:cNvPr id="5" name="Rectangle 4"/>
          <p:cNvSpPr/>
          <p:nvPr/>
        </p:nvSpPr>
        <p:spPr>
          <a:xfrm>
            <a:off x="0" y="3006972"/>
            <a:ext cx="8050491" cy="1015663"/>
          </a:xfrm>
          <a:prstGeom prst="rect">
            <a:avLst/>
          </a:prstGeom>
          <a:solidFill>
            <a:schemeClr val="accent2">
              <a:lumMod val="20000"/>
              <a:lumOff val="80000"/>
            </a:schemeClr>
          </a:solidFill>
          <a:ln>
            <a:solidFill>
              <a:schemeClr val="tx1">
                <a:lumMod val="95000"/>
                <a:lumOff val="5000"/>
              </a:schemeClr>
            </a:solidFill>
          </a:ln>
        </p:spPr>
        <p:txBody>
          <a:bodyPr wrap="square">
            <a:spAutoFit/>
          </a:bodyPr>
          <a:lstStyle/>
          <a:p>
            <a:r>
              <a:rPr lang="en-US" sz="2000" dirty="0"/>
              <a:t>The more difficult part of congruence which we cannot fully control willingly is whether our inner world (feeling and meaning) is in tune (congruent) with our perception of this inner experience.</a:t>
            </a:r>
          </a:p>
        </p:txBody>
      </p:sp>
      <p:sp>
        <p:nvSpPr>
          <p:cNvPr id="11" name="Rectangle 10"/>
          <p:cNvSpPr/>
          <p:nvPr/>
        </p:nvSpPr>
        <p:spPr>
          <a:xfrm>
            <a:off x="-1" y="4418412"/>
            <a:ext cx="8050491" cy="2246769"/>
          </a:xfrm>
          <a:prstGeom prst="rect">
            <a:avLst/>
          </a:prstGeom>
          <a:solidFill>
            <a:schemeClr val="accent1">
              <a:lumMod val="20000"/>
              <a:lumOff val="80000"/>
            </a:schemeClr>
          </a:solidFill>
          <a:ln>
            <a:solidFill>
              <a:schemeClr val="tx1">
                <a:lumMod val="95000"/>
                <a:lumOff val="5000"/>
              </a:schemeClr>
            </a:solidFill>
          </a:ln>
        </p:spPr>
        <p:txBody>
          <a:bodyPr wrap="square">
            <a:spAutoFit/>
          </a:bodyPr>
          <a:lstStyle/>
          <a:p>
            <a:r>
              <a:rPr lang="en-US" sz="2000" dirty="0"/>
              <a:t>In brief, we are congruent or genuine only if our inner world (feeling and meaning) is in tune with the perception, as well as the communication, of our experience. the development of congruence is a process that spans our whole lifetime and is never accomplished completely. This can be understood such that the environment tends to bring us into situations, for example, new ones, in which we need to establish congruence from initial disorientation.</a:t>
            </a:r>
          </a:p>
        </p:txBody>
      </p:sp>
    </p:spTree>
    <p:extLst>
      <p:ext uri="{BB962C8B-B14F-4D97-AF65-F5344CB8AC3E}">
        <p14:creationId xmlns:p14="http://schemas.microsoft.com/office/powerpoint/2010/main" val="1713443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3" name="Rectangle 2"/>
          <p:cNvSpPr/>
          <p:nvPr/>
        </p:nvSpPr>
        <p:spPr>
          <a:xfrm>
            <a:off x="1998483" y="913380"/>
            <a:ext cx="6295057" cy="460895"/>
          </a:xfrm>
          <a:prstGeom prst="rect">
            <a:avLst/>
          </a:prstGeom>
          <a:solidFill>
            <a:schemeClr val="accent4">
              <a:lumMod val="40000"/>
              <a:lumOff val="60000"/>
            </a:schemeClr>
          </a:solidFill>
          <a:ln>
            <a:solidFill>
              <a:schemeClr val="tx1">
                <a:lumMod val="95000"/>
                <a:lumOff val="5000"/>
              </a:schemeClr>
            </a:solidFill>
          </a:ln>
        </p:spPr>
        <p:txBody>
          <a:bodyPr wrap="none">
            <a:spAutoFit/>
          </a:bodyPr>
          <a:lstStyle/>
          <a:p>
            <a:pPr>
              <a:lnSpc>
                <a:spcPct val="107000"/>
              </a:lnSpc>
              <a:spcAft>
                <a:spcPts val="800"/>
              </a:spcAft>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Congruence or authenticity, and </a:t>
            </a: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transparency</a:t>
            </a:r>
            <a:endPar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p:cNvPicPr/>
          <p:nvPr/>
        </p:nvPicPr>
        <p:blipFill rotWithShape="1">
          <a:blip r:embed="rId3"/>
          <a:srcRect l="24102" t="21197" r="18077" b="16809"/>
          <a:stretch/>
        </p:blipFill>
        <p:spPr bwMode="auto">
          <a:xfrm>
            <a:off x="0" y="1575098"/>
            <a:ext cx="7814310" cy="528290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84399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1706251" y="799978"/>
            <a:ext cx="7154946"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Problems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with </a:t>
            </a: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Congruence</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725864" y="4671"/>
            <a:ext cx="9539926" cy="707886"/>
          </a:xfrm>
          <a:prstGeom prst="rect">
            <a:avLst/>
          </a:prstGeom>
          <a:solidFill>
            <a:schemeClr val="bg1"/>
          </a:solidFill>
          <a:ln>
            <a:solidFill>
              <a:schemeClr val="accent1"/>
            </a:solidFill>
          </a:ln>
        </p:spPr>
        <p:txBody>
          <a:bodyPr wrap="square">
            <a:spAutoFit/>
          </a:bodyPr>
          <a:lstStyle/>
          <a:p>
            <a:pPr algn="ctr"/>
            <a:r>
              <a:rPr lang="en-US" sz="2000" b="1" dirty="0"/>
              <a:t>The Interpersonal Relationship at Work:</a:t>
            </a:r>
          </a:p>
          <a:p>
            <a:pPr algn="ctr"/>
            <a:r>
              <a:rPr lang="en-US" sz="2000" b="1" dirty="0"/>
              <a:t>The Preconditions of Transformative Communication plan</a:t>
            </a:r>
          </a:p>
        </p:txBody>
      </p:sp>
      <p:sp>
        <p:nvSpPr>
          <p:cNvPr id="2" name="Rectangle 1"/>
          <p:cNvSpPr/>
          <p:nvPr/>
        </p:nvSpPr>
        <p:spPr>
          <a:xfrm>
            <a:off x="0" y="1442940"/>
            <a:ext cx="11613823" cy="163121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000" dirty="0"/>
              <a:t>Congruence is an inner state in which we reside, more or less, and that we endeavor to re-establish once environmental or inner influences cause incongruences that often can be perceived as some kind of tension or stress. Let us consider a few examples</a:t>
            </a:r>
            <a:r>
              <a:rPr lang="en-US" sz="2000" dirty="0" smtClean="0"/>
              <a:t>:</a:t>
            </a:r>
            <a:br>
              <a:rPr lang="en-US" sz="2000" dirty="0" smtClean="0"/>
            </a:br>
            <a:r>
              <a:rPr lang="en-US" sz="2000" b="1" u="sng" dirty="0">
                <a:solidFill>
                  <a:srgbClr val="C00000"/>
                </a:solidFill>
                <a:effectLst>
                  <a:outerShdw blurRad="38100" dist="38100" dir="2700000" algn="tl">
                    <a:srgbClr val="000000">
                      <a:alpha val="43137"/>
                    </a:srgbClr>
                  </a:outerShdw>
                </a:effectLst>
              </a:rPr>
              <a:t>Example 1 for problems with acceptance:</a:t>
            </a:r>
          </a:p>
          <a:p>
            <a:endParaRPr lang="en-US" sz="2000" dirty="0"/>
          </a:p>
        </p:txBody>
      </p:sp>
      <p:sp>
        <p:nvSpPr>
          <p:cNvPr id="8" name="Rectangle 7"/>
          <p:cNvSpPr/>
          <p:nvPr/>
        </p:nvSpPr>
        <p:spPr>
          <a:xfrm>
            <a:off x="0" y="3255453"/>
            <a:ext cx="7927942" cy="1200329"/>
          </a:xfrm>
          <a:prstGeom prst="rect">
            <a:avLst/>
          </a:prstGeom>
          <a:solidFill>
            <a:schemeClr val="accent4">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r>
              <a:rPr lang="en-US" dirty="0"/>
              <a:t>Illustrating environmental conditions challenging congruence: </a:t>
            </a:r>
          </a:p>
          <a:p>
            <a:r>
              <a:rPr lang="en-US" dirty="0"/>
              <a:t>As the leading senior architect of your small town, you love your job and are made the head of a jury to select and award the best architectural designs for the renewal   of the city center.</a:t>
            </a:r>
          </a:p>
        </p:txBody>
      </p:sp>
      <p:sp>
        <p:nvSpPr>
          <p:cNvPr id="9" name="Rectangle 8"/>
          <p:cNvSpPr/>
          <p:nvPr/>
        </p:nvSpPr>
        <p:spPr>
          <a:xfrm>
            <a:off x="0" y="4826148"/>
            <a:ext cx="7286920" cy="2031325"/>
          </a:xfrm>
          <a:prstGeom prst="rect">
            <a:avLst/>
          </a:prstGeom>
          <a:solidFill>
            <a:schemeClr val="accent2">
              <a:lumMod val="20000"/>
              <a:lumOff val="80000"/>
            </a:schemeClr>
          </a:solidFill>
        </p:spPr>
        <p:style>
          <a:lnRef idx="2">
            <a:schemeClr val="dk1"/>
          </a:lnRef>
          <a:fillRef idx="1">
            <a:schemeClr val="lt1"/>
          </a:fillRef>
          <a:effectRef idx="0">
            <a:schemeClr val="dk1"/>
          </a:effectRef>
          <a:fontRef idx="minor">
            <a:schemeClr val="dk1"/>
          </a:fontRef>
        </p:style>
        <p:txBody>
          <a:bodyPr wrap="square">
            <a:spAutoFit/>
          </a:bodyPr>
          <a:lstStyle/>
          <a:p>
            <a:r>
              <a:rPr lang="en-US" dirty="0"/>
              <a:t>Suddenly, you get a new boss who is politically biased and requires you to focus on strategic, political criteria in the architectural design proposals above all. As a consequence, you have to turn back the ingenious proposals and accept those that meet the political criteria, all this clearly against your sense of integrity. Because of your age, you cannot simply quit the job, as this would likely render you unemployed and cause a threat to your economical existence. You are under extreme pressure.</a:t>
            </a:r>
          </a:p>
        </p:txBody>
      </p:sp>
    </p:spTree>
    <p:extLst>
      <p:ext uri="{BB962C8B-B14F-4D97-AF65-F5344CB8AC3E}">
        <p14:creationId xmlns:p14="http://schemas.microsoft.com/office/powerpoint/2010/main" val="1299106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 grpId="0" animBg="1"/>
      <p:bldP spid="8" grpId="0" animBg="1"/>
      <p:bldP spid="9"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4" name="Rectangle 3"/>
          <p:cNvSpPr/>
          <p:nvPr/>
        </p:nvSpPr>
        <p:spPr>
          <a:xfrm>
            <a:off x="3680019" y="2649267"/>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2062</TotalTime>
  <Words>5927</Words>
  <Application>Microsoft Office PowerPoint</Application>
  <PresentationFormat>Widescreen</PresentationFormat>
  <Paragraphs>389</Paragraphs>
  <Slides>67</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67</vt:i4>
      </vt:variant>
    </vt:vector>
  </HeadingPairs>
  <TitlesOfParts>
    <vt:vector size="74" baseType="lpstr">
      <vt:lpstr>Arial</vt:lpstr>
      <vt:lpstr>Calibri</vt:lpstr>
      <vt:lpstr>Calibri Light</vt:lpstr>
      <vt:lpstr>Symbol</vt:lpstr>
      <vt:lpstr>Times New Roman</vt:lpstr>
      <vt:lpstr>Office Theme</vt:lpstr>
      <vt:lpstr>1_Office Theme</vt:lpstr>
      <vt:lpstr>Communication Management Chapter 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105</cp:revision>
  <dcterms:created xsi:type="dcterms:W3CDTF">2021-01-29T09:19:11Z</dcterms:created>
  <dcterms:modified xsi:type="dcterms:W3CDTF">2021-10-29T13:13:49Z</dcterms:modified>
</cp:coreProperties>
</file>