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62" r:id="rId5"/>
    <p:sldMasterId id="2147483663" r:id="rId6"/>
    <p:sldMasterId id="2147483665" r:id="rId7"/>
  </p:sldMasterIdLst>
  <p:notesMasterIdLst>
    <p:notesMasterId r:id="rId49"/>
  </p:notesMasterIdLst>
  <p:sldIdLst>
    <p:sldId id="507" r:id="rId8"/>
    <p:sldId id="271" r:id="rId9"/>
    <p:sldId id="539" r:id="rId10"/>
    <p:sldId id="591" r:id="rId11"/>
    <p:sldId id="692" r:id="rId12"/>
    <p:sldId id="693" r:id="rId13"/>
    <p:sldId id="694" r:id="rId14"/>
    <p:sldId id="695" r:id="rId15"/>
    <p:sldId id="696" r:id="rId16"/>
    <p:sldId id="697" r:id="rId17"/>
    <p:sldId id="698" r:id="rId18"/>
    <p:sldId id="699" r:id="rId19"/>
    <p:sldId id="700" r:id="rId20"/>
    <p:sldId id="701" r:id="rId21"/>
    <p:sldId id="702" r:id="rId22"/>
    <p:sldId id="703" r:id="rId23"/>
    <p:sldId id="704" r:id="rId24"/>
    <p:sldId id="705" r:id="rId25"/>
    <p:sldId id="706" r:id="rId26"/>
    <p:sldId id="707" r:id="rId27"/>
    <p:sldId id="708" r:id="rId28"/>
    <p:sldId id="710" r:id="rId29"/>
    <p:sldId id="711" r:id="rId30"/>
    <p:sldId id="709" r:id="rId31"/>
    <p:sldId id="712" r:id="rId32"/>
    <p:sldId id="713" r:id="rId33"/>
    <p:sldId id="714" r:id="rId34"/>
    <p:sldId id="715" r:id="rId35"/>
    <p:sldId id="716" r:id="rId36"/>
    <p:sldId id="717" r:id="rId37"/>
    <p:sldId id="718" r:id="rId38"/>
    <p:sldId id="719" r:id="rId39"/>
    <p:sldId id="720" r:id="rId40"/>
    <p:sldId id="721" r:id="rId41"/>
    <p:sldId id="722" r:id="rId42"/>
    <p:sldId id="723" r:id="rId43"/>
    <p:sldId id="724" r:id="rId44"/>
    <p:sldId id="725" r:id="rId45"/>
    <p:sldId id="726" r:id="rId46"/>
    <p:sldId id="727" r:id="rId47"/>
    <p:sldId id="349" r:id="rId48"/>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364" autoAdjust="0"/>
  </p:normalViewPr>
  <p:slideViewPr>
    <p:cSldViewPr snapToGrid="0">
      <p:cViewPr varScale="1">
        <p:scale>
          <a:sx n="63" d="100"/>
          <a:sy n="63" d="100"/>
        </p:scale>
        <p:origin x="80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presProps" Target="pres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8" Type="http://schemas.openxmlformats.org/officeDocument/2006/relationships/slide" Target="slides/slide1.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11266" name="Header Placeholder 1"/>
          <p:cNvSpPr>
            <a:spLocks noGrp="1" noEditPoints="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11267" name="Date Placeholder 2"/>
          <p:cNvSpPr>
            <a:spLocks noGrp="1" noEditPoints="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vl1pPr>
          </a:lstStyle>
          <a:p>
            <a:fld id="{AB2FCE78-DB46-46F5-8371-433E32380DE7}" type="datetime1">
              <a:rPr lang="en-US" altLang="en-US"/>
              <a:pPr/>
              <a:t>11/22/2024</a:t>
            </a:fld>
            <a:endParaRPr lang="en-US" altLang="en-US"/>
          </a:p>
        </p:txBody>
      </p:sp>
      <p:sp>
        <p:nvSpPr>
          <p:cNvPr id="11268" name="Slide Image Placeholder 3"/>
          <p:cNvSpPr>
            <a:spLocks noGrp="1" noRot="1" noChangeAspect="1" noEditPoints="1" noChangeArrowheads="1"/>
          </p:cNvSpPr>
          <p:nvPr>
            <p:ph type="sldImg" idx="2"/>
          </p:nvPr>
        </p:nvSpPr>
        <p:spPr bwMode="auto">
          <a:xfrm>
            <a:off x="685800" y="1143000"/>
            <a:ext cx="5486400" cy="308610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Notes Placeholder 4"/>
          <p:cNvSpPr>
            <a:spLocks noGrp="1" noEditPoints="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1270" name="Footer Placeholder 5"/>
          <p:cNvSpPr>
            <a:spLocks noGrp="1" noEditPoints="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11271" name="Slide Number Placeholder 6"/>
          <p:cNvSpPr>
            <a:spLocks noGrp="1" noEditPoints="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vl1pPr>
          </a:lstStyle>
          <a:p>
            <a:fld id="{70D40001-339E-431F-9283-B9D2851F80B8}" type="slidenum">
              <a:rPr lang="en-US" altLang="en-US"/>
              <a:pPr/>
              <a:t>‹#›</a:t>
            </a:fld>
            <a:endParaRPr lang="en-US" altLang="en-US"/>
          </a:p>
        </p:txBody>
      </p:sp>
    </p:spTree>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Calibri" panose="020F0502020204030204" pitchFamily="34" charset="0"/>
        <a:ea typeface="+mn-ea"/>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mn-ea"/>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mn-ea"/>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mn-ea"/>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371931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08715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027976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867403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6881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1881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23077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22404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1345767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473068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71236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9062058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12637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350129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342691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43341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5862396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82033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028455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0406346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21299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7475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40818288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54628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2228456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32334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28310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1349832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251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641337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238001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2767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649102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109406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5970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1353144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314689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00857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7977695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05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686572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0444655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71763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0365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40.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Google Shape;110;p23"/>
          <p:cNvSpPr>
            <a:spLocks noChangeArrowheads="1"/>
          </p:cNvSpPr>
          <p:nvPr/>
        </p:nvSpPr>
        <p:spPr bwMode="auto">
          <a:xfrm rot="10800000" flipH="1">
            <a:off x="0" y="-42863"/>
            <a:ext cx="12190413" cy="5815013"/>
          </a:xfrm>
          <a:custGeom>
            <a:avLst/>
            <a:gdLst>
              <a:gd name="T0" fmla="*/ 0 w 12191999"/>
              <a:gd name="T1" fmla="*/ 0 h 5816453"/>
              <a:gd name="T2" fmla="*/ 10317822 w 12191999"/>
              <a:gd name="T3" fmla="*/ 0 h 5816453"/>
              <a:gd name="T4" fmla="*/ 10317822 w 12191999"/>
              <a:gd name="T5" fmla="*/ 0 h 5816453"/>
              <a:gd name="T6" fmla="*/ 12192000 w 12191999"/>
              <a:gd name="T7" fmla="*/ 1874177 h 5816453"/>
              <a:gd name="T8" fmla="*/ 12191999 w 12191999"/>
              <a:gd name="T9" fmla="*/ 1874177 h 5816453"/>
              <a:gd name="T10" fmla="*/ 12191999 w 12191999"/>
              <a:gd name="T11" fmla="*/ 5816453 h 5816453"/>
              <a:gd name="T12" fmla="*/ 0 w 12191999"/>
              <a:gd name="T13" fmla="*/ 5816453 h 5816453"/>
            </a:gdLst>
            <a:ahLst/>
            <a:cxnLst>
              <a:cxn ang="0">
                <a:pos x="T0" y="T1"/>
              </a:cxn>
              <a:cxn ang="0">
                <a:pos x="T2" y="T3"/>
              </a:cxn>
              <a:cxn ang="0">
                <a:pos x="T4" y="T5"/>
              </a:cxn>
              <a:cxn ang="0">
                <a:pos x="T6" y="T7"/>
              </a:cxn>
              <a:cxn ang="0">
                <a:pos x="T8" y="T9"/>
              </a:cxn>
              <a:cxn ang="0">
                <a:pos x="T10" y="T11"/>
              </a:cxn>
              <a:cxn ang="0">
                <a:pos x="T12" y="T13"/>
              </a:cxn>
            </a:cxnLst>
            <a:rect l="0" t="0" r="r" b="b"/>
            <a:pathLst>
              <a:path w="12191999" h="5816453">
                <a:moveTo>
                  <a:pt x="0" y="0"/>
                </a:moveTo>
                <a:lnTo>
                  <a:pt x="10317822" y="0"/>
                </a:lnTo>
                <a:cubicBezTo>
                  <a:pt x="11352901" y="0"/>
                  <a:pt x="12192000" y="839097"/>
                  <a:pt x="12192000" y="1874177"/>
                </a:cubicBezTo>
                <a:cubicBezTo>
                  <a:pt x="12192000" y="1874177"/>
                  <a:pt x="12191999" y="1874177"/>
                  <a:pt x="12191999" y="1874177"/>
                </a:cubicBezTo>
                <a:lnTo>
                  <a:pt x="12191999" y="5816453"/>
                </a:lnTo>
                <a:lnTo>
                  <a:pt x="0" y="581645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1800"/>
            </a:pPr>
            <a:endParaRPr lang="en-US" altLang="en-US" sz="1800">
              <a:solidFill>
                <a:srgbClr val="FFFFFF"/>
              </a:solidFill>
              <a:latin typeface="Calibri" panose="020F0502020204030204" pitchFamily="34" charset="0"/>
              <a:cs typeface="Calibri" panose="020F0502020204030204" pitchFamily="34" charset="0"/>
              <a:sym typeface="Calibri" panose="020F0502020204030204" pitchFamily="34" charset="0"/>
            </a:endParaRPr>
          </a:p>
        </p:txBody>
      </p:sp>
      <p:pic>
        <p:nvPicPr>
          <p:cNvPr id="6147" name="Google Shape;111;p23"/>
          <p:cNvPicPr preferRelativeResize="0">
            <a:picLocks noGrp="1" noEditPoints="1" noChangeArrowheads="1"/>
          </p:cNvPicPr>
          <p:nvPr/>
        </p:nvPicPr>
        <p:blipFill>
          <a:blip r:embed="rId2" cstate="print">
            <a:extLst>
              <a:ext uri="{28A0092B-C50C-407E-A947-70E740481C1C}">
                <a14:useLocalDpi xmlns:a14="http://schemas.microsoft.com/office/drawing/2010/main" val="0"/>
              </a:ext>
            </a:extLst>
          </a:blip>
          <a:srcRect l="4175" r="4175"/>
          <a:stretch>
            <a:fillRect/>
          </a:stretch>
        </p:blipFill>
        <p:spPr bwMode="auto">
          <a:xfrm>
            <a:off x="458788" y="327886"/>
            <a:ext cx="8658225" cy="5299076"/>
          </a:xfrm>
          <a:prstGeom prst="rect">
            <a:avLst/>
          </a:prstGeom>
          <a:solidFill>
            <a:srgbClr val="D8D8D8">
              <a:alpha val="48047"/>
            </a:srgb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148" name="Google Shape;112;p23"/>
          <p:cNvSpPr txBox="1">
            <a:spLocks noChangeArrowheads="1"/>
          </p:cNvSpPr>
          <p:nvPr/>
        </p:nvSpPr>
        <p:spPr bwMode="auto">
          <a:xfrm>
            <a:off x="7981997" y="1404129"/>
            <a:ext cx="4325937" cy="1446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4400"/>
            </a:pPr>
            <a:r>
              <a:rPr lang="en-US" altLang="en-US" sz="4400" b="1" dirty="0">
                <a:solidFill>
                  <a:srgbClr val="00B0F0"/>
                </a:solidFill>
                <a:latin typeface="+mn-lt"/>
                <a:cs typeface="Times New Roman" panose="02020603050405020304" pitchFamily="18" charset="0"/>
                <a:sym typeface="Times New Roman" panose="02020603050405020304" pitchFamily="18" charset="0"/>
              </a:rPr>
              <a:t>Project Monitoring</a:t>
            </a:r>
            <a:endParaRPr lang="en-US" altLang="en-US" dirty="0">
              <a:latin typeface="+mn-lt"/>
            </a:endParaRPr>
          </a:p>
        </p:txBody>
      </p:sp>
      <p:sp>
        <p:nvSpPr>
          <p:cNvPr id="6149" name="Google Shape;113;p23"/>
          <p:cNvSpPr>
            <a:spLocks noChangeArrowheads="1"/>
          </p:cNvSpPr>
          <p:nvPr/>
        </p:nvSpPr>
        <p:spPr bwMode="auto">
          <a:xfrm>
            <a:off x="6762161" y="2896734"/>
            <a:ext cx="3517900" cy="530225"/>
          </a:xfrm>
          <a:prstGeom prst="roundRect">
            <a:avLst>
              <a:gd name="adj" fmla="val 16667"/>
            </a:avLst>
          </a:prstGeom>
          <a:solidFill>
            <a:srgbClr val="FFFFFF"/>
          </a:solidFill>
          <a:ln w="12700" cap="flat" cmpd="sng">
            <a:solidFill>
              <a:srgbClr val="8E5A6D"/>
            </a:solidFill>
            <a:prstDash val="solid"/>
            <a:miter lim="1220703"/>
            <a:headEnd type="none" w="sm" len="sm"/>
            <a:tailEnd type="none" w="sm" len="sm"/>
          </a:ln>
        </p:spPr>
        <p:txBody>
          <a:bodyPr lIns="91425" tIns="45700" rIns="91425" bIns="45700" anchor="ct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lgn="ctr">
              <a:buSzPts val="2800"/>
            </a:pPr>
            <a:r>
              <a:rPr lang="en-US" altLang="en-US" sz="2800" b="1" dirty="0">
                <a:latin typeface="+mn-lt"/>
                <a:cs typeface="Times New Roman" panose="02020603050405020304" pitchFamily="18" charset="0"/>
                <a:sym typeface="Times New Roman" panose="02020603050405020304" pitchFamily="18" charset="0"/>
              </a:rPr>
              <a:t>Lecture 8</a:t>
            </a:r>
            <a:endParaRPr lang="en-US" altLang="en-US" dirty="0">
              <a:latin typeface="+mn-lt"/>
            </a:endParaRPr>
          </a:p>
        </p:txBody>
      </p:sp>
      <p:sp>
        <p:nvSpPr>
          <p:cNvPr id="6150" name="Google Shape;114;p23"/>
          <p:cNvSpPr txBox="1">
            <a:spLocks noChangeArrowheads="1"/>
          </p:cNvSpPr>
          <p:nvPr/>
        </p:nvSpPr>
        <p:spPr bwMode="auto">
          <a:xfrm>
            <a:off x="7223759" y="3443935"/>
            <a:ext cx="2886891" cy="400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000"/>
            </a:pPr>
            <a:r>
              <a:rPr lang="en-US" altLang="en-US" sz="2000" b="1" dirty="0">
                <a:latin typeface="+mn-lt"/>
                <a:cs typeface="Times New Roman" panose="02020603050405020304" pitchFamily="18" charset="0"/>
                <a:sym typeface="Times New Roman" panose="02020603050405020304" pitchFamily="18" charset="0"/>
              </a:rPr>
              <a:t>PMG 333</a:t>
            </a:r>
            <a:endParaRPr lang="en-US" altLang="en-US" b="1" dirty="0">
              <a:latin typeface="+mn-lt"/>
            </a:endParaRPr>
          </a:p>
        </p:txBody>
      </p:sp>
      <p:sp>
        <p:nvSpPr>
          <p:cNvPr id="6151" name="Google Shape;115;p23"/>
          <p:cNvSpPr txBox="1">
            <a:spLocks noChangeArrowheads="1"/>
          </p:cNvSpPr>
          <p:nvPr/>
        </p:nvSpPr>
        <p:spPr bwMode="auto">
          <a:xfrm>
            <a:off x="458788" y="6238740"/>
            <a:ext cx="4886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800"/>
            </a:pPr>
            <a:r>
              <a:rPr lang="en-US" altLang="en-US" sz="2800" b="1" dirty="0">
                <a:solidFill>
                  <a:srgbClr val="00B0F0"/>
                </a:solidFill>
                <a:latin typeface="+mn-lt"/>
                <a:cs typeface="Times New Roman" panose="02020603050405020304" pitchFamily="18" charset="0"/>
                <a:sym typeface="Times New Roman" panose="02020603050405020304" pitchFamily="18" charset="0"/>
              </a:rPr>
              <a:t>Dr. Mohammed Mustafa</a:t>
            </a:r>
            <a:endParaRPr lang="en-US" altLang="en-US" dirty="0">
              <a:latin typeface="+mn-lt"/>
            </a:endParaRPr>
          </a:p>
        </p:txBody>
      </p:sp>
      <p:sp>
        <p:nvSpPr>
          <p:cNvPr id="6152" name="Google Shape;116;p23"/>
          <p:cNvSpPr txBox="1">
            <a:spLocks noChangeArrowheads="1"/>
          </p:cNvSpPr>
          <p:nvPr/>
        </p:nvSpPr>
        <p:spPr bwMode="auto">
          <a:xfrm>
            <a:off x="458788" y="5830888"/>
            <a:ext cx="48863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spAutoFit/>
          </a:bodyPr>
          <a:lstStyle>
            <a:lvl1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4572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9144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13716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1828800" eaLnBrk="0" fontAlgn="base" hangingPunct="0">
              <a:spcBef>
                <a:spcPct val="0"/>
              </a:spcBef>
              <a:spcAft>
                <a:spcPct val="0"/>
              </a:spcAft>
              <a:buClr>
                <a:srgbClr val="000000"/>
              </a:buClr>
              <a:buFont typeface="Arial" panose="020B0604020202020204" pitchFamily="34" charset="0"/>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a:buSzPts val="2400"/>
            </a:pPr>
            <a:r>
              <a:rPr lang="en-US" altLang="en-US" sz="2400" b="1" dirty="0">
                <a:solidFill>
                  <a:srgbClr val="00B0F0"/>
                </a:solidFill>
                <a:latin typeface="+mn-lt"/>
                <a:cs typeface="Times New Roman" panose="02020603050405020304" pitchFamily="18" charset="0"/>
                <a:sym typeface="Times New Roman" panose="02020603050405020304" pitchFamily="18" charset="0"/>
              </a:rPr>
              <a:t>Prepared by</a:t>
            </a:r>
            <a:endParaRPr lang="en-US" altLang="en-US" b="1" dirty="0">
              <a:latin typeface="+mn-lt"/>
            </a:endParaRPr>
          </a:p>
        </p:txBody>
      </p:sp>
      <p:pic>
        <p:nvPicPr>
          <p:cNvPr id="6154" name="Google Shape;118;p23"/>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7"/>
          <a:stretch>
            <a:fillRect/>
          </a:stretch>
        </p:blipFill>
        <p:spPr bwMode="auto">
          <a:xfrm>
            <a:off x="9782175" y="5873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847050" y="3772785"/>
            <a:ext cx="3205109" cy="1077218"/>
          </a:xfrm>
          <a:prstGeom prst="rect">
            <a:avLst/>
          </a:prstGeom>
        </p:spPr>
        <p:txBody>
          <a:bodyPr wrap="none">
            <a:spAutoFit/>
          </a:bodyPr>
          <a:lstStyle/>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Being an Effective</a:t>
            </a:r>
          </a:p>
          <a:p>
            <a:pPr algn="ctr">
              <a:buSzPts val="2800"/>
            </a:pPr>
            <a:r>
              <a:rPr lang="en-US" sz="3200" b="1" dirty="0">
                <a:solidFill>
                  <a:srgbClr val="000000"/>
                </a:solidFill>
                <a:latin typeface="+mn-lt"/>
                <a:cs typeface="Times New Roman" panose="02020603050405020304" pitchFamily="18" charset="0"/>
                <a:sym typeface="Arial" panose="020B0604020202020204" pitchFamily="34" charset="0"/>
              </a:rPr>
              <a:t>Project Manager</a:t>
            </a:r>
          </a:p>
        </p:txBody>
      </p:sp>
      <p:pic>
        <p:nvPicPr>
          <p:cNvPr id="5" name="Video 4">
            <a:extLst>
              <a:ext uri="{FF2B5EF4-FFF2-40B4-BE49-F238E27FC236}">
                <a16:creationId xmlns:a16="http://schemas.microsoft.com/office/drawing/2014/main" id="{91A13803-1E0F-B767-B536-4EB5D699535F}"/>
              </a:ext>
            </a:extLst>
          </p:cNvPr>
          <p:cNvPicPr>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608604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2" name="Rectangle 5"/>
          <p:cNvSpPr>
            <a:spLocks noChangeArrowheads="1"/>
          </p:cNvSpPr>
          <p:nvPr/>
        </p:nvSpPr>
        <p:spPr bwMode="auto">
          <a:xfrm>
            <a:off x="2364466" y="500063"/>
            <a:ext cx="9827534" cy="45719"/>
          </a:xfrm>
          <a:prstGeom prst="rect">
            <a:avLst/>
          </a:prstGeom>
          <a:solidFill>
            <a:schemeClr val="tx1"/>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en-US" altLang="en-US">
              <a:solidFill>
                <a:srgbClr val="FFFFFF"/>
              </a:solidFill>
            </a:endParaRPr>
          </a:p>
        </p:txBody>
      </p:sp>
      <p:sp>
        <p:nvSpPr>
          <p:cNvPr id="14343" name="Rectangle 33"/>
          <p:cNvSpPr>
            <a:spLocks noChangeArrowheads="1"/>
          </p:cNvSpPr>
          <p:nvPr/>
        </p:nvSpPr>
        <p:spPr bwMode="auto">
          <a:xfrm>
            <a:off x="649559" y="1499106"/>
            <a:ext cx="7996601" cy="4832092"/>
          </a:xfrm>
          <a:prstGeom prst="rect">
            <a:avLst/>
          </a:prstGeom>
          <a:ln/>
        </p:spPr>
        <p:style>
          <a:lnRef idx="2">
            <a:schemeClr val="accent1"/>
          </a:lnRef>
          <a:fillRef idx="1">
            <a:schemeClr val="lt1"/>
          </a:fillRef>
          <a:effectRef idx="0">
            <a:schemeClr val="accent1"/>
          </a:effectRef>
          <a:fontRef idx="minor">
            <a:schemeClr val="dk1"/>
          </a:fontRef>
        </p:style>
        <p:txBody>
          <a:bodyPr wrap="square">
            <a:spAutoFit/>
          </a:bodyPr>
          <a:lstStyle/>
          <a:p>
            <a:pPr marL="457200" indent="-457200" algn="just">
              <a:spcBef>
                <a:spcPts val="0"/>
              </a:spcBef>
              <a:buFont typeface="+mj-lt"/>
              <a:buAutoNum type="arabicPeriod"/>
            </a:pPr>
            <a:r>
              <a:rPr lang="en-US" sz="2200" dirty="0"/>
              <a:t>Understand the difference between leading and managing a project. </a:t>
            </a:r>
          </a:p>
          <a:p>
            <a:pPr marL="457200" indent="-457200" algn="just">
              <a:spcBef>
                <a:spcPts val="0"/>
              </a:spcBef>
              <a:buFont typeface="+mj-lt"/>
              <a:buAutoNum type="arabicPeriod"/>
            </a:pPr>
            <a:r>
              <a:rPr lang="en-US" sz="2200" dirty="0"/>
              <a:t>Understand the need to manage project stakeholders. </a:t>
            </a:r>
          </a:p>
          <a:p>
            <a:pPr marL="457200" indent="-457200" algn="just">
              <a:spcBef>
                <a:spcPts val="0"/>
              </a:spcBef>
              <a:buFont typeface="+mj-lt"/>
              <a:buAutoNum type="arabicPeriod"/>
            </a:pPr>
            <a:r>
              <a:rPr lang="en-US" sz="2200" dirty="0"/>
              <a:t>Identify and apply different “influence currencies” to build positive relations with others. </a:t>
            </a:r>
          </a:p>
          <a:p>
            <a:pPr marL="457200" indent="-457200" algn="just">
              <a:spcBef>
                <a:spcPts val="0"/>
              </a:spcBef>
              <a:buFont typeface="+mj-lt"/>
              <a:buAutoNum type="arabicPeriod"/>
            </a:pPr>
            <a:r>
              <a:rPr lang="en-US" sz="2200" dirty="0"/>
              <a:t>Create a stakeholder map and develop strategies for managing project dependencies. </a:t>
            </a:r>
          </a:p>
          <a:p>
            <a:pPr marL="457200" indent="-457200" algn="just">
              <a:spcBef>
                <a:spcPts val="0"/>
              </a:spcBef>
              <a:buFont typeface="+mj-lt"/>
              <a:buAutoNum type="arabicPeriod"/>
            </a:pPr>
            <a:r>
              <a:rPr lang="en-US" sz="2200" dirty="0"/>
              <a:t>Understand the need for a highly interactive management style on projects. </a:t>
            </a:r>
          </a:p>
          <a:p>
            <a:pPr marL="457200" indent="-457200" algn="just">
              <a:spcBef>
                <a:spcPts val="0"/>
              </a:spcBef>
              <a:buFont typeface="+mj-lt"/>
              <a:buAutoNum type="arabicPeriod"/>
            </a:pPr>
            <a:r>
              <a:rPr lang="en-US" sz="2200" dirty="0"/>
              <a:t>More effectively manage project expectations. </a:t>
            </a:r>
          </a:p>
          <a:p>
            <a:pPr marL="457200" indent="-457200" algn="just">
              <a:spcBef>
                <a:spcPts val="0"/>
              </a:spcBef>
              <a:buFont typeface="+mj-lt"/>
              <a:buAutoNum type="arabicPeriod"/>
            </a:pPr>
            <a:r>
              <a:rPr lang="en-US" sz="2200" dirty="0"/>
              <a:t>Develop strategies for managing upward relations. </a:t>
            </a:r>
          </a:p>
          <a:p>
            <a:pPr marL="457200" indent="-457200" algn="just">
              <a:spcBef>
                <a:spcPts val="0"/>
              </a:spcBef>
              <a:buFont typeface="+mj-lt"/>
              <a:buAutoNum type="arabicPeriod"/>
            </a:pPr>
            <a:r>
              <a:rPr lang="en-US" sz="2200" dirty="0"/>
              <a:t>Understand the importance of building trust and acting in an ethical manner while working on a project. </a:t>
            </a:r>
          </a:p>
          <a:p>
            <a:pPr marL="457200" indent="-457200" algn="just">
              <a:spcBef>
                <a:spcPts val="0"/>
              </a:spcBef>
              <a:buFont typeface="+mj-lt"/>
              <a:buAutoNum type="arabicPeriod"/>
            </a:pPr>
            <a:r>
              <a:rPr lang="en-US" sz="2200" dirty="0"/>
              <a:t>Identify the qualities of an effective project manager</a:t>
            </a:r>
          </a:p>
        </p:txBody>
      </p:sp>
      <p:sp>
        <p:nvSpPr>
          <p:cNvPr id="14344" name="TextBox 40"/>
          <p:cNvSpPr txBox="1">
            <a:spLocks noChangeArrowheads="1"/>
          </p:cNvSpPr>
          <p:nvPr/>
        </p:nvSpPr>
        <p:spPr bwMode="auto">
          <a:xfrm>
            <a:off x="2625227" y="768424"/>
            <a:ext cx="3467039" cy="584775"/>
          </a:xfrm>
          <a:prstGeom prst="rect">
            <a:avLst/>
          </a:prstGeom>
          <a:ln/>
        </p:spPr>
        <p:style>
          <a:lnRef idx="2">
            <a:schemeClr val="accent1"/>
          </a:lnRef>
          <a:fillRef idx="1">
            <a:schemeClr val="lt1"/>
          </a:fillRef>
          <a:effectRef idx="0">
            <a:schemeClr val="accent1"/>
          </a:effectRef>
          <a:fontRef idx="minor">
            <a:schemeClr val="dk1"/>
          </a:fontRef>
        </p:style>
        <p:txBody>
          <a:bodyPr wrap="none">
            <a:spAutoFit/>
          </a:bodyPr>
          <a:lstStyle/>
          <a:p>
            <a:pPr algn="ctr">
              <a:buSzPts val="2800"/>
            </a:pPr>
            <a:r>
              <a:rPr lang="en-US" altLang="en-US" sz="3200" b="1" dirty="0">
                <a:solidFill>
                  <a:srgbClr val="00B0F0"/>
                </a:solidFill>
                <a:cs typeface="Times New Roman" panose="02020603050405020304" pitchFamily="18" charset="0"/>
                <a:sym typeface="Arial" panose="020B0604020202020204" pitchFamily="34" charset="0"/>
              </a:rPr>
              <a:t>Learning objectives</a:t>
            </a:r>
          </a:p>
        </p:txBody>
      </p:sp>
      <p:pic>
        <p:nvPicPr>
          <p:cNvPr id="14348"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179388" y="79375"/>
            <a:ext cx="2305050" cy="89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stretch>
            <a:fillRect/>
          </a:stretch>
        </p:blipFill>
        <p:spPr>
          <a:xfrm>
            <a:off x="8890000" y="1532982"/>
            <a:ext cx="2931886" cy="4798216"/>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696245" y="1512497"/>
            <a:ext cx="6919435" cy="4268543"/>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2513013" y="952273"/>
            <a:ext cx="390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SzPts val="2800"/>
            </a:pPr>
            <a:r>
              <a:rPr lang="en-US" sz="3200" b="1" dirty="0">
                <a:solidFill>
                  <a:srgbClr val="00B0F0"/>
                </a:solidFill>
                <a:latin typeface="+mn-lt"/>
                <a:cs typeface="Times New Roman" panose="02020603050405020304" pitchFamily="18" charset="0"/>
                <a:sym typeface="Arial" panose="020B0604020202020204" pitchFamily="34" charset="0"/>
              </a:rPr>
              <a:t>Outlines</a:t>
            </a:r>
          </a:p>
        </p:txBody>
      </p:sp>
      <p:sp>
        <p:nvSpPr>
          <p:cNvPr id="16388" name="Rectangle 4"/>
          <p:cNvSpPr>
            <a:spLocks noChangeArrowheads="1"/>
          </p:cNvSpPr>
          <p:nvPr/>
        </p:nvSpPr>
        <p:spPr bwMode="auto">
          <a:xfrm>
            <a:off x="941388" y="935038"/>
            <a:ext cx="1404937" cy="1165225"/>
          </a:xfrm>
          <a:prstGeom prst="rect">
            <a:avLst/>
          </a:prstGeom>
          <a:solidFill>
            <a:srgbClr val="00B0F0"/>
          </a:solidFill>
          <a:ln w="38100" cap="flat" cmpd="sng">
            <a:solidFill>
              <a:schemeClr val="bg1"/>
            </a:solidFill>
            <a:prstDash val="solid"/>
            <a:miter lim="1220703"/>
            <a:headEnd/>
            <a:tailEnd/>
          </a:ln>
        </p:spPr>
        <p:txBody>
          <a:bodyPr anchor="ctr"/>
          <a:lstStyle/>
          <a:p>
            <a:pPr algn="ctr"/>
            <a:endParaRPr lang="en-US" altLang="en-US">
              <a:solidFill>
                <a:srgbClr val="FFFFFF"/>
              </a:solidFill>
              <a:ea typeface="Roboto Light" panose="02000000000000000000" pitchFamily="2" charset="0"/>
              <a:cs typeface="Roboto Light" panose="02000000000000000000" pitchFamily="2" charset="0"/>
            </a:endParaRPr>
          </a:p>
        </p:txBody>
      </p:sp>
      <p:sp>
        <p:nvSpPr>
          <p:cNvPr id="16389" name="TextBox 5"/>
          <p:cNvSpPr txBox="1">
            <a:spLocks noChangeArrowheads="1"/>
          </p:cNvSpPr>
          <p:nvPr/>
        </p:nvSpPr>
        <p:spPr bwMode="auto">
          <a:xfrm>
            <a:off x="1099344" y="999921"/>
            <a:ext cx="1193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en-US" dirty="0">
                <a:solidFill>
                  <a:schemeClr val="bg1"/>
                </a:solidFill>
                <a:latin typeface="Alexandria" pitchFamily="2" charset="-78"/>
              </a:rPr>
              <a:t>Lecture</a:t>
            </a:r>
          </a:p>
        </p:txBody>
      </p:sp>
      <p:sp>
        <p:nvSpPr>
          <p:cNvPr id="16390" name="TextBox 9"/>
          <p:cNvSpPr txBox="1">
            <a:spLocks noChangeArrowheads="1"/>
          </p:cNvSpPr>
          <p:nvPr/>
        </p:nvSpPr>
        <p:spPr bwMode="auto">
          <a:xfrm>
            <a:off x="1212850" y="1230313"/>
            <a:ext cx="9667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4400" b="1" dirty="0">
                <a:solidFill>
                  <a:schemeClr val="bg1"/>
                </a:solidFill>
                <a:latin typeface="Alexandria" pitchFamily="2" charset="-78"/>
              </a:rPr>
              <a:t>08</a:t>
            </a:r>
          </a:p>
        </p:txBody>
      </p:sp>
      <p:sp>
        <p:nvSpPr>
          <p:cNvPr id="16391" name="TextBox 47"/>
          <p:cNvSpPr txBox="1">
            <a:spLocks noChangeArrowheads="1"/>
          </p:cNvSpPr>
          <p:nvPr/>
        </p:nvSpPr>
        <p:spPr bwMode="auto">
          <a:xfrm>
            <a:off x="2339315" y="1614488"/>
            <a:ext cx="6733566" cy="3913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Managing versus Leading a Project</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Managing Project Stakeholders</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Influence as Exchange</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Social Network Building</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Ethics and Project Management</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Building Trust: The Key to Exercising Influence</a:t>
            </a:r>
          </a:p>
          <a:p>
            <a:pPr marL="342900" indent="-342900" algn="just">
              <a:lnSpc>
                <a:spcPct val="150000"/>
              </a:lnSpc>
              <a:buSzPts val="2800"/>
              <a:buFont typeface="+mj-lt"/>
              <a:buAutoNum type="arabicPeriod"/>
            </a:pPr>
            <a:r>
              <a:rPr lang="en-US" sz="2400" dirty="0">
                <a:solidFill>
                  <a:srgbClr val="000000"/>
                </a:solidFill>
                <a:latin typeface="+mn-lt"/>
                <a:cs typeface="Times New Roman" panose="02020603050405020304" pitchFamily="18" charset="0"/>
              </a:rPr>
              <a:t>Qualities of an Effective Project Manager</a:t>
            </a:r>
            <a:endParaRPr lang="en-US" altLang="en-US" sz="2400" dirty="0">
              <a:solidFill>
                <a:srgbClr val="000000"/>
              </a:solidFill>
              <a:latin typeface="+mn-lt"/>
              <a:cs typeface="Times New Roman" panose="02020603050405020304" pitchFamily="18" charset="0"/>
            </a:endParaRPr>
          </a:p>
        </p:txBody>
      </p:sp>
      <p:sp>
        <p:nvSpPr>
          <p:cNvPr id="16392" name="TextBox 3"/>
          <p:cNvSpPr txBox="1">
            <a:spLocks noChangeArrowheads="1"/>
          </p:cNvSpPr>
          <p:nvPr/>
        </p:nvSpPr>
        <p:spPr bwMode="auto">
          <a:xfrm>
            <a:off x="9263063" y="63348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195290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2"/>
            <a:ext cx="8184797" cy="429153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 Managing versus Leading a Project </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571780"/>
            <a:ext cx="770951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The project manager would work with others to formulate a schedule, organize a project team, keep track of progress, and announce what needs to be done next, and then everyone would charge along. </a:t>
            </a:r>
          </a:p>
          <a:p>
            <a:pPr marL="342900" indent="-342900" algn="just">
              <a:spcAft>
                <a:spcPts val="600"/>
              </a:spcAft>
              <a:buFont typeface="Arial" panose="020B0604020202020204" pitchFamily="34" charset="0"/>
              <a:buChar char="•"/>
            </a:pPr>
            <a:r>
              <a:rPr lang="en-US" sz="2400" dirty="0"/>
              <a:t>Of course no one lives in a perfect world, and rarely does everything go according to plan. </a:t>
            </a:r>
          </a:p>
          <a:p>
            <a:pPr marL="342900" indent="-342900" algn="just">
              <a:spcAft>
                <a:spcPts val="600"/>
              </a:spcAft>
              <a:buFont typeface="Arial" panose="020B0604020202020204" pitchFamily="34" charset="0"/>
              <a:buChar char="•"/>
            </a:pPr>
            <a:r>
              <a:rPr lang="en-US" sz="2400" dirty="0"/>
              <a:t>Project participants get testy; they fail to get along with each other; other departments are unable to fulfill their commitments; technical glitches arise; work takes longer than expected.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65457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2"/>
            <a:ext cx="9109357" cy="495706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 Managing versus Leading a Project – Cont. </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571780"/>
            <a:ext cx="898967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The project manager’s job is to get the project back on track. </a:t>
            </a:r>
            <a:endParaRPr lang="ar-SA" sz="2400" dirty="0"/>
          </a:p>
          <a:p>
            <a:pPr marL="342900" indent="-342900" algn="just">
              <a:spcAft>
                <a:spcPts val="600"/>
              </a:spcAft>
              <a:buFont typeface="Arial" panose="020B0604020202020204" pitchFamily="34" charset="0"/>
              <a:buChar char="•"/>
            </a:pPr>
            <a:r>
              <a:rPr lang="en-US" sz="2400" dirty="0"/>
              <a:t>A manager expedites certain activities; figures out ways to solve technical problems; serves as peacemaker when tensions rise; and makes appropriate trade-offs among time, cost, and scope of the project. </a:t>
            </a:r>
          </a:p>
          <a:p>
            <a:pPr marL="342900" indent="-342900" algn="just">
              <a:spcAft>
                <a:spcPts val="600"/>
              </a:spcAft>
              <a:buFont typeface="Arial" panose="020B0604020202020204" pitchFamily="34" charset="0"/>
              <a:buChar char="•"/>
            </a:pPr>
            <a:r>
              <a:rPr lang="en-US" sz="2400" dirty="0"/>
              <a:t>However, project managers often do more than put out fires and keep the project on track. </a:t>
            </a:r>
          </a:p>
          <a:p>
            <a:pPr marL="342900" indent="-342900" algn="just">
              <a:spcAft>
                <a:spcPts val="600"/>
              </a:spcAft>
              <a:buFont typeface="Arial" panose="020B0604020202020204" pitchFamily="34" charset="0"/>
              <a:buChar char="•"/>
            </a:pPr>
            <a:r>
              <a:rPr lang="en-US" sz="2400" dirty="0"/>
              <a:t>They also innovate and adapt to ever-changing circumstances. </a:t>
            </a:r>
          </a:p>
          <a:p>
            <a:pPr marL="342900" indent="-342900" algn="just">
              <a:spcAft>
                <a:spcPts val="600"/>
              </a:spcAft>
              <a:buFont typeface="Arial" panose="020B0604020202020204" pitchFamily="34" charset="0"/>
              <a:buChar char="•"/>
            </a:pPr>
            <a:r>
              <a:rPr lang="en-US" sz="2400" dirty="0"/>
              <a:t>They sometimes have to deviate from what was planned and introduce significant changes in the project scope and schedule to respond to unforeseen threats or opportunities. </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320743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2"/>
            <a:ext cx="7605677" cy="495706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 Managing versus Leading a Project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571780"/>
            <a:ext cx="7292950"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For example, customers’ needs may change, requiring significant design changes midway through the project. </a:t>
            </a:r>
          </a:p>
          <a:p>
            <a:pPr marL="342900" indent="-342900" algn="just">
              <a:spcAft>
                <a:spcPts val="600"/>
              </a:spcAft>
              <a:buFont typeface="Arial" panose="020B0604020202020204" pitchFamily="34" charset="0"/>
              <a:buChar char="•"/>
            </a:pPr>
            <a:r>
              <a:rPr lang="en-US" sz="2400" dirty="0"/>
              <a:t>Competitors may release new products that dictate crashing project deadlines. </a:t>
            </a:r>
          </a:p>
          <a:p>
            <a:pPr marL="342900" indent="-342900" algn="just">
              <a:spcAft>
                <a:spcPts val="600"/>
              </a:spcAft>
              <a:buFont typeface="Arial" panose="020B0604020202020204" pitchFamily="34" charset="0"/>
              <a:buChar char="•"/>
            </a:pPr>
            <a:r>
              <a:rPr lang="en-US" sz="2400" dirty="0"/>
              <a:t>Working relationships among project participants may break down, requiring a reformulation of the project team. </a:t>
            </a:r>
          </a:p>
          <a:p>
            <a:pPr marL="342900" indent="-342900" algn="just">
              <a:spcAft>
                <a:spcPts val="600"/>
              </a:spcAft>
              <a:buFont typeface="Arial" panose="020B0604020202020204" pitchFamily="34" charset="0"/>
              <a:buChar char="•"/>
            </a:pPr>
            <a:r>
              <a:rPr lang="en-US" sz="2400" dirty="0"/>
              <a:t>Ultimately, what was planned or expected in the beginning may be very different from what was accomplished by the end of the project.</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627322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2"/>
            <a:ext cx="8486740" cy="495706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(1) Managing versus Leading a Project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997610" y="1612420"/>
            <a:ext cx="8024470"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Project managers are responsible for integrating assigned resources to complete the project according to plan. </a:t>
            </a:r>
          </a:p>
          <a:p>
            <a:pPr marL="342900" indent="-342900" algn="just">
              <a:spcAft>
                <a:spcPts val="600"/>
              </a:spcAft>
              <a:buFont typeface="Arial" panose="020B0604020202020204" pitchFamily="34" charset="0"/>
              <a:buChar char="•"/>
            </a:pPr>
            <a:r>
              <a:rPr lang="en-US" sz="2400" dirty="0"/>
              <a:t>At the same time they need to initiate changes in plans and schedules as persistent problems make plans unworkable. </a:t>
            </a:r>
          </a:p>
          <a:p>
            <a:pPr marL="342900" indent="-342900" algn="just">
              <a:spcAft>
                <a:spcPts val="600"/>
              </a:spcAft>
              <a:buFont typeface="Arial" panose="020B0604020202020204" pitchFamily="34" charset="0"/>
              <a:buChar char="•"/>
            </a:pPr>
            <a:r>
              <a:rPr lang="en-US" sz="2400" dirty="0"/>
              <a:t>In other words, managers want to keep the project going while making necessary adjustments along the way. </a:t>
            </a:r>
          </a:p>
          <a:p>
            <a:pPr marL="342900" indent="-342900" algn="just">
              <a:spcAft>
                <a:spcPts val="600"/>
              </a:spcAft>
              <a:buFont typeface="Arial" panose="020B0604020202020204" pitchFamily="34" charset="0"/>
              <a:buChar char="•"/>
            </a:pPr>
            <a:r>
              <a:rPr lang="en-US" sz="2400" dirty="0"/>
              <a:t>According to Kotter (1990) these two different activities represent the distinction between management and leadership. </a:t>
            </a:r>
          </a:p>
          <a:p>
            <a:pPr marL="342900" indent="-342900" algn="just">
              <a:spcAft>
                <a:spcPts val="600"/>
              </a:spcAft>
              <a:buFont typeface="Arial" panose="020B0604020202020204" pitchFamily="34" charset="0"/>
              <a:buChar char="•"/>
            </a:pPr>
            <a:r>
              <a:rPr lang="en-US" sz="2400" dirty="0"/>
              <a:t>Management is about coping with complexity, while leadership is about coping with change.</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088837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2"/>
            <a:ext cx="7920637" cy="463785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571780"/>
            <a:ext cx="7689190" cy="4308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First-time project managers are eager to implement their own ideas and manage their people to successfully complete their project. </a:t>
            </a:r>
          </a:p>
          <a:p>
            <a:pPr marL="342900" indent="-342900" algn="just">
              <a:spcAft>
                <a:spcPts val="600"/>
              </a:spcAft>
              <a:buFont typeface="Arial" panose="020B0604020202020204" pitchFamily="34" charset="0"/>
              <a:buChar char="•"/>
            </a:pPr>
            <a:r>
              <a:rPr lang="en-US" sz="2400" dirty="0"/>
              <a:t>What they soon find out is that project success depends on the cooperation of a wide range of individuals, many of whom do not directly report to them. </a:t>
            </a:r>
          </a:p>
          <a:p>
            <a:pPr marL="342900" indent="-342900" algn="just">
              <a:spcAft>
                <a:spcPts val="600"/>
              </a:spcAft>
              <a:buFont typeface="Arial" panose="020B0604020202020204" pitchFamily="34" charset="0"/>
              <a:buChar char="•"/>
            </a:pPr>
            <a:r>
              <a:rPr lang="en-US" sz="2400" dirty="0"/>
              <a:t>For example, during the course of a system integration project, a project manager was surprised by how much time she was spending negotiating and working with vendors, consultants, technical specialists, and other functional managers:</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96329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2"/>
            <a:ext cx="7920637" cy="463785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571780"/>
            <a:ext cx="7689190" cy="4308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Instead of working with my people to complete the project, I found myself being constantly pulled and tugged by demands of different groups of people who were not directly involved in the project but had a vested interest in the outcome.</a:t>
            </a:r>
          </a:p>
          <a:p>
            <a:pPr marL="342900" indent="-342900" algn="just">
              <a:spcAft>
                <a:spcPts val="600"/>
              </a:spcAft>
              <a:buFont typeface="Arial" panose="020B0604020202020204" pitchFamily="34" charset="0"/>
              <a:buChar char="•"/>
            </a:pPr>
            <a:r>
              <a:rPr lang="en-US" sz="2400" dirty="0"/>
              <a:t>Too often when new project managers do find time to work directly on the project, they adopt a hands-on approach to managing the project. </a:t>
            </a:r>
          </a:p>
          <a:p>
            <a:pPr marL="342900" indent="-342900" algn="just">
              <a:spcAft>
                <a:spcPts val="600"/>
              </a:spcAft>
              <a:buFont typeface="Arial" panose="020B0604020202020204" pitchFamily="34" charset="0"/>
              <a:buChar char="•"/>
            </a:pPr>
            <a:r>
              <a:rPr lang="en-US" sz="2400" dirty="0"/>
              <a:t>They choose this style not because they are power-hungry egomaniacs but because they are eager to achieve results. </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31163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3"/>
            <a:ext cx="7321197" cy="435249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571780"/>
            <a:ext cx="692719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They become quickly frustrated by how slowly things operate, the number of people that have to be brought on board, and the difficulty of gaining cooperation. </a:t>
            </a:r>
          </a:p>
          <a:p>
            <a:pPr marL="342900" indent="-342900" algn="just">
              <a:spcAft>
                <a:spcPts val="600"/>
              </a:spcAft>
              <a:buFont typeface="Arial" panose="020B0604020202020204" pitchFamily="34" charset="0"/>
              <a:buChar char="•"/>
            </a:pPr>
            <a:r>
              <a:rPr lang="en-US" sz="2400" dirty="0"/>
              <a:t>Unfortunately, as this frustration builds, the natural temptation is to exert more pressure and get more heavily involved in the project. </a:t>
            </a:r>
          </a:p>
          <a:p>
            <a:pPr marL="342900" indent="-342900" algn="just">
              <a:spcAft>
                <a:spcPts val="600"/>
              </a:spcAft>
              <a:buFont typeface="Arial" panose="020B0604020202020204" pitchFamily="34" charset="0"/>
              <a:buChar char="•"/>
            </a:pPr>
            <a:r>
              <a:rPr lang="en-US" sz="2400" dirty="0"/>
              <a:t>These project managers quickly earn the reputation of “micro managing” and begin to lose sight of the real role they play on guiding a project.</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06001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3"/>
            <a:ext cx="7321197" cy="435249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571780"/>
            <a:ext cx="692719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Some new managers never break out of this vicious cycle. </a:t>
            </a:r>
          </a:p>
          <a:p>
            <a:pPr marL="342900" indent="-342900" algn="just">
              <a:spcAft>
                <a:spcPts val="600"/>
              </a:spcAft>
              <a:buFont typeface="Arial" panose="020B0604020202020204" pitchFamily="34" charset="0"/>
              <a:buChar char="•"/>
            </a:pPr>
            <a:r>
              <a:rPr lang="en-US" sz="2400" dirty="0"/>
              <a:t>Others soon realize that authority does not equal influence and that being an effective project manager involves managing a much more complex and expansive set of interfaces than they had previously anticipated. </a:t>
            </a:r>
          </a:p>
          <a:p>
            <a:pPr marL="342900" indent="-342900" algn="just">
              <a:spcAft>
                <a:spcPts val="600"/>
              </a:spcAft>
              <a:buFont typeface="Arial" panose="020B0604020202020204" pitchFamily="34" charset="0"/>
              <a:buChar char="•"/>
            </a:pPr>
            <a:r>
              <a:rPr lang="en-US" sz="2400" dirty="0"/>
              <a:t>They encounter a web of relationships that requires a much broader spectrum of influence than they felt was necessary or even possible.</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207232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2"/>
            <a:ext cx="8235597" cy="476905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571780"/>
            <a:ext cx="7790790"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Stakeholders</a:t>
            </a:r>
            <a:r>
              <a:rPr lang="en-US" sz="2400" dirty="0"/>
              <a:t> are people and organizations that are actively involved in the project, or whose interests may be positively or negatively affected by the project (PMBOK, 2013). </a:t>
            </a:r>
          </a:p>
          <a:p>
            <a:pPr marL="342900" indent="-342900" algn="just">
              <a:spcAft>
                <a:spcPts val="600"/>
              </a:spcAft>
              <a:buFont typeface="Arial" panose="020B0604020202020204" pitchFamily="34" charset="0"/>
              <a:buChar char="•"/>
            </a:pPr>
            <a:r>
              <a:rPr lang="en-US" sz="2400" dirty="0"/>
              <a:t>The sheer breadth and complexity of stakeholder relationships distinguish project management from regular management. </a:t>
            </a:r>
          </a:p>
          <a:p>
            <a:pPr marL="342900" indent="-342900" algn="just">
              <a:spcAft>
                <a:spcPts val="600"/>
              </a:spcAft>
              <a:buFont typeface="Arial" panose="020B0604020202020204" pitchFamily="34" charset="0"/>
              <a:buChar char="•"/>
            </a:pPr>
            <a:r>
              <a:rPr lang="en-US" sz="2400" dirty="0"/>
              <a:t>To be effective, a project manager must understand how stakeholders can affect the project and develop methods for managing the dependency. </a:t>
            </a:r>
          </a:p>
          <a:p>
            <a:pPr marL="342900" indent="-342900" algn="just">
              <a:spcAft>
                <a:spcPts val="600"/>
              </a:spcAft>
              <a:buFont typeface="Arial" panose="020B0604020202020204" pitchFamily="34" charset="0"/>
              <a:buChar char="•"/>
            </a:pPr>
            <a:r>
              <a:rPr lang="en-US" sz="2400" dirty="0"/>
              <a:t>The nature of these dependencies is identified here:</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864678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3"/>
            <a:ext cx="7595517" cy="440329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571780"/>
            <a:ext cx="731327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The </a:t>
            </a:r>
            <a:r>
              <a:rPr lang="en-US" sz="2400" b="1" dirty="0"/>
              <a:t>project team</a:t>
            </a:r>
            <a:r>
              <a:rPr lang="en-US" sz="2400" dirty="0"/>
              <a:t> manages and completes project work. </a:t>
            </a:r>
          </a:p>
          <a:p>
            <a:pPr marL="342900" indent="-342900" algn="just">
              <a:spcAft>
                <a:spcPts val="600"/>
              </a:spcAft>
              <a:buFont typeface="Arial" panose="020B0604020202020204" pitchFamily="34" charset="0"/>
              <a:buChar char="•"/>
            </a:pPr>
            <a:r>
              <a:rPr lang="en-US" sz="2400" dirty="0"/>
              <a:t>Most participants want to do a good job, but they are also concerned with their other obligations and how their involvement on the project will contribute to their personal goals and aspirations.</a:t>
            </a:r>
          </a:p>
          <a:p>
            <a:pPr marL="342900" indent="-342900" algn="just">
              <a:spcAft>
                <a:spcPts val="600"/>
              </a:spcAft>
              <a:buFont typeface="Arial" panose="020B0604020202020204" pitchFamily="34" charset="0"/>
              <a:buChar char="•"/>
            </a:pPr>
            <a:r>
              <a:rPr lang="en-US" sz="2400" b="1" dirty="0"/>
              <a:t>Project managers</a:t>
            </a:r>
            <a:r>
              <a:rPr lang="en-US" sz="2400" dirty="0"/>
              <a:t> naturally compete with each other for resources and the support of top management. At the same time they often have to share resources and exchange information. </a:t>
            </a:r>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866714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3" y="1438703"/>
            <a:ext cx="7595517" cy="318409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571780"/>
            <a:ext cx="7313270" cy="275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Administrative support</a:t>
            </a:r>
            <a:r>
              <a:rPr lang="en-US" sz="2400" dirty="0"/>
              <a:t> groups, such as human resources, information systems, purchasing agents, and maintenance, provide valuable support services. </a:t>
            </a:r>
          </a:p>
          <a:p>
            <a:pPr marL="342900" indent="-342900" algn="just">
              <a:spcAft>
                <a:spcPts val="600"/>
              </a:spcAft>
              <a:buFont typeface="Arial" panose="020B0604020202020204" pitchFamily="34" charset="0"/>
              <a:buChar char="•"/>
            </a:pPr>
            <a:r>
              <a:rPr lang="en-US" sz="2400" dirty="0"/>
              <a:t>At the same time they impose constraints and requirements on the project such as the documentation of expenditures and the timely and accurate delivery of information</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043232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2" y="1438703"/>
            <a:ext cx="9566558" cy="4957064"/>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8144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04570" y="1571780"/>
            <a:ext cx="9172550" cy="475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Functional managers</a:t>
            </a:r>
            <a:r>
              <a:rPr lang="en-US" sz="2400" dirty="0"/>
              <a:t>, depending on how the project is organized, can play a minor or major role toward project success. </a:t>
            </a:r>
          </a:p>
          <a:p>
            <a:pPr marL="342900" indent="-342900" algn="just">
              <a:spcAft>
                <a:spcPts val="600"/>
              </a:spcAft>
              <a:buFont typeface="Arial" panose="020B0604020202020204" pitchFamily="34" charset="0"/>
              <a:buChar char="•"/>
            </a:pPr>
            <a:r>
              <a:rPr lang="en-US" sz="2400" dirty="0"/>
              <a:t>In matrix arrangements, they may be responsible for assigning project personnel, resolving technical dilemmas, and overseeing the completion of significant segments of the project work. </a:t>
            </a:r>
          </a:p>
          <a:p>
            <a:pPr marL="342900" indent="-342900" algn="just">
              <a:spcAft>
                <a:spcPts val="600"/>
              </a:spcAft>
              <a:buFont typeface="Arial" panose="020B0604020202020204" pitchFamily="34" charset="0"/>
              <a:buChar char="•"/>
            </a:pPr>
            <a:r>
              <a:rPr lang="en-US" sz="2400" dirty="0"/>
              <a:t>Even in dedicated project teams, the technical input from functional managers may be useful, and acceptance of completed project work may be critical to in-house projects. </a:t>
            </a:r>
          </a:p>
          <a:p>
            <a:pPr marL="342900" indent="-342900" algn="just">
              <a:spcAft>
                <a:spcPts val="600"/>
              </a:spcAft>
              <a:buFont typeface="Arial" panose="020B0604020202020204" pitchFamily="34" charset="0"/>
              <a:buChar char="•"/>
            </a:pPr>
            <a:r>
              <a:rPr lang="en-US" sz="2400" dirty="0"/>
              <a:t>Functional managers want to cooperate up to a point, but only up to a certain point. They are also concerned with preserving their status within the organization and minimizing the disruptions the project may have on their own operations.</a:t>
            </a:r>
            <a:endParaRPr lang="ar-SA" sz="2400" dirty="0"/>
          </a:p>
        </p:txBody>
      </p:sp>
      <p:sp>
        <p:nvSpPr>
          <p:cNvPr id="16392" name="TextBox 3"/>
          <p:cNvSpPr txBox="1">
            <a:spLocks noChangeArrowheads="1"/>
          </p:cNvSpPr>
          <p:nvPr/>
        </p:nvSpPr>
        <p:spPr bwMode="auto">
          <a:xfrm>
            <a:off x="9263063" y="639576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a:extLst>
              <a:ext uri="{28A0092B-C50C-407E-A947-70E740481C1C}">
                <a14:useLocalDpi xmlns:a14="http://schemas.microsoft.com/office/drawing/2010/main" val="0"/>
              </a:ext>
            </a:extLst>
          </a:blip>
          <a:srcRect t="27876" b="25429"/>
          <a:stretch>
            <a:fillRect/>
          </a:stretch>
        </p:blipFill>
        <p:spPr bwMode="auto">
          <a:xfrm>
            <a:off x="9677400" y="268288"/>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519456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2" y="1123742"/>
            <a:ext cx="9830718" cy="535833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51728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30" y="1236500"/>
            <a:ext cx="9426550" cy="5201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Top management</a:t>
            </a:r>
            <a:r>
              <a:rPr lang="en-US" sz="2400" dirty="0"/>
              <a:t> approves funding of the project and establishes priorities within the organization. They define success and adjudicate rewards for accomplishments. </a:t>
            </a:r>
          </a:p>
          <a:p>
            <a:pPr marL="342900" indent="-342900" algn="just">
              <a:spcAft>
                <a:spcPts val="600"/>
              </a:spcAft>
              <a:buFont typeface="Arial" panose="020B0604020202020204" pitchFamily="34" charset="0"/>
              <a:buChar char="•"/>
            </a:pPr>
            <a:r>
              <a:rPr lang="en-US" sz="2400" dirty="0"/>
              <a:t>Significant adjustments in budget, scope, and schedule typically need their approval. </a:t>
            </a:r>
          </a:p>
          <a:p>
            <a:pPr marL="342900" indent="-342900" algn="just">
              <a:spcAft>
                <a:spcPts val="600"/>
              </a:spcAft>
              <a:buFont typeface="Arial" panose="020B0604020202020204" pitchFamily="34" charset="0"/>
              <a:buChar char="•"/>
            </a:pPr>
            <a:r>
              <a:rPr lang="en-US" sz="2400" dirty="0"/>
              <a:t>They have a natural vested interest in the success of the project, but at the same time have to be responsive to what is best for the entire organization. </a:t>
            </a:r>
          </a:p>
          <a:p>
            <a:pPr marL="342900" indent="-342900" algn="just">
              <a:spcAft>
                <a:spcPts val="600"/>
              </a:spcAft>
              <a:buFont typeface="Arial" panose="020B0604020202020204" pitchFamily="34" charset="0"/>
              <a:buChar char="•"/>
            </a:pPr>
            <a:r>
              <a:rPr lang="en-US" sz="2400" b="1" dirty="0"/>
              <a:t>Project sponsors</a:t>
            </a:r>
            <a:r>
              <a:rPr lang="en-US" sz="2400" dirty="0"/>
              <a:t> champion the project and use their influence to gain approval of the project. </a:t>
            </a:r>
          </a:p>
          <a:p>
            <a:pPr marL="342900" indent="-342900" algn="just">
              <a:spcAft>
                <a:spcPts val="600"/>
              </a:spcAft>
              <a:buFont typeface="Arial" panose="020B0604020202020204" pitchFamily="34" charset="0"/>
              <a:buChar char="•"/>
            </a:pPr>
            <a:r>
              <a:rPr lang="en-US" sz="2400" dirty="0"/>
              <a:t>Their reputation is tied to the success of the project, and they need to be kept informed of any major developments. They defend the project when it comes under attack and are a key </a:t>
            </a:r>
            <a:r>
              <a:rPr lang="en-US" sz="2400" dirty="0" err="1"/>
              <a:t>projectally</a:t>
            </a:r>
            <a:r>
              <a:rPr lang="en-US" sz="2400" dirty="0"/>
              <a:t>.</a:t>
            </a:r>
            <a:endParaRPr lang="ar-SA" sz="2400" dirty="0"/>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089715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2" y="1123742"/>
            <a:ext cx="8235598" cy="449775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51728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30" y="1236500"/>
            <a:ext cx="7750150"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Contractors</a:t>
            </a:r>
            <a:r>
              <a:rPr lang="en-US" sz="2400" dirty="0"/>
              <a:t> may do all the actual work, in some cases, with the project team merely coordinating their contributions. </a:t>
            </a:r>
          </a:p>
          <a:p>
            <a:pPr marL="342900" indent="-342900" algn="just">
              <a:spcAft>
                <a:spcPts val="600"/>
              </a:spcAft>
              <a:buFont typeface="Arial" panose="020B0604020202020204" pitchFamily="34" charset="0"/>
              <a:buChar char="•"/>
            </a:pPr>
            <a:r>
              <a:rPr lang="en-US" sz="2400" dirty="0"/>
              <a:t>In other cases, they are responsible for ancillary segments of the project scope. </a:t>
            </a:r>
          </a:p>
          <a:p>
            <a:pPr marL="342900" indent="-342900" algn="just">
              <a:spcAft>
                <a:spcPts val="600"/>
              </a:spcAft>
              <a:buFont typeface="Arial" panose="020B0604020202020204" pitchFamily="34" charset="0"/>
              <a:buChar char="•"/>
            </a:pPr>
            <a:r>
              <a:rPr lang="en-US" sz="2400" dirty="0"/>
              <a:t>Poor work and schedule slips can affect work of the core project team. </a:t>
            </a:r>
          </a:p>
          <a:p>
            <a:pPr marL="342900" indent="-342900" algn="just">
              <a:spcAft>
                <a:spcPts val="600"/>
              </a:spcAft>
              <a:buFont typeface="Arial" panose="020B0604020202020204" pitchFamily="34" charset="0"/>
              <a:buChar char="•"/>
            </a:pPr>
            <a:r>
              <a:rPr lang="en-US" sz="2400" dirty="0"/>
              <a:t>While contractors’ reputations rest with doing good work, they must balance their contributions with their own profit margins and their commitments to other clients.</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055661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2" y="1123743"/>
            <a:ext cx="7443118" cy="383433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51728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30" y="1236500"/>
            <a:ext cx="7018630" cy="3570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Government agencies</a:t>
            </a:r>
            <a:r>
              <a:rPr lang="en-US" sz="2400" dirty="0"/>
              <a:t> place constraints on project work. </a:t>
            </a:r>
          </a:p>
          <a:p>
            <a:pPr marL="342900" indent="-342900" algn="just">
              <a:spcAft>
                <a:spcPts val="600"/>
              </a:spcAft>
              <a:buFont typeface="Arial" panose="020B0604020202020204" pitchFamily="34" charset="0"/>
              <a:buChar char="•"/>
            </a:pPr>
            <a:r>
              <a:rPr lang="en-US" sz="2400" b="1" dirty="0"/>
              <a:t>Permits need to be secured: </a:t>
            </a:r>
            <a:r>
              <a:rPr lang="en-US" sz="2400" dirty="0"/>
              <a:t>Construction work has to be built to code. New drugs have to pass a rigorous battery of U.S.</a:t>
            </a:r>
          </a:p>
          <a:p>
            <a:pPr marL="342900" indent="-342900" algn="just">
              <a:spcAft>
                <a:spcPts val="600"/>
              </a:spcAft>
              <a:buFont typeface="Arial" panose="020B0604020202020204" pitchFamily="34" charset="0"/>
              <a:buChar char="•"/>
            </a:pPr>
            <a:r>
              <a:rPr lang="en-US" sz="2400" b="1" dirty="0"/>
              <a:t>Food and Drug Administration tests:</a:t>
            </a:r>
            <a:r>
              <a:rPr lang="en-US" sz="2400" dirty="0"/>
              <a:t> Other products have to meet safety standards, for example, Occupational Safety and Health Administration standards.</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489268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2" y="1123742"/>
            <a:ext cx="8418478" cy="389529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51728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30" y="1236500"/>
            <a:ext cx="7922870" cy="364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Other organizations</a:t>
            </a:r>
            <a:r>
              <a:rPr lang="en-US" sz="2400" dirty="0"/>
              <a:t>, depending on the nature of the project, may directly or indirectly affect the project. </a:t>
            </a:r>
          </a:p>
          <a:p>
            <a:pPr marL="342900" indent="-342900" algn="just">
              <a:spcAft>
                <a:spcPts val="600"/>
              </a:spcAft>
              <a:buFont typeface="Arial" panose="020B0604020202020204" pitchFamily="34" charset="0"/>
              <a:buChar char="•"/>
            </a:pPr>
            <a:r>
              <a:rPr lang="en-US" sz="2400" dirty="0"/>
              <a:t>For example, suppliers provide necessary resources for completion of the project work. </a:t>
            </a:r>
          </a:p>
          <a:p>
            <a:pPr marL="342900" indent="-342900" algn="just">
              <a:spcAft>
                <a:spcPts val="600"/>
              </a:spcAft>
              <a:buFont typeface="Arial" panose="020B0604020202020204" pitchFamily="34" charset="0"/>
              <a:buChar char="•"/>
            </a:pPr>
            <a:r>
              <a:rPr lang="en-US" sz="2400" dirty="0"/>
              <a:t>Delays, shortages, and poor quality can bring a project to a standstill. Public interest groups may apply pressure on government agencies. </a:t>
            </a:r>
          </a:p>
          <a:p>
            <a:pPr marL="342900" indent="-342900" algn="just">
              <a:spcAft>
                <a:spcPts val="600"/>
              </a:spcAft>
              <a:buFont typeface="Arial" panose="020B0604020202020204" pitchFamily="34" charset="0"/>
              <a:buChar char="•"/>
            </a:pPr>
            <a:r>
              <a:rPr lang="en-US" sz="2400" dirty="0"/>
              <a:t>Customers often hire consultants and auditors to protect their interests on a project.</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44829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2" y="1123742"/>
            <a:ext cx="7280558" cy="3895297"/>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51728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(2) Managing Project Stakeholders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30" y="1236500"/>
            <a:ext cx="6886550" cy="3570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Customers</a:t>
            </a:r>
            <a:r>
              <a:rPr lang="en-US" sz="2400" dirty="0"/>
              <a:t> define the scope of the project, and ultimate project success rests in their satisfaction. </a:t>
            </a:r>
          </a:p>
          <a:p>
            <a:pPr marL="342900" indent="-342900" algn="just">
              <a:spcAft>
                <a:spcPts val="600"/>
              </a:spcAft>
              <a:buFont typeface="Arial" panose="020B0604020202020204" pitchFamily="34" charset="0"/>
              <a:buChar char="•"/>
            </a:pPr>
            <a:r>
              <a:rPr lang="en-US" sz="2400" dirty="0"/>
              <a:t>Project managers need to be responsive to changing customer needs and requirements and to meeting their expectations. </a:t>
            </a:r>
          </a:p>
          <a:p>
            <a:pPr marL="342900" indent="-342900" algn="just">
              <a:spcAft>
                <a:spcPts val="600"/>
              </a:spcAft>
              <a:buFont typeface="Arial" panose="020B0604020202020204" pitchFamily="34" charset="0"/>
              <a:buChar char="•"/>
            </a:pPr>
            <a:r>
              <a:rPr lang="en-US" sz="2400" dirty="0"/>
              <a:t>Customers are primarily concerned with getting a good deal and, as will be elaborated in related Chapter, this naturally breeds tension with the project team</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430957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1" y="1123742"/>
            <a:ext cx="8901079" cy="508401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51728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(3) Influence as Exchange </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30" y="1236500"/>
            <a:ext cx="8501990"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To successfully manage a project, a manager must adroitly build a cooperative network among divergent allies. </a:t>
            </a:r>
          </a:p>
          <a:p>
            <a:pPr marL="342900" indent="-342900" algn="just">
              <a:spcAft>
                <a:spcPts val="600"/>
              </a:spcAft>
              <a:buFont typeface="Arial" panose="020B0604020202020204" pitchFamily="34" charset="0"/>
              <a:buChar char="•"/>
            </a:pPr>
            <a:r>
              <a:rPr lang="en-US" sz="2400" dirty="0"/>
              <a:t>Networks are mutually beneficial alliances that are generally governed by the law of reciprocity (Kaplan, 1984; Grant, 2013). </a:t>
            </a:r>
          </a:p>
          <a:p>
            <a:pPr marL="342900" indent="-342900" algn="just">
              <a:spcAft>
                <a:spcPts val="600"/>
              </a:spcAft>
              <a:buFont typeface="Arial" panose="020B0604020202020204" pitchFamily="34" charset="0"/>
              <a:buChar char="•"/>
            </a:pPr>
            <a:r>
              <a:rPr lang="en-US" sz="2400" dirty="0"/>
              <a:t>The basic principle is that “one good deed deserves another, and likewise, one bad deed deserves another.” </a:t>
            </a:r>
          </a:p>
          <a:p>
            <a:pPr marL="342900" indent="-342900" algn="just">
              <a:spcAft>
                <a:spcPts val="600"/>
              </a:spcAft>
              <a:buFont typeface="Arial" panose="020B0604020202020204" pitchFamily="34" charset="0"/>
              <a:buChar char="•"/>
            </a:pPr>
            <a:r>
              <a:rPr lang="en-US" sz="2400" dirty="0"/>
              <a:t>The primary way to gain cooperation is to provide resources and services for others in exchange for future resources and services. </a:t>
            </a:r>
          </a:p>
          <a:p>
            <a:pPr marL="342900" indent="-342900" algn="just">
              <a:spcAft>
                <a:spcPts val="600"/>
              </a:spcAft>
              <a:buFont typeface="Arial" panose="020B0604020202020204" pitchFamily="34" charset="0"/>
              <a:buChar char="•"/>
            </a:pPr>
            <a:r>
              <a:rPr lang="en-US" sz="2400" dirty="0"/>
              <a:t>This is the age-old maxim: “Quid pro quo (something for something).” Or in today’s vernacular: “You scratch my back, I’ll scratch yours.”</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939029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1" y="1123742"/>
            <a:ext cx="7646319" cy="474873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51728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(3) Influence as Exchange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30" y="1236500"/>
            <a:ext cx="7201510" cy="4308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Cohen and Bradford (1990) described the exchange view of influence as “currencies.” </a:t>
            </a:r>
          </a:p>
          <a:p>
            <a:pPr marL="342900" indent="-342900" algn="just">
              <a:spcAft>
                <a:spcPts val="600"/>
              </a:spcAft>
              <a:buFont typeface="Arial" panose="020B0604020202020204" pitchFamily="34" charset="0"/>
              <a:buChar char="•"/>
            </a:pPr>
            <a:r>
              <a:rPr lang="en-US" sz="2400" dirty="0"/>
              <a:t>If you want to do business in a given country, you have to be prepared to use the appropriate currency, and the exchange rates can change over time as conditions change. </a:t>
            </a:r>
          </a:p>
          <a:p>
            <a:pPr marL="342900" indent="-342900" algn="just">
              <a:spcAft>
                <a:spcPts val="600"/>
              </a:spcAft>
              <a:buFont typeface="Arial" panose="020B0604020202020204" pitchFamily="34" charset="0"/>
              <a:buChar char="•"/>
            </a:pPr>
            <a:r>
              <a:rPr lang="en-US" sz="2400" dirty="0"/>
              <a:t>In the same way, what is valued by a marketing manager may be different from what is valued by a veteran project engineer, and you are likely to need to use different influence currency to obtain the cooperation of each individual. </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614184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1" y="1123742"/>
            <a:ext cx="7107839" cy="41797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51728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(3) Influence as Exchange – Cont.</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30" y="1236500"/>
            <a:ext cx="6337910" cy="3493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Although this analogy is a bit of an oversimplification, the key premise holds true that in the long run, “debit” and “credit” accounts must be balanced for cooperative relationships to work. </a:t>
            </a:r>
          </a:p>
          <a:p>
            <a:pPr marL="342900" indent="-342900" algn="just">
              <a:spcAft>
                <a:spcPts val="600"/>
              </a:spcAft>
              <a:buFont typeface="Arial" panose="020B0604020202020204" pitchFamily="34" charset="0"/>
              <a:buChar char="•"/>
            </a:pPr>
            <a:r>
              <a:rPr lang="en-US" sz="2400" dirty="0"/>
              <a:t>Table below presents the commonly traded organizational currencies identified by Cohen and Bradford; they are then discussed in more detail in the following sections.</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193645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BF3269D6-F9B0-4299-EEED-AF3A469F4033}"/>
              </a:ext>
            </a:extLst>
          </p:cNvPr>
          <p:cNvGrpSpPr/>
          <p:nvPr/>
        </p:nvGrpSpPr>
        <p:grpSpPr>
          <a:xfrm>
            <a:off x="396240" y="215257"/>
            <a:ext cx="9367519" cy="6427486"/>
            <a:chOff x="1168401" y="215257"/>
            <a:chExt cx="8608056" cy="6427486"/>
          </a:xfrm>
        </p:grpSpPr>
        <p:pic>
          <p:nvPicPr>
            <p:cNvPr id="3" name="Picture 2">
              <a:extLst>
                <a:ext uri="{FF2B5EF4-FFF2-40B4-BE49-F238E27FC236}">
                  <a16:creationId xmlns:a16="http://schemas.microsoft.com/office/drawing/2014/main" id="{10EBC547-8D9E-E3B5-B03D-D2DB3B27AB98}"/>
                </a:ext>
              </a:extLst>
            </p:cNvPr>
            <p:cNvPicPr>
              <a:picLocks noChangeAspect="1"/>
            </p:cNvPicPr>
            <p:nvPr/>
          </p:nvPicPr>
          <p:blipFill>
            <a:blip r:embed="rId2"/>
            <a:stretch>
              <a:fillRect/>
            </a:stretch>
          </p:blipFill>
          <p:spPr>
            <a:xfrm>
              <a:off x="1168401" y="215257"/>
              <a:ext cx="8608056" cy="6427486"/>
            </a:xfrm>
            <a:prstGeom prst="rect">
              <a:avLst/>
            </a:prstGeom>
            <a:ln>
              <a:noFill/>
            </a:ln>
            <a:effectLst>
              <a:outerShdw blurRad="292100" dist="139700" dir="2700000" algn="tl" rotWithShape="0">
                <a:srgbClr val="333333">
                  <a:alpha val="65000"/>
                </a:srgbClr>
              </a:outerShdw>
            </a:effectLst>
          </p:spPr>
        </p:pic>
        <p:sp>
          <p:nvSpPr>
            <p:cNvPr id="4" name="Rectangle: Rounded Corners 3">
              <a:extLst>
                <a:ext uri="{FF2B5EF4-FFF2-40B4-BE49-F238E27FC236}">
                  <a16:creationId xmlns:a16="http://schemas.microsoft.com/office/drawing/2014/main" id="{24A67B74-D879-E20B-96B6-FE6D675BF106}"/>
                </a:ext>
              </a:extLst>
            </p:cNvPr>
            <p:cNvSpPr/>
            <p:nvPr/>
          </p:nvSpPr>
          <p:spPr>
            <a:xfrm>
              <a:off x="1209040" y="233680"/>
              <a:ext cx="843280" cy="193040"/>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pic>
        <p:nvPicPr>
          <p:cNvPr id="6" name="Graphic 21">
            <a:extLst>
              <a:ext uri="{FF2B5EF4-FFF2-40B4-BE49-F238E27FC236}">
                <a16:creationId xmlns:a16="http://schemas.microsoft.com/office/drawing/2014/main" id="{B79A6EC7-488B-5E5E-003E-E6327F70E44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10017760" y="268289"/>
            <a:ext cx="196469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552359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1" y="1398062"/>
            <a:ext cx="7453279" cy="4179778"/>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0016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(4) Social Network Building </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30" y="1510820"/>
            <a:ext cx="7110070" cy="3924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spcAft>
                <a:spcPts val="600"/>
              </a:spcAft>
            </a:pPr>
            <a:r>
              <a:rPr lang="en-US" sz="2400" b="1" dirty="0"/>
              <a:t>Mapping Stakeholder Dependencies: </a:t>
            </a:r>
          </a:p>
          <a:p>
            <a:pPr marL="342900" indent="-342900" algn="just">
              <a:spcAft>
                <a:spcPts val="600"/>
              </a:spcAft>
              <a:buFont typeface="Arial" panose="020B0604020202020204" pitchFamily="34" charset="0"/>
              <a:buChar char="•"/>
            </a:pPr>
            <a:r>
              <a:rPr lang="en-US" sz="2400" dirty="0"/>
              <a:t>The first step to social network building is identifying those stakeholders on whom the project depends for success. </a:t>
            </a:r>
          </a:p>
          <a:p>
            <a:pPr marL="342900" indent="-342900" algn="just">
              <a:spcAft>
                <a:spcPts val="600"/>
              </a:spcAft>
              <a:buFont typeface="Arial" panose="020B0604020202020204" pitchFamily="34" charset="0"/>
              <a:buChar char="•"/>
            </a:pPr>
            <a:r>
              <a:rPr lang="en-US" sz="2400" dirty="0"/>
              <a:t>The project manager and his or her key assistants need to ask the following questions: </a:t>
            </a:r>
          </a:p>
          <a:p>
            <a:pPr marL="800100" lvl="1" indent="-342900" algn="just">
              <a:spcAft>
                <a:spcPts val="600"/>
              </a:spcAft>
              <a:buFont typeface="Arial" panose="020B0604020202020204" pitchFamily="34" charset="0"/>
              <a:buChar char="•"/>
            </a:pPr>
            <a:r>
              <a:rPr lang="en-US" sz="2000" dirty="0"/>
              <a:t>Whose cooperation will we need? </a:t>
            </a:r>
          </a:p>
          <a:p>
            <a:pPr marL="800100" lvl="1" indent="-342900" algn="just">
              <a:spcAft>
                <a:spcPts val="600"/>
              </a:spcAft>
              <a:buFont typeface="Arial" panose="020B0604020202020204" pitchFamily="34" charset="0"/>
              <a:buChar char="•"/>
            </a:pPr>
            <a:r>
              <a:rPr lang="en-US" sz="2000" dirty="0"/>
              <a:t>Whose agreement or approval will we need?</a:t>
            </a:r>
          </a:p>
          <a:p>
            <a:pPr marL="800100" lvl="1" indent="-342900" algn="just">
              <a:spcAft>
                <a:spcPts val="600"/>
              </a:spcAft>
              <a:buFont typeface="Arial" panose="020B0604020202020204" pitchFamily="34" charset="0"/>
              <a:buChar char="•"/>
            </a:pPr>
            <a:r>
              <a:rPr lang="en-US" sz="2000" dirty="0"/>
              <a:t>Whose opposition would keep us from accomplishing the project? </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815116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1" y="1438701"/>
            <a:ext cx="9160159" cy="4997705"/>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(4) Social Network Building – Cont. </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30" y="1510820"/>
            <a:ext cx="8811870"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Many project managers find it helpful to draw a map of these dependencies. </a:t>
            </a:r>
          </a:p>
          <a:p>
            <a:pPr marL="342900" indent="-342900" algn="just">
              <a:spcAft>
                <a:spcPts val="600"/>
              </a:spcAft>
              <a:buFont typeface="Arial" panose="020B0604020202020204" pitchFamily="34" charset="0"/>
              <a:buChar char="•"/>
            </a:pPr>
            <a:r>
              <a:rPr lang="en-US" sz="2400" dirty="0"/>
              <a:t>For example, Figure below contains the dependencies identified by a project manager responsible for installing a new financial software system in her company. </a:t>
            </a:r>
          </a:p>
          <a:p>
            <a:pPr marL="342900" indent="-342900" algn="just">
              <a:spcAft>
                <a:spcPts val="600"/>
              </a:spcAft>
              <a:buFont typeface="Arial" panose="020B0604020202020204" pitchFamily="34" charset="0"/>
              <a:buChar char="•"/>
            </a:pPr>
            <a:r>
              <a:rPr lang="en-US" sz="2400" dirty="0"/>
              <a:t>It is always better to overestimate rather than underestimate dependencies. </a:t>
            </a:r>
          </a:p>
          <a:p>
            <a:pPr marL="342900" indent="-342900" algn="just">
              <a:spcAft>
                <a:spcPts val="600"/>
              </a:spcAft>
              <a:buFont typeface="Arial" panose="020B0604020202020204" pitchFamily="34" charset="0"/>
              <a:buChar char="•"/>
            </a:pPr>
            <a:r>
              <a:rPr lang="en-US" sz="2400" dirty="0"/>
              <a:t>All too often, otherwise talented and successful project managers have been derailed because they were blindsided by someone whose position or power they had not anticipated. </a:t>
            </a:r>
          </a:p>
          <a:p>
            <a:pPr marL="342900" indent="-342900" algn="just">
              <a:spcAft>
                <a:spcPts val="600"/>
              </a:spcAft>
              <a:buFont typeface="Arial" panose="020B0604020202020204" pitchFamily="34" charset="0"/>
              <a:buChar char="•"/>
            </a:pPr>
            <a:r>
              <a:rPr lang="en-US" sz="2400" dirty="0"/>
              <a:t>After identifying the stakeholders associated with your project, it is important to assess their significance.</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86184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AC373256-70BB-88C5-B593-C62F2152AA90}"/>
              </a:ext>
            </a:extLst>
          </p:cNvPr>
          <p:cNvGrpSpPr/>
          <p:nvPr/>
        </p:nvGrpSpPr>
        <p:grpSpPr>
          <a:xfrm>
            <a:off x="345440" y="269240"/>
            <a:ext cx="9194800" cy="6319520"/>
            <a:chOff x="345440" y="269240"/>
            <a:chExt cx="9194800" cy="6319520"/>
          </a:xfrm>
        </p:grpSpPr>
        <p:pic>
          <p:nvPicPr>
            <p:cNvPr id="3" name="Picture 2">
              <a:extLst>
                <a:ext uri="{FF2B5EF4-FFF2-40B4-BE49-F238E27FC236}">
                  <a16:creationId xmlns:a16="http://schemas.microsoft.com/office/drawing/2014/main" id="{9B1D2F4A-77E6-3E1B-6DB8-8BEB98FA1893}"/>
                </a:ext>
              </a:extLst>
            </p:cNvPr>
            <p:cNvPicPr>
              <a:picLocks noChangeAspect="1"/>
            </p:cNvPicPr>
            <p:nvPr/>
          </p:nvPicPr>
          <p:blipFill>
            <a:blip r:embed="rId2"/>
            <a:stretch>
              <a:fillRect/>
            </a:stretch>
          </p:blipFill>
          <p:spPr>
            <a:xfrm>
              <a:off x="345440" y="269240"/>
              <a:ext cx="9194800" cy="63195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Parallelogram 3">
              <a:extLst>
                <a:ext uri="{FF2B5EF4-FFF2-40B4-BE49-F238E27FC236}">
                  <a16:creationId xmlns:a16="http://schemas.microsoft.com/office/drawing/2014/main" id="{3BD3801D-15D3-2FDD-8BEC-4A60458AFD86}"/>
                </a:ext>
              </a:extLst>
            </p:cNvPr>
            <p:cNvSpPr/>
            <p:nvPr/>
          </p:nvSpPr>
          <p:spPr>
            <a:xfrm>
              <a:off x="457200" y="355600"/>
              <a:ext cx="1676400" cy="233680"/>
            </a:xfrm>
            <a:prstGeom prst="parallelogram">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grpSp>
      <p:pic>
        <p:nvPicPr>
          <p:cNvPr id="6" name="Graphic 21">
            <a:extLst>
              <a:ext uri="{FF2B5EF4-FFF2-40B4-BE49-F238E27FC236}">
                <a16:creationId xmlns:a16="http://schemas.microsoft.com/office/drawing/2014/main" id="{6C1B8316-28E7-0F7E-FCAB-D6573D8483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70075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1" y="1347261"/>
            <a:ext cx="8113679" cy="427121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(5) Ethics and Project Management </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30" y="1510820"/>
            <a:ext cx="7750150"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In a survey of project managers, 81 percent reported that they encounter ethical issues in their work.</a:t>
            </a:r>
          </a:p>
          <a:p>
            <a:pPr marL="342900" indent="-342900" algn="just">
              <a:spcAft>
                <a:spcPts val="600"/>
              </a:spcAft>
              <a:buFont typeface="Arial" panose="020B0604020202020204" pitchFamily="34" charset="0"/>
              <a:buChar char="•"/>
            </a:pPr>
            <a:r>
              <a:rPr lang="en-US" sz="2400" dirty="0"/>
              <a:t>These dilemmas range from being pressured to alter status reports, backdate signatures, compromising safety standards to accelerate progress, and approving shoddy work. </a:t>
            </a:r>
          </a:p>
          <a:p>
            <a:pPr marL="342900" indent="-342900" algn="just">
              <a:spcAft>
                <a:spcPts val="600"/>
              </a:spcAft>
              <a:buFont typeface="Arial" panose="020B0604020202020204" pitchFamily="34" charset="0"/>
              <a:buChar char="•"/>
            </a:pPr>
            <a:r>
              <a:rPr lang="en-US" sz="2400" dirty="0"/>
              <a:t>The more recent work of Müller and colleagues suggests that the most common dilemma project managers face involves transparency issues related to project performance (Müller et al., 2013, 2014). </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427282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1" y="1347261"/>
            <a:ext cx="8901079" cy="474961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(5) Ethics and Project Management – Cont.  </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29" y="1510820"/>
            <a:ext cx="8621053"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For example, is it accept able to falsely assure customers that everything is on track when in reality you are doing so to prevent them from panicking and making matters even worse? </a:t>
            </a:r>
          </a:p>
          <a:p>
            <a:pPr marL="342900" indent="-342900" algn="just">
              <a:spcAft>
                <a:spcPts val="600"/>
              </a:spcAft>
              <a:buFont typeface="Arial" panose="020B0604020202020204" pitchFamily="34" charset="0"/>
              <a:buChar char="•"/>
            </a:pPr>
            <a:r>
              <a:rPr lang="en-US" sz="2400" dirty="0"/>
              <a:t>Project management is complicated work, and, as such, ethics invariably involve gray areas of judgment and interpretation. </a:t>
            </a:r>
          </a:p>
          <a:p>
            <a:pPr marL="342900" indent="-342900" algn="just">
              <a:spcAft>
                <a:spcPts val="600"/>
              </a:spcAft>
              <a:buFont typeface="Arial" panose="020B0604020202020204" pitchFamily="34" charset="0"/>
              <a:buChar char="•"/>
            </a:pPr>
            <a:r>
              <a:rPr lang="en-US" sz="2400" dirty="0"/>
              <a:t>For example, it is difficult to distinguish deliberate falsification of estimates from genuine mistakes or the willful exaggeration of project payoffs from genuine optimism. </a:t>
            </a:r>
          </a:p>
          <a:p>
            <a:pPr marL="342900" indent="-342900" algn="just">
              <a:spcAft>
                <a:spcPts val="600"/>
              </a:spcAft>
              <a:buFont typeface="Arial" panose="020B0604020202020204" pitchFamily="34" charset="0"/>
              <a:buChar char="•"/>
            </a:pPr>
            <a:r>
              <a:rPr lang="en-US" sz="2400" dirty="0"/>
              <a:t>It becomes problematic to determine whether unfulfilled promises were deliberate deception or an appropriate response to changing circumstances.</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227789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865529" y="1347260"/>
            <a:ext cx="8034631" cy="500273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(5) Ethics and Project Management – Cont.  </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29" y="1510820"/>
            <a:ext cx="7729831" cy="475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To provide greater clarity to business ethics, many companies and professional groups publish a code of conduct. </a:t>
            </a:r>
          </a:p>
          <a:p>
            <a:pPr marL="342900" indent="-342900" algn="just">
              <a:spcAft>
                <a:spcPts val="600"/>
              </a:spcAft>
              <a:buFont typeface="Arial" panose="020B0604020202020204" pitchFamily="34" charset="0"/>
              <a:buChar char="•"/>
            </a:pPr>
            <a:r>
              <a:rPr lang="en-US" sz="2400" dirty="0"/>
              <a:t>Cynics see these documents as simply window dressing, while advocates argue that they are important, albeit limited, first steps.</a:t>
            </a:r>
          </a:p>
          <a:p>
            <a:pPr marL="342900" indent="-342900" algn="just">
              <a:spcAft>
                <a:spcPts val="600"/>
              </a:spcAft>
              <a:buFont typeface="Arial" panose="020B0604020202020204" pitchFamily="34" charset="0"/>
              <a:buChar char="•"/>
            </a:pPr>
            <a:r>
              <a:rPr lang="en-US" sz="2400" dirty="0"/>
              <a:t>In practice, personal ethics do not lie in formal statutes but at the intersection of one’s work, family, education, profession, religious beliefs, and daily interactions. </a:t>
            </a:r>
          </a:p>
          <a:p>
            <a:pPr marL="342900" indent="-342900" algn="just">
              <a:spcAft>
                <a:spcPts val="600"/>
              </a:spcAft>
              <a:buFont typeface="Arial" panose="020B0604020202020204" pitchFamily="34" charset="0"/>
              <a:buChar char="•"/>
            </a:pPr>
            <a:r>
              <a:rPr lang="en-US" sz="2400" dirty="0"/>
              <a:t>Most project managers report that they rely on their own private sense of right and wrong— what one project manager called his “internal compass.”</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323630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1" y="1347261"/>
            <a:ext cx="8001919" cy="414929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(5) Ethics and Project Management – Cont.  </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29" y="1510820"/>
            <a:ext cx="7628231" cy="3570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One common rule of thumb for testing whether a response is ethical is to ask, “Imagine that whatever you did was going to be reported on the front page of your local newspaper. </a:t>
            </a:r>
          </a:p>
          <a:p>
            <a:pPr marL="342900" indent="-342900" algn="just">
              <a:spcAft>
                <a:spcPts val="600"/>
              </a:spcAft>
              <a:buFont typeface="Arial" panose="020B0604020202020204" pitchFamily="34" charset="0"/>
              <a:buChar char="•"/>
            </a:pPr>
            <a:r>
              <a:rPr lang="en-US" sz="2400" dirty="0"/>
              <a:t>How would you like that? Would you be comfortable?”</a:t>
            </a:r>
          </a:p>
          <a:p>
            <a:pPr marL="342900" indent="-342900" algn="just">
              <a:spcAft>
                <a:spcPts val="600"/>
              </a:spcAft>
              <a:buFont typeface="Arial" panose="020B0604020202020204" pitchFamily="34" charset="0"/>
              <a:buChar char="•"/>
            </a:pPr>
            <a:r>
              <a:rPr lang="en-US" sz="2400" dirty="0"/>
              <a:t>Unfortunately, scandals at Enron, WorldCom, and Arthur Andersen have demonstrated the willingness of highly trained professionals to abdicate personal responsibility for illegal actions and to obey the directives of superiors.</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69956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776321" y="1347261"/>
            <a:ext cx="8316879" cy="474961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(5) Ethics and Project Management – Cont.  </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865529" y="1510820"/>
            <a:ext cx="7831431"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Top management and the culture of an organization play a decisive role in shaping members’ beliefs of what is right and wrong. </a:t>
            </a:r>
          </a:p>
          <a:p>
            <a:pPr marL="342900" indent="-342900" algn="just">
              <a:spcAft>
                <a:spcPts val="600"/>
              </a:spcAft>
              <a:buFont typeface="Arial" panose="020B0604020202020204" pitchFamily="34" charset="0"/>
              <a:buChar char="•"/>
            </a:pPr>
            <a:r>
              <a:rPr lang="en-US" sz="2400" dirty="0"/>
              <a:t>Many organizations encourage ethical transgressions by creating a “win at all cost” mentality. </a:t>
            </a:r>
          </a:p>
          <a:p>
            <a:pPr marL="342900" indent="-342900" algn="just">
              <a:spcAft>
                <a:spcPts val="600"/>
              </a:spcAft>
              <a:buFont typeface="Arial" panose="020B0604020202020204" pitchFamily="34" charset="0"/>
              <a:buChar char="•"/>
            </a:pPr>
            <a:r>
              <a:rPr lang="en-US" sz="2400" dirty="0"/>
              <a:t>The pressures to succeed obscure consideration of whether the ends justify the means. </a:t>
            </a:r>
          </a:p>
          <a:p>
            <a:pPr marL="342900" indent="-342900" algn="just">
              <a:spcAft>
                <a:spcPts val="600"/>
              </a:spcAft>
              <a:buFont typeface="Arial" panose="020B0604020202020204" pitchFamily="34" charset="0"/>
              <a:buChar char="•"/>
            </a:pPr>
            <a:r>
              <a:rPr lang="en-US" sz="2400" dirty="0"/>
              <a:t>Other organizations place a premium on “fair play” and command a market position by virtue of being trustworthy and reliable.</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75918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030321" y="1347261"/>
            <a:ext cx="7280559" cy="435249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(6) Building Trust: The Key to Exercising Influence</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1119529" y="1510820"/>
            <a:ext cx="6835751" cy="401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Trust is an elusive concept. It is hard to nail down in precise terms why some project managers are trusted and others are not. </a:t>
            </a:r>
          </a:p>
          <a:p>
            <a:pPr marL="342900" indent="-342900" algn="just">
              <a:spcAft>
                <a:spcPts val="600"/>
              </a:spcAft>
              <a:buFont typeface="Arial" panose="020B0604020202020204" pitchFamily="34" charset="0"/>
              <a:buChar char="•"/>
            </a:pPr>
            <a:r>
              <a:rPr lang="en-US" sz="2400" dirty="0"/>
              <a:t>One popular way to understand trust is to see it as a function of character and competence. </a:t>
            </a:r>
          </a:p>
          <a:p>
            <a:pPr marL="342900" indent="-342900" algn="just">
              <a:spcAft>
                <a:spcPts val="600"/>
              </a:spcAft>
              <a:buFont typeface="Arial" panose="020B0604020202020204" pitchFamily="34" charset="0"/>
              <a:buChar char="•"/>
            </a:pPr>
            <a:r>
              <a:rPr lang="en-US" sz="2400" dirty="0"/>
              <a:t>Character focuses on personal motives (i.e., does he or she want to do the right thing?), </a:t>
            </a:r>
          </a:p>
          <a:p>
            <a:pPr marL="342900" indent="-342900" algn="just">
              <a:spcAft>
                <a:spcPts val="600"/>
              </a:spcAft>
              <a:buFont typeface="Arial" panose="020B0604020202020204" pitchFamily="34" charset="0"/>
              <a:buChar char="•"/>
            </a:pPr>
            <a:r>
              <a:rPr lang="en-US" sz="2400" dirty="0"/>
              <a:t>while competence focuses on skills necessary to realize motives (i.e., does he or she know the right things to do?). </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4669333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030321" y="1347261"/>
            <a:ext cx="7473599" cy="474961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(6) Building Trust – Cont. </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1119529" y="1510820"/>
            <a:ext cx="6835751" cy="4308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Stephen Covey resurrected the significance of character in the leadership literature in his best-selling Seven Habits of Highly Effective People. </a:t>
            </a:r>
          </a:p>
          <a:p>
            <a:pPr marL="342900" indent="-342900" algn="just">
              <a:spcAft>
                <a:spcPts val="600"/>
              </a:spcAft>
              <a:buFont typeface="Arial" panose="020B0604020202020204" pitchFamily="34" charset="0"/>
              <a:buChar char="•"/>
            </a:pPr>
            <a:r>
              <a:rPr lang="en-US" sz="2400" dirty="0"/>
              <a:t>Covey criticized popular management literature as focusing too much on shallow human relations skills and manipulative techniques, which he labeled the personality ethic. </a:t>
            </a:r>
          </a:p>
          <a:p>
            <a:pPr marL="342900" indent="-342900" algn="just">
              <a:spcAft>
                <a:spcPts val="600"/>
              </a:spcAft>
              <a:buFont typeface="Arial" panose="020B0604020202020204" pitchFamily="34" charset="0"/>
              <a:buChar char="•"/>
            </a:pPr>
            <a:r>
              <a:rPr lang="en-US" sz="2400" dirty="0"/>
              <a:t>He argues that at the core of highly effective people is a character ethic that is deeply rooted in personal values and principles such as dignity, service, fairness, the pursuit of truth, and respect.</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962113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030321" y="1347261"/>
            <a:ext cx="8144159" cy="474961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800" b="1" dirty="0">
                <a:solidFill>
                  <a:srgbClr val="00B0F0"/>
                </a:solidFill>
              </a:rPr>
              <a:t>(7) Qualities of an Effective Project Manager</a:t>
            </a:r>
            <a:endParaRPr lang="en-US" sz="28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1119529" y="1510820"/>
            <a:ext cx="7577431" cy="4385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Project management is, at first glance, a misleading discipline in that there is an inherent logic to the process. </a:t>
            </a:r>
          </a:p>
          <a:p>
            <a:pPr marL="342900" indent="-342900" algn="just">
              <a:spcAft>
                <a:spcPts val="600"/>
              </a:spcAft>
              <a:buFont typeface="Arial" panose="020B0604020202020204" pitchFamily="34" charset="0"/>
              <a:buChar char="•"/>
            </a:pPr>
            <a:r>
              <a:rPr lang="en-US" sz="2400" dirty="0"/>
              <a:t>There is a natural progression from formulating a project scope statement, to creating a WBS, developing a network, adding resources, finalizing a plan, and reaching milestones. </a:t>
            </a:r>
          </a:p>
          <a:p>
            <a:pPr marL="342900" indent="-342900" algn="just">
              <a:spcAft>
                <a:spcPts val="600"/>
              </a:spcAft>
              <a:buFont typeface="Arial" panose="020B0604020202020204" pitchFamily="34" charset="0"/>
              <a:buChar char="•"/>
            </a:pPr>
            <a:r>
              <a:rPr lang="en-US" sz="2400" dirty="0"/>
              <a:t>However, when it comes to actually implementing and completing projects, this logic can quickly disappear. </a:t>
            </a:r>
          </a:p>
          <a:p>
            <a:pPr marL="342900" indent="-342900" algn="just">
              <a:spcAft>
                <a:spcPts val="600"/>
              </a:spcAft>
              <a:buFont typeface="Arial" panose="020B0604020202020204" pitchFamily="34" charset="0"/>
              <a:buChar char="•"/>
            </a:pPr>
            <a:r>
              <a:rPr lang="en-US" sz="2400" dirty="0"/>
              <a:t>Project managers often encounter a much messier world, filled with inconsistencies and paradoxes. </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858936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030321" y="1347261"/>
            <a:ext cx="7796045" cy="474961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(7) Qualities of an Effective Project Manager – Cont.</a:t>
            </a:r>
            <a:endParaRPr lang="en-US" sz="24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1119529" y="1510820"/>
            <a:ext cx="7211671"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dirty="0"/>
              <a:t>Effective project managers have to be able to deal with the contradictory nature of their work. Some of those contradictions are listed here:</a:t>
            </a:r>
          </a:p>
          <a:p>
            <a:pPr marL="342900" indent="-342900" algn="just">
              <a:spcAft>
                <a:spcPts val="600"/>
              </a:spcAft>
              <a:buFont typeface="Arial" panose="020B0604020202020204" pitchFamily="34" charset="0"/>
              <a:buChar char="•"/>
            </a:pPr>
            <a:r>
              <a:rPr lang="en-US" sz="2400" b="1" dirty="0"/>
              <a:t>Innovate and maintain stability: </a:t>
            </a:r>
          </a:p>
          <a:p>
            <a:pPr marL="342900" indent="-342900" algn="just">
              <a:spcAft>
                <a:spcPts val="600"/>
              </a:spcAft>
              <a:buFont typeface="Arial" panose="020B0604020202020204" pitchFamily="34" charset="0"/>
              <a:buChar char="•"/>
            </a:pPr>
            <a:r>
              <a:rPr lang="en-US" sz="2400" dirty="0"/>
              <a:t>Project managers have to put out fires, restore order, and get the project back on track. </a:t>
            </a:r>
          </a:p>
          <a:p>
            <a:pPr marL="342900" indent="-342900" algn="just">
              <a:spcAft>
                <a:spcPts val="600"/>
              </a:spcAft>
              <a:buFont typeface="Arial" panose="020B0604020202020204" pitchFamily="34" charset="0"/>
              <a:buChar char="•"/>
            </a:pPr>
            <a:r>
              <a:rPr lang="en-US" sz="2400" dirty="0"/>
              <a:t>At the same time they need to be innovative and develop new, better ways of doing things. </a:t>
            </a:r>
          </a:p>
          <a:p>
            <a:pPr marL="342900" indent="-342900" algn="just">
              <a:spcAft>
                <a:spcPts val="600"/>
              </a:spcAft>
              <a:buFont typeface="Arial" panose="020B0604020202020204" pitchFamily="34" charset="0"/>
              <a:buChar char="•"/>
            </a:pPr>
            <a:r>
              <a:rPr lang="en-US" sz="2400" dirty="0"/>
              <a:t>Innovations unravel stable routines and spark new disturbances that have to be dealt with. </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919399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030321" y="1347261"/>
            <a:ext cx="7178959" cy="372409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(7) Qualities of an Effective Project Manager – Cont.</a:t>
            </a:r>
            <a:endParaRPr lang="en-US" sz="24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1119529" y="1510820"/>
            <a:ext cx="6561431"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See the big picture while getting your hands dirty:</a:t>
            </a:r>
            <a:r>
              <a:rPr lang="en-US" sz="2400" dirty="0"/>
              <a:t> </a:t>
            </a:r>
          </a:p>
          <a:p>
            <a:pPr marL="342900" indent="-342900" algn="just">
              <a:spcAft>
                <a:spcPts val="600"/>
              </a:spcAft>
              <a:buFont typeface="Arial" panose="020B0604020202020204" pitchFamily="34" charset="0"/>
              <a:buChar char="•"/>
            </a:pPr>
            <a:r>
              <a:rPr lang="en-US" sz="2400" dirty="0"/>
              <a:t>Project managers have to see the big picture and how their project fits within the larger strategy of their firm. </a:t>
            </a:r>
          </a:p>
          <a:p>
            <a:pPr marL="342900" indent="-342900" algn="just">
              <a:spcAft>
                <a:spcPts val="600"/>
              </a:spcAft>
              <a:buFont typeface="Arial" panose="020B0604020202020204" pitchFamily="34" charset="0"/>
              <a:buChar char="•"/>
            </a:pPr>
            <a:r>
              <a:rPr lang="en-US" sz="2400" dirty="0"/>
              <a:t>There are also times when they must get deeply involved in project work and technology. </a:t>
            </a:r>
          </a:p>
          <a:p>
            <a:pPr marL="342900" indent="-342900" algn="just">
              <a:spcAft>
                <a:spcPts val="600"/>
              </a:spcAft>
              <a:buFont typeface="Arial" panose="020B0604020202020204" pitchFamily="34" charset="0"/>
              <a:buChar char="•"/>
            </a:pPr>
            <a:r>
              <a:rPr lang="en-US" sz="2400" dirty="0"/>
              <a:t>If they don’t worry about the details, who will?</a:t>
            </a:r>
          </a:p>
          <a:p>
            <a:pPr marL="342900" indent="-342900" algn="just">
              <a:spcAft>
                <a:spcPts val="600"/>
              </a:spcAft>
              <a:buFont typeface="Arial" panose="020B0604020202020204" pitchFamily="34" charset="0"/>
              <a:buChar char="•"/>
            </a:pPr>
            <a:endParaRPr lang="en-US" sz="2400" dirty="0"/>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90235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030321" y="1347261"/>
            <a:ext cx="8560719" cy="5089146"/>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(7) Qualities of an Effective Project Manager – Cont.</a:t>
            </a:r>
            <a:endParaRPr lang="en-US" sz="24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1119529" y="1510820"/>
            <a:ext cx="8187031" cy="4755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Encourage individuals but stress the team:</a:t>
            </a:r>
            <a:r>
              <a:rPr lang="en-US" sz="2400" dirty="0"/>
              <a:t> Project managers have to motivate, cajole, and entice individual performers while at the same time maintaining team work. </a:t>
            </a:r>
          </a:p>
          <a:p>
            <a:pPr marL="342900" indent="-342900" algn="just">
              <a:spcAft>
                <a:spcPts val="600"/>
              </a:spcAft>
              <a:buFont typeface="Arial" panose="020B0604020202020204" pitchFamily="34" charset="0"/>
              <a:buChar char="•"/>
            </a:pPr>
            <a:r>
              <a:rPr lang="en-US" sz="2400" dirty="0"/>
              <a:t>They have to be careful that they are considered fair and consistent in their treatment of team members while at the same time treating each member as a special individual.</a:t>
            </a:r>
          </a:p>
          <a:p>
            <a:pPr marL="342900" indent="-342900" algn="just">
              <a:spcAft>
                <a:spcPts val="600"/>
              </a:spcAft>
              <a:buFont typeface="Arial" panose="020B0604020202020204" pitchFamily="34" charset="0"/>
              <a:buChar char="•"/>
            </a:pPr>
            <a:r>
              <a:rPr lang="en-US" sz="2400" b="1" dirty="0"/>
              <a:t>Hands-off/Hands-on:</a:t>
            </a:r>
            <a:r>
              <a:rPr lang="en-US" sz="2400" dirty="0"/>
              <a:t> Project managers have to intervene, resolve stalemates, solve technical problems, and insist on different approaches. </a:t>
            </a:r>
          </a:p>
          <a:p>
            <a:pPr marL="342900" indent="-342900" algn="just">
              <a:spcAft>
                <a:spcPts val="600"/>
              </a:spcAft>
              <a:buFont typeface="Arial" panose="020B0604020202020204" pitchFamily="34" charset="0"/>
              <a:buChar char="•"/>
            </a:pPr>
            <a:r>
              <a:rPr lang="en-US" sz="2400" dirty="0"/>
              <a:t>At the same time they have to recognize when it is appropriate to sit on the sidelines and let other people figure out what to do. </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067778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030321" y="1347261"/>
            <a:ext cx="6488079" cy="334665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(7) Qualities of an Effective Project Manager – Cont.</a:t>
            </a:r>
            <a:endParaRPr lang="en-US" sz="24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1119529" y="1510820"/>
            <a:ext cx="5972151" cy="283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Flexible but firm:</a:t>
            </a:r>
            <a:r>
              <a:rPr lang="en-US" sz="2400" dirty="0"/>
              <a:t> </a:t>
            </a:r>
          </a:p>
          <a:p>
            <a:pPr marL="342900" indent="-342900" algn="just">
              <a:spcAft>
                <a:spcPts val="600"/>
              </a:spcAft>
              <a:buFont typeface="Arial" panose="020B0604020202020204" pitchFamily="34" charset="0"/>
              <a:buChar char="•"/>
            </a:pPr>
            <a:r>
              <a:rPr lang="en-US" sz="2400" dirty="0"/>
              <a:t>Project managers have to be adaptable and responsive to events and outcomes that occur on the project. </a:t>
            </a:r>
          </a:p>
          <a:p>
            <a:pPr marL="342900" indent="-342900" algn="just">
              <a:spcAft>
                <a:spcPts val="600"/>
              </a:spcAft>
              <a:buFont typeface="Arial" panose="020B0604020202020204" pitchFamily="34" charset="0"/>
              <a:buChar char="•"/>
            </a:pPr>
            <a:r>
              <a:rPr lang="en-US" sz="2400" dirty="0"/>
              <a:t>At the same time they have to hold the line at times and tough it out when everyone else wants to give up. </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715776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Rounded Corners 24"/>
          <p:cNvSpPr>
            <a:spLocks noChangeArrowheads="1"/>
          </p:cNvSpPr>
          <p:nvPr/>
        </p:nvSpPr>
        <p:spPr bwMode="auto">
          <a:xfrm>
            <a:off x="1030321" y="1347261"/>
            <a:ext cx="7371999" cy="4078179"/>
          </a:xfrm>
          <a:prstGeom prst="roundRect">
            <a:avLst>
              <a:gd name="adj" fmla="val 6139"/>
            </a:avLst>
          </a:prstGeom>
          <a:solidFill>
            <a:schemeClr val="bg1"/>
          </a:solidFill>
          <a:ln w="38100" cap="flat" cmpd="sng">
            <a:solidFill>
              <a:srgbClr val="00B0F0"/>
            </a:solidFill>
            <a:prstDash val="solid"/>
            <a:miter lim="1220703"/>
            <a:headEnd/>
            <a:tailEnd/>
          </a:ln>
        </p:spPr>
        <p:txBody>
          <a:bodyPr anchor="ctr"/>
          <a:lstStyle/>
          <a:p>
            <a:pPr algn="ctr"/>
            <a:endParaRPr lang="en-US" altLang="en-US">
              <a:solidFill>
                <a:srgbClr val="FFFFFF"/>
              </a:solidFill>
            </a:endParaRPr>
          </a:p>
        </p:txBody>
      </p:sp>
      <p:sp>
        <p:nvSpPr>
          <p:cNvPr id="16387" name="TextBox 2"/>
          <p:cNvSpPr txBox="1">
            <a:spLocks noChangeArrowheads="1"/>
          </p:cNvSpPr>
          <p:nvPr/>
        </p:nvSpPr>
        <p:spPr bwMode="auto">
          <a:xfrm>
            <a:off x="900916" y="761123"/>
            <a:ext cx="779604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buSzPts val="2800"/>
            </a:pPr>
            <a:r>
              <a:rPr lang="en-US" sz="2400" b="1" dirty="0">
                <a:solidFill>
                  <a:srgbClr val="00B0F0"/>
                </a:solidFill>
              </a:rPr>
              <a:t>(7) Qualities of an Effective Project Manager – Cont.</a:t>
            </a:r>
            <a:endParaRPr lang="en-US" sz="2400" b="1" dirty="0">
              <a:solidFill>
                <a:srgbClr val="00B0F0"/>
              </a:solidFill>
              <a:latin typeface="+mn-lt"/>
              <a:cs typeface="Times New Roman" panose="02020603050405020304" pitchFamily="18" charset="0"/>
              <a:sym typeface="Arial" panose="020B0604020202020204" pitchFamily="34" charset="0"/>
            </a:endParaRPr>
          </a:p>
        </p:txBody>
      </p:sp>
      <p:sp>
        <p:nvSpPr>
          <p:cNvPr id="16391" name="TextBox 47"/>
          <p:cNvSpPr txBox="1">
            <a:spLocks noChangeArrowheads="1"/>
          </p:cNvSpPr>
          <p:nvPr/>
        </p:nvSpPr>
        <p:spPr bwMode="auto">
          <a:xfrm>
            <a:off x="1119529" y="1510820"/>
            <a:ext cx="6642711" cy="364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just">
              <a:spcAft>
                <a:spcPts val="600"/>
              </a:spcAft>
              <a:buFont typeface="Arial" panose="020B0604020202020204" pitchFamily="34" charset="0"/>
              <a:buChar char="•"/>
            </a:pPr>
            <a:r>
              <a:rPr lang="en-US" sz="2400" b="1" dirty="0"/>
              <a:t>Team versus organizational loyalties:</a:t>
            </a:r>
            <a:r>
              <a:rPr lang="en-US" sz="2400" dirty="0"/>
              <a:t> </a:t>
            </a:r>
          </a:p>
          <a:p>
            <a:pPr marL="342900" indent="-342900" algn="just">
              <a:spcAft>
                <a:spcPts val="600"/>
              </a:spcAft>
              <a:buFont typeface="Arial" panose="020B0604020202020204" pitchFamily="34" charset="0"/>
              <a:buChar char="•"/>
            </a:pPr>
            <a:r>
              <a:rPr lang="en-US" sz="2400" dirty="0"/>
              <a:t>Project managers need to forge a unified project team whose members stimulate one another to extraordinary performance. </a:t>
            </a:r>
          </a:p>
          <a:p>
            <a:pPr marL="342900" indent="-342900" algn="just">
              <a:spcAft>
                <a:spcPts val="600"/>
              </a:spcAft>
              <a:buFont typeface="Arial" panose="020B0604020202020204" pitchFamily="34" charset="0"/>
              <a:buChar char="•"/>
            </a:pPr>
            <a:r>
              <a:rPr lang="en-US" sz="2400" dirty="0"/>
              <a:t>But at the same time they have to counter the excesses of cohesion and the team’s resistance to outside ideas. </a:t>
            </a:r>
          </a:p>
          <a:p>
            <a:pPr marL="342900" indent="-342900" algn="just">
              <a:spcAft>
                <a:spcPts val="600"/>
              </a:spcAft>
              <a:buFont typeface="Arial" panose="020B0604020202020204" pitchFamily="34" charset="0"/>
              <a:buChar char="•"/>
            </a:pPr>
            <a:r>
              <a:rPr lang="en-US" sz="2400" dirty="0"/>
              <a:t>They have to cultivate loyalties to both the team and the parent organization.</a:t>
            </a:r>
          </a:p>
        </p:txBody>
      </p:sp>
      <p:sp>
        <p:nvSpPr>
          <p:cNvPr id="16392" name="TextBox 3"/>
          <p:cNvSpPr txBox="1">
            <a:spLocks noChangeArrowheads="1"/>
          </p:cNvSpPr>
          <p:nvPr/>
        </p:nvSpPr>
        <p:spPr bwMode="auto">
          <a:xfrm>
            <a:off x="9486583" y="6436407"/>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en-US" sz="2000" b="1" dirty="0"/>
              <a:t>www.midocean.ae</a:t>
            </a:r>
          </a:p>
        </p:txBody>
      </p:sp>
      <p:pic>
        <p:nvPicPr>
          <p:cNvPr id="16393" name="Graphic 21"/>
          <p:cNvPicPr>
            <a:picLocks noChangeAspect="1" noChangeArrowheads="1"/>
          </p:cNvPicPr>
          <p:nvPr/>
        </p:nvPicPr>
        <p:blipFill>
          <a:blip r:embed="rId2" cstate="print">
            <a:extLst>
              <a:ext uri="{28A0092B-C50C-407E-A947-70E740481C1C}">
                <a14:useLocalDpi xmlns:a14="http://schemas.microsoft.com/office/drawing/2010/main" val="0"/>
              </a:ext>
            </a:extLst>
          </a:blip>
          <a:srcRect t="27876" b="25429"/>
          <a:stretch>
            <a:fillRect/>
          </a:stretch>
        </p:blipFill>
        <p:spPr bwMode="auto">
          <a:xfrm>
            <a:off x="9677400" y="268289"/>
            <a:ext cx="2305050" cy="79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70233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12192000" cy="684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ight Triangle 1"/>
          <p:cNvSpPr>
            <a:spLocks noChangeArrowheads="1"/>
          </p:cNvSpPr>
          <p:nvPr/>
        </p:nvSpPr>
        <p:spPr bwMode="auto">
          <a:xfrm flipH="1">
            <a:off x="6511925" y="3152775"/>
            <a:ext cx="5680075" cy="3705225"/>
          </a:xfrm>
          <a:prstGeom prst="rtTriangle">
            <a:avLst/>
          </a:prstGeom>
          <a:solidFill>
            <a:srgbClr val="669BBC">
              <a:alpha val="76563"/>
            </a:srgbClr>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FFFFFF"/>
              </a:solidFill>
            </a:endParaRPr>
          </a:p>
        </p:txBody>
      </p:sp>
      <p:sp>
        <p:nvSpPr>
          <p:cNvPr id="19460" name="TextBox 9"/>
          <p:cNvSpPr txBox="1">
            <a:spLocks noChangeArrowheads="1"/>
          </p:cNvSpPr>
          <p:nvPr/>
        </p:nvSpPr>
        <p:spPr bwMode="auto">
          <a:xfrm>
            <a:off x="704850" y="5707063"/>
            <a:ext cx="4524375" cy="92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buSzPts val="2800"/>
            </a:pPr>
            <a:r>
              <a:rPr lang="en-US" altLang="en-US" sz="4000" b="1" dirty="0">
                <a:solidFill>
                  <a:schemeClr val="bg1"/>
                </a:solidFill>
                <a:latin typeface="+mn-lt"/>
                <a:cs typeface="Times New Roman" panose="02020603050405020304" pitchFamily="18" charset="0"/>
              </a:rPr>
              <a:t>Thank You</a:t>
            </a:r>
          </a:p>
        </p:txBody>
      </p:sp>
      <p:pic>
        <p:nvPicPr>
          <p:cNvPr id="19461" name="Graphic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75800" y="6167438"/>
            <a:ext cx="227806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Parallelogram 13"/>
          <p:cNvSpPr>
            <a:spLocks noChangeArrowheads="1"/>
          </p:cNvSpPr>
          <p:nvPr/>
        </p:nvSpPr>
        <p:spPr bwMode="auto">
          <a:xfrm rot="16200000" flipV="1">
            <a:off x="-2058988" y="4400550"/>
            <a:ext cx="3802063" cy="1096963"/>
          </a:xfrm>
          <a:custGeom>
            <a:avLst/>
            <a:gdLst>
              <a:gd name="T0" fmla="*/ 0 w 3801492"/>
              <a:gd name="T1" fmla="*/ 1097456 h 1097456"/>
              <a:gd name="T2" fmla="*/ 1102581 w 3801492"/>
              <a:gd name="T3" fmla="*/ 0 h 1097456"/>
              <a:gd name="T4" fmla="*/ 3801492 w 3801492"/>
              <a:gd name="T5" fmla="*/ 12700 h 1097456"/>
              <a:gd name="T6" fmla="*/ 2724311 w 3801492"/>
              <a:gd name="T7" fmla="*/ 1097456 h 1097456"/>
              <a:gd name="T8" fmla="*/ 0 w 3801492"/>
              <a:gd name="T9" fmla="*/ 1097456 h 1097456"/>
            </a:gdLst>
            <a:ahLst/>
            <a:cxnLst>
              <a:cxn ang="0">
                <a:pos x="T0" y="T1"/>
              </a:cxn>
              <a:cxn ang="0">
                <a:pos x="T2" y="T3"/>
              </a:cxn>
              <a:cxn ang="0">
                <a:pos x="T4" y="T5"/>
              </a:cxn>
              <a:cxn ang="0">
                <a:pos x="T6" y="T7"/>
              </a:cxn>
              <a:cxn ang="0">
                <a:pos x="T8" y="T9"/>
              </a:cxn>
            </a:cxnLst>
            <a:rect l="0" t="0"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a:extLst>
            <a:ext uri="{91240B29-F687-4F45-9708-019B960494DF}">
              <a14:hiddenLine xmlns:a14="http://schemas.microsoft.com/office/drawing/2010/main" w="12700" cap="flat" cmpd="sng">
                <a:solidFill>
                  <a:srgbClr val="2F528F"/>
                </a:solidFill>
                <a:prstDash val="solid"/>
                <a:miter lim="1220703"/>
                <a:headEnd/>
                <a:tailEnd/>
              </a14:hiddenLine>
            </a:ext>
          </a:extLst>
        </p:spPr>
        <p:txBody>
          <a:bodyPr anchor="ctr"/>
          <a:lstStyle/>
          <a:p>
            <a:pPr algn="ctr"/>
            <a:endParaRPr lang="id-ID" altLang="en-US">
              <a:solidFill>
                <a:srgbClr val="669BBC"/>
              </a:solidFill>
            </a:endParaRPr>
          </a:p>
        </p:txBody>
      </p:sp>
      <p:pic>
        <p:nvPicPr>
          <p:cNvPr id="19463" name="Graphic 21"/>
          <p:cNvPicPr>
            <a:picLocks noChangeAspect="1" noChangeArrowheads="1"/>
          </p:cNvPicPr>
          <p:nvPr/>
        </p:nvPicPr>
        <p:blipFill>
          <a:blip r:embed="rId4">
            <a:extLst>
              <a:ext uri="{28A0092B-C50C-407E-A947-70E740481C1C}">
                <a14:useLocalDpi xmlns:a14="http://schemas.microsoft.com/office/drawing/2010/main" val="0"/>
              </a:ext>
            </a:extLst>
          </a:blip>
          <a:srcRect t="27876" b="25429"/>
          <a:stretch>
            <a:fillRect/>
          </a:stretch>
        </p:blipFill>
        <p:spPr bwMode="auto">
          <a:xfrm>
            <a:off x="9424988" y="203200"/>
            <a:ext cx="257968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Theme">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44546A"/>
      </a:dk2>
      <a:lt2>
        <a:srgbClr val="E7E6E6"/>
      </a:lt2>
      <a:accent1>
        <a:srgbClr val="4472C4"/>
      </a:accent1>
      <a:accent2>
        <a:srgbClr val="ED7D31"/>
      </a:accent2>
      <a:accent3>
        <a:srgbClr val="FFFFFF"/>
      </a:accent3>
      <a:accent4>
        <a:srgbClr val="000000"/>
      </a:accent4>
      <a:accent5>
        <a:srgbClr val="B0BCDE"/>
      </a:accent5>
      <a:accent6>
        <a:srgbClr val="D7712B"/>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A0F8AF-CC37-408A-9E23-24E28BB2D097}"/>
</file>

<file path=customXml/itemProps2.xml><?xml version="1.0" encoding="utf-8"?>
<ds:datastoreItem xmlns:ds="http://schemas.openxmlformats.org/officeDocument/2006/customXml" ds:itemID="{8C9D7F93-7831-4C5D-B290-7FDDAF2AFE8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5F32B0ED-6307-485A-9039-EC6981B188C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26944</TotalTime>
  <Words>3536</Words>
  <Application>Microsoft Office PowerPoint</Application>
  <PresentationFormat>Widescreen</PresentationFormat>
  <Paragraphs>230</Paragraphs>
  <Slides>41</Slides>
  <Notes>0</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41</vt:i4>
      </vt:variant>
    </vt:vector>
  </HeadingPairs>
  <TitlesOfParts>
    <vt:vector size="51" baseType="lpstr">
      <vt:lpstr>Alexandria</vt:lpstr>
      <vt:lpstr>Arial</vt:lpstr>
      <vt:lpstr>Calibri</vt:lpstr>
      <vt:lpstr>Calibri Light</vt:lpstr>
      <vt:lpstr>Roboto Light</vt:lpstr>
      <vt:lpstr>Times New Roman</vt:lpstr>
      <vt:lpstr>Office Theme</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ALFAFA</dc:creator>
  <cp:lastModifiedBy>Mohammed Yousif</cp:lastModifiedBy>
  <cp:revision>490</cp:revision>
  <dcterms:created xsi:type="dcterms:W3CDTF">2024-05-18T12:46:21Z</dcterms:created>
  <dcterms:modified xsi:type="dcterms:W3CDTF">2024-11-22T07:23:14Z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