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8" r:id="rId3"/>
    <p:sldId id="304" r:id="rId4"/>
    <p:sldId id="259" r:id="rId5"/>
    <p:sldId id="305" r:id="rId6"/>
    <p:sldId id="306" r:id="rId7"/>
    <p:sldId id="307" r:id="rId8"/>
    <p:sldId id="308" r:id="rId9"/>
    <p:sldId id="311" r:id="rId10"/>
    <p:sldId id="309" r:id="rId11"/>
    <p:sldId id="310" r:id="rId12"/>
    <p:sldId id="312" r:id="rId13"/>
    <p:sldId id="314" r:id="rId14"/>
    <p:sldId id="315" r:id="rId15"/>
    <p:sldId id="316" r:id="rId16"/>
    <p:sldId id="317" r:id="rId17"/>
    <p:sldId id="318" r:id="rId18"/>
    <p:sldId id="319" r:id="rId19"/>
    <p:sldId id="320" r:id="rId20"/>
    <p:sldId id="321" r:id="rId21"/>
    <p:sldId id="322" r:id="rId22"/>
    <p:sldId id="323" r:id="rId23"/>
    <p:sldId id="26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96359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4064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7541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76131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23514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15388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88507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2992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1179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14257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245595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97477-6FC3-48AA-8DA9-C4433356CB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042CFB-28C0-4209-A275-A73E599C86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91854B-0627-4C87-93C9-B59EE91B51B8}"/>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5" name="Footer Placeholder 4">
            <a:extLst>
              <a:ext uri="{FF2B5EF4-FFF2-40B4-BE49-F238E27FC236}">
                <a16:creationId xmlns:a16="http://schemas.microsoft.com/office/drawing/2014/main" id="{3FEFD95A-1D1C-4CD2-AB33-ED2CAA2350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CF6715-284C-40C1-AA06-9AE378C1527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18335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BAE3A-6E18-4525-8D1C-128D295202E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38D6A8-4198-4DC5-9004-D39D76DE36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13F765-E1C3-46BB-9CEE-1540BB42C401}"/>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5" name="Footer Placeholder 4">
            <a:extLst>
              <a:ext uri="{FF2B5EF4-FFF2-40B4-BE49-F238E27FC236}">
                <a16:creationId xmlns:a16="http://schemas.microsoft.com/office/drawing/2014/main" id="{8E112BC1-6E8F-4924-8DD6-78A9D45C7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DAD8DD-5B80-4AEC-9B21-B5BE3AB503F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7339301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641CF-0AC0-4F82-9EEF-5555E715A6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97BAB2A-8961-4E86-BB6B-A921895C83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5F66C2-4A11-4205-AFF6-8D36BB25DC3F}"/>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5" name="Footer Placeholder 4">
            <a:extLst>
              <a:ext uri="{FF2B5EF4-FFF2-40B4-BE49-F238E27FC236}">
                <a16:creationId xmlns:a16="http://schemas.microsoft.com/office/drawing/2014/main" id="{F6B709B7-6D29-44C6-AAC7-9D434014D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011977-3951-438C-83E9-2649A8114E35}"/>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4563491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20DD1-E265-4AB8-BDCF-C5905B46A0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BF5C35-CE43-469E-BCB1-BB9F33F752F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7761B22-8280-4A27-899B-4DFC93A061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F999B7C-B570-4756-A162-01D09F092065}"/>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6" name="Footer Placeholder 5">
            <a:extLst>
              <a:ext uri="{FF2B5EF4-FFF2-40B4-BE49-F238E27FC236}">
                <a16:creationId xmlns:a16="http://schemas.microsoft.com/office/drawing/2014/main" id="{C1DB34A9-5ED8-49F0-8669-73199D645D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28DB3B-FAE1-4E98-92B1-48C6817DEDB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9823752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4B59-C39B-49E8-9E15-5AFAA16E646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D1E852B-8B64-4F8E-87EC-D32FDE59F2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7281D7-6219-4017-A122-CE2A4669EB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563B764-5D40-4379-B6FB-83EC99C494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4FB240-EB13-4310-9359-7F1111CC77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67F850-0C9B-4B68-9DE3-01F99F7C2DFD}"/>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8" name="Footer Placeholder 7">
            <a:extLst>
              <a:ext uri="{FF2B5EF4-FFF2-40B4-BE49-F238E27FC236}">
                <a16:creationId xmlns:a16="http://schemas.microsoft.com/office/drawing/2014/main" id="{8250CCD4-BF61-483B-A9C2-6D1F4313BFF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93A6DFF-093C-4B3C-B34C-E136431D566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380458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43D38-85A0-44F1-8F8D-6D99E5821AE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658C1A9-CBC8-4BDC-B218-9BDB63F66601}"/>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4" name="Footer Placeholder 3">
            <a:extLst>
              <a:ext uri="{FF2B5EF4-FFF2-40B4-BE49-F238E27FC236}">
                <a16:creationId xmlns:a16="http://schemas.microsoft.com/office/drawing/2014/main" id="{BAED4455-72B4-4F38-A669-AB6C4775F5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FD270EC-2989-42DE-A974-33C95F7A1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684292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C97FA-7CAE-460E-B7B2-CBA885F3FA99}"/>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3" name="Footer Placeholder 2">
            <a:extLst>
              <a:ext uri="{FF2B5EF4-FFF2-40B4-BE49-F238E27FC236}">
                <a16:creationId xmlns:a16="http://schemas.microsoft.com/office/drawing/2014/main" id="{606BE5CA-792E-43FF-ACA5-7D44CA64593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B82FC0C-DB3A-4890-AB2C-FF3743F09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9854840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946F7-93C3-464C-BA69-461221B0D5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84FB7E1-5681-4C3C-AC21-2770633059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809146-DB37-432A-AB8E-D0FE65AD5E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DC77-515C-4440-A287-DE6CDA76E7BE}"/>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6" name="Footer Placeholder 5">
            <a:extLst>
              <a:ext uri="{FF2B5EF4-FFF2-40B4-BE49-F238E27FC236}">
                <a16:creationId xmlns:a16="http://schemas.microsoft.com/office/drawing/2014/main" id="{2B015D1F-B44F-4E0B-B4EF-BC313A42CE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D085A8-FF5E-4238-8383-4272BD4E20D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9873966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6AC2-4F7C-4DDB-AFD6-B045F6991B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FD0715-EAD9-40A8-A5FC-66E7C8F80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E272923-6A88-4A8F-A887-F5255DD2A6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795422-1693-4EA1-A74B-085BBF575D97}"/>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6" name="Footer Placeholder 5">
            <a:extLst>
              <a:ext uri="{FF2B5EF4-FFF2-40B4-BE49-F238E27FC236}">
                <a16:creationId xmlns:a16="http://schemas.microsoft.com/office/drawing/2014/main" id="{14D01C30-278E-460C-AA3C-CEBA4893EF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D9C3F9-AA6F-46B8-89B1-B8EB6C19ECF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717954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5FD34-31E2-4E05-81D5-9CACDEC2B5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51EBC5E-3E8A-4EB2-BAED-BD95955532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C3E8B9-DD0D-48F9-ABBC-CFD5BD1100ED}"/>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5" name="Footer Placeholder 4">
            <a:extLst>
              <a:ext uri="{FF2B5EF4-FFF2-40B4-BE49-F238E27FC236}">
                <a16:creationId xmlns:a16="http://schemas.microsoft.com/office/drawing/2014/main" id="{A679A30E-4747-41F3-BB66-9343EA29D1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53BEF-7C1A-4FCD-9581-BA6B2576858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9055464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824EDF-6B2A-42F2-BCA6-A83B0A3EB9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ED9BC8-0400-4C15-AC85-3408DF66AD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9C20CD-1646-4003-B96D-6F3EBB4604DC}"/>
              </a:ext>
            </a:extLst>
          </p:cNvPr>
          <p:cNvSpPr>
            <a:spLocks noGrp="1"/>
          </p:cNvSpPr>
          <p:nvPr>
            <p:ph type="dt" sz="half" idx="10"/>
          </p:nvPr>
        </p:nvSpPr>
        <p:spPr/>
        <p:txBody>
          <a:bodyPr/>
          <a:lstStyle/>
          <a:p>
            <a:fld id="{71936389-7455-4239-9440-1BF08222257B}" type="datetimeFigureOut">
              <a:rPr lang="en-US" smtClean="0"/>
              <a:t>7/6/2021</a:t>
            </a:fld>
            <a:endParaRPr lang="en-US"/>
          </a:p>
        </p:txBody>
      </p:sp>
      <p:sp>
        <p:nvSpPr>
          <p:cNvPr id="5" name="Footer Placeholder 4">
            <a:extLst>
              <a:ext uri="{FF2B5EF4-FFF2-40B4-BE49-F238E27FC236}">
                <a16:creationId xmlns:a16="http://schemas.microsoft.com/office/drawing/2014/main" id="{E022D3F8-8F7D-401A-A6A3-AF5C3184A9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3DCECE-485C-47EF-A299-5B6EA148094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773693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1150210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036BEA-6898-4D64-BF8B-54485D944F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3B7F306-8C34-44DE-877D-847F8FE7D3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D445F8-B928-46DD-8026-E693F3FBE2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936389-7455-4239-9440-1BF08222257B}" type="datetimeFigureOut">
              <a:rPr lang="en-US" smtClean="0"/>
              <a:t>7/6/2021</a:t>
            </a:fld>
            <a:endParaRPr lang="en-US"/>
          </a:p>
        </p:txBody>
      </p:sp>
      <p:sp>
        <p:nvSpPr>
          <p:cNvPr id="5" name="Footer Placeholder 4">
            <a:extLst>
              <a:ext uri="{FF2B5EF4-FFF2-40B4-BE49-F238E27FC236}">
                <a16:creationId xmlns:a16="http://schemas.microsoft.com/office/drawing/2014/main" id="{6A5FBA1A-EA7B-4255-931C-CF50FF856E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6F553E-4ADD-4886-B33C-BC7334658C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CB4D8-AECA-488A-A6EE-54900702F69C}" type="slidenum">
              <a:rPr lang="en-US" smtClean="0"/>
              <a:t>‹#›</a:t>
            </a:fld>
            <a:endParaRPr lang="en-US"/>
          </a:p>
        </p:txBody>
      </p:sp>
    </p:spTree>
    <p:extLst>
      <p:ext uri="{BB962C8B-B14F-4D97-AF65-F5344CB8AC3E}">
        <p14:creationId xmlns:p14="http://schemas.microsoft.com/office/powerpoint/2010/main" val="35236035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a:bodyPr>
          <a:lstStyle/>
          <a:p>
            <a:pPr algn="l"/>
            <a:r>
              <a:rPr lang="en-US" sz="4800" dirty="0">
                <a:solidFill>
                  <a:schemeClr val="bg1"/>
                </a:solidFill>
                <a:latin typeface="+mn-lt"/>
              </a:rPr>
              <a:t>Project Financial Management</a:t>
            </a:r>
            <a:br>
              <a:rPr lang="en-US" sz="4800" dirty="0">
                <a:solidFill>
                  <a:schemeClr val="bg1"/>
                </a:solidFill>
                <a:latin typeface="+mn-lt"/>
              </a:rPr>
            </a:br>
            <a:br>
              <a:rPr lang="en-US" sz="4800" dirty="0">
                <a:solidFill>
                  <a:schemeClr val="bg1"/>
                </a:solidFill>
                <a:latin typeface="+mn-lt"/>
              </a:rPr>
            </a:br>
            <a:r>
              <a:rPr lang="en-US" sz="3100" b="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3100" b="1" dirty="0">
                <a:solidFill>
                  <a:schemeClr val="bg1"/>
                </a:solidFill>
                <a:latin typeface="+mn-lt"/>
              </a:rPr>
            </a:br>
            <a:r>
              <a:rPr lang="en-US" sz="2800" b="1" dirty="0">
                <a:solidFill>
                  <a:schemeClr val="bg1"/>
                </a:solidFill>
                <a:latin typeface="+mn-lt"/>
              </a:rPr>
              <a:t>Lecture 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sz="2800" b="1" dirty="0">
                <a:solidFill>
                  <a:schemeClr val="bg1"/>
                </a:solidFill>
                <a:ea typeface="+mj-ea"/>
                <a:cs typeface="+mj-cs"/>
              </a:rPr>
              <a:t>Financial Structuring and Documentation (Part one)</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359985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8743" y="1153571"/>
            <a:ext cx="3200400" cy="4461163"/>
          </a:xfrm>
        </p:spPr>
        <p:txBody>
          <a:bodyPr>
            <a:normAutofit/>
          </a:bodyPr>
          <a:lstStyle/>
          <a:p>
            <a:r>
              <a:rPr lang="en-US" dirty="0">
                <a:solidFill>
                  <a:srgbClr val="FFFFFF"/>
                </a:solidFill>
              </a:rPr>
              <a:t>Objectives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167272" y="548640"/>
            <a:ext cx="8395177" cy="6309360"/>
          </a:xfrm>
        </p:spPr>
        <p:txBody>
          <a:bodyPr anchor="ctr">
            <a:normAutofit/>
          </a:bodyPr>
          <a:lstStyle/>
          <a:p>
            <a:pPr marL="0" marR="501015" indent="0" algn="just" defTabSz="949325">
              <a:lnSpc>
                <a:spcPct val="150000"/>
              </a:lnSpc>
              <a:spcBef>
                <a:spcPts val="243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This lecture examines some of the </a:t>
            </a:r>
            <a:r>
              <a:rPr lang="en-US" sz="2000" b="1" dirty="0">
                <a:solidFill>
                  <a:schemeClr val="accent2">
                    <a:lumMod val="75000"/>
                  </a:schemeClr>
                </a:solidFill>
                <a:effectLst/>
                <a:latin typeface="Times New Roman" panose="02020603050405020304" pitchFamily="18" charset="0"/>
                <a:ea typeface="Times New Roman" panose="02020603050405020304" pitchFamily="18" charset="0"/>
              </a:rPr>
              <a:t>main ﬁnancial structuring issues </a:t>
            </a:r>
            <a:r>
              <a:rPr lang="en-US" sz="2000" dirty="0">
                <a:solidFill>
                  <a:srgbClr val="231F21"/>
                </a:solidFill>
                <a:effectLst/>
                <a:latin typeface="Times New Roman" panose="02020603050405020304" pitchFamily="18" charset="0"/>
                <a:ea typeface="Times New Roman" panose="02020603050405020304" pitchFamily="18" charset="0"/>
              </a:rPr>
              <a:t>likely to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arise once the commercial fundamentals and risks of the project, and the cash ﬂow</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results</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from</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these,</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have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been</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reviewed</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set</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out</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previous</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chapters.</a:t>
            </a:r>
          </a:p>
          <a:p>
            <a:pPr marL="233045" marR="501015" indent="179705" algn="just">
              <a:lnSpc>
                <a:spcPct val="150000"/>
              </a:lnSpc>
              <a:spcBef>
                <a:spcPts val="5"/>
              </a:spcBef>
              <a:spcAft>
                <a:spcPts val="0"/>
              </a:spcAft>
            </a:pP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The main elements in the ﬁnancing negotiations between the Project Company</a:t>
            </a:r>
            <a:r>
              <a:rPr lang="en-US" sz="2000" b="1" u="sng" spc="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and</a:t>
            </a:r>
            <a:r>
              <a:rPr lang="en-US" sz="2000" b="1" u="sng" spc="-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its</a:t>
            </a:r>
            <a:r>
              <a:rPr lang="en-US" sz="2000" b="1" u="sng" spc="10"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lenders</a:t>
            </a:r>
            <a:r>
              <a:rPr lang="en-US" sz="2000" b="1" u="sng" spc="10"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are</a:t>
            </a:r>
            <a:r>
              <a:rPr lang="en-US" sz="2000" b="1" u="sng" spc="1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likely</a:t>
            </a:r>
            <a:r>
              <a:rPr lang="en-US" sz="2000" b="1" u="sng" spc="10"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to</a:t>
            </a:r>
            <a:r>
              <a:rPr lang="en-US" sz="2000" b="1" u="sng" spc="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000" b="1" u="sng" dirty="0">
                <a:solidFill>
                  <a:schemeClr val="accent1">
                    <a:lumMod val="75000"/>
                  </a:schemeClr>
                </a:solidFill>
                <a:effectLst/>
                <a:latin typeface="Times New Roman" panose="02020603050405020304" pitchFamily="18" charset="0"/>
                <a:ea typeface="Times New Roman" panose="02020603050405020304" pitchFamily="18" charset="0"/>
              </a:rPr>
              <a:t>include:</a:t>
            </a:r>
          </a:p>
          <a:p>
            <a:pPr marL="342900" marR="0" lvl="0" indent="-342900">
              <a:lnSpc>
                <a:spcPct val="150000"/>
              </a:lnSpc>
              <a:spcBef>
                <a:spcPts val="72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1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equity</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ratio</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FF0000"/>
                </a:solidFill>
                <a:effectLst/>
                <a:latin typeface="Times New Roman" panose="02020603050405020304" pitchFamily="18" charset="0"/>
                <a:ea typeface="Times New Roman" panose="02020603050405020304" pitchFamily="18" charset="0"/>
              </a:rPr>
              <a:t>(past lecture)</a:t>
            </a: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drawdown</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schedule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equity</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interest</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fees</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charged</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control</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Company’s</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ﬂow</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8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Provisions</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prepayment</a:t>
            </a:r>
            <a:r>
              <a:rPr lang="en-US" sz="2000" spc="7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0" marR="0" indent="0">
              <a:lnSpc>
                <a:spcPct val="150000"/>
              </a:lnSpc>
              <a:spcBef>
                <a:spcPts val="0"/>
              </a:spcBef>
              <a:spcAft>
                <a:spcPts val="0"/>
              </a:spcAft>
              <a:buNone/>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25571"/>
            <a:ext cx="902286" cy="689317"/>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0"/>
            <a:ext cx="10515600" cy="534572"/>
          </a:xfrm>
        </p:spPr>
        <p:txBody>
          <a:bodyPr>
            <a:normAutofit fontScale="90000"/>
          </a:bodyPr>
          <a:lstStyle/>
          <a:p>
            <a:pPr algn="ctr"/>
            <a: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1.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DRAWDOWN</a:t>
            </a:r>
            <a:r>
              <a:rPr lang="en-US" sz="3100" b="1" kern="0" spc="3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OF</a:t>
            </a:r>
            <a:r>
              <a:rPr lang="en-US" sz="3100" b="1" kern="0" spc="1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DEBT</a:t>
            </a:r>
            <a:r>
              <a:rPr lang="en-US" sz="3100" b="1" kern="0" spc="3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AND</a:t>
            </a:r>
            <a:r>
              <a:rPr lang="en-US" sz="3100" b="1" kern="0" spc="2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EQUITY</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01858"/>
            <a:ext cx="12037255" cy="6056142"/>
          </a:xfrm>
        </p:spPr>
        <p:txBody>
          <a:bodyPr/>
          <a:lstStyle/>
          <a:p>
            <a:pPr marL="233045" marR="0">
              <a:spcBef>
                <a:spcPts val="1480"/>
              </a:spcBef>
              <a:spcAft>
                <a:spcPts val="0"/>
              </a:spcAft>
            </a:pPr>
            <a:r>
              <a:rPr lang="en-US" sz="1800" b="1" dirty="0">
                <a:solidFill>
                  <a:srgbClr val="231F21"/>
                </a:solidFill>
                <a:effectLst/>
                <a:latin typeface="Georgia" panose="02040502050405020303" pitchFamily="18" charset="0"/>
                <a:ea typeface="Times New Roman" panose="02020603050405020304" pitchFamily="18" charset="0"/>
              </a:rPr>
              <a:t>1.1 PRIORITY</a:t>
            </a:r>
            <a:r>
              <a:rPr lang="en-US" sz="1800" b="1" spc="60"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OF</a:t>
            </a:r>
            <a:r>
              <a:rPr lang="en-US" sz="1800" b="1" spc="20"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DRAWING</a:t>
            </a:r>
            <a:endParaRPr lang="en-US" sz="1800" b="1"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1440"/>
              </a:spcBef>
              <a:buNone/>
            </a:pPr>
            <a:r>
              <a:rPr lang="en-US" sz="2200" dirty="0">
                <a:solidFill>
                  <a:srgbClr val="231F21"/>
                </a:solidFill>
                <a:effectLst/>
                <a:latin typeface="Times New Roman" panose="02020603050405020304" pitchFamily="18" charset="0"/>
                <a:ea typeface="Times New Roman" panose="02020603050405020304" pitchFamily="18" charset="0"/>
              </a:rPr>
              <a:t>Once the debt: equity ratio has been agreed to with the lenders, the question</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arises about which is to be spent ﬁrst, debt or equity? Sponsors often prefer to delay</a:t>
            </a:r>
            <a:r>
              <a:rPr lang="en-US" sz="2200" spc="2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putting</a:t>
            </a:r>
            <a:r>
              <a:rPr lang="en-US" sz="2200" spc="2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their</a:t>
            </a:r>
            <a:r>
              <a:rPr lang="en-US" sz="2200" spc="2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cash</a:t>
            </a:r>
            <a:r>
              <a:rPr lang="en-US" sz="2200" spc="2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equity</a:t>
            </a:r>
            <a:r>
              <a:rPr lang="en-US" sz="2200" spc="24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into</a:t>
            </a:r>
            <a:r>
              <a:rPr lang="en-US" sz="2200" spc="2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2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project,</a:t>
            </a:r>
            <a:r>
              <a:rPr lang="en-US" sz="2200" spc="28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since</a:t>
            </a:r>
            <a:r>
              <a:rPr lang="en-US" sz="2200" spc="24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2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later</a:t>
            </a:r>
            <a:r>
              <a:rPr lang="en-US" sz="2200" spc="2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they</a:t>
            </a:r>
            <a:r>
              <a:rPr lang="en-US" sz="2200" spc="2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invest</a:t>
            </a:r>
            <a:r>
              <a:rPr lang="en-US" sz="2200" spc="2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their money, the higher their IRR (because the period of time between investment and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return</a:t>
            </a:r>
            <a:r>
              <a:rPr lang="en-US" sz="2200" spc="1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2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shorter).</a:t>
            </a:r>
            <a:endParaRPr lang="en-US" sz="2200"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1440"/>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Lenders would obviously prefer the equity to be invested ﬁrst, or </a:t>
            </a:r>
            <a:r>
              <a:rPr lang="en-US" sz="2200" i="1" dirty="0">
                <a:solidFill>
                  <a:srgbClr val="231F21"/>
                </a:solidFill>
                <a:effectLst/>
                <a:latin typeface="Times New Roman" panose="02020603050405020304" pitchFamily="18" charset="0"/>
                <a:ea typeface="Times New Roman" panose="02020603050405020304" pitchFamily="18" charset="0"/>
              </a:rPr>
              <a:t>pro rata </a:t>
            </a:r>
            <a:r>
              <a:rPr lang="en-US" sz="2200" dirty="0">
                <a:solidFill>
                  <a:srgbClr val="231F21"/>
                </a:solidFill>
                <a:effectLst/>
                <a:latin typeface="Times New Roman" panose="02020603050405020304" pitchFamily="18" charset="0"/>
                <a:ea typeface="Times New Roman" panose="02020603050405020304" pitchFamily="18" charset="0"/>
              </a:rPr>
              <a:t>with</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 debt, but will not normally object to the debt being put in ﬁrst so long as the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Sponsors are legally committed to invest the equity (and will do so immediately if</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 project goes into default). Bank guarantees may need to be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provided as security for this uncalled equity. </a:t>
            </a:r>
            <a:r>
              <a:rPr lang="en-US" sz="2200" b="0" i="0" u="sng" dirty="0">
                <a:solidFill>
                  <a:srgbClr val="202124"/>
                </a:solidFill>
                <a:effectLst/>
                <a:latin typeface="Times New Roman" panose="02020603050405020304" pitchFamily="18" charset="0"/>
                <a:cs typeface="Times New Roman" panose="02020603050405020304" pitchFamily="18" charset="0"/>
              </a:rPr>
              <a:t>A </a:t>
            </a:r>
            <a:r>
              <a:rPr lang="en-US" sz="2200" b="1" i="0" u="sng" dirty="0">
                <a:solidFill>
                  <a:srgbClr val="202124"/>
                </a:solidFill>
                <a:effectLst/>
                <a:latin typeface="Times New Roman" panose="02020603050405020304" pitchFamily="18" charset="0"/>
                <a:cs typeface="Times New Roman" panose="02020603050405020304" pitchFamily="18" charset="0"/>
              </a:rPr>
              <a:t>bank guarantee</a:t>
            </a:r>
            <a:r>
              <a:rPr lang="en-US" sz="2200" b="0" i="0" u="sng" dirty="0">
                <a:solidFill>
                  <a:srgbClr val="202124"/>
                </a:solidFill>
                <a:effectLst/>
                <a:latin typeface="Times New Roman" panose="02020603050405020304" pitchFamily="18" charset="0"/>
                <a:cs typeface="Times New Roman" panose="02020603050405020304" pitchFamily="18" charset="0"/>
              </a:rPr>
              <a:t> is a promise from a lending institution that ensures the </a:t>
            </a:r>
            <a:r>
              <a:rPr lang="en-US" sz="2200" b="1" i="0" u="sng" dirty="0">
                <a:solidFill>
                  <a:srgbClr val="202124"/>
                </a:solidFill>
                <a:effectLst/>
                <a:latin typeface="Times New Roman" panose="02020603050405020304" pitchFamily="18" charset="0"/>
                <a:cs typeface="Times New Roman" panose="02020603050405020304" pitchFamily="18" charset="0"/>
              </a:rPr>
              <a:t>bank</a:t>
            </a:r>
            <a:r>
              <a:rPr lang="en-US" sz="2200" b="0" i="0" u="sng" dirty="0">
                <a:solidFill>
                  <a:srgbClr val="202124"/>
                </a:solidFill>
                <a:effectLst/>
                <a:latin typeface="Times New Roman" panose="02020603050405020304" pitchFamily="18" charset="0"/>
                <a:cs typeface="Times New Roman" panose="02020603050405020304" pitchFamily="18" charset="0"/>
              </a:rPr>
              <a:t> will step up if a debtor can't cover a debt. </a:t>
            </a:r>
            <a:endParaRPr lang="en-US" sz="2200" u="sng"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1025174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0"/>
            <a:ext cx="10515600" cy="154745"/>
          </a:xfrm>
        </p:spPr>
        <p:txBody>
          <a:bodyPr>
            <a:normAutofit fontScale="90000"/>
          </a:bodyPr>
          <a:lstStyle/>
          <a:p>
            <a:pPr algn="ctr"/>
            <a: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1.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DRAWDOWN</a:t>
            </a:r>
            <a:r>
              <a:rPr lang="en-US" sz="3100" b="1" kern="0" spc="3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OF</a:t>
            </a:r>
            <a:r>
              <a:rPr lang="en-US" sz="3100" b="1" kern="0" spc="1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DEBT</a:t>
            </a:r>
            <a:r>
              <a:rPr lang="en-US" sz="3100" b="1" kern="0" spc="3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AND</a:t>
            </a:r>
            <a:r>
              <a:rPr lang="en-US" sz="3100" b="1" kern="0" spc="2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EQUITY</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520504"/>
            <a:ext cx="12037255" cy="6337495"/>
          </a:xfrm>
        </p:spPr>
        <p:txBody>
          <a:bodyPr>
            <a:normAutofit fontScale="25000" lnSpcReduction="20000"/>
          </a:bodyPr>
          <a:lstStyle/>
          <a:p>
            <a:pPr marL="4445" marR="0" indent="0">
              <a:spcBef>
                <a:spcPts val="1480"/>
              </a:spcBef>
              <a:spcAft>
                <a:spcPts val="0"/>
              </a:spcAft>
              <a:buNone/>
            </a:pPr>
            <a:r>
              <a:rPr lang="en-US" sz="8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1.1 PRIORITY</a:t>
            </a:r>
            <a:r>
              <a:rPr lang="en-US" sz="8000" b="1"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8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8000" b="1"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8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DRAWING (continued):</a:t>
            </a:r>
            <a:endParaRPr lang="en-US" sz="8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40"/>
              </a:spcBef>
              <a:buNone/>
            </a:pPr>
            <a:r>
              <a:rPr lang="en-US" sz="8000" dirty="0">
                <a:solidFill>
                  <a:srgbClr val="231F21"/>
                </a:solidFill>
                <a:effectLst/>
                <a:latin typeface="Times New Roman" panose="02020603050405020304" pitchFamily="18" charset="0"/>
                <a:ea typeface="Times New Roman" panose="02020603050405020304" pitchFamily="18" charset="0"/>
              </a:rPr>
              <a:t>The only disadvantage of not contributing the equity before debt is that project</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costs are increased because of the need to fund IDC. </a:t>
            </a:r>
            <a:r>
              <a:rPr lang="en-US" sz="8000" dirty="0">
                <a:latin typeface="Times New Roman" panose="02020603050405020304" pitchFamily="18" charset="0"/>
                <a:cs typeface="Times New Roman" panose="02020603050405020304" pitchFamily="18" charset="0"/>
              </a:rPr>
              <a:t>Interest During Construction (IDC): the interest that accumulates on a loan that finances the construction of a building or development.</a:t>
            </a:r>
          </a:p>
          <a:p>
            <a:pPr marL="233045" marR="504190" indent="0" algn="just">
              <a:lnSpc>
                <a:spcPct val="160000"/>
              </a:lnSpc>
              <a:spcBef>
                <a:spcPts val="0"/>
              </a:spcBef>
              <a:spcAft>
                <a:spcPts val="0"/>
              </a:spcAft>
              <a:buNone/>
            </a:pPr>
            <a:r>
              <a:rPr lang="en-US" sz="8000" b="1" u="sng" dirty="0">
                <a:solidFill>
                  <a:srgbClr val="231F21"/>
                </a:solidFill>
                <a:effectLst/>
                <a:highlight>
                  <a:srgbClr val="FFFF00"/>
                </a:highlight>
                <a:latin typeface="Times New Roman" panose="02020603050405020304" pitchFamily="18" charset="0"/>
                <a:ea typeface="Times New Roman" panose="02020603050405020304" pitchFamily="18" charset="0"/>
              </a:rPr>
              <a:t>Certain types of projects do require equity to be invested before any debt is</a:t>
            </a:r>
            <a:r>
              <a:rPr lang="en-US" sz="8000" b="1" u="sng"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8000" b="1" u="sng" dirty="0">
                <a:solidFill>
                  <a:srgbClr val="231F21"/>
                </a:solidFill>
                <a:effectLst/>
                <a:highlight>
                  <a:srgbClr val="FFFF00"/>
                </a:highlight>
                <a:latin typeface="Times New Roman" panose="02020603050405020304" pitchFamily="18" charset="0"/>
                <a:ea typeface="Times New Roman" panose="02020603050405020304" pitchFamily="18" charset="0"/>
              </a:rPr>
              <a:t>advanced:</a:t>
            </a:r>
            <a:endParaRPr lang="en-US" sz="8000" b="1" u="sng" dirty="0">
              <a:effectLst/>
              <a:highlight>
                <a:srgbClr val="FFFF00"/>
              </a:highlight>
              <a:latin typeface="Times New Roman" panose="02020603050405020304" pitchFamily="18" charset="0"/>
              <a:ea typeface="Times New Roman" panose="02020603050405020304" pitchFamily="18" charset="0"/>
            </a:endParaRPr>
          </a:p>
          <a:p>
            <a:pPr marL="342900" marR="500380" lvl="0" indent="-342900" algn="just">
              <a:lnSpc>
                <a:spcPct val="160000"/>
              </a:lnSpc>
              <a:spcBef>
                <a:spcPts val="460"/>
              </a:spcBef>
              <a:spcAft>
                <a:spcPts val="0"/>
              </a:spcAft>
              <a:buClr>
                <a:srgbClr val="231F21"/>
              </a:buClr>
              <a:buSzPts val="1150"/>
              <a:buFont typeface="Times New Roman" panose="02020603050405020304" pitchFamily="18" charset="0"/>
              <a:buChar char="•"/>
              <a:tabLst>
                <a:tab pos="539750" algn="l"/>
              </a:tabLst>
            </a:pPr>
            <a:r>
              <a:rPr lang="en-US" sz="8000" dirty="0">
                <a:solidFill>
                  <a:srgbClr val="231F21"/>
                </a:solidFill>
                <a:effectLst/>
                <a:latin typeface="Times New Roman" panose="02020603050405020304" pitchFamily="18" charset="0"/>
                <a:ea typeface="Times New Roman" panose="02020603050405020304" pitchFamily="18" charset="0"/>
              </a:rPr>
              <a:t>If equity is to be obtained from a public issue of shares, lenders would also</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not consider it prudent to rely on a future public issue, even if this is underwritten, because such underwriting commitments are likely to have unacceptable</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qualiﬁcations</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(e.g., a provision</a:t>
            </a:r>
            <a:r>
              <a:rPr lang="en-US" sz="8000" spc="28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that the underwriting can fall away</a:t>
            </a:r>
            <a:r>
              <a:rPr lang="en-US" sz="8000" spc="-27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in</a:t>
            </a:r>
            <a:r>
              <a:rPr lang="en-US" sz="8000" spc="-30"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certain</a:t>
            </a:r>
            <a:r>
              <a:rPr lang="en-US" sz="8000" spc="10"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market</a:t>
            </a:r>
            <a:r>
              <a:rPr lang="en-US" sz="8000" spc="10"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conditions).</a:t>
            </a:r>
          </a:p>
          <a:p>
            <a:pPr marL="0" marR="500380" lvl="0" indent="0" algn="just">
              <a:spcBef>
                <a:spcPts val="460"/>
              </a:spcBef>
              <a:spcAft>
                <a:spcPts val="0"/>
              </a:spcAft>
              <a:buClr>
                <a:srgbClr val="231F21"/>
              </a:buClr>
              <a:buSzPts val="1150"/>
              <a:buNone/>
              <a:tabLst>
                <a:tab pos="539750" algn="l"/>
              </a:tabLst>
            </a:pPr>
            <a:endParaRPr lang="en-US" sz="8000" dirty="0">
              <a:effectLst/>
              <a:latin typeface="Times New Roman" panose="02020603050405020304" pitchFamily="18" charset="0"/>
              <a:ea typeface="Times New Roman" panose="02020603050405020304" pitchFamily="18" charset="0"/>
            </a:endParaRPr>
          </a:p>
          <a:p>
            <a:pPr marL="342900" marR="499745" lvl="0" indent="-342900" algn="just">
              <a:lnSpc>
                <a:spcPct val="160000"/>
              </a:lnSpc>
              <a:spcBef>
                <a:spcPts val="0"/>
              </a:spcBef>
              <a:spcAft>
                <a:spcPts val="0"/>
              </a:spcAft>
              <a:buClr>
                <a:srgbClr val="231F21"/>
              </a:buClr>
              <a:buSzPts val="1150"/>
              <a:buFont typeface="Times New Roman" panose="02020603050405020304" pitchFamily="18" charset="0"/>
              <a:buChar char="•"/>
              <a:tabLst>
                <a:tab pos="539750" algn="l"/>
              </a:tabLst>
            </a:pPr>
            <a:r>
              <a:rPr lang="en-US" sz="8000" dirty="0">
                <a:solidFill>
                  <a:srgbClr val="231F21"/>
                </a:solidFill>
                <a:effectLst/>
                <a:latin typeface="Times New Roman" panose="02020603050405020304" pitchFamily="18" charset="0"/>
                <a:ea typeface="Times New Roman" panose="02020603050405020304" pitchFamily="18" charset="0"/>
              </a:rPr>
              <a:t>In a project where revenue is being built up gradually as investment is being</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made</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in the system (e.g., a mobile phone network), lenders set targets</a:t>
            </a:r>
            <a:r>
              <a:rPr lang="en-US" sz="8000" spc="28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for</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how much of the system has to be built out with equity funding, and what</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minimum revenue levels have to be achieved, before any part of the debt is</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advanced. This approach is suitable when the project does not consist of</a:t>
            </a:r>
            <a:r>
              <a:rPr lang="en-US" sz="8000" spc="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building</a:t>
            </a:r>
            <a:r>
              <a:rPr lang="en-US" sz="8000" spc="30"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one</a:t>
            </a:r>
            <a:r>
              <a:rPr lang="en-US" sz="8000" spc="2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plant,</a:t>
            </a:r>
            <a:r>
              <a:rPr lang="en-US" sz="8000" spc="20"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but</a:t>
            </a:r>
            <a:r>
              <a:rPr lang="en-US" sz="8000" spc="2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is</a:t>
            </a:r>
            <a:r>
              <a:rPr lang="en-US" sz="8000" spc="3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a</a:t>
            </a:r>
            <a:r>
              <a:rPr lang="en-US" sz="8000" spc="1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continuous</a:t>
            </a:r>
            <a:r>
              <a:rPr lang="en-US" sz="8000" spc="25"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process</a:t>
            </a:r>
            <a:r>
              <a:rPr lang="en-US" sz="8000" spc="10"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of</a:t>
            </a:r>
            <a:r>
              <a:rPr lang="en-US" sz="8000" spc="30" dirty="0">
                <a:solidFill>
                  <a:srgbClr val="231F21"/>
                </a:solidFill>
                <a:effectLst/>
                <a:latin typeface="Times New Roman" panose="02020603050405020304" pitchFamily="18" charset="0"/>
                <a:ea typeface="Times New Roman" panose="02020603050405020304" pitchFamily="18" charset="0"/>
              </a:rPr>
              <a:t> </a:t>
            </a:r>
            <a:r>
              <a:rPr lang="en-US" sz="8000" dirty="0">
                <a:solidFill>
                  <a:srgbClr val="231F21"/>
                </a:solidFill>
                <a:effectLst/>
                <a:latin typeface="Times New Roman" panose="02020603050405020304" pitchFamily="18" charset="0"/>
                <a:ea typeface="Times New Roman" panose="02020603050405020304" pitchFamily="18" charset="0"/>
              </a:rPr>
              <a:t>investment.</a:t>
            </a:r>
            <a:endParaRPr lang="en-US" sz="8000" dirty="0">
              <a:effectLst/>
              <a:latin typeface="Times New Roman" panose="02020603050405020304" pitchFamily="18" charset="0"/>
              <a:ea typeface="Times New Roman" panose="02020603050405020304" pitchFamily="18" charset="0"/>
            </a:endParaRPr>
          </a:p>
          <a:p>
            <a:pPr marL="0" marR="0" indent="0" algn="l">
              <a:lnSpc>
                <a:spcPct val="160000"/>
              </a:lnSpc>
              <a:spcBef>
                <a:spcPts val="15"/>
              </a:spcBef>
              <a:spcAft>
                <a:spcPts val="0"/>
              </a:spcAft>
              <a:buNone/>
            </a:pPr>
            <a:r>
              <a:rPr lang="en-US" sz="8000" dirty="0">
                <a:effectLst/>
                <a:latin typeface="Times New Roman" panose="02020603050405020304" pitchFamily="18" charset="0"/>
                <a:ea typeface="Times New Roman" panose="02020603050405020304" pitchFamily="18" charset="0"/>
              </a:rPr>
              <a:t> </a:t>
            </a: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770979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0"/>
            <a:ext cx="10515600" cy="154745"/>
          </a:xfrm>
        </p:spPr>
        <p:txBody>
          <a:bodyPr>
            <a:normAutofit fontScale="90000"/>
          </a:bodyPr>
          <a:lstStyle/>
          <a:p>
            <a:pPr algn="ctr"/>
            <a: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1.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DRAWDOWN</a:t>
            </a:r>
            <a:r>
              <a:rPr lang="en-US" sz="3100" b="1" kern="0" spc="3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OF</a:t>
            </a:r>
            <a:r>
              <a:rPr lang="en-US" sz="3100" b="1" kern="0" spc="1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DEBT</a:t>
            </a:r>
            <a:r>
              <a:rPr lang="en-US" sz="3100" b="1" kern="0" spc="35"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AND</a:t>
            </a:r>
            <a:r>
              <a:rPr lang="en-US" sz="3100" b="1" kern="0" spc="2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t>EQUITY</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1054668"/>
            <a:ext cx="12037255" cy="5803331"/>
          </a:xfrm>
        </p:spPr>
        <p:txBody>
          <a:bodyPr>
            <a:normAutofit/>
          </a:bodyPr>
          <a:lstStyle/>
          <a:p>
            <a:pPr marL="274320" marR="0" indent="0" algn="just">
              <a:spcBef>
                <a:spcPts val="1125"/>
              </a:spcBef>
              <a:spcAft>
                <a:spcPts val="0"/>
              </a:spcAft>
              <a:buNone/>
            </a:pPr>
            <a:r>
              <a:rPr lang="en-US" sz="1800" b="1" dirty="0">
                <a:solidFill>
                  <a:srgbClr val="231F21"/>
                </a:solidFill>
                <a:effectLst/>
                <a:latin typeface="Georgia" panose="02040502050405020303" pitchFamily="18" charset="0"/>
                <a:ea typeface="Times New Roman" panose="02020603050405020304" pitchFamily="18" charset="0"/>
              </a:rPr>
              <a:t>1.2 CONTINGENCY</a:t>
            </a:r>
            <a:r>
              <a:rPr lang="en-US" sz="1800" b="1" spc="40"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FUNDING</a:t>
            </a:r>
            <a:endParaRPr lang="en-US" sz="1800" b="1" dirty="0">
              <a:latin typeface="Times New Roman" panose="02020603050405020304" pitchFamily="18" charset="0"/>
              <a:ea typeface="Times New Roman" panose="02020603050405020304" pitchFamily="18" charset="0"/>
            </a:endParaRPr>
          </a:p>
          <a:p>
            <a:pPr marL="274320" marR="0" indent="0" algn="just">
              <a:lnSpc>
                <a:spcPct val="150000"/>
              </a:lnSpc>
              <a:spcBef>
                <a:spcPts val="112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The Project Company needs</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have contingency funding available to cover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 unexpected extra</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costs</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during the construction period.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normally</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provided</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additional</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equity</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usually</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same</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ratio</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 the base equity and debt. Contingency funding, if required, is drawn after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Base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equity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 debt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fully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drawn. </a:t>
            </a:r>
            <a:endParaRPr lang="en-US" sz="2000" dirty="0">
              <a:latin typeface="Times New Roman" panose="02020603050405020304" pitchFamily="18" charset="0"/>
              <a:ea typeface="Times New Roman" panose="02020603050405020304" pitchFamily="18" charset="0"/>
            </a:endParaRPr>
          </a:p>
          <a:p>
            <a:pPr marL="274320" marR="0" indent="0" algn="just">
              <a:lnSpc>
                <a:spcPct val="150000"/>
              </a:lnSpc>
              <a:spcBef>
                <a:spcPts val="112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Contingent debt and equity funding usually remains available for drawing only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until shortly after completion of construction of the project. Contingent risks during</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operations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covered</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Reserve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Accounts.</a:t>
            </a:r>
            <a:endParaRPr lang="en-US" sz="2000" dirty="0">
              <a:effectLst/>
              <a:latin typeface="Times New Roman" panose="02020603050405020304" pitchFamily="18" charset="0"/>
              <a:ea typeface="Times New Roman" panose="02020603050405020304" pitchFamily="18" charset="0"/>
            </a:endParaRPr>
          </a:p>
          <a:p>
            <a:pPr marL="0" marR="0" indent="0" algn="l">
              <a:lnSpc>
                <a:spcPct val="160000"/>
              </a:lnSpc>
              <a:spcBef>
                <a:spcPts val="15"/>
              </a:spcBef>
              <a:spcAft>
                <a:spcPts val="0"/>
              </a:spcAft>
              <a:buNone/>
            </a:pPr>
            <a:endParaRPr lang="en-US" sz="8000"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2364615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915572" y="336583"/>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32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3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3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3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3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681037"/>
            <a:ext cx="12037255" cy="6176962"/>
          </a:xfrm>
        </p:spPr>
        <p:txBody>
          <a:bodyPr>
            <a:normAutofit/>
          </a:bodyPr>
          <a:lstStyle/>
          <a:p>
            <a:pPr marL="457200" marR="231775" indent="0" algn="just">
              <a:lnSpc>
                <a:spcPct val="150000"/>
              </a:lnSpc>
              <a:spcBef>
                <a:spcPts val="145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Just as during the construction period of the project the lenders only allow</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drawings to be made and costs to be paid when they are satisﬁed that these are for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 budgeted and approved purposes, similarly, during the operating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period, the lenders normally control the application of the cash ﬂow of the project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controlling</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way</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which</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used.</a:t>
            </a:r>
            <a:r>
              <a:rPr lang="en-US" sz="2000" spc="30" dirty="0">
                <a:solidFill>
                  <a:srgbClr val="231F21"/>
                </a:solidFill>
                <a:effectLst/>
                <a:latin typeface="Times New Roman" panose="02020603050405020304" pitchFamily="18" charset="0"/>
                <a:ea typeface="Times New Roman" panose="02020603050405020304" pitchFamily="18" charset="0"/>
              </a:rPr>
              <a:t> </a:t>
            </a:r>
            <a:endParaRPr lang="ar-EG" sz="2000" spc="30" dirty="0">
              <a:solidFill>
                <a:srgbClr val="231F21"/>
              </a:solidFill>
              <a:effectLst/>
              <a:latin typeface="Times New Roman" panose="02020603050405020304" pitchFamily="18" charset="0"/>
              <a:ea typeface="Times New Roman" panose="02020603050405020304" pitchFamily="18" charset="0"/>
            </a:endParaRPr>
          </a:p>
          <a:p>
            <a:pPr marL="457200" marR="231775" indent="0" algn="just">
              <a:lnSpc>
                <a:spcPct val="150000"/>
              </a:lnSpc>
              <a:spcBef>
                <a:spcPts val="1455"/>
              </a:spcBef>
              <a:spcAft>
                <a:spcPts val="0"/>
              </a:spcAft>
              <a:buNone/>
            </a:pP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These</a:t>
            </a:r>
            <a:r>
              <a:rPr lang="en-US" sz="2000" b="1" u="sng" spc="2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controls</a:t>
            </a:r>
            <a:r>
              <a:rPr lang="en-US" sz="2000" b="1" u="sng"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include:</a:t>
            </a:r>
            <a:endParaRPr lang="en-US" sz="2000" b="1" u="sng" dirty="0">
              <a:effectLst/>
              <a:highlight>
                <a:srgbClr val="FFFF00"/>
              </a:highlight>
              <a:latin typeface="Times New Roman" panose="02020603050405020304" pitchFamily="18" charset="0"/>
              <a:ea typeface="Times New Roman" panose="02020603050405020304" pitchFamily="18" charset="0"/>
            </a:endParaRPr>
          </a:p>
          <a:p>
            <a:pPr marL="457200" marR="0" lvl="1" indent="0" algn="just">
              <a:lnSpc>
                <a:spcPct val="150000"/>
              </a:lnSpc>
              <a:spcBef>
                <a:spcPts val="34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an</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order</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priorities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applying</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known</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“cascade”</a:t>
            </a:r>
            <a:endParaRPr lang="en-US" sz="2000" dirty="0">
              <a:effectLst/>
              <a:latin typeface="Times New Roman" panose="02020603050405020304" pitchFamily="18" charset="0"/>
              <a:ea typeface="Times New Roman" panose="02020603050405020304" pitchFamily="18" charset="0"/>
            </a:endParaRPr>
          </a:p>
          <a:p>
            <a:pPr marL="457200" marR="231140" lvl="1" indent="0" algn="just">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requirements for the Project Company to establish reserve (or escrow) accounts</a:t>
            </a:r>
          </a:p>
          <a:p>
            <a:pPr marL="457200" marR="0" lvl="0" indent="0" algn="just" rtl="0">
              <a:lnSpc>
                <a:spcPct val="150000"/>
              </a:lnSpc>
              <a:spcBef>
                <a:spcPts val="48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control</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distributions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investors</a:t>
            </a:r>
            <a:r>
              <a:rPr lang="en-US" sz="2000" spc="7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457200" marR="0" lvl="0" indent="0" algn="just">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some</a:t>
            </a:r>
            <a:r>
              <a:rPr lang="en-US" sz="2000" spc="1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cases,</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sweep</a:t>
            </a:r>
            <a:r>
              <a:rPr lang="en-US" sz="2000" spc="90" dirty="0">
                <a:solidFill>
                  <a:srgbClr val="231F21"/>
                </a:solidFill>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err="1">
                <a:solidFill>
                  <a:srgbClr val="231F21"/>
                </a:solidFill>
                <a:effectLst/>
                <a:latin typeface="Times New Roman" panose="02020603050405020304" pitchFamily="18" charset="0"/>
                <a:ea typeface="Times New Roman" panose="02020603050405020304" pitchFamily="18" charset="0"/>
              </a:rPr>
              <a:t>clawback</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requirements</a:t>
            </a:r>
            <a:endParaRPr lang="en-US" sz="2000" dirty="0">
              <a:effectLst/>
              <a:latin typeface="Times New Roman" panose="02020603050405020304" pitchFamily="18" charset="0"/>
              <a:ea typeface="Times New Roman" panose="02020603050405020304" pitchFamily="18" charset="0"/>
            </a:endParaRPr>
          </a:p>
          <a:p>
            <a:pPr marL="457200" marR="231140" lvl="1" indent="0" algn="just">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endParaRPr lang="en-US" sz="2000" dirty="0">
              <a:solidFill>
                <a:srgbClr val="231F21"/>
              </a:solidFill>
              <a:effectLst/>
              <a:latin typeface="Times New Roman" panose="02020603050405020304" pitchFamily="18" charset="0"/>
              <a:ea typeface="Times New Roman" panose="02020603050405020304" pitchFamily="18" charset="0"/>
            </a:endParaRPr>
          </a:p>
          <a:p>
            <a:pPr marL="457200" marR="231140" lvl="1" indent="0" algn="just">
              <a:lnSpc>
                <a:spcPct val="150000"/>
              </a:lnSpc>
              <a:spcBef>
                <a:spcPts val="90"/>
              </a:spcBef>
              <a:spcAft>
                <a:spcPts val="0"/>
              </a:spcAft>
              <a:buClr>
                <a:srgbClr val="231F21"/>
              </a:buClr>
              <a:buSzPts val="1150"/>
              <a:buNone/>
              <a:tabLst>
                <a:tab pos="808990" algn="l"/>
              </a:tabLst>
            </a:pPr>
            <a:endParaRPr lang="en-US" sz="2000"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2814798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233045" marR="501015" indent="0" algn="just">
              <a:lnSpc>
                <a:spcPct val="150000"/>
              </a:lnSpc>
              <a:spcBef>
                <a:spcPts val="1450"/>
              </a:spcBef>
              <a:buNone/>
            </a:pPr>
            <a:r>
              <a:rPr lang="en-US" sz="1800" b="1" spc="340" dirty="0">
                <a:solidFill>
                  <a:srgbClr val="231F21"/>
                </a:solidFill>
                <a:effectLst/>
                <a:latin typeface="Georgia" panose="02040502050405020303" pitchFamily="18" charset="0"/>
                <a:ea typeface="Times New Roman" panose="02020603050405020304" pitchFamily="18" charset="0"/>
              </a:rPr>
              <a:t> 2.1</a:t>
            </a:r>
            <a:r>
              <a:rPr lang="en-US" sz="1800" b="1" dirty="0">
                <a:solidFill>
                  <a:srgbClr val="231F21"/>
                </a:solidFill>
                <a:effectLst/>
                <a:latin typeface="Georgia" panose="02040502050405020303" pitchFamily="18" charset="0"/>
                <a:ea typeface="Times New Roman" panose="02020603050405020304" pitchFamily="18" charset="0"/>
              </a:rPr>
              <a:t>THE</a:t>
            </a:r>
            <a:r>
              <a:rPr lang="en-US" sz="1800" b="1" spc="65"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CASH</a:t>
            </a:r>
            <a:r>
              <a:rPr lang="en-US" sz="1800" b="1" spc="75"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FLOW</a:t>
            </a:r>
            <a:r>
              <a:rPr lang="en-US" sz="1800" b="1" spc="85"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CASCADE</a:t>
            </a:r>
            <a:endParaRPr lang="en-US" sz="1800" b="1"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145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controls for application of cash earned by the Project Company from its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revenues are set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out in a cash</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 cascade (or “waterfall,”) setting out</a:t>
            </a:r>
            <a:r>
              <a:rPr lang="en-US" sz="20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order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priorities</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33045" marR="501015" indent="0" algn="just">
              <a:lnSpc>
                <a:spcPct val="150000"/>
              </a:lnSpc>
              <a:spcBef>
                <a:spcPts val="1450"/>
              </a:spcBef>
              <a:spcAft>
                <a:spcPts val="0"/>
              </a:spcAft>
              <a:buNone/>
            </a:pPr>
            <a:endPar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5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a:t>
            </a:r>
            <a:r>
              <a:rPr lang="en-US" sz="2000" b="1" spc="4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typical</a:t>
            </a:r>
            <a:r>
              <a:rPr lang="en-US" sz="2000" b="1" spc="1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order</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of</a:t>
            </a:r>
            <a:r>
              <a:rPr lang="en-US" sz="2000" b="1" spc="2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priorities</a:t>
            </a:r>
            <a:r>
              <a:rPr lang="en-US" sz="2000" b="1" spc="2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is:</a:t>
            </a:r>
            <a:endParaRPr lang="ar-EG" sz="2000" b="1" dirty="0">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5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Payment of fuel or raw material and operating costs, including the O&amp;M</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 (based on the agreed budgetary procedures and taxes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all the costs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 needs to pay to continue operating</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84785" marR="1284605"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Fees</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expenses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due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trustee,</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571872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233045" marR="501015" indent="0" algn="just">
              <a:lnSpc>
                <a:spcPct val="150000"/>
              </a:lnSpc>
              <a:spcBef>
                <a:spcPts val="1450"/>
              </a:spcBef>
              <a:buNone/>
            </a:pPr>
            <a:r>
              <a:rPr lang="en-US" sz="2000" b="1" spc="340" dirty="0">
                <a:solidFill>
                  <a:srgbClr val="231F21"/>
                </a:solidFill>
                <a:effectLst/>
                <a:latin typeface="Georgia" panose="02040502050405020303" pitchFamily="18" charset="0"/>
                <a:ea typeface="Times New Roman" panose="02020603050405020304" pitchFamily="18" charset="0"/>
              </a:rPr>
              <a:t> 2.1</a:t>
            </a:r>
            <a:r>
              <a:rPr lang="en-US" sz="2000" b="1" dirty="0">
                <a:solidFill>
                  <a:srgbClr val="231F21"/>
                </a:solidFill>
                <a:effectLst/>
                <a:latin typeface="Georgia" panose="02040502050405020303" pitchFamily="18" charset="0"/>
                <a:ea typeface="Times New Roman" panose="02020603050405020304" pitchFamily="18" charset="0"/>
              </a:rPr>
              <a:t>THE</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CASH</a:t>
            </a:r>
            <a:r>
              <a:rPr lang="en-US" sz="2000" b="1" spc="7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FLOW</a:t>
            </a:r>
            <a:r>
              <a:rPr lang="en-US" sz="2000" b="1" spc="8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CASCADE (continued)</a:t>
            </a:r>
            <a:endParaRPr lang="en-US" sz="2000" b="1" dirty="0">
              <a:effectLst/>
              <a:latin typeface="Times New Roman" panose="02020603050405020304" pitchFamily="18" charset="0"/>
              <a:ea typeface="Times New Roman" panose="02020603050405020304" pitchFamily="18" charset="0"/>
            </a:endParaRPr>
          </a:p>
          <a:p>
            <a:pPr marL="184785" marR="1284605"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3: Interest on the debt and any swap or other hedging payments.</a:t>
            </a:r>
          </a:p>
          <a:p>
            <a:pPr marL="184785" marR="1284605"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0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repayments</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ar-EG"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184785" marR="1284605"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Service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Reserve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 Reserve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84785" marR="2629535" indent="0" algn="just">
              <a:lnSpc>
                <a:spcPct val="150000"/>
              </a:lnSpc>
              <a:spcBef>
                <a:spcPts val="1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lang="en-US" sz="20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Distributions</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0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ar-EG"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184785" marR="2629535" indent="0" algn="just">
              <a:lnSpc>
                <a:spcPct val="150000"/>
              </a:lnSpc>
              <a:spcBef>
                <a:spcPts val="15"/>
              </a:spcBef>
              <a:spcAft>
                <a:spcPts val="0"/>
              </a:spcAft>
              <a:buNone/>
            </a:pPr>
            <a:r>
              <a:rPr lang="en-US" sz="200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7:</a:t>
            </a:r>
            <a:r>
              <a:rPr lang="en-US" sz="2000" spc="3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spc="1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sweep,</a:t>
            </a:r>
            <a:r>
              <a:rPr lang="en-US" sz="2000" spc="2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if</a:t>
            </a:r>
            <a:r>
              <a:rPr lang="en-US" sz="2000" spc="2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any</a:t>
            </a:r>
            <a:endParaRPr lang="en-US" sz="20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457200" marR="231140" lvl="1" indent="0" algn="just">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endPar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marR="231140" lvl="1" indent="0" algn="just">
              <a:lnSpc>
                <a:spcPct val="150000"/>
              </a:lnSpc>
              <a:spcBef>
                <a:spcPts val="90"/>
              </a:spcBef>
              <a:spcAft>
                <a:spcPts val="0"/>
              </a:spcAft>
              <a:buClr>
                <a:srgbClr val="231F21"/>
              </a:buClr>
              <a:buSzPts val="1150"/>
              <a:buNone/>
              <a:tabLst>
                <a:tab pos="808990" algn="l"/>
              </a:tabLs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3480813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233045" marR="501015" indent="0" algn="just">
              <a:lnSpc>
                <a:spcPct val="150000"/>
              </a:lnSpc>
              <a:spcBef>
                <a:spcPts val="710"/>
              </a:spcBef>
              <a:buNone/>
            </a:pPr>
            <a:r>
              <a:rPr lang="en-US" sz="2000" b="1" spc="340" dirty="0">
                <a:solidFill>
                  <a:srgbClr val="231F21"/>
                </a:solidFill>
                <a:effectLst/>
                <a:latin typeface="Georgia" panose="02040502050405020303" pitchFamily="18" charset="0"/>
                <a:ea typeface="Times New Roman" panose="02020603050405020304" pitchFamily="18" charset="0"/>
              </a:rPr>
              <a:t>2.1</a:t>
            </a:r>
            <a:r>
              <a:rPr lang="en-US" sz="2000" b="1" dirty="0">
                <a:solidFill>
                  <a:srgbClr val="231F21"/>
                </a:solidFill>
                <a:effectLst/>
                <a:latin typeface="Georgia" panose="02040502050405020303" pitchFamily="18" charset="0"/>
                <a:ea typeface="Times New Roman" panose="02020603050405020304" pitchFamily="18" charset="0"/>
              </a:rPr>
              <a:t>THE</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CASH</a:t>
            </a:r>
            <a:r>
              <a:rPr lang="en-US" sz="2000" b="1" spc="7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FLOW</a:t>
            </a:r>
            <a:r>
              <a:rPr lang="en-US" sz="2000" b="1" spc="8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CASCADE (continued)</a:t>
            </a:r>
            <a:endParaRPr lang="en-US" sz="2000" b="1"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71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Once</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all the funds required for the ﬁrst category have been paid, remaining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available is moved</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down to the second, and so on (like water ﬂowing</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down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 series of pools— hence the names for this system of cash ﬂow allocation). It follows that if there is insufﬁcient cash to pay the ﬁrst 5 items, no cash is distributed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the investors. Items 6 and 7 are usually only paid half-yearly, during a limited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time window after calculations of the Project Company’s results and hence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cover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ratios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previous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six</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months.</a:t>
            </a:r>
          </a:p>
          <a:p>
            <a:pPr marL="233045" marR="501015" indent="0" algn="just">
              <a:lnSpc>
                <a:spcPct val="150000"/>
              </a:lnSpc>
              <a:spcBef>
                <a:spcPts val="71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84785" marR="0" indent="0" algn="just">
              <a:lnSpc>
                <a:spcPct val="150000"/>
              </a:lnSpc>
              <a:spcBef>
                <a:spcPts val="0"/>
              </a:spcBef>
              <a:spcAft>
                <a:spcPts val="0"/>
              </a:spcAft>
              <a:buNone/>
            </a:pP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Revenues</a:t>
            </a:r>
            <a:r>
              <a:rPr lang="en-US" sz="2000" b="1" u="sng"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can</a:t>
            </a:r>
            <a:r>
              <a:rPr lang="en-US" sz="2000" b="1" u="sng" spc="4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ﬂow</a:t>
            </a:r>
            <a:r>
              <a:rPr lang="en-US" sz="2000" b="1" u="sng"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into</a:t>
            </a:r>
            <a:r>
              <a:rPr lang="en-US" sz="2000" b="1" u="sng" spc="2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the</a:t>
            </a:r>
            <a:r>
              <a:rPr lang="en-US" sz="2000" b="1" u="sng"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cascade</a:t>
            </a:r>
            <a:r>
              <a:rPr lang="en-US" sz="2000" b="1" u="sng"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in</a:t>
            </a:r>
            <a:r>
              <a:rPr lang="en-US" sz="2000" b="1" u="sng" spc="5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two</a:t>
            </a:r>
            <a:r>
              <a:rPr lang="en-US" sz="2000" b="1" u="sng" spc="4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ways:</a:t>
            </a:r>
            <a:endParaRPr lang="en-US" sz="2000" b="1" u="sng" dirty="0">
              <a:effectLst/>
              <a:highlight>
                <a:srgbClr val="FFFF00"/>
              </a:highlight>
              <a:latin typeface="Times New Roman" panose="02020603050405020304" pitchFamily="18" charset="0"/>
              <a:ea typeface="Times New Roman" panose="02020603050405020304" pitchFamily="18" charset="0"/>
            </a:endParaRPr>
          </a:p>
          <a:p>
            <a:pPr marL="342900" marR="500380" lvl="0" indent="-342900" algn="just">
              <a:lnSpc>
                <a:spcPct val="150000"/>
              </a:lnSpc>
              <a:spcBef>
                <a:spcPts val="80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Lenders may require the Project Company to segregate funds for the ﬁrst category of costs in a separate Operating Account under the Project Company’s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day-to-day control, leaving the other funds in a Revenue Account under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joint control of the agent bank or security trustee and the Project Company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until</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cascade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payments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need</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made.</a:t>
            </a:r>
            <a:endParaRPr lang="en-US" sz="2000" dirty="0">
              <a:effectLst/>
              <a:latin typeface="Times New Roman" panose="02020603050405020304" pitchFamily="18" charset="0"/>
              <a:ea typeface="Times New Roman" panose="02020603050405020304" pitchFamily="18" charset="0"/>
            </a:endParaRPr>
          </a:p>
          <a:p>
            <a:pPr marL="457200" marR="231140" lvl="1" indent="0" algn="just">
              <a:lnSpc>
                <a:spcPct val="150000"/>
              </a:lnSpc>
              <a:spcBef>
                <a:spcPts val="90"/>
              </a:spcBef>
              <a:spcAft>
                <a:spcPts val="0"/>
              </a:spcAft>
              <a:buClr>
                <a:srgbClr val="231F21"/>
              </a:buClr>
              <a:buSzPts val="1150"/>
              <a:buNone/>
              <a:tabLst>
                <a:tab pos="808990" algn="l"/>
              </a:tabLs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1957082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342900" marR="50355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Alternatively, all revenues may ﬂow into one account, from which the cascade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payments</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are</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made</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when</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required.</a:t>
            </a:r>
            <a:endParaRPr lang="en-US" sz="2000" dirty="0">
              <a:effectLst/>
              <a:latin typeface="Times New Roman" panose="02020603050405020304" pitchFamily="18" charset="0"/>
              <a:ea typeface="Times New Roman" panose="02020603050405020304" pitchFamily="18" charset="0"/>
            </a:endParaRPr>
          </a:p>
          <a:p>
            <a:pPr marL="457200" marR="231140" lvl="1" indent="0" algn="just">
              <a:lnSpc>
                <a:spcPct val="150000"/>
              </a:lnSpc>
              <a:spcBef>
                <a:spcPts val="90"/>
              </a:spcBef>
              <a:spcAft>
                <a:spcPts val="0"/>
              </a:spcAft>
              <a:buClr>
                <a:srgbClr val="231F21"/>
              </a:buClr>
              <a:buSzPts val="1150"/>
              <a:buNone/>
              <a:tabLst>
                <a:tab pos="808990" algn="l"/>
              </a:tabLst>
            </a:pPr>
            <a:endPar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231775" indent="0" algn="just">
              <a:lnSpc>
                <a:spcPct val="150000"/>
              </a:lnSpc>
              <a:spcBef>
                <a:spcPts val="48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mj-cs"/>
              </a:rPr>
              <a:t>The</a:t>
            </a:r>
            <a:r>
              <a:rPr lang="en-US" sz="2000" spc="6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latter</a:t>
            </a:r>
            <a:r>
              <a:rPr lang="en-US" sz="2000" spc="3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is</a:t>
            </a:r>
            <a:r>
              <a:rPr lang="en-US" sz="2000" spc="6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obviously</a:t>
            </a:r>
            <a:r>
              <a:rPr lang="en-US" sz="2000" spc="4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preferable</a:t>
            </a:r>
            <a:r>
              <a:rPr lang="en-US" sz="2000" spc="7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for</a:t>
            </a:r>
            <a:r>
              <a:rPr lang="en-US" sz="2000" spc="3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the</a:t>
            </a:r>
            <a:r>
              <a:rPr lang="en-US" sz="2000" spc="5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Project</a:t>
            </a:r>
            <a:r>
              <a:rPr lang="en-US" sz="2000" spc="5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Company</a:t>
            </a:r>
            <a:r>
              <a:rPr lang="en-US" sz="2000" spc="3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and</a:t>
            </a:r>
            <a:r>
              <a:rPr lang="en-US" sz="2000" spc="4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generally</a:t>
            </a:r>
            <a:r>
              <a:rPr lang="en-US" sz="2000" spc="7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more</a:t>
            </a:r>
            <a:r>
              <a:rPr lang="ar-EG" sz="200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 practical for day-to-day operations, but the lenders have to be comfortable with</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trusting</a:t>
            </a:r>
            <a:r>
              <a:rPr lang="en-US" sz="2000" spc="5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the</a:t>
            </a:r>
            <a:r>
              <a:rPr lang="en-US" sz="2000" spc="4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Project</a:t>
            </a:r>
            <a:r>
              <a:rPr lang="en-US" sz="2000" spc="5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Company</a:t>
            </a:r>
            <a:r>
              <a:rPr lang="en-US" sz="2000" spc="4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not</a:t>
            </a:r>
            <a:r>
              <a:rPr lang="en-US" sz="2000" spc="5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to</a:t>
            </a:r>
            <a:r>
              <a:rPr lang="en-US" sz="2000" spc="4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misapply</a:t>
            </a:r>
            <a:r>
              <a:rPr lang="en-US" sz="2000" spc="6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revenues</a:t>
            </a:r>
            <a:r>
              <a:rPr lang="en-US" sz="2000" spc="5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on</a:t>
            </a:r>
            <a:r>
              <a:rPr lang="en-US" sz="2000" spc="6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a</a:t>
            </a:r>
            <a:r>
              <a:rPr lang="en-US" sz="2000" spc="4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short-term</a:t>
            </a:r>
            <a:r>
              <a:rPr lang="en-US" sz="2000" spc="5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basis.</a:t>
            </a:r>
            <a:endParaRPr lang="en-US" sz="2000" dirty="0">
              <a:effectLst/>
              <a:latin typeface="Times New Roman" panose="02020603050405020304" pitchFamily="18" charset="0"/>
              <a:ea typeface="Times New Roman" panose="02020603050405020304" pitchFamily="18" charset="0"/>
              <a:cs typeface="+mj-cs"/>
            </a:endParaRPr>
          </a:p>
          <a:p>
            <a:pPr marL="0" indent="0" algn="just">
              <a:lnSpc>
                <a:spcPct val="150000"/>
              </a:lnSpc>
              <a:buNone/>
            </a:pPr>
            <a:r>
              <a:rPr lang="en-US" sz="2000" dirty="0">
                <a:solidFill>
                  <a:srgbClr val="231F21"/>
                </a:solidFill>
                <a:effectLst/>
                <a:latin typeface="Times New Roman" panose="02020603050405020304" pitchFamily="18" charset="0"/>
                <a:ea typeface="Times New Roman" panose="02020603050405020304" pitchFamily="18" charset="0"/>
                <a:cs typeface="+mj-cs"/>
              </a:rPr>
              <a:t>It should be noted that this cascade arrangement is largely dormant during the</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construction of the project, when funds from equity and debt are paid into the Disbursement</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Account</a:t>
            </a:r>
            <a:r>
              <a:rPr lang="en-US" sz="2000" spc="10" dirty="0">
                <a:solidFill>
                  <a:srgbClr val="231F21"/>
                </a:solidFill>
                <a:latin typeface="Times New Roman" panose="02020603050405020304" pitchFamily="18" charset="0"/>
                <a:ea typeface="Times New Roman" panose="02020603050405020304" pitchFamily="18" charset="0"/>
                <a:cs typeface="+mj-cs"/>
              </a:rPr>
              <a:t>.</a:t>
            </a:r>
            <a:endParaRPr lang="en-US" sz="2000" dirty="0">
              <a:effectLst/>
              <a:latin typeface="Times New Roman" panose="02020603050405020304" pitchFamily="18" charset="0"/>
              <a:ea typeface="Times New Roman" panose="02020603050405020304" pitchFamily="18" charset="0"/>
              <a:cs typeface="+mj-cs"/>
            </a:endParaRPr>
          </a:p>
          <a:p>
            <a:pPr marL="457200" marR="231140" lvl="1" indent="0" algn="just">
              <a:lnSpc>
                <a:spcPct val="150000"/>
              </a:lnSpc>
              <a:spcBef>
                <a:spcPts val="90"/>
              </a:spcBef>
              <a:spcAft>
                <a:spcPts val="0"/>
              </a:spcAft>
              <a:buClr>
                <a:srgbClr val="231F21"/>
              </a:buClr>
              <a:buSzPts val="1150"/>
              <a:buNone/>
              <a:tabLst>
                <a:tab pos="808990" algn="l"/>
              </a:tabLst>
            </a:pPr>
            <a:endParaRPr lang="en-US" sz="2000" dirty="0">
              <a:solidFill>
                <a:srgbClr val="231F21"/>
              </a:solidFill>
              <a:effectLst/>
              <a:latin typeface="Times New Roman" panose="02020603050405020304" pitchFamily="18" charset="0"/>
              <a:ea typeface="Times New Roman" panose="02020603050405020304" pitchFamily="18" charset="0"/>
              <a:cs typeface="+mj-cs"/>
            </a:endParaRPr>
          </a:p>
          <a:p>
            <a:pPr marL="457200" marR="231140" lvl="1" indent="0" algn="just">
              <a:lnSpc>
                <a:spcPct val="150000"/>
              </a:lnSpc>
              <a:spcBef>
                <a:spcPts val="90"/>
              </a:spcBef>
              <a:spcAft>
                <a:spcPts val="0"/>
              </a:spcAft>
              <a:buClr>
                <a:srgbClr val="231F21"/>
              </a:buClr>
              <a:buSzPts val="1150"/>
              <a:buNone/>
              <a:tabLst>
                <a:tab pos="808990" algn="l"/>
              </a:tabLs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1464833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233045" marR="501015" indent="0" algn="just">
              <a:lnSpc>
                <a:spcPct val="150000"/>
              </a:lnSpc>
              <a:spcBef>
                <a:spcPts val="1440"/>
              </a:spcBef>
              <a:buNone/>
            </a:pPr>
            <a:r>
              <a:rPr lang="en-US" sz="2000" b="1" dirty="0">
                <a:latin typeface="Times New Roman" panose="02020603050405020304" pitchFamily="18" charset="0"/>
                <a:cs typeface="Times New Roman" panose="02020603050405020304" pitchFamily="18" charset="0"/>
              </a:rPr>
              <a:t>2.2 RESERVE ACCOUNTS</a:t>
            </a:r>
          </a:p>
          <a:p>
            <a:pPr marL="233045" marR="501015" indent="0" algn="just">
              <a:lnSpc>
                <a:spcPct val="150000"/>
              </a:lnSpc>
              <a:spcBef>
                <a:spcPts val="1440"/>
              </a:spcBef>
              <a:buNone/>
            </a:pPr>
            <a:r>
              <a:rPr lang="en-US" sz="2000" dirty="0">
                <a:latin typeface="Times New Roman" panose="02020603050405020304" pitchFamily="18" charset="0"/>
                <a:cs typeface="Times New Roman" panose="02020603050405020304" pitchFamily="18" charset="0"/>
              </a:rPr>
              <a:t>Lenders require the Project Company to establish separate Reserve Accounts (also known as “control” or “escrow” accounts) into which various sums of money are held. Although these are in the Project Company’s name, withdrawal of funds from these requires the consent of the agent bank or security trustee, and the balances in these Reserve Accounts form part of the lenders’ security.</a:t>
            </a:r>
          </a:p>
          <a:p>
            <a:pPr marL="233045" marR="501015" indent="0" algn="just">
              <a:lnSpc>
                <a:spcPct val="150000"/>
              </a:lnSpc>
              <a:spcBef>
                <a:spcPts val="1440"/>
              </a:spcBef>
              <a:buNone/>
            </a:pPr>
            <a:r>
              <a:rPr lang="en-US" sz="2000" dirty="0">
                <a:latin typeface="Times New Roman" panose="02020603050405020304" pitchFamily="18" charset="0"/>
                <a:cs typeface="Times New Roman" panose="02020603050405020304" pitchFamily="18" charset="0"/>
              </a:rPr>
              <a:t>The Reserve Accounts provide security against short-term cash ﬂow problems and are also established if funds need to be set aside for major expenditure in future. They also segregate funds such as insurance proceeds, which are to be used for a particular purpose. (Some of the Reserve Accounts may come higher up the cash ﬂow cascade than shown above, depending on lenders’ views of the key priorities for cash allocation.)</a:t>
            </a: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3051042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233045" marR="501015" indent="0" algn="just">
              <a:lnSpc>
                <a:spcPct val="150000"/>
              </a:lnSpc>
              <a:spcBef>
                <a:spcPts val="1440"/>
              </a:spcBef>
              <a:buNone/>
            </a:pPr>
            <a:r>
              <a:rPr lang="en-US" sz="2000" b="1" dirty="0">
                <a:latin typeface="Times New Roman" panose="02020603050405020304" pitchFamily="18" charset="0"/>
                <a:cs typeface="Times New Roman" panose="02020603050405020304" pitchFamily="18" charset="0"/>
              </a:rPr>
              <a:t>2.2 RESERVE ACCOUNTS (continued) </a:t>
            </a:r>
          </a:p>
          <a:p>
            <a:pPr marL="502920" marR="231775"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Insofar as Reserve Accounts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 built</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up, the investors’ return decreases, as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they prevent or delay distribution of net cash ﬂow. Assuming that the Reserve Accounts are being established anyway, the Sponsors’ main concern will be that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 Company should not be left in the position of having insufﬁcient cash 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carry</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normal</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while</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trapped</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Reserve</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Accounts.</a:t>
            </a:r>
          </a:p>
          <a:p>
            <a:pPr marL="502920" marR="23177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4025" marR="0" indent="0" algn="just">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Some</a:t>
            </a:r>
            <a:r>
              <a:rPr lang="en-US" sz="2000" b="1" spc="2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of</a:t>
            </a:r>
            <a:r>
              <a:rPr lang="en-US" sz="2000" b="1" spc="5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000" b="1" spc="5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standard</a:t>
            </a:r>
            <a:r>
              <a:rPr lang="en-US" sz="2000" b="1" spc="6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Reserve</a:t>
            </a:r>
            <a:r>
              <a:rPr lang="en-US" sz="2000" b="1" spc="5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Accounts</a:t>
            </a:r>
            <a:r>
              <a:rPr lang="en-US" sz="2000" b="1" spc="6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are:</a:t>
            </a:r>
            <a:endPar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682625" marR="231140" indent="0" algn="just">
              <a:lnSpc>
                <a:spcPct val="150000"/>
              </a:lnSpc>
              <a:spcBef>
                <a:spcPts val="103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Service</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Reserve Account</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(DSRA).</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 account contains sufﬁcient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funds to pay the next debt service (principal and interest) installment, usually six months’ worth of debt service. If the Project Company cannot pay</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some or all of the debt service from its normal cash ﬂow (or a Debt Payment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Reserve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taken</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out</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so.</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3045" marR="501015" indent="0" algn="just">
              <a:lnSpc>
                <a:spcPct val="150000"/>
              </a:lnSpc>
              <a:spcBef>
                <a:spcPts val="1440"/>
              </a:spcBef>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2172983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281355"/>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0" marR="501015" indent="0" algn="just">
              <a:lnSpc>
                <a:spcPct val="150000"/>
              </a:lnSpc>
              <a:spcBef>
                <a:spcPts val="1440"/>
              </a:spcBef>
              <a:buNone/>
            </a:pPr>
            <a:r>
              <a:rPr lang="en-US" sz="2000" b="1" dirty="0">
                <a:latin typeface="Times New Roman" panose="02020603050405020304" pitchFamily="18" charset="0"/>
                <a:cs typeface="Times New Roman" panose="02020603050405020304" pitchFamily="18" charset="0"/>
              </a:rPr>
              <a:t>2.2 RESERVE ACCOUNTS (continued)</a:t>
            </a:r>
          </a:p>
          <a:p>
            <a:pPr marL="55563" marR="231775" indent="0" algn="just">
              <a:lnSpc>
                <a:spcPct val="150000"/>
              </a:lnSpc>
              <a:spcBef>
                <a:spcPts val="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Maintenance Reserve Account.</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 a project has a major maintenance cycle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(e.g., the plant has to be maintained every 5 years, with most of the maintenance costs thus being incurred every 5 years rather than annually), these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payments are “smoothed out” by placing one-ﬁfth of the estimated maintenance costs in the Maintenance Reserve Account every year, and then drawing</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maintenance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5.</a:t>
            </a:r>
          </a:p>
          <a:p>
            <a:pPr marL="502920" marR="231775" indent="0" algn="just">
              <a:lnSpc>
                <a:spcPct val="150000"/>
              </a:lnSpc>
              <a:spcBef>
                <a:spcPts val="0"/>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a:p>
            <a:pPr marL="184785" marR="500380" indent="0" algn="just">
              <a:lnSpc>
                <a:spcPct val="150000"/>
              </a:lnSpc>
              <a:spcBef>
                <a:spcPts val="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Tax</a:t>
            </a:r>
            <a:r>
              <a:rPr lang="en-US" sz="2000" b="1"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b="1"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b="1"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“smoothing”</a:t>
            </a:r>
            <a:r>
              <a:rPr lang="en-US" sz="2000" b="1"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Reserve</a:t>
            </a:r>
            <a:r>
              <a:rPr lang="en-US" sz="2000" b="1"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Accounts.</a:t>
            </a:r>
            <a:r>
              <a:rPr lang="en-US" sz="2000" b="1"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incurs</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signiﬁcant</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tax</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liability</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tax</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until a later year, a Tax Reserve Account is normally established to set aside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purpose.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 “smoothing”</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Reserve Accounts</a:t>
            </a:r>
            <a:r>
              <a:rPr lang="en-US" sz="20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nature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established</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cover</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signiﬁcant</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deferred</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liabilities</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irregular</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3493679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54745" y="894137"/>
            <a:ext cx="12037255" cy="5963862"/>
          </a:xfrm>
        </p:spPr>
        <p:txBody>
          <a:bodyPr>
            <a:normAutofit/>
          </a:bodyPr>
          <a:lstStyle/>
          <a:p>
            <a:pPr marL="233045" marR="501015" indent="0" algn="just">
              <a:lnSpc>
                <a:spcPct val="150000"/>
              </a:lnSpc>
              <a:spcBef>
                <a:spcPts val="1440"/>
              </a:spcBef>
              <a:buNone/>
            </a:pPr>
            <a:r>
              <a:rPr lang="en-US" sz="2200" b="1" dirty="0">
                <a:latin typeface="Times New Roman" panose="02020603050405020304" pitchFamily="18" charset="0"/>
                <a:cs typeface="Times New Roman" panose="02020603050405020304" pitchFamily="18" charset="0"/>
              </a:rPr>
              <a:t>2.2 RESERVE ACCOUNTS (continued)</a:t>
            </a:r>
          </a:p>
          <a:p>
            <a:pPr marL="184785" marR="500380" indent="0" algn="just">
              <a:lnSpc>
                <a:spcPct val="150000"/>
              </a:lnSpc>
              <a:spcBef>
                <a:spcPts val="0"/>
              </a:spcBef>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Insurance</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separate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Reserve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 be established</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insurance</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claims</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 paid,</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amounts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 paid under the lenders’ control</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 restoration of the project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reduction</a:t>
            </a:r>
            <a:r>
              <a:rPr lang="en-US" sz="20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0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Similar</a:t>
            </a:r>
            <a:r>
              <a:rPr lang="en-US" sz="2000" u="sng"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accounts</a:t>
            </a:r>
            <a:r>
              <a:rPr lang="en-US" sz="2000" u="sng"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u="sng" spc="1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u="sng"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2000" u="sng"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u="sng" spc="1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compensation</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received</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by the</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where</a:t>
            </a:r>
            <a:r>
              <a:rPr lang="en-US" sz="2000" u="sng"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money</a:t>
            </a:r>
            <a:r>
              <a:rPr lang="en-US" sz="2000" u="sng"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000" u="sng"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2000" u="sng"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received</a:t>
            </a:r>
            <a:r>
              <a:rPr lang="en-US" sz="2000" u="sng" spc="1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u="sng"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u="sng"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speciﬁc</a:t>
            </a:r>
            <a:r>
              <a:rPr lang="en-US" sz="2000" u="sng"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purpose,</a:t>
            </a:r>
            <a:r>
              <a:rPr lang="en-US" sz="2000" u="sng"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cash</a:t>
            </a:r>
            <a:r>
              <a:rPr lang="en-US" sz="2000" u="sng"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000"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u="sng"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000" u="sng"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000"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u="sng"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cascade,</a:t>
            </a:r>
            <a:r>
              <a:rPr lang="en-US" sz="2000"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000"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directly</a:t>
            </a:r>
            <a:r>
              <a:rPr lang="en-US" sz="2000" u="sng"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u="sng"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endPar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84785" marR="500380"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10025329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26609" y="894137"/>
            <a:ext cx="12318609" cy="5963862"/>
          </a:xfrm>
        </p:spPr>
        <p:txBody>
          <a:bodyPr>
            <a:normAutofit/>
          </a:bodyPr>
          <a:lstStyle/>
          <a:p>
            <a:pPr marL="502920" marR="0">
              <a:spcBef>
                <a:spcPts val="0"/>
              </a:spcBef>
              <a:spcAft>
                <a:spcPts val="0"/>
              </a:spcAft>
            </a:pPr>
            <a:r>
              <a:rPr lang="en-US" sz="2200" b="1" dirty="0">
                <a:latin typeface="Times New Roman" panose="02020603050405020304" pitchFamily="18" charset="0"/>
                <a:cs typeface="Times New Roman" panose="02020603050405020304" pitchFamily="18" charset="0"/>
              </a:rPr>
              <a:t>2.3 </a:t>
            </a:r>
            <a:r>
              <a:rPr lang="en-US" sz="1800" b="1" spc="-5" dirty="0">
                <a:solidFill>
                  <a:srgbClr val="231F21"/>
                </a:solidFill>
                <a:effectLst/>
                <a:latin typeface="Georgia" panose="02040502050405020303" pitchFamily="18" charset="0"/>
                <a:ea typeface="Times New Roman" panose="02020603050405020304" pitchFamily="18" charset="0"/>
              </a:rPr>
              <a:t>CONTROLS</a:t>
            </a:r>
            <a:r>
              <a:rPr lang="en-US" sz="1800" b="1" spc="-20"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ON</a:t>
            </a:r>
            <a:r>
              <a:rPr lang="en-US" sz="1800" b="1" spc="-65"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DISTRIBUTIONS</a:t>
            </a:r>
            <a:r>
              <a:rPr lang="en-US" sz="1800" b="1" spc="-25"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TO</a:t>
            </a:r>
            <a:r>
              <a:rPr lang="en-US" sz="1800" b="1" spc="-25"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INVESTORS</a:t>
            </a:r>
            <a:endParaRPr lang="en-US" sz="1800" b="1"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145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The investors come at the bottom of the cash ﬂow cascade; once operating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costs, and all the lenders’ repayment and Reserve Account requirements have been</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met, in principle distributions to investors can be made. (In this context, distributions</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includes</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interest</a:t>
            </a:r>
            <a:r>
              <a:rPr lang="en-US" sz="2000" spc="1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repayments</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investors’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subordinated</a:t>
            </a:r>
            <a:r>
              <a:rPr lang="en-US" sz="2000" spc="1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1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well</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 payment of dividends or any repayment of equity.) If the Project Company cannot immediately pay these amounts over to the investors (e.g., because there may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 a delay before the annual general meeting can be held and a dividend declared),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they are paid into a Shareholder Distribution Account in the name of the Project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(which</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should</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outside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security</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package).</a:t>
            </a:r>
            <a:endParaRPr lang="en-US" sz="2000" dirty="0">
              <a:effectLst/>
              <a:latin typeface="Times New Roman" panose="02020603050405020304" pitchFamily="18" charset="0"/>
              <a:ea typeface="Times New Roman" panose="02020603050405020304" pitchFamily="18" charset="0"/>
            </a:endParaRPr>
          </a:p>
          <a:p>
            <a:pPr marL="502920" marR="231775" indent="0" algn="just">
              <a:lnSpc>
                <a:spcPct val="150000"/>
              </a:lnSpc>
              <a:spcBef>
                <a:spcPts val="0"/>
              </a:spcBef>
              <a:buNone/>
            </a:pPr>
            <a:r>
              <a:rPr lang="en-US" sz="2000" u="sng" dirty="0">
                <a:solidFill>
                  <a:srgbClr val="231F21"/>
                </a:solidFill>
                <a:effectLst/>
                <a:latin typeface="Times New Roman" panose="02020603050405020304" pitchFamily="18" charset="0"/>
                <a:ea typeface="Times New Roman" panose="02020603050405020304" pitchFamily="18" charset="0"/>
              </a:rPr>
              <a:t>But it is seldom quite as simple as seeing if there is any cash left over and paying</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it</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to</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3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investors:</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there</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are</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other</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hurdles</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to</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jump.</a:t>
            </a:r>
            <a:endParaRPr lang="en-US" sz="2000" u="sng" dirty="0">
              <a:effectLst/>
              <a:latin typeface="Times New Roman" panose="02020603050405020304" pitchFamily="18" charset="0"/>
              <a:ea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1335173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26609" y="681037"/>
            <a:ext cx="12318609" cy="6176962"/>
          </a:xfrm>
        </p:spPr>
        <p:txBody>
          <a:bodyPr>
            <a:normAutofit/>
          </a:bodyPr>
          <a:lstStyle/>
          <a:p>
            <a:pPr marL="502920" marR="0">
              <a:spcBef>
                <a:spcPts val="0"/>
              </a:spcBef>
              <a:spcAft>
                <a:spcPts val="0"/>
              </a:spcAft>
            </a:pPr>
            <a:r>
              <a:rPr lang="en-US" sz="2200" b="1" dirty="0">
                <a:latin typeface="Times New Roman" panose="02020603050405020304" pitchFamily="18" charset="0"/>
                <a:cs typeface="Times New Roman" panose="02020603050405020304" pitchFamily="18" charset="0"/>
              </a:rPr>
              <a:t>2.3 </a:t>
            </a:r>
            <a:r>
              <a:rPr lang="en-US" sz="1800" b="1" spc="-5" dirty="0">
                <a:solidFill>
                  <a:srgbClr val="231F21"/>
                </a:solidFill>
                <a:effectLst/>
                <a:latin typeface="Georgia" panose="02040502050405020303" pitchFamily="18" charset="0"/>
                <a:ea typeface="Times New Roman" panose="02020603050405020304" pitchFamily="18" charset="0"/>
              </a:rPr>
              <a:t>CONTROLS</a:t>
            </a:r>
            <a:r>
              <a:rPr lang="en-US" sz="1800" b="1" spc="-20"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ON</a:t>
            </a:r>
            <a:r>
              <a:rPr lang="en-US" sz="1800" b="1" spc="-65"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DISTRIBUTIONS</a:t>
            </a:r>
            <a:r>
              <a:rPr lang="en-US" sz="1800" b="1" spc="-25"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TO</a:t>
            </a:r>
            <a:r>
              <a:rPr lang="en-US" sz="1800" b="1" spc="-25" dirty="0">
                <a:solidFill>
                  <a:srgbClr val="231F21"/>
                </a:solidFill>
                <a:effectLst/>
                <a:latin typeface="Georgia" panose="02040502050405020303" pitchFamily="18" charset="0"/>
                <a:ea typeface="Times New Roman" panose="02020603050405020304" pitchFamily="18" charset="0"/>
              </a:rPr>
              <a:t> </a:t>
            </a:r>
            <a:r>
              <a:rPr lang="en-US" sz="1800" b="1" spc="-5" dirty="0">
                <a:solidFill>
                  <a:srgbClr val="231F21"/>
                </a:solidFill>
                <a:effectLst/>
                <a:latin typeface="Georgia" panose="02040502050405020303" pitchFamily="18" charset="0"/>
                <a:ea typeface="Times New Roman" panose="02020603050405020304" pitchFamily="18" charset="0"/>
              </a:rPr>
              <a:t>INVESTORS (continued)</a:t>
            </a:r>
          </a:p>
          <a:p>
            <a:pPr marL="274320" marR="0" indent="0">
              <a:spcBef>
                <a:spcPts val="0"/>
              </a:spcBef>
              <a:spcAft>
                <a:spcPts val="0"/>
              </a:spcAft>
              <a:buNone/>
            </a:pPr>
            <a:endParaRPr lang="en-US" sz="1800" b="1"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The Project Company obviously has to demonstrate that sufﬁcient cash will remain or be generated in the future to repay debt after the distributions have been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made. This is dealt with by establishing “dividend stop” or “lock-up” ratios; for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example, if the Base Case projected average ADSCR was 1.35 : 1, distributions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cannot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 made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if</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previous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year’s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actual</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ADSCR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lower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say,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1.2</a:t>
            </a:r>
            <a:r>
              <a:rPr lang="en-US" sz="2000" spc="-1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t>
            </a:r>
            <a:r>
              <a:rPr lang="en-US" sz="2000" spc="-1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1.</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calculation of whether there is sufﬁcient cash to make distributions is usually carried out once every six months (and hence distributions are only made every six</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months). If cash ﬂow cannot be distributed because dividend stop ratio requirements are not met, any cash available may be used to reduce the debt or held in a</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special Reserve Account, until the cover ratio calculations again fall on the right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side of the line after allowing for the debt reduction or funds held in the special</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Reserve Account.</a:t>
            </a:r>
          </a:p>
          <a:p>
            <a:pPr marL="502920" marR="231140" indent="0" algn="just">
              <a:lnSpc>
                <a:spcPct val="100000"/>
              </a:lnSpc>
              <a:spcBef>
                <a:spcPts val="0"/>
              </a:spcBef>
              <a:spcAft>
                <a:spcPts val="0"/>
              </a:spcAft>
              <a:buNone/>
            </a:pPr>
            <a:endParaRPr lang="en-US" sz="2000" dirty="0">
              <a:solidFill>
                <a:srgbClr val="231F21"/>
              </a:solidFill>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0"/>
              </a:spcBef>
              <a:buNone/>
            </a:pPr>
            <a:r>
              <a:rPr lang="en-US" sz="2000" u="sng" dirty="0">
                <a:solidFill>
                  <a:srgbClr val="231F21"/>
                </a:solidFill>
                <a:effectLst/>
                <a:latin typeface="Times New Roman" panose="02020603050405020304" pitchFamily="18" charset="0"/>
                <a:ea typeface="Times New Roman" panose="02020603050405020304" pitchFamily="18" charset="0"/>
              </a:rPr>
              <a:t>The Project Company will have to fulﬁll further requirements before making</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distributions, in particular no event of default should have occurred</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under</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Project</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Contracts</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or</a:t>
            </a:r>
            <a:r>
              <a:rPr lang="en-US" sz="2000" u="sng" spc="3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ﬁnancing</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documentation.</a:t>
            </a:r>
            <a:endParaRPr lang="en-US" sz="2000" u="sng"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3394613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40677" y="681037"/>
            <a:ext cx="12051323" cy="6176962"/>
          </a:xfrm>
        </p:spPr>
        <p:txBody>
          <a:bodyPr>
            <a:normAutofit fontScale="92500"/>
          </a:bodyPr>
          <a:lstStyle/>
          <a:p>
            <a:pPr marL="4445" marR="0" indent="0" algn="just">
              <a:spcBef>
                <a:spcPts val="1120"/>
              </a:spcBef>
              <a:spcAft>
                <a:spcPts val="0"/>
              </a:spcAft>
              <a:buNone/>
            </a:pPr>
            <a:r>
              <a:rPr lang="en-US" sz="2200" b="1" dirty="0">
                <a:latin typeface="Times New Roman" panose="02020603050405020304" pitchFamily="18" charset="0"/>
                <a:cs typeface="Times New Roman" panose="02020603050405020304" pitchFamily="18" charset="0"/>
              </a:rPr>
              <a:t>2.4 </a:t>
            </a:r>
            <a:r>
              <a:rPr lang="en-US" sz="1800" b="1" dirty="0">
                <a:solidFill>
                  <a:srgbClr val="231F21"/>
                </a:solidFill>
                <a:effectLst/>
                <a:latin typeface="Georgia" panose="02040502050405020303" pitchFamily="18" charset="0"/>
                <a:ea typeface="Times New Roman" panose="02020603050405020304" pitchFamily="18" charset="0"/>
              </a:rPr>
              <a:t>CASH</a:t>
            </a:r>
            <a:r>
              <a:rPr lang="en-US" sz="1800" b="1" spc="95"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SWEEP</a:t>
            </a:r>
            <a:endParaRPr lang="en-US" sz="1800" b="1" dirty="0">
              <a:effectLst/>
              <a:latin typeface="Times New Roman" panose="02020603050405020304" pitchFamily="18" charset="0"/>
              <a:ea typeface="Times New Roman" panose="02020603050405020304" pitchFamily="18" charset="0"/>
            </a:endParaRPr>
          </a:p>
          <a:p>
            <a:pPr marL="233045" marR="500380" indent="0" algn="just">
              <a:lnSpc>
                <a:spcPct val="150000"/>
              </a:lnSpc>
              <a:spcBef>
                <a:spcPts val="144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In some projects a cash sweep may apply; after an agreed-upon level of distribution to the investors, the balance of the cash ﬂow is used to prepay the debt 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split between prepayment and a further distribution to the investors. Thus, if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performs according to the agreed Base Case, the investors will receive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Base Case return, but cash ﬂow from the project above this level is split between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investors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repayment.</a:t>
            </a:r>
          </a:p>
          <a:p>
            <a:pPr marL="233045" marR="501015" indent="0" algn="just">
              <a:lnSpc>
                <a:spcPct val="100000"/>
              </a:lnSpc>
              <a:spcBef>
                <a:spcPts val="0"/>
              </a:spcBef>
              <a:spcAft>
                <a:spcPts val="0"/>
              </a:spcAft>
              <a:buNone/>
            </a:pPr>
            <a:endParaRPr lang="en-US" sz="2000" dirty="0">
              <a:solidFill>
                <a:srgbClr val="231F21"/>
              </a:solidFill>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This approach is normally used if there are likely to be substantial ﬂuctuations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 cash ﬂow (e.g., because of commodity price movements), and the lenders wish</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ensure that some of the surplus cash generated in good times is used to reduce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provide</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buffer</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against a</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downturn.</a:t>
            </a:r>
          </a:p>
          <a:p>
            <a:pPr marL="233045" marR="501015" indent="0" algn="just">
              <a:lnSpc>
                <a:spcPct val="150000"/>
              </a:lnSpc>
              <a:spcBef>
                <a:spcPts val="0"/>
              </a:spcBef>
              <a:spcAft>
                <a:spcPts val="0"/>
              </a:spcAft>
              <a:buNone/>
            </a:pPr>
            <a:endParaRPr lang="en-US" sz="2000" dirty="0">
              <a:solidFill>
                <a:srgbClr val="231F21"/>
              </a:solidFill>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0"/>
              </a:spcBef>
              <a:buNone/>
            </a:pPr>
            <a:r>
              <a:rPr lang="en-US" sz="2000" dirty="0">
                <a:solidFill>
                  <a:srgbClr val="231F21"/>
                </a:solidFill>
                <a:effectLst/>
                <a:latin typeface="Times New Roman" panose="02020603050405020304" pitchFamily="18" charset="0"/>
                <a:ea typeface="Times New Roman" panose="02020603050405020304" pitchFamily="18" charset="0"/>
              </a:rPr>
              <a:t>A cash sweep is also very useful as part of a package of measures dealing with</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problems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 lenders might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otherwise have with the</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total length of</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 ﬁnancing, or because they are concerned about the “tail” risk. In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such cases most or all of the cash ﬂow generated after debt service is not distributed to the investors, but is used for debt prepayment, or placed in a Reserve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Account.</a:t>
            </a:r>
            <a:endParaRPr lang="en-US" sz="2000"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2795301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40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CONTROL</a:t>
            </a:r>
            <a:r>
              <a:rPr lang="en-US" sz="4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4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4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FLOW</a:t>
            </a: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40677" y="1167617"/>
            <a:ext cx="12051323" cy="5690381"/>
          </a:xfrm>
        </p:spPr>
        <p:txBody>
          <a:bodyPr>
            <a:normAutofit/>
          </a:bodyPr>
          <a:lstStyle/>
          <a:p>
            <a:pPr marL="4445" marR="0" indent="0" algn="just">
              <a:spcBef>
                <a:spcPts val="1120"/>
              </a:spcBef>
              <a:spcAft>
                <a:spcPts val="0"/>
              </a:spcAft>
              <a:buNone/>
            </a:pPr>
            <a:r>
              <a:rPr lang="en-US" sz="2000" b="1" dirty="0">
                <a:latin typeface="Times New Roman" panose="02020603050405020304" pitchFamily="18" charset="0"/>
                <a:cs typeface="Times New Roman" panose="02020603050405020304" pitchFamily="18" charset="0"/>
              </a:rPr>
              <a:t>2.5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b="1"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CLAWBACK</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5425" marR="231140" indent="0" algn="just">
              <a:lnSpc>
                <a:spcPct val="150000"/>
              </a:lnSpc>
              <a:spcBef>
                <a:spcPts val="1455"/>
              </a:spcBef>
              <a:spcAft>
                <a:spcPts val="0"/>
              </a:spcAft>
              <a:buNone/>
            </a:pPr>
            <a:r>
              <a:rPr lang="en-US" sz="1800" dirty="0">
                <a:solidFill>
                  <a:srgbClr val="231F21"/>
                </a:solidFill>
                <a:effectLst/>
                <a:latin typeface="Times New Roman" panose="02020603050405020304" pitchFamily="18" charset="0"/>
                <a:ea typeface="Times New Roman" panose="02020603050405020304" pitchFamily="18" charset="0"/>
              </a:rPr>
              <a:t>If there is some uncertainty about future costs (e.g., a major maintenance) or</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revenues, lenders may still be prepared to allow investors to take cash distributions out of the Project Company, provided a </a:t>
            </a:r>
            <a:r>
              <a:rPr lang="en-US" sz="1800" dirty="0" err="1">
                <a:solidFill>
                  <a:srgbClr val="231F21"/>
                </a:solidFill>
                <a:effectLst/>
                <a:latin typeface="Times New Roman" panose="02020603050405020304" pitchFamily="18" charset="0"/>
                <a:ea typeface="Times New Roman" panose="02020603050405020304" pitchFamily="18" charset="0"/>
              </a:rPr>
              <a:t>clawback</a:t>
            </a:r>
            <a:r>
              <a:rPr lang="en-US" sz="1800" dirty="0">
                <a:solidFill>
                  <a:srgbClr val="231F21"/>
                </a:solidFill>
                <a:effectLst/>
                <a:latin typeface="Times New Roman" panose="02020603050405020304" pitchFamily="18" charset="0"/>
                <a:ea typeface="Times New Roman" panose="02020603050405020304" pitchFamily="18" charset="0"/>
              </a:rPr>
              <a:t> undertaking is given. Under such an undertaking, the Sponsors agree that if the possible future cash ﬂow</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problem</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develops,</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they will</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repay or</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lend to the</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Project</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Company up to</a:t>
            </a:r>
            <a:r>
              <a:rPr lang="en-US" sz="1800" spc="28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the</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amount</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they have received</a:t>
            </a:r>
            <a:r>
              <a:rPr lang="en-US" sz="1800" spc="28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in dividends or</a:t>
            </a:r>
            <a:r>
              <a:rPr lang="en-US" sz="1800" spc="290"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other distributions</a:t>
            </a:r>
            <a:r>
              <a:rPr lang="en-US" sz="1800" spc="28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over a</a:t>
            </a:r>
            <a:r>
              <a:rPr lang="en-US" sz="1800" spc="290"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set period</a:t>
            </a:r>
            <a:r>
              <a:rPr lang="en-US" sz="1800" spc="5" dirty="0">
                <a:solidFill>
                  <a:srgbClr val="231F21"/>
                </a:solidFill>
                <a:effectLst/>
                <a:latin typeface="Times New Roman" panose="02020603050405020304" pitchFamily="18" charset="0"/>
                <a:ea typeface="Times New Roman" panose="02020603050405020304" pitchFamily="18" charset="0"/>
              </a:rPr>
              <a:t> </a:t>
            </a:r>
            <a:r>
              <a:rPr lang="en-US" sz="1800" dirty="0">
                <a:solidFill>
                  <a:srgbClr val="231F21"/>
                </a:solidFill>
                <a:effectLst/>
                <a:latin typeface="Times New Roman" panose="02020603050405020304" pitchFamily="18" charset="0"/>
                <a:ea typeface="Times New Roman" panose="02020603050405020304" pitchFamily="18" charset="0"/>
              </a:rPr>
              <a:t>of time.</a:t>
            </a:r>
            <a:endParaRPr lang="en-US" sz="1800" dirty="0">
              <a:effectLst/>
              <a:latin typeface="Times New Roman" panose="02020603050405020304" pitchFamily="18" charset="0"/>
              <a:ea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2511971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36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DEBT</a:t>
            </a:r>
            <a:r>
              <a:rPr lang="en-US" sz="3600" b="1" kern="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PREPAYMENTS</a:t>
            </a:r>
            <a:r>
              <a:rPr lang="en-US" sz="36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36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REFINANCING</a:t>
            </a:r>
            <a:br>
              <a:rPr lang="en-US" sz="40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40677" y="681037"/>
            <a:ext cx="12051323" cy="6176962"/>
          </a:xfrm>
        </p:spPr>
        <p:txBody>
          <a:bodyPr>
            <a:normAutofit/>
          </a:bodyPr>
          <a:lstStyle/>
          <a:p>
            <a:pPr marL="233045" marR="501015" indent="179705" algn="just">
              <a:lnSpc>
                <a:spcPct val="106000"/>
              </a:lnSpc>
              <a:spcBef>
                <a:spcPts val="1440"/>
              </a:spcBef>
              <a:spcAft>
                <a:spcPts val="0"/>
              </a:spcAft>
            </a:pPr>
            <a:endParaRPr lang="en-US" sz="1800" dirty="0">
              <a:solidFill>
                <a:srgbClr val="231F21"/>
              </a:solidFill>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144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cash sweep is a form of mandatory (compulsory) prepayment of the loan by</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mandatory</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prepayments</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required:</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99745" lvl="0" indent="0" algn="just">
              <a:lnSpc>
                <a:spcPct val="150000"/>
              </a:lnSpc>
              <a:spcBef>
                <a:spcPts val="830"/>
              </a:spcBef>
              <a:spcAft>
                <a:spcPts val="0"/>
              </a:spcAft>
              <a:buClr>
                <a:srgbClr val="231F21"/>
              </a:buClr>
              <a:buSzPts val="1150"/>
              <a:buNone/>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If</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realizes</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sale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(unless</a:t>
            </a:r>
            <a:r>
              <a:rPr lang="en-US" sz="20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replace the</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asset)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R="504190" lvl="0" algn="just">
              <a:lnSpc>
                <a:spcPct val="150000"/>
              </a:lnSpc>
              <a:spcBef>
                <a:spcPts val="0"/>
              </a:spcBef>
              <a:spcAft>
                <a:spcPts val="0"/>
              </a:spcAft>
              <a:buClr>
                <a:srgbClr val="231F21"/>
              </a:buClr>
              <a:buSzPts val="1150"/>
              <a:buFontTx/>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 performance LDs (</a:t>
            </a:r>
            <a:r>
              <a:rPr lang="en-US" sz="2000" b="0" i="0" dirty="0">
                <a:solidFill>
                  <a:srgbClr val="202124"/>
                </a:solidFill>
                <a:effectLst/>
                <a:latin typeface="Times New Roman" panose="02020603050405020304" pitchFamily="18" charset="0"/>
                <a:cs typeface="Times New Roman" panose="02020603050405020304" pitchFamily="18" charset="0"/>
              </a:rPr>
              <a:t>Liquidated Damages)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 received from the EPC Contractor (prepayment is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made to the extent necessary to maintain the lenders’ cover ratios; any surplus LDs ﬂow into the cash ﬂow cascade— note that delay LDs ﬂow straight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cascade)</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R="504190" lvl="0" algn="just">
              <a:lnSpc>
                <a:spcPct val="150000"/>
              </a:lnSpc>
              <a:spcBef>
                <a:spcPts val="0"/>
              </a:spcBef>
              <a:spcAft>
                <a:spcPts val="0"/>
              </a:spcAft>
              <a:buClr>
                <a:srgbClr val="231F21"/>
              </a:buClr>
              <a:buSzPts val="1150"/>
              <a:buFontTx/>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insurance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applied</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restoration</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p>
          <a:p>
            <a:pPr marL="233045" marR="501015" indent="0" algn="just">
              <a:lnSpc>
                <a:spcPct val="150000"/>
              </a:lnSpc>
              <a:spcBef>
                <a:spcPts val="90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In these cases, the cash is applied directly to prepayment rather than passed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cascade.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5845160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36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DEBT</a:t>
            </a:r>
            <a:r>
              <a:rPr lang="en-US" sz="3600" b="1" kern="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PREPAYMENTS</a:t>
            </a:r>
            <a:r>
              <a:rPr lang="en-US" sz="36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36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REFINANCING</a:t>
            </a:r>
            <a:br>
              <a:rPr lang="en-US" sz="40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40677" y="894137"/>
            <a:ext cx="12051323" cy="5963862"/>
          </a:xfrm>
        </p:spPr>
        <p:txBody>
          <a:bodyPr>
            <a:normAutofit/>
          </a:bodyPr>
          <a:lstStyle/>
          <a:p>
            <a:pPr marL="0" indent="0" algn="just">
              <a:lnSpc>
                <a:spcPct val="150000"/>
              </a:lnSpc>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mandatory prepayment of the loan is required if it becomes illegal for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 to continue with it; this is usually meant to cover the possibility of international sanctions against the country in which the Project Company is located.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33045" marR="504190" indent="0" algn="just">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The Project Company may also wish to reduce or prepay part or all of the loan</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voluntarily:</a:t>
            </a:r>
            <a:endParaRPr lang="en-US" sz="2000" b="1" dirty="0">
              <a:effectLst/>
              <a:highlight>
                <a:srgbClr val="FFFF00"/>
              </a:highlight>
              <a:latin typeface="Times New Roman" panose="02020603050405020304" pitchFamily="18" charset="0"/>
              <a:ea typeface="Times New Roman" panose="02020603050405020304" pitchFamily="18" charset="0"/>
            </a:endParaRPr>
          </a:p>
          <a:p>
            <a:pPr marL="342900" marR="0" lvl="0" indent="-342900" algn="just">
              <a:lnSpc>
                <a:spcPct val="150000"/>
              </a:lnSpc>
              <a:spcBef>
                <a:spcPts val="70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total</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funding</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raised</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may</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not</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all</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needed.</a:t>
            </a:r>
            <a:endParaRPr lang="en-US" sz="2000" dirty="0">
              <a:effectLst/>
              <a:latin typeface="Times New Roman" panose="02020603050405020304" pitchFamily="18" charset="0"/>
              <a:ea typeface="Times New Roman" panose="02020603050405020304" pitchFamily="18" charset="0"/>
            </a:endParaRPr>
          </a:p>
          <a:p>
            <a:pPr algn="just">
              <a:lnSpc>
                <a:spcPct val="150000"/>
              </a:lnSpc>
            </a:pP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distribution restrictions imposed by the lenders or for other</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reasons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may make it cost effective for the investors to prepay </a:t>
            </a:r>
            <a:r>
              <a:rPr lang="en-US" sz="2000" u="sng" dirty="0">
                <a:solidFill>
                  <a:srgbClr val="231F21"/>
                </a:solidFill>
                <a:effectLst/>
                <a:latin typeface="Times New Roman" panose="02020603050405020304" pitchFamily="18" charset="0"/>
                <a:ea typeface="Times New Roman" panose="02020603050405020304" pitchFamily="18" charset="0"/>
              </a:rPr>
              <a:t>part of the (expensive)</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debt </a:t>
            </a:r>
            <a:r>
              <a:rPr lang="en-US" sz="2000" dirty="0">
                <a:solidFill>
                  <a:srgbClr val="231F21"/>
                </a:solidFill>
                <a:effectLst/>
                <a:latin typeface="Times New Roman" panose="02020603050405020304" pitchFamily="18" charset="0"/>
                <a:ea typeface="Times New Roman" panose="02020603050405020304" pitchFamily="18" charset="0"/>
              </a:rPr>
              <a:t>rather than have funds trapped in the Project Company. Bank lenders should normally accept prepayment of part of the loan once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is in operation: </a:t>
            </a:r>
            <a:r>
              <a:rPr lang="en-US" sz="2000" u="sng" dirty="0">
                <a:solidFill>
                  <a:srgbClr val="231F21"/>
                </a:solidFill>
                <a:effectLst/>
                <a:latin typeface="Times New Roman" panose="02020603050405020304" pitchFamily="18" charset="0"/>
                <a:ea typeface="Times New Roman" panose="02020603050405020304" pitchFamily="18" charset="0"/>
              </a:rPr>
              <a:t>the only exception to this may be with a public-sector</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lender, for whom unexpected payment of part of the loan causes problems with the</a:t>
            </a:r>
            <a:r>
              <a:rPr lang="en-US" sz="2000" u="sng" spc="-27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internal bureaucracy. Breakage costs need to be covered. Partial prepayment is not</a:t>
            </a:r>
            <a:r>
              <a:rPr lang="en-US" sz="2000" u="sng" spc="-27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normally</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allowed in bond issues.</a:t>
            </a:r>
            <a:endParaRPr lang="en-US" sz="2000" u="sng" dirty="0">
              <a:effectLst/>
              <a:latin typeface="Times New Roman" panose="02020603050405020304" pitchFamily="18" charset="0"/>
              <a:ea typeface="Times New Roman" panose="02020603050405020304" pitchFamily="18" charset="0"/>
            </a:endParaRPr>
          </a:p>
          <a:p>
            <a:pPr algn="just">
              <a:lnSpc>
                <a:spcPct val="150000"/>
              </a:lnSpc>
            </a:pPr>
            <a:endParaRPr lang="en-US" sz="2000" dirty="0">
              <a:solidFill>
                <a:srgbClr val="231F21"/>
              </a:solidFill>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4251457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3549-A166-4042-9F75-BA664298796E}"/>
              </a:ext>
            </a:extLst>
          </p:cNvPr>
          <p:cNvSpPr>
            <a:spLocks noGrp="1"/>
          </p:cNvSpPr>
          <p:nvPr>
            <p:ph type="title"/>
          </p:nvPr>
        </p:nvSpPr>
        <p:spPr>
          <a:xfrm>
            <a:off x="838200" y="365761"/>
            <a:ext cx="10515600" cy="154744"/>
          </a:xfrm>
        </p:spPr>
        <p:txBody>
          <a:bodyPr>
            <a:normAutofit fontScale="90000"/>
          </a:bodyPr>
          <a:lstStyle/>
          <a:p>
            <a:pPr algn="ct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br>
              <a:rPr lang="en-US"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br>
            <a:r>
              <a:rPr lang="en-US" sz="3600" b="1" kern="0" dirty="0">
                <a:solidFill>
                  <a:schemeClr val="tx1">
                    <a:lumMod val="95000"/>
                    <a:lumOff val="5000"/>
                  </a:schemeClr>
                </a:solidFill>
                <a:effectLst/>
                <a:latin typeface="Times New Roman" panose="02020603050405020304" pitchFamily="18" charset="0"/>
                <a:ea typeface="Georgia" panose="02040502050405020303" pitchFamily="18" charset="0"/>
                <a:cs typeface="Times New Roman" panose="02020603050405020304" pitchFamily="18" charset="0"/>
              </a:rPr>
              <a:t>2.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DEBT</a:t>
            </a:r>
            <a:r>
              <a:rPr lang="en-US" sz="3600" b="1" kern="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PREPAYMENTS</a:t>
            </a:r>
            <a:r>
              <a:rPr lang="en-US" sz="36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36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6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REFINANCING</a:t>
            </a:r>
            <a:br>
              <a:rPr lang="en-US" sz="40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solidFill>
                  <a:schemeClr val="tx1">
                    <a:lumMod val="95000"/>
                    <a:lumOff val="5000"/>
                  </a:schemeClr>
                </a:solidFill>
                <a:effectLst/>
                <a:latin typeface="Georgia" panose="02040502050405020303" pitchFamily="18" charset="0"/>
                <a:ea typeface="Georgia" panose="02040502050405020303" pitchFamily="18" charset="0"/>
                <a:cs typeface="Georgia" panose="02040502050405020303" pitchFamily="18" charset="0"/>
              </a:rPr>
            </a:br>
            <a:endParaRPr lang="en-US"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9812E3F7-1182-4CEB-A500-A2049CD91A7C}"/>
              </a:ext>
            </a:extLst>
          </p:cNvPr>
          <p:cNvSpPr>
            <a:spLocks noGrp="1"/>
          </p:cNvSpPr>
          <p:nvPr>
            <p:ph idx="1"/>
          </p:nvPr>
        </p:nvSpPr>
        <p:spPr>
          <a:xfrm>
            <a:off x="140677" y="894137"/>
            <a:ext cx="12051323" cy="5963862"/>
          </a:xfrm>
        </p:spPr>
        <p:txBody>
          <a:bodyPr>
            <a:normAutofit/>
          </a:bodyPr>
          <a:lstStyle/>
          <a:p>
            <a:pPr marL="233045" marR="504190" indent="0" algn="just">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The Project Company may also wish to reduce or prepay part or all of the loan</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voluntarily (continued):</a:t>
            </a:r>
          </a:p>
          <a:p>
            <a:pPr marL="233045" marR="504190"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Provided that surplus cash ﬂow can be distributed, application of prepayments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 order of maturity is most beneﬁcial to investors, since this releases the cash for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future distributions more quickly. This approach is the fairest if the </a:t>
            </a:r>
            <a:r>
              <a:rPr lang="en-US" sz="2000" b="1" dirty="0">
                <a:solidFill>
                  <a:srgbClr val="231F21"/>
                </a:solidFill>
                <a:effectLst/>
                <a:latin typeface="Times New Roman" panose="02020603050405020304" pitchFamily="18" charset="0"/>
                <a:ea typeface="Times New Roman" panose="02020603050405020304" pitchFamily="18" charset="0"/>
              </a:rPr>
              <a:t>Project Company </a:t>
            </a:r>
            <a:r>
              <a:rPr lang="en-US" sz="2000" dirty="0">
                <a:solidFill>
                  <a:srgbClr val="231F21"/>
                </a:solidFill>
                <a:effectLst/>
                <a:latin typeface="Times New Roman" panose="02020603050405020304" pitchFamily="18" charset="0"/>
                <a:ea typeface="Times New Roman" panose="02020603050405020304" pitchFamily="18" charset="0"/>
              </a:rPr>
              <a:t>has made a</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free choice to prepay the loan because of temporary constraints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 distributions to investors. </a:t>
            </a:r>
            <a:r>
              <a:rPr lang="en-US" sz="2000" b="1" dirty="0">
                <a:solidFill>
                  <a:srgbClr val="231F21"/>
                </a:solidFill>
                <a:effectLst/>
                <a:latin typeface="Times New Roman" panose="02020603050405020304" pitchFamily="18" charset="0"/>
                <a:ea typeface="Times New Roman" panose="02020603050405020304" pitchFamily="18" charset="0"/>
              </a:rPr>
              <a:t>Lenders</a:t>
            </a:r>
            <a:r>
              <a:rPr lang="en-US" sz="2000" dirty="0">
                <a:solidFill>
                  <a:srgbClr val="231F21"/>
                </a:solidFill>
                <a:effectLst/>
                <a:latin typeface="Times New Roman" panose="02020603050405020304" pitchFamily="18" charset="0"/>
                <a:ea typeface="Times New Roman" panose="02020603050405020304" pitchFamily="18" charset="0"/>
              </a:rPr>
              <a:t>, on the other hand, may wish to reduce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average life of their loan, and hence their risk on the project, by applying prepayments in inverse order of maturity. </a:t>
            </a:r>
          </a:p>
          <a:p>
            <a:pPr marL="233045" marR="504190" indent="0" algn="just">
              <a:lnSpc>
                <a:spcPct val="150000"/>
              </a:lnSpc>
              <a:spcBef>
                <a:spcPts val="0"/>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a:p>
            <a:pPr marL="233045" marR="504190" indent="0" algn="just">
              <a:lnSpc>
                <a:spcPct val="150000"/>
              </a:lnSpc>
              <a:spcBef>
                <a:spcPts val="0"/>
              </a:spcBef>
              <a:spcAft>
                <a:spcPts val="0"/>
              </a:spcAft>
              <a:buNone/>
            </a:pPr>
            <a:r>
              <a:rPr lang="en-US" sz="2000" dirty="0">
                <a:solidFill>
                  <a:srgbClr val="231F21"/>
                </a:solidFill>
                <a:latin typeface="Times New Roman" panose="02020603050405020304" pitchFamily="18" charset="0"/>
                <a:ea typeface="Times New Roman" panose="02020603050405020304" pitchFamily="18" charset="0"/>
              </a:rPr>
              <a:t>-</a:t>
            </a:r>
            <a:r>
              <a:rPr lang="en-US" sz="2000" dirty="0">
                <a:solidFill>
                  <a:srgbClr val="231F21"/>
                </a:solidFill>
                <a:effectLst/>
                <a:latin typeface="Times New Roman" panose="02020603050405020304" pitchFamily="18" charset="0"/>
                <a:ea typeface="Times New Roman" panose="02020603050405020304" pitchFamily="18" charset="0"/>
              </a:rPr>
              <a:t>The Project Company may wish to prepay the whole loan and reﬁnance it on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more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attractive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terms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elsewhere.</a:t>
            </a:r>
            <a:r>
              <a:rPr lang="en-US" sz="2000" spc="5" dirty="0">
                <a:solidFill>
                  <a:srgbClr val="231F21"/>
                </a:solidFill>
                <a:effectLst/>
                <a:latin typeface="Times New Roman" panose="02020603050405020304" pitchFamily="18" charset="0"/>
                <a:ea typeface="Times New Roman" panose="02020603050405020304" pitchFamily="18" charset="0"/>
              </a:rPr>
              <a:t> </a:t>
            </a:r>
            <a:endParaRPr lang="en-US" sz="2000" b="1" dirty="0">
              <a:effectLst/>
              <a:highlight>
                <a:srgbClr val="FFFF00"/>
              </a:highlight>
              <a:latin typeface="Times New Roman" panose="02020603050405020304" pitchFamily="18" charset="0"/>
              <a:ea typeface="Times New Roman" panose="02020603050405020304" pitchFamily="18" charset="0"/>
            </a:endParaRPr>
          </a:p>
          <a:p>
            <a:pPr marL="502920" marR="231775" indent="0" algn="just">
              <a:lnSpc>
                <a:spcPct val="150000"/>
              </a:lnSpc>
              <a:spcBef>
                <a:spcPts val="0"/>
              </a:spcBef>
              <a:spcAft>
                <a:spcPts val="0"/>
              </a:spcAft>
              <a:buNone/>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3150DFA-E507-4BB3-B97C-3EA8ACF70B2C}"/>
              </a:ext>
            </a:extLst>
          </p:cNvPr>
          <p:cNvPicPr>
            <a:picLocks noChangeAspect="1"/>
          </p:cNvPicPr>
          <p:nvPr/>
        </p:nvPicPr>
        <p:blipFill>
          <a:blip r:embed="rId2"/>
          <a:stretch>
            <a:fillRect/>
          </a:stretch>
        </p:blipFill>
        <p:spPr>
          <a:xfrm>
            <a:off x="11283617" y="-7871"/>
            <a:ext cx="908383" cy="688908"/>
          </a:xfrm>
          <a:prstGeom prst="rect">
            <a:avLst/>
          </a:prstGeom>
        </p:spPr>
      </p:pic>
    </p:spTree>
    <p:extLst>
      <p:ext uri="{BB962C8B-B14F-4D97-AF65-F5344CB8AC3E}">
        <p14:creationId xmlns:p14="http://schemas.microsoft.com/office/powerpoint/2010/main" val="40915506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4669" y="-50546"/>
            <a:ext cx="1379479" cy="1204098"/>
          </a:xfrm>
          <a:prstGeom prst="rect">
            <a:avLst/>
          </a:prstGeom>
        </p:spPr>
      </p:pic>
      <p:sp>
        <p:nvSpPr>
          <p:cNvPr id="3" name="Content Placeholder 2"/>
          <p:cNvSpPr>
            <a:spLocks noGrp="1"/>
          </p:cNvSpPr>
          <p:nvPr>
            <p:ph idx="1"/>
          </p:nvPr>
        </p:nvSpPr>
        <p:spPr>
          <a:xfrm>
            <a:off x="225083" y="1825625"/>
            <a:ext cx="11128717" cy="4351338"/>
          </a:xfrm>
        </p:spPr>
        <p:txBody>
          <a:bodyPr/>
          <a:lstStyle/>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Reference:</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Principles of Project Finance</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By:E.R. Yescombe </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First edition</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This lecture taken from chapter 13</a:t>
            </a:r>
          </a:p>
        </p:txBody>
      </p:sp>
    </p:spTree>
    <p:extLst>
      <p:ext uri="{BB962C8B-B14F-4D97-AF65-F5344CB8AC3E}">
        <p14:creationId xmlns:p14="http://schemas.microsoft.com/office/powerpoint/2010/main" val="248607195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TotalTime>
  <Words>3040</Words>
  <Application>Microsoft Office PowerPoint</Application>
  <PresentationFormat>Widescreen</PresentationFormat>
  <Paragraphs>126</Paragraphs>
  <Slides>22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Calibri</vt:lpstr>
      <vt:lpstr>Calibri Light</vt:lpstr>
      <vt:lpstr>Georgia</vt:lpstr>
      <vt:lpstr>Times New Roman</vt:lpstr>
      <vt:lpstr>1_Office Theme</vt:lpstr>
      <vt:lpstr>Office Theme</vt:lpstr>
      <vt:lpstr>Project Financial Management  Prepared by  Dr. Walaa Mohamed Lecture 9</vt:lpstr>
      <vt:lpstr>Objectives of this lecture</vt:lpstr>
      <vt:lpstr>1. DRAWDOWN OF DEBT AND EQUITY </vt:lpstr>
      <vt:lpstr>1. DRAWDOWN OF DEBT AND EQUITY </vt:lpstr>
      <vt:lpstr>1. DRAWDOWN OF DEBT AND EQUITY </vt:lpstr>
      <vt:lpstr> 2. CONTROL OF CASH FLOW </vt:lpstr>
      <vt:lpstr> 2. CONTROL OF CASH FLOW </vt:lpstr>
      <vt:lpstr> 2. CONTROL OF CASH FLOW </vt:lpstr>
      <vt:lpstr> 2. CONTROL OF CASH FLOW </vt:lpstr>
      <vt:lpstr> 2. CONTROL OF CASH FLOW </vt:lpstr>
      <vt:lpstr> 2. CONTROL OF CASH FLOW </vt:lpstr>
      <vt:lpstr> 2. CONTROL OF CASH FLOW </vt:lpstr>
      <vt:lpstr> 2. CONTROL OF CASH FLOW </vt:lpstr>
      <vt:lpstr> 2. CONTROL OF CASH FLOW </vt:lpstr>
      <vt:lpstr> 2. CONTROL OF CASH FLOW </vt:lpstr>
      <vt:lpstr> 2. CONTROL OF CASH FLOW </vt:lpstr>
      <vt:lpstr> 2. CONTROL OF CASH FLOW </vt:lpstr>
      <vt:lpstr> 2. CONTROL OF CASH FLOW </vt:lpstr>
      <vt:lpstr>  2. DEBT PREPAYMENTS AND REFINANCING  </vt:lpstr>
      <vt:lpstr>  2. DEBT PREPAYMENTS AND REFINANCING  </vt:lpstr>
      <vt:lpstr>  2. DEBT PREPAYMENTS AND REFINANCING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9</dc:title>
  <dc:creator>ولاء محمد محمود بدر عامر</dc:creator>
  <cp:lastModifiedBy>ولاء محمد محمود بدر عامر</cp:lastModifiedBy>
  <cp:revision>25</cp:revision>
  <dcterms:created xsi:type="dcterms:W3CDTF">2021-07-05T16:38:38Z</dcterms:created>
  <dcterms:modified xsi:type="dcterms:W3CDTF">2021-07-05T22:40:19Z</dcterms:modified>
</cp:coreProperties>
</file>