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8" r:id="rId2"/>
    <p:sldId id="310" r:id="rId3"/>
    <p:sldId id="269" r:id="rId4"/>
    <p:sldId id="270" r:id="rId5"/>
    <p:sldId id="309" r:id="rId6"/>
    <p:sldId id="272" r:id="rId7"/>
    <p:sldId id="273" r:id="rId8"/>
    <p:sldId id="274" r:id="rId9"/>
    <p:sldId id="258" r:id="rId10"/>
    <p:sldId id="259" r:id="rId11"/>
    <p:sldId id="276" r:id="rId12"/>
    <p:sldId id="261" r:id="rId13"/>
    <p:sldId id="262" r:id="rId14"/>
    <p:sldId id="275" r:id="rId15"/>
    <p:sldId id="263" r:id="rId16"/>
    <p:sldId id="300" r:id="rId17"/>
    <p:sldId id="306" r:id="rId18"/>
    <p:sldId id="307" r:id="rId19"/>
    <p:sldId id="303" r:id="rId20"/>
    <p:sldId id="315" r:id="rId21"/>
    <p:sldId id="311" r:id="rId22"/>
    <p:sldId id="308" r:id="rId23"/>
    <p:sldId id="304" r:id="rId24"/>
    <p:sldId id="302" r:id="rId25"/>
    <p:sldId id="305" r:id="rId26"/>
    <p:sldId id="277" r:id="rId27"/>
    <p:sldId id="278" r:id="rId28"/>
    <p:sldId id="279" r:id="rId29"/>
    <p:sldId id="264" r:id="rId30"/>
    <p:sldId id="298" r:id="rId31"/>
    <p:sldId id="313" r:id="rId32"/>
    <p:sldId id="282" r:id="rId33"/>
    <p:sldId id="265" r:id="rId34"/>
    <p:sldId id="283" r:id="rId35"/>
    <p:sldId id="266" r:id="rId36"/>
    <p:sldId id="287" r:id="rId37"/>
    <p:sldId id="288" r:id="rId38"/>
    <p:sldId id="289" r:id="rId39"/>
    <p:sldId id="290" r:id="rId40"/>
    <p:sldId id="314" r:id="rId41"/>
    <p:sldId id="291" r:id="rId42"/>
    <p:sldId id="292" r:id="rId43"/>
    <p:sldId id="293" r:id="rId44"/>
    <p:sldId id="297" r:id="rId45"/>
    <p:sldId id="296" r:id="rId4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varScale="1">
        <p:scale>
          <a:sx n="83" d="100"/>
          <a:sy n="83" d="100"/>
        </p:scale>
        <p:origin x="6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t>I- </a:t>
          </a:r>
          <a:r>
            <a:rPr lang="en-US" b="1" i="0" dirty="0">
              <a:solidFill>
                <a:schemeClr val="bg1"/>
              </a:solidFill>
              <a:effectLst/>
              <a:latin typeface="+mn-lt"/>
            </a:rPr>
            <a:t>Consumer Preferences, Utility and  Ranking </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dgm:spPr/>
      <dgm:t>
        <a:bodyPr/>
        <a:lstStyle/>
        <a:p>
          <a:r>
            <a:rPr lang="fr-FR" b="1" dirty="0">
              <a:solidFill>
                <a:schemeClr val="bg1"/>
              </a:solidFill>
            </a:rPr>
            <a:t>II- Price, </a:t>
          </a:r>
          <a:r>
            <a:rPr lang="fr-FR" b="1" dirty="0" err="1">
              <a:solidFill>
                <a:schemeClr val="bg1"/>
              </a:solidFill>
            </a:rPr>
            <a:t>Quantity</a:t>
          </a:r>
          <a:r>
            <a:rPr lang="fr-FR" b="1" dirty="0">
              <a:solidFill>
                <a:schemeClr val="bg1"/>
              </a:solidFill>
            </a:rPr>
            <a:t> and </a:t>
          </a:r>
          <a:r>
            <a:rPr lang="fr-FR" b="1" dirty="0" err="1">
              <a:solidFill>
                <a:schemeClr val="bg1"/>
              </a:solidFill>
            </a:rPr>
            <a:t>Demand</a:t>
          </a:r>
          <a:r>
            <a:rPr lang="fr-FR" b="1" dirty="0">
              <a:solidFill>
                <a:schemeClr val="bg1"/>
              </a:solidFill>
            </a:rPr>
            <a:t> </a:t>
          </a:r>
          <a:endParaRPr lang="fr-FR"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48E44BCB-5D51-40B3-8EEB-5423C5434EDB}">
      <dgm:prSet/>
      <dgm:spPr/>
      <dgm:t>
        <a:bodyPr/>
        <a:lstStyle/>
        <a:p>
          <a:r>
            <a:rPr lang="en-US" b="1" dirty="0">
              <a:solidFill>
                <a:schemeClr val="bg1"/>
              </a:solidFill>
            </a:rPr>
            <a:t>III- Elasticity </a:t>
          </a:r>
          <a:endParaRPr lang="fr-FR" b="1" dirty="0"/>
        </a:p>
      </dgm:t>
    </dgm:pt>
    <dgm:pt modelId="{6CA9F34C-D85B-4FA5-AE0F-C4DE95B29DC4}" type="parTrans" cxnId="{6E3BC1AB-077A-44A1-9AA5-CF5BFF74E2F9}">
      <dgm:prSet/>
      <dgm:spPr/>
      <dgm:t>
        <a:bodyPr/>
        <a:lstStyle/>
        <a:p>
          <a:endParaRPr lang="fr-FR"/>
        </a:p>
      </dgm:t>
    </dgm:pt>
    <dgm:pt modelId="{846F34B1-A1B7-4631-86D0-5FEC8685688A}" type="sibTrans" cxnId="{6E3BC1AB-077A-44A1-9AA5-CF5BFF74E2F9}">
      <dgm:prSet/>
      <dgm:spPr/>
      <dgm:t>
        <a:bodyPr/>
        <a:lstStyle/>
        <a:p>
          <a:endParaRPr lang="fr-FR"/>
        </a:p>
      </dgm:t>
    </dgm:pt>
    <dgm:pt modelId="{A16270E0-F4ED-415E-B7A3-7E97AE8AB858}">
      <dgm:prSet/>
      <dgm:spPr/>
      <dgm:t>
        <a:bodyPr/>
        <a:lstStyle/>
        <a:p>
          <a:r>
            <a:rPr lang="en-US" b="1" dirty="0">
              <a:solidFill>
                <a:schemeClr val="bg1"/>
              </a:solidFill>
              <a:latin typeface="+mn-lt"/>
            </a:rPr>
            <a:t>IV- Necessities v/s  Luxuries</a:t>
          </a:r>
          <a:br>
            <a:rPr lang="en-US" b="1" dirty="0">
              <a:solidFill>
                <a:schemeClr val="bg1"/>
              </a:solidFill>
              <a:latin typeface="+mn-lt"/>
            </a:rPr>
          </a:br>
          <a:endParaRPr lang="fr-FR" dirty="0"/>
        </a:p>
      </dgm:t>
    </dgm:pt>
    <dgm:pt modelId="{95008164-284C-49D1-A9D1-BAE2EB2C63FF}" type="parTrans" cxnId="{A3E23981-627B-44CF-8A95-B334F27CB89A}">
      <dgm:prSet/>
      <dgm:spPr/>
      <dgm:t>
        <a:bodyPr/>
        <a:lstStyle/>
        <a:p>
          <a:endParaRPr lang="fr-FR"/>
        </a:p>
      </dgm:t>
    </dgm:pt>
    <dgm:pt modelId="{B6332E96-4184-4C99-AEAC-470BC56DC1BC}" type="sibTrans" cxnId="{A3E23981-627B-44CF-8A95-B334F27CB89A}">
      <dgm:prSet/>
      <dgm:spPr/>
      <dgm:t>
        <a:bodyPr/>
        <a:lstStyle/>
        <a:p>
          <a:endParaRPr lang="fr-FR"/>
        </a:p>
      </dgm:t>
    </dgm:pt>
    <dgm:pt modelId="{47652303-256F-4E00-B593-3FD9E1AFB13F}">
      <dgm:prSet/>
      <dgm:spPr/>
      <dgm:t>
        <a:bodyPr/>
        <a:lstStyle/>
        <a:p>
          <a:r>
            <a:rPr lang="en-US" b="1" dirty="0">
              <a:solidFill>
                <a:schemeClr val="bg1"/>
              </a:solidFill>
              <a:latin typeface="+mn-lt"/>
            </a:rPr>
            <a:t>V- Substitues v/s complementary goods </a:t>
          </a:r>
          <a:endParaRPr lang="fr-FR" dirty="0"/>
        </a:p>
      </dgm:t>
    </dgm:pt>
    <dgm:pt modelId="{36024420-2EEE-43B5-98FC-D3F9BCA9BEC5}" type="parTrans" cxnId="{8F1F7408-6188-4BD7-8898-5FBEF6D26DD7}">
      <dgm:prSet/>
      <dgm:spPr/>
      <dgm:t>
        <a:bodyPr/>
        <a:lstStyle/>
        <a:p>
          <a:endParaRPr lang="fr-FR"/>
        </a:p>
      </dgm:t>
    </dgm:pt>
    <dgm:pt modelId="{AFDC6C8B-A3C5-473E-88DD-67C5B5669DC5}" type="sibTrans" cxnId="{8F1F7408-6188-4BD7-8898-5FBEF6D26DD7}">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0"/>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5"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39265EC-35C6-4E7A-99CE-9AC781CBAFEC}" type="pres">
      <dgm:prSet presAssocID="{EDDE0FE2-1EB6-48EF-906C-E6E73C1F0FC4}" presName="textNode" presStyleLbl="node1" presStyleIdx="1" presStyleCnt="5">
        <dgm:presLayoutVars>
          <dgm:bulletEnabled val="1"/>
        </dgm:presLayoutVars>
      </dgm:prSet>
      <dgm:spPr/>
    </dgm:pt>
    <dgm:pt modelId="{BEA6AA78-49A8-4A18-8F4E-B46037669B27}" type="pres">
      <dgm:prSet presAssocID="{43C9623D-B4B8-48E6-ACC5-A44471E5842A}" presName="sibTrans" presStyleCnt="0"/>
      <dgm:spPr/>
    </dgm:pt>
    <dgm:pt modelId="{49A8BD12-D823-4DBD-BA76-9BD2FE88A371}" type="pres">
      <dgm:prSet presAssocID="{48E44BCB-5D51-40B3-8EEB-5423C5434EDB}" presName="textNode" presStyleLbl="node1" presStyleIdx="2" presStyleCnt="5">
        <dgm:presLayoutVars>
          <dgm:bulletEnabled val="1"/>
        </dgm:presLayoutVars>
      </dgm:prSet>
      <dgm:spPr/>
    </dgm:pt>
    <dgm:pt modelId="{65CFB7A2-DD90-4E9F-AD7C-2753E1C29447}" type="pres">
      <dgm:prSet presAssocID="{846F34B1-A1B7-4631-86D0-5FEC8685688A}" presName="sibTrans" presStyleCnt="0"/>
      <dgm:spPr/>
    </dgm:pt>
    <dgm:pt modelId="{73AC7C87-0D30-4F3A-A106-020424CF0BDA}" type="pres">
      <dgm:prSet presAssocID="{A16270E0-F4ED-415E-B7A3-7E97AE8AB858}" presName="textNode" presStyleLbl="node1" presStyleIdx="3" presStyleCnt="5">
        <dgm:presLayoutVars>
          <dgm:bulletEnabled val="1"/>
        </dgm:presLayoutVars>
      </dgm:prSet>
      <dgm:spPr/>
    </dgm:pt>
    <dgm:pt modelId="{1EA49EB8-459C-4F7C-B821-A39462763198}" type="pres">
      <dgm:prSet presAssocID="{B6332E96-4184-4C99-AEAC-470BC56DC1BC}" presName="sibTrans" presStyleCnt="0"/>
      <dgm:spPr/>
    </dgm:pt>
    <dgm:pt modelId="{EB886B91-BC0F-43C7-B711-CBACC7F118F3}" type="pres">
      <dgm:prSet presAssocID="{47652303-256F-4E00-B593-3FD9E1AFB13F}" presName="textNode" presStyleLbl="node1" presStyleIdx="4" presStyleCnt="5">
        <dgm:presLayoutVars>
          <dgm:bulletEnabled val="1"/>
        </dgm:presLayoutVars>
      </dgm:prSet>
      <dgm:spPr/>
    </dgm:pt>
  </dgm:ptLst>
  <dgm:cxnLst>
    <dgm:cxn modelId="{8F1F7408-6188-4BD7-8898-5FBEF6D26DD7}" srcId="{6141646F-D791-4CA2-A717-C4D765645C71}" destId="{47652303-256F-4E00-B593-3FD9E1AFB13F}" srcOrd="4" destOrd="0" parTransId="{36024420-2EEE-43B5-98FC-D3F9BCA9BEC5}" sibTransId="{AFDC6C8B-A3C5-473E-88DD-67C5B5669DC5}"/>
    <dgm:cxn modelId="{887A771E-F296-4599-BA88-471766E9A24A}" srcId="{6141646F-D791-4CA2-A717-C4D765645C71}" destId="{EDDE0FE2-1EB6-48EF-906C-E6E73C1F0FC4}" srcOrd="1"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F7D2E131-2305-4D36-B9C4-7C7D63E9090A}" type="presOf" srcId="{A16270E0-F4ED-415E-B7A3-7E97AE8AB858}" destId="{73AC7C87-0D30-4F3A-A106-020424CF0BDA}" srcOrd="0" destOrd="0" presId="urn:microsoft.com/office/officeart/2005/8/layout/hProcess9"/>
    <dgm:cxn modelId="{9C0FB96A-E33B-49A7-860B-0E8A9EC80683}" type="presOf" srcId="{47652303-256F-4E00-B593-3FD9E1AFB13F}" destId="{EB886B91-BC0F-43C7-B711-CBACC7F118F3}" srcOrd="0" destOrd="0" presId="urn:microsoft.com/office/officeart/2005/8/layout/hProcess9"/>
    <dgm:cxn modelId="{349C7178-F3B6-4BEC-ABE3-E9D733264D8F}" type="presOf" srcId="{48E44BCB-5D51-40B3-8EEB-5423C5434EDB}" destId="{49A8BD12-D823-4DBD-BA76-9BD2FE88A371}" srcOrd="0" destOrd="0" presId="urn:microsoft.com/office/officeart/2005/8/layout/hProcess9"/>
    <dgm:cxn modelId="{A3E23981-627B-44CF-8A95-B334F27CB89A}" srcId="{6141646F-D791-4CA2-A717-C4D765645C71}" destId="{A16270E0-F4ED-415E-B7A3-7E97AE8AB858}" srcOrd="3" destOrd="0" parTransId="{95008164-284C-49D1-A9D1-BAE2EB2C63FF}" sibTransId="{B6332E96-4184-4C99-AEAC-470BC56DC1BC}"/>
    <dgm:cxn modelId="{6E3BC1AB-077A-44A1-9AA5-CF5BFF74E2F9}" srcId="{6141646F-D791-4CA2-A717-C4D765645C71}" destId="{48E44BCB-5D51-40B3-8EEB-5423C5434EDB}" srcOrd="2" destOrd="0" parTransId="{6CA9F34C-D85B-4FA5-AE0F-C4DE95B29DC4}" sibTransId="{846F34B1-A1B7-4631-86D0-5FEC8685688A}"/>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80D50B8F-3E84-483A-8EA3-C7F545BE7C88}" type="presParOf" srcId="{4415ED17-40F4-4D23-8C58-2D632869BCCD}" destId="{539265EC-35C6-4E7A-99CE-9AC781CBAFEC}" srcOrd="2" destOrd="0" presId="urn:microsoft.com/office/officeart/2005/8/layout/hProcess9"/>
    <dgm:cxn modelId="{CF7EC21F-6940-4430-84AB-ECAAEEFFF68E}" type="presParOf" srcId="{4415ED17-40F4-4D23-8C58-2D632869BCCD}" destId="{BEA6AA78-49A8-4A18-8F4E-B46037669B27}" srcOrd="3" destOrd="0" presId="urn:microsoft.com/office/officeart/2005/8/layout/hProcess9"/>
    <dgm:cxn modelId="{3D41F390-03C4-44DF-9DEA-10B8D549D1A0}" type="presParOf" srcId="{4415ED17-40F4-4D23-8C58-2D632869BCCD}" destId="{49A8BD12-D823-4DBD-BA76-9BD2FE88A371}" srcOrd="4" destOrd="0" presId="urn:microsoft.com/office/officeart/2005/8/layout/hProcess9"/>
    <dgm:cxn modelId="{19D396CB-2534-44C8-94BA-8F7F561FE9D7}" type="presParOf" srcId="{4415ED17-40F4-4D23-8C58-2D632869BCCD}" destId="{65CFB7A2-DD90-4E9F-AD7C-2753E1C29447}" srcOrd="5" destOrd="0" presId="urn:microsoft.com/office/officeart/2005/8/layout/hProcess9"/>
    <dgm:cxn modelId="{E0E9F2A4-89F1-4C57-923E-5DF036E05F1A}" type="presParOf" srcId="{4415ED17-40F4-4D23-8C58-2D632869BCCD}" destId="{73AC7C87-0D30-4F3A-A106-020424CF0BDA}" srcOrd="6" destOrd="0" presId="urn:microsoft.com/office/officeart/2005/8/layout/hProcess9"/>
    <dgm:cxn modelId="{31BE5219-F2B3-43D8-BAEF-E64FB303859A}" type="presParOf" srcId="{4415ED17-40F4-4D23-8C58-2D632869BCCD}" destId="{1EA49EB8-459C-4F7C-B821-A39462763198}" srcOrd="7" destOrd="0" presId="urn:microsoft.com/office/officeart/2005/8/layout/hProcess9"/>
    <dgm:cxn modelId="{7B473E47-A317-4769-AEC6-144A1607E952}" type="presParOf" srcId="{4415ED17-40F4-4D23-8C58-2D632869BCCD}" destId="{EB886B91-BC0F-43C7-B711-CBACC7F118F3}"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793670"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2033264"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I- </a:t>
          </a:r>
          <a:r>
            <a:rPr lang="en-US" sz="2000" b="1" i="0" kern="1200" dirty="0">
              <a:solidFill>
                <a:schemeClr val="bg1"/>
              </a:solidFill>
              <a:effectLst/>
              <a:latin typeface="+mn-lt"/>
            </a:rPr>
            <a:t>Consumer Preferences, Utility and  Ranking </a:t>
          </a:r>
          <a:endParaRPr lang="en-US" sz="2000" b="1" kern="1200" dirty="0"/>
        </a:p>
      </dsp:txBody>
      <dsp:txXfrm>
        <a:off x="84966" y="1376721"/>
        <a:ext cx="1863332" cy="1570603"/>
      </dsp:txXfrm>
    </dsp:sp>
    <dsp:sp modelId="{539265EC-35C6-4E7A-99CE-9AC781CBAFEC}">
      <dsp:nvSpPr>
        <dsp:cNvPr id="0" name=""/>
        <dsp:cNvSpPr/>
      </dsp:nvSpPr>
      <dsp:spPr>
        <a:xfrm>
          <a:off x="2139577" y="1305401"/>
          <a:ext cx="2033264"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fr-FR" sz="2000" b="1" kern="1200" dirty="0">
              <a:solidFill>
                <a:schemeClr val="bg1"/>
              </a:solidFill>
            </a:rPr>
            <a:t>II- Price, </a:t>
          </a:r>
          <a:r>
            <a:rPr lang="fr-FR" sz="2000" b="1" kern="1200" dirty="0" err="1">
              <a:solidFill>
                <a:schemeClr val="bg1"/>
              </a:solidFill>
            </a:rPr>
            <a:t>Quantity</a:t>
          </a:r>
          <a:r>
            <a:rPr lang="fr-FR" sz="2000" b="1" kern="1200" dirty="0">
              <a:solidFill>
                <a:schemeClr val="bg1"/>
              </a:solidFill>
            </a:rPr>
            <a:t> and </a:t>
          </a:r>
          <a:r>
            <a:rPr lang="fr-FR" sz="2000" b="1" kern="1200" dirty="0" err="1">
              <a:solidFill>
                <a:schemeClr val="bg1"/>
              </a:solidFill>
            </a:rPr>
            <a:t>Demand</a:t>
          </a:r>
          <a:r>
            <a:rPr lang="fr-FR" sz="2000" b="1" kern="1200" dirty="0">
              <a:solidFill>
                <a:schemeClr val="bg1"/>
              </a:solidFill>
            </a:rPr>
            <a:t> </a:t>
          </a:r>
          <a:endParaRPr lang="fr-FR" sz="2000" b="1" kern="1200" dirty="0"/>
        </a:p>
      </dsp:txBody>
      <dsp:txXfrm>
        <a:off x="2224543" y="1390367"/>
        <a:ext cx="1863332" cy="1570603"/>
      </dsp:txXfrm>
    </dsp:sp>
    <dsp:sp modelId="{49A8BD12-D823-4DBD-BA76-9BD2FE88A371}">
      <dsp:nvSpPr>
        <dsp:cNvPr id="0" name=""/>
        <dsp:cNvSpPr/>
      </dsp:nvSpPr>
      <dsp:spPr>
        <a:xfrm>
          <a:off x="4274505" y="1305401"/>
          <a:ext cx="2033264"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1"/>
              </a:solidFill>
            </a:rPr>
            <a:t>III- Elasticity </a:t>
          </a:r>
          <a:endParaRPr lang="fr-FR" sz="2000" b="1" kern="1200" dirty="0"/>
        </a:p>
      </dsp:txBody>
      <dsp:txXfrm>
        <a:off x="4359471" y="1390367"/>
        <a:ext cx="1863332" cy="1570603"/>
      </dsp:txXfrm>
    </dsp:sp>
    <dsp:sp modelId="{73AC7C87-0D30-4F3A-A106-020424CF0BDA}">
      <dsp:nvSpPr>
        <dsp:cNvPr id="0" name=""/>
        <dsp:cNvSpPr/>
      </dsp:nvSpPr>
      <dsp:spPr>
        <a:xfrm>
          <a:off x="6409432" y="1305401"/>
          <a:ext cx="2033264"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1"/>
              </a:solidFill>
              <a:latin typeface="+mn-lt"/>
            </a:rPr>
            <a:t>IV- Necessities v/s  Luxuries</a:t>
          </a:r>
          <a:br>
            <a:rPr lang="en-US" sz="2000" b="1" kern="1200" dirty="0">
              <a:solidFill>
                <a:schemeClr val="bg1"/>
              </a:solidFill>
              <a:latin typeface="+mn-lt"/>
            </a:rPr>
          </a:br>
          <a:endParaRPr lang="fr-FR" sz="2000" kern="1200" dirty="0"/>
        </a:p>
      </dsp:txBody>
      <dsp:txXfrm>
        <a:off x="6494398" y="1390367"/>
        <a:ext cx="1863332" cy="1570603"/>
      </dsp:txXfrm>
    </dsp:sp>
    <dsp:sp modelId="{EB886B91-BC0F-43C7-B711-CBACC7F118F3}">
      <dsp:nvSpPr>
        <dsp:cNvPr id="0" name=""/>
        <dsp:cNvSpPr/>
      </dsp:nvSpPr>
      <dsp:spPr>
        <a:xfrm>
          <a:off x="8544360" y="1305401"/>
          <a:ext cx="2033264"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1"/>
              </a:solidFill>
              <a:latin typeface="+mn-lt"/>
            </a:rPr>
            <a:t>V- Substitues v/s complementary goods </a:t>
          </a:r>
          <a:endParaRPr lang="fr-FR" sz="2000" kern="1200" dirty="0"/>
        </a:p>
      </dsp:txBody>
      <dsp:txXfrm>
        <a:off x="8629326" y="1390367"/>
        <a:ext cx="1863332"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142567-6C5E-4D78-ABA7-6293AD17E216}" type="datetimeFigureOut">
              <a:rPr lang="fr-FR" smtClean="0"/>
              <a:t>18/09/2021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387867-52BE-4606-81C4-DE598E6A017E}" type="slidenum">
              <a:rPr lang="fr-FR" smtClean="0"/>
              <a:t>‹N°›</a:t>
            </a:fld>
            <a:endParaRPr lang="fr-FR"/>
          </a:p>
        </p:txBody>
      </p:sp>
    </p:spTree>
    <p:extLst>
      <p:ext uri="{BB962C8B-B14F-4D97-AF65-F5344CB8AC3E}">
        <p14:creationId xmlns:p14="http://schemas.microsoft.com/office/powerpoint/2010/main" val="1953138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en-US" sz="1200" b="1" i="0" u="none" strike="noStrike" cap="none">
                <a:solidFill>
                  <a:srgbClr val="000000"/>
                </a:solidFill>
                <a:latin typeface="Calibri"/>
                <a:ea typeface="Calibri"/>
                <a:cs typeface="Calibri"/>
                <a:sym typeface="Calibri"/>
              </a:rPr>
              <a:t>أن منحنى الطلب سالب الميل أي ينحدر من أعلى إلى أسفل ومن اليسار إلى اليمين، ويعكس ميل المنحنى السالب قانون الطلب، أي العلاقة العكسية بين سعر السلعة والكمية المطلوبة منها مع بقاء العوامل الأخرى ثابتة.</a:t>
            </a:r>
            <a:endParaRPr sz="1200" b="0" i="0" u="none" strike="noStrike" cap="none">
              <a:solidFill>
                <a:srgbClr val="000000"/>
              </a:solidFill>
              <a:latin typeface="Calibri"/>
              <a:ea typeface="Calibri"/>
              <a:cs typeface="Calibri"/>
              <a:sym typeface="Calibri"/>
            </a:endParaRPr>
          </a:p>
        </p:txBody>
      </p:sp>
      <p:sp>
        <p:nvSpPr>
          <p:cNvPr id="467" name="Google Shape;46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 goods are so critical to our everyday life that we regard them as </a:t>
            </a:r>
            <a:r>
              <a:rPr lang="en-US" i="1" dirty="0"/>
              <a:t>necessities</a:t>
            </a:r>
            <a:r>
              <a:rPr lang="en-US" dirty="0"/>
              <a:t>.  Demand for necessities is relatively </a:t>
            </a:r>
            <a:r>
              <a:rPr lang="en-US" i="1" dirty="0"/>
              <a:t>inelastic</a:t>
            </a:r>
            <a:r>
              <a:rPr lang="en-US" dirty="0"/>
              <a:t>.  Toothpaste and gasoline are examples of necessities.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a:t>
            </a:r>
            <a:r>
              <a:rPr lang="en-US" i="1" dirty="0"/>
              <a:t>luxury good</a:t>
            </a:r>
            <a:r>
              <a:rPr lang="en-US" dirty="0"/>
              <a:t> is something we’d like to have but aren’t likely to buy unless our income jumps or the price declines sharply.  Demand for luxury goods is relatively</a:t>
            </a:r>
            <a:r>
              <a:rPr lang="en-US" i="1" dirty="0"/>
              <a:t> elastic</a:t>
            </a:r>
            <a:r>
              <a:rPr lang="en-US" dirty="0"/>
              <a:t>.  Vacation travel and </a:t>
            </a:r>
            <a:r>
              <a:rPr lang="en-US" dirty="0" err="1"/>
              <a:t>diamands</a:t>
            </a:r>
            <a:r>
              <a:rPr lang="en-US" dirty="0"/>
              <a:t> are examples of luxury goods.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fr-FR" dirty="0"/>
          </a:p>
        </p:txBody>
      </p:sp>
      <p:sp>
        <p:nvSpPr>
          <p:cNvPr id="4" name="Espace réservé du numéro de diapositive 3"/>
          <p:cNvSpPr>
            <a:spLocks noGrp="1"/>
          </p:cNvSpPr>
          <p:nvPr>
            <p:ph type="sldNum" sz="quarter" idx="5"/>
          </p:nvPr>
        </p:nvSpPr>
        <p:spPr/>
        <p:txBody>
          <a:bodyPr/>
          <a:lstStyle/>
          <a:p>
            <a:fld id="{AF387867-52BE-4606-81C4-DE598E6A017E}" type="slidenum">
              <a:rPr lang="fr-FR" smtClean="0"/>
              <a:t>42</a:t>
            </a:fld>
            <a:endParaRPr lang="fr-FR"/>
          </a:p>
        </p:txBody>
      </p:sp>
    </p:spTree>
    <p:extLst>
      <p:ext uri="{BB962C8B-B14F-4D97-AF65-F5344CB8AC3E}">
        <p14:creationId xmlns:p14="http://schemas.microsoft.com/office/powerpoint/2010/main" val="3980376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dirty="0"/>
              <a:t>For example, the demand for Toyotas is more elastic than the demand for cars in general, because there are more substitutes for Toyotas than for cars in general.</a:t>
            </a:r>
            <a:endParaRPr lang="fr-FR" dirty="0"/>
          </a:p>
        </p:txBody>
      </p:sp>
      <p:sp>
        <p:nvSpPr>
          <p:cNvPr id="4" name="Espace réservé du numéro de diapositive 3"/>
          <p:cNvSpPr>
            <a:spLocks noGrp="1"/>
          </p:cNvSpPr>
          <p:nvPr>
            <p:ph type="sldNum" sz="quarter" idx="5"/>
          </p:nvPr>
        </p:nvSpPr>
        <p:spPr/>
        <p:txBody>
          <a:bodyPr/>
          <a:lstStyle/>
          <a:p>
            <a:fld id="{AF387867-52BE-4606-81C4-DE598E6A017E}" type="slidenum">
              <a:rPr lang="fr-FR" smtClean="0"/>
              <a:t>43</a:t>
            </a:fld>
            <a:endParaRPr lang="fr-FR"/>
          </a:p>
        </p:txBody>
      </p:sp>
    </p:spTree>
    <p:extLst>
      <p:ext uri="{BB962C8B-B14F-4D97-AF65-F5344CB8AC3E}">
        <p14:creationId xmlns:p14="http://schemas.microsoft.com/office/powerpoint/2010/main" val="511249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81645F-2FD2-4B08-BD48-3188472A04E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8E89809-9BF6-481D-85B8-62C6DE3EC9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83F8183-6117-48B1-8C07-1834010E3AC0}"/>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1C903D36-2A47-4B2A-BFAF-4ABB8DC517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BCEDF6A-4E1E-471B-A834-885325598679}"/>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1051739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D02F42-F22A-4675-8E61-D0A11432C0A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431378F-5E16-4EDF-BC43-B0E2B521CB5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8D2033-72EC-49A0-AF50-F06764319281}"/>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20FD22A9-FAE5-4A7E-A4EC-C2E0DB98B0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A50FA7-76B9-49F1-8A43-012D8EC154BE}"/>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325798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B31D5-0F2C-4B8F-8C83-4919F17D244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CA616DF-225B-4D2B-8D91-3D864FA15C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03AE691-D299-4438-A1A9-A83F03E0918F}"/>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F6647201-0DBD-4BEF-8C6D-B9DFAA3566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A210C5-0038-429B-823A-FFCE341C398E}"/>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853797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654C4C-A10C-4B51-9DE3-00717C2BD55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03A2D8C-074C-4B7F-9A52-1E083570B7F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8BECD75-546B-450C-B06D-E14B46CC179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32A5F6D-4491-47CA-A181-E7FAE60AE35F}"/>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6" name="Espace réservé du pied de page 5">
            <a:extLst>
              <a:ext uri="{FF2B5EF4-FFF2-40B4-BE49-F238E27FC236}">
                <a16:creationId xmlns:a16="http://schemas.microsoft.com/office/drawing/2014/main" id="{020DDECE-DF6F-45E2-AE0F-B7C1F2566C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0E0B16F-75F1-4645-B3D0-FCCB52C82752}"/>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779266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E0D31F-F6E5-460B-8D51-2F149C8FCD0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631D501-003C-438F-9161-B8E0158D80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A65174D-9FA0-4AB7-920C-A53D37BF46B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52934B3-69C6-4FCC-AA79-8EF0FA2758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37310C5-7729-443C-A4A8-2844C0777E1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5D2CEC2-AB45-45A4-AC59-BC2095F32797}"/>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8" name="Espace réservé du pied de page 7">
            <a:extLst>
              <a:ext uri="{FF2B5EF4-FFF2-40B4-BE49-F238E27FC236}">
                <a16:creationId xmlns:a16="http://schemas.microsoft.com/office/drawing/2014/main" id="{7C137EDA-E9AF-42FE-A268-CD814CADD0B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4E751D7-F7D2-43A5-A3D0-5BF339D145E3}"/>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1292819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82DFB5-D417-4AF9-8174-5ED137450C2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954C1F7-0464-412A-B662-43D9A294433D}"/>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4" name="Espace réservé du pied de page 3">
            <a:extLst>
              <a:ext uri="{FF2B5EF4-FFF2-40B4-BE49-F238E27FC236}">
                <a16:creationId xmlns:a16="http://schemas.microsoft.com/office/drawing/2014/main" id="{B3C91AE1-C09A-4CB2-89FD-8A98477DACB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3FBCDDF-90F5-4CF1-90EF-2BE4C25930F0}"/>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3442537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747C6B6-FD3C-4D9E-97F9-A62C0D65C141}"/>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3" name="Espace réservé du pied de page 2">
            <a:extLst>
              <a:ext uri="{FF2B5EF4-FFF2-40B4-BE49-F238E27FC236}">
                <a16:creationId xmlns:a16="http://schemas.microsoft.com/office/drawing/2014/main" id="{FD13D8B2-522A-405B-B141-18D5EAA7297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E6998D4-3137-4436-9D59-688AC064B8D9}"/>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525746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6F2048-A091-48CC-BE53-03CD6FDB9DE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FBC98C0-FA19-49BE-B9DF-7A551E7894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23A1B7-0B25-4D1A-86C1-FC3D0A3FA4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9BACDE4-42BE-495E-90F0-5C852DA68AD7}"/>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6" name="Espace réservé du pied de page 5">
            <a:extLst>
              <a:ext uri="{FF2B5EF4-FFF2-40B4-BE49-F238E27FC236}">
                <a16:creationId xmlns:a16="http://schemas.microsoft.com/office/drawing/2014/main" id="{06C0E5CC-B8B2-4B94-B0FB-09313755004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50CFE22-5F42-4F58-8685-C5DED6361A4C}"/>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1935284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2DD7C6-90FE-4BDA-B703-DA99DE5A36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E0DA3AE-C2FA-471D-88F3-A624A92AC4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5F7222B-19F7-4A0D-9F0F-40BCDADB35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78C9D10-0352-44E0-9025-9E28DE181E27}"/>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6" name="Espace réservé du pied de page 5">
            <a:extLst>
              <a:ext uri="{FF2B5EF4-FFF2-40B4-BE49-F238E27FC236}">
                <a16:creationId xmlns:a16="http://schemas.microsoft.com/office/drawing/2014/main" id="{C4B4D11D-2133-4A41-BE5C-C539B5C4D6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BCB2CCF-2553-4AAB-8B4B-764813767364}"/>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2420466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4F2700-CBBF-4C8E-A610-541E566595F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E07879D-6F72-4F63-AEDF-B0DF3CEAAC0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A1C834-31C6-4156-94F3-4DF88BC94AF6}"/>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CDD6306A-5CA5-4757-9203-6D3D51F999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8DBD5E-4F7B-499B-BD7A-489C0334650C}"/>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2999085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D8D920B-3B93-4E50-AC5C-28F9DF3644E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32E6B0C-1FD1-45B0-97F7-112006B8378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DAD576-53B1-4783-9518-799DCEB69CB8}"/>
              </a:ext>
            </a:extLst>
          </p:cNvPr>
          <p:cNvSpPr>
            <a:spLocks noGrp="1"/>
          </p:cNvSpPr>
          <p:nvPr>
            <p:ph type="dt" sz="half" idx="10"/>
          </p:nvPr>
        </p:nvSpPr>
        <p:spPr/>
        <p:txBody>
          <a:body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5737C30E-F972-494F-A8C4-7E1AC617BC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9D9F17-77A3-45B9-BF7C-32F192B7DFE4}"/>
              </a:ext>
            </a:extLst>
          </p:cNvPr>
          <p:cNvSpPr>
            <a:spLocks noGrp="1"/>
          </p:cNvSpPr>
          <p:nvPr>
            <p:ph type="sldNum" sz="quarter" idx="12"/>
          </p:nvPr>
        </p:nvSpPr>
        <p:spPr/>
        <p:txBody>
          <a:bodyPr/>
          <a:lstStyle/>
          <a:p>
            <a:fld id="{482BC8F9-F32C-43AD-85B8-30838DDE7FB8}" type="slidenum">
              <a:rPr lang="fr-FR" smtClean="0"/>
              <a:t>‹N°›</a:t>
            </a:fld>
            <a:endParaRPr lang="fr-FR"/>
          </a:p>
        </p:txBody>
      </p:sp>
    </p:spTree>
    <p:extLst>
      <p:ext uri="{BB962C8B-B14F-4D97-AF65-F5344CB8AC3E}">
        <p14:creationId xmlns:p14="http://schemas.microsoft.com/office/powerpoint/2010/main" val="1120680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D4D0F46-11E8-47A8-BFAB-16DA2F2215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E5CBCEA-2EC0-4457-82C1-978427F74D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1655A32-9A01-41AB-B581-97D42E1F01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081303-05C6-44A1-AD7E-8B076F45B427}" type="datetimeFigureOut">
              <a:rPr lang="fr-FR" smtClean="0"/>
              <a:t>18/09/2021</a:t>
            </a:fld>
            <a:endParaRPr lang="fr-FR"/>
          </a:p>
        </p:txBody>
      </p:sp>
      <p:sp>
        <p:nvSpPr>
          <p:cNvPr id="5" name="Espace réservé du pied de page 4">
            <a:extLst>
              <a:ext uri="{FF2B5EF4-FFF2-40B4-BE49-F238E27FC236}">
                <a16:creationId xmlns:a16="http://schemas.microsoft.com/office/drawing/2014/main" id="{300DC880-6FC0-40BE-91D6-129D8D79B3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54D1CF2-FEFF-412E-BD1B-8A4092381F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2BC8F9-F32C-43AD-85B8-30838DDE7FB8}" type="slidenum">
              <a:rPr lang="fr-FR" smtClean="0"/>
              <a:t>‹N°›</a:t>
            </a:fld>
            <a:endParaRPr lang="fr-FR"/>
          </a:p>
        </p:txBody>
      </p:sp>
    </p:spTree>
    <p:extLst>
      <p:ext uri="{BB962C8B-B14F-4D97-AF65-F5344CB8AC3E}">
        <p14:creationId xmlns:p14="http://schemas.microsoft.com/office/powerpoint/2010/main" val="1398624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30462" y="3159396"/>
            <a:ext cx="4312798" cy="954107"/>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Lecture 3</a:t>
            </a:r>
          </a:p>
          <a:p>
            <a:pPr algn="l"/>
            <a:r>
              <a:rPr lang="en-US" sz="2800" b="1" dirty="0">
                <a:solidFill>
                  <a:schemeClr val="bg1">
                    <a:lumMod val="95000"/>
                  </a:schemeClr>
                </a:solidFill>
              </a:rPr>
              <a:t>The consumer </a:t>
            </a:r>
            <a:r>
              <a:rPr lang="en-US" sz="2800" b="1" dirty="0" err="1">
                <a:solidFill>
                  <a:schemeClr val="bg1">
                    <a:lumMod val="95000"/>
                  </a:schemeClr>
                </a:solidFill>
              </a:rPr>
              <a:t>behaviuor</a:t>
            </a:r>
            <a:endParaRPr lang="en-US" sz="2800" b="1" dirty="0">
              <a:solidFill>
                <a:schemeClr val="bg1">
                  <a:lumMod val="95000"/>
                </a:schemeClr>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1917352119"/>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799F105-E4A8-40E5-AC07-E2FDE5A94288}"/>
              </a:ext>
            </a:extLst>
          </p:cNvPr>
          <p:cNvSpPr>
            <a:spLocks noGrp="1"/>
          </p:cNvSpPr>
          <p:nvPr>
            <p:ph idx="1"/>
          </p:nvPr>
        </p:nvSpPr>
        <p:spPr>
          <a:xfrm>
            <a:off x="161925" y="1609725"/>
            <a:ext cx="8568837" cy="4567238"/>
          </a:xfrm>
        </p:spPr>
        <p:txBody>
          <a:bodyPr>
            <a:normAutofit fontScale="70000" lnSpcReduction="20000"/>
          </a:bodyPr>
          <a:lstStyle/>
          <a:p>
            <a:pPr marL="0" indent="0">
              <a:buNone/>
            </a:pPr>
            <a:r>
              <a:rPr lang="en-US" b="1" i="0" dirty="0">
                <a:solidFill>
                  <a:srgbClr val="333333"/>
                </a:solidFill>
                <a:effectLst/>
                <a:latin typeface="Roboto" panose="02000000000000000000" pitchFamily="2" charset="0"/>
              </a:rPr>
              <a:t>I-1- Consumer Preferences and Ranking</a:t>
            </a:r>
          </a:p>
          <a:p>
            <a:pPr marL="0" indent="0">
              <a:buNone/>
            </a:pPr>
            <a:r>
              <a:rPr lang="en-US" dirty="0"/>
              <a:t>	</a:t>
            </a:r>
            <a:r>
              <a:rPr lang="en-US" b="1" dirty="0"/>
              <a:t>I-1-1- </a:t>
            </a:r>
            <a:r>
              <a:rPr lang="en-US" b="1" i="0" dirty="0">
                <a:effectLst/>
              </a:rPr>
              <a:t>Revealed Preference Theory</a:t>
            </a:r>
            <a:endParaRPr lang="en-US" b="1" i="0" dirty="0">
              <a:solidFill>
                <a:srgbClr val="333333"/>
              </a:solidFill>
              <a:effectLst/>
              <a:latin typeface="Roboto" panose="02000000000000000000" pitchFamily="2" charset="0"/>
            </a:endParaRPr>
          </a:p>
          <a:p>
            <a:pPr marL="0" indent="0">
              <a:buNone/>
            </a:pPr>
            <a:r>
              <a:rPr lang="fr-FR" b="1" dirty="0"/>
              <a:t>	I-1-2- Basket of </a:t>
            </a:r>
            <a:r>
              <a:rPr lang="fr-FR" b="1" dirty="0" err="1"/>
              <a:t>goods</a:t>
            </a:r>
            <a:endParaRPr lang="fr-FR" b="1" dirty="0"/>
          </a:p>
          <a:p>
            <a:pPr marL="0" indent="0">
              <a:buNone/>
            </a:pPr>
            <a:r>
              <a:rPr lang="en-US" b="1" i="0" dirty="0">
                <a:solidFill>
                  <a:srgbClr val="333333"/>
                </a:solidFill>
                <a:effectLst/>
                <a:latin typeface="Roboto" panose="02000000000000000000" pitchFamily="2" charset="0"/>
              </a:rPr>
              <a:t>	I-1-3- Preference Assumptions</a:t>
            </a:r>
          </a:p>
          <a:p>
            <a:pPr marL="0" indent="0">
              <a:buNone/>
            </a:pPr>
            <a:r>
              <a:rPr lang="en-US" sz="2800" b="1" dirty="0"/>
              <a:t>	I</a:t>
            </a:r>
            <a:r>
              <a:rPr lang="en-US" sz="2800" b="1" i="0" dirty="0">
                <a:effectLst/>
              </a:rPr>
              <a:t>-1-4- Ranking</a:t>
            </a:r>
            <a:endParaRPr lang="en-US" b="1" i="0" dirty="0">
              <a:solidFill>
                <a:srgbClr val="333333"/>
              </a:solidFill>
              <a:effectLst/>
              <a:latin typeface="Roboto" panose="02000000000000000000" pitchFamily="2" charset="0"/>
            </a:endParaRPr>
          </a:p>
          <a:p>
            <a:pPr marL="0" indent="0">
              <a:buNone/>
            </a:pPr>
            <a:r>
              <a:rPr lang="en-US" b="1" i="0" dirty="0">
                <a:solidFill>
                  <a:srgbClr val="333333"/>
                </a:solidFill>
                <a:effectLst/>
                <a:latin typeface="Roboto" panose="02000000000000000000" pitchFamily="2" charset="0"/>
              </a:rPr>
              <a:t>I</a:t>
            </a:r>
            <a:r>
              <a:rPr lang="en-US" b="0" i="0" dirty="0">
                <a:solidFill>
                  <a:srgbClr val="333333"/>
                </a:solidFill>
                <a:effectLst/>
                <a:latin typeface="Roboto" panose="02000000000000000000" pitchFamily="2" charset="0"/>
              </a:rPr>
              <a:t>. </a:t>
            </a:r>
            <a:r>
              <a:rPr lang="en-US" b="1" i="0" dirty="0">
                <a:solidFill>
                  <a:srgbClr val="333333"/>
                </a:solidFill>
                <a:effectLst/>
                <a:latin typeface="Roboto" panose="02000000000000000000" pitchFamily="2" charset="0"/>
              </a:rPr>
              <a:t>2 Utility Functions </a:t>
            </a:r>
          </a:p>
          <a:p>
            <a:pPr marL="0" indent="0">
              <a:buNone/>
            </a:pPr>
            <a:r>
              <a:rPr lang="en-US" sz="2800" b="1" dirty="0">
                <a:latin typeface="+mn-lt"/>
              </a:rPr>
              <a:t>I-3 Law of Diminishing Marginal Utilit</a:t>
            </a:r>
            <a:r>
              <a:rPr lang="en-US" sz="2800" b="1" dirty="0">
                <a:solidFill>
                  <a:schemeClr val="bg1"/>
                </a:solidFill>
                <a:latin typeface="+mn-lt"/>
              </a:rPr>
              <a:t>y</a:t>
            </a:r>
          </a:p>
          <a:p>
            <a:pPr marL="0" indent="0">
              <a:buNone/>
            </a:pPr>
            <a:r>
              <a:rPr lang="en-US" b="1" dirty="0"/>
              <a:t>	I-3-1- Utility with one good</a:t>
            </a:r>
          </a:p>
          <a:p>
            <a:pPr marL="0" indent="0">
              <a:buNone/>
            </a:pPr>
            <a:r>
              <a:rPr lang="en-US" b="1" i="0" dirty="0">
                <a:solidFill>
                  <a:srgbClr val="333333"/>
                </a:solidFill>
                <a:effectLst/>
                <a:latin typeface="Roboto" panose="02000000000000000000" pitchFamily="2" charset="0"/>
              </a:rPr>
              <a:t>	I-3-2- Utility With 2 or More Goods</a:t>
            </a:r>
            <a:endParaRPr lang="en-US" sz="2800" b="1" dirty="0">
              <a:solidFill>
                <a:schemeClr val="bg1"/>
              </a:solidFill>
              <a:latin typeface="+mn-lt"/>
            </a:endParaRPr>
          </a:p>
          <a:p>
            <a:pPr marL="0" indent="0">
              <a:buNone/>
            </a:pPr>
            <a:r>
              <a:rPr lang="en-US" b="1" i="0" dirty="0">
                <a:solidFill>
                  <a:srgbClr val="333333"/>
                </a:solidFill>
                <a:effectLst/>
                <a:latin typeface="Roboto" panose="02000000000000000000" pitchFamily="2" charset="0"/>
              </a:rPr>
              <a:t>I-4- Indifference Curves</a:t>
            </a:r>
          </a:p>
          <a:p>
            <a:pPr marL="0" indent="0">
              <a:buNone/>
            </a:pPr>
            <a:r>
              <a:rPr lang="fr-FR" sz="2800" b="1" dirty="0">
                <a:latin typeface="+mn-lt"/>
              </a:rPr>
              <a:t>I-5- The Marginal Rates of Substitution</a:t>
            </a:r>
          </a:p>
          <a:p>
            <a:pPr marL="0" indent="0">
              <a:buNone/>
            </a:pPr>
            <a:endParaRPr lang="en-US" b="0" i="0" dirty="0">
              <a:effectLst/>
              <a:latin typeface="Roboto" panose="02000000000000000000" pitchFamily="2" charset="0"/>
            </a:endParaRPr>
          </a:p>
          <a:p>
            <a:pPr marL="0" indent="0">
              <a:buNone/>
            </a:pPr>
            <a:r>
              <a:rPr lang="en-US" b="0" i="0" dirty="0">
                <a:effectLst/>
                <a:latin typeface="Roboto" panose="02000000000000000000" pitchFamily="2" charset="0"/>
              </a:rPr>
              <a:t> </a:t>
            </a:r>
            <a:endParaRPr lang="fr-FR" dirty="0"/>
          </a:p>
        </p:txBody>
      </p:sp>
      <p:sp>
        <p:nvSpPr>
          <p:cNvPr id="5" name="ZoneTexte 4">
            <a:extLst>
              <a:ext uri="{FF2B5EF4-FFF2-40B4-BE49-F238E27FC236}">
                <a16:creationId xmlns:a16="http://schemas.microsoft.com/office/drawing/2014/main" id="{8DD7D526-0D51-4C2F-852C-05B191D18688}"/>
              </a:ext>
            </a:extLst>
          </p:cNvPr>
          <p:cNvSpPr txBox="1"/>
          <p:nvPr/>
        </p:nvSpPr>
        <p:spPr>
          <a:xfrm>
            <a:off x="2162175" y="681037"/>
            <a:ext cx="7839075" cy="553998"/>
          </a:xfrm>
          <a:prstGeom prst="rect">
            <a:avLst/>
          </a:prstGeom>
          <a:noFill/>
        </p:spPr>
        <p:txBody>
          <a:bodyPr wrap="square">
            <a:spAutoFit/>
          </a:bodyPr>
          <a:lstStyle/>
          <a:p>
            <a:pPr lvl="0"/>
            <a:r>
              <a:rPr lang="en-US" sz="3000" b="1" dirty="0">
                <a:solidFill>
                  <a:schemeClr val="bg1"/>
                </a:solidFill>
              </a:rPr>
              <a:t>I-  </a:t>
            </a:r>
            <a:r>
              <a:rPr lang="en-US" sz="3000" b="1" i="0" dirty="0">
                <a:solidFill>
                  <a:schemeClr val="bg1"/>
                </a:solidFill>
                <a:effectLst/>
                <a:latin typeface="+mn-lt"/>
              </a:rPr>
              <a:t>Consumer Preferences, Utility and Ranking </a:t>
            </a:r>
            <a:endParaRPr lang="en-US" sz="3000" b="1" dirty="0"/>
          </a:p>
        </p:txBody>
      </p:sp>
    </p:spTree>
    <p:extLst>
      <p:ext uri="{BB962C8B-B14F-4D97-AF65-F5344CB8AC3E}">
        <p14:creationId xmlns:p14="http://schemas.microsoft.com/office/powerpoint/2010/main" val="3691099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ADF6DD-D747-4AA6-8DFA-546363C61538}"/>
              </a:ext>
            </a:extLst>
          </p:cNvPr>
          <p:cNvSpPr>
            <a:spLocks noGrp="1"/>
          </p:cNvSpPr>
          <p:nvPr>
            <p:ph type="title"/>
          </p:nvPr>
        </p:nvSpPr>
        <p:spPr>
          <a:xfrm>
            <a:off x="2305049" y="365125"/>
            <a:ext cx="7400925" cy="1044575"/>
          </a:xfrm>
        </p:spPr>
        <p:txBody>
          <a:bodyPr>
            <a:normAutofit fontScale="90000"/>
          </a:bodyPr>
          <a:lstStyle/>
          <a:p>
            <a:pPr lvl="0"/>
            <a:r>
              <a:rPr lang="en-US" sz="3600" b="1" dirty="0">
                <a:solidFill>
                  <a:schemeClr val="bg1"/>
                </a:solidFill>
                <a:latin typeface="+mn-lt"/>
              </a:rPr>
              <a:t>I- </a:t>
            </a:r>
            <a:r>
              <a:rPr lang="en-US" sz="3600" b="1" dirty="0">
                <a:solidFill>
                  <a:schemeClr val="bg1"/>
                </a:solidFill>
              </a:rPr>
              <a:t> </a:t>
            </a:r>
            <a:r>
              <a:rPr lang="en-US" sz="3600" b="1" i="0" dirty="0">
                <a:solidFill>
                  <a:schemeClr val="bg1"/>
                </a:solidFill>
                <a:effectLst/>
                <a:latin typeface="+mn-lt"/>
              </a:rPr>
              <a:t>Consumer Preferences, Utility and Ranking                                                      -1-</a:t>
            </a:r>
            <a:endParaRPr lang="en-US" sz="3600" b="1" dirty="0"/>
          </a:p>
        </p:txBody>
      </p:sp>
      <p:sp>
        <p:nvSpPr>
          <p:cNvPr id="3" name="Espace réservé du contenu 2">
            <a:extLst>
              <a:ext uri="{FF2B5EF4-FFF2-40B4-BE49-F238E27FC236}">
                <a16:creationId xmlns:a16="http://schemas.microsoft.com/office/drawing/2014/main" id="{7BECE6D2-5ACB-46D0-B879-50BEA22D9161}"/>
              </a:ext>
            </a:extLst>
          </p:cNvPr>
          <p:cNvSpPr>
            <a:spLocks noGrp="1"/>
          </p:cNvSpPr>
          <p:nvPr>
            <p:ph idx="1"/>
          </p:nvPr>
        </p:nvSpPr>
        <p:spPr>
          <a:xfrm>
            <a:off x="0" y="1609725"/>
            <a:ext cx="8782050" cy="4567238"/>
          </a:xfrm>
        </p:spPr>
        <p:txBody>
          <a:bodyPr>
            <a:normAutofit lnSpcReduction="10000"/>
          </a:bodyPr>
          <a:lstStyle/>
          <a:p>
            <a:pPr marL="0" indent="0" algn="just">
              <a:buNone/>
            </a:pPr>
            <a:br>
              <a:rPr lang="en-US" dirty="0"/>
            </a:br>
            <a:r>
              <a:rPr lang="en-US" dirty="0"/>
              <a:t>	</a:t>
            </a:r>
            <a:r>
              <a:rPr lang="en-US" b="1" dirty="0"/>
              <a:t>I-1-1- </a:t>
            </a:r>
            <a:r>
              <a:rPr lang="en-US" b="1" i="0" dirty="0">
                <a:effectLst/>
              </a:rPr>
              <a:t>Revealed Preference Theory:</a:t>
            </a:r>
          </a:p>
          <a:p>
            <a:pPr marL="0" indent="0" algn="just">
              <a:buNone/>
            </a:pPr>
            <a:r>
              <a:rPr lang="en-US" b="1" i="0" dirty="0">
                <a:effectLst/>
              </a:rPr>
              <a:t> </a:t>
            </a:r>
            <a:r>
              <a:rPr lang="en-US" b="1" i="0" dirty="0">
                <a:solidFill>
                  <a:srgbClr val="FF0000"/>
                </a:solidFill>
                <a:effectLst/>
              </a:rPr>
              <a:t>The Revealed Preference Theory </a:t>
            </a:r>
            <a:r>
              <a:rPr lang="en-US" b="0" i="0" dirty="0">
                <a:solidFill>
                  <a:srgbClr val="202124"/>
                </a:solidFill>
                <a:effectLst/>
              </a:rPr>
              <a:t>in Economics, is a theory, introduced by the American Economist </a:t>
            </a:r>
            <a:r>
              <a:rPr lang="en-US" b="1" i="0" dirty="0">
                <a:solidFill>
                  <a:srgbClr val="0070C0"/>
                </a:solidFill>
                <a:effectLst/>
              </a:rPr>
              <a:t>Paul Samuelson </a:t>
            </a:r>
            <a:r>
              <a:rPr lang="en-US" b="0" i="0" dirty="0">
                <a:solidFill>
                  <a:srgbClr val="202124"/>
                </a:solidFill>
                <a:effectLst/>
              </a:rPr>
              <a:t>in 1938, </a:t>
            </a:r>
            <a:r>
              <a:rPr lang="en-US" dirty="0">
                <a:solidFill>
                  <a:srgbClr val="202124"/>
                </a:solidFill>
              </a:rPr>
              <a:t>and it </a:t>
            </a:r>
            <a:r>
              <a:rPr lang="en-US" i="0" dirty="0">
                <a:solidFill>
                  <a:srgbClr val="202124"/>
                </a:solidFill>
                <a:effectLst/>
              </a:rPr>
              <a:t>holds that </a:t>
            </a:r>
            <a:r>
              <a:rPr lang="en-US" b="1" i="1" dirty="0">
                <a:solidFill>
                  <a:srgbClr val="202124"/>
                </a:solidFill>
                <a:effectLst/>
              </a:rPr>
              <a:t>consumers' preferences can be revealed by what they purchase under different circumstances, particularly under different income and price circumstances</a:t>
            </a:r>
            <a:r>
              <a:rPr lang="en-US" b="0" i="1" dirty="0">
                <a:solidFill>
                  <a:srgbClr val="202124"/>
                </a:solidFill>
                <a:effectLst/>
              </a:rPr>
              <a:t>.</a:t>
            </a:r>
          </a:p>
          <a:p>
            <a:pPr marL="0" indent="0" algn="just">
              <a:buNone/>
            </a:pPr>
            <a:endParaRPr lang="en-US" b="0" i="0" dirty="0">
              <a:solidFill>
                <a:srgbClr val="333333"/>
              </a:solidFill>
              <a:effectLst/>
            </a:endParaRPr>
          </a:p>
          <a:p>
            <a:pPr algn="just"/>
            <a:r>
              <a:rPr lang="en-US" b="0" i="0" dirty="0">
                <a:solidFill>
                  <a:srgbClr val="333333"/>
                </a:solidFill>
                <a:effectLst/>
              </a:rPr>
              <a:t>It’ s represented by a </a:t>
            </a:r>
            <a:r>
              <a:rPr lang="en-US" b="1" i="0" dirty="0">
                <a:solidFill>
                  <a:srgbClr val="333333"/>
                </a:solidFill>
                <a:effectLst/>
              </a:rPr>
              <a:t>specific combination of goods and services.</a:t>
            </a:r>
            <a:endParaRPr lang="fr-FR" b="1" dirty="0"/>
          </a:p>
        </p:txBody>
      </p:sp>
    </p:spTree>
    <p:extLst>
      <p:ext uri="{BB962C8B-B14F-4D97-AF65-F5344CB8AC3E}">
        <p14:creationId xmlns:p14="http://schemas.microsoft.com/office/powerpoint/2010/main" val="2700031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817595-8D01-4F17-9D9A-6B675B7EB21C}"/>
              </a:ext>
            </a:extLst>
          </p:cNvPr>
          <p:cNvSpPr>
            <a:spLocks noGrp="1"/>
          </p:cNvSpPr>
          <p:nvPr>
            <p:ph type="title"/>
          </p:nvPr>
        </p:nvSpPr>
        <p:spPr>
          <a:xfrm>
            <a:off x="2457450" y="365126"/>
            <a:ext cx="9277350" cy="882650"/>
          </a:xfrm>
        </p:spPr>
        <p:txBody>
          <a:bodyPr>
            <a:normAutofit/>
          </a:bodyPr>
          <a:lstStyle/>
          <a:p>
            <a:r>
              <a:rPr lang="en-US" sz="2800" b="1" dirty="0">
                <a:solidFill>
                  <a:schemeClr val="bg1"/>
                </a:solidFill>
                <a:latin typeface="+mn-lt"/>
              </a:rPr>
              <a:t>I-  </a:t>
            </a:r>
            <a:r>
              <a:rPr lang="en-US" sz="2800" b="1" i="0" dirty="0">
                <a:solidFill>
                  <a:schemeClr val="bg1"/>
                </a:solidFill>
                <a:effectLst/>
                <a:latin typeface="+mn-lt"/>
              </a:rPr>
              <a:t>Consumer Preferences, Utility and Ranking                                                      							-2-</a:t>
            </a:r>
            <a:endParaRPr lang="fr-FR" sz="2800" dirty="0">
              <a:latin typeface="+mn-lt"/>
            </a:endParaRPr>
          </a:p>
        </p:txBody>
      </p:sp>
      <p:sp>
        <p:nvSpPr>
          <p:cNvPr id="3" name="Espace réservé du contenu 2">
            <a:extLst>
              <a:ext uri="{FF2B5EF4-FFF2-40B4-BE49-F238E27FC236}">
                <a16:creationId xmlns:a16="http://schemas.microsoft.com/office/drawing/2014/main" id="{8B20E4A1-D469-42EC-860B-F46468932156}"/>
              </a:ext>
            </a:extLst>
          </p:cNvPr>
          <p:cNvSpPr>
            <a:spLocks noGrp="1"/>
          </p:cNvSpPr>
          <p:nvPr>
            <p:ph idx="1"/>
          </p:nvPr>
        </p:nvSpPr>
        <p:spPr>
          <a:xfrm>
            <a:off x="85725" y="1825625"/>
            <a:ext cx="8639175" cy="4351338"/>
          </a:xfrm>
        </p:spPr>
        <p:txBody>
          <a:bodyPr/>
          <a:lstStyle/>
          <a:p>
            <a:pPr marL="0" indent="0">
              <a:buNone/>
            </a:pPr>
            <a:r>
              <a:rPr lang="fr-FR" b="1" dirty="0">
                <a:solidFill>
                  <a:srgbClr val="FF0000"/>
                </a:solidFill>
              </a:rPr>
              <a:t>	</a:t>
            </a:r>
            <a:r>
              <a:rPr lang="fr-FR" b="1" dirty="0"/>
              <a:t>I-1-2- Basket of </a:t>
            </a:r>
            <a:r>
              <a:rPr lang="fr-FR" b="1" dirty="0" err="1"/>
              <a:t>goods</a:t>
            </a:r>
            <a:r>
              <a:rPr lang="fr-FR" dirty="0"/>
              <a:t>:</a:t>
            </a:r>
            <a:r>
              <a:rPr lang="fr-FR" dirty="0">
                <a:solidFill>
                  <a:srgbClr val="FF0000"/>
                </a:solidFill>
              </a:rPr>
              <a:t> </a:t>
            </a:r>
          </a:p>
          <a:p>
            <a:pPr>
              <a:buFont typeface="Wingdings" panose="05000000000000000000" pitchFamily="2" charset="2"/>
              <a:buChar char="§"/>
            </a:pPr>
            <a:r>
              <a:rPr lang="en-US" b="1" i="0" dirty="0">
                <a:solidFill>
                  <a:srgbClr val="FF0000"/>
                </a:solidFill>
                <a:effectLst/>
                <a:latin typeface="Ubuntu"/>
              </a:rPr>
              <a:t>The basket of goods </a:t>
            </a:r>
            <a:r>
              <a:rPr lang="en-US" b="0" i="0" dirty="0">
                <a:solidFill>
                  <a:srgbClr val="1B1B1B"/>
                </a:solidFill>
                <a:effectLst/>
                <a:latin typeface="Ubuntu"/>
              </a:rPr>
              <a:t>represents the value of a specific group of products and services.</a:t>
            </a:r>
          </a:p>
          <a:p>
            <a:pPr>
              <a:buFont typeface="Wingdings" panose="05000000000000000000" pitchFamily="2" charset="2"/>
              <a:buChar char="§"/>
            </a:pPr>
            <a:r>
              <a:rPr lang="en-US" b="0" i="0" dirty="0">
                <a:solidFill>
                  <a:srgbClr val="1B1B1B"/>
                </a:solidFill>
                <a:effectLst/>
                <a:latin typeface="Ubuntu"/>
              </a:rPr>
              <a:t>The basket includes a variety of products from different categories — food and beverages, clothing, housing, transportation, education, medical expenses, and other items.</a:t>
            </a:r>
          </a:p>
          <a:p>
            <a:pPr>
              <a:buFont typeface="Wingdings" panose="05000000000000000000" pitchFamily="2" charset="2"/>
              <a:buChar char="§"/>
            </a:pPr>
            <a:r>
              <a:rPr lang="en-US" b="0" i="0" dirty="0">
                <a:solidFill>
                  <a:srgbClr val="1B1B1B"/>
                </a:solidFill>
                <a:effectLst/>
                <a:latin typeface="Ubuntu"/>
              </a:rPr>
              <a:t> Each group of products has its own weight in the basket.</a:t>
            </a:r>
            <a:endParaRPr lang="fr-FR" dirty="0">
              <a:solidFill>
                <a:srgbClr val="FF0000"/>
              </a:solidFill>
            </a:endParaRPr>
          </a:p>
        </p:txBody>
      </p:sp>
    </p:spTree>
    <p:extLst>
      <p:ext uri="{BB962C8B-B14F-4D97-AF65-F5344CB8AC3E}">
        <p14:creationId xmlns:p14="http://schemas.microsoft.com/office/powerpoint/2010/main" val="2825904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C2A2E4-152A-4D2E-A9DF-CF789D0672FA}"/>
              </a:ext>
            </a:extLst>
          </p:cNvPr>
          <p:cNvSpPr>
            <a:spLocks noGrp="1"/>
          </p:cNvSpPr>
          <p:nvPr>
            <p:ph type="title"/>
          </p:nvPr>
        </p:nvSpPr>
        <p:spPr>
          <a:xfrm>
            <a:off x="2305051" y="412750"/>
            <a:ext cx="9134474" cy="930275"/>
          </a:xfrm>
        </p:spPr>
        <p:txBody>
          <a:bodyPr>
            <a:normAutofit fontScale="90000"/>
          </a:bodyPr>
          <a:lstStyle/>
          <a:p>
            <a:r>
              <a:rPr lang="en-US" sz="3200" b="1" dirty="0">
                <a:solidFill>
                  <a:schemeClr val="bg1"/>
                </a:solidFill>
                <a:latin typeface="+mn-lt"/>
              </a:rPr>
              <a:t>I-  </a:t>
            </a:r>
            <a:r>
              <a:rPr lang="en-US" sz="3200" b="1" i="0" dirty="0">
                <a:solidFill>
                  <a:schemeClr val="bg1"/>
                </a:solidFill>
                <a:effectLst/>
                <a:latin typeface="+mn-lt"/>
              </a:rPr>
              <a:t>Consumer Preferences, Utility and Ranking                                                      							-3-</a:t>
            </a:r>
            <a:endParaRPr lang="fr-FR" sz="3200" dirty="0">
              <a:latin typeface="+mn-lt"/>
            </a:endParaRPr>
          </a:p>
        </p:txBody>
      </p:sp>
      <p:sp>
        <p:nvSpPr>
          <p:cNvPr id="3" name="Espace réservé du contenu 2">
            <a:extLst>
              <a:ext uri="{FF2B5EF4-FFF2-40B4-BE49-F238E27FC236}">
                <a16:creationId xmlns:a16="http://schemas.microsoft.com/office/drawing/2014/main" id="{809AF47B-BCE5-4319-9765-6610C6482FCB}"/>
              </a:ext>
            </a:extLst>
          </p:cNvPr>
          <p:cNvSpPr>
            <a:spLocks noGrp="1"/>
          </p:cNvSpPr>
          <p:nvPr>
            <p:ph idx="1"/>
          </p:nvPr>
        </p:nvSpPr>
        <p:spPr>
          <a:xfrm>
            <a:off x="200025" y="1825625"/>
            <a:ext cx="11153775" cy="4351338"/>
          </a:xfrm>
        </p:spPr>
        <p:txBody>
          <a:bodyPr>
            <a:normAutofit/>
          </a:bodyPr>
          <a:lstStyle/>
          <a:p>
            <a:pPr marL="0" indent="0">
              <a:buNone/>
            </a:pPr>
            <a:r>
              <a:rPr lang="en-US" sz="2600" b="1" i="0" dirty="0">
                <a:effectLst/>
              </a:rPr>
              <a:t>I-1-3- Preference Assumptions</a:t>
            </a:r>
          </a:p>
          <a:p>
            <a:pPr marL="0" indent="0">
              <a:buNone/>
            </a:pPr>
            <a:endParaRPr lang="en-US" sz="2600" b="1" i="0" dirty="0">
              <a:effectLst/>
            </a:endParaRPr>
          </a:p>
          <a:p>
            <a:pPr lvl="3">
              <a:buFont typeface="Wingdings" panose="05000000000000000000" pitchFamily="2" charset="2"/>
              <a:buChar char="v"/>
            </a:pPr>
            <a:r>
              <a:rPr lang="en-US" sz="2600" b="0" i="0" dirty="0">
                <a:solidFill>
                  <a:srgbClr val="333333"/>
                </a:solidFill>
                <a:effectLst/>
              </a:rPr>
              <a:t> 	</a:t>
            </a:r>
            <a:r>
              <a:rPr lang="en-US" sz="2600" b="1" i="0" dirty="0">
                <a:effectLst/>
              </a:rPr>
              <a:t>Preferences are complete</a:t>
            </a:r>
          </a:p>
          <a:p>
            <a:pPr marL="0" indent="0">
              <a:buNone/>
            </a:pPr>
            <a:r>
              <a:rPr lang="en-US" sz="2600" b="0" i="0" dirty="0">
                <a:solidFill>
                  <a:srgbClr val="333333"/>
                </a:solidFill>
                <a:effectLst/>
              </a:rPr>
              <a:t>A consumer can always rank preferences: </a:t>
            </a:r>
          </a:p>
          <a:p>
            <a:pPr marL="0" indent="0">
              <a:buNone/>
            </a:pPr>
            <a:r>
              <a:rPr lang="en-US" sz="2600" b="0" i="0" dirty="0">
                <a:solidFill>
                  <a:srgbClr val="333333"/>
                </a:solidFill>
                <a:effectLst/>
              </a:rPr>
              <a:t>a) A is preferred to B:    </a:t>
            </a:r>
            <a:r>
              <a:rPr lang="en-US" sz="2600" b="1" i="0" dirty="0">
                <a:solidFill>
                  <a:srgbClr val="0070C0"/>
                </a:solidFill>
                <a:effectLst/>
              </a:rPr>
              <a:t>A&gt; B </a:t>
            </a:r>
          </a:p>
          <a:p>
            <a:pPr marL="0" indent="0">
              <a:buNone/>
            </a:pPr>
            <a:r>
              <a:rPr lang="en-US" sz="2600" b="0" i="0" dirty="0">
                <a:solidFill>
                  <a:srgbClr val="333333"/>
                </a:solidFill>
                <a:effectLst/>
              </a:rPr>
              <a:t>b) B is </a:t>
            </a:r>
            <a:r>
              <a:rPr lang="en-US" sz="2600" b="0" i="0" dirty="0" err="1">
                <a:solidFill>
                  <a:srgbClr val="333333"/>
                </a:solidFill>
                <a:effectLst/>
              </a:rPr>
              <a:t>prefered</a:t>
            </a:r>
            <a:r>
              <a:rPr lang="en-US" sz="2600" b="0" i="0" dirty="0">
                <a:solidFill>
                  <a:srgbClr val="333333"/>
                </a:solidFill>
                <a:effectLst/>
              </a:rPr>
              <a:t> to A:    </a:t>
            </a:r>
            <a:r>
              <a:rPr lang="en-US" sz="2600" b="1" i="0" dirty="0">
                <a:solidFill>
                  <a:srgbClr val="0070C0"/>
                </a:solidFill>
                <a:effectLst/>
              </a:rPr>
              <a:t>B &gt; A </a:t>
            </a:r>
          </a:p>
          <a:p>
            <a:pPr marL="0" indent="0">
              <a:buNone/>
            </a:pPr>
            <a:r>
              <a:rPr lang="en-US" sz="2600" b="0" i="0" dirty="0">
                <a:solidFill>
                  <a:srgbClr val="333333"/>
                </a:solidFill>
                <a:effectLst/>
              </a:rPr>
              <a:t>c) A consumer is indifferent between A and B:   </a:t>
            </a:r>
            <a:r>
              <a:rPr lang="en-US" sz="2600" b="1" i="0" dirty="0">
                <a:solidFill>
                  <a:srgbClr val="0070C0"/>
                </a:solidFill>
                <a:effectLst/>
              </a:rPr>
              <a:t>A ≈ B</a:t>
            </a:r>
            <a:endParaRPr lang="fr-FR" sz="2600" b="1" dirty="0">
              <a:solidFill>
                <a:srgbClr val="0070C0"/>
              </a:solidFill>
            </a:endParaRPr>
          </a:p>
        </p:txBody>
      </p:sp>
    </p:spTree>
    <p:extLst>
      <p:ext uri="{BB962C8B-B14F-4D97-AF65-F5344CB8AC3E}">
        <p14:creationId xmlns:p14="http://schemas.microsoft.com/office/powerpoint/2010/main" val="1266804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18569C-0184-43D8-8DE0-C8F67EBB05FE}"/>
              </a:ext>
            </a:extLst>
          </p:cNvPr>
          <p:cNvSpPr>
            <a:spLocks noGrp="1"/>
          </p:cNvSpPr>
          <p:nvPr>
            <p:ph type="title"/>
          </p:nvPr>
        </p:nvSpPr>
        <p:spPr>
          <a:xfrm>
            <a:off x="2447924" y="1123950"/>
            <a:ext cx="8905875" cy="228600"/>
          </a:xfrm>
        </p:spPr>
        <p:txBody>
          <a:bodyPr>
            <a:normAutofit fontScale="90000"/>
          </a:bodyPr>
          <a:lstStyle/>
          <a:p>
            <a:r>
              <a:rPr lang="en-US" sz="3300" b="1" dirty="0">
                <a:solidFill>
                  <a:schemeClr val="bg1"/>
                </a:solidFill>
                <a:latin typeface="+mn-lt"/>
              </a:rPr>
              <a:t>I-  </a:t>
            </a:r>
            <a:r>
              <a:rPr lang="en-US" sz="3300" b="1" i="0" dirty="0">
                <a:solidFill>
                  <a:schemeClr val="bg1"/>
                </a:solidFill>
                <a:effectLst/>
                <a:latin typeface="+mn-lt"/>
              </a:rPr>
              <a:t>Consumer Preferences, Utility and Ranking                                                      							-4-		</a:t>
            </a:r>
            <a:r>
              <a:rPr lang="en-US" sz="4400" b="1" i="0" dirty="0">
                <a:solidFill>
                  <a:schemeClr val="bg1"/>
                </a:solidFill>
                <a:effectLst/>
                <a:latin typeface="+mn-lt"/>
              </a:rPr>
              <a:t>					-3-</a:t>
            </a:r>
            <a:endParaRPr lang="fr-FR" dirty="0"/>
          </a:p>
        </p:txBody>
      </p:sp>
      <p:sp>
        <p:nvSpPr>
          <p:cNvPr id="3" name="Espace réservé du contenu 2">
            <a:extLst>
              <a:ext uri="{FF2B5EF4-FFF2-40B4-BE49-F238E27FC236}">
                <a16:creationId xmlns:a16="http://schemas.microsoft.com/office/drawing/2014/main" id="{6727F2E2-5E00-4D64-8717-5EFDA3FC5499}"/>
              </a:ext>
            </a:extLst>
          </p:cNvPr>
          <p:cNvSpPr>
            <a:spLocks noGrp="1"/>
          </p:cNvSpPr>
          <p:nvPr>
            <p:ph idx="1"/>
          </p:nvPr>
        </p:nvSpPr>
        <p:spPr>
          <a:xfrm>
            <a:off x="142876" y="1825625"/>
            <a:ext cx="8705850" cy="4351338"/>
          </a:xfrm>
        </p:spPr>
        <p:txBody>
          <a:bodyPr>
            <a:normAutofit/>
          </a:bodyPr>
          <a:lstStyle/>
          <a:p>
            <a:pPr lvl="3">
              <a:buFont typeface="Wingdings" panose="05000000000000000000" pitchFamily="2" charset="2"/>
              <a:buChar char="v"/>
            </a:pPr>
            <a:r>
              <a:rPr lang="fr-FR" sz="2600" b="0" i="0" dirty="0">
                <a:effectLst/>
              </a:rPr>
              <a:t> 	</a:t>
            </a:r>
            <a:r>
              <a:rPr lang="fr-FR" sz="2600" b="1" i="0" dirty="0" err="1">
                <a:effectLst/>
              </a:rPr>
              <a:t>Choices</a:t>
            </a:r>
            <a:r>
              <a:rPr lang="fr-FR" sz="2600" b="1" i="0" dirty="0">
                <a:effectLst/>
              </a:rPr>
              <a:t> are transitive: </a:t>
            </a:r>
            <a:r>
              <a:rPr lang="en-US" sz="2400" b="0" i="0" dirty="0">
                <a:solidFill>
                  <a:srgbClr val="333333"/>
                </a:solidFill>
                <a:effectLst/>
                <a:latin typeface="Roboto" panose="02000000000000000000" pitchFamily="2" charset="0"/>
              </a:rPr>
              <a:t>If </a:t>
            </a:r>
          </a:p>
          <a:p>
            <a:pPr marL="1371600" lvl="3" indent="0">
              <a:buNone/>
            </a:pPr>
            <a:r>
              <a:rPr lang="en-US" sz="2800" b="0" i="0" dirty="0">
                <a:solidFill>
                  <a:srgbClr val="333333"/>
                </a:solidFill>
                <a:effectLst/>
                <a:latin typeface="Roboto" panose="02000000000000000000" pitchFamily="2" charset="0"/>
              </a:rPr>
              <a:t>A is preferred to B:  </a:t>
            </a:r>
            <a:r>
              <a:rPr lang="en-US" sz="2800" b="0" i="0" dirty="0">
                <a:solidFill>
                  <a:srgbClr val="0070C0"/>
                </a:solidFill>
                <a:effectLst/>
                <a:latin typeface="Roboto" panose="02000000000000000000" pitchFamily="2" charset="0"/>
              </a:rPr>
              <a:t>A&gt; B </a:t>
            </a:r>
          </a:p>
          <a:p>
            <a:pPr marL="1371600" lvl="3" indent="0">
              <a:buNone/>
            </a:pPr>
            <a:r>
              <a:rPr lang="en-US" sz="2800" b="0" i="0" dirty="0">
                <a:solidFill>
                  <a:srgbClr val="333333"/>
                </a:solidFill>
                <a:effectLst/>
                <a:latin typeface="Roboto" panose="02000000000000000000" pitchFamily="2" charset="0"/>
              </a:rPr>
              <a:t>B is preferred to C:  </a:t>
            </a:r>
            <a:r>
              <a:rPr lang="en-US" sz="2800" b="0" i="0" dirty="0">
                <a:solidFill>
                  <a:srgbClr val="0070C0"/>
                </a:solidFill>
                <a:effectLst/>
                <a:latin typeface="Roboto" panose="02000000000000000000" pitchFamily="2" charset="0"/>
              </a:rPr>
              <a:t>B&gt; C       </a:t>
            </a:r>
            <a:r>
              <a:rPr lang="en-US" sz="2800" b="0" i="0" dirty="0">
                <a:solidFill>
                  <a:srgbClr val="333333"/>
                </a:solidFill>
                <a:effectLst/>
                <a:latin typeface="Roboto" panose="02000000000000000000" pitchFamily="2" charset="0"/>
              </a:rPr>
              <a:t>A is preferred to C:</a:t>
            </a:r>
          </a:p>
          <a:p>
            <a:pPr marL="1371600" lvl="3" indent="0">
              <a:buNone/>
            </a:pPr>
            <a:r>
              <a:rPr lang="en-US" sz="2800" dirty="0">
                <a:solidFill>
                  <a:srgbClr val="333333"/>
                </a:solidFill>
                <a:latin typeface="Roboto" panose="02000000000000000000" pitchFamily="2" charset="0"/>
              </a:rPr>
              <a:t>                                                          </a:t>
            </a:r>
            <a:r>
              <a:rPr lang="en-US" sz="2800" b="0" i="0" dirty="0">
                <a:solidFill>
                  <a:srgbClr val="333333"/>
                </a:solidFill>
                <a:effectLst/>
                <a:latin typeface="Roboto" panose="02000000000000000000" pitchFamily="2" charset="0"/>
              </a:rPr>
              <a:t> </a:t>
            </a:r>
            <a:r>
              <a:rPr lang="en-US" sz="2800" b="0" i="0" dirty="0">
                <a:solidFill>
                  <a:srgbClr val="0070C0"/>
                </a:solidFill>
                <a:effectLst/>
                <a:latin typeface="Roboto" panose="02000000000000000000" pitchFamily="2" charset="0"/>
              </a:rPr>
              <a:t>A&gt; C</a:t>
            </a:r>
            <a:endParaRPr lang="fr-FR" sz="2600" b="1" i="0" dirty="0">
              <a:solidFill>
                <a:srgbClr val="0070C0"/>
              </a:solidFill>
              <a:effectLst/>
            </a:endParaRPr>
          </a:p>
          <a:p>
            <a:pPr marL="1371600" lvl="3" indent="0">
              <a:buNone/>
            </a:pPr>
            <a:endParaRPr lang="en-US" sz="2800" b="0" i="0" dirty="0">
              <a:solidFill>
                <a:srgbClr val="333333"/>
              </a:solidFill>
              <a:effectLst/>
              <a:latin typeface="Roboto" panose="02000000000000000000" pitchFamily="2" charset="0"/>
            </a:endParaRPr>
          </a:p>
          <a:p>
            <a:pPr lvl="3">
              <a:buFont typeface="Wingdings" panose="05000000000000000000" pitchFamily="2" charset="2"/>
              <a:buChar char="v"/>
            </a:pPr>
            <a:r>
              <a:rPr lang="fr-FR" sz="2600" b="1" i="0" dirty="0">
                <a:effectLst/>
              </a:rPr>
              <a:t> More </a:t>
            </a:r>
            <a:r>
              <a:rPr lang="fr-FR" sz="2600" b="1" i="0" dirty="0" err="1">
                <a:effectLst/>
              </a:rPr>
              <a:t>is</a:t>
            </a:r>
            <a:r>
              <a:rPr lang="fr-FR" sz="2600" b="1" i="0" dirty="0">
                <a:effectLst/>
              </a:rPr>
              <a:t> </a:t>
            </a:r>
            <a:r>
              <a:rPr lang="fr-FR" sz="2600" b="1" i="0" dirty="0" err="1">
                <a:effectLst/>
              </a:rPr>
              <a:t>better</a:t>
            </a:r>
            <a:r>
              <a:rPr lang="fr-FR" sz="2600" b="1" dirty="0"/>
              <a:t>:</a:t>
            </a:r>
          </a:p>
          <a:p>
            <a:pPr marL="1371600" lvl="3" indent="0">
              <a:buNone/>
            </a:pPr>
            <a:r>
              <a:rPr lang="en-US" sz="2800" b="0" i="0" dirty="0">
                <a:solidFill>
                  <a:srgbClr val="333333"/>
                </a:solidFill>
                <a:effectLst/>
                <a:latin typeface="Roboto" panose="02000000000000000000" pitchFamily="2" charset="0"/>
              </a:rPr>
              <a:t>A consumer always prefers having more of a good Examples</a:t>
            </a:r>
            <a:endParaRPr lang="fr-FR" sz="2600" dirty="0"/>
          </a:p>
        </p:txBody>
      </p:sp>
      <p:sp>
        <p:nvSpPr>
          <p:cNvPr id="4" name="Accolade fermante 3">
            <a:extLst>
              <a:ext uri="{FF2B5EF4-FFF2-40B4-BE49-F238E27FC236}">
                <a16:creationId xmlns:a16="http://schemas.microsoft.com/office/drawing/2014/main" id="{8A558DD1-5084-4AC2-8747-6B3CF95CC857}"/>
              </a:ext>
            </a:extLst>
          </p:cNvPr>
          <p:cNvSpPr/>
          <p:nvPr/>
        </p:nvSpPr>
        <p:spPr>
          <a:xfrm>
            <a:off x="5457825" y="2105025"/>
            <a:ext cx="638175" cy="165734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1840716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8C809D-CD92-4210-965C-3C99F1A578F6}"/>
              </a:ext>
            </a:extLst>
          </p:cNvPr>
          <p:cNvSpPr>
            <a:spLocks noGrp="1"/>
          </p:cNvSpPr>
          <p:nvPr>
            <p:ph type="title"/>
          </p:nvPr>
        </p:nvSpPr>
        <p:spPr>
          <a:xfrm>
            <a:off x="2543174" y="365125"/>
            <a:ext cx="8810625" cy="1325563"/>
          </a:xfrm>
        </p:spPr>
        <p:txBody>
          <a:bodyPr>
            <a:normAutofit/>
          </a:bodyPr>
          <a:lstStyle/>
          <a:p>
            <a:r>
              <a:rPr lang="en-US" sz="3000" b="1" dirty="0">
                <a:solidFill>
                  <a:schemeClr val="bg1"/>
                </a:solidFill>
                <a:latin typeface="+mn-lt"/>
              </a:rPr>
              <a:t>I-  </a:t>
            </a:r>
            <a:r>
              <a:rPr lang="en-US" sz="3000" b="1" i="0" dirty="0">
                <a:solidFill>
                  <a:schemeClr val="bg1"/>
                </a:solidFill>
                <a:effectLst/>
                <a:latin typeface="+mn-lt"/>
              </a:rPr>
              <a:t>Consumer Preferences, Utility and Ranking                                                      							-5-</a:t>
            </a:r>
            <a:endParaRPr lang="fr-FR" sz="3000" dirty="0"/>
          </a:p>
        </p:txBody>
      </p:sp>
      <p:sp>
        <p:nvSpPr>
          <p:cNvPr id="3" name="Espace réservé du contenu 2">
            <a:extLst>
              <a:ext uri="{FF2B5EF4-FFF2-40B4-BE49-F238E27FC236}">
                <a16:creationId xmlns:a16="http://schemas.microsoft.com/office/drawing/2014/main" id="{9F6DAE75-B915-4E97-B9CF-A22B40C8618B}"/>
              </a:ext>
            </a:extLst>
          </p:cNvPr>
          <p:cNvSpPr>
            <a:spLocks noGrp="1"/>
          </p:cNvSpPr>
          <p:nvPr>
            <p:ph idx="1"/>
          </p:nvPr>
        </p:nvSpPr>
        <p:spPr>
          <a:xfrm>
            <a:off x="76200" y="1825625"/>
            <a:ext cx="8810625" cy="4351338"/>
          </a:xfrm>
        </p:spPr>
        <p:txBody>
          <a:bodyPr>
            <a:normAutofit/>
          </a:bodyPr>
          <a:lstStyle/>
          <a:p>
            <a:pPr marL="0" indent="0">
              <a:buNone/>
            </a:pPr>
            <a:r>
              <a:rPr lang="en-US" sz="2600" b="1" dirty="0">
                <a:solidFill>
                  <a:srgbClr val="FF0000"/>
                </a:solidFill>
              </a:rPr>
              <a:t>	</a:t>
            </a:r>
            <a:r>
              <a:rPr lang="en-US" sz="2600" b="1" dirty="0"/>
              <a:t>I</a:t>
            </a:r>
            <a:r>
              <a:rPr lang="en-US" sz="2600" b="1" i="0" dirty="0">
                <a:effectLst/>
              </a:rPr>
              <a:t>-1-4- Ranking</a:t>
            </a:r>
          </a:p>
          <a:p>
            <a:r>
              <a:rPr lang="en-US" sz="2600" b="0" i="0" dirty="0">
                <a:solidFill>
                  <a:srgbClr val="333333"/>
                </a:solidFill>
                <a:effectLst/>
              </a:rPr>
              <a:t> </a:t>
            </a:r>
            <a:r>
              <a:rPr lang="en-US" sz="2600" b="1" i="0" dirty="0">
                <a:effectLst/>
              </a:rPr>
              <a:t>Ordinal Ranking: </a:t>
            </a:r>
            <a:r>
              <a:rPr lang="en-US" sz="2600" b="0" i="0" dirty="0">
                <a:solidFill>
                  <a:srgbClr val="333333"/>
                </a:solidFill>
                <a:effectLst/>
              </a:rPr>
              <a:t>baskets are ordered or compared to each other without any quantitative information or intensity of preference </a:t>
            </a:r>
          </a:p>
          <a:p>
            <a:pPr marL="0" indent="0">
              <a:buNone/>
            </a:pPr>
            <a:r>
              <a:rPr lang="en-US" sz="2600" dirty="0">
                <a:solidFill>
                  <a:srgbClr val="333333"/>
                </a:solidFill>
              </a:rPr>
              <a:t>		</a:t>
            </a:r>
            <a:r>
              <a:rPr lang="en-US" sz="2600" b="0" i="0" u="sng" dirty="0" err="1">
                <a:solidFill>
                  <a:srgbClr val="333333"/>
                </a:solidFill>
                <a:effectLst/>
              </a:rPr>
              <a:t>ie</a:t>
            </a:r>
            <a:r>
              <a:rPr lang="en-US" sz="2600" b="0" i="0" dirty="0">
                <a:solidFill>
                  <a:srgbClr val="333333"/>
                </a:solidFill>
                <a:effectLst/>
              </a:rPr>
              <a:t>: I like dogs more than cats. </a:t>
            </a:r>
          </a:p>
          <a:p>
            <a:pPr marL="0" indent="0">
              <a:buNone/>
            </a:pPr>
            <a:endParaRPr lang="en-US" sz="2600" b="0" i="0" dirty="0">
              <a:solidFill>
                <a:srgbClr val="333333"/>
              </a:solidFill>
              <a:effectLst/>
            </a:endParaRPr>
          </a:p>
          <a:p>
            <a:r>
              <a:rPr lang="en-US" sz="2600" b="1" i="0" dirty="0">
                <a:effectLst/>
              </a:rPr>
              <a:t>Cardinal Ranking: </a:t>
            </a:r>
            <a:r>
              <a:rPr lang="en-US" sz="2600" b="0" i="0" dirty="0">
                <a:solidFill>
                  <a:srgbClr val="333333"/>
                </a:solidFill>
                <a:effectLst/>
              </a:rPr>
              <a:t>baskets are quantitatively compared </a:t>
            </a:r>
          </a:p>
          <a:p>
            <a:pPr marL="457200" lvl="1" indent="0">
              <a:buNone/>
            </a:pPr>
            <a:r>
              <a:rPr lang="en-US" sz="2600" dirty="0">
                <a:solidFill>
                  <a:srgbClr val="333333"/>
                </a:solidFill>
              </a:rPr>
              <a:t>		</a:t>
            </a:r>
            <a:r>
              <a:rPr lang="en-US" sz="2600" b="0" i="0" u="sng" dirty="0" err="1">
                <a:solidFill>
                  <a:srgbClr val="333333"/>
                </a:solidFill>
                <a:effectLst/>
              </a:rPr>
              <a:t>ie</a:t>
            </a:r>
            <a:r>
              <a:rPr lang="en-US" sz="2600" b="0" i="0" dirty="0">
                <a:solidFill>
                  <a:srgbClr val="333333"/>
                </a:solidFill>
                <a:effectLst/>
              </a:rPr>
              <a:t>: “I like dogs ten times more than cat</a:t>
            </a:r>
            <a:endParaRPr lang="fr-FR" sz="2600" dirty="0"/>
          </a:p>
        </p:txBody>
      </p:sp>
    </p:spTree>
    <p:extLst>
      <p:ext uri="{BB962C8B-B14F-4D97-AF65-F5344CB8AC3E}">
        <p14:creationId xmlns:p14="http://schemas.microsoft.com/office/powerpoint/2010/main" val="2372505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9E18C3-D20F-45A3-A2FA-604DFFF7E466}"/>
              </a:ext>
            </a:extLst>
          </p:cNvPr>
          <p:cNvSpPr>
            <a:spLocks noGrp="1"/>
          </p:cNvSpPr>
          <p:nvPr>
            <p:ph type="title"/>
          </p:nvPr>
        </p:nvSpPr>
        <p:spPr/>
        <p:txBody>
          <a:bodyPr>
            <a:normAutofit/>
          </a:bodyPr>
          <a:lstStyle/>
          <a:p>
            <a:pPr algn="ctr"/>
            <a:r>
              <a:rPr lang="en-US" sz="3600" b="1" dirty="0">
                <a:solidFill>
                  <a:schemeClr val="bg1"/>
                </a:solidFill>
                <a:latin typeface="+mn-lt"/>
              </a:rPr>
              <a:t>           I-2-Utility                                -1- </a:t>
            </a:r>
            <a:endParaRPr lang="fr-FR" sz="3600" dirty="0">
              <a:solidFill>
                <a:schemeClr val="bg1"/>
              </a:solidFill>
              <a:latin typeface="+mn-lt"/>
            </a:endParaRPr>
          </a:p>
        </p:txBody>
      </p:sp>
      <p:sp>
        <p:nvSpPr>
          <p:cNvPr id="3" name="Espace réservé du contenu 2">
            <a:extLst>
              <a:ext uri="{FF2B5EF4-FFF2-40B4-BE49-F238E27FC236}">
                <a16:creationId xmlns:a16="http://schemas.microsoft.com/office/drawing/2014/main" id="{5E2C93EB-8D0E-41CA-B235-4E2030D60029}"/>
              </a:ext>
            </a:extLst>
          </p:cNvPr>
          <p:cNvSpPr>
            <a:spLocks noGrp="1"/>
          </p:cNvSpPr>
          <p:nvPr>
            <p:ph idx="1"/>
          </p:nvPr>
        </p:nvSpPr>
        <p:spPr>
          <a:xfrm>
            <a:off x="142875" y="1825625"/>
            <a:ext cx="7096125" cy="4351338"/>
          </a:xfrm>
        </p:spPr>
        <p:txBody>
          <a:bodyPr>
            <a:normAutofit/>
          </a:bodyPr>
          <a:lstStyle/>
          <a:p>
            <a:pPr marL="91440" lvl="0" indent="-203200" algn="l" rtl="0">
              <a:lnSpc>
                <a:spcPct val="90000"/>
              </a:lnSpc>
              <a:spcBef>
                <a:spcPts val="0"/>
              </a:spcBef>
              <a:spcAft>
                <a:spcPts val="0"/>
              </a:spcAft>
              <a:buClr>
                <a:srgbClr val="1482AB"/>
              </a:buClr>
              <a:buSzPts val="3200"/>
              <a:buFont typeface="Noto Sans Symbols"/>
              <a:buChar char="▪"/>
            </a:pPr>
            <a:r>
              <a:rPr lang="en-US" sz="2600" b="1" dirty="0">
                <a:solidFill>
                  <a:srgbClr val="FF0000"/>
                </a:solidFill>
              </a:rPr>
              <a:t>Utility</a:t>
            </a:r>
            <a:r>
              <a:rPr lang="en-US" sz="2600" dirty="0"/>
              <a:t> is the pleasure or satisfaction obtained from a good or service.</a:t>
            </a:r>
          </a:p>
          <a:p>
            <a:pPr marL="0" lvl="0" indent="0" algn="l" rtl="0">
              <a:lnSpc>
                <a:spcPct val="90000"/>
              </a:lnSpc>
              <a:spcBef>
                <a:spcPts val="0"/>
              </a:spcBef>
              <a:spcAft>
                <a:spcPts val="0"/>
              </a:spcAft>
              <a:buClr>
                <a:srgbClr val="1482AB"/>
              </a:buClr>
              <a:buSzPts val="3200"/>
              <a:buNone/>
            </a:pPr>
            <a:endParaRPr lang="en-US" sz="2600" dirty="0"/>
          </a:p>
          <a:p>
            <a:pPr lvl="0" algn="l" rtl="0">
              <a:lnSpc>
                <a:spcPct val="90000"/>
              </a:lnSpc>
              <a:spcBef>
                <a:spcPts val="0"/>
              </a:spcBef>
              <a:spcAft>
                <a:spcPts val="0"/>
              </a:spcAft>
              <a:buClr>
                <a:srgbClr val="1482AB"/>
              </a:buClr>
              <a:buSzPts val="3200"/>
              <a:buFont typeface="Wingdings" panose="05000000000000000000" pitchFamily="2" charset="2"/>
              <a:buChar char="§"/>
            </a:pPr>
            <a:r>
              <a:rPr lang="en-US" sz="2600" b="1" i="0" dirty="0">
                <a:solidFill>
                  <a:srgbClr val="FF0000"/>
                </a:solidFill>
                <a:effectLst/>
              </a:rPr>
              <a:t>Utility</a:t>
            </a:r>
            <a:r>
              <a:rPr lang="en-US" sz="2600" b="0" i="0" dirty="0">
                <a:solidFill>
                  <a:srgbClr val="333333"/>
                </a:solidFill>
                <a:effectLst/>
              </a:rPr>
              <a:t>: a number that represents the level of satisfaction that the consumer derives from consuming a specific quantity of a good</a:t>
            </a:r>
            <a:endParaRPr lang="en-US" sz="2600" dirty="0"/>
          </a:p>
        </p:txBody>
      </p:sp>
      <p:pic>
        <p:nvPicPr>
          <p:cNvPr id="4" name="Google Shape;313;p14">
            <a:extLst>
              <a:ext uri="{FF2B5EF4-FFF2-40B4-BE49-F238E27FC236}">
                <a16:creationId xmlns:a16="http://schemas.microsoft.com/office/drawing/2014/main" id="{EE044BD8-2D4B-4CC3-833D-5BD5EE2FF8D7}"/>
              </a:ext>
            </a:extLst>
          </p:cNvPr>
          <p:cNvPicPr preferRelativeResize="0"/>
          <p:nvPr/>
        </p:nvPicPr>
        <p:blipFill rotWithShape="1">
          <a:blip r:embed="rId2">
            <a:alphaModFix/>
          </a:blip>
          <a:srcRect/>
          <a:stretch/>
        </p:blipFill>
        <p:spPr>
          <a:xfrm>
            <a:off x="7781192" y="1825625"/>
            <a:ext cx="4193898" cy="4486275"/>
          </a:xfrm>
          <a:prstGeom prst="rect">
            <a:avLst/>
          </a:prstGeom>
          <a:noFill/>
          <a:ln>
            <a:noFill/>
          </a:ln>
        </p:spPr>
      </p:pic>
    </p:spTree>
    <p:extLst>
      <p:ext uri="{BB962C8B-B14F-4D97-AF65-F5344CB8AC3E}">
        <p14:creationId xmlns:p14="http://schemas.microsoft.com/office/powerpoint/2010/main" val="3451350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F5E8CB-F9EA-4E70-8443-D37470C9138C}"/>
              </a:ext>
            </a:extLst>
          </p:cNvPr>
          <p:cNvSpPr>
            <a:spLocks noGrp="1"/>
          </p:cNvSpPr>
          <p:nvPr>
            <p:ph type="title"/>
          </p:nvPr>
        </p:nvSpPr>
        <p:spPr>
          <a:xfrm>
            <a:off x="2686050" y="365126"/>
            <a:ext cx="6505575" cy="920750"/>
          </a:xfrm>
        </p:spPr>
        <p:txBody>
          <a:bodyPr>
            <a:normAutofit/>
          </a:bodyPr>
          <a:lstStyle/>
          <a:p>
            <a:pPr algn="ctr"/>
            <a:r>
              <a:rPr lang="en-US" sz="4400" b="1" dirty="0">
                <a:solidFill>
                  <a:schemeClr val="bg1"/>
                </a:solidFill>
                <a:latin typeface="+mn-lt"/>
              </a:rPr>
              <a:t> I-2-Utility                      -2- </a:t>
            </a:r>
            <a:endParaRPr lang="fr-FR" dirty="0"/>
          </a:p>
        </p:txBody>
      </p:sp>
      <p:sp>
        <p:nvSpPr>
          <p:cNvPr id="3" name="Espace réservé du contenu 2">
            <a:extLst>
              <a:ext uri="{FF2B5EF4-FFF2-40B4-BE49-F238E27FC236}">
                <a16:creationId xmlns:a16="http://schemas.microsoft.com/office/drawing/2014/main" id="{C4F41D6B-466D-4DF1-A997-2FE2D380CC8E}"/>
              </a:ext>
            </a:extLst>
          </p:cNvPr>
          <p:cNvSpPr>
            <a:spLocks noGrp="1"/>
          </p:cNvSpPr>
          <p:nvPr>
            <p:ph idx="1"/>
          </p:nvPr>
        </p:nvSpPr>
        <p:spPr>
          <a:xfrm>
            <a:off x="133350" y="1825625"/>
            <a:ext cx="8571035" cy="4351338"/>
          </a:xfrm>
        </p:spPr>
        <p:txBody>
          <a:bodyPr>
            <a:normAutofit/>
          </a:bodyPr>
          <a:lstStyle/>
          <a:p>
            <a:pPr marL="0" indent="0">
              <a:buNone/>
            </a:pPr>
            <a:r>
              <a:rPr lang="en-US" sz="2600" b="1" i="0" dirty="0">
                <a:effectLst/>
              </a:rPr>
              <a:t>I-2-1- The total utility:</a:t>
            </a:r>
          </a:p>
          <a:p>
            <a:pPr marL="0" indent="0">
              <a:buNone/>
            </a:pPr>
            <a:r>
              <a:rPr lang="en-US" sz="2600" b="1" dirty="0">
                <a:solidFill>
                  <a:srgbClr val="FF0000"/>
                </a:solidFill>
              </a:rPr>
              <a:t>Total Utility (TU)</a:t>
            </a:r>
            <a:r>
              <a:rPr lang="en-US" sz="2600" b="1" i="0" dirty="0">
                <a:solidFill>
                  <a:srgbClr val="FF0000"/>
                </a:solidFill>
                <a:effectLst/>
              </a:rPr>
              <a:t> </a:t>
            </a:r>
            <a:r>
              <a:rPr lang="en-US" sz="2600" i="0" dirty="0">
                <a:effectLst/>
              </a:rPr>
              <a:t>is</a:t>
            </a:r>
            <a:r>
              <a:rPr lang="en-US" sz="2600" b="1" i="0" dirty="0">
                <a:solidFill>
                  <a:srgbClr val="FF0000"/>
                </a:solidFill>
                <a:effectLst/>
              </a:rPr>
              <a:t> </a:t>
            </a:r>
            <a:r>
              <a:rPr lang="en-US" sz="2600" b="0" i="0" dirty="0">
                <a:solidFill>
                  <a:srgbClr val="333333"/>
                </a:solidFill>
                <a:effectLst/>
              </a:rPr>
              <a:t>the total amount of satisfaction that you get from consuming a product. </a:t>
            </a:r>
            <a:endParaRPr lang="en-US" sz="2600" dirty="0">
              <a:solidFill>
                <a:srgbClr val="333333"/>
              </a:solidFill>
            </a:endParaRPr>
          </a:p>
          <a:p>
            <a:pPr marL="0" indent="0">
              <a:buNone/>
            </a:pPr>
            <a:endParaRPr lang="en-US" sz="2600" b="0" i="0" dirty="0">
              <a:solidFill>
                <a:srgbClr val="333333"/>
              </a:solidFill>
              <a:effectLst/>
            </a:endParaRPr>
          </a:p>
          <a:p>
            <a:pPr marL="0" indent="0">
              <a:buNone/>
            </a:pPr>
            <a:r>
              <a:rPr lang="en-US" sz="2600" b="1" i="0" dirty="0">
                <a:effectLst/>
              </a:rPr>
              <a:t>I-2-2- The marginal utility: </a:t>
            </a:r>
          </a:p>
          <a:p>
            <a:pPr marL="0" indent="0">
              <a:buNone/>
            </a:pPr>
            <a:r>
              <a:rPr lang="en-US" sz="2600" b="1" dirty="0">
                <a:solidFill>
                  <a:srgbClr val="FF0000"/>
                </a:solidFill>
              </a:rPr>
              <a:t>Marginal Utility (MU) </a:t>
            </a:r>
            <a:r>
              <a:rPr lang="en-US" sz="2600" dirty="0"/>
              <a:t>is</a:t>
            </a:r>
            <a:r>
              <a:rPr lang="en-US" sz="2600" b="1" dirty="0">
                <a:solidFill>
                  <a:srgbClr val="FF0000"/>
                </a:solidFill>
              </a:rPr>
              <a:t> </a:t>
            </a:r>
            <a:r>
              <a:rPr lang="en-US" sz="2400" dirty="0"/>
              <a:t>the change in total utility obtained by consuming one additional (marginal) unit of a good or service. </a:t>
            </a:r>
          </a:p>
          <a:p>
            <a:pPr marL="0" indent="0">
              <a:buNone/>
            </a:pPr>
            <a:endParaRPr lang="fr-FR" sz="2600" dirty="0"/>
          </a:p>
        </p:txBody>
      </p:sp>
      <p:pic>
        <p:nvPicPr>
          <p:cNvPr id="4" name="Google Shape;328;p16">
            <a:extLst>
              <a:ext uri="{FF2B5EF4-FFF2-40B4-BE49-F238E27FC236}">
                <a16:creationId xmlns:a16="http://schemas.microsoft.com/office/drawing/2014/main" id="{FB098DF2-AF50-4104-850E-A23C9441CFDE}"/>
              </a:ext>
            </a:extLst>
          </p:cNvPr>
          <p:cNvPicPr preferRelativeResize="0"/>
          <p:nvPr/>
        </p:nvPicPr>
        <p:blipFill rotWithShape="1">
          <a:blip r:embed="rId2">
            <a:alphaModFix/>
          </a:blip>
          <a:srcRect r="53407" b="88583"/>
          <a:stretch/>
        </p:blipFill>
        <p:spPr>
          <a:xfrm>
            <a:off x="1300406" y="5019859"/>
            <a:ext cx="6384925" cy="1042987"/>
          </a:xfrm>
          <a:prstGeom prst="rect">
            <a:avLst/>
          </a:prstGeom>
          <a:noFill/>
          <a:ln>
            <a:noFill/>
          </a:ln>
        </p:spPr>
      </p:pic>
    </p:spTree>
    <p:extLst>
      <p:ext uri="{BB962C8B-B14F-4D97-AF65-F5344CB8AC3E}">
        <p14:creationId xmlns:p14="http://schemas.microsoft.com/office/powerpoint/2010/main" val="4241510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494FA5-84F8-4CDC-B141-8387B4EA6CF1}"/>
              </a:ext>
            </a:extLst>
          </p:cNvPr>
          <p:cNvSpPr>
            <a:spLocks noGrp="1"/>
          </p:cNvSpPr>
          <p:nvPr>
            <p:ph type="title"/>
          </p:nvPr>
        </p:nvSpPr>
        <p:spPr/>
        <p:txBody>
          <a:bodyPr/>
          <a:lstStyle/>
          <a:p>
            <a:r>
              <a:rPr lang="en-US" sz="4400" b="1" dirty="0">
                <a:solidFill>
                  <a:schemeClr val="bg1"/>
                </a:solidFill>
                <a:latin typeface="+mn-lt"/>
              </a:rPr>
              <a:t>		I-2-Utility                      -3-</a:t>
            </a:r>
            <a:endParaRPr lang="fr-FR" dirty="0"/>
          </a:p>
        </p:txBody>
      </p:sp>
      <p:sp>
        <p:nvSpPr>
          <p:cNvPr id="3" name="Espace réservé du contenu 2">
            <a:extLst>
              <a:ext uri="{FF2B5EF4-FFF2-40B4-BE49-F238E27FC236}">
                <a16:creationId xmlns:a16="http://schemas.microsoft.com/office/drawing/2014/main" id="{74062D97-52EF-4FAB-9710-256AA6C66D59}"/>
              </a:ext>
            </a:extLst>
          </p:cNvPr>
          <p:cNvSpPr>
            <a:spLocks noGrp="1"/>
          </p:cNvSpPr>
          <p:nvPr>
            <p:ph idx="1"/>
          </p:nvPr>
        </p:nvSpPr>
        <p:spPr>
          <a:xfrm>
            <a:off x="161925" y="1690688"/>
            <a:ext cx="11191875" cy="4486275"/>
          </a:xfrm>
        </p:spPr>
        <p:txBody>
          <a:bodyPr/>
          <a:lstStyle/>
          <a:p>
            <a:r>
              <a:rPr lang="fr-FR" b="1" u="sng" dirty="0"/>
              <a:t>Exemple</a:t>
            </a:r>
            <a:r>
              <a:rPr lang="fr-FR" dirty="0"/>
              <a:t>:</a:t>
            </a:r>
          </a:p>
        </p:txBody>
      </p:sp>
      <p:pic>
        <p:nvPicPr>
          <p:cNvPr id="11268" name="Picture 4" descr="How to Calculate Marginal Utility: 11 Steps (with Pictures)">
            <a:extLst>
              <a:ext uri="{FF2B5EF4-FFF2-40B4-BE49-F238E27FC236}">
                <a16:creationId xmlns:a16="http://schemas.microsoft.com/office/drawing/2014/main" id="{5A3D9768-3833-4562-9586-0B0BA1824A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5100" y="1266825"/>
            <a:ext cx="9258300" cy="5124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895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6A0A31-CF94-4DD1-A25D-2731680F8652}"/>
              </a:ext>
            </a:extLst>
          </p:cNvPr>
          <p:cNvSpPr>
            <a:spLocks noGrp="1"/>
          </p:cNvSpPr>
          <p:nvPr>
            <p:ph type="title"/>
          </p:nvPr>
        </p:nvSpPr>
        <p:spPr>
          <a:xfrm>
            <a:off x="2343150" y="365125"/>
            <a:ext cx="9010650" cy="1325563"/>
          </a:xfrm>
        </p:spPr>
        <p:txBody>
          <a:bodyPr>
            <a:normAutofit/>
          </a:bodyPr>
          <a:lstStyle/>
          <a:p>
            <a:r>
              <a:rPr lang="en-US" sz="3200" b="1" dirty="0">
                <a:solidFill>
                  <a:schemeClr val="bg1"/>
                </a:solidFill>
                <a:latin typeface="+mn-lt"/>
              </a:rPr>
              <a:t>I-3 Law of Diminishing Marginal Utility   -1-</a:t>
            </a:r>
            <a:endParaRPr lang="fr-FR" sz="3200" dirty="0">
              <a:solidFill>
                <a:schemeClr val="bg1"/>
              </a:solidFill>
              <a:latin typeface="+mn-lt"/>
            </a:endParaRPr>
          </a:p>
        </p:txBody>
      </p:sp>
      <p:sp>
        <p:nvSpPr>
          <p:cNvPr id="3" name="Espace réservé du contenu 2">
            <a:extLst>
              <a:ext uri="{FF2B5EF4-FFF2-40B4-BE49-F238E27FC236}">
                <a16:creationId xmlns:a16="http://schemas.microsoft.com/office/drawing/2014/main" id="{D0F8192D-183D-4B69-9748-CFCD8DC59C4B}"/>
              </a:ext>
            </a:extLst>
          </p:cNvPr>
          <p:cNvSpPr>
            <a:spLocks noGrp="1"/>
          </p:cNvSpPr>
          <p:nvPr>
            <p:ph idx="1"/>
          </p:nvPr>
        </p:nvSpPr>
        <p:spPr>
          <a:xfrm>
            <a:off x="133350" y="1825625"/>
            <a:ext cx="8623788" cy="4351338"/>
          </a:xfrm>
        </p:spPr>
        <p:txBody>
          <a:bodyPr/>
          <a:lstStyle/>
          <a:p>
            <a:pPr marL="0" lvl="0" indent="0" algn="l" rtl="0">
              <a:lnSpc>
                <a:spcPct val="90000"/>
              </a:lnSpc>
              <a:spcBef>
                <a:spcPts val="0"/>
              </a:spcBef>
              <a:spcAft>
                <a:spcPts val="0"/>
              </a:spcAft>
              <a:buSzPts val="3200"/>
              <a:buNone/>
            </a:pPr>
            <a:r>
              <a:rPr lang="en-US" dirty="0"/>
              <a:t>	</a:t>
            </a:r>
            <a:r>
              <a:rPr lang="en-US" b="1" dirty="0"/>
              <a:t>I-3-1- Utility with one good</a:t>
            </a:r>
          </a:p>
          <a:p>
            <a:pPr marL="0" lvl="0" indent="0" algn="l" rtl="0">
              <a:lnSpc>
                <a:spcPct val="90000"/>
              </a:lnSpc>
              <a:spcBef>
                <a:spcPts val="0"/>
              </a:spcBef>
              <a:spcAft>
                <a:spcPts val="0"/>
              </a:spcAft>
              <a:buSzPts val="3200"/>
              <a:buNone/>
            </a:pPr>
            <a:r>
              <a:rPr lang="en-US" dirty="0"/>
              <a:t>The marginal utility of a good declines as more of it is consumed in a given time period.</a:t>
            </a:r>
          </a:p>
        </p:txBody>
      </p:sp>
      <p:pic>
        <p:nvPicPr>
          <p:cNvPr id="7170" name="Picture 2" descr="Pin on Diminishing marginal utility">
            <a:extLst>
              <a:ext uri="{FF2B5EF4-FFF2-40B4-BE49-F238E27FC236}">
                <a16:creationId xmlns:a16="http://schemas.microsoft.com/office/drawing/2014/main" id="{964A3A0C-A4CC-4787-AFCA-ED088FBB13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2914650"/>
            <a:ext cx="11674719" cy="337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042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1AD7D4-E898-4955-851E-A164140CEBE8}"/>
              </a:ext>
            </a:extLst>
          </p:cNvPr>
          <p:cNvSpPr>
            <a:spLocks noGrp="1"/>
          </p:cNvSpPr>
          <p:nvPr>
            <p:ph type="title"/>
          </p:nvPr>
        </p:nvSpPr>
        <p:spPr>
          <a:xfrm>
            <a:off x="2209800" y="365125"/>
            <a:ext cx="9144000" cy="854075"/>
          </a:xfrm>
        </p:spPr>
        <p:txBody>
          <a:bodyPr>
            <a:normAutofit/>
          </a:bodyPr>
          <a:lstStyle/>
          <a:p>
            <a:r>
              <a:rPr lang="en-US" sz="3200" b="1" dirty="0">
                <a:solidFill>
                  <a:schemeClr val="bg1"/>
                </a:solidFill>
                <a:latin typeface="+mn-lt"/>
              </a:rPr>
              <a:t>I-3 Law of Diminishing Marginal Utility   -2-</a:t>
            </a:r>
            <a:endParaRPr lang="fr-FR" sz="3200" dirty="0"/>
          </a:p>
        </p:txBody>
      </p:sp>
      <p:sp>
        <p:nvSpPr>
          <p:cNvPr id="3" name="Espace réservé du contenu 2">
            <a:extLst>
              <a:ext uri="{FF2B5EF4-FFF2-40B4-BE49-F238E27FC236}">
                <a16:creationId xmlns:a16="http://schemas.microsoft.com/office/drawing/2014/main" id="{6C7DD9A1-525A-4118-BEB4-1E756D67AF53}"/>
              </a:ext>
            </a:extLst>
          </p:cNvPr>
          <p:cNvSpPr>
            <a:spLocks noGrp="1"/>
          </p:cNvSpPr>
          <p:nvPr>
            <p:ph idx="1"/>
          </p:nvPr>
        </p:nvSpPr>
        <p:spPr>
          <a:xfrm>
            <a:off x="180976" y="1690688"/>
            <a:ext cx="8584956" cy="4486275"/>
          </a:xfrm>
        </p:spPr>
        <p:txBody>
          <a:bodyPr/>
          <a:lstStyle/>
          <a:p>
            <a:pPr marL="0" indent="0">
              <a:buNone/>
            </a:pPr>
            <a:r>
              <a:rPr lang="en-US" b="1" i="0" dirty="0">
                <a:solidFill>
                  <a:srgbClr val="333333"/>
                </a:solidFill>
                <a:effectLst/>
              </a:rPr>
              <a:t>	I-3-2- Utility With 2 or More Goods </a:t>
            </a:r>
            <a:r>
              <a:rPr lang="en-US" b="0" i="0" dirty="0">
                <a:solidFill>
                  <a:srgbClr val="333333"/>
                </a:solidFill>
                <a:effectLst/>
              </a:rPr>
              <a:t> </a:t>
            </a:r>
          </a:p>
          <a:p>
            <a:r>
              <a:rPr lang="en-US" sz="2600" b="0" i="0" dirty="0">
                <a:solidFill>
                  <a:srgbClr val="333333"/>
                </a:solidFill>
                <a:effectLst/>
              </a:rPr>
              <a:t>Utility and 1 good can be measured on a 2 dimensional graph, </a:t>
            </a:r>
          </a:p>
          <a:p>
            <a:pPr marL="0" indent="0">
              <a:buNone/>
            </a:pPr>
            <a:r>
              <a:rPr lang="en-US" sz="2600" b="0" i="0" dirty="0">
                <a:solidFill>
                  <a:srgbClr val="333333"/>
                </a:solidFill>
                <a:effectLst/>
              </a:rPr>
              <a:t>• Utility and 2 goods must be measured on a 3 dimensional graph</a:t>
            </a:r>
          </a:p>
          <a:p>
            <a:pPr marL="0" indent="0">
              <a:buNone/>
            </a:pPr>
            <a:endParaRPr lang="en-US" sz="2600" dirty="0">
              <a:solidFill>
                <a:srgbClr val="333333"/>
              </a:solidFill>
            </a:endParaRPr>
          </a:p>
          <a:p>
            <a:pPr marL="0" indent="0">
              <a:buNone/>
            </a:pPr>
            <a:r>
              <a:rPr lang="en-US" sz="2600" b="0" i="0" dirty="0">
                <a:solidFill>
                  <a:srgbClr val="333333"/>
                </a:solidFill>
                <a:effectLst/>
              </a:rPr>
              <a:t> • Here Marginal Utility uses the ceteris paribus assumption: how does utility change when 1 good changes, everything else held constant? </a:t>
            </a:r>
            <a:endParaRPr lang="fr-FR" sz="2600" dirty="0"/>
          </a:p>
        </p:txBody>
      </p:sp>
    </p:spTree>
    <p:extLst>
      <p:ext uri="{BB962C8B-B14F-4D97-AF65-F5344CB8AC3E}">
        <p14:creationId xmlns:p14="http://schemas.microsoft.com/office/powerpoint/2010/main" val="466005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E74367-1CA6-4100-B8A4-03B5B0371B20}"/>
              </a:ext>
            </a:extLst>
          </p:cNvPr>
          <p:cNvSpPr>
            <a:spLocks noGrp="1"/>
          </p:cNvSpPr>
          <p:nvPr>
            <p:ph type="title"/>
          </p:nvPr>
        </p:nvSpPr>
        <p:spPr>
          <a:xfrm>
            <a:off x="2324100" y="365125"/>
            <a:ext cx="9029700" cy="1325563"/>
          </a:xfrm>
        </p:spPr>
        <p:txBody>
          <a:bodyPr>
            <a:normAutofit/>
          </a:bodyPr>
          <a:lstStyle/>
          <a:p>
            <a:r>
              <a:rPr lang="en-US" sz="3200" b="1" dirty="0">
                <a:solidFill>
                  <a:schemeClr val="bg1"/>
                </a:solidFill>
                <a:latin typeface="+mn-lt"/>
              </a:rPr>
              <a:t>I-3 Law of Diminishing Marginal Utility   -3-</a:t>
            </a:r>
            <a:endParaRPr lang="fr-FR" sz="3200" dirty="0"/>
          </a:p>
        </p:txBody>
      </p:sp>
      <p:sp>
        <p:nvSpPr>
          <p:cNvPr id="3" name="Espace réservé du contenu 2">
            <a:extLst>
              <a:ext uri="{FF2B5EF4-FFF2-40B4-BE49-F238E27FC236}">
                <a16:creationId xmlns:a16="http://schemas.microsoft.com/office/drawing/2014/main" id="{E6329739-1E70-4206-B4AB-CAF9E50B8F23}"/>
              </a:ext>
            </a:extLst>
          </p:cNvPr>
          <p:cNvSpPr>
            <a:spLocks noGrp="1"/>
          </p:cNvSpPr>
          <p:nvPr>
            <p:ph idx="1"/>
          </p:nvPr>
        </p:nvSpPr>
        <p:spPr/>
        <p:txBody>
          <a:bodyPr/>
          <a:lstStyle/>
          <a:p>
            <a:pPr marL="91440" lvl="0" indent="-203200" algn="l" rtl="0">
              <a:lnSpc>
                <a:spcPct val="90000"/>
              </a:lnSpc>
              <a:spcBef>
                <a:spcPts val="0"/>
              </a:spcBef>
              <a:spcAft>
                <a:spcPts val="0"/>
              </a:spcAft>
              <a:buSzPts val="3200"/>
              <a:buFont typeface="Noto Sans Symbols"/>
              <a:buChar char="▪"/>
            </a:pPr>
            <a:r>
              <a:rPr lang="en-US" dirty="0"/>
              <a:t>As long as the marginal utility is positive, the consumer receives additional satisfaction and total utility increases.</a:t>
            </a:r>
          </a:p>
          <a:p>
            <a:pPr marL="91440" lvl="0" indent="-203200" algn="l" rtl="0">
              <a:lnSpc>
                <a:spcPct val="90000"/>
              </a:lnSpc>
              <a:spcBef>
                <a:spcPts val="1400"/>
              </a:spcBef>
              <a:spcAft>
                <a:spcPts val="0"/>
              </a:spcAft>
              <a:buSzPts val="3200"/>
              <a:buFont typeface="Noto Sans Symbols"/>
              <a:buChar char="▪"/>
            </a:pPr>
            <a:r>
              <a:rPr lang="en-US" dirty="0"/>
              <a:t>Additional quantities of a good yield increasingly smaller increments of satisfaction.</a:t>
            </a:r>
          </a:p>
          <a:p>
            <a:endParaRPr lang="fr-FR" dirty="0"/>
          </a:p>
        </p:txBody>
      </p:sp>
    </p:spTree>
    <p:extLst>
      <p:ext uri="{BB962C8B-B14F-4D97-AF65-F5344CB8AC3E}">
        <p14:creationId xmlns:p14="http://schemas.microsoft.com/office/powerpoint/2010/main" val="202627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85D910-CF89-4F00-9476-DBBCFDA2F507}"/>
              </a:ext>
            </a:extLst>
          </p:cNvPr>
          <p:cNvSpPr>
            <a:spLocks noGrp="1"/>
          </p:cNvSpPr>
          <p:nvPr>
            <p:ph type="title"/>
          </p:nvPr>
        </p:nvSpPr>
        <p:spPr>
          <a:xfrm>
            <a:off x="2219324" y="365125"/>
            <a:ext cx="9134475" cy="1325563"/>
          </a:xfrm>
        </p:spPr>
        <p:txBody>
          <a:bodyPr>
            <a:normAutofit/>
          </a:bodyPr>
          <a:lstStyle/>
          <a:p>
            <a:r>
              <a:rPr lang="en-US" sz="3200" b="1" dirty="0">
                <a:solidFill>
                  <a:schemeClr val="bg1"/>
                </a:solidFill>
                <a:latin typeface="+mn-lt"/>
              </a:rPr>
              <a:t>I-3 Law of Diminishing Marginal Utility   -4-</a:t>
            </a:r>
            <a:endParaRPr lang="fr-FR" sz="3200" dirty="0"/>
          </a:p>
        </p:txBody>
      </p:sp>
      <p:pic>
        <p:nvPicPr>
          <p:cNvPr id="2050" name="Picture 2" descr="Marginal Utility | Intelligent Economist">
            <a:extLst>
              <a:ext uri="{FF2B5EF4-FFF2-40B4-BE49-F238E27FC236}">
                <a16:creationId xmlns:a16="http://schemas.microsoft.com/office/drawing/2014/main" id="{2FDB951D-C176-4885-84D4-417BF9773C3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7300" y="1419226"/>
            <a:ext cx="3102952" cy="4886324"/>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FA6032C8-BC8D-4705-9E63-B4625473D781}"/>
              </a:ext>
            </a:extLst>
          </p:cNvPr>
          <p:cNvSpPr txBox="1"/>
          <p:nvPr/>
        </p:nvSpPr>
        <p:spPr>
          <a:xfrm>
            <a:off x="71069" y="1690688"/>
            <a:ext cx="8606937" cy="6749540"/>
          </a:xfrm>
          <a:prstGeom prst="rect">
            <a:avLst/>
          </a:prstGeom>
          <a:noFill/>
        </p:spPr>
        <p:txBody>
          <a:bodyPr wrap="square">
            <a:spAutoFit/>
          </a:bodyPr>
          <a:lstStyle/>
          <a:p>
            <a:pPr lvl="0" algn="l" rtl="0">
              <a:lnSpc>
                <a:spcPct val="90000"/>
              </a:lnSpc>
              <a:spcBef>
                <a:spcPts val="0"/>
              </a:spcBef>
              <a:spcAft>
                <a:spcPts val="0"/>
              </a:spcAft>
              <a:buSzPts val="3200"/>
            </a:pPr>
            <a:endParaRPr lang="en-US" sz="2600" dirty="0"/>
          </a:p>
          <a:p>
            <a:pPr marL="91440" lvl="0" indent="-203200" algn="l" rtl="0">
              <a:lnSpc>
                <a:spcPct val="90000"/>
              </a:lnSpc>
              <a:spcBef>
                <a:spcPts val="0"/>
              </a:spcBef>
              <a:spcAft>
                <a:spcPts val="0"/>
              </a:spcAft>
              <a:buSzPts val="3200"/>
              <a:buFont typeface="Noto Sans Symbols"/>
              <a:buChar char="▪"/>
            </a:pPr>
            <a:r>
              <a:rPr lang="en-US" sz="2600" dirty="0"/>
              <a:t>An absolute measure of utility is not possible because the perception of satisfaction differs among individuals.</a:t>
            </a:r>
          </a:p>
          <a:p>
            <a:pPr lvl="0" algn="l" rtl="0">
              <a:lnSpc>
                <a:spcPct val="90000"/>
              </a:lnSpc>
              <a:spcBef>
                <a:spcPts val="0"/>
              </a:spcBef>
              <a:spcAft>
                <a:spcPts val="0"/>
              </a:spcAft>
              <a:buSzPts val="3200"/>
            </a:pPr>
            <a:endParaRPr lang="en-US" sz="2600" dirty="0"/>
          </a:p>
          <a:p>
            <a:pPr marL="91440" lvl="0" indent="-203200" algn="l" rtl="0">
              <a:lnSpc>
                <a:spcPct val="90000"/>
              </a:lnSpc>
              <a:spcBef>
                <a:spcPts val="1400"/>
              </a:spcBef>
              <a:spcAft>
                <a:spcPts val="0"/>
              </a:spcAft>
              <a:buSzPts val="3200"/>
              <a:buFont typeface="Noto Sans Symbols"/>
              <a:buChar char="▪"/>
            </a:pPr>
            <a:r>
              <a:rPr lang="en-US" sz="2600" dirty="0"/>
              <a:t>Diminishing marginal utility is a common experience.</a:t>
            </a:r>
          </a:p>
          <a:p>
            <a:pPr lvl="0" algn="l" rtl="0">
              <a:lnSpc>
                <a:spcPct val="90000"/>
              </a:lnSpc>
              <a:spcBef>
                <a:spcPts val="1400"/>
              </a:spcBef>
              <a:spcAft>
                <a:spcPts val="0"/>
              </a:spcAft>
              <a:buSzPts val="3200"/>
            </a:pPr>
            <a:endParaRPr lang="en-US" sz="2600" dirty="0"/>
          </a:p>
          <a:p>
            <a:pPr marL="91440" lvl="0" indent="-203200" algn="l" rtl="0">
              <a:lnSpc>
                <a:spcPct val="90000"/>
              </a:lnSpc>
              <a:spcBef>
                <a:spcPts val="1400"/>
              </a:spcBef>
              <a:spcAft>
                <a:spcPts val="0"/>
              </a:spcAft>
              <a:buSzPts val="3200"/>
              <a:buFont typeface="Noto Sans Symbols"/>
              <a:buChar char="▪"/>
            </a:pPr>
            <a:r>
              <a:rPr lang="en-US" sz="2600" dirty="0"/>
              <a:t>It is a sufficient basis for economic predictions of consumer behavior.</a:t>
            </a:r>
          </a:p>
          <a:p>
            <a:pPr marL="91440" lvl="0" indent="-203200" algn="l" rtl="0">
              <a:lnSpc>
                <a:spcPct val="90000"/>
              </a:lnSpc>
              <a:spcBef>
                <a:spcPts val="1400"/>
              </a:spcBef>
              <a:spcAft>
                <a:spcPts val="0"/>
              </a:spcAft>
              <a:buSzPts val="3200"/>
              <a:buFont typeface="Noto Sans Symbols"/>
              <a:buChar char="▪"/>
            </a:pPr>
            <a:endParaRPr lang="en-US" sz="2600" dirty="0"/>
          </a:p>
          <a:p>
            <a:pPr marL="91440" lvl="0" indent="-203200" algn="l" rtl="0">
              <a:lnSpc>
                <a:spcPct val="90000"/>
              </a:lnSpc>
              <a:spcBef>
                <a:spcPts val="1400"/>
              </a:spcBef>
              <a:spcAft>
                <a:spcPts val="0"/>
              </a:spcAft>
              <a:buSzPts val="3200"/>
              <a:buFont typeface="Noto Sans Symbols"/>
              <a:buChar char="▪"/>
            </a:pPr>
            <a:endParaRPr lang="en-US" sz="2600" dirty="0"/>
          </a:p>
          <a:p>
            <a:pPr marL="91440" lvl="0" indent="-203200" algn="l" rtl="0">
              <a:lnSpc>
                <a:spcPct val="90000"/>
              </a:lnSpc>
              <a:spcBef>
                <a:spcPts val="1400"/>
              </a:spcBef>
              <a:spcAft>
                <a:spcPts val="0"/>
              </a:spcAft>
              <a:buSzPts val="3200"/>
              <a:buFont typeface="Noto Sans Symbols"/>
              <a:buChar char="▪"/>
            </a:pPr>
            <a:endParaRPr lang="en-US" sz="2600" dirty="0"/>
          </a:p>
          <a:p>
            <a:pPr marL="91440" lvl="0" indent="-203200" algn="l" rtl="0">
              <a:lnSpc>
                <a:spcPct val="90000"/>
              </a:lnSpc>
              <a:spcBef>
                <a:spcPts val="1400"/>
              </a:spcBef>
              <a:spcAft>
                <a:spcPts val="0"/>
              </a:spcAft>
              <a:buSzPts val="3200"/>
              <a:buFont typeface="Noto Sans Symbols"/>
              <a:buChar char="▪"/>
            </a:pPr>
            <a:endParaRPr lang="en-US" sz="2600" dirty="0"/>
          </a:p>
          <a:p>
            <a:pPr marL="91440" lvl="0" indent="-203200" algn="l" rtl="0">
              <a:lnSpc>
                <a:spcPct val="90000"/>
              </a:lnSpc>
              <a:spcBef>
                <a:spcPts val="1400"/>
              </a:spcBef>
              <a:spcAft>
                <a:spcPts val="0"/>
              </a:spcAft>
              <a:buSzPts val="3200"/>
              <a:buFont typeface="Noto Sans Symbols"/>
              <a:buChar char="▪"/>
            </a:pPr>
            <a:endParaRPr lang="en-US" sz="2600" dirty="0"/>
          </a:p>
          <a:p>
            <a:pPr marL="91440" lvl="0" indent="-203200" algn="l" rtl="0">
              <a:lnSpc>
                <a:spcPct val="90000"/>
              </a:lnSpc>
              <a:spcBef>
                <a:spcPts val="1400"/>
              </a:spcBef>
              <a:spcAft>
                <a:spcPts val="0"/>
              </a:spcAft>
              <a:buSzPts val="3200"/>
              <a:buFont typeface="Noto Sans Symbols"/>
              <a:buChar char="▪"/>
            </a:pPr>
            <a:endParaRPr lang="en-US" sz="2600" dirty="0"/>
          </a:p>
        </p:txBody>
      </p:sp>
    </p:spTree>
    <p:extLst>
      <p:ext uri="{BB962C8B-B14F-4D97-AF65-F5344CB8AC3E}">
        <p14:creationId xmlns:p14="http://schemas.microsoft.com/office/powerpoint/2010/main" val="2475036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8BCF9-5560-4067-9A32-23462761AA73}"/>
              </a:ext>
            </a:extLst>
          </p:cNvPr>
          <p:cNvSpPr>
            <a:spLocks noGrp="1"/>
          </p:cNvSpPr>
          <p:nvPr>
            <p:ph type="title"/>
          </p:nvPr>
        </p:nvSpPr>
        <p:spPr/>
        <p:txBody>
          <a:bodyPr>
            <a:normAutofit/>
          </a:bodyPr>
          <a:lstStyle/>
          <a:p>
            <a:pPr algn="ctr"/>
            <a:r>
              <a:rPr lang="fr-FR" sz="3600" b="1" dirty="0">
                <a:solidFill>
                  <a:schemeClr val="bg1"/>
                </a:solidFill>
                <a:latin typeface="+mn-lt"/>
              </a:rPr>
              <a:t>I-4- Indifference </a:t>
            </a:r>
            <a:r>
              <a:rPr lang="fr-FR" sz="3600" b="1" dirty="0" err="1">
                <a:solidFill>
                  <a:schemeClr val="bg1"/>
                </a:solidFill>
                <a:latin typeface="+mn-lt"/>
              </a:rPr>
              <a:t>Curves</a:t>
            </a:r>
            <a:r>
              <a:rPr lang="fr-FR" sz="3600" b="1" dirty="0">
                <a:solidFill>
                  <a:schemeClr val="bg1"/>
                </a:solidFill>
                <a:latin typeface="+mn-lt"/>
              </a:rPr>
              <a:t>           -1-</a:t>
            </a:r>
          </a:p>
        </p:txBody>
      </p:sp>
      <p:sp>
        <p:nvSpPr>
          <p:cNvPr id="3" name="Espace réservé du contenu 2">
            <a:extLst>
              <a:ext uri="{FF2B5EF4-FFF2-40B4-BE49-F238E27FC236}">
                <a16:creationId xmlns:a16="http://schemas.microsoft.com/office/drawing/2014/main" id="{4D042D70-995E-4A52-A343-262BD9B5E64D}"/>
              </a:ext>
            </a:extLst>
          </p:cNvPr>
          <p:cNvSpPr>
            <a:spLocks noGrp="1"/>
          </p:cNvSpPr>
          <p:nvPr>
            <p:ph idx="1"/>
          </p:nvPr>
        </p:nvSpPr>
        <p:spPr>
          <a:xfrm>
            <a:off x="200025" y="1825625"/>
            <a:ext cx="8524875" cy="4351338"/>
          </a:xfrm>
        </p:spPr>
        <p:txBody>
          <a:bodyPr/>
          <a:lstStyle/>
          <a:p>
            <a:pPr algn="just"/>
            <a:r>
              <a:rPr lang="en-US" b="0" i="0" dirty="0">
                <a:solidFill>
                  <a:srgbClr val="4D5156"/>
                </a:solidFill>
                <a:effectLst/>
              </a:rPr>
              <a:t> </a:t>
            </a:r>
            <a:r>
              <a:rPr lang="en-US" b="1" i="0" dirty="0">
                <a:solidFill>
                  <a:srgbClr val="FF0000"/>
                </a:solidFill>
                <a:effectLst/>
              </a:rPr>
              <a:t>Indifference curve</a:t>
            </a:r>
            <a:r>
              <a:rPr lang="en-US" b="0" i="0" dirty="0">
                <a:solidFill>
                  <a:srgbClr val="4D5156"/>
                </a:solidFill>
                <a:effectLst/>
              </a:rPr>
              <a:t>: points connected on a graph representing different quantities of two goods, points between which a consumer is indifferent</a:t>
            </a:r>
          </a:p>
          <a:p>
            <a:pPr marL="0" indent="0" algn="just">
              <a:buNone/>
            </a:pPr>
            <a:endParaRPr lang="en-US" b="0" i="0" dirty="0">
              <a:solidFill>
                <a:srgbClr val="4D5156"/>
              </a:solidFill>
              <a:effectLst/>
            </a:endParaRPr>
          </a:p>
          <a:p>
            <a:pPr algn="just"/>
            <a:r>
              <a:rPr lang="en-US" b="1" dirty="0">
                <a:solidFill>
                  <a:srgbClr val="FF0000"/>
                </a:solidFill>
              </a:rPr>
              <a:t>I</a:t>
            </a:r>
            <a:r>
              <a:rPr lang="en-US" b="1" i="0" dirty="0">
                <a:solidFill>
                  <a:srgbClr val="FF0000"/>
                </a:solidFill>
                <a:effectLst/>
              </a:rPr>
              <a:t>ndifference curve </a:t>
            </a:r>
            <a:r>
              <a:rPr lang="en-US" b="0" i="0" dirty="0">
                <a:solidFill>
                  <a:srgbClr val="4D5156"/>
                </a:solidFill>
                <a:effectLst/>
              </a:rPr>
              <a:t>is the locus of various points showing different combinations of two goods providing equal utility to the consumer.</a:t>
            </a:r>
            <a:endParaRPr lang="fr-FR" dirty="0"/>
          </a:p>
        </p:txBody>
      </p:sp>
    </p:spTree>
    <p:extLst>
      <p:ext uri="{BB962C8B-B14F-4D97-AF65-F5344CB8AC3E}">
        <p14:creationId xmlns:p14="http://schemas.microsoft.com/office/powerpoint/2010/main" val="83306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y From the indifference curves, we know that: A ≈ B, C ≈ D">
            <a:extLst>
              <a:ext uri="{FF2B5EF4-FFF2-40B4-BE49-F238E27FC236}">
                <a16:creationId xmlns:a16="http://schemas.microsoft.com/office/drawing/2014/main" id="{4FB4F14A-0A79-4A11-9D93-D889C054D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0" y="2083517"/>
            <a:ext cx="5219700" cy="4228141"/>
          </a:xfrm>
          <a:prstGeom prst="rect">
            <a:avLst/>
          </a:prstGeom>
          <a:noFill/>
          <a:extLst>
            <a:ext uri="{909E8E84-426E-40DD-AFC4-6F175D3DCCD1}">
              <a14:hiddenFill xmlns:a14="http://schemas.microsoft.com/office/drawing/2010/main">
                <a:solidFill>
                  <a:srgbClr val="FFFFFF"/>
                </a:solidFill>
              </a14:hiddenFill>
            </a:ext>
          </a:extLst>
        </p:spPr>
      </p:pic>
      <p:sp>
        <p:nvSpPr>
          <p:cNvPr id="3" name="Espace réservé du contenu 2">
            <a:extLst>
              <a:ext uri="{FF2B5EF4-FFF2-40B4-BE49-F238E27FC236}">
                <a16:creationId xmlns:a16="http://schemas.microsoft.com/office/drawing/2014/main" id="{EACD7493-48A6-41F9-80CC-D55E6BB32DCD}"/>
              </a:ext>
            </a:extLst>
          </p:cNvPr>
          <p:cNvSpPr>
            <a:spLocks noGrp="1"/>
          </p:cNvSpPr>
          <p:nvPr>
            <p:ph idx="1"/>
          </p:nvPr>
        </p:nvSpPr>
        <p:spPr>
          <a:xfrm>
            <a:off x="209550" y="1609725"/>
            <a:ext cx="11144250" cy="4567238"/>
          </a:xfrm>
        </p:spPr>
        <p:txBody>
          <a:bodyPr/>
          <a:lstStyle/>
          <a:p>
            <a:pPr marL="0" indent="0">
              <a:buNone/>
            </a:pPr>
            <a:r>
              <a:rPr lang="fr-FR" b="1" u="sng" dirty="0"/>
              <a:t>Example</a:t>
            </a:r>
            <a:r>
              <a:rPr lang="fr-FR" dirty="0"/>
              <a:t>:</a:t>
            </a:r>
          </a:p>
          <a:p>
            <a:pPr marL="0" indent="0">
              <a:buNone/>
            </a:pPr>
            <a:endParaRPr lang="fr-FR" dirty="0"/>
          </a:p>
        </p:txBody>
      </p:sp>
      <p:pic>
        <p:nvPicPr>
          <p:cNvPr id="6" name="Picture 2" descr="y Consider the utility function U=(xy)1/2. Each indifference curve below shows all the baskets">
            <a:extLst>
              <a:ext uri="{FF2B5EF4-FFF2-40B4-BE49-F238E27FC236}">
                <a16:creationId xmlns:a16="http://schemas.microsoft.com/office/drawing/2014/main" id="{51A84750-E9C4-4803-92DD-608C0E7108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2783" y="2083516"/>
            <a:ext cx="5659967" cy="4228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410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D37BDC-8290-48AB-A3E7-2A71A75B3E1B}"/>
              </a:ext>
            </a:extLst>
          </p:cNvPr>
          <p:cNvSpPr>
            <a:spLocks noGrp="1"/>
          </p:cNvSpPr>
          <p:nvPr>
            <p:ph type="title"/>
          </p:nvPr>
        </p:nvSpPr>
        <p:spPr>
          <a:xfrm>
            <a:off x="838200" y="365125"/>
            <a:ext cx="10515600" cy="930275"/>
          </a:xfrm>
        </p:spPr>
        <p:txBody>
          <a:bodyPr>
            <a:normAutofit/>
          </a:bodyPr>
          <a:lstStyle/>
          <a:p>
            <a:pPr algn="ctr"/>
            <a:r>
              <a:rPr lang="fr-FR" sz="3600" b="1" dirty="0">
                <a:solidFill>
                  <a:schemeClr val="bg1"/>
                </a:solidFill>
                <a:latin typeface="+mn-lt"/>
              </a:rPr>
              <a:t>I-4- Indifference </a:t>
            </a:r>
            <a:r>
              <a:rPr lang="fr-FR" sz="3600" b="1" dirty="0" err="1">
                <a:solidFill>
                  <a:schemeClr val="bg1"/>
                </a:solidFill>
                <a:latin typeface="+mn-lt"/>
              </a:rPr>
              <a:t>Curves</a:t>
            </a:r>
            <a:r>
              <a:rPr lang="fr-FR" sz="3600" b="1" dirty="0">
                <a:solidFill>
                  <a:schemeClr val="bg1"/>
                </a:solidFill>
                <a:latin typeface="+mn-lt"/>
              </a:rPr>
              <a:t>                 -2- </a:t>
            </a:r>
            <a:endParaRPr lang="fr-FR" sz="3600" dirty="0"/>
          </a:p>
        </p:txBody>
      </p:sp>
      <p:sp>
        <p:nvSpPr>
          <p:cNvPr id="3" name="Espace réservé du contenu 2">
            <a:extLst>
              <a:ext uri="{FF2B5EF4-FFF2-40B4-BE49-F238E27FC236}">
                <a16:creationId xmlns:a16="http://schemas.microsoft.com/office/drawing/2014/main" id="{35D08E8F-7C53-418F-B520-43F0109EA521}"/>
              </a:ext>
            </a:extLst>
          </p:cNvPr>
          <p:cNvSpPr>
            <a:spLocks noGrp="1"/>
          </p:cNvSpPr>
          <p:nvPr>
            <p:ph idx="1"/>
          </p:nvPr>
        </p:nvSpPr>
        <p:spPr>
          <a:xfrm>
            <a:off x="180976" y="1690688"/>
            <a:ext cx="8591550" cy="4486275"/>
          </a:xfrm>
        </p:spPr>
        <p:txBody>
          <a:bodyPr>
            <a:normAutofit fontScale="92500"/>
          </a:bodyPr>
          <a:lstStyle/>
          <a:p>
            <a:pPr marL="0" indent="0" algn="just">
              <a:buNone/>
            </a:pPr>
            <a:r>
              <a:rPr lang="fr-FR" b="1" dirty="0"/>
              <a:t> I-4-1- </a:t>
            </a:r>
            <a:r>
              <a:rPr lang="fr-FR" b="1" dirty="0" err="1"/>
              <a:t>Properties</a:t>
            </a:r>
            <a:r>
              <a:rPr lang="fr-FR" b="1" dirty="0"/>
              <a:t> of Indifference </a:t>
            </a:r>
            <a:r>
              <a:rPr lang="fr-FR" b="1" dirty="0" err="1"/>
              <a:t>curves</a:t>
            </a:r>
            <a:r>
              <a:rPr lang="fr-FR" dirty="0"/>
              <a:t>:</a:t>
            </a:r>
          </a:p>
          <a:p>
            <a:pPr marL="0" indent="0" algn="just">
              <a:buNone/>
            </a:pPr>
            <a:endParaRPr lang="fr-FR" dirty="0"/>
          </a:p>
          <a:p>
            <a:pPr algn="just">
              <a:buFont typeface="Wingdings" panose="05000000000000000000" pitchFamily="2" charset="2"/>
              <a:buChar char="§"/>
            </a:pPr>
            <a:r>
              <a:rPr lang="en-US" sz="2600" b="1" i="1" dirty="0">
                <a:solidFill>
                  <a:srgbClr val="333333"/>
                </a:solidFill>
                <a:effectLst/>
              </a:rPr>
              <a:t>Completeness</a:t>
            </a:r>
            <a:r>
              <a:rPr lang="en-US" sz="2600" b="0" i="0" dirty="0">
                <a:solidFill>
                  <a:srgbClr val="333333"/>
                </a:solidFill>
                <a:effectLst/>
              </a:rPr>
              <a:t> =&gt; each basket lies on only one indifference curve</a:t>
            </a:r>
          </a:p>
          <a:p>
            <a:pPr marL="0" indent="0" algn="just">
              <a:buNone/>
            </a:pPr>
            <a:endParaRPr lang="en-US" sz="2600" b="0" i="0" dirty="0">
              <a:solidFill>
                <a:srgbClr val="333333"/>
              </a:solidFill>
              <a:effectLst/>
            </a:endParaRPr>
          </a:p>
          <a:p>
            <a:pPr algn="just">
              <a:buFont typeface="Wingdings" panose="05000000000000000000" pitchFamily="2" charset="2"/>
              <a:buChar char="§"/>
            </a:pPr>
            <a:r>
              <a:rPr lang="en-US" sz="2600" b="1" i="1" dirty="0">
                <a:solidFill>
                  <a:srgbClr val="333333"/>
                </a:solidFill>
                <a:effectLst/>
              </a:rPr>
              <a:t>Transitivity</a:t>
            </a:r>
            <a:r>
              <a:rPr lang="en-US" sz="2600" b="0" i="0" dirty="0">
                <a:solidFill>
                  <a:srgbClr val="333333"/>
                </a:solidFill>
                <a:effectLst/>
              </a:rPr>
              <a:t> =&gt; indifference curves </a:t>
            </a:r>
            <a:r>
              <a:rPr lang="en-US" sz="2600" b="1" i="0" dirty="0">
                <a:solidFill>
                  <a:srgbClr val="333333"/>
                </a:solidFill>
                <a:effectLst/>
              </a:rPr>
              <a:t>do not cross </a:t>
            </a:r>
          </a:p>
          <a:p>
            <a:pPr marL="0" indent="0" algn="just">
              <a:buNone/>
            </a:pPr>
            <a:endParaRPr lang="en-US" sz="2600" b="1" i="0" dirty="0">
              <a:solidFill>
                <a:srgbClr val="333333"/>
              </a:solidFill>
              <a:effectLst/>
            </a:endParaRPr>
          </a:p>
          <a:p>
            <a:pPr algn="just">
              <a:buFont typeface="Wingdings" panose="05000000000000000000" pitchFamily="2" charset="2"/>
              <a:buChar char="§"/>
            </a:pPr>
            <a:r>
              <a:rPr lang="en-US" sz="2600" b="0" i="0" dirty="0">
                <a:solidFill>
                  <a:srgbClr val="333333"/>
                </a:solidFill>
                <a:effectLst/>
              </a:rPr>
              <a:t> </a:t>
            </a:r>
            <a:r>
              <a:rPr lang="en-US" sz="2600" b="1" i="1" dirty="0">
                <a:solidFill>
                  <a:srgbClr val="333333"/>
                </a:solidFill>
                <a:effectLst/>
              </a:rPr>
              <a:t>Negative Slope </a:t>
            </a:r>
            <a:r>
              <a:rPr lang="en-US" sz="2600" b="0" i="0" dirty="0">
                <a:solidFill>
                  <a:srgbClr val="333333"/>
                </a:solidFill>
                <a:effectLst/>
              </a:rPr>
              <a:t>=&gt; when a consumer likes both goods (</a:t>
            </a:r>
            <a:r>
              <a:rPr lang="en-US" sz="2600" b="0" i="0" dirty="0" err="1">
                <a:solidFill>
                  <a:srgbClr val="333333"/>
                </a:solidFill>
                <a:effectLst/>
              </a:rPr>
              <a:t>MUa</a:t>
            </a:r>
            <a:r>
              <a:rPr lang="en-US" sz="2600" b="0" i="0" dirty="0">
                <a:solidFill>
                  <a:srgbClr val="333333"/>
                </a:solidFill>
                <a:effectLst/>
              </a:rPr>
              <a:t> and </a:t>
            </a:r>
            <a:r>
              <a:rPr lang="en-US" sz="2600" b="0" i="0" dirty="0" err="1">
                <a:solidFill>
                  <a:srgbClr val="333333"/>
                </a:solidFill>
                <a:effectLst/>
              </a:rPr>
              <a:t>MUb</a:t>
            </a:r>
            <a:r>
              <a:rPr lang="en-US" sz="2600" b="0" i="0" dirty="0">
                <a:solidFill>
                  <a:srgbClr val="333333"/>
                </a:solidFill>
                <a:effectLst/>
              </a:rPr>
              <a:t> are positive), the indifference curve is downward sloping</a:t>
            </a:r>
          </a:p>
          <a:p>
            <a:pPr marL="0" indent="0" algn="just">
              <a:buNone/>
            </a:pPr>
            <a:endParaRPr lang="en-US" sz="2600" b="0" i="0" dirty="0">
              <a:solidFill>
                <a:srgbClr val="333333"/>
              </a:solidFill>
              <a:effectLst/>
            </a:endParaRPr>
          </a:p>
          <a:p>
            <a:pPr algn="just">
              <a:buFont typeface="Wingdings" panose="05000000000000000000" pitchFamily="2" charset="2"/>
              <a:buChar char="§"/>
            </a:pPr>
            <a:r>
              <a:rPr lang="en-US" sz="2600" b="1" i="1" dirty="0">
                <a:solidFill>
                  <a:srgbClr val="333333"/>
                </a:solidFill>
                <a:effectLst/>
              </a:rPr>
              <a:t>Thin curves </a:t>
            </a:r>
            <a:r>
              <a:rPr lang="en-US" sz="2600" b="0" i="0" dirty="0">
                <a:solidFill>
                  <a:srgbClr val="333333"/>
                </a:solidFill>
                <a:effectLst/>
              </a:rPr>
              <a:t>=&gt; indifference curves are not “thick”</a:t>
            </a:r>
          </a:p>
          <a:p>
            <a:pPr marL="0" indent="0">
              <a:buNone/>
            </a:pPr>
            <a:endParaRPr lang="fr-FR" dirty="0">
              <a:solidFill>
                <a:srgbClr val="FF0000"/>
              </a:solidFill>
            </a:endParaRPr>
          </a:p>
        </p:txBody>
      </p:sp>
    </p:spTree>
    <p:extLst>
      <p:ext uri="{BB962C8B-B14F-4D97-AF65-F5344CB8AC3E}">
        <p14:creationId xmlns:p14="http://schemas.microsoft.com/office/powerpoint/2010/main" val="1113159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8D42EC-9420-4E3F-B608-508918DE77CF}"/>
              </a:ext>
            </a:extLst>
          </p:cNvPr>
          <p:cNvSpPr>
            <a:spLocks noGrp="1"/>
          </p:cNvSpPr>
          <p:nvPr>
            <p:ph type="title"/>
          </p:nvPr>
        </p:nvSpPr>
        <p:spPr>
          <a:xfrm>
            <a:off x="838200" y="365125"/>
            <a:ext cx="9915525" cy="1325563"/>
          </a:xfrm>
        </p:spPr>
        <p:txBody>
          <a:bodyPr>
            <a:normAutofit/>
          </a:bodyPr>
          <a:lstStyle/>
          <a:p>
            <a:pPr algn="ctr"/>
            <a:r>
              <a:rPr lang="fr-FR" sz="3200" b="1" dirty="0">
                <a:solidFill>
                  <a:schemeClr val="bg1"/>
                </a:solidFill>
                <a:latin typeface="+mn-lt"/>
              </a:rPr>
              <a:t>I-5- The Marginal Rate of Substitution -1-</a:t>
            </a:r>
          </a:p>
        </p:txBody>
      </p:sp>
      <p:sp>
        <p:nvSpPr>
          <p:cNvPr id="3" name="Espace réservé du contenu 2">
            <a:extLst>
              <a:ext uri="{FF2B5EF4-FFF2-40B4-BE49-F238E27FC236}">
                <a16:creationId xmlns:a16="http://schemas.microsoft.com/office/drawing/2014/main" id="{529C0200-9072-4A51-9ACF-B027513A2FB2}"/>
              </a:ext>
            </a:extLst>
          </p:cNvPr>
          <p:cNvSpPr>
            <a:spLocks noGrp="1"/>
          </p:cNvSpPr>
          <p:nvPr>
            <p:ph idx="1"/>
          </p:nvPr>
        </p:nvSpPr>
        <p:spPr>
          <a:xfrm>
            <a:off x="95250" y="1825625"/>
            <a:ext cx="8686800" cy="4489450"/>
          </a:xfrm>
        </p:spPr>
        <p:txBody>
          <a:bodyPr>
            <a:normAutofit/>
          </a:bodyPr>
          <a:lstStyle/>
          <a:p>
            <a:pPr marL="0" indent="0" algn="just">
              <a:buNone/>
            </a:pPr>
            <a:r>
              <a:rPr lang="en-US" b="1" i="0" dirty="0">
                <a:solidFill>
                  <a:srgbClr val="FF0000"/>
                </a:solidFill>
                <a:effectLst/>
              </a:rPr>
              <a:t>MRS</a:t>
            </a:r>
            <a:r>
              <a:rPr lang="en-US" b="0" i="0" dirty="0">
                <a:solidFill>
                  <a:srgbClr val="333333"/>
                </a:solidFill>
                <a:effectLst/>
              </a:rPr>
              <a:t> is the change (loss) in one good needed to offset the change (gain) in another good,</a:t>
            </a:r>
          </a:p>
          <a:p>
            <a:pPr marL="0" indent="0" algn="just">
              <a:buNone/>
            </a:pPr>
            <a:endParaRPr lang="en-US" b="0" i="0" dirty="0">
              <a:solidFill>
                <a:srgbClr val="333333"/>
              </a:solidFill>
              <a:effectLst/>
            </a:endParaRPr>
          </a:p>
          <a:p>
            <a:pPr marL="0" indent="0" algn="just">
              <a:buNone/>
            </a:pPr>
            <a:r>
              <a:rPr lang="en-US" b="0" i="0" dirty="0">
                <a:solidFill>
                  <a:srgbClr val="333333"/>
                </a:solidFill>
                <a:effectLst/>
              </a:rPr>
              <a:t>In this case, MRS is the trade-off (loss) of </a:t>
            </a:r>
            <a:r>
              <a:rPr lang="en-US" b="1" i="0" dirty="0">
                <a:solidFill>
                  <a:srgbClr val="00B050"/>
                </a:solidFill>
                <a:effectLst/>
              </a:rPr>
              <a:t>y</a:t>
            </a:r>
            <a:r>
              <a:rPr lang="en-US" b="0" i="0" dirty="0">
                <a:solidFill>
                  <a:srgbClr val="333333"/>
                </a:solidFill>
                <a:effectLst/>
              </a:rPr>
              <a:t> for a small increase in </a:t>
            </a:r>
            <a:r>
              <a:rPr lang="en-US" b="1" i="0" dirty="0">
                <a:solidFill>
                  <a:srgbClr val="0070C0"/>
                </a:solidFill>
                <a:effectLst/>
              </a:rPr>
              <a:t>x</a:t>
            </a:r>
            <a:r>
              <a:rPr lang="en-US" b="0" i="0" dirty="0">
                <a:solidFill>
                  <a:srgbClr val="333333"/>
                </a:solidFill>
                <a:effectLst/>
              </a:rPr>
              <a:t> </a:t>
            </a:r>
          </a:p>
        </p:txBody>
      </p:sp>
    </p:spTree>
    <p:extLst>
      <p:ext uri="{BB962C8B-B14F-4D97-AF65-F5344CB8AC3E}">
        <p14:creationId xmlns:p14="http://schemas.microsoft.com/office/powerpoint/2010/main" val="194866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7EC8374-03B4-4112-BDF9-CB4FF21E8CE7}"/>
              </a:ext>
            </a:extLst>
          </p:cNvPr>
          <p:cNvSpPr>
            <a:spLocks noGrp="1"/>
          </p:cNvSpPr>
          <p:nvPr>
            <p:ph idx="1"/>
          </p:nvPr>
        </p:nvSpPr>
        <p:spPr>
          <a:xfrm>
            <a:off x="85725" y="1690688"/>
            <a:ext cx="11268075" cy="4486275"/>
          </a:xfrm>
        </p:spPr>
        <p:txBody>
          <a:bodyPr/>
          <a:lstStyle/>
          <a:p>
            <a:pPr marL="0" indent="0">
              <a:buNone/>
            </a:pPr>
            <a:r>
              <a:rPr lang="fr-FR" b="1" u="sng" dirty="0"/>
              <a:t>Example:</a:t>
            </a:r>
          </a:p>
          <a:p>
            <a:pPr marL="0" indent="0">
              <a:buNone/>
            </a:pPr>
            <a:endParaRPr lang="fr-FR" dirty="0"/>
          </a:p>
        </p:txBody>
      </p:sp>
      <p:pic>
        <p:nvPicPr>
          <p:cNvPr id="4" name="Picture 2" descr="Indifference Curves and Marginal Rate of Subsitution - YouTube">
            <a:extLst>
              <a:ext uri="{FF2B5EF4-FFF2-40B4-BE49-F238E27FC236}">
                <a16:creationId xmlns:a16="http://schemas.microsoft.com/office/drawing/2014/main" id="{869BD3C2-3E31-4804-A3DB-F450148C9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350" y="1304925"/>
            <a:ext cx="7105650" cy="512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201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ED2F60-A0BF-4AA6-822A-7D99988276ED}"/>
              </a:ext>
            </a:extLst>
          </p:cNvPr>
          <p:cNvSpPr>
            <a:spLocks noGrp="1"/>
          </p:cNvSpPr>
          <p:nvPr>
            <p:ph type="title"/>
          </p:nvPr>
        </p:nvSpPr>
        <p:spPr>
          <a:xfrm>
            <a:off x="2324100" y="365125"/>
            <a:ext cx="9029700" cy="1325563"/>
          </a:xfrm>
        </p:spPr>
        <p:txBody>
          <a:bodyPr>
            <a:normAutofit/>
          </a:bodyPr>
          <a:lstStyle/>
          <a:p>
            <a:r>
              <a:rPr lang="fr-FR" sz="3200" b="1" dirty="0">
                <a:solidFill>
                  <a:schemeClr val="bg1"/>
                </a:solidFill>
                <a:latin typeface="+mn-lt"/>
              </a:rPr>
              <a:t>I-5- The Marginal Rate of Substitution   -2-</a:t>
            </a:r>
            <a:endParaRPr lang="fr-FR" sz="3200" dirty="0"/>
          </a:p>
        </p:txBody>
      </p:sp>
      <p:sp>
        <p:nvSpPr>
          <p:cNvPr id="3" name="Espace réservé du contenu 2">
            <a:extLst>
              <a:ext uri="{FF2B5EF4-FFF2-40B4-BE49-F238E27FC236}">
                <a16:creationId xmlns:a16="http://schemas.microsoft.com/office/drawing/2014/main" id="{875D0216-83F3-4FCA-BD50-C4267D528598}"/>
              </a:ext>
            </a:extLst>
          </p:cNvPr>
          <p:cNvSpPr>
            <a:spLocks noGrp="1"/>
          </p:cNvSpPr>
          <p:nvPr>
            <p:ph idx="1"/>
          </p:nvPr>
        </p:nvSpPr>
        <p:spPr>
          <a:xfrm>
            <a:off x="133350" y="1781175"/>
            <a:ext cx="8629650" cy="4395788"/>
          </a:xfrm>
        </p:spPr>
        <p:txBody>
          <a:bodyPr/>
          <a:lstStyle/>
          <a:p>
            <a:pPr algn="just"/>
            <a:r>
              <a:rPr lang="en-US" b="0" i="0" dirty="0">
                <a:solidFill>
                  <a:srgbClr val="333333"/>
                </a:solidFill>
                <a:effectLst/>
              </a:rPr>
              <a:t>”</a:t>
            </a:r>
            <a:r>
              <a:rPr lang="en-US" b="1" i="0" dirty="0">
                <a:solidFill>
                  <a:srgbClr val="FF0000"/>
                </a:solidFill>
                <a:effectLst/>
              </a:rPr>
              <a:t>The Marginal Rate of Substitution of x for y</a:t>
            </a:r>
            <a:r>
              <a:rPr lang="en-US" b="0" i="0" dirty="0">
                <a:solidFill>
                  <a:srgbClr val="333333"/>
                </a:solidFill>
                <a:effectLst/>
              </a:rPr>
              <a:t>”:</a:t>
            </a:r>
          </a:p>
          <a:p>
            <a:pPr marL="0" indent="0" algn="just">
              <a:buNone/>
            </a:pPr>
            <a:r>
              <a:rPr lang="en-US" dirty="0">
                <a:solidFill>
                  <a:srgbClr val="333333"/>
                </a:solidFill>
              </a:rPr>
              <a:t>	</a:t>
            </a:r>
            <a:r>
              <a:rPr lang="en-US" b="0" i="0" dirty="0">
                <a:solidFill>
                  <a:srgbClr val="333333"/>
                </a:solidFill>
                <a:effectLst/>
              </a:rPr>
              <a:t>x is gained, so how much y must be given up 	alternately, </a:t>
            </a:r>
          </a:p>
          <a:p>
            <a:pPr marL="0" indent="0" algn="just">
              <a:buNone/>
            </a:pPr>
            <a:r>
              <a:rPr lang="en-US" dirty="0">
                <a:solidFill>
                  <a:srgbClr val="333333"/>
                </a:solidFill>
              </a:rPr>
              <a:t>	</a:t>
            </a:r>
            <a:r>
              <a:rPr lang="en-US" b="0" i="0" dirty="0">
                <a:solidFill>
                  <a:srgbClr val="333333"/>
                </a:solidFill>
                <a:effectLst/>
              </a:rPr>
              <a:t>if x is given up, how much y can we get? </a:t>
            </a:r>
          </a:p>
          <a:p>
            <a:pPr marL="0" indent="0" algn="just">
              <a:buNone/>
            </a:pPr>
            <a:r>
              <a:rPr lang="en-US" b="0" i="0" dirty="0">
                <a:solidFill>
                  <a:srgbClr val="333333"/>
                </a:solidFill>
                <a:effectLst/>
              </a:rPr>
              <a:t> </a:t>
            </a:r>
          </a:p>
          <a:p>
            <a:pPr algn="just"/>
            <a:r>
              <a:rPr lang="en-US" b="0" i="0" dirty="0">
                <a:solidFill>
                  <a:srgbClr val="333333"/>
                </a:solidFill>
                <a:effectLst/>
              </a:rPr>
              <a:t>The MRS is equal to the </a:t>
            </a:r>
            <a:r>
              <a:rPr lang="en-US" b="1" i="0" dirty="0">
                <a:solidFill>
                  <a:srgbClr val="333333"/>
                </a:solidFill>
                <a:effectLst/>
              </a:rPr>
              <a:t>SLOPE</a:t>
            </a:r>
            <a:r>
              <a:rPr lang="en-US" b="0" i="0" dirty="0">
                <a:solidFill>
                  <a:srgbClr val="333333"/>
                </a:solidFill>
                <a:effectLst/>
              </a:rPr>
              <a:t> of the indifference curve (slope of the tangent to the indifference curve)</a:t>
            </a:r>
            <a:r>
              <a:rPr lang="en-US" b="0" i="0" dirty="0">
                <a:solidFill>
                  <a:srgbClr val="202124"/>
                </a:solidFill>
                <a:effectLst/>
              </a:rPr>
              <a:t>.</a:t>
            </a:r>
            <a:endParaRPr lang="fr-FR" dirty="0"/>
          </a:p>
          <a:p>
            <a:endParaRPr lang="fr-FR" dirty="0"/>
          </a:p>
        </p:txBody>
      </p:sp>
    </p:spTree>
    <p:extLst>
      <p:ext uri="{BB962C8B-B14F-4D97-AF65-F5344CB8AC3E}">
        <p14:creationId xmlns:p14="http://schemas.microsoft.com/office/powerpoint/2010/main" val="2173053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FDA0CC-D491-452B-BB02-D2E0A82BF1E8}"/>
              </a:ext>
            </a:extLst>
          </p:cNvPr>
          <p:cNvSpPr>
            <a:spLocks noGrp="1"/>
          </p:cNvSpPr>
          <p:nvPr>
            <p:ph type="title"/>
          </p:nvPr>
        </p:nvSpPr>
        <p:spPr>
          <a:xfrm>
            <a:off x="2400300" y="365125"/>
            <a:ext cx="8953500" cy="1325563"/>
          </a:xfrm>
        </p:spPr>
        <p:txBody>
          <a:bodyPr>
            <a:normAutofit/>
          </a:bodyPr>
          <a:lstStyle/>
          <a:p>
            <a:r>
              <a:rPr lang="fr-FR" sz="3200" b="1" dirty="0">
                <a:solidFill>
                  <a:schemeClr val="bg1"/>
                </a:solidFill>
                <a:latin typeface="+mn-lt"/>
              </a:rPr>
              <a:t>I-5- The Marginal Rate of Substitution  -3-  </a:t>
            </a:r>
            <a:endParaRPr lang="fr-FR" sz="3200" dirty="0"/>
          </a:p>
        </p:txBody>
      </p:sp>
      <p:sp>
        <p:nvSpPr>
          <p:cNvPr id="3" name="Espace réservé du contenu 2">
            <a:extLst>
              <a:ext uri="{FF2B5EF4-FFF2-40B4-BE49-F238E27FC236}">
                <a16:creationId xmlns:a16="http://schemas.microsoft.com/office/drawing/2014/main" id="{A00444D2-9490-4137-9EAB-DBD0453D82B5}"/>
              </a:ext>
            </a:extLst>
          </p:cNvPr>
          <p:cNvSpPr>
            <a:spLocks noGrp="1"/>
          </p:cNvSpPr>
          <p:nvPr>
            <p:ph idx="1"/>
          </p:nvPr>
        </p:nvSpPr>
        <p:spPr>
          <a:xfrm>
            <a:off x="171450" y="1825625"/>
            <a:ext cx="8305800" cy="4351338"/>
          </a:xfrm>
        </p:spPr>
        <p:txBody>
          <a:bodyPr/>
          <a:lstStyle/>
          <a:p>
            <a:r>
              <a:rPr lang="en-US" b="0" i="0" dirty="0">
                <a:solidFill>
                  <a:srgbClr val="333333"/>
                </a:solidFill>
                <a:effectLst/>
              </a:rPr>
              <a:t>All along an individual’s indifference curve, an individual consumes different baskets of goods while remaining at the same utility •</a:t>
            </a:r>
          </a:p>
          <a:p>
            <a:r>
              <a:rPr lang="en-US" b="0" i="0" dirty="0">
                <a:solidFill>
                  <a:srgbClr val="333333"/>
                </a:solidFill>
                <a:effectLst/>
              </a:rPr>
              <a:t> The individual is willing to </a:t>
            </a:r>
            <a:r>
              <a:rPr lang="en-US" b="1" i="0" dirty="0">
                <a:solidFill>
                  <a:srgbClr val="333333"/>
                </a:solidFill>
                <a:effectLst/>
              </a:rPr>
              <a:t>SUBSTITUTE</a:t>
            </a:r>
            <a:r>
              <a:rPr lang="en-US" b="0" i="0" dirty="0">
                <a:solidFill>
                  <a:srgbClr val="333333"/>
                </a:solidFill>
                <a:effectLst/>
              </a:rPr>
              <a:t> one good for another • </a:t>
            </a:r>
          </a:p>
          <a:p>
            <a:r>
              <a:rPr lang="en-US" b="0" i="0" dirty="0">
                <a:solidFill>
                  <a:srgbClr val="333333"/>
                </a:solidFill>
                <a:effectLst/>
              </a:rPr>
              <a:t>An individual must be compensated by an increase in one good if the other good decreases</a:t>
            </a:r>
            <a:endParaRPr lang="fr-FR" dirty="0"/>
          </a:p>
        </p:txBody>
      </p:sp>
    </p:spTree>
    <p:extLst>
      <p:ext uri="{BB962C8B-B14F-4D97-AF65-F5344CB8AC3E}">
        <p14:creationId xmlns:p14="http://schemas.microsoft.com/office/powerpoint/2010/main" val="3002714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51886-0E1D-4141-80CA-1750987618EF}"/>
              </a:ext>
            </a:extLst>
          </p:cNvPr>
          <p:cNvSpPr>
            <a:spLocks noGrp="1"/>
          </p:cNvSpPr>
          <p:nvPr>
            <p:ph type="title"/>
          </p:nvPr>
        </p:nvSpPr>
        <p:spPr>
          <a:xfrm>
            <a:off x="838200" y="365125"/>
            <a:ext cx="10048875" cy="1325563"/>
          </a:xfrm>
        </p:spPr>
        <p:txBody>
          <a:bodyPr>
            <a:normAutofit/>
          </a:bodyPr>
          <a:lstStyle/>
          <a:p>
            <a:pPr algn="ctr"/>
            <a:r>
              <a:rPr lang="fr-FR" sz="3200" b="1" dirty="0">
                <a:solidFill>
                  <a:schemeClr val="bg1"/>
                </a:solidFill>
                <a:latin typeface="+mn-lt"/>
              </a:rPr>
              <a:t>I-5- The Marginal Rate of Substitution  -4- </a:t>
            </a:r>
          </a:p>
        </p:txBody>
      </p:sp>
      <p:pic>
        <p:nvPicPr>
          <p:cNvPr id="5122" name="Picture 2" descr="Indifference Curve Analysis | Graph and Example | Study Notes">
            <a:extLst>
              <a:ext uri="{FF2B5EF4-FFF2-40B4-BE49-F238E27FC236}">
                <a16:creationId xmlns:a16="http://schemas.microsoft.com/office/drawing/2014/main" id="{4BBC79F6-A7E9-437B-9CAC-3FC0A4182EE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25" y="1690688"/>
            <a:ext cx="11753850" cy="4710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2798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1D0E2F-1A60-4065-9AE8-08879AE9763E}"/>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FA0E558D-0229-428B-9F24-8E83F9173324}"/>
              </a:ext>
            </a:extLst>
          </p:cNvPr>
          <p:cNvSpPr>
            <a:spLocks noGrp="1"/>
          </p:cNvSpPr>
          <p:nvPr>
            <p:ph idx="1"/>
          </p:nvPr>
        </p:nvSpPr>
        <p:spPr>
          <a:xfrm>
            <a:off x="152400" y="1621375"/>
            <a:ext cx="11153775" cy="4698464"/>
          </a:xfrm>
        </p:spPr>
        <p:txBody>
          <a:bodyPr/>
          <a:lstStyle/>
          <a:p>
            <a:pPr marL="0" indent="0">
              <a:buNone/>
            </a:pPr>
            <a:r>
              <a:rPr lang="fr-FR" b="1" u="sng" dirty="0"/>
              <a:t>Example:</a:t>
            </a:r>
          </a:p>
          <a:p>
            <a:pPr marL="0" indent="0">
              <a:buNone/>
            </a:pPr>
            <a:endParaRPr lang="fr-FR" b="1" u="sng" dirty="0"/>
          </a:p>
          <a:p>
            <a:pPr marL="0" indent="0">
              <a:buNone/>
            </a:pPr>
            <a:endParaRPr lang="fr-FR" b="1" u="sng" dirty="0"/>
          </a:p>
          <a:p>
            <a:pPr marL="0" indent="0">
              <a:buNone/>
            </a:pPr>
            <a:r>
              <a:rPr lang="fr-FR" b="1" u="sng" dirty="0"/>
              <a:t> </a:t>
            </a:r>
          </a:p>
          <a:p>
            <a:pPr marL="0" indent="0">
              <a:buNone/>
            </a:pPr>
            <a:endParaRPr lang="fr-FR" b="1" u="sng" dirty="0"/>
          </a:p>
          <a:p>
            <a:pPr marL="0" indent="0">
              <a:buNone/>
            </a:pPr>
            <a:endParaRPr lang="fr-FR" b="1" u="sng" dirty="0"/>
          </a:p>
        </p:txBody>
      </p:sp>
      <p:pic>
        <p:nvPicPr>
          <p:cNvPr id="14340" name="Picture 4" descr="Department of Economics: Marginal Rate of Substitution">
            <a:extLst>
              <a:ext uri="{FF2B5EF4-FFF2-40B4-BE49-F238E27FC236}">
                <a16:creationId xmlns:a16="http://schemas.microsoft.com/office/drawing/2014/main" id="{9D7EE263-4154-4AB8-9886-E6A824B2CE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8301" y="1690689"/>
            <a:ext cx="7115174" cy="462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145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8AFE98F-2474-4CD1-97E0-81146225F426}"/>
              </a:ext>
            </a:extLst>
          </p:cNvPr>
          <p:cNvSpPr>
            <a:spLocks noGrp="1"/>
          </p:cNvSpPr>
          <p:nvPr>
            <p:ph idx="1"/>
          </p:nvPr>
        </p:nvSpPr>
        <p:spPr>
          <a:xfrm>
            <a:off x="523875" y="1806575"/>
            <a:ext cx="10515600" cy="4351338"/>
          </a:xfrm>
        </p:spPr>
        <p:txBody>
          <a:bodyPr/>
          <a:lstStyle/>
          <a:p>
            <a:pPr marL="0" indent="0">
              <a:buNone/>
            </a:pPr>
            <a:endParaRPr lang="en-US" b="1" dirty="0"/>
          </a:p>
          <a:p>
            <a:pPr marL="0" indent="0">
              <a:buNone/>
            </a:pPr>
            <a:r>
              <a:rPr lang="fr-FR" b="1" dirty="0"/>
              <a:t>II- Price, </a:t>
            </a:r>
            <a:r>
              <a:rPr lang="fr-FR" b="1" dirty="0" err="1"/>
              <a:t>Quantity</a:t>
            </a:r>
            <a:r>
              <a:rPr lang="fr-FR" b="1" dirty="0"/>
              <a:t> and </a:t>
            </a:r>
            <a:r>
              <a:rPr lang="fr-FR" b="1" dirty="0" err="1"/>
              <a:t>Demand</a:t>
            </a:r>
            <a:r>
              <a:rPr lang="fr-FR" b="1" dirty="0"/>
              <a:t> </a:t>
            </a:r>
            <a:endParaRPr lang="en-US" b="1" dirty="0"/>
          </a:p>
          <a:p>
            <a:pPr marL="0" indent="0">
              <a:buNone/>
            </a:pPr>
            <a:r>
              <a:rPr lang="en-US" b="1" dirty="0"/>
              <a:t>	II-1- Price and Quantity</a:t>
            </a:r>
          </a:p>
          <a:p>
            <a:pPr marL="0" indent="0">
              <a:buNone/>
            </a:pPr>
            <a:r>
              <a:rPr lang="en-US" b="1" dirty="0"/>
              <a:t>	II-2- Law of Law of Demand</a:t>
            </a:r>
          </a:p>
          <a:p>
            <a:pPr marL="0" indent="0">
              <a:buNone/>
            </a:pPr>
            <a:r>
              <a:rPr lang="en-US" b="1" dirty="0"/>
              <a:t> 	II-3- Demand Curve </a:t>
            </a:r>
          </a:p>
          <a:p>
            <a:pPr marL="0" indent="0">
              <a:buNone/>
            </a:pPr>
            <a:r>
              <a:rPr lang="en-US" sz="2800" b="1" dirty="0">
                <a:latin typeface="+mn-lt"/>
              </a:rPr>
              <a:t>	II-4- Changes in Income</a:t>
            </a:r>
            <a:endParaRPr lang="fr-FR" dirty="0"/>
          </a:p>
        </p:txBody>
      </p:sp>
    </p:spTree>
    <p:extLst>
      <p:ext uri="{BB962C8B-B14F-4D97-AF65-F5344CB8AC3E}">
        <p14:creationId xmlns:p14="http://schemas.microsoft.com/office/powerpoint/2010/main" val="3316617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A36876-3F8B-4894-AF1D-CF3B80CC6733}"/>
              </a:ext>
            </a:extLst>
          </p:cNvPr>
          <p:cNvSpPr>
            <a:spLocks noGrp="1"/>
          </p:cNvSpPr>
          <p:nvPr>
            <p:ph type="title"/>
          </p:nvPr>
        </p:nvSpPr>
        <p:spPr/>
        <p:txBody>
          <a:bodyPr/>
          <a:lstStyle/>
          <a:p>
            <a:pPr algn="ctr"/>
            <a:r>
              <a:rPr lang="en-US" b="1" dirty="0">
                <a:solidFill>
                  <a:schemeClr val="bg1"/>
                </a:solidFill>
              </a:rPr>
              <a:t>II- 1- Price and Quantity</a:t>
            </a:r>
            <a:endParaRPr lang="fr-FR" dirty="0">
              <a:solidFill>
                <a:schemeClr val="bg1"/>
              </a:solidFill>
            </a:endParaRPr>
          </a:p>
        </p:txBody>
      </p:sp>
      <p:sp>
        <p:nvSpPr>
          <p:cNvPr id="3" name="Espace réservé du contenu 2">
            <a:extLst>
              <a:ext uri="{FF2B5EF4-FFF2-40B4-BE49-F238E27FC236}">
                <a16:creationId xmlns:a16="http://schemas.microsoft.com/office/drawing/2014/main" id="{0D2C370B-424B-4CF2-A794-B2CCAC1B871C}"/>
              </a:ext>
            </a:extLst>
          </p:cNvPr>
          <p:cNvSpPr>
            <a:spLocks noGrp="1"/>
          </p:cNvSpPr>
          <p:nvPr>
            <p:ph idx="1"/>
          </p:nvPr>
        </p:nvSpPr>
        <p:spPr>
          <a:xfrm>
            <a:off x="231532" y="1733522"/>
            <a:ext cx="6608884" cy="4476778"/>
          </a:xfrm>
        </p:spPr>
        <p:txBody>
          <a:bodyPr/>
          <a:lstStyle/>
          <a:p>
            <a:pPr marL="91440" lvl="0" indent="-203200" algn="l" rtl="0">
              <a:lnSpc>
                <a:spcPct val="90000"/>
              </a:lnSpc>
              <a:spcBef>
                <a:spcPts val="0"/>
              </a:spcBef>
              <a:spcAft>
                <a:spcPts val="0"/>
              </a:spcAft>
              <a:buSzPts val="3200"/>
              <a:buChar char=" "/>
            </a:pPr>
            <a:r>
              <a:rPr lang="en-US" dirty="0"/>
              <a:t>Many forces determine how much we are willing to buy.</a:t>
            </a:r>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1400"/>
              </a:spcBef>
              <a:spcAft>
                <a:spcPts val="0"/>
              </a:spcAft>
              <a:buSzPts val="3200"/>
              <a:buChar char=" "/>
            </a:pPr>
            <a:r>
              <a:rPr lang="en-US" dirty="0"/>
              <a:t>Economists focus on the relationship between </a:t>
            </a:r>
            <a:r>
              <a:rPr lang="en-US" b="1" dirty="0">
                <a:solidFill>
                  <a:srgbClr val="FF0000"/>
                </a:solidFill>
              </a:rPr>
              <a:t>price </a:t>
            </a:r>
            <a:r>
              <a:rPr lang="en-US" dirty="0"/>
              <a:t>and </a:t>
            </a:r>
            <a:r>
              <a:rPr lang="en-US" b="1" dirty="0">
                <a:solidFill>
                  <a:srgbClr val="FF0000"/>
                </a:solidFill>
              </a:rPr>
              <a:t>quantity</a:t>
            </a:r>
            <a:r>
              <a:rPr lang="en-US" dirty="0"/>
              <a:t> rather than trying to explain all the forces at once.</a:t>
            </a:r>
          </a:p>
          <a:p>
            <a:pPr marL="91440" lvl="0" indent="-203200" algn="l" rtl="0">
              <a:lnSpc>
                <a:spcPct val="90000"/>
              </a:lnSpc>
              <a:spcBef>
                <a:spcPts val="1400"/>
              </a:spcBef>
              <a:spcAft>
                <a:spcPts val="0"/>
              </a:spcAft>
              <a:buSzPts val="3200"/>
              <a:buChar char=" "/>
            </a:pPr>
            <a:endParaRPr lang="en-US" dirty="0"/>
          </a:p>
          <a:p>
            <a:pPr marL="180848" lvl="1" indent="0" algn="l" rtl="0">
              <a:lnSpc>
                <a:spcPct val="90000"/>
              </a:lnSpc>
              <a:spcBef>
                <a:spcPts val="400"/>
              </a:spcBef>
              <a:spcAft>
                <a:spcPts val="0"/>
              </a:spcAft>
              <a:buSzPts val="3200"/>
              <a:buNone/>
            </a:pPr>
            <a:r>
              <a:rPr lang="en-US" sz="2600" dirty="0"/>
              <a:t>This is the </a:t>
            </a:r>
            <a:r>
              <a:rPr lang="en-US" sz="2600" i="1" dirty="0"/>
              <a:t>ceteris paribus</a:t>
            </a:r>
            <a:r>
              <a:rPr lang="en-US" sz="2600" dirty="0"/>
              <a:t> (all other things equal) assumption.</a:t>
            </a:r>
          </a:p>
          <a:p>
            <a:endParaRPr lang="fr-FR" dirty="0"/>
          </a:p>
        </p:txBody>
      </p:sp>
      <p:pic>
        <p:nvPicPr>
          <p:cNvPr id="4" name="Google Shape;424;p22">
            <a:extLst>
              <a:ext uri="{FF2B5EF4-FFF2-40B4-BE49-F238E27FC236}">
                <a16:creationId xmlns:a16="http://schemas.microsoft.com/office/drawing/2014/main" id="{C7D6668D-B702-4247-A433-2C1C95A53C9B}"/>
              </a:ext>
            </a:extLst>
          </p:cNvPr>
          <p:cNvPicPr preferRelativeResize="0"/>
          <p:nvPr/>
        </p:nvPicPr>
        <p:blipFill rotWithShape="1">
          <a:blip r:embed="rId2">
            <a:alphaModFix/>
          </a:blip>
          <a:srcRect/>
          <a:stretch/>
        </p:blipFill>
        <p:spPr>
          <a:xfrm>
            <a:off x="6600825" y="1238250"/>
            <a:ext cx="5359644" cy="5178880"/>
          </a:xfrm>
          <a:prstGeom prst="rect">
            <a:avLst/>
          </a:prstGeom>
          <a:noFill/>
          <a:ln>
            <a:noFill/>
          </a:ln>
        </p:spPr>
      </p:pic>
    </p:spTree>
    <p:extLst>
      <p:ext uri="{BB962C8B-B14F-4D97-AF65-F5344CB8AC3E}">
        <p14:creationId xmlns:p14="http://schemas.microsoft.com/office/powerpoint/2010/main" val="2074383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41AD34-B99C-4733-9319-2DBE4A66CA37}"/>
              </a:ext>
            </a:extLst>
          </p:cNvPr>
          <p:cNvSpPr>
            <a:spLocks noGrp="1"/>
          </p:cNvSpPr>
          <p:nvPr>
            <p:ph type="title"/>
          </p:nvPr>
        </p:nvSpPr>
        <p:spPr/>
        <p:txBody>
          <a:bodyPr/>
          <a:lstStyle/>
          <a:p>
            <a:pPr algn="ctr"/>
            <a:r>
              <a:rPr lang="en-US" b="1" dirty="0">
                <a:solidFill>
                  <a:schemeClr val="bg1"/>
                </a:solidFill>
              </a:rPr>
              <a:t>II-2- Law of Demand </a:t>
            </a:r>
            <a:endParaRPr lang="fr-FR" dirty="0">
              <a:solidFill>
                <a:schemeClr val="bg1"/>
              </a:solidFill>
            </a:endParaRPr>
          </a:p>
        </p:txBody>
      </p:sp>
      <p:sp>
        <p:nvSpPr>
          <p:cNvPr id="3" name="Espace réservé du contenu 2">
            <a:extLst>
              <a:ext uri="{FF2B5EF4-FFF2-40B4-BE49-F238E27FC236}">
                <a16:creationId xmlns:a16="http://schemas.microsoft.com/office/drawing/2014/main" id="{19F31112-3B70-426E-B250-AC0EFB2AC82D}"/>
              </a:ext>
            </a:extLst>
          </p:cNvPr>
          <p:cNvSpPr>
            <a:spLocks noGrp="1"/>
          </p:cNvSpPr>
          <p:nvPr>
            <p:ph idx="1"/>
          </p:nvPr>
        </p:nvSpPr>
        <p:spPr>
          <a:xfrm>
            <a:off x="838200" y="1825625"/>
            <a:ext cx="7118838" cy="4351338"/>
          </a:xfrm>
        </p:spPr>
        <p:txBody>
          <a:bodyPr/>
          <a:lstStyle/>
          <a:p>
            <a:pPr marL="91440" lvl="0" indent="-203200" algn="l" rtl="0">
              <a:lnSpc>
                <a:spcPct val="90000"/>
              </a:lnSpc>
              <a:spcBef>
                <a:spcPts val="0"/>
              </a:spcBef>
              <a:spcAft>
                <a:spcPts val="0"/>
              </a:spcAft>
              <a:buSzPts val="3200"/>
              <a:buFont typeface="Noto Sans Symbols"/>
              <a:buChar char="▪"/>
            </a:pPr>
            <a:r>
              <a:rPr lang="en-US" dirty="0"/>
              <a:t>The concepts of marginal utility and </a:t>
            </a:r>
            <a:r>
              <a:rPr lang="en-US" i="1" dirty="0"/>
              <a:t>ceteris paribus</a:t>
            </a:r>
            <a:r>
              <a:rPr lang="en-US" dirty="0"/>
              <a:t> explain the downward slope of the demand curve.</a:t>
            </a:r>
          </a:p>
          <a:p>
            <a:pPr marL="91440" lvl="0" indent="-203200" algn="l" rtl="0">
              <a:lnSpc>
                <a:spcPct val="90000"/>
              </a:lnSpc>
              <a:spcBef>
                <a:spcPts val="1400"/>
              </a:spcBef>
              <a:spcAft>
                <a:spcPts val="0"/>
              </a:spcAft>
              <a:buSzPts val="3200"/>
              <a:buFont typeface="Noto Sans Symbols"/>
              <a:buChar char="▪"/>
            </a:pPr>
            <a:r>
              <a:rPr lang="en-US" dirty="0"/>
              <a:t>With given income, tastes, expectations, and prices of other goods and services, people are willing to buy additional quantities of a good only if its price falls.</a:t>
            </a:r>
          </a:p>
          <a:p>
            <a:endParaRPr lang="fr-FR" dirty="0"/>
          </a:p>
        </p:txBody>
      </p:sp>
      <p:pic>
        <p:nvPicPr>
          <p:cNvPr id="4" name="Google Shape;432;p23">
            <a:extLst>
              <a:ext uri="{FF2B5EF4-FFF2-40B4-BE49-F238E27FC236}">
                <a16:creationId xmlns:a16="http://schemas.microsoft.com/office/drawing/2014/main" id="{CB8B3103-0EFB-48EA-A196-AF18C686D0A6}"/>
              </a:ext>
            </a:extLst>
          </p:cNvPr>
          <p:cNvPicPr preferRelativeResize="0"/>
          <p:nvPr/>
        </p:nvPicPr>
        <p:blipFill rotWithShape="1">
          <a:blip r:embed="rId2">
            <a:alphaModFix/>
          </a:blip>
          <a:srcRect/>
          <a:stretch/>
        </p:blipFill>
        <p:spPr>
          <a:xfrm>
            <a:off x="8425364" y="1314451"/>
            <a:ext cx="3535703" cy="5019674"/>
          </a:xfrm>
          <a:prstGeom prst="rect">
            <a:avLst/>
          </a:prstGeom>
          <a:noFill/>
          <a:ln>
            <a:noFill/>
          </a:ln>
        </p:spPr>
      </p:pic>
    </p:spTree>
    <p:extLst>
      <p:ext uri="{BB962C8B-B14F-4D97-AF65-F5344CB8AC3E}">
        <p14:creationId xmlns:p14="http://schemas.microsoft.com/office/powerpoint/2010/main" val="1138194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9EC6DD-A2D4-49E3-B209-2051BF9B9F05}"/>
              </a:ext>
            </a:extLst>
          </p:cNvPr>
          <p:cNvSpPr>
            <a:spLocks noGrp="1"/>
          </p:cNvSpPr>
          <p:nvPr>
            <p:ph type="title"/>
          </p:nvPr>
        </p:nvSpPr>
        <p:spPr/>
        <p:txBody>
          <a:bodyPr/>
          <a:lstStyle/>
          <a:p>
            <a:pPr algn="ctr"/>
            <a:r>
              <a:rPr lang="en-US" b="1" dirty="0">
                <a:solidFill>
                  <a:schemeClr val="bg1"/>
                </a:solidFill>
              </a:rPr>
              <a:t>II-2- Law of Demand </a:t>
            </a:r>
            <a:endParaRPr lang="fr-FR" dirty="0"/>
          </a:p>
        </p:txBody>
      </p:sp>
      <p:sp>
        <p:nvSpPr>
          <p:cNvPr id="3" name="Espace réservé du contenu 2">
            <a:extLst>
              <a:ext uri="{FF2B5EF4-FFF2-40B4-BE49-F238E27FC236}">
                <a16:creationId xmlns:a16="http://schemas.microsoft.com/office/drawing/2014/main" id="{11C3055B-DFBB-442F-8A50-A798E02E93A7}"/>
              </a:ext>
            </a:extLst>
          </p:cNvPr>
          <p:cNvSpPr>
            <a:spLocks noGrp="1"/>
          </p:cNvSpPr>
          <p:nvPr>
            <p:ph idx="1"/>
          </p:nvPr>
        </p:nvSpPr>
        <p:spPr>
          <a:xfrm>
            <a:off x="152400" y="1825625"/>
            <a:ext cx="8467725" cy="4351338"/>
          </a:xfrm>
        </p:spPr>
        <p:txBody>
          <a:bodyPr>
            <a:normAutofit lnSpcReduction="10000"/>
          </a:bodyPr>
          <a:lstStyle/>
          <a:p>
            <a:pPr marL="91440" lvl="0" indent="-203200" algn="l" rtl="0">
              <a:lnSpc>
                <a:spcPct val="90000"/>
              </a:lnSpc>
              <a:spcBef>
                <a:spcPts val="0"/>
              </a:spcBef>
              <a:spcAft>
                <a:spcPts val="0"/>
              </a:spcAft>
              <a:buSzPts val="3200"/>
              <a:buFont typeface="Noto Sans Symbols"/>
              <a:buChar char="▪"/>
            </a:pPr>
            <a:r>
              <a:rPr lang="en-US" dirty="0"/>
              <a:t>The higher the marginal utility, the more you are willing to pay.</a:t>
            </a:r>
          </a:p>
          <a:p>
            <a:pPr marL="0" lvl="0" indent="0" algn="l" rtl="0">
              <a:lnSpc>
                <a:spcPct val="90000"/>
              </a:lnSpc>
              <a:spcBef>
                <a:spcPts val="0"/>
              </a:spcBef>
              <a:spcAft>
                <a:spcPts val="0"/>
              </a:spcAft>
              <a:buSzPts val="3200"/>
              <a:buNone/>
            </a:pPr>
            <a:endParaRPr lang="en-US" dirty="0"/>
          </a:p>
          <a:p>
            <a:pPr marL="91440" lvl="0" indent="-203200" algn="l" rtl="0">
              <a:lnSpc>
                <a:spcPct val="90000"/>
              </a:lnSpc>
              <a:spcBef>
                <a:spcPts val="1400"/>
              </a:spcBef>
              <a:spcAft>
                <a:spcPts val="0"/>
              </a:spcAft>
              <a:buSzPts val="3200"/>
              <a:buFont typeface="Noto Sans Symbols"/>
              <a:buChar char="▪"/>
            </a:pPr>
            <a:r>
              <a:rPr lang="en-US" dirty="0"/>
              <a:t>Diminishing marginal utility explains why price must decrease in order for you to continue to buy a good or service.</a:t>
            </a:r>
          </a:p>
          <a:p>
            <a:pPr marL="0" lvl="0" indent="0" algn="l" rtl="0">
              <a:lnSpc>
                <a:spcPct val="90000"/>
              </a:lnSpc>
              <a:spcBef>
                <a:spcPts val="1400"/>
              </a:spcBef>
              <a:spcAft>
                <a:spcPts val="0"/>
              </a:spcAft>
              <a:buSzPts val="3200"/>
              <a:buNone/>
            </a:pPr>
            <a:endParaRPr lang="en-US" dirty="0"/>
          </a:p>
          <a:p>
            <a:pPr marL="91440" indent="-203200">
              <a:spcBef>
                <a:spcPts val="1400"/>
              </a:spcBef>
              <a:buSzPts val="3200"/>
              <a:buFont typeface="Noto Sans Symbols"/>
              <a:buChar char="▪"/>
            </a:pPr>
            <a:r>
              <a:rPr lang="en-US" dirty="0"/>
              <a:t>According to the </a:t>
            </a:r>
            <a:r>
              <a:rPr lang="en-US" b="1" dirty="0"/>
              <a:t>law of demand</a:t>
            </a:r>
            <a:r>
              <a:rPr lang="en-US" dirty="0"/>
              <a:t>, the quantity of a good demanded in a given time period increases as its price falls, ceteris paribus.</a:t>
            </a:r>
          </a:p>
          <a:p>
            <a:pPr marL="91440" lvl="0" indent="-203200" algn="l" rtl="0">
              <a:lnSpc>
                <a:spcPct val="90000"/>
              </a:lnSpc>
              <a:spcBef>
                <a:spcPts val="1400"/>
              </a:spcBef>
              <a:spcAft>
                <a:spcPts val="0"/>
              </a:spcAft>
              <a:buSzPts val="3200"/>
              <a:buFont typeface="Noto Sans Symbols"/>
              <a:buChar char="▪"/>
            </a:pPr>
            <a:endParaRPr lang="en-US" dirty="0"/>
          </a:p>
          <a:p>
            <a:pPr marL="0" indent="0">
              <a:buNone/>
            </a:pPr>
            <a:endParaRPr lang="fr-FR" dirty="0"/>
          </a:p>
        </p:txBody>
      </p:sp>
    </p:spTree>
    <p:extLst>
      <p:ext uri="{BB962C8B-B14F-4D97-AF65-F5344CB8AC3E}">
        <p14:creationId xmlns:p14="http://schemas.microsoft.com/office/powerpoint/2010/main" val="2443982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3EDC4C-CD79-4381-A322-94D31DD6F34B}"/>
              </a:ext>
            </a:extLst>
          </p:cNvPr>
          <p:cNvSpPr>
            <a:spLocks noGrp="1"/>
          </p:cNvSpPr>
          <p:nvPr>
            <p:ph type="title"/>
          </p:nvPr>
        </p:nvSpPr>
        <p:spPr/>
        <p:txBody>
          <a:bodyPr/>
          <a:lstStyle/>
          <a:p>
            <a:pPr algn="ctr"/>
            <a:r>
              <a:rPr lang="en-US" b="1" dirty="0">
                <a:solidFill>
                  <a:schemeClr val="bg1"/>
                </a:solidFill>
              </a:rPr>
              <a:t>II-3- Demand Curve </a:t>
            </a:r>
            <a:endParaRPr lang="fr-FR" dirty="0">
              <a:solidFill>
                <a:schemeClr val="bg1"/>
              </a:solidFill>
            </a:endParaRPr>
          </a:p>
        </p:txBody>
      </p:sp>
      <p:sp>
        <p:nvSpPr>
          <p:cNvPr id="3" name="Espace réservé du contenu 2">
            <a:extLst>
              <a:ext uri="{FF2B5EF4-FFF2-40B4-BE49-F238E27FC236}">
                <a16:creationId xmlns:a16="http://schemas.microsoft.com/office/drawing/2014/main" id="{927DB01E-4E46-4090-BD9D-9BF16D7E327D}"/>
              </a:ext>
            </a:extLst>
          </p:cNvPr>
          <p:cNvSpPr>
            <a:spLocks noGrp="1"/>
          </p:cNvSpPr>
          <p:nvPr>
            <p:ph idx="1"/>
          </p:nvPr>
        </p:nvSpPr>
        <p:spPr>
          <a:xfrm>
            <a:off x="216876" y="1881554"/>
            <a:ext cx="6667501" cy="4160472"/>
          </a:xfrm>
        </p:spPr>
        <p:txBody>
          <a:bodyPr/>
          <a:lstStyle/>
          <a:p>
            <a:r>
              <a:rPr lang="en-US" dirty="0"/>
              <a:t>The quantities of a good a consumer is willing and able to buy at alternative prices in a given time period, ceteris paribus.</a:t>
            </a:r>
          </a:p>
          <a:p>
            <a:endParaRPr lang="fr-FR" dirty="0"/>
          </a:p>
        </p:txBody>
      </p:sp>
      <p:pic>
        <p:nvPicPr>
          <p:cNvPr id="4" name="Google Shape;471;p27">
            <a:extLst>
              <a:ext uri="{FF2B5EF4-FFF2-40B4-BE49-F238E27FC236}">
                <a16:creationId xmlns:a16="http://schemas.microsoft.com/office/drawing/2014/main" id="{0AA90CE5-DB1E-4A58-A86C-EE1D0F2D8708}"/>
              </a:ext>
            </a:extLst>
          </p:cNvPr>
          <p:cNvPicPr preferRelativeResize="0"/>
          <p:nvPr/>
        </p:nvPicPr>
        <p:blipFill rotWithShape="1">
          <a:blip r:embed="rId2">
            <a:alphaModFix/>
          </a:blip>
          <a:srcRect/>
          <a:stretch/>
        </p:blipFill>
        <p:spPr>
          <a:xfrm>
            <a:off x="7165732" y="1310054"/>
            <a:ext cx="4809392" cy="5001846"/>
          </a:xfrm>
          <a:prstGeom prst="rect">
            <a:avLst/>
          </a:prstGeom>
          <a:noFill/>
          <a:ln>
            <a:noFill/>
          </a:ln>
        </p:spPr>
      </p:pic>
    </p:spTree>
    <p:extLst>
      <p:ext uri="{BB962C8B-B14F-4D97-AF65-F5344CB8AC3E}">
        <p14:creationId xmlns:p14="http://schemas.microsoft.com/office/powerpoint/2010/main" val="3261472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A994D9-A591-4412-BBEB-9C79323ED262}"/>
              </a:ext>
            </a:extLst>
          </p:cNvPr>
          <p:cNvSpPr>
            <a:spLocks noGrp="1"/>
          </p:cNvSpPr>
          <p:nvPr>
            <p:ph type="title"/>
          </p:nvPr>
        </p:nvSpPr>
        <p:spPr/>
        <p:txBody>
          <a:bodyPr>
            <a:normAutofit/>
          </a:bodyPr>
          <a:lstStyle/>
          <a:p>
            <a:pPr algn="ctr"/>
            <a:r>
              <a:rPr lang="en-US" sz="3600" b="1" dirty="0">
                <a:solidFill>
                  <a:schemeClr val="bg1"/>
                </a:solidFill>
                <a:latin typeface="+mn-lt"/>
              </a:rPr>
              <a:t>II-4- Changes in Income</a:t>
            </a:r>
            <a:endParaRPr lang="fr-FR" sz="3600" b="1" dirty="0">
              <a:solidFill>
                <a:schemeClr val="bg1"/>
              </a:solidFill>
              <a:latin typeface="+mn-lt"/>
            </a:endParaRPr>
          </a:p>
        </p:txBody>
      </p:sp>
      <p:sp>
        <p:nvSpPr>
          <p:cNvPr id="3" name="Espace réservé du contenu 2">
            <a:extLst>
              <a:ext uri="{FF2B5EF4-FFF2-40B4-BE49-F238E27FC236}">
                <a16:creationId xmlns:a16="http://schemas.microsoft.com/office/drawing/2014/main" id="{45FAD771-A922-460C-9DF4-0FD077E973F4}"/>
              </a:ext>
            </a:extLst>
          </p:cNvPr>
          <p:cNvSpPr>
            <a:spLocks noGrp="1"/>
          </p:cNvSpPr>
          <p:nvPr>
            <p:ph idx="1"/>
          </p:nvPr>
        </p:nvSpPr>
        <p:spPr>
          <a:xfrm>
            <a:off x="152400" y="1606550"/>
            <a:ext cx="11201400" cy="4351338"/>
          </a:xfrm>
        </p:spPr>
        <p:txBody>
          <a:bodyPr/>
          <a:lstStyle/>
          <a:p>
            <a:pPr lvl="0" algn="l" rtl="0">
              <a:lnSpc>
                <a:spcPct val="90000"/>
              </a:lnSpc>
              <a:spcBef>
                <a:spcPts val="0"/>
              </a:spcBef>
              <a:spcAft>
                <a:spcPts val="0"/>
              </a:spcAft>
              <a:buSzPts val="3200"/>
            </a:pPr>
            <a:r>
              <a:rPr lang="en-US" dirty="0"/>
              <a:t>Income is a determinant of demand.</a:t>
            </a:r>
          </a:p>
          <a:p>
            <a:pPr>
              <a:spcBef>
                <a:spcPts val="1400"/>
              </a:spcBef>
              <a:buSzPts val="3200"/>
            </a:pPr>
            <a:r>
              <a:rPr lang="en-US" dirty="0"/>
              <a:t>We illustrate income changes with shifts </a:t>
            </a:r>
          </a:p>
          <a:p>
            <a:pPr marL="0" indent="0">
              <a:spcBef>
                <a:spcPts val="1400"/>
              </a:spcBef>
              <a:buSzPts val="3200"/>
              <a:buNone/>
            </a:pPr>
            <a:r>
              <a:rPr lang="en-US" dirty="0"/>
              <a:t>of the demand  curve.</a:t>
            </a:r>
          </a:p>
          <a:p>
            <a:endParaRPr lang="fr-FR" dirty="0"/>
          </a:p>
        </p:txBody>
      </p:sp>
      <p:pic>
        <p:nvPicPr>
          <p:cNvPr id="16386" name="Picture 2" descr="Consumer Choice: Budget Line Changes » Economics Tutorials">
            <a:extLst>
              <a:ext uri="{FF2B5EF4-FFF2-40B4-BE49-F238E27FC236}">
                <a16:creationId xmlns:a16="http://schemas.microsoft.com/office/drawing/2014/main" id="{5178794C-C06D-443D-94A4-4AC93E8BC5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1343024"/>
            <a:ext cx="5286375" cy="4905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258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BD4C97C-589F-41A8-8122-287713A2BB33}"/>
              </a:ext>
            </a:extLst>
          </p:cNvPr>
          <p:cNvSpPr>
            <a:spLocks noGrp="1"/>
          </p:cNvSpPr>
          <p:nvPr>
            <p:ph idx="1"/>
          </p:nvPr>
        </p:nvSpPr>
        <p:spPr>
          <a:xfrm>
            <a:off x="200025" y="1304925"/>
            <a:ext cx="11153775" cy="4872038"/>
          </a:xfrm>
        </p:spPr>
        <p:txBody>
          <a:bodyPr>
            <a:normAutofit/>
          </a:bodyPr>
          <a:lstStyle/>
          <a:p>
            <a:pPr marL="0" indent="0">
              <a:buNone/>
            </a:pPr>
            <a:r>
              <a:rPr lang="en-US" b="1" dirty="0"/>
              <a:t>		III- Elasticity</a:t>
            </a:r>
          </a:p>
          <a:p>
            <a:pPr marL="0" indent="0">
              <a:buNone/>
            </a:pPr>
            <a:r>
              <a:rPr lang="en-US" b="1" dirty="0"/>
              <a:t>	 </a:t>
            </a:r>
            <a:r>
              <a:rPr lang="en-US" sz="2800" b="1" dirty="0"/>
              <a:t>III-1- Price Elasticity</a:t>
            </a:r>
          </a:p>
          <a:p>
            <a:pPr marL="0" indent="0">
              <a:buNone/>
            </a:pPr>
            <a:r>
              <a:rPr lang="en-US" b="1" dirty="0"/>
              <a:t>	III-2-</a:t>
            </a:r>
            <a:r>
              <a:rPr lang="en-US" dirty="0"/>
              <a:t> </a:t>
            </a:r>
            <a:r>
              <a:rPr lang="en-US" b="1" dirty="0"/>
              <a:t>Elastic versus Inelastic Demand</a:t>
            </a:r>
          </a:p>
          <a:p>
            <a:pPr marL="0" indent="0">
              <a:buNone/>
            </a:pPr>
            <a:r>
              <a:rPr lang="en-US" b="1" dirty="0"/>
              <a:t>	 	III-2-1- Elastic Demand</a:t>
            </a:r>
          </a:p>
          <a:p>
            <a:pPr marL="0" indent="0">
              <a:buNone/>
            </a:pPr>
            <a:r>
              <a:rPr lang="en-US" b="1" dirty="0"/>
              <a:t>		III-2-2- Inelastic Demand</a:t>
            </a:r>
          </a:p>
          <a:p>
            <a:pPr marL="0" indent="0">
              <a:buNone/>
            </a:pPr>
            <a:r>
              <a:rPr lang="en-US" b="1" dirty="0"/>
              <a:t>		III-2-3- Unitary Elastic Demand:</a:t>
            </a:r>
          </a:p>
          <a:p>
            <a:pPr marL="0" lvl="0" indent="0" algn="l" rtl="0">
              <a:lnSpc>
                <a:spcPct val="90000"/>
              </a:lnSpc>
              <a:spcBef>
                <a:spcPts val="0"/>
              </a:spcBef>
              <a:spcAft>
                <a:spcPts val="0"/>
              </a:spcAft>
              <a:buSzPts val="3200"/>
              <a:buNone/>
            </a:pPr>
            <a:r>
              <a:rPr lang="en-US" b="1" dirty="0"/>
              <a:t>	III-3- Price Elasticity &amp; Total Revenue</a:t>
            </a:r>
            <a:r>
              <a:rPr lang="en-US" dirty="0"/>
              <a:t> </a:t>
            </a:r>
          </a:p>
          <a:p>
            <a:pPr marL="0" lvl="0" indent="0" algn="l" rtl="0">
              <a:lnSpc>
                <a:spcPct val="90000"/>
              </a:lnSpc>
              <a:spcBef>
                <a:spcPts val="0"/>
              </a:spcBef>
              <a:spcAft>
                <a:spcPts val="0"/>
              </a:spcAft>
              <a:buSzPts val="3200"/>
              <a:buNone/>
            </a:pPr>
            <a:r>
              <a:rPr lang="en-US" b="1" dirty="0">
                <a:solidFill>
                  <a:srgbClr val="FF0000"/>
                </a:solidFill>
              </a:rPr>
              <a:t>		</a:t>
            </a:r>
            <a:r>
              <a:rPr lang="en-US" b="1" dirty="0"/>
              <a:t>III-3-1- Price elasticity </a:t>
            </a:r>
          </a:p>
          <a:p>
            <a:pPr marL="0" indent="0">
              <a:buNone/>
            </a:pPr>
            <a:r>
              <a:rPr lang="en-US" b="1" dirty="0"/>
              <a:t>		III-3-2- Total revenue</a:t>
            </a:r>
          </a:p>
          <a:p>
            <a:pPr marL="0" indent="0">
              <a:buNone/>
            </a:pPr>
            <a:r>
              <a:rPr lang="en-US" sz="2800" b="1" dirty="0">
                <a:latin typeface="+mn-lt"/>
              </a:rPr>
              <a:t>	III-4- Determinants of Price Elasticity </a:t>
            </a:r>
            <a:endParaRPr lang="en-US" b="1" dirty="0"/>
          </a:p>
          <a:p>
            <a:pPr marL="0" indent="0">
              <a:buNone/>
            </a:pPr>
            <a:endParaRPr lang="fr-FR" dirty="0"/>
          </a:p>
        </p:txBody>
      </p:sp>
    </p:spTree>
    <p:extLst>
      <p:ext uri="{BB962C8B-B14F-4D97-AF65-F5344CB8AC3E}">
        <p14:creationId xmlns:p14="http://schemas.microsoft.com/office/powerpoint/2010/main" val="3724212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27"/>
          <p:cNvSpPr txBox="1">
            <a:spLocks noGrp="1"/>
          </p:cNvSpPr>
          <p:nvPr>
            <p:ph type="title" idx="4294967295"/>
          </p:nvPr>
        </p:nvSpPr>
        <p:spPr>
          <a:xfrm>
            <a:off x="0" y="274638"/>
            <a:ext cx="8229600" cy="1143000"/>
          </a:xfrm>
          <a:prstGeom prst="rect">
            <a:avLst/>
          </a:prstGeom>
          <a:noFill/>
          <a:ln>
            <a:noFill/>
          </a:ln>
        </p:spPr>
        <p:txBody>
          <a:bodyPr spcFirstLastPara="1" wrap="square" lIns="91425" tIns="45700" rIns="91425" bIns="45700" anchor="b" anchorCtr="0">
            <a:normAutofit/>
          </a:bodyPr>
          <a:lstStyle/>
          <a:p>
            <a:pPr marL="0" lvl="0" indent="0" algn="ctr" rtl="1">
              <a:lnSpc>
                <a:spcPct val="85000"/>
              </a:lnSpc>
              <a:spcBef>
                <a:spcPts val="0"/>
              </a:spcBef>
              <a:spcAft>
                <a:spcPts val="0"/>
              </a:spcAft>
              <a:buClr>
                <a:schemeClr val="dk1"/>
              </a:buClr>
              <a:buSzPts val="4400"/>
              <a:buFont typeface="Sakkal Majalla"/>
              <a:buNone/>
            </a:pPr>
            <a:r>
              <a:rPr lang="en-US" b="1" dirty="0">
                <a:solidFill>
                  <a:schemeClr val="bg1"/>
                </a:solidFill>
                <a:latin typeface="+mn-lt"/>
              </a:rPr>
              <a:t>III- Elasticity </a:t>
            </a:r>
            <a:endParaRPr sz="4400" dirty="0">
              <a:solidFill>
                <a:schemeClr val="bg1"/>
              </a:solidFill>
              <a:latin typeface="+mn-lt"/>
            </a:endParaRPr>
          </a:p>
        </p:txBody>
      </p:sp>
      <p:sp>
        <p:nvSpPr>
          <p:cNvPr id="470" name="Google Shape;470;p27"/>
          <p:cNvSpPr txBox="1">
            <a:spLocks noGrp="1"/>
          </p:cNvSpPr>
          <p:nvPr>
            <p:ph type="sldNum" idx="4294967295"/>
          </p:nvPr>
        </p:nvSpPr>
        <p:spPr>
          <a:xfrm>
            <a:off x="10880725" y="6459538"/>
            <a:ext cx="1311275"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a:t>4-</a:t>
            </a:r>
            <a:fld id="{00000000-1234-1234-1234-123412341234}" type="slidenum">
              <a:rPr lang="en-US"/>
              <a:t>32</a:t>
            </a:fld>
            <a:endParaRPr/>
          </a:p>
        </p:txBody>
      </p:sp>
      <p:sp>
        <p:nvSpPr>
          <p:cNvPr id="6" name="ZoneTexte 5">
            <a:extLst>
              <a:ext uri="{FF2B5EF4-FFF2-40B4-BE49-F238E27FC236}">
                <a16:creationId xmlns:a16="http://schemas.microsoft.com/office/drawing/2014/main" id="{605D8142-0DF4-4CF2-97BC-2EBC9B5AB349}"/>
              </a:ext>
            </a:extLst>
          </p:cNvPr>
          <p:cNvSpPr txBox="1"/>
          <p:nvPr/>
        </p:nvSpPr>
        <p:spPr>
          <a:xfrm>
            <a:off x="270363" y="1709181"/>
            <a:ext cx="8328513" cy="6546407"/>
          </a:xfrm>
          <a:prstGeom prst="rect">
            <a:avLst/>
          </a:prstGeom>
          <a:noFill/>
        </p:spPr>
        <p:txBody>
          <a:bodyPr wrap="square">
            <a:spAutoFit/>
          </a:bodyPr>
          <a:lstStyle/>
          <a:p>
            <a:pPr marL="91440" lvl="0" indent="-203200" algn="l" rtl="0">
              <a:lnSpc>
                <a:spcPct val="90000"/>
              </a:lnSpc>
              <a:spcBef>
                <a:spcPts val="0"/>
              </a:spcBef>
              <a:spcAft>
                <a:spcPts val="0"/>
              </a:spcAft>
              <a:buSzPts val="3200"/>
              <a:buChar char=" "/>
            </a:pPr>
            <a:r>
              <a:rPr lang="en-US" sz="3200" b="1" dirty="0"/>
              <a:t>III-1- Price Elasticity</a:t>
            </a:r>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r>
              <a:rPr lang="en-US" sz="2600" dirty="0"/>
              <a:t>The response of consumers to a change in price is measured by the price elasticity of demand.</a:t>
            </a:r>
          </a:p>
          <a:p>
            <a:pPr marL="91440" lvl="0" indent="-203200" algn="l" rtl="0">
              <a:lnSpc>
                <a:spcPct val="90000"/>
              </a:lnSpc>
              <a:spcBef>
                <a:spcPts val="0"/>
              </a:spcBef>
              <a:spcAft>
                <a:spcPts val="0"/>
              </a:spcAft>
              <a:buSzPts val="3200"/>
              <a:buChar char=" "/>
            </a:pPr>
            <a:endParaRPr lang="en-US" sz="2600" dirty="0"/>
          </a:p>
          <a:p>
            <a:pPr marL="91440" indent="-203200">
              <a:lnSpc>
                <a:spcPct val="90000"/>
              </a:lnSpc>
              <a:buSzPts val="3200"/>
              <a:buFontTx/>
              <a:buChar char=" "/>
            </a:pPr>
            <a:r>
              <a:rPr lang="en-US" sz="2600" dirty="0"/>
              <a:t>The price elasticity of demand is the percentage change in quantity demanded divided by the percentage change in price. </a:t>
            </a:r>
          </a:p>
          <a:p>
            <a:pPr marL="91440" lvl="0" indent="-203200" algn="l" rtl="0">
              <a:lnSpc>
                <a:spcPct val="90000"/>
              </a:lnSpc>
              <a:spcBef>
                <a:spcPts val="0"/>
              </a:spcBef>
              <a:spcAft>
                <a:spcPts val="0"/>
              </a:spcAft>
              <a:buSzPts val="3200"/>
              <a:buChar char=" "/>
            </a:pPr>
            <a:endParaRPr lang="en-US" sz="2600"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a:p>
            <a:pPr marL="91440" lvl="0" indent="-203200" algn="l" rtl="0">
              <a:lnSpc>
                <a:spcPct val="90000"/>
              </a:lnSpc>
              <a:spcBef>
                <a:spcPts val="0"/>
              </a:spcBef>
              <a:spcAft>
                <a:spcPts val="0"/>
              </a:spcAft>
              <a:buSzPts val="3200"/>
              <a:buChar char=" "/>
            </a:pPr>
            <a:endParaRPr lang="en-US" dirty="0"/>
          </a:p>
        </p:txBody>
      </p:sp>
      <p:pic>
        <p:nvPicPr>
          <p:cNvPr id="7" name="Google Shape;489;p29">
            <a:extLst>
              <a:ext uri="{FF2B5EF4-FFF2-40B4-BE49-F238E27FC236}">
                <a16:creationId xmlns:a16="http://schemas.microsoft.com/office/drawing/2014/main" id="{01E04F93-EF1D-498E-ACFD-67C6EC23C0A9}"/>
              </a:ext>
            </a:extLst>
          </p:cNvPr>
          <p:cNvPicPr preferRelativeResize="0"/>
          <p:nvPr/>
        </p:nvPicPr>
        <p:blipFill rotWithShape="1">
          <a:blip r:embed="rId3">
            <a:alphaModFix/>
          </a:blip>
          <a:srcRect r="47855" b="82587"/>
          <a:stretch/>
        </p:blipFill>
        <p:spPr>
          <a:xfrm>
            <a:off x="1453538" y="4595813"/>
            <a:ext cx="7145338" cy="159067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78B4B5-3675-47AA-A5BC-7D1B3C3E2E85}"/>
              </a:ext>
            </a:extLst>
          </p:cNvPr>
          <p:cNvSpPr>
            <a:spLocks noGrp="1"/>
          </p:cNvSpPr>
          <p:nvPr>
            <p:ph type="title"/>
          </p:nvPr>
        </p:nvSpPr>
        <p:spPr>
          <a:xfrm>
            <a:off x="771525" y="365125"/>
            <a:ext cx="10582275" cy="1090121"/>
          </a:xfrm>
        </p:spPr>
        <p:txBody>
          <a:bodyPr/>
          <a:lstStyle/>
          <a:p>
            <a:pPr algn="ctr"/>
            <a:r>
              <a:rPr lang="en-US" b="1" dirty="0">
                <a:solidFill>
                  <a:schemeClr val="bg1"/>
                </a:solidFill>
                <a:latin typeface="+mn-lt"/>
              </a:rPr>
              <a:t>III- Elasticity </a:t>
            </a:r>
            <a:endParaRPr lang="fr-FR" dirty="0">
              <a:latin typeface="+mn-lt"/>
            </a:endParaRPr>
          </a:p>
        </p:txBody>
      </p:sp>
      <p:sp>
        <p:nvSpPr>
          <p:cNvPr id="3" name="Espace réservé du contenu 2">
            <a:extLst>
              <a:ext uri="{FF2B5EF4-FFF2-40B4-BE49-F238E27FC236}">
                <a16:creationId xmlns:a16="http://schemas.microsoft.com/office/drawing/2014/main" id="{BD47DE94-325A-4BF9-B0FF-485C1DC7275B}"/>
              </a:ext>
            </a:extLst>
          </p:cNvPr>
          <p:cNvSpPr>
            <a:spLocks noGrp="1"/>
          </p:cNvSpPr>
          <p:nvPr>
            <p:ph idx="1"/>
          </p:nvPr>
        </p:nvSpPr>
        <p:spPr>
          <a:xfrm>
            <a:off x="140677" y="1825625"/>
            <a:ext cx="11213123" cy="4351338"/>
          </a:xfrm>
        </p:spPr>
        <p:txBody>
          <a:bodyPr/>
          <a:lstStyle/>
          <a:p>
            <a:pPr marL="0" indent="0">
              <a:buNone/>
            </a:pPr>
            <a:r>
              <a:rPr lang="fr-FR" b="1" u="sng" dirty="0"/>
              <a:t>Example</a:t>
            </a:r>
            <a:r>
              <a:rPr lang="fr-FR" dirty="0"/>
              <a:t>:</a:t>
            </a:r>
          </a:p>
          <a:p>
            <a:pPr marL="91440" lvl="0" indent="-203200" algn="l" rtl="0">
              <a:lnSpc>
                <a:spcPct val="90000"/>
              </a:lnSpc>
              <a:spcBef>
                <a:spcPts val="0"/>
              </a:spcBef>
              <a:spcAft>
                <a:spcPts val="0"/>
              </a:spcAft>
              <a:buSzPts val="3200"/>
              <a:buFont typeface="Noto Sans Symbols"/>
              <a:buChar char="▪"/>
            </a:pPr>
            <a:r>
              <a:rPr lang="en-US" dirty="0"/>
              <a:t>The price of popcorn goes up 20% and the quantity demanded goes down 10%.</a:t>
            </a:r>
          </a:p>
          <a:p>
            <a:pPr marL="91440" lvl="0" indent="-203200" algn="l" rtl="0">
              <a:lnSpc>
                <a:spcPct val="90000"/>
              </a:lnSpc>
              <a:spcBef>
                <a:spcPts val="1400"/>
              </a:spcBef>
              <a:spcAft>
                <a:spcPts val="0"/>
              </a:spcAft>
              <a:buSzPts val="3200"/>
              <a:buFont typeface="Noto Sans Symbols"/>
              <a:buChar char="▪"/>
            </a:pPr>
            <a:r>
              <a:rPr lang="en-US" dirty="0"/>
              <a:t>The price elasticity of demand is:</a:t>
            </a:r>
          </a:p>
          <a:p>
            <a:pPr marL="0" indent="0">
              <a:buNone/>
            </a:pPr>
            <a:endParaRPr lang="fr-FR" dirty="0"/>
          </a:p>
          <a:p>
            <a:pPr marL="0" indent="0">
              <a:buNone/>
            </a:pPr>
            <a:endParaRPr lang="fr-FR" dirty="0"/>
          </a:p>
        </p:txBody>
      </p:sp>
      <p:grpSp>
        <p:nvGrpSpPr>
          <p:cNvPr id="4" name="Google Shape;499;p30">
            <a:extLst>
              <a:ext uri="{FF2B5EF4-FFF2-40B4-BE49-F238E27FC236}">
                <a16:creationId xmlns:a16="http://schemas.microsoft.com/office/drawing/2014/main" id="{9C5F3E34-80DC-43DB-8623-EE9CE51E29C2}"/>
              </a:ext>
            </a:extLst>
          </p:cNvPr>
          <p:cNvGrpSpPr/>
          <p:nvPr/>
        </p:nvGrpSpPr>
        <p:grpSpPr>
          <a:xfrm>
            <a:off x="474785" y="4334608"/>
            <a:ext cx="7965831" cy="1723292"/>
            <a:chOff x="678" y="2496"/>
            <a:chExt cx="4426" cy="1005"/>
          </a:xfrm>
        </p:grpSpPr>
        <p:sp>
          <p:nvSpPr>
            <p:cNvPr id="5" name="Google Shape;500;p30">
              <a:extLst>
                <a:ext uri="{FF2B5EF4-FFF2-40B4-BE49-F238E27FC236}">
                  <a16:creationId xmlns:a16="http://schemas.microsoft.com/office/drawing/2014/main" id="{7088F76B-BEAB-4234-B04E-9102C5F1C3E4}"/>
                </a:ext>
              </a:extLst>
            </p:cNvPr>
            <p:cNvSpPr/>
            <p:nvPr/>
          </p:nvSpPr>
          <p:spPr>
            <a:xfrm>
              <a:off x="678" y="2861"/>
              <a:ext cx="276" cy="271"/>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rtl="0">
                <a:spcBef>
                  <a:spcPts val="0"/>
                </a:spcBef>
                <a:spcAft>
                  <a:spcPts val="0"/>
                </a:spcAft>
                <a:buNone/>
              </a:pPr>
              <a:r>
                <a:rPr lang="en-US" sz="2800" i="1">
                  <a:solidFill>
                    <a:srgbClr val="000000"/>
                  </a:solidFill>
                  <a:latin typeface="Arial"/>
                  <a:ea typeface="Arial"/>
                  <a:cs typeface="Arial"/>
                  <a:sym typeface="Arial"/>
                </a:rPr>
                <a:t>(E)</a:t>
              </a:r>
              <a:endParaRPr sz="2800">
                <a:solidFill>
                  <a:schemeClr val="dk1"/>
                </a:solidFill>
                <a:latin typeface="Times New Roman"/>
                <a:ea typeface="Times New Roman"/>
                <a:cs typeface="Times New Roman"/>
                <a:sym typeface="Times New Roman"/>
              </a:endParaRPr>
            </a:p>
          </p:txBody>
        </p:sp>
        <p:sp>
          <p:nvSpPr>
            <p:cNvPr id="6" name="Google Shape;501;p30">
              <a:extLst>
                <a:ext uri="{FF2B5EF4-FFF2-40B4-BE49-F238E27FC236}">
                  <a16:creationId xmlns:a16="http://schemas.microsoft.com/office/drawing/2014/main" id="{271AA092-3EE9-461E-AE27-A6DC06BA2328}"/>
                </a:ext>
              </a:extLst>
            </p:cNvPr>
            <p:cNvSpPr/>
            <p:nvPr/>
          </p:nvSpPr>
          <p:spPr>
            <a:xfrm>
              <a:off x="1012" y="2844"/>
              <a:ext cx="139" cy="310"/>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spcBef>
                  <a:spcPts val="0"/>
                </a:spcBef>
                <a:spcAft>
                  <a:spcPts val="0"/>
                </a:spcAft>
                <a:buNone/>
              </a:pPr>
              <a:r>
                <a:rPr lang="en-US" sz="3200" i="1">
                  <a:solidFill>
                    <a:srgbClr val="000000"/>
                  </a:solidFill>
                  <a:latin typeface="Arial"/>
                  <a:ea typeface="Arial"/>
                  <a:cs typeface="Arial"/>
                  <a:sym typeface="Arial"/>
                </a:rPr>
                <a:t>=</a:t>
              </a:r>
              <a:endParaRPr sz="3200">
                <a:solidFill>
                  <a:schemeClr val="dk1"/>
                </a:solidFill>
                <a:latin typeface="Times New Roman"/>
                <a:ea typeface="Times New Roman"/>
                <a:cs typeface="Times New Roman"/>
                <a:sym typeface="Times New Roman"/>
              </a:endParaRPr>
            </a:p>
          </p:txBody>
        </p:sp>
        <p:grpSp>
          <p:nvGrpSpPr>
            <p:cNvPr id="7" name="Google Shape;502;p30">
              <a:extLst>
                <a:ext uri="{FF2B5EF4-FFF2-40B4-BE49-F238E27FC236}">
                  <a16:creationId xmlns:a16="http://schemas.microsoft.com/office/drawing/2014/main" id="{300669F9-F596-48A2-A93A-517F0F7071A3}"/>
                </a:ext>
              </a:extLst>
            </p:cNvPr>
            <p:cNvGrpSpPr/>
            <p:nvPr/>
          </p:nvGrpSpPr>
          <p:grpSpPr>
            <a:xfrm>
              <a:off x="1206" y="2496"/>
              <a:ext cx="2247" cy="1005"/>
              <a:chOff x="1253" y="2623"/>
              <a:chExt cx="2247" cy="1005"/>
            </a:xfrm>
          </p:grpSpPr>
          <p:cxnSp>
            <p:nvCxnSpPr>
              <p:cNvPr id="15" name="Google Shape;503;p30">
                <a:extLst>
                  <a:ext uri="{FF2B5EF4-FFF2-40B4-BE49-F238E27FC236}">
                    <a16:creationId xmlns:a16="http://schemas.microsoft.com/office/drawing/2014/main" id="{0AD9F5EC-E663-4B0C-9471-8BF6D8D16EFD}"/>
                  </a:ext>
                </a:extLst>
              </p:cNvPr>
              <p:cNvCxnSpPr/>
              <p:nvPr/>
            </p:nvCxnSpPr>
            <p:spPr>
              <a:xfrm>
                <a:off x="1253" y="3120"/>
                <a:ext cx="2247" cy="1"/>
              </a:xfrm>
              <a:prstGeom prst="straightConnector1">
                <a:avLst/>
              </a:prstGeom>
              <a:noFill/>
              <a:ln w="14275" cap="flat" cmpd="sng">
                <a:solidFill>
                  <a:srgbClr val="000000"/>
                </a:solidFill>
                <a:prstDash val="solid"/>
                <a:round/>
                <a:headEnd type="none" w="med" len="med"/>
                <a:tailEnd type="none" w="med" len="med"/>
              </a:ln>
            </p:spPr>
          </p:cxnSp>
          <p:sp>
            <p:nvSpPr>
              <p:cNvPr id="16" name="Google Shape;504;p30">
                <a:extLst>
                  <a:ext uri="{FF2B5EF4-FFF2-40B4-BE49-F238E27FC236}">
                    <a16:creationId xmlns:a16="http://schemas.microsoft.com/office/drawing/2014/main" id="{AE47EBB1-49EE-45D0-A978-D765DCAEC378}"/>
                  </a:ext>
                </a:extLst>
              </p:cNvPr>
              <p:cNvSpPr/>
              <p:nvPr/>
            </p:nvSpPr>
            <p:spPr>
              <a:xfrm>
                <a:off x="1339" y="2623"/>
                <a:ext cx="1917"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rtl="0">
                  <a:spcBef>
                    <a:spcPts val="0"/>
                  </a:spcBef>
                  <a:spcAft>
                    <a:spcPts val="0"/>
                  </a:spcAft>
                  <a:buNone/>
                </a:pPr>
                <a:r>
                  <a:rPr lang="en-US" sz="2700" i="1">
                    <a:solidFill>
                      <a:srgbClr val="000000"/>
                    </a:solidFill>
                    <a:latin typeface="Arial"/>
                    <a:ea typeface="Arial"/>
                    <a:cs typeface="Arial"/>
                    <a:sym typeface="Arial"/>
                  </a:rPr>
                  <a:t>percentage change in</a:t>
                </a:r>
                <a:endParaRPr sz="2400">
                  <a:solidFill>
                    <a:schemeClr val="dk1"/>
                  </a:solidFill>
                  <a:latin typeface="Times New Roman"/>
                  <a:ea typeface="Times New Roman"/>
                  <a:cs typeface="Times New Roman"/>
                  <a:sym typeface="Times New Roman"/>
                </a:endParaRPr>
              </a:p>
            </p:txBody>
          </p:sp>
          <p:sp>
            <p:nvSpPr>
              <p:cNvPr id="17" name="Google Shape;505;p30">
                <a:extLst>
                  <a:ext uri="{FF2B5EF4-FFF2-40B4-BE49-F238E27FC236}">
                    <a16:creationId xmlns:a16="http://schemas.microsoft.com/office/drawing/2014/main" id="{817073F4-6B7D-4813-AFD1-15036B579CA8}"/>
                  </a:ext>
                </a:extLst>
              </p:cNvPr>
              <p:cNvSpPr/>
              <p:nvPr/>
            </p:nvSpPr>
            <p:spPr>
              <a:xfrm>
                <a:off x="1459" y="2838"/>
                <a:ext cx="1696"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rtl="0">
                  <a:spcBef>
                    <a:spcPts val="0"/>
                  </a:spcBef>
                  <a:spcAft>
                    <a:spcPts val="0"/>
                  </a:spcAft>
                  <a:buNone/>
                </a:pPr>
                <a:r>
                  <a:rPr lang="en-US" sz="2700" i="1">
                    <a:solidFill>
                      <a:srgbClr val="000000"/>
                    </a:solidFill>
                    <a:latin typeface="Arial"/>
                    <a:ea typeface="Arial"/>
                    <a:cs typeface="Arial"/>
                    <a:sym typeface="Arial"/>
                  </a:rPr>
                  <a:t>quantity demanded</a:t>
                </a:r>
                <a:endParaRPr/>
              </a:p>
            </p:txBody>
          </p:sp>
          <p:sp>
            <p:nvSpPr>
              <p:cNvPr id="18" name="Google Shape;506;p30">
                <a:extLst>
                  <a:ext uri="{FF2B5EF4-FFF2-40B4-BE49-F238E27FC236}">
                    <a16:creationId xmlns:a16="http://schemas.microsoft.com/office/drawing/2014/main" id="{7C9648DC-7ACE-433A-89BB-2FA148334D0F}"/>
                  </a:ext>
                </a:extLst>
              </p:cNvPr>
              <p:cNvSpPr/>
              <p:nvPr/>
            </p:nvSpPr>
            <p:spPr>
              <a:xfrm>
                <a:off x="1423" y="3150"/>
                <a:ext cx="1762"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rtl="0">
                  <a:spcBef>
                    <a:spcPts val="0"/>
                  </a:spcBef>
                  <a:spcAft>
                    <a:spcPts val="0"/>
                  </a:spcAft>
                  <a:buNone/>
                </a:pPr>
                <a:r>
                  <a:rPr lang="en-US" sz="2700" i="1" dirty="0">
                    <a:solidFill>
                      <a:srgbClr val="000000"/>
                    </a:solidFill>
                    <a:latin typeface="Arial"/>
                    <a:ea typeface="Arial"/>
                    <a:cs typeface="Arial"/>
                    <a:sym typeface="Arial"/>
                  </a:rPr>
                  <a:t>percentage change </a:t>
                </a:r>
                <a:endParaRPr dirty="0"/>
              </a:p>
            </p:txBody>
          </p:sp>
          <p:sp>
            <p:nvSpPr>
              <p:cNvPr id="19" name="Google Shape;507;p30">
                <a:extLst>
                  <a:ext uri="{FF2B5EF4-FFF2-40B4-BE49-F238E27FC236}">
                    <a16:creationId xmlns:a16="http://schemas.microsoft.com/office/drawing/2014/main" id="{8C979D9E-4E61-45F4-9D24-BBD9D77C0C9B}"/>
                  </a:ext>
                </a:extLst>
              </p:cNvPr>
              <p:cNvSpPr/>
              <p:nvPr/>
            </p:nvSpPr>
            <p:spPr>
              <a:xfrm>
                <a:off x="2056" y="3366"/>
                <a:ext cx="643"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spcBef>
                    <a:spcPts val="0"/>
                  </a:spcBef>
                  <a:spcAft>
                    <a:spcPts val="0"/>
                  </a:spcAft>
                  <a:buNone/>
                </a:pPr>
                <a:r>
                  <a:rPr lang="en-US" sz="2700" i="1">
                    <a:solidFill>
                      <a:srgbClr val="000000"/>
                    </a:solidFill>
                    <a:latin typeface="Arial"/>
                    <a:ea typeface="Arial"/>
                    <a:cs typeface="Arial"/>
                    <a:sym typeface="Arial"/>
                  </a:rPr>
                  <a:t>in price</a:t>
                </a:r>
                <a:endParaRPr sz="2400">
                  <a:solidFill>
                    <a:schemeClr val="dk1"/>
                  </a:solidFill>
                  <a:latin typeface="Times New Roman"/>
                  <a:ea typeface="Times New Roman"/>
                  <a:cs typeface="Times New Roman"/>
                  <a:sym typeface="Times New Roman"/>
                </a:endParaRPr>
              </a:p>
            </p:txBody>
          </p:sp>
        </p:grpSp>
        <p:sp>
          <p:nvSpPr>
            <p:cNvPr id="8" name="Google Shape;508;p30">
              <a:extLst>
                <a:ext uri="{FF2B5EF4-FFF2-40B4-BE49-F238E27FC236}">
                  <a16:creationId xmlns:a16="http://schemas.microsoft.com/office/drawing/2014/main" id="{71F916A2-840F-4FF0-9015-4A71AB0E9BB0}"/>
                </a:ext>
              </a:extLst>
            </p:cNvPr>
            <p:cNvSpPr/>
            <p:nvPr/>
          </p:nvSpPr>
          <p:spPr>
            <a:xfrm>
              <a:off x="3513" y="2844"/>
              <a:ext cx="139" cy="310"/>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spcBef>
                  <a:spcPts val="0"/>
                </a:spcBef>
                <a:spcAft>
                  <a:spcPts val="0"/>
                </a:spcAft>
                <a:buNone/>
              </a:pPr>
              <a:r>
                <a:rPr lang="en-US" sz="3200" i="1">
                  <a:solidFill>
                    <a:srgbClr val="000000"/>
                  </a:solidFill>
                  <a:latin typeface="Arial"/>
                  <a:ea typeface="Arial"/>
                  <a:cs typeface="Arial"/>
                  <a:sym typeface="Arial"/>
                </a:rPr>
                <a:t>=</a:t>
              </a:r>
              <a:endParaRPr sz="3200">
                <a:solidFill>
                  <a:schemeClr val="dk1"/>
                </a:solidFill>
                <a:latin typeface="Times New Roman"/>
                <a:ea typeface="Times New Roman"/>
                <a:cs typeface="Times New Roman"/>
                <a:sym typeface="Times New Roman"/>
              </a:endParaRPr>
            </a:p>
          </p:txBody>
        </p:sp>
        <p:grpSp>
          <p:nvGrpSpPr>
            <p:cNvPr id="9" name="Google Shape;509;p30">
              <a:extLst>
                <a:ext uri="{FF2B5EF4-FFF2-40B4-BE49-F238E27FC236}">
                  <a16:creationId xmlns:a16="http://schemas.microsoft.com/office/drawing/2014/main" id="{44FE0B4B-1071-44E1-A7AD-9A489E25D182}"/>
                </a:ext>
              </a:extLst>
            </p:cNvPr>
            <p:cNvGrpSpPr/>
            <p:nvPr/>
          </p:nvGrpSpPr>
          <p:grpSpPr>
            <a:xfrm>
              <a:off x="3708" y="2712"/>
              <a:ext cx="580" cy="574"/>
              <a:chOff x="3806" y="2712"/>
              <a:chExt cx="580" cy="574"/>
            </a:xfrm>
          </p:grpSpPr>
          <p:cxnSp>
            <p:nvCxnSpPr>
              <p:cNvPr id="12" name="Google Shape;510;p30">
                <a:extLst>
                  <a:ext uri="{FF2B5EF4-FFF2-40B4-BE49-F238E27FC236}">
                    <a16:creationId xmlns:a16="http://schemas.microsoft.com/office/drawing/2014/main" id="{DD7D0076-9026-4B8D-85B8-05CFBA4766E1}"/>
                  </a:ext>
                </a:extLst>
              </p:cNvPr>
              <p:cNvCxnSpPr/>
              <p:nvPr/>
            </p:nvCxnSpPr>
            <p:spPr>
              <a:xfrm>
                <a:off x="3806" y="2994"/>
                <a:ext cx="580" cy="0"/>
              </a:xfrm>
              <a:prstGeom prst="straightConnector1">
                <a:avLst/>
              </a:prstGeom>
              <a:noFill/>
              <a:ln w="14275" cap="flat" cmpd="sng">
                <a:solidFill>
                  <a:srgbClr val="000000"/>
                </a:solidFill>
                <a:prstDash val="solid"/>
                <a:round/>
                <a:headEnd type="none" w="med" len="med"/>
                <a:tailEnd type="none" w="med" len="med"/>
              </a:ln>
            </p:spPr>
          </p:cxnSp>
          <p:sp>
            <p:nvSpPr>
              <p:cNvPr id="13" name="Google Shape;511;p30">
                <a:extLst>
                  <a:ext uri="{FF2B5EF4-FFF2-40B4-BE49-F238E27FC236}">
                    <a16:creationId xmlns:a16="http://schemas.microsoft.com/office/drawing/2014/main" id="{A35D6780-A9AF-436F-BED1-E7F5C77438BB}"/>
                  </a:ext>
                </a:extLst>
              </p:cNvPr>
              <p:cNvSpPr/>
              <p:nvPr/>
            </p:nvSpPr>
            <p:spPr>
              <a:xfrm>
                <a:off x="3820" y="2712"/>
                <a:ext cx="510"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rtl="0">
                  <a:spcBef>
                    <a:spcPts val="0"/>
                  </a:spcBef>
                  <a:spcAft>
                    <a:spcPts val="0"/>
                  </a:spcAft>
                  <a:buNone/>
                </a:pPr>
                <a:r>
                  <a:rPr lang="en-US" sz="2700" i="1">
                    <a:solidFill>
                      <a:srgbClr val="000000"/>
                    </a:solidFill>
                    <a:latin typeface="Arial"/>
                    <a:ea typeface="Arial"/>
                    <a:cs typeface="Arial"/>
                    <a:sym typeface="Arial"/>
                  </a:rPr>
                  <a:t>–10%</a:t>
                </a:r>
                <a:endParaRPr sz="2400">
                  <a:solidFill>
                    <a:schemeClr val="dk1"/>
                  </a:solidFill>
                  <a:latin typeface="Times New Roman"/>
                  <a:ea typeface="Times New Roman"/>
                  <a:cs typeface="Times New Roman"/>
                  <a:sym typeface="Times New Roman"/>
                </a:endParaRPr>
              </a:p>
            </p:txBody>
          </p:sp>
          <p:sp>
            <p:nvSpPr>
              <p:cNvPr id="14" name="Google Shape;512;p30">
                <a:extLst>
                  <a:ext uri="{FF2B5EF4-FFF2-40B4-BE49-F238E27FC236}">
                    <a16:creationId xmlns:a16="http://schemas.microsoft.com/office/drawing/2014/main" id="{856AF6F0-83F0-4B48-838F-D369D7EA2197}"/>
                  </a:ext>
                </a:extLst>
              </p:cNvPr>
              <p:cNvSpPr/>
              <p:nvPr/>
            </p:nvSpPr>
            <p:spPr>
              <a:xfrm>
                <a:off x="3880" y="3024"/>
                <a:ext cx="399" cy="262"/>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rtl="0">
                  <a:spcBef>
                    <a:spcPts val="0"/>
                  </a:spcBef>
                  <a:spcAft>
                    <a:spcPts val="0"/>
                  </a:spcAft>
                  <a:buNone/>
                </a:pPr>
                <a:r>
                  <a:rPr lang="en-US" sz="2700" i="1">
                    <a:solidFill>
                      <a:srgbClr val="000000"/>
                    </a:solidFill>
                    <a:latin typeface="Arial"/>
                    <a:ea typeface="Arial"/>
                    <a:cs typeface="Arial"/>
                    <a:sym typeface="Arial"/>
                  </a:rPr>
                  <a:t>20%</a:t>
                </a:r>
                <a:endParaRPr sz="2400">
                  <a:solidFill>
                    <a:schemeClr val="dk1"/>
                  </a:solidFill>
                  <a:latin typeface="Times New Roman"/>
                  <a:ea typeface="Times New Roman"/>
                  <a:cs typeface="Times New Roman"/>
                  <a:sym typeface="Times New Roman"/>
                </a:endParaRPr>
              </a:p>
            </p:txBody>
          </p:sp>
        </p:grpSp>
        <p:sp>
          <p:nvSpPr>
            <p:cNvPr id="10" name="Google Shape;513;p30">
              <a:extLst>
                <a:ext uri="{FF2B5EF4-FFF2-40B4-BE49-F238E27FC236}">
                  <a16:creationId xmlns:a16="http://schemas.microsoft.com/office/drawing/2014/main" id="{F1E8838B-7C0B-402A-BC4B-613C7CAB563C}"/>
                </a:ext>
              </a:extLst>
            </p:cNvPr>
            <p:cNvSpPr/>
            <p:nvPr/>
          </p:nvSpPr>
          <p:spPr>
            <a:xfrm>
              <a:off x="4586" y="2861"/>
              <a:ext cx="518" cy="271"/>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rtl="0">
                <a:spcBef>
                  <a:spcPts val="0"/>
                </a:spcBef>
                <a:spcAft>
                  <a:spcPts val="0"/>
                </a:spcAft>
                <a:buNone/>
              </a:pPr>
              <a:r>
                <a:rPr lang="en-US" sz="2800" i="1">
                  <a:solidFill>
                    <a:srgbClr val="000000"/>
                  </a:solidFill>
                  <a:latin typeface="Arial"/>
                  <a:ea typeface="Arial"/>
                  <a:cs typeface="Arial"/>
                  <a:sym typeface="Arial"/>
                </a:rPr>
                <a:t>– 0.5 </a:t>
              </a:r>
              <a:endParaRPr sz="2800">
                <a:solidFill>
                  <a:schemeClr val="dk1"/>
                </a:solidFill>
                <a:latin typeface="Times New Roman"/>
                <a:ea typeface="Times New Roman"/>
                <a:cs typeface="Times New Roman"/>
                <a:sym typeface="Times New Roman"/>
              </a:endParaRPr>
            </a:p>
          </p:txBody>
        </p:sp>
        <p:sp>
          <p:nvSpPr>
            <p:cNvPr id="11" name="Google Shape;514;p30">
              <a:extLst>
                <a:ext uri="{FF2B5EF4-FFF2-40B4-BE49-F238E27FC236}">
                  <a16:creationId xmlns:a16="http://schemas.microsoft.com/office/drawing/2014/main" id="{55607A22-780F-4C89-B613-1E216ABB5E59}"/>
                </a:ext>
              </a:extLst>
            </p:cNvPr>
            <p:cNvSpPr/>
            <p:nvPr/>
          </p:nvSpPr>
          <p:spPr>
            <a:xfrm>
              <a:off x="4348" y="2844"/>
              <a:ext cx="139" cy="310"/>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spcBef>
                  <a:spcPts val="0"/>
                </a:spcBef>
                <a:spcAft>
                  <a:spcPts val="0"/>
                </a:spcAft>
                <a:buNone/>
              </a:pPr>
              <a:r>
                <a:rPr lang="en-US" sz="3200" i="1">
                  <a:solidFill>
                    <a:srgbClr val="000000"/>
                  </a:solidFill>
                  <a:latin typeface="Arial"/>
                  <a:ea typeface="Arial"/>
                  <a:cs typeface="Arial"/>
                  <a:sym typeface="Arial"/>
                </a:rPr>
                <a:t>=</a:t>
              </a:r>
              <a:endParaRPr sz="3200">
                <a:solidFill>
                  <a:schemeClr val="dk1"/>
                </a:solidFill>
                <a:latin typeface="Times New Roman"/>
                <a:ea typeface="Times New Roman"/>
                <a:cs typeface="Times New Roman"/>
                <a:sym typeface="Times New Roman"/>
              </a:endParaRPr>
            </a:p>
          </p:txBody>
        </p:sp>
      </p:grpSp>
    </p:spTree>
    <p:extLst>
      <p:ext uri="{BB962C8B-B14F-4D97-AF65-F5344CB8AC3E}">
        <p14:creationId xmlns:p14="http://schemas.microsoft.com/office/powerpoint/2010/main" val="19221811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AE6B35-D568-4C08-938D-18BF7EE8FDAB}"/>
              </a:ext>
            </a:extLst>
          </p:cNvPr>
          <p:cNvSpPr>
            <a:spLocks noGrp="1"/>
          </p:cNvSpPr>
          <p:nvPr>
            <p:ph type="title"/>
          </p:nvPr>
        </p:nvSpPr>
        <p:spPr/>
        <p:txBody>
          <a:bodyPr/>
          <a:lstStyle/>
          <a:p>
            <a:pPr algn="ctr"/>
            <a:r>
              <a:rPr lang="en-US" b="1" dirty="0">
                <a:solidFill>
                  <a:schemeClr val="bg1"/>
                </a:solidFill>
                <a:latin typeface="+mn-lt"/>
              </a:rPr>
              <a:t>III- Elasticity </a:t>
            </a:r>
            <a:endParaRPr lang="fr-FR" dirty="0">
              <a:solidFill>
                <a:schemeClr val="bg1"/>
              </a:solidFill>
            </a:endParaRPr>
          </a:p>
        </p:txBody>
      </p:sp>
      <p:sp>
        <p:nvSpPr>
          <p:cNvPr id="3" name="Espace réservé du contenu 2">
            <a:extLst>
              <a:ext uri="{FF2B5EF4-FFF2-40B4-BE49-F238E27FC236}">
                <a16:creationId xmlns:a16="http://schemas.microsoft.com/office/drawing/2014/main" id="{FB7A7AE8-D1BF-495D-8553-729AB984C1A3}"/>
              </a:ext>
            </a:extLst>
          </p:cNvPr>
          <p:cNvSpPr>
            <a:spLocks noGrp="1"/>
          </p:cNvSpPr>
          <p:nvPr>
            <p:ph idx="1"/>
          </p:nvPr>
        </p:nvSpPr>
        <p:spPr>
          <a:xfrm>
            <a:off x="0" y="1825625"/>
            <a:ext cx="8782050" cy="4351338"/>
          </a:xfrm>
        </p:spPr>
        <p:txBody>
          <a:bodyPr/>
          <a:lstStyle/>
          <a:p>
            <a:pPr marL="0" indent="0">
              <a:buNone/>
            </a:pPr>
            <a:r>
              <a:rPr lang="en-US" b="1" dirty="0"/>
              <a:t>	III-2-</a:t>
            </a:r>
            <a:r>
              <a:rPr lang="en-US" dirty="0"/>
              <a:t> </a:t>
            </a:r>
            <a:r>
              <a:rPr lang="en-US" b="1" dirty="0"/>
              <a:t>Elastic versus Inelastic Demand</a:t>
            </a:r>
            <a:endParaRPr lang="en-US" dirty="0"/>
          </a:p>
          <a:p>
            <a:r>
              <a:rPr lang="en-US" dirty="0"/>
              <a:t>Demand can be elastic, inelastic, or unitary elastic</a:t>
            </a:r>
          </a:p>
          <a:p>
            <a:pPr marL="0" indent="0">
              <a:buNone/>
            </a:pPr>
            <a:r>
              <a:rPr lang="en-US" b="1" dirty="0"/>
              <a:t>		III-2-1- Elastic Demand: </a:t>
            </a:r>
            <a:r>
              <a:rPr lang="en-US" dirty="0"/>
              <a:t>Consumer response is large relative to the change in price.</a:t>
            </a:r>
          </a:p>
          <a:p>
            <a:pPr marL="91440" lvl="0" indent="-203200" algn="l" rtl="0">
              <a:lnSpc>
                <a:spcPct val="90000"/>
              </a:lnSpc>
              <a:spcBef>
                <a:spcPts val="0"/>
              </a:spcBef>
              <a:spcAft>
                <a:spcPts val="0"/>
              </a:spcAft>
              <a:buSzPts val="3200"/>
              <a:buChar char=" "/>
            </a:pPr>
            <a:r>
              <a:rPr lang="en-US" dirty="0"/>
              <a:t>	</a:t>
            </a:r>
            <a:r>
              <a:rPr lang="en-US" b="1" dirty="0"/>
              <a:t> III-2-2- Inelastic Demand: </a:t>
            </a:r>
            <a:r>
              <a:rPr lang="en-US" dirty="0"/>
              <a:t>Demand is inelastic if the absolute value of E is less than 1.</a:t>
            </a:r>
          </a:p>
          <a:p>
            <a:pPr marL="91440" lvl="0" indent="-203200" algn="l" rtl="0">
              <a:lnSpc>
                <a:spcPct val="90000"/>
              </a:lnSpc>
              <a:spcBef>
                <a:spcPts val="1400"/>
              </a:spcBef>
              <a:spcAft>
                <a:spcPts val="0"/>
              </a:spcAft>
              <a:buSzPts val="3200"/>
              <a:buChar char=" "/>
            </a:pPr>
            <a:r>
              <a:rPr lang="en-US" dirty="0"/>
              <a:t>Consumers are not very responsive to price changes</a:t>
            </a:r>
          </a:p>
          <a:p>
            <a:endParaRPr lang="en-US" dirty="0"/>
          </a:p>
          <a:p>
            <a:endParaRPr lang="fr-FR" dirty="0"/>
          </a:p>
        </p:txBody>
      </p:sp>
    </p:spTree>
    <p:extLst>
      <p:ext uri="{BB962C8B-B14F-4D97-AF65-F5344CB8AC3E}">
        <p14:creationId xmlns:p14="http://schemas.microsoft.com/office/powerpoint/2010/main" val="2659680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2AF8D9-1D12-464D-9E6E-BBC69646F448}"/>
              </a:ext>
            </a:extLst>
          </p:cNvPr>
          <p:cNvSpPr>
            <a:spLocks noGrp="1"/>
          </p:cNvSpPr>
          <p:nvPr>
            <p:ph type="title"/>
          </p:nvPr>
        </p:nvSpPr>
        <p:spPr/>
        <p:txBody>
          <a:bodyPr/>
          <a:lstStyle/>
          <a:p>
            <a:pPr algn="ctr"/>
            <a:r>
              <a:rPr lang="en-US" b="1" dirty="0">
                <a:solidFill>
                  <a:schemeClr val="bg1"/>
                </a:solidFill>
                <a:latin typeface="+mn-lt"/>
              </a:rPr>
              <a:t>III- Elasticity </a:t>
            </a:r>
            <a:endParaRPr lang="fr-FR" dirty="0"/>
          </a:p>
        </p:txBody>
      </p:sp>
      <p:sp>
        <p:nvSpPr>
          <p:cNvPr id="3" name="Espace réservé du contenu 2">
            <a:extLst>
              <a:ext uri="{FF2B5EF4-FFF2-40B4-BE49-F238E27FC236}">
                <a16:creationId xmlns:a16="http://schemas.microsoft.com/office/drawing/2014/main" id="{47CD224F-2C74-4265-822D-120F2A0A9594}"/>
              </a:ext>
            </a:extLst>
          </p:cNvPr>
          <p:cNvSpPr>
            <a:spLocks noGrp="1"/>
          </p:cNvSpPr>
          <p:nvPr>
            <p:ph idx="1"/>
          </p:nvPr>
        </p:nvSpPr>
        <p:spPr>
          <a:xfrm>
            <a:off x="76200" y="1690688"/>
            <a:ext cx="8696325" cy="4486275"/>
          </a:xfrm>
        </p:spPr>
        <p:txBody>
          <a:bodyPr/>
          <a:lstStyle/>
          <a:p>
            <a:pPr marL="0" lvl="0" indent="0" algn="l" rtl="0">
              <a:lnSpc>
                <a:spcPct val="90000"/>
              </a:lnSpc>
              <a:spcBef>
                <a:spcPts val="0"/>
              </a:spcBef>
              <a:spcAft>
                <a:spcPts val="0"/>
              </a:spcAft>
              <a:buSzPts val="3200"/>
              <a:buNone/>
            </a:pPr>
            <a:r>
              <a:rPr lang="en-US" b="1" dirty="0"/>
              <a:t>	III-2-3- Unitary Elastic Demand: </a:t>
            </a:r>
            <a:r>
              <a:rPr lang="en-US" dirty="0"/>
              <a:t>Demand is unitary elastic if the absolute value of E </a:t>
            </a:r>
            <a:r>
              <a:rPr lang="en-US" i="1" dirty="0"/>
              <a:t>equals</a:t>
            </a:r>
            <a:r>
              <a:rPr lang="en-US" dirty="0"/>
              <a:t> 1.</a:t>
            </a:r>
          </a:p>
          <a:p>
            <a:pPr marL="91440" lvl="0" indent="-203200" algn="l" rtl="0">
              <a:lnSpc>
                <a:spcPct val="90000"/>
              </a:lnSpc>
              <a:spcBef>
                <a:spcPts val="1400"/>
              </a:spcBef>
              <a:spcAft>
                <a:spcPts val="0"/>
              </a:spcAft>
              <a:buSzPts val="3200"/>
              <a:buFont typeface="Noto Sans Symbols"/>
              <a:buChar char="▪"/>
            </a:pPr>
            <a:r>
              <a:rPr lang="en-US" dirty="0"/>
              <a:t>The percentage change in quantity </a:t>
            </a:r>
          </a:p>
          <a:p>
            <a:pPr marL="91440" lvl="0" indent="-203200" algn="l" rtl="0">
              <a:lnSpc>
                <a:spcPct val="90000"/>
              </a:lnSpc>
              <a:spcBef>
                <a:spcPts val="1400"/>
              </a:spcBef>
              <a:spcAft>
                <a:spcPts val="0"/>
              </a:spcAft>
              <a:buSzPts val="3200"/>
              <a:buFont typeface="Noto Sans Symbols"/>
              <a:buChar char="▪"/>
            </a:pPr>
            <a:r>
              <a:rPr lang="en-US" dirty="0"/>
              <a:t>demanded is </a:t>
            </a:r>
            <a:r>
              <a:rPr lang="en-US" i="1" dirty="0"/>
              <a:t>equal</a:t>
            </a:r>
            <a:r>
              <a:rPr lang="en-US" dirty="0"/>
              <a:t> to </a:t>
            </a:r>
          </a:p>
          <a:p>
            <a:pPr marL="91440" lvl="0" indent="-203200" algn="l" rtl="0">
              <a:lnSpc>
                <a:spcPct val="90000"/>
              </a:lnSpc>
              <a:spcBef>
                <a:spcPts val="1400"/>
              </a:spcBef>
              <a:spcAft>
                <a:spcPts val="0"/>
              </a:spcAft>
              <a:buSzPts val="3200"/>
              <a:buFont typeface="Noto Sans Symbols"/>
              <a:buChar char="▪"/>
            </a:pPr>
            <a:r>
              <a:rPr lang="en-US" dirty="0"/>
              <a:t>the percentage change in price.</a:t>
            </a:r>
          </a:p>
          <a:p>
            <a:endParaRPr lang="fr-FR" dirty="0"/>
          </a:p>
        </p:txBody>
      </p:sp>
      <p:pic>
        <p:nvPicPr>
          <p:cNvPr id="4" name="Google Shape;534;p32">
            <a:extLst>
              <a:ext uri="{FF2B5EF4-FFF2-40B4-BE49-F238E27FC236}">
                <a16:creationId xmlns:a16="http://schemas.microsoft.com/office/drawing/2014/main" id="{375355FD-6A06-491B-92B2-FE6E6685E702}"/>
              </a:ext>
            </a:extLst>
          </p:cNvPr>
          <p:cNvPicPr preferRelativeResize="0"/>
          <p:nvPr/>
        </p:nvPicPr>
        <p:blipFill rotWithShape="1">
          <a:blip r:embed="rId2">
            <a:alphaModFix/>
          </a:blip>
          <a:srcRect/>
          <a:stretch/>
        </p:blipFill>
        <p:spPr>
          <a:xfrm>
            <a:off x="5705475" y="2609849"/>
            <a:ext cx="6486525" cy="3705225"/>
          </a:xfrm>
          <a:prstGeom prst="rect">
            <a:avLst/>
          </a:prstGeom>
          <a:noFill/>
          <a:ln>
            <a:noFill/>
          </a:ln>
        </p:spPr>
      </p:pic>
    </p:spTree>
    <p:extLst>
      <p:ext uri="{BB962C8B-B14F-4D97-AF65-F5344CB8AC3E}">
        <p14:creationId xmlns:p14="http://schemas.microsoft.com/office/powerpoint/2010/main" val="2556003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2202CD-9DEB-46E0-A570-C989B240FD5D}"/>
              </a:ext>
            </a:extLst>
          </p:cNvPr>
          <p:cNvSpPr>
            <a:spLocks noGrp="1"/>
          </p:cNvSpPr>
          <p:nvPr>
            <p:ph type="title"/>
          </p:nvPr>
        </p:nvSpPr>
        <p:spPr/>
        <p:txBody>
          <a:bodyPr/>
          <a:lstStyle/>
          <a:p>
            <a:pPr algn="ctr"/>
            <a:r>
              <a:rPr lang="en-US" b="1" dirty="0">
                <a:solidFill>
                  <a:schemeClr val="bg1"/>
                </a:solidFill>
                <a:latin typeface="+mn-lt"/>
              </a:rPr>
              <a:t>III- Elasticity </a:t>
            </a:r>
            <a:endParaRPr lang="fr-FR" dirty="0">
              <a:solidFill>
                <a:schemeClr val="bg1"/>
              </a:solidFill>
            </a:endParaRPr>
          </a:p>
        </p:txBody>
      </p:sp>
      <p:sp>
        <p:nvSpPr>
          <p:cNvPr id="3" name="Espace réservé du contenu 2">
            <a:extLst>
              <a:ext uri="{FF2B5EF4-FFF2-40B4-BE49-F238E27FC236}">
                <a16:creationId xmlns:a16="http://schemas.microsoft.com/office/drawing/2014/main" id="{626BFED8-4F92-4AD5-8C9E-048742850D41}"/>
              </a:ext>
            </a:extLst>
          </p:cNvPr>
          <p:cNvSpPr>
            <a:spLocks noGrp="1"/>
          </p:cNvSpPr>
          <p:nvPr>
            <p:ph idx="1"/>
          </p:nvPr>
        </p:nvSpPr>
        <p:spPr>
          <a:xfrm>
            <a:off x="184638" y="1825625"/>
            <a:ext cx="8572500" cy="4351338"/>
          </a:xfrm>
        </p:spPr>
        <p:txBody>
          <a:bodyPr/>
          <a:lstStyle/>
          <a:p>
            <a:pPr marL="0" lvl="0" indent="0" algn="l" rtl="0">
              <a:lnSpc>
                <a:spcPct val="90000"/>
              </a:lnSpc>
              <a:spcBef>
                <a:spcPts val="0"/>
              </a:spcBef>
              <a:spcAft>
                <a:spcPts val="0"/>
              </a:spcAft>
              <a:buSzPts val="3200"/>
              <a:buNone/>
            </a:pPr>
            <a:r>
              <a:rPr lang="en-US" b="1" dirty="0"/>
              <a:t>III-3- Price Elasticity &amp; Total Revenue</a:t>
            </a:r>
            <a:r>
              <a:rPr lang="en-US" dirty="0"/>
              <a:t> </a:t>
            </a:r>
          </a:p>
          <a:p>
            <a:pPr marL="0" lvl="0" indent="0" algn="l" rtl="0">
              <a:lnSpc>
                <a:spcPct val="90000"/>
              </a:lnSpc>
              <a:spcBef>
                <a:spcPts val="0"/>
              </a:spcBef>
              <a:spcAft>
                <a:spcPts val="0"/>
              </a:spcAft>
              <a:buSzPts val="3200"/>
              <a:buNone/>
            </a:pPr>
            <a:r>
              <a:rPr lang="en-US" b="1" dirty="0">
                <a:solidFill>
                  <a:srgbClr val="FF0000"/>
                </a:solidFill>
              </a:rPr>
              <a:t>	</a:t>
            </a:r>
          </a:p>
          <a:p>
            <a:pPr marL="0" lvl="0" indent="0" algn="l" rtl="0">
              <a:lnSpc>
                <a:spcPct val="90000"/>
              </a:lnSpc>
              <a:spcBef>
                <a:spcPts val="0"/>
              </a:spcBef>
              <a:spcAft>
                <a:spcPts val="0"/>
              </a:spcAft>
              <a:buSzPts val="3200"/>
              <a:buNone/>
            </a:pPr>
            <a:r>
              <a:rPr lang="en-US" b="1" dirty="0">
                <a:solidFill>
                  <a:srgbClr val="FF0000"/>
                </a:solidFill>
              </a:rPr>
              <a:t>	</a:t>
            </a:r>
            <a:r>
              <a:rPr lang="en-US" b="1" dirty="0"/>
              <a:t>III-3-1- Price elasticity </a:t>
            </a:r>
          </a:p>
          <a:p>
            <a:pPr marL="0" lvl="0" indent="0" algn="l" rtl="0">
              <a:lnSpc>
                <a:spcPct val="90000"/>
              </a:lnSpc>
              <a:spcBef>
                <a:spcPts val="0"/>
              </a:spcBef>
              <a:spcAft>
                <a:spcPts val="0"/>
              </a:spcAft>
              <a:buSzPts val="3200"/>
              <a:buNone/>
            </a:pPr>
            <a:r>
              <a:rPr lang="en-US" dirty="0">
                <a:solidFill>
                  <a:schemeClr val="dk1"/>
                </a:solidFill>
              </a:rPr>
              <a:t>It</a:t>
            </a:r>
            <a:r>
              <a:rPr lang="en-US" b="1" dirty="0">
                <a:solidFill>
                  <a:schemeClr val="dk1"/>
                </a:solidFill>
              </a:rPr>
              <a:t> </a:t>
            </a:r>
            <a:r>
              <a:rPr lang="en-US" dirty="0">
                <a:solidFill>
                  <a:schemeClr val="dk1"/>
                </a:solidFill>
              </a:rPr>
              <a:t>explains why producers cannot charge the highest possible price.</a:t>
            </a:r>
            <a:endParaRPr lang="en-US" dirty="0"/>
          </a:p>
          <a:p>
            <a:pPr marL="91440" lvl="0" indent="-203200" algn="l" rtl="0">
              <a:lnSpc>
                <a:spcPct val="90000"/>
              </a:lnSpc>
              <a:spcBef>
                <a:spcPts val="1400"/>
              </a:spcBef>
              <a:spcAft>
                <a:spcPts val="0"/>
              </a:spcAft>
              <a:buSzPts val="3200"/>
              <a:buFont typeface="Noto Sans Symbols"/>
              <a:buChar char="▪"/>
            </a:pPr>
            <a:r>
              <a:rPr lang="en-US" dirty="0">
                <a:solidFill>
                  <a:schemeClr val="dk1"/>
                </a:solidFill>
              </a:rPr>
              <a:t>Although one would think otherwise, higher prices may actually reduce total sales revenue.</a:t>
            </a:r>
            <a:endParaRPr lang="en-US" dirty="0"/>
          </a:p>
          <a:p>
            <a:endParaRPr lang="fr-FR" dirty="0"/>
          </a:p>
        </p:txBody>
      </p:sp>
    </p:spTree>
    <p:extLst>
      <p:ext uri="{BB962C8B-B14F-4D97-AF65-F5344CB8AC3E}">
        <p14:creationId xmlns:p14="http://schemas.microsoft.com/office/powerpoint/2010/main" val="17995246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2DC04E-21C6-4F62-931E-7C8D35C73945}"/>
              </a:ext>
            </a:extLst>
          </p:cNvPr>
          <p:cNvSpPr>
            <a:spLocks noGrp="1"/>
          </p:cNvSpPr>
          <p:nvPr>
            <p:ph type="title"/>
          </p:nvPr>
        </p:nvSpPr>
        <p:spPr/>
        <p:txBody>
          <a:bodyPr/>
          <a:lstStyle/>
          <a:p>
            <a:pPr algn="ctr"/>
            <a:r>
              <a:rPr lang="en-US" b="1" dirty="0">
                <a:solidFill>
                  <a:schemeClr val="bg1"/>
                </a:solidFill>
                <a:latin typeface="+mn-lt"/>
              </a:rPr>
              <a:t>III- Elasticity </a:t>
            </a:r>
            <a:endParaRPr lang="fr-FR" dirty="0"/>
          </a:p>
        </p:txBody>
      </p:sp>
      <p:sp>
        <p:nvSpPr>
          <p:cNvPr id="3" name="Espace réservé du contenu 2">
            <a:extLst>
              <a:ext uri="{FF2B5EF4-FFF2-40B4-BE49-F238E27FC236}">
                <a16:creationId xmlns:a16="http://schemas.microsoft.com/office/drawing/2014/main" id="{8A5CD67B-8B11-458D-99D3-ACE728C9393D}"/>
              </a:ext>
            </a:extLst>
          </p:cNvPr>
          <p:cNvSpPr>
            <a:spLocks noGrp="1"/>
          </p:cNvSpPr>
          <p:nvPr>
            <p:ph idx="1"/>
          </p:nvPr>
        </p:nvSpPr>
        <p:spPr>
          <a:xfrm>
            <a:off x="131886" y="1825625"/>
            <a:ext cx="8634046" cy="4351338"/>
          </a:xfrm>
        </p:spPr>
        <p:txBody>
          <a:bodyPr/>
          <a:lstStyle/>
          <a:p>
            <a:pPr marL="0" indent="0">
              <a:buNone/>
            </a:pPr>
            <a:r>
              <a:rPr lang="en-US" i="1" dirty="0"/>
              <a:t>	</a:t>
            </a:r>
            <a:r>
              <a:rPr lang="en-US" b="1" dirty="0"/>
              <a:t>III-3-2- Total revenue:</a:t>
            </a:r>
          </a:p>
          <a:p>
            <a:pPr marL="0" indent="0">
              <a:buNone/>
            </a:pPr>
            <a:r>
              <a:rPr lang="en-US" dirty="0"/>
              <a:t>The price of a product multiplied by the quantity sold in a given time period.</a:t>
            </a:r>
          </a:p>
          <a:p>
            <a:pPr marL="0" indent="0">
              <a:buNone/>
            </a:pPr>
            <a:endParaRPr lang="en-US" i="1" dirty="0"/>
          </a:p>
          <a:p>
            <a:pPr marL="0" indent="0">
              <a:buNone/>
            </a:pPr>
            <a:endParaRPr lang="en-US" i="1" dirty="0"/>
          </a:p>
          <a:p>
            <a:endParaRPr lang="fr-FR" dirty="0"/>
          </a:p>
        </p:txBody>
      </p:sp>
      <p:sp>
        <p:nvSpPr>
          <p:cNvPr id="4" name="Google Shape;588;p37">
            <a:extLst>
              <a:ext uri="{FF2B5EF4-FFF2-40B4-BE49-F238E27FC236}">
                <a16:creationId xmlns:a16="http://schemas.microsoft.com/office/drawing/2014/main" id="{9A0706CF-EA62-42A1-8010-841F78D1A194}"/>
              </a:ext>
            </a:extLst>
          </p:cNvPr>
          <p:cNvSpPr/>
          <p:nvPr/>
        </p:nvSpPr>
        <p:spPr>
          <a:xfrm>
            <a:off x="518747" y="3622674"/>
            <a:ext cx="7297616" cy="1111251"/>
          </a:xfrm>
          <a:prstGeom prst="rect">
            <a:avLst/>
          </a:prstGeom>
          <a:noFill/>
          <a:ln>
            <a:noFill/>
          </a:ln>
        </p:spPr>
        <p:txBody>
          <a:bodyPr spcFirstLastPara="1" wrap="square" lIns="90475" tIns="44450" rIns="90475" bIns="4445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lnSpc>
                <a:spcPct val="140000"/>
              </a:lnSpc>
              <a:spcBef>
                <a:spcPts val="0"/>
              </a:spcBef>
              <a:spcAft>
                <a:spcPts val="0"/>
              </a:spcAft>
              <a:buNone/>
            </a:pPr>
            <a:r>
              <a:rPr lang="en-US" sz="3200" b="1" i="1" dirty="0">
                <a:solidFill>
                  <a:srgbClr val="FF0000"/>
                </a:solidFill>
                <a:latin typeface="Arial"/>
                <a:ea typeface="Arial"/>
                <a:cs typeface="Arial"/>
                <a:sym typeface="Arial"/>
              </a:rPr>
              <a:t>Total revenue </a:t>
            </a:r>
            <a:r>
              <a:rPr lang="en-US" sz="3200" b="1" i="1" dirty="0">
                <a:solidFill>
                  <a:srgbClr val="0070C0"/>
                </a:solidFill>
                <a:latin typeface="Arial"/>
                <a:ea typeface="Arial"/>
                <a:cs typeface="Arial"/>
                <a:sym typeface="Arial"/>
              </a:rPr>
              <a:t>=</a:t>
            </a:r>
            <a:r>
              <a:rPr lang="en-US" sz="3200" b="1" i="1" dirty="0">
                <a:solidFill>
                  <a:srgbClr val="FF0000"/>
                </a:solidFill>
                <a:latin typeface="Arial"/>
                <a:ea typeface="Arial"/>
                <a:cs typeface="Arial"/>
                <a:sym typeface="Arial"/>
              </a:rPr>
              <a:t> price </a:t>
            </a:r>
            <a:r>
              <a:rPr lang="en-US" sz="3200" b="1" i="1" dirty="0">
                <a:solidFill>
                  <a:srgbClr val="0070C0"/>
                </a:solidFill>
                <a:latin typeface="Arial"/>
                <a:ea typeface="Arial"/>
                <a:cs typeface="Arial"/>
                <a:sym typeface="Arial"/>
              </a:rPr>
              <a:t>x</a:t>
            </a:r>
            <a:r>
              <a:rPr lang="en-US" sz="3200" b="1" i="1" dirty="0">
                <a:solidFill>
                  <a:srgbClr val="FF0000"/>
                </a:solidFill>
                <a:latin typeface="Arial"/>
                <a:ea typeface="Arial"/>
                <a:cs typeface="Arial"/>
                <a:sym typeface="Arial"/>
              </a:rPr>
              <a:t> quantity sold</a:t>
            </a:r>
            <a:endParaRPr b="1" dirty="0">
              <a:solidFill>
                <a:srgbClr val="FF0000"/>
              </a:solidFill>
            </a:endParaRPr>
          </a:p>
        </p:txBody>
      </p:sp>
    </p:spTree>
    <p:extLst>
      <p:ext uri="{BB962C8B-B14F-4D97-AF65-F5344CB8AC3E}">
        <p14:creationId xmlns:p14="http://schemas.microsoft.com/office/powerpoint/2010/main" val="25172016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712BB1-BB64-4D43-A9D6-E969CAA1EA9D}"/>
              </a:ext>
            </a:extLst>
          </p:cNvPr>
          <p:cNvSpPr>
            <a:spLocks noGrp="1"/>
          </p:cNvSpPr>
          <p:nvPr>
            <p:ph type="title"/>
          </p:nvPr>
        </p:nvSpPr>
        <p:spPr>
          <a:xfrm>
            <a:off x="2329962" y="365125"/>
            <a:ext cx="9023838" cy="1325563"/>
          </a:xfrm>
        </p:spPr>
        <p:txBody>
          <a:bodyPr/>
          <a:lstStyle/>
          <a:p>
            <a:r>
              <a:rPr lang="en-US" b="1" dirty="0">
                <a:solidFill>
                  <a:schemeClr val="bg1"/>
                </a:solidFill>
                <a:latin typeface="+mn-lt"/>
              </a:rPr>
              <a:t>		III- Elasticity </a:t>
            </a:r>
            <a:endParaRPr lang="fr-FR" dirty="0"/>
          </a:p>
        </p:txBody>
      </p:sp>
      <p:sp>
        <p:nvSpPr>
          <p:cNvPr id="3" name="Espace réservé du contenu 2">
            <a:extLst>
              <a:ext uri="{FF2B5EF4-FFF2-40B4-BE49-F238E27FC236}">
                <a16:creationId xmlns:a16="http://schemas.microsoft.com/office/drawing/2014/main" id="{E3D11409-1AE7-4291-8DF7-69A3BA5C6F67}"/>
              </a:ext>
            </a:extLst>
          </p:cNvPr>
          <p:cNvSpPr>
            <a:spLocks noGrp="1"/>
          </p:cNvSpPr>
          <p:nvPr>
            <p:ph idx="1"/>
          </p:nvPr>
        </p:nvSpPr>
        <p:spPr>
          <a:xfrm>
            <a:off x="123825" y="1825625"/>
            <a:ext cx="8753475" cy="4351338"/>
          </a:xfrm>
        </p:spPr>
        <p:txBody>
          <a:bodyPr/>
          <a:lstStyle/>
          <a:p>
            <a:pPr marL="91440" lvl="0" indent="-203200" algn="l" rtl="0">
              <a:lnSpc>
                <a:spcPct val="90000"/>
              </a:lnSpc>
              <a:spcBef>
                <a:spcPts val="0"/>
              </a:spcBef>
              <a:spcAft>
                <a:spcPts val="0"/>
              </a:spcAft>
              <a:buSzPts val="3200"/>
              <a:buFont typeface="Noto Sans Symbols"/>
              <a:buChar char="▪"/>
            </a:pPr>
            <a:r>
              <a:rPr lang="en-US" dirty="0"/>
              <a:t>A price cut increases total revenue if demand is price elastic.</a:t>
            </a:r>
          </a:p>
          <a:p>
            <a:pPr marL="91440" lvl="0" indent="-203200" algn="l" rtl="0">
              <a:lnSpc>
                <a:spcPct val="90000"/>
              </a:lnSpc>
              <a:spcBef>
                <a:spcPts val="1400"/>
              </a:spcBef>
              <a:spcAft>
                <a:spcPts val="0"/>
              </a:spcAft>
              <a:buSzPts val="3200"/>
              <a:buFont typeface="Noto Sans Symbols"/>
              <a:buChar char="▪"/>
            </a:pPr>
            <a:r>
              <a:rPr lang="en-US" dirty="0"/>
              <a:t>A price cut decreases total revenue if demand is price inelastic.</a:t>
            </a:r>
          </a:p>
          <a:p>
            <a:pPr marL="91440" lvl="0" indent="-203200" algn="l" rtl="0">
              <a:lnSpc>
                <a:spcPct val="90000"/>
              </a:lnSpc>
              <a:spcBef>
                <a:spcPts val="1400"/>
              </a:spcBef>
              <a:spcAft>
                <a:spcPts val="0"/>
              </a:spcAft>
              <a:buSzPts val="3200"/>
              <a:buFont typeface="Noto Sans Symbols"/>
              <a:buChar char="▪"/>
            </a:pPr>
            <a:r>
              <a:rPr lang="en-US" dirty="0"/>
              <a:t>A price cut does not change total revenue if demand is unitary elastic.</a:t>
            </a:r>
          </a:p>
          <a:p>
            <a:endParaRPr lang="fr-FR" dirty="0"/>
          </a:p>
        </p:txBody>
      </p:sp>
      <p:pic>
        <p:nvPicPr>
          <p:cNvPr id="4" name="Google Shape;605;p39">
            <a:extLst>
              <a:ext uri="{FF2B5EF4-FFF2-40B4-BE49-F238E27FC236}">
                <a16:creationId xmlns:a16="http://schemas.microsoft.com/office/drawing/2014/main" id="{CAAECDCF-9658-481B-BD42-E0C67CEC3CC3}"/>
              </a:ext>
            </a:extLst>
          </p:cNvPr>
          <p:cNvPicPr preferRelativeResize="0">
            <a:picLocks/>
          </p:cNvPicPr>
          <p:nvPr/>
        </p:nvPicPr>
        <p:blipFill rotWithShape="1">
          <a:blip r:embed="rId2">
            <a:alphaModFix/>
          </a:blip>
          <a:srcRect/>
          <a:stretch/>
        </p:blipFill>
        <p:spPr>
          <a:xfrm>
            <a:off x="8791575" y="1352551"/>
            <a:ext cx="3400425" cy="4959350"/>
          </a:xfrm>
          <a:prstGeom prst="rect">
            <a:avLst/>
          </a:prstGeom>
          <a:noFill/>
          <a:ln>
            <a:noFill/>
          </a:ln>
        </p:spPr>
      </p:pic>
    </p:spTree>
    <p:extLst>
      <p:ext uri="{BB962C8B-B14F-4D97-AF65-F5344CB8AC3E}">
        <p14:creationId xmlns:p14="http://schemas.microsoft.com/office/powerpoint/2010/main" val="3519090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AB9986-E8FF-4BBE-A8F0-896696909235}"/>
              </a:ext>
            </a:extLst>
          </p:cNvPr>
          <p:cNvSpPr>
            <a:spLocks noGrp="1"/>
          </p:cNvSpPr>
          <p:nvPr>
            <p:ph type="title"/>
          </p:nvPr>
        </p:nvSpPr>
        <p:spPr/>
        <p:txBody>
          <a:bodyPr/>
          <a:lstStyle/>
          <a:p>
            <a:pPr algn="ctr"/>
            <a:r>
              <a:rPr lang="en-US" b="1" dirty="0">
                <a:solidFill>
                  <a:schemeClr val="bg1"/>
                </a:solidFill>
                <a:latin typeface="+mn-lt"/>
              </a:rPr>
              <a:t>III- Elasticity </a:t>
            </a:r>
            <a:endParaRPr lang="fr-FR" dirty="0"/>
          </a:p>
        </p:txBody>
      </p:sp>
      <p:sp>
        <p:nvSpPr>
          <p:cNvPr id="6" name="Espace réservé du contenu 5">
            <a:extLst>
              <a:ext uri="{FF2B5EF4-FFF2-40B4-BE49-F238E27FC236}">
                <a16:creationId xmlns:a16="http://schemas.microsoft.com/office/drawing/2014/main" id="{CB3B5EEA-BB4B-4D5E-AD6C-7AAB78EFD226}"/>
              </a:ext>
            </a:extLst>
          </p:cNvPr>
          <p:cNvSpPr>
            <a:spLocks noGrp="1"/>
          </p:cNvSpPr>
          <p:nvPr>
            <p:ph idx="1"/>
          </p:nvPr>
        </p:nvSpPr>
        <p:spPr/>
        <p:txBody>
          <a:bodyPr/>
          <a:lstStyle/>
          <a:p>
            <a:pPr marL="0" indent="0">
              <a:buNone/>
            </a:pPr>
            <a:r>
              <a:rPr lang="fr-FR" dirty="0" err="1"/>
              <a:t>Exp</a:t>
            </a:r>
            <a:endParaRPr lang="fr-FR" dirty="0"/>
          </a:p>
          <a:p>
            <a:pPr marL="0" indent="0">
              <a:buNone/>
            </a:pPr>
            <a:endParaRPr lang="fr-FR" dirty="0"/>
          </a:p>
        </p:txBody>
      </p:sp>
    </p:spTree>
    <p:extLst>
      <p:ext uri="{BB962C8B-B14F-4D97-AF65-F5344CB8AC3E}">
        <p14:creationId xmlns:p14="http://schemas.microsoft.com/office/powerpoint/2010/main" val="502716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BFF4049-7A1D-4398-BF48-BCC53E69FE80}"/>
              </a:ext>
            </a:extLst>
          </p:cNvPr>
          <p:cNvSpPr>
            <a:spLocks noGrp="1"/>
          </p:cNvSpPr>
          <p:nvPr>
            <p:ph idx="1"/>
          </p:nvPr>
        </p:nvSpPr>
        <p:spPr>
          <a:xfrm>
            <a:off x="838200" y="1825625"/>
            <a:ext cx="7905750" cy="4351338"/>
          </a:xfrm>
        </p:spPr>
        <p:txBody>
          <a:bodyPr/>
          <a:lstStyle/>
          <a:p>
            <a:pPr marL="0" indent="0">
              <a:buNone/>
            </a:pPr>
            <a:endParaRPr lang="en-US" sz="2800" b="1" dirty="0">
              <a:latin typeface="+mn-lt"/>
            </a:endParaRPr>
          </a:p>
          <a:p>
            <a:pPr marL="0" indent="0">
              <a:buNone/>
            </a:pPr>
            <a:r>
              <a:rPr lang="en-US" sz="2800" b="1" dirty="0">
                <a:latin typeface="+mn-lt"/>
              </a:rPr>
              <a:t>IV- Necessities versus Luxuries</a:t>
            </a:r>
          </a:p>
          <a:p>
            <a:pPr marL="0" indent="0">
              <a:buNone/>
            </a:pPr>
            <a:endParaRPr lang="en-US" sz="2800" b="1" dirty="0">
              <a:latin typeface="+mn-lt"/>
            </a:endParaRPr>
          </a:p>
          <a:p>
            <a:pPr marL="457200" lvl="1" indent="0">
              <a:buNone/>
            </a:pPr>
            <a:r>
              <a:rPr lang="en-US" b="1" dirty="0"/>
              <a:t>	IV-1-</a:t>
            </a:r>
            <a:r>
              <a:rPr lang="en-US" dirty="0"/>
              <a:t> </a:t>
            </a:r>
            <a:r>
              <a:rPr lang="en-US" b="1" dirty="0"/>
              <a:t>Availability of Substitutes</a:t>
            </a:r>
          </a:p>
          <a:p>
            <a:pPr marL="457200" lvl="1" indent="0">
              <a:buNone/>
            </a:pPr>
            <a:r>
              <a:rPr lang="en-US" sz="2400" b="1" dirty="0"/>
              <a:t>	IV-2- Substitues v/s complementary goods</a:t>
            </a:r>
          </a:p>
          <a:p>
            <a:pPr marL="457200" lvl="1" indent="0">
              <a:buNone/>
            </a:pPr>
            <a:r>
              <a:rPr lang="en-US" b="1" dirty="0"/>
              <a:t>	IV-3- Price Relative to Income</a:t>
            </a:r>
          </a:p>
          <a:p>
            <a:pPr lvl="1"/>
            <a:endParaRPr lang="fr-FR" dirty="0"/>
          </a:p>
        </p:txBody>
      </p:sp>
    </p:spTree>
    <p:extLst>
      <p:ext uri="{BB962C8B-B14F-4D97-AF65-F5344CB8AC3E}">
        <p14:creationId xmlns:p14="http://schemas.microsoft.com/office/powerpoint/2010/main" val="23098383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DA3BB8-5DB4-4F4E-B794-45B7617DDB3A}"/>
              </a:ext>
            </a:extLst>
          </p:cNvPr>
          <p:cNvSpPr>
            <a:spLocks noGrp="1"/>
          </p:cNvSpPr>
          <p:nvPr>
            <p:ph type="title"/>
          </p:nvPr>
        </p:nvSpPr>
        <p:spPr/>
        <p:txBody>
          <a:bodyPr>
            <a:normAutofit/>
          </a:bodyPr>
          <a:lstStyle/>
          <a:p>
            <a:pPr algn="ctr"/>
            <a:r>
              <a:rPr lang="en-US" sz="4000" b="1" dirty="0">
                <a:solidFill>
                  <a:schemeClr val="bg1"/>
                </a:solidFill>
                <a:latin typeface="+mn-lt"/>
              </a:rPr>
              <a:t>IV- Necessities versus Luxuries -1- </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31A786F9-8A69-419B-99F8-4B2FBCD95940}"/>
              </a:ext>
            </a:extLst>
          </p:cNvPr>
          <p:cNvSpPr>
            <a:spLocks noGrp="1"/>
          </p:cNvSpPr>
          <p:nvPr>
            <p:ph idx="1"/>
          </p:nvPr>
        </p:nvSpPr>
        <p:spPr>
          <a:xfrm>
            <a:off x="95250" y="1825625"/>
            <a:ext cx="11258550" cy="4351338"/>
          </a:xfrm>
        </p:spPr>
        <p:txBody>
          <a:bodyPr/>
          <a:lstStyle/>
          <a:p>
            <a:pPr marL="91440" lvl="0" indent="-203200" algn="l" rtl="0">
              <a:lnSpc>
                <a:spcPct val="90000"/>
              </a:lnSpc>
              <a:spcBef>
                <a:spcPts val="0"/>
              </a:spcBef>
              <a:spcAft>
                <a:spcPts val="0"/>
              </a:spcAft>
              <a:buSzPts val="3200"/>
              <a:buChar char=" "/>
            </a:pPr>
            <a:r>
              <a:rPr lang="en-US" b="1" dirty="0"/>
              <a:t>IV-1- Necessities v/s Luxuries</a:t>
            </a:r>
          </a:p>
          <a:p>
            <a:pPr marL="91440" lvl="0" indent="-203200" algn="l" rtl="0">
              <a:lnSpc>
                <a:spcPct val="90000"/>
              </a:lnSpc>
              <a:spcBef>
                <a:spcPts val="0"/>
              </a:spcBef>
              <a:spcAft>
                <a:spcPts val="0"/>
              </a:spcAft>
              <a:buSzPts val="3200"/>
              <a:buChar char=" "/>
            </a:pPr>
            <a:endParaRPr lang="en-US" b="1" dirty="0"/>
          </a:p>
          <a:p>
            <a:pPr marL="91440" lvl="0" indent="-203200" algn="l" rtl="0">
              <a:lnSpc>
                <a:spcPct val="90000"/>
              </a:lnSpc>
              <a:spcBef>
                <a:spcPts val="0"/>
              </a:spcBef>
              <a:spcAft>
                <a:spcPts val="0"/>
              </a:spcAft>
              <a:buSzPts val="3200"/>
              <a:buChar char=" "/>
            </a:pPr>
            <a:r>
              <a:rPr lang="en-US" dirty="0"/>
              <a:t>Differences in price elasticity are explained by several factors:</a:t>
            </a:r>
          </a:p>
          <a:p>
            <a:pPr marL="384048" lvl="1" indent="-203200" algn="l" rtl="0">
              <a:lnSpc>
                <a:spcPct val="90000"/>
              </a:lnSpc>
              <a:spcBef>
                <a:spcPts val="400"/>
              </a:spcBef>
              <a:spcAft>
                <a:spcPts val="0"/>
              </a:spcAft>
              <a:buSzPts val="3200"/>
              <a:buChar char="◦"/>
            </a:pPr>
            <a:r>
              <a:rPr lang="en-US" dirty="0"/>
              <a:t>Whether the Good is a </a:t>
            </a:r>
            <a:r>
              <a:rPr lang="en-US" dirty="0">
                <a:solidFill>
                  <a:srgbClr val="FF0000"/>
                </a:solidFill>
              </a:rPr>
              <a:t>Necessity</a:t>
            </a:r>
            <a:r>
              <a:rPr lang="en-US" dirty="0"/>
              <a:t> or Luxury</a:t>
            </a:r>
          </a:p>
          <a:p>
            <a:pPr marL="384048" lvl="1" indent="-203200" algn="l" rtl="0">
              <a:lnSpc>
                <a:spcPct val="90000"/>
              </a:lnSpc>
              <a:spcBef>
                <a:spcPts val="600"/>
              </a:spcBef>
              <a:spcAft>
                <a:spcPts val="0"/>
              </a:spcAft>
              <a:buSzPts val="3200"/>
              <a:buChar char="◦"/>
            </a:pPr>
            <a:r>
              <a:rPr lang="en-US" dirty="0"/>
              <a:t>The Availability of </a:t>
            </a:r>
            <a:r>
              <a:rPr lang="en-US" dirty="0">
                <a:solidFill>
                  <a:srgbClr val="FF0000"/>
                </a:solidFill>
              </a:rPr>
              <a:t>Substitutes</a:t>
            </a:r>
          </a:p>
          <a:p>
            <a:pPr marL="384048" lvl="1" indent="-203200" algn="l" rtl="0">
              <a:lnSpc>
                <a:spcPct val="90000"/>
              </a:lnSpc>
              <a:spcBef>
                <a:spcPts val="600"/>
              </a:spcBef>
              <a:spcAft>
                <a:spcPts val="0"/>
              </a:spcAft>
              <a:buSzPts val="3200"/>
              <a:buChar char="◦"/>
            </a:pPr>
            <a:r>
              <a:rPr lang="en-US" dirty="0"/>
              <a:t>The Price Relative to Income</a:t>
            </a:r>
          </a:p>
          <a:p>
            <a:endParaRPr lang="fr-FR" dirty="0"/>
          </a:p>
        </p:txBody>
      </p:sp>
    </p:spTree>
    <p:extLst>
      <p:ext uri="{BB962C8B-B14F-4D97-AF65-F5344CB8AC3E}">
        <p14:creationId xmlns:p14="http://schemas.microsoft.com/office/powerpoint/2010/main" val="40523847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4AA886-99E3-4A59-914B-00EF24604C7C}"/>
              </a:ext>
            </a:extLst>
          </p:cNvPr>
          <p:cNvSpPr>
            <a:spLocks noGrp="1"/>
          </p:cNvSpPr>
          <p:nvPr>
            <p:ph type="title"/>
          </p:nvPr>
        </p:nvSpPr>
        <p:spPr/>
        <p:txBody>
          <a:bodyPr>
            <a:normAutofit/>
          </a:bodyPr>
          <a:lstStyle/>
          <a:p>
            <a:pPr algn="ctr"/>
            <a:r>
              <a:rPr lang="en-US" sz="4000" b="1" dirty="0">
                <a:solidFill>
                  <a:schemeClr val="bg1"/>
                </a:solidFill>
                <a:latin typeface="+mn-lt"/>
              </a:rPr>
              <a:t>IV- Necessities versus Luxuries -2- </a:t>
            </a:r>
            <a:endParaRPr lang="fr-FR" sz="4000" dirty="0">
              <a:solidFill>
                <a:schemeClr val="bg1"/>
              </a:solidFill>
            </a:endParaRPr>
          </a:p>
        </p:txBody>
      </p:sp>
      <p:sp>
        <p:nvSpPr>
          <p:cNvPr id="3" name="Espace réservé du contenu 2">
            <a:extLst>
              <a:ext uri="{FF2B5EF4-FFF2-40B4-BE49-F238E27FC236}">
                <a16:creationId xmlns:a16="http://schemas.microsoft.com/office/drawing/2014/main" id="{AD807C34-7B3C-4AC1-B187-1727C6C4AB8B}"/>
              </a:ext>
            </a:extLst>
          </p:cNvPr>
          <p:cNvSpPr>
            <a:spLocks noGrp="1"/>
          </p:cNvSpPr>
          <p:nvPr>
            <p:ph idx="1"/>
          </p:nvPr>
        </p:nvSpPr>
        <p:spPr>
          <a:xfrm>
            <a:off x="104775" y="1825625"/>
            <a:ext cx="8696325" cy="4351338"/>
          </a:xfrm>
        </p:spPr>
        <p:txBody>
          <a:bodyPr/>
          <a:lstStyle/>
          <a:p>
            <a:pPr marL="91440" lvl="0" indent="-203200" algn="l" rtl="0">
              <a:lnSpc>
                <a:spcPct val="90000"/>
              </a:lnSpc>
              <a:spcBef>
                <a:spcPts val="0"/>
              </a:spcBef>
              <a:spcAft>
                <a:spcPts val="0"/>
              </a:spcAft>
              <a:buSzPts val="3200"/>
              <a:buFont typeface="Noto Sans Symbols"/>
              <a:buChar char="▪"/>
            </a:pPr>
            <a:r>
              <a:rPr lang="en-US" dirty="0"/>
              <a:t>Some goods are so critical to our everyday life that we regard them as </a:t>
            </a:r>
            <a:r>
              <a:rPr lang="en-US" b="1" dirty="0">
                <a:solidFill>
                  <a:srgbClr val="FF0000"/>
                </a:solidFill>
              </a:rPr>
              <a:t>necessities</a:t>
            </a:r>
            <a:r>
              <a:rPr lang="en-US" dirty="0">
                <a:solidFill>
                  <a:srgbClr val="FF0000"/>
                </a:solidFill>
              </a:rPr>
              <a:t>.</a:t>
            </a:r>
          </a:p>
          <a:p>
            <a:pPr marL="0" lvl="0" indent="0" algn="l" rtl="0">
              <a:lnSpc>
                <a:spcPct val="90000"/>
              </a:lnSpc>
              <a:spcBef>
                <a:spcPts val="1400"/>
              </a:spcBef>
              <a:spcAft>
                <a:spcPts val="0"/>
              </a:spcAft>
              <a:buSzPts val="3200"/>
              <a:buNone/>
            </a:pPr>
            <a:r>
              <a:rPr lang="en-US" dirty="0"/>
              <a:t>	Demand for necessities is relatively inelastic.</a:t>
            </a:r>
          </a:p>
          <a:p>
            <a:pPr marL="0" lvl="0" indent="0" algn="l" rtl="0">
              <a:lnSpc>
                <a:spcPct val="90000"/>
              </a:lnSpc>
              <a:spcBef>
                <a:spcPts val="1400"/>
              </a:spcBef>
              <a:spcAft>
                <a:spcPts val="0"/>
              </a:spcAft>
              <a:buSzPts val="3200"/>
              <a:buNone/>
            </a:pPr>
            <a:endParaRPr lang="en-US" dirty="0"/>
          </a:p>
          <a:p>
            <a:pPr marL="91440" lvl="0" indent="-203200" algn="l" rtl="0">
              <a:lnSpc>
                <a:spcPct val="90000"/>
              </a:lnSpc>
              <a:spcBef>
                <a:spcPts val="0"/>
              </a:spcBef>
              <a:spcAft>
                <a:spcPts val="0"/>
              </a:spcAft>
              <a:buSzPts val="3200"/>
              <a:buFont typeface="Noto Sans Symbols"/>
              <a:buChar char="▪"/>
            </a:pPr>
            <a:r>
              <a:rPr lang="en-US" dirty="0"/>
              <a:t>A </a:t>
            </a:r>
            <a:r>
              <a:rPr lang="en-US" b="1" dirty="0">
                <a:solidFill>
                  <a:srgbClr val="FF0000"/>
                </a:solidFill>
              </a:rPr>
              <a:t>luxury good</a:t>
            </a:r>
            <a:r>
              <a:rPr lang="en-US" dirty="0">
                <a:solidFill>
                  <a:srgbClr val="FF0000"/>
                </a:solidFill>
              </a:rPr>
              <a:t> </a:t>
            </a:r>
            <a:r>
              <a:rPr lang="en-US" dirty="0"/>
              <a:t>is something we’d like to have but aren’t likely to buy unless our income jumps or the price declines sharply.</a:t>
            </a:r>
          </a:p>
          <a:p>
            <a:pPr marL="0" lvl="0" indent="0" algn="l" rtl="0">
              <a:lnSpc>
                <a:spcPct val="90000"/>
              </a:lnSpc>
              <a:spcBef>
                <a:spcPts val="1400"/>
              </a:spcBef>
              <a:spcAft>
                <a:spcPts val="0"/>
              </a:spcAft>
              <a:buSzPts val="3200"/>
              <a:buNone/>
            </a:pPr>
            <a:r>
              <a:rPr lang="en-US" dirty="0"/>
              <a:t>	Demand for luxury goods is relatively elastic.</a:t>
            </a:r>
          </a:p>
          <a:p>
            <a:endParaRPr lang="fr-FR" dirty="0"/>
          </a:p>
        </p:txBody>
      </p:sp>
      <p:sp>
        <p:nvSpPr>
          <p:cNvPr id="4" name="Flèche : droite 3">
            <a:extLst>
              <a:ext uri="{FF2B5EF4-FFF2-40B4-BE49-F238E27FC236}">
                <a16:creationId xmlns:a16="http://schemas.microsoft.com/office/drawing/2014/main" id="{DFA1C89B-EB23-4096-B876-E0BBA4B96E42}"/>
              </a:ext>
            </a:extLst>
          </p:cNvPr>
          <p:cNvSpPr/>
          <p:nvPr/>
        </p:nvSpPr>
        <p:spPr>
          <a:xfrm>
            <a:off x="104775" y="2819400"/>
            <a:ext cx="9144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 droite 4">
            <a:extLst>
              <a:ext uri="{FF2B5EF4-FFF2-40B4-BE49-F238E27FC236}">
                <a16:creationId xmlns:a16="http://schemas.microsoft.com/office/drawing/2014/main" id="{744B2119-AF39-40BB-AEB3-0DE7D47891E4}"/>
              </a:ext>
            </a:extLst>
          </p:cNvPr>
          <p:cNvSpPr/>
          <p:nvPr/>
        </p:nvSpPr>
        <p:spPr>
          <a:xfrm>
            <a:off x="114300" y="5098256"/>
            <a:ext cx="9144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128174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1D850-477D-4B1A-887B-D8BBB441BC05}"/>
              </a:ext>
            </a:extLst>
          </p:cNvPr>
          <p:cNvSpPr>
            <a:spLocks noGrp="1"/>
          </p:cNvSpPr>
          <p:nvPr>
            <p:ph type="title"/>
          </p:nvPr>
        </p:nvSpPr>
        <p:spPr>
          <a:xfrm>
            <a:off x="838200" y="365126"/>
            <a:ext cx="10515600" cy="920750"/>
          </a:xfrm>
        </p:spPr>
        <p:txBody>
          <a:bodyPr>
            <a:normAutofit fontScale="90000"/>
          </a:bodyPr>
          <a:lstStyle/>
          <a:p>
            <a:pPr algn="ctr"/>
            <a:r>
              <a:rPr lang="en-US" sz="3600" b="1" dirty="0">
                <a:solidFill>
                  <a:schemeClr val="bg1"/>
                </a:solidFill>
                <a:latin typeface="+mn-lt"/>
              </a:rPr>
              <a:t>IV- Necessities / Luxuries</a:t>
            </a:r>
            <a:br>
              <a:rPr lang="en-US" sz="3600" b="1" dirty="0">
                <a:solidFill>
                  <a:schemeClr val="bg1"/>
                </a:solidFill>
                <a:latin typeface="+mn-lt"/>
              </a:rPr>
            </a:br>
            <a:r>
              <a:rPr lang="en-US" sz="3600" b="1" dirty="0">
                <a:solidFill>
                  <a:schemeClr val="bg1"/>
                </a:solidFill>
                <a:latin typeface="+mn-lt"/>
              </a:rPr>
              <a:t>Substitues v/s complementary goods -3- </a:t>
            </a:r>
            <a:endParaRPr lang="fr-FR" sz="3600" dirty="0">
              <a:solidFill>
                <a:schemeClr val="bg1"/>
              </a:solidFill>
            </a:endParaRPr>
          </a:p>
        </p:txBody>
      </p:sp>
      <p:sp>
        <p:nvSpPr>
          <p:cNvPr id="3" name="Espace réservé du contenu 2">
            <a:extLst>
              <a:ext uri="{FF2B5EF4-FFF2-40B4-BE49-F238E27FC236}">
                <a16:creationId xmlns:a16="http://schemas.microsoft.com/office/drawing/2014/main" id="{52608A3B-F1F3-4DDF-B40E-1FAD32E22D6F}"/>
              </a:ext>
            </a:extLst>
          </p:cNvPr>
          <p:cNvSpPr>
            <a:spLocks noGrp="1"/>
          </p:cNvSpPr>
          <p:nvPr>
            <p:ph idx="1"/>
          </p:nvPr>
        </p:nvSpPr>
        <p:spPr>
          <a:xfrm>
            <a:off x="209550" y="1825625"/>
            <a:ext cx="8553450" cy="4351338"/>
          </a:xfrm>
        </p:spPr>
        <p:txBody>
          <a:bodyPr>
            <a:normAutofit/>
          </a:bodyPr>
          <a:lstStyle/>
          <a:p>
            <a:pPr marL="0" indent="0">
              <a:spcBef>
                <a:spcPts val="0"/>
              </a:spcBef>
              <a:buSzPts val="3200"/>
              <a:buNone/>
            </a:pPr>
            <a:r>
              <a:rPr lang="en-US" b="1" dirty="0"/>
              <a:t>IV-2- Substitues v/s complementary goods</a:t>
            </a:r>
          </a:p>
          <a:p>
            <a:pPr marL="91440" lvl="0" indent="-203200" algn="l" rtl="0">
              <a:lnSpc>
                <a:spcPct val="90000"/>
              </a:lnSpc>
              <a:spcBef>
                <a:spcPts val="0"/>
              </a:spcBef>
              <a:spcAft>
                <a:spcPts val="0"/>
              </a:spcAft>
              <a:buSzPts val="3200"/>
              <a:buChar char=" "/>
            </a:pPr>
            <a:endParaRPr lang="en-US" sz="2600" b="1" dirty="0"/>
          </a:p>
          <a:p>
            <a:pPr marL="548640" lvl="1" indent="-203200">
              <a:spcBef>
                <a:spcPts val="0"/>
              </a:spcBef>
              <a:buSzPts val="3200"/>
              <a:buChar char=" "/>
            </a:pPr>
            <a:r>
              <a:rPr lang="en-US" sz="2600" b="1" dirty="0"/>
              <a:t>IV-2-1- Substitute Goods</a:t>
            </a:r>
            <a:r>
              <a:rPr lang="en-US" sz="2600" dirty="0"/>
              <a:t>:</a:t>
            </a:r>
          </a:p>
          <a:p>
            <a:pPr marL="384048" lvl="1" indent="-203200" algn="l" rtl="0">
              <a:lnSpc>
                <a:spcPct val="90000"/>
              </a:lnSpc>
              <a:spcBef>
                <a:spcPts val="400"/>
              </a:spcBef>
              <a:spcAft>
                <a:spcPts val="0"/>
              </a:spcAft>
              <a:buSzPts val="3200"/>
              <a:buChar char="◦"/>
            </a:pPr>
            <a:r>
              <a:rPr lang="en-US" sz="2600" dirty="0"/>
              <a:t>The demand for a good </a:t>
            </a:r>
            <a:r>
              <a:rPr lang="en-US" sz="2600" i="1" dirty="0"/>
              <a:t>increases</a:t>
            </a:r>
            <a:r>
              <a:rPr lang="en-US" sz="2600" dirty="0"/>
              <a:t> when the price of a substitute for the good goes up.</a:t>
            </a:r>
          </a:p>
          <a:p>
            <a:pPr marL="0" lvl="0" indent="0" algn="l" rtl="0">
              <a:lnSpc>
                <a:spcPct val="90000"/>
              </a:lnSpc>
              <a:spcBef>
                <a:spcPts val="0"/>
              </a:spcBef>
              <a:spcAft>
                <a:spcPts val="0"/>
              </a:spcAft>
              <a:buSzPts val="3200"/>
              <a:buNone/>
            </a:pPr>
            <a:endParaRPr lang="en-US" sz="2600" dirty="0"/>
          </a:p>
          <a:p>
            <a:pPr marL="91440" lvl="0" indent="-203200" algn="l" rtl="0">
              <a:lnSpc>
                <a:spcPct val="90000"/>
              </a:lnSpc>
              <a:spcBef>
                <a:spcPts val="0"/>
              </a:spcBef>
              <a:spcAft>
                <a:spcPts val="0"/>
              </a:spcAft>
              <a:buSzPts val="3200"/>
              <a:buFont typeface="Noto Sans Symbols"/>
              <a:buChar char="▪"/>
            </a:pPr>
            <a:r>
              <a:rPr lang="en-US" sz="2600" dirty="0"/>
              <a:t>The greater the availability of substitutes, the </a:t>
            </a:r>
            <a:r>
              <a:rPr lang="en-US" sz="2600" i="1" dirty="0"/>
              <a:t>higher</a:t>
            </a:r>
            <a:r>
              <a:rPr lang="en-US" sz="2600" dirty="0"/>
              <a:t> the price elasticity of demand.</a:t>
            </a:r>
          </a:p>
          <a:p>
            <a:pPr marL="91440" lvl="0" indent="-203200" algn="l" rtl="0">
              <a:lnSpc>
                <a:spcPct val="90000"/>
              </a:lnSpc>
              <a:spcBef>
                <a:spcPts val="1400"/>
              </a:spcBef>
              <a:spcAft>
                <a:spcPts val="0"/>
              </a:spcAft>
              <a:buSzPts val="3200"/>
              <a:buFont typeface="Noto Sans Symbols"/>
              <a:buChar char="▪"/>
            </a:pPr>
            <a:r>
              <a:rPr lang="en-US" sz="2600" dirty="0"/>
              <a:t>The smaller the availability of substitutes, the </a:t>
            </a:r>
            <a:r>
              <a:rPr lang="en-US" sz="2600" i="1" dirty="0"/>
              <a:t>lower</a:t>
            </a:r>
            <a:r>
              <a:rPr lang="en-US" sz="2600" dirty="0"/>
              <a:t> the price elasticity of demand. </a:t>
            </a:r>
          </a:p>
          <a:p>
            <a:endParaRPr lang="fr-FR" sz="2600" dirty="0"/>
          </a:p>
        </p:txBody>
      </p:sp>
    </p:spTree>
    <p:extLst>
      <p:ext uri="{BB962C8B-B14F-4D97-AF65-F5344CB8AC3E}">
        <p14:creationId xmlns:p14="http://schemas.microsoft.com/office/powerpoint/2010/main" val="4609638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88968-2864-4FBF-AA43-3B4EF123BA91}"/>
              </a:ext>
            </a:extLst>
          </p:cNvPr>
          <p:cNvSpPr>
            <a:spLocks noGrp="1"/>
          </p:cNvSpPr>
          <p:nvPr>
            <p:ph type="title"/>
          </p:nvPr>
        </p:nvSpPr>
        <p:spPr/>
        <p:txBody>
          <a:bodyPr/>
          <a:lstStyle/>
          <a:p>
            <a:pPr algn="ctr"/>
            <a:br>
              <a:rPr lang="en-US" b="1" dirty="0">
                <a:solidFill>
                  <a:schemeClr val="bg1"/>
                </a:solidFill>
              </a:rPr>
            </a:br>
            <a:endParaRPr lang="fr-FR" dirty="0">
              <a:solidFill>
                <a:schemeClr val="bg1"/>
              </a:solidFill>
            </a:endParaRPr>
          </a:p>
        </p:txBody>
      </p:sp>
      <p:sp>
        <p:nvSpPr>
          <p:cNvPr id="3" name="Espace réservé du contenu 2">
            <a:extLst>
              <a:ext uri="{FF2B5EF4-FFF2-40B4-BE49-F238E27FC236}">
                <a16:creationId xmlns:a16="http://schemas.microsoft.com/office/drawing/2014/main" id="{23257352-AC04-408E-B484-0236CFAC270B}"/>
              </a:ext>
            </a:extLst>
          </p:cNvPr>
          <p:cNvSpPr>
            <a:spLocks noGrp="1"/>
          </p:cNvSpPr>
          <p:nvPr>
            <p:ph idx="1"/>
          </p:nvPr>
        </p:nvSpPr>
        <p:spPr>
          <a:xfrm>
            <a:off x="142876" y="1825625"/>
            <a:ext cx="8648700" cy="4351338"/>
          </a:xfrm>
        </p:spPr>
        <p:txBody>
          <a:bodyPr>
            <a:normAutofit/>
          </a:bodyPr>
          <a:lstStyle/>
          <a:p>
            <a:pPr marL="91440" lvl="0" indent="-203200" algn="l" rtl="0">
              <a:lnSpc>
                <a:spcPct val="90000"/>
              </a:lnSpc>
              <a:spcBef>
                <a:spcPts val="1600"/>
              </a:spcBef>
              <a:spcAft>
                <a:spcPts val="0"/>
              </a:spcAft>
              <a:buSzPts val="3200"/>
              <a:buChar char=" "/>
            </a:pPr>
            <a:r>
              <a:rPr lang="en-US" sz="2600" b="1" dirty="0"/>
              <a:t>IV-2-2- Complementary Goods</a:t>
            </a:r>
            <a:r>
              <a:rPr lang="en-US" sz="2600" dirty="0"/>
              <a:t>:</a:t>
            </a:r>
          </a:p>
          <a:p>
            <a:pPr marL="180848" lvl="1" indent="0" algn="l" rtl="0">
              <a:lnSpc>
                <a:spcPct val="90000"/>
              </a:lnSpc>
              <a:spcBef>
                <a:spcPts val="400"/>
              </a:spcBef>
              <a:spcAft>
                <a:spcPts val="0"/>
              </a:spcAft>
              <a:buSzPts val="3200"/>
              <a:buNone/>
            </a:pPr>
            <a:endParaRPr lang="en-US" sz="2600" dirty="0"/>
          </a:p>
          <a:p>
            <a:pPr marL="180848" lvl="1" indent="0" algn="l" rtl="0">
              <a:lnSpc>
                <a:spcPct val="90000"/>
              </a:lnSpc>
              <a:spcBef>
                <a:spcPts val="400"/>
              </a:spcBef>
              <a:spcAft>
                <a:spcPts val="0"/>
              </a:spcAft>
              <a:buSzPts val="3200"/>
              <a:buNone/>
            </a:pPr>
            <a:r>
              <a:rPr lang="en-US" sz="2600" dirty="0"/>
              <a:t>The demand for a good </a:t>
            </a:r>
            <a:r>
              <a:rPr lang="en-US" sz="2600" i="1" dirty="0"/>
              <a:t>decreases</a:t>
            </a:r>
            <a:r>
              <a:rPr lang="en-US" sz="2600" dirty="0"/>
              <a:t> when the price of a complement to the good goes up.</a:t>
            </a:r>
          </a:p>
          <a:p>
            <a:endParaRPr lang="fr-FR" sz="2600" dirty="0"/>
          </a:p>
        </p:txBody>
      </p:sp>
      <p:sp>
        <p:nvSpPr>
          <p:cNvPr id="5" name="ZoneTexte 4">
            <a:extLst>
              <a:ext uri="{FF2B5EF4-FFF2-40B4-BE49-F238E27FC236}">
                <a16:creationId xmlns:a16="http://schemas.microsoft.com/office/drawing/2014/main" id="{E36C90AC-BD28-4DA0-B2C1-25701CF272F2}"/>
              </a:ext>
            </a:extLst>
          </p:cNvPr>
          <p:cNvSpPr txBox="1"/>
          <p:nvPr/>
        </p:nvSpPr>
        <p:spPr>
          <a:xfrm>
            <a:off x="2305050" y="681037"/>
            <a:ext cx="7239000" cy="646331"/>
          </a:xfrm>
          <a:prstGeom prst="rect">
            <a:avLst/>
          </a:prstGeom>
          <a:noFill/>
        </p:spPr>
        <p:txBody>
          <a:bodyPr wrap="square">
            <a:spAutoFit/>
          </a:bodyPr>
          <a:lstStyle/>
          <a:p>
            <a:r>
              <a:rPr lang="en-US" sz="3600" b="1" dirty="0">
                <a:solidFill>
                  <a:schemeClr val="bg1"/>
                </a:solidFill>
                <a:latin typeface="+mn-lt"/>
              </a:rPr>
              <a:t>IV- Necessities versus Luxuries 	-4-</a:t>
            </a:r>
            <a:endParaRPr lang="fr-FR" sz="3600" dirty="0"/>
          </a:p>
        </p:txBody>
      </p:sp>
    </p:spTree>
    <p:extLst>
      <p:ext uri="{BB962C8B-B14F-4D97-AF65-F5344CB8AC3E}">
        <p14:creationId xmlns:p14="http://schemas.microsoft.com/office/powerpoint/2010/main" val="2353598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33FD86-F853-4F33-8E63-7EF42977AB00}"/>
              </a:ext>
            </a:extLst>
          </p:cNvPr>
          <p:cNvSpPr>
            <a:spLocks noGrp="1"/>
          </p:cNvSpPr>
          <p:nvPr>
            <p:ph type="title"/>
          </p:nvPr>
        </p:nvSpPr>
        <p:spPr/>
        <p:txBody>
          <a:bodyPr/>
          <a:lstStyle/>
          <a:p>
            <a:pPr algn="ctr"/>
            <a:r>
              <a:rPr lang="en-US" sz="3600" b="1" dirty="0">
                <a:solidFill>
                  <a:schemeClr val="bg1"/>
                </a:solidFill>
                <a:latin typeface="+mn-lt"/>
              </a:rPr>
              <a:t>IV- Necessities versus Luxuries 	-5-</a:t>
            </a:r>
            <a:br>
              <a:rPr lang="fr-FR" sz="4400" dirty="0"/>
            </a:br>
            <a:endParaRPr lang="fr-FR" dirty="0">
              <a:solidFill>
                <a:schemeClr val="bg1"/>
              </a:solidFill>
            </a:endParaRPr>
          </a:p>
        </p:txBody>
      </p:sp>
      <p:sp>
        <p:nvSpPr>
          <p:cNvPr id="3" name="Espace réservé du contenu 2">
            <a:extLst>
              <a:ext uri="{FF2B5EF4-FFF2-40B4-BE49-F238E27FC236}">
                <a16:creationId xmlns:a16="http://schemas.microsoft.com/office/drawing/2014/main" id="{4C552880-05B2-4F37-89CE-26CBD76813DF}"/>
              </a:ext>
            </a:extLst>
          </p:cNvPr>
          <p:cNvSpPr>
            <a:spLocks noGrp="1"/>
          </p:cNvSpPr>
          <p:nvPr>
            <p:ph idx="1"/>
          </p:nvPr>
        </p:nvSpPr>
        <p:spPr>
          <a:xfrm>
            <a:off x="152400" y="1781175"/>
            <a:ext cx="8572500" cy="4395788"/>
          </a:xfrm>
        </p:spPr>
        <p:txBody>
          <a:bodyPr/>
          <a:lstStyle/>
          <a:p>
            <a:pPr marL="91440" lvl="0" indent="-203200" algn="l" rtl="0">
              <a:lnSpc>
                <a:spcPct val="90000"/>
              </a:lnSpc>
              <a:spcBef>
                <a:spcPts val="0"/>
              </a:spcBef>
              <a:spcAft>
                <a:spcPts val="0"/>
              </a:spcAft>
              <a:buSzPts val="3200"/>
              <a:buFont typeface="Noto Sans Symbols"/>
              <a:buChar char="▪"/>
            </a:pPr>
            <a:endParaRPr lang="en-US" dirty="0"/>
          </a:p>
          <a:p>
            <a:pPr marL="0" lvl="0" indent="0" algn="l" rtl="0">
              <a:lnSpc>
                <a:spcPct val="90000"/>
              </a:lnSpc>
              <a:spcBef>
                <a:spcPts val="0"/>
              </a:spcBef>
              <a:spcAft>
                <a:spcPts val="0"/>
              </a:spcAft>
              <a:buSzPts val="3200"/>
              <a:buNone/>
            </a:pPr>
            <a:r>
              <a:rPr lang="en-US" b="1" dirty="0"/>
              <a:t>IV-3- Price Relative to Income</a:t>
            </a:r>
          </a:p>
          <a:p>
            <a:pPr marL="0" lvl="0" indent="0" algn="l" rtl="0">
              <a:lnSpc>
                <a:spcPct val="90000"/>
              </a:lnSpc>
              <a:spcBef>
                <a:spcPts val="0"/>
              </a:spcBef>
              <a:spcAft>
                <a:spcPts val="0"/>
              </a:spcAft>
              <a:buSzPts val="3200"/>
              <a:buNone/>
            </a:pPr>
            <a:endParaRPr lang="en-US" b="1" dirty="0"/>
          </a:p>
          <a:p>
            <a:pPr marL="91440" lvl="0" indent="-203200" algn="l" rtl="0">
              <a:lnSpc>
                <a:spcPct val="90000"/>
              </a:lnSpc>
              <a:spcBef>
                <a:spcPts val="0"/>
              </a:spcBef>
              <a:spcAft>
                <a:spcPts val="0"/>
              </a:spcAft>
              <a:buSzPts val="3200"/>
              <a:buFont typeface="Noto Sans Symbols"/>
              <a:buChar char="▪"/>
            </a:pPr>
            <a:r>
              <a:rPr lang="en-US" dirty="0"/>
              <a:t>If the price of a product is very high relative to the consumer’s income, the demand will tend to be elastic.</a:t>
            </a:r>
          </a:p>
          <a:p>
            <a:pPr marL="0" lvl="0" indent="0" algn="l" rtl="0">
              <a:lnSpc>
                <a:spcPct val="90000"/>
              </a:lnSpc>
              <a:spcBef>
                <a:spcPts val="0"/>
              </a:spcBef>
              <a:spcAft>
                <a:spcPts val="0"/>
              </a:spcAft>
              <a:buSzPts val="3200"/>
              <a:buNone/>
            </a:pPr>
            <a:endParaRPr lang="en-US" dirty="0"/>
          </a:p>
          <a:p>
            <a:pPr marL="91440" lvl="0" indent="-203200" algn="l" rtl="0">
              <a:lnSpc>
                <a:spcPct val="90000"/>
              </a:lnSpc>
              <a:spcBef>
                <a:spcPts val="1400"/>
              </a:spcBef>
              <a:spcAft>
                <a:spcPts val="0"/>
              </a:spcAft>
              <a:buSzPts val="3200"/>
              <a:buFont typeface="Noto Sans Symbols"/>
              <a:buChar char="▪"/>
            </a:pPr>
            <a:r>
              <a:rPr lang="en-US" dirty="0"/>
              <a:t>If the price of a product is very low relative to the consumer’s income, the demand will tend to be inelastic.</a:t>
            </a:r>
          </a:p>
          <a:p>
            <a:endParaRPr lang="fr-FR" dirty="0"/>
          </a:p>
        </p:txBody>
      </p:sp>
    </p:spTree>
    <p:extLst>
      <p:ext uri="{BB962C8B-B14F-4D97-AF65-F5344CB8AC3E}">
        <p14:creationId xmlns:p14="http://schemas.microsoft.com/office/powerpoint/2010/main" val="22960117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2114</Words>
  <Application>Microsoft Office PowerPoint</Application>
  <PresentationFormat>Grand écran</PresentationFormat>
  <Paragraphs>273</Paragraphs>
  <Slides>45</Slides>
  <Notes>3</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45</vt:i4>
      </vt:variant>
    </vt:vector>
  </HeadingPairs>
  <TitlesOfParts>
    <vt:vector size="56" baseType="lpstr">
      <vt:lpstr>Arial</vt:lpstr>
      <vt:lpstr>Calibri</vt:lpstr>
      <vt:lpstr>Calibri Light</vt:lpstr>
      <vt:lpstr>Noto Sans Symbols</vt:lpstr>
      <vt:lpstr>Roboto</vt:lpstr>
      <vt:lpstr>Sakkal Majalla</vt:lpstr>
      <vt:lpstr>Tajawal Medium</vt:lpstr>
      <vt:lpstr>Times New Roman</vt:lpstr>
      <vt:lpstr>Ubuntu</vt:lpstr>
      <vt:lpstr>Wingdings</vt:lpstr>
      <vt:lpstr>Thème Office</vt:lpstr>
      <vt:lpstr>Présentation PowerPoint</vt:lpstr>
      <vt:lpstr>   Syllabus</vt:lpstr>
      <vt:lpstr>Présentation PowerPoint</vt:lpstr>
      <vt:lpstr>I-  Consumer Preferences, Utility and Ranking                                                      -1-</vt:lpstr>
      <vt:lpstr>I-  Consumer Preferences, Utility and Ranking                                                             -2-</vt:lpstr>
      <vt:lpstr>I-  Consumer Preferences, Utility and Ranking                                                             -3-</vt:lpstr>
      <vt:lpstr>I-  Consumer Preferences, Utility and Ranking                                                             -4-       -3-</vt:lpstr>
      <vt:lpstr>I-  Consumer Preferences, Utility and Ranking                                                             -5-</vt:lpstr>
      <vt:lpstr>           I-2-Utility                                -1- </vt:lpstr>
      <vt:lpstr> I-2-Utility                      -2- </vt:lpstr>
      <vt:lpstr>  I-2-Utility                      -3-</vt:lpstr>
      <vt:lpstr>I-3 Law of Diminishing Marginal Utility   -1-</vt:lpstr>
      <vt:lpstr>I-3 Law of Diminishing Marginal Utility   -2-</vt:lpstr>
      <vt:lpstr>I-3 Law of Diminishing Marginal Utility   -3-</vt:lpstr>
      <vt:lpstr>I-3 Law of Diminishing Marginal Utility   -4-</vt:lpstr>
      <vt:lpstr>I-4- Indifference Curves           -1-</vt:lpstr>
      <vt:lpstr>Présentation PowerPoint</vt:lpstr>
      <vt:lpstr>I-4- Indifference Curves                 -2- </vt:lpstr>
      <vt:lpstr>I-5- The Marginal Rate of Substitution -1-</vt:lpstr>
      <vt:lpstr>Présentation PowerPoint</vt:lpstr>
      <vt:lpstr>I-5- The Marginal Rate of Substitution   -2-</vt:lpstr>
      <vt:lpstr>I-5- The Marginal Rate of Substitution  -3-  </vt:lpstr>
      <vt:lpstr>I-5- The Marginal Rate of Substitution  -4- </vt:lpstr>
      <vt:lpstr>Présentation PowerPoint</vt:lpstr>
      <vt:lpstr>Présentation PowerPoint</vt:lpstr>
      <vt:lpstr>II- 1- Price and Quantity</vt:lpstr>
      <vt:lpstr>II-2- Law of Demand </vt:lpstr>
      <vt:lpstr>II-2- Law of Demand </vt:lpstr>
      <vt:lpstr>II-3- Demand Curve </vt:lpstr>
      <vt:lpstr>II-4- Changes in Income</vt:lpstr>
      <vt:lpstr>Présentation PowerPoint</vt:lpstr>
      <vt:lpstr>III- Elasticity </vt:lpstr>
      <vt:lpstr>III- Elasticity </vt:lpstr>
      <vt:lpstr>III- Elasticity </vt:lpstr>
      <vt:lpstr>III- Elasticity </vt:lpstr>
      <vt:lpstr>III- Elasticity </vt:lpstr>
      <vt:lpstr>III- Elasticity </vt:lpstr>
      <vt:lpstr>  III- Elasticity </vt:lpstr>
      <vt:lpstr>III- Elasticity </vt:lpstr>
      <vt:lpstr>Présentation PowerPoint</vt:lpstr>
      <vt:lpstr>IV- Necessities versus Luxuries -1- </vt:lpstr>
      <vt:lpstr>IV- Necessities versus Luxuries -2- </vt:lpstr>
      <vt:lpstr>IV- Necessities / Luxuries Substitues v/s complementary goods -3- </vt:lpstr>
      <vt:lpstr> </vt:lpstr>
      <vt:lpstr>IV- Necessities versus Luxuries  -5-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27</cp:revision>
  <dcterms:created xsi:type="dcterms:W3CDTF">2021-09-17T02:51:18Z</dcterms:created>
  <dcterms:modified xsi:type="dcterms:W3CDTF">2021-09-17T22:23:29Z</dcterms:modified>
</cp:coreProperties>
</file>