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271" r:id="rId3"/>
    <p:sldId id="313" r:id="rId4"/>
    <p:sldId id="276" r:id="rId5"/>
    <p:sldId id="530" r:id="rId6"/>
    <p:sldId id="531" r:id="rId7"/>
    <p:sldId id="566" r:id="rId8"/>
    <p:sldId id="567" r:id="rId9"/>
    <p:sldId id="568" r:id="rId10"/>
    <p:sldId id="569" r:id="rId11"/>
    <p:sldId id="532" r:id="rId12"/>
    <p:sldId id="570" r:id="rId13"/>
    <p:sldId id="533" r:id="rId14"/>
    <p:sldId id="534" r:id="rId15"/>
    <p:sldId id="535" r:id="rId16"/>
    <p:sldId id="536" r:id="rId17"/>
    <p:sldId id="537" r:id="rId18"/>
    <p:sldId id="538" r:id="rId19"/>
    <p:sldId id="539" r:id="rId20"/>
    <p:sldId id="540" r:id="rId21"/>
    <p:sldId id="541" r:id="rId22"/>
    <p:sldId id="571" r:id="rId23"/>
    <p:sldId id="573" r:id="rId24"/>
    <p:sldId id="542" r:id="rId25"/>
    <p:sldId id="543" r:id="rId26"/>
    <p:sldId id="574" r:id="rId27"/>
    <p:sldId id="544" r:id="rId28"/>
    <p:sldId id="545" r:id="rId29"/>
    <p:sldId id="546" r:id="rId30"/>
    <p:sldId id="547" r:id="rId31"/>
    <p:sldId id="548" r:id="rId32"/>
    <p:sldId id="549" r:id="rId33"/>
    <p:sldId id="575" r:id="rId34"/>
    <p:sldId id="576" r:id="rId35"/>
    <p:sldId id="577" r:id="rId36"/>
    <p:sldId id="578" r:id="rId37"/>
    <p:sldId id="579" r:id="rId38"/>
    <p:sldId id="580" r:id="rId39"/>
    <p:sldId id="581" r:id="rId40"/>
    <p:sldId id="582" r:id="rId41"/>
    <p:sldId id="583" r:id="rId42"/>
    <p:sldId id="584" r:id="rId43"/>
    <p:sldId id="55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66"/>
            <p14:sldId id="567"/>
            <p14:sldId id="568"/>
            <p14:sldId id="569"/>
            <p14:sldId id="532"/>
            <p14:sldId id="570"/>
            <p14:sldId id="533"/>
            <p14:sldId id="534"/>
            <p14:sldId id="535"/>
            <p14:sldId id="536"/>
            <p14:sldId id="537"/>
            <p14:sldId id="538"/>
            <p14:sldId id="539"/>
            <p14:sldId id="540"/>
            <p14:sldId id="541"/>
            <p14:sldId id="571"/>
            <p14:sldId id="573"/>
            <p14:sldId id="542"/>
            <p14:sldId id="543"/>
            <p14:sldId id="574"/>
            <p14:sldId id="544"/>
            <p14:sldId id="545"/>
            <p14:sldId id="546"/>
            <p14:sldId id="547"/>
            <p14:sldId id="548"/>
            <p14:sldId id="549"/>
            <p14:sldId id="575"/>
            <p14:sldId id="576"/>
            <p14:sldId id="577"/>
            <p14:sldId id="578"/>
            <p14:sldId id="579"/>
            <p14:sldId id="580"/>
            <p14:sldId id="581"/>
            <p14:sldId id="582"/>
            <p14:sldId id="583"/>
            <p14:sldId id="584"/>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hyperlink" Target="https://tweetreach.com/" TargetMode="External"/><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التاسعة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69511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الخطوة الخامسة: تحديد الوسائل والقنوات الاتصالية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الخطوة السادسة: تحديد الرسائل</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الخطوة السابعة: تحديد الميزانية وكيفية الحصول عليها </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الخطوة الثامنة: الجدولة والإدارة والتنفيذ </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الخطوة التاسعة: التقييم (تقييم الأهداف- تقييم البرامج والأنشطة- تقييم الجانب الإعلامي- تقييم الإعلانات).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071380"/>
            <a:ext cx="10541000" cy="4113370"/>
          </a:xfrm>
          <a:prstGeom prst="rect">
            <a:avLst/>
          </a:prstGeom>
          <a:noFill/>
        </p:spPr>
        <p:txBody>
          <a:bodyPr wrap="square" rtlCol="0">
            <a:spAutoFit/>
          </a:bodyPr>
          <a:lstStyle/>
          <a:p>
            <a:pPr algn="just" rtl="1">
              <a:lnSpc>
                <a:spcPct val="150000"/>
              </a:lnSpc>
            </a:pPr>
            <a:r>
              <a:rPr lang="ar-EG" sz="1600" dirty="0">
                <a:solidFill>
                  <a:srgbClr val="FF0000"/>
                </a:solidFill>
                <a:latin typeface="Alexandria" pitchFamily="2" charset="-78"/>
                <a:cs typeface="Alexandria" pitchFamily="2" charset="-78"/>
              </a:rPr>
              <a:t>تُعدُّ الحملات الإعلامية أداةً أساسيةً في نقل الرسائل المؤثرة وتشكيل الرأي العام</a:t>
            </a:r>
            <a:r>
              <a:rPr lang="ar-EG" sz="1600" dirty="0">
                <a:latin typeface="Alexandria" pitchFamily="2" charset="-78"/>
                <a:cs typeface="Alexandria" pitchFamily="2" charset="-78"/>
              </a:rPr>
              <a:t>، حيث تساهم في تعزيز الوعي بالقضايا المختلفة والتأثير على السلوكيات الفردية والجماعية. وقد تطوّرت الحملات الإعلامية عبر الزمن لتصبح أكثر تعقيدًا وفعالية، حيث تعتمد على استراتيجيات مدروسة تستند إلى تحليل الجمهور المستهدف واختيار الوسائل الإعلامية المناسبة. في ظل التطور التكنولوجي وانتشار وسائل التواصل الاجتماعي، أصبحت الحملات الإعلامية أكثر تأثيرًا وانتشارًا. </a:t>
            </a:r>
          </a:p>
          <a:p>
            <a:pPr algn="just" rtl="1">
              <a:lnSpc>
                <a:spcPct val="150000"/>
              </a:lnSpc>
            </a:pPr>
            <a:r>
              <a:rPr lang="ar-EG" sz="1600" dirty="0">
                <a:latin typeface="Alexandria" pitchFamily="2" charset="-78"/>
                <a:cs typeface="Alexandria" pitchFamily="2" charset="-78"/>
              </a:rPr>
              <a:t>تتنوع </a:t>
            </a:r>
            <a:r>
              <a:rPr lang="ar-EG" sz="1600" dirty="0">
                <a:solidFill>
                  <a:srgbClr val="FF0000"/>
                </a:solidFill>
                <a:latin typeface="Alexandria" pitchFamily="2" charset="-78"/>
                <a:cs typeface="Alexandria" pitchFamily="2" charset="-78"/>
              </a:rPr>
              <a:t>أهداف الحملات الإعلامية بحسب طبيعة الجهة التي تقودها</a:t>
            </a:r>
            <a:r>
              <a:rPr lang="ar-EG" sz="1600" dirty="0">
                <a:latin typeface="Alexandria" pitchFamily="2" charset="-78"/>
                <a:cs typeface="Alexandria" pitchFamily="2" charset="-78"/>
              </a:rPr>
              <a:t>، حيث يمكن أن تكون توعوية، تعليمية، تسويقية، سياسية، أو حتى إنسانية. وتكمن قوة الحملة الإعلامية في قدرتها على إحداث التغيير الإيجابي عبر إيصال رسالة واضحة ومقنعة تُحرّك مشاعر الجمهور وتدفعه إلى اتخاذ إجراء محدد. </a:t>
            </a:r>
          </a:p>
          <a:p>
            <a:pPr algn="just" rtl="1">
              <a:lnSpc>
                <a:spcPct val="150000"/>
              </a:lnSpc>
            </a:pPr>
            <a:r>
              <a:rPr lang="ar-EG" sz="1600" dirty="0">
                <a:latin typeface="Alexandria" pitchFamily="2" charset="-78"/>
                <a:cs typeface="Alexandria" pitchFamily="2" charset="-78"/>
              </a:rPr>
              <a:t>وعلى الرغم من فوائد الحملات الإعلامية، إلا أن استخدامها قد يكون سيفًا ذا حدين، حيث يمكن توظيفها بشكل غير أخلاقي أو لنشر معلومات مضللة تخدم أجندات معينة. لذلك، بات من الضروري أن تُبنى الحملات الإعلامية على معايير مهنية وأخلاقية تضمن شفافيتها ومصداقيتها.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212CC-24E0-B5EE-E86F-717ADC4213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A9F529-DFCB-F62A-1865-87234933B0EB}"/>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08652F-CE02-A7E4-481D-3A642023561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الخامسة: تحديد الوسائل والقنوات الاتصالية</a:t>
            </a:r>
          </a:p>
        </p:txBody>
      </p:sp>
      <p:sp>
        <p:nvSpPr>
          <p:cNvPr id="5" name="Rectangle 4">
            <a:extLst>
              <a:ext uri="{FF2B5EF4-FFF2-40B4-BE49-F238E27FC236}">
                <a16:creationId xmlns:a16="http://schemas.microsoft.com/office/drawing/2014/main" id="{9D3E6B42-1A34-3619-FAFA-6481B5B86D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98E607-B996-DCF3-DBEF-D8941E23E28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6A7180-79AE-DBA1-DCD8-8A4E12F5E2B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258ED98-048A-A222-9C78-12BCE69807C3}"/>
              </a:ext>
            </a:extLst>
          </p:cNvPr>
          <p:cNvSpPr txBox="1"/>
          <p:nvPr/>
        </p:nvSpPr>
        <p:spPr>
          <a:xfrm>
            <a:off x="753140" y="2147185"/>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عملية تحديد الوسائل والقنوات الاتصالية من أهم المراحل في إعداد الحملات الإعلامية، إذ </a:t>
            </a:r>
            <a:r>
              <a:rPr lang="ar-EG" sz="1600" dirty="0">
                <a:solidFill>
                  <a:srgbClr val="FF0000"/>
                </a:solidFill>
                <a:latin typeface="Alexandria" pitchFamily="2" charset="-78"/>
                <a:cs typeface="Alexandria" pitchFamily="2" charset="-78"/>
              </a:rPr>
              <a:t>يعتمد نجاح الحملة على اختيار الوسائل المناسبة للوصول إلى الجمهور المستهدف بشكل فعّال. </a:t>
            </a:r>
            <a:r>
              <a:rPr lang="ar-EG" sz="1600" dirty="0">
                <a:latin typeface="Alexandria" pitchFamily="2" charset="-78"/>
                <a:cs typeface="Alexandria" pitchFamily="2" charset="-78"/>
              </a:rPr>
              <a:t>وتتطلب هذه العملية فهماً عميقاً للجمهور، وأهداف الحملة، وطبيعة الرسالة التي يُراد إيصالها.</a:t>
            </a:r>
          </a:p>
          <a:p>
            <a:pPr algn="just" rtl="1">
              <a:lnSpc>
                <a:spcPct val="150000"/>
              </a:lnSpc>
            </a:pPr>
            <a:r>
              <a:rPr lang="ar-EG" sz="1600" dirty="0">
                <a:latin typeface="Alexandria" pitchFamily="2" charset="-78"/>
                <a:cs typeface="Alexandria" pitchFamily="2" charset="-78"/>
              </a:rPr>
              <a:t>تمتاز الوسائل الإعلامية والاتصالية بقدرتها على إيصال الرسائل إلى جمهور واسع أو محدد، مع تنوع في أساليب العرض والتأثير. وعلى الرغم من تعدد مميزاتها، إلا أن لكل وسيلة مجموعة من التحديات التي قد تؤثر على فعاليتها عند استخدامها في الحملات الإعلامية. لذا، فإن </a:t>
            </a:r>
            <a:r>
              <a:rPr lang="ar-EG" sz="1600" dirty="0">
                <a:solidFill>
                  <a:srgbClr val="FF0000"/>
                </a:solidFill>
                <a:latin typeface="Alexandria" pitchFamily="2" charset="-78"/>
                <a:cs typeface="Alexandria" pitchFamily="2" charset="-78"/>
              </a:rPr>
              <a:t>تصميم حملات إعلامية فعالة يتطلب تكاملاً وتعاونًا بين وسائل الاتصال الجماهيري ووسائل الاتصال الشخصية لضمان تحقيق الأهداف المرجوة</a:t>
            </a:r>
            <a:r>
              <a:rPr lang="ar-EG" sz="1600" dirty="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3AD70950-D3CF-46E0-40FF-D9C05577A4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5A94C7-47BF-164E-EF81-5E3EF0854A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1576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8050A-9B3D-0E3C-3C43-411F0070B8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C43124-0802-1126-3DE4-374F507A1807}"/>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BB030E-882C-E0CB-B767-39E8E398954D}"/>
              </a:ext>
            </a:extLst>
          </p:cNvPr>
          <p:cNvSpPr txBox="1"/>
          <p:nvPr/>
        </p:nvSpPr>
        <p:spPr>
          <a:xfrm>
            <a:off x="3500686" y="577302"/>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معايير اختيار الوسائل الإعلامية في التخطيط للحملات الإعلامية</a:t>
            </a:r>
          </a:p>
        </p:txBody>
      </p:sp>
      <p:sp>
        <p:nvSpPr>
          <p:cNvPr id="5" name="Rectangle 4">
            <a:extLst>
              <a:ext uri="{FF2B5EF4-FFF2-40B4-BE49-F238E27FC236}">
                <a16:creationId xmlns:a16="http://schemas.microsoft.com/office/drawing/2014/main" id="{38775914-E9E5-2B6F-FAB9-D47D46B4F4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92F8AD-0540-0F5D-580A-3B6EABDA4F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2F0733-3806-CFF1-8D3C-141C7AA8CD6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6EF04C1-E11D-41A0-87F7-F1DAD443AF16}"/>
              </a:ext>
            </a:extLst>
          </p:cNvPr>
          <p:cNvSpPr txBox="1"/>
          <p:nvPr/>
        </p:nvSpPr>
        <p:spPr>
          <a:xfrm>
            <a:off x="762000" y="2101396"/>
            <a:ext cx="10541000" cy="415953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عملية اختيار الوسائل الإعلامية من أكثر المراحل حساسية في التخطيط للحملات الإعلامية، حيث تعتمد على معايير دقيقة تهدف إلى تحقيق أكبر تأثير ممكن على الجمهور المستهدف. فيما يلي شرح موسع للمعايير التي يجب أخذها بعين الاعتبار عند اختيار الوسائل الإعلامية:</a:t>
            </a:r>
          </a:p>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حجم الجمهور الذي تصل إليه الوسيلة بالفعل:</a:t>
            </a:r>
          </a:p>
          <a:p>
            <a:pPr algn="just" rtl="1">
              <a:lnSpc>
                <a:spcPct val="150000"/>
              </a:lnSpc>
            </a:pPr>
            <a:r>
              <a:rPr lang="ar-EG" sz="1600" dirty="0">
                <a:latin typeface="Alexandria" pitchFamily="2" charset="-78"/>
                <a:cs typeface="Alexandria" pitchFamily="2" charset="-78"/>
              </a:rPr>
              <a:t>من المهم تقييم مدى انتشار الوسيلة الإعلامية ومدى وصولها إلى الجمهور المستهدف. على سبيل المثال:</a:t>
            </a:r>
          </a:p>
          <a:p>
            <a:pPr marL="285750" indent="-285750" algn="just" rtl="1">
              <a:lnSpc>
                <a:spcPct val="150000"/>
              </a:lnSpc>
              <a:buFont typeface="Wingdings" panose="05000000000000000000" pitchFamily="2" charset="2"/>
              <a:buChar char="ü"/>
            </a:pPr>
            <a:r>
              <a:rPr lang="ar-EG" sz="1600" dirty="0">
                <a:solidFill>
                  <a:srgbClr val="FF0000"/>
                </a:solidFill>
                <a:latin typeface="Alexandria" pitchFamily="2" charset="-78"/>
                <a:cs typeface="Alexandria" pitchFamily="2" charset="-78"/>
              </a:rPr>
              <a:t>الوسائل الجماهيرية مثل التلفاز والإذاعة تصل إلى عدد كبير من الناس وتكون مناسبة للحملات </a:t>
            </a:r>
            <a:r>
              <a:rPr lang="ar-EG" sz="1600" dirty="0">
                <a:latin typeface="Alexandria" pitchFamily="2" charset="-78"/>
                <a:cs typeface="Alexandria" pitchFamily="2" charset="-78"/>
              </a:rPr>
              <a:t>التي تهدف إلى نشر الوعي على نطاق واسع.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الوسائل الرقمية مثل وسائل التواصل الاجتماعي تُتيح استهداف جمهور محدد ولكنها قد تكون أقل شمولاً إذا لم يتم استخدامها بشكل مدروس.</a:t>
            </a:r>
          </a:p>
          <a:p>
            <a:pPr marL="285750" indent="-285750" algn="just" rtl="1">
              <a:lnSpc>
                <a:spcPct val="150000"/>
              </a:lnSpc>
              <a:buFont typeface="Wingdings" panose="05000000000000000000" pitchFamily="2" charset="2"/>
              <a:buChar char="ü"/>
            </a:pPr>
            <a:r>
              <a:rPr lang="ar-EG" sz="1600" dirty="0">
                <a:solidFill>
                  <a:srgbClr val="FF0000"/>
                </a:solidFill>
                <a:latin typeface="Alexandria" pitchFamily="2" charset="-78"/>
                <a:cs typeface="Alexandria" pitchFamily="2" charset="-78"/>
              </a:rPr>
              <a:t>يجب أيضًا قياس "الوصول الفعلي" بدلاً من "الوصول النظري"، </a:t>
            </a:r>
            <a:r>
              <a:rPr lang="ar-EG" sz="1600" dirty="0">
                <a:latin typeface="Alexandria" pitchFamily="2" charset="-78"/>
                <a:cs typeface="Alexandria" pitchFamily="2" charset="-78"/>
              </a:rPr>
              <a:t>أي عدد الأشخاص الذين يشاهدون أو يتفاعلون مع المحتوى فعليًا.</a:t>
            </a:r>
          </a:p>
        </p:txBody>
      </p:sp>
      <p:sp>
        <p:nvSpPr>
          <p:cNvPr id="4" name="TextBox 3">
            <a:extLst>
              <a:ext uri="{FF2B5EF4-FFF2-40B4-BE49-F238E27FC236}">
                <a16:creationId xmlns:a16="http://schemas.microsoft.com/office/drawing/2014/main" id="{62B1A1B8-68ED-AE67-1188-C32B010090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57BF7E-E290-70B0-FC68-FAF0576914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2163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370FA-6CDD-2A9E-017C-AA58855AC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C6282-A289-D6C2-4CB5-F08F7C1A6D32}"/>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0810C5-81F9-D4CC-A775-5F9582618435}"/>
              </a:ext>
            </a:extLst>
          </p:cNvPr>
          <p:cNvSpPr txBox="1"/>
          <p:nvPr/>
        </p:nvSpPr>
        <p:spPr>
          <a:xfrm>
            <a:off x="3500686" y="577302"/>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معايير اختيار الوسائل الإعلامية في التخطيط للحملات الإعلامية</a:t>
            </a:r>
          </a:p>
        </p:txBody>
      </p:sp>
      <p:sp>
        <p:nvSpPr>
          <p:cNvPr id="5" name="Rectangle 4">
            <a:extLst>
              <a:ext uri="{FF2B5EF4-FFF2-40B4-BE49-F238E27FC236}">
                <a16:creationId xmlns:a16="http://schemas.microsoft.com/office/drawing/2014/main" id="{AE6D9BB3-29F0-EA41-43A5-978918435C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002FD3-8670-0BF0-88D7-782298916B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1A494B-04D9-3F1A-E192-D903B9BF97C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41E7333-12BF-704A-8CC7-074AAF07EE45}"/>
              </a:ext>
            </a:extLst>
          </p:cNvPr>
          <p:cNvSpPr txBox="1"/>
          <p:nvPr/>
        </p:nvSpPr>
        <p:spPr>
          <a:xfrm>
            <a:off x="825500" y="1861805"/>
            <a:ext cx="10541000" cy="420570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خصائص الجمهور لكل وسيلة</a:t>
            </a:r>
          </a:p>
          <a:p>
            <a:pPr algn="just" rtl="1">
              <a:lnSpc>
                <a:spcPct val="150000"/>
              </a:lnSpc>
            </a:pPr>
            <a:r>
              <a:rPr lang="ar-EG" sz="1600" dirty="0">
                <a:latin typeface="Alexandria" pitchFamily="2" charset="-78"/>
                <a:cs typeface="Alexandria" pitchFamily="2" charset="-78"/>
              </a:rPr>
              <a:t>كل وسيلة إعلامية لها جمهورها الخاص الذي يتميز بخصائص ديموغرافية وسلوكية محددة:</a:t>
            </a:r>
          </a:p>
          <a:p>
            <a:pPr marL="285750" indent="-285750" algn="just" rtl="1">
              <a:lnSpc>
                <a:spcPct val="150000"/>
              </a:lnSpc>
              <a:buFont typeface="Wingdings" panose="05000000000000000000" pitchFamily="2" charset="2"/>
              <a:buChar char="ü"/>
            </a:pPr>
            <a:r>
              <a:rPr lang="ar-EG" sz="1600" dirty="0">
                <a:solidFill>
                  <a:srgbClr val="FF0000"/>
                </a:solidFill>
                <a:latin typeface="Alexandria" pitchFamily="2" charset="-78"/>
                <a:cs typeface="Alexandria" pitchFamily="2" charset="-78"/>
              </a:rPr>
              <a:t>التلفاز: يجذب جمهورًا متنوعًا من مختلف الفئات العمرية والاجتماعية.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وسائل التواصل الاجتماعي: تُعدّ فعّالة في الوصول إلى الشباب والجمهور الأكثر انخراطًا في التكنولوجيا.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المطبوعات: تُناسب الفئات التي تفضل القراءة المفصلة مثل المثقفين والمهتمين بقضايا معينة.</a:t>
            </a:r>
          </a:p>
          <a:p>
            <a:pPr algn="just" rtl="1">
              <a:lnSpc>
                <a:spcPct val="150000"/>
              </a:lnSpc>
            </a:pPr>
            <a:r>
              <a:rPr lang="ar-EG" sz="1600" dirty="0">
                <a:latin typeface="Alexandria" pitchFamily="2" charset="-78"/>
                <a:cs typeface="Alexandria" pitchFamily="2" charset="-78"/>
              </a:rPr>
              <a:t>لذا، من الضروري تحليل خصائص الجمهور لكل وسيلة واختيار ما يناسب طبيعة الرسالة وأهداف الحملة.</a:t>
            </a:r>
          </a:p>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إمكانية كل وسيلة للوصول إلى الجمهور ومعدلات ذلك الوصول</a:t>
            </a:r>
          </a:p>
          <a:p>
            <a:pPr algn="just" rtl="1">
              <a:lnSpc>
                <a:spcPct val="150000"/>
              </a:lnSpc>
            </a:pPr>
            <a:r>
              <a:rPr lang="ar-EG" sz="1600" dirty="0">
                <a:solidFill>
                  <a:srgbClr val="FF0000"/>
                </a:solidFill>
                <a:latin typeface="Alexandria" pitchFamily="2" charset="-78"/>
                <a:cs typeface="Alexandria" pitchFamily="2" charset="-78"/>
              </a:rPr>
              <a:t>لا تقتصر فعالية الوسيلة على عدد من يمكنها الوصول إليهم، بل تشمل مدى قدرتها على جذب الانتباه وتوصيل الرسالة. </a:t>
            </a:r>
            <a:r>
              <a:rPr lang="ar-EG" sz="1600" dirty="0">
                <a:latin typeface="Alexandria" pitchFamily="2" charset="-78"/>
                <a:cs typeface="Alexandria" pitchFamily="2" charset="-78"/>
              </a:rPr>
              <a:t>على سبيل المثال، الإعلانات التلفزيونية قد تصل إلى جمهور كبير، ولكن توقيت عرضها وعدد مرات بثها يؤثر بشكل كبير على نجاحها. كذلك نجد أن وسائل التواصل الاجتماعي تعتمد على الخوارزميات التي تحدد معدلات الوصول بناءً على تفاعل الجمهور مع المحتوى.</a:t>
            </a:r>
          </a:p>
        </p:txBody>
      </p:sp>
      <p:sp>
        <p:nvSpPr>
          <p:cNvPr id="4" name="TextBox 3">
            <a:extLst>
              <a:ext uri="{FF2B5EF4-FFF2-40B4-BE49-F238E27FC236}">
                <a16:creationId xmlns:a16="http://schemas.microsoft.com/office/drawing/2014/main" id="{AD149F52-4291-05A3-625A-BE6F1ADF0C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DAD53CE-8FBB-BE39-6709-B12DAF294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380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EF6F9-E204-5B68-3082-03435A7515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98ED8-9A0D-854C-F156-902C000BE682}"/>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AA2110-8370-F163-9D8F-A4AB67E11D11}"/>
              </a:ext>
            </a:extLst>
          </p:cNvPr>
          <p:cNvSpPr txBox="1"/>
          <p:nvPr/>
        </p:nvSpPr>
        <p:spPr>
          <a:xfrm>
            <a:off x="3500686" y="577302"/>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معايير اختيار الوسائل الإعلامية في التخطيط للحملات الإعلامية</a:t>
            </a:r>
          </a:p>
        </p:txBody>
      </p:sp>
      <p:sp>
        <p:nvSpPr>
          <p:cNvPr id="5" name="Rectangle 4">
            <a:extLst>
              <a:ext uri="{FF2B5EF4-FFF2-40B4-BE49-F238E27FC236}">
                <a16:creationId xmlns:a16="http://schemas.microsoft.com/office/drawing/2014/main" id="{1B88B34C-D730-1642-9144-BC076A7AF4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84079D-755F-E446-54B0-38284CD182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28BC30-D654-EC56-4959-DDED1956736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0D6EDA-DC85-FFD3-49E9-6740DA0A73AA}"/>
              </a:ext>
            </a:extLst>
          </p:cNvPr>
          <p:cNvSpPr txBox="1"/>
          <p:nvPr/>
        </p:nvSpPr>
        <p:spPr>
          <a:xfrm>
            <a:off x="762000" y="2101396"/>
            <a:ext cx="10541000" cy="383637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معدلات التعرض لإعلانات التوعية في كل وسيلة</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يشير هذا المعيار إلى </a:t>
            </a:r>
            <a:r>
              <a:rPr lang="ar-EG" sz="1600" dirty="0">
                <a:solidFill>
                  <a:srgbClr val="FF0000"/>
                </a:solidFill>
                <a:latin typeface="Alexandria" pitchFamily="2" charset="-78"/>
                <a:cs typeface="Alexandria" pitchFamily="2" charset="-78"/>
              </a:rPr>
              <a:t>عدد المرات التي يُعرض فيها المحتوى للجمهور عبر الوسيلة الإعلامية</a:t>
            </a:r>
            <a:r>
              <a:rPr lang="ar-EG" sz="1600" dirty="0">
                <a:latin typeface="Alexandria" pitchFamily="2" charset="-78"/>
                <a:cs typeface="Alexandria" pitchFamily="2" charset="-78"/>
              </a:rPr>
              <a:t>.</a:t>
            </a:r>
          </a:p>
          <a:p>
            <a:pPr algn="just" rtl="1">
              <a:lnSpc>
                <a:spcPct val="150000"/>
              </a:lnSpc>
            </a:pPr>
            <a:r>
              <a:rPr lang="ar-EG" sz="1600" dirty="0">
                <a:latin typeface="Alexandria" pitchFamily="2" charset="-78"/>
                <a:cs typeface="Alexandria" pitchFamily="2" charset="-78"/>
              </a:rPr>
              <a:t>الوسائل مثل الإعلانات الرقمية تُتيح تكرار الرسائل بسهولة وبأقل تكلفة مقارنة بالإعلانات التلفزيونية.</a:t>
            </a:r>
          </a:p>
          <a:p>
            <a:pPr algn="just" rtl="1">
              <a:lnSpc>
                <a:spcPct val="150000"/>
              </a:lnSpc>
            </a:pPr>
            <a:r>
              <a:rPr lang="ar-EG" sz="1600" dirty="0">
                <a:latin typeface="Alexandria" pitchFamily="2" charset="-78"/>
                <a:cs typeface="Alexandria" pitchFamily="2" charset="-78"/>
              </a:rPr>
              <a:t>بينما في وسائل مثل الصحف أو المجلات، يقتصر التعرض عادةً على قراءة واحدة.</a:t>
            </a:r>
          </a:p>
          <a:p>
            <a:pPr algn="just" rtl="1">
              <a:lnSpc>
                <a:spcPct val="150000"/>
              </a:lnSpc>
            </a:pPr>
            <a:r>
              <a:rPr lang="ar-EG" sz="1600" dirty="0">
                <a:latin typeface="Alexandria" pitchFamily="2" charset="-78"/>
                <a:cs typeface="Alexandria" pitchFamily="2" charset="-78"/>
              </a:rPr>
              <a:t>التكرار يلعب دورًا مهمًا في ترسيخ الرسالة لدى الجمهور، ولكنه يجب أن يكون متوازنًا لتجنب الإزعاج.</a:t>
            </a:r>
          </a:p>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درجة إدراك كل فئة من فئات الجمهور للرسالة الموجهة</a:t>
            </a:r>
          </a:p>
          <a:p>
            <a:pPr algn="just" rtl="1">
              <a:lnSpc>
                <a:spcPct val="150000"/>
              </a:lnSpc>
            </a:pPr>
            <a:r>
              <a:rPr lang="ar-EG" sz="1600" dirty="0">
                <a:latin typeface="Alexandria" pitchFamily="2" charset="-78"/>
                <a:cs typeface="Alexandria" pitchFamily="2" charset="-78"/>
              </a:rPr>
              <a:t>تختلف قدرة الجمهور على فهم الرسائل الإعلامية بناءً على:</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اللغة المستخدمة: يجب أن تكون لغة الحملة واضحة وسهلة الفهم.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التصميم البصري والصوتي: </a:t>
            </a:r>
            <a:r>
              <a:rPr lang="ar-EG" sz="1600" dirty="0">
                <a:solidFill>
                  <a:srgbClr val="FF0000"/>
                </a:solidFill>
                <a:latin typeface="Alexandria" pitchFamily="2" charset="-78"/>
                <a:cs typeface="Alexandria" pitchFamily="2" charset="-78"/>
              </a:rPr>
              <a:t>الرسائل التي تحتوي على عناصر بصرية جذابة تكون أكثر إدراكًا لدى الجمهور.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السياق الثقافي: ينبغي مراعاة الثقافة والقيم المحلية لضمان استيعاب الرسالة بشكل صحيح.</a:t>
            </a:r>
          </a:p>
        </p:txBody>
      </p:sp>
      <p:sp>
        <p:nvSpPr>
          <p:cNvPr id="4" name="TextBox 3">
            <a:extLst>
              <a:ext uri="{FF2B5EF4-FFF2-40B4-BE49-F238E27FC236}">
                <a16:creationId xmlns:a16="http://schemas.microsoft.com/office/drawing/2014/main" id="{131AB5C2-029E-26B1-FF5A-24706CB258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6342B6E-13C2-EE7E-194F-04AAC0D10B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8587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6BC4F-78E8-A710-7946-325FC49EB0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6965D7-79FF-17F5-6874-F332392B2915}"/>
              </a:ext>
            </a:extLst>
          </p:cNvPr>
          <p:cNvSpPr/>
          <p:nvPr/>
        </p:nvSpPr>
        <p:spPr>
          <a:xfrm>
            <a:off x="401443" y="1838045"/>
            <a:ext cx="113630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493ECC-610E-4ABB-0068-22AF69A9B25C}"/>
              </a:ext>
            </a:extLst>
          </p:cNvPr>
          <p:cNvSpPr txBox="1"/>
          <p:nvPr/>
        </p:nvSpPr>
        <p:spPr>
          <a:xfrm>
            <a:off x="3500686" y="577302"/>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معايير اختيار الوسائل الإعلامية في التخطيط للحملات الإعلامية</a:t>
            </a:r>
          </a:p>
        </p:txBody>
      </p:sp>
      <p:sp>
        <p:nvSpPr>
          <p:cNvPr id="5" name="Rectangle 4">
            <a:extLst>
              <a:ext uri="{FF2B5EF4-FFF2-40B4-BE49-F238E27FC236}">
                <a16:creationId xmlns:a16="http://schemas.microsoft.com/office/drawing/2014/main" id="{8A2EE565-844E-7C69-4A34-1FF682EFA4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40C452-D248-BEAA-561C-33620F5446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CEDDAF-A91B-4432-1569-34AC26B1AAA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2B814A-6FFF-58D2-3916-D9E5AF323CE6}"/>
              </a:ext>
            </a:extLst>
          </p:cNvPr>
          <p:cNvSpPr txBox="1"/>
          <p:nvPr/>
        </p:nvSpPr>
        <p:spPr>
          <a:xfrm>
            <a:off x="624468" y="1864829"/>
            <a:ext cx="11039708" cy="420570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تكلفة تغطية حملة التوعية في كل وسيلة من الوسائل الاتصالية</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تلعب </a:t>
            </a:r>
            <a:r>
              <a:rPr lang="ar-EG" sz="1600" dirty="0">
                <a:solidFill>
                  <a:srgbClr val="FF0000"/>
                </a:solidFill>
                <a:latin typeface="Alexandria" pitchFamily="2" charset="-78"/>
                <a:cs typeface="Alexandria" pitchFamily="2" charset="-78"/>
              </a:rPr>
              <a:t>التكلفة دورًا كبيرًا في اختيار الوسائل الإعلامية. </a:t>
            </a:r>
            <a:r>
              <a:rPr lang="ar-EG" sz="1600" dirty="0">
                <a:latin typeface="Alexandria" pitchFamily="2" charset="-78"/>
                <a:cs typeface="Alexandria" pitchFamily="2" charset="-78"/>
              </a:rPr>
              <a:t>فعلى سبيل المثال: الوسائل التقليدية مثل التلفاز والإعلانات المطبوعة قد تكون مكلفة، ولكنها تُقدّم تغطية واسعة. بينما الوسائل الرقمية تُعتبر أكثر مرونة من حيث الميزانية، حيث يمكن التحكم في النفقات بناءً على نطاق الاستهداف وعدد الإعلانات.</a:t>
            </a:r>
          </a:p>
          <a:p>
            <a:pPr algn="just" rtl="1">
              <a:lnSpc>
                <a:spcPct val="150000"/>
              </a:lnSpc>
            </a:pPr>
            <a:r>
              <a:rPr lang="ar-EG" sz="1600" dirty="0">
                <a:latin typeface="Alexandria" pitchFamily="2" charset="-78"/>
                <a:cs typeface="Alexandria" pitchFamily="2" charset="-78"/>
              </a:rPr>
              <a:t>وتُقاس فعالية التكلفة بمقارنتها بالنتائج المتوقعة من الوسيلة، ويُفضّل دائمًا البحث عن التوازن بين التكلفة ومدى الوصول.</a:t>
            </a:r>
          </a:p>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معدل التكرار المطلوب للرسالة في كل وسيلة</a:t>
            </a:r>
          </a:p>
          <a:p>
            <a:pPr algn="just" rtl="1">
              <a:lnSpc>
                <a:spcPct val="150000"/>
              </a:lnSpc>
            </a:pPr>
            <a:r>
              <a:rPr lang="ar-EG" sz="1600" dirty="0">
                <a:solidFill>
                  <a:srgbClr val="FF0000"/>
                </a:solidFill>
                <a:latin typeface="Alexandria" pitchFamily="2" charset="-78"/>
                <a:cs typeface="Alexandria" pitchFamily="2" charset="-78"/>
              </a:rPr>
              <a:t>يتطلب تخطيط الحملات الإعلامية تحديد عدد المرات التي يحتاج فيها الجمهور للتعرض للرسالة حتى تُحدث التأثير المطلوب</a:t>
            </a:r>
            <a:r>
              <a:rPr lang="ar-EG" sz="1600" dirty="0">
                <a:latin typeface="Alexandria" pitchFamily="2" charset="-78"/>
                <a:cs typeface="Alexandria" pitchFamily="2" charset="-78"/>
              </a:rPr>
              <a:t>: فالإعلانات الرقمية: تتيح معدلات تكرار مرنة من خلال خيارات مثل إعادة الاستهداف (</a:t>
            </a:r>
            <a:r>
              <a:rPr lang="en-US" sz="1600" dirty="0">
                <a:latin typeface="Alexandria" pitchFamily="2" charset="-78"/>
                <a:cs typeface="Alexandria" pitchFamily="2" charset="-78"/>
              </a:rPr>
              <a:t>Retargeting).</a:t>
            </a:r>
          </a:p>
          <a:p>
            <a:pPr algn="just" rtl="1">
              <a:lnSpc>
                <a:spcPct val="150000"/>
              </a:lnSpc>
            </a:pPr>
            <a:r>
              <a:rPr lang="ar-EG" sz="1600" dirty="0">
                <a:latin typeface="Alexandria" pitchFamily="2" charset="-78"/>
                <a:cs typeface="Alexandria" pitchFamily="2" charset="-78"/>
              </a:rPr>
              <a:t>بينما التلفاز والراديو: يعتمد معدل التكرار على الميزانية المخصصة لوقت البث.</a:t>
            </a:r>
          </a:p>
          <a:p>
            <a:pPr algn="just" rtl="1">
              <a:lnSpc>
                <a:spcPct val="150000"/>
              </a:lnSpc>
            </a:pPr>
            <a:r>
              <a:rPr lang="ar-EG" sz="1600" dirty="0">
                <a:latin typeface="Alexandria" pitchFamily="2" charset="-78"/>
                <a:cs typeface="Alexandria" pitchFamily="2" charset="-78"/>
              </a:rPr>
              <a:t>ويجب التأكيد على أن التكرار المفرط قد يُفقد الرسالة تأثيرها، بينما التكرار القليل قد لا يكون كافيًا لتحقيق الوعي المطلوب.</a:t>
            </a:r>
          </a:p>
        </p:txBody>
      </p:sp>
      <p:sp>
        <p:nvSpPr>
          <p:cNvPr id="4" name="TextBox 3">
            <a:extLst>
              <a:ext uri="{FF2B5EF4-FFF2-40B4-BE49-F238E27FC236}">
                <a16:creationId xmlns:a16="http://schemas.microsoft.com/office/drawing/2014/main" id="{7A5EF227-D89E-0321-1EE7-9FD6D19D83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73C9001-2BC5-2F62-56AD-07C0F6F9F0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87019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49ABA-C421-FA18-F32E-B6BFC55185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0E691B-CBA9-8984-3DBD-C7783EE39614}"/>
              </a:ext>
            </a:extLst>
          </p:cNvPr>
          <p:cNvSpPr/>
          <p:nvPr/>
        </p:nvSpPr>
        <p:spPr>
          <a:xfrm>
            <a:off x="524107" y="1838045"/>
            <a:ext cx="1121812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78F001-F7BC-4D42-7A9E-7C794D7A3D20}"/>
              </a:ext>
            </a:extLst>
          </p:cNvPr>
          <p:cNvSpPr txBox="1"/>
          <p:nvPr/>
        </p:nvSpPr>
        <p:spPr>
          <a:xfrm>
            <a:off x="3500686" y="577302"/>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معايير اختيار الوسائل الإعلامية في التخطيط للحملات الإعلامية</a:t>
            </a:r>
          </a:p>
        </p:txBody>
      </p:sp>
      <p:sp>
        <p:nvSpPr>
          <p:cNvPr id="5" name="Rectangle 4">
            <a:extLst>
              <a:ext uri="{FF2B5EF4-FFF2-40B4-BE49-F238E27FC236}">
                <a16:creationId xmlns:a16="http://schemas.microsoft.com/office/drawing/2014/main" id="{4DEF08A0-828B-A8E2-287F-6325F90577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F66DFC-EF04-6E35-9BA2-5940808C163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1CB488-691E-CD7E-EABA-5E7890C1A85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F2E4491-16B1-B1B6-DDFC-8BC5D756DC4D}"/>
              </a:ext>
            </a:extLst>
          </p:cNvPr>
          <p:cNvSpPr txBox="1"/>
          <p:nvPr/>
        </p:nvSpPr>
        <p:spPr>
          <a:xfrm>
            <a:off x="747132" y="1838045"/>
            <a:ext cx="10905004" cy="383637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الخصائص الفنية والتكنولوجية المتاحة لكل وسيلة</a:t>
            </a:r>
          </a:p>
          <a:p>
            <a:pPr algn="just" rtl="1">
              <a:lnSpc>
                <a:spcPct val="150000"/>
              </a:lnSpc>
            </a:pPr>
            <a:r>
              <a:rPr lang="ar-EG" sz="1600" dirty="0">
                <a:latin typeface="Alexandria" pitchFamily="2" charset="-78"/>
                <a:cs typeface="Alexandria" pitchFamily="2" charset="-78"/>
              </a:rPr>
              <a:t>تشمل هذه الخصائص الإمكانيات التقنية التي توفرها الوسيلة لتقديم الرسائل بطرق مبتكرة وجذابة: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الوسائل الرقمية توفر إمكانيات مثل الفيديو التفاعلي، والرسوم المتحركة، والبث المباشر.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الوسائل التقليدية مثل الصحف والمجلات قد تكون محدودة من حيث الابتكار، ولكنها تُقدّم موثوقية أكبر.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اختيار الوسيلة المناسبة يعتمد على مدى توافق إمكانياتها مع طبيعة الرسالة والجمهور.</a:t>
            </a:r>
          </a:p>
          <a:p>
            <a:pPr marL="285750" indent="-285750" algn="just" rtl="1">
              <a:lnSpc>
                <a:spcPct val="150000"/>
              </a:lnSpc>
              <a:buFont typeface="Wingdings" panose="05000000000000000000" pitchFamily="2" charset="2"/>
              <a:buChar char="q"/>
            </a:pPr>
            <a:r>
              <a:rPr lang="ar-EG" b="1" dirty="0">
                <a:solidFill>
                  <a:srgbClr val="669BBC"/>
                </a:solidFill>
                <a:latin typeface="Alexandria" pitchFamily="2" charset="-78"/>
                <a:cs typeface="Alexandria" pitchFamily="2" charset="-78"/>
              </a:rPr>
              <a:t>الأثر المتوقع من كل وسيلة</a:t>
            </a:r>
          </a:p>
          <a:p>
            <a:pPr algn="just" rtl="1">
              <a:lnSpc>
                <a:spcPct val="150000"/>
              </a:lnSpc>
            </a:pPr>
            <a:r>
              <a:rPr lang="ar-EG" sz="1600" dirty="0">
                <a:latin typeface="Alexandria" pitchFamily="2" charset="-78"/>
                <a:cs typeface="Alexandria" pitchFamily="2" charset="-78"/>
              </a:rPr>
              <a:t>من الضروري تقييم التأثير الذي يُمكن أن تحققه كل وسيلة على الجمهور المستهدف:</a:t>
            </a:r>
          </a:p>
          <a:p>
            <a:pPr algn="just" rtl="1">
              <a:lnSpc>
                <a:spcPct val="150000"/>
              </a:lnSpc>
            </a:pPr>
            <a:r>
              <a:rPr lang="ar-EG" sz="1600" dirty="0">
                <a:solidFill>
                  <a:srgbClr val="FF0000"/>
                </a:solidFill>
                <a:latin typeface="Alexandria" pitchFamily="2" charset="-78"/>
                <a:cs typeface="Alexandria" pitchFamily="2" charset="-78"/>
              </a:rPr>
              <a:t>الوسائل الجماهيرية تُحقق أثرًا واسع النطاق، ولكنها قد تكون أقل تخصيصًا.</a:t>
            </a:r>
          </a:p>
          <a:p>
            <a:pPr algn="just" rtl="1">
              <a:lnSpc>
                <a:spcPct val="150000"/>
              </a:lnSpc>
            </a:pPr>
            <a:r>
              <a:rPr lang="ar-EG" sz="1600" dirty="0">
                <a:solidFill>
                  <a:srgbClr val="FF0000"/>
                </a:solidFill>
                <a:latin typeface="Alexandria" pitchFamily="2" charset="-78"/>
                <a:cs typeface="Alexandria" pitchFamily="2" charset="-78"/>
              </a:rPr>
              <a:t>الوسائل الرقمية تُتيح التفاعل المباشر مع الجمهور، مما يُعزّز من تأثير الرسائل.</a:t>
            </a:r>
          </a:p>
          <a:p>
            <a:pPr algn="just" rtl="1">
              <a:lnSpc>
                <a:spcPct val="150000"/>
              </a:lnSpc>
            </a:pPr>
            <a:r>
              <a:rPr lang="ar-EG" sz="1600" dirty="0">
                <a:latin typeface="Alexandria" pitchFamily="2" charset="-78"/>
                <a:cs typeface="Alexandria" pitchFamily="2" charset="-78"/>
              </a:rPr>
              <a:t>يُقاس الأثر من خلال معايير مثل معدلات التفاعل، وزيادة الوعي، وتغيير السلوكيات.</a:t>
            </a:r>
          </a:p>
        </p:txBody>
      </p:sp>
      <p:sp>
        <p:nvSpPr>
          <p:cNvPr id="4" name="TextBox 3">
            <a:extLst>
              <a:ext uri="{FF2B5EF4-FFF2-40B4-BE49-F238E27FC236}">
                <a16:creationId xmlns:a16="http://schemas.microsoft.com/office/drawing/2014/main" id="{15FFDFEA-E56B-DA00-1123-B13B1AAE57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69EA81-CAB4-96E5-5B3A-44476C301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236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4FE5D-0B8D-F109-CA3D-A2FF94177B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D7DE93-B119-954E-F1BA-606F6666C7F3}"/>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C6B988-F691-D7AA-B968-61D318253A19}"/>
              </a:ext>
            </a:extLst>
          </p:cNvPr>
          <p:cNvSpPr txBox="1"/>
          <p:nvPr/>
        </p:nvSpPr>
        <p:spPr>
          <a:xfrm>
            <a:off x="3365443" y="335231"/>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مثال على معيار المفاضلة بين الوسائل الإعلامية في الحملات</a:t>
            </a:r>
          </a:p>
        </p:txBody>
      </p:sp>
      <p:sp>
        <p:nvSpPr>
          <p:cNvPr id="5" name="Rectangle 4">
            <a:extLst>
              <a:ext uri="{FF2B5EF4-FFF2-40B4-BE49-F238E27FC236}">
                <a16:creationId xmlns:a16="http://schemas.microsoft.com/office/drawing/2014/main" id="{5BDCC5BB-2E44-4A2D-EB4D-FD7340B1AD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93D24-D6FE-5B79-89C9-64CA0BACB9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E1FE99-1E83-7B06-2276-E9471C43F9B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98322B-8A4F-9D09-947F-D0D659EBA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23F433-7220-C1A7-FCC3-13A82C3423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9235B8A1-E86F-1557-DFDD-C5C18C132B28}"/>
              </a:ext>
            </a:extLst>
          </p:cNvPr>
          <p:cNvGraphicFramePr>
            <a:graphicFrameLocks noGrp="1"/>
          </p:cNvGraphicFramePr>
          <p:nvPr>
            <p:extLst>
              <p:ext uri="{D42A27DB-BD31-4B8C-83A1-F6EECF244321}">
                <p14:modId xmlns:p14="http://schemas.microsoft.com/office/powerpoint/2010/main" val="4121873371"/>
              </p:ext>
            </p:extLst>
          </p:nvPr>
        </p:nvGraphicFramePr>
        <p:xfrm>
          <a:off x="787399" y="2215427"/>
          <a:ext cx="10515601" cy="4114800"/>
        </p:xfrm>
        <a:graphic>
          <a:graphicData uri="http://schemas.openxmlformats.org/drawingml/2006/table">
            <a:tbl>
              <a:tblPr rtl="1" firstRow="1" firstCol="1" bandRow="1"/>
              <a:tblGrid>
                <a:gridCol w="2851831">
                  <a:extLst>
                    <a:ext uri="{9D8B030D-6E8A-4147-A177-3AD203B41FA5}">
                      <a16:colId xmlns:a16="http://schemas.microsoft.com/office/drawing/2014/main" val="1229467915"/>
                    </a:ext>
                  </a:extLst>
                </a:gridCol>
                <a:gridCol w="3796132">
                  <a:extLst>
                    <a:ext uri="{9D8B030D-6E8A-4147-A177-3AD203B41FA5}">
                      <a16:colId xmlns:a16="http://schemas.microsoft.com/office/drawing/2014/main" val="3989664690"/>
                    </a:ext>
                  </a:extLst>
                </a:gridCol>
                <a:gridCol w="3867638">
                  <a:extLst>
                    <a:ext uri="{9D8B030D-6E8A-4147-A177-3AD203B41FA5}">
                      <a16:colId xmlns:a16="http://schemas.microsoft.com/office/drawing/2014/main" val="1101732955"/>
                    </a:ext>
                  </a:extLst>
                </a:gridCol>
              </a:tblGrid>
              <a:tr h="167640">
                <a:tc>
                  <a:txBody>
                    <a:bodyPr/>
                    <a:lstStyle/>
                    <a:p>
                      <a:pPr algn="just" rtl="1"/>
                      <a:r>
                        <a:rPr lang="ar-SA" sz="1800" b="1" kern="100" dirty="0">
                          <a:solidFill>
                            <a:srgbClr val="F8B81C"/>
                          </a:solidFill>
                          <a:effectLst/>
                          <a:latin typeface="Alexandria" pitchFamily="2" charset="-78"/>
                          <a:ea typeface="Times New Roman" panose="02020603050405020304" pitchFamily="18" charset="0"/>
                          <a:cs typeface="Alexandria" pitchFamily="2" charset="-78"/>
                        </a:rPr>
                        <a:t>المعيار</a:t>
                      </a:r>
                      <a:endParaRPr lang="en-US" sz="14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b="1" kern="100">
                          <a:solidFill>
                            <a:srgbClr val="F8B81C"/>
                          </a:solidFill>
                          <a:effectLst/>
                          <a:latin typeface="Alexandria" pitchFamily="2" charset="-78"/>
                          <a:ea typeface="Times New Roman" panose="02020603050405020304" pitchFamily="18" charset="0"/>
                          <a:cs typeface="Alexandria" pitchFamily="2" charset="-78"/>
                        </a:rPr>
                        <a:t>فيسبوك</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b="1" kern="100">
                          <a:solidFill>
                            <a:srgbClr val="F8B81C"/>
                          </a:solidFill>
                          <a:effectLst/>
                          <a:latin typeface="Alexandria" pitchFamily="2" charset="-78"/>
                          <a:ea typeface="Times New Roman" panose="02020603050405020304" pitchFamily="18" charset="0"/>
                          <a:cs typeface="Alexandria" pitchFamily="2" charset="-78"/>
                        </a:rPr>
                        <a:t>تويتر</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extLst>
                  <a:ext uri="{0D108BD9-81ED-4DB2-BD59-A6C34878D82A}">
                    <a16:rowId xmlns:a16="http://schemas.microsoft.com/office/drawing/2014/main" val="2185860591"/>
                  </a:ext>
                </a:extLst>
              </a:tr>
              <a:tr h="335280">
                <a:tc>
                  <a:txBody>
                    <a:bodyPr/>
                    <a:lstStyle/>
                    <a:p>
                      <a:pPr algn="just" rtl="1"/>
                      <a:r>
                        <a:rPr lang="ar-SA" sz="1800" b="1" kern="100">
                          <a:solidFill>
                            <a:srgbClr val="FFFFFF"/>
                          </a:solidFill>
                          <a:effectLst/>
                          <a:latin typeface="Alexandria" pitchFamily="2" charset="-78"/>
                          <a:ea typeface="Times New Roman" panose="02020603050405020304" pitchFamily="18" charset="0"/>
                          <a:cs typeface="Alexandria" pitchFamily="2" charset="-78"/>
                        </a:rPr>
                        <a:t>الجمهور</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lexandria" pitchFamily="2" charset="-78"/>
                          <a:ea typeface="Times New Roman" panose="02020603050405020304" pitchFamily="18" charset="0"/>
                          <a:cs typeface="Alexandria" pitchFamily="2" charset="-78"/>
                        </a:rPr>
                        <a:t>الأصدقاء فقط، وأصدقاء الأصدقاء والمتابعون للمنشورات العامة فقط</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solidFill>
                            <a:srgbClr val="0A0A0A"/>
                          </a:solidFill>
                          <a:effectLst/>
                          <a:latin typeface="Alexandria" pitchFamily="2" charset="-78"/>
                          <a:ea typeface="Times New Roman" panose="02020603050405020304" pitchFamily="18" charset="0"/>
                          <a:cs typeface="Alexandria" pitchFamily="2" charset="-78"/>
                        </a:rPr>
                        <a:t>جميع المتابعين ومتابعيهم وجميع مستخدمي تويتر</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289112100"/>
                  </a:ext>
                </a:extLst>
              </a:tr>
              <a:tr h="502920">
                <a:tc>
                  <a:txBody>
                    <a:bodyPr/>
                    <a:lstStyle/>
                    <a:p>
                      <a:pPr algn="just" rtl="1"/>
                      <a:r>
                        <a:rPr lang="ar-SA" sz="1800" b="1" kern="100">
                          <a:solidFill>
                            <a:srgbClr val="FFFFFF"/>
                          </a:solidFill>
                          <a:effectLst/>
                          <a:latin typeface="Alexandria" pitchFamily="2" charset="-78"/>
                          <a:ea typeface="Times New Roman" panose="02020603050405020304" pitchFamily="18" charset="0"/>
                          <a:cs typeface="Alexandria" pitchFamily="2" charset="-78"/>
                        </a:rPr>
                        <a:t>المحتوى</a:t>
                      </a:r>
                      <a:endParaRPr lang="en-US" sz="1400" kern="100">
                        <a:effectLst/>
                        <a:latin typeface="Alexandria" pitchFamily="2" charset="-78"/>
                        <a:ea typeface="Times New Roman" panose="02020603050405020304" pitchFamily="18" charset="0"/>
                        <a:cs typeface="Alexandria" pitchFamily="2" charset="-78"/>
                      </a:endParaRPr>
                    </a:p>
                    <a:p>
                      <a:pPr algn="just" rtl="1" fontAlgn="base">
                        <a:lnSpc>
                          <a:spcPts val="2280"/>
                        </a:lnSpc>
                      </a:pPr>
                      <a:r>
                        <a:rPr lang="ar-SA" sz="1800" kern="100">
                          <a:solidFill>
                            <a:srgbClr val="FFFFFF"/>
                          </a:solidFill>
                          <a:effectLst/>
                          <a:latin typeface="Alexandria" pitchFamily="2" charset="-78"/>
                          <a:ea typeface="Times New Roman" panose="02020603050405020304" pitchFamily="18" charset="0"/>
                          <a:cs typeface="Alexandria" pitchFamily="2" charset="-78"/>
                        </a:rPr>
                        <a:t>(</a:t>
                      </a:r>
                      <a:r>
                        <a:rPr lang="ar-SA" sz="1800" b="1" kern="100">
                          <a:solidFill>
                            <a:srgbClr val="FFFFFF"/>
                          </a:solidFill>
                          <a:effectLst/>
                          <a:latin typeface="Alexandria" pitchFamily="2" charset="-78"/>
                          <a:ea typeface="Times New Roman" panose="02020603050405020304" pitchFamily="18" charset="0"/>
                          <a:cs typeface="Alexandria" pitchFamily="2" charset="-78"/>
                        </a:rPr>
                        <a:t>حجم المحتوى ونوعه وتخصصه</a:t>
                      </a:r>
                      <a:r>
                        <a:rPr lang="ar-SA" sz="1800" kern="100">
                          <a:solidFill>
                            <a:srgbClr val="FFFFFF"/>
                          </a:solidFill>
                          <a:effectLst/>
                          <a:latin typeface="Alexandria" pitchFamily="2" charset="-78"/>
                          <a:ea typeface="Times New Roman" panose="02020603050405020304" pitchFamily="18" charset="0"/>
                          <a:cs typeface="Alexandria" pitchFamily="2" charset="-78"/>
                        </a:rPr>
                        <a:t>)</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dirty="0">
                          <a:solidFill>
                            <a:srgbClr val="0A0A0A"/>
                          </a:solidFill>
                          <a:effectLst/>
                          <a:latin typeface="Alexandria" pitchFamily="2" charset="-78"/>
                          <a:ea typeface="Times New Roman" panose="02020603050405020304" pitchFamily="18" charset="0"/>
                          <a:cs typeface="Alexandria" pitchFamily="2" charset="-78"/>
                        </a:rPr>
                        <a:t>لا يوجد حدود لحجم ونوع وشكل ومحتوى المنشور على فيسبوك</a:t>
                      </a:r>
                      <a:endParaRPr lang="en-US" sz="14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dirty="0">
                          <a:solidFill>
                            <a:srgbClr val="0A0A0A"/>
                          </a:solidFill>
                          <a:effectLst/>
                          <a:latin typeface="Alexandria" pitchFamily="2" charset="-78"/>
                          <a:ea typeface="Times New Roman" panose="02020603050405020304" pitchFamily="18" charset="0"/>
                          <a:cs typeface="Alexandria" pitchFamily="2" charset="-78"/>
                        </a:rPr>
                        <a:t>المنشور (التغريدة) محددة ب280 رمزا بما فيها الروابط بالإضافة إلى الصور والفيديوهات ولكن طول الفيديوهات أيضا محدد بمدة زمنية قصيرة</a:t>
                      </a:r>
                      <a:endParaRPr lang="en-US" sz="14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278678014"/>
                  </a:ext>
                </a:extLst>
              </a:tr>
              <a:tr h="502920">
                <a:tc>
                  <a:txBody>
                    <a:bodyPr/>
                    <a:lstStyle/>
                    <a:p>
                      <a:pPr algn="just" rtl="1"/>
                      <a:r>
                        <a:rPr lang="ar-SA" sz="1800" b="1" kern="100">
                          <a:solidFill>
                            <a:srgbClr val="FFFFFF"/>
                          </a:solidFill>
                          <a:effectLst/>
                          <a:latin typeface="Alexandria" pitchFamily="2" charset="-78"/>
                          <a:ea typeface="Times New Roman" panose="02020603050405020304" pitchFamily="18" charset="0"/>
                          <a:cs typeface="Alexandria" pitchFamily="2" charset="-78"/>
                        </a:rPr>
                        <a:t>طريقة المتابعة</a:t>
                      </a:r>
                      <a:endParaRPr lang="en-US" sz="1400" kern="100">
                        <a:effectLst/>
                        <a:latin typeface="Alexandria" pitchFamily="2" charset="-78"/>
                        <a:ea typeface="Times New Roman" panose="02020603050405020304" pitchFamily="18" charset="0"/>
                        <a:cs typeface="Alexandria" pitchFamily="2" charset="-78"/>
                      </a:endParaRPr>
                    </a:p>
                    <a:p>
                      <a:pPr algn="just" rtl="1" fontAlgn="base">
                        <a:lnSpc>
                          <a:spcPts val="2280"/>
                        </a:lnSpc>
                      </a:pPr>
                      <a:r>
                        <a:rPr lang="en-US" sz="1800" b="1" kern="100">
                          <a:solidFill>
                            <a:srgbClr val="FFFFFF"/>
                          </a:solidFill>
                          <a:effectLst/>
                          <a:latin typeface="Alexandria" pitchFamily="2" charset="-78"/>
                          <a:ea typeface="Times New Roman" panose="02020603050405020304" pitchFamily="18" charset="0"/>
                          <a:cs typeface="Alexandria" pitchFamily="2" charset="-78"/>
                        </a:rPr>
                        <a:t>)</a:t>
                      </a:r>
                      <a:r>
                        <a:rPr lang="ar-SA" sz="1800" b="1" kern="100">
                          <a:solidFill>
                            <a:srgbClr val="FFFFFF"/>
                          </a:solidFill>
                          <a:effectLst/>
                          <a:latin typeface="Alexandria" pitchFamily="2" charset="-78"/>
                          <a:ea typeface="Times New Roman" panose="02020603050405020304" pitchFamily="18" charset="0"/>
                          <a:cs typeface="Alexandria" pitchFamily="2" charset="-78"/>
                        </a:rPr>
                        <a:t>العلاقات بين المستخدمين)</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lexandria" pitchFamily="2" charset="-78"/>
                          <a:ea typeface="Times New Roman" panose="02020603050405020304" pitchFamily="18" charset="0"/>
                          <a:cs typeface="Alexandria" pitchFamily="2" charset="-78"/>
                        </a:rPr>
                        <a:t>طلب صداقة يجب أن يقبله صاحب الحساب الشخصي، ولكن الصفحات العامة لا تشترط موافقة صاحب الصفحة</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800" kern="100">
                          <a:solidFill>
                            <a:srgbClr val="0A0A0A"/>
                          </a:solidFill>
                          <a:effectLst/>
                          <a:latin typeface="Alexandria" pitchFamily="2" charset="-78"/>
                          <a:ea typeface="Times New Roman" panose="02020603050405020304" pitchFamily="18" charset="0"/>
                          <a:cs typeface="Alexandria" pitchFamily="2" charset="-78"/>
                        </a:rPr>
                        <a:t>يمكن لأي شخص في العالم عمل متابعة لحساب تويتر الخاص بك بدون اشتراط موافقة صاحب الحساب، إلا إذا كان الحساب على وضع الخصوصية</a:t>
                      </a:r>
                      <a:r>
                        <a:rPr lang="en-US" sz="1800" kern="100">
                          <a:solidFill>
                            <a:srgbClr val="0A0A0A"/>
                          </a:solidFill>
                          <a:effectLst/>
                          <a:latin typeface="Alexandria" pitchFamily="2" charset="-78"/>
                          <a:ea typeface="Times New Roman" panose="02020603050405020304" pitchFamily="18" charset="0"/>
                          <a:cs typeface="Alexandria" pitchFamily="2" charset="-78"/>
                        </a:rPr>
                        <a:t>.</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902739461"/>
                  </a:ext>
                </a:extLst>
              </a:tr>
              <a:tr h="335280">
                <a:tc>
                  <a:txBody>
                    <a:bodyPr/>
                    <a:lstStyle/>
                    <a:p>
                      <a:pPr algn="just" rtl="1"/>
                      <a:r>
                        <a:rPr lang="ar-SA" sz="1800" b="1" kern="100">
                          <a:solidFill>
                            <a:srgbClr val="FFFFFF"/>
                          </a:solidFill>
                          <a:effectLst/>
                          <a:latin typeface="Alexandria" pitchFamily="2" charset="-78"/>
                          <a:ea typeface="Times New Roman" panose="02020603050405020304" pitchFamily="18" charset="0"/>
                          <a:cs typeface="Alexandria" pitchFamily="2" charset="-78"/>
                        </a:rPr>
                        <a:t>المجموعات والصفحات والتطبيقات</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800" kern="100">
                          <a:solidFill>
                            <a:srgbClr val="0A0A0A"/>
                          </a:solidFill>
                          <a:effectLst/>
                          <a:latin typeface="Alexandria" pitchFamily="2" charset="-78"/>
                          <a:ea typeface="Times New Roman" panose="02020603050405020304" pitchFamily="18" charset="0"/>
                          <a:cs typeface="Alexandria" pitchFamily="2" charset="-78"/>
                        </a:rPr>
                        <a:t>هذه الخدمات متوفرة وبشكل كبير وسلس على فيسبوك</a:t>
                      </a:r>
                      <a:endParaRPr lang="en-US" sz="14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800" kern="100" dirty="0">
                          <a:solidFill>
                            <a:srgbClr val="0A0A0A"/>
                          </a:solidFill>
                          <a:effectLst/>
                          <a:latin typeface="Alexandria" pitchFamily="2" charset="-78"/>
                          <a:ea typeface="Times New Roman" panose="02020603050405020304" pitchFamily="18" charset="0"/>
                          <a:cs typeface="Alexandria" pitchFamily="2" charset="-78"/>
                        </a:rPr>
                        <a:t>لا توجد مجموعات على تويتر ولا صفحات عامة، ولكن توجد قوائم وعدد من التطبيقات المرتبطة بتويتر</a:t>
                      </a:r>
                      <a:endParaRPr lang="en-US" sz="14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3741524646"/>
                  </a:ext>
                </a:extLst>
              </a:tr>
            </a:tbl>
          </a:graphicData>
        </a:graphic>
      </p:graphicFrame>
    </p:spTree>
    <p:extLst>
      <p:ext uri="{BB962C8B-B14F-4D97-AF65-F5344CB8AC3E}">
        <p14:creationId xmlns:p14="http://schemas.microsoft.com/office/powerpoint/2010/main" val="188755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C4292-CC5E-6652-89F6-2ADCB86BBC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D87F25-3EA2-0D90-FBAB-A9F5205207B1}"/>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172193-3B68-D60B-383D-8EAD0A10849F}"/>
              </a:ext>
            </a:extLst>
          </p:cNvPr>
          <p:cNvSpPr txBox="1"/>
          <p:nvPr/>
        </p:nvSpPr>
        <p:spPr>
          <a:xfrm>
            <a:off x="3365443" y="335231"/>
            <a:ext cx="5761901"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a:p>
            <a:pPr algn="ctr"/>
            <a:r>
              <a:rPr lang="ar-EG" sz="2400" b="1" dirty="0">
                <a:latin typeface="Alexandria" pitchFamily="2" charset="-78"/>
                <a:cs typeface="Alexandria" pitchFamily="2" charset="-78"/>
              </a:rPr>
              <a:t>مثال على معيار المفاضلة بين الوسائل الإعلامية في الحملات</a:t>
            </a:r>
          </a:p>
        </p:txBody>
      </p:sp>
      <p:sp>
        <p:nvSpPr>
          <p:cNvPr id="5" name="Rectangle 4">
            <a:extLst>
              <a:ext uri="{FF2B5EF4-FFF2-40B4-BE49-F238E27FC236}">
                <a16:creationId xmlns:a16="http://schemas.microsoft.com/office/drawing/2014/main" id="{1D080BA8-D174-2728-E880-AFC4DF0FCA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FA7514-FF50-CAB1-B954-C117612F6B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57EB8C-B1E9-1BE8-DA9C-FFD9CF356F4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52DEDF-C267-1029-5535-7CFC4D369A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41FD25-14AD-63A8-7AAE-64B3B44C6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99ACD110-5A19-F2B6-DFD2-2DE1F1FAC028}"/>
              </a:ext>
            </a:extLst>
          </p:cNvPr>
          <p:cNvGraphicFramePr>
            <a:graphicFrameLocks noGrp="1"/>
          </p:cNvGraphicFramePr>
          <p:nvPr>
            <p:extLst>
              <p:ext uri="{D42A27DB-BD31-4B8C-83A1-F6EECF244321}">
                <p14:modId xmlns:p14="http://schemas.microsoft.com/office/powerpoint/2010/main" val="2771194404"/>
              </p:ext>
            </p:extLst>
          </p:nvPr>
        </p:nvGraphicFramePr>
        <p:xfrm>
          <a:off x="843458" y="1960367"/>
          <a:ext cx="10505084" cy="3901440"/>
        </p:xfrm>
        <a:graphic>
          <a:graphicData uri="http://schemas.openxmlformats.org/drawingml/2006/table">
            <a:tbl>
              <a:tblPr rtl="1" firstRow="1" firstCol="1" bandRow="1"/>
              <a:tblGrid>
                <a:gridCol w="2848979">
                  <a:extLst>
                    <a:ext uri="{9D8B030D-6E8A-4147-A177-3AD203B41FA5}">
                      <a16:colId xmlns:a16="http://schemas.microsoft.com/office/drawing/2014/main" val="1695428230"/>
                    </a:ext>
                  </a:extLst>
                </a:gridCol>
                <a:gridCol w="3792335">
                  <a:extLst>
                    <a:ext uri="{9D8B030D-6E8A-4147-A177-3AD203B41FA5}">
                      <a16:colId xmlns:a16="http://schemas.microsoft.com/office/drawing/2014/main" val="2090097174"/>
                    </a:ext>
                  </a:extLst>
                </a:gridCol>
                <a:gridCol w="3863770">
                  <a:extLst>
                    <a:ext uri="{9D8B030D-6E8A-4147-A177-3AD203B41FA5}">
                      <a16:colId xmlns:a16="http://schemas.microsoft.com/office/drawing/2014/main" val="1959036491"/>
                    </a:ext>
                  </a:extLst>
                </a:gridCol>
              </a:tblGrid>
              <a:tr h="0">
                <a:tc>
                  <a:txBody>
                    <a:bodyPr/>
                    <a:lstStyle/>
                    <a:p>
                      <a:pPr algn="just" rtl="1"/>
                      <a:r>
                        <a:rPr lang="ar-SA" sz="1600" b="1" kern="100" dirty="0">
                          <a:solidFill>
                            <a:srgbClr val="F8B81C"/>
                          </a:solidFill>
                          <a:effectLst/>
                          <a:latin typeface="Alexandria" pitchFamily="2" charset="-78"/>
                          <a:ea typeface="Times New Roman" panose="02020603050405020304" pitchFamily="18" charset="0"/>
                          <a:cs typeface="Alexandria" pitchFamily="2" charset="-78"/>
                        </a:rPr>
                        <a:t>المعيار</a:t>
                      </a:r>
                      <a:endParaRPr lang="en-US" sz="16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just" rtl="1"/>
                      <a:r>
                        <a:rPr lang="ar-SA" sz="1600" b="1" kern="100">
                          <a:solidFill>
                            <a:srgbClr val="F8B81C"/>
                          </a:solidFill>
                          <a:effectLst/>
                          <a:latin typeface="Alexandria" pitchFamily="2" charset="-78"/>
                          <a:ea typeface="Times New Roman" panose="02020603050405020304" pitchFamily="18" charset="0"/>
                          <a:cs typeface="Alexandria" pitchFamily="2" charset="-78"/>
                        </a:rPr>
                        <a:t>فيسبوك</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just" rtl="1"/>
                      <a:r>
                        <a:rPr lang="ar-SA" sz="1600" b="1" kern="100">
                          <a:solidFill>
                            <a:srgbClr val="F8B81C"/>
                          </a:solidFill>
                          <a:effectLst/>
                          <a:latin typeface="Alexandria" pitchFamily="2" charset="-78"/>
                          <a:ea typeface="Times New Roman" panose="02020603050405020304" pitchFamily="18" charset="0"/>
                          <a:cs typeface="Alexandria" pitchFamily="2" charset="-78"/>
                        </a:rPr>
                        <a:t>تويتر</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1791220326"/>
                  </a:ext>
                </a:extLst>
              </a:tr>
              <a:tr h="0">
                <a:tc>
                  <a:txBody>
                    <a:bodyPr/>
                    <a:lstStyle/>
                    <a:p>
                      <a:pPr algn="just" rtl="1"/>
                      <a:r>
                        <a:rPr lang="ar-SA" sz="1600" b="1" kern="100" dirty="0">
                          <a:solidFill>
                            <a:srgbClr val="FFFFFF"/>
                          </a:solidFill>
                          <a:effectLst/>
                          <a:latin typeface="Alexandria" pitchFamily="2" charset="-78"/>
                          <a:ea typeface="Times New Roman" panose="02020603050405020304" pitchFamily="18" charset="0"/>
                          <a:cs typeface="Alexandria" pitchFamily="2" charset="-78"/>
                        </a:rPr>
                        <a:t>فترة مشاهدة المحتوى</a:t>
                      </a:r>
                      <a:endParaRPr lang="en-US" sz="16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600" kern="100">
                          <a:solidFill>
                            <a:srgbClr val="0A0A0A"/>
                          </a:solidFill>
                          <a:effectLst/>
                          <a:latin typeface="Alexandria" pitchFamily="2" charset="-78"/>
                          <a:ea typeface="Times New Roman" panose="02020603050405020304" pitchFamily="18" charset="0"/>
                          <a:cs typeface="Alexandria" pitchFamily="2" charset="-78"/>
                        </a:rPr>
                        <a:t>المنشور يظهر للمتابعين لفترات كبيرة ومرات متعددة خلال اليوم الواحد، ويعود للظهور أيضا حال تفاعل الأصدقاء معه</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600" kern="100" dirty="0">
                          <a:solidFill>
                            <a:srgbClr val="0A0A0A"/>
                          </a:solidFill>
                          <a:effectLst/>
                          <a:latin typeface="Alexandria" pitchFamily="2" charset="-78"/>
                          <a:ea typeface="Times New Roman" panose="02020603050405020304" pitchFamily="18" charset="0"/>
                          <a:cs typeface="Alexandria" pitchFamily="2" charset="-78"/>
                        </a:rPr>
                        <a:t>التغريدة تنشر وتمر بشكل سريع وذلك بسبب كم التغريدات الهائل التي يتم نشرها خلال اليوم، لذلك إذا كنت مهتما بتغريدة معينة فعليك البحث عنها داخل حساب كاتبها</a:t>
                      </a:r>
                      <a:r>
                        <a:rPr lang="en-US" sz="1600" kern="100" dirty="0">
                          <a:solidFill>
                            <a:srgbClr val="0A0A0A"/>
                          </a:solidFill>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2568828041"/>
                  </a:ext>
                </a:extLst>
              </a:tr>
              <a:tr h="0">
                <a:tc>
                  <a:txBody>
                    <a:bodyPr/>
                    <a:lstStyle/>
                    <a:p>
                      <a:pPr algn="just" rtl="1"/>
                      <a:r>
                        <a:rPr lang="ar-SA" sz="1600" b="1" kern="100">
                          <a:solidFill>
                            <a:srgbClr val="FFFFFF"/>
                          </a:solidFill>
                          <a:effectLst/>
                          <a:latin typeface="Alexandria" pitchFamily="2" charset="-78"/>
                          <a:ea typeface="Times New Roman" panose="02020603050405020304" pitchFamily="18" charset="0"/>
                          <a:cs typeface="Alexandria" pitchFamily="2" charset="-78"/>
                        </a:rPr>
                        <a:t>مساحة الحوار</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600" kern="100">
                          <a:solidFill>
                            <a:srgbClr val="0A0A0A"/>
                          </a:solidFill>
                          <a:effectLst/>
                          <a:latin typeface="Alexandria" pitchFamily="2" charset="-78"/>
                          <a:ea typeface="Times New Roman" panose="02020603050405020304" pitchFamily="18" charset="0"/>
                          <a:cs typeface="Alexandria" pitchFamily="2" charset="-78"/>
                        </a:rPr>
                        <a:t>توجد مساحة كبيرة للتعليقات والردود على نفس المنشور وداخل نفس المنشور</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tc>
                  <a:txBody>
                    <a:bodyPr/>
                    <a:lstStyle/>
                    <a:p>
                      <a:pPr algn="just" rtl="1"/>
                      <a:r>
                        <a:rPr lang="ar-SA" sz="1600" kern="100" dirty="0">
                          <a:solidFill>
                            <a:srgbClr val="0A0A0A"/>
                          </a:solidFill>
                          <a:effectLst/>
                          <a:latin typeface="Alexandria" pitchFamily="2" charset="-78"/>
                          <a:ea typeface="Times New Roman" panose="02020603050405020304" pitchFamily="18" charset="0"/>
                          <a:cs typeface="Alexandria" pitchFamily="2" charset="-78"/>
                        </a:rPr>
                        <a:t>التعليق على أي تغريدة يعتبر تغريدة جديدة يتم نشرها في مقدمة التايم لاين دون أي ربط بينها وبين التغريدة الأصلية مما يؤدي إلى تشتيت الحوار والنقاش</a:t>
                      </a:r>
                      <a:r>
                        <a:rPr lang="en-US" sz="1600" kern="100" dirty="0">
                          <a:solidFill>
                            <a:srgbClr val="0A0A0A"/>
                          </a:solidFill>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EEAF6"/>
                    </a:solidFill>
                  </a:tcPr>
                </a:tc>
                <a:extLst>
                  <a:ext uri="{0D108BD9-81ED-4DB2-BD59-A6C34878D82A}">
                    <a16:rowId xmlns:a16="http://schemas.microsoft.com/office/drawing/2014/main" val="2236298401"/>
                  </a:ext>
                </a:extLst>
              </a:tr>
              <a:tr h="0">
                <a:tc>
                  <a:txBody>
                    <a:bodyPr/>
                    <a:lstStyle/>
                    <a:p>
                      <a:pPr algn="just" rtl="1"/>
                      <a:r>
                        <a:rPr lang="ar-SA" sz="1600" b="1" kern="100">
                          <a:solidFill>
                            <a:srgbClr val="FFFFFF"/>
                          </a:solidFill>
                          <a:effectLst/>
                          <a:latin typeface="Alexandria" pitchFamily="2" charset="-78"/>
                          <a:ea typeface="Times New Roman" panose="02020603050405020304" pitchFamily="18" charset="0"/>
                          <a:cs typeface="Alexandria" pitchFamily="2" charset="-78"/>
                        </a:rPr>
                        <a:t>تقييم الحملات</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just" rtl="1"/>
                      <a:r>
                        <a:rPr lang="ar-SA" sz="1600" kern="100">
                          <a:solidFill>
                            <a:srgbClr val="0A0A0A"/>
                          </a:solidFill>
                          <a:effectLst/>
                          <a:latin typeface="Alexandria" pitchFamily="2" charset="-78"/>
                          <a:ea typeface="Times New Roman" panose="02020603050405020304" pitchFamily="18" charset="0"/>
                          <a:cs typeface="Alexandria" pitchFamily="2" charset="-78"/>
                        </a:rPr>
                        <a:t>لا توجد أدوات “مجانية” لقياس وتقييم الحملة على فيسبوك</a:t>
                      </a:r>
                      <a:endParaRPr lang="en-US" sz="1600" kern="10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tc>
                  <a:txBody>
                    <a:bodyPr/>
                    <a:lstStyle/>
                    <a:p>
                      <a:pPr algn="just" rtl="1"/>
                      <a:r>
                        <a:rPr lang="ar-SA" sz="1600" kern="100" dirty="0">
                          <a:solidFill>
                            <a:srgbClr val="0A0A0A"/>
                          </a:solidFill>
                          <a:effectLst/>
                          <a:latin typeface="Alexandria" pitchFamily="2" charset="-78"/>
                          <a:ea typeface="Times New Roman" panose="02020603050405020304" pitchFamily="18" charset="0"/>
                          <a:cs typeface="Alexandria" pitchFamily="2" charset="-78"/>
                        </a:rPr>
                        <a:t>توجد الكثير من الأدوات والمواقع التي تقوم بتقييم الحملة من خلال </a:t>
                      </a:r>
                      <a:r>
                        <a:rPr lang="ar-SA" sz="1600" kern="100" dirty="0" err="1">
                          <a:solidFill>
                            <a:srgbClr val="0A0A0A"/>
                          </a:solidFill>
                          <a:effectLst/>
                          <a:latin typeface="Alexandria" pitchFamily="2" charset="-78"/>
                          <a:ea typeface="Times New Roman" panose="02020603050405020304" pitchFamily="18" charset="0"/>
                          <a:cs typeface="Alexandria" pitchFamily="2" charset="-78"/>
                        </a:rPr>
                        <a:t>الهاشتاغ</a:t>
                      </a:r>
                      <a:r>
                        <a:rPr lang="ar-SA" sz="1600" kern="100" dirty="0">
                          <a:solidFill>
                            <a:srgbClr val="0A0A0A"/>
                          </a:solidFill>
                          <a:effectLst/>
                          <a:latin typeface="Alexandria" pitchFamily="2" charset="-78"/>
                          <a:ea typeface="Times New Roman" panose="02020603050405020304" pitchFamily="18" charset="0"/>
                          <a:cs typeface="Alexandria" pitchFamily="2" charset="-78"/>
                        </a:rPr>
                        <a:t> الخاص بالحملة وتقيس هذه المواقع التفاعل ونسبة الوصول وعدد التغريدات وغيرها من المعلومات، أبرزها </a:t>
                      </a:r>
                      <a:r>
                        <a:rPr lang="en-US" sz="1600" u="sng" kern="100" dirty="0" err="1">
                          <a:solidFill>
                            <a:srgbClr val="297A01"/>
                          </a:solidFill>
                          <a:effectLst/>
                          <a:latin typeface="Alexandria" pitchFamily="2" charset="-78"/>
                          <a:ea typeface="Times New Roman" panose="02020603050405020304" pitchFamily="18" charset="0"/>
                          <a:cs typeface="Alexandria" pitchFamily="2" charset="-78"/>
                          <a:hlinkClick r:id="rId3"/>
                        </a:rPr>
                        <a:t>TweetReach.com</a:t>
                      </a:r>
                      <a:endParaRPr lang="en-US" sz="1600" kern="100" dirty="0">
                        <a:effectLst/>
                        <a:latin typeface="Alexandria" pitchFamily="2" charset="-78"/>
                        <a:ea typeface="Times New Roman" panose="02020603050405020304" pitchFamily="18" charset="0"/>
                        <a:cs typeface="Alexandria" pitchFamily="2" charset="-78"/>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6EE"/>
                    </a:solidFill>
                  </a:tcPr>
                </a:tc>
                <a:extLst>
                  <a:ext uri="{0D108BD9-81ED-4DB2-BD59-A6C34878D82A}">
                    <a16:rowId xmlns:a16="http://schemas.microsoft.com/office/drawing/2014/main" val="1145447586"/>
                  </a:ext>
                </a:extLst>
              </a:tr>
            </a:tbl>
          </a:graphicData>
        </a:graphic>
      </p:graphicFrame>
    </p:spTree>
    <p:extLst>
      <p:ext uri="{BB962C8B-B14F-4D97-AF65-F5344CB8AC3E}">
        <p14:creationId xmlns:p14="http://schemas.microsoft.com/office/powerpoint/2010/main" val="14878437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39271-F08E-0252-C0A8-C00A7BA4D7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0BC1CF-DCD0-7FBC-84A6-C0D0C34929DA}"/>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072730-3423-14C5-4E1B-72969BBF8C1B}"/>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السادسة: تحديد الرسائل</a:t>
            </a:r>
          </a:p>
        </p:txBody>
      </p:sp>
      <p:sp>
        <p:nvSpPr>
          <p:cNvPr id="5" name="Rectangle 4">
            <a:extLst>
              <a:ext uri="{FF2B5EF4-FFF2-40B4-BE49-F238E27FC236}">
                <a16:creationId xmlns:a16="http://schemas.microsoft.com/office/drawing/2014/main" id="{2304F66A-5151-5517-924C-B2DC240A0C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0D909B-07B5-79B1-7C43-50347A5F49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8E1977D-D947-E4D5-0762-B9F447694FF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C2FB35-7B49-3C66-11EF-6D8B9C99FB97}"/>
              </a:ext>
            </a:extLst>
          </p:cNvPr>
          <p:cNvSpPr txBox="1"/>
          <p:nvPr/>
        </p:nvSpPr>
        <p:spPr>
          <a:xfrm>
            <a:off x="753140" y="2147185"/>
            <a:ext cx="10541000" cy="1712713"/>
          </a:xfrm>
          <a:prstGeom prst="rect">
            <a:avLst/>
          </a:prstGeom>
          <a:noFill/>
        </p:spPr>
        <p:txBody>
          <a:bodyPr wrap="square" rtlCol="0">
            <a:spAutoFit/>
          </a:bodyPr>
          <a:lstStyle/>
          <a:p>
            <a:pPr algn="ctr" rtl="1">
              <a:lnSpc>
                <a:spcPct val="150000"/>
              </a:lnSpc>
            </a:pPr>
            <a:r>
              <a:rPr lang="ar-EG" sz="2400" b="1" dirty="0">
                <a:solidFill>
                  <a:srgbClr val="669BBC"/>
                </a:solidFill>
                <a:latin typeface="Alexandria" pitchFamily="2" charset="-78"/>
                <a:cs typeface="Alexandria" pitchFamily="2" charset="-78"/>
              </a:rPr>
              <a:t>(المحتوى هو الملك)</a:t>
            </a:r>
            <a:endParaRPr lang="ar-EG" sz="1600" dirty="0">
              <a:latin typeface="Alexandria" pitchFamily="2" charset="-78"/>
              <a:cs typeface="Alexandria" pitchFamily="2" charset="-78"/>
            </a:endParaRPr>
          </a:p>
          <a:p>
            <a:pPr algn="just" rtl="1">
              <a:lnSpc>
                <a:spcPct val="150000"/>
              </a:lnSpc>
            </a:pPr>
            <a:r>
              <a:rPr lang="ar-EG" sz="1600" dirty="0">
                <a:solidFill>
                  <a:srgbClr val="FF0000"/>
                </a:solidFill>
                <a:latin typeface="Alexandria" pitchFamily="2" charset="-78"/>
                <a:cs typeface="Alexandria" pitchFamily="2" charset="-78"/>
              </a:rPr>
              <a:t>تعد الرسالة هي الأسلوب </a:t>
            </a:r>
            <a:r>
              <a:rPr lang="ar-EG" sz="1600" dirty="0" err="1">
                <a:solidFill>
                  <a:srgbClr val="FF0000"/>
                </a:solidFill>
                <a:latin typeface="Alexandria" pitchFamily="2" charset="-78"/>
                <a:cs typeface="Alexandria" pitchFamily="2" charset="-78"/>
              </a:rPr>
              <a:t>الإقناعي</a:t>
            </a:r>
            <a:r>
              <a:rPr lang="ar-EG" sz="1600" dirty="0">
                <a:solidFill>
                  <a:srgbClr val="FF0000"/>
                </a:solidFill>
                <a:latin typeface="Alexandria" pitchFamily="2" charset="-78"/>
                <a:cs typeface="Alexandria" pitchFamily="2" charset="-78"/>
              </a:rPr>
              <a:t> أو العنصر المحرك للاستراتيجية ويتم اختيار الرسالة أو أساليب الإقناع بعد اختيار الجمهور المستهدف </a:t>
            </a:r>
            <a:r>
              <a:rPr lang="ar-EG" sz="1600" dirty="0">
                <a:latin typeface="Alexandria" pitchFamily="2" charset="-78"/>
                <a:cs typeface="Alexandria" pitchFamily="2" charset="-78"/>
              </a:rPr>
              <a:t>ويتوجب على القائمين على الحملات الإعلامية أن يختاروا الاستراتيجيات وأساليب الإقناع الأكثر مناسبة لكل جمهور وذلك في ضوء الأهداف والاستنتاجات المسجلة في تحليل السلوك وتفسيره.</a:t>
            </a:r>
          </a:p>
        </p:txBody>
      </p:sp>
      <p:sp>
        <p:nvSpPr>
          <p:cNvPr id="4" name="TextBox 3">
            <a:extLst>
              <a:ext uri="{FF2B5EF4-FFF2-40B4-BE49-F238E27FC236}">
                <a16:creationId xmlns:a16="http://schemas.microsoft.com/office/drawing/2014/main" id="{9568E731-76EA-F969-07CE-1A15D9496B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DE1AE9-8641-F58A-6CCC-51C33CF16B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099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069C1-F905-1406-5AAD-EB6359B2A1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3389FF-69F1-CAF5-9B44-B65CBECE722A}"/>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DCD200-9AFC-9D19-D048-7B6522B0000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السادسة</a:t>
            </a:r>
          </a:p>
        </p:txBody>
      </p:sp>
      <p:sp>
        <p:nvSpPr>
          <p:cNvPr id="5" name="Rectangle 4">
            <a:extLst>
              <a:ext uri="{FF2B5EF4-FFF2-40B4-BE49-F238E27FC236}">
                <a16:creationId xmlns:a16="http://schemas.microsoft.com/office/drawing/2014/main" id="{9E416DD2-B7AE-BC83-42A8-7344FC83F8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FFBC1-F6E3-B07E-B108-5DAB5B67D1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8862A3-A058-5BB4-FE92-F9D5A78A7C4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7374E9F-D5B7-6E67-A6AE-F1B5663EF600}"/>
              </a:ext>
            </a:extLst>
          </p:cNvPr>
          <p:cNvSpPr txBox="1"/>
          <p:nvPr/>
        </p:nvSpPr>
        <p:spPr>
          <a:xfrm>
            <a:off x="753140" y="2147185"/>
            <a:ext cx="10541000" cy="3210559"/>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1600" dirty="0">
                <a:solidFill>
                  <a:srgbClr val="2D3956"/>
                </a:solidFill>
                <a:latin typeface="Alexandria" pitchFamily="2" charset="-78"/>
                <a:cs typeface="Alexandria" pitchFamily="2" charset="-78"/>
              </a:rPr>
              <a:t>وهناك العديد من الاعتبارات التي يجب وضعها في الاعتبار عند تصميم رسائل الحملات الإعلامية وعند صياغة الرسالة الإعلامية وهي:</a:t>
            </a:r>
            <a:endParaRPr lang="ar-EG" sz="1600" dirty="0">
              <a:solidFill>
                <a:srgbClr val="2D3956"/>
              </a:solidFill>
              <a:latin typeface="Alexandria" pitchFamily="2" charset="-78"/>
              <a:cs typeface="Alexandria" pitchFamily="2" charset="-78"/>
            </a:endParaRPr>
          </a:p>
          <a:p>
            <a:pPr marL="342900" lvl="0" indent="-342900" algn="justLow" rtl="1">
              <a:lnSpc>
                <a:spcPct val="150000"/>
              </a:lnSpc>
              <a:spcAft>
                <a:spcPts val="800"/>
              </a:spcAft>
              <a:buFont typeface="+mj-cs"/>
              <a:buAutoNum type="arabic1Minus"/>
            </a:pPr>
            <a:r>
              <a:rPr lang="ar-EG" sz="1600" dirty="0">
                <a:solidFill>
                  <a:srgbClr val="FF0000"/>
                </a:solidFill>
                <a:effectLst/>
                <a:latin typeface="Alexandria" pitchFamily="2" charset="-78"/>
                <a:ea typeface="Calibri" panose="020F0502020204030204" pitchFamily="34" charset="0"/>
                <a:cs typeface="Alexandria" pitchFamily="2" charset="-78"/>
              </a:rPr>
              <a:t>كم المعلومات التي تم وضعها في الرسالة الإعلامية.</a:t>
            </a:r>
            <a:endParaRPr lang="en-US" sz="1600" dirty="0">
              <a:solidFill>
                <a:srgbClr val="FF0000"/>
              </a:solidFill>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800"/>
              </a:spcAft>
              <a:buFont typeface="+mj-cs"/>
              <a:buAutoNum type="arabic1Minus"/>
            </a:pPr>
            <a:r>
              <a:rPr lang="ar-EG" sz="1600" dirty="0">
                <a:solidFill>
                  <a:srgbClr val="FF0000"/>
                </a:solidFill>
                <a:effectLst/>
                <a:latin typeface="Alexandria" pitchFamily="2" charset="-78"/>
                <a:ea typeface="Calibri" panose="020F0502020204030204" pitchFamily="34" charset="0"/>
                <a:cs typeface="Alexandria" pitchFamily="2" charset="-78"/>
              </a:rPr>
              <a:t>كيفية تقديم المعلومات في الحملة الإعلامية.</a:t>
            </a:r>
            <a:endParaRPr lang="en-US" sz="1600" dirty="0">
              <a:solidFill>
                <a:srgbClr val="FF0000"/>
              </a:solidFill>
              <a:effectLst/>
              <a:latin typeface="Alexandria" pitchFamily="2" charset="-78"/>
              <a:ea typeface="Calibri" panose="020F0502020204030204" pitchFamily="34" charset="0"/>
              <a:cs typeface="Alexandria" pitchFamily="2" charset="-78"/>
            </a:endParaRPr>
          </a:p>
          <a:p>
            <a:pPr marL="342900" indent="-342900" algn="just" rtl="1">
              <a:lnSpc>
                <a:spcPct val="150000"/>
              </a:lnSpc>
              <a:spcAft>
                <a:spcPts val="800"/>
              </a:spcAft>
              <a:buFont typeface="Arial" panose="020B0604020202020204" pitchFamily="34" charset="0"/>
              <a:buChar char="•"/>
            </a:pPr>
            <a:r>
              <a:rPr lang="ar-EG" sz="1600" dirty="0">
                <a:solidFill>
                  <a:srgbClr val="2D3956"/>
                </a:solidFill>
                <a:latin typeface="Alexandria" pitchFamily="2" charset="-78"/>
                <a:cs typeface="Alexandria" pitchFamily="2" charset="-78"/>
              </a:rPr>
              <a:t>ولذا تتضح الحاجة لعمل موازنة بين حاجات الأفراد للمعلومات وحاجتهم للاستمتاع بما يستهلكونه ولو أن تنويع الأشكال المختلفة للرسائل الإعلامية يناسب تلك الحاجات ويتطلب قرار الاستغراق للرسالة الإعلامية أن يكون المتلقي يحتاج لتلك المعلومات التفصيلية عن موضوع الحملة، وتكون الحملة أكثر فعالية في حال تركيزها على التصوير بشكل مؤثر للقضية موضوع الحملة وأن تضفي الاستجابة العاطفية للمخاطر عليها.</a:t>
            </a:r>
            <a:endParaRPr lang="en-US" sz="1600" dirty="0">
              <a:solidFill>
                <a:srgbClr val="2D3956"/>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33BDE6BA-FB67-B39D-EB26-A455847AC7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C8DE95-2ACD-DADD-7000-933D7AF223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1514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CCD50-FB0E-F208-2DE8-8E86615367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FFCFFC-3C4F-F9B3-20D3-26EAC0F02FF5}"/>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3651F3-C55D-9E0A-A1E9-C307178EA25D}"/>
              </a:ext>
            </a:extLst>
          </p:cNvPr>
          <p:cNvSpPr txBox="1"/>
          <p:nvPr/>
        </p:nvSpPr>
        <p:spPr>
          <a:xfrm>
            <a:off x="2788959" y="493351"/>
            <a:ext cx="6735185" cy="1569660"/>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السادسة</a:t>
            </a:r>
          </a:p>
          <a:p>
            <a:pPr algn="ctr"/>
            <a:r>
              <a:rPr lang="ar-EG" sz="2400" b="1" dirty="0">
                <a:latin typeface="Alexandria" pitchFamily="2" charset="-78"/>
                <a:cs typeface="Alexandria" pitchFamily="2" charset="-78"/>
              </a:rPr>
              <a:t>العناصر التي يجب اتباعها عند إعداد الرسائل الإعلامية</a:t>
            </a:r>
          </a:p>
          <a:p>
            <a:pPr algn="ct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A5AF211-70EA-D4BE-2302-7FEA9605A9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A4E83B-61CD-1DBD-4E07-A5355AC9B9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6EA20A-13B9-985E-0285-ABA9FCA8293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0B373C6-5969-C8CB-D01D-2CD8E84C7CC7}"/>
              </a:ext>
            </a:extLst>
          </p:cNvPr>
          <p:cNvSpPr txBox="1"/>
          <p:nvPr/>
        </p:nvSpPr>
        <p:spPr>
          <a:xfrm>
            <a:off x="753140" y="2147185"/>
            <a:ext cx="10541000" cy="3005375"/>
          </a:xfrm>
          <a:prstGeom prst="rect">
            <a:avLst/>
          </a:prstGeom>
          <a:noFill/>
        </p:spPr>
        <p:txBody>
          <a:bodyPr wrap="square" rtlCol="0">
            <a:spAutoFit/>
          </a:bodyPr>
          <a:lstStyle/>
          <a:p>
            <a:pPr algn="just" rtl="1">
              <a:lnSpc>
                <a:spcPct val="150000"/>
              </a:lnSpc>
            </a:pPr>
            <a:r>
              <a:rPr lang="ar-EG" sz="1600" b="1" dirty="0">
                <a:solidFill>
                  <a:srgbClr val="669BBC"/>
                </a:solidFill>
                <a:latin typeface="Alexandria" pitchFamily="2" charset="-78"/>
                <a:cs typeface="Alexandria" pitchFamily="2" charset="-78"/>
              </a:rPr>
              <a:t>العناصر التي يجب اتباعها عند إعداد الرسائل الإعلامية:</a:t>
            </a:r>
          </a:p>
          <a:p>
            <a:pPr marL="520700" indent="-520700" algn="just" rtl="1">
              <a:lnSpc>
                <a:spcPct val="150000"/>
              </a:lnSpc>
            </a:pPr>
            <a:r>
              <a:rPr lang="ar-SA" sz="1600" dirty="0">
                <a:solidFill>
                  <a:srgbClr val="2D3956"/>
                </a:solidFill>
                <a:latin typeface="Alexandria" pitchFamily="2" charset="-78"/>
                <a:cs typeface="Alexandria" pitchFamily="2" charset="-78"/>
              </a:rPr>
              <a:t> أ‌.	</a:t>
            </a:r>
            <a:r>
              <a:rPr lang="ar-SA" sz="1600" dirty="0">
                <a:solidFill>
                  <a:srgbClr val="FF0000"/>
                </a:solidFill>
                <a:latin typeface="Alexandria" pitchFamily="2" charset="-78"/>
                <a:cs typeface="Alexandria" pitchFamily="2" charset="-78"/>
              </a:rPr>
              <a:t>يجب الإعداد لصناعة الرسالة الإعلامية بحيث يؤخذ في الاعتبار الحجج المنطقية والرسالة الإعلامية التي يكون هدفها هو إقناع الجمهور المستهدف بالقضايا التي يريدها القائم بعملية الاتصال.</a:t>
            </a:r>
          </a:p>
          <a:p>
            <a:pPr marL="520700" indent="-520700" algn="just" rtl="1">
              <a:lnSpc>
                <a:spcPct val="150000"/>
              </a:lnSpc>
            </a:pPr>
            <a:r>
              <a:rPr lang="ar-SA" sz="1600" dirty="0">
                <a:solidFill>
                  <a:srgbClr val="2D3956"/>
                </a:solidFill>
                <a:latin typeface="Alexandria" pitchFamily="2" charset="-78"/>
                <a:cs typeface="Alexandria" pitchFamily="2" charset="-78"/>
              </a:rPr>
              <a:t>ب‌.	لا ينبغي الاكتفاء برسالة واحدة لكي تقوم بكل متطلبات الحملة فالحملة المنظم لها جيدا يجب أن تشمل العديد من الرسائل المتنوعة المضمون.</a:t>
            </a:r>
          </a:p>
          <a:p>
            <a:pPr marL="520700" indent="-520700" algn="just" rtl="1">
              <a:lnSpc>
                <a:spcPct val="150000"/>
              </a:lnSpc>
            </a:pPr>
            <a:r>
              <a:rPr lang="ar-SA" sz="1600" dirty="0">
                <a:solidFill>
                  <a:srgbClr val="2D3956"/>
                </a:solidFill>
                <a:latin typeface="Alexandria" pitchFamily="2" charset="-78"/>
                <a:cs typeface="Alexandria" pitchFamily="2" charset="-78"/>
              </a:rPr>
              <a:t>ت‌.	يفضل الاعتماد على الوسائل البصرية لكي </a:t>
            </a:r>
            <a:r>
              <a:rPr lang="ar-SA" sz="1600" dirty="0" err="1">
                <a:solidFill>
                  <a:srgbClr val="2D3956"/>
                </a:solidFill>
                <a:latin typeface="Alexandria" pitchFamily="2" charset="-78"/>
                <a:cs typeface="Alexandria" pitchFamily="2" charset="-78"/>
              </a:rPr>
              <a:t>يت</a:t>
            </a:r>
            <a:r>
              <a:rPr lang="ar-EG" sz="1600" dirty="0">
                <a:solidFill>
                  <a:srgbClr val="2D3956"/>
                </a:solidFill>
                <a:latin typeface="Alexandria" pitchFamily="2" charset="-78"/>
                <a:cs typeface="Alexandria" pitchFamily="2" charset="-78"/>
              </a:rPr>
              <a:t>م</a:t>
            </a:r>
            <a:r>
              <a:rPr lang="ar-SA" sz="1600" dirty="0">
                <a:solidFill>
                  <a:srgbClr val="2D3956"/>
                </a:solidFill>
                <a:latin typeface="Alexandria" pitchFamily="2" charset="-78"/>
                <a:cs typeface="Alexandria" pitchFamily="2" charset="-78"/>
              </a:rPr>
              <a:t> جذب الانتباه للجمهور المستهدف سواء في المطبوعات أو التلفزيون على أنه يجب مراعاة الحذر والوضوح وتجنب التعقيد الذي من الممكن أن يضيع الهدف </a:t>
            </a:r>
            <a:r>
              <a:rPr lang="ar-SA" sz="1600" dirty="0" err="1">
                <a:solidFill>
                  <a:srgbClr val="2D3956"/>
                </a:solidFill>
                <a:latin typeface="Alexandria" pitchFamily="2" charset="-78"/>
                <a:cs typeface="Alexandria" pitchFamily="2" charset="-78"/>
              </a:rPr>
              <a:t>الاقناعي</a:t>
            </a:r>
            <a:r>
              <a:rPr lang="ar-SA" sz="1600" dirty="0">
                <a:solidFill>
                  <a:srgbClr val="2D3956"/>
                </a:solidFill>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endParaRPr lang="ar-SA" sz="1600" dirty="0">
              <a:solidFill>
                <a:srgbClr val="2D3956"/>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F10AA927-9F8D-2035-23A6-40612A40A3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C23F80-8EE8-8BE0-1FBF-0FB69C3AA0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4213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D0454-C3F3-F242-E481-8842595D4F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4ACB91-ACF3-6057-B3F0-22125B5AF313}"/>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7C8C48C-EAAA-2164-C902-6DEFC563612C}"/>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السادسة</a:t>
            </a:r>
          </a:p>
        </p:txBody>
      </p:sp>
      <p:sp>
        <p:nvSpPr>
          <p:cNvPr id="5" name="Rectangle 4">
            <a:extLst>
              <a:ext uri="{FF2B5EF4-FFF2-40B4-BE49-F238E27FC236}">
                <a16:creationId xmlns:a16="http://schemas.microsoft.com/office/drawing/2014/main" id="{44A386E1-44B0-3D6C-D832-0B4D73798B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BC7A8-FE87-3321-B8BA-80A6E784CD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A36B89-63E1-53E0-7E57-637D4DC46E3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208E0A2-5E36-4716-A89E-2F05EB72668D}"/>
              </a:ext>
            </a:extLst>
          </p:cNvPr>
          <p:cNvSpPr txBox="1"/>
          <p:nvPr/>
        </p:nvSpPr>
        <p:spPr>
          <a:xfrm>
            <a:off x="753140" y="2147185"/>
            <a:ext cx="10541000" cy="2728376"/>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صياغة الرسالة الإعلامية وتحديدها يتطلب تحديد وصياغة بعض العناصر ، </a:t>
            </a:r>
            <a:r>
              <a:rPr lang="ar-EG" sz="1600" dirty="0">
                <a:latin typeface="Alexandria" pitchFamily="2" charset="-78"/>
                <a:cs typeface="Alexandria" pitchFamily="2" charset="-78"/>
              </a:rPr>
              <a:t>والتي تتمثل فيما يلي:</a:t>
            </a:r>
          </a:p>
          <a:p>
            <a:pPr algn="just" rtl="1">
              <a:lnSpc>
                <a:spcPct val="150000"/>
              </a:lnSpc>
            </a:pPr>
            <a:r>
              <a:rPr lang="ar-EG" b="1" dirty="0">
                <a:highlight>
                  <a:srgbClr val="FFFF00"/>
                </a:highlight>
                <a:latin typeface="Alexandria" pitchFamily="2" charset="-78"/>
                <a:cs typeface="Alexandria" pitchFamily="2" charset="-78"/>
              </a:rPr>
              <a:t>شعار الحملة: </a:t>
            </a:r>
          </a:p>
          <a:p>
            <a:pPr algn="just" rtl="1">
              <a:lnSpc>
                <a:spcPct val="150000"/>
              </a:lnSpc>
            </a:pPr>
            <a:r>
              <a:rPr lang="ar-EG" sz="1600" dirty="0">
                <a:solidFill>
                  <a:srgbClr val="FF0000"/>
                </a:solidFill>
                <a:latin typeface="Alexandria" pitchFamily="2" charset="-78"/>
                <a:cs typeface="Alexandria" pitchFamily="2" charset="-78"/>
              </a:rPr>
              <a:t>هو عبارة عن كلمة أو جملة أو كلمتين تؤدي إلى معنى محدد </a:t>
            </a:r>
            <a:r>
              <a:rPr lang="ar-EG" sz="1600" dirty="0">
                <a:latin typeface="Alexandria" pitchFamily="2" charset="-78"/>
                <a:cs typeface="Alexandria" pitchFamily="2" charset="-78"/>
              </a:rPr>
              <a:t>ومن الممكن أن يستخدم كعنوان </a:t>
            </a:r>
            <a:r>
              <a:rPr lang="ar-EG" sz="1600" dirty="0">
                <a:solidFill>
                  <a:srgbClr val="FF0000"/>
                </a:solidFill>
                <a:latin typeface="Alexandria" pitchFamily="2" charset="-78"/>
                <a:cs typeface="Alexandria" pitchFamily="2" charset="-78"/>
              </a:rPr>
              <a:t>وعادة ما يكون عبارة عن جملة قصيرة تعبر عن طابع دائم للحملة أو الفكرة </a:t>
            </a:r>
            <a:r>
              <a:rPr lang="ar-EG" sz="1600" dirty="0">
                <a:latin typeface="Alexandria" pitchFamily="2" charset="-78"/>
                <a:cs typeface="Alexandria" pitchFamily="2" charset="-78"/>
              </a:rPr>
              <a:t>حيث أن الشعار في الاتصال الاجتماعي له نفس الأهداف التي نجدها في الشعارات الدعائية أو الدينية وهو يلخص في جملة واحدة بسيطة توضح محتوى الحملة، </a:t>
            </a:r>
            <a:r>
              <a:rPr lang="ar-EG" sz="1600" dirty="0">
                <a:solidFill>
                  <a:srgbClr val="FF0000"/>
                </a:solidFill>
                <a:latin typeface="Alexandria" pitchFamily="2" charset="-78"/>
                <a:cs typeface="Alexandria" pitchFamily="2" charset="-78"/>
              </a:rPr>
              <a:t>والشعارات التي تعتمد على الأفكار العامة كثيرا ما تكون فاقدة للتأثير وغير مجدية </a:t>
            </a:r>
            <a:r>
              <a:rPr lang="ar-EG" sz="1600" dirty="0">
                <a:latin typeface="Alexandria" pitchFamily="2" charset="-78"/>
                <a:cs typeface="Alexandria" pitchFamily="2" charset="-78"/>
              </a:rPr>
              <a:t>وبالتالي وجب أن تعبر الرسالة عن فكرة واضحة وتلك الفكرة لابد أن تعكس انشغالا ما.</a:t>
            </a:r>
          </a:p>
        </p:txBody>
      </p:sp>
      <p:sp>
        <p:nvSpPr>
          <p:cNvPr id="4" name="TextBox 3">
            <a:extLst>
              <a:ext uri="{FF2B5EF4-FFF2-40B4-BE49-F238E27FC236}">
                <a16:creationId xmlns:a16="http://schemas.microsoft.com/office/drawing/2014/main" id="{D64EB8FC-A7DE-1A2B-15D5-C81F058DC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952102-43E9-8189-22F0-ECB3E52E66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4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A150A-AFCC-6BD1-8EC7-86FB63F6D7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7C1B43-D47B-D6E3-E827-DEC881A3BDCD}"/>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821DCC-75C8-2EFD-ED33-D2509E595DB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السادسة</a:t>
            </a:r>
          </a:p>
        </p:txBody>
      </p:sp>
      <p:sp>
        <p:nvSpPr>
          <p:cNvPr id="5" name="Rectangle 4">
            <a:extLst>
              <a:ext uri="{FF2B5EF4-FFF2-40B4-BE49-F238E27FC236}">
                <a16:creationId xmlns:a16="http://schemas.microsoft.com/office/drawing/2014/main" id="{6D2E8386-FF43-CA70-E1E1-C43BF7BBAA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CB61EB-9263-E91A-ED71-87C0648514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498E95C-6B76-F2C9-BF51-D67F71AA8C4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5013E2-6CA7-AD6D-82B8-CC348D2FDA98}"/>
              </a:ext>
            </a:extLst>
          </p:cNvPr>
          <p:cNvSpPr txBox="1"/>
          <p:nvPr/>
        </p:nvSpPr>
        <p:spPr>
          <a:xfrm>
            <a:off x="753140" y="2147185"/>
            <a:ext cx="10541000" cy="3790205"/>
          </a:xfrm>
          <a:prstGeom prst="rect">
            <a:avLst/>
          </a:prstGeom>
          <a:noFill/>
        </p:spPr>
        <p:txBody>
          <a:bodyPr wrap="square" rtlCol="0">
            <a:spAutoFit/>
          </a:bodyPr>
          <a:lstStyle/>
          <a:p>
            <a:pPr algn="just" rtl="1">
              <a:lnSpc>
                <a:spcPct val="150000"/>
              </a:lnSpc>
            </a:pPr>
            <a:r>
              <a:rPr lang="ar-EG" b="1" dirty="0">
                <a:highlight>
                  <a:srgbClr val="FFFF00"/>
                </a:highlight>
                <a:latin typeface="Alexandria" pitchFamily="2" charset="-78"/>
                <a:cs typeface="Alexandria" pitchFamily="2" charset="-78"/>
              </a:rPr>
              <a:t>عنوان الحملة: </a:t>
            </a:r>
          </a:p>
          <a:p>
            <a:pPr algn="just" rtl="1">
              <a:lnSpc>
                <a:spcPct val="150000"/>
              </a:lnSpc>
            </a:pPr>
            <a:r>
              <a:rPr lang="ar-EG" sz="1600" dirty="0">
                <a:latin typeface="Alexandria" pitchFamily="2" charset="-78"/>
                <a:cs typeface="Alexandria" pitchFamily="2" charset="-78"/>
              </a:rPr>
              <a:t>يعد الإعلان مهم لأنه يهيئ للجو النفسي الذي يوضح طبيعة الحملة الإعلامية ويعتبر من العناصر المهمة في الإعلان حتى أن بعض خبراء التصميم يرون أن نجاح أو فشل إعلان الحملة يعود إلى عدد من العناصر والتي من بينها: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سلامة العنوان وفعاليته </a:t>
            </a:r>
            <a:r>
              <a:rPr lang="ar-EG" sz="1600" dirty="0">
                <a:solidFill>
                  <a:srgbClr val="FF0000"/>
                </a:solidFill>
                <a:latin typeface="Alexandria" pitchFamily="2" charset="-78"/>
                <a:cs typeface="Alexandria" pitchFamily="2" charset="-78"/>
              </a:rPr>
              <a:t>وتتوقف درجة فاعلية العنوان على درجة التناسق والتوافق بينه وبين عناصر الإعلان الأخرى</a:t>
            </a:r>
            <a:r>
              <a:rPr lang="ar-EG" sz="1600" dirty="0">
                <a:latin typeface="Alexandria" pitchFamily="2" charset="-78"/>
                <a:cs typeface="Alexandria" pitchFamily="2" charset="-78"/>
              </a:rPr>
              <a:t> من الصور والرسوم والإشارات والشعارات والرسالة ذاتها.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كما يجب أن يراعي اختلاف العناوين التي من الممكن استخدامها من قبل المصمم حسب اختلاف الهدف من الحملة، ومن تلك الأنواع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العنوان المباشر- العنوان الاستفهامي- العنوان الآمر-  العنوان المثير للمشاعر-  العنوان المبهم.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والعنوان يعد الصورة المميزة للنص حيث تتم قراءته عشر مرات أكثر من الأسطر التي تليه.</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ED0D931-C8FE-42E2-8E7F-F12644CE8B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27BFD4-6E33-E967-FD44-03430B02BA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5529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80CA0-B505-BD72-E120-C24F9BD0FA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50EBE4-A5E4-D120-B5B8-9616D7D666C9}"/>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254B347-D9CF-BA25-CCB8-F622AC805C8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السادسة</a:t>
            </a:r>
          </a:p>
        </p:txBody>
      </p:sp>
      <p:sp>
        <p:nvSpPr>
          <p:cNvPr id="5" name="Rectangle 4">
            <a:extLst>
              <a:ext uri="{FF2B5EF4-FFF2-40B4-BE49-F238E27FC236}">
                <a16:creationId xmlns:a16="http://schemas.microsoft.com/office/drawing/2014/main" id="{19931371-47F3-3C59-A89F-2B3385D22C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2DE966-6BEE-CFA1-2A9B-26EB5A6620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72F89A-CC16-9E2B-5ED0-4C81AB43B67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0A7B774-195C-B7B5-AA04-03D839F9C764}"/>
              </a:ext>
            </a:extLst>
          </p:cNvPr>
          <p:cNvSpPr txBox="1"/>
          <p:nvPr/>
        </p:nvSpPr>
        <p:spPr>
          <a:xfrm>
            <a:off x="753140" y="2147185"/>
            <a:ext cx="10541000" cy="3790205"/>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مزايا الرسائل الإعلامية للحملات الإعلامية عبر وسائل الإعلام الجديد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السهولة في نقل الرسالة للآخرين دون أي تعقيد وإمكانية تمريرها للآخرين دون أن تمر على حراس البوابة الإعلامية كما كان في وسائل الإعلام التقليدية.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السهولة في الوصول إلى مستخدمي شبكة الإنترنت المتواجدين على الشبكة ومنهم العملاء والأصدقاء وزملاء العمل والعائلة.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إمكانية أن تضيف مصادر للآخرين كإعادة إرسال الرسالة من خلال إيصالها بالروابط التي تتعلق بالحملة الإعلامية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الانخفاض في التكلفة الخاصة بعرض رسالة الحملة وإمكانية تكرار عرضها لمرات متكررة وهو ما لا يتاح من خلال وسائل الإعلام التقليدية.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C96323F-7D8E-69AC-2871-F8450B1D63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2D8191-CB06-6C7F-971E-DE79B7622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0704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D2E31-60C4-2C39-91B8-E7C876E797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42CA0E-A52D-DC28-4562-CEE4D2E8DCD2}"/>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41B0A5-B109-957B-68E7-A156F98D1D9C}"/>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تحديد الرسائل</a:t>
            </a:r>
          </a:p>
        </p:txBody>
      </p:sp>
      <p:sp>
        <p:nvSpPr>
          <p:cNvPr id="5" name="Rectangle 4">
            <a:extLst>
              <a:ext uri="{FF2B5EF4-FFF2-40B4-BE49-F238E27FC236}">
                <a16:creationId xmlns:a16="http://schemas.microsoft.com/office/drawing/2014/main" id="{50754CED-6684-463C-ADC7-CFF8BF1803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B3D006-20A1-AA6D-E6E1-EE08993400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A5B8F6-E3DF-5033-C5F8-BBA3FCDB5C8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E28F55-4552-3D84-A828-70B8352CA1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36CBFA-F0FA-8883-E4D3-A6A6FB5B46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CB678BB-856F-1192-0F62-8FE96F0F6F48}"/>
              </a:ext>
            </a:extLst>
          </p:cNvPr>
          <p:cNvPicPr>
            <a:picLocks noChangeAspect="1"/>
          </p:cNvPicPr>
          <p:nvPr/>
        </p:nvPicPr>
        <p:blipFill>
          <a:blip r:embed="rId3">
            <a:duotone>
              <a:schemeClr val="accent1">
                <a:shade val="45000"/>
                <a:satMod val="135000"/>
              </a:schemeClr>
              <a:prstClr val="white"/>
            </a:duotone>
          </a:blip>
          <a:stretch>
            <a:fillRect/>
          </a:stretch>
        </p:blipFill>
        <p:spPr>
          <a:xfrm>
            <a:off x="1697293" y="1893747"/>
            <a:ext cx="8694982" cy="4259007"/>
          </a:xfrm>
          <a:prstGeom prst="rect">
            <a:avLst/>
          </a:prstGeom>
        </p:spPr>
      </p:pic>
    </p:spTree>
    <p:extLst>
      <p:ext uri="{BB962C8B-B14F-4D97-AF65-F5344CB8AC3E}">
        <p14:creationId xmlns:p14="http://schemas.microsoft.com/office/powerpoint/2010/main" val="377207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DB98C-F64B-497C-C0FF-0BFDBBF286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F9F472-B00A-C332-DEF9-80A192042901}"/>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EB933B-6866-F952-EF08-3EA44F655702}"/>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تحديد الرسائل</a:t>
            </a:r>
          </a:p>
        </p:txBody>
      </p:sp>
      <p:sp>
        <p:nvSpPr>
          <p:cNvPr id="5" name="Rectangle 4">
            <a:extLst>
              <a:ext uri="{FF2B5EF4-FFF2-40B4-BE49-F238E27FC236}">
                <a16:creationId xmlns:a16="http://schemas.microsoft.com/office/drawing/2014/main" id="{6E0C7F05-2C5F-B7BE-A0F3-3A2638770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428E8E-D49A-CC04-B3DC-EC12610FD26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8EDAE81-B600-0623-4DB2-E452ABE5B5C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9A9A790-F809-339E-8D49-03D180170FA2}"/>
              </a:ext>
            </a:extLst>
          </p:cNvPr>
          <p:cNvSpPr txBox="1"/>
          <p:nvPr/>
        </p:nvSpPr>
        <p:spPr>
          <a:xfrm>
            <a:off x="753140" y="1838045"/>
            <a:ext cx="10541000" cy="4251870"/>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1) </a:t>
            </a:r>
            <a:r>
              <a:rPr lang="ar-EG" b="1" dirty="0">
                <a:solidFill>
                  <a:srgbClr val="FF0000"/>
                </a:solidFill>
                <a:latin typeface="Alexandria" pitchFamily="2" charset="-78"/>
                <a:cs typeface="Alexandria" pitchFamily="2" charset="-78"/>
              </a:rPr>
              <a:t>المحتوى المؤثر</a:t>
            </a:r>
          </a:p>
          <a:p>
            <a:pPr algn="just" rtl="1">
              <a:lnSpc>
                <a:spcPct val="150000"/>
              </a:lnSpc>
            </a:pPr>
            <a:r>
              <a:rPr lang="ar-EG" sz="1600" dirty="0">
                <a:solidFill>
                  <a:srgbClr val="FF0000"/>
                </a:solidFill>
                <a:latin typeface="Alexandria" pitchFamily="2" charset="-78"/>
                <a:cs typeface="Alexandria" pitchFamily="2" charset="-78"/>
              </a:rPr>
              <a:t>يشير إلى أهمية تصميم رسائل تُثير العواطف وتستهدف المشاعر والانطباعات الأساسية للجمهور المستهدف.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الهدف هنا هو أن تكون الرسالة جذابة بصريًا وذات مغزى عاطفي قوي يجعل الجمهور يتفاعل معها.</a:t>
            </a:r>
          </a:p>
          <a:p>
            <a:pPr algn="just" rtl="1">
              <a:lnSpc>
                <a:spcPct val="150000"/>
              </a:lnSpc>
            </a:pPr>
            <a:r>
              <a:rPr lang="ar-EG" b="1" dirty="0">
                <a:solidFill>
                  <a:srgbClr val="669BBC"/>
                </a:solidFill>
                <a:latin typeface="Alexandria" pitchFamily="2" charset="-78"/>
                <a:cs typeface="Alexandria" pitchFamily="2" charset="-78"/>
              </a:rPr>
              <a:t>2) اللغة المناسبة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يشدد هذا العنصر على:</a:t>
            </a:r>
          </a:p>
          <a:p>
            <a:pPr marL="285750" indent="-285750" algn="just" rtl="1">
              <a:lnSpc>
                <a:spcPct val="150000"/>
              </a:lnSpc>
              <a:buFont typeface="Wingdings" panose="05000000000000000000" pitchFamily="2" charset="2"/>
              <a:buChar char="ü"/>
            </a:pPr>
            <a:r>
              <a:rPr lang="ar-EG" sz="1600" dirty="0">
                <a:solidFill>
                  <a:srgbClr val="FF0000"/>
                </a:solidFill>
                <a:latin typeface="Alexandria" pitchFamily="2" charset="-78"/>
                <a:cs typeface="Alexandria" pitchFamily="2" charset="-78"/>
              </a:rPr>
              <a:t> اختيار لغة مبسطة وواضحة تصلح لفهم الجمهور المستهدف.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كما يجب أن تكون الرسالة خالية من التعقيد وأن تتماشى مع ثقافة الجمهور وخلفياته.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مع ضمان أن تكون الرسالة مفهومة من قبل الجميع وتحقق الهدف منها بسهولة.</a:t>
            </a:r>
          </a:p>
          <a:p>
            <a:pPr algn="just" rtl="1">
              <a:lnSpc>
                <a:spcPct val="150000"/>
              </a:lnSpc>
            </a:pPr>
            <a:r>
              <a:rPr lang="ar-EG" b="1" dirty="0">
                <a:solidFill>
                  <a:srgbClr val="669BBC"/>
                </a:solidFill>
                <a:latin typeface="Alexandria" pitchFamily="2" charset="-78"/>
                <a:cs typeface="Alexandria" pitchFamily="2" charset="-78"/>
              </a:rPr>
              <a:t>3) نداء للعمل </a:t>
            </a:r>
            <a:r>
              <a:rPr lang="en-US" b="1" dirty="0">
                <a:solidFill>
                  <a:srgbClr val="669BBC"/>
                </a:solidFill>
                <a:latin typeface="Alexandria" pitchFamily="2" charset="-78"/>
                <a:cs typeface="Alexandria" pitchFamily="2" charset="-78"/>
              </a:rPr>
              <a:t>Call to Action</a:t>
            </a:r>
            <a:endParaRPr lang="ar-EG" b="1" dirty="0">
              <a:solidFill>
                <a:srgbClr val="669BBC"/>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يتعلق هذا العنصر بدعوة الجمهور المستهدف لاتخاذ إجراء محدد بعد تلقي الرسالة.</a:t>
            </a:r>
          </a:p>
          <a:p>
            <a:pPr algn="just" rtl="1">
              <a:lnSpc>
                <a:spcPct val="150000"/>
              </a:lnSpc>
            </a:pPr>
            <a:r>
              <a:rPr lang="ar-EG" sz="1600" dirty="0">
                <a:latin typeface="Alexandria" pitchFamily="2" charset="-78"/>
                <a:cs typeface="Alexandria" pitchFamily="2" charset="-78"/>
              </a:rPr>
              <a:t>أمثلة على نداءات العمل: (التبرع لحملة معينة، الانضمام إلى فعالية، التسجيل في نشاط أو برنامج)</a:t>
            </a:r>
          </a:p>
        </p:txBody>
      </p:sp>
      <p:sp>
        <p:nvSpPr>
          <p:cNvPr id="4" name="TextBox 3">
            <a:extLst>
              <a:ext uri="{FF2B5EF4-FFF2-40B4-BE49-F238E27FC236}">
                <a16:creationId xmlns:a16="http://schemas.microsoft.com/office/drawing/2014/main" id="{082C298D-F123-3C1F-4474-64F719895F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7BF1B4-B842-11A3-F4B2-3CB885EF0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8966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8965C-EEAB-17C8-0B16-F568F10BB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1A1AB6-F4A3-EB69-F7B8-E06A46608214}"/>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3FF7D9-C8B5-2126-8390-683040A7A6F9}"/>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السابعة: تحديد الميزانية وكيفية الحصول عليها </a:t>
            </a:r>
          </a:p>
        </p:txBody>
      </p:sp>
      <p:sp>
        <p:nvSpPr>
          <p:cNvPr id="5" name="Rectangle 4">
            <a:extLst>
              <a:ext uri="{FF2B5EF4-FFF2-40B4-BE49-F238E27FC236}">
                <a16:creationId xmlns:a16="http://schemas.microsoft.com/office/drawing/2014/main" id="{C109E565-64F4-038C-6AEA-21A675A932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BE0C1B-3F3F-325E-694C-9A3409348C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4AA2A3-10F1-989B-6BFF-52ECC4D5AA2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2E9B139-93A4-1428-ADA6-6A809D1A973F}"/>
              </a:ext>
            </a:extLst>
          </p:cNvPr>
          <p:cNvSpPr txBox="1"/>
          <p:nvPr/>
        </p:nvSpPr>
        <p:spPr>
          <a:xfrm>
            <a:off x="753140" y="2147185"/>
            <a:ext cx="10541000" cy="3005375"/>
          </a:xfrm>
          <a:prstGeom prst="rect">
            <a:avLst/>
          </a:prstGeom>
          <a:noFill/>
        </p:spPr>
        <p:txBody>
          <a:bodyPr wrap="square" rtlCol="0">
            <a:spAutoFit/>
          </a:bodyPr>
          <a:lstStyle/>
          <a:p>
            <a:pPr algn="just" rtl="1">
              <a:lnSpc>
                <a:spcPct val="150000"/>
              </a:lnSpc>
            </a:pPr>
            <a:r>
              <a:rPr lang="ar-EG" sz="1600" dirty="0">
                <a:solidFill>
                  <a:srgbClr val="FF0000"/>
                </a:solidFill>
                <a:latin typeface="Alexandria" pitchFamily="2" charset="-78"/>
                <a:cs typeface="Alexandria" pitchFamily="2" charset="-78"/>
              </a:rPr>
              <a:t>تُعد تحديد الميزانية خطوة أساسية لضمان نجاح الحملة الإعلامية، </a:t>
            </a:r>
            <a:r>
              <a:rPr lang="ar-EG" sz="1600" dirty="0">
                <a:latin typeface="Alexandria" pitchFamily="2" charset="-78"/>
                <a:cs typeface="Alexandria" pitchFamily="2" charset="-78"/>
              </a:rPr>
              <a:t>حيث يتم توزيع الموارد المالية بشكل مدروس لتغطية كافة جوانب الحملة بفعالية. كما أن توفير التمويل المناسب يتطلب تخطيطًا مسبقًا ومعرفة بالموارد المتاحة وطرق الحصول عليها. </a:t>
            </a:r>
          </a:p>
          <a:p>
            <a:pPr algn="just" rtl="1">
              <a:lnSpc>
                <a:spcPct val="150000"/>
              </a:lnSpc>
            </a:pPr>
            <a:r>
              <a:rPr lang="ar-EG" sz="1600" dirty="0">
                <a:latin typeface="Alexandria" pitchFamily="2" charset="-78"/>
                <a:cs typeface="Alexandria" pitchFamily="2" charset="-78"/>
              </a:rPr>
              <a:t>ويتم تحديد الميزانية لكي تغطي الاحتياجات البشرية أو الإدارية أو الفنية ويصعب أن يتم تحديد الميزانية للحملة وفق أسس متفق عليها. وهناك الكثير من الأساليب التي تساعد على تحديد الميزانية، ولكن لا يوجد في تخطيط الحملات الإعلامية مبادئ محددة تساعد على تحديد تلك الميزانية باختلاف الأفراد القائمين عليها، ولكن من الممكن تحديدها من خلال ما يجب أن يتم فعله، ولكن هذا الأمر ليس سهل ويختلف بقدر ما يجب أن يتم من حملة لأخرى.</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C5D8310A-13A1-F19B-A91C-AACDF4CDF7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07090F-FFA7-AFC5-B46A-D7E5935E3D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943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909B3-6B53-DFF3-D515-0F93252185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1BDBE-E470-CA87-A78C-5584AD6F6397}"/>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8C6109-28A8-1955-BFD1-D1F73E3DBB97}"/>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السابعة: تحديد الميزانية وكيفية الحصول عليها </a:t>
            </a:r>
          </a:p>
        </p:txBody>
      </p:sp>
      <p:sp>
        <p:nvSpPr>
          <p:cNvPr id="5" name="Rectangle 4">
            <a:extLst>
              <a:ext uri="{FF2B5EF4-FFF2-40B4-BE49-F238E27FC236}">
                <a16:creationId xmlns:a16="http://schemas.microsoft.com/office/drawing/2014/main" id="{D88A7550-8AF3-42EC-FA89-00DA45CD6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191B31-6AA5-7473-4AEE-50151B43F4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B4BB03-082D-2E9C-F87A-733300A6436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6AFB06F-C909-F0E5-FDAA-84908EDC6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777575-EA39-2785-8C20-F7A3D8D5DD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AF0139B-4B2E-EF12-2514-6A6B2E028025}"/>
              </a:ext>
            </a:extLst>
          </p:cNvPr>
          <p:cNvPicPr>
            <a:picLocks noChangeAspect="1"/>
          </p:cNvPicPr>
          <p:nvPr/>
        </p:nvPicPr>
        <p:blipFill>
          <a:blip r:embed="rId3">
            <a:duotone>
              <a:schemeClr val="accent5">
                <a:shade val="45000"/>
                <a:satMod val="135000"/>
              </a:schemeClr>
              <a:prstClr val="white"/>
            </a:duotone>
          </a:blip>
          <a:stretch>
            <a:fillRect/>
          </a:stretch>
        </p:blipFill>
        <p:spPr>
          <a:xfrm>
            <a:off x="2180407" y="2098472"/>
            <a:ext cx="7900555" cy="3873145"/>
          </a:xfrm>
          <a:prstGeom prst="rect">
            <a:avLst/>
          </a:prstGeom>
        </p:spPr>
      </p:pic>
    </p:spTree>
    <p:extLst>
      <p:ext uri="{BB962C8B-B14F-4D97-AF65-F5344CB8AC3E}">
        <p14:creationId xmlns:p14="http://schemas.microsoft.com/office/powerpoint/2010/main" val="1047899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A85EF-BC21-DAEE-A6DA-BFEE0B6569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0116C9-0E75-5A76-E867-E923BA9E77E2}"/>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CF78EA-560B-E75B-87A3-9CC23B8D5BF1}"/>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السابعة: تحديد الميزانية وكيفية الحصول عليها </a:t>
            </a:r>
          </a:p>
        </p:txBody>
      </p:sp>
      <p:sp>
        <p:nvSpPr>
          <p:cNvPr id="5" name="Rectangle 4">
            <a:extLst>
              <a:ext uri="{FF2B5EF4-FFF2-40B4-BE49-F238E27FC236}">
                <a16:creationId xmlns:a16="http://schemas.microsoft.com/office/drawing/2014/main" id="{2CFF5A1B-9178-6467-714C-0173B749EC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B5B4F5-6509-8647-6DBB-0D1188AB06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870A24C-BAE4-6F8D-B379-889FB9F041E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A817D06-8135-FECA-F5A8-BF220EB389BE}"/>
              </a:ext>
            </a:extLst>
          </p:cNvPr>
          <p:cNvSpPr txBox="1"/>
          <p:nvPr/>
        </p:nvSpPr>
        <p:spPr>
          <a:xfrm>
            <a:off x="753140" y="2147185"/>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ومن النادر أن تجرى حملة وفق ميزانية مفتوحة، ولكن الغالب هو أن يتم تحديد ميزانية الحملة وفق الاعتبارات التالية:</a:t>
            </a:r>
          </a:p>
          <a:p>
            <a:pPr marL="457200" indent="-457200" algn="just" rtl="1">
              <a:lnSpc>
                <a:spcPct val="150000"/>
              </a:lnSpc>
            </a:pPr>
            <a:r>
              <a:rPr lang="ar-EG" sz="1600" dirty="0">
                <a:latin typeface="Alexandria" pitchFamily="2" charset="-78"/>
                <a:cs typeface="Alexandria" pitchFamily="2" charset="-78"/>
              </a:rPr>
              <a:t>(1) حجم الحملة الإعلامية: وهل تضمنت الحملة منطقة واحدة أو هي حملة على المستوى الوطني موجهة لكل المناطق.</a:t>
            </a:r>
          </a:p>
          <a:p>
            <a:pPr marL="457200" indent="-457200" algn="just" rtl="1">
              <a:lnSpc>
                <a:spcPct val="150000"/>
              </a:lnSpc>
            </a:pPr>
            <a:r>
              <a:rPr lang="ar-EG" sz="1600" dirty="0">
                <a:latin typeface="Alexandria" pitchFamily="2" charset="-78"/>
                <a:cs typeface="Alexandria" pitchFamily="2" charset="-78"/>
              </a:rPr>
              <a:t>(2) أهداف الحملة: وما نوع تلك الأهداف المطلوب تحقيقها وما طبيعة تلك الأهداف.</a:t>
            </a:r>
          </a:p>
          <a:p>
            <a:pPr marL="457200" indent="-457200" algn="just" rtl="1">
              <a:lnSpc>
                <a:spcPct val="150000"/>
              </a:lnSpc>
            </a:pPr>
            <a:r>
              <a:rPr lang="ar-EG" sz="1600" dirty="0">
                <a:latin typeface="Alexandria" pitchFamily="2" charset="-78"/>
                <a:cs typeface="Alexandria" pitchFamily="2" charset="-78"/>
              </a:rPr>
              <a:t>(3) المواد الإعلامية المطلوب انتاجها: ونوعية المواد الاتصالية التي تتطلب إليها الحملة من (نشرات وملصقات وبرامج إذاعية وتلفزيونية وأفلام وثائقية) وفي أية وسائل اتصال سوف يتم تقديم تلك المواد.</a:t>
            </a:r>
          </a:p>
          <a:p>
            <a:pPr marL="457200" indent="-457200" algn="just" rtl="1">
              <a:lnSpc>
                <a:spcPct val="150000"/>
              </a:lnSpc>
            </a:pPr>
            <a:r>
              <a:rPr lang="ar-EG" sz="1600" dirty="0">
                <a:latin typeface="Alexandria" pitchFamily="2" charset="-78"/>
                <a:cs typeface="Alexandria" pitchFamily="2" charset="-78"/>
              </a:rPr>
              <a:t>(4) فعاليات الحملة الإعلامية: ما نوع الأنشطة والفعاليات التي تتضمنها الحملة من محاضرات ومعارض وندوات وورش ومسيرات ومهرجانات.</a:t>
            </a:r>
          </a:p>
          <a:p>
            <a:pPr marL="457200" indent="-457200" algn="just" rtl="1">
              <a:lnSpc>
                <a:spcPct val="150000"/>
              </a:lnSpc>
            </a:pPr>
            <a:r>
              <a:rPr lang="ar-EG" sz="1600" dirty="0">
                <a:latin typeface="Alexandria" pitchFamily="2" charset="-78"/>
                <a:cs typeface="Alexandria" pitchFamily="2" charset="-78"/>
              </a:rPr>
              <a:t>(5) مدة الحملة الإعلامية: وهي المدة الزمنية التي تتطلبها الحملة.</a:t>
            </a:r>
          </a:p>
          <a:p>
            <a:pPr marL="457200" indent="-457200" algn="just" rtl="1">
              <a:lnSpc>
                <a:spcPct val="150000"/>
              </a:lnSpc>
            </a:pPr>
            <a:r>
              <a:rPr lang="ar-EG" sz="1600" dirty="0">
                <a:latin typeface="Alexandria" pitchFamily="2" charset="-78"/>
                <a:cs typeface="Alexandria" pitchFamily="2" charset="-78"/>
              </a:rPr>
              <a:t>(6) الإمكانيات المادية التي تتوفر لدى الجهة التي ستقوم بالحملة الإعلامية ولابد من التخطيط للحملة في ضوء تلك الإمكانيات.</a:t>
            </a:r>
          </a:p>
        </p:txBody>
      </p:sp>
      <p:sp>
        <p:nvSpPr>
          <p:cNvPr id="4" name="TextBox 3">
            <a:extLst>
              <a:ext uri="{FF2B5EF4-FFF2-40B4-BE49-F238E27FC236}">
                <a16:creationId xmlns:a16="http://schemas.microsoft.com/office/drawing/2014/main" id="{E2BEA770-1FBB-083A-F413-8893117959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D1F9B0-4150-36DE-1799-8B94A7EE93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51733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74ECF-75A8-D9E9-A775-0FA7A5B71F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6A73AE-C846-7746-1443-45DEB9593237}"/>
              </a:ext>
            </a:extLst>
          </p:cNvPr>
          <p:cNvSpPr/>
          <p:nvPr/>
        </p:nvSpPr>
        <p:spPr>
          <a:xfrm>
            <a:off x="301083" y="1601121"/>
            <a:ext cx="11682908" cy="4607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133AB8-858B-219D-FE2D-D1593F9771D4}"/>
              </a:ext>
            </a:extLst>
          </p:cNvPr>
          <p:cNvSpPr txBox="1"/>
          <p:nvPr/>
        </p:nvSpPr>
        <p:spPr>
          <a:xfrm>
            <a:off x="3297884" y="437261"/>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كيفية الحصول على تمويل في الحملات الإعلامية</a:t>
            </a:r>
          </a:p>
        </p:txBody>
      </p:sp>
      <p:sp>
        <p:nvSpPr>
          <p:cNvPr id="5" name="Rectangle 4">
            <a:extLst>
              <a:ext uri="{FF2B5EF4-FFF2-40B4-BE49-F238E27FC236}">
                <a16:creationId xmlns:a16="http://schemas.microsoft.com/office/drawing/2014/main" id="{1A1D4ACE-47D3-17FE-3E66-72705B82613D}"/>
              </a:ext>
            </a:extLst>
          </p:cNvPr>
          <p:cNvSpPr/>
          <p:nvPr/>
        </p:nvSpPr>
        <p:spPr>
          <a:xfrm>
            <a:off x="968331" y="6375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BEBDA4-7E86-11EC-92EF-0EDA9FAAE8BE}"/>
              </a:ext>
            </a:extLst>
          </p:cNvPr>
          <p:cNvSpPr txBox="1"/>
          <p:nvPr/>
        </p:nvSpPr>
        <p:spPr>
          <a:xfrm>
            <a:off x="1153148" y="70988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ED8CC3-B2BE-0ECC-BFD2-C043163BDFEE}"/>
              </a:ext>
            </a:extLst>
          </p:cNvPr>
          <p:cNvSpPr txBox="1"/>
          <p:nvPr/>
        </p:nvSpPr>
        <p:spPr>
          <a:xfrm>
            <a:off x="1201176" y="8959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5373E6B-82DE-C942-9B93-50080FF69131}"/>
              </a:ext>
            </a:extLst>
          </p:cNvPr>
          <p:cNvSpPr txBox="1"/>
          <p:nvPr/>
        </p:nvSpPr>
        <p:spPr>
          <a:xfrm>
            <a:off x="402503" y="1737757"/>
            <a:ext cx="11478322"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التمويل الذاتي: </a:t>
            </a:r>
            <a:r>
              <a:rPr lang="ar-EG" sz="1600" dirty="0">
                <a:solidFill>
                  <a:srgbClr val="FF0000"/>
                </a:solidFill>
                <a:latin typeface="Alexandria" pitchFamily="2" charset="-78"/>
                <a:cs typeface="Alexandria" pitchFamily="2" charset="-78"/>
              </a:rPr>
              <a:t>إذا كانت الجهة المنفذة للحملة منظمة غير ربحية أو شركة، فقد يتم تخصيص جزء من ميزانيتها لتمويل الحملة.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الشراكات </a:t>
            </a:r>
            <a:r>
              <a:rPr lang="ar-EG" sz="1600" u="sng" dirty="0" err="1">
                <a:latin typeface="Alexandria" pitchFamily="2" charset="-78"/>
                <a:cs typeface="Alexandria" pitchFamily="2" charset="-78"/>
              </a:rPr>
              <a:t>والرعايات</a:t>
            </a:r>
            <a:r>
              <a:rPr lang="ar-EG" sz="1600" u="sng" dirty="0">
                <a:latin typeface="Alexandria" pitchFamily="2" charset="-78"/>
                <a:cs typeface="Alexandria" pitchFamily="2" charset="-78"/>
              </a:rPr>
              <a:t>: </a:t>
            </a:r>
            <a:r>
              <a:rPr lang="ar-EG" sz="1600" dirty="0">
                <a:latin typeface="Alexandria" pitchFamily="2" charset="-78"/>
                <a:cs typeface="Alexandria" pitchFamily="2" charset="-78"/>
              </a:rPr>
              <a:t>حيث يتم البحث عن مؤسسات أو شركات ترغب في دعم الحملة كجزء من مسؤوليتها الاجتماعية. بحيث يتم تقديم الحملة كفرصة لترويج اسم الراعي وزيادة وعي الجمهور بخدماته أو منتجاته.</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الدعم الحكومي: </a:t>
            </a:r>
            <a:r>
              <a:rPr lang="ar-EG" sz="1600" dirty="0">
                <a:latin typeface="Alexandria" pitchFamily="2" charset="-78"/>
                <a:cs typeface="Alexandria" pitchFamily="2" charset="-78"/>
              </a:rPr>
              <a:t>في الحملات ذات الطابع الوطني أو التوعوي، يمكن التوجه إلى الجهات الحكومية للحصول على دعم مالي. مثال: الحملات الصحية أو البيئية التي تتماشى مع أهداف التنمية الحكومية.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المنح الدولية: </a:t>
            </a:r>
            <a:r>
              <a:rPr lang="ar-EG" sz="1600" dirty="0">
                <a:latin typeface="Alexandria" pitchFamily="2" charset="-78"/>
                <a:cs typeface="Alexandria" pitchFamily="2" charset="-78"/>
              </a:rPr>
              <a:t>تقديم طلبات للحصول على منح منظمات دولية تدعم قضايا تتعلق بالتنمية، الصحة، أو التعليم. وهذه المنح غالبًا ما تكون موجهة للحملات التي تُعالج قضايا إنسانية أو بيئية.</a:t>
            </a:r>
          </a:p>
          <a:p>
            <a:pPr marL="285750" indent="-285750" algn="just" rtl="1">
              <a:lnSpc>
                <a:spcPct val="150000"/>
              </a:lnSpc>
              <a:buFont typeface="Wingdings" panose="05000000000000000000" pitchFamily="2" charset="2"/>
              <a:buChar char="ü"/>
            </a:pPr>
            <a:r>
              <a:rPr lang="ar-EG" sz="1600" u="sng" dirty="0">
                <a:solidFill>
                  <a:srgbClr val="FF0000"/>
                </a:solidFill>
                <a:latin typeface="Alexandria" pitchFamily="2" charset="-78"/>
                <a:cs typeface="Alexandria" pitchFamily="2" charset="-78"/>
              </a:rPr>
              <a:t>الجمعيات الخيرية والمنظمات غير الحكومية: </a:t>
            </a:r>
            <a:r>
              <a:rPr lang="ar-EG" sz="1600" dirty="0">
                <a:solidFill>
                  <a:srgbClr val="FF0000"/>
                </a:solidFill>
                <a:latin typeface="Alexandria" pitchFamily="2" charset="-78"/>
                <a:cs typeface="Alexandria" pitchFamily="2" charset="-78"/>
              </a:rPr>
              <a:t>التعاون </a:t>
            </a:r>
            <a:r>
              <a:rPr lang="ar-EG" sz="1600" dirty="0">
                <a:latin typeface="Alexandria" pitchFamily="2" charset="-78"/>
                <a:cs typeface="Alexandria" pitchFamily="2" charset="-78"/>
              </a:rPr>
              <a:t>مع جمعيات تُشارك في نفس أهداف الحملة، حيث يمكن لهذه الجهات المساهمة ماديًا أو لوجستيًا.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التبرعات الجماهيرية: </a:t>
            </a:r>
            <a:r>
              <a:rPr lang="ar-EG" sz="1600" dirty="0">
                <a:latin typeface="Alexandria" pitchFamily="2" charset="-78"/>
                <a:cs typeface="Alexandria" pitchFamily="2" charset="-78"/>
              </a:rPr>
              <a:t>في بعض الأحيان يتم استخدام وسائل التواصل الاجتماعي أو المنصات الإلكترونية لجمع التبرعات من الأفراد. ويتطلب هذا النوع من التمويل  حملة تمهيدية توضح أهمية القضية وأثر التبرعات.</a:t>
            </a:r>
          </a:p>
        </p:txBody>
      </p:sp>
      <p:sp>
        <p:nvSpPr>
          <p:cNvPr id="4" name="TextBox 3">
            <a:extLst>
              <a:ext uri="{FF2B5EF4-FFF2-40B4-BE49-F238E27FC236}">
                <a16:creationId xmlns:a16="http://schemas.microsoft.com/office/drawing/2014/main" id="{68607E10-CDF8-DA1C-5BBF-3EDDD496DC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4BC8EB-2F66-8B21-6284-D83EE711A1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9968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B6008-1C29-7D1A-144A-07E00B9045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07489D-8745-3FED-5DD9-01E1D1B15F1B}"/>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73CA5D-595D-29F6-DABB-C58FDA42841B}"/>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نموذج للميزانية </a:t>
            </a:r>
          </a:p>
        </p:txBody>
      </p:sp>
      <p:sp>
        <p:nvSpPr>
          <p:cNvPr id="5" name="Rectangle 4">
            <a:extLst>
              <a:ext uri="{FF2B5EF4-FFF2-40B4-BE49-F238E27FC236}">
                <a16:creationId xmlns:a16="http://schemas.microsoft.com/office/drawing/2014/main" id="{55E4F6BE-4D44-7AC8-B6E4-C7E3AE0314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51F521-14F6-4AB8-9F76-E7A983E7EC3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0D43A9-F9CD-EB5E-B3B4-B9BD4BDCF15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82C8FC7-7A6F-2F1E-17A1-B510E8A57F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27F8F8-8FFC-11B5-CE76-A41F3255F8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3FD5D1E-F837-F7FB-E304-39303910D3BC}"/>
              </a:ext>
            </a:extLst>
          </p:cNvPr>
          <p:cNvPicPr>
            <a:picLocks noChangeAspect="1"/>
          </p:cNvPicPr>
          <p:nvPr/>
        </p:nvPicPr>
        <p:blipFill>
          <a:blip r:embed="rId3"/>
          <a:stretch>
            <a:fillRect/>
          </a:stretch>
        </p:blipFill>
        <p:spPr>
          <a:xfrm>
            <a:off x="2241437" y="1471411"/>
            <a:ext cx="8425367" cy="4739268"/>
          </a:xfrm>
          <a:prstGeom prst="rect">
            <a:avLst/>
          </a:prstGeom>
        </p:spPr>
      </p:pic>
    </p:spTree>
    <p:extLst>
      <p:ext uri="{BB962C8B-B14F-4D97-AF65-F5344CB8AC3E}">
        <p14:creationId xmlns:p14="http://schemas.microsoft.com/office/powerpoint/2010/main" val="3423159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2473D6-1703-31DD-EBA0-CE7F8F6D5D76}"/>
              </a:ext>
            </a:extLst>
          </p:cNvPr>
          <p:cNvPicPr>
            <a:picLocks noChangeAspect="1"/>
          </p:cNvPicPr>
          <p:nvPr/>
        </p:nvPicPr>
        <p:blipFill>
          <a:blip r:embed="rId2">
            <a:duotone>
              <a:schemeClr val="accent5">
                <a:shade val="45000"/>
                <a:satMod val="135000"/>
              </a:schemeClr>
              <a:prstClr val="white"/>
            </a:duotone>
          </a:blip>
          <a:stretch>
            <a:fillRect/>
          </a:stretch>
        </p:blipFill>
        <p:spPr>
          <a:xfrm>
            <a:off x="0" y="0"/>
            <a:ext cx="12192000" cy="6857999"/>
          </a:xfrm>
          <a:prstGeom prst="rect">
            <a:avLst/>
          </a:prstGeom>
        </p:spPr>
      </p:pic>
    </p:spTree>
    <p:extLst>
      <p:ext uri="{BB962C8B-B14F-4D97-AF65-F5344CB8AC3E}">
        <p14:creationId xmlns:p14="http://schemas.microsoft.com/office/powerpoint/2010/main" val="37260880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17C6B-A03C-7044-2DCF-DB9F298619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0343E-9B94-86D4-45E6-B85899073899}"/>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B1C9AC-83CD-4F2A-BFDB-9515481F915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الثامنة</a:t>
            </a:r>
          </a:p>
          <a:p>
            <a:pPr algn="ctr"/>
            <a:r>
              <a:rPr lang="ar-EG" sz="2400" b="1" dirty="0">
                <a:latin typeface="Alexandria" pitchFamily="2" charset="-78"/>
                <a:cs typeface="Alexandria" pitchFamily="2" charset="-78"/>
              </a:rPr>
              <a:t>الجدولة والإدارة والتنفيذ </a:t>
            </a:r>
          </a:p>
        </p:txBody>
      </p:sp>
      <p:sp>
        <p:nvSpPr>
          <p:cNvPr id="5" name="Rectangle 4">
            <a:extLst>
              <a:ext uri="{FF2B5EF4-FFF2-40B4-BE49-F238E27FC236}">
                <a16:creationId xmlns:a16="http://schemas.microsoft.com/office/drawing/2014/main" id="{BBBA6764-D501-A38A-F2C4-7C308A57D2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B3492-92E0-8B21-73AA-D594D762515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2EEE4-8133-44DF-7F34-03528C9235C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8352512-A187-B844-74D9-EFE4AC8C218C}"/>
              </a:ext>
            </a:extLst>
          </p:cNvPr>
          <p:cNvSpPr txBox="1"/>
          <p:nvPr/>
        </p:nvSpPr>
        <p:spPr>
          <a:xfrm>
            <a:off x="753140" y="2147185"/>
            <a:ext cx="10541000" cy="342087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يتم في تلك المرحلة وضع جدول زمني للحملة وبرنامج تنفيذي يشمل تحديد المراحل والخطوات التي ستتم في الحملة وتحديد مسبق للاستراتيجية ويشمل ما يلي:</a:t>
            </a:r>
          </a:p>
          <a:p>
            <a:pPr algn="just" rtl="1">
              <a:lnSpc>
                <a:spcPct val="150000"/>
              </a:lnSpc>
            </a:pPr>
            <a:r>
              <a:rPr lang="ar-EG" b="1" dirty="0">
                <a:solidFill>
                  <a:srgbClr val="669BBC"/>
                </a:solidFill>
                <a:latin typeface="Alexandria" pitchFamily="2" charset="-78"/>
                <a:cs typeface="Alexandria" pitchFamily="2" charset="-78"/>
              </a:rPr>
              <a:t>الجدول الزمني للحملة: </a:t>
            </a:r>
          </a:p>
          <a:p>
            <a:pPr algn="just" rtl="1">
              <a:lnSpc>
                <a:spcPct val="150000"/>
              </a:lnSpc>
            </a:pPr>
            <a:r>
              <a:rPr lang="ar-EG" sz="1600" dirty="0">
                <a:latin typeface="Alexandria" pitchFamily="2" charset="-78"/>
                <a:cs typeface="Alexandria" pitchFamily="2" charset="-78"/>
              </a:rPr>
              <a:t>الفترة التي ستطبق فيها الحملة: ويتم اختيار الفترة الزمنية التي سيتم تطبيق الحملة فيها بتحديد الفترة التي يكون الجمهور المستهدف لديه الاستعداد لتلقي الرسالة.</a:t>
            </a:r>
          </a:p>
          <a:p>
            <a:pPr algn="just" rtl="1">
              <a:lnSpc>
                <a:spcPct val="150000"/>
              </a:lnSpc>
            </a:pPr>
            <a:r>
              <a:rPr lang="ar-EG" sz="1600" dirty="0">
                <a:latin typeface="Alexandria" pitchFamily="2" charset="-78"/>
                <a:cs typeface="Alexandria" pitchFamily="2" charset="-78"/>
              </a:rPr>
              <a:t>التوزيع الزمني للإعلانات: ويتم على فترات الحملة (أيام-أسابيع-شهور) وتنقسم إلى:</a:t>
            </a:r>
          </a:p>
          <a:p>
            <a:pPr algn="just" rtl="1">
              <a:lnSpc>
                <a:spcPct val="150000"/>
              </a:lnSpc>
            </a:pPr>
            <a:r>
              <a:rPr lang="ar-EG" sz="1600" dirty="0">
                <a:latin typeface="Alexandria" pitchFamily="2" charset="-78"/>
                <a:cs typeface="Alexandria" pitchFamily="2" charset="-78"/>
              </a:rPr>
              <a:t>توزيع مستمر: الاستمرار دون انقطاع خلال مدة الحملة ويستخدم بكثافة معينة تبعا للإمكانيات.</a:t>
            </a:r>
          </a:p>
          <a:p>
            <a:pPr algn="just" rtl="1">
              <a:lnSpc>
                <a:spcPct val="150000"/>
              </a:lnSpc>
            </a:pPr>
            <a:r>
              <a:rPr lang="ar-EG" sz="1600" dirty="0">
                <a:latin typeface="Alexandria" pitchFamily="2" charset="-78"/>
                <a:cs typeface="Alexandria" pitchFamily="2" charset="-78"/>
              </a:rPr>
              <a:t>توزيع متقطع: أي يتم الإعلان على فترات معينة ويتوقف الإعلان بصورة نهائية.</a:t>
            </a:r>
          </a:p>
          <a:p>
            <a:pPr algn="just" rtl="1">
              <a:lnSpc>
                <a:spcPct val="150000"/>
              </a:lnSpc>
            </a:pPr>
            <a:r>
              <a:rPr lang="ar-EG" sz="1600" dirty="0">
                <a:latin typeface="Alexandria" pitchFamily="2" charset="-78"/>
                <a:cs typeface="Alexandria" pitchFamily="2" charset="-78"/>
              </a:rPr>
              <a:t>توزيع مركز: تركيز الحملة لفترات زمنية من العام مثلا في شهر رمضان؟</a:t>
            </a:r>
          </a:p>
        </p:txBody>
      </p:sp>
      <p:sp>
        <p:nvSpPr>
          <p:cNvPr id="4" name="TextBox 3">
            <a:extLst>
              <a:ext uri="{FF2B5EF4-FFF2-40B4-BE49-F238E27FC236}">
                <a16:creationId xmlns:a16="http://schemas.microsoft.com/office/drawing/2014/main" id="{62D806F6-5295-4BCD-A7C2-47B7C11AC5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EA55A0-2596-E7D6-46E6-860993318B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204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B4D40-360C-9D5D-ACF2-0502F31A1D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2A8141-A34F-DAF7-C159-D2B4254E1CA4}"/>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8660BF-EF75-B5D2-AA15-A0893975897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الجدولة والإدارة والتنفيذ</a:t>
            </a:r>
          </a:p>
        </p:txBody>
      </p:sp>
      <p:sp>
        <p:nvSpPr>
          <p:cNvPr id="5" name="Rectangle 4">
            <a:extLst>
              <a:ext uri="{FF2B5EF4-FFF2-40B4-BE49-F238E27FC236}">
                <a16:creationId xmlns:a16="http://schemas.microsoft.com/office/drawing/2014/main" id="{CA10704C-7CD1-4D1F-C599-09709DA2BB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E98CAB-BF06-B429-7112-88D58CF846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C90F88-BC6E-FA60-9563-3624E9CD908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AAF4005-1142-3A8D-35B4-F8962F7F15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DF7B39-77DA-3D08-37B6-05167AB6C6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3B119B6-48D1-D0D9-BF0F-526477257F7B}"/>
              </a:ext>
            </a:extLst>
          </p:cNvPr>
          <p:cNvPicPr>
            <a:picLocks noChangeAspect="1"/>
          </p:cNvPicPr>
          <p:nvPr/>
        </p:nvPicPr>
        <p:blipFill>
          <a:blip r:embed="rId3">
            <a:duotone>
              <a:schemeClr val="accent1">
                <a:shade val="45000"/>
                <a:satMod val="135000"/>
              </a:schemeClr>
              <a:prstClr val="white"/>
            </a:duotone>
          </a:blip>
          <a:stretch>
            <a:fillRect/>
          </a:stretch>
        </p:blipFill>
        <p:spPr>
          <a:xfrm>
            <a:off x="2187971" y="1937432"/>
            <a:ext cx="7711089" cy="4271025"/>
          </a:xfrm>
          <a:prstGeom prst="rect">
            <a:avLst/>
          </a:prstGeom>
        </p:spPr>
      </p:pic>
    </p:spTree>
    <p:extLst>
      <p:ext uri="{BB962C8B-B14F-4D97-AF65-F5344CB8AC3E}">
        <p14:creationId xmlns:p14="http://schemas.microsoft.com/office/powerpoint/2010/main" val="993814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F5CAE-37FF-3200-685B-B725F1E6DE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93DED5-FF2F-87A4-3DB6-6ABF7318022F}"/>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4695B3-EE1F-B70F-DCF0-A09B64A4ECC2}"/>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الثامنة</a:t>
            </a:r>
          </a:p>
        </p:txBody>
      </p:sp>
      <p:sp>
        <p:nvSpPr>
          <p:cNvPr id="5" name="Rectangle 4">
            <a:extLst>
              <a:ext uri="{FF2B5EF4-FFF2-40B4-BE49-F238E27FC236}">
                <a16:creationId xmlns:a16="http://schemas.microsoft.com/office/drawing/2014/main" id="{3D92084C-67C9-9C4D-778A-C0694B9F49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BC784-9CCE-FD3D-115F-26FEE6F743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F45FE3-0D40-63F2-4A6F-E27A7B5ED4F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3B9913B-C93B-D129-5A1D-7016157A94AC}"/>
              </a:ext>
            </a:extLst>
          </p:cNvPr>
          <p:cNvSpPr txBox="1"/>
          <p:nvPr/>
        </p:nvSpPr>
        <p:spPr>
          <a:xfrm>
            <a:off x="753140" y="2147185"/>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مدة الحملة: يتم وضع مجموعة من الأسئلة يجب الإجابة عليها</a:t>
            </a:r>
          </a:p>
          <a:p>
            <a:pPr algn="just" rtl="1">
              <a:lnSpc>
                <a:spcPct val="150000"/>
              </a:lnSpc>
            </a:pPr>
            <a:r>
              <a:rPr lang="ar-EG" sz="1600" dirty="0">
                <a:latin typeface="Alexandria" pitchFamily="2" charset="-78"/>
                <a:cs typeface="Alexandria" pitchFamily="2" charset="-78"/>
              </a:rPr>
              <a:t>ما الوقت اللازم لتنطلق حملة مكثفة لكي يتم الحصول على نتائج إيجابية؟</a:t>
            </a:r>
          </a:p>
          <a:p>
            <a:pPr algn="just" rtl="1">
              <a:lnSpc>
                <a:spcPct val="150000"/>
              </a:lnSpc>
            </a:pPr>
            <a:r>
              <a:rPr lang="ar-EG" sz="1600" dirty="0">
                <a:latin typeface="Alexandria" pitchFamily="2" charset="-78"/>
                <a:cs typeface="Alexandria" pitchFamily="2" charset="-78"/>
              </a:rPr>
              <a:t>ما الوقت اللازم لإتمام الحملة وتحقيق الأهداف؟</a:t>
            </a:r>
          </a:p>
          <a:p>
            <a:pPr algn="just" rtl="1">
              <a:lnSpc>
                <a:spcPct val="150000"/>
              </a:lnSpc>
            </a:pPr>
            <a:r>
              <a:rPr lang="ar-EG" sz="1600" dirty="0">
                <a:latin typeface="Alexandria" pitchFamily="2" charset="-78"/>
                <a:cs typeface="Alexandria" pitchFamily="2" charset="-78"/>
              </a:rPr>
              <a:t>ما موعد بداية الحملة؟</a:t>
            </a:r>
          </a:p>
          <a:p>
            <a:pPr algn="just" rtl="1">
              <a:lnSpc>
                <a:spcPct val="150000"/>
              </a:lnSpc>
            </a:pPr>
            <a:r>
              <a:rPr lang="ar-EG" sz="1600" dirty="0">
                <a:latin typeface="Alexandria" pitchFamily="2" charset="-78"/>
                <a:cs typeface="Alexandria" pitchFamily="2" charset="-78"/>
              </a:rPr>
              <a:t>ما موعد نهاية الحملة؟</a:t>
            </a:r>
          </a:p>
          <a:p>
            <a:pPr algn="just" rtl="1">
              <a:lnSpc>
                <a:spcPct val="150000"/>
              </a:lnSpc>
            </a:pPr>
            <a:r>
              <a:rPr lang="ar-EG" sz="1600" dirty="0">
                <a:latin typeface="Alexandria" pitchFamily="2" charset="-78"/>
                <a:cs typeface="Alexandria" pitchFamily="2" charset="-78"/>
              </a:rPr>
              <a:t>ما الوقت اللازم لإقناع الجمهور وتعديل الاتجاهات؟</a:t>
            </a:r>
          </a:p>
        </p:txBody>
      </p:sp>
      <p:sp>
        <p:nvSpPr>
          <p:cNvPr id="4" name="TextBox 3">
            <a:extLst>
              <a:ext uri="{FF2B5EF4-FFF2-40B4-BE49-F238E27FC236}">
                <a16:creationId xmlns:a16="http://schemas.microsoft.com/office/drawing/2014/main" id="{22CE1CE7-CBCA-9958-0A4F-3ABE528115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F4E504-5DE3-571C-9A4F-48710F4C33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5530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1044D-7687-CDBA-4D18-86B272F490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936FD6-11C9-A9DD-83D1-C1DAEB0D5F39}"/>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2CF203A-4818-42E5-07DA-8A8E29538F8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الخطوة الخامسة</a:t>
            </a:r>
          </a:p>
        </p:txBody>
      </p:sp>
      <p:sp>
        <p:nvSpPr>
          <p:cNvPr id="5" name="Rectangle 4">
            <a:extLst>
              <a:ext uri="{FF2B5EF4-FFF2-40B4-BE49-F238E27FC236}">
                <a16:creationId xmlns:a16="http://schemas.microsoft.com/office/drawing/2014/main" id="{7B7AB354-FF61-174E-A4CA-81004FD325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80FCD4-95BC-92E4-9CA1-17A7094C7ED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5DBE98-3CD8-3162-10B5-F9059E4C101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5662D09-1FC6-E44D-6EC0-0CF3ED93F82A}"/>
              </a:ext>
            </a:extLst>
          </p:cNvPr>
          <p:cNvSpPr txBox="1"/>
          <p:nvPr/>
        </p:nvSpPr>
        <p:spPr>
          <a:xfrm>
            <a:off x="753140" y="2147185"/>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وتعد مرحلة التنفيذ هي المرحلة التي تركز على بناء المهارات الفنية في المراحل المختلفة لعملية كسب التأييد وتحديد القضايا ووضع الغايات والأهداف والوصول إلى الجمهور المستهدف وإعداد ونقل الرسائل وجمع البيانات والحصول على التمويل، ثم تحديد الاختيارات واتخاذ الإجراءات العملية لبناء الاستراتيجيات لكي يتم كسب التأييد يلي ذلك العمل على تطبيق جميع الأمور السابقة بأسلوب حقيقي، حيث يجب تجميع أجزاء العمل في خطة تنفيذية واحدة لتوجيه المجموعة أثناء الحملة والخطة التنفيذية يجب أن تشمل آليات واضحة للمتابعة والتقييم.</a:t>
            </a:r>
          </a:p>
          <a:p>
            <a:pPr algn="just" rtl="1">
              <a:lnSpc>
                <a:spcPct val="150000"/>
              </a:lnSpc>
            </a:pPr>
            <a:r>
              <a:rPr lang="ar-EG" sz="1600" dirty="0">
                <a:latin typeface="Alexandria" pitchFamily="2" charset="-78"/>
                <a:cs typeface="Alexandria" pitchFamily="2" charset="-78"/>
              </a:rPr>
              <a:t>ويتم عرض الخطة التنفيذية في إطار بسيط، إن إعداد الخطة التنفيذية يقدم فرصة جيدة لفريق العمل حيث يتم إعداد الخطة التنفيذية بجهود كل الفريق من أجل أن يخلق لديهم الإحساس بالالتزام تجاه الخطة.</a:t>
            </a:r>
          </a:p>
        </p:txBody>
      </p:sp>
      <p:sp>
        <p:nvSpPr>
          <p:cNvPr id="4" name="TextBox 3">
            <a:extLst>
              <a:ext uri="{FF2B5EF4-FFF2-40B4-BE49-F238E27FC236}">
                <a16:creationId xmlns:a16="http://schemas.microsoft.com/office/drawing/2014/main" id="{164C7DFC-F8F8-CF2E-0773-FE17BFD5E5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429FB3-B6F4-E520-0CB0-D07F5D692E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850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CFD1E-D602-5828-A2DB-AE3F64D1C5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8585AD-2E24-1D2E-3ADB-26040F0A1390}"/>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A66C6F-0642-A05E-2DDA-D27972F803D5}"/>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نموذج للجدولة</a:t>
            </a:r>
          </a:p>
        </p:txBody>
      </p:sp>
      <p:sp>
        <p:nvSpPr>
          <p:cNvPr id="5" name="Rectangle 4">
            <a:extLst>
              <a:ext uri="{FF2B5EF4-FFF2-40B4-BE49-F238E27FC236}">
                <a16:creationId xmlns:a16="http://schemas.microsoft.com/office/drawing/2014/main" id="{B99AB921-3F8B-F45A-1310-6DE34FC7C4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CAE060-4269-8781-824E-6643BF9A3E3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9B3797-27EF-0419-A633-6EC882D7CA1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CC829B-591F-877D-1596-935E24B6EE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97BE9A-DEFE-8E6B-7DAA-DA320D7D9E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C8B9E64-8F48-C3D9-3067-FE8CE02490CB}"/>
              </a:ext>
            </a:extLst>
          </p:cNvPr>
          <p:cNvPicPr>
            <a:picLocks noChangeAspect="1"/>
          </p:cNvPicPr>
          <p:nvPr/>
        </p:nvPicPr>
        <p:blipFill>
          <a:blip r:embed="rId3">
            <a:duotone>
              <a:schemeClr val="accent5">
                <a:shade val="45000"/>
                <a:satMod val="135000"/>
              </a:schemeClr>
              <a:prstClr val="white"/>
            </a:duotone>
          </a:blip>
          <a:stretch>
            <a:fillRect/>
          </a:stretch>
        </p:blipFill>
        <p:spPr>
          <a:xfrm>
            <a:off x="2117963" y="1413433"/>
            <a:ext cx="8524488" cy="4795024"/>
          </a:xfrm>
          <a:prstGeom prst="rect">
            <a:avLst/>
          </a:prstGeom>
        </p:spPr>
      </p:pic>
    </p:spTree>
    <p:extLst>
      <p:ext uri="{BB962C8B-B14F-4D97-AF65-F5344CB8AC3E}">
        <p14:creationId xmlns:p14="http://schemas.microsoft.com/office/powerpoint/2010/main" val="1462530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F8A39-08E9-65F8-8CA0-AD639EB55E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A50C62-6338-3BD3-98E2-A604A1DCB0A3}"/>
              </a:ext>
            </a:extLst>
          </p:cNvPr>
          <p:cNvSpPr/>
          <p:nvPr/>
        </p:nvSpPr>
        <p:spPr>
          <a:xfrm>
            <a:off x="535407" y="1471241"/>
            <a:ext cx="11479380" cy="4695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241E31-0EC1-23A7-2AC2-5DD3BEC509C2}"/>
              </a:ext>
            </a:extLst>
          </p:cNvPr>
          <p:cNvSpPr txBox="1"/>
          <p:nvPr/>
        </p:nvSpPr>
        <p:spPr>
          <a:xfrm>
            <a:off x="3260184" y="324500"/>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97262A9D-64A0-3C81-F129-0E526EF46777}"/>
              </a:ext>
            </a:extLst>
          </p:cNvPr>
          <p:cNvSpPr/>
          <p:nvPr/>
        </p:nvSpPr>
        <p:spPr>
          <a:xfrm>
            <a:off x="968331" y="6913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7ED009-719B-9091-E8CE-0F1C0A86BEEF}"/>
              </a:ext>
            </a:extLst>
          </p:cNvPr>
          <p:cNvSpPr txBox="1"/>
          <p:nvPr/>
        </p:nvSpPr>
        <p:spPr>
          <a:xfrm>
            <a:off x="1145585" y="78616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955495-6E51-DD5C-B9F3-274F78F43C71}"/>
              </a:ext>
            </a:extLst>
          </p:cNvPr>
          <p:cNvSpPr txBox="1"/>
          <p:nvPr/>
        </p:nvSpPr>
        <p:spPr>
          <a:xfrm>
            <a:off x="1235446" y="970831"/>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C883DEA-9E94-0773-2E2E-7816BD9F9CC2}"/>
              </a:ext>
            </a:extLst>
          </p:cNvPr>
          <p:cNvSpPr txBox="1"/>
          <p:nvPr/>
        </p:nvSpPr>
        <p:spPr>
          <a:xfrm>
            <a:off x="535407" y="1544472"/>
            <a:ext cx="11389109" cy="4528869"/>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أولا المتابعة:</a:t>
            </a:r>
          </a:p>
          <a:p>
            <a:pPr algn="just" rtl="1">
              <a:lnSpc>
                <a:spcPct val="150000"/>
              </a:lnSpc>
            </a:pPr>
            <a:r>
              <a:rPr lang="ar-EG" sz="1600" dirty="0">
                <a:latin typeface="Alexandria" pitchFamily="2" charset="-78"/>
                <a:cs typeface="Alexandria" pitchFamily="2" charset="-78"/>
              </a:rPr>
              <a:t>تتم من خلال مرحلة التنفيذ تلك العملية هي عملية اتصالية وفكرية وتعد من العمليات المبدعة والخلاقة وليست مجرد عملية إدارية وبالتالي من الواجب أن يتم تكليف عناصر ذات قدرات خاصة للعمل في هذه المرحلة ويجب عليهم أن يكونوا مدركين جيدا للاستراتيجية المتعلقة بالحملة وأهدافها وتساهم في التخطيط للحملة وكذلك لديهم خبرات في مجال الاتصال والتنظيم وإلا فمن الممكن أن تتحول إلى مجرد عملية مراقبة إدارية لتقديم التقارير بصورة جامدة، وبالتالي فالمتابعة تعد من العمليات الاستشرافية التي يتم من خلالها ملاحظة التنفيذ لجمع كل المعلومات التي توضح مدى فاعلية الأنشطة المتعلقة بالعملية التوعوية. ومن أهداف المتابعة ما يلي:</a:t>
            </a:r>
          </a:p>
          <a:p>
            <a:pPr algn="just" rtl="1">
              <a:lnSpc>
                <a:spcPct val="150000"/>
              </a:lnSpc>
            </a:pPr>
            <a:r>
              <a:rPr lang="ar-EG" sz="1600" dirty="0">
                <a:latin typeface="Alexandria" pitchFamily="2" charset="-78"/>
                <a:cs typeface="Alexandria" pitchFamily="2" charset="-78"/>
              </a:rPr>
              <a:t>(1) التأكد من أن الحملة تسير في الاتجاه الصحيح وتطابق الخطة.</a:t>
            </a:r>
          </a:p>
          <a:p>
            <a:pPr algn="just" rtl="1">
              <a:lnSpc>
                <a:spcPct val="150000"/>
              </a:lnSpc>
            </a:pPr>
            <a:r>
              <a:rPr lang="ar-EG" sz="1600" dirty="0">
                <a:latin typeface="Alexandria" pitchFamily="2" charset="-78"/>
                <a:cs typeface="Alexandria" pitchFamily="2" charset="-78"/>
              </a:rPr>
              <a:t>(2) تحديد المشكلات التي تظهر فور ظهورها والعمل على التعديلات التي تلزم على الرسالة الاتصالية أو على القنوات الاتصالية.</a:t>
            </a:r>
          </a:p>
          <a:p>
            <a:pPr algn="just" rtl="1">
              <a:lnSpc>
                <a:spcPct val="150000"/>
              </a:lnSpc>
            </a:pPr>
            <a:r>
              <a:rPr lang="ar-EG" sz="1600" dirty="0">
                <a:latin typeface="Alexandria" pitchFamily="2" charset="-78"/>
                <a:cs typeface="Alexandria" pitchFamily="2" charset="-78"/>
              </a:rPr>
              <a:t>(3) العمل على توفير المعلومات الدقيقة عن الحملة الإعلامية وهو ما يتيح الفرصة لكي يتم اتخاذ القرارات المتعلقة بزيادة فعالية وكفاءة الحملة.</a:t>
            </a:r>
          </a:p>
          <a:p>
            <a:pPr algn="just" rtl="1">
              <a:lnSpc>
                <a:spcPct val="150000"/>
              </a:lnSpc>
            </a:pPr>
            <a:r>
              <a:rPr lang="ar-EG" sz="1600" dirty="0">
                <a:latin typeface="Alexandria" pitchFamily="2" charset="-78"/>
                <a:cs typeface="Alexandria" pitchFamily="2" charset="-78"/>
              </a:rPr>
              <a:t>(4) العمل على إعادة التوزيع للرسائل بسرعة من أجل أن يحدث التأثير والتغير المطلوب.</a:t>
            </a:r>
          </a:p>
        </p:txBody>
      </p:sp>
      <p:sp>
        <p:nvSpPr>
          <p:cNvPr id="4" name="TextBox 3">
            <a:extLst>
              <a:ext uri="{FF2B5EF4-FFF2-40B4-BE49-F238E27FC236}">
                <a16:creationId xmlns:a16="http://schemas.microsoft.com/office/drawing/2014/main" id="{C72C39D8-7A84-D73B-4BBA-D8A82D092E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A0526B-0323-42B8-D075-E7C2A38DD9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139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4F348-B631-D1FE-4B7A-9CAC5CE06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C7707B-CB35-731C-7C2B-B576236AC0ED}"/>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0A7F79-1F9D-DAF5-F69E-4EE4804761E6}"/>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B6630545-EA89-0602-CBA5-BA85B347E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5D2BE5-1327-2028-B671-68BBDA3C94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3DCF924-A2A9-1A93-0820-82FDF8B4C36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A23B67-D6DF-C03B-E561-3D12341DE91A}"/>
              </a:ext>
            </a:extLst>
          </p:cNvPr>
          <p:cNvSpPr txBox="1"/>
          <p:nvPr/>
        </p:nvSpPr>
        <p:spPr>
          <a:xfrm>
            <a:off x="753140" y="2147185"/>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تابع أهداف المتابعة</a:t>
            </a:r>
          </a:p>
          <a:p>
            <a:pPr algn="just" rtl="1">
              <a:lnSpc>
                <a:spcPct val="150000"/>
              </a:lnSpc>
            </a:pPr>
            <a:r>
              <a:rPr lang="ar-EG" sz="1600" dirty="0">
                <a:latin typeface="Alexandria" pitchFamily="2" charset="-78"/>
                <a:cs typeface="Alexandria" pitchFamily="2" charset="-78"/>
              </a:rPr>
              <a:t>(5) التحقق من الالتزام بالبرنامج الزمني المحدد لإنتاج المواد واستلامها والفعاليات.</a:t>
            </a:r>
          </a:p>
          <a:p>
            <a:pPr algn="just" rtl="1">
              <a:lnSpc>
                <a:spcPct val="150000"/>
              </a:lnSpc>
            </a:pPr>
            <a:r>
              <a:rPr lang="ar-EG" sz="1600" dirty="0">
                <a:latin typeface="Alexandria" pitchFamily="2" charset="-78"/>
                <a:cs typeface="Alexandria" pitchFamily="2" charset="-78"/>
              </a:rPr>
              <a:t>(6) التأكد من تحقيق أكبر قدر من المرونة في عملية التنفيذ وأن تتخلص عملية التنفيذ من الجمود أو الثبات الذي من الممكن أن يصيبها.</a:t>
            </a:r>
          </a:p>
          <a:p>
            <a:pPr algn="just" rtl="1">
              <a:lnSpc>
                <a:spcPct val="150000"/>
              </a:lnSpc>
            </a:pPr>
            <a:r>
              <a:rPr lang="ar-EG" sz="1600" dirty="0">
                <a:latin typeface="Alexandria" pitchFamily="2" charset="-78"/>
                <a:cs typeface="Alexandria" pitchFamily="2" charset="-78"/>
              </a:rPr>
              <a:t>(7) العمل على تخليص الحملة من خطر الحد من التجديد والابتكار في الاستجابة للمعطيات حيث تقوم المتابعة برصد الفعاليات والأنشطة ومدى ما تقوم بتحقيقه من الانتشار والقبول في حالة اكتشاف أي نمطية أو أي نوع من الجمود الذي يتم التبليغ عنه لمعالجته فورا وبذلك تسهم في تحقيق المرونة والتجديد والابتكار.</a:t>
            </a:r>
          </a:p>
          <a:p>
            <a:pPr algn="just" rtl="1">
              <a:lnSpc>
                <a:spcPct val="150000"/>
              </a:lnSpc>
            </a:pPr>
            <a:r>
              <a:rPr lang="ar-EG" sz="1600" dirty="0">
                <a:latin typeface="Alexandria" pitchFamily="2" charset="-78"/>
                <a:cs typeface="Alexandria" pitchFamily="2" charset="-78"/>
              </a:rPr>
              <a:t>(8) محاولة رصد ردود الأفعال تجاه الفعاليات المتعلقة بالحملة وأنشطتها وتبليغ القيادة بها لكي تقرر ما إذا كان هناك ضرورة لكي يتم أي تعديلات في التنفيذ.</a:t>
            </a:r>
          </a:p>
        </p:txBody>
      </p:sp>
      <p:sp>
        <p:nvSpPr>
          <p:cNvPr id="4" name="TextBox 3">
            <a:extLst>
              <a:ext uri="{FF2B5EF4-FFF2-40B4-BE49-F238E27FC236}">
                <a16:creationId xmlns:a16="http://schemas.microsoft.com/office/drawing/2014/main" id="{2565A85A-E4CA-CBB5-1766-9BD78AC044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2E7ACF-73D2-F191-4C15-D9882F86E2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4229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27910-084C-F419-E0EA-AAA12D8F4F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6CCB9C-6899-635B-CD5D-A8BB4873CD89}"/>
              </a:ext>
            </a:extLst>
          </p:cNvPr>
          <p:cNvSpPr/>
          <p:nvPr/>
        </p:nvSpPr>
        <p:spPr>
          <a:xfrm>
            <a:off x="345689" y="1838045"/>
            <a:ext cx="1153513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EF378E-5FFA-818E-1E91-59119213BA2E}"/>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38FDE601-6EB6-39EF-1E70-B43133E405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CE98A-5B5D-658B-12E5-77F937DA57E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822C53-1663-9215-6FD3-9C92802AD8F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C453298-85A8-3854-509D-7819507F53A7}"/>
              </a:ext>
            </a:extLst>
          </p:cNvPr>
          <p:cNvSpPr txBox="1"/>
          <p:nvPr/>
        </p:nvSpPr>
        <p:spPr>
          <a:xfrm>
            <a:off x="476315" y="1838045"/>
            <a:ext cx="11273883" cy="4364721"/>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ثانيا التقييم:</a:t>
            </a:r>
          </a:p>
          <a:p>
            <a:pPr algn="just" rtl="1">
              <a:lnSpc>
                <a:spcPct val="150000"/>
              </a:lnSpc>
            </a:pPr>
            <a:r>
              <a:rPr lang="ar-EG" sz="1600" dirty="0">
                <a:latin typeface="Alexandria" pitchFamily="2" charset="-78"/>
                <a:cs typeface="Alexandria" pitchFamily="2" charset="-78"/>
              </a:rPr>
              <a:t>إن عملية التقييم تعد من أهم المراحل التي تقوم بمشاركة الأنشطة الاتصالية التي من الواجب أن يضم القيام بالاتصال حيث أنه المسؤول عن إقامة هذه الأنشطة والشركاء المتعددين المساهمين في تلك الحملة ويجب أن تضم الحملة كل من يشارك بصورة أو بأخرى وبغض النظر عن مستوى المشاركة وأهمية الدور الذي يقوم به في الحملة.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1" i="0" u="sng" strike="noStrike" kern="1200" cap="none" spc="0" normalizeH="0" baseline="0" noProof="0" dirty="0">
                <a:ln>
                  <a:noFill/>
                </a:ln>
                <a:solidFill>
                  <a:srgbClr val="2D3956"/>
                </a:solidFill>
                <a:effectLst/>
                <a:uLnTx/>
                <a:uFillTx/>
                <a:latin typeface="Alexandria" pitchFamily="2" charset="-78"/>
                <a:cs typeface="Alexandria" pitchFamily="2" charset="-78"/>
              </a:rPr>
              <a:t>أسباب القيام بعملية التقييم</a:t>
            </a:r>
          </a:p>
          <a:p>
            <a:pPr marL="0" marR="0" lvl="0" indent="228600" algn="justLow" defTabSz="914400" rtl="1" eaLnBrk="1" fontAlgn="auto" latinLnBrk="0" hangingPunct="1">
              <a:lnSpc>
                <a:spcPct val="150000"/>
              </a:lnSpc>
              <a:spcBef>
                <a:spcPts val="0"/>
              </a:spcBef>
              <a:spcAft>
                <a:spcPts val="80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ويتم إجراء التقييم للعديد من الأسباب:</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342900" marR="0" lvl="0" indent="-342900" algn="justLow" defTabSz="914400" rtl="1" eaLnBrk="1" fontAlgn="auto" latinLnBrk="0" hangingPunct="1">
              <a:lnSpc>
                <a:spcPct val="150000"/>
              </a:lnSpc>
              <a:spcBef>
                <a:spcPts val="0"/>
              </a:spcBef>
              <a:spcAft>
                <a:spcPts val="800"/>
              </a:spcAft>
              <a:buClrTx/>
              <a:buSzTx/>
              <a:buFont typeface="+mj-lt"/>
              <a:buAutoNum type="arabicPeriod"/>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معرفة ما إذا كان النشاط الذي تقوم به الحملة يسير وفقا مخطط مسبق.</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342900" marR="0" lvl="0" indent="-342900" algn="justLow" defTabSz="914400" rtl="1" eaLnBrk="1" fontAlgn="auto" latinLnBrk="0" hangingPunct="1">
              <a:lnSpc>
                <a:spcPct val="150000"/>
              </a:lnSpc>
              <a:spcBef>
                <a:spcPts val="0"/>
              </a:spcBef>
              <a:spcAft>
                <a:spcPts val="800"/>
              </a:spcAft>
              <a:buClrTx/>
              <a:buSzTx/>
              <a:buFont typeface="+mj-lt"/>
              <a:buAutoNum type="arabicPeriod"/>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التدخل لتقويم المعوج أو التجاوزات والضبط للمسار أثناء التنفيذ للحملة في حالة وجود خلل ما، ويسمح التقييم بعدة أمور منها: (تقدير الأنشطة والحكم على نجاحها- تحديد إذا كانت الأهداف تسير في الاتجاه السليم-</a:t>
            </a:r>
            <a:r>
              <a:rPr lang="ar-EG" sz="1600" dirty="0">
                <a:solidFill>
                  <a:prstClr val="black"/>
                </a:solidFill>
                <a:latin typeface="Alexandria" pitchFamily="2" charset="-78"/>
                <a:ea typeface="Calibri" panose="020F0502020204030204" pitchFamily="34" charset="0"/>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توضيح أهم الصعوبات والتحديات التي تواجه تطبيق الحملة وما تتطلب من معالجات-</a:t>
            </a:r>
            <a:r>
              <a:rPr lang="ar-EG" sz="1600" dirty="0">
                <a:solidFill>
                  <a:prstClr val="black"/>
                </a:solidFill>
                <a:latin typeface="Alexandria" pitchFamily="2" charset="-78"/>
                <a:ea typeface="Calibri" panose="020F0502020204030204" pitchFamily="34" charset="0"/>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حصر الأهداف الأساسية التي تم تحقيقها في إطار الخطة وما اذا كانت لتلك النتائج تأثيرات على المشكلة التي تم تحديدها.</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AC3866B-F496-C003-7F36-08E3DBEA4A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0927DD-8CC6-3E0A-90B7-4F59D47C19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078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83720-D44E-016A-EF8B-C59C689C1D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7C84CF-993D-9A9E-3F0F-26F10BE40048}"/>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C60476-4E84-6961-6C0D-B34B57A0E214}"/>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726F74E6-47EC-A3C8-E767-CD29E38FD4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C8B55C-A6B7-B88F-46AB-9285972A3F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7C7936-6287-220A-EEA2-00464C2269E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BA631ED-ADED-1070-5F0F-B99C1663BF84}"/>
              </a:ext>
            </a:extLst>
          </p:cNvPr>
          <p:cNvSpPr txBox="1"/>
          <p:nvPr/>
        </p:nvSpPr>
        <p:spPr>
          <a:xfrm>
            <a:off x="753140" y="2147185"/>
            <a:ext cx="10541000" cy="3744038"/>
          </a:xfrm>
          <a:prstGeom prst="rect">
            <a:avLst/>
          </a:prstGeom>
          <a:noFill/>
        </p:spPr>
        <p:txBody>
          <a:bodyPr wrap="square" rtlCol="0">
            <a:spAutoFit/>
          </a:bodyPr>
          <a:lstStyle/>
          <a:p>
            <a:pPr algn="just" rtl="1">
              <a:lnSpc>
                <a:spcPct val="150000"/>
              </a:lnSpc>
            </a:pPr>
            <a:r>
              <a:rPr lang="ar-EG" sz="1600" u="sng" dirty="0">
                <a:solidFill>
                  <a:srgbClr val="669BBC"/>
                </a:solidFill>
                <a:latin typeface="Alexandria" pitchFamily="2" charset="-78"/>
                <a:cs typeface="Alexandria" pitchFamily="2" charset="-78"/>
              </a:rPr>
              <a:t>أهمية التقييم:</a:t>
            </a:r>
          </a:p>
          <a:p>
            <a:pPr algn="just" rtl="1">
              <a:lnSpc>
                <a:spcPct val="150000"/>
              </a:lnSpc>
            </a:pPr>
            <a:r>
              <a:rPr lang="ar-EG" sz="1600" dirty="0">
                <a:latin typeface="Alexandria" pitchFamily="2" charset="-78"/>
                <a:cs typeface="Alexandria" pitchFamily="2" charset="-78"/>
              </a:rPr>
              <a:t>(1) تمد الإدارة العليا بالمعلومات الكاملة والدقيقة عما تم إنجازه من البرامج المتعلقة بالحملة، هذه البرامج التي تم وضعها من أجل أن تحقق الأهداف المطلوبة منها والتي تستمد من السياسة العامة للمؤسسة.</a:t>
            </a:r>
          </a:p>
          <a:p>
            <a:pPr algn="just" rtl="1">
              <a:lnSpc>
                <a:spcPct val="150000"/>
              </a:lnSpc>
            </a:pPr>
            <a:r>
              <a:rPr lang="ar-EG" sz="1600" dirty="0">
                <a:latin typeface="Alexandria" pitchFamily="2" charset="-78"/>
                <a:cs typeface="Alexandria" pitchFamily="2" charset="-78"/>
              </a:rPr>
              <a:t>(2) تقيس النتائج التي قامت الحملة بتحقيقها وكذلك نسبة المؤيدين لتلك الحملة.</a:t>
            </a:r>
          </a:p>
          <a:p>
            <a:pPr algn="just" rtl="1">
              <a:lnSpc>
                <a:spcPct val="150000"/>
              </a:lnSpc>
            </a:pPr>
            <a:r>
              <a:rPr lang="ar-EG" sz="1600" dirty="0">
                <a:latin typeface="Alexandria" pitchFamily="2" charset="-78"/>
                <a:cs typeface="Alexandria" pitchFamily="2" charset="-78"/>
              </a:rPr>
              <a:t>(3) تقف على السلبيات والأخطاء التي صاحبت الحملة والتي كانت تعد من العوائق أمام تنفيذ الحملة بالصورة المطلوبة.</a:t>
            </a:r>
          </a:p>
          <a:p>
            <a:pPr algn="just" rtl="1">
              <a:lnSpc>
                <a:spcPct val="150000"/>
              </a:lnSpc>
            </a:pPr>
            <a:r>
              <a:rPr lang="ar-EG" sz="1600" dirty="0">
                <a:latin typeface="Alexandria" pitchFamily="2" charset="-78"/>
                <a:cs typeface="Alexandria" pitchFamily="2" charset="-78"/>
              </a:rPr>
              <a:t>(4) الوقوف على انطباعات الجمهور المستهدف وذلك بالتعرف على رأيه من خلال وسائل القياس التي تطبقها الحملة والتعرف على رضا الجمهور.</a:t>
            </a:r>
          </a:p>
          <a:p>
            <a:pPr algn="just" rtl="1">
              <a:lnSpc>
                <a:spcPct val="150000"/>
              </a:lnSpc>
            </a:pPr>
            <a:r>
              <a:rPr lang="ar-EG" sz="1600" dirty="0">
                <a:latin typeface="Alexandria" pitchFamily="2" charset="-78"/>
                <a:cs typeface="Alexandria" pitchFamily="2" charset="-78"/>
              </a:rPr>
              <a:t>(5) الوقوف على أي جوانب قصور من الممكن أن تنتج عن الحملة والأقسام المكلفة بالتجهيز للحملة وتنفيذها ومحاسبة أي فرد قصر في عمله.</a:t>
            </a:r>
          </a:p>
        </p:txBody>
      </p:sp>
      <p:sp>
        <p:nvSpPr>
          <p:cNvPr id="4" name="TextBox 3">
            <a:extLst>
              <a:ext uri="{FF2B5EF4-FFF2-40B4-BE49-F238E27FC236}">
                <a16:creationId xmlns:a16="http://schemas.microsoft.com/office/drawing/2014/main" id="{D1516643-7C63-5009-FEDC-59DB6DE0B7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B8E6BD-DEED-77EC-B7B0-05B19AD6A8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0961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C4144-61D8-FB73-996A-B9EDB96691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E5D128-1F21-45D9-0A31-7BE3832B9C47}"/>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9C0B88-BE90-A447-3950-752788533DD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9F1C0EBB-2C38-F373-465C-EE7FAC64A0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EA5B58-C267-B863-C245-65AF11EA30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FB4A70-B5DB-29E5-F26B-C6E5A300A24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4C9FFD4-5850-D069-3A22-4967CD029A3C}"/>
              </a:ext>
            </a:extLst>
          </p:cNvPr>
          <p:cNvSpPr txBox="1"/>
          <p:nvPr/>
        </p:nvSpPr>
        <p:spPr>
          <a:xfrm>
            <a:off x="753140" y="2147185"/>
            <a:ext cx="10541000" cy="2636043"/>
          </a:xfrm>
          <a:prstGeom prst="rect">
            <a:avLst/>
          </a:prstGeom>
          <a:noFill/>
        </p:spPr>
        <p:txBody>
          <a:bodyPr wrap="square" rtlCol="0">
            <a:spAutoFit/>
          </a:bodyPr>
          <a:lstStyle/>
          <a:p>
            <a:pPr algn="just" rtl="1">
              <a:lnSpc>
                <a:spcPct val="150000"/>
              </a:lnSpc>
            </a:pPr>
            <a:r>
              <a:rPr lang="ar-EG" sz="1600" u="sng" dirty="0">
                <a:solidFill>
                  <a:srgbClr val="669BBC"/>
                </a:solidFill>
                <a:latin typeface="Alexandria" pitchFamily="2" charset="-78"/>
                <a:cs typeface="Alexandria" pitchFamily="2" charset="-78"/>
              </a:rPr>
              <a:t>تابع أهمية التقييم:</a:t>
            </a:r>
          </a:p>
          <a:p>
            <a:pPr algn="just" rtl="1">
              <a:lnSpc>
                <a:spcPct val="150000"/>
              </a:lnSpc>
            </a:pPr>
            <a:r>
              <a:rPr lang="ar-EG" sz="1600" dirty="0">
                <a:latin typeface="Alexandria" pitchFamily="2" charset="-78"/>
                <a:cs typeface="Alexandria" pitchFamily="2" charset="-78"/>
              </a:rPr>
              <a:t> (6) معاونة المسؤولين على أن يطوروا أداء الحملات القادمة ويزيدوا من تأثيرها.</a:t>
            </a:r>
          </a:p>
          <a:p>
            <a:pPr algn="just" rtl="1">
              <a:lnSpc>
                <a:spcPct val="150000"/>
              </a:lnSpc>
            </a:pPr>
            <a:r>
              <a:rPr lang="ar-EG" sz="1600" dirty="0">
                <a:latin typeface="Alexandria" pitchFamily="2" charset="-78"/>
                <a:cs typeface="Alexandria" pitchFamily="2" charset="-78"/>
              </a:rPr>
              <a:t>(7) الوقوف على الأدوات الفعالة وكذلك غير الفعالة التي تساهم في نجاح الحملة أو فشل الحملة وذلك من أجل تعزيز الجيد منها في الحملات المستقبلية.</a:t>
            </a:r>
          </a:p>
          <a:p>
            <a:pPr algn="just" rtl="1">
              <a:lnSpc>
                <a:spcPct val="150000"/>
              </a:lnSpc>
            </a:pPr>
            <a:r>
              <a:rPr lang="ar-EG" sz="1600" dirty="0">
                <a:latin typeface="Alexandria" pitchFamily="2" charset="-78"/>
                <a:cs typeface="Alexandria" pitchFamily="2" charset="-78"/>
              </a:rPr>
              <a:t>(8) محاولة اكتشاف الحقائق والتعرف على جودة التخطيط ورصد النتائج والتحليل للنتائج ومقارنة ما خرجت به الحملة من نتائج في مقابل الأهداف التي وضعتها الحملة.</a:t>
            </a:r>
          </a:p>
          <a:p>
            <a:pPr algn="just" rtl="1">
              <a:lnSpc>
                <a:spcPct val="150000"/>
              </a:lnSpc>
            </a:pPr>
            <a:r>
              <a:rPr lang="ar-EG" sz="1600" dirty="0">
                <a:latin typeface="Alexandria" pitchFamily="2" charset="-78"/>
                <a:cs typeface="Alexandria" pitchFamily="2" charset="-78"/>
              </a:rPr>
              <a:t>(9) الاستفادة من التجربة التي تمت بعد نهاية الحملة ومدى تأثير الحملة على علاقتها بالجمهور المستهدف.</a:t>
            </a:r>
          </a:p>
        </p:txBody>
      </p:sp>
      <p:sp>
        <p:nvSpPr>
          <p:cNvPr id="4" name="TextBox 3">
            <a:extLst>
              <a:ext uri="{FF2B5EF4-FFF2-40B4-BE49-F238E27FC236}">
                <a16:creationId xmlns:a16="http://schemas.microsoft.com/office/drawing/2014/main" id="{7B85724A-6E72-2EAA-7173-224D809F62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CB75B2-6A82-69FD-7974-1310E3A061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80909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CF23C-9F01-D8A3-F1A3-C56D2E705D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1CDB77-AB16-0F02-6763-E1B3096BDDB9}"/>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1D199E-08C3-248F-C3C3-47FA849C2E14}"/>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E99EDDF6-9133-3C69-8D43-7218203669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5FA855-8588-149A-1AE6-02F0C2252B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A20D3C4-F109-A9DD-9055-CE098C6509E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0EDD3B7-F909-003E-3CCA-0C2A3B0CECB6}"/>
              </a:ext>
            </a:extLst>
          </p:cNvPr>
          <p:cNvSpPr txBox="1"/>
          <p:nvPr/>
        </p:nvSpPr>
        <p:spPr>
          <a:xfrm>
            <a:off x="753140" y="2147185"/>
            <a:ext cx="10541000" cy="3051541"/>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أنواع التقييم:</a:t>
            </a:r>
          </a:p>
          <a:p>
            <a:pPr algn="just" rtl="1">
              <a:lnSpc>
                <a:spcPct val="150000"/>
              </a:lnSpc>
            </a:pPr>
            <a:r>
              <a:rPr lang="ar-EG" sz="1600" dirty="0">
                <a:highlight>
                  <a:srgbClr val="FFFF00"/>
                </a:highlight>
                <a:latin typeface="Alexandria" pitchFamily="2" charset="-78"/>
                <a:cs typeface="Alexandria" pitchFamily="2" charset="-78"/>
              </a:rPr>
              <a:t>(1) التقييم القبلي: </a:t>
            </a:r>
            <a:r>
              <a:rPr lang="ar-EG" sz="1600" dirty="0">
                <a:latin typeface="Alexandria" pitchFamily="2" charset="-78"/>
                <a:cs typeface="Alexandria" pitchFamily="2" charset="-78"/>
              </a:rPr>
              <a:t>وهو الاختبارات الأولية للتأكد من صحة القرارات والاختبار لمدى فعالية الاستراتيجيات والبدائل لوسائل الاتصال والعمل على تحديد ما إذا كانت الأهداف التي تم وضعها تستحق كل ما تم إنفاقه وتشمل تلك المرحلة: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التقييم للرسائل.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مدى تأثير الرسائل ونجاحها في جذب الانتباه.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التعبير عن أهداف الحملة.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التعرف على مدى وضوح أهداف الحملة ومدى إثارتها للاهتمام.</a:t>
            </a:r>
          </a:p>
        </p:txBody>
      </p:sp>
      <p:sp>
        <p:nvSpPr>
          <p:cNvPr id="4" name="TextBox 3">
            <a:extLst>
              <a:ext uri="{FF2B5EF4-FFF2-40B4-BE49-F238E27FC236}">
                <a16:creationId xmlns:a16="http://schemas.microsoft.com/office/drawing/2014/main" id="{3B57C8DC-606C-D3C0-E824-A5BFF71541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5CD81E-EF62-9C72-1A37-92AD5E310F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5862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8500E-D620-4DD5-6EE1-9F9BA9DAD6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32B693-BBC1-FFFA-25A5-4FACAADA3894}"/>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5BDE48-1068-AE56-5103-485EE74D8FC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64561171-3C19-7421-C18D-D79207DC46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B916E1-E8FE-4F98-BA7C-E5F21DA3F1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804C71-38D8-787A-908F-7FFD0A4BE93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03E5118-9D0E-6C0B-7DBD-8A43C62CF568}"/>
              </a:ext>
            </a:extLst>
          </p:cNvPr>
          <p:cNvSpPr txBox="1"/>
          <p:nvPr/>
        </p:nvSpPr>
        <p:spPr>
          <a:xfrm>
            <a:off x="753140" y="2147185"/>
            <a:ext cx="10541000" cy="3051541"/>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أنواع التقييم:</a:t>
            </a:r>
          </a:p>
          <a:p>
            <a:pPr algn="just" rtl="1">
              <a:lnSpc>
                <a:spcPct val="150000"/>
              </a:lnSpc>
            </a:pPr>
            <a:r>
              <a:rPr lang="ar-EG" sz="1600" dirty="0">
                <a:highlight>
                  <a:srgbClr val="FFFF00"/>
                </a:highlight>
                <a:latin typeface="Alexandria" pitchFamily="2" charset="-78"/>
                <a:cs typeface="Alexandria" pitchFamily="2" charset="-78"/>
              </a:rPr>
              <a:t>(2) التقييم المرحلي: </a:t>
            </a:r>
            <a:r>
              <a:rPr lang="ar-EG" sz="1600" dirty="0">
                <a:latin typeface="Alexandria" pitchFamily="2" charset="-78"/>
                <a:cs typeface="Alexandria" pitchFamily="2" charset="-78"/>
              </a:rPr>
              <a:t>وفيه يتم التقويم للبرامج لكي يتم التعرف على:</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مواطن الضعف وتلافيها في المراحل المتتابعة لتنفيذ الحملة وذلك لكي يتم التأكد من صحة الخطوات المتبعة والعمل على تصحيح مسارها إذا تطلب الأمر.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والتأكد من ملائمة الرسائل لظروف الحملة والتطورات فيها.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كما تهدف تلك العملية إلى التعرف على ما إذا كان يتم تنفيذ الحملة في كل مرحلة من مراحلها وفق الخطة الموضوعة.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وما إذا كانت البرامج بما تشمله من الأنشطة والفعاليات تحقق النتائج المرجوة منها.</a:t>
            </a:r>
          </a:p>
        </p:txBody>
      </p:sp>
      <p:sp>
        <p:nvSpPr>
          <p:cNvPr id="4" name="TextBox 3">
            <a:extLst>
              <a:ext uri="{FF2B5EF4-FFF2-40B4-BE49-F238E27FC236}">
                <a16:creationId xmlns:a16="http://schemas.microsoft.com/office/drawing/2014/main" id="{F97CEE7D-75CB-E8E8-B1D8-70B093D9A6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D7649E-99B3-8617-AB79-4BC8562DB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085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39846-EAA6-BF22-D959-1BC87233D6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DA08A9-DF16-453E-8C48-2404B24E9DA6}"/>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CA08FA-8016-0DE5-4A41-BCD89CE9587D}"/>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7D779A5F-599B-4967-412A-2D40AAB8E9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05AEA7-7D7E-C203-4C25-B1AA9E9DA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B863C-8890-9D68-C786-064B379869B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31F92FE-1836-B1FE-83B9-3FC6C3ABD61D}"/>
              </a:ext>
            </a:extLst>
          </p:cNvPr>
          <p:cNvSpPr txBox="1"/>
          <p:nvPr/>
        </p:nvSpPr>
        <p:spPr>
          <a:xfrm>
            <a:off x="762000" y="1943482"/>
            <a:ext cx="10541000" cy="4159537"/>
          </a:xfrm>
          <a:prstGeom prst="rect">
            <a:avLst/>
          </a:prstGeom>
          <a:noFill/>
        </p:spPr>
        <p:txBody>
          <a:bodyPr wrap="square" rtlCol="0">
            <a:spAutoFit/>
          </a:bodyPr>
          <a:lstStyle/>
          <a:p>
            <a:pPr algn="just" rtl="1">
              <a:lnSpc>
                <a:spcPct val="150000"/>
              </a:lnSpc>
            </a:pPr>
            <a:r>
              <a:rPr lang="ar-EG" b="1" dirty="0">
                <a:solidFill>
                  <a:srgbClr val="669BBC"/>
                </a:solidFill>
                <a:latin typeface="Alexandria" pitchFamily="2" charset="-78"/>
                <a:cs typeface="Alexandria" pitchFamily="2" charset="-78"/>
              </a:rPr>
              <a:t>أنواع التقييم:</a:t>
            </a:r>
          </a:p>
          <a:p>
            <a:pPr algn="just" rtl="1">
              <a:lnSpc>
                <a:spcPct val="150000"/>
              </a:lnSpc>
            </a:pPr>
            <a:r>
              <a:rPr lang="ar-EG" sz="1600" dirty="0">
                <a:highlight>
                  <a:srgbClr val="FFFF00"/>
                </a:highlight>
                <a:latin typeface="Alexandria" pitchFamily="2" charset="-78"/>
                <a:cs typeface="Alexandria" pitchFamily="2" charset="-78"/>
              </a:rPr>
              <a:t>(3) التقييم النهائي أو البعدي: </a:t>
            </a:r>
            <a:r>
              <a:rPr lang="ar-EG" sz="1600" dirty="0">
                <a:latin typeface="Alexandria" pitchFamily="2" charset="-78"/>
                <a:cs typeface="Alexandria" pitchFamily="2" charset="-78"/>
              </a:rPr>
              <a:t>يجري بعد انتهار الحملة ويتعامل مع النتائج النهائية ويتميز بالشمول وهناك العديد من الطرق للتقييم النهائي للحملة ومن أهمها:</a:t>
            </a:r>
          </a:p>
          <a:p>
            <a:pPr algn="just" rtl="1">
              <a:lnSpc>
                <a:spcPct val="150000"/>
              </a:lnSpc>
            </a:pPr>
            <a:r>
              <a:rPr lang="ar-EG" sz="1600" dirty="0">
                <a:latin typeface="Alexandria" pitchFamily="2" charset="-78"/>
                <a:cs typeface="Alexandria" pitchFamily="2" charset="-78"/>
              </a:rPr>
              <a:t>1. الاستقصاء لقياس الآراء والاتجاهات للتعرف على آراء الجمهور ومن الممكن أن تستخدم تلك الطريقة العينة على شرط أن تكون ممثلة للمجتمع وتتناسب في الحجم مع المجتمع الكلي وذلك مع مراعاة الدقة والموضوعية عند إعداد الاستقصاء وجمع البيانات وتسجيلها وتحليلها.</a:t>
            </a:r>
          </a:p>
          <a:p>
            <a:pPr algn="just" rtl="1">
              <a:lnSpc>
                <a:spcPct val="150000"/>
              </a:lnSpc>
            </a:pPr>
            <a:r>
              <a:rPr lang="ar-EG" sz="1600" dirty="0">
                <a:latin typeface="Alexandria" pitchFamily="2" charset="-78"/>
                <a:cs typeface="Alexandria" pitchFamily="2" charset="-78"/>
              </a:rPr>
              <a:t>2. يحدد نموذج </a:t>
            </a:r>
            <a:r>
              <a:rPr lang="en-US" sz="1600" dirty="0">
                <a:latin typeface="Alexandria" pitchFamily="2" charset="-78"/>
                <a:cs typeface="Alexandria" pitchFamily="2" charset="-78"/>
              </a:rPr>
              <a:t>DAGMAR) </a:t>
            </a:r>
            <a:r>
              <a:rPr lang="ar-EG" sz="1600" dirty="0">
                <a:latin typeface="Alexandria" pitchFamily="2" charset="-78"/>
                <a:cs typeface="Alexandria" pitchFamily="2" charset="-78"/>
              </a:rPr>
              <a:t>) تقييم الحملة الإعلامية من خلال أربع متغيرات وهي: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الوعي والإدراك لموضوع الرسالة.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الاقتناع والإيمان بالفكرة.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الاستيعاب والفهم لموضوع الرسالة.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•السلوك أو الفعل وهي آخر مرحلة من مراحل الإقناع.</a:t>
            </a:r>
          </a:p>
        </p:txBody>
      </p:sp>
      <p:sp>
        <p:nvSpPr>
          <p:cNvPr id="4" name="TextBox 3">
            <a:extLst>
              <a:ext uri="{FF2B5EF4-FFF2-40B4-BE49-F238E27FC236}">
                <a16:creationId xmlns:a16="http://schemas.microsoft.com/office/drawing/2014/main" id="{AE3DFB39-3985-6174-A8D4-3CB7708604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C1516C-3031-EA5A-82FF-71ABB2D9DB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37714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032CA-9D56-773C-C737-20823C3B8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52737C-4095-11E6-BFC3-789175B21A11}"/>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B3D2F18-BF29-C1E1-BECC-E757F84CC893}"/>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750E8BED-ED6B-E316-0662-53557830D2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FC897-AB71-87FF-0F63-08CC767D73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DD0735-AE81-96C7-FFA5-4A595E16959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F8EF3C8-3848-1FF9-6BDB-030C1C771E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10F145-2E0F-3A44-BAA6-9DD0A30CC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30A0A1B-7D8D-F911-FC46-B85775F6BD8C}"/>
              </a:ext>
            </a:extLst>
          </p:cNvPr>
          <p:cNvPicPr>
            <a:picLocks noChangeAspect="1"/>
          </p:cNvPicPr>
          <p:nvPr/>
        </p:nvPicPr>
        <p:blipFill>
          <a:blip r:embed="rId3">
            <a:duotone>
              <a:schemeClr val="accent1">
                <a:shade val="45000"/>
                <a:satMod val="135000"/>
              </a:schemeClr>
              <a:prstClr val="white"/>
            </a:duotone>
          </a:blip>
          <a:stretch>
            <a:fillRect/>
          </a:stretch>
        </p:blipFill>
        <p:spPr>
          <a:xfrm>
            <a:off x="2407795" y="1955617"/>
            <a:ext cx="7532066" cy="4252840"/>
          </a:xfrm>
          <a:prstGeom prst="rect">
            <a:avLst/>
          </a:prstGeom>
        </p:spPr>
      </p:pic>
    </p:spTree>
    <p:extLst>
      <p:ext uri="{BB962C8B-B14F-4D97-AF65-F5344CB8AC3E}">
        <p14:creationId xmlns:p14="http://schemas.microsoft.com/office/powerpoint/2010/main" val="2355883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FCBFB-1B9C-9BF9-1066-B7F32A40C9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D720F5-D48E-1F4E-D62F-801C4508CA11}"/>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EBD732-F2C0-32B4-7F62-735D74DCC41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4DF7ADD0-FDD9-4E0F-5281-A9B1102739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553CD2-E25F-FC8E-771D-B003027CC5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7CD8CE-6CC5-D638-C2F9-F1406F0A345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C2ECCDE-306D-A84F-C197-C02B9B20CD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243EA0-2D5A-44DE-BB77-1763303B7D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70857F4-E532-791B-A520-C4CFDB1EF3A0}"/>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Lst>
          </a:blip>
          <a:stretch>
            <a:fillRect/>
          </a:stretch>
        </p:blipFill>
        <p:spPr>
          <a:xfrm>
            <a:off x="4328007" y="1745798"/>
            <a:ext cx="3535986" cy="4462659"/>
          </a:xfrm>
          <a:prstGeom prst="rect">
            <a:avLst/>
          </a:prstGeom>
        </p:spPr>
      </p:pic>
    </p:spTree>
    <p:extLst>
      <p:ext uri="{BB962C8B-B14F-4D97-AF65-F5344CB8AC3E}">
        <p14:creationId xmlns:p14="http://schemas.microsoft.com/office/powerpoint/2010/main" val="1413842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A92C2-6E08-5457-8540-8D0CC58BDB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BF7DA1-EB59-50C5-9451-72853DFEECD6}"/>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13A1AE-C54F-FB11-7008-345A8EFA3511}"/>
              </a:ext>
            </a:extLst>
          </p:cNvPr>
          <p:cNvSpPr txBox="1"/>
          <p:nvPr/>
        </p:nvSpPr>
        <p:spPr>
          <a:xfrm>
            <a:off x="2841335" y="309746"/>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الخطوة التاسعة</a:t>
            </a:r>
          </a:p>
          <a:p>
            <a:pPr algn="ctr"/>
            <a:r>
              <a:rPr lang="ar-EG" sz="2400" b="1" dirty="0">
                <a:latin typeface="Alexandria" pitchFamily="2" charset="-78"/>
                <a:cs typeface="Alexandria" pitchFamily="2" charset="-78"/>
              </a:rPr>
              <a:t>التقييم</a:t>
            </a:r>
          </a:p>
        </p:txBody>
      </p:sp>
      <p:sp>
        <p:nvSpPr>
          <p:cNvPr id="5" name="Rectangle 4">
            <a:extLst>
              <a:ext uri="{FF2B5EF4-FFF2-40B4-BE49-F238E27FC236}">
                <a16:creationId xmlns:a16="http://schemas.microsoft.com/office/drawing/2014/main" id="{E8B55929-F295-FF51-BF45-0EE682BD8A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1EAD06-F4F9-5AF3-0901-38E74054AB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BC2E24-CFBD-F0A8-A9E2-3EF20AD0F90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76D0B4F-96FF-6E5B-84E1-4AE6AD41BD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70B5E4-2A3B-9CD6-42B8-ED6B7D08EB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C3ECFF5B-1988-1D7C-F3E9-226EC85AACD2}"/>
              </a:ext>
            </a:extLst>
          </p:cNvPr>
          <p:cNvGraphicFramePr>
            <a:graphicFrameLocks noGrp="1"/>
          </p:cNvGraphicFramePr>
          <p:nvPr>
            <p:extLst>
              <p:ext uri="{D42A27DB-BD31-4B8C-83A1-F6EECF244321}">
                <p14:modId xmlns:p14="http://schemas.microsoft.com/office/powerpoint/2010/main" val="21043886"/>
              </p:ext>
            </p:extLst>
          </p:nvPr>
        </p:nvGraphicFramePr>
        <p:xfrm>
          <a:off x="3224000" y="1345306"/>
          <a:ext cx="4749165" cy="5074920"/>
        </p:xfrm>
        <a:graphic>
          <a:graphicData uri="http://schemas.openxmlformats.org/drawingml/2006/table">
            <a:tbl>
              <a:tblPr rtl="1" firstRow="1" firstCol="1" bandRow="1"/>
              <a:tblGrid>
                <a:gridCol w="3689985">
                  <a:extLst>
                    <a:ext uri="{9D8B030D-6E8A-4147-A177-3AD203B41FA5}">
                      <a16:colId xmlns:a16="http://schemas.microsoft.com/office/drawing/2014/main" val="3570617059"/>
                    </a:ext>
                  </a:extLst>
                </a:gridCol>
                <a:gridCol w="1059180">
                  <a:extLst>
                    <a:ext uri="{9D8B030D-6E8A-4147-A177-3AD203B41FA5}">
                      <a16:colId xmlns:a16="http://schemas.microsoft.com/office/drawing/2014/main" val="2520387749"/>
                    </a:ext>
                  </a:extLst>
                </a:gridCol>
              </a:tblGrid>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2000" b="1" kern="10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النشاط او المادة الإعلامية</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2000" b="1" kern="100">
                          <a:solidFill>
                            <a:srgbClr val="FFFFFF"/>
                          </a:solidFill>
                          <a:effectLst/>
                          <a:latin typeface="Arial" panose="020B0604020202020204" pitchFamily="34" charset="0"/>
                          <a:ea typeface="Calibri" panose="020F0502020204030204" pitchFamily="34" charset="0"/>
                          <a:cs typeface="Simplified Arabic" panose="02020603050405020304" pitchFamily="18" charset="-78"/>
                        </a:rPr>
                        <a:t>التقييم</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2244392379"/>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الرمز</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1023510065"/>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الشعار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4097160160"/>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إعلان عن الحملة في صحيفة</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628762300"/>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إعلان عن الحملة </a:t>
                      </a:r>
                      <a:r>
                        <a:rPr lang="ar-SA" sz="14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(يناسب اللوحات الإعلانية بالشوارع  أو القاعات)</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426350880"/>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مطوية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2971777555"/>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نشرات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734174780"/>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طاقية / كاب</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34588858"/>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كوب</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2111772374"/>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قميص</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1318945266"/>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موقع على الفيس بوك</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4000517391"/>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فيلم على اليوتيوب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1062982578"/>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مواد اخرى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3423821105"/>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مواد اخرى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1494837534"/>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محاضرة امام الطلاب (يشترك بها جميع افراد الفريق).</a:t>
                      </a:r>
                      <a:endParaRPr lang="en-US" sz="11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DEEAF6"/>
                    </a:solidFill>
                  </a:tcPr>
                </a:tc>
                <a:extLst>
                  <a:ext uri="{0D108BD9-81ED-4DB2-BD59-A6C34878D82A}">
                    <a16:rowId xmlns:a16="http://schemas.microsoft.com/office/drawing/2014/main" val="1968669125"/>
                  </a:ext>
                </a:extLst>
              </a:tr>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تقرير مكتوب عن الحملة </a:t>
                      </a:r>
                      <a:r>
                        <a:rPr lang="ar-SA" sz="1100" kern="100" dirty="0">
                          <a:solidFill>
                            <a:srgbClr val="000000"/>
                          </a:solidFill>
                          <a:effectLst/>
                          <a:latin typeface="Arial" panose="020B0604020202020204" pitchFamily="34" charset="0"/>
                          <a:ea typeface="Calibri" panose="020F0502020204030204" pitchFamily="34" charset="0"/>
                          <a:cs typeface="Simplified Arabic" panose="02020603050405020304" pitchFamily="18" charset="-78"/>
                        </a:rPr>
                        <a:t>(يشتمل على الخطوات الإجرائية التسع للحملة).</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just" rtl="1"/>
                      <a:r>
                        <a:rPr lang="ar-SA" sz="1800" kern="100" dirty="0">
                          <a:effectLst/>
                          <a:latin typeface="Arial" panose="020B0604020202020204" pitchFamily="34" charset="0"/>
                          <a:ea typeface="Calibri" panose="020F0502020204030204" pitchFamily="34" charset="0"/>
                          <a:cs typeface="Simplified Arabic" panose="02020603050405020304" pitchFamily="18" charset="-78"/>
                        </a:rPr>
                        <a:t> </a:t>
                      </a:r>
                      <a:endParaRPr lang="en-US" sz="11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BDD6EE"/>
                    </a:solidFill>
                  </a:tcPr>
                </a:tc>
                <a:extLst>
                  <a:ext uri="{0D108BD9-81ED-4DB2-BD59-A6C34878D82A}">
                    <a16:rowId xmlns:a16="http://schemas.microsoft.com/office/drawing/2014/main" val="2527752507"/>
                  </a:ext>
                </a:extLst>
              </a:tr>
            </a:tbl>
          </a:graphicData>
        </a:graphic>
      </p:graphicFrame>
      <p:sp>
        <p:nvSpPr>
          <p:cNvPr id="8" name="TextBox 7">
            <a:extLst>
              <a:ext uri="{FF2B5EF4-FFF2-40B4-BE49-F238E27FC236}">
                <a16:creationId xmlns:a16="http://schemas.microsoft.com/office/drawing/2014/main" id="{3BD14DC2-7575-85B7-01DC-376736B34711}"/>
              </a:ext>
            </a:extLst>
          </p:cNvPr>
          <p:cNvSpPr txBox="1"/>
          <p:nvPr/>
        </p:nvSpPr>
        <p:spPr>
          <a:xfrm>
            <a:off x="753140" y="3302256"/>
            <a:ext cx="10541000" cy="501932"/>
          </a:xfrm>
          <a:prstGeom prst="rect">
            <a:avLst/>
          </a:prstGeom>
          <a:noFill/>
        </p:spPr>
        <p:txBody>
          <a:bodyPr wrap="square" rtlCol="0">
            <a:spAutoFit/>
          </a:bodyPr>
          <a:lstStyle/>
          <a:p>
            <a:pPr algn="just" rtl="1">
              <a:lnSpc>
                <a:spcPct val="150000"/>
              </a:lnSpc>
            </a:pPr>
            <a:r>
              <a:rPr lang="ar-EG" sz="2000" b="1" dirty="0">
                <a:solidFill>
                  <a:srgbClr val="669BBC"/>
                </a:solidFill>
                <a:latin typeface="Alexandria" pitchFamily="2" charset="-78"/>
                <a:cs typeface="Alexandria" pitchFamily="2" charset="-78"/>
              </a:rPr>
              <a:t>العناصر التي يتم تقييمها</a:t>
            </a:r>
          </a:p>
        </p:txBody>
      </p:sp>
    </p:spTree>
    <p:extLst>
      <p:ext uri="{BB962C8B-B14F-4D97-AF65-F5344CB8AC3E}">
        <p14:creationId xmlns:p14="http://schemas.microsoft.com/office/powerpoint/2010/main" val="40838834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A7679-7438-E5DA-1D0A-FDE0D79288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F67118-3A82-1C82-8613-F536BAAB997E}"/>
              </a:ext>
            </a:extLst>
          </p:cNvPr>
          <p:cNvSpPr/>
          <p:nvPr/>
        </p:nvSpPr>
        <p:spPr>
          <a:xfrm>
            <a:off x="61728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15EE1C-ACB8-470C-9739-BCA00995AF5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a:extLst>
              <a:ext uri="{FF2B5EF4-FFF2-40B4-BE49-F238E27FC236}">
                <a16:creationId xmlns:a16="http://schemas.microsoft.com/office/drawing/2014/main" id="{8DB66D54-C787-3F60-B1E7-E59930B71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982363-0B4A-3539-1B1A-C0CBA827D75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AE7430-0504-234D-48F8-6887969C42E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EDCF97D-A2A8-F6A8-44DE-3B0F197E8EEB}"/>
              </a:ext>
            </a:extLst>
          </p:cNvPr>
          <p:cNvSpPr txBox="1"/>
          <p:nvPr/>
        </p:nvSpPr>
        <p:spPr>
          <a:xfrm>
            <a:off x="753140" y="2147185"/>
            <a:ext cx="10541000" cy="115871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الختام، يُشكّل تصميم حملات إقناعية باستخدام وسائل الإعلام الجديدة تحدّيًا مهمًا لتحقيق أهداف متنوعة. أهمية الحملات الإعلامية تتجلى في توجيه رسائل إيجابية وتثقيف الجمهور حول مسائل محددة. يجب أن تتسم الرسائل الإقناعية بالشفافية والاستفادة العامة والقدرة على التأثير الإيجابي.</a:t>
            </a:r>
          </a:p>
        </p:txBody>
      </p:sp>
      <p:sp>
        <p:nvSpPr>
          <p:cNvPr id="4" name="TextBox 3">
            <a:extLst>
              <a:ext uri="{FF2B5EF4-FFF2-40B4-BE49-F238E27FC236}">
                <a16:creationId xmlns:a16="http://schemas.microsoft.com/office/drawing/2014/main" id="{248E1D0E-959F-A2FC-85E6-8F5F60195C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AF8ABA-66D2-8322-B35C-E2B054D4D7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3591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96D807-F588-4A11-B29E-0169A2E23FB4}"/>
</file>

<file path=customXml/itemProps2.xml><?xml version="1.0" encoding="utf-8"?>
<ds:datastoreItem xmlns:ds="http://schemas.openxmlformats.org/officeDocument/2006/customXml" ds:itemID="{2D2E3E2A-3BEB-42CD-B9CA-486BD7040B49}"/>
</file>

<file path=customXml/itemProps3.xml><?xml version="1.0" encoding="utf-8"?>
<ds:datastoreItem xmlns:ds="http://schemas.openxmlformats.org/officeDocument/2006/customXml" ds:itemID="{936656F7-B8A2-46FC-AF26-7D38A32A3D53}"/>
</file>

<file path=docProps/app.xml><?xml version="1.0" encoding="utf-8"?>
<Properties xmlns="http://schemas.openxmlformats.org/officeDocument/2006/extended-properties" xmlns:vt="http://schemas.openxmlformats.org/officeDocument/2006/docPropsVTypes">
  <Template/>
  <TotalTime>1031</TotalTime>
  <Words>4285</Words>
  <Application>Microsoft Office PowerPoint</Application>
  <PresentationFormat>Widescreen</PresentationFormat>
  <Paragraphs>419</Paragraphs>
  <Slides>44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48</cp:revision>
  <dcterms:created xsi:type="dcterms:W3CDTF">2023-04-29T09:08:00Z</dcterms:created>
  <dcterms:modified xsi:type="dcterms:W3CDTF">2024-11-27T08:58:41Z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