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480" r:id="rId2"/>
    <p:sldId id="303" r:id="rId3"/>
    <p:sldId id="271" r:id="rId4"/>
    <p:sldId id="313" r:id="rId5"/>
    <p:sldId id="276" r:id="rId6"/>
    <p:sldId id="542" r:id="rId7"/>
    <p:sldId id="543" r:id="rId8"/>
    <p:sldId id="544" r:id="rId9"/>
    <p:sldId id="545" r:id="rId10"/>
    <p:sldId id="546" r:id="rId11"/>
    <p:sldId id="547" r:id="rId12"/>
    <p:sldId id="548" r:id="rId13"/>
    <p:sldId id="549" r:id="rId14"/>
    <p:sldId id="550" r:id="rId15"/>
    <p:sldId id="551" r:id="rId16"/>
    <p:sldId id="552" r:id="rId17"/>
    <p:sldId id="553" r:id="rId18"/>
    <p:sldId id="481" r:id="rId19"/>
    <p:sldId id="554" r:id="rId20"/>
    <p:sldId id="555" r:id="rId21"/>
    <p:sldId id="556" r:id="rId22"/>
    <p:sldId id="256" r:id="rId23"/>
    <p:sldId id="557" r:id="rId24"/>
    <p:sldId id="558" r:id="rId25"/>
    <p:sldId id="306" r:id="rId26"/>
    <p:sldId id="559" r:id="rId27"/>
    <p:sldId id="560" r:id="rId28"/>
    <p:sldId id="561" r:id="rId29"/>
    <p:sldId id="349"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542"/>
            <p14:sldId id="543"/>
            <p14:sldId id="544"/>
            <p14:sldId id="545"/>
            <p14:sldId id="546"/>
            <p14:sldId id="547"/>
            <p14:sldId id="548"/>
            <p14:sldId id="549"/>
            <p14:sldId id="550"/>
            <p14:sldId id="551"/>
            <p14:sldId id="552"/>
            <p14:sldId id="553"/>
            <p14:sldId id="481"/>
            <p14:sldId id="554"/>
            <p14:sldId id="555"/>
            <p14:sldId id="556"/>
            <p14:sldId id="256"/>
            <p14:sldId id="557"/>
            <p14:sldId id="558"/>
            <p14:sldId id="306"/>
            <p14:sldId id="559"/>
            <p14:sldId id="560"/>
            <p14:sldId id="561"/>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showAnimation="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41" autoAdjust="0"/>
    <p:restoredTop sz="93738" autoAdjust="0"/>
  </p:normalViewPr>
  <p:slideViewPr>
    <p:cSldViewPr snapToGrid="0">
      <p:cViewPr>
        <p:scale>
          <a:sx n="60" d="100"/>
          <a:sy n="60" d="100"/>
        </p:scale>
        <p:origin x="-1086" y="-28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10/17/2023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dirty="0"/>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10/17/2023</a:t>
            </a:fld>
            <a:endParaRPr lang="en-US" dirty="0"/>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10/17/2023</a:t>
            </a:fld>
            <a:endParaRPr lang="en-US" dirty="0"/>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10/17/2023</a:t>
            </a:fld>
            <a:endParaRPr lang="en-US" dirty="0"/>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10/17/2023</a:t>
            </a:fld>
            <a:endParaRPr lang="en-US" dirty="0"/>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10/17/2023</a:t>
            </a:fld>
            <a:endParaRPr lang="en-US" dirty="0"/>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10/17/2023</a:t>
            </a:fld>
            <a:endParaRPr lang="en-US" dirty="0"/>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10/17/2023</a:t>
            </a:fld>
            <a:endParaRPr lang="en-US" dirty="0"/>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10/17/2023</a:t>
            </a:fld>
            <a:endParaRPr lang="en-US" dirty="0"/>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10/17/2023</a:t>
            </a:fld>
            <a:endParaRPr lang="en-US" dirty="0"/>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10/17/2023</a:t>
            </a:fld>
            <a:endParaRPr lang="en-US" dirty="0"/>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10/17/2023</a:t>
            </a:fld>
            <a:endParaRPr lang="en-US" dirty="0"/>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10/17/2023</a:t>
            </a:fld>
            <a:endParaRPr lang="en-US" dirty="0"/>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pic>
        <p:nvPicPr>
          <p:cNvPr id="7" name="Picture 6">
            <a:extLst>
              <a:ext uri="{FF2B5EF4-FFF2-40B4-BE49-F238E27FC236}">
                <a16:creationId xmlns:a16="http://schemas.microsoft.com/office/drawing/2014/main" xmlns="" id="{BF267E06-EB1E-9B34-38B9-64519A68A913}"/>
              </a:ext>
            </a:extLst>
          </p:cNvPr>
          <p:cNvPicPr>
            <a:picLocks noChangeAspect="1"/>
          </p:cNvPicPr>
          <p:nvPr userDrawn="1"/>
        </p:nvPicPr>
        <p:blipFill>
          <a:blip r:embed="rId21" cstate="print">
            <a:extLst>
              <a:ext uri="{28A0092B-C50C-407E-A947-70E740481C1C}">
                <a14:useLocalDpi xmlns:a14="http://schemas.microsoft.com/office/drawing/2010/main" val="0"/>
              </a:ext>
            </a:extLst>
          </a:blip>
          <a:srcRect/>
          <a:stretch/>
        </p:blipFill>
        <p:spPr>
          <a:xfrm>
            <a:off x="9691058" y="87721"/>
            <a:ext cx="2383737" cy="1125123"/>
          </a:xfrm>
          <a:prstGeom prst="rect">
            <a:avLst/>
          </a:prstGeom>
        </p:spPr>
      </p:pic>
      <p:sp>
        <p:nvSpPr>
          <p:cNvPr id="8" name="Rectangle 7">
            <a:extLst>
              <a:ext uri="{FF2B5EF4-FFF2-40B4-BE49-F238E27FC236}">
                <a16:creationId xmlns:a16="http://schemas.microsoft.com/office/drawing/2014/main" xmlns="" id="{ADB57316-93DF-55FF-871F-F7A63A9FF2F0}"/>
              </a:ext>
            </a:extLst>
          </p:cNvPr>
          <p:cNvSpPr/>
          <p:nvPr userDrawn="1"/>
        </p:nvSpPr>
        <p:spPr>
          <a:xfrm flipV="1">
            <a:off x="-124683"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0.jp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6.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Galal Elmasry</a:t>
            </a: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1556395" y="2424037"/>
            <a:ext cx="3430747" cy="1446550"/>
          </a:xfrm>
          <a:prstGeom prst="rect">
            <a:avLst/>
          </a:prstGeom>
          <a:noFill/>
        </p:spPr>
        <p:txBody>
          <a:bodyPr wrap="none" rtlCol="0">
            <a:spAutoFit/>
          </a:bodyPr>
          <a:lstStyle/>
          <a:p>
            <a:pPr algn="ctr"/>
            <a:r>
              <a:rPr lang="ar-EG" sz="4400" b="1" dirty="0">
                <a:solidFill>
                  <a:srgbClr val="00B0F0"/>
                </a:solidFill>
                <a:latin typeface="Times New Roman" panose="02020603050405020304" pitchFamily="18" charset="0"/>
                <a:cs typeface="Times New Roman" panose="02020603050405020304" pitchFamily="18" charset="0"/>
              </a:rPr>
              <a:t>التنظيم القانوني </a:t>
            </a:r>
          </a:p>
          <a:p>
            <a:pPr algn="ctr"/>
            <a:r>
              <a:rPr lang="ar-EG" sz="4400" b="1" dirty="0">
                <a:solidFill>
                  <a:srgbClr val="00B0F0"/>
                </a:solidFill>
                <a:latin typeface="Times New Roman" panose="02020603050405020304" pitchFamily="18" charset="0"/>
                <a:cs typeface="Times New Roman" panose="02020603050405020304" pitchFamily="18" charset="0"/>
              </a:rPr>
              <a:t>للذكاء الاصطناعي</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64592"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en-US" sz="2800" b="1" dirty="0" smtClean="0">
                <a:solidFill>
                  <a:srgbClr val="000000"/>
                </a:solidFill>
                <a:latin typeface="Times New Roman" panose="02020603050405020304" pitchFamily="18" charset="0"/>
                <a:cs typeface="Times New Roman" panose="02020603050405020304" pitchFamily="18" charset="0"/>
              </a:rPr>
              <a:t>3</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xmlns="" id="{FA59789B-D841-DB76-25B9-1348B202C2B5}"/>
              </a:ext>
            </a:extLst>
          </p:cNvPr>
          <p:cNvSpPr txBox="1"/>
          <p:nvPr/>
        </p:nvSpPr>
        <p:spPr>
          <a:xfrm>
            <a:off x="329269" y="5104240"/>
            <a:ext cx="1133965" cy="400110"/>
          </a:xfrm>
          <a:prstGeom prst="rect">
            <a:avLst/>
          </a:prstGeom>
          <a:noFill/>
        </p:spPr>
        <p:txBody>
          <a:bodyPr wrap="none" rtlCol="0">
            <a:spAutoFit/>
          </a:bodyPr>
          <a:lstStyle/>
          <a:p>
            <a:r>
              <a:rPr lang="en-US" sz="2000" dirty="0" smtClean="0">
                <a:solidFill>
                  <a:schemeClr val="bg1"/>
                </a:solidFill>
                <a:latin typeface="Times New Roman" panose="02020603050405020304" pitchFamily="18" charset="0"/>
                <a:cs typeface="Times New Roman" panose="02020603050405020304" pitchFamily="18" charset="0"/>
              </a:rPr>
              <a:t>LAW626</a:t>
            </a: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755649" y="2785710"/>
            <a:ext cx="3430747" cy="1446550"/>
          </a:xfrm>
          <a:prstGeom prst="rect">
            <a:avLst/>
          </a:prstGeom>
          <a:noFill/>
        </p:spPr>
        <p:txBody>
          <a:bodyPr wrap="none" rtlCol="0">
            <a:spAutoFit/>
          </a:bodyPr>
          <a:lstStyle/>
          <a:p>
            <a:pPr algn="ctr"/>
            <a:r>
              <a:rPr lang="ar-EG" sz="4400" b="1" dirty="0">
                <a:solidFill>
                  <a:srgbClr val="00B0F0"/>
                </a:solidFill>
                <a:latin typeface="Times New Roman" panose="02020603050405020304" pitchFamily="18" charset="0"/>
                <a:cs typeface="Times New Roman" panose="02020603050405020304" pitchFamily="18" charset="0"/>
              </a:rPr>
              <a:t>التنظيم القانوني </a:t>
            </a:r>
          </a:p>
          <a:p>
            <a:pPr algn="ctr"/>
            <a:r>
              <a:rPr lang="ar-EG" sz="4400" b="1" dirty="0">
                <a:solidFill>
                  <a:srgbClr val="00B0F0"/>
                </a:solidFill>
                <a:latin typeface="Times New Roman" panose="02020603050405020304" pitchFamily="18" charset="0"/>
                <a:cs typeface="Times New Roman" panose="02020603050405020304" pitchFamily="18" charset="0"/>
              </a:rPr>
              <a:t>للذكاء الاصطناعي</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3</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6370224" y="4802552"/>
            <a:ext cx="1189749"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LAW626</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Galal Elmasry</a:t>
            </a: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xmlns="" id="{5A075604-73CD-4507-8013-424F369DFDEB}"/>
              </a:ext>
            </a:extLst>
          </p:cNvPr>
          <p:cNvSpPr/>
          <p:nvPr/>
        </p:nvSpPr>
        <p:spPr>
          <a:xfrm>
            <a:off x="44172" y="672613"/>
            <a:ext cx="1562100"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34" name="Rectangle 33">
            <a:extLst>
              <a:ext uri="{FF2B5EF4-FFF2-40B4-BE49-F238E27FC236}">
                <a16:creationId xmlns:a16="http://schemas.microsoft.com/office/drawing/2014/main" xmlns="" id="{FFBC9732-D32E-DCF9-3982-D4B68F971747}"/>
              </a:ext>
            </a:extLst>
          </p:cNvPr>
          <p:cNvSpPr/>
          <p:nvPr/>
        </p:nvSpPr>
        <p:spPr>
          <a:xfrm>
            <a:off x="44172" y="2064989"/>
            <a:ext cx="12147828" cy="2529923"/>
          </a:xfrm>
          <a:prstGeom prst="rect">
            <a:avLst/>
          </a:prstGeom>
          <a:noFill/>
        </p:spPr>
        <p:txBody>
          <a:bodyPr wrap="square">
            <a:spAutoFit/>
          </a:bodyPr>
          <a:lstStyle/>
          <a:p>
            <a:pPr algn="r" rtl="1">
              <a:lnSpc>
                <a:spcPct val="120000"/>
              </a:lnSpc>
            </a:pPr>
            <a:r>
              <a:rPr lang="ar-EG" sz="2800" b="1" u="sng" dirty="0" smtClean="0">
                <a:solidFill>
                  <a:schemeClr val="bg1"/>
                </a:solidFill>
                <a:latin typeface="Times New Roman" panose="02020603050405020304" pitchFamily="18" charset="0"/>
              </a:rPr>
              <a:t>أهم المحاور الأساسية للمحاضرة:</a:t>
            </a:r>
          </a:p>
          <a:p>
            <a:pPr algn="r" rtl="1">
              <a:lnSpc>
                <a:spcPct val="120000"/>
              </a:lnSpc>
            </a:pPr>
            <a:r>
              <a:rPr lang="ar-EG" sz="2800" b="1" dirty="0" smtClean="0">
                <a:solidFill>
                  <a:schemeClr val="bg1"/>
                </a:solidFill>
                <a:latin typeface="Times New Roman" panose="02020603050405020304" pitchFamily="18" charset="0"/>
              </a:rPr>
              <a:t>1- </a:t>
            </a:r>
            <a:r>
              <a:rPr lang="ar-EG" sz="2800" b="1" dirty="0" smtClean="0">
                <a:solidFill>
                  <a:schemeClr val="bg1"/>
                </a:solidFill>
                <a:latin typeface="Times New Roman" panose="02020603050405020304" pitchFamily="18" charset="0"/>
              </a:rPr>
              <a:t>الذكاء الاصطناعي شئ مادي.</a:t>
            </a:r>
            <a:endParaRPr lang="ar-EG" sz="2800" b="1" dirty="0" smtClean="0">
              <a:solidFill>
                <a:schemeClr val="bg1"/>
              </a:solidFill>
              <a:latin typeface="Times New Roman" panose="02020603050405020304" pitchFamily="18" charset="0"/>
            </a:endParaRPr>
          </a:p>
          <a:p>
            <a:pPr algn="r" rtl="1">
              <a:lnSpc>
                <a:spcPct val="120000"/>
              </a:lnSpc>
            </a:pPr>
            <a:r>
              <a:rPr lang="ar-EG" sz="2800" b="1" dirty="0" smtClean="0">
                <a:solidFill>
                  <a:schemeClr val="bg1"/>
                </a:solidFill>
                <a:latin typeface="Times New Roman" panose="02020603050405020304" pitchFamily="18" charset="0"/>
              </a:rPr>
              <a:t>2- </a:t>
            </a:r>
            <a:r>
              <a:rPr lang="ar-EG" sz="2800" b="1" dirty="0" smtClean="0">
                <a:solidFill>
                  <a:schemeClr val="bg1"/>
                </a:solidFill>
                <a:latin typeface="Times New Roman" panose="02020603050405020304" pitchFamily="18" charset="0"/>
              </a:rPr>
              <a:t>الذكاء </a:t>
            </a:r>
            <a:r>
              <a:rPr lang="ar-EG" sz="2800" b="1" dirty="0" smtClean="0">
                <a:solidFill>
                  <a:schemeClr val="bg1"/>
                </a:solidFill>
                <a:latin typeface="Times New Roman" panose="02020603050405020304" pitchFamily="18" charset="0"/>
              </a:rPr>
              <a:t>الاصطناعي </a:t>
            </a:r>
            <a:r>
              <a:rPr lang="ar-EG" sz="2800" b="1" dirty="0" smtClean="0">
                <a:solidFill>
                  <a:schemeClr val="bg1"/>
                </a:solidFill>
                <a:latin typeface="Times New Roman" panose="02020603050405020304" pitchFamily="18" charset="0"/>
              </a:rPr>
              <a:t>بمعنى المنتج. </a:t>
            </a:r>
            <a:endParaRPr lang="ar-EG" sz="2800" b="1" dirty="0" smtClean="0">
              <a:solidFill>
                <a:schemeClr val="bg1"/>
              </a:solidFill>
              <a:latin typeface="Times New Roman" panose="02020603050405020304" pitchFamily="18" charset="0"/>
            </a:endParaRPr>
          </a:p>
          <a:p>
            <a:pPr>
              <a:lnSpc>
                <a:spcPct val="120000"/>
              </a:lnSpc>
            </a:pPr>
            <a:endParaRPr lang="en-US" sz="3200" dirty="0">
              <a:solidFill>
                <a:schemeClr val="bg1"/>
              </a:solidFill>
              <a:latin typeface="Times New Roman" panose="02020603050405020304" pitchFamily="18" charset="0"/>
              <a:cs typeface="Times New Roman" panose="02020603050405020304" pitchFamily="18" charset="0"/>
            </a:endParaRPr>
          </a:p>
          <a:p>
            <a:pPr>
              <a:lnSpc>
                <a:spcPct val="120000"/>
              </a:lnSpc>
            </a:pP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xmlns="" id="{C7D257D7-D9C6-8F63-F8F8-E2BE53F2E2DB}"/>
              </a:ext>
            </a:extLst>
          </p:cNvPr>
          <p:cNvSpPr txBox="1"/>
          <p:nvPr/>
        </p:nvSpPr>
        <p:spPr>
          <a:xfrm>
            <a:off x="3920149" y="658046"/>
            <a:ext cx="4025461" cy="523220"/>
          </a:xfrm>
          <a:prstGeom prst="rect">
            <a:avLst/>
          </a:prstGeom>
          <a:noFill/>
        </p:spPr>
        <p:txBody>
          <a:bodyPr wrap="none" rtlCol="0">
            <a:spAutoFit/>
          </a:bodyPr>
          <a:lstStyle/>
          <a:p>
            <a:pPr algn="r"/>
            <a:r>
              <a:rPr lang="ar-EG" sz="2800" b="1" dirty="0" smtClean="0">
                <a:solidFill>
                  <a:srgbClr val="00B0F0"/>
                </a:solidFill>
                <a:latin typeface="Times New Roman" panose="02020603050405020304" pitchFamily="18" charset="0"/>
                <a:cs typeface="Times New Roman" panose="02020603050405020304" pitchFamily="18" charset="0"/>
              </a:rPr>
              <a:t>الطبيعة المادية للذكاء الاصطناعي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xmlns="" id="{AB738525-DD8E-2E85-F385-345FF64341EB}"/>
              </a:ext>
            </a:extLst>
          </p:cNvPr>
          <p:cNvSpPr txBox="1"/>
          <p:nvPr/>
        </p:nvSpPr>
        <p:spPr>
          <a:xfrm>
            <a:off x="44172" y="658046"/>
            <a:ext cx="1224558"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a16="http://schemas.microsoft.com/office/drawing/2014/main" xmlns="" id="{183B5688-FE98-684A-8FDB-4023CCDDD82C}"/>
              </a:ext>
            </a:extLst>
          </p:cNvPr>
          <p:cNvSpPr txBox="1"/>
          <p:nvPr/>
        </p:nvSpPr>
        <p:spPr>
          <a:xfrm>
            <a:off x="185142" y="927973"/>
            <a:ext cx="94261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xmlns=""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30245" y="718482"/>
            <a:ext cx="4718050" cy="523220"/>
          </a:xfrm>
          <a:prstGeom prst="rect">
            <a:avLst/>
          </a:prstGeom>
          <a:noFill/>
        </p:spPr>
        <p:txBody>
          <a:bodyPr wrap="square" rtlCol="0">
            <a:spAutoFit/>
          </a:bodyPr>
          <a:lstStyle/>
          <a:p>
            <a:pPr algn="ctr" rtl="1"/>
            <a:r>
              <a:rPr lang="ar-EG" sz="2800" b="1" dirty="0" smtClean="0">
                <a:solidFill>
                  <a:srgbClr val="00B0F0"/>
                </a:solidFill>
                <a:latin typeface="Times New Roman" panose="02020603050405020304" pitchFamily="18" charset="0"/>
                <a:cs typeface="Times New Roman" panose="02020603050405020304" pitchFamily="18" charset="0"/>
              </a:rPr>
              <a:t>1- </a:t>
            </a:r>
            <a:r>
              <a:rPr lang="ar-EG" sz="2800" b="1" dirty="0">
                <a:solidFill>
                  <a:srgbClr val="00B0F0"/>
                </a:solidFill>
                <a:latin typeface="Times New Roman" panose="02020603050405020304" pitchFamily="18" charset="0"/>
                <a:cs typeface="Times New Roman" panose="02020603050405020304" pitchFamily="18" charset="0"/>
              </a:rPr>
              <a:t>الذكاء الاصطناعي شئ مادي: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49795" y="2043588"/>
            <a:ext cx="12192000" cy="2751522"/>
          </a:xfrm>
          <a:prstGeom prst="rect">
            <a:avLst/>
          </a:prstGeom>
          <a:noFill/>
        </p:spPr>
        <p:txBody>
          <a:bodyPr wrap="square" rtlCol="0">
            <a:spAutoFit/>
          </a:bodyPr>
          <a:lstStyle/>
          <a:p>
            <a:pPr indent="-457200" algn="just" rtl="1">
              <a:lnSpc>
                <a:spcPct val="120000"/>
              </a:lnSpc>
              <a:buFont typeface="Wingdings" pitchFamily="2" charset="2"/>
              <a:buChar char="q"/>
            </a:pPr>
            <a:r>
              <a:rPr lang="ar-EG" sz="2400" b="1" dirty="0">
                <a:solidFill>
                  <a:schemeClr val="bg1"/>
                </a:solidFill>
                <a:latin typeface="Arial" pitchFamily="34" charset="0"/>
                <a:cs typeface="Arial" pitchFamily="34" charset="0"/>
              </a:rPr>
              <a:t>الذكاء الاصطناعي كمفهوم حديث نسبياً، غالباً ما يكون في شكل مادي محسوس وبتصاميم مختلفة، يتنافس المنتجون والشركات فيما بينهم في إنتاجها وطرحها في مختلف المجالات الصناعية والتجارية والأمنية والصحية...، وكذلك يتنافس المبرمجين في تعليمها وتلقينها لغرض تمكينها من أداء مهامها والاعمال الموكلة لها بشكل مختلف عن الآلات التقليدية، من حيث استقلالها عن الإنسان، ومن حيث تركيبها الداخلي في كثير من جوانبها</a:t>
            </a:r>
            <a:r>
              <a:rPr lang="ar-EG" sz="2400" b="1" u="sng" dirty="0">
                <a:solidFill>
                  <a:schemeClr val="bg1"/>
                </a:solidFill>
                <a:latin typeface="Arial" pitchFamily="34" charset="0"/>
                <a:cs typeface="Arial" pitchFamily="34" charset="0"/>
              </a:rPr>
              <a:t>، وهذا ما يثير تساؤلاً عن مدى إمكانية اكتساب تلك التطبيقات وخاصة المستقلة عن الإنسان لطبيعة الأشياء المادية؟ ومدى إمكانية اكتسابها لطبيعة المنتجات المادية ؟ هذا ما سنتولى الإجابة عنه </a:t>
            </a:r>
            <a:r>
              <a:rPr lang="ar-EG" sz="2400" b="1" u="sng" dirty="0" smtClean="0">
                <a:solidFill>
                  <a:schemeClr val="bg1"/>
                </a:solidFill>
                <a:latin typeface="Arial" pitchFamily="34" charset="0"/>
                <a:cs typeface="Arial" pitchFamily="34" charset="0"/>
              </a:rPr>
              <a:t>على النحو التالي:</a:t>
            </a:r>
            <a:endParaRPr lang="en-US" sz="1400" b="1" u="sng" dirty="0">
              <a:solidFill>
                <a:schemeClr val="bg1"/>
              </a:solidFill>
              <a:latin typeface="Arial" pitchFamily="34" charset="0"/>
              <a:cs typeface="Arial" pitchFamily="34" charset="0"/>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0" y="-365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49795" y="0"/>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185750" y="18248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3205633" y="829860"/>
            <a:ext cx="505639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الذكاء الاصطناعي شئ مادي: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09051" y="2019470"/>
            <a:ext cx="11661840" cy="2092881"/>
          </a:xfrm>
          <a:prstGeom prst="rect">
            <a:avLst/>
          </a:prstGeom>
          <a:noFill/>
        </p:spPr>
        <p:txBody>
          <a:bodyPr wrap="square" rtlCol="0">
            <a:spAutoFit/>
          </a:bodyPr>
          <a:lstStyle/>
          <a:p>
            <a:pPr algn="just" rtl="1"/>
            <a:r>
              <a:rPr lang="ar-EG" sz="2600" dirty="0" smtClean="0">
                <a:solidFill>
                  <a:srgbClr val="2D3956"/>
                </a:solidFill>
                <a:latin typeface="Times New Roman" panose="02020603050405020304" pitchFamily="18" charset="0"/>
              </a:rPr>
              <a:t>- </a:t>
            </a:r>
            <a:r>
              <a:rPr lang="ar-EG" sz="2600" b="1" u="sng" dirty="0" smtClean="0">
                <a:solidFill>
                  <a:srgbClr val="2D3956"/>
                </a:solidFill>
                <a:latin typeface="Times New Roman" panose="02020603050405020304" pitchFamily="18" charset="0"/>
              </a:rPr>
              <a:t>لقد </a:t>
            </a:r>
            <a:r>
              <a:rPr lang="ar-EG" sz="2600" b="1" u="sng" dirty="0">
                <a:solidFill>
                  <a:srgbClr val="2D3956"/>
                </a:solidFill>
                <a:latin typeface="Times New Roman" panose="02020603050405020304" pitchFamily="18" charset="0"/>
              </a:rPr>
              <a:t>تعددت الآراء التي قيلت بصدد تحديد طبيعة الذكاء الاصطناعي،</a:t>
            </a:r>
            <a:r>
              <a:rPr lang="ar-EG" sz="2600" dirty="0">
                <a:solidFill>
                  <a:srgbClr val="2D3956"/>
                </a:solidFill>
                <a:latin typeface="Times New Roman" panose="02020603050405020304" pitchFamily="18" charset="0"/>
              </a:rPr>
              <a:t> ولعل أبرز ما اختلفت فيه آراء الفقه القانوني </a:t>
            </a:r>
            <a:r>
              <a:rPr lang="ar-EG" sz="2600" b="1" dirty="0">
                <a:solidFill>
                  <a:srgbClr val="2D3956"/>
                </a:solidFill>
                <a:latin typeface="Times New Roman" panose="02020603050405020304" pitchFamily="18" charset="0"/>
              </a:rPr>
              <a:t>هي مسألة مدى إمكانية اكتساب تطبيقات الذكاء الاصطناعي لطبيعة الأشياء المادية</a:t>
            </a:r>
            <a:r>
              <a:rPr lang="ar-EG" sz="2600" dirty="0">
                <a:solidFill>
                  <a:srgbClr val="2D3956"/>
                </a:solidFill>
                <a:latin typeface="Times New Roman" panose="02020603050405020304" pitchFamily="18" charset="0"/>
              </a:rPr>
              <a:t>، خاصة وأن أغلب التطبيقات الذكية وعلى الاخص التطبيقات الالكترونية هي ذات شكل غير مجسم، الأمر الذي يدق معه تحديد طبيعة تلك التطبيقات ومدى ارتباطها بطبيعة الأشياء المادية ولذلك </a:t>
            </a:r>
            <a:r>
              <a:rPr lang="ar-EG" sz="2600" dirty="0" smtClean="0">
                <a:solidFill>
                  <a:srgbClr val="2D3956"/>
                </a:solidFill>
                <a:latin typeface="Times New Roman" panose="02020603050405020304" pitchFamily="18" charset="0"/>
              </a:rPr>
              <a:t>هناك تساؤل </a:t>
            </a:r>
            <a:r>
              <a:rPr lang="ar-EG" sz="2600" dirty="0">
                <a:solidFill>
                  <a:srgbClr val="2D3956"/>
                </a:solidFill>
                <a:latin typeface="Times New Roman" panose="02020603050405020304" pitchFamily="18" charset="0"/>
              </a:rPr>
              <a:t>مهم </a:t>
            </a:r>
            <a:r>
              <a:rPr lang="ar-EG" sz="2600" dirty="0" smtClean="0">
                <a:solidFill>
                  <a:srgbClr val="2D3956"/>
                </a:solidFill>
                <a:latin typeface="Times New Roman" panose="02020603050405020304" pitchFamily="18" charset="0"/>
              </a:rPr>
              <a:t>وهو: </a:t>
            </a:r>
            <a:r>
              <a:rPr lang="ar-EG" sz="2600" b="1" u="sng" dirty="0">
                <a:solidFill>
                  <a:srgbClr val="2D3956"/>
                </a:solidFill>
                <a:latin typeface="Times New Roman" panose="02020603050405020304" pitchFamily="18" charset="0"/>
              </a:rPr>
              <a:t>هل يمكن اكتساب التطبيقات الذكية الاصطناعية لطبيعة الأشياء المادية؟. </a:t>
            </a:r>
            <a:r>
              <a:rPr lang="ar-EG" sz="2600" b="1" dirty="0">
                <a:solidFill>
                  <a:srgbClr val="2D3956"/>
                </a:solidFill>
                <a:latin typeface="Times New Roman" panose="02020603050405020304" pitchFamily="18" charset="0"/>
              </a:rPr>
              <a:t>هذا ما سنحاول الإجابة </a:t>
            </a:r>
            <a:r>
              <a:rPr lang="ar-EG" sz="2600" b="1" dirty="0" smtClean="0">
                <a:solidFill>
                  <a:srgbClr val="2D3956"/>
                </a:solidFill>
                <a:latin typeface="Times New Roman" panose="02020603050405020304" pitchFamily="18" charset="0"/>
              </a:rPr>
              <a:t>عنه على النحو التالي:</a:t>
            </a:r>
            <a:endParaRPr lang="ar-EG" sz="2600" b="1" dirty="0">
              <a:solidFill>
                <a:srgbClr val="2D3956"/>
              </a:solidFill>
              <a:latin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3205633" y="829860"/>
            <a:ext cx="505639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الذكاء الاصطناعي شئ مادي: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09051" y="2019470"/>
            <a:ext cx="11661840" cy="4585871"/>
          </a:xfrm>
          <a:prstGeom prst="rect">
            <a:avLst/>
          </a:prstGeom>
          <a:noFill/>
        </p:spPr>
        <p:txBody>
          <a:bodyPr wrap="square" rtlCol="0">
            <a:spAutoFit/>
          </a:bodyPr>
          <a:lstStyle/>
          <a:p>
            <a:pPr algn="just" rtl="1"/>
            <a:r>
              <a:rPr lang="ar-EG" sz="2800" b="1" u="sng" dirty="0" smtClean="0">
                <a:solidFill>
                  <a:srgbClr val="2D3956"/>
                </a:solidFill>
                <a:latin typeface="Times New Roman" panose="02020603050405020304" pitchFamily="18" charset="0"/>
              </a:rPr>
              <a:t>أولاً: مفهوم الأشياء المادية:</a:t>
            </a:r>
          </a:p>
          <a:p>
            <a:pPr algn="just" rtl="1"/>
            <a:r>
              <a:rPr lang="ar-EG" sz="2400" b="1" dirty="0" smtClean="0">
                <a:solidFill>
                  <a:srgbClr val="2D3956"/>
                </a:solidFill>
                <a:latin typeface="Times New Roman" panose="02020603050405020304" pitchFamily="18" charset="0"/>
              </a:rPr>
              <a:t>- يقصد </a:t>
            </a:r>
            <a:r>
              <a:rPr lang="ar-EG" sz="2400" b="1" dirty="0">
                <a:solidFill>
                  <a:srgbClr val="2D3956"/>
                </a:solidFill>
                <a:latin typeface="Times New Roman" panose="02020603050405020304" pitchFamily="18" charset="0"/>
              </a:rPr>
              <a:t>بالشيء لغة: </a:t>
            </a:r>
            <a:r>
              <a:rPr lang="ar-EG" sz="2400" dirty="0">
                <a:solidFill>
                  <a:srgbClr val="2D3956"/>
                </a:solidFill>
                <a:latin typeface="Times New Roman" panose="02020603050405020304" pitchFamily="18" charset="0"/>
              </a:rPr>
              <a:t>هو كل ما يصح أن يعلم ويخبر </a:t>
            </a:r>
            <a:r>
              <a:rPr lang="ar-EG" sz="2400" dirty="0" smtClean="0">
                <a:solidFill>
                  <a:srgbClr val="2D3956"/>
                </a:solidFill>
                <a:latin typeface="Times New Roman" panose="02020603050405020304" pitchFamily="18" charset="0"/>
              </a:rPr>
              <a:t>عنه. وهذا </a:t>
            </a:r>
            <a:r>
              <a:rPr lang="ar-EG" sz="2400" dirty="0">
                <a:solidFill>
                  <a:srgbClr val="2D3956"/>
                </a:solidFill>
                <a:latin typeface="Times New Roman" panose="02020603050405020304" pitchFamily="18" charset="0"/>
              </a:rPr>
              <a:t>المصطلح له من العمومية بأن يشمل كل ما هو موجود مادياً كان أم غير مادي، </a:t>
            </a:r>
            <a:r>
              <a:rPr lang="ar-EG" sz="2400" b="1" u="sng" dirty="0">
                <a:solidFill>
                  <a:srgbClr val="2D3956"/>
                </a:solidFill>
                <a:latin typeface="Times New Roman" panose="02020603050405020304" pitchFamily="18" charset="0"/>
              </a:rPr>
              <a:t>وما يهمنا في هذا الخصوص هو الأشياء المادية وبقدر تعلقها بتحديد طبيعة الذكاء الاصطناعي من جهة، وبالمسؤولية عنه من جهة </a:t>
            </a:r>
            <a:r>
              <a:rPr lang="ar-EG" sz="2400" b="1" u="sng" dirty="0" smtClean="0">
                <a:solidFill>
                  <a:srgbClr val="2D3956"/>
                </a:solidFill>
                <a:latin typeface="Times New Roman" panose="02020603050405020304" pitchFamily="18" charset="0"/>
              </a:rPr>
              <a:t>أخرى.</a:t>
            </a:r>
            <a:r>
              <a:rPr lang="ar-EG" sz="2400" dirty="0" smtClean="0">
                <a:solidFill>
                  <a:srgbClr val="2D3956"/>
                </a:solidFill>
                <a:latin typeface="Times New Roman" panose="02020603050405020304" pitchFamily="18" charset="0"/>
              </a:rPr>
              <a:t> وهو </a:t>
            </a:r>
            <a:r>
              <a:rPr lang="ar-EG" sz="2400" dirty="0">
                <a:solidFill>
                  <a:srgbClr val="2D3956"/>
                </a:solidFill>
                <a:latin typeface="Times New Roman" panose="02020603050405020304" pitchFamily="18" charset="0"/>
              </a:rPr>
              <a:t>شامل أيضاً لكل ما في الوجود من موجودات سواء نافعة ام ضارة، دون أن يقيدها بما هو نافع فقط للإنسان أو في حيازته من عدمها</a:t>
            </a:r>
            <a:r>
              <a:rPr lang="ar-EG" sz="2400" dirty="0" smtClean="0">
                <a:solidFill>
                  <a:srgbClr val="2D3956"/>
                </a:solidFill>
                <a:latin typeface="Times New Roman" panose="02020603050405020304" pitchFamily="18" charset="0"/>
              </a:rPr>
              <a:t>.</a:t>
            </a:r>
          </a:p>
          <a:p>
            <a:pPr algn="just" rtl="1"/>
            <a:r>
              <a:rPr lang="ar-EG" sz="2400" b="1" dirty="0" smtClean="0">
                <a:solidFill>
                  <a:srgbClr val="2D3956"/>
                </a:solidFill>
                <a:latin typeface="Times New Roman" panose="02020603050405020304" pitchFamily="18" charset="0"/>
              </a:rPr>
              <a:t>- وتقسم </a:t>
            </a:r>
            <a:r>
              <a:rPr lang="ar-EG" sz="2400" b="1" dirty="0">
                <a:solidFill>
                  <a:srgbClr val="2D3956"/>
                </a:solidFill>
                <a:latin typeface="Times New Roman" panose="02020603050405020304" pitchFamily="18" charset="0"/>
              </a:rPr>
              <a:t>الأشياء بحسب طبيعتها المادية، </a:t>
            </a:r>
            <a:r>
              <a:rPr lang="ar-EG" sz="2400" b="1" dirty="0" smtClean="0">
                <a:solidFill>
                  <a:srgbClr val="2D3956"/>
                </a:solidFill>
                <a:latin typeface="Times New Roman" panose="02020603050405020304" pitchFamily="18" charset="0"/>
              </a:rPr>
              <a:t>إما إلى أشياء </a:t>
            </a:r>
            <a:r>
              <a:rPr lang="ar-EG" sz="2400" b="1" dirty="0">
                <a:solidFill>
                  <a:srgbClr val="2D3956"/>
                </a:solidFill>
                <a:latin typeface="Times New Roman" panose="02020603050405020304" pitchFamily="18" charset="0"/>
              </a:rPr>
              <a:t>حية أو غير </a:t>
            </a:r>
            <a:r>
              <a:rPr lang="ar-EG" sz="2400" b="1" dirty="0" smtClean="0">
                <a:solidFill>
                  <a:srgbClr val="2D3956"/>
                </a:solidFill>
                <a:latin typeface="Times New Roman" panose="02020603050405020304" pitchFamily="18" charset="0"/>
              </a:rPr>
              <a:t>حية</a:t>
            </a:r>
            <a:r>
              <a:rPr lang="ar-EG" sz="2400" dirty="0" smtClean="0">
                <a:solidFill>
                  <a:srgbClr val="2D3956"/>
                </a:solidFill>
                <a:latin typeface="Times New Roman" panose="02020603050405020304" pitchFamily="18" charset="0"/>
              </a:rPr>
              <a:t>: </a:t>
            </a:r>
            <a:r>
              <a:rPr lang="ar-EG" sz="2400" dirty="0">
                <a:solidFill>
                  <a:srgbClr val="2D3956"/>
                </a:solidFill>
                <a:latin typeface="Times New Roman" panose="02020603050405020304" pitchFamily="18" charset="0"/>
              </a:rPr>
              <a:t>وتشمل الأشياء الحية </a:t>
            </a:r>
            <a:r>
              <a:rPr lang="ar-EG" sz="2400" dirty="0" smtClean="0">
                <a:solidFill>
                  <a:srgbClr val="2D3956"/>
                </a:solidFill>
                <a:latin typeface="Times New Roman" panose="02020603050405020304" pitchFamily="18" charset="0"/>
              </a:rPr>
              <a:t>أنواع عدة</a:t>
            </a:r>
            <a:r>
              <a:rPr lang="ar-EG" sz="2400" dirty="0">
                <a:solidFill>
                  <a:srgbClr val="2D3956"/>
                </a:solidFill>
                <a:latin typeface="Times New Roman" panose="02020603050405020304" pitchFamily="18" charset="0"/>
              </a:rPr>
              <a:t>، كالحيوانات بأنواعها، والنباتات بكافة </a:t>
            </a:r>
            <a:r>
              <a:rPr lang="ar-EG" sz="2400" dirty="0" smtClean="0">
                <a:solidFill>
                  <a:srgbClr val="2D3956"/>
                </a:solidFill>
                <a:latin typeface="Times New Roman" panose="02020603050405020304" pitchFamily="18" charset="0"/>
              </a:rPr>
              <a:t>أشكالها. أما </a:t>
            </a:r>
            <a:r>
              <a:rPr lang="ar-EG" sz="2400" dirty="0">
                <a:solidFill>
                  <a:srgbClr val="2D3956"/>
                </a:solidFill>
                <a:latin typeface="Times New Roman" panose="02020603050405020304" pitchFamily="18" charset="0"/>
              </a:rPr>
              <a:t>الأشياء غير الحية فتضم الجمادات بكافة أشكالها وصورها وحالتها صلبة كانت أم غازية أم سائلة، </a:t>
            </a:r>
            <a:r>
              <a:rPr lang="ar-EG" sz="2400" b="1" dirty="0">
                <a:solidFill>
                  <a:srgbClr val="2D3956"/>
                </a:solidFill>
                <a:latin typeface="Times New Roman" panose="02020603050405020304" pitchFamily="18" charset="0"/>
              </a:rPr>
              <a:t>وهذه تقسم إلى عقارات ومنقولات</a:t>
            </a:r>
            <a:r>
              <a:rPr lang="ar-EG" sz="2400" dirty="0">
                <a:solidFill>
                  <a:srgbClr val="2D3956"/>
                </a:solidFill>
                <a:latin typeface="Times New Roman" panose="02020603050405020304" pitchFamily="18" charset="0"/>
              </a:rPr>
              <a:t>، بدورها تقسم إلى أشياء مثلية وأشياء قيمية، وتقسم الأشياء إلى أشياء قابلة للاستهلاك وأشياء غير قابلة للاستهلاك وأشياء عامة وأشياء خاصة وأشياء قابلة للتعامل وأخرى غير قابلة </a:t>
            </a:r>
            <a:r>
              <a:rPr lang="ar-EG" sz="2400" dirty="0" smtClean="0">
                <a:solidFill>
                  <a:srgbClr val="2D3956"/>
                </a:solidFill>
                <a:latin typeface="Times New Roman" panose="02020603050405020304" pitchFamily="18" charset="0"/>
              </a:rPr>
              <a:t>للتعامل.</a:t>
            </a:r>
          </a:p>
          <a:p>
            <a:pPr algn="just" rtl="1"/>
            <a:r>
              <a:rPr lang="ar-EG" sz="2400" b="1" dirty="0" smtClean="0">
                <a:solidFill>
                  <a:srgbClr val="2D3956"/>
                </a:solidFill>
                <a:latin typeface="Times New Roman" panose="02020603050405020304" pitchFamily="18" charset="0"/>
              </a:rPr>
              <a:t>- والمقصود </a:t>
            </a:r>
            <a:r>
              <a:rPr lang="ar-EG" sz="2400" b="1" dirty="0">
                <a:solidFill>
                  <a:srgbClr val="2D3956"/>
                </a:solidFill>
                <a:latin typeface="Times New Roman" panose="02020603050405020304" pitchFamily="18" charset="0"/>
              </a:rPr>
              <a:t>بالشيء قانوناً: </a:t>
            </a:r>
            <a:r>
              <a:rPr lang="ar-EG" sz="2400" dirty="0">
                <a:solidFill>
                  <a:srgbClr val="2D3956"/>
                </a:solidFill>
                <a:latin typeface="Times New Roman" panose="02020603050405020304" pitchFamily="18" charset="0"/>
              </a:rPr>
              <a:t>هو محل الحقوق المالية، وقد عرف الشيء بتعاريف كلها تدور حول معنى واحد هو اعتبار الشيء محل للحق </a:t>
            </a:r>
            <a:r>
              <a:rPr lang="ar-EG" sz="2400" dirty="0" smtClean="0">
                <a:solidFill>
                  <a:srgbClr val="2D3956"/>
                </a:solidFill>
                <a:latin typeface="Times New Roman" panose="02020603050405020304" pitchFamily="18" charset="0"/>
              </a:rPr>
              <a:t>المالي.</a:t>
            </a:r>
            <a:endParaRPr lang="ar-EG" sz="2400" dirty="0">
              <a:solidFill>
                <a:srgbClr val="2D3956"/>
              </a:solidFill>
              <a:latin typeface="Times New Roman" panose="02020603050405020304" pitchFamily="18" charset="0"/>
            </a:endParaRPr>
          </a:p>
          <a:p>
            <a:pPr algn="just" rtl="1"/>
            <a:endParaRPr lang="ar-EG" sz="2400" dirty="0">
              <a:solidFill>
                <a:srgbClr val="2D3956"/>
              </a:solidFill>
              <a:latin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1623747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3205633" y="829860"/>
            <a:ext cx="505639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الذكاء الاصطناعي شئ مادي: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09051" y="2019470"/>
            <a:ext cx="11661840" cy="4216539"/>
          </a:xfrm>
          <a:prstGeom prst="rect">
            <a:avLst/>
          </a:prstGeom>
          <a:noFill/>
        </p:spPr>
        <p:txBody>
          <a:bodyPr wrap="square" rtlCol="0">
            <a:spAutoFit/>
          </a:bodyPr>
          <a:lstStyle/>
          <a:p>
            <a:pPr algn="just" rtl="1"/>
            <a:r>
              <a:rPr lang="ar-EG" sz="2800" b="1" u="sng" dirty="0" smtClean="0">
                <a:solidFill>
                  <a:srgbClr val="2D3956"/>
                </a:solidFill>
                <a:latin typeface="Times New Roman" panose="02020603050405020304" pitchFamily="18" charset="0"/>
              </a:rPr>
              <a:t>أولاً: مفهوم الأشياء المادية:</a:t>
            </a:r>
          </a:p>
          <a:p>
            <a:pPr algn="just" rtl="1"/>
            <a:r>
              <a:rPr lang="ar-EG" sz="2400" dirty="0">
                <a:solidFill>
                  <a:srgbClr val="2D3956"/>
                </a:solidFill>
                <a:latin typeface="Times New Roman" panose="02020603050405020304" pitchFamily="18" charset="0"/>
              </a:rPr>
              <a:t>- </a:t>
            </a:r>
            <a:r>
              <a:rPr lang="ar-EG" sz="2400" dirty="0" smtClean="0">
                <a:solidFill>
                  <a:srgbClr val="2D3956"/>
                </a:solidFill>
                <a:latin typeface="Times New Roman" panose="02020603050405020304" pitchFamily="18" charset="0"/>
              </a:rPr>
              <a:t>وبما </a:t>
            </a:r>
            <a:r>
              <a:rPr lang="ar-EG" sz="2400" dirty="0">
                <a:solidFill>
                  <a:srgbClr val="2D3956"/>
                </a:solidFill>
                <a:latin typeface="Times New Roman" panose="02020603050405020304" pitchFamily="18" charset="0"/>
              </a:rPr>
              <a:t>إن الأشياء هي محل للحقوق، </a:t>
            </a:r>
            <a:r>
              <a:rPr lang="ar-EG" sz="2400" b="1" u="sng" dirty="0">
                <a:solidFill>
                  <a:srgbClr val="2D3956"/>
                </a:solidFill>
                <a:latin typeface="Times New Roman" panose="02020603050405020304" pitchFamily="18" charset="0"/>
              </a:rPr>
              <a:t>فيترتب على ذلك </a:t>
            </a:r>
            <a:r>
              <a:rPr lang="ar-EG" sz="2400" dirty="0">
                <a:solidFill>
                  <a:srgbClr val="2D3956"/>
                </a:solidFill>
                <a:latin typeface="Times New Roman" panose="02020603050405020304" pitchFamily="18" charset="0"/>
              </a:rPr>
              <a:t>أن ما لا يصلح من الموجودات أن تكون محلاً للحقوق لا تعد شيئاً في نظر القانون، والأشياء التي تكون محلاً للحقوق ينبغي أن لا تكون خارجة عن دائرة التعامل سواء أكان الخروج بحكم الطبيعة كالهواء وأشعة الشمس أم كان الخروج بحكم </a:t>
            </a:r>
            <a:r>
              <a:rPr lang="ar-EG" sz="2400" dirty="0" smtClean="0">
                <a:solidFill>
                  <a:srgbClr val="2D3956"/>
                </a:solidFill>
                <a:latin typeface="Times New Roman" panose="02020603050405020304" pitchFamily="18" charset="0"/>
              </a:rPr>
              <a:t>القانون.</a:t>
            </a:r>
            <a:endParaRPr lang="ar-EG" sz="2400" dirty="0">
              <a:solidFill>
                <a:srgbClr val="2D3956"/>
              </a:solidFill>
              <a:latin typeface="Times New Roman" panose="02020603050405020304" pitchFamily="18" charset="0"/>
            </a:endParaRPr>
          </a:p>
          <a:p>
            <a:pPr algn="just" rtl="1"/>
            <a:r>
              <a:rPr lang="ar-EG" sz="2400" b="1" dirty="0" smtClean="0">
                <a:solidFill>
                  <a:srgbClr val="2D3956"/>
                </a:solidFill>
                <a:latin typeface="Times New Roman" panose="02020603050405020304" pitchFamily="18" charset="0"/>
              </a:rPr>
              <a:t>- مما </a:t>
            </a:r>
            <a:r>
              <a:rPr lang="ar-EG" sz="2400" b="1" dirty="0">
                <a:solidFill>
                  <a:srgbClr val="2D3956"/>
                </a:solidFill>
                <a:latin typeface="Times New Roman" panose="02020603050405020304" pitchFamily="18" charset="0"/>
              </a:rPr>
              <a:t>تقدم يمكن </a:t>
            </a:r>
            <a:r>
              <a:rPr lang="ar-EG" sz="2400" b="1" dirty="0" smtClean="0">
                <a:solidFill>
                  <a:srgbClr val="2D3956"/>
                </a:solidFill>
                <a:latin typeface="Times New Roman" panose="02020603050405020304" pitchFamily="18" charset="0"/>
              </a:rPr>
              <a:t>تعريف </a:t>
            </a:r>
            <a:r>
              <a:rPr lang="ar-EG" sz="2400" b="1" dirty="0">
                <a:solidFill>
                  <a:srgbClr val="2D3956"/>
                </a:solidFill>
                <a:latin typeface="Times New Roman" panose="02020603050405020304" pitchFamily="18" charset="0"/>
              </a:rPr>
              <a:t>الشيء بأنه: </a:t>
            </a:r>
            <a:r>
              <a:rPr lang="ar-EG" sz="2400" dirty="0">
                <a:solidFill>
                  <a:srgbClr val="2D3956"/>
                </a:solidFill>
                <a:latin typeface="Times New Roman" panose="02020603050405020304" pitchFamily="18" charset="0"/>
              </a:rPr>
              <a:t>ما يصلح </a:t>
            </a:r>
            <a:r>
              <a:rPr lang="ar-EG" sz="2400" dirty="0" smtClean="0">
                <a:solidFill>
                  <a:srgbClr val="2D3956"/>
                </a:solidFill>
                <a:latin typeface="Times New Roman" panose="02020603050405020304" pitchFamily="18" charset="0"/>
              </a:rPr>
              <a:t>بأن </a:t>
            </a:r>
            <a:r>
              <a:rPr lang="ar-EG" sz="2400" dirty="0">
                <a:solidFill>
                  <a:srgbClr val="2D3956"/>
                </a:solidFill>
                <a:latin typeface="Times New Roman" panose="02020603050405020304" pitchFamily="18" charset="0"/>
              </a:rPr>
              <a:t>يكون محل للحق سواء أكان هذا الشيء مادياً (أي محل للحق العيني) أم غير مادياً (أي محل للحق الذهني أو الفكري). </a:t>
            </a:r>
            <a:r>
              <a:rPr lang="ar-EG" sz="2400" b="1" u="sng" dirty="0" smtClean="0">
                <a:solidFill>
                  <a:srgbClr val="2D3956"/>
                </a:solidFill>
                <a:latin typeface="Times New Roman" panose="02020603050405020304" pitchFamily="18" charset="0"/>
              </a:rPr>
              <a:t>ويترتب </a:t>
            </a:r>
            <a:r>
              <a:rPr lang="ar-EG" sz="2400" b="1" u="sng" dirty="0">
                <a:solidFill>
                  <a:srgbClr val="2D3956"/>
                </a:solidFill>
                <a:latin typeface="Times New Roman" panose="02020603050405020304" pitchFamily="18" charset="0"/>
              </a:rPr>
              <a:t>على تعريف الشيء بأنه محل للحق</a:t>
            </a:r>
            <a:r>
              <a:rPr lang="ar-EG" sz="2400" dirty="0">
                <a:solidFill>
                  <a:srgbClr val="2D3956"/>
                </a:solidFill>
                <a:latin typeface="Times New Roman" panose="02020603050405020304" pitchFamily="18" charset="0"/>
              </a:rPr>
              <a:t>، إن ما لا يصلح من الموجودات أن يكون محلاً للحقوق بطبيعته أو بحكم القانون، لا يعتبر شيئاً بالمعنى القانوني وإن اعتبر كذلك بالمعنى اللغوي الدارج</a:t>
            </a:r>
            <a:r>
              <a:rPr lang="ar-EG" sz="2400" dirty="0" smtClean="0">
                <a:solidFill>
                  <a:srgbClr val="2D3956"/>
                </a:solidFill>
                <a:latin typeface="Times New Roman" panose="02020603050405020304" pitchFamily="18" charset="0"/>
              </a:rPr>
              <a:t>.</a:t>
            </a:r>
            <a:endParaRPr lang="ar-EG" sz="2400" dirty="0">
              <a:solidFill>
                <a:srgbClr val="2D3956"/>
              </a:solidFill>
              <a:latin typeface="Times New Roman" panose="02020603050405020304" pitchFamily="18" charset="0"/>
            </a:endParaRPr>
          </a:p>
          <a:p>
            <a:pPr algn="just" rtl="1"/>
            <a:r>
              <a:rPr lang="ar-EG" sz="2400" dirty="0" smtClean="0">
                <a:solidFill>
                  <a:srgbClr val="2D3956"/>
                </a:solidFill>
                <a:latin typeface="Times New Roman" panose="02020603050405020304" pitchFamily="18" charset="0"/>
              </a:rPr>
              <a:t>- </a:t>
            </a:r>
            <a:r>
              <a:rPr lang="ar-EG" sz="2400" b="1" dirty="0" smtClean="0">
                <a:solidFill>
                  <a:srgbClr val="2D3956"/>
                </a:solidFill>
                <a:latin typeface="Times New Roman" panose="02020603050405020304" pitchFamily="18" charset="0"/>
              </a:rPr>
              <a:t>يتضح </a:t>
            </a:r>
            <a:r>
              <a:rPr lang="ar-EG" sz="2400" b="1" dirty="0">
                <a:solidFill>
                  <a:srgbClr val="2D3956"/>
                </a:solidFill>
                <a:latin typeface="Times New Roman" panose="02020603050405020304" pitchFamily="18" charset="0"/>
              </a:rPr>
              <a:t>من كل ما تقدم بأن </a:t>
            </a:r>
            <a:r>
              <a:rPr lang="ar-EG" sz="2400" dirty="0">
                <a:solidFill>
                  <a:srgbClr val="2D3956"/>
                </a:solidFill>
                <a:latin typeface="Times New Roman" panose="02020603050405020304" pitchFamily="18" charset="0"/>
              </a:rPr>
              <a:t>الأشياء منها ما هو خطر ومنها ما هو غير خطر، وأما الخطر منها فهو الذي يمثل الأهمية الكبيرة نتيجة لكثرة الحوادث التي قد تنشأ عن استخدامها، وهذه إما آلات ميكانيكية أو أشياء تحتاج إلى عناية خاصة نتيجة الخطورة الملازمة لها، ويضاف إليها الحيوانات كأشياء حية غير عاقلة. </a:t>
            </a:r>
            <a:r>
              <a:rPr lang="ar-EG" sz="2400" dirty="0" smtClean="0">
                <a:solidFill>
                  <a:srgbClr val="2D3956"/>
                </a:solidFill>
                <a:latin typeface="Times New Roman" panose="02020603050405020304" pitchFamily="18" charset="0"/>
              </a:rPr>
              <a:t>ونشير لذلك على النحو التالي:</a:t>
            </a:r>
            <a:endParaRPr lang="ar-EG" sz="2400" dirty="0">
              <a:solidFill>
                <a:srgbClr val="2D3956"/>
              </a:solidFill>
              <a:latin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52337320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3205633" y="829860"/>
            <a:ext cx="505639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الذكاء الاصطناعي شئ مادي: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24817" y="2019470"/>
            <a:ext cx="11661840" cy="4955203"/>
          </a:xfrm>
          <a:prstGeom prst="rect">
            <a:avLst/>
          </a:prstGeom>
          <a:noFill/>
        </p:spPr>
        <p:txBody>
          <a:bodyPr wrap="square" rtlCol="0">
            <a:spAutoFit/>
          </a:bodyPr>
          <a:lstStyle/>
          <a:p>
            <a:pPr algn="just" rtl="1"/>
            <a:r>
              <a:rPr lang="ar-EG" sz="2800" b="1" u="sng" dirty="0" smtClean="0">
                <a:solidFill>
                  <a:srgbClr val="2D3956"/>
                </a:solidFill>
                <a:latin typeface="Times New Roman" panose="02020603050405020304" pitchFamily="18" charset="0"/>
              </a:rPr>
              <a:t>1- الآلات الميكانيكية:</a:t>
            </a:r>
          </a:p>
          <a:p>
            <a:pPr algn="just" rtl="1"/>
            <a:r>
              <a:rPr lang="ar-EG" sz="2400" dirty="0" smtClean="0">
                <a:solidFill>
                  <a:srgbClr val="2D3956"/>
                </a:solidFill>
                <a:latin typeface="Times New Roman" panose="02020603050405020304" pitchFamily="18" charset="0"/>
              </a:rPr>
              <a:t>- </a:t>
            </a:r>
            <a:r>
              <a:rPr lang="ar-EG" sz="2400" b="1" dirty="0" smtClean="0">
                <a:solidFill>
                  <a:srgbClr val="2D3956"/>
                </a:solidFill>
                <a:latin typeface="Times New Roman" panose="02020603050405020304" pitchFamily="18" charset="0"/>
              </a:rPr>
              <a:t>لم </a:t>
            </a:r>
            <a:r>
              <a:rPr lang="ar-EG" sz="2400" b="1" dirty="0">
                <a:solidFill>
                  <a:srgbClr val="2D3956"/>
                </a:solidFill>
                <a:latin typeface="Times New Roman" panose="02020603050405020304" pitchFamily="18" charset="0"/>
              </a:rPr>
              <a:t>يرد تعريف لها في التشريعات، </a:t>
            </a:r>
            <a:r>
              <a:rPr lang="ar-EG" sz="2400" dirty="0">
                <a:solidFill>
                  <a:srgbClr val="2D3956"/>
                </a:solidFill>
                <a:latin typeface="Times New Roman" panose="02020603050405020304" pitchFamily="18" charset="0"/>
              </a:rPr>
              <a:t>وقد أحسن المشرع عندما لم يورد </a:t>
            </a:r>
            <a:r>
              <a:rPr lang="ar-EG" sz="2400" dirty="0" smtClean="0">
                <a:solidFill>
                  <a:srgbClr val="2D3956"/>
                </a:solidFill>
                <a:latin typeface="Times New Roman" panose="02020603050405020304" pitchFamily="18" charset="0"/>
              </a:rPr>
              <a:t>تعريفاً محدداً </a:t>
            </a:r>
            <a:r>
              <a:rPr lang="ar-EG" sz="2400" dirty="0">
                <a:solidFill>
                  <a:srgbClr val="2D3956"/>
                </a:solidFill>
                <a:latin typeface="Times New Roman" panose="02020603050405020304" pitchFamily="18" charset="0"/>
              </a:rPr>
              <a:t>لتلك الآلات ولم يقتصرها على نطاق محدد، ويبدو أراد أن يترك تحديد مفهوم </a:t>
            </a:r>
            <a:r>
              <a:rPr lang="ar-EG" sz="2400" dirty="0" smtClean="0">
                <a:solidFill>
                  <a:srgbClr val="2D3956"/>
                </a:solidFill>
                <a:latin typeface="Times New Roman" panose="02020603050405020304" pitchFamily="18" charset="0"/>
              </a:rPr>
              <a:t>ذلك للجهود </a:t>
            </a:r>
            <a:r>
              <a:rPr lang="ar-EG" sz="2400" dirty="0">
                <a:solidFill>
                  <a:srgbClr val="2D3956"/>
                </a:solidFill>
                <a:latin typeface="Times New Roman" panose="02020603050405020304" pitchFamily="18" charset="0"/>
              </a:rPr>
              <a:t>الفقهية والقضائية التي تتبلور مع تطور المخترعات والاكتشافات التي تزيد من نطاق مدلول لتلك </a:t>
            </a:r>
            <a:r>
              <a:rPr lang="ar-EG" sz="2400" dirty="0" smtClean="0">
                <a:solidFill>
                  <a:srgbClr val="2D3956"/>
                </a:solidFill>
                <a:latin typeface="Times New Roman" panose="02020603050405020304" pitchFamily="18" charset="0"/>
              </a:rPr>
              <a:t>الآلات. </a:t>
            </a:r>
          </a:p>
          <a:p>
            <a:pPr algn="just" rtl="1"/>
            <a:r>
              <a:rPr lang="ar-EG" sz="2400" b="1" u="sng" dirty="0" smtClean="0">
                <a:solidFill>
                  <a:srgbClr val="2D3956"/>
                </a:solidFill>
                <a:latin typeface="Times New Roman" panose="02020603050405020304" pitchFamily="18" charset="0"/>
              </a:rPr>
              <a:t>- وهناك </a:t>
            </a:r>
            <a:r>
              <a:rPr lang="ar-EG" sz="2400" b="1" u="sng" dirty="0">
                <a:solidFill>
                  <a:srgbClr val="2D3956"/>
                </a:solidFill>
                <a:latin typeface="Times New Roman" panose="02020603050405020304" pitchFamily="18" charset="0"/>
              </a:rPr>
              <a:t>من عرفها بأنها: </a:t>
            </a:r>
            <a:r>
              <a:rPr lang="ar-EG" sz="2400" dirty="0">
                <a:solidFill>
                  <a:srgbClr val="2D3956"/>
                </a:solidFill>
                <a:latin typeface="Times New Roman" panose="02020603050405020304" pitchFamily="18" charset="0"/>
              </a:rPr>
              <a:t>"مجموعة من الأجسام الصلبة الغرض منها تحويل عمل إلى عمل آخر أو شيء آخر وتستمد حركتها من محرك أو قوة دافعة لها سواء أكانت تلك القوة تتولد عن البخار أم المياه أم الكهرباء أم النفط أم الطاقة الذرية أم النووية باستثناء الإنسان أم </a:t>
            </a:r>
            <a:r>
              <a:rPr lang="ar-EG" sz="2400" dirty="0" smtClean="0">
                <a:solidFill>
                  <a:srgbClr val="2D3956"/>
                </a:solidFill>
                <a:latin typeface="Times New Roman" panose="02020603050405020304" pitchFamily="18" charset="0"/>
              </a:rPr>
              <a:t>الحيوان».</a:t>
            </a:r>
          </a:p>
          <a:p>
            <a:pPr algn="just" rtl="1"/>
            <a:r>
              <a:rPr lang="ar-EG" sz="2400" dirty="0" smtClean="0">
                <a:solidFill>
                  <a:srgbClr val="2D3956"/>
                </a:solidFill>
                <a:latin typeface="Times New Roman" panose="02020603050405020304" pitchFamily="18" charset="0"/>
              </a:rPr>
              <a:t>- وقد </a:t>
            </a:r>
            <a:r>
              <a:rPr lang="ar-EG" sz="2400" dirty="0">
                <a:solidFill>
                  <a:srgbClr val="2D3956"/>
                </a:solidFill>
                <a:latin typeface="Times New Roman" panose="02020603050405020304" pitchFamily="18" charset="0"/>
              </a:rPr>
              <a:t>تكون بشكل تساقط المياه أو أي شيء آخر يسقط على أجزاء الآلة فيجعلها تتحرك تبعاً لهذا الضغط، </a:t>
            </a:r>
            <a:r>
              <a:rPr lang="ar-EG" sz="2400" b="1" u="sng" dirty="0">
                <a:solidFill>
                  <a:srgbClr val="2D3956"/>
                </a:solidFill>
                <a:latin typeface="Times New Roman" panose="02020603050405020304" pitchFamily="18" charset="0"/>
              </a:rPr>
              <a:t>إذن فالآلة الميكانيكية:</a:t>
            </a:r>
            <a:r>
              <a:rPr lang="ar-EG" sz="2400" dirty="0">
                <a:solidFill>
                  <a:srgbClr val="2D3956"/>
                </a:solidFill>
                <a:latin typeface="Times New Roman" panose="02020603050405020304" pitchFamily="18" charset="0"/>
              </a:rPr>
              <a:t> هي الآلة المزودة بمحرك ذاتي أو بقوة دافعة باستثناء قوة الإنسان أو قوة الحيوان أياً كانت المادة المصنوعة منها هذه الآلة والغرض المخصص لها وأياً كان الوقود الذي تعمل به ويحرك طاقتها أو بقوة البخار أو الكهرباء أو المحروقات الأخرى أو الطاقة </a:t>
            </a:r>
            <a:r>
              <a:rPr lang="ar-EG" sz="2400" dirty="0" smtClean="0">
                <a:solidFill>
                  <a:srgbClr val="2D3956"/>
                </a:solidFill>
                <a:latin typeface="Times New Roman" panose="02020603050405020304" pitchFamily="18" charset="0"/>
              </a:rPr>
              <a:t>الذرية.</a:t>
            </a:r>
          </a:p>
          <a:p>
            <a:pPr marL="342900" indent="-342900" algn="just" rtl="1">
              <a:buFontTx/>
              <a:buChar char="-"/>
            </a:pPr>
            <a:endParaRPr lang="ar-EG" sz="2400" dirty="0" smtClean="0">
              <a:solidFill>
                <a:srgbClr val="2D3956"/>
              </a:solidFill>
              <a:latin typeface="Times New Roman" panose="02020603050405020304" pitchFamily="18" charset="0"/>
            </a:endParaRPr>
          </a:p>
          <a:p>
            <a:pPr marL="342900" indent="-342900" algn="just" rtl="1">
              <a:buFontTx/>
              <a:buChar char="-"/>
            </a:pPr>
            <a:endParaRPr lang="ar-EG" sz="2400" dirty="0">
              <a:solidFill>
                <a:srgbClr val="2D3956"/>
              </a:solidFill>
              <a:latin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7262015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3205633" y="829860"/>
            <a:ext cx="505639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الذكاء الاصطناعي شئ مادي: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24817" y="2019470"/>
            <a:ext cx="11661840" cy="4216539"/>
          </a:xfrm>
          <a:prstGeom prst="rect">
            <a:avLst/>
          </a:prstGeom>
          <a:noFill/>
        </p:spPr>
        <p:txBody>
          <a:bodyPr wrap="square" rtlCol="0">
            <a:spAutoFit/>
          </a:bodyPr>
          <a:lstStyle/>
          <a:p>
            <a:pPr algn="just" rtl="1"/>
            <a:r>
              <a:rPr lang="ar-EG" sz="2800" b="1" u="sng" dirty="0" smtClean="0">
                <a:solidFill>
                  <a:srgbClr val="2D3956"/>
                </a:solidFill>
                <a:latin typeface="Times New Roman" panose="02020603050405020304" pitchFamily="18" charset="0"/>
              </a:rPr>
              <a:t>1- الآلات الميكانيكية:</a:t>
            </a:r>
          </a:p>
          <a:p>
            <a:pPr algn="just" rtl="1"/>
            <a:r>
              <a:rPr lang="ar-EG" sz="2400" dirty="0" smtClean="0">
                <a:solidFill>
                  <a:srgbClr val="2D3956"/>
                </a:solidFill>
                <a:latin typeface="Times New Roman" panose="02020603050405020304" pitchFamily="18" charset="0"/>
              </a:rPr>
              <a:t>- </a:t>
            </a:r>
            <a:r>
              <a:rPr lang="ar-EG" sz="2400" b="1" u="sng" dirty="0" smtClean="0">
                <a:solidFill>
                  <a:srgbClr val="2D3956"/>
                </a:solidFill>
                <a:latin typeface="Times New Roman" panose="02020603050405020304" pitchFamily="18" charset="0"/>
              </a:rPr>
              <a:t>ولا أهمية </a:t>
            </a:r>
            <a:r>
              <a:rPr lang="ar-EG" sz="2400" b="1" u="sng" dirty="0">
                <a:solidFill>
                  <a:srgbClr val="2D3956"/>
                </a:solidFill>
                <a:latin typeface="Times New Roman" panose="02020603050405020304" pitchFamily="18" charset="0"/>
              </a:rPr>
              <a:t>للغرض الذي من أجله تستعمل الآلة ولا المواد المصنوعة منها ولا الشكل الذي تتخذه </a:t>
            </a:r>
            <a:r>
              <a:rPr lang="ar-EG" sz="2400" dirty="0">
                <a:solidFill>
                  <a:srgbClr val="2D3956"/>
                </a:solidFill>
                <a:latin typeface="Times New Roman" panose="02020603050405020304" pitchFamily="18" charset="0"/>
              </a:rPr>
              <a:t>سواء أكانت العقارات أم منقولات أم جزء منها كالسلالم الكهرو ميكانيكية في العمارات والأسواق التجارية والأبواب التي تفتح بحركة ذاتية (كهرومغناطيسية) أم العقارات بالتخصيص كالمصاعد الكهربائية، وقد أطلق المشرع هذه التسمية (الميكانيكية) دون أن يقيد أو يحدد مفهوم الآلات الميكانيكية، ولا يغير من طبيعة الآلة الميكانيكية سواء أكانت مثبتة في الأرض أم كانت أجهزة قابلة للنقل أو الحركة من مكان لآخر وسواء أكانت ذاتية الحركة والنقل ام كانت محمولة وسواء أكان لها محرك أم أكثر أم كانت تحتوي على منظومة متكاملة من المحركات كالسيارات والدراجات النارية والقطارات والسفن والمعامل الكبيرة بمختلف أنواعها والأسلحة الميكانيكية التي تعمل على قوة دفع الضغط، وعلى الرغم من عدم احتوائها على محرك فبعض الآلات الميكانيكية تعمل ذاتياً بمجرد نصب وتهيئة مستلزمات عملها وهي تستمد عملها من قوتها التي تنبع من قوة الضغط أو الفعل ورد </a:t>
            </a:r>
            <a:r>
              <a:rPr lang="ar-EG" sz="2400" dirty="0" smtClean="0">
                <a:solidFill>
                  <a:srgbClr val="2D3956"/>
                </a:solidFill>
                <a:latin typeface="Times New Roman" panose="02020603050405020304" pitchFamily="18" charset="0"/>
              </a:rPr>
              <a:t>الفعل.</a:t>
            </a:r>
          </a:p>
          <a:p>
            <a:pPr marL="342900" indent="-342900" algn="just" rtl="1">
              <a:buFontTx/>
              <a:buChar char="-"/>
            </a:pPr>
            <a:endParaRPr lang="ar-EG" sz="2400" dirty="0">
              <a:solidFill>
                <a:srgbClr val="2D3956"/>
              </a:solidFill>
              <a:latin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21358925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3205633" y="829860"/>
            <a:ext cx="505639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الذكاء الاصطناعي شئ مادي: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24817" y="2019470"/>
            <a:ext cx="11661840" cy="3108543"/>
          </a:xfrm>
          <a:prstGeom prst="rect">
            <a:avLst/>
          </a:prstGeom>
          <a:noFill/>
        </p:spPr>
        <p:txBody>
          <a:bodyPr wrap="square" rtlCol="0">
            <a:spAutoFit/>
          </a:bodyPr>
          <a:lstStyle/>
          <a:p>
            <a:pPr algn="just" rtl="1"/>
            <a:r>
              <a:rPr lang="ar-EG" sz="2800" b="1" u="sng" dirty="0">
                <a:solidFill>
                  <a:srgbClr val="2D3956"/>
                </a:solidFill>
                <a:latin typeface="Times New Roman" panose="02020603050405020304" pitchFamily="18" charset="0"/>
              </a:rPr>
              <a:t>2- الأشياء الخطرة التي تحتاج إلى عناية خاصة للوقاية من ضررها:</a:t>
            </a:r>
            <a:endParaRPr lang="ar-EG" sz="2800" b="1" u="sng" dirty="0" smtClean="0">
              <a:solidFill>
                <a:srgbClr val="2D3956"/>
              </a:solidFill>
              <a:latin typeface="Times New Roman" panose="02020603050405020304" pitchFamily="18" charset="0"/>
            </a:endParaRPr>
          </a:p>
          <a:p>
            <a:pPr algn="just" rtl="1"/>
            <a:r>
              <a:rPr lang="ar-EG" sz="2400" dirty="0" smtClean="0">
                <a:solidFill>
                  <a:srgbClr val="2D3956"/>
                </a:solidFill>
                <a:latin typeface="Times New Roman" panose="02020603050405020304" pitchFamily="18" charset="0"/>
              </a:rPr>
              <a:t>- لتحديد </a:t>
            </a:r>
            <a:r>
              <a:rPr lang="ar-EG" sz="2400" dirty="0">
                <a:solidFill>
                  <a:srgbClr val="2D3956"/>
                </a:solidFill>
                <a:latin typeface="Times New Roman" panose="02020603050405020304" pitchFamily="18" charset="0"/>
              </a:rPr>
              <a:t>معيار الأشياء الخطرة التي تتطلب عناية خاصة، لابد وأن نبين موقف الفقه، لنستعين به في تحديد المقصود بهذه الأشياء، إذ ينصب رأي الفقهاء في تحديد هذا المفهوم في اتجاهين هما</a:t>
            </a:r>
            <a:r>
              <a:rPr lang="ar-EG" sz="2400" dirty="0" smtClean="0">
                <a:solidFill>
                  <a:srgbClr val="2D3956"/>
                </a:solidFill>
                <a:latin typeface="Times New Roman" panose="02020603050405020304" pitchFamily="18" charset="0"/>
              </a:rPr>
              <a:t>:</a:t>
            </a:r>
          </a:p>
          <a:p>
            <a:pPr algn="just" rtl="1"/>
            <a:r>
              <a:rPr lang="ar-EG" sz="2400" dirty="0" smtClean="0">
                <a:solidFill>
                  <a:srgbClr val="2D3956"/>
                </a:solidFill>
                <a:latin typeface="Times New Roman" panose="02020603050405020304" pitchFamily="18" charset="0"/>
              </a:rPr>
              <a:t>• </a:t>
            </a:r>
            <a:r>
              <a:rPr lang="ar-EG" sz="2400" b="1" u="sng" dirty="0" smtClean="0">
                <a:solidFill>
                  <a:srgbClr val="2D3956"/>
                </a:solidFill>
                <a:latin typeface="Times New Roman" panose="02020603050405020304" pitchFamily="18" charset="0"/>
              </a:rPr>
              <a:t>الاتجاه </a:t>
            </a:r>
            <a:r>
              <a:rPr lang="ar-EG" sz="2400" b="1" u="sng" dirty="0">
                <a:solidFill>
                  <a:srgbClr val="2D3956"/>
                </a:solidFill>
                <a:latin typeface="Times New Roman" panose="02020603050405020304" pitchFamily="18" charset="0"/>
              </a:rPr>
              <a:t>الأول:</a:t>
            </a:r>
          </a:p>
          <a:p>
            <a:pPr algn="just" rtl="1"/>
            <a:r>
              <a:rPr lang="ar-EG" sz="2400" dirty="0" smtClean="0">
                <a:solidFill>
                  <a:srgbClr val="2D3956"/>
                </a:solidFill>
                <a:latin typeface="Times New Roman" panose="02020603050405020304" pitchFamily="18" charset="0"/>
              </a:rPr>
              <a:t>- </a:t>
            </a:r>
            <a:r>
              <a:rPr lang="ar-EG" sz="2400" b="1" dirty="0" smtClean="0">
                <a:solidFill>
                  <a:srgbClr val="2D3956"/>
                </a:solidFill>
                <a:latin typeface="Times New Roman" panose="02020603050405020304" pitchFamily="18" charset="0"/>
              </a:rPr>
              <a:t>يرى </a:t>
            </a:r>
            <a:r>
              <a:rPr lang="ar-EG" sz="2400" b="1" dirty="0">
                <a:solidFill>
                  <a:srgbClr val="2D3956"/>
                </a:solidFill>
                <a:latin typeface="Times New Roman" panose="02020603050405020304" pitchFamily="18" charset="0"/>
              </a:rPr>
              <a:t>أنصاره أن الشيء يتطلب عناية خاصة للوقاية من ضرره إذا كان خطراً بطبيعته فقط</a:t>
            </a:r>
            <a:r>
              <a:rPr lang="ar-EG" sz="2400" dirty="0">
                <a:solidFill>
                  <a:srgbClr val="2D3956"/>
                </a:solidFill>
                <a:latin typeface="Times New Roman" panose="02020603050405020304" pitchFamily="18" charset="0"/>
              </a:rPr>
              <a:t> والذي لا يمكن إهماله أو تركه من دون عناية </a:t>
            </a:r>
            <a:r>
              <a:rPr lang="ar-EG" sz="2400" dirty="0" smtClean="0">
                <a:solidFill>
                  <a:srgbClr val="2D3956"/>
                </a:solidFill>
                <a:latin typeface="Times New Roman" panose="02020603050405020304" pitchFamily="18" charset="0"/>
              </a:rPr>
              <a:t>خاصة، </a:t>
            </a:r>
            <a:r>
              <a:rPr lang="ar-EG" sz="2400" dirty="0">
                <a:solidFill>
                  <a:srgbClr val="2D3956"/>
                </a:solidFill>
                <a:latin typeface="Times New Roman" panose="02020603050405020304" pitchFamily="18" charset="0"/>
              </a:rPr>
              <a:t>كالبنادق ورصاص الصيد والأسلاك الكهربائية والمفرقعات، فالأشياء التي لا تعد خطرة بطبيعتها وإنما ترجع خطورتها إلى الظروف المحيطة بها وملابساتها فلا تعد وفقاً لهذا الاتجاه من الأشياء التي تستوجب عناية خاصة ومن ثم لا يمكن أن نعدها من الأشياء </a:t>
            </a:r>
            <a:r>
              <a:rPr lang="ar-EG" sz="2400" dirty="0" smtClean="0">
                <a:solidFill>
                  <a:srgbClr val="2D3956"/>
                </a:solidFill>
                <a:latin typeface="Times New Roman" panose="02020603050405020304" pitchFamily="18" charset="0"/>
              </a:rPr>
              <a:t>الخطرة.</a:t>
            </a:r>
            <a:endParaRPr lang="ar-EG" sz="2400" dirty="0">
              <a:solidFill>
                <a:srgbClr val="2D3956"/>
              </a:solidFill>
              <a:latin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7041729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3205633" y="829860"/>
            <a:ext cx="505639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الذكاء الاصطناعي شئ مادي: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24817" y="2019470"/>
            <a:ext cx="11661840" cy="4585871"/>
          </a:xfrm>
          <a:prstGeom prst="rect">
            <a:avLst/>
          </a:prstGeom>
          <a:noFill/>
        </p:spPr>
        <p:txBody>
          <a:bodyPr wrap="square" rtlCol="0">
            <a:spAutoFit/>
          </a:bodyPr>
          <a:lstStyle/>
          <a:p>
            <a:pPr algn="just" rtl="1"/>
            <a:r>
              <a:rPr lang="ar-EG" sz="2800" b="1" u="sng" dirty="0">
                <a:solidFill>
                  <a:srgbClr val="2D3956"/>
                </a:solidFill>
                <a:latin typeface="Times New Roman" panose="02020603050405020304" pitchFamily="18" charset="0"/>
              </a:rPr>
              <a:t>2- الأشياء الخطرة التي تحتاج إلى عناية خاصة للوقاية من ضررها</a:t>
            </a:r>
            <a:r>
              <a:rPr lang="ar-EG" sz="2800" b="1" u="sng" dirty="0" smtClean="0">
                <a:solidFill>
                  <a:srgbClr val="2D3956"/>
                </a:solidFill>
                <a:latin typeface="Times New Roman" panose="02020603050405020304" pitchFamily="18" charset="0"/>
              </a:rPr>
              <a:t>:</a:t>
            </a:r>
          </a:p>
          <a:p>
            <a:pPr algn="just" rtl="1"/>
            <a:r>
              <a:rPr lang="ar-EG" sz="2400" dirty="0" smtClean="0">
                <a:solidFill>
                  <a:srgbClr val="2D3956"/>
                </a:solidFill>
                <a:latin typeface="Times New Roman" panose="02020603050405020304" pitchFamily="18" charset="0"/>
              </a:rPr>
              <a:t> </a:t>
            </a:r>
            <a:r>
              <a:rPr lang="ar-EG" sz="2400" b="1" u="sng" dirty="0" smtClean="0">
                <a:solidFill>
                  <a:srgbClr val="2D3956"/>
                </a:solidFill>
                <a:latin typeface="Times New Roman" panose="02020603050405020304" pitchFamily="18" charset="0"/>
              </a:rPr>
              <a:t>• الاتجاه </a:t>
            </a:r>
            <a:r>
              <a:rPr lang="ar-EG" sz="2400" b="1" u="sng" dirty="0">
                <a:solidFill>
                  <a:srgbClr val="2D3956"/>
                </a:solidFill>
                <a:latin typeface="Times New Roman" panose="02020603050405020304" pitchFamily="18" charset="0"/>
              </a:rPr>
              <a:t>الثاني:</a:t>
            </a:r>
          </a:p>
          <a:p>
            <a:pPr algn="just" rtl="1"/>
            <a:r>
              <a:rPr lang="ar-EG" sz="2400" dirty="0" smtClean="0">
                <a:solidFill>
                  <a:srgbClr val="2D3956"/>
                </a:solidFill>
                <a:latin typeface="Times New Roman" panose="02020603050405020304" pitchFamily="18" charset="0"/>
              </a:rPr>
              <a:t>- يرى </a:t>
            </a:r>
            <a:r>
              <a:rPr lang="ar-EG" sz="2400" dirty="0">
                <a:solidFill>
                  <a:srgbClr val="2D3956"/>
                </a:solidFill>
                <a:latin typeface="Times New Roman" panose="02020603050405020304" pitchFamily="18" charset="0"/>
              </a:rPr>
              <a:t>أنصاره أن مفهوم العناية الخاصة يشمل الأشياء الخطرة بحكم طبيعتها وكذلك الأشياء الخطرة بسبب الظروف أو الملابسات المحيطة بها، فالاتجاه الأول تستلزم طبيعته العناية الخاصة في حراسته لما يصاحب تلك الطبيعة من خطورة تتلازم معها وهذه الأشياء تحتاج باستمرار إلى أن تكون حراستها متسمة بالعناية الخاصة من أجل تجنب خطرها ولا يمكن القيام بذلك إلا ببذل العناية الفائقة (فوق المعتادة) لتعاظم احتمال تسببها في إحداث الضرر، أما الاتجاه الثاني فهي الأشياء التي تستمد خطورتها من الظروف والملابسات التي تحيط بها بغض النظر عن طبيعتها، أي حتى لو كانت بطبيعتها غير خطرة فقد تكون الظروف المحيطة بذلك الشيء، تجعل منه خطراً مما يتطلب عناية خاصة في حراسته حتى لا يتسبب بإضرار </a:t>
            </a:r>
            <a:r>
              <a:rPr lang="ar-EG" sz="2400" dirty="0" smtClean="0">
                <a:solidFill>
                  <a:srgbClr val="2D3956"/>
                </a:solidFill>
                <a:latin typeface="Times New Roman" panose="02020603050405020304" pitchFamily="18" charset="0"/>
              </a:rPr>
              <a:t>للغير.</a:t>
            </a:r>
          </a:p>
          <a:p>
            <a:pPr algn="just" rtl="1"/>
            <a:r>
              <a:rPr lang="ar-EG" sz="2400" b="1" u="sng" dirty="0" smtClean="0">
                <a:solidFill>
                  <a:srgbClr val="2D3956"/>
                </a:solidFill>
                <a:latin typeface="Times New Roman" panose="02020603050405020304" pitchFamily="18" charset="0"/>
              </a:rPr>
              <a:t>- ويذهب الرأي الراجح إلى تعريف الشيء </a:t>
            </a:r>
            <a:r>
              <a:rPr lang="ar-EG" sz="2400" b="1" u="sng" dirty="0">
                <a:solidFill>
                  <a:srgbClr val="2D3956"/>
                </a:solidFill>
                <a:latin typeface="Times New Roman" panose="02020603050405020304" pitchFamily="18" charset="0"/>
              </a:rPr>
              <a:t>الخطر </a:t>
            </a:r>
            <a:r>
              <a:rPr lang="ar-EG" sz="2400" dirty="0">
                <a:solidFill>
                  <a:srgbClr val="2D3956"/>
                </a:solidFill>
                <a:latin typeface="Times New Roman" panose="02020603050405020304" pitchFamily="18" charset="0"/>
              </a:rPr>
              <a:t>بأنه الشيء الذي يهدد عادة بإحداث </a:t>
            </a:r>
            <a:r>
              <a:rPr lang="ar-EG" sz="2400" dirty="0" smtClean="0">
                <a:solidFill>
                  <a:srgbClr val="2D3956"/>
                </a:solidFill>
                <a:latin typeface="Times New Roman" panose="02020603050405020304" pitchFamily="18" charset="0"/>
              </a:rPr>
              <a:t>الضرر« أو </a:t>
            </a:r>
            <a:r>
              <a:rPr lang="ar-EG" sz="2400" dirty="0">
                <a:solidFill>
                  <a:srgbClr val="2D3956"/>
                </a:solidFill>
                <a:latin typeface="Times New Roman" panose="02020603050405020304" pitchFamily="18" charset="0"/>
              </a:rPr>
              <a:t>أنه " الشيء الذي ينطوي على خطورة ذاتية</a:t>
            </a:r>
            <a:r>
              <a:rPr lang="ar-EG" sz="2400" dirty="0" smtClean="0">
                <a:solidFill>
                  <a:srgbClr val="2D3956"/>
                </a:solidFill>
                <a:latin typeface="Times New Roman" panose="02020603050405020304" pitchFamily="18" charset="0"/>
              </a:rPr>
              <a:t>"، </a:t>
            </a:r>
            <a:r>
              <a:rPr lang="ar-EG" sz="2400" dirty="0">
                <a:solidFill>
                  <a:srgbClr val="2D3956"/>
                </a:solidFill>
                <a:latin typeface="Times New Roman" panose="02020603050405020304" pitchFamily="18" charset="0"/>
              </a:rPr>
              <a:t>إذ إن وجود هذه الخطورة بفعل الشيء لابد أن تكون ناتجة عن الطبيعة الخطرة للشيء وعن كون هذا الشيء الخطر مستخدماً في تنفيذ الالتزام.</a:t>
            </a: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7375428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3205633" y="829860"/>
            <a:ext cx="505639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الذكاء الاصطناعي شئ مادي: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24817" y="2019470"/>
            <a:ext cx="11661840" cy="2000548"/>
          </a:xfrm>
          <a:prstGeom prst="rect">
            <a:avLst/>
          </a:prstGeom>
          <a:noFill/>
        </p:spPr>
        <p:txBody>
          <a:bodyPr wrap="square" rtlCol="0">
            <a:spAutoFit/>
          </a:bodyPr>
          <a:lstStyle/>
          <a:p>
            <a:pPr algn="just" rtl="1"/>
            <a:r>
              <a:rPr lang="ar-EG" sz="2800" b="1" u="sng" dirty="0" smtClean="0">
                <a:solidFill>
                  <a:srgbClr val="2D3956"/>
                </a:solidFill>
                <a:latin typeface="Times New Roman" panose="02020603050405020304" pitchFamily="18" charset="0"/>
              </a:rPr>
              <a:t>3- الحيوان:</a:t>
            </a:r>
          </a:p>
          <a:p>
            <a:pPr algn="just" rtl="1"/>
            <a:r>
              <a:rPr lang="ar-EG" sz="2400" dirty="0" smtClean="0">
                <a:solidFill>
                  <a:srgbClr val="2D3956"/>
                </a:solidFill>
                <a:latin typeface="Times New Roman" panose="02020603050405020304" pitchFamily="18" charset="0"/>
              </a:rPr>
              <a:t>- </a:t>
            </a:r>
            <a:r>
              <a:rPr lang="ar-EG" sz="2400" b="1" dirty="0">
                <a:solidFill>
                  <a:srgbClr val="2D3956"/>
                </a:solidFill>
                <a:latin typeface="Times New Roman" panose="02020603050405020304" pitchFamily="18" charset="0"/>
              </a:rPr>
              <a:t>ويقصد به الكائن الحي الغير عاقل</a:t>
            </a:r>
            <a:r>
              <a:rPr lang="ar-EG" sz="2400" dirty="0">
                <a:solidFill>
                  <a:srgbClr val="2D3956"/>
                </a:solidFill>
                <a:latin typeface="Times New Roman" panose="02020603050405020304" pitchFamily="18" charset="0"/>
              </a:rPr>
              <a:t>، وهو يدخل ضمن الأشياء المادية الحية، دون التقيد بنوع معين من الحيوانات، ولا بأصنافها ولا بأحجامها صغيرة كانت أم كبيرة، فهي على الرغم من قدرتها على الحركة إلا أنها عديمة العقل مما يجعلها داخلة ضمن مفهوم الأشياء المادية، إلا أن المشرع الفرنسي قد أحدث تطوراً على طبيعة الحيوان، فنقلها من الطبيعة الشيئية إلى الطبيعة شبه الشخصية، وعدها شخص قانوني ولو ذو شخصية </a:t>
            </a:r>
            <a:r>
              <a:rPr lang="ar-EG" sz="2400" dirty="0" smtClean="0">
                <a:solidFill>
                  <a:srgbClr val="2D3956"/>
                </a:solidFill>
                <a:latin typeface="Times New Roman" panose="02020603050405020304" pitchFamily="18" charset="0"/>
              </a:rPr>
              <a:t>محدودة.</a:t>
            </a:r>
            <a:endParaRPr lang="ar-EG" sz="2400" dirty="0">
              <a:solidFill>
                <a:srgbClr val="2D3956"/>
              </a:solidFill>
              <a:latin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406489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3205633" y="829860"/>
            <a:ext cx="505639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الذكاء الاصطناعي شئ مادي: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24817" y="2019470"/>
            <a:ext cx="11661840" cy="3477875"/>
          </a:xfrm>
          <a:prstGeom prst="rect">
            <a:avLst/>
          </a:prstGeom>
          <a:noFill/>
        </p:spPr>
        <p:txBody>
          <a:bodyPr wrap="square" rtlCol="0">
            <a:spAutoFit/>
          </a:bodyPr>
          <a:lstStyle/>
          <a:p>
            <a:pPr algn="just" rtl="1"/>
            <a:r>
              <a:rPr lang="ar-EG" sz="2800" b="1" u="sng" dirty="0">
                <a:solidFill>
                  <a:srgbClr val="2D3956"/>
                </a:solidFill>
                <a:latin typeface="Times New Roman" panose="02020603050405020304" pitchFamily="18" charset="0"/>
              </a:rPr>
              <a:t>ثانياً</a:t>
            </a:r>
            <a:r>
              <a:rPr lang="ar-EG" sz="2800" b="1" u="sng" dirty="0" smtClean="0">
                <a:solidFill>
                  <a:srgbClr val="2D3956"/>
                </a:solidFill>
                <a:latin typeface="Times New Roman" panose="02020603050405020304" pitchFamily="18" charset="0"/>
              </a:rPr>
              <a:t>: مدى </a:t>
            </a:r>
            <a:r>
              <a:rPr lang="ar-EG" sz="2800" b="1" u="sng" dirty="0">
                <a:solidFill>
                  <a:srgbClr val="2D3956"/>
                </a:solidFill>
                <a:latin typeface="Times New Roman" panose="02020603050405020304" pitchFamily="18" charset="0"/>
              </a:rPr>
              <a:t>إمكانية اعتبار الذكاء الاصطناعي شيء </a:t>
            </a:r>
            <a:r>
              <a:rPr lang="ar-EG" sz="2800" b="1" u="sng" dirty="0" smtClean="0">
                <a:solidFill>
                  <a:srgbClr val="2D3956"/>
                </a:solidFill>
                <a:latin typeface="Times New Roman" panose="02020603050405020304" pitchFamily="18" charset="0"/>
              </a:rPr>
              <a:t>مادي:</a:t>
            </a:r>
          </a:p>
          <a:p>
            <a:pPr algn="just" rtl="1"/>
            <a:r>
              <a:rPr lang="ar-EG" sz="2400" dirty="0" smtClean="0">
                <a:solidFill>
                  <a:srgbClr val="2D3956"/>
                </a:solidFill>
                <a:latin typeface="Times New Roman" panose="02020603050405020304" pitchFamily="18" charset="0"/>
              </a:rPr>
              <a:t>- لقد </a:t>
            </a:r>
            <a:r>
              <a:rPr lang="ar-EG" sz="2400" dirty="0">
                <a:solidFill>
                  <a:srgbClr val="2D3956"/>
                </a:solidFill>
                <a:latin typeface="Times New Roman" panose="02020603050405020304" pitchFamily="18" charset="0"/>
              </a:rPr>
              <a:t>اختلف فقهاء القانون بصدد تحديد طبيعة الذكاء الاصطناعي ومدى قدرة اعتباره شيء مادي من عدمه إلى اتجاهات متصارعة، كل منهم يدعم قوله بمبررات من شأنها </a:t>
            </a:r>
            <a:r>
              <a:rPr lang="ar-EG" sz="2400" dirty="0" smtClean="0">
                <a:solidFill>
                  <a:srgbClr val="2D3956"/>
                </a:solidFill>
                <a:latin typeface="Times New Roman" panose="02020603050405020304" pitchFamily="18" charset="0"/>
              </a:rPr>
              <a:t>أن </a:t>
            </a:r>
            <a:r>
              <a:rPr lang="ar-EG" sz="2400" dirty="0">
                <a:solidFill>
                  <a:srgbClr val="2D3956"/>
                </a:solidFill>
                <a:latin typeface="Times New Roman" panose="02020603050405020304" pitchFamily="18" charset="0"/>
              </a:rPr>
              <a:t>تقربه من الصواب؛ فذهب بعضهم إلى اعتباره شيئاً مادياً، وقال بعضهم الآخر بعدم اعتبار تطبيقات الذكاء الاصطناعي أشياء مادية، وذلك من خلال اعتماد عدة معايير تبلورت فيها اختلافهم في هذا الشأن وهو ما سنبينه </a:t>
            </a:r>
            <a:r>
              <a:rPr lang="ar-EG" sz="2400" dirty="0" smtClean="0">
                <a:solidFill>
                  <a:srgbClr val="2D3956"/>
                </a:solidFill>
                <a:latin typeface="Times New Roman" panose="02020603050405020304" pitchFamily="18" charset="0"/>
              </a:rPr>
              <a:t>على النحو التالي:</a:t>
            </a:r>
          </a:p>
          <a:p>
            <a:pPr algn="just" rtl="1"/>
            <a:r>
              <a:rPr lang="ar-EG" sz="2400" b="1" u="sng" dirty="0" smtClean="0">
                <a:solidFill>
                  <a:srgbClr val="2D3956"/>
                </a:solidFill>
                <a:latin typeface="Times New Roman" panose="02020603050405020304" pitchFamily="18" charset="0"/>
              </a:rPr>
              <a:t>1- قابلية </a:t>
            </a:r>
            <a:r>
              <a:rPr lang="ar-EG" sz="2400" b="1" u="sng" dirty="0">
                <a:solidFill>
                  <a:srgbClr val="2D3956"/>
                </a:solidFill>
                <a:latin typeface="Times New Roman" panose="02020603050405020304" pitchFamily="18" charset="0"/>
              </a:rPr>
              <a:t>التعلم واستقلالية </a:t>
            </a:r>
            <a:r>
              <a:rPr lang="ar-EG" sz="2400" b="1" u="sng" dirty="0" smtClean="0">
                <a:solidFill>
                  <a:srgbClr val="2D3956"/>
                </a:solidFill>
                <a:latin typeface="Times New Roman" panose="02020603050405020304" pitchFamily="18" charset="0"/>
              </a:rPr>
              <a:t>التصرف: </a:t>
            </a:r>
            <a:endParaRPr lang="ar-EG" sz="2400" b="1" u="sng" dirty="0">
              <a:solidFill>
                <a:srgbClr val="2D3956"/>
              </a:solidFill>
              <a:latin typeface="Times New Roman" panose="02020603050405020304" pitchFamily="18" charset="0"/>
            </a:endParaRPr>
          </a:p>
          <a:p>
            <a:pPr algn="just" rtl="1"/>
            <a:r>
              <a:rPr lang="ar-EG" sz="2400" dirty="0" smtClean="0">
                <a:solidFill>
                  <a:srgbClr val="2D3956"/>
                </a:solidFill>
                <a:latin typeface="Times New Roman" panose="02020603050405020304" pitchFamily="18" charset="0"/>
              </a:rPr>
              <a:t>- هناك </a:t>
            </a:r>
            <a:r>
              <a:rPr lang="ar-EG" sz="2400" dirty="0">
                <a:solidFill>
                  <a:srgbClr val="2D3956"/>
                </a:solidFill>
                <a:latin typeface="Times New Roman" panose="02020603050405020304" pitchFamily="18" charset="0"/>
              </a:rPr>
              <a:t>من الفقه من ذهب إلى أن بعض من الأشياء المادية وخاصة في مجال الصناعات الميكانيكية الذكية، لها القدرة على التعلم من البشر والتصرف بشكل مستقل، كالطيار الآلي في الطائرات الجوية، مما يجعل لها ذات الطبيعة التي تتخذها تطبيقات الذكاء الاصطناعي، (القابلة للتعلم وتلقي البيانات، والتصرف </a:t>
            </a:r>
            <a:r>
              <a:rPr lang="ar-EG" sz="2400" dirty="0" smtClean="0">
                <a:solidFill>
                  <a:srgbClr val="2D3956"/>
                </a:solidFill>
                <a:latin typeface="Times New Roman" panose="02020603050405020304" pitchFamily="18" charset="0"/>
              </a:rPr>
              <a:t>باستقلالية).</a:t>
            </a:r>
            <a:endParaRPr lang="ar-EG" sz="2400" dirty="0">
              <a:solidFill>
                <a:srgbClr val="2D3956"/>
              </a:solidFill>
              <a:latin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31707429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3205633" y="829860"/>
            <a:ext cx="505639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الذكاء الاصطناعي شئ مادي: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24817" y="2019470"/>
            <a:ext cx="11661840" cy="3847207"/>
          </a:xfrm>
          <a:prstGeom prst="rect">
            <a:avLst/>
          </a:prstGeom>
          <a:noFill/>
        </p:spPr>
        <p:txBody>
          <a:bodyPr wrap="square" rtlCol="0">
            <a:spAutoFit/>
          </a:bodyPr>
          <a:lstStyle/>
          <a:p>
            <a:pPr algn="just" rtl="1"/>
            <a:r>
              <a:rPr lang="ar-EG" sz="2800" b="1" u="sng" dirty="0" smtClean="0">
                <a:solidFill>
                  <a:srgbClr val="2D3956"/>
                </a:solidFill>
                <a:latin typeface="Times New Roman" panose="02020603050405020304" pitchFamily="18" charset="0"/>
              </a:rPr>
              <a:t>2- معيار </a:t>
            </a:r>
            <a:r>
              <a:rPr lang="ar-EG" sz="2800" b="1" u="sng" dirty="0">
                <a:solidFill>
                  <a:srgbClr val="2D3956"/>
                </a:solidFill>
                <a:latin typeface="Times New Roman" panose="02020603050405020304" pitchFamily="18" charset="0"/>
              </a:rPr>
              <a:t>الجمود </a:t>
            </a:r>
            <a:r>
              <a:rPr lang="ar-EG" sz="2800" b="1" u="sng" dirty="0" smtClean="0">
                <a:solidFill>
                  <a:srgbClr val="2D3956"/>
                </a:solidFill>
                <a:latin typeface="Times New Roman" panose="02020603050405020304" pitchFamily="18" charset="0"/>
              </a:rPr>
              <a:t>والحركة:</a:t>
            </a:r>
          </a:p>
          <a:p>
            <a:pPr algn="just" rtl="1"/>
            <a:r>
              <a:rPr lang="ar-EG" sz="2400" dirty="0">
                <a:solidFill>
                  <a:srgbClr val="2D3956"/>
                </a:solidFill>
                <a:latin typeface="Times New Roman" panose="02020603050405020304" pitchFamily="18" charset="0"/>
              </a:rPr>
              <a:t>- </a:t>
            </a:r>
            <a:r>
              <a:rPr lang="ar-EG" sz="2400" b="1" u="sng" dirty="0">
                <a:solidFill>
                  <a:srgbClr val="2D3956"/>
                </a:solidFill>
                <a:latin typeface="Times New Roman" panose="02020603050405020304" pitchFamily="18" charset="0"/>
              </a:rPr>
              <a:t>لقد ذهب جانب من الفقهاء الرافضين لإكساء الذكاء الاصطناعي بالطبيعة الشيئية المادية عند وصفهم للشيء المادي قائلين: </a:t>
            </a:r>
            <a:r>
              <a:rPr lang="ar-EG" sz="2400" dirty="0">
                <a:solidFill>
                  <a:srgbClr val="2D3956"/>
                </a:solidFill>
                <a:latin typeface="Times New Roman" panose="02020603050405020304" pitchFamily="18" charset="0"/>
              </a:rPr>
              <a:t>إنه من غير الخافي أن هذا التوصيف (الشيء)، هو المرادف لصفة الجمود وعدم القدرة على الحركة المستقلة أو على الأقل غير المتوقع بشكل كامل، </a:t>
            </a:r>
            <a:r>
              <a:rPr lang="ar-EG" sz="2400" dirty="0" smtClean="0">
                <a:solidFill>
                  <a:srgbClr val="2D3956"/>
                </a:solidFill>
                <a:latin typeface="Times New Roman" panose="02020603050405020304" pitchFamily="18" charset="0"/>
              </a:rPr>
              <a:t>وأن </a:t>
            </a:r>
            <a:r>
              <a:rPr lang="ar-EG" sz="2400" dirty="0">
                <a:solidFill>
                  <a:srgbClr val="2D3956"/>
                </a:solidFill>
                <a:latin typeface="Times New Roman" panose="02020603050405020304" pitchFamily="18" charset="0"/>
              </a:rPr>
              <a:t>مفهوم الشيء غير الحي إن كان ينطبق على الذكاء الاصطناعي، باعتباره مفهوماً مرتبطاً بالحياة البشرية أو الحيوانية، </a:t>
            </a:r>
            <a:r>
              <a:rPr lang="ar-EG" sz="2400" b="1" u="sng" dirty="0">
                <a:solidFill>
                  <a:srgbClr val="2D3956"/>
                </a:solidFill>
                <a:latin typeface="Times New Roman" panose="02020603050405020304" pitchFamily="18" charset="0"/>
              </a:rPr>
              <a:t>فإن مفهوم الجمود وعدم القدرة على الحركة، لا يمكن تطبيقه بأي حال من الأحوال على الذكاء الاصطناعي؛</a:t>
            </a:r>
            <a:r>
              <a:rPr lang="ar-EG" sz="2400" dirty="0">
                <a:solidFill>
                  <a:srgbClr val="2D3956"/>
                </a:solidFill>
                <a:latin typeface="Times New Roman" panose="02020603050405020304" pitchFamily="18" charset="0"/>
              </a:rPr>
              <a:t> نظراً لاختلاف الآلية التي يعمل بها حامل الذكاء الاصطناعي أو أي تطبيق من تطبيقاته، لا سيما التطبيقات المتحركة كالروبوتات أو الإنسآلة </a:t>
            </a:r>
            <a:r>
              <a:rPr lang="ar-EG" sz="2400" dirty="0" smtClean="0">
                <a:solidFill>
                  <a:srgbClr val="2D3956"/>
                </a:solidFill>
                <a:latin typeface="Times New Roman" panose="02020603050405020304" pitchFamily="18" charset="0"/>
              </a:rPr>
              <a:t>والتي </a:t>
            </a:r>
            <a:r>
              <a:rPr lang="ar-EG" sz="2400" dirty="0">
                <a:solidFill>
                  <a:srgbClr val="2D3956"/>
                </a:solidFill>
                <a:latin typeface="Times New Roman" panose="02020603050405020304" pitchFamily="18" charset="0"/>
              </a:rPr>
              <a:t>تجعله يخرج عن إطار الجمود إلى الحركة، بما فيها السيارات ذاتية </a:t>
            </a:r>
            <a:r>
              <a:rPr lang="ar-EG" sz="2400" dirty="0" smtClean="0">
                <a:solidFill>
                  <a:srgbClr val="2D3956"/>
                </a:solidFill>
                <a:latin typeface="Times New Roman" panose="02020603050405020304" pitchFamily="18" charset="0"/>
              </a:rPr>
              <a:t>القيادة والطائرات المسيرة</a:t>
            </a:r>
            <a:r>
              <a:rPr lang="en-US" sz="2400" dirty="0" smtClean="0">
                <a:solidFill>
                  <a:srgbClr val="2D3956"/>
                </a:solidFill>
                <a:latin typeface="Times New Roman" panose="02020603050405020304" pitchFamily="18" charset="0"/>
              </a:rPr>
              <a:t>، </a:t>
            </a:r>
            <a:r>
              <a:rPr lang="ar-EG" sz="2400" dirty="0">
                <a:solidFill>
                  <a:srgbClr val="2D3956"/>
                </a:solidFill>
                <a:latin typeface="Times New Roman" panose="02020603050405020304" pitchFamily="18" charset="0"/>
              </a:rPr>
              <a:t>الأمر الذي يجعل من الضرورة بمكان التمييز بين الآلة ذات الطبيعة الإجرائية الصرفة (الآلة الاتوماتيكية) والآلة ذات الطبيعية التنفيذية المستقلة (الآلة الذكية)، أي التمييز بين مفهوم </a:t>
            </a:r>
            <a:r>
              <a:rPr lang="ar-EG" sz="2400" dirty="0" smtClean="0">
                <a:solidFill>
                  <a:srgbClr val="2D3956"/>
                </a:solidFill>
                <a:latin typeface="Times New Roman" panose="02020603050405020304" pitchFamily="18" charset="0"/>
              </a:rPr>
              <a:t>المكنة (والاستقلالية).</a:t>
            </a:r>
            <a:endParaRPr lang="ar-EG" sz="2000" dirty="0">
              <a:solidFill>
                <a:srgbClr val="2D3956"/>
              </a:solidFill>
              <a:latin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25680657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3205633" y="829860"/>
            <a:ext cx="505639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الذكاء الاصطناعي شئ مادي: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24817" y="2019470"/>
            <a:ext cx="11661840" cy="3847207"/>
          </a:xfrm>
          <a:prstGeom prst="rect">
            <a:avLst/>
          </a:prstGeom>
          <a:noFill/>
        </p:spPr>
        <p:txBody>
          <a:bodyPr wrap="square" rtlCol="0">
            <a:spAutoFit/>
          </a:bodyPr>
          <a:lstStyle/>
          <a:p>
            <a:pPr algn="just" rtl="1"/>
            <a:r>
              <a:rPr lang="ar-EG" sz="2800" b="1" u="sng" dirty="0" smtClean="0">
                <a:solidFill>
                  <a:srgbClr val="2D3956"/>
                </a:solidFill>
                <a:latin typeface="Times New Roman" panose="02020603050405020304" pitchFamily="18" charset="0"/>
              </a:rPr>
              <a:t>2- معيار التشابه الوظيفي:</a:t>
            </a:r>
          </a:p>
          <a:p>
            <a:pPr algn="just" rtl="1"/>
            <a:r>
              <a:rPr lang="ar-EG" sz="2400" dirty="0" smtClean="0">
                <a:solidFill>
                  <a:srgbClr val="2D3956"/>
                </a:solidFill>
                <a:latin typeface="Times New Roman" panose="02020603050405020304" pitchFamily="18" charset="0"/>
              </a:rPr>
              <a:t>- </a:t>
            </a:r>
            <a:r>
              <a:rPr lang="ar-EG" sz="2400" b="1" dirty="0" smtClean="0">
                <a:solidFill>
                  <a:srgbClr val="2D3956"/>
                </a:solidFill>
                <a:latin typeface="Times New Roman" panose="02020603050405020304" pitchFamily="18" charset="0"/>
              </a:rPr>
              <a:t>يعد </a:t>
            </a:r>
            <a:r>
              <a:rPr lang="ar-EG" sz="2400" b="1" dirty="0">
                <a:solidFill>
                  <a:srgbClr val="2D3956"/>
                </a:solidFill>
                <a:latin typeface="Times New Roman" panose="02020603050405020304" pitchFamily="18" charset="0"/>
              </a:rPr>
              <a:t>هذا المعيار من أبرز المعايير التي ساقها فقهاء القانون لتحديد طبيعة الذكاء الاصطناعي، وذلك لما وجدوه من تشابه في الوظيفة التي تقوم بها بعض تطبيقات الذكاء الاصطناعي مع بضعة أنواع من الحيوانات والآلات الميكانيكية، والتي </a:t>
            </a:r>
            <a:r>
              <a:rPr lang="ar-EG" sz="2400" b="1" dirty="0" smtClean="0">
                <a:solidFill>
                  <a:srgbClr val="2D3956"/>
                </a:solidFill>
                <a:latin typeface="Times New Roman" panose="02020603050405020304" pitchFamily="18" charset="0"/>
              </a:rPr>
              <a:t>نبينها على النحو التالي:</a:t>
            </a:r>
          </a:p>
          <a:p>
            <a:pPr algn="just" rtl="1"/>
            <a:r>
              <a:rPr lang="ar-EG" sz="2400" dirty="0" smtClean="0">
                <a:solidFill>
                  <a:srgbClr val="2D3956"/>
                </a:solidFill>
                <a:latin typeface="Times New Roman" panose="02020603050405020304" pitchFamily="18" charset="0"/>
              </a:rPr>
              <a:t>أ</a:t>
            </a:r>
            <a:r>
              <a:rPr lang="ar-EG" sz="2400" b="1" u="sng" dirty="0" smtClean="0">
                <a:solidFill>
                  <a:srgbClr val="2D3956"/>
                </a:solidFill>
                <a:latin typeface="Times New Roman" panose="02020603050405020304" pitchFamily="18" charset="0"/>
              </a:rPr>
              <a:t>- التشبيه الحيواني للذكاء الاصطناعي: </a:t>
            </a:r>
          </a:p>
          <a:p>
            <a:pPr algn="just" rtl="1"/>
            <a:r>
              <a:rPr lang="ar-EG" sz="2400" b="1" dirty="0">
                <a:solidFill>
                  <a:srgbClr val="2D3956"/>
                </a:solidFill>
                <a:latin typeface="Times New Roman" panose="02020603050405020304" pitchFamily="18" charset="0"/>
              </a:rPr>
              <a:t>- </a:t>
            </a:r>
            <a:r>
              <a:rPr lang="ar-EG" sz="2400" dirty="0">
                <a:solidFill>
                  <a:srgbClr val="2D3956"/>
                </a:solidFill>
                <a:latin typeface="Times New Roman" panose="02020603050405020304" pitchFamily="18" charset="0"/>
              </a:rPr>
              <a:t>إذ اعتمد </a:t>
            </a:r>
            <a:r>
              <a:rPr lang="ar-EG" sz="2400" dirty="0" smtClean="0">
                <a:solidFill>
                  <a:srgbClr val="2D3956"/>
                </a:solidFill>
                <a:latin typeface="Times New Roman" panose="02020603050405020304" pitchFamily="18" charset="0"/>
              </a:rPr>
              <a:t>أنصار </a:t>
            </a:r>
            <a:r>
              <a:rPr lang="ar-EG" sz="2400" dirty="0">
                <a:solidFill>
                  <a:srgbClr val="2D3956"/>
                </a:solidFill>
                <a:latin typeface="Times New Roman" panose="02020603050405020304" pitchFamily="18" charset="0"/>
              </a:rPr>
              <a:t>هذه الفرضية إلى تشبيه بعض تطبيقات الذكاء الاصطناعي في بعض صفاتها مع أنواع معينة من الحيوانات، إذ يعد هذا التشبيه من أهم الفرضيات التي اعتمدها الفقه بالاستناد إلى الأحكام القضائية، وذلك من خلال تشبيه السيارات الذاتية القيادة بالأحصنة كنوع من الحيوانات ذات الطبيعة الشيئية، باعتبار كل منهما يمثل وسيلة نقل في فترة زمنية معينة، ولاشتراكهما بخاصية مهمة؛ إلا وهي تفاعلهما مع الظروف المحيطة بمجتمعهما الخارجي وما يصاحب ذلك من إمكانية حدوث مخاطر تخرج عن إرادة كل من مشغل السيارة وراكب </a:t>
            </a:r>
            <a:r>
              <a:rPr lang="ar-EG" sz="2400" dirty="0" smtClean="0">
                <a:solidFill>
                  <a:srgbClr val="2D3956"/>
                </a:solidFill>
                <a:latin typeface="Times New Roman" panose="02020603050405020304" pitchFamily="18" charset="0"/>
              </a:rPr>
              <a:t>الحيوان.</a:t>
            </a:r>
            <a:endParaRPr lang="ar-EG" sz="2400" dirty="0">
              <a:solidFill>
                <a:srgbClr val="2D3956"/>
              </a:solidFill>
              <a:latin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47938707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3205633" y="829860"/>
            <a:ext cx="505639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الذكاء الاصطناعي شئ مادي: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24817" y="2019470"/>
            <a:ext cx="11661840" cy="3046988"/>
          </a:xfrm>
          <a:prstGeom prst="rect">
            <a:avLst/>
          </a:prstGeom>
          <a:noFill/>
        </p:spPr>
        <p:txBody>
          <a:bodyPr wrap="square" rtlCol="0">
            <a:spAutoFit/>
          </a:bodyPr>
          <a:lstStyle/>
          <a:p>
            <a:pPr algn="just" rtl="1"/>
            <a:r>
              <a:rPr lang="ar-EG" sz="2400" b="1" u="sng" dirty="0" smtClean="0">
                <a:solidFill>
                  <a:srgbClr val="2D3956"/>
                </a:solidFill>
                <a:latin typeface="Times New Roman" panose="02020603050405020304" pitchFamily="18" charset="0"/>
              </a:rPr>
              <a:t>ب </a:t>
            </a:r>
            <a:r>
              <a:rPr lang="ar-EG" sz="2400" b="1" u="sng" dirty="0">
                <a:solidFill>
                  <a:srgbClr val="2D3956"/>
                </a:solidFill>
                <a:latin typeface="Times New Roman" panose="02020603050405020304" pitchFamily="18" charset="0"/>
              </a:rPr>
              <a:t>- معيار التشابه بين التطبيقات الذكية والمصاعد: </a:t>
            </a:r>
            <a:endParaRPr lang="ar-EG" sz="2400" b="1" u="sng" dirty="0" smtClean="0">
              <a:solidFill>
                <a:srgbClr val="2D3956"/>
              </a:solidFill>
              <a:latin typeface="Times New Roman" panose="02020603050405020304" pitchFamily="18" charset="0"/>
            </a:endParaRPr>
          </a:p>
          <a:p>
            <a:pPr algn="just" rtl="1"/>
            <a:r>
              <a:rPr lang="ar-EG" sz="2400" b="1" dirty="0">
                <a:solidFill>
                  <a:srgbClr val="2D3956"/>
                </a:solidFill>
                <a:latin typeface="Times New Roman" panose="02020603050405020304" pitchFamily="18" charset="0"/>
              </a:rPr>
              <a:t>- </a:t>
            </a:r>
            <a:r>
              <a:rPr lang="ar-EG" sz="2400" dirty="0">
                <a:solidFill>
                  <a:srgbClr val="2D3956"/>
                </a:solidFill>
                <a:latin typeface="Times New Roman" panose="02020603050405020304" pitchFamily="18" charset="0"/>
              </a:rPr>
              <a:t>لقد اعتمد أصحاب هذا المعيار في تدعيم قولهم إلى التشبيه بين أنظمة الذكاء الاصطناعي مع تطبيقات معينة كالآلات الميكانيكية، إذ شبهوا المركبات الذكية بالمصاعد، قائلين بوجود عدة نقاط مشتركة بينهما، </a:t>
            </a:r>
            <a:r>
              <a:rPr lang="ar-EG" sz="2400" b="1" u="sng" dirty="0">
                <a:solidFill>
                  <a:srgbClr val="2D3956"/>
                </a:solidFill>
                <a:latin typeface="Times New Roman" panose="02020603050405020304" pitchFamily="18" charset="0"/>
              </a:rPr>
              <a:t>فالمصعد التقليدي: </a:t>
            </a:r>
            <a:r>
              <a:rPr lang="ar-EG" sz="2400" dirty="0">
                <a:solidFill>
                  <a:srgbClr val="2D3956"/>
                </a:solidFill>
                <a:latin typeface="Times New Roman" panose="02020603050405020304" pitchFamily="18" charset="0"/>
              </a:rPr>
              <a:t>هو نظام من أنظمة نقل الأشخاص بشكل عمودي، ينطلق بواسطة التشغيل اليدوي من خلال الاختيار الضغط على الزر الذي يمثل كل طابق، والذي يعمل وفق ذلك الاختيار، ثم يعمل بشكل أوتوماتيكياً أثناء عملية النقل، وهو في ذلك قريب من المركبات الذكية، خاصة عند وجود أنواع من المصاعد تعمل وفق أنظمة تشغيل ذكية </a:t>
            </a:r>
            <a:r>
              <a:rPr lang="ar-EG" sz="2400" dirty="0" smtClean="0">
                <a:solidFill>
                  <a:srgbClr val="2D3956"/>
                </a:solidFill>
                <a:latin typeface="Times New Roman" panose="02020603050405020304" pitchFamily="18" charset="0"/>
              </a:rPr>
              <a:t>يتم </a:t>
            </a:r>
            <a:r>
              <a:rPr lang="ar-EG" sz="2400" dirty="0">
                <a:solidFill>
                  <a:srgbClr val="2D3956"/>
                </a:solidFill>
                <a:latin typeface="Times New Roman" panose="02020603050405020304" pitchFamily="18" charset="0"/>
              </a:rPr>
              <a:t>وفقها اختيار الطابق المقصود بصورة ذكية وذلك بالاعتماد على اتجاه سلوك الراكب، ويقتصر دوره فقط على الضغط على الزر الذي يمثل الوجهة التي يقصدها ذلك الراكب.</a:t>
            </a: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64262411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3205633" y="829860"/>
            <a:ext cx="505639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الذكاء الاصطناعي شئ مادي: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124817" y="2019470"/>
            <a:ext cx="11661840" cy="4154984"/>
          </a:xfrm>
          <a:prstGeom prst="rect">
            <a:avLst/>
          </a:prstGeom>
          <a:noFill/>
        </p:spPr>
        <p:txBody>
          <a:bodyPr wrap="square" rtlCol="0">
            <a:spAutoFit/>
          </a:bodyPr>
          <a:lstStyle/>
          <a:p>
            <a:pPr algn="just" rtl="1"/>
            <a:r>
              <a:rPr lang="ar-EG" sz="2400" b="1" u="sng" dirty="0" smtClean="0">
                <a:solidFill>
                  <a:srgbClr val="2D3956"/>
                </a:solidFill>
                <a:latin typeface="Times New Roman" panose="02020603050405020304" pitchFamily="18" charset="0"/>
              </a:rPr>
              <a:t>- هنا بيثار التساؤل حول عما </a:t>
            </a:r>
            <a:r>
              <a:rPr lang="ar-EG" sz="2400" b="1" u="sng" dirty="0">
                <a:solidFill>
                  <a:srgbClr val="2D3956"/>
                </a:solidFill>
                <a:latin typeface="Times New Roman" panose="02020603050405020304" pitchFamily="18" charset="0"/>
              </a:rPr>
              <a:t>إذا كان بالإمكان إدخال آلات الذكاء الاصطناعي ضمن الآلات الخطرة</a:t>
            </a:r>
            <a:r>
              <a:rPr lang="ar-EG" sz="2400" b="1" u="sng" dirty="0" smtClean="0">
                <a:solidFill>
                  <a:srgbClr val="2D3956"/>
                </a:solidFill>
                <a:latin typeface="Times New Roman" panose="02020603050405020304" pitchFamily="18" charset="0"/>
              </a:rPr>
              <a:t>؟</a:t>
            </a:r>
            <a:endParaRPr lang="ar-EG" sz="2400" b="1" u="sng" dirty="0">
              <a:solidFill>
                <a:srgbClr val="2D3956"/>
              </a:solidFill>
              <a:latin typeface="Times New Roman" panose="02020603050405020304" pitchFamily="18" charset="0"/>
            </a:endParaRPr>
          </a:p>
          <a:p>
            <a:pPr algn="just" rtl="1"/>
            <a:r>
              <a:rPr lang="ar-EG" sz="2400" dirty="0" smtClean="0">
                <a:solidFill>
                  <a:srgbClr val="2D3956"/>
                </a:solidFill>
                <a:latin typeface="Times New Roman" panose="02020603050405020304" pitchFamily="18" charset="0"/>
              </a:rPr>
              <a:t>- ويمكن </a:t>
            </a:r>
            <a:r>
              <a:rPr lang="ar-EG" sz="2400" dirty="0">
                <a:solidFill>
                  <a:srgbClr val="2D3956"/>
                </a:solidFill>
                <a:latin typeface="Times New Roman" panose="02020603050405020304" pitchFamily="18" charset="0"/>
              </a:rPr>
              <a:t>الإجابة عن ذلك في ضوء ما بيناه سابقا، فالشيء يكون خطراً أما بذاته أو بما يحيطه من ظروف وملابسات، </a:t>
            </a:r>
            <a:r>
              <a:rPr lang="ar-EG" sz="2400" b="1" u="sng" dirty="0">
                <a:solidFill>
                  <a:srgbClr val="2D3956"/>
                </a:solidFill>
                <a:latin typeface="Times New Roman" panose="02020603050405020304" pitchFamily="18" charset="0"/>
              </a:rPr>
              <a:t>ولو طبقنا المعيار الأول على الآلات الذكية، </a:t>
            </a:r>
            <a:r>
              <a:rPr lang="ar-EG" sz="2400" dirty="0">
                <a:solidFill>
                  <a:srgbClr val="2D3956"/>
                </a:solidFill>
                <a:latin typeface="Times New Roman" panose="02020603050405020304" pitchFamily="18" charset="0"/>
              </a:rPr>
              <a:t>فنجد إمكانية في تطبيقه على بعض النظم الذكية التي من الممكن أن نتصور خروجها عن سيطرة الإنسان، دون بقية النظم التي تحتوي على نظم حماية غاية في الدقة، </a:t>
            </a:r>
            <a:r>
              <a:rPr lang="ar-EG" sz="2400" b="1" u="sng" dirty="0">
                <a:solidFill>
                  <a:srgbClr val="2D3956"/>
                </a:solidFill>
                <a:latin typeface="Times New Roman" panose="02020603050405020304" pitchFamily="18" charset="0"/>
              </a:rPr>
              <a:t>أما بالنسبة إلى المعيار الثاني </a:t>
            </a:r>
            <a:r>
              <a:rPr lang="ar-EG" sz="2400" dirty="0">
                <a:solidFill>
                  <a:srgbClr val="2D3956"/>
                </a:solidFill>
                <a:latin typeface="Times New Roman" panose="02020603050405020304" pitchFamily="18" charset="0"/>
              </a:rPr>
              <a:t>فيما لو طبقناه على الذكاء الاصطناعي، فنجد أن تطبيقات الذكاء الاصطناعي بمجملها ستكون خطرة، ولكن ليس باعتبارها أشياء، خاصة بالنسبة إلى التطبيقات الذكية ذات التعلم العميق والقابلة لتطوير ذاتها بذاتها، والتي يصعب على الإنسان السيطرة عليها كالأشياء المادية الخطرة والغير خطرة، وهذا ما يجعل من وصفها بالأشياء فيه نوع من الصعوبة</a:t>
            </a:r>
            <a:r>
              <a:rPr lang="ar-EG" sz="2400" dirty="0" smtClean="0">
                <a:solidFill>
                  <a:srgbClr val="2D3956"/>
                </a:solidFill>
                <a:latin typeface="Times New Roman" panose="02020603050405020304" pitchFamily="18" charset="0"/>
              </a:rPr>
              <a:t>.</a:t>
            </a:r>
          </a:p>
          <a:p>
            <a:pPr algn="just" rtl="1"/>
            <a:r>
              <a:rPr lang="ar-EG" sz="2400" dirty="0" smtClean="0">
                <a:solidFill>
                  <a:srgbClr val="2D3956"/>
                </a:solidFill>
                <a:latin typeface="Times New Roman" panose="02020603050405020304" pitchFamily="18" charset="0"/>
              </a:rPr>
              <a:t>- </a:t>
            </a:r>
            <a:r>
              <a:rPr lang="ar-EG" sz="2400" b="1" dirty="0" smtClean="0">
                <a:solidFill>
                  <a:srgbClr val="2D3956"/>
                </a:solidFill>
                <a:latin typeface="Times New Roman" panose="02020603050405020304" pitchFamily="18" charset="0"/>
              </a:rPr>
              <a:t>وخلاصة القول إن </a:t>
            </a:r>
            <a:r>
              <a:rPr lang="ar-EG" sz="2400" dirty="0">
                <a:solidFill>
                  <a:srgbClr val="2D3956"/>
                </a:solidFill>
                <a:latin typeface="Times New Roman" panose="02020603050405020304" pitchFamily="18" charset="0"/>
              </a:rPr>
              <a:t>التحليل والتفكير المتأني لهذا الكائن الجديد المتعدد المهارات، يجعل من اعتباره، بحكم الشيء أمراً محل نظر، فجميع سمات الشيء العامة لجهة الطبيعة المادية، الجامدة (غير الحية)، لا يمكن إطلاقها على الذكاء الاصطناعي، وإن كان بإمكاننا إطلاقها على الشكل المجسم للتطبيقات الذكية، إلا أنها لا تتفق مع ماهية الذكاء الاصطناعي وكونه عبارة عن نظم معنوية غير </a:t>
            </a:r>
            <a:r>
              <a:rPr lang="ar-EG" sz="2400" dirty="0" smtClean="0">
                <a:solidFill>
                  <a:srgbClr val="2D3956"/>
                </a:solidFill>
                <a:latin typeface="Times New Roman" panose="02020603050405020304" pitchFamily="18" charset="0"/>
              </a:rPr>
              <a:t>محسوبة.</a:t>
            </a:r>
            <a:endParaRPr lang="ar-EG" sz="2400" dirty="0">
              <a:solidFill>
                <a:srgbClr val="2D3956"/>
              </a:solidFill>
              <a:latin typeface="Times New Roman" panose="02020603050405020304" pitchFamily="18" charset="0"/>
            </a:endParaRPr>
          </a:p>
        </p:txBody>
      </p:sp>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1494948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203200" y="1964267"/>
            <a:ext cx="11650133"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302B31E-7905-011C-84CF-EEAEA8E33539}"/>
              </a:ext>
            </a:extLst>
          </p:cNvPr>
          <p:cNvSpPr txBox="1"/>
          <p:nvPr/>
        </p:nvSpPr>
        <p:spPr>
          <a:xfrm>
            <a:off x="109051" y="2005141"/>
            <a:ext cx="11744282" cy="2677656"/>
          </a:xfrm>
          <a:prstGeom prst="rect">
            <a:avLst/>
          </a:prstGeom>
          <a:noFill/>
        </p:spPr>
        <p:txBody>
          <a:bodyPr wrap="square" rtlCol="0">
            <a:spAutoFit/>
          </a:bodyPr>
          <a:lstStyle/>
          <a:p>
            <a:pPr lvl="0" algn="r" rtl="1"/>
            <a:r>
              <a:rPr lang="ar-EG" sz="2400" dirty="0" smtClean="0">
                <a:solidFill>
                  <a:srgbClr val="2D3956"/>
                </a:solidFill>
                <a:latin typeface="Times New Roman" panose="02020603050405020304" pitchFamily="18" charset="0"/>
              </a:rPr>
              <a:t>- تعد </a:t>
            </a:r>
            <a:r>
              <a:rPr lang="ar-EG" sz="2400" dirty="0">
                <a:solidFill>
                  <a:srgbClr val="2D3956"/>
                </a:solidFill>
                <a:latin typeface="Times New Roman" panose="02020603050405020304" pitchFamily="18" charset="0"/>
              </a:rPr>
              <a:t>صفة الاستقلالية التي تتمتع بها تطبيقات الذكاء الاصطناعي الفائق من أبرز ما يتمتع به ذلك العلم، بل ويميزه </a:t>
            </a:r>
            <a:r>
              <a:rPr lang="ar-EG" sz="2400" dirty="0" smtClean="0">
                <a:solidFill>
                  <a:srgbClr val="2D3956"/>
                </a:solidFill>
                <a:latin typeface="Times New Roman" panose="02020603050405020304" pitchFamily="18" charset="0"/>
              </a:rPr>
              <a:t>عن غيره </a:t>
            </a:r>
            <a:r>
              <a:rPr lang="ar-EG" sz="2400" dirty="0">
                <a:solidFill>
                  <a:srgbClr val="2D3956"/>
                </a:solidFill>
                <a:latin typeface="Times New Roman" panose="02020603050405020304" pitchFamily="18" charset="0"/>
              </a:rPr>
              <a:t>من العلوم الأخرى، وهذا ما انعكس على تحديد طبيعته المادية، وخاصة في مدى إمكانية عده منتجاً ماديا؛ </a:t>
            </a:r>
            <a:r>
              <a:rPr lang="ar-EG" sz="2400" b="1" dirty="0">
                <a:solidFill>
                  <a:srgbClr val="2D3956"/>
                </a:solidFill>
                <a:latin typeface="Times New Roman" panose="02020603050405020304" pitchFamily="18" charset="0"/>
              </a:rPr>
              <a:t>وهذا ما يدعونا إلى دراسة مفهوم المنتجات، وتحديد أنواعها لبيان أواصر الترابط بينها وبين تطبيقات الذكاء الاصطناعي، بحيث يمكننا إسباغ تلك التطبيقات بسبغة المنتج من عدمه، ومن ثم يمكننا القول بانطباق أحكام المنتجات على الذكاء الاصطناعي (كالمسؤولية والحماية القانونية) من عدمه. </a:t>
            </a:r>
          </a:p>
          <a:p>
            <a:pPr lvl="0" algn="r" rtl="1"/>
            <a:r>
              <a:rPr lang="ar-EG" sz="2400" b="1" u="sng" dirty="0">
                <a:solidFill>
                  <a:srgbClr val="2D3956"/>
                </a:solidFill>
                <a:latin typeface="Times New Roman" panose="02020603050405020304" pitchFamily="18" charset="0"/>
              </a:rPr>
              <a:t>فما المقصود بالمنتجات؟ وما هي أنواعها؟ وهل يمكن اكتساب الذكاء الاصطناعي لطبيعة المنتجات المادية والمعنوية؟ هذا ما </a:t>
            </a:r>
            <a:r>
              <a:rPr lang="ar-EG" sz="2400" b="1" u="sng" dirty="0" smtClean="0">
                <a:solidFill>
                  <a:srgbClr val="2D3956"/>
                </a:solidFill>
                <a:latin typeface="Times New Roman" panose="02020603050405020304" pitchFamily="18" charset="0"/>
              </a:rPr>
              <a:t>سنبينه على النحو التالي: </a:t>
            </a:r>
            <a:endParaRPr lang="ar-EG" sz="2000" b="1" u="sng" dirty="0">
              <a:solidFill>
                <a:srgbClr val="2D3956"/>
              </a:solidFill>
              <a:latin typeface="Times New Roman" panose="02020603050405020304" pitchFamily="18" charset="0"/>
            </a:endParaRPr>
          </a:p>
        </p:txBody>
      </p:sp>
      <p:sp>
        <p:nvSpPr>
          <p:cNvPr id="6" name="TextBox 5">
            <a:extLst>
              <a:ext uri="{FF2B5EF4-FFF2-40B4-BE49-F238E27FC236}">
                <a16:creationId xmlns:a16="http://schemas.microsoft.com/office/drawing/2014/main" xmlns="" id="{F9A80F9F-74DB-1D57-04E8-E20E92A09B0A}"/>
              </a:ext>
            </a:extLst>
          </p:cNvPr>
          <p:cNvSpPr txBox="1"/>
          <p:nvPr/>
        </p:nvSpPr>
        <p:spPr>
          <a:xfrm>
            <a:off x="3631301" y="737893"/>
            <a:ext cx="505639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2- الذكاء الاصطناعي بمعنى </a:t>
            </a:r>
            <a:r>
              <a:rPr lang="ar-EG" sz="2800" b="1" dirty="0" smtClean="0">
                <a:solidFill>
                  <a:srgbClr val="00B0F0"/>
                </a:solidFill>
                <a:latin typeface="Times New Roman" panose="02020603050405020304" pitchFamily="18" charset="0"/>
                <a:cs typeface="Times New Roman" panose="02020603050405020304" pitchFamily="18" charset="0"/>
              </a:rPr>
              <a:t>المنتج:</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xmlns=""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803719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203200" y="1964267"/>
            <a:ext cx="11650133"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302B31E-7905-011C-84CF-EEAEA8E33539}"/>
              </a:ext>
            </a:extLst>
          </p:cNvPr>
          <p:cNvSpPr txBox="1"/>
          <p:nvPr/>
        </p:nvSpPr>
        <p:spPr>
          <a:xfrm>
            <a:off x="109051" y="2005141"/>
            <a:ext cx="11744282" cy="3354765"/>
          </a:xfrm>
          <a:prstGeom prst="rect">
            <a:avLst/>
          </a:prstGeom>
          <a:noFill/>
        </p:spPr>
        <p:txBody>
          <a:bodyPr wrap="square" rtlCol="0">
            <a:spAutoFit/>
          </a:bodyPr>
          <a:lstStyle/>
          <a:p>
            <a:pPr lvl="0" algn="r" rtl="1"/>
            <a:r>
              <a:rPr lang="ar-EG" sz="2400" b="1" u="sng" dirty="0" smtClean="0">
                <a:solidFill>
                  <a:srgbClr val="2D3956"/>
                </a:solidFill>
                <a:latin typeface="Times New Roman" panose="02020603050405020304" pitchFamily="18" charset="0"/>
              </a:rPr>
              <a:t>أولاً: مفهوم المنتج: </a:t>
            </a:r>
          </a:p>
          <a:p>
            <a:pPr lvl="0" algn="just" rtl="1"/>
            <a:r>
              <a:rPr lang="ar-EG" sz="2400" b="1" u="sng" dirty="0" smtClean="0">
                <a:solidFill>
                  <a:srgbClr val="2D3956"/>
                </a:solidFill>
                <a:latin typeface="Times New Roman" panose="02020603050405020304" pitchFamily="18" charset="0"/>
              </a:rPr>
              <a:t>- يعرف </a:t>
            </a:r>
            <a:r>
              <a:rPr lang="ar-EG" sz="2400" b="1" u="sng" dirty="0">
                <a:solidFill>
                  <a:srgbClr val="2D3956"/>
                </a:solidFill>
                <a:latin typeface="Times New Roman" panose="02020603050405020304" pitchFamily="18" charset="0"/>
              </a:rPr>
              <a:t>المنتج اصطلاحا بأنه: </a:t>
            </a:r>
            <a:r>
              <a:rPr lang="ar-EG" sz="2400" dirty="0">
                <a:solidFill>
                  <a:srgbClr val="2D3956"/>
                </a:solidFill>
                <a:latin typeface="Times New Roman" panose="02020603050405020304" pitchFamily="18" charset="0"/>
              </a:rPr>
              <a:t>ذلك الشيء الذي يتولد عن عملية الإنتاج سواءً كان صناعيا أم زراعياً أم تحويلياً أم فنيا، ويعرف أيضاً بأنه: "أي شيء تقدمه الشركة لإرضاء الزبائن، سواء أكان هذا الشيء محسوساً، أم غير محسوس، وقد يكون هذا الشيء على شكل منتج منفرد، أو مجموعة من المنتجات، أو مزيج بين منتج، وخدمة، أو مجموعة من المنتجات، والخدمات المترابطة</a:t>
            </a:r>
            <a:r>
              <a:rPr lang="ar-EG" sz="2400" dirty="0" smtClean="0">
                <a:solidFill>
                  <a:srgbClr val="2D3956"/>
                </a:solidFill>
                <a:latin typeface="Times New Roman" panose="02020603050405020304" pitchFamily="18" charset="0"/>
              </a:rPr>
              <a:t>". </a:t>
            </a:r>
            <a:endParaRPr lang="ar-EG" sz="2400" dirty="0">
              <a:solidFill>
                <a:srgbClr val="2D3956"/>
              </a:solidFill>
              <a:latin typeface="Times New Roman" panose="02020603050405020304" pitchFamily="18" charset="0"/>
            </a:endParaRPr>
          </a:p>
          <a:p>
            <a:pPr lvl="0" algn="just" rtl="1"/>
            <a:r>
              <a:rPr lang="ar-EG" sz="2400" b="1" u="sng" dirty="0" smtClean="0">
                <a:solidFill>
                  <a:srgbClr val="2D3956"/>
                </a:solidFill>
                <a:latin typeface="Times New Roman" panose="02020603050405020304" pitchFamily="18" charset="0"/>
              </a:rPr>
              <a:t>- وعرف </a:t>
            </a:r>
            <a:r>
              <a:rPr lang="ar-EG" sz="2400" b="1" u="sng" dirty="0">
                <a:solidFill>
                  <a:srgbClr val="2D3956"/>
                </a:solidFill>
                <a:latin typeface="Times New Roman" panose="02020603050405020304" pitchFamily="18" charset="0"/>
              </a:rPr>
              <a:t>كذلك بأنه: </a:t>
            </a:r>
            <a:r>
              <a:rPr lang="ar-EG" sz="2400" dirty="0">
                <a:solidFill>
                  <a:srgbClr val="2D3956"/>
                </a:solidFill>
                <a:latin typeface="Times New Roman" panose="02020603050405020304" pitchFamily="18" charset="0"/>
              </a:rPr>
              <a:t>"شيء يتم تصنيعه للبيع في السوق، ويتم تلبية احتياجات العملاء عن طريق استخدامه، وهو أحد المكونات الرئيسية للتسويق، حيث تدور جميع أنشطة التسويق حول المنتج، يمكن أن تكون المنتجات ملموسة أو غير ملموسة، تعرف المنتجات الملموسة بالسلع بينما تسمى المنتجات غير الملموسة </a:t>
            </a:r>
            <a:r>
              <a:rPr lang="ar-EG" sz="2400" dirty="0" smtClean="0">
                <a:solidFill>
                  <a:srgbClr val="2D3956"/>
                </a:solidFill>
                <a:latin typeface="Times New Roman" panose="02020603050405020304" pitchFamily="18" charset="0"/>
              </a:rPr>
              <a:t>الخدمات».</a:t>
            </a:r>
            <a:endParaRPr lang="ar-EG" sz="2400" dirty="0">
              <a:solidFill>
                <a:srgbClr val="2D3956"/>
              </a:solidFill>
              <a:latin typeface="Times New Roman" panose="02020603050405020304" pitchFamily="18" charset="0"/>
            </a:endParaRPr>
          </a:p>
          <a:p>
            <a:pPr lvl="0" algn="just" rtl="1"/>
            <a:endParaRPr lang="ar-EG" sz="2000" dirty="0">
              <a:solidFill>
                <a:srgbClr val="2D3956"/>
              </a:solidFill>
              <a:latin typeface="Times New Roman" panose="02020603050405020304" pitchFamily="18" charset="0"/>
            </a:endParaRPr>
          </a:p>
        </p:txBody>
      </p:sp>
      <p:sp>
        <p:nvSpPr>
          <p:cNvPr id="6" name="TextBox 5">
            <a:extLst>
              <a:ext uri="{FF2B5EF4-FFF2-40B4-BE49-F238E27FC236}">
                <a16:creationId xmlns:a16="http://schemas.microsoft.com/office/drawing/2014/main" xmlns="" id="{F9A80F9F-74DB-1D57-04E8-E20E92A09B0A}"/>
              </a:ext>
            </a:extLst>
          </p:cNvPr>
          <p:cNvSpPr txBox="1"/>
          <p:nvPr/>
        </p:nvSpPr>
        <p:spPr>
          <a:xfrm>
            <a:off x="3631301" y="737893"/>
            <a:ext cx="505639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2- الذكاء الاصطناعي بمعنى </a:t>
            </a:r>
            <a:r>
              <a:rPr lang="ar-EG" sz="2800" b="1" dirty="0" smtClean="0">
                <a:solidFill>
                  <a:srgbClr val="00B0F0"/>
                </a:solidFill>
                <a:latin typeface="Times New Roman" panose="02020603050405020304" pitchFamily="18" charset="0"/>
                <a:cs typeface="Times New Roman" panose="02020603050405020304" pitchFamily="18" charset="0"/>
              </a:rPr>
              <a:t>المنتج:</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xmlns=""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096664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203200" y="1964267"/>
            <a:ext cx="11650133"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302B31E-7905-011C-84CF-EEAEA8E33539}"/>
              </a:ext>
            </a:extLst>
          </p:cNvPr>
          <p:cNvSpPr txBox="1"/>
          <p:nvPr/>
        </p:nvSpPr>
        <p:spPr>
          <a:xfrm>
            <a:off x="109051" y="2005141"/>
            <a:ext cx="11744282" cy="4462760"/>
          </a:xfrm>
          <a:prstGeom prst="rect">
            <a:avLst/>
          </a:prstGeom>
          <a:noFill/>
        </p:spPr>
        <p:txBody>
          <a:bodyPr wrap="square" rtlCol="0">
            <a:spAutoFit/>
          </a:bodyPr>
          <a:lstStyle/>
          <a:p>
            <a:pPr lvl="0" algn="r" rtl="1"/>
            <a:r>
              <a:rPr lang="ar-EG" sz="2400" b="1" u="sng" dirty="0" smtClean="0">
                <a:solidFill>
                  <a:srgbClr val="2D3956"/>
                </a:solidFill>
                <a:latin typeface="Times New Roman" panose="02020603050405020304" pitchFamily="18" charset="0"/>
              </a:rPr>
              <a:t>أولاً: مفهوم المنتج: </a:t>
            </a:r>
          </a:p>
          <a:p>
            <a:pPr lvl="0" algn="just" rtl="1"/>
            <a:r>
              <a:rPr lang="ar-EG" sz="2400" dirty="0">
                <a:solidFill>
                  <a:srgbClr val="2D3956"/>
                </a:solidFill>
                <a:latin typeface="Times New Roman" panose="02020603050405020304" pitchFamily="18" charset="0"/>
              </a:rPr>
              <a:t>- المنتج كمصطلح يمكن فهمه بمعنيين، </a:t>
            </a:r>
            <a:r>
              <a:rPr lang="ar-EG" sz="2400" b="1" u="sng" dirty="0">
                <a:solidFill>
                  <a:srgbClr val="2D3956"/>
                </a:solidFill>
                <a:latin typeface="Times New Roman" panose="02020603050405020304" pitchFamily="18" charset="0"/>
              </a:rPr>
              <a:t>المعنى الضيق: </a:t>
            </a:r>
            <a:r>
              <a:rPr lang="ar-EG" sz="2400" dirty="0">
                <a:solidFill>
                  <a:srgbClr val="2D3956"/>
                </a:solidFill>
                <a:latin typeface="Times New Roman" panose="02020603050405020304" pitchFamily="18" charset="0"/>
              </a:rPr>
              <a:t>ويقصد به مجموعة من الخصائص الفيزيائية والكيميائية الملموسة، يتم تجميعها في شكل يمكن التعرف عليه </a:t>
            </a:r>
            <a:r>
              <a:rPr lang="ar-EG" sz="2400" dirty="0" smtClean="0">
                <a:solidFill>
                  <a:srgbClr val="2D3956"/>
                </a:solidFill>
                <a:latin typeface="Times New Roman" panose="02020603050405020304" pitchFamily="18" charset="0"/>
              </a:rPr>
              <a:t>بسهولة. </a:t>
            </a:r>
            <a:endParaRPr lang="ar-EG" sz="2400" dirty="0">
              <a:solidFill>
                <a:srgbClr val="2D3956"/>
              </a:solidFill>
              <a:latin typeface="Times New Roman" panose="02020603050405020304" pitchFamily="18" charset="0"/>
            </a:endParaRPr>
          </a:p>
          <a:p>
            <a:pPr lvl="0" algn="just" rtl="1"/>
            <a:r>
              <a:rPr lang="ar-EG" sz="2400" b="1" u="sng" dirty="0">
                <a:solidFill>
                  <a:srgbClr val="2D3956"/>
                </a:solidFill>
                <a:latin typeface="Times New Roman" panose="02020603050405020304" pitchFamily="18" charset="0"/>
              </a:rPr>
              <a:t>أما بالمعنى الواسع، </a:t>
            </a:r>
            <a:r>
              <a:rPr lang="ar-EG" sz="2400" dirty="0">
                <a:solidFill>
                  <a:srgbClr val="2D3956"/>
                </a:solidFill>
                <a:latin typeface="Times New Roman" panose="02020603050405020304" pitchFamily="18" charset="0"/>
              </a:rPr>
              <a:t>يتعرف على كل علامة تجارية منفصلة كمنتج منفصل، </a:t>
            </a:r>
            <a:r>
              <a:rPr lang="ar-EG" sz="2400" b="1" u="sng" dirty="0">
                <a:solidFill>
                  <a:srgbClr val="2D3956"/>
                </a:solidFill>
                <a:latin typeface="Times New Roman" panose="02020603050405020304" pitchFamily="18" charset="0"/>
              </a:rPr>
              <a:t>ويتم تعريف المنتج بهذا المعنى على أنه: </a:t>
            </a:r>
            <a:r>
              <a:rPr lang="ar-EG" sz="2400" dirty="0">
                <a:solidFill>
                  <a:srgbClr val="2D3956"/>
                </a:solidFill>
                <a:latin typeface="Times New Roman" panose="02020603050405020304" pitchFamily="18" charset="0"/>
              </a:rPr>
              <a:t>"فكرة جيدة أو فكرة أو طريقة أو معلومات أو كائن أو خدمة، وهي النتيجة النهائية للعملية وتكون بمثابة حاجة أو حاجة مرضية، عادة ما تكون حزمة من السمات الملموسة وغير الملموسة، كالفوائد والميزات والوظائف والاستخدامات، التي يقدمها البائع للمشتري </a:t>
            </a:r>
            <a:r>
              <a:rPr lang="ar-EG" sz="2400" dirty="0" smtClean="0">
                <a:solidFill>
                  <a:srgbClr val="2D3956"/>
                </a:solidFill>
                <a:latin typeface="Times New Roman" panose="02020603050405020304" pitchFamily="18" charset="0"/>
              </a:rPr>
              <a:t>للشراء.</a:t>
            </a:r>
          </a:p>
          <a:p>
            <a:pPr lvl="0" algn="just" rtl="1"/>
            <a:r>
              <a:rPr lang="ar-EG" sz="2400" dirty="0" smtClean="0">
                <a:solidFill>
                  <a:srgbClr val="2D3956"/>
                </a:solidFill>
                <a:latin typeface="Times New Roman" panose="02020603050405020304" pitchFamily="18" charset="0"/>
              </a:rPr>
              <a:t>- </a:t>
            </a:r>
            <a:r>
              <a:rPr lang="ar-EG" sz="2400" b="1" u="sng" dirty="0" smtClean="0">
                <a:solidFill>
                  <a:srgbClr val="2D3956"/>
                </a:solidFill>
                <a:latin typeface="Times New Roman" panose="02020603050405020304" pitchFamily="18" charset="0"/>
              </a:rPr>
              <a:t>ولقد </a:t>
            </a:r>
            <a:r>
              <a:rPr lang="ar-EG" sz="2400" b="1" u="sng" dirty="0">
                <a:solidFill>
                  <a:srgbClr val="2D3956"/>
                </a:solidFill>
                <a:latin typeface="Times New Roman" panose="02020603050405020304" pitchFamily="18" charset="0"/>
              </a:rPr>
              <a:t>اختلفت التشريعات حول إيجاد تعريف لهذا المصطلح، وذلك يرجع إلى أن بعضها قد استلهم الحلول التي استقرت في المعاهدات والاتفاقات </a:t>
            </a:r>
            <a:r>
              <a:rPr lang="ar-EG" sz="2400" b="1" u="sng" dirty="0" smtClean="0">
                <a:solidFill>
                  <a:srgbClr val="2D3956"/>
                </a:solidFill>
                <a:latin typeface="Times New Roman" panose="02020603050405020304" pitchFamily="18" charset="0"/>
              </a:rPr>
              <a:t>الدولية، </a:t>
            </a:r>
            <a:r>
              <a:rPr lang="ar-EG" sz="2400" b="1" u="sng" dirty="0">
                <a:solidFill>
                  <a:srgbClr val="2D3956"/>
                </a:solidFill>
                <a:latin typeface="Times New Roman" panose="02020603050405020304" pitchFamily="18" charset="0"/>
              </a:rPr>
              <a:t>لاسيما في مجال تحديد فكرة </a:t>
            </a:r>
            <a:r>
              <a:rPr lang="ar-EG" sz="2400" b="1" u="sng" dirty="0" smtClean="0">
                <a:solidFill>
                  <a:srgbClr val="2D3956"/>
                </a:solidFill>
                <a:latin typeface="Times New Roman" panose="02020603050405020304" pitchFamily="18" charset="0"/>
              </a:rPr>
              <a:t>المنتج: </a:t>
            </a:r>
            <a:endParaRPr lang="ar-EG" sz="2400" b="1" u="sng" dirty="0">
              <a:solidFill>
                <a:srgbClr val="2D3956"/>
              </a:solidFill>
              <a:latin typeface="Times New Roman" panose="02020603050405020304" pitchFamily="18" charset="0"/>
            </a:endParaRPr>
          </a:p>
          <a:p>
            <a:pPr lvl="0" algn="just" rtl="1"/>
            <a:r>
              <a:rPr lang="ar-EG" sz="2400" b="1" u="sng" dirty="0">
                <a:solidFill>
                  <a:srgbClr val="2D3956"/>
                </a:solidFill>
                <a:latin typeface="Times New Roman" panose="02020603050405020304" pitchFamily="18" charset="0"/>
              </a:rPr>
              <a:t>فعلى مستوى التوجيهات الأوربية، </a:t>
            </a:r>
            <a:r>
              <a:rPr lang="ar-EG" sz="2400" dirty="0">
                <a:solidFill>
                  <a:srgbClr val="2D3956"/>
                </a:solidFill>
                <a:latin typeface="Times New Roman" panose="02020603050405020304" pitchFamily="18" charset="0"/>
              </a:rPr>
              <a:t>فقد عرفت المادة (2) من التوجيه الأوروبي لسنة 1985 </a:t>
            </a:r>
            <a:r>
              <a:rPr lang="ar-EG" sz="2400" b="1" dirty="0">
                <a:solidFill>
                  <a:srgbClr val="2D3956"/>
                </a:solidFill>
                <a:latin typeface="Times New Roman" panose="02020603050405020304" pitchFamily="18" charset="0"/>
              </a:rPr>
              <a:t>المنتج بأنه: </a:t>
            </a:r>
            <a:r>
              <a:rPr lang="ar-EG" sz="2400" dirty="0">
                <a:solidFill>
                  <a:srgbClr val="2D3956"/>
                </a:solidFill>
                <a:latin typeface="Times New Roman" panose="02020603050405020304" pitchFamily="18" charset="0"/>
              </a:rPr>
              <a:t>"كل مال منقول، وحتى وإن كان مرتبطاً بعقار فيما عدا المواد الأولية الزراعية، ومواد الصيد</a:t>
            </a:r>
            <a:r>
              <a:rPr lang="ar-EG" sz="2400" dirty="0" smtClean="0">
                <a:solidFill>
                  <a:srgbClr val="2D3956"/>
                </a:solidFill>
                <a:latin typeface="Times New Roman" panose="02020603050405020304" pitchFamily="18" charset="0"/>
              </a:rPr>
              <a:t>".</a:t>
            </a:r>
            <a:endParaRPr lang="ar-EG" sz="2400" dirty="0">
              <a:solidFill>
                <a:srgbClr val="2D3956"/>
              </a:solidFill>
              <a:latin typeface="Times New Roman" panose="02020603050405020304" pitchFamily="18" charset="0"/>
            </a:endParaRPr>
          </a:p>
          <a:p>
            <a:pPr lvl="0" algn="just" rtl="1"/>
            <a:endParaRPr lang="ar-EG" sz="2000" dirty="0">
              <a:solidFill>
                <a:srgbClr val="2D3956"/>
              </a:solidFill>
              <a:latin typeface="Times New Roman" panose="02020603050405020304" pitchFamily="18" charset="0"/>
            </a:endParaRPr>
          </a:p>
        </p:txBody>
      </p:sp>
      <p:sp>
        <p:nvSpPr>
          <p:cNvPr id="6" name="TextBox 5">
            <a:extLst>
              <a:ext uri="{FF2B5EF4-FFF2-40B4-BE49-F238E27FC236}">
                <a16:creationId xmlns:a16="http://schemas.microsoft.com/office/drawing/2014/main" xmlns="" id="{F9A80F9F-74DB-1D57-04E8-E20E92A09B0A}"/>
              </a:ext>
            </a:extLst>
          </p:cNvPr>
          <p:cNvSpPr txBox="1"/>
          <p:nvPr/>
        </p:nvSpPr>
        <p:spPr>
          <a:xfrm>
            <a:off x="3631301" y="737893"/>
            <a:ext cx="505639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2- الذكاء الاصطناعي بمعنى </a:t>
            </a:r>
            <a:r>
              <a:rPr lang="ar-EG" sz="2800" b="1" dirty="0" smtClean="0">
                <a:solidFill>
                  <a:srgbClr val="00B0F0"/>
                </a:solidFill>
                <a:latin typeface="Times New Roman" panose="02020603050405020304" pitchFamily="18" charset="0"/>
                <a:cs typeface="Times New Roman" panose="02020603050405020304" pitchFamily="18" charset="0"/>
              </a:rPr>
              <a:t>المنتج:</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xmlns=""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5062354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203200" y="1964267"/>
            <a:ext cx="11650133"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302B31E-7905-011C-84CF-EEAEA8E33539}"/>
              </a:ext>
            </a:extLst>
          </p:cNvPr>
          <p:cNvSpPr txBox="1"/>
          <p:nvPr/>
        </p:nvSpPr>
        <p:spPr>
          <a:xfrm>
            <a:off x="109051" y="2005141"/>
            <a:ext cx="11744282" cy="3046988"/>
          </a:xfrm>
          <a:prstGeom prst="rect">
            <a:avLst/>
          </a:prstGeom>
          <a:noFill/>
        </p:spPr>
        <p:txBody>
          <a:bodyPr wrap="square" rtlCol="0">
            <a:spAutoFit/>
          </a:bodyPr>
          <a:lstStyle/>
          <a:p>
            <a:pPr lvl="0" algn="r" rtl="1"/>
            <a:r>
              <a:rPr lang="ar-EG" sz="2400" b="1" u="sng" dirty="0" smtClean="0">
                <a:solidFill>
                  <a:srgbClr val="2D3956"/>
                </a:solidFill>
                <a:latin typeface="Times New Roman" panose="02020603050405020304" pitchFamily="18" charset="0"/>
              </a:rPr>
              <a:t>أولاً: مفهوم المنتج: </a:t>
            </a:r>
          </a:p>
          <a:p>
            <a:pPr lvl="0" algn="just" rtl="1"/>
            <a:r>
              <a:rPr lang="ar-EG" sz="2400" dirty="0" smtClean="0">
                <a:solidFill>
                  <a:srgbClr val="2D3956"/>
                </a:solidFill>
                <a:latin typeface="Times New Roman" panose="02020603050405020304" pitchFamily="18" charset="0"/>
              </a:rPr>
              <a:t>- </a:t>
            </a:r>
            <a:r>
              <a:rPr lang="ar-EG" sz="2400" b="1" u="sng" dirty="0" smtClean="0">
                <a:solidFill>
                  <a:srgbClr val="2D3956"/>
                </a:solidFill>
                <a:latin typeface="Times New Roman" panose="02020603050405020304" pitchFamily="18" charset="0"/>
              </a:rPr>
              <a:t>أما </a:t>
            </a:r>
            <a:r>
              <a:rPr lang="ar-EG" sz="2400" b="1" u="sng" dirty="0">
                <a:solidFill>
                  <a:srgbClr val="2D3956"/>
                </a:solidFill>
                <a:latin typeface="Times New Roman" panose="02020603050405020304" pitchFamily="18" charset="0"/>
              </a:rPr>
              <a:t>القانون المدني </a:t>
            </a:r>
            <a:r>
              <a:rPr lang="ar-EG" sz="2400" b="1" u="sng" dirty="0" smtClean="0">
                <a:solidFill>
                  <a:srgbClr val="2D3956"/>
                </a:solidFill>
                <a:latin typeface="Times New Roman" panose="02020603050405020304" pitchFamily="18" charset="0"/>
              </a:rPr>
              <a:t>الفرنسي</a:t>
            </a:r>
            <a:r>
              <a:rPr lang="ar-EG" sz="2400" b="1" u="sng" dirty="0">
                <a:solidFill>
                  <a:srgbClr val="2D3956"/>
                </a:solidFill>
                <a:latin typeface="Times New Roman" panose="02020603050405020304" pitchFamily="18" charset="0"/>
              </a:rPr>
              <a:t>، </a:t>
            </a:r>
            <a:r>
              <a:rPr lang="ar-EG" sz="2400" dirty="0" smtClean="0">
                <a:solidFill>
                  <a:srgbClr val="2D3956"/>
                </a:solidFill>
                <a:latin typeface="Times New Roman" panose="02020603050405020304" pitchFamily="18" charset="0"/>
              </a:rPr>
              <a:t>فقد ذهب إلى تعريف </a:t>
            </a:r>
            <a:r>
              <a:rPr lang="ar-EG" sz="2400" dirty="0">
                <a:solidFill>
                  <a:srgbClr val="2D3956"/>
                </a:solidFill>
                <a:latin typeface="Times New Roman" panose="02020603050405020304" pitchFamily="18" charset="0"/>
              </a:rPr>
              <a:t>المنتج على النحو آلاتي: "يعد منتوجاً كل مال منقول، حتى و إن ارتبط بعقار ويسري هذا الحكم على منتوجات الأرض، وتربية المواشي، والصيد البحري، و تعتبر الكهرباء </a:t>
            </a:r>
            <a:r>
              <a:rPr lang="ar-EG" sz="2400" dirty="0" smtClean="0">
                <a:solidFill>
                  <a:srgbClr val="2D3956"/>
                </a:solidFill>
                <a:latin typeface="Times New Roman" panose="02020603050405020304" pitchFamily="18" charset="0"/>
              </a:rPr>
              <a:t>منتوجاً».</a:t>
            </a:r>
          </a:p>
          <a:p>
            <a:pPr algn="just" rtl="1"/>
            <a:r>
              <a:rPr lang="ar-EG" sz="2400" b="1" u="sng" dirty="0" smtClean="0">
                <a:solidFill>
                  <a:srgbClr val="2D3956"/>
                </a:solidFill>
                <a:latin typeface="Times New Roman" panose="02020603050405020304" pitchFamily="18" charset="0"/>
              </a:rPr>
              <a:t>هذا </a:t>
            </a:r>
            <a:r>
              <a:rPr lang="ar-EG" sz="2400" b="1" u="sng" dirty="0">
                <a:solidFill>
                  <a:srgbClr val="2D3956"/>
                </a:solidFill>
                <a:latin typeface="Times New Roman" panose="02020603050405020304" pitchFamily="18" charset="0"/>
              </a:rPr>
              <a:t>ويواجه القضاء الفرنسي بعد تعريف المشرع للمنتج مشكلة عدم دقة التفرقة</a:t>
            </a:r>
            <a:r>
              <a:rPr lang="ar-EG" sz="2400" dirty="0">
                <a:solidFill>
                  <a:srgbClr val="2D3956"/>
                </a:solidFill>
                <a:latin typeface="Times New Roman" panose="02020603050405020304" pitchFamily="18" charset="0"/>
              </a:rPr>
              <a:t> بين عناصر أو أدوات التجهيز </a:t>
            </a:r>
            <a:r>
              <a:rPr lang="ar-EG" sz="2400" dirty="0">
                <a:solidFill>
                  <a:srgbClr val="2D3956"/>
                </a:solidFill>
                <a:latin typeface="Times New Roman" panose="02020603050405020304" pitchFamily="18" charset="0"/>
              </a:rPr>
              <a:t>المنصوص </a:t>
            </a:r>
            <a:r>
              <a:rPr lang="ar-EG" sz="2400" dirty="0">
                <a:solidFill>
                  <a:srgbClr val="2D3956"/>
                </a:solidFill>
                <a:latin typeface="Times New Roman" panose="02020603050405020304" pitchFamily="18" charset="0"/>
              </a:rPr>
              <a:t>عليها في المادة (1792) وما يليها، والمنقولات المتصلة </a:t>
            </a:r>
            <a:r>
              <a:rPr lang="ar-EG" sz="2400" dirty="0" smtClean="0">
                <a:solidFill>
                  <a:srgbClr val="2D3956"/>
                </a:solidFill>
                <a:latin typeface="Times New Roman" panose="02020603050405020304" pitchFamily="18" charset="0"/>
              </a:rPr>
              <a:t>بعقار. </a:t>
            </a:r>
          </a:p>
          <a:p>
            <a:pPr algn="just" rtl="1"/>
            <a:r>
              <a:rPr lang="ar-EG" sz="2400" b="1" u="sng" dirty="0" smtClean="0">
                <a:solidFill>
                  <a:srgbClr val="2D3956"/>
                </a:solidFill>
                <a:latin typeface="Times New Roman" panose="02020603050405020304" pitchFamily="18" charset="0"/>
              </a:rPr>
              <a:t>- أما </a:t>
            </a:r>
            <a:r>
              <a:rPr lang="ar-EG" sz="2400" b="1" u="sng" dirty="0">
                <a:solidFill>
                  <a:srgbClr val="2D3956"/>
                </a:solidFill>
                <a:latin typeface="Times New Roman" panose="02020603050405020304" pitchFamily="18" charset="0"/>
              </a:rPr>
              <a:t>بالنسبة إلى المنتجات الطبيعية، </a:t>
            </a:r>
            <a:r>
              <a:rPr lang="ar-EG" sz="2400" dirty="0">
                <a:solidFill>
                  <a:srgbClr val="2D3956"/>
                </a:solidFill>
                <a:latin typeface="Times New Roman" panose="02020603050405020304" pitchFamily="18" charset="0"/>
              </a:rPr>
              <a:t>فهي تضم منتجات الأرض وتربية الحيوانات والصيد البحري والبري، ولكن رغم الطابع غير المادي للتيار الكهربائي إلا أن المشرع الفرنسي ذهب إلى اعتباره منتجاً، مخالفاً بذلك التوجيه الأوربي لسنة 1999 المتعلقة بضمان الأموال الاستهلاكية التي لم تنص على اعتبار التيار الكهربائي مالاً </a:t>
            </a:r>
            <a:r>
              <a:rPr lang="ar-EG" sz="2400" dirty="0" smtClean="0">
                <a:solidFill>
                  <a:srgbClr val="2D3956"/>
                </a:solidFill>
                <a:latin typeface="Times New Roman" panose="02020603050405020304" pitchFamily="18" charset="0"/>
              </a:rPr>
              <a:t>استهلاكياً.</a:t>
            </a:r>
            <a:endParaRPr lang="ar-EG" sz="2400" dirty="0">
              <a:solidFill>
                <a:srgbClr val="2D3956"/>
              </a:solidFill>
              <a:latin typeface="Times New Roman" panose="02020603050405020304" pitchFamily="18" charset="0"/>
            </a:endParaRPr>
          </a:p>
        </p:txBody>
      </p:sp>
      <p:sp>
        <p:nvSpPr>
          <p:cNvPr id="6" name="TextBox 5">
            <a:extLst>
              <a:ext uri="{FF2B5EF4-FFF2-40B4-BE49-F238E27FC236}">
                <a16:creationId xmlns:a16="http://schemas.microsoft.com/office/drawing/2014/main" xmlns="" id="{F9A80F9F-74DB-1D57-04E8-E20E92A09B0A}"/>
              </a:ext>
            </a:extLst>
          </p:cNvPr>
          <p:cNvSpPr txBox="1"/>
          <p:nvPr/>
        </p:nvSpPr>
        <p:spPr>
          <a:xfrm>
            <a:off x="3631301" y="737893"/>
            <a:ext cx="505639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2- الذكاء الاصطناعي بمعنى </a:t>
            </a:r>
            <a:r>
              <a:rPr lang="ar-EG" sz="2800" b="1" dirty="0" smtClean="0">
                <a:solidFill>
                  <a:srgbClr val="00B0F0"/>
                </a:solidFill>
                <a:latin typeface="Times New Roman" panose="02020603050405020304" pitchFamily="18" charset="0"/>
                <a:cs typeface="Times New Roman" panose="02020603050405020304" pitchFamily="18" charset="0"/>
              </a:rPr>
              <a:t>المنتج:</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xmlns=""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74116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417785" y="1728530"/>
            <a:ext cx="10949153" cy="3785652"/>
          </a:xfrm>
          <a:prstGeom prst="rect">
            <a:avLst/>
          </a:prstGeom>
          <a:noFill/>
        </p:spPr>
        <p:txBody>
          <a:bodyPr wrap="square" rtlCol="0">
            <a:spAutoFit/>
          </a:bodyPr>
          <a:lstStyle/>
          <a:p>
            <a:pPr algn="just" rtl="1"/>
            <a:r>
              <a:rPr lang="ar-EG" sz="2400" b="1" u="sng" dirty="0">
                <a:solidFill>
                  <a:srgbClr val="2D3956"/>
                </a:solidFill>
                <a:latin typeface="Times New Roman" panose="02020603050405020304" pitchFamily="18" charset="0"/>
              </a:rPr>
              <a:t>ثانياً: مدى إمكانية اعتبار الذكاء الاصطناعي منتجاً:</a:t>
            </a:r>
            <a:endParaRPr lang="ar-EG" sz="2400" b="1" u="sng" dirty="0">
              <a:solidFill>
                <a:srgbClr val="2D3956"/>
              </a:solidFill>
              <a:latin typeface="Times New Roman" panose="02020603050405020304" pitchFamily="18" charset="0"/>
            </a:endParaRPr>
          </a:p>
          <a:p>
            <a:pPr algn="just" rtl="1"/>
            <a:r>
              <a:rPr lang="ar-EG" sz="2400" b="1" dirty="0" smtClean="0">
                <a:solidFill>
                  <a:srgbClr val="2D3956"/>
                </a:solidFill>
                <a:latin typeface="Times New Roman" panose="02020603050405020304" pitchFamily="18" charset="0"/>
              </a:rPr>
              <a:t>و</a:t>
            </a:r>
            <a:r>
              <a:rPr lang="ar-EG" sz="2400" b="1" dirty="0" smtClean="0">
                <a:solidFill>
                  <a:srgbClr val="2D3956"/>
                </a:solidFill>
                <a:latin typeface="Times New Roman" panose="02020603050405020304" pitchFamily="18" charset="0"/>
              </a:rPr>
              <a:t>السؤال الذي يثور في هذا الصدد هو</a:t>
            </a:r>
            <a:r>
              <a:rPr lang="ar-EG" sz="2400" b="1" dirty="0">
                <a:solidFill>
                  <a:srgbClr val="2D3956"/>
                </a:solidFill>
                <a:latin typeface="Times New Roman" panose="02020603050405020304" pitchFamily="18" charset="0"/>
              </a:rPr>
              <a:t>: هل يمكن إسباغ تطبيقات الذكاء الاصطناعي بطبيعة المنتجات من الناحية القانونية </a:t>
            </a:r>
            <a:r>
              <a:rPr lang="ar-EG" sz="2400" b="1" dirty="0" smtClean="0">
                <a:solidFill>
                  <a:srgbClr val="2D3956"/>
                </a:solidFill>
                <a:latin typeface="Times New Roman" panose="02020603050405020304" pitchFamily="18" charset="0"/>
              </a:rPr>
              <a:t>؟</a:t>
            </a:r>
          </a:p>
          <a:p>
            <a:pPr algn="just" rtl="1"/>
            <a:r>
              <a:rPr lang="ar-EG" sz="2400" b="1" dirty="0" smtClean="0">
                <a:solidFill>
                  <a:srgbClr val="2D3956"/>
                </a:solidFill>
                <a:latin typeface="Times New Roman" panose="02020603050405020304" pitchFamily="18" charset="0"/>
              </a:rPr>
              <a:t>-</a:t>
            </a:r>
            <a:r>
              <a:rPr lang="ar-EG" sz="2400" dirty="0" smtClean="0">
                <a:solidFill>
                  <a:srgbClr val="2D3956"/>
                </a:solidFill>
                <a:latin typeface="Times New Roman" panose="02020603050405020304" pitchFamily="18" charset="0"/>
              </a:rPr>
              <a:t>لا </a:t>
            </a:r>
            <a:r>
              <a:rPr lang="ar-EG" sz="2400" dirty="0">
                <a:solidFill>
                  <a:srgbClr val="2D3956"/>
                </a:solidFill>
                <a:latin typeface="Times New Roman" panose="02020603050405020304" pitchFamily="18" charset="0"/>
              </a:rPr>
              <a:t>توجد في حقيقة الأمر أية إجابة عن هذا التساؤل، وذلك لغياب التنظيم التشريعي الكامل سواء في المنظومة التشريعية </a:t>
            </a:r>
            <a:r>
              <a:rPr lang="ar-EG" sz="2400" dirty="0" smtClean="0">
                <a:solidFill>
                  <a:srgbClr val="2D3956"/>
                </a:solidFill>
                <a:latin typeface="Times New Roman" panose="02020603050405020304" pitchFamily="18" charset="0"/>
              </a:rPr>
              <a:t>الوطنية، </a:t>
            </a:r>
            <a:r>
              <a:rPr lang="ar-EG" sz="2400" dirty="0">
                <a:solidFill>
                  <a:srgbClr val="2D3956"/>
                </a:solidFill>
                <a:latin typeface="Times New Roman" panose="02020603050405020304" pitchFamily="18" charset="0"/>
              </a:rPr>
              <a:t>أم في غيرها من التشريعات المقارنة، ولذلك سنحاول الإجابة عن ذلك في ضوء ما طرحه فقها القانون في هذه </a:t>
            </a:r>
            <a:r>
              <a:rPr lang="ar-EG" sz="2400" dirty="0" smtClean="0">
                <a:solidFill>
                  <a:srgbClr val="2D3956"/>
                </a:solidFill>
                <a:latin typeface="Times New Roman" panose="02020603050405020304" pitchFamily="18" charset="0"/>
              </a:rPr>
              <a:t>المسألة:</a:t>
            </a:r>
            <a:endParaRPr lang="ar-EG" sz="2400" dirty="0">
              <a:solidFill>
                <a:srgbClr val="2D3956"/>
              </a:solidFill>
              <a:latin typeface="Times New Roman" panose="02020603050405020304" pitchFamily="18" charset="0"/>
            </a:endParaRPr>
          </a:p>
          <a:p>
            <a:pPr algn="just" rtl="1"/>
            <a:r>
              <a:rPr lang="ar-EG" sz="2400" b="1" u="sng" dirty="0" smtClean="0">
                <a:solidFill>
                  <a:srgbClr val="2D3956"/>
                </a:solidFill>
                <a:latin typeface="Times New Roman" panose="02020603050405020304" pitchFamily="18" charset="0"/>
              </a:rPr>
              <a:t>- فهناك </a:t>
            </a:r>
            <a:r>
              <a:rPr lang="ar-EG" sz="2400" b="1" u="sng" dirty="0">
                <a:solidFill>
                  <a:srgbClr val="2D3956"/>
                </a:solidFill>
                <a:latin typeface="Times New Roman" panose="02020603050405020304" pitchFamily="18" charset="0"/>
              </a:rPr>
              <a:t>من ذهب إلى أن تطبيقات الذكاء الاصطناعي بما في ذلك الانسآلة، </a:t>
            </a:r>
            <a:r>
              <a:rPr lang="ar-EG" sz="2400" dirty="0">
                <a:solidFill>
                  <a:srgbClr val="2D3956"/>
                </a:solidFill>
                <a:latin typeface="Times New Roman" panose="02020603050405020304" pitchFamily="18" charset="0"/>
              </a:rPr>
              <a:t>هي أشياء مادية يجوز التعامل فيها بالبيع والشراء، ومن ثم فإنها تدخل في نطاق المنتجات المادية غير القابلة للاستهلاك، وهي تلك التي لا تهلك من أول استعمال لها حتى ولو أدى هذا الاستعمال إلى نقص قيمة الشيء أو أهلكه بمضي الزمن، ويطبق ذلك على الروبوت، والسيارات ذاتية القيادة، والطائرة وغيرها من الآلات الصناعة </a:t>
            </a:r>
            <a:r>
              <a:rPr lang="ar-EG" sz="2400" dirty="0" smtClean="0">
                <a:solidFill>
                  <a:srgbClr val="2D3956"/>
                </a:solidFill>
                <a:latin typeface="Times New Roman" panose="02020603050405020304" pitchFamily="18" charset="0"/>
              </a:rPr>
              <a:t>الذكية.</a:t>
            </a:r>
            <a:endParaRPr lang="ar-EG" sz="2400" dirty="0">
              <a:solidFill>
                <a:srgbClr val="2D3956"/>
              </a:solidFill>
              <a:latin typeface="Times New Roman" panose="02020603050405020304" pitchFamily="18" charset="0"/>
            </a:endParaRPr>
          </a:p>
        </p:txBody>
      </p:sp>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xmlns="" id="{F9A80F9F-74DB-1D57-04E8-E20E92A09B0A}"/>
              </a:ext>
            </a:extLst>
          </p:cNvPr>
          <p:cNvSpPr txBox="1"/>
          <p:nvPr/>
        </p:nvSpPr>
        <p:spPr>
          <a:xfrm>
            <a:off x="1907628" y="737893"/>
            <a:ext cx="7378262"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2- الذكاء الاصطناعي بمعنى المنتج:</a:t>
            </a:r>
          </a:p>
        </p:txBody>
      </p:sp>
      <p:sp>
        <p:nvSpPr>
          <p:cNvPr id="8" name="Rectangle 7">
            <a:extLst>
              <a:ext uri="{FF2B5EF4-FFF2-40B4-BE49-F238E27FC236}">
                <a16:creationId xmlns:a16="http://schemas.microsoft.com/office/drawing/2014/main" xmlns=""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43966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417785" y="1728530"/>
            <a:ext cx="10949153" cy="3785652"/>
          </a:xfrm>
          <a:prstGeom prst="rect">
            <a:avLst/>
          </a:prstGeom>
          <a:noFill/>
        </p:spPr>
        <p:txBody>
          <a:bodyPr wrap="square" rtlCol="0">
            <a:spAutoFit/>
          </a:bodyPr>
          <a:lstStyle/>
          <a:p>
            <a:pPr algn="just" rtl="1"/>
            <a:r>
              <a:rPr lang="ar-EG" sz="2400" b="1" u="sng" dirty="0">
                <a:solidFill>
                  <a:srgbClr val="2D3956"/>
                </a:solidFill>
                <a:latin typeface="Times New Roman" panose="02020603050405020304" pitchFamily="18" charset="0"/>
              </a:rPr>
              <a:t>ثانياً: مدى إمكانية اعتبار الذكاء الاصطناعي منتجاً:</a:t>
            </a:r>
            <a:endParaRPr lang="ar-EG" sz="2400" b="1" u="sng" dirty="0">
              <a:solidFill>
                <a:srgbClr val="2D3956"/>
              </a:solidFill>
              <a:latin typeface="Times New Roman" panose="02020603050405020304" pitchFamily="18" charset="0"/>
            </a:endParaRPr>
          </a:p>
          <a:p>
            <a:pPr algn="just" rtl="1"/>
            <a:r>
              <a:rPr lang="ar-EG" sz="2400" b="1" u="sng" dirty="0" smtClean="0">
                <a:solidFill>
                  <a:srgbClr val="2D3956"/>
                </a:solidFill>
                <a:latin typeface="Times New Roman" panose="02020603050405020304" pitchFamily="18" charset="0"/>
              </a:rPr>
              <a:t>وفي </a:t>
            </a:r>
            <a:r>
              <a:rPr lang="ar-EG" sz="2400" b="1" u="sng" dirty="0">
                <a:solidFill>
                  <a:srgbClr val="2D3956"/>
                </a:solidFill>
                <a:latin typeface="Times New Roman" panose="02020603050405020304" pitchFamily="18" charset="0"/>
              </a:rPr>
              <a:t>موقف قريب ذهب رأي آخر من الفقه </a:t>
            </a:r>
            <a:r>
              <a:rPr lang="ar-EG" sz="2400" dirty="0">
                <a:solidFill>
                  <a:srgbClr val="2D3956"/>
                </a:solidFill>
                <a:latin typeface="Times New Roman" panose="02020603050405020304" pitchFamily="18" charset="0"/>
              </a:rPr>
              <a:t>إلى القول: أنه وفقاً للتعريف القانوني للمنتج فإنه يتناول جميع الأشياء المنقولة دون تحديد لطبيعتها المادية أو المعنوية، وبذلك وفقاً لهذا التوصيف </a:t>
            </a:r>
            <a:r>
              <a:rPr lang="ar-EG" sz="2400" dirty="0" smtClean="0">
                <a:solidFill>
                  <a:srgbClr val="2D3956"/>
                </a:solidFill>
                <a:latin typeface="Times New Roman" panose="02020603050405020304" pitchFamily="18" charset="0"/>
              </a:rPr>
              <a:t>الأولي </a:t>
            </a:r>
            <a:r>
              <a:rPr lang="ar-EG" sz="2400" dirty="0">
                <a:solidFill>
                  <a:srgbClr val="2D3956"/>
                </a:solidFill>
                <a:latin typeface="Times New Roman" panose="02020603050405020304" pitchFamily="18" charset="0"/>
              </a:rPr>
              <a:t>يمكن القول مبدئياً بانطباقه على الذكاء الاصطناعي ببعديه المعنوي الخالص أو المادي وفقا </a:t>
            </a:r>
            <a:r>
              <a:rPr lang="ar-EG" sz="2400" dirty="0" smtClean="0">
                <a:solidFill>
                  <a:srgbClr val="2D3956"/>
                </a:solidFill>
                <a:latin typeface="Times New Roman" panose="02020603050405020304" pitchFamily="18" charset="0"/>
              </a:rPr>
              <a:t>لحامله، </a:t>
            </a:r>
            <a:r>
              <a:rPr lang="ar-EG" sz="2400" dirty="0">
                <a:solidFill>
                  <a:srgbClr val="2D3956"/>
                </a:solidFill>
                <a:latin typeface="Times New Roman" panose="02020603050405020304" pitchFamily="18" charset="0"/>
              </a:rPr>
              <a:t>وذلك عند النظر إلى تطبيقات الذكاء الاصطناعي من الناحية المجسمة (المادية)، وغير المجسمة (المعنوية</a:t>
            </a:r>
            <a:r>
              <a:rPr lang="ar-EG" sz="2400" dirty="0" smtClean="0">
                <a:solidFill>
                  <a:srgbClr val="2D3956"/>
                </a:solidFill>
                <a:latin typeface="Times New Roman" panose="02020603050405020304" pitchFamily="18" charset="0"/>
              </a:rPr>
              <a:t>).</a:t>
            </a:r>
          </a:p>
          <a:p>
            <a:pPr algn="just" rtl="1"/>
            <a:r>
              <a:rPr lang="ar-EG" sz="2400" dirty="0">
                <a:solidFill>
                  <a:srgbClr val="2D3956"/>
                </a:solidFill>
                <a:latin typeface="Times New Roman" panose="02020603050405020304" pitchFamily="18" charset="0"/>
              </a:rPr>
              <a:t> </a:t>
            </a:r>
            <a:r>
              <a:rPr lang="ar-EG" sz="2400" b="1" u="sng" dirty="0" smtClean="0">
                <a:solidFill>
                  <a:srgbClr val="2D3956"/>
                </a:solidFill>
                <a:latin typeface="Times New Roman" panose="02020603050405020304" pitchFamily="18" charset="0"/>
              </a:rPr>
              <a:t>- في </a:t>
            </a:r>
            <a:r>
              <a:rPr lang="ar-EG" sz="2400" b="1" u="sng" dirty="0">
                <a:solidFill>
                  <a:srgbClr val="2D3956"/>
                </a:solidFill>
                <a:latin typeface="Times New Roman" panose="02020603050405020304" pitchFamily="18" charset="0"/>
              </a:rPr>
              <a:t>حين يذهب رأي آخر من الفقه، </a:t>
            </a:r>
            <a:r>
              <a:rPr lang="ar-EG" sz="2400" dirty="0">
                <a:solidFill>
                  <a:srgbClr val="2D3956"/>
                </a:solidFill>
                <a:latin typeface="Times New Roman" panose="02020603050405020304" pitchFamily="18" charset="0"/>
              </a:rPr>
              <a:t>إلى القول بخلاف الرأي الأول، معتبراً أن مفهوم المنتج ينطبق من حيث الأصل على مفهوم الشيء المعنوي والمادي، لكن وفق التوصيف القانوني للشيء، وضمن حالات من المسؤولية عنه لم تغطها أحكام النصوص القانونية للمسؤولية المدنية بشكل عام، ولما كان الذكاء الاصطناعي يخرج عن مفهوم الشيء كما سبق بيانه (باعتبار الشيء محل الحق)، نظراً لطبيعته المعنوية والحركية ذات الاستقلالية، فإنه لا يمكن اعتباره منتجاً ماديا تنطبق عليه كافة أحكام المنتجات </a:t>
            </a:r>
            <a:r>
              <a:rPr lang="ar-EG" sz="2400" dirty="0" smtClean="0">
                <a:solidFill>
                  <a:srgbClr val="2D3956"/>
                </a:solidFill>
                <a:latin typeface="Times New Roman" panose="02020603050405020304" pitchFamily="18" charset="0"/>
              </a:rPr>
              <a:t>المادية.</a:t>
            </a:r>
            <a:endParaRPr lang="ar-EG" sz="2400" dirty="0">
              <a:solidFill>
                <a:srgbClr val="2D3956"/>
              </a:solidFill>
              <a:latin typeface="Times New Roman" panose="02020603050405020304" pitchFamily="18" charset="0"/>
            </a:endParaRPr>
          </a:p>
        </p:txBody>
      </p:sp>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xmlns="" id="{F9A80F9F-74DB-1D57-04E8-E20E92A09B0A}"/>
              </a:ext>
            </a:extLst>
          </p:cNvPr>
          <p:cNvSpPr txBox="1"/>
          <p:nvPr/>
        </p:nvSpPr>
        <p:spPr>
          <a:xfrm>
            <a:off x="1907628" y="737893"/>
            <a:ext cx="7378262"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2- الذكاء الاصطناعي بمعنى المنتج:</a:t>
            </a:r>
          </a:p>
        </p:txBody>
      </p:sp>
      <p:sp>
        <p:nvSpPr>
          <p:cNvPr id="8" name="Rectangle 7">
            <a:extLst>
              <a:ext uri="{FF2B5EF4-FFF2-40B4-BE49-F238E27FC236}">
                <a16:creationId xmlns:a16="http://schemas.microsoft.com/office/drawing/2014/main" xmlns=""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4004199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xmlns=""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417785" y="1728530"/>
            <a:ext cx="10949153" cy="2677656"/>
          </a:xfrm>
          <a:prstGeom prst="rect">
            <a:avLst/>
          </a:prstGeom>
          <a:noFill/>
        </p:spPr>
        <p:txBody>
          <a:bodyPr wrap="square" rtlCol="0">
            <a:spAutoFit/>
          </a:bodyPr>
          <a:lstStyle/>
          <a:p>
            <a:pPr algn="just" rtl="1"/>
            <a:r>
              <a:rPr lang="ar-EG" sz="2400" b="1" u="sng" dirty="0">
                <a:solidFill>
                  <a:srgbClr val="2D3956"/>
                </a:solidFill>
                <a:latin typeface="Times New Roman" panose="02020603050405020304" pitchFamily="18" charset="0"/>
              </a:rPr>
              <a:t>ثانياً: مدى إمكانية اعتبار الذكاء الاصطناعي منتجاً:</a:t>
            </a:r>
            <a:endParaRPr lang="ar-EG" sz="2400" b="1" u="sng" dirty="0">
              <a:solidFill>
                <a:srgbClr val="2D3956"/>
              </a:solidFill>
              <a:latin typeface="Times New Roman" panose="02020603050405020304" pitchFamily="18" charset="0"/>
            </a:endParaRPr>
          </a:p>
          <a:p>
            <a:pPr algn="just" rtl="1"/>
            <a:r>
              <a:rPr lang="ar-EG" sz="2400" b="1" u="sng" dirty="0" smtClean="0">
                <a:solidFill>
                  <a:srgbClr val="2D3956"/>
                </a:solidFill>
                <a:latin typeface="Times New Roman" panose="02020603050405020304" pitchFamily="18" charset="0"/>
              </a:rPr>
              <a:t>- ونخلص مما سبق إلى إنه إن كان من الممكن القول </a:t>
            </a:r>
            <a:r>
              <a:rPr lang="ar-EG" sz="2400" b="1" u="sng" dirty="0">
                <a:solidFill>
                  <a:srgbClr val="2D3956"/>
                </a:solidFill>
                <a:latin typeface="Times New Roman" panose="02020603050405020304" pitchFamily="18" charset="0"/>
              </a:rPr>
              <a:t>بأن تعريف المنتج قد يساعد في اعتبار الذكاء الاصطناعي منتجا، </a:t>
            </a:r>
            <a:r>
              <a:rPr lang="ar-EG" sz="2400" dirty="0">
                <a:solidFill>
                  <a:srgbClr val="2D3956"/>
                </a:solidFill>
                <a:latin typeface="Times New Roman" panose="02020603050405020304" pitchFamily="18" charset="0"/>
              </a:rPr>
              <a:t>فإن روح وفلسفة النصوص القانونية التي تتناول أحكام المنتجات تجعل من الواجب التعامل مع هذه النتيجة بكثير من الحيطة والحذر، بما يضمن عدم فقدان جانب التنافسية القانونية والاقتصادية للقانون المدني في المنظومة القانونية العربية والغربية عموما والأوروبية </a:t>
            </a:r>
            <a:r>
              <a:rPr lang="ar-EG" sz="2400" dirty="0" smtClean="0">
                <a:solidFill>
                  <a:srgbClr val="2D3956"/>
                </a:solidFill>
                <a:latin typeface="Times New Roman" panose="02020603050405020304" pitchFamily="18" charset="0"/>
              </a:rPr>
              <a:t>خاصة، </a:t>
            </a:r>
            <a:r>
              <a:rPr lang="ar-EG" sz="2400" dirty="0">
                <a:solidFill>
                  <a:srgbClr val="2D3956"/>
                </a:solidFill>
                <a:latin typeface="Times New Roman" panose="02020603050405020304" pitchFamily="18" charset="0"/>
              </a:rPr>
              <a:t>ومن ثم سنكون أمام منتج شيئي فريد يبتعد عن مواصفات المنتج الشيئي التقليدي ويدخل في مجال الملكية الفكرية في أغلب جوانبه بل ومن الممكن ان يؤثر على الجانب الإبداعي للمنتجات </a:t>
            </a:r>
            <a:r>
              <a:rPr lang="ar-EG" sz="2400" dirty="0" smtClean="0">
                <a:solidFill>
                  <a:srgbClr val="2D3956"/>
                </a:solidFill>
                <a:latin typeface="Times New Roman" panose="02020603050405020304" pitchFamily="18" charset="0"/>
              </a:rPr>
              <a:t>الفكرية.</a:t>
            </a:r>
            <a:endParaRPr lang="ar-EG" sz="2400" dirty="0">
              <a:solidFill>
                <a:srgbClr val="2D3956"/>
              </a:solidFill>
              <a:latin typeface="Times New Roman" panose="02020603050405020304" pitchFamily="18" charset="0"/>
            </a:endParaRPr>
          </a:p>
        </p:txBody>
      </p:sp>
      <p:sp>
        <p:nvSpPr>
          <p:cNvPr id="4" name="TextBox 3">
            <a:extLst>
              <a:ext uri="{FF2B5EF4-FFF2-40B4-BE49-F238E27FC236}">
                <a16:creationId xmlns:a16="http://schemas.microsoft.com/office/drawing/2014/main" xmlns=""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xmlns=""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xmlns="" id="{F9A80F9F-74DB-1D57-04E8-E20E92A09B0A}"/>
              </a:ext>
            </a:extLst>
          </p:cNvPr>
          <p:cNvSpPr txBox="1"/>
          <p:nvPr/>
        </p:nvSpPr>
        <p:spPr>
          <a:xfrm>
            <a:off x="1907628" y="737893"/>
            <a:ext cx="7378262"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2- الذكاء الاصطناعي بمعنى المنتج:</a:t>
            </a:r>
          </a:p>
        </p:txBody>
      </p:sp>
      <p:sp>
        <p:nvSpPr>
          <p:cNvPr id="8" name="Rectangle 7">
            <a:extLst>
              <a:ext uri="{FF2B5EF4-FFF2-40B4-BE49-F238E27FC236}">
                <a16:creationId xmlns:a16="http://schemas.microsoft.com/office/drawing/2014/main" xmlns=""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a16="http://schemas.microsoft.com/office/drawing/2014/main" xmlns=""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6594674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xmlns="" id="{0AC2650A-C51A-9ACB-723B-68D89C868D01}"/>
              </a:ext>
            </a:extLst>
          </p:cNvPr>
          <p:cNvSpPr/>
          <p:nvPr/>
        </p:nvSpPr>
        <p:spPr>
          <a:xfrm>
            <a:off x="268014" y="1710371"/>
            <a:ext cx="11401897" cy="3711785"/>
          </a:xfrm>
          <a:prstGeom prst="rect">
            <a:avLst/>
          </a:prstGeom>
        </p:spPr>
        <p:txBody>
          <a:bodyPr wrap="square">
            <a:spAutoFit/>
          </a:bodyPr>
          <a:lstStyle/>
          <a:p>
            <a:pPr algn="just" rtl="1">
              <a:lnSpc>
                <a:spcPct val="120000"/>
              </a:lnSpc>
            </a:pPr>
            <a:r>
              <a:rPr lang="ar-EG" sz="2800" b="1" u="sng" dirty="0" smtClean="0">
                <a:solidFill>
                  <a:srgbClr val="000000"/>
                </a:solidFill>
                <a:latin typeface="Times New Roman" panose="02020603050405020304" pitchFamily="18" charset="0"/>
              </a:rPr>
              <a:t>ثالثاً: التكييف القانوني لتطبيقات الذكاء الاصطناعي: </a:t>
            </a:r>
            <a:endParaRPr lang="ar-EG" sz="2800" b="1" u="sng" dirty="0" smtClean="0">
              <a:solidFill>
                <a:srgbClr val="000000"/>
              </a:solidFill>
              <a:latin typeface="Times New Roman" panose="02020603050405020304" pitchFamily="18" charset="0"/>
            </a:endParaRPr>
          </a:p>
          <a:p>
            <a:pPr algn="just" rtl="1">
              <a:lnSpc>
                <a:spcPct val="120000"/>
              </a:lnSpc>
            </a:pPr>
            <a:r>
              <a:rPr lang="ar-EG" sz="2400" b="1" dirty="0" smtClean="0">
                <a:solidFill>
                  <a:srgbClr val="000000"/>
                </a:solidFill>
                <a:latin typeface="Times New Roman" panose="02020603050405020304" pitchFamily="18" charset="0"/>
              </a:rPr>
              <a:t>- سنتطرق </a:t>
            </a:r>
            <a:r>
              <a:rPr lang="ar-EG" sz="2400" b="1" dirty="0">
                <a:solidFill>
                  <a:srgbClr val="000000"/>
                </a:solidFill>
                <a:latin typeface="Times New Roman" panose="02020603050405020304" pitchFamily="18" charset="0"/>
              </a:rPr>
              <a:t>في هذا </a:t>
            </a:r>
            <a:r>
              <a:rPr lang="ar-EG" sz="2400" b="1" dirty="0" smtClean="0">
                <a:solidFill>
                  <a:srgbClr val="000000"/>
                </a:solidFill>
                <a:latin typeface="Times New Roman" panose="02020603050405020304" pitchFamily="18" charset="0"/>
              </a:rPr>
              <a:t>الصدد لأبرز </a:t>
            </a:r>
            <a:r>
              <a:rPr lang="ar-EG" sz="2400" b="1" dirty="0">
                <a:solidFill>
                  <a:srgbClr val="000000"/>
                </a:solidFill>
                <a:latin typeface="Times New Roman" panose="02020603050405020304" pitchFamily="18" charset="0"/>
              </a:rPr>
              <a:t>التكيفات الفقهية لصورة من صور الذكاء الاصطناعي، وهو البرامج الحاسوبية الذكية</a:t>
            </a:r>
            <a:r>
              <a:rPr lang="ar-EG" sz="2400" b="1" dirty="0" smtClean="0">
                <a:solidFill>
                  <a:srgbClr val="000000"/>
                </a:solidFill>
                <a:latin typeface="Times New Roman" panose="02020603050405020304" pitchFamily="18" charset="0"/>
              </a:rPr>
              <a:t>.</a:t>
            </a:r>
          </a:p>
          <a:p>
            <a:pPr algn="just" rtl="1">
              <a:lnSpc>
                <a:spcPct val="120000"/>
              </a:lnSpc>
            </a:pPr>
            <a:r>
              <a:rPr lang="ar-EG" sz="2400" b="1" u="sng" dirty="0" smtClean="0">
                <a:solidFill>
                  <a:srgbClr val="000000"/>
                </a:solidFill>
                <a:latin typeface="Times New Roman" panose="02020603050405020304" pitchFamily="18" charset="0"/>
              </a:rPr>
              <a:t>وقد </a:t>
            </a:r>
            <a:r>
              <a:rPr lang="ar-EG" sz="2400" b="1" u="sng" dirty="0">
                <a:solidFill>
                  <a:srgbClr val="000000"/>
                </a:solidFill>
                <a:latin typeface="Times New Roman" panose="02020603050405020304" pitchFamily="18" charset="0"/>
              </a:rPr>
              <a:t>طرحت العديد من التعريفات لبرامج الحاسب الآلي الذكية فهناك من قال بأنها: </a:t>
            </a:r>
            <a:r>
              <a:rPr lang="ar-EG" sz="2400" dirty="0">
                <a:solidFill>
                  <a:srgbClr val="000000"/>
                </a:solidFill>
                <a:latin typeface="Times New Roman" panose="02020603050405020304" pitchFamily="18" charset="0"/>
              </a:rPr>
              <a:t>" مجموعة من التعليمات المتسلسلة التي تخبر الحاسب الآلي ماذا يفعل</a:t>
            </a:r>
            <a:r>
              <a:rPr lang="ar-EG" sz="2400" dirty="0" smtClean="0">
                <a:solidFill>
                  <a:srgbClr val="000000"/>
                </a:solidFill>
                <a:latin typeface="Times New Roman" panose="02020603050405020304" pitchFamily="18" charset="0"/>
              </a:rPr>
              <a:t>". </a:t>
            </a:r>
            <a:r>
              <a:rPr lang="ar-EG" sz="2400" dirty="0">
                <a:solidFill>
                  <a:srgbClr val="000000"/>
                </a:solidFill>
                <a:latin typeface="Times New Roman" panose="02020603050405020304" pitchFamily="18" charset="0"/>
              </a:rPr>
              <a:t>وقال أخر بأنها: "مجموعة من التعليمات موجهة للحاسب الالكتروني مكتوبة بنوع من الوضوح والتفصيل</a:t>
            </a:r>
            <a:r>
              <a:rPr lang="ar-EG" sz="2400" dirty="0" smtClean="0">
                <a:solidFill>
                  <a:srgbClr val="000000"/>
                </a:solidFill>
                <a:latin typeface="Times New Roman" panose="02020603050405020304" pitchFamily="18" charset="0"/>
              </a:rPr>
              <a:t>". </a:t>
            </a:r>
            <a:r>
              <a:rPr lang="ar-EG" sz="2400" dirty="0">
                <a:solidFill>
                  <a:srgbClr val="000000"/>
                </a:solidFill>
                <a:latin typeface="Times New Roman" panose="02020603050405020304" pitchFamily="18" charset="0"/>
              </a:rPr>
              <a:t>وهناك من عرفها بأنها: "مجموعة من التعليمات التي تسمح بعد نقلها على دعامة تستطيع الآلة قراءتها لبيان أو أدائها وظيفة أو مهمة أو نتيجة معينة بواسطة آلة معالجـة </a:t>
            </a:r>
            <a:r>
              <a:rPr lang="ar-EG" sz="2400" dirty="0" smtClean="0">
                <a:solidFill>
                  <a:srgbClr val="000000"/>
                </a:solidFill>
                <a:latin typeface="Times New Roman" panose="02020603050405020304" pitchFamily="18" charset="0"/>
              </a:rPr>
              <a:t>المعلومـات».</a:t>
            </a:r>
          </a:p>
          <a:p>
            <a:pPr algn="just" rtl="1">
              <a:lnSpc>
                <a:spcPct val="120000"/>
              </a:lnSpc>
            </a:pPr>
            <a:r>
              <a:rPr lang="ar-EG" sz="2400" b="1" u="sng" dirty="0" smtClean="0">
                <a:solidFill>
                  <a:srgbClr val="000000"/>
                </a:solidFill>
                <a:latin typeface="Times New Roman" panose="02020603050405020304" pitchFamily="18" charset="0"/>
              </a:rPr>
              <a:t>- وقد طرح </a:t>
            </a:r>
            <a:r>
              <a:rPr lang="ar-EG" sz="2400" b="1" u="sng" dirty="0">
                <a:solidFill>
                  <a:srgbClr val="000000"/>
                </a:solidFill>
                <a:latin typeface="Times New Roman" panose="02020603050405020304" pitchFamily="18" charset="0"/>
              </a:rPr>
              <a:t>فقهاء القانون تكييفين مهمين للبرامج الحاسوبية الذكية باعتبارها عماد الذكاء </a:t>
            </a:r>
            <a:r>
              <a:rPr lang="ar-EG" sz="2400" b="1" u="sng" dirty="0" smtClean="0">
                <a:solidFill>
                  <a:srgbClr val="000000"/>
                </a:solidFill>
                <a:latin typeface="Times New Roman" panose="02020603050405020304" pitchFamily="18" charset="0"/>
              </a:rPr>
              <a:t>الاصطناعي وهما:</a:t>
            </a:r>
            <a:endParaRPr lang="ar-EG" sz="2400" b="1" u="sng" dirty="0">
              <a:solidFill>
                <a:srgbClr val="000000"/>
              </a:solidFill>
              <a:latin typeface="Times New Roman" panose="02020603050405020304" pitchFamily="18" charset="0"/>
            </a:endParaRPr>
          </a:p>
        </p:txBody>
      </p:sp>
      <p:sp>
        <p:nvSpPr>
          <p:cNvPr id="17" name="TextBox 16">
            <a:extLst>
              <a:ext uri="{FF2B5EF4-FFF2-40B4-BE49-F238E27FC236}">
                <a16:creationId xmlns:a16="http://schemas.microsoft.com/office/drawing/2014/main" xmlns="" id="{954B34D3-F436-A1EE-53D3-534D66D793CE}"/>
              </a:ext>
            </a:extLst>
          </p:cNvPr>
          <p:cNvSpPr txBox="1"/>
          <p:nvPr/>
        </p:nvSpPr>
        <p:spPr>
          <a:xfrm>
            <a:off x="1560786" y="714921"/>
            <a:ext cx="793005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2- الذكاء الاصطناعي بمعنى المنتج:</a:t>
            </a:r>
          </a:p>
        </p:txBody>
      </p:sp>
      <p:sp>
        <p:nvSpPr>
          <p:cNvPr id="18" name="Rectangle 17">
            <a:extLst>
              <a:ext uri="{FF2B5EF4-FFF2-40B4-BE49-F238E27FC236}">
                <a16:creationId xmlns:a16="http://schemas.microsoft.com/office/drawing/2014/main" xmlns=""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xmlns=""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2078484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xmlns="" id="{0AC2650A-C51A-9ACB-723B-68D89C868D01}"/>
              </a:ext>
            </a:extLst>
          </p:cNvPr>
          <p:cNvSpPr/>
          <p:nvPr/>
        </p:nvSpPr>
        <p:spPr>
          <a:xfrm>
            <a:off x="268014" y="1710371"/>
            <a:ext cx="11401897" cy="2825389"/>
          </a:xfrm>
          <a:prstGeom prst="rect">
            <a:avLst/>
          </a:prstGeom>
        </p:spPr>
        <p:txBody>
          <a:bodyPr wrap="square">
            <a:spAutoFit/>
          </a:bodyPr>
          <a:lstStyle/>
          <a:p>
            <a:pPr algn="just" rtl="1">
              <a:lnSpc>
                <a:spcPct val="120000"/>
              </a:lnSpc>
            </a:pPr>
            <a:r>
              <a:rPr lang="ar-EG" sz="2800" b="1" u="sng" dirty="0" smtClean="0">
                <a:solidFill>
                  <a:srgbClr val="000000"/>
                </a:solidFill>
                <a:latin typeface="Times New Roman" panose="02020603050405020304" pitchFamily="18" charset="0"/>
              </a:rPr>
              <a:t>1-  </a:t>
            </a:r>
            <a:r>
              <a:rPr lang="ar-EG" sz="2800" b="1" u="sng" dirty="0">
                <a:solidFill>
                  <a:srgbClr val="000000"/>
                </a:solidFill>
                <a:latin typeface="Times New Roman" panose="02020603050405020304" pitchFamily="18" charset="0"/>
              </a:rPr>
              <a:t>برامج الحاسب الذكية لها طبيعة براءات </a:t>
            </a:r>
            <a:r>
              <a:rPr lang="ar-EG" sz="2800" b="1" u="sng" dirty="0" smtClean="0">
                <a:solidFill>
                  <a:srgbClr val="000000"/>
                </a:solidFill>
                <a:latin typeface="Times New Roman" panose="02020603050405020304" pitchFamily="18" charset="0"/>
              </a:rPr>
              <a:t>الاختراع:</a:t>
            </a:r>
          </a:p>
          <a:p>
            <a:pPr algn="just" rtl="1">
              <a:lnSpc>
                <a:spcPct val="120000"/>
              </a:lnSpc>
            </a:pPr>
            <a:r>
              <a:rPr lang="ar-EG" sz="2400" dirty="0" smtClean="0">
                <a:solidFill>
                  <a:srgbClr val="000000"/>
                </a:solidFill>
                <a:latin typeface="Times New Roman" panose="02020603050405020304" pitchFamily="18" charset="0"/>
              </a:rPr>
              <a:t>- يفهم </a:t>
            </a:r>
            <a:r>
              <a:rPr lang="ar-EG" sz="2400" dirty="0">
                <a:solidFill>
                  <a:srgbClr val="000000"/>
                </a:solidFill>
                <a:latin typeface="Times New Roman" panose="02020603050405020304" pitchFamily="18" charset="0"/>
              </a:rPr>
              <a:t>من آراء بعض </a:t>
            </a:r>
            <a:r>
              <a:rPr lang="ar-EG" sz="2400" dirty="0" smtClean="0">
                <a:solidFill>
                  <a:srgbClr val="000000"/>
                </a:solidFill>
                <a:latin typeface="Times New Roman" panose="02020603050405020304" pitchFamily="18" charset="0"/>
              </a:rPr>
              <a:t>الفقهاء </a:t>
            </a:r>
            <a:r>
              <a:rPr lang="ar-EG" sz="2400" dirty="0">
                <a:solidFill>
                  <a:srgbClr val="000000"/>
                </a:solidFill>
                <a:latin typeface="Times New Roman" panose="02020603050405020304" pitchFamily="18" charset="0"/>
              </a:rPr>
              <a:t>ضمنا، </a:t>
            </a:r>
            <a:r>
              <a:rPr lang="ar-EG" sz="2400" b="1" dirty="0">
                <a:solidFill>
                  <a:srgbClr val="000000"/>
                </a:solidFill>
                <a:latin typeface="Times New Roman" panose="02020603050405020304" pitchFamily="18" charset="0"/>
              </a:rPr>
              <a:t>بضرورة حماية برامج الذكاء الاصطناعي الحاسوبية وفق قواعد براءة الاختراع وإعطائها نفس طبيعتها</a:t>
            </a:r>
            <a:r>
              <a:rPr lang="ar-EG" sz="2400" dirty="0">
                <a:solidFill>
                  <a:srgbClr val="000000"/>
                </a:solidFill>
                <a:latin typeface="Times New Roman" panose="02020603050405020304" pitchFamily="18" charset="0"/>
              </a:rPr>
              <a:t>؛ لأن هذه البرامج تستعمل بالأساس من الآلات والأجهزة في الحاسوب، لإدارتها وتوجيهها للقيام بعمل معين أو لتقديم خدمة محددة للمستخدم، وما دامت هذه البرامج لصيقة بالآلة المحمية وفق الأحكام الخاصة ببراءة الاختراع، الأمر الذي يقتضي أن تنسحب البراءة أيضاً على برامج الحاسوب الذكية بوصفها جزء من الآلة التي تستخدمها، فالبرامج الذكية كأي اختراع تضمن إبداعاً فكرياً </a:t>
            </a:r>
            <a:r>
              <a:rPr lang="ar-EG" sz="2400" dirty="0" smtClean="0">
                <a:solidFill>
                  <a:srgbClr val="000000"/>
                </a:solidFill>
                <a:latin typeface="Times New Roman" panose="02020603050405020304" pitchFamily="18" charset="0"/>
              </a:rPr>
              <a:t>جديداً.</a:t>
            </a:r>
            <a:endParaRPr lang="ar-EG" sz="2000" dirty="0">
              <a:solidFill>
                <a:srgbClr val="000000"/>
              </a:solidFill>
              <a:latin typeface="Times New Roman" panose="02020603050405020304" pitchFamily="18" charset="0"/>
            </a:endParaRPr>
          </a:p>
        </p:txBody>
      </p:sp>
      <p:sp>
        <p:nvSpPr>
          <p:cNvPr id="17" name="TextBox 16">
            <a:extLst>
              <a:ext uri="{FF2B5EF4-FFF2-40B4-BE49-F238E27FC236}">
                <a16:creationId xmlns:a16="http://schemas.microsoft.com/office/drawing/2014/main" xmlns="" id="{954B34D3-F436-A1EE-53D3-534D66D793CE}"/>
              </a:ext>
            </a:extLst>
          </p:cNvPr>
          <p:cNvSpPr txBox="1"/>
          <p:nvPr/>
        </p:nvSpPr>
        <p:spPr>
          <a:xfrm>
            <a:off x="1560786" y="714921"/>
            <a:ext cx="793005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2- الذكاء الاصطناعي بمعنى المنتج:</a:t>
            </a:r>
          </a:p>
        </p:txBody>
      </p:sp>
      <p:sp>
        <p:nvSpPr>
          <p:cNvPr id="18" name="Rectangle 17">
            <a:extLst>
              <a:ext uri="{FF2B5EF4-FFF2-40B4-BE49-F238E27FC236}">
                <a16:creationId xmlns:a16="http://schemas.microsoft.com/office/drawing/2014/main" xmlns=""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xmlns=""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08951357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xmlns="" id="{0AC2650A-C51A-9ACB-723B-68D89C868D01}"/>
              </a:ext>
            </a:extLst>
          </p:cNvPr>
          <p:cNvSpPr/>
          <p:nvPr/>
        </p:nvSpPr>
        <p:spPr>
          <a:xfrm>
            <a:off x="268013" y="1549486"/>
            <a:ext cx="11779470" cy="4598182"/>
          </a:xfrm>
          <a:prstGeom prst="rect">
            <a:avLst/>
          </a:prstGeom>
        </p:spPr>
        <p:txBody>
          <a:bodyPr wrap="square">
            <a:spAutoFit/>
          </a:bodyPr>
          <a:lstStyle/>
          <a:p>
            <a:pPr algn="just" rtl="1">
              <a:lnSpc>
                <a:spcPct val="120000"/>
              </a:lnSpc>
            </a:pPr>
            <a:r>
              <a:rPr lang="ar-EG" sz="2800" b="1" u="sng" dirty="0">
                <a:solidFill>
                  <a:srgbClr val="000000"/>
                </a:solidFill>
                <a:latin typeface="Times New Roman" panose="02020603050405020304" pitchFamily="18" charset="0"/>
              </a:rPr>
              <a:t>2-  برامج الحاسوب الذكية هي حقوق ملكية فكرية:</a:t>
            </a:r>
            <a:endParaRPr lang="ar-EG" sz="2800" b="1" u="sng" dirty="0" smtClean="0">
              <a:solidFill>
                <a:srgbClr val="000000"/>
              </a:solidFill>
              <a:latin typeface="Times New Roman" panose="02020603050405020304" pitchFamily="18" charset="0"/>
            </a:endParaRPr>
          </a:p>
          <a:p>
            <a:pPr algn="just" rtl="1">
              <a:lnSpc>
                <a:spcPct val="120000"/>
              </a:lnSpc>
            </a:pPr>
            <a:r>
              <a:rPr lang="ar-EG" sz="2400" dirty="0">
                <a:solidFill>
                  <a:srgbClr val="000000"/>
                </a:solidFill>
                <a:latin typeface="Times New Roman" panose="02020603050405020304" pitchFamily="18" charset="0"/>
              </a:rPr>
              <a:t>- </a:t>
            </a:r>
            <a:r>
              <a:rPr lang="ar-EG" sz="2400" b="1" u="sng" dirty="0">
                <a:solidFill>
                  <a:srgbClr val="000000"/>
                </a:solidFill>
                <a:latin typeface="Times New Roman" panose="02020603050405020304" pitchFamily="18" charset="0"/>
              </a:rPr>
              <a:t>لقد أتاحت المادة (1/22) من اتفاقية الجوانب القانونية لحقوق الملكية الفكرية (تريبس) لسنة 1994</a:t>
            </a:r>
            <a:r>
              <a:rPr lang="ar-EG" sz="2400" dirty="0">
                <a:solidFill>
                  <a:srgbClr val="000000"/>
                </a:solidFill>
                <a:latin typeface="Times New Roman" panose="02020603050405020304" pitchFamily="18" charset="0"/>
              </a:rPr>
              <a:t>، إمكانية الحصول على براءة الاختراع سواء للمنتجات أم العمليات الصناعية في ميادين التكنولوجيا الذكية، شريطة أن تكون جديدة ومنطوية على (الإبداع) وقابلة للاستخدام في الصناعة، ويتم التمتع بحقوق ملكيتها دون تمييز فيما يتعلق بمكان الاختراع أو المجال التكنولوجي، أو ما إذا كانت المنتجات مستوردة أم منتجة محلياً فهذه الاتفاقية لم تمنع البرمجيات الحاسوبية الذكية من التمتع  بالبراءة إذا ما كانت قابلة للاستخدام في المجال الصناعي وكانت جديدة، </a:t>
            </a:r>
            <a:r>
              <a:rPr lang="ar-EG" sz="2400" b="1" u="sng" dirty="0">
                <a:solidFill>
                  <a:srgbClr val="000000"/>
                </a:solidFill>
                <a:latin typeface="Times New Roman" panose="02020603050405020304" pitchFamily="18" charset="0"/>
              </a:rPr>
              <a:t>ومن ثم تكون قد تركت البـاب مفتوحاً أمام خوارزميات الذكاء الاصطناعي لكي تحظى بالبراءة كلما دخلـت ضـمن مفهـوم (العمليات الصناعية) المنطوية على خطوة إبداعية</a:t>
            </a:r>
            <a:r>
              <a:rPr lang="ar-EG" sz="2400" dirty="0">
                <a:solidFill>
                  <a:srgbClr val="000000"/>
                </a:solidFill>
                <a:latin typeface="Times New Roman" panose="02020603050405020304" pitchFamily="18" charset="0"/>
              </a:rPr>
              <a:t>، في ميادين التكنولوجيا الذكية كلها، إذ إن الاتفاقية المذكورة تحمي برامج الحاسوب عن طريق قانون حق المؤلف، فعلى الأغلب أنهـا اعتبرت هذه الحماية مقررة لمؤلف البرنامج وليس للبرنامج ذاته، كما أنها تحمي برنامجي المصدر والهدف أيضاً، وعدتهما بمثابة إبداع أدبي وفق اتفاقية </a:t>
            </a:r>
            <a:r>
              <a:rPr lang="ar-EG" sz="2400" dirty="0" smtClean="0">
                <a:solidFill>
                  <a:srgbClr val="000000"/>
                </a:solidFill>
                <a:latin typeface="Times New Roman" panose="02020603050405020304" pitchFamily="18" charset="0"/>
              </a:rPr>
              <a:t>برن.</a:t>
            </a:r>
            <a:endParaRPr lang="ar-EG" sz="2000" dirty="0">
              <a:solidFill>
                <a:srgbClr val="000000"/>
              </a:solidFill>
              <a:latin typeface="Times New Roman" panose="02020603050405020304" pitchFamily="18" charset="0"/>
            </a:endParaRPr>
          </a:p>
        </p:txBody>
      </p:sp>
      <p:sp>
        <p:nvSpPr>
          <p:cNvPr id="17" name="TextBox 16">
            <a:extLst>
              <a:ext uri="{FF2B5EF4-FFF2-40B4-BE49-F238E27FC236}">
                <a16:creationId xmlns:a16="http://schemas.microsoft.com/office/drawing/2014/main" xmlns="" id="{954B34D3-F436-A1EE-53D3-534D66D793CE}"/>
              </a:ext>
            </a:extLst>
          </p:cNvPr>
          <p:cNvSpPr txBox="1"/>
          <p:nvPr/>
        </p:nvSpPr>
        <p:spPr>
          <a:xfrm>
            <a:off x="1560786" y="714921"/>
            <a:ext cx="793005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2- الذكاء الاصطناعي بمعنى المنتج:</a:t>
            </a:r>
          </a:p>
        </p:txBody>
      </p:sp>
      <p:sp>
        <p:nvSpPr>
          <p:cNvPr id="18" name="Rectangle 17">
            <a:extLst>
              <a:ext uri="{FF2B5EF4-FFF2-40B4-BE49-F238E27FC236}">
                <a16:creationId xmlns:a16="http://schemas.microsoft.com/office/drawing/2014/main" xmlns=""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xmlns=""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13197630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xmlns="" id="{0AC2650A-C51A-9ACB-723B-68D89C868D01}"/>
              </a:ext>
            </a:extLst>
          </p:cNvPr>
          <p:cNvSpPr/>
          <p:nvPr/>
        </p:nvSpPr>
        <p:spPr>
          <a:xfrm>
            <a:off x="268013" y="1549486"/>
            <a:ext cx="11779470" cy="2710742"/>
          </a:xfrm>
          <a:prstGeom prst="rect">
            <a:avLst/>
          </a:prstGeom>
        </p:spPr>
        <p:txBody>
          <a:bodyPr wrap="square">
            <a:spAutoFit/>
          </a:bodyPr>
          <a:lstStyle/>
          <a:p>
            <a:pPr algn="just" rtl="1">
              <a:lnSpc>
                <a:spcPct val="120000"/>
              </a:lnSpc>
            </a:pPr>
            <a:endParaRPr lang="ar-EG" sz="2400" dirty="0" smtClean="0">
              <a:solidFill>
                <a:srgbClr val="000000"/>
              </a:solidFill>
              <a:latin typeface="Times New Roman" panose="02020603050405020304" pitchFamily="18" charset="0"/>
            </a:endParaRPr>
          </a:p>
          <a:p>
            <a:pPr algn="just" rtl="1">
              <a:lnSpc>
                <a:spcPct val="120000"/>
              </a:lnSpc>
            </a:pPr>
            <a:r>
              <a:rPr lang="ar-EG" sz="2400" dirty="0" smtClean="0">
                <a:solidFill>
                  <a:srgbClr val="000000"/>
                </a:solidFill>
                <a:latin typeface="Times New Roman" panose="02020603050405020304" pitchFamily="18" charset="0"/>
              </a:rPr>
              <a:t>- </a:t>
            </a:r>
            <a:r>
              <a:rPr lang="ar-EG" sz="2400" b="1" u="sng" dirty="0" smtClean="0">
                <a:solidFill>
                  <a:srgbClr val="000000"/>
                </a:solidFill>
                <a:latin typeface="Times New Roman" panose="02020603050405020304" pitchFamily="18" charset="0"/>
              </a:rPr>
              <a:t>وعلى ضوء ما سبق، نخلص إلى أن الذكاء </a:t>
            </a:r>
            <a:r>
              <a:rPr lang="ar-EG" sz="2400" b="1" u="sng" dirty="0">
                <a:solidFill>
                  <a:srgbClr val="000000"/>
                </a:solidFill>
                <a:latin typeface="Times New Roman" panose="02020603050405020304" pitchFamily="18" charset="0"/>
              </a:rPr>
              <a:t>الاصطناعي بتطبيقاته المتنوعة هو كائن شيئي ذو طبيعة خاصة</a:t>
            </a:r>
            <a:r>
              <a:rPr lang="ar-EG" sz="2400" dirty="0">
                <a:solidFill>
                  <a:srgbClr val="000000"/>
                </a:solidFill>
                <a:latin typeface="Times New Roman" panose="02020603050405020304" pitchFamily="18" charset="0"/>
              </a:rPr>
              <a:t>، فيمكن إدخاله ضمن فئة الأشاء المادية، عندما ننظر إليه وهو في حالة ساكنة، وأيضاً من حيث التركيب الخارجي لحامله، وكذلك يمكن وصفه بالمنتج المادي، وهو أيضاً يدخل ضمن حقوق الملكية الفكرية، باعتبار النظم الذكية اليوم هي في أغلبها عبارة عن براءات اختراع ولكنها من نوع خاص نظراً لقابليتها للتغير بعد تسجيلها، وقيل بأنها تدخل ضمن مفهوم المصنفات الرقمية </a:t>
            </a:r>
            <a:r>
              <a:rPr lang="ar-EG" sz="2400" dirty="0" smtClean="0">
                <a:solidFill>
                  <a:srgbClr val="000000"/>
                </a:solidFill>
                <a:latin typeface="Times New Roman" panose="02020603050405020304" pitchFamily="18" charset="0"/>
              </a:rPr>
              <a:t>المحمية.</a:t>
            </a:r>
            <a:endParaRPr lang="ar-EG" dirty="0">
              <a:solidFill>
                <a:srgbClr val="000000"/>
              </a:solidFill>
              <a:latin typeface="Times New Roman" panose="02020603050405020304" pitchFamily="18" charset="0"/>
            </a:endParaRPr>
          </a:p>
        </p:txBody>
      </p:sp>
      <p:sp>
        <p:nvSpPr>
          <p:cNvPr id="17" name="TextBox 16">
            <a:extLst>
              <a:ext uri="{FF2B5EF4-FFF2-40B4-BE49-F238E27FC236}">
                <a16:creationId xmlns:a16="http://schemas.microsoft.com/office/drawing/2014/main" xmlns="" id="{954B34D3-F436-A1EE-53D3-534D66D793CE}"/>
              </a:ext>
            </a:extLst>
          </p:cNvPr>
          <p:cNvSpPr txBox="1"/>
          <p:nvPr/>
        </p:nvSpPr>
        <p:spPr>
          <a:xfrm>
            <a:off x="1560786" y="714921"/>
            <a:ext cx="7930055"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2- الذكاء الاصطناعي بمعنى المنتج:</a:t>
            </a:r>
          </a:p>
        </p:txBody>
      </p:sp>
      <p:sp>
        <p:nvSpPr>
          <p:cNvPr id="18" name="Rectangle 17">
            <a:extLst>
              <a:ext uri="{FF2B5EF4-FFF2-40B4-BE49-F238E27FC236}">
                <a16:creationId xmlns:a16="http://schemas.microsoft.com/office/drawing/2014/main" xmlns=""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xmlns=""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xmlns=""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xmlns=""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3954946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5" y="656998"/>
            <a:ext cx="2758843" cy="753090"/>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xmlns="" id="{121B20AF-04F0-22A2-15B6-B1C1AE520C9F}"/>
              </a:ext>
            </a:extLst>
          </p:cNvPr>
          <p:cNvSpPr/>
          <p:nvPr/>
        </p:nvSpPr>
        <p:spPr>
          <a:xfrm>
            <a:off x="1468709" y="1526062"/>
            <a:ext cx="9473666" cy="4142390"/>
          </a:xfrm>
          <a:prstGeom prst="rect">
            <a:avLst/>
          </a:prstGeom>
          <a:blipFill dpi="0" rotWithShape="1">
            <a:blip r:embed="rId7"/>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1212</TotalTime>
  <Words>3813</Words>
  <Application>Microsoft Office PowerPoint</Application>
  <PresentationFormat>Custom</PresentationFormat>
  <Paragraphs>198</Paragraphs>
  <Slides>29</Slides>
  <Notes>4</Notes>
  <HiddenSlides>0</HiddenSlides>
  <MMClips>0</MMClips>
  <ScaleCrop>false</ScaleCrop>
  <HeadingPairs>
    <vt:vector size="4" baseType="variant">
      <vt:variant>
        <vt:lpstr>Theme</vt:lpstr>
      </vt:variant>
      <vt:variant>
        <vt:i4>1</vt:i4>
      </vt:variant>
      <vt:variant>
        <vt:lpstr>Slide Titles</vt:lpstr>
      </vt:variant>
      <vt:variant>
        <vt:i4>29</vt:i4>
      </vt:variant>
    </vt:vector>
  </HeadingPairs>
  <TitlesOfParts>
    <vt:vector size="3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oo</cp:lastModifiedBy>
  <cp:revision>235</cp:revision>
  <dcterms:created xsi:type="dcterms:W3CDTF">2023-04-29T09:08:23Z</dcterms:created>
  <dcterms:modified xsi:type="dcterms:W3CDTF">2023-10-17T14:08:21Z</dcterms:modified>
</cp:coreProperties>
</file>