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480" r:id="rId5"/>
    <p:sldId id="303" r:id="rId6"/>
    <p:sldId id="497" r:id="rId7"/>
    <p:sldId id="271" r:id="rId8"/>
    <p:sldId id="509" r:id="rId9"/>
    <p:sldId id="501" r:id="rId10"/>
    <p:sldId id="502" r:id="rId11"/>
    <p:sldId id="503" r:id="rId12"/>
    <p:sldId id="313" r:id="rId13"/>
    <p:sldId id="505" r:id="rId14"/>
    <p:sldId id="276" r:id="rId15"/>
    <p:sldId id="506" r:id="rId16"/>
    <p:sldId id="507" r:id="rId17"/>
    <p:sldId id="511" r:id="rId18"/>
    <p:sldId id="512" r:id="rId19"/>
    <p:sldId id="513" r:id="rId20"/>
    <p:sldId id="514" r:id="rId21"/>
    <p:sldId id="508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7"/>
            <p14:sldId id="271"/>
            <p14:sldId id="509"/>
            <p14:sldId id="501"/>
            <p14:sldId id="502"/>
            <p14:sldId id="503"/>
            <p14:sldId id="313"/>
            <p14:sldId id="505"/>
            <p14:sldId id="276"/>
            <p14:sldId id="506"/>
            <p14:sldId id="507"/>
            <p14:sldId id="511"/>
            <p14:sldId id="512"/>
            <p14:sldId id="513"/>
            <p14:sldId id="514"/>
            <p14:sldId id="50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NOVO" initials="L" lastIdx="1" clrIdx="0">
    <p:extLst>
      <p:ext uri="{19B8F6BF-5375-455C-9EA6-DF929625EA0E}">
        <p15:presenceInfo xmlns:p15="http://schemas.microsoft.com/office/powerpoint/2012/main" userId="LENOV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F58221"/>
    <a:srgbClr val="00AEEF"/>
    <a:srgbClr val="FFD200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C12467-7BAC-30B7-D8F7-CE1475C8D4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183B7E-44B5-3E9B-507C-046AA1496C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D791BC-ACA9-A28E-4392-BDDE86ED3F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41299F-D3F1-1126-9AE7-B84595341C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193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7FACA-B3DE-1530-D9B6-57295F1CD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1654D9-9A46-B045-D4D3-BEB84EAF5E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5ED4B3-210E-0D79-CD20-E15C789A60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A3EFF5-AE97-704D-AE61-0ACC7BF106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499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69EED-836E-BE78-BB37-1C92C4679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0EFCEB-F562-26FB-1371-C3B3FE777C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375F1F-D0B7-271A-1FC2-10886C763D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588DEF-A603-2130-7336-36D7348B6C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2842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7222DE-0556-672B-DC4F-0C95A3A67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EF928C-BE73-1419-510F-6ECC95ABA2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DAC3C9-D3E8-1947-70BC-A73FE9AB73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61DAE6-9258-7E6F-8B99-A1C4947773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161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92264" y="3784600"/>
            <a:ext cx="5216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latin typeface="Alexandria"/>
                <a:cs typeface="Alexandria" charset="0"/>
              </a:rPr>
              <a:t>الدكتور: توفيـــــــــق عمـــــــري</a:t>
            </a:r>
            <a:endParaRPr lang="en-US" sz="2800" b="1" dirty="0">
              <a:latin typeface="Alexandria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367336" y="5757914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التعريفية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65575" y="4975477"/>
            <a:ext cx="243688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/>
              <a:t>DGM</a:t>
            </a:r>
            <a:r>
              <a:rPr lang="ar-DZ" b="1" dirty="0"/>
              <a:t>411</a:t>
            </a:r>
            <a:endParaRPr lang="fr-FR" dirty="0"/>
          </a:p>
          <a:p>
            <a:r>
              <a:rPr lang="ar-DZ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/>
                <a:cs typeface="Alexandria" charset="0"/>
              </a:rPr>
              <a:t>إدارة المؤسسات الإعلامية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61214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29">
            <a:extLst>
              <a:ext uri="{FF2B5EF4-FFF2-40B4-BE49-F238E27FC236}">
                <a16:creationId xmlns:a16="http://schemas.microsoft.com/office/drawing/2014/main" id="{E57C396E-130A-9AB1-DEC7-99BAA15B03A1}"/>
              </a:ext>
            </a:extLst>
          </p:cNvPr>
          <p:cNvSpPr txBox="1"/>
          <p:nvPr/>
        </p:nvSpPr>
        <p:spPr>
          <a:xfrm>
            <a:off x="360091" y="2640491"/>
            <a:ext cx="53352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accent1">
                    <a:lumMod val="50000"/>
                  </a:schemeClr>
                </a:solidFill>
                <a:latin typeface="Alexandria"/>
                <a:cs typeface="Alexandria" charset="0"/>
              </a:rPr>
              <a:t>إدارة المؤسسات الإعلامية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41630" y="3084193"/>
            <a:ext cx="51443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accent1">
                    <a:lumMod val="50000"/>
                  </a:schemeClr>
                </a:solidFill>
                <a:latin typeface="Alexandria"/>
                <a:cs typeface="Alexandria" charset="0"/>
              </a:rPr>
              <a:t>إدارة المؤسسات الإعلامية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 charset="0"/>
                <a:cs typeface="Alexandria" charset="0"/>
              </a:rPr>
              <a:t>المحاضرة التعريفية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00203" y="4761427"/>
            <a:ext cx="24368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b="1" dirty="0"/>
              <a:t>DGM</a:t>
            </a:r>
            <a:r>
              <a:rPr lang="ar-DZ" sz="2000" b="1" dirty="0"/>
              <a:t>411</a:t>
            </a:r>
            <a:endParaRPr lang="fr-FR" sz="2000" dirty="0"/>
          </a:p>
          <a:p>
            <a:pPr algn="ctr"/>
            <a:r>
              <a:rPr lang="ar-DZ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/>
                <a:cs typeface="Alexandria" charset="0"/>
              </a:rPr>
              <a:t>إدارة المؤسسات الإعلامية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TEWFIK AMRI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CACF15-7A14-5174-496A-993E735FD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8F623F1-3FE6-C23D-5618-4A7F0236A618}"/>
              </a:ext>
            </a:extLst>
          </p:cNvPr>
          <p:cNvSpPr/>
          <p:nvPr/>
        </p:nvSpPr>
        <p:spPr>
          <a:xfrm>
            <a:off x="2269797" y="53224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78BD96B-7188-1A26-9D16-6A08014F3F74}"/>
              </a:ext>
            </a:extLst>
          </p:cNvPr>
          <p:cNvSpPr/>
          <p:nvPr/>
        </p:nvSpPr>
        <p:spPr>
          <a:xfrm>
            <a:off x="7587279" y="115586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02A02E-CAC1-D8B0-1B87-DD47236E476B}"/>
              </a:ext>
            </a:extLst>
          </p:cNvPr>
          <p:cNvSpPr/>
          <p:nvPr/>
        </p:nvSpPr>
        <p:spPr>
          <a:xfrm>
            <a:off x="703780" y="1466484"/>
            <a:ext cx="7119991" cy="5311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22D9E0E-FF1F-8B32-EB84-1F5B247D852D}"/>
              </a:ext>
            </a:extLst>
          </p:cNvPr>
          <p:cNvSpPr txBox="1"/>
          <p:nvPr/>
        </p:nvSpPr>
        <p:spPr>
          <a:xfrm>
            <a:off x="595903" y="1840760"/>
            <a:ext cx="711999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DZ" sz="2800" b="1" dirty="0" err="1">
                <a:latin typeface="Dubai Medium" panose="020B0603030403030204" pitchFamily="34" charset="-78"/>
                <a:cs typeface="Dubai Medium" panose="020B0603030403030204" pitchFamily="34" charset="-78"/>
              </a:rPr>
              <a:t>د.تـــــوفيق</a:t>
            </a:r>
            <a:r>
              <a:rPr lang="ar-DZ" sz="2800" b="1" dirty="0">
                <a:latin typeface="Dubai Medium" panose="020B0603030403030204" pitchFamily="34" charset="-78"/>
                <a:cs typeface="Dubai Medium" panose="020B0603030403030204" pitchFamily="34" charset="-78"/>
              </a:rPr>
              <a:t> عمــــــري أستاذ الإعلام والاتصال</a:t>
            </a:r>
          </a:p>
          <a:p>
            <a:pPr algn="r"/>
            <a:r>
              <a:rPr lang="ar-DZ" sz="2800" b="1" dirty="0">
                <a:latin typeface="Dubai Medium" panose="020B0603030403030204" pitchFamily="34" charset="-78"/>
                <a:cs typeface="Dubai Medium" panose="020B0603030403030204" pitchFamily="34" charset="-78"/>
              </a:rPr>
              <a:t>دُكتوراه </a:t>
            </a:r>
            <a:r>
              <a:rPr lang="ar-DZ" sz="2800" b="1" dirty="0" err="1">
                <a:latin typeface="Dubai Medium" panose="020B0603030403030204" pitchFamily="34" charset="-78"/>
                <a:cs typeface="Dubai Medium" panose="020B0603030403030204" pitchFamily="34" charset="-78"/>
              </a:rPr>
              <a:t>إتصال</a:t>
            </a:r>
            <a:r>
              <a:rPr lang="ar-DZ" sz="2800" b="1" dirty="0">
                <a:latin typeface="Dubai Medium" panose="020B0603030403030204" pitchFamily="34" charset="-78"/>
                <a:cs typeface="Dubai Medium" panose="020B0603030403030204" pitchFamily="34" charset="-78"/>
              </a:rPr>
              <a:t> استراتيجي- جامعة الجزائر </a:t>
            </a:r>
          </a:p>
          <a:p>
            <a:pPr algn="r"/>
            <a:r>
              <a:rPr lang="ar-DZ" sz="2800" b="1" dirty="0">
                <a:latin typeface="Dubai Medium" panose="020B0603030403030204" pitchFamily="34" charset="-78"/>
                <a:cs typeface="Dubai Medium" panose="020B0603030403030204" pitchFamily="34" charset="-78"/>
              </a:rPr>
              <a:t>- عُضو هيئة التدريس بجامعة ميد أوشن- كلية الإعلام والتسويق.</a:t>
            </a:r>
          </a:p>
          <a:p>
            <a:pPr algn="r"/>
            <a:r>
              <a:rPr lang="ar-DZ" sz="2800" b="1" dirty="0">
                <a:latin typeface="Dubai Medium" panose="020B0603030403030204" pitchFamily="34" charset="-78"/>
                <a:cs typeface="Dubai Medium" panose="020B0603030403030204" pitchFamily="34" charset="-78"/>
              </a:rPr>
              <a:t>- مُحرر أخبار ومراسل سابق بقنوات تلفزيونية عربية.</a:t>
            </a:r>
          </a:p>
          <a:p>
            <a:pPr algn="r"/>
            <a:r>
              <a:rPr lang="ar-DZ" sz="2800" b="1" dirty="0">
                <a:latin typeface="Dubai Medium" panose="020B0603030403030204" pitchFamily="34" charset="-78"/>
                <a:cs typeface="Dubai Medium" panose="020B0603030403030204" pitchFamily="34" charset="-78"/>
              </a:rPr>
              <a:t>- مُدرّب في مَجال تِقنيات السمعي المرئي.</a:t>
            </a:r>
          </a:p>
          <a:p>
            <a:pPr algn="r"/>
            <a:r>
              <a:rPr lang="ar-DZ" sz="2800" b="1" dirty="0">
                <a:latin typeface="Dubai Medium" panose="020B0603030403030204" pitchFamily="34" charset="-78"/>
                <a:cs typeface="Dubai Medium" panose="020B0603030403030204" pitchFamily="34" charset="-78"/>
              </a:rPr>
              <a:t>- لَديه اهتمامات علمية بحثية في مجال الميديا الجديدة والتحوّلات الرقمية، وَله مؤلّفات علمية فردية وجماعية، ومنشورات علمية بِمجلاّت دولية وجزائرية، مُشرف على تأطير أبحاث طلبة الدُكتوراه والمَاجيستير والبَكالوريوس. </a:t>
            </a:r>
            <a:endParaRPr lang="en-US" sz="2800" b="1" dirty="0">
              <a:latin typeface="Dubai Medium" panose="020B0603030403030204" pitchFamily="34" charset="-78"/>
              <a:cs typeface="Dubai Medium" panose="020B0603030403030204" pitchFamily="34" charset="-78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4FC330-C224-F9FA-1B4E-90DD24BF11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147F253F-3B08-E469-2C4A-2F6DB0329EE6}"/>
              </a:ext>
            </a:extLst>
          </p:cNvPr>
          <p:cNvSpPr txBox="1"/>
          <p:nvPr/>
        </p:nvSpPr>
        <p:spPr>
          <a:xfrm>
            <a:off x="2413653" y="1105986"/>
            <a:ext cx="4232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3600" b="1" dirty="0">
                <a:solidFill>
                  <a:schemeClr val="bg1"/>
                </a:solidFill>
                <a:highlight>
                  <a:srgbClr val="203E5F"/>
                </a:highlight>
                <a:latin typeface="Alexandria" charset="0"/>
                <a:cs typeface="Alexandria" charset="0"/>
              </a:rPr>
              <a:t>لمحة عن أستاذ المقرر</a:t>
            </a:r>
            <a:endParaRPr lang="en-US" sz="3600" b="1" dirty="0">
              <a:solidFill>
                <a:schemeClr val="bg1"/>
              </a:solidFill>
              <a:highlight>
                <a:srgbClr val="203E5F"/>
              </a:highlight>
              <a:latin typeface="Alexandria" charset="0"/>
              <a:cs typeface="Alexandria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FEC1B145-99B2-3556-32AB-C109665D05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8908" y="2311685"/>
            <a:ext cx="3886793" cy="389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504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5283" y="1492881"/>
            <a:ext cx="3188178" cy="461362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42977" y="1229398"/>
            <a:ext cx="5021843" cy="5451511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360444" y="1402024"/>
            <a:ext cx="4786910" cy="49550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Rectangle 10"/>
          <p:cNvSpPr/>
          <p:nvPr/>
        </p:nvSpPr>
        <p:spPr>
          <a:xfrm>
            <a:off x="5779659" y="862401"/>
            <a:ext cx="3837449" cy="7339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latin typeface="Alexandria" charset="0"/>
                <a:cs typeface="Alexandria" charset="0"/>
              </a:rPr>
              <a:t>المحاضرة التعريفية</a:t>
            </a:r>
            <a:endParaRPr lang="en-US" sz="3600" b="1" dirty="0">
              <a:latin typeface="Alexandria" charset="0"/>
              <a:cs typeface="Alexandria" charset="0"/>
            </a:endParaRPr>
          </a:p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6857" y="468196"/>
            <a:ext cx="9915143" cy="70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6192132" y="2072716"/>
            <a:ext cx="5021843" cy="47852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DZ" sz="3200" b="1" dirty="0">
                <a:latin typeface="Alexandria" charset="0"/>
                <a:cs typeface="Alexandria" charset="0"/>
              </a:rPr>
              <a:t>محتويات المحاضرة التعريفية:</a:t>
            </a:r>
          </a:p>
          <a:p>
            <a:pPr algn="r">
              <a:lnSpc>
                <a:spcPct val="120000"/>
              </a:lnSpc>
            </a:pPr>
            <a:r>
              <a:rPr lang="ar-DZ" sz="2800" b="1" dirty="0">
                <a:latin typeface="Alexandria" charset="0"/>
                <a:cs typeface="Alexandria" charset="0"/>
              </a:rPr>
              <a:t>1-توصيف المقـــــــــرر.</a:t>
            </a:r>
          </a:p>
          <a:p>
            <a:pPr algn="r">
              <a:lnSpc>
                <a:spcPct val="120000"/>
              </a:lnSpc>
            </a:pPr>
            <a:r>
              <a:rPr lang="ar-DZ" sz="2800" b="1" dirty="0">
                <a:latin typeface="Alexandria" charset="0"/>
                <a:cs typeface="Alexandria" charset="0"/>
              </a:rPr>
              <a:t>2-محتويات المقرر.</a:t>
            </a:r>
          </a:p>
          <a:p>
            <a:pPr algn="r">
              <a:lnSpc>
                <a:spcPct val="120000"/>
              </a:lnSpc>
            </a:pPr>
            <a:r>
              <a:rPr lang="ar-DZ" sz="2800" b="1" dirty="0">
                <a:latin typeface="Alexandria" charset="0"/>
                <a:cs typeface="Alexandria" charset="0"/>
              </a:rPr>
              <a:t>3-مخرجات التعلم لدى الطالب.</a:t>
            </a:r>
          </a:p>
          <a:p>
            <a:pPr algn="r">
              <a:lnSpc>
                <a:spcPct val="120000"/>
              </a:lnSpc>
            </a:pPr>
            <a:r>
              <a:rPr lang="ar-DZ" sz="2800" b="1" dirty="0">
                <a:latin typeface="Alexandria" charset="0"/>
                <a:cs typeface="Alexandria" charset="0"/>
              </a:rPr>
              <a:t> 4-طريقة التدريس والتقييم.</a:t>
            </a:r>
          </a:p>
          <a:p>
            <a:pPr algn="r">
              <a:lnSpc>
                <a:spcPct val="120000"/>
              </a:lnSpc>
            </a:pPr>
            <a:r>
              <a:rPr lang="ar-DZ" sz="2800" b="1" dirty="0">
                <a:latin typeface="Alexandria" charset="0"/>
                <a:cs typeface="Alexandria" charset="0"/>
              </a:rPr>
              <a:t>5-مدخل إلى إدارة المؤسسات الإعلامية.</a:t>
            </a:r>
          </a:p>
          <a:p>
            <a:pPr algn="r">
              <a:lnSpc>
                <a:spcPct val="120000"/>
              </a:lnSpc>
            </a:pPr>
            <a:r>
              <a:rPr lang="ar-DZ" sz="2800" b="1" dirty="0">
                <a:latin typeface="Alexandria" charset="0"/>
                <a:cs typeface="Alexandria" charset="0"/>
              </a:rPr>
              <a:t>6-مراجع المقرر المعتمدة.</a:t>
            </a:r>
          </a:p>
          <a:p>
            <a:pPr algn="r">
              <a:lnSpc>
                <a:spcPct val="120000"/>
              </a:lnSpc>
            </a:pPr>
            <a:endParaRPr lang="ar-DZ" sz="2800" b="1" dirty="0">
              <a:latin typeface="Alexandria" charset="0"/>
              <a:cs typeface="Alexandria" charset="0"/>
            </a:endParaRPr>
          </a:p>
          <a:p>
            <a:pPr algn="r">
              <a:lnSpc>
                <a:spcPct val="120000"/>
              </a:lnSpc>
            </a:pP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202457" y="1014165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3600" b="1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0DB160-E1A2-0BC1-1762-197B2D8080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FB7C61-E917-C634-6500-69C502C5A34C}"/>
              </a:ext>
            </a:extLst>
          </p:cNvPr>
          <p:cNvSpPr/>
          <p:nvPr/>
        </p:nvSpPr>
        <p:spPr>
          <a:xfrm>
            <a:off x="508714" y="1404656"/>
            <a:ext cx="6516913" cy="5290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C9F68C-200C-9B3A-643C-35E9DBD749B1}"/>
              </a:ext>
            </a:extLst>
          </p:cNvPr>
          <p:cNvSpPr/>
          <p:nvPr/>
        </p:nvSpPr>
        <p:spPr>
          <a:xfrm>
            <a:off x="775148" y="1404656"/>
            <a:ext cx="6209434" cy="6058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DZ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fr-FR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يتضمَّن مقرّر "إدارة المؤسّسات الإعلامية"</a:t>
            </a:r>
            <a:r>
              <a:rPr lang="ar-DZ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مجموعة من الموضوعات المهمة، التي تكسب الطالب 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المعرفة والمهارات الأساسية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،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في فهم كيفية إنشاء وإدارة المؤسسات الإعلامية بمختلف أنواعها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(الص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ُّ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حف الر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َّ</a:t>
            </a:r>
            <a:r>
              <a:rPr lang="ar-S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قمية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، الإذاعات الر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َّ</a:t>
            </a:r>
            <a:r>
              <a:rPr lang="ar-S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قمية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، </a:t>
            </a:r>
            <a:r>
              <a:rPr lang="ar-S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المنص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َّ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ات الاخبارية، وكالات 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ال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أ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َ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نباء)، بما يشمل الهياكل الت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ّ</a:t>
            </a:r>
            <a:r>
              <a:rPr lang="ar-S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نظيمية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، الت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َّ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خطيط الاستراتيجي، إدارة الموارد البشرية والمالية، 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كمَا يُركِّز الشَّق الثَّاني من المقرّر، على إِدارة مؤسسات 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الت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ّ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سويق الر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َّ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قمي ووكالات الإعلان والعلاقات العامة، في ظل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ِّ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التحولات التكنولوجية والس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ُّ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وقية المتسارعة ال</a:t>
            </a:r>
            <a:r>
              <a:rPr lang="ar-D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ّ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تي يشهدها العالم اليوم</a:t>
            </a:r>
            <a:r>
              <a:rPr lang="fr-FR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algn="just" rtl="1"/>
            <a:endParaRPr lang="fr-FR" sz="3200" b="1" dirty="0"/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E892149-FCAE-8B28-CA5F-9C17B892E03F}"/>
              </a:ext>
            </a:extLst>
          </p:cNvPr>
          <p:cNvSpPr txBox="1"/>
          <p:nvPr/>
        </p:nvSpPr>
        <p:spPr>
          <a:xfrm>
            <a:off x="7514447" y="720501"/>
            <a:ext cx="4113898" cy="712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توصيف المقـــــــــرر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BF39EF-5A55-AC18-81D8-AD8F7064DC97}"/>
              </a:ext>
            </a:extLst>
          </p:cNvPr>
          <p:cNvSpPr txBox="1"/>
          <p:nvPr/>
        </p:nvSpPr>
        <p:spPr>
          <a:xfrm>
            <a:off x="7261955" y="754333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47E6AA2-4EA9-AF2A-5CCB-DE4212CFA70B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EDD865B-BEA7-5D2F-39FC-C8E8C2546A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401DDDB5-FBB7-964D-C0E5-293DAC1D8807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598D2720-C18D-BDC8-15B6-75558E690B7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Image 4">
            <a:extLst>
              <a:ext uri="{FF2B5EF4-FFF2-40B4-BE49-F238E27FC236}">
                <a16:creationId xmlns:a16="http://schemas.microsoft.com/office/drawing/2014/main" id="{B961BF60-D9D1-2B34-A7DD-5F613DE2E3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1010" y="1433325"/>
            <a:ext cx="4036344" cy="5262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85BC3F50-E393-12FF-C2C6-8D840F2293D3}"/>
              </a:ext>
            </a:extLst>
          </p:cNvPr>
          <p:cNvSpPr/>
          <p:nvPr/>
        </p:nvSpPr>
        <p:spPr>
          <a:xfrm>
            <a:off x="7039064" y="649829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01</a:t>
            </a:r>
            <a:endParaRPr lang="en-US" sz="32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154390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19AC2D-11FA-2F30-BE42-214637C61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2C8C7B6F-6429-02CF-5467-FBD7EBD8204E}"/>
              </a:ext>
            </a:extLst>
          </p:cNvPr>
          <p:cNvSpPr txBox="1"/>
          <p:nvPr/>
        </p:nvSpPr>
        <p:spPr>
          <a:xfrm>
            <a:off x="7546030" y="577484"/>
            <a:ext cx="4113898" cy="712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محتويات المقرر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85A60C6-9641-A021-1AEC-07DDE964D201}"/>
              </a:ext>
            </a:extLst>
          </p:cNvPr>
          <p:cNvSpPr/>
          <p:nvPr/>
        </p:nvSpPr>
        <p:spPr>
          <a:xfrm>
            <a:off x="6989490" y="57748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B9C3E9E-146A-E48B-E77D-6827F2C71355}"/>
              </a:ext>
            </a:extLst>
          </p:cNvPr>
          <p:cNvSpPr txBox="1"/>
          <p:nvPr/>
        </p:nvSpPr>
        <p:spPr>
          <a:xfrm>
            <a:off x="7175240" y="68850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AE18821-FBC9-9A43-F7B3-ECCF1EF6300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6FB3736-5FAE-D750-AC19-26F88262F9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45A77D6-831C-E2F6-5E80-3531555A45DC}"/>
              </a:ext>
            </a:extLst>
          </p:cNvPr>
          <p:cNvSpPr/>
          <p:nvPr/>
        </p:nvSpPr>
        <p:spPr>
          <a:xfrm>
            <a:off x="929630" y="1480404"/>
            <a:ext cx="10812720" cy="4800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7FE0DA94-7E56-096A-ECD1-32E5FB80B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8777" y="1460781"/>
            <a:ext cx="9918843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just" rtl="1"/>
            <a:r>
              <a:rPr lang="ar-DZ" sz="2800" b="1" dirty="0"/>
              <a:t>1- </a:t>
            </a:r>
            <a:r>
              <a:rPr lang="ar-SA" sz="2800" b="1" dirty="0"/>
              <a:t>مدخل مفاهيمي في إدارة المؤسسات الإعلامية الر</a:t>
            </a:r>
            <a:r>
              <a:rPr lang="ar-DZ" sz="2800" b="1" dirty="0"/>
              <a:t>َّ</a:t>
            </a:r>
            <a:r>
              <a:rPr lang="ar-SA" sz="2800" b="1" dirty="0" err="1"/>
              <a:t>قمية</a:t>
            </a:r>
            <a:r>
              <a:rPr lang="ar-DZ" sz="2800" b="1" dirty="0"/>
              <a:t>:</a:t>
            </a:r>
            <a:endParaRPr lang="fr-FR" sz="1600" dirty="0"/>
          </a:p>
          <a:p>
            <a:pPr marL="914400" lvl="1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تعريف المؤسسة الإعلامية الر</a:t>
            </a:r>
            <a:r>
              <a:rPr lang="ar-DZ" sz="2800" dirty="0"/>
              <a:t>َّ</a:t>
            </a:r>
            <a:r>
              <a:rPr lang="ar-SA" sz="2800" dirty="0" err="1"/>
              <a:t>قمية</a:t>
            </a:r>
            <a:r>
              <a:rPr lang="ar-DZ" sz="2800" dirty="0"/>
              <a:t>.</a:t>
            </a:r>
            <a:endParaRPr lang="fr-FR" dirty="0"/>
          </a:p>
          <a:p>
            <a:pPr marL="914400" lvl="1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أنواع المؤسسات الإعلامية الر</a:t>
            </a:r>
            <a:r>
              <a:rPr lang="ar-DZ" sz="2800" dirty="0"/>
              <a:t>َّ</a:t>
            </a:r>
            <a:r>
              <a:rPr lang="ar-SA" sz="2800" dirty="0" err="1"/>
              <a:t>قمية</a:t>
            </a:r>
            <a:r>
              <a:rPr lang="ar-DZ" sz="2800" dirty="0"/>
              <a:t>.</a:t>
            </a:r>
            <a:endParaRPr lang="fr-FR" dirty="0"/>
          </a:p>
          <a:p>
            <a:pPr marL="914400" lvl="1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الفرق بين الإدارة العامة والإدارة الإعلامية</a:t>
            </a:r>
            <a:r>
              <a:rPr lang="ar-DZ" sz="2800" dirty="0"/>
              <a:t>.</a:t>
            </a:r>
            <a:endParaRPr lang="fr-FR" dirty="0"/>
          </a:p>
          <a:p>
            <a:pPr lvl="0" algn="just" rtl="1"/>
            <a:r>
              <a:rPr lang="ar-DZ" sz="2800" b="1" dirty="0"/>
              <a:t>2-</a:t>
            </a:r>
            <a:r>
              <a:rPr lang="ar-SA" sz="2800" b="1" dirty="0"/>
              <a:t>عناصر إدارة المؤسسة الإعلامية الر</a:t>
            </a:r>
            <a:r>
              <a:rPr lang="ar-DZ" sz="2800" b="1" dirty="0"/>
              <a:t>َّ</a:t>
            </a:r>
            <a:r>
              <a:rPr lang="ar-SA" sz="2800" b="1" dirty="0" err="1"/>
              <a:t>قمية</a:t>
            </a:r>
            <a:r>
              <a:rPr lang="ar-SA" sz="2800" b="1" dirty="0"/>
              <a:t>:</a:t>
            </a:r>
            <a:endParaRPr lang="fr-FR" sz="1600" dirty="0"/>
          </a:p>
          <a:p>
            <a:pPr marL="914400" lvl="1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الإدارة التحريرية الر</a:t>
            </a:r>
            <a:r>
              <a:rPr lang="ar-DZ" sz="2800" dirty="0"/>
              <a:t>َّ</a:t>
            </a:r>
            <a:r>
              <a:rPr lang="ar-SA" sz="2800" dirty="0" err="1"/>
              <a:t>قمية</a:t>
            </a:r>
            <a:r>
              <a:rPr lang="ar-SA" sz="2800" dirty="0"/>
              <a:t>.</a:t>
            </a:r>
            <a:endParaRPr lang="fr-FR" dirty="0"/>
          </a:p>
          <a:p>
            <a:pPr marL="914400" lvl="1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الإدارة الت</a:t>
            </a:r>
            <a:r>
              <a:rPr lang="ar-DZ" sz="2800" dirty="0"/>
              <a:t>ِّ</a:t>
            </a:r>
            <a:r>
              <a:rPr lang="ar-SA" sz="2800" dirty="0"/>
              <a:t>قنية.</a:t>
            </a:r>
            <a:endParaRPr lang="fr-FR" dirty="0"/>
          </a:p>
          <a:p>
            <a:pPr marL="914400" lvl="1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إدارة الموارد البشرية.</a:t>
            </a:r>
            <a:endParaRPr lang="fr-FR" dirty="0"/>
          </a:p>
          <a:p>
            <a:pPr marL="914400" lvl="1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الإدارة المالية</a:t>
            </a:r>
            <a:r>
              <a:rPr lang="ar-DZ" sz="2800" dirty="0"/>
              <a:t>.</a:t>
            </a:r>
            <a:endParaRPr lang="fr-FR" dirty="0"/>
          </a:p>
          <a:p>
            <a:pPr marL="914400" lvl="1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إدارة الجمهور والت</a:t>
            </a:r>
            <a:r>
              <a:rPr lang="ar-DZ" sz="2800" dirty="0"/>
              <a:t>َّ</a:t>
            </a:r>
            <a:r>
              <a:rPr lang="ar-SA" sz="2800" dirty="0"/>
              <a:t>فاعل</a:t>
            </a:r>
            <a:r>
              <a:rPr lang="ar-DZ" sz="2800" dirty="0"/>
              <a:t>.</a:t>
            </a:r>
            <a:endParaRPr lang="fr-FR" dirty="0"/>
          </a:p>
          <a:p>
            <a:pPr marL="914400" lvl="1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السياسة الإعلامية </a:t>
            </a:r>
            <a:r>
              <a:rPr lang="ar-SA" sz="2800" dirty="0" err="1"/>
              <a:t>للمؤس</a:t>
            </a:r>
            <a:r>
              <a:rPr lang="ar-DZ" sz="2800" dirty="0"/>
              <a:t>َّ</a:t>
            </a:r>
            <a:r>
              <a:rPr lang="ar-SA" sz="2800" dirty="0" err="1"/>
              <a:t>سة</a:t>
            </a:r>
            <a:r>
              <a:rPr lang="ar-DZ" sz="2800" dirty="0"/>
              <a:t>.</a:t>
            </a:r>
            <a:endParaRPr lang="fr-FR" sz="1200" dirty="0"/>
          </a:p>
        </p:txBody>
      </p:sp>
      <p:pic>
        <p:nvPicPr>
          <p:cNvPr id="2" name="Picture Placeholder 4">
            <a:extLst>
              <a:ext uri="{FF2B5EF4-FFF2-40B4-BE49-F238E27FC236}">
                <a16:creationId xmlns:a16="http://schemas.microsoft.com/office/drawing/2014/main" id="{34EA23A9-6E3C-C4C0-B28C-ADD368EBA12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997659" y="2409842"/>
            <a:ext cx="4510123" cy="2967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3160736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D19863-1382-6DC9-F07D-699801D47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CAFECA47-9DC6-3C7B-EB51-CF4B5E53994E}"/>
              </a:ext>
            </a:extLst>
          </p:cNvPr>
          <p:cNvSpPr txBox="1"/>
          <p:nvPr/>
        </p:nvSpPr>
        <p:spPr>
          <a:xfrm>
            <a:off x="7453562" y="887456"/>
            <a:ext cx="4113898" cy="712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محتويات المقرر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7077E6-F230-C816-DCFE-0893B3EB791E}"/>
              </a:ext>
            </a:extLst>
          </p:cNvPr>
          <p:cNvSpPr/>
          <p:nvPr/>
        </p:nvSpPr>
        <p:spPr>
          <a:xfrm>
            <a:off x="6803740" y="79608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8883B6E-E9AE-3970-E7F2-D467A3E3CCBA}"/>
              </a:ext>
            </a:extLst>
          </p:cNvPr>
          <p:cNvSpPr txBox="1"/>
          <p:nvPr/>
        </p:nvSpPr>
        <p:spPr>
          <a:xfrm>
            <a:off x="6989490" y="953158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F54F702-9C91-0F7F-0F04-19E93A80D8B5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B866451-1BC3-7190-B760-D0F8122572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D1EE5DE8-AAAD-693D-C209-7E610A203A08}"/>
              </a:ext>
            </a:extLst>
          </p:cNvPr>
          <p:cNvSpPr/>
          <p:nvPr/>
        </p:nvSpPr>
        <p:spPr>
          <a:xfrm>
            <a:off x="683051" y="1691506"/>
            <a:ext cx="10812720" cy="47470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47">
            <a:extLst>
              <a:ext uri="{FF2B5EF4-FFF2-40B4-BE49-F238E27FC236}">
                <a16:creationId xmlns:a16="http://schemas.microsoft.com/office/drawing/2014/main" id="{A65FFC41-55F1-CC1D-986F-BB824C97A94A}"/>
              </a:ext>
            </a:extLst>
          </p:cNvPr>
          <p:cNvSpPr txBox="1"/>
          <p:nvPr/>
        </p:nvSpPr>
        <p:spPr>
          <a:xfrm>
            <a:off x="818911" y="1941117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61A9128C-4A8C-FE92-05EB-688400CAF0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229" y="1664020"/>
            <a:ext cx="10109771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r" rtl="1"/>
            <a:r>
              <a:rPr lang="ar-DZ" sz="2800" b="1" dirty="0"/>
              <a:t>3- </a:t>
            </a:r>
            <a:r>
              <a:rPr lang="ar-SA" sz="2800" b="1" dirty="0"/>
              <a:t>الت</a:t>
            </a:r>
            <a:r>
              <a:rPr lang="ar-DZ" sz="2800" b="1" dirty="0"/>
              <a:t>َّ</a:t>
            </a:r>
            <a:r>
              <a:rPr lang="ar-SA" sz="2800" b="1" dirty="0"/>
              <a:t>خطيط الاستراتيجي في المؤسسة ال</a:t>
            </a:r>
            <a:r>
              <a:rPr lang="ar-DZ" sz="2800" b="1" dirty="0"/>
              <a:t>إ</a:t>
            </a:r>
            <a:r>
              <a:rPr lang="ar-SA" sz="2800" b="1" dirty="0" err="1"/>
              <a:t>علامية</a:t>
            </a:r>
            <a:r>
              <a:rPr lang="ar-SA" sz="2800" b="1" dirty="0"/>
              <a:t> الر</a:t>
            </a:r>
            <a:r>
              <a:rPr lang="ar-DZ" sz="2800" b="1" dirty="0"/>
              <a:t>َّ</a:t>
            </a:r>
            <a:r>
              <a:rPr lang="ar-SA" sz="2800" b="1" dirty="0" err="1"/>
              <a:t>قمية</a:t>
            </a:r>
            <a:r>
              <a:rPr lang="ar-SA" sz="2800" b="1" dirty="0"/>
              <a:t>:</a:t>
            </a:r>
            <a:endParaRPr lang="fr-FR" sz="2800" dirty="0"/>
          </a:p>
          <a:p>
            <a:pPr marL="914400" lvl="1" indent="-457200" algn="r" rtl="1">
              <a:buFont typeface="Wingdings" panose="05000000000000000000" pitchFamily="2" charset="2"/>
              <a:buChar char="§"/>
            </a:pPr>
            <a:r>
              <a:rPr lang="ar-SA" sz="2800" dirty="0"/>
              <a:t>مفهوم الت</a:t>
            </a:r>
            <a:r>
              <a:rPr lang="ar-DZ" sz="2800" dirty="0"/>
              <a:t>َّ</a:t>
            </a:r>
            <a:r>
              <a:rPr lang="ar-SA" sz="2800" dirty="0"/>
              <a:t>خطيط، مراحل الت</a:t>
            </a:r>
            <a:r>
              <a:rPr lang="ar-DZ" sz="2800" dirty="0"/>
              <a:t>َّ</a:t>
            </a:r>
            <a:r>
              <a:rPr lang="ar-SA" sz="2800" dirty="0"/>
              <a:t>خطيط الاستراتيجي، مقاربات و</a:t>
            </a:r>
            <a:r>
              <a:rPr lang="ar-DZ" sz="2800" dirty="0"/>
              <a:t>إ</a:t>
            </a:r>
            <a:r>
              <a:rPr lang="ar-SA" sz="2800" dirty="0"/>
              <a:t>سقاطات عن مؤسسات حقيقية.</a:t>
            </a:r>
            <a:endParaRPr lang="fr-FR" sz="2800" dirty="0"/>
          </a:p>
          <a:p>
            <a:pPr marL="914400" lvl="1" indent="-457200" algn="r" rtl="1">
              <a:buFont typeface="Wingdings" panose="05000000000000000000" pitchFamily="2" charset="2"/>
              <a:buChar char="§"/>
            </a:pPr>
            <a:r>
              <a:rPr lang="ar-SA" sz="2800" dirty="0"/>
              <a:t>إعداد الخطط الات</a:t>
            </a:r>
            <a:r>
              <a:rPr lang="ar-DZ" sz="2800" dirty="0"/>
              <a:t>ِّ</a:t>
            </a:r>
            <a:r>
              <a:rPr lang="ar-SA" sz="2800" dirty="0" err="1"/>
              <a:t>صالية</a:t>
            </a:r>
            <a:r>
              <a:rPr lang="ar-SA" sz="2800" dirty="0"/>
              <a:t> الت</a:t>
            </a:r>
            <a:r>
              <a:rPr lang="ar-DZ" sz="2800" dirty="0"/>
              <a:t>ّ</a:t>
            </a:r>
            <a:r>
              <a:rPr lang="ar-SA" sz="2800" dirty="0" err="1"/>
              <a:t>شغيلية</a:t>
            </a:r>
            <a:r>
              <a:rPr lang="ar-SA" sz="2800" dirty="0"/>
              <a:t>.</a:t>
            </a:r>
            <a:endParaRPr lang="fr-FR" sz="2800" dirty="0"/>
          </a:p>
          <a:p>
            <a:pPr marL="914400" lvl="1" indent="-457200" algn="r" rtl="1">
              <a:buFont typeface="Wingdings" panose="05000000000000000000" pitchFamily="2" charset="2"/>
              <a:buChar char="§"/>
            </a:pPr>
            <a:r>
              <a:rPr lang="ar-SA" sz="2800" dirty="0"/>
              <a:t>تحليل البيئة الداخلية والخارجية.</a:t>
            </a:r>
            <a:endParaRPr lang="fr-FR" sz="2800" dirty="0"/>
          </a:p>
          <a:p>
            <a:pPr marL="914400" lvl="1" indent="-457200" algn="r" rtl="1">
              <a:buFont typeface="Wingdings" panose="05000000000000000000" pitchFamily="2" charset="2"/>
              <a:buChar char="§"/>
            </a:pPr>
            <a:r>
              <a:rPr lang="ar-SA" sz="2800" dirty="0"/>
              <a:t>دراسات الجمهور والس</a:t>
            </a:r>
            <a:r>
              <a:rPr lang="ar-DZ" sz="2800" dirty="0"/>
              <a:t>ُّ</a:t>
            </a:r>
            <a:r>
              <a:rPr lang="ar-SA" sz="2800" dirty="0"/>
              <a:t>وق الإعلامي الر</a:t>
            </a:r>
            <a:r>
              <a:rPr lang="ar-DZ" sz="2800" dirty="0"/>
              <a:t>َّ</a:t>
            </a:r>
            <a:r>
              <a:rPr lang="ar-SA" sz="2800" dirty="0"/>
              <a:t>قمي.</a:t>
            </a:r>
            <a:endParaRPr lang="fr-FR" sz="2800" dirty="0"/>
          </a:p>
          <a:p>
            <a:pPr lvl="0" algn="r" rtl="1"/>
            <a:r>
              <a:rPr lang="ar-DZ" sz="2800" b="1" dirty="0"/>
              <a:t>4- </a:t>
            </a:r>
            <a:r>
              <a:rPr lang="ar-SA" sz="2800" b="1" dirty="0"/>
              <a:t>الت</a:t>
            </a:r>
            <a:r>
              <a:rPr lang="ar-DZ" sz="2800" b="1" dirty="0"/>
              <a:t>َّ</a:t>
            </a:r>
            <a:r>
              <a:rPr lang="ar-SA" sz="2800" b="1" dirty="0"/>
              <a:t>دريب في وسائل ال</a:t>
            </a:r>
            <a:r>
              <a:rPr lang="ar-DZ" sz="2800" b="1" dirty="0"/>
              <a:t>إ</a:t>
            </a:r>
            <a:r>
              <a:rPr lang="ar-SA" sz="2800" b="1" dirty="0"/>
              <a:t>علام الر</a:t>
            </a:r>
            <a:r>
              <a:rPr lang="ar-DZ" sz="2800" b="1" dirty="0"/>
              <a:t>ّ</a:t>
            </a:r>
            <a:r>
              <a:rPr lang="ar-SA" sz="2800" b="1" dirty="0" err="1"/>
              <a:t>قمية</a:t>
            </a:r>
            <a:r>
              <a:rPr lang="ar-SA" sz="2800" b="1" dirty="0"/>
              <a:t> :</a:t>
            </a:r>
            <a:endParaRPr lang="fr-FR" sz="2800" dirty="0"/>
          </a:p>
          <a:p>
            <a:pPr marL="914400" lvl="1" indent="-457200" algn="r" rtl="1">
              <a:buFont typeface="Wingdings" panose="05000000000000000000" pitchFamily="2" charset="2"/>
              <a:buChar char="§"/>
            </a:pPr>
            <a:r>
              <a:rPr lang="ar-DZ" sz="2800" dirty="0"/>
              <a:t>الأهداف، الأساليب، النطاق، عوامل النجاح.</a:t>
            </a:r>
            <a:endParaRPr lang="fr-FR" sz="2800" dirty="0"/>
          </a:p>
          <a:p>
            <a:pPr lvl="0" algn="r" rtl="1"/>
            <a:r>
              <a:rPr lang="ar-DZ" sz="2800" b="1" dirty="0"/>
              <a:t>5- </a:t>
            </a:r>
            <a:r>
              <a:rPr lang="ar-SA" sz="2800" b="1" dirty="0"/>
              <a:t>قوانين وأخلاقيات إدارة المؤسسات الإعلامية الر</a:t>
            </a:r>
            <a:r>
              <a:rPr lang="ar-DZ" sz="2800" b="1" dirty="0"/>
              <a:t>َّ</a:t>
            </a:r>
            <a:r>
              <a:rPr lang="ar-SA" sz="2800" b="1" dirty="0" err="1"/>
              <a:t>قمية</a:t>
            </a:r>
            <a:r>
              <a:rPr lang="ar-DZ" sz="2800" b="1" dirty="0"/>
              <a:t>:</a:t>
            </a:r>
            <a:endParaRPr lang="fr-FR" sz="2800" dirty="0"/>
          </a:p>
          <a:p>
            <a:pPr marL="914400" lvl="1" indent="-457200" algn="r" rtl="1">
              <a:buFont typeface="Wingdings" panose="05000000000000000000" pitchFamily="2" charset="2"/>
              <a:buChar char="§"/>
            </a:pPr>
            <a:r>
              <a:rPr lang="ar-SA" sz="2800" dirty="0"/>
              <a:t>الإطار القانوني للمؤسسات الإعلامية الر</a:t>
            </a:r>
            <a:r>
              <a:rPr lang="ar-DZ" sz="2800" dirty="0"/>
              <a:t>ّ</a:t>
            </a:r>
            <a:r>
              <a:rPr lang="ar-SA" sz="2800" dirty="0" err="1"/>
              <a:t>قمية</a:t>
            </a:r>
            <a:r>
              <a:rPr lang="ar-SA" sz="2800" dirty="0"/>
              <a:t>.</a:t>
            </a:r>
            <a:endParaRPr lang="fr-FR" sz="2800" dirty="0"/>
          </a:p>
          <a:p>
            <a:pPr marL="914400" lvl="1" indent="-457200" algn="r" rtl="1">
              <a:buFont typeface="Wingdings" panose="05000000000000000000" pitchFamily="2" charset="2"/>
              <a:buChar char="§"/>
            </a:pPr>
            <a:r>
              <a:rPr lang="ar-SA" sz="2800" dirty="0"/>
              <a:t>أخلاقيات المهنة والمسؤولية الاجتماعية.</a:t>
            </a:r>
            <a:endParaRPr lang="fr-FR" sz="2800" dirty="0"/>
          </a:p>
          <a:p>
            <a:pPr algn="just" rtl="1"/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098867329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4DA53-3969-CEBD-2FB1-DA61F7E97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418DBCF5-FCC7-8C51-1430-19BC2B5B0C42}"/>
              </a:ext>
            </a:extLst>
          </p:cNvPr>
          <p:cNvSpPr txBox="1"/>
          <p:nvPr/>
        </p:nvSpPr>
        <p:spPr>
          <a:xfrm>
            <a:off x="7453562" y="887456"/>
            <a:ext cx="4113898" cy="712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محتويات المقرر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BA2F360-5775-23D0-450A-2F7B58D389F2}"/>
              </a:ext>
            </a:extLst>
          </p:cNvPr>
          <p:cNvSpPr/>
          <p:nvPr/>
        </p:nvSpPr>
        <p:spPr>
          <a:xfrm>
            <a:off x="6803740" y="7942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53F1F5-6FC2-7FFF-A8A2-362CF17EC56C}"/>
              </a:ext>
            </a:extLst>
          </p:cNvPr>
          <p:cNvSpPr txBox="1"/>
          <p:nvPr/>
        </p:nvSpPr>
        <p:spPr>
          <a:xfrm>
            <a:off x="6989490" y="953158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F782167-D24B-77A2-6ED2-88EA9F7DF16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19B7918-9AED-4253-4096-952D36D09B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958E0F0A-7573-A371-564E-EA6E10F74A75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958E0F0A-7573-A371-564E-EA6E10F74A7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7116B5EF-5EE6-145C-CA92-40F9CB12A63A}"/>
              </a:ext>
            </a:extLst>
          </p:cNvPr>
          <p:cNvSpPr/>
          <p:nvPr/>
        </p:nvSpPr>
        <p:spPr>
          <a:xfrm>
            <a:off x="683051" y="1691506"/>
            <a:ext cx="10812720" cy="47470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47">
            <a:extLst>
              <a:ext uri="{FF2B5EF4-FFF2-40B4-BE49-F238E27FC236}">
                <a16:creationId xmlns:a16="http://schemas.microsoft.com/office/drawing/2014/main" id="{79CE9365-5166-2206-EF3A-9BCA13E34739}"/>
              </a:ext>
            </a:extLst>
          </p:cNvPr>
          <p:cNvSpPr txBox="1"/>
          <p:nvPr/>
        </p:nvSpPr>
        <p:spPr>
          <a:xfrm>
            <a:off x="5596395" y="54497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9428EAF0-1711-6258-3DB2-FEC7F81F1A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9989" y="1599503"/>
            <a:ext cx="10120213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just" rtl="1"/>
            <a:r>
              <a:rPr lang="ar-DZ" sz="2800" b="1" dirty="0"/>
              <a:t>6- </a:t>
            </a:r>
            <a:r>
              <a:rPr lang="ar-SA" sz="2800" b="1" dirty="0"/>
              <a:t>مدخل مفاهيمي في الت</a:t>
            </a:r>
            <a:r>
              <a:rPr lang="ar-DZ" sz="2800" b="1" dirty="0"/>
              <a:t>ّ</a:t>
            </a:r>
            <a:r>
              <a:rPr lang="ar-SA" sz="2800" b="1" dirty="0"/>
              <a:t>سويق الر</a:t>
            </a:r>
            <a:r>
              <a:rPr lang="ar-DZ" sz="2800" b="1" dirty="0"/>
              <a:t>َّ</a:t>
            </a:r>
            <a:r>
              <a:rPr lang="ar-SA" sz="2800" b="1" dirty="0"/>
              <a:t>قمي</a:t>
            </a:r>
            <a:r>
              <a:rPr lang="fr-FR" sz="2800" b="1" dirty="0"/>
              <a:t> (Digital Marketing)</a:t>
            </a:r>
            <a:r>
              <a:rPr lang="ar-DZ" sz="2800" b="1" dirty="0"/>
              <a:t>:</a:t>
            </a:r>
            <a:endParaRPr lang="fr-FR" sz="1600" dirty="0"/>
          </a:p>
          <a:p>
            <a:pPr lvl="0" algn="just" rtl="1"/>
            <a:r>
              <a:rPr lang="ar-DZ" sz="2800" b="1" dirty="0"/>
              <a:t>7- </a:t>
            </a:r>
            <a:r>
              <a:rPr lang="ar-SA" sz="2800" b="1" dirty="0"/>
              <a:t>إدارة الت</a:t>
            </a:r>
            <a:r>
              <a:rPr lang="ar-DZ" sz="2800" b="1" dirty="0"/>
              <a:t>ّ</a:t>
            </a:r>
            <a:r>
              <a:rPr lang="ar-SA" sz="2800" b="1" dirty="0"/>
              <a:t>سويق الر</a:t>
            </a:r>
            <a:r>
              <a:rPr lang="ar-DZ" sz="2800" b="1" dirty="0"/>
              <a:t>َّ</a:t>
            </a:r>
            <a:r>
              <a:rPr lang="ar-SA" sz="2800" b="1" dirty="0"/>
              <a:t>قمي:</a:t>
            </a:r>
            <a:endParaRPr lang="ar-DZ" sz="1600" b="1" dirty="0"/>
          </a:p>
          <a:p>
            <a:pPr marL="457200" lvl="0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تحديد الجمهور المستهدف، تصميم </a:t>
            </a:r>
            <a:r>
              <a:rPr lang="ar-DZ" sz="2800" dirty="0"/>
              <a:t>إ</a:t>
            </a:r>
            <a:r>
              <a:rPr lang="ar-SA" sz="2800" dirty="0" err="1"/>
              <a:t>ستراتيجية</a:t>
            </a:r>
            <a:r>
              <a:rPr lang="ar-SA" sz="2800" dirty="0"/>
              <a:t> رقمية، إدارة المحتوى، تحليل ال</a:t>
            </a:r>
            <a:r>
              <a:rPr lang="ar-DZ" sz="2800" dirty="0"/>
              <a:t>آ</a:t>
            </a:r>
            <a:r>
              <a:rPr lang="ar-SA" sz="2800" dirty="0"/>
              <a:t>داء، إدارة الميزانية.</a:t>
            </a:r>
            <a:endParaRPr lang="fr-FR" dirty="0"/>
          </a:p>
          <a:p>
            <a:pPr lvl="0" algn="just" rtl="1"/>
            <a:r>
              <a:rPr lang="ar-DZ" sz="2800" b="1" dirty="0"/>
              <a:t>8- </a:t>
            </a:r>
            <a:r>
              <a:rPr lang="ar-SA" sz="2800" b="1" dirty="0"/>
              <a:t>مهارات إدارة الت</a:t>
            </a:r>
            <a:r>
              <a:rPr lang="ar-DZ" sz="2800" b="1" dirty="0"/>
              <a:t>ّ</a:t>
            </a:r>
            <a:r>
              <a:rPr lang="ar-SA" sz="2800" b="1" dirty="0"/>
              <a:t>سويق الر</a:t>
            </a:r>
            <a:r>
              <a:rPr lang="ar-DZ" sz="2800" b="1" dirty="0"/>
              <a:t>َّ</a:t>
            </a:r>
            <a:r>
              <a:rPr lang="ar-SA" sz="2800" b="1" dirty="0"/>
              <a:t>قمي:</a:t>
            </a:r>
            <a:endParaRPr lang="ar-DZ" sz="1600" b="1" dirty="0"/>
          </a:p>
          <a:p>
            <a:pPr marL="457200" lvl="0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ف</a:t>
            </a:r>
            <a:r>
              <a:rPr lang="ar-DZ" sz="2800" dirty="0"/>
              <a:t>َ</a:t>
            </a:r>
            <a:r>
              <a:rPr lang="ar-SA" sz="2800" dirty="0"/>
              <a:t>هم السلوك الر</a:t>
            </a:r>
            <a:r>
              <a:rPr lang="ar-DZ" sz="2800" dirty="0"/>
              <a:t>َّ</a:t>
            </a:r>
            <a:r>
              <a:rPr lang="ar-SA" sz="2800" dirty="0"/>
              <a:t>قمي للمستهلك، الت</a:t>
            </a:r>
            <a:r>
              <a:rPr lang="ar-DZ" sz="2800" dirty="0"/>
              <a:t>َّ</a:t>
            </a:r>
            <a:r>
              <a:rPr lang="ar-SA" sz="2800" dirty="0"/>
              <a:t>حليل باستخدام أدوات رقمي</a:t>
            </a:r>
            <a:r>
              <a:rPr lang="ar-DZ" sz="2800" dirty="0"/>
              <a:t>ة</a:t>
            </a:r>
            <a:r>
              <a:rPr lang="ar-SA" sz="2800" dirty="0"/>
              <a:t>، الإبداع في كتابة المحتوى، إدارة الحملات الإعلانية، أ</a:t>
            </a:r>
            <a:r>
              <a:rPr lang="ar-DZ" sz="2800" dirty="0"/>
              <a:t>َ</a:t>
            </a:r>
            <a:r>
              <a:rPr lang="ar-SA" sz="2800" dirty="0" err="1"/>
              <a:t>ساسيات</a:t>
            </a:r>
            <a:r>
              <a:rPr lang="ar-SA" sz="2800" dirty="0"/>
              <a:t> الت</a:t>
            </a:r>
            <a:r>
              <a:rPr lang="ar-DZ" sz="2800" dirty="0"/>
              <a:t>َّ</a:t>
            </a:r>
            <a:r>
              <a:rPr lang="ar-SA" sz="2800" dirty="0"/>
              <a:t>صميم والبرمجة.</a:t>
            </a:r>
            <a:endParaRPr lang="fr-FR" dirty="0"/>
          </a:p>
          <a:p>
            <a:pPr lvl="0" algn="just" rtl="1"/>
            <a:r>
              <a:rPr lang="ar-DZ" sz="2800" b="1" dirty="0"/>
              <a:t>9- </a:t>
            </a:r>
            <a:r>
              <a:rPr lang="ar-SA" sz="2800" b="1" dirty="0"/>
              <a:t>مؤشرات قياس الأداء</a:t>
            </a:r>
            <a:r>
              <a:rPr lang="fr-FR" sz="2800" b="1" dirty="0"/>
              <a:t> </a:t>
            </a:r>
            <a:r>
              <a:rPr lang="ar-SA" sz="2800" b="1" dirty="0"/>
              <a:t>في الت</a:t>
            </a:r>
            <a:r>
              <a:rPr lang="ar-DZ" sz="2800" b="1" dirty="0"/>
              <a:t>ّ</a:t>
            </a:r>
            <a:r>
              <a:rPr lang="ar-SA" sz="2800" b="1" dirty="0"/>
              <a:t>سويق الر</a:t>
            </a:r>
            <a:r>
              <a:rPr lang="ar-DZ" sz="2800" b="1" dirty="0"/>
              <a:t>َّ</a:t>
            </a:r>
            <a:r>
              <a:rPr lang="ar-SA" sz="2800" b="1" dirty="0"/>
              <a:t>قمي.</a:t>
            </a:r>
            <a:endParaRPr lang="fr-FR" sz="1600" dirty="0"/>
          </a:p>
          <a:p>
            <a:pPr lvl="0" algn="just" rtl="1"/>
            <a:r>
              <a:rPr lang="ar-DZ" sz="2800" b="1" dirty="0"/>
              <a:t>10- </a:t>
            </a:r>
            <a:r>
              <a:rPr lang="ar-SA" sz="2800" b="1" dirty="0"/>
              <a:t>استراتيجيات الت</a:t>
            </a:r>
            <a:r>
              <a:rPr lang="ar-DZ" sz="2800" b="1" dirty="0"/>
              <a:t>ّ</a:t>
            </a:r>
            <a:r>
              <a:rPr lang="ar-SA" sz="2800" b="1" dirty="0"/>
              <a:t>سويق وال</a:t>
            </a:r>
            <a:r>
              <a:rPr lang="ar-DZ" sz="2800" b="1" dirty="0"/>
              <a:t>إ</a:t>
            </a:r>
            <a:r>
              <a:rPr lang="ar-SA" sz="2800" b="1" dirty="0"/>
              <a:t>علان الر</a:t>
            </a:r>
            <a:r>
              <a:rPr lang="ar-DZ" sz="2800" b="1" dirty="0"/>
              <a:t>َّ</a:t>
            </a:r>
            <a:r>
              <a:rPr lang="ar-SA" sz="2800" b="1" dirty="0"/>
              <a:t>قمي والعلاقات العامة</a:t>
            </a:r>
            <a:r>
              <a:rPr lang="ar-DZ" sz="2800" b="1" dirty="0"/>
              <a:t>.</a:t>
            </a:r>
            <a:endParaRPr lang="ar-DZ" sz="1600" b="1" dirty="0"/>
          </a:p>
          <a:p>
            <a:pPr marL="457200" lvl="0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ع</a:t>
            </a:r>
            <a:r>
              <a:rPr lang="ar-DZ" sz="2800" dirty="0"/>
              <a:t>َ</a:t>
            </a:r>
            <a:r>
              <a:rPr lang="ar-SA" sz="2800" dirty="0" err="1"/>
              <a:t>لاقة</a:t>
            </a:r>
            <a:r>
              <a:rPr lang="ar-SA" sz="2800" dirty="0"/>
              <a:t> </a:t>
            </a:r>
            <a:r>
              <a:rPr lang="ar-SA" sz="2800" dirty="0" err="1"/>
              <a:t>المؤس</a:t>
            </a:r>
            <a:r>
              <a:rPr lang="ar-DZ" sz="2800" dirty="0"/>
              <a:t>َّ</a:t>
            </a:r>
            <a:r>
              <a:rPr lang="ar-SA" sz="2800" dirty="0" err="1"/>
              <a:t>سة</a:t>
            </a:r>
            <a:r>
              <a:rPr lang="ar-SA" sz="2800" dirty="0"/>
              <a:t> الإعلامية الر</a:t>
            </a:r>
            <a:r>
              <a:rPr lang="ar-DZ" sz="2800" dirty="0"/>
              <a:t>َّ</a:t>
            </a:r>
            <a:r>
              <a:rPr lang="ar-SA" sz="2800" dirty="0" err="1"/>
              <a:t>قمية</a:t>
            </a:r>
            <a:r>
              <a:rPr lang="ar-SA" sz="2800" dirty="0"/>
              <a:t> بوكالات الإعلان.</a:t>
            </a:r>
            <a:endParaRPr lang="ar-DZ" dirty="0"/>
          </a:p>
          <a:p>
            <a:pPr marL="457200" lvl="0" indent="-457200" algn="just" rtl="1">
              <a:buFont typeface="Wingdings" panose="05000000000000000000" pitchFamily="2" charset="2"/>
              <a:buChar char="§"/>
            </a:pPr>
            <a:r>
              <a:rPr lang="ar-SA" sz="2800" dirty="0"/>
              <a:t>تطوير استراتيجيات التسويق مع المؤسسات.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79802198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0"/>
            <a:ext cx="4819085" cy="4841499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1310256" y="358221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76187" y="797581"/>
            <a:ext cx="4113898" cy="643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مخرجات التعلم لدى الطالب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5285587" y="649356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14051" y="820995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BAF000C7-E457-E801-945D-F6FB6F85E0C8}"/>
              </a:ext>
            </a:extLst>
          </p:cNvPr>
          <p:cNvSpPr txBox="1"/>
          <p:nvPr/>
        </p:nvSpPr>
        <p:spPr>
          <a:xfrm>
            <a:off x="3097789" y="1873924"/>
            <a:ext cx="829124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DZ" sz="2800" b="1" dirty="0"/>
              <a:t>أولاً : المعرفة والفهم:</a:t>
            </a:r>
            <a:endParaRPr lang="fr-FR" sz="2800" dirty="0"/>
          </a:p>
          <a:p>
            <a:pPr marL="457200" lvl="0" indent="-457200" algn="just" rtl="1">
              <a:buFont typeface="Wingdings" panose="05000000000000000000" pitchFamily="2" charset="2"/>
              <a:buChar char="v"/>
            </a:pPr>
            <a:r>
              <a:rPr lang="fr-FR" sz="2800" dirty="0"/>
              <a:t>  </a:t>
            </a:r>
            <a:r>
              <a:rPr lang="ar-SA" sz="2800" dirty="0"/>
              <a:t>ال</a:t>
            </a:r>
            <a:r>
              <a:rPr lang="ar-DZ" sz="2800" dirty="0"/>
              <a:t>إ</a:t>
            </a:r>
            <a:r>
              <a:rPr lang="ar-SA" sz="2800" dirty="0"/>
              <a:t>ط</a:t>
            </a:r>
            <a:r>
              <a:rPr lang="ar-DZ" sz="2800" dirty="0"/>
              <a:t>ِّ</a:t>
            </a:r>
            <a:r>
              <a:rPr lang="ar-SA" sz="2800" dirty="0"/>
              <a:t>لاع الواسع وفهم المبادئ الأساسية</a:t>
            </a:r>
            <a:r>
              <a:rPr lang="ar-DZ" sz="2800" dirty="0"/>
              <a:t>،</a:t>
            </a:r>
            <a:r>
              <a:rPr lang="ar-SA" sz="2800" dirty="0"/>
              <a:t> لإدارة المؤسسات الإعلامية الر</a:t>
            </a:r>
            <a:r>
              <a:rPr lang="ar-DZ" sz="2800" dirty="0"/>
              <a:t>َّ</a:t>
            </a:r>
            <a:r>
              <a:rPr lang="ar-SA" sz="2800" dirty="0" err="1"/>
              <a:t>قمية</a:t>
            </a:r>
            <a:r>
              <a:rPr lang="ar-SA" sz="2800" dirty="0"/>
              <a:t> والمؤسسات الت</a:t>
            </a:r>
            <a:r>
              <a:rPr lang="ar-DZ" sz="2800" dirty="0"/>
              <a:t>َّ</a:t>
            </a:r>
            <a:r>
              <a:rPr lang="ar-SA" sz="2800" dirty="0" err="1"/>
              <a:t>سويقية</a:t>
            </a:r>
            <a:r>
              <a:rPr lang="ar-SA" sz="2800" dirty="0"/>
              <a:t>.</a:t>
            </a:r>
            <a:endParaRPr lang="fr-FR" sz="2800" dirty="0"/>
          </a:p>
          <a:p>
            <a:pPr marL="457200" lvl="0" indent="-457200" algn="just" rtl="1">
              <a:buFont typeface="Wingdings" panose="05000000000000000000" pitchFamily="2" charset="2"/>
              <a:buChar char="v"/>
            </a:pPr>
            <a:r>
              <a:rPr lang="ar-SA" sz="2800" dirty="0"/>
              <a:t>ف</a:t>
            </a:r>
            <a:r>
              <a:rPr lang="ar-DZ" sz="2800" dirty="0"/>
              <a:t>َ</a:t>
            </a:r>
            <a:r>
              <a:rPr lang="ar-SA" sz="2800" dirty="0"/>
              <a:t>هم أساليب وآليات الت</a:t>
            </a:r>
            <a:r>
              <a:rPr lang="ar-DZ" sz="2800" dirty="0"/>
              <a:t>َّ</a:t>
            </a:r>
            <a:r>
              <a:rPr lang="ar-SA" sz="2800" dirty="0"/>
              <a:t>خطيط الإعلامي الناجح</a:t>
            </a:r>
            <a:r>
              <a:rPr lang="ar-DZ" sz="2800" dirty="0"/>
              <a:t>،</a:t>
            </a:r>
            <a:r>
              <a:rPr lang="ar-SA" sz="2800" dirty="0"/>
              <a:t> في الاعلام الر</a:t>
            </a:r>
            <a:r>
              <a:rPr lang="ar-DZ" sz="2800" dirty="0"/>
              <a:t>َّ</a:t>
            </a:r>
            <a:r>
              <a:rPr lang="ar-SA" sz="2800" dirty="0"/>
              <a:t>قمي والت</a:t>
            </a:r>
            <a:r>
              <a:rPr lang="ar-DZ" sz="2800" dirty="0"/>
              <a:t>َّ</a:t>
            </a:r>
            <a:r>
              <a:rPr lang="ar-SA" sz="2800" dirty="0"/>
              <a:t>سويق الر</a:t>
            </a:r>
            <a:r>
              <a:rPr lang="ar-DZ" sz="2800" dirty="0"/>
              <a:t>َّ</a:t>
            </a:r>
            <a:r>
              <a:rPr lang="ar-SA" sz="2800" dirty="0"/>
              <a:t>قمي.</a:t>
            </a:r>
            <a:endParaRPr lang="fr-FR" sz="2800" dirty="0"/>
          </a:p>
          <a:p>
            <a:pPr lvl="0" algn="just" rtl="1"/>
            <a:r>
              <a:rPr lang="ar-DZ" sz="2800" b="1" dirty="0"/>
              <a:t>ثانيا :المهارات الذِّهنية:</a:t>
            </a:r>
            <a:endParaRPr lang="fr-FR" sz="2800" dirty="0"/>
          </a:p>
          <a:p>
            <a:pPr marL="457200" lvl="0" indent="-457200" algn="just" rtl="1">
              <a:buFont typeface="Wingdings" panose="05000000000000000000" pitchFamily="2" charset="2"/>
              <a:buChar char="v"/>
            </a:pPr>
            <a:r>
              <a:rPr lang="fr-FR" sz="2800" dirty="0"/>
              <a:t>  </a:t>
            </a:r>
            <a:r>
              <a:rPr lang="ar-SA" sz="2800" dirty="0"/>
              <a:t>تحليل التحد</a:t>
            </a:r>
            <a:r>
              <a:rPr lang="ar-DZ" sz="2800" dirty="0"/>
              <a:t>ِّ</a:t>
            </a:r>
            <a:r>
              <a:rPr lang="ar-SA" sz="2800" dirty="0" err="1"/>
              <a:t>يات</a:t>
            </a:r>
            <a:r>
              <a:rPr lang="ar-SA" sz="2800" dirty="0"/>
              <a:t> التي تواجه الإدارة الإعلامية الحديثة</a:t>
            </a:r>
            <a:r>
              <a:rPr lang="ar-DZ" sz="2800" dirty="0"/>
              <a:t>،</a:t>
            </a:r>
            <a:r>
              <a:rPr lang="ar-SA" sz="2800" dirty="0"/>
              <a:t> ومؤسسات الإعلان والت</a:t>
            </a:r>
            <a:r>
              <a:rPr lang="ar-DZ" sz="2800" dirty="0"/>
              <a:t>ّ</a:t>
            </a:r>
            <a:r>
              <a:rPr lang="ar-SA" sz="2800" dirty="0"/>
              <a:t>سويق.</a:t>
            </a:r>
            <a:endParaRPr lang="fr-FR" sz="2800" dirty="0"/>
          </a:p>
          <a:p>
            <a:pPr algn="r"/>
            <a:endParaRPr lang="fr-FR" sz="16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15A3C-3FF1-3F00-3641-891CBAE565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EA4972F-84F3-EEC5-EB68-910AFA11D25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0"/>
            <a:ext cx="4819085" cy="4841499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6547C1BB-83A4-978C-2937-CF58CEF9E0D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A05A098-F8C7-4172-84C1-16133047B59F}"/>
              </a:ext>
            </a:extLst>
          </p:cNvPr>
          <p:cNvSpPr/>
          <p:nvPr/>
        </p:nvSpPr>
        <p:spPr>
          <a:xfrm rot="16200000" flipV="1">
            <a:off x="-1310256" y="358221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22690D0-FBC2-BF8E-FA95-27DEBDB01A61}"/>
              </a:ext>
            </a:extLst>
          </p:cNvPr>
          <p:cNvSpPr txBox="1"/>
          <p:nvPr/>
        </p:nvSpPr>
        <p:spPr>
          <a:xfrm>
            <a:off x="6409280" y="905040"/>
            <a:ext cx="4113898" cy="643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مخرجات التعلم لدى الطالب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1426803-0C1E-3714-FADE-9C9CEB3D8EF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7FFE3CF-7A0C-57C9-1D94-C987023D825C}"/>
              </a:ext>
            </a:extLst>
          </p:cNvPr>
          <p:cNvSpPr/>
          <p:nvPr/>
        </p:nvSpPr>
        <p:spPr>
          <a:xfrm>
            <a:off x="5142551" y="722639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0AD4D95-88B4-1318-0889-C61CD8738DD4}"/>
              </a:ext>
            </a:extLst>
          </p:cNvPr>
          <p:cNvSpPr txBox="1"/>
          <p:nvPr/>
        </p:nvSpPr>
        <p:spPr>
          <a:xfrm>
            <a:off x="5346046" y="936730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127ACB-63A1-BC98-DCFF-DAD1055C69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1646836F-ADA3-3E45-18F4-3008C5946C3F}"/>
              </a:ext>
            </a:extLst>
          </p:cNvPr>
          <p:cNvSpPr txBox="1"/>
          <p:nvPr/>
        </p:nvSpPr>
        <p:spPr>
          <a:xfrm>
            <a:off x="3227294" y="1719579"/>
            <a:ext cx="8291245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buFont typeface="Wingdings" panose="05000000000000000000" pitchFamily="2" charset="2"/>
              <a:buChar char="v"/>
            </a:pPr>
            <a:endParaRPr lang="ar-DZ" sz="2400" b="1" dirty="0"/>
          </a:p>
          <a:p>
            <a:pPr lvl="0" algn="r" rtl="1"/>
            <a:r>
              <a:rPr lang="ar-DZ" sz="2800" b="1" dirty="0"/>
              <a:t>    ثالثًا: المهارات المِهنية:</a:t>
            </a:r>
            <a:endParaRPr lang="fr-FR" sz="2800" dirty="0"/>
          </a:p>
          <a:p>
            <a:pPr marL="457200" lvl="0" indent="-457200" algn="r" rtl="1">
              <a:buFont typeface="Wingdings" panose="05000000000000000000" pitchFamily="2" charset="2"/>
              <a:buChar char="v"/>
            </a:pPr>
            <a:r>
              <a:rPr lang="ar-SA" sz="2800" dirty="0"/>
              <a:t>تطبيق المهارات الأساسية في الت</a:t>
            </a:r>
            <a:r>
              <a:rPr lang="ar-DZ" sz="2800" dirty="0"/>
              <a:t>َّ</a:t>
            </a:r>
            <a:r>
              <a:rPr lang="ar-SA" sz="2800" dirty="0"/>
              <a:t>خطيط والت</a:t>
            </a:r>
            <a:r>
              <a:rPr lang="ar-DZ" sz="2800" dirty="0"/>
              <a:t>َّ</a:t>
            </a:r>
            <a:r>
              <a:rPr lang="ar-SA" sz="2800" dirty="0"/>
              <a:t>نظيم </a:t>
            </a:r>
            <a:r>
              <a:rPr lang="ar-SA" sz="2800" dirty="0" err="1"/>
              <a:t>والر</a:t>
            </a:r>
            <a:r>
              <a:rPr lang="ar-DZ" sz="2800" dirty="0"/>
              <a:t>َّ</a:t>
            </a:r>
            <a:r>
              <a:rPr lang="ar-SA" sz="2800" dirty="0"/>
              <a:t>قابة</a:t>
            </a:r>
            <a:r>
              <a:rPr lang="ar-DZ" sz="2800" dirty="0"/>
              <a:t>،</a:t>
            </a:r>
            <a:r>
              <a:rPr lang="ar-SA" sz="2800" dirty="0"/>
              <a:t> داخل بيئة إعلامية ناجحة.</a:t>
            </a:r>
            <a:endParaRPr lang="fr-FR" sz="2800" dirty="0"/>
          </a:p>
          <a:p>
            <a:pPr marL="457200" lvl="0" indent="-457200" algn="r" rtl="1">
              <a:buFont typeface="Wingdings" panose="05000000000000000000" pitchFamily="2" charset="2"/>
              <a:buChar char="v"/>
            </a:pPr>
            <a:r>
              <a:rPr lang="ar-SA" sz="2800" dirty="0"/>
              <a:t>الم</a:t>
            </a:r>
            <a:r>
              <a:rPr lang="ar-DZ" sz="2800" dirty="0"/>
              <a:t>ُ</a:t>
            </a:r>
            <a:r>
              <a:rPr lang="ar-SA" sz="2800" dirty="0"/>
              <a:t>ساهمة في </a:t>
            </a:r>
            <a:r>
              <a:rPr lang="ar-DZ" sz="2800" dirty="0"/>
              <a:t>إِ</a:t>
            </a:r>
            <a:r>
              <a:rPr lang="ar-SA" sz="2800" dirty="0"/>
              <a:t>نشاء وإدارة مؤسسات إعلامية رقمية</a:t>
            </a:r>
            <a:r>
              <a:rPr lang="ar-DZ" sz="2800" dirty="0"/>
              <a:t>،</a:t>
            </a:r>
            <a:r>
              <a:rPr lang="ar-SA" sz="2800" dirty="0"/>
              <a:t> وكذا مؤسسات تسويق رقمية</a:t>
            </a:r>
            <a:r>
              <a:rPr lang="ar-DZ" sz="2800" dirty="0"/>
              <a:t>،</a:t>
            </a:r>
            <a:r>
              <a:rPr lang="ar-SA" sz="2800" dirty="0"/>
              <a:t> مواكبة</a:t>
            </a:r>
            <a:r>
              <a:rPr lang="ar-DZ" sz="2800" dirty="0"/>
              <a:t>ً</a:t>
            </a:r>
            <a:r>
              <a:rPr lang="ar-SA" sz="2800" dirty="0"/>
              <a:t> للت</a:t>
            </a:r>
            <a:r>
              <a:rPr lang="ar-DZ" sz="2800" dirty="0"/>
              <a:t>َّ</a:t>
            </a:r>
            <a:r>
              <a:rPr lang="ar-SA" sz="2800" dirty="0"/>
              <a:t>طور الر</a:t>
            </a:r>
            <a:r>
              <a:rPr lang="ar-DZ" sz="2800" dirty="0"/>
              <a:t>َّ</a:t>
            </a:r>
            <a:r>
              <a:rPr lang="ar-SA" sz="2800" dirty="0"/>
              <a:t>قمي الر</a:t>
            </a:r>
            <a:r>
              <a:rPr lang="ar-DZ" sz="2800" dirty="0"/>
              <a:t>َّ</a:t>
            </a:r>
            <a:r>
              <a:rPr lang="ar-SA" sz="2800" dirty="0"/>
              <a:t>اهن .</a:t>
            </a:r>
            <a:endParaRPr lang="fr-FR" sz="2800" dirty="0"/>
          </a:p>
          <a:p>
            <a:pPr algn="r" rtl="1"/>
            <a:r>
              <a:rPr lang="ar-DZ" sz="2800" dirty="0"/>
              <a:t>   </a:t>
            </a:r>
            <a:r>
              <a:rPr lang="ar-DZ" sz="2800" b="1" dirty="0"/>
              <a:t>رابعاً:</a:t>
            </a:r>
            <a:r>
              <a:rPr lang="ar-DZ" sz="2800" dirty="0"/>
              <a:t> </a:t>
            </a:r>
            <a:r>
              <a:rPr lang="ar-DZ" sz="2800" b="1" dirty="0"/>
              <a:t>المهارات العامة:</a:t>
            </a:r>
            <a:endParaRPr lang="fr-FR" sz="2800" dirty="0"/>
          </a:p>
          <a:p>
            <a:pPr marL="457200" lvl="0" indent="-457200" algn="r" rtl="1">
              <a:buFont typeface="Wingdings" panose="05000000000000000000" pitchFamily="2" charset="2"/>
              <a:buChar char="v"/>
            </a:pPr>
            <a:r>
              <a:rPr lang="ar-SA" sz="2800" dirty="0"/>
              <a:t>الم</a:t>
            </a:r>
            <a:r>
              <a:rPr lang="ar-DZ" sz="2800" dirty="0"/>
              <a:t>ُ</a:t>
            </a:r>
            <a:r>
              <a:rPr lang="ar-SA" sz="2800" dirty="0"/>
              <a:t>ساهمة في تحسين ا</a:t>
            </a:r>
            <a:r>
              <a:rPr lang="ar-DZ" sz="2800" dirty="0" err="1"/>
              <a:t>لآ</a:t>
            </a:r>
            <a:r>
              <a:rPr lang="ar-SA" sz="2800" dirty="0"/>
              <a:t>داء المؤسسي</a:t>
            </a:r>
            <a:r>
              <a:rPr lang="ar-DZ" sz="2800" dirty="0"/>
              <a:t>،</a:t>
            </a:r>
            <a:r>
              <a:rPr lang="ar-SA" sz="2800" dirty="0"/>
              <a:t> داخل وسائل الإعلام الر</a:t>
            </a:r>
            <a:r>
              <a:rPr lang="ar-DZ" sz="2800" dirty="0"/>
              <a:t>َّ</a:t>
            </a:r>
            <a:r>
              <a:rPr lang="ar-SA" sz="2800" dirty="0" err="1"/>
              <a:t>قمية</a:t>
            </a:r>
            <a:r>
              <a:rPr lang="ar-SA" sz="2800" dirty="0"/>
              <a:t> والمؤسسات الت</a:t>
            </a:r>
            <a:r>
              <a:rPr lang="ar-DZ" sz="2800" dirty="0"/>
              <a:t>َّ</a:t>
            </a:r>
            <a:r>
              <a:rPr lang="ar-SA" sz="2800" dirty="0" err="1"/>
              <a:t>سويقية</a:t>
            </a:r>
            <a:r>
              <a:rPr lang="ar-SA" sz="2800" dirty="0"/>
              <a:t> الر</a:t>
            </a:r>
            <a:r>
              <a:rPr lang="ar-DZ" sz="2800" dirty="0"/>
              <a:t>َّ</a:t>
            </a:r>
            <a:r>
              <a:rPr lang="ar-SA" sz="2800" dirty="0" err="1"/>
              <a:t>قمية</a:t>
            </a:r>
            <a:r>
              <a:rPr lang="ar-SA" sz="2800" dirty="0"/>
              <a:t>.</a:t>
            </a:r>
            <a:endParaRPr lang="fr-FR" sz="2800" dirty="0"/>
          </a:p>
          <a:p>
            <a:pPr marL="457200" lvl="0" indent="-457200" algn="r" rtl="1">
              <a:buFont typeface="Wingdings" panose="05000000000000000000" pitchFamily="2" charset="2"/>
              <a:buChar char="v"/>
            </a:pPr>
            <a:r>
              <a:rPr lang="ar-SA" sz="2800" dirty="0"/>
              <a:t>المساهمة بقدر</a:t>
            </a:r>
            <a:r>
              <a:rPr lang="ar-DZ" sz="2800" dirty="0"/>
              <a:t>ٍ</a:t>
            </a:r>
            <a:r>
              <a:rPr lang="ar-SA" sz="2800" dirty="0"/>
              <a:t> كبير</a:t>
            </a:r>
            <a:r>
              <a:rPr lang="ar-DZ" sz="2800" dirty="0"/>
              <a:t>،</a:t>
            </a:r>
            <a:r>
              <a:rPr lang="ar-SA" sz="2800" dirty="0"/>
              <a:t> في تقديم خ</a:t>
            </a:r>
            <a:r>
              <a:rPr lang="ar-DZ" sz="2800" dirty="0"/>
              <a:t>ِ</a:t>
            </a:r>
            <a:r>
              <a:rPr lang="ar-SA" sz="2800" dirty="0"/>
              <a:t>دمة إعلامية مجتمعية للجمهور.</a:t>
            </a:r>
            <a:endParaRPr lang="fr-FR" sz="2800" dirty="0"/>
          </a:p>
          <a:p>
            <a:pPr rtl="1"/>
            <a:r>
              <a:rPr lang="ar-DZ" b="1" dirty="0"/>
              <a:t> </a:t>
            </a:r>
            <a:endParaRPr lang="fr-FR" dirty="0"/>
          </a:p>
          <a:p>
            <a:pPr marL="285750" indent="-285750" algn="r">
              <a:buFont typeface="Wingdings" panose="05000000000000000000" pitchFamily="2" charset="2"/>
              <a:buChar char="v"/>
            </a:pPr>
            <a:endParaRPr lang="fr-FR" sz="1600" b="1" dirty="0"/>
          </a:p>
        </p:txBody>
      </p:sp>
    </p:spTree>
    <p:extLst>
      <p:ext uri="{BB962C8B-B14F-4D97-AF65-F5344CB8AC3E}">
        <p14:creationId xmlns:p14="http://schemas.microsoft.com/office/powerpoint/2010/main" val="41903210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776818" y="989831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طريقة التدريس والتقييم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46119" y="72997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65233" y="86664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0CD049A1-14A9-C1AD-051C-2681E3D79F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584" y="2441585"/>
            <a:ext cx="4356921" cy="2904614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AAE34041-E317-49A0-5DB9-A858E8A442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441585"/>
            <a:ext cx="4702140" cy="2881498"/>
          </a:xfrm>
          <a:prstGeom prst="rect">
            <a:avLst/>
          </a:prstGeom>
        </p:spPr>
      </p:pic>
      <p:sp>
        <p:nvSpPr>
          <p:cNvPr id="15" name="Rectangle: Rounded Corners 33">
            <a:extLst>
              <a:ext uri="{FF2B5EF4-FFF2-40B4-BE49-F238E27FC236}">
                <a16:creationId xmlns:a16="http://schemas.microsoft.com/office/drawing/2014/main" id="{48A6FBB5-C059-014B-2A60-02AA03957B99}"/>
              </a:ext>
            </a:extLst>
          </p:cNvPr>
          <p:cNvSpPr/>
          <p:nvPr/>
        </p:nvSpPr>
        <p:spPr>
          <a:xfrm>
            <a:off x="1531740" y="5436469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حلقة نقاش أسبوعية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: Rounded Corners 33">
            <a:extLst>
              <a:ext uri="{FF2B5EF4-FFF2-40B4-BE49-F238E27FC236}">
                <a16:creationId xmlns:a16="http://schemas.microsoft.com/office/drawing/2014/main" id="{DF87C307-309F-5F05-7936-99E257D5183D}"/>
              </a:ext>
            </a:extLst>
          </p:cNvPr>
          <p:cNvSpPr/>
          <p:nvPr/>
        </p:nvSpPr>
        <p:spPr>
          <a:xfrm>
            <a:off x="6790396" y="544588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2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إختبار</a:t>
            </a:r>
            <a:r>
              <a:rPr lang="ar-DZ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أسبوعي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A2AC4C8-2329-B2F1-4EBD-305AABB2C2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0241" y="2441585"/>
            <a:ext cx="4639605" cy="288149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AEC50-4C55-F7DF-04C2-2BC6E2AA9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51D404-5EFE-8989-EAAD-503A5325AC51}"/>
              </a:ext>
            </a:extLst>
          </p:cNvPr>
          <p:cNvSpPr/>
          <p:nvPr/>
        </p:nvSpPr>
        <p:spPr>
          <a:xfrm>
            <a:off x="793064" y="1646786"/>
            <a:ext cx="10812720" cy="47745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667E6D-2BF6-35D8-7281-36F7266FA5E5}"/>
              </a:ext>
            </a:extLst>
          </p:cNvPr>
          <p:cNvSpPr txBox="1"/>
          <p:nvPr/>
        </p:nvSpPr>
        <p:spPr>
          <a:xfrm>
            <a:off x="5191388" y="992517"/>
            <a:ext cx="4863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مدخل الى إدارة المؤسسات الإعلامية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007E19-9822-6E9A-1D07-81FD65E05DFD}"/>
              </a:ext>
            </a:extLst>
          </p:cNvPr>
          <p:cNvSpPr/>
          <p:nvPr/>
        </p:nvSpPr>
        <p:spPr>
          <a:xfrm>
            <a:off x="3786931" y="67112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D574D7-595A-C404-12F8-9A2F4B359570}"/>
              </a:ext>
            </a:extLst>
          </p:cNvPr>
          <p:cNvSpPr txBox="1"/>
          <p:nvPr/>
        </p:nvSpPr>
        <p:spPr>
          <a:xfrm>
            <a:off x="4049593" y="82315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DD17A2-35D6-4AF6-7CF4-537E912B01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64AB5F0-7E9E-DC52-0AFF-8B4C5F9CEE88}"/>
              </a:ext>
            </a:extLst>
          </p:cNvPr>
          <p:cNvSpPr txBox="1"/>
          <p:nvPr/>
        </p:nvSpPr>
        <p:spPr>
          <a:xfrm>
            <a:off x="953784" y="1837127"/>
            <a:ext cx="10284431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r" rtl="1">
              <a:buFont typeface="Wingdings" panose="05000000000000000000" pitchFamily="2" charset="2"/>
              <a:buChar char="ü"/>
            </a:pPr>
            <a:r>
              <a:rPr lang="ar-DZ" sz="2800" b="1" dirty="0"/>
              <a:t>مقدمة :</a:t>
            </a:r>
          </a:p>
          <a:p>
            <a:pPr lvl="0" algn="just" rtl="1"/>
            <a:r>
              <a:rPr lang="ar-DZ" sz="2800" dirty="0"/>
              <a:t>    في خِضمّ التحوّل الرَّقمي المتسارع الذي يشهده العالم اليوم، أصبحت إدارة المؤسَّسات الإعلامية الرَّقمية، تتطلّب فهماً عميقاً لخصائص الإعلام الرَّقمي، من حيث: </a:t>
            </a:r>
            <a:r>
              <a:rPr lang="ar-DZ" sz="2800" b="1" dirty="0">
                <a:solidFill>
                  <a:srgbClr val="002060"/>
                </a:solidFill>
              </a:rPr>
              <a:t>سرعة النَّشر، وتنوع المنصات، وتفاعل الجمهور الفوري</a:t>
            </a:r>
            <a:r>
              <a:rPr lang="ar-DZ" sz="2800" dirty="0"/>
              <a:t>، إضافة إلى ضرورة مواكبة التطورات التكنولوجية مثل: الذّكاء الاصطناعي وتحليل البيانات المتراكمة.</a:t>
            </a:r>
          </a:p>
          <a:p>
            <a:pPr lvl="0" algn="just" rtl="1"/>
            <a:r>
              <a:rPr lang="ar-DZ" sz="2800" dirty="0"/>
              <a:t>و</a:t>
            </a:r>
            <a:r>
              <a:rPr lang="ar-SA" sz="2800" dirty="0"/>
              <a:t>إدارة </a:t>
            </a:r>
            <a:r>
              <a:rPr lang="ar-SA" sz="2800" dirty="0" err="1"/>
              <a:t>المؤس</a:t>
            </a:r>
            <a:r>
              <a:rPr lang="ar-DZ" sz="2800" dirty="0"/>
              <a:t>َّ</a:t>
            </a:r>
            <a:r>
              <a:rPr lang="ar-SA" sz="2800" dirty="0"/>
              <a:t>سات الإعلامية الر</a:t>
            </a:r>
            <a:r>
              <a:rPr lang="ar-DZ" sz="2800" dirty="0"/>
              <a:t>َّ</a:t>
            </a:r>
            <a:r>
              <a:rPr lang="ar-SA" sz="2800" dirty="0" err="1"/>
              <a:t>قمية</a:t>
            </a:r>
            <a:r>
              <a:rPr lang="ar-DZ" sz="2800" dirty="0"/>
              <a:t>،</a:t>
            </a:r>
            <a:r>
              <a:rPr lang="ar-SA" sz="2800" dirty="0"/>
              <a:t> تتطلب أيضًا</a:t>
            </a:r>
            <a:r>
              <a:rPr lang="ar-DZ" sz="2800" dirty="0"/>
              <a:t>:</a:t>
            </a:r>
            <a:r>
              <a:rPr lang="ar-SA" sz="2800" dirty="0"/>
              <a:t> التركيز على إنشاء قنوات تواصل متعد</a:t>
            </a:r>
            <a:r>
              <a:rPr lang="ar-DZ" sz="2800" dirty="0"/>
              <a:t>ِّ</a:t>
            </a:r>
            <a:r>
              <a:rPr lang="ar-SA" sz="2800" dirty="0" err="1"/>
              <a:t>دة</a:t>
            </a:r>
            <a:r>
              <a:rPr lang="ar-SA" sz="2800" dirty="0"/>
              <a:t> </a:t>
            </a:r>
            <a:r>
              <a:rPr lang="ar-SA" sz="2800" dirty="0" err="1"/>
              <a:t>المنص</a:t>
            </a:r>
            <a:r>
              <a:rPr lang="ar-DZ" sz="2800" dirty="0"/>
              <a:t>َّ</a:t>
            </a:r>
            <a:r>
              <a:rPr lang="ar-SA" sz="2800" dirty="0"/>
              <a:t>ات</a:t>
            </a:r>
            <a:r>
              <a:rPr lang="ar-DZ" sz="2800" dirty="0"/>
              <a:t> </a:t>
            </a:r>
            <a:r>
              <a:rPr lang="ar-SA" sz="2800" dirty="0"/>
              <a:t>مثل</a:t>
            </a:r>
            <a:r>
              <a:rPr lang="ar-DZ" sz="2800" dirty="0"/>
              <a:t>:</a:t>
            </a:r>
            <a:r>
              <a:rPr lang="ar-SA" sz="2800" dirty="0"/>
              <a:t> </a:t>
            </a:r>
            <a:r>
              <a:rPr lang="ar-SA" sz="2800" b="1" dirty="0">
                <a:solidFill>
                  <a:srgbClr val="203E5F"/>
                </a:solidFill>
              </a:rPr>
              <a:t>مواقع الويب، التطبيقات، وسائل التواصل الاجتماعي، والبث عبر الإنترنت</a:t>
            </a:r>
            <a:r>
              <a:rPr lang="ar-SA" sz="2800" dirty="0"/>
              <a:t>، لضمان وصول المحتوى إلى أكبر شريحة ممكنة من الجمهور. كما تتطلب هذه الإدارة تطوير سياسات واستراتيجيات مرنة</a:t>
            </a:r>
            <a:r>
              <a:rPr lang="ar-DZ" sz="2800" dirty="0"/>
              <a:t>،</a:t>
            </a:r>
            <a:r>
              <a:rPr lang="ar-SA" sz="2800" dirty="0"/>
              <a:t> تواكب الاتجاهات الناشئة مثل</a:t>
            </a:r>
            <a:r>
              <a:rPr lang="ar-DZ" sz="2800" dirty="0"/>
              <a:t>: </a:t>
            </a:r>
            <a:r>
              <a:rPr lang="ar-SA" sz="2800" dirty="0"/>
              <a:t>الإعلام التفاعلي والبث الحي وتحقيق التوازن </a:t>
            </a:r>
            <a:r>
              <a:rPr lang="ar-DZ" sz="2800" dirty="0"/>
              <a:t>في</a:t>
            </a:r>
            <a:r>
              <a:rPr lang="ar-SA" sz="2800" dirty="0"/>
              <a:t> جودة المحتوى</a:t>
            </a:r>
            <a:r>
              <a:rPr lang="ar-DZ" sz="2800" dirty="0"/>
              <a:t>.</a:t>
            </a:r>
            <a:endParaRPr lang="ar-DZ" sz="4000" b="1" dirty="0"/>
          </a:p>
          <a:p>
            <a:pPr lvl="0" algn="r" rtl="1"/>
            <a:endParaRPr lang="ar-DZ" sz="2800" b="1" dirty="0"/>
          </a:p>
          <a:p>
            <a:pPr algn="r"/>
            <a:endParaRPr lang="fr-FR" sz="1600" b="1" dirty="0"/>
          </a:p>
        </p:txBody>
      </p:sp>
    </p:spTree>
    <p:extLst>
      <p:ext uri="{BB962C8B-B14F-4D97-AF65-F5344CB8AC3E}">
        <p14:creationId xmlns:p14="http://schemas.microsoft.com/office/powerpoint/2010/main" val="9387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E087E-28C5-2650-58A2-F0A06D111C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E01070-1CAF-0252-32F6-11FD4DCB051B}"/>
              </a:ext>
            </a:extLst>
          </p:cNvPr>
          <p:cNvSpPr/>
          <p:nvPr/>
        </p:nvSpPr>
        <p:spPr>
          <a:xfrm>
            <a:off x="793064" y="1646786"/>
            <a:ext cx="10812720" cy="47745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ECD7B2-04CC-8950-51CA-9310961C18BA}"/>
              </a:ext>
            </a:extLst>
          </p:cNvPr>
          <p:cNvSpPr txBox="1"/>
          <p:nvPr/>
        </p:nvSpPr>
        <p:spPr>
          <a:xfrm>
            <a:off x="5006804" y="1099031"/>
            <a:ext cx="4654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مدخل الى إدارة المؤسسات الإعلامية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039F04-5769-0F43-39B9-406A7E44EFBA}"/>
              </a:ext>
            </a:extLst>
          </p:cNvPr>
          <p:cNvSpPr/>
          <p:nvPr/>
        </p:nvSpPr>
        <p:spPr>
          <a:xfrm>
            <a:off x="3602347" y="805216"/>
            <a:ext cx="1278929" cy="10763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0D5E56-94B0-C293-4B5B-28C98B0074EA}"/>
              </a:ext>
            </a:extLst>
          </p:cNvPr>
          <p:cNvSpPr txBox="1"/>
          <p:nvPr/>
        </p:nvSpPr>
        <p:spPr>
          <a:xfrm>
            <a:off x="3843243" y="943361"/>
            <a:ext cx="9226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DBC811-13AB-904F-BF47-9CE13621D2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D40B601-10D1-A1AE-CCDA-0DA066B93E8D}"/>
              </a:ext>
            </a:extLst>
          </p:cNvPr>
          <p:cNvSpPr txBox="1"/>
          <p:nvPr/>
        </p:nvSpPr>
        <p:spPr>
          <a:xfrm>
            <a:off x="996593" y="1515651"/>
            <a:ext cx="10160389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endParaRPr lang="ar-D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rtl="1">
              <a:buFont typeface="Wingdings" panose="05000000000000000000" pitchFamily="2" charset="2"/>
              <a:buChar char="ü"/>
            </a:pPr>
            <a:r>
              <a:rPr lang="ar-DZ" sz="2800" b="1" dirty="0">
                <a:latin typeface="Arial" panose="020B0604020202020204" pitchFamily="34" charset="0"/>
                <a:cs typeface="Arial" panose="020B0604020202020204" pitchFamily="34" charset="0"/>
              </a:rPr>
              <a:t>مفهوم إدارة المؤسَّسات الاعلامية: </a:t>
            </a:r>
          </a:p>
          <a:p>
            <a:pPr algn="just" rtl="1"/>
            <a:r>
              <a:rPr lang="ar-DZ" sz="26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ar-DZ" sz="3200" dirty="0"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ar-DZ" sz="2800" dirty="0"/>
              <a:t>إدارة المؤسَّسات الإعلامية هي: عملية تخطيط وتنظيم وتوجيه ورقابة الموارد البشرية والتقنية والمالية، داخل المؤسّسات الإعلامية لتحقيق أهدافها بفعالية، تتضمن هذه العملية إدارة المحتوى، التسويق، العلاقات العامة، التمويل، إدارة الأفراد، والتعامل مع التطورات التكنولوجية". </a:t>
            </a:r>
          </a:p>
          <a:p>
            <a:pPr algn="just" rtl="1"/>
            <a:r>
              <a:rPr lang="ar-DZ" sz="2800" dirty="0"/>
              <a:t>بشكلٍ عام، إدارة المؤسَّسات الإعلامية هي:" عملية معقَّدة، تتطلب مجموعة واسعة من المهارات والمعرفة، وهي ضرورية لنجاح واستدامة أي مؤسَّسة إعلامية في العصر الحالي".</a:t>
            </a:r>
            <a:endParaRPr lang="ar-DZ" sz="4000" dirty="0"/>
          </a:p>
          <a:p>
            <a:pPr algn="just" rtl="1"/>
            <a:r>
              <a:rPr lang="ar-DZ" sz="2800" dirty="0"/>
              <a:t>  </a:t>
            </a:r>
            <a:endParaRPr lang="fr-FR" sz="2000" dirty="0"/>
          </a:p>
          <a:p>
            <a:pPr algn="r"/>
            <a:endParaRPr lang="fr-FR" sz="1600" b="1" dirty="0"/>
          </a:p>
        </p:txBody>
      </p:sp>
    </p:spTree>
    <p:extLst>
      <p:ext uri="{BB962C8B-B14F-4D97-AF65-F5344CB8AC3E}">
        <p14:creationId xmlns:p14="http://schemas.microsoft.com/office/powerpoint/2010/main" val="102606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B2FCD7-DDF0-46E4-C207-BAECF5E70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50FC4E-0CD2-DA69-2EB4-83FF87364D8E}"/>
              </a:ext>
            </a:extLst>
          </p:cNvPr>
          <p:cNvSpPr/>
          <p:nvPr/>
        </p:nvSpPr>
        <p:spPr>
          <a:xfrm>
            <a:off x="793064" y="1646786"/>
            <a:ext cx="10812720" cy="47745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F83C96-97B8-A2EB-1795-C6445EB2BF4E}"/>
              </a:ext>
            </a:extLst>
          </p:cNvPr>
          <p:cNvSpPr txBox="1"/>
          <p:nvPr/>
        </p:nvSpPr>
        <p:spPr>
          <a:xfrm>
            <a:off x="5231738" y="1030106"/>
            <a:ext cx="4766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مدخل الى إدارة المؤسسات الإعلامية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CB4D52-571C-B0CE-EA3A-9AF9DAABC0D1}"/>
              </a:ext>
            </a:extLst>
          </p:cNvPr>
          <p:cNvSpPr/>
          <p:nvPr/>
        </p:nvSpPr>
        <p:spPr>
          <a:xfrm>
            <a:off x="3593238" y="721182"/>
            <a:ext cx="1410277" cy="10763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CE14DD3-D3B5-A131-9EE6-BB603CFABE66}"/>
              </a:ext>
            </a:extLst>
          </p:cNvPr>
          <p:cNvSpPr txBox="1"/>
          <p:nvPr/>
        </p:nvSpPr>
        <p:spPr>
          <a:xfrm>
            <a:off x="3821461" y="83035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9923217-B35E-95EA-B5AC-769EB37DF5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 : en biseau 3">
            <a:extLst>
              <a:ext uri="{FF2B5EF4-FFF2-40B4-BE49-F238E27FC236}">
                <a16:creationId xmlns:a16="http://schemas.microsoft.com/office/drawing/2014/main" id="{77F08EF1-3F79-38A4-CB86-4C9F57E6BF81}"/>
              </a:ext>
            </a:extLst>
          </p:cNvPr>
          <p:cNvSpPr/>
          <p:nvPr/>
        </p:nvSpPr>
        <p:spPr>
          <a:xfrm>
            <a:off x="9289040" y="2697578"/>
            <a:ext cx="1664413" cy="1407560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DZ" sz="2400" b="1" dirty="0"/>
              <a:t>تخطيط المحتوى الرقمي</a:t>
            </a:r>
            <a:endParaRPr lang="fr-FR" sz="2400" dirty="0"/>
          </a:p>
        </p:txBody>
      </p:sp>
      <p:sp>
        <p:nvSpPr>
          <p:cNvPr id="6" name="Rectangle : en biseau 5">
            <a:extLst>
              <a:ext uri="{FF2B5EF4-FFF2-40B4-BE49-F238E27FC236}">
                <a16:creationId xmlns:a16="http://schemas.microsoft.com/office/drawing/2014/main" id="{D9D3124C-DD87-C162-1ADC-E76117AD5400}"/>
              </a:ext>
            </a:extLst>
          </p:cNvPr>
          <p:cNvSpPr/>
          <p:nvPr/>
        </p:nvSpPr>
        <p:spPr>
          <a:xfrm>
            <a:off x="1586138" y="2673416"/>
            <a:ext cx="1664413" cy="1407560"/>
          </a:xfrm>
          <a:prstGeom prst="beve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DZ" sz="2400" b="1" dirty="0"/>
              <a:t>قياس الأداء</a:t>
            </a:r>
            <a:endParaRPr lang="fr-FR" sz="2400" dirty="0"/>
          </a:p>
        </p:txBody>
      </p:sp>
      <p:sp>
        <p:nvSpPr>
          <p:cNvPr id="8" name="Rectangle : en biseau 7">
            <a:extLst>
              <a:ext uri="{FF2B5EF4-FFF2-40B4-BE49-F238E27FC236}">
                <a16:creationId xmlns:a16="http://schemas.microsoft.com/office/drawing/2014/main" id="{1888B3A9-BEA4-1929-F8AD-5F4D8DDA7EF3}"/>
              </a:ext>
            </a:extLst>
          </p:cNvPr>
          <p:cNvSpPr/>
          <p:nvPr/>
        </p:nvSpPr>
        <p:spPr>
          <a:xfrm>
            <a:off x="4197659" y="2653648"/>
            <a:ext cx="1664413" cy="1407560"/>
          </a:xfrm>
          <a:prstGeom prst="beve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DZ" sz="2400" b="1" dirty="0"/>
              <a:t>تحقيق الاستدامة المالية</a:t>
            </a:r>
            <a:endParaRPr lang="fr-FR" sz="2400" dirty="0"/>
          </a:p>
        </p:txBody>
      </p:sp>
      <p:sp>
        <p:nvSpPr>
          <p:cNvPr id="9" name="Rectangle : en biseau 8">
            <a:extLst>
              <a:ext uri="{FF2B5EF4-FFF2-40B4-BE49-F238E27FC236}">
                <a16:creationId xmlns:a16="http://schemas.microsoft.com/office/drawing/2014/main" id="{2167EB90-2C49-EB8B-8170-CFABB1A3FCA1}"/>
              </a:ext>
            </a:extLst>
          </p:cNvPr>
          <p:cNvSpPr/>
          <p:nvPr/>
        </p:nvSpPr>
        <p:spPr>
          <a:xfrm>
            <a:off x="6881101" y="2673416"/>
            <a:ext cx="1664413" cy="1407560"/>
          </a:xfrm>
          <a:prstGeom prst="bevel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2400" b="1" dirty="0"/>
              <a:t>إدارة فرق العمل</a:t>
            </a:r>
            <a:endParaRPr lang="fr-FR" sz="2400" dirty="0"/>
          </a:p>
        </p:txBody>
      </p:sp>
      <p:sp>
        <p:nvSpPr>
          <p:cNvPr id="12" name="Légende : flèche vers le haut 11">
            <a:extLst>
              <a:ext uri="{FF2B5EF4-FFF2-40B4-BE49-F238E27FC236}">
                <a16:creationId xmlns:a16="http://schemas.microsoft.com/office/drawing/2014/main" id="{D324C833-BF78-800E-BC33-0DE703876C3C}"/>
              </a:ext>
            </a:extLst>
          </p:cNvPr>
          <p:cNvSpPr/>
          <p:nvPr/>
        </p:nvSpPr>
        <p:spPr>
          <a:xfrm>
            <a:off x="9289040" y="4249808"/>
            <a:ext cx="1817324" cy="2007154"/>
          </a:xfrm>
          <a:prstGeom prst="upArrow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DZ" sz="2000" b="1" dirty="0"/>
              <a:t>بما يلبي احتياجات الجمهور المستهدف</a:t>
            </a:r>
            <a:endParaRPr lang="fr-FR" sz="2000" b="1" dirty="0"/>
          </a:p>
        </p:txBody>
      </p:sp>
      <p:sp>
        <p:nvSpPr>
          <p:cNvPr id="13" name="Légende : flèche vers le haut 12">
            <a:extLst>
              <a:ext uri="{FF2B5EF4-FFF2-40B4-BE49-F238E27FC236}">
                <a16:creationId xmlns:a16="http://schemas.microsoft.com/office/drawing/2014/main" id="{EF82E19B-18C0-6BBB-01CC-7E8DFF28B1A9}"/>
              </a:ext>
            </a:extLst>
          </p:cNvPr>
          <p:cNvSpPr/>
          <p:nvPr/>
        </p:nvSpPr>
        <p:spPr>
          <a:xfrm>
            <a:off x="3903735" y="4247584"/>
            <a:ext cx="2332608" cy="2007154"/>
          </a:xfrm>
          <a:prstGeom prst="upArrow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DZ" sz="2000" b="1" dirty="0"/>
              <a:t>عبر استراتيجيات الإعلان الرقمي، الاشتراكات، والشراكات</a:t>
            </a:r>
            <a:endParaRPr lang="fr-FR" sz="2200" b="1" dirty="0"/>
          </a:p>
        </p:txBody>
      </p:sp>
      <p:sp>
        <p:nvSpPr>
          <p:cNvPr id="14" name="Légende : flèche vers le haut 13">
            <a:extLst>
              <a:ext uri="{FF2B5EF4-FFF2-40B4-BE49-F238E27FC236}">
                <a16:creationId xmlns:a16="http://schemas.microsoft.com/office/drawing/2014/main" id="{096B5579-E450-7DC8-9BB4-6CABC2F1D718}"/>
              </a:ext>
            </a:extLst>
          </p:cNvPr>
          <p:cNvSpPr/>
          <p:nvPr/>
        </p:nvSpPr>
        <p:spPr>
          <a:xfrm>
            <a:off x="6533228" y="4247584"/>
            <a:ext cx="2255539" cy="2007154"/>
          </a:xfrm>
          <a:prstGeom prst="upArrow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DZ" sz="2000" b="1" dirty="0"/>
              <a:t>توزيع المهام بكفاءة بين الصحفيين، المحررين، المصممين والمبرمجين</a:t>
            </a:r>
            <a:endParaRPr lang="fr-FR" sz="2000" b="1" dirty="0"/>
          </a:p>
        </p:txBody>
      </p:sp>
      <p:sp>
        <p:nvSpPr>
          <p:cNvPr id="15" name="Légende : flèche vers le haut 14">
            <a:extLst>
              <a:ext uri="{FF2B5EF4-FFF2-40B4-BE49-F238E27FC236}">
                <a16:creationId xmlns:a16="http://schemas.microsoft.com/office/drawing/2014/main" id="{E2B5ADA4-5081-2351-5E11-F4DA0946B5AD}"/>
              </a:ext>
            </a:extLst>
          </p:cNvPr>
          <p:cNvSpPr/>
          <p:nvPr/>
        </p:nvSpPr>
        <p:spPr>
          <a:xfrm>
            <a:off x="1586138" y="4247584"/>
            <a:ext cx="1817324" cy="2007154"/>
          </a:xfrm>
          <a:prstGeom prst="upArrow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DZ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باستخدام مؤشرات تحليل التفاعل والمشاهدات.</a:t>
            </a:r>
            <a:endParaRPr lang="fr-FR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4C51F183-9910-1F9F-DD5F-4BD7D3A00D41}"/>
              </a:ext>
            </a:extLst>
          </p:cNvPr>
          <p:cNvSpPr/>
          <p:nvPr/>
        </p:nvSpPr>
        <p:spPr>
          <a:xfrm>
            <a:off x="3903736" y="1948266"/>
            <a:ext cx="5038246" cy="495154"/>
          </a:xfrm>
          <a:prstGeom prst="roundRect">
            <a:avLst>
              <a:gd name="adj" fmla="val 12295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ar-DZ" sz="2800" b="1" dirty="0"/>
          </a:p>
          <a:p>
            <a:pPr algn="ctr"/>
            <a:r>
              <a:rPr lang="ar-DZ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ركائز إدارة المؤسسات الإعلامية الرَّقمية :</a:t>
            </a:r>
          </a:p>
          <a:p>
            <a:pPr algn="ctr"/>
            <a:endParaRPr lang="fr-F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119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C2E8D-766D-7850-B9E2-8500BF6FB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85C7A1F6-D84A-FA34-DB42-3323AA002B10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7BEC38D-8BFE-8702-067D-10A7664395D3}"/>
              </a:ext>
            </a:extLst>
          </p:cNvPr>
          <p:cNvSpPr/>
          <p:nvPr/>
        </p:nvSpPr>
        <p:spPr>
          <a:xfrm rot="16200000" flipV="1">
            <a:off x="-1080617" y="2713932"/>
            <a:ext cx="5573486" cy="3412252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CD5976-3FB1-CDBE-A962-BFEB8C3760EE}"/>
              </a:ext>
            </a:extLst>
          </p:cNvPr>
          <p:cNvSpPr txBox="1"/>
          <p:nvPr/>
        </p:nvSpPr>
        <p:spPr>
          <a:xfrm>
            <a:off x="5455216" y="797581"/>
            <a:ext cx="5933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مدخل الى إدارة المؤسّسات الإعلامية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B252DB4-39A9-0DE4-A844-9114802CB2C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2B810EB-C5DA-85B9-131C-2BB412383444}"/>
              </a:ext>
            </a:extLst>
          </p:cNvPr>
          <p:cNvSpPr/>
          <p:nvPr/>
        </p:nvSpPr>
        <p:spPr>
          <a:xfrm>
            <a:off x="4119802" y="674422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93DE69D-0D1E-9352-D277-621136881D07}"/>
              </a:ext>
            </a:extLst>
          </p:cNvPr>
          <p:cNvSpPr txBox="1"/>
          <p:nvPr/>
        </p:nvSpPr>
        <p:spPr>
          <a:xfrm>
            <a:off x="4299398" y="751117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652B88-4531-9E26-C9A4-272E7D8B50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75544" y="-89652"/>
            <a:ext cx="2305141" cy="1076343"/>
          </a:xfrm>
          <a:prstGeom prst="rect">
            <a:avLst/>
          </a:prstGeom>
        </p:spPr>
      </p:pic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C8606F82-74CE-7749-01A4-E2C351CE5E1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45339" y="12717"/>
            <a:ext cx="3468830" cy="3205536"/>
          </a:xfrm>
        </p:spPr>
      </p:sp>
      <p:sp>
        <p:nvSpPr>
          <p:cNvPr id="9" name="TextBox 24">
            <a:extLst>
              <a:ext uri="{FF2B5EF4-FFF2-40B4-BE49-F238E27FC236}">
                <a16:creationId xmlns:a16="http://schemas.microsoft.com/office/drawing/2014/main" id="{1ACFD1B4-67C2-FC57-0A90-E52329B52839}"/>
              </a:ext>
            </a:extLst>
          </p:cNvPr>
          <p:cNvSpPr txBox="1"/>
          <p:nvPr/>
        </p:nvSpPr>
        <p:spPr>
          <a:xfrm>
            <a:off x="895476" y="2462021"/>
            <a:ext cx="1021251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DZ" sz="2800" b="1" dirty="0">
                <a:solidFill>
                  <a:srgbClr val="0070C0"/>
                </a:solidFill>
              </a:rPr>
              <a:t>1. حسب طبيعة الملكية:</a:t>
            </a:r>
            <a:endParaRPr lang="ar-DZ" sz="2800" dirty="0">
              <a:solidFill>
                <a:srgbClr val="0070C0"/>
              </a:solidFill>
            </a:endParaRPr>
          </a:p>
          <a:p>
            <a:pPr algn="r"/>
            <a:r>
              <a:rPr lang="fr-FR" sz="2800" b="1" dirty="0"/>
              <a:t> </a:t>
            </a:r>
            <a:r>
              <a:rPr lang="ar-DZ" sz="2800" b="1" dirty="0"/>
              <a:t> - مؤسسات حكومية</a:t>
            </a:r>
            <a:r>
              <a:rPr lang="ar-DZ" sz="2800" dirty="0"/>
              <a:t>: تُدار وتُموَّل من قبل الدولة، وتهدف غالبًا إلى خدمة السِّياسات الإعلامية الوطنية.</a:t>
            </a:r>
          </a:p>
          <a:p>
            <a:pPr algn="r"/>
            <a:r>
              <a:rPr lang="ar-DZ" sz="2800" b="1" dirty="0"/>
              <a:t> - مؤسسات خاصة</a:t>
            </a:r>
            <a:r>
              <a:rPr lang="ar-DZ" sz="2800" dirty="0"/>
              <a:t>: يملكها أفراد أو شركات، وتركِّز على تحقيق الرِّبح، إلى جانب الأهداف الإعلامية.</a:t>
            </a:r>
          </a:p>
          <a:p>
            <a:pPr algn="r"/>
            <a:r>
              <a:rPr lang="ar-DZ" sz="2800" b="1" dirty="0"/>
              <a:t> - مؤسسات أهلية/غير ربحية</a:t>
            </a:r>
            <a:r>
              <a:rPr lang="ar-DZ" sz="2800" dirty="0"/>
              <a:t>: تديرها منظمات أو جمعيات، وتركِّز على قضايا المجتمع أو التعليم.</a:t>
            </a:r>
          </a:p>
        </p:txBody>
      </p:sp>
      <p:sp>
        <p:nvSpPr>
          <p:cNvPr id="11" name="TextBox 24">
            <a:extLst>
              <a:ext uri="{FF2B5EF4-FFF2-40B4-BE49-F238E27FC236}">
                <a16:creationId xmlns:a16="http://schemas.microsoft.com/office/drawing/2014/main" id="{2E9A9FBC-B94D-6941-B28C-FC9BCC0ECE4C}"/>
              </a:ext>
            </a:extLst>
          </p:cNvPr>
          <p:cNvSpPr txBox="1"/>
          <p:nvPr/>
        </p:nvSpPr>
        <p:spPr>
          <a:xfrm>
            <a:off x="5455215" y="1633315"/>
            <a:ext cx="5933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DZ" sz="3200" b="1" dirty="0"/>
              <a:t>تصنيفات المؤسَّسات الإعلامية الرَّقمية: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Google Shape;8548;p58">
            <a:extLst>
              <a:ext uri="{FF2B5EF4-FFF2-40B4-BE49-F238E27FC236}">
                <a16:creationId xmlns:a16="http://schemas.microsoft.com/office/drawing/2014/main" id="{6A66065D-A05C-E60E-76A9-FC7502666BED}"/>
              </a:ext>
            </a:extLst>
          </p:cNvPr>
          <p:cNvSpPr/>
          <p:nvPr/>
        </p:nvSpPr>
        <p:spPr>
          <a:xfrm>
            <a:off x="7712883" y="2462021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</p:spTree>
    <p:extLst>
      <p:ext uri="{BB962C8B-B14F-4D97-AF65-F5344CB8AC3E}">
        <p14:creationId xmlns:p14="http://schemas.microsoft.com/office/powerpoint/2010/main" val="29480509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27EB9-666E-02F5-0A8E-A9DEBFE3E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B7245B3-ABB2-D7C4-058D-0E4ADBBAD69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CECF351E-7FAC-0DFE-298C-F8083F317713}"/>
              </a:ext>
            </a:extLst>
          </p:cNvPr>
          <p:cNvSpPr/>
          <p:nvPr/>
        </p:nvSpPr>
        <p:spPr>
          <a:xfrm rot="16200000" flipV="1">
            <a:off x="-1080617" y="2713932"/>
            <a:ext cx="5573486" cy="3412252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045D18E-8C76-9CA2-2E18-1468C4106120}"/>
              </a:ext>
            </a:extLst>
          </p:cNvPr>
          <p:cNvSpPr txBox="1"/>
          <p:nvPr/>
        </p:nvSpPr>
        <p:spPr>
          <a:xfrm>
            <a:off x="5455216" y="797581"/>
            <a:ext cx="5933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مدخل الى إدارة المؤسّسات الإعلامية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030D472-7A6A-E026-9248-3EA2DE9FD899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9ABC872-AB7C-D574-78E9-F6873CC7525C}"/>
              </a:ext>
            </a:extLst>
          </p:cNvPr>
          <p:cNvSpPr/>
          <p:nvPr/>
        </p:nvSpPr>
        <p:spPr>
          <a:xfrm>
            <a:off x="4119802" y="674422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F4B279A-F8B0-5F61-1320-3A9B70632077}"/>
              </a:ext>
            </a:extLst>
          </p:cNvPr>
          <p:cNvSpPr txBox="1"/>
          <p:nvPr/>
        </p:nvSpPr>
        <p:spPr>
          <a:xfrm>
            <a:off x="4299398" y="751117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A9A706E-CE9B-262A-AA2B-AC71532A58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75544" y="-89652"/>
            <a:ext cx="2305141" cy="1076343"/>
          </a:xfrm>
          <a:prstGeom prst="rect">
            <a:avLst/>
          </a:prstGeom>
        </p:spPr>
      </p:pic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A726FD53-7320-4185-E68C-6CA1EA201F0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45339" y="12717"/>
            <a:ext cx="3468830" cy="3205536"/>
          </a:xfrm>
        </p:spPr>
      </p:sp>
      <p:sp>
        <p:nvSpPr>
          <p:cNvPr id="9" name="TextBox 24">
            <a:extLst>
              <a:ext uri="{FF2B5EF4-FFF2-40B4-BE49-F238E27FC236}">
                <a16:creationId xmlns:a16="http://schemas.microsoft.com/office/drawing/2014/main" id="{423A68CA-0D5A-0B59-4794-020F1E05D463}"/>
              </a:ext>
            </a:extLst>
          </p:cNvPr>
          <p:cNvSpPr txBox="1"/>
          <p:nvPr/>
        </p:nvSpPr>
        <p:spPr>
          <a:xfrm>
            <a:off x="895476" y="2323028"/>
            <a:ext cx="1021251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DZ" sz="2800" b="1" dirty="0">
                <a:solidFill>
                  <a:srgbClr val="0070C0"/>
                </a:solidFill>
              </a:rPr>
              <a:t>2. حسب نموذج التمويل:</a:t>
            </a:r>
            <a:endParaRPr lang="ar-DZ" sz="2800" dirty="0">
              <a:solidFill>
                <a:srgbClr val="0070C0"/>
              </a:solidFill>
            </a:endParaRPr>
          </a:p>
          <a:p>
            <a:pPr algn="r"/>
            <a:r>
              <a:rPr lang="ar-DZ" sz="2800" b="1" dirty="0"/>
              <a:t>- مدعومة بالإعلانات الرقمية</a:t>
            </a:r>
            <a:r>
              <a:rPr lang="ar-DZ" sz="2800" dirty="0"/>
              <a:t>: تعتمد على عائدات الإعلانات </a:t>
            </a:r>
            <a:r>
              <a:rPr lang="ar-DZ" sz="2800" dirty="0" err="1"/>
              <a:t>والرعايات</a:t>
            </a:r>
            <a:r>
              <a:rPr lang="ar-DZ" sz="2800" dirty="0"/>
              <a:t>.</a:t>
            </a:r>
          </a:p>
          <a:p>
            <a:pPr algn="r"/>
            <a:r>
              <a:rPr lang="ar-DZ" sz="2800" b="1" dirty="0"/>
              <a:t>- مدعومة بالاشتراكات</a:t>
            </a:r>
            <a:r>
              <a:rPr lang="ar-DZ" sz="2800" dirty="0"/>
              <a:t>: تقدِّم محتوى متميز، مقابل رسوم شهرية أو سنوية.</a:t>
            </a:r>
          </a:p>
          <a:p>
            <a:pPr algn="r"/>
            <a:r>
              <a:rPr lang="ar-DZ" sz="2800" b="1" dirty="0"/>
              <a:t>- مدعومة بالمِنح أو التبرعات</a:t>
            </a:r>
            <a:r>
              <a:rPr lang="ar-DZ" sz="2800" dirty="0"/>
              <a:t>: تعتمد على الدعم الخارجي أو الجماهيري.</a:t>
            </a:r>
          </a:p>
          <a:p>
            <a:pPr algn="r"/>
            <a:r>
              <a:rPr lang="ar-DZ" sz="2800" b="1" dirty="0">
                <a:solidFill>
                  <a:srgbClr val="0070C0"/>
                </a:solidFill>
              </a:rPr>
              <a:t>3. حسب مدى الانتشار:</a:t>
            </a:r>
            <a:endParaRPr lang="ar-DZ" sz="2800" dirty="0">
              <a:solidFill>
                <a:srgbClr val="0070C0"/>
              </a:solidFill>
            </a:endParaRPr>
          </a:p>
          <a:p>
            <a:pPr algn="r"/>
            <a:r>
              <a:rPr lang="ar-DZ" sz="2800" b="1" dirty="0"/>
              <a:t>- محلية</a:t>
            </a:r>
            <a:r>
              <a:rPr lang="ar-DZ" sz="2800" dirty="0"/>
              <a:t>: تستهدف جمهورًا داخل مدينة أو منطقة معينة.</a:t>
            </a:r>
          </a:p>
          <a:p>
            <a:pPr algn="r"/>
            <a:r>
              <a:rPr lang="ar-DZ" sz="2800" b="1" dirty="0"/>
              <a:t>- إقليمية</a:t>
            </a:r>
            <a:r>
              <a:rPr lang="ar-DZ" sz="2800" dirty="0"/>
              <a:t>: تغطِّي أكثر من دولة أو منطقة جغرافية واسعة.</a:t>
            </a:r>
          </a:p>
          <a:p>
            <a:pPr algn="r"/>
            <a:r>
              <a:rPr lang="ar-DZ" sz="2800" b="1" dirty="0"/>
              <a:t>- عالمية</a:t>
            </a:r>
            <a:r>
              <a:rPr lang="ar-DZ" sz="2800" dirty="0"/>
              <a:t>: تخاطب جمهورًا دوليًا بمحتوى متعدد اللغات.</a:t>
            </a:r>
          </a:p>
          <a:p>
            <a:pPr algn="r"/>
            <a:endParaRPr lang="ar-DZ" sz="2800" dirty="0"/>
          </a:p>
        </p:txBody>
      </p:sp>
      <p:sp>
        <p:nvSpPr>
          <p:cNvPr id="11" name="TextBox 24">
            <a:extLst>
              <a:ext uri="{FF2B5EF4-FFF2-40B4-BE49-F238E27FC236}">
                <a16:creationId xmlns:a16="http://schemas.microsoft.com/office/drawing/2014/main" id="{06044CF0-2DC6-5CCF-DA80-42037FEFEF1D}"/>
              </a:ext>
            </a:extLst>
          </p:cNvPr>
          <p:cNvSpPr txBox="1"/>
          <p:nvPr/>
        </p:nvSpPr>
        <p:spPr>
          <a:xfrm>
            <a:off x="4982604" y="1707155"/>
            <a:ext cx="5933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DZ" sz="3200" b="1" dirty="0"/>
              <a:t>تصنيفات المؤسسات الإعلامية الرقمية: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grpSp>
        <p:nvGrpSpPr>
          <p:cNvPr id="3" name="Google Shape;8571;p58">
            <a:extLst>
              <a:ext uri="{FF2B5EF4-FFF2-40B4-BE49-F238E27FC236}">
                <a16:creationId xmlns:a16="http://schemas.microsoft.com/office/drawing/2014/main" id="{B5A839D4-CCBF-11AC-457C-43F01EB28EE2}"/>
              </a:ext>
            </a:extLst>
          </p:cNvPr>
          <p:cNvGrpSpPr/>
          <p:nvPr/>
        </p:nvGrpSpPr>
        <p:grpSpPr>
          <a:xfrm>
            <a:off x="7504461" y="2323028"/>
            <a:ext cx="445051" cy="457569"/>
            <a:chOff x="2404875" y="3592725"/>
            <a:chExt cx="298826" cy="307230"/>
          </a:xfrm>
          <a:solidFill>
            <a:srgbClr val="F58221"/>
          </a:solidFill>
        </p:grpSpPr>
        <p:sp>
          <p:nvSpPr>
            <p:cNvPr id="5" name="Google Shape;8572;p58">
              <a:extLst>
                <a:ext uri="{FF2B5EF4-FFF2-40B4-BE49-F238E27FC236}">
                  <a16:creationId xmlns:a16="http://schemas.microsoft.com/office/drawing/2014/main" id="{302F8C86-5DCD-54E3-C6A1-EA332561B1D7}"/>
                </a:ext>
              </a:extLst>
            </p:cNvPr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chemeClr val="accent2"/>
                </a:solidFill>
              </a:endParaRPr>
            </a:p>
          </p:txBody>
        </p:sp>
        <p:sp>
          <p:nvSpPr>
            <p:cNvPr id="7" name="Google Shape;8573;p58">
              <a:extLst>
                <a:ext uri="{FF2B5EF4-FFF2-40B4-BE49-F238E27FC236}">
                  <a16:creationId xmlns:a16="http://schemas.microsoft.com/office/drawing/2014/main" id="{810A78D1-0838-0543-B60C-DE69F421E95F}"/>
                </a:ext>
              </a:extLst>
            </p:cNvPr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 dirty="0">
                <a:solidFill>
                  <a:schemeClr val="accent2"/>
                </a:solidFill>
              </a:endParaRPr>
            </a:p>
          </p:txBody>
        </p:sp>
        <p:sp>
          <p:nvSpPr>
            <p:cNvPr id="10" name="Google Shape;8574;p58">
              <a:extLst>
                <a:ext uri="{FF2B5EF4-FFF2-40B4-BE49-F238E27FC236}">
                  <a16:creationId xmlns:a16="http://schemas.microsoft.com/office/drawing/2014/main" id="{70EE11BD-1B75-AFD3-82DC-45EE57A158AD}"/>
                </a:ext>
              </a:extLst>
            </p:cNvPr>
            <p:cNvSpPr/>
            <p:nvPr/>
          </p:nvSpPr>
          <p:spPr>
            <a:xfrm>
              <a:off x="2475276" y="377430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12" name="Google Shape;8087;p57">
            <a:extLst>
              <a:ext uri="{FF2B5EF4-FFF2-40B4-BE49-F238E27FC236}">
                <a16:creationId xmlns:a16="http://schemas.microsoft.com/office/drawing/2014/main" id="{E8D55349-6CC9-2BA8-7BBF-F3260DEC2685}"/>
              </a:ext>
            </a:extLst>
          </p:cNvPr>
          <p:cNvGrpSpPr/>
          <p:nvPr/>
        </p:nvGrpSpPr>
        <p:grpSpPr>
          <a:xfrm>
            <a:off x="7609311" y="4077404"/>
            <a:ext cx="466177" cy="459567"/>
            <a:chOff x="-4475825" y="3612425"/>
            <a:chExt cx="293825" cy="291450"/>
          </a:xfrm>
          <a:solidFill>
            <a:srgbClr val="F58221"/>
          </a:solidFill>
        </p:grpSpPr>
        <p:sp>
          <p:nvSpPr>
            <p:cNvPr id="13" name="Google Shape;8088;p57">
              <a:extLst>
                <a:ext uri="{FF2B5EF4-FFF2-40B4-BE49-F238E27FC236}">
                  <a16:creationId xmlns:a16="http://schemas.microsoft.com/office/drawing/2014/main" id="{968830A8-3E39-DB01-AE93-3B883730E451}"/>
                </a:ext>
              </a:extLst>
            </p:cNvPr>
            <p:cNvSpPr/>
            <p:nvPr/>
          </p:nvSpPr>
          <p:spPr>
            <a:xfrm>
              <a:off x="-4349800" y="3664400"/>
              <a:ext cx="34675" cy="33100"/>
            </a:xfrm>
            <a:custGeom>
              <a:avLst/>
              <a:gdLst/>
              <a:ahLst/>
              <a:cxnLst/>
              <a:rect l="l" t="t" r="r" b="b"/>
              <a:pathLst>
                <a:path w="1387" h="1324" extrusionOk="0">
                  <a:moveTo>
                    <a:pt x="694" y="1"/>
                  </a:moveTo>
                  <a:cubicBezTo>
                    <a:pt x="347" y="1"/>
                    <a:pt x="32" y="316"/>
                    <a:pt x="32" y="662"/>
                  </a:cubicBezTo>
                  <a:cubicBezTo>
                    <a:pt x="1" y="1040"/>
                    <a:pt x="316" y="1324"/>
                    <a:pt x="694" y="1324"/>
                  </a:cubicBezTo>
                  <a:cubicBezTo>
                    <a:pt x="1103" y="1324"/>
                    <a:pt x="1387" y="1009"/>
                    <a:pt x="1387" y="662"/>
                  </a:cubicBezTo>
                  <a:cubicBezTo>
                    <a:pt x="1387" y="284"/>
                    <a:pt x="1072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4" name="Google Shape;8089;p57">
              <a:extLst>
                <a:ext uri="{FF2B5EF4-FFF2-40B4-BE49-F238E27FC236}">
                  <a16:creationId xmlns:a16="http://schemas.microsoft.com/office/drawing/2014/main" id="{A81DAFBC-3F47-67A2-3738-5403E2864937}"/>
                </a:ext>
              </a:extLst>
            </p:cNvPr>
            <p:cNvSpPr/>
            <p:nvPr/>
          </p:nvSpPr>
          <p:spPr>
            <a:xfrm>
              <a:off x="-4366325" y="3714800"/>
              <a:ext cx="68525" cy="34700"/>
            </a:xfrm>
            <a:custGeom>
              <a:avLst/>
              <a:gdLst/>
              <a:ahLst/>
              <a:cxnLst/>
              <a:rect l="l" t="t" r="r" b="b"/>
              <a:pathLst>
                <a:path w="2741" h="1388" extrusionOk="0">
                  <a:moveTo>
                    <a:pt x="1008" y="1"/>
                  </a:moveTo>
                  <a:cubicBezTo>
                    <a:pt x="473" y="1"/>
                    <a:pt x="0" y="474"/>
                    <a:pt x="0" y="1009"/>
                  </a:cubicBezTo>
                  <a:lnTo>
                    <a:pt x="0" y="1387"/>
                  </a:lnTo>
                  <a:lnTo>
                    <a:pt x="2741" y="1387"/>
                  </a:lnTo>
                  <a:lnTo>
                    <a:pt x="2741" y="1009"/>
                  </a:lnTo>
                  <a:cubicBezTo>
                    <a:pt x="2741" y="474"/>
                    <a:pt x="2268" y="1"/>
                    <a:pt x="167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5" name="Google Shape;8090;p57">
              <a:extLst>
                <a:ext uri="{FF2B5EF4-FFF2-40B4-BE49-F238E27FC236}">
                  <a16:creationId xmlns:a16="http://schemas.microsoft.com/office/drawing/2014/main" id="{86801458-7C2C-3698-9EAB-35FF6D6DFA73}"/>
                </a:ext>
              </a:extLst>
            </p:cNvPr>
            <p:cNvSpPr/>
            <p:nvPr/>
          </p:nvSpPr>
          <p:spPr>
            <a:xfrm>
              <a:off x="-4475825" y="3612425"/>
              <a:ext cx="293825" cy="291450"/>
            </a:xfrm>
            <a:custGeom>
              <a:avLst/>
              <a:gdLst/>
              <a:ahLst/>
              <a:cxnLst/>
              <a:rect l="l" t="t" r="r" b="b"/>
              <a:pathLst>
                <a:path w="11753" h="11658" extrusionOk="0">
                  <a:moveTo>
                    <a:pt x="5703" y="1324"/>
                  </a:moveTo>
                  <a:cubicBezTo>
                    <a:pt x="6459" y="1324"/>
                    <a:pt x="7089" y="1954"/>
                    <a:pt x="7089" y="2710"/>
                  </a:cubicBezTo>
                  <a:cubicBezTo>
                    <a:pt x="7089" y="3025"/>
                    <a:pt x="6963" y="3340"/>
                    <a:pt x="6774" y="3592"/>
                  </a:cubicBezTo>
                  <a:cubicBezTo>
                    <a:pt x="7373" y="3844"/>
                    <a:pt x="7751" y="4443"/>
                    <a:pt x="7751" y="5104"/>
                  </a:cubicBezTo>
                  <a:lnTo>
                    <a:pt x="7751" y="5766"/>
                  </a:lnTo>
                  <a:lnTo>
                    <a:pt x="7783" y="5766"/>
                  </a:lnTo>
                  <a:cubicBezTo>
                    <a:pt x="7783" y="5986"/>
                    <a:pt x="7625" y="6144"/>
                    <a:pt x="7436" y="6144"/>
                  </a:cubicBezTo>
                  <a:lnTo>
                    <a:pt x="4002" y="6144"/>
                  </a:lnTo>
                  <a:cubicBezTo>
                    <a:pt x="3813" y="6144"/>
                    <a:pt x="3655" y="5986"/>
                    <a:pt x="3655" y="5766"/>
                  </a:cubicBezTo>
                  <a:lnTo>
                    <a:pt x="3655" y="5104"/>
                  </a:lnTo>
                  <a:cubicBezTo>
                    <a:pt x="3655" y="4443"/>
                    <a:pt x="4065" y="3844"/>
                    <a:pt x="4664" y="3592"/>
                  </a:cubicBezTo>
                  <a:cubicBezTo>
                    <a:pt x="4443" y="3340"/>
                    <a:pt x="4348" y="3056"/>
                    <a:pt x="4348" y="2710"/>
                  </a:cubicBezTo>
                  <a:cubicBezTo>
                    <a:pt x="4348" y="1954"/>
                    <a:pt x="4979" y="1324"/>
                    <a:pt x="5703" y="1324"/>
                  </a:cubicBezTo>
                  <a:close/>
                  <a:moveTo>
                    <a:pt x="5798" y="0"/>
                  </a:moveTo>
                  <a:cubicBezTo>
                    <a:pt x="3561" y="0"/>
                    <a:pt x="1702" y="1859"/>
                    <a:pt x="1702" y="4096"/>
                  </a:cubicBezTo>
                  <a:cubicBezTo>
                    <a:pt x="1702" y="5041"/>
                    <a:pt x="2017" y="5955"/>
                    <a:pt x="2553" y="6616"/>
                  </a:cubicBezTo>
                  <a:lnTo>
                    <a:pt x="1702" y="7120"/>
                  </a:lnTo>
                  <a:cubicBezTo>
                    <a:pt x="1513" y="6963"/>
                    <a:pt x="1293" y="6900"/>
                    <a:pt x="1040" y="6900"/>
                  </a:cubicBezTo>
                  <a:cubicBezTo>
                    <a:pt x="473" y="6900"/>
                    <a:pt x="1" y="7341"/>
                    <a:pt x="1" y="7908"/>
                  </a:cubicBezTo>
                  <a:cubicBezTo>
                    <a:pt x="1" y="8475"/>
                    <a:pt x="473" y="8948"/>
                    <a:pt x="1040" y="8948"/>
                  </a:cubicBezTo>
                  <a:cubicBezTo>
                    <a:pt x="1576" y="8948"/>
                    <a:pt x="2049" y="8475"/>
                    <a:pt x="2049" y="7908"/>
                  </a:cubicBezTo>
                  <a:lnTo>
                    <a:pt x="2049" y="7719"/>
                  </a:lnTo>
                  <a:lnTo>
                    <a:pt x="3025" y="7120"/>
                  </a:lnTo>
                  <a:cubicBezTo>
                    <a:pt x="3309" y="7372"/>
                    <a:pt x="3592" y="7593"/>
                    <a:pt x="3939" y="7751"/>
                  </a:cubicBezTo>
                  <a:lnTo>
                    <a:pt x="3277" y="8948"/>
                  </a:lnTo>
                  <a:lnTo>
                    <a:pt x="3088" y="8948"/>
                  </a:lnTo>
                  <a:cubicBezTo>
                    <a:pt x="2521" y="8948"/>
                    <a:pt x="2049" y="9420"/>
                    <a:pt x="2049" y="9956"/>
                  </a:cubicBezTo>
                  <a:cubicBezTo>
                    <a:pt x="2049" y="10523"/>
                    <a:pt x="2521" y="10996"/>
                    <a:pt x="3088" y="10996"/>
                  </a:cubicBezTo>
                  <a:cubicBezTo>
                    <a:pt x="3624" y="10996"/>
                    <a:pt x="4096" y="10523"/>
                    <a:pt x="4096" y="9956"/>
                  </a:cubicBezTo>
                  <a:cubicBezTo>
                    <a:pt x="4096" y="9735"/>
                    <a:pt x="4033" y="9483"/>
                    <a:pt x="3876" y="9294"/>
                  </a:cubicBezTo>
                  <a:lnTo>
                    <a:pt x="4569" y="8034"/>
                  </a:lnTo>
                  <a:cubicBezTo>
                    <a:pt x="4853" y="8097"/>
                    <a:pt x="5168" y="8192"/>
                    <a:pt x="5483" y="8223"/>
                  </a:cubicBezTo>
                  <a:lnTo>
                    <a:pt x="5483" y="9672"/>
                  </a:lnTo>
                  <a:cubicBezTo>
                    <a:pt x="5073" y="9830"/>
                    <a:pt x="4821" y="10208"/>
                    <a:pt x="4821" y="10617"/>
                  </a:cubicBezTo>
                  <a:cubicBezTo>
                    <a:pt x="4821" y="11185"/>
                    <a:pt x="5294" y="11657"/>
                    <a:pt x="5829" y="11657"/>
                  </a:cubicBezTo>
                  <a:cubicBezTo>
                    <a:pt x="6396" y="11657"/>
                    <a:pt x="6869" y="11185"/>
                    <a:pt x="6869" y="10617"/>
                  </a:cubicBezTo>
                  <a:cubicBezTo>
                    <a:pt x="6869" y="10208"/>
                    <a:pt x="6585" y="9798"/>
                    <a:pt x="6176" y="9672"/>
                  </a:cubicBezTo>
                  <a:lnTo>
                    <a:pt x="6176" y="8223"/>
                  </a:lnTo>
                  <a:cubicBezTo>
                    <a:pt x="6491" y="8192"/>
                    <a:pt x="6806" y="8160"/>
                    <a:pt x="7089" y="8034"/>
                  </a:cubicBezTo>
                  <a:lnTo>
                    <a:pt x="7814" y="9294"/>
                  </a:lnTo>
                  <a:cubicBezTo>
                    <a:pt x="7657" y="9483"/>
                    <a:pt x="7562" y="9672"/>
                    <a:pt x="7562" y="9956"/>
                  </a:cubicBezTo>
                  <a:cubicBezTo>
                    <a:pt x="7562" y="10523"/>
                    <a:pt x="8035" y="10996"/>
                    <a:pt x="8602" y="10996"/>
                  </a:cubicBezTo>
                  <a:cubicBezTo>
                    <a:pt x="9137" y="10996"/>
                    <a:pt x="9610" y="10523"/>
                    <a:pt x="9610" y="9956"/>
                  </a:cubicBezTo>
                  <a:cubicBezTo>
                    <a:pt x="9610" y="9420"/>
                    <a:pt x="9137" y="8948"/>
                    <a:pt x="8602" y="8948"/>
                  </a:cubicBezTo>
                  <a:lnTo>
                    <a:pt x="8381" y="8948"/>
                  </a:lnTo>
                  <a:lnTo>
                    <a:pt x="7720" y="7751"/>
                  </a:lnTo>
                  <a:cubicBezTo>
                    <a:pt x="8035" y="7593"/>
                    <a:pt x="8350" y="7372"/>
                    <a:pt x="8633" y="7120"/>
                  </a:cubicBezTo>
                  <a:lnTo>
                    <a:pt x="9704" y="7719"/>
                  </a:lnTo>
                  <a:lnTo>
                    <a:pt x="9704" y="7908"/>
                  </a:lnTo>
                  <a:cubicBezTo>
                    <a:pt x="9704" y="8475"/>
                    <a:pt x="10177" y="8948"/>
                    <a:pt x="10713" y="8948"/>
                  </a:cubicBezTo>
                  <a:cubicBezTo>
                    <a:pt x="11280" y="8948"/>
                    <a:pt x="11752" y="8475"/>
                    <a:pt x="11752" y="7908"/>
                  </a:cubicBezTo>
                  <a:cubicBezTo>
                    <a:pt x="11626" y="7309"/>
                    <a:pt x="11154" y="6900"/>
                    <a:pt x="10586" y="6900"/>
                  </a:cubicBezTo>
                  <a:cubicBezTo>
                    <a:pt x="10366" y="6900"/>
                    <a:pt x="10114" y="6963"/>
                    <a:pt x="9925" y="7120"/>
                  </a:cubicBezTo>
                  <a:lnTo>
                    <a:pt x="9011" y="6616"/>
                  </a:lnTo>
                  <a:cubicBezTo>
                    <a:pt x="9515" y="5892"/>
                    <a:pt x="9893" y="4978"/>
                    <a:pt x="9893" y="4096"/>
                  </a:cubicBezTo>
                  <a:cubicBezTo>
                    <a:pt x="9893" y="1796"/>
                    <a:pt x="8035" y="0"/>
                    <a:pt x="579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15111232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6AFF57-8F8E-A1AA-A58B-64CC115C1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3997A924-3FB2-88A1-0A4E-A138160AE7B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9C52857-2E20-4F7F-E4A5-11BA057E3B74}"/>
              </a:ext>
            </a:extLst>
          </p:cNvPr>
          <p:cNvSpPr/>
          <p:nvPr/>
        </p:nvSpPr>
        <p:spPr>
          <a:xfrm rot="16200000" flipV="1">
            <a:off x="-1080617" y="2713932"/>
            <a:ext cx="5573486" cy="3412252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90EC858-B0BF-D47A-5CE5-5D8E97745DEA}"/>
              </a:ext>
            </a:extLst>
          </p:cNvPr>
          <p:cNvSpPr txBox="1"/>
          <p:nvPr/>
        </p:nvSpPr>
        <p:spPr>
          <a:xfrm>
            <a:off x="5455216" y="797581"/>
            <a:ext cx="5933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مدخل الى إدارة المؤسّسات الإعلامية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DEBBD63-EE6E-CBEE-FBD4-3E76CBE1965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2963E66-DE07-AED8-5DED-6162E81CAED8}"/>
              </a:ext>
            </a:extLst>
          </p:cNvPr>
          <p:cNvSpPr/>
          <p:nvPr/>
        </p:nvSpPr>
        <p:spPr>
          <a:xfrm>
            <a:off x="4119802" y="674422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3FA4CB6-68FD-83CB-AACD-3020C3A17A4E}"/>
              </a:ext>
            </a:extLst>
          </p:cNvPr>
          <p:cNvSpPr txBox="1"/>
          <p:nvPr/>
        </p:nvSpPr>
        <p:spPr>
          <a:xfrm>
            <a:off x="4299398" y="751117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5325504-E312-365B-37C5-8035BFE571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75544" y="-89652"/>
            <a:ext cx="2305141" cy="1076343"/>
          </a:xfrm>
          <a:prstGeom prst="rect">
            <a:avLst/>
          </a:prstGeom>
        </p:spPr>
      </p:pic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19EDDCFB-6C7F-FB89-96B1-EF97A9FD271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45339" y="12717"/>
            <a:ext cx="3468830" cy="3205536"/>
          </a:xfrm>
        </p:spPr>
      </p:sp>
      <p:sp>
        <p:nvSpPr>
          <p:cNvPr id="9" name="TextBox 24">
            <a:extLst>
              <a:ext uri="{FF2B5EF4-FFF2-40B4-BE49-F238E27FC236}">
                <a16:creationId xmlns:a16="http://schemas.microsoft.com/office/drawing/2014/main" id="{32C59160-E610-F99C-86A9-D018305BE133}"/>
              </a:ext>
            </a:extLst>
          </p:cNvPr>
          <p:cNvSpPr txBox="1"/>
          <p:nvPr/>
        </p:nvSpPr>
        <p:spPr>
          <a:xfrm>
            <a:off x="895476" y="2404171"/>
            <a:ext cx="102125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DZ" sz="2800" b="1" dirty="0"/>
              <a:t>4. حسب شكل المحتوى المهيمن:</a:t>
            </a:r>
            <a:endParaRPr lang="ar-DZ" sz="2800" dirty="0"/>
          </a:p>
          <a:p>
            <a:pPr algn="r"/>
            <a:r>
              <a:rPr lang="ar-DZ" sz="2800" b="1" dirty="0"/>
              <a:t>- نصية رقمية</a:t>
            </a:r>
            <a:r>
              <a:rPr lang="ar-DZ" sz="2800" dirty="0"/>
              <a:t> (مقالات، تقارير).</a:t>
            </a:r>
          </a:p>
          <a:p>
            <a:pPr algn="r"/>
            <a:r>
              <a:rPr lang="ar-DZ" sz="2800" b="1" dirty="0"/>
              <a:t>- مرئية رقمية</a:t>
            </a:r>
            <a:r>
              <a:rPr lang="ar-DZ" sz="2800" dirty="0"/>
              <a:t> (فيديوهات، بث مباشر).</a:t>
            </a:r>
          </a:p>
          <a:p>
            <a:pPr algn="r"/>
            <a:r>
              <a:rPr lang="ar-DZ" sz="2800" b="1" dirty="0"/>
              <a:t>- صوتية رقمية</a:t>
            </a:r>
            <a:r>
              <a:rPr lang="ar-DZ" sz="2800" dirty="0"/>
              <a:t> (</a:t>
            </a:r>
            <a:r>
              <a:rPr lang="ar-DZ" sz="2800" dirty="0" err="1"/>
              <a:t>بودكاست</a:t>
            </a:r>
            <a:r>
              <a:rPr lang="ar-DZ" sz="2800" dirty="0"/>
              <a:t>، إذاعات إنترنت).</a:t>
            </a:r>
          </a:p>
          <a:p>
            <a:pPr algn="r"/>
            <a:r>
              <a:rPr lang="ar-DZ" sz="2800" b="1" dirty="0"/>
              <a:t>- تفاعلية</a:t>
            </a:r>
            <a:r>
              <a:rPr lang="ar-DZ" sz="2800" dirty="0"/>
              <a:t> (استطلاعات، خرائط تفاعلية، ألعاب إعلامية).</a:t>
            </a:r>
          </a:p>
          <a:p>
            <a:pPr algn="r"/>
            <a:endParaRPr lang="ar-DZ" sz="2800" dirty="0"/>
          </a:p>
        </p:txBody>
      </p:sp>
      <p:sp>
        <p:nvSpPr>
          <p:cNvPr id="11" name="TextBox 24">
            <a:extLst>
              <a:ext uri="{FF2B5EF4-FFF2-40B4-BE49-F238E27FC236}">
                <a16:creationId xmlns:a16="http://schemas.microsoft.com/office/drawing/2014/main" id="{CF7DF10A-9870-B59F-630B-EFB535C169DA}"/>
              </a:ext>
            </a:extLst>
          </p:cNvPr>
          <p:cNvSpPr txBox="1"/>
          <p:nvPr/>
        </p:nvSpPr>
        <p:spPr>
          <a:xfrm>
            <a:off x="4982604" y="1707155"/>
            <a:ext cx="5933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DZ" sz="3200" b="1" dirty="0"/>
              <a:t>تصنيفات المؤسسات الإعلامية الرقمية: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grpSp>
        <p:nvGrpSpPr>
          <p:cNvPr id="3" name="Google Shape;8198;p57">
            <a:extLst>
              <a:ext uri="{FF2B5EF4-FFF2-40B4-BE49-F238E27FC236}">
                <a16:creationId xmlns:a16="http://schemas.microsoft.com/office/drawing/2014/main" id="{891635DA-398E-F8C8-0703-3E79E7B8BEF3}"/>
              </a:ext>
            </a:extLst>
          </p:cNvPr>
          <p:cNvGrpSpPr/>
          <p:nvPr/>
        </p:nvGrpSpPr>
        <p:grpSpPr>
          <a:xfrm>
            <a:off x="6701798" y="2375999"/>
            <a:ext cx="408839" cy="403405"/>
            <a:chOff x="-1951475" y="3597450"/>
            <a:chExt cx="295375" cy="291450"/>
          </a:xfrm>
          <a:solidFill>
            <a:srgbClr val="F58221"/>
          </a:solidFill>
        </p:grpSpPr>
        <p:sp>
          <p:nvSpPr>
            <p:cNvPr id="5" name="Google Shape;8199;p57">
              <a:extLst>
                <a:ext uri="{FF2B5EF4-FFF2-40B4-BE49-F238E27FC236}">
                  <a16:creationId xmlns:a16="http://schemas.microsoft.com/office/drawing/2014/main" id="{B91EA8C6-998D-EC69-BB06-1B67E2ECFF6D}"/>
                </a:ext>
              </a:extLst>
            </p:cNvPr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" name="Google Shape;8200;p57">
              <a:extLst>
                <a:ext uri="{FF2B5EF4-FFF2-40B4-BE49-F238E27FC236}">
                  <a16:creationId xmlns:a16="http://schemas.microsoft.com/office/drawing/2014/main" id="{9D275855-9E43-4529-0E77-44428B06DAF2}"/>
                </a:ext>
              </a:extLst>
            </p:cNvPr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0" name="Google Shape;8201;p57">
              <a:extLst>
                <a:ext uri="{FF2B5EF4-FFF2-40B4-BE49-F238E27FC236}">
                  <a16:creationId xmlns:a16="http://schemas.microsoft.com/office/drawing/2014/main" id="{5EDAD47D-4D33-4348-89F8-80FE569E494D}"/>
                </a:ext>
              </a:extLst>
            </p:cNvPr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2" name="Google Shape;8202;p57">
              <a:extLst>
                <a:ext uri="{FF2B5EF4-FFF2-40B4-BE49-F238E27FC236}">
                  <a16:creationId xmlns:a16="http://schemas.microsoft.com/office/drawing/2014/main" id="{77D18A06-5B34-57FB-876F-42928B78A8D9}"/>
                </a:ext>
              </a:extLst>
            </p:cNvPr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3667302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255EC8-52F6-3C4F-B2A5-5E70DA7B6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AC48EB2-9935-0CA1-A736-4DCEC89CCA12}"/>
              </a:ext>
            </a:extLst>
          </p:cNvPr>
          <p:cNvSpPr/>
          <p:nvPr/>
        </p:nvSpPr>
        <p:spPr>
          <a:xfrm>
            <a:off x="2269797" y="53224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7249776-2450-57D5-D6BD-2EDB0349280F}"/>
              </a:ext>
            </a:extLst>
          </p:cNvPr>
          <p:cNvSpPr/>
          <p:nvPr/>
        </p:nvSpPr>
        <p:spPr>
          <a:xfrm>
            <a:off x="7587279" y="1659659"/>
            <a:ext cx="4128422" cy="382494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8DB553-FD18-E0F1-50C8-A1F88546AB8F}"/>
              </a:ext>
            </a:extLst>
          </p:cNvPr>
          <p:cNvSpPr/>
          <p:nvPr/>
        </p:nvSpPr>
        <p:spPr>
          <a:xfrm>
            <a:off x="347366" y="1580051"/>
            <a:ext cx="8143719" cy="50536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75AF3E3-9974-2E9F-FF0E-5A62FAE8E4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8A49907F-E08B-CFF3-3E91-50A99A6369ED}"/>
              </a:ext>
            </a:extLst>
          </p:cNvPr>
          <p:cNvSpPr txBox="1"/>
          <p:nvPr/>
        </p:nvSpPr>
        <p:spPr>
          <a:xfrm>
            <a:off x="4593292" y="767407"/>
            <a:ext cx="4232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3600" b="1" dirty="0">
                <a:solidFill>
                  <a:schemeClr val="bg1"/>
                </a:solidFill>
                <a:highlight>
                  <a:srgbClr val="203E5F"/>
                </a:highlight>
                <a:latin typeface="Alexandria" charset="0"/>
                <a:cs typeface="Alexandria" charset="0"/>
              </a:rPr>
              <a:t> قائمة المراجع المعتمدة  </a:t>
            </a:r>
            <a:endParaRPr lang="en-US" sz="3600" b="1" dirty="0">
              <a:solidFill>
                <a:schemeClr val="bg1"/>
              </a:solidFill>
              <a:highlight>
                <a:srgbClr val="203E5F"/>
              </a:highlight>
              <a:latin typeface="Alexandria" charset="0"/>
              <a:cs typeface="Alexandria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7F92086-CA9D-B7E5-4B54-BDDE89F19E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149" y="1996003"/>
            <a:ext cx="3808389" cy="380838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50E98EB-F120-C5DB-FEBF-0BFD179B8F40}"/>
              </a:ext>
            </a:extLst>
          </p:cNvPr>
          <p:cNvSpPr/>
          <p:nvPr/>
        </p:nvSpPr>
        <p:spPr>
          <a:xfrm>
            <a:off x="3366421" y="573473"/>
            <a:ext cx="1318596" cy="10763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:a16="http://schemas.microsoft.com/office/drawing/2014/main" id="{69DF2B32-90BA-9464-3A42-EE3B9504227A}"/>
              </a:ext>
            </a:extLst>
          </p:cNvPr>
          <p:cNvSpPr txBox="1"/>
          <p:nvPr/>
        </p:nvSpPr>
        <p:spPr>
          <a:xfrm>
            <a:off x="3542605" y="65695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24">
            <a:extLst>
              <a:ext uri="{FF2B5EF4-FFF2-40B4-BE49-F238E27FC236}">
                <a16:creationId xmlns:a16="http://schemas.microsoft.com/office/drawing/2014/main" id="{A287115C-DD90-DEFC-AF52-CBAE211190E8}"/>
              </a:ext>
            </a:extLst>
          </p:cNvPr>
          <p:cNvSpPr txBox="1"/>
          <p:nvPr/>
        </p:nvSpPr>
        <p:spPr>
          <a:xfrm>
            <a:off x="476299" y="1804560"/>
            <a:ext cx="775330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200" dirty="0"/>
              <a:t>1-</a:t>
            </a:r>
            <a:r>
              <a:rPr lang="fr-FR" sz="2200" dirty="0"/>
              <a:t> </a:t>
            </a:r>
            <a:r>
              <a:rPr lang="ar-SA" sz="2200" dirty="0"/>
              <a:t>البلوشي عبد الله بن مبارك: "إدارة المؤسسات الإعلامية في العصر الرقمي"، </a:t>
            </a:r>
            <a:br>
              <a:rPr lang="fr-FR" sz="2200" dirty="0"/>
            </a:br>
            <a:r>
              <a:rPr lang="ar-SA" sz="2200" dirty="0"/>
              <a:t>جامعة السلطان قابوس، سلطنة عمان، 2020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2- الدليمي عبد الرزاق: "إدارة المؤسسات الإعلامية، دار أسامة للنشر والتوزيع، عمّان، 2014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3- الشكعة سامي: "الإدارة الإعلامية في المؤسسات الصحفية"، دار الفكر العربي، 2010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4- زيد عبد الله: "إدارة الإعلام: الأسس والتطبيقات"، دار الفكر العربي، القاهرة، 2016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5- عبد العزيز ياسر: "إدارة المؤسسات الإعلامية في ظل الإعلام الجديد"، المجلس الأعلى لتنظيم الإعلام، مصر، 2018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6- سمير الهاشمي:"</a:t>
            </a:r>
            <a:r>
              <a:rPr lang="ar-SA" sz="2200" b="1" dirty="0"/>
              <a:t> </a:t>
            </a:r>
            <a:r>
              <a:rPr lang="ar-SA" sz="2200" dirty="0"/>
              <a:t>استراتيجيات التسويق الإلكتروني"، دار صفاء، عمّان، </a:t>
            </a:r>
            <a:r>
              <a:rPr lang="fr-FR" sz="2200" dirty="0"/>
              <a:t>. 2020</a:t>
            </a:r>
          </a:p>
          <a:p>
            <a:pPr algn="just" rtl="1"/>
            <a:r>
              <a:rPr lang="ar-SA" sz="2200" dirty="0"/>
              <a:t>7- كفاح الربيعي: "التسويق الرقمي وإدارة الحملات الإعلانية"، دار وائل، الأردن،</a:t>
            </a:r>
            <a:r>
              <a:rPr lang="fr-FR" sz="2200" dirty="0"/>
              <a:t> 2021</a:t>
            </a:r>
            <a:r>
              <a:rPr lang="ar-SA" sz="2200" dirty="0"/>
              <a:t>.</a:t>
            </a:r>
            <a:endParaRPr lang="fr-FR" sz="2200" dirty="0"/>
          </a:p>
        </p:txBody>
      </p:sp>
    </p:spTree>
    <p:extLst>
      <p:ext uri="{BB962C8B-B14F-4D97-AF65-F5344CB8AC3E}">
        <p14:creationId xmlns:p14="http://schemas.microsoft.com/office/powerpoint/2010/main" val="38334973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1097456" y="5529769"/>
            <a:ext cx="54955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تمنياتي بالنجاح للجميع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ée un document." ma:contentTypeScope="" ma:versionID="c94d8a80d0fa1f70a98526ed60bbded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230c232369a4a2fe0984fd37d2b802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Balises d’image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aca13214-df29-4e3c-a050-857c0bf7bd8e"/>
    <ds:schemaRef ds:uri="688354b5-287c-4cda-825e-1d7935aea40e"/>
    <ds:schemaRef ds:uri="http://www.w3.org/XML/1998/namespace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D24B6509-699F-43A5-8F6A-418584A24A92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2200</TotalTime>
  <Words>1402</Words>
  <Application>Microsoft Office PowerPoint</Application>
  <PresentationFormat>Grand écran</PresentationFormat>
  <Paragraphs>156</Paragraphs>
  <Slides>19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7" baseType="lpstr">
      <vt:lpstr>Alexandria</vt:lpstr>
      <vt:lpstr>Arial</vt:lpstr>
      <vt:lpstr>Calibri</vt:lpstr>
      <vt:lpstr>Calibri Light</vt:lpstr>
      <vt:lpstr>Dubai Medium</vt:lpstr>
      <vt:lpstr>Roboto Light</vt:lpstr>
      <vt:lpstr>Wingdings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LENOVO</cp:lastModifiedBy>
  <cp:revision>29</cp:revision>
  <dcterms:created xsi:type="dcterms:W3CDTF">2023-04-29T09:08:00Z</dcterms:created>
  <dcterms:modified xsi:type="dcterms:W3CDTF">2025-08-11T02:40:36Z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