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481" r:id="rId4"/>
    <p:sldId id="593" r:id="rId5"/>
    <p:sldId id="696" r:id="rId6"/>
    <p:sldId id="664" r:id="rId7"/>
    <p:sldId id="705" r:id="rId8"/>
    <p:sldId id="692" r:id="rId9"/>
    <p:sldId id="689" r:id="rId10"/>
    <p:sldId id="725" r:id="rId11"/>
    <p:sldId id="735" r:id="rId12"/>
    <p:sldId id="666" r:id="rId13"/>
    <p:sldId id="710" r:id="rId14"/>
    <p:sldId id="736" r:id="rId15"/>
    <p:sldId id="712" r:id="rId16"/>
    <p:sldId id="738" r:id="rId17"/>
    <p:sldId id="739" r:id="rId18"/>
    <p:sldId id="762" r:id="rId19"/>
    <p:sldId id="761" r:id="rId20"/>
    <p:sldId id="701" r:id="rId21"/>
    <p:sldId id="594" r:id="rId22"/>
    <p:sldId id="740" r:id="rId23"/>
    <p:sldId id="707" r:id="rId24"/>
    <p:sldId id="743" r:id="rId25"/>
    <p:sldId id="745" r:id="rId26"/>
    <p:sldId id="744" r:id="rId27"/>
    <p:sldId id="746" r:id="rId28"/>
    <p:sldId id="747" r:id="rId29"/>
    <p:sldId id="749" r:id="rId30"/>
    <p:sldId id="748" r:id="rId31"/>
    <p:sldId id="750" r:id="rId32"/>
    <p:sldId id="752" r:id="rId33"/>
    <p:sldId id="741" r:id="rId34"/>
    <p:sldId id="753" r:id="rId35"/>
    <p:sldId id="751" r:id="rId36"/>
    <p:sldId id="754" r:id="rId37"/>
    <p:sldId id="755" r:id="rId38"/>
    <p:sldId id="756" r:id="rId39"/>
    <p:sldId id="763" r:id="rId40"/>
    <p:sldId id="757" r:id="rId41"/>
    <p:sldId id="758" r:id="rId42"/>
    <p:sldId id="760" r:id="rId43"/>
    <p:sldId id="759" r:id="rId44"/>
    <p:sldId id="485" r:id="rId45"/>
    <p:sldId id="50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96"/>
            <p14:sldId id="664"/>
            <p14:sldId id="705"/>
            <p14:sldId id="692"/>
            <p14:sldId id="689"/>
            <p14:sldId id="725"/>
            <p14:sldId id="735"/>
            <p14:sldId id="666"/>
            <p14:sldId id="710"/>
            <p14:sldId id="736"/>
            <p14:sldId id="712"/>
            <p14:sldId id="738"/>
            <p14:sldId id="739"/>
            <p14:sldId id="762"/>
            <p14:sldId id="761"/>
            <p14:sldId id="701"/>
            <p14:sldId id="594"/>
            <p14:sldId id="740"/>
            <p14:sldId id="707"/>
            <p14:sldId id="743"/>
            <p14:sldId id="745"/>
            <p14:sldId id="744"/>
            <p14:sldId id="746"/>
            <p14:sldId id="747"/>
            <p14:sldId id="749"/>
            <p14:sldId id="748"/>
            <p14:sldId id="750"/>
            <p14:sldId id="752"/>
            <p14:sldId id="741"/>
            <p14:sldId id="753"/>
            <p14:sldId id="751"/>
            <p14:sldId id="754"/>
            <p14:sldId id="755"/>
            <p14:sldId id="756"/>
            <p14:sldId id="763"/>
            <p14:sldId id="757"/>
            <p14:sldId id="758"/>
            <p14:sldId id="760"/>
            <p14:sldId id="759"/>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E3C1DC"/>
    <a:srgbClr val="81DEFF"/>
    <a:srgbClr val="F8F8F8"/>
    <a:srgbClr val="BDEEDD"/>
    <a:srgbClr val="000000"/>
    <a:srgbClr val="669BBC"/>
    <a:srgbClr val="FAC748"/>
    <a:srgbClr val="EE7EA4"/>
    <a:srgbClr val="C1E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47" autoAdjust="0"/>
    <p:restoredTop sz="94343" autoAdjust="0"/>
  </p:normalViewPr>
  <p:slideViewPr>
    <p:cSldViewPr snapToGrid="0">
      <p:cViewPr varScale="1">
        <p:scale>
          <a:sx n="65" d="100"/>
          <a:sy n="65" d="100"/>
        </p:scale>
        <p:origin x="726" y="78"/>
      </p:cViewPr>
      <p:guideLst/>
    </p:cSldViewPr>
  </p:slideViewPr>
  <p:outlineViewPr>
    <p:cViewPr>
      <p:scale>
        <a:sx n="33" d="100"/>
        <a:sy n="33" d="100"/>
      </p:scale>
      <p:origin x="0" y="-3132"/>
    </p:cViewPr>
  </p:outlineViewPr>
  <p:notesTextViewPr>
    <p:cViewPr>
      <p:scale>
        <a:sx n="3" d="2"/>
        <a:sy n="3" d="2"/>
      </p:scale>
      <p:origin x="0" y="-42"/>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26:29.185"/>
    </inkml:context>
    <inkml:brush xml:id="br0">
      <inkml:brushProperty name="width" value="0.05292" units="cm"/>
      <inkml:brushProperty name="height" value="0.05292" units="cm"/>
      <inkml:brushProperty name="color" value="#FF0000"/>
    </inkml:brush>
  </inkml:definitions>
  <inkml:trace contextRef="#ctx0" brushRef="#br0">31254 397 0</inkml:trace>
  <inkml:trace contextRef="#ctx0" brushRef="#br0" timeOffset="1002.34">29567 6375 0</inkml:trace>
  <inkml:trace contextRef="#ctx0" brushRef="#br0" timeOffset="1006.3">29518 6375 0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82418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64879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16821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6550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99037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57880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5922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7865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79068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58659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22800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441929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2790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22083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4926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43080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12295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rtl="1"/>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2496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56997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74791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62413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960891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767950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67806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070028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98139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1369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5.xml"/><Relationship Id="rId5" Type="http://schemas.openxmlformats.org/officeDocument/2006/relationships/image" Target="../media/image16.jpeg"/><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gif"/></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gif"/></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2.jpeg"/><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20.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27.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6.jpg"/><Relationship Id="rId4" Type="http://schemas.openxmlformats.org/officeDocument/2006/relationships/image" Target="../media/image27.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28.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26.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26.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21.gif"/><Relationship Id="rId4" Type="http://schemas.openxmlformats.org/officeDocument/2006/relationships/image" Target="../media/image26.jpg"/></Relationships>
</file>

<file path=ppt/slides/_rels/slide38.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image" Target="../media/image3.png"/><Relationship Id="rId7"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8.jp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gif"/><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26.jpg"/><Relationship Id="rId4" Type="http://schemas.openxmlformats.org/officeDocument/2006/relationships/image" Target="../media/image28.jp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3.jpg"/><Relationship Id="rId4" Type="http://schemas.openxmlformats.org/officeDocument/2006/relationships/image" Target="../media/image26.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0.jpg"/><Relationship Id="rId4" Type="http://schemas.openxmlformats.org/officeDocument/2006/relationships/image" Target="../media/image26.jp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0.jpg"/><Relationship Id="rId4" Type="http://schemas.openxmlformats.org/officeDocument/2006/relationships/image" Target="../media/image26.jpg"/></Relationships>
</file>

<file path=ppt/slides/_rels/slide4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45.xml.rels><?xml version="1.0" encoding="UTF-8" standalone="yes"?>
<Relationships xmlns="http://schemas.openxmlformats.org/package/2006/relationships"><Relationship Id="rId3" Type="http://schemas.openxmlformats.org/officeDocument/2006/relationships/hyperlink" Target="http://www.pewresearch.org/" TargetMode="External"/><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jpeg"/><Relationship Id="rId1" Type="http://schemas.openxmlformats.org/officeDocument/2006/relationships/slideLayout" Target="../slideLayouts/slideLayout16.xml"/><Relationship Id="rId6" Type="http://schemas.openxmlformats.org/officeDocument/2006/relationships/customXml" Target="../ink/ink1.xml"/><Relationship Id="rId11" Type="http://schemas.openxmlformats.org/officeDocument/2006/relationships/image" Target="../media/image44.emf"/><Relationship Id="rId5" Type="http://schemas.openxmlformats.org/officeDocument/2006/relationships/image" Target="../media/image6.svg"/><Relationship Id="rId10" Type="http://schemas.openxmlformats.org/officeDocument/2006/relationships/customXml" Target="../ink/ink2.xml"/><Relationship Id="rId4" Type="http://schemas.openxmlformats.org/officeDocument/2006/relationships/image" Target="../media/image3.pn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a:t>DGM 224</a:t>
            </a:r>
            <a:endParaRPr lang="en-US" sz="2000" dirty="0"/>
          </a:p>
          <a:p>
            <a:r>
              <a:rPr lang="ar-SA" sz="2000" dirty="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54895" y="2745639"/>
            <a:ext cx="5009537" cy="1446550"/>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صحافة المواطن</a:t>
            </a:r>
          </a:p>
          <a:p>
            <a:pPr algn="ctr" rtl="1"/>
            <a:r>
              <a:rPr lang="ar-SA" sz="2800" b="1" dirty="0">
                <a:solidFill>
                  <a:srgbClr val="00B0F0"/>
                </a:solidFill>
                <a:latin typeface="Times New Roman" panose="02020603050405020304" pitchFamily="18" charset="0"/>
                <a:cs typeface="Times New Roman" panose="02020603050405020304" pitchFamily="18" charset="0"/>
              </a:rPr>
              <a:t>من الكتابة إلى التدوين الصوتي </a:t>
            </a:r>
            <a:r>
              <a:rPr lang="en-US" sz="2800" b="1" dirty="0">
                <a:solidFill>
                  <a:srgbClr val="00B0F0"/>
                </a:solidFill>
                <a:latin typeface="Times New Roman" panose="02020603050405020304" pitchFamily="18" charset="0"/>
                <a:cs typeface="Times New Roman" panose="02020603050405020304" pitchFamily="18" charset="0"/>
              </a:rPr>
              <a:t>Podcast” </a:t>
            </a:r>
            <a:r>
              <a:rPr lang="ar-SA" sz="2800" b="1" dirty="0">
                <a:solidFill>
                  <a:srgbClr val="00B0F0"/>
                </a:solidFill>
                <a:latin typeface="Times New Roman" panose="02020603050405020304" pitchFamily="18" charset="0"/>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37744" y="2060215"/>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0" y="1353954"/>
            <a:ext cx="6263950" cy="5228015"/>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589683" y="1457709"/>
            <a:ext cx="5025313" cy="4819226"/>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1600" b="1" dirty="0">
                <a:solidFill>
                  <a:srgbClr val="002060"/>
                </a:solidFill>
                <a:latin typeface="Alexandria ExtraBold" pitchFamily="2" charset="-78"/>
                <a:ea typeface="Calibri" panose="020F0502020204030204" pitchFamily="34" charset="0"/>
                <a:cs typeface="Alexandria ExtraBold" pitchFamily="2" charset="-78"/>
              </a:rPr>
              <a:t>التدوين الصوتي "البودكاست" </a:t>
            </a:r>
            <a:r>
              <a:rPr lang="en-US" sz="1600" b="1" dirty="0">
                <a:solidFill>
                  <a:srgbClr val="002060"/>
                </a:solidFill>
                <a:latin typeface="Alexandria ExtraBold" pitchFamily="2" charset="-78"/>
                <a:ea typeface="Calibri" panose="020F0502020204030204" pitchFamily="34" charset="0"/>
                <a:cs typeface="Alexandria ExtraBold" pitchFamily="2" charset="-78"/>
              </a:rPr>
              <a:t>Podcast</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pPr>
            <a:r>
              <a:rPr lang="ar-SA" sz="1600" b="1" dirty="0">
                <a:solidFill>
                  <a:srgbClr val="002060"/>
                </a:solidFill>
                <a:latin typeface="Alexandria ExtraBold" pitchFamily="2" charset="-78"/>
                <a:ea typeface="Calibri" panose="020F0502020204030204" pitchFamily="34" charset="0"/>
                <a:cs typeface="Alexandria ExtraBold" pitchFamily="2" charset="-78"/>
              </a:rPr>
              <a:t>تعريف البودكاست</a:t>
            </a:r>
          </a:p>
          <a:p>
            <a:pPr marL="973138" indent="-176213" algn="r" rtl="1">
              <a:lnSpc>
                <a:spcPct val="150000"/>
              </a:lnSpc>
              <a:buFont typeface="Wingdings" panose="05000000000000000000" pitchFamily="2" charset="2"/>
              <a:buChar char="§"/>
            </a:pPr>
            <a:r>
              <a:rPr lang="ar-SA" sz="1600" b="1" dirty="0">
                <a:solidFill>
                  <a:srgbClr val="002060"/>
                </a:solidFill>
                <a:latin typeface="Alexandria ExtraBold" pitchFamily="2" charset="-78"/>
                <a:ea typeface="Calibri" panose="020F0502020204030204" pitchFamily="34" charset="0"/>
                <a:cs typeface="Alexandria ExtraBold" pitchFamily="2" charset="-78"/>
              </a:rPr>
              <a:t>خصائص البودكاست</a:t>
            </a:r>
          </a:p>
          <a:p>
            <a:pPr marL="973138" indent="-176213" algn="r" rtl="1">
              <a:lnSpc>
                <a:spcPct val="150000"/>
              </a:lnSpc>
              <a:buFont typeface="Wingdings" panose="05000000000000000000" pitchFamily="2" charset="2"/>
              <a:buChar char="§"/>
            </a:pPr>
            <a:r>
              <a:rPr lang="ar-SA" sz="1600" b="1" dirty="0">
                <a:solidFill>
                  <a:srgbClr val="002060"/>
                </a:solidFill>
                <a:latin typeface="Alexandria ExtraBold" pitchFamily="2" charset="-78"/>
                <a:ea typeface="Calibri" panose="020F0502020204030204" pitchFamily="34" charset="0"/>
                <a:cs typeface="Alexandria ExtraBold" pitchFamily="2" charset="-78"/>
              </a:rPr>
              <a:t>نشأة التدوين الصوتي" البودكاست"</a:t>
            </a:r>
          </a:p>
          <a:p>
            <a:pPr marL="973138" indent="-176213" algn="r" rtl="1">
              <a:lnSpc>
                <a:spcPct val="150000"/>
              </a:lnSpc>
              <a:buFont typeface="Wingdings" panose="05000000000000000000" pitchFamily="2" charset="2"/>
              <a:buChar char="§"/>
            </a:pPr>
            <a:r>
              <a:rPr lang="ar-SA" sz="1600" b="1" dirty="0">
                <a:solidFill>
                  <a:srgbClr val="002060"/>
                </a:solidFill>
                <a:latin typeface="Alexandria ExtraBold" pitchFamily="2" charset="-78"/>
                <a:ea typeface="Calibri" panose="020F0502020204030204" pitchFamily="34" charset="0"/>
                <a:cs typeface="Alexandria ExtraBold" pitchFamily="2" charset="-78"/>
              </a:rPr>
              <a:t>مقدم " البودكاست" وأهم سماته</a:t>
            </a:r>
          </a:p>
          <a:p>
            <a:pPr marL="973138"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أنواع " البودكاست"</a:t>
            </a:r>
          </a:p>
          <a:p>
            <a:pPr marL="973138"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مراحل كتابة محتوى البودكاست </a:t>
            </a:r>
            <a:r>
              <a:rPr lang="en-US" sz="1600" b="1" dirty="0">
                <a:solidFill>
                  <a:srgbClr val="002060"/>
                </a:solidFill>
                <a:latin typeface="Alexandria ExtraBold" pitchFamily="2" charset="-78"/>
                <a:ea typeface="Calibri" panose="020F0502020204030204" pitchFamily="34" charset="0"/>
                <a:cs typeface="Alexandria ExtraBold" pitchFamily="2" charset="-78"/>
              </a:rPr>
              <a:t>Script</a:t>
            </a:r>
          </a:p>
          <a:p>
            <a:pPr marL="973138"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قوالب كتابة النص </a:t>
            </a:r>
            <a:r>
              <a:rPr lang="en-US" sz="1600" b="1" dirty="0">
                <a:solidFill>
                  <a:srgbClr val="002060"/>
                </a:solidFill>
                <a:latin typeface="Alexandria ExtraBold" pitchFamily="2" charset="-78"/>
                <a:ea typeface="Calibri" panose="020F0502020204030204" pitchFamily="34" charset="0"/>
                <a:cs typeface="Alexandria ExtraBold" pitchFamily="2" charset="-78"/>
              </a:rPr>
              <a:t>Script</a:t>
            </a:r>
            <a:r>
              <a:rPr lang="ar-SA" sz="1600" b="1" dirty="0">
                <a:solidFill>
                  <a:srgbClr val="002060"/>
                </a:solidFill>
                <a:latin typeface="Alexandria ExtraBold" pitchFamily="2" charset="-78"/>
                <a:ea typeface="Calibri" panose="020F0502020204030204" pitchFamily="34" charset="0"/>
                <a:cs typeface="Alexandria ExtraBold" pitchFamily="2" charset="-78"/>
              </a:rPr>
              <a:t> </a:t>
            </a:r>
          </a:p>
          <a:p>
            <a:pPr marL="973138"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نموذج تطبيقي لسكريب البودكاست</a:t>
            </a:r>
          </a:p>
          <a:p>
            <a:pPr marL="342900" lvl="0" indent="-342900" algn="r" rtl="1">
              <a:lnSpc>
                <a:spcPct val="150000"/>
              </a:lnSpc>
              <a:buFont typeface="Wingdings" panose="05000000000000000000" pitchFamily="2" charset="2"/>
              <a:buChar char="ü"/>
            </a:pPr>
            <a:r>
              <a:rPr lang="ar-EG" sz="1600"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16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689300"/>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8652297" y="1706561"/>
            <a:ext cx="2297813"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صحافة المواطن</a:t>
            </a: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967316" y="2240737"/>
            <a:ext cx="7194345" cy="3831818"/>
          </a:xfrm>
          <a:prstGeom prst="rect">
            <a:avLst/>
          </a:prstGeom>
          <a:noFill/>
          <a:effectLst>
            <a:reflection stA="45000" endPos="0" dir="5400000" sy="-100000" algn="bl" rotWithShape="0"/>
          </a:effectLst>
        </p:spPr>
        <p:txBody>
          <a:bodyPr wrap="square" rtlCol="0">
            <a:spAutoFit/>
          </a:bodyPr>
          <a:lstStyle/>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صحافة المواطن هي شكل من أشكال الصحافة ، وتعني مُشاركة المواطن في جمع وإنتاج وتوزيع المعلومات والأخبار ؛ مما ساعد في توسيع نطاق التغطية الإعلامية لأي حدث يقع فى مختلف مجالات الحياة، كما أنها تزيد من قدرة الفرد على أن يكون فاعلاً مغيراً فى محيط مجتمعه. </a:t>
            </a: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تتميز صحافة المواطن بما يلي: إشراك المواطنين فى نقل وتحليل الأحداث والقضايا، والتفاعلية والسرعة في نقل المعلومات والأحداث، والتنوع والشمول في وجهات النظر ، والتحرر من القيود التقليدية.</a:t>
            </a:r>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3517" t="53785" r="21695"/>
          <a:stretch/>
        </p:blipFill>
        <p:spPr>
          <a:xfrm>
            <a:off x="10881770" y="1853905"/>
            <a:ext cx="1310230" cy="1439280"/>
          </a:xfrm>
          <a:prstGeom prst="rect">
            <a:avLst/>
          </a:prstGeom>
        </p:spPr>
      </p:pic>
      <p:pic>
        <p:nvPicPr>
          <p:cNvPr id="18" name="Picture 17"/>
          <p:cNvPicPr>
            <a:picLocks noChangeAspect="1"/>
          </p:cNvPicPr>
          <p:nvPr/>
        </p:nvPicPr>
        <p:blipFill rotWithShape="1">
          <a:blip r:embed="rId4">
            <a:clrChange>
              <a:clrFrom>
                <a:srgbClr val="F6F5F5"/>
              </a:clrFrom>
              <a:clrTo>
                <a:srgbClr val="F6F5F5">
                  <a:alpha val="0"/>
                </a:srgbClr>
              </a:clrTo>
            </a:clrChange>
            <a:extLst>
              <a:ext uri="{28A0092B-C50C-407E-A947-70E740481C1C}">
                <a14:useLocalDpi xmlns:a14="http://schemas.microsoft.com/office/drawing/2010/main" val="0"/>
              </a:ext>
            </a:extLst>
          </a:blip>
          <a:srcRect l="44856" t="15898" r="10288" b="3590"/>
          <a:stretch/>
        </p:blipFill>
        <p:spPr>
          <a:xfrm flipH="1">
            <a:off x="-598233" y="2862914"/>
            <a:ext cx="4188102" cy="4023605"/>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a:extLst>
              <a:ext uri="{28A0092B-C50C-407E-A947-70E740481C1C}">
                <a14:useLocalDpi xmlns:a14="http://schemas.microsoft.com/office/drawing/2010/main" val="0"/>
              </a:ext>
            </a:extLst>
          </a:blip>
          <a:srcRect r="71331" b="25806"/>
          <a:stretch/>
        </p:blipFill>
        <p:spPr>
          <a:xfrm>
            <a:off x="-192528" y="1586475"/>
            <a:ext cx="2860356" cy="508819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2122528" y="1726429"/>
            <a:ext cx="9071498" cy="4398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41515" y="1162598"/>
            <a:ext cx="3010782"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أشكال صحافة المواطن</a:t>
            </a:r>
          </a:p>
        </p:txBody>
      </p:sp>
      <p:sp>
        <p:nvSpPr>
          <p:cNvPr id="13" name="Rectangle 12"/>
          <p:cNvSpPr/>
          <p:nvPr/>
        </p:nvSpPr>
        <p:spPr>
          <a:xfrm>
            <a:off x="2122528" y="124848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22528" y="2080244"/>
            <a:ext cx="9071498" cy="3831818"/>
          </a:xfrm>
          <a:prstGeom prst="rect">
            <a:avLst/>
          </a:prstGeom>
          <a:noFill/>
          <a:effectLst>
            <a:reflection stA="45000" endPos="0" dir="5400000" sy="-100000" algn="bl" rotWithShape="0"/>
          </a:effectLst>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أشكال لصحافة المواطن هي:</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رسائل القراء والتعليقات </a:t>
            </a:r>
            <a:r>
              <a:rPr lang="ar-SA" dirty="0">
                <a:latin typeface="Alexandria SemiBold" pitchFamily="2" charset="-78"/>
                <a:cs typeface="Alexandria SemiBold" pitchFamily="2" charset="-78"/>
              </a:rPr>
              <a:t>: مثل تعليقات المستخدم للقصص الإخبارية والمقالات الصحفية ، أو ارسال رسالة إلى الكاتب الصحفي لتوضيح معلومات محددة.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المدونات </a:t>
            </a:r>
            <a:r>
              <a:rPr lang="en-US" dirty="0">
                <a:solidFill>
                  <a:srgbClr val="C00000"/>
                </a:solidFill>
                <a:latin typeface="Alexandria SemiBold" pitchFamily="2" charset="-78"/>
                <a:cs typeface="Alexandria SemiBold" pitchFamily="2" charset="-78"/>
              </a:rPr>
              <a:t>Blogs</a:t>
            </a:r>
            <a:r>
              <a:rPr lang="ar-SA" dirty="0">
                <a:latin typeface="Alexandria SemiBold" pitchFamily="2" charset="-78"/>
                <a:cs typeface="Alexandria SemiBold" pitchFamily="2" charset="-78"/>
              </a:rPr>
              <a:t> : يقوم المواطنون بإنشاء مدونات شخصية لنشر الآراء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المنتديات والمجتمعات الإلكترونية</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الشبكات الاجتماعية</a:t>
            </a:r>
            <a:r>
              <a:rPr lang="ar-SA" dirty="0">
                <a:latin typeface="Alexandria SemiBold" pitchFamily="2" charset="-78"/>
                <a:cs typeface="Alexandria SemiBold" pitchFamily="2" charset="-78"/>
              </a:rPr>
              <a:t>: ومن أشهرها منصة اكس </a:t>
            </a:r>
            <a:r>
              <a:rPr lang="en-US" dirty="0">
                <a:latin typeface="Alexandria SemiBold" pitchFamily="2" charset="-78"/>
                <a:cs typeface="Alexandria SemiBold" pitchFamily="2" charset="-78"/>
              </a:rPr>
              <a:t>X </a:t>
            </a:r>
            <a:r>
              <a:rPr lang="ar-SA" dirty="0">
                <a:latin typeface="Alexandria SemiBold" pitchFamily="2" charset="-78"/>
                <a:cs typeface="Alexandria SemiBold" pitchFamily="2" charset="-78"/>
              </a:rPr>
              <a:t> وفيسبوك </a:t>
            </a:r>
            <a:r>
              <a:rPr lang="en-US" dirty="0">
                <a:latin typeface="Alexandria SemiBold" pitchFamily="2" charset="-78"/>
                <a:cs typeface="Alexandria SemiBold" pitchFamily="2" charset="-78"/>
              </a:rPr>
              <a:t>Facebook</a:t>
            </a:r>
            <a:r>
              <a:rPr lang="ar-SA" dirty="0">
                <a:latin typeface="Alexandria SemiBold" pitchFamily="2" charset="-78"/>
                <a:cs typeface="Alexandria SemiBold" pitchFamily="2" charset="-78"/>
              </a:rPr>
              <a:t> .</a:t>
            </a:r>
          </a:p>
          <a:p>
            <a:pPr marL="517525" indent="-342900" algn="r" rtl="1">
              <a:lnSpc>
                <a:spcPct val="150000"/>
              </a:lnSpc>
              <a:buFont typeface="+mj-lt"/>
              <a:buAutoNum type="arabicPeriod" startAt="5"/>
            </a:pPr>
            <a:r>
              <a:rPr lang="ar-SA" dirty="0">
                <a:solidFill>
                  <a:srgbClr val="C00000"/>
                </a:solidFill>
                <a:latin typeface="Alexandria SemiBold" pitchFamily="2" charset="-78"/>
                <a:cs typeface="Alexandria SemiBold" pitchFamily="2" charset="-78"/>
              </a:rPr>
              <a:t>المواقع الإلكترونية المستقلة</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5"/>
            </a:pPr>
            <a:r>
              <a:rPr lang="ar-SA" dirty="0">
                <a:solidFill>
                  <a:srgbClr val="C00000"/>
                </a:solidFill>
                <a:latin typeface="Alexandria SemiBold" pitchFamily="2" charset="-78"/>
                <a:cs typeface="Alexandria SemiBold" pitchFamily="2" charset="-78"/>
              </a:rPr>
              <a:t>الفيديوهات والصور</a:t>
            </a:r>
            <a:r>
              <a:rPr lang="ar-SA" dirty="0">
                <a:latin typeface="Alexandria SemiBold" pitchFamily="2" charset="-78"/>
                <a:cs typeface="Alexandria SemiBold" pitchFamily="2" charset="-78"/>
              </a:rPr>
              <a:t>: </a:t>
            </a:r>
            <a:r>
              <a:rPr lang="ar-IQ" dirty="0">
                <a:latin typeface="Alexandria SemiBold" pitchFamily="2" charset="-78"/>
                <a:cs typeface="Alexandria SemiBold" pitchFamily="2" charset="-78"/>
              </a:rPr>
              <a:t>ومن أشهر تلك المواقع يوتيوب</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YouTube</a:t>
            </a:r>
            <a:r>
              <a:rPr lang="ar-SA" dirty="0">
                <a:latin typeface="Alexandria SemiBold" pitchFamily="2" charset="-78"/>
                <a:cs typeface="Alexandria SemiBold" pitchFamily="2" charset="-78"/>
              </a:rPr>
              <a:t> .</a:t>
            </a:r>
          </a:p>
          <a:p>
            <a:pPr marL="517525" indent="-342900" algn="r" rtl="1">
              <a:lnSpc>
                <a:spcPct val="150000"/>
              </a:lnSpc>
              <a:buFont typeface="+mj-lt"/>
              <a:buAutoNum type="arabicPeriod" startAt="5"/>
            </a:pPr>
            <a:r>
              <a:rPr lang="ar-SA" dirty="0">
                <a:solidFill>
                  <a:srgbClr val="C00000"/>
                </a:solidFill>
                <a:latin typeface="Alexandria SemiBold" pitchFamily="2" charset="-78"/>
                <a:cs typeface="Alexandria SemiBold" pitchFamily="2" charset="-78"/>
              </a:rPr>
              <a:t>البودكاست والتدوين الصوتي </a:t>
            </a:r>
            <a:r>
              <a:rPr lang="en-US" dirty="0">
                <a:solidFill>
                  <a:srgbClr val="C00000"/>
                </a:solidFill>
                <a:latin typeface="Alexandria SemiBold" pitchFamily="2" charset="-78"/>
                <a:cs typeface="Alexandria SemiBold" pitchFamily="2" charset="-78"/>
              </a:rPr>
              <a:t>Podcast</a:t>
            </a:r>
            <a:endParaRPr lang="ar-SA"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811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2421077" y="1687411"/>
            <a:ext cx="893518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614492" y="12061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2419159" y="2168695"/>
            <a:ext cx="8937099" cy="1754326"/>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رسائل القراء إلى المحرر: هي الرسائل التي تُتيح للقراء التفاعل مع المحتوى وإبداء آرائهم وأفكارهم تجاه الموضوع أو القضية المنشورة؛ لذا تلعب دوراً مزدوجاً؛ فهي تؤدي وظيفة نقدية، بالإضافة إلى نشر وتوضيح المعلومات ومشاركتها. وتتسم بما يلي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725619" y="1227669"/>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00151" y="142217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32060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8893277" y="1718558"/>
            <a:ext cx="200675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 رسائل القراء</a:t>
            </a:r>
            <a:endParaRPr lang="en-US" sz="2800" b="1" dirty="0">
              <a:solidFill>
                <a:srgbClr val="C00000"/>
              </a:solidFill>
              <a:latin typeface="Alexandria ExtraBold" pitchFamily="2" charset="-78"/>
              <a:cs typeface="Alexandria ExtraBold"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884" y="1837677"/>
            <a:ext cx="3177214" cy="5386536"/>
          </a:xfrm>
          <a:prstGeom prst="rect">
            <a:avLst/>
          </a:prstGeom>
        </p:spPr>
      </p:pic>
      <p:sp>
        <p:nvSpPr>
          <p:cNvPr id="13" name="TextBox 12">
            <a:extLst>
              <a:ext uri="{FF2B5EF4-FFF2-40B4-BE49-F238E27FC236}">
                <a16:creationId xmlns:a16="http://schemas.microsoft.com/office/drawing/2014/main" id="{6083F8E2-699C-9C01-0329-7C9299434C08}"/>
              </a:ext>
            </a:extLst>
          </p:cNvPr>
          <p:cNvSpPr txBox="1"/>
          <p:nvPr/>
        </p:nvSpPr>
        <p:spPr>
          <a:xfrm>
            <a:off x="1971399" y="3522277"/>
            <a:ext cx="7742904" cy="2723823"/>
          </a:xfrm>
          <a:prstGeom prst="rect">
            <a:avLst/>
          </a:prstGeom>
          <a:noFill/>
        </p:spPr>
        <p:txBody>
          <a:bodyPr wrap="square" rtlCol="0">
            <a:spAutoFit/>
          </a:bodyPr>
          <a:lstStyle/>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التغذية الراجعة </a:t>
            </a:r>
            <a:r>
              <a:rPr lang="en-US" sz="2000" dirty="0">
                <a:solidFill>
                  <a:schemeClr val="accent1"/>
                </a:solidFill>
                <a:latin typeface="Alexandria SemiBold" pitchFamily="2" charset="-78"/>
                <a:cs typeface="Alexandria SemiBold" pitchFamily="2" charset="-78"/>
              </a:rPr>
              <a:t>Feedback</a:t>
            </a:r>
            <a:endParaRPr lang="ar-SA" dirty="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إثراء النقاش العام</a:t>
            </a: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التأثير على صناع القرار</a:t>
            </a: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الدور الرقابي والنقدي</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تشكيل الأجندة الإعلامية</a:t>
            </a: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تعزيز ارتباط القاريء أو المستخدم بالصحيفة</a:t>
            </a:r>
          </a:p>
        </p:txBody>
      </p:sp>
      <p:sp>
        <p:nvSpPr>
          <p:cNvPr id="15" name="Rectangle 14"/>
          <p:cNvSpPr/>
          <p:nvPr/>
        </p:nvSpPr>
        <p:spPr>
          <a:xfrm>
            <a:off x="1527739" y="126210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1411867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54213" y="1443187"/>
            <a:ext cx="5641258" cy="4858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6093896" y="1521687"/>
            <a:ext cx="4932065" cy="4247317"/>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Black" pitchFamily="2" charset="-78"/>
                <a:cs typeface="Alexandria Black" pitchFamily="2" charset="-78"/>
              </a:rPr>
              <a:t>معايير اختيار رسائل القراء للنشر:</a:t>
            </a:r>
          </a:p>
          <a:p>
            <a:pPr marL="398463" indent="-33972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الشفافية والنزاهة</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الأهمية والقيمة المضافة للقراء</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الملاءمة والسياق</a:t>
            </a:r>
            <a:r>
              <a:rPr lang="ar-SA" dirty="0">
                <a:latin typeface="Alexandria SemiBold" pitchFamily="2" charset="-78"/>
                <a:cs typeface="Alexandria SemiBold" pitchFamily="2" charset="-78"/>
              </a:rPr>
              <a:t>  </a:t>
            </a:r>
          </a:p>
          <a:p>
            <a:pPr marL="398463" indent="-339725"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التنوع والتعددية</a:t>
            </a:r>
            <a:r>
              <a:rPr lang="ar-SA" dirty="0">
                <a:latin typeface="Alexandria SemiBold" pitchFamily="2" charset="-78"/>
                <a:cs typeface="Alexandria SemiBold" pitchFamily="2" charset="-78"/>
              </a:rPr>
              <a:t>   </a:t>
            </a:r>
          </a:p>
          <a:p>
            <a:pPr marL="398463" indent="-339725"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الجودة والدقة</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التفاعلية والمشاركة</a:t>
            </a:r>
            <a:r>
              <a:rPr lang="ar-SA" dirty="0">
                <a:latin typeface="Alexandria SemiBold" pitchFamily="2" charset="-78"/>
                <a:cs typeface="Alexandria SemiBold" pitchFamily="2" charset="-78"/>
              </a:rPr>
              <a:t>   </a:t>
            </a:r>
          </a:p>
          <a:p>
            <a:pPr marL="398463" indent="-339725" algn="r" rtl="1">
              <a:lnSpc>
                <a:spcPct val="150000"/>
              </a:lnSpc>
              <a:buFont typeface="+mj-lt"/>
              <a:buAutoNum type="arabicPeriod" startAt="7"/>
            </a:pPr>
            <a:r>
              <a:rPr lang="ar-SA" dirty="0">
                <a:solidFill>
                  <a:schemeClr val="accent1"/>
                </a:solidFill>
                <a:latin typeface="Alexandria SemiBold" pitchFamily="2" charset="-78"/>
                <a:cs typeface="Alexandria SemiBold" pitchFamily="2" charset="-78"/>
              </a:rPr>
              <a:t>السرية والخصوصية</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9"/>
            </a:pPr>
            <a:r>
              <a:rPr lang="ar-SA" dirty="0">
                <a:solidFill>
                  <a:schemeClr val="accent1"/>
                </a:solidFill>
                <a:latin typeface="Alexandria SemiBold" pitchFamily="2" charset="-78"/>
                <a:cs typeface="Alexandria SemiBold" pitchFamily="2" charset="-78"/>
              </a:rPr>
              <a:t>الجوانب القانونية والأخلاقية</a:t>
            </a:r>
            <a:r>
              <a:rPr lang="ar-SA" dirty="0">
                <a:latin typeface="Alexandria SemiBold" pitchFamily="2" charset="-78"/>
                <a:cs typeface="Alexandria SemiBold" pitchFamily="2" charset="-78"/>
              </a:rPr>
              <a:t>   </a:t>
            </a:r>
          </a:p>
          <a:p>
            <a:pPr marL="398463" indent="-339725" algn="r" rtl="1">
              <a:lnSpc>
                <a:spcPct val="150000"/>
              </a:lnSpc>
              <a:buFont typeface="+mj-lt"/>
              <a:buAutoNum type="arabicPeriod" startAt="8"/>
            </a:pPr>
            <a:r>
              <a:rPr lang="ar-SA" dirty="0">
                <a:solidFill>
                  <a:schemeClr val="accent1"/>
                </a:solidFill>
                <a:latin typeface="Alexandria SemiBold" pitchFamily="2" charset="-78"/>
                <a:cs typeface="Alexandria SemiBold" pitchFamily="2" charset="-78"/>
              </a:rPr>
              <a:t>الموضوعية والحيادية</a:t>
            </a:r>
            <a:endParaRPr lang="ar-SA" dirty="0">
              <a:latin typeface="Alexandria SemiBold" pitchFamily="2" charset="-78"/>
              <a:cs typeface="Alexandria SemiBold" pitchFamily="2" charset="-78"/>
            </a:endParaRPr>
          </a:p>
        </p:txBody>
      </p:sp>
      <p:sp>
        <p:nvSpPr>
          <p:cNvPr id="13" name="Rectangle 12"/>
          <p:cNvSpPr/>
          <p:nvPr/>
        </p:nvSpPr>
        <p:spPr>
          <a:xfrm>
            <a:off x="609783" y="100011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16" name="Rectangle: Rounded Corners 24">
            <a:extLst>
              <a:ext uri="{FF2B5EF4-FFF2-40B4-BE49-F238E27FC236}">
                <a16:creationId xmlns:a16="http://schemas.microsoft.com/office/drawing/2014/main" id="{2BC869EB-5623-4AA1-9123-4AF9DF916049}"/>
              </a:ext>
            </a:extLst>
          </p:cNvPr>
          <p:cNvSpPr/>
          <p:nvPr/>
        </p:nvSpPr>
        <p:spPr>
          <a:xfrm>
            <a:off x="280218" y="1418451"/>
            <a:ext cx="5678127" cy="5084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15" name="TextBox 14">
            <a:extLst>
              <a:ext uri="{FF2B5EF4-FFF2-40B4-BE49-F238E27FC236}">
                <a16:creationId xmlns:a16="http://schemas.microsoft.com/office/drawing/2014/main" id="{6083F8E2-699C-9C01-0329-7C9299434C08}"/>
              </a:ext>
            </a:extLst>
          </p:cNvPr>
          <p:cNvSpPr txBox="1"/>
          <p:nvPr/>
        </p:nvSpPr>
        <p:spPr>
          <a:xfrm>
            <a:off x="221226" y="1711688"/>
            <a:ext cx="5516227" cy="4662815"/>
          </a:xfrm>
          <a:prstGeom prst="rect">
            <a:avLst/>
          </a:prstGeom>
          <a:noFill/>
        </p:spPr>
        <p:txBody>
          <a:bodyPr wrap="square" rtlCol="0">
            <a:spAutoFit/>
          </a:bodyPr>
          <a:lstStyle/>
          <a:p>
            <a:pPr marL="174625" algn="r" rtl="1">
              <a:lnSpc>
                <a:spcPct val="150000"/>
              </a:lnSpc>
            </a:pPr>
            <a:r>
              <a:rPr lang="ar-SA" dirty="0">
                <a:solidFill>
                  <a:schemeClr val="accent2">
                    <a:lumMod val="50000"/>
                  </a:schemeClr>
                </a:solidFill>
                <a:latin typeface="Alexandria SemiBold" pitchFamily="2" charset="-78"/>
                <a:cs typeface="Alexandria SemiBold" pitchFamily="2" charset="-78"/>
              </a:rPr>
              <a:t>أهم الإرشادات لتحرير رسائل القراء بطريقة فعالة: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كتابة عنوان جذاب: </a:t>
            </a:r>
            <a:r>
              <a:rPr lang="ar-SA" dirty="0">
                <a:latin typeface="Alexandria SemiBold" pitchFamily="2" charset="-78"/>
                <a:cs typeface="Alexandria SemiBold" pitchFamily="2" charset="-78"/>
              </a:rPr>
              <a:t>فالعنوان هو أول ما يجذب انتباه القارئ، لذلك ينبغي أن يكون مختصراً.</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إيجاز وتركيز الفكرة: </a:t>
            </a:r>
            <a:r>
              <a:rPr lang="ar-SA" dirty="0">
                <a:latin typeface="Alexandria SemiBold" pitchFamily="2" charset="-78"/>
                <a:cs typeface="Alexandria SemiBold" pitchFamily="2" charset="-78"/>
              </a:rPr>
              <a:t>يجب التركيز على فكرة واحدة أو نقطة رئيسية وتطويرها بشكل كاف.</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تقديم الحجج والأدلة: </a:t>
            </a:r>
            <a:r>
              <a:rPr lang="ar-SA" dirty="0">
                <a:latin typeface="Alexandria SemiBold" pitchFamily="2" charset="-78"/>
                <a:cs typeface="Alexandria SemiBold" pitchFamily="2" charset="-78"/>
              </a:rPr>
              <a:t>يجب دعم الآراء بالحجج والأدلة الموثوقة لتعزيز موقف الكاتب.</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استخدام لغة واضحة وبسيطة : </a:t>
            </a:r>
            <a:r>
              <a:rPr lang="ar-SA" dirty="0">
                <a:latin typeface="Alexandria SemiBold" pitchFamily="2" charset="-78"/>
                <a:cs typeface="Alexandria SemiBold" pitchFamily="2" charset="-78"/>
              </a:rPr>
              <a:t>يجب تجنب   اللغة المعقدة أو المصطلحات التقنية دون شرح.</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التنظيم والتدفق المنطقي</a:t>
            </a:r>
            <a:endParaRPr lang="ar-SA" dirty="0">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29911" y="474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81592" y="7883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47295" y="588303"/>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083F8E2-699C-9C01-0329-7C9299434C08}"/>
              </a:ext>
            </a:extLst>
          </p:cNvPr>
          <p:cNvSpPr txBox="1"/>
          <p:nvPr/>
        </p:nvSpPr>
        <p:spPr>
          <a:xfrm>
            <a:off x="5725517" y="2819880"/>
            <a:ext cx="1663425" cy="3328475"/>
          </a:xfrm>
          <a:prstGeom prst="rect">
            <a:avLst/>
          </a:prstGeom>
          <a:solidFill>
            <a:schemeClr val="bg1">
              <a:lumMod val="85000"/>
            </a:schemeClr>
          </a:solidFill>
        </p:spPr>
        <p:txBody>
          <a:bodyPr wrap="square" rtlCol="0">
            <a:spAutoFit/>
          </a:bodyPr>
          <a:lstStyle/>
          <a:p>
            <a:pPr marL="174625" algn="r" rtl="1">
              <a:lnSpc>
                <a:spcPct val="150000"/>
              </a:lnSpc>
            </a:pPr>
            <a:r>
              <a:rPr lang="ar-SA" dirty="0">
                <a:solidFill>
                  <a:schemeClr val="accent2">
                    <a:lumMod val="50000"/>
                  </a:schemeClr>
                </a:solidFill>
                <a:latin typeface="Alexandria SemiBold" pitchFamily="2" charset="-78"/>
                <a:cs typeface="Alexandria SemiBold" pitchFamily="2" charset="-78"/>
              </a:rPr>
              <a:t>إن الالتزام بهذه المعايير  يساعد في اختيار رسائل تتسم بالنزاهة </a:t>
            </a:r>
            <a:r>
              <a:rPr lang="ar-SA" sz="1600" dirty="0">
                <a:solidFill>
                  <a:schemeClr val="accent2">
                    <a:lumMod val="50000"/>
                  </a:schemeClr>
                </a:solidFill>
                <a:latin typeface="Alexandria SemiBold" pitchFamily="2" charset="-78"/>
                <a:cs typeface="Alexandria SemiBold" pitchFamily="2" charset="-78"/>
              </a:rPr>
              <a:t>والمصداقية</a:t>
            </a:r>
          </a:p>
        </p:txBody>
      </p:sp>
    </p:spTree>
    <p:extLst>
      <p:ext uri="{BB962C8B-B14F-4D97-AF65-F5344CB8AC3E}">
        <p14:creationId xmlns:p14="http://schemas.microsoft.com/office/powerpoint/2010/main" val="262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41280" y="1799302"/>
            <a:ext cx="3480988" cy="43080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0292" y="1892418"/>
            <a:ext cx="10105028" cy="4369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515700" y="1119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7795" y="14452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13498" y="1241783"/>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4440521" y="2406841"/>
            <a:ext cx="6132203"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تعريف المدونات </a:t>
            </a:r>
            <a:r>
              <a:rPr lang="en-US" dirty="0">
                <a:solidFill>
                  <a:srgbClr val="C00000"/>
                </a:solidFill>
                <a:latin typeface="Alexandria SemiBold" pitchFamily="2" charset="-78"/>
                <a:cs typeface="Alexandria SemiBold" pitchFamily="2" charset="-78"/>
              </a:rPr>
              <a:t>Blogs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مواقع إلكترونية يقوم المواطنون بإنشائها وتحديثها بشكل منتظم ، وتتضمن مجموعة من المقالات والمنشورات التي يكتبها المدون حول موضوعات مختلفة . ويطلق على هذه المقالات بالتدوينة الطويلة </a:t>
            </a:r>
            <a:r>
              <a:rPr lang="en-US" dirty="0">
                <a:latin typeface="Alexandria SemiBold" pitchFamily="2" charset="-78"/>
                <a:cs typeface="Alexandria SemiBold" pitchFamily="2" charset="-78"/>
              </a:rPr>
              <a:t>Blog Post</a:t>
            </a:r>
            <a:r>
              <a:rPr lang="ar-SA"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ويتسم مقال المدونات أو التدوينة الطويلة </a:t>
            </a:r>
            <a:r>
              <a:rPr lang="ar-SA" dirty="0">
                <a:latin typeface="Alexandria SemiBold" pitchFamily="2" charset="-78"/>
                <a:cs typeface="Alexandria SemiBold" pitchFamily="2" charset="-78"/>
              </a:rPr>
              <a:t>بأنه مقال يأخذ سمات المقال الصحفي إلا أنه يتسم بأنه يركز على معايير </a:t>
            </a:r>
            <a:r>
              <a:rPr lang="en-US" dirty="0">
                <a:latin typeface="Alexandria SemiBold" pitchFamily="2" charset="-78"/>
                <a:cs typeface="Alexandria SemiBold" pitchFamily="2" charset="-78"/>
              </a:rPr>
              <a:t>SEO</a:t>
            </a:r>
            <a:r>
              <a:rPr lang="ar-SA" dirty="0">
                <a:latin typeface="Alexandria SemiBold" pitchFamily="2" charset="-78"/>
                <a:cs typeface="Alexandria SemiBold" pitchFamily="2" charset="-78"/>
              </a:rPr>
              <a:t> ، ويتسم بالطول حيث يتكون من 800 إلى 1500 كلمة،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441580" y="1910233"/>
            <a:ext cx="5906176" cy="501932"/>
          </a:xfrm>
          <a:prstGeom prst="rect">
            <a:avLst/>
          </a:prstGeom>
          <a:solidFill>
            <a:schemeClr val="accent2">
              <a:lumMod val="20000"/>
              <a:lumOff val="80000"/>
            </a:schemeClr>
          </a:solidFill>
          <a:ln w="38100">
            <a:solidFill>
              <a:schemeClr val="bg1"/>
            </a:solidFill>
          </a:ln>
          <a:effectLst>
            <a:reflection stA="45000" endPos="0" dir="5400000" sy="-100000" algn="bl" rotWithShape="0"/>
          </a:effectLst>
        </p:spPr>
        <p:txBody>
          <a:bodyPr wrap="square" rtlCol="0">
            <a:spAutoFit/>
          </a:bodyPr>
          <a:lstStyle/>
          <a:p>
            <a:pPr algn="ctr" rtl="1">
              <a:lnSpc>
                <a:spcPct val="150000"/>
              </a:lnSpc>
            </a:pPr>
            <a:r>
              <a:rPr lang="ar-SA" sz="2000" b="1" dirty="0">
                <a:solidFill>
                  <a:schemeClr val="accent1"/>
                </a:solidFill>
                <a:latin typeface="Alexandria ExtraBold" pitchFamily="2" charset="-78"/>
                <a:cs typeface="Alexandria ExtraBold" pitchFamily="2" charset="-78"/>
              </a:rPr>
              <a:t>كتابة محتوى المدونات  </a:t>
            </a:r>
            <a:r>
              <a:rPr lang="en-US" sz="2000" b="1" dirty="0">
                <a:solidFill>
                  <a:schemeClr val="accent1"/>
                </a:solidFill>
                <a:latin typeface="Alexandria ExtraBold" pitchFamily="2" charset="-78"/>
                <a:cs typeface="Alexandria ExtraBold" pitchFamily="2" charset="-78"/>
              </a:rPr>
              <a:t>Write to Blog posts </a:t>
            </a:r>
          </a:p>
        </p:txBody>
      </p:sp>
      <p:sp>
        <p:nvSpPr>
          <p:cNvPr id="15" name="TextBox 14">
            <a:extLst>
              <a:ext uri="{FF2B5EF4-FFF2-40B4-BE49-F238E27FC236}">
                <a16:creationId xmlns:a16="http://schemas.microsoft.com/office/drawing/2014/main" id="{F9A80F9F-74DB-1D57-04E8-E20E92A09B0A}"/>
              </a:ext>
            </a:extLst>
          </p:cNvPr>
          <p:cNvSpPr txBox="1"/>
          <p:nvPr/>
        </p:nvSpPr>
        <p:spPr>
          <a:xfrm>
            <a:off x="3741706" y="1399106"/>
            <a:ext cx="298606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كتابة محتوى المدونات  </a:t>
            </a:r>
            <a:endParaRPr lang="en-US" sz="2800" b="1" dirty="0">
              <a:solidFill>
                <a:srgbClr val="C00000"/>
              </a:solidFill>
              <a:latin typeface="Alexandria ExtraBold" pitchFamily="2" charset="-78"/>
              <a:cs typeface="Alexandria ExtraBold" pitchFamily="2" charset="-78"/>
            </a:endParaRPr>
          </a:p>
        </p:txBody>
      </p:sp>
      <p:pic>
        <p:nvPicPr>
          <p:cNvPr id="1026"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0548652" y="1801476"/>
            <a:ext cx="1503258" cy="13852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4"/>
          <a:stretch>
            <a:fillRect/>
          </a:stretch>
        </p:blipFill>
        <p:spPr>
          <a:xfrm>
            <a:off x="-153448" y="2478470"/>
            <a:ext cx="4593970" cy="3760189"/>
          </a:xfrm>
          <a:prstGeom prst="rect">
            <a:avLst/>
          </a:prstGeom>
        </p:spPr>
      </p:pic>
      <p:sp>
        <p:nvSpPr>
          <p:cNvPr id="17" name="Rectangle 16"/>
          <p:cNvSpPr/>
          <p:nvPr/>
        </p:nvSpPr>
        <p:spPr>
          <a:xfrm>
            <a:off x="456828" y="1468152"/>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28685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1" y="1843547"/>
            <a:ext cx="10782298" cy="4449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3009" y="1047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92124" y="1061843"/>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92124" y="128729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9177" y="2012600"/>
            <a:ext cx="10265005" cy="2215991"/>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sz="2000" b="1" dirty="0">
                <a:solidFill>
                  <a:srgbClr val="C00000"/>
                </a:solidFill>
                <a:latin typeface="Alexandria SemiBold" pitchFamily="2" charset="-78"/>
                <a:cs typeface="Alexandria SemiBold" pitchFamily="2" charset="-78"/>
              </a:rPr>
              <a:t>أنواع المدونات:  </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الشخصية: </a:t>
            </a:r>
            <a:r>
              <a:rPr lang="ar-SA" b="1" dirty="0">
                <a:latin typeface="Alexandria SemiBold" pitchFamily="2" charset="-78"/>
                <a:cs typeface="Alexandria SemiBold" pitchFamily="2" charset="-78"/>
              </a:rPr>
              <a:t>وهي مدونات تركز على تجارب وآراء المدون الشخصية.   </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المتخصصة</a:t>
            </a:r>
            <a:r>
              <a:rPr lang="ar-SA" b="1" dirty="0">
                <a:latin typeface="Alexandria SemiBold" pitchFamily="2" charset="-78"/>
                <a:cs typeface="Alexandria SemiBold" pitchFamily="2" charset="-78"/>
              </a:rPr>
              <a:t>: هي مدونات متخصصة في موضوعها مثل مدونة </a:t>
            </a:r>
            <a:r>
              <a:rPr lang="ar-SA" b="1" dirty="0">
                <a:solidFill>
                  <a:srgbClr val="843C0C"/>
                </a:solidFill>
                <a:latin typeface="Alexandria SemiBold" pitchFamily="2" charset="-78"/>
                <a:cs typeface="Alexandria SemiBold" pitchFamily="2" charset="-78"/>
              </a:rPr>
              <a:t>"وين" </a:t>
            </a:r>
            <a:r>
              <a:rPr lang="ar-SA" b="1" dirty="0">
                <a:latin typeface="Alexandria SemiBold" pitchFamily="2" charset="-78"/>
                <a:cs typeface="Alexandria SemiBold" pitchFamily="2" charset="-78"/>
              </a:rPr>
              <a:t>النسائية.</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المؤسسية</a:t>
            </a:r>
            <a:r>
              <a:rPr lang="ar-SA" b="1" dirty="0">
                <a:latin typeface="Alexandria SemiBold" pitchFamily="2" charset="-78"/>
                <a:cs typeface="Alexandria SemiBold" pitchFamily="2" charset="-78"/>
              </a:rPr>
              <a:t>: وهي المدونات التي تنشئها المؤسسات لنشر محتواها، ومنها مدونات المؤسسات الصحفية والإعلامية، والتي تنقسم إلى:</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3658352" y="1296222"/>
            <a:ext cx="24178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أنواع المدونات  </a:t>
            </a:r>
            <a:endParaRPr lang="en-US" sz="2800" b="1" dirty="0">
              <a:solidFill>
                <a:srgbClr val="C00000"/>
              </a:solidFill>
              <a:latin typeface="Alexandria ExtraBold" pitchFamily="2" charset="-78"/>
              <a:cs typeface="Alexandria ExtraBold" pitchFamily="2" charset="-78"/>
            </a:endParaRPr>
          </a:p>
        </p:txBody>
      </p:sp>
      <p:pic>
        <p:nvPicPr>
          <p:cNvPr id="13"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1040149" y="1835539"/>
            <a:ext cx="1151851" cy="114663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4007" t="19872" b="21795"/>
          <a:stretch/>
        </p:blipFill>
        <p:spPr>
          <a:xfrm>
            <a:off x="0" y="3385286"/>
            <a:ext cx="1622057" cy="1224899"/>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611884" y="4130814"/>
            <a:ext cx="10627615" cy="2169825"/>
          </a:xfrm>
          <a:prstGeom prst="rect">
            <a:avLst/>
          </a:prstGeom>
          <a:noFill/>
        </p:spPr>
        <p:txBody>
          <a:bodyPr wrap="square" rtlCol="0">
            <a:spAutoFit/>
          </a:bodyPr>
          <a:lstStyle/>
          <a:p>
            <a:pPr marL="693738" indent="-342900" algn="r" rtl="1">
              <a:lnSpc>
                <a:spcPct val="150000"/>
              </a:lnSpc>
              <a:buFont typeface="+mj-lt"/>
              <a:buAutoNum type="arabicPeriod"/>
            </a:pPr>
            <a:r>
              <a:rPr lang="ar-SA" b="1" dirty="0">
                <a:solidFill>
                  <a:srgbClr val="843C0C"/>
                </a:solidFill>
                <a:latin typeface="Alexandria SemiBold" pitchFamily="2" charset="-78"/>
                <a:cs typeface="Alexandria SemiBold" pitchFamily="2" charset="-78"/>
              </a:rPr>
              <a:t>مدونات الشكل المغلق: </a:t>
            </a:r>
            <a:r>
              <a:rPr lang="ar-SA" b="1" dirty="0">
                <a:latin typeface="Alexandria SemiBold" pitchFamily="2" charset="-78"/>
                <a:cs typeface="Alexandria SemiBold" pitchFamily="2" charset="-78"/>
              </a:rPr>
              <a:t>هي مدونات تسمح بالتدوين للصحفيين فقط .</a:t>
            </a:r>
          </a:p>
          <a:p>
            <a:pPr marL="693738" indent="-342900" algn="r" rtl="1">
              <a:lnSpc>
                <a:spcPct val="150000"/>
              </a:lnSpc>
              <a:buFont typeface="+mj-lt"/>
              <a:buAutoNum type="arabicPeriod"/>
            </a:pPr>
            <a:r>
              <a:rPr lang="ar-SA" b="1" dirty="0">
                <a:solidFill>
                  <a:srgbClr val="843C0C"/>
                </a:solidFill>
                <a:latin typeface="Alexandria SemiBold" pitchFamily="2" charset="-78"/>
                <a:cs typeface="Alexandria SemiBold" pitchFamily="2" charset="-78"/>
              </a:rPr>
              <a:t>مدونات الشكل نصف المفتوح </a:t>
            </a:r>
            <a:r>
              <a:rPr lang="ar-SA" b="1" dirty="0">
                <a:latin typeface="Alexandria SemiBold" pitchFamily="2" charset="-78"/>
                <a:cs typeface="Alexandria SemiBold" pitchFamily="2" charset="-78"/>
              </a:rPr>
              <a:t>: وهي مدونات يقوم يتحريرها الصحفيين أو الخبراء أو المتخصصين. ولا تسمح للمدونين انشاء مدونات </a:t>
            </a:r>
          </a:p>
          <a:p>
            <a:pPr marL="693738" indent="-342900" algn="r" rtl="1">
              <a:lnSpc>
                <a:spcPct val="150000"/>
              </a:lnSpc>
              <a:buFont typeface="+mj-lt"/>
              <a:buAutoNum type="arabicPeriod"/>
            </a:pPr>
            <a:r>
              <a:rPr lang="ar-SA" b="1" dirty="0">
                <a:solidFill>
                  <a:srgbClr val="843C0C"/>
                </a:solidFill>
                <a:latin typeface="Alexandria SemiBold" pitchFamily="2" charset="-78"/>
                <a:cs typeface="Alexandria SemiBold" pitchFamily="2" charset="-78"/>
              </a:rPr>
              <a:t>مدونات الشكل المفتوح </a:t>
            </a:r>
            <a:r>
              <a:rPr lang="ar-SA" b="1" dirty="0">
                <a:latin typeface="Alexandria SemiBold" pitchFamily="2" charset="-78"/>
                <a:cs typeface="Alexandria SemiBold" pitchFamily="2" charset="-78"/>
              </a:rPr>
              <a:t>: تسمح المؤسسات الصحفية للجمهور والمدونين بإنشاء مدوناتهم الخاصة مجاناً على موقعها الرسمي مثل مدونات إيلاف في موقع صحيفة إيلاف.</a:t>
            </a:r>
            <a:endParaRPr lang="ar-SA" dirty="0">
              <a:latin typeface="Alexandria SemiBold" pitchFamily="2" charset="-78"/>
              <a:cs typeface="Alexandria SemiBold" pitchFamily="2" charset="-78"/>
            </a:endParaRPr>
          </a:p>
        </p:txBody>
      </p:sp>
      <p:sp>
        <p:nvSpPr>
          <p:cNvPr id="15" name="Rectangle 14"/>
          <p:cNvSpPr/>
          <p:nvPr/>
        </p:nvSpPr>
        <p:spPr>
          <a:xfrm>
            <a:off x="373226" y="1409761"/>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320802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05954" y="1931315"/>
            <a:ext cx="9989279" cy="434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46986" y="10535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85532" y="1135885"/>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90319" y="13067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4989605" y="1980961"/>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sp>
        <p:nvSpPr>
          <p:cNvPr id="3" name="Rectangle 2"/>
          <p:cNvSpPr/>
          <p:nvPr/>
        </p:nvSpPr>
        <p:spPr>
          <a:xfrm>
            <a:off x="1793946" y="2400891"/>
            <a:ext cx="9518709" cy="4524315"/>
          </a:xfrm>
          <a:prstGeom prst="rect">
            <a:avLst/>
          </a:prstGeom>
        </p:spPr>
        <p:txBody>
          <a:bodyPr wrap="square">
            <a:spAutoFit/>
          </a:bodyPr>
          <a:lstStyle/>
          <a:p>
            <a:pPr marL="342900" indent="-342900" algn="r" rtl="1">
              <a:lnSpc>
                <a:spcPct val="150000"/>
              </a:lnSpc>
              <a:buFont typeface="+mj-lt"/>
              <a:buAutoNum type="arabicPeriod"/>
            </a:pPr>
            <a:r>
              <a:rPr lang="ar-SA" b="1" dirty="0">
                <a:latin typeface="Alexandria SemiBold" pitchFamily="2" charset="-78"/>
                <a:cs typeface="Alexandria SemiBold" pitchFamily="2" charset="-78"/>
              </a:rPr>
              <a:t>استخدام الكلمات المفتاحية المناسبة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إنشاء محتوى ذي قيمة وجودة عالية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تحسين الهيكل والتنسيق سيساعد على قراءته وفهمه بسهولة.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تحسين سرعة التحميل على المواقع والأجهزة المختلفة.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المشاركة والترويج للمحتوى على وسائل التواصل الاجتماعي</a:t>
            </a:r>
          </a:p>
          <a:p>
            <a:pPr marL="342900" indent="-342900" algn="r" rtl="1">
              <a:lnSpc>
                <a:spcPct val="150000"/>
              </a:lnSpc>
              <a:buFont typeface="+mj-lt"/>
              <a:buAutoNum type="arabicPeriod" startAt="6"/>
            </a:pPr>
            <a:r>
              <a:rPr lang="ar-SA" b="1" dirty="0">
                <a:latin typeface="Alexandria SemiBold" pitchFamily="2" charset="-78"/>
                <a:cs typeface="Alexandria SemiBold" pitchFamily="2" charset="-78"/>
              </a:rPr>
              <a:t>تجنب نشر المقال بدون صور مصاحبه له، مع احترام حقوق الملكية الفكرية للمصورين</a:t>
            </a:r>
          </a:p>
          <a:p>
            <a:pPr marL="342900" indent="-342900" algn="r" rtl="1">
              <a:lnSpc>
                <a:spcPct val="150000"/>
              </a:lnSpc>
              <a:buFont typeface="+mj-lt"/>
              <a:buAutoNum type="arabicPeriod" startAt="6"/>
            </a:pPr>
            <a:r>
              <a:rPr lang="ar-SA" b="1" dirty="0">
                <a:latin typeface="Alexandria SemiBold" pitchFamily="2" charset="-78"/>
                <a:cs typeface="Alexandria SemiBold" pitchFamily="2" charset="-78"/>
              </a:rPr>
              <a:t>ذكر مصادر الصور والمعلومات من خلال استخدام روابط خارجية أو داخلية.</a:t>
            </a:r>
          </a:p>
          <a:p>
            <a:pPr marL="342900" indent="-342900" algn="r" rtl="1">
              <a:lnSpc>
                <a:spcPct val="150000"/>
              </a:lnSpc>
              <a:buFont typeface="+mj-lt"/>
              <a:buAutoNum type="arabicPeriod" startAt="8"/>
            </a:pPr>
            <a:r>
              <a:rPr lang="ar-SA" b="1" dirty="0">
                <a:latin typeface="Alexandria SemiBold" pitchFamily="2" charset="-78"/>
                <a:cs typeface="Alexandria SemiBold" pitchFamily="2" charset="-78"/>
              </a:rPr>
              <a:t>محركات البحث تفضل المحتوى الأصيل، لذا يجب عدم نقل موضوعات من منصات أخري.</a:t>
            </a:r>
          </a:p>
          <a:p>
            <a:pPr marL="342900" indent="-342900" algn="r" rtl="1">
              <a:buFont typeface="+mj-lt"/>
              <a:buAutoNum type="arabicPeriod"/>
            </a:pPr>
            <a:endParaRPr lang="ar-SA" b="1" dirty="0">
              <a:latin typeface="Alexandria SemiBold" pitchFamily="2" charset="-78"/>
              <a:cs typeface="Alexandria SemiBold" pitchFamily="2" charset="-78"/>
            </a:endParaRPr>
          </a:p>
          <a:p>
            <a:pPr marL="342900" indent="-342900" algn="r" rtl="1">
              <a:lnSpc>
                <a:spcPct val="150000"/>
              </a:lnSpc>
              <a:buAutoNum type="arabicPeriod"/>
            </a:pPr>
            <a:endParaRPr lang="ar-SA" b="1"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extLst>
              <a:ext uri="{28A0092B-C50C-407E-A947-70E740481C1C}">
                <a14:useLocalDpi xmlns:a14="http://schemas.microsoft.com/office/drawing/2010/main" val="0"/>
              </a:ext>
            </a:extLst>
          </a:blip>
          <a:srcRect l="8008" t="5692" r="7095"/>
          <a:stretch/>
        </p:blipFill>
        <p:spPr>
          <a:xfrm>
            <a:off x="96552" y="2246421"/>
            <a:ext cx="3004996" cy="2268205"/>
          </a:xfrm>
          <a:prstGeom prst="rect">
            <a:avLst/>
          </a:prstGeom>
        </p:spPr>
      </p:pic>
      <p:sp>
        <p:nvSpPr>
          <p:cNvPr id="18" name="Rectangle 17"/>
          <p:cNvSpPr/>
          <p:nvPr/>
        </p:nvSpPr>
        <p:spPr>
          <a:xfrm>
            <a:off x="1079068" y="150125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261075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7812" t="45278" r="26407" b="1111"/>
          <a:stretch/>
        </p:blipFill>
        <p:spPr>
          <a:xfrm>
            <a:off x="-1" y="2060708"/>
            <a:ext cx="4721471" cy="2775715"/>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4748862" y="1738270"/>
            <a:ext cx="6474542" cy="4059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91132" y="11812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197154" y="1223845"/>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65748" y="14239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6310518" y="2060708"/>
            <a:ext cx="4741635"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اختيار الكلمات المفتاحية </a:t>
            </a:r>
            <a:r>
              <a:rPr lang="en-US" b="1" dirty="0">
                <a:solidFill>
                  <a:srgbClr val="C00000"/>
                </a:solidFill>
                <a:latin typeface="Alexandria ExtraBold" pitchFamily="2" charset="-78"/>
                <a:cs typeface="Alexandria ExtraBold" pitchFamily="2" charset="-78"/>
              </a:rPr>
              <a:t>Key Words</a:t>
            </a:r>
            <a:endParaRPr lang="en-US" sz="2800" b="1" dirty="0">
              <a:solidFill>
                <a:srgbClr val="C00000"/>
              </a:solidFill>
              <a:latin typeface="Alexandria ExtraBold" pitchFamily="2" charset="-78"/>
              <a:cs typeface="Alexandria ExtraBold" pitchFamily="2" charset="-78"/>
            </a:endParaRPr>
          </a:p>
        </p:txBody>
      </p:sp>
      <p:sp>
        <p:nvSpPr>
          <p:cNvPr id="13" name="Rectangle 12"/>
          <p:cNvSpPr/>
          <p:nvPr/>
        </p:nvSpPr>
        <p:spPr>
          <a:xfrm>
            <a:off x="4721471" y="2598504"/>
            <a:ext cx="6164825" cy="3000821"/>
          </a:xfrm>
          <a:prstGeom prst="rect">
            <a:avLst/>
          </a:prstGeom>
        </p:spPr>
        <p:txBody>
          <a:bodyPr wrap="square">
            <a:spAutoFit/>
          </a:bodyPr>
          <a:lstStyle/>
          <a:p>
            <a:pPr algn="r" rtl="1">
              <a:lnSpc>
                <a:spcPct val="150000"/>
              </a:lnSpc>
            </a:pPr>
            <a:r>
              <a:rPr lang="ar-SA" b="1" dirty="0">
                <a:latin typeface="Alexandria SemiBold" pitchFamily="2" charset="-78"/>
                <a:cs typeface="Alexandria SemiBold" pitchFamily="2" charset="-78"/>
              </a:rPr>
              <a:t>يوجد مجموعة من الممارسات لاختيار الكلمات المفتاحية الفعالة لتحسين تصنيف المقال على محركات البحث:</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البحث عن الكلمات المفتاحية الشائعة في موضوعك</a:t>
            </a:r>
            <a:r>
              <a:rPr lang="ar-SA" b="1" dirty="0">
                <a:latin typeface="Alexandria SemiBold" pitchFamily="2" charset="-78"/>
                <a:cs typeface="Alexandria SemiBold" pitchFamily="2" charset="-78"/>
              </a:rPr>
              <a:t> </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تحليل الكلمات المفتاحية للمنافسين</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إنشاء قائمة بالكلمات المفتاحية الرئيسية والثانوية</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دمج الكلمات المفتاحية في المقال</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اختبار وتحسين الكلمات المفتاحية باستمرار</a:t>
            </a:r>
            <a:endParaRPr lang="ar-SA" b="1"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cstate="hqprint">
            <a:extLst>
              <a:ext uri="{28A0092B-C50C-407E-A947-70E740481C1C}">
                <a14:useLocalDpi xmlns:a14="http://schemas.microsoft.com/office/drawing/2010/main" val="0"/>
              </a:ext>
            </a:extLst>
          </a:blip>
          <a:srcRect l="8008" t="5692" r="7095"/>
          <a:stretch/>
        </p:blipFill>
        <p:spPr>
          <a:xfrm>
            <a:off x="252112" y="5367085"/>
            <a:ext cx="876323" cy="1067075"/>
          </a:xfrm>
          <a:prstGeom prst="rect">
            <a:avLst/>
          </a:prstGeom>
        </p:spPr>
      </p:pic>
      <p:cxnSp>
        <p:nvCxnSpPr>
          <p:cNvPr id="16" name="Curved Connector 15"/>
          <p:cNvCxnSpPr/>
          <p:nvPr/>
        </p:nvCxnSpPr>
        <p:spPr>
          <a:xfrm rot="10800000" flipV="1">
            <a:off x="2282615" y="4900846"/>
            <a:ext cx="996924" cy="418436"/>
          </a:xfrm>
          <a:prstGeom prst="curvedConnector3">
            <a:avLst>
              <a:gd name="adj1" fmla="val 63862"/>
            </a:avLst>
          </a:prstGeom>
          <a:ln w="57150">
            <a:solidFill>
              <a:srgbClr val="FF0000"/>
            </a:solidFill>
            <a:tailEnd type="triangle"/>
          </a:ln>
          <a:scene3d>
            <a:camera prst="orthographicFront">
              <a:rot lat="10800000" lon="0" rev="0"/>
            </a:camera>
            <a:lightRig rig="threePt" dir="t"/>
          </a:scene3d>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2723736" y="5383705"/>
            <a:ext cx="1473418" cy="937497"/>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a:solidFill>
                  <a:schemeClr val="tx1"/>
                </a:solidFill>
              </a:rPr>
              <a:t>عناوين مقترحة لكلمات مفتاحية</a:t>
            </a:r>
          </a:p>
        </p:txBody>
      </p:sp>
      <p:sp>
        <p:nvSpPr>
          <p:cNvPr id="18" name="Rectangle 17"/>
          <p:cNvSpPr/>
          <p:nvPr/>
        </p:nvSpPr>
        <p:spPr>
          <a:xfrm>
            <a:off x="1961534" y="1513425"/>
            <a:ext cx="2033901"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68798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537031" y="1764109"/>
            <a:ext cx="7962900" cy="454620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537031" y="2099216"/>
            <a:ext cx="7962900" cy="4247317"/>
          </a:xfrm>
          <a:prstGeom prst="rect">
            <a:avLst/>
          </a:prstGeom>
          <a:noFill/>
        </p:spPr>
        <p:txBody>
          <a:bodyPr wrap="square">
            <a:spAutoFit/>
          </a:bodyPr>
          <a:lstStyle/>
          <a:p>
            <a:pPr marL="174625" algn="r" rtl="1">
              <a:lnSpc>
                <a:spcPct val="150000"/>
              </a:lnSpc>
            </a:pPr>
            <a:r>
              <a:rPr lang="ar-SA" dirty="0">
                <a:latin typeface="Alexandria SemiBold" pitchFamily="2" charset="-78"/>
                <a:cs typeface="Alexandria SemiBold" pitchFamily="2" charset="-78"/>
              </a:rPr>
              <a:t>   يعد البودكاست من أهم وسائل الاتصال الحديثة التي تتيح للأفراد والشركات والمؤسسات إيصال رسالتهم ومحتواهم إلى جمهور عريض في جميع أنحاء العالم.</a:t>
            </a:r>
          </a:p>
          <a:p>
            <a:pPr marL="174625" algn="r" rtl="1">
              <a:lnSpc>
                <a:spcPct val="150000"/>
              </a:lnSpc>
            </a:pPr>
            <a:r>
              <a:rPr lang="ar-SA" dirty="0">
                <a:latin typeface="Alexandria SemiBold" pitchFamily="2" charset="-78"/>
                <a:cs typeface="Alexandria SemiBold" pitchFamily="2" charset="-78"/>
              </a:rPr>
              <a:t>  وأسهمت التطورات التكنولوجية التي يمر بها العالم في إحداث تغييرات سريعة في صناعة الإعلام والتكنولوجيا، وإيجاد تجارب إعلامية جديدة تسهم في تعزيز التفاعل بين الجمهور ووسائل الإعلام. ويبرز من بين هذه التجارب البودكاست كإحدى الظواهر البارزة التي شهدت نموا هائلا منذ عام 2018 وحتى يومنا هذا.</a:t>
            </a:r>
          </a:p>
          <a:p>
            <a:pPr marL="174625" algn="r" rtl="1">
              <a:lnSpc>
                <a:spcPct val="150000"/>
              </a:lnSpc>
            </a:pPr>
            <a:r>
              <a:rPr lang="ar-SA" dirty="0">
                <a:latin typeface="Alexandria SemiBold" pitchFamily="2" charset="-78"/>
                <a:cs typeface="Alexandria SemiBold" pitchFamily="2" charset="-78"/>
              </a:rPr>
              <a:t>هناك عدد كبير من البودكاست المتاحة على شبكة الإنترنت بمختلف الموضوعات والأنماط.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4739483" y="1458932"/>
            <a:ext cx="3578607" cy="553998"/>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2000" dirty="0">
                <a:solidFill>
                  <a:srgbClr val="C00000"/>
                </a:solidFill>
                <a:latin typeface="Alexandria SemiBold" pitchFamily="2" charset="-78"/>
                <a:cs typeface="Alexandria SemiBold" pitchFamily="2" charset="-78"/>
              </a:rPr>
              <a:t> التدوين الصوتي</a:t>
            </a:r>
            <a:r>
              <a:rPr lang="en-US" sz="2000" dirty="0">
                <a:solidFill>
                  <a:srgbClr val="C00000"/>
                </a:solidFill>
                <a:latin typeface="Alexandria SemiBold" pitchFamily="2" charset="-78"/>
                <a:cs typeface="Alexandria SemiBold" pitchFamily="2" charset="-78"/>
              </a:rPr>
              <a:t>Podcast   </a:t>
            </a:r>
            <a:endParaRPr lang="ar-SA" sz="2000"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1761788"/>
            <a:ext cx="6161375" cy="4530843"/>
          </a:xfrm>
          <a:prstGeom prst="rect">
            <a:avLst/>
          </a:prstGeom>
        </p:spPr>
      </p:pic>
    </p:spTree>
    <p:extLst>
      <p:ext uri="{BB962C8B-B14F-4D97-AF65-F5344CB8AC3E}">
        <p14:creationId xmlns:p14="http://schemas.microsoft.com/office/powerpoint/2010/main" val="2998090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79523" y="1770791"/>
            <a:ext cx="8981766"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79523" y="2026290"/>
            <a:ext cx="8819536" cy="4247317"/>
          </a:xfrm>
          <a:prstGeom prst="rect">
            <a:avLst/>
          </a:prstGeom>
          <a:noFill/>
        </p:spPr>
        <p:txBody>
          <a:bodyPr wrap="square">
            <a:spAutoFit/>
          </a:bodyPr>
          <a:lstStyle/>
          <a:p>
            <a:pPr algn="r" rtl="1">
              <a:lnSpc>
                <a:spcPct val="150000"/>
              </a:lnSpc>
            </a:pPr>
            <a:r>
              <a:rPr lang="ar-SA" dirty="0">
                <a:latin typeface="Alexandria SemiBold" pitchFamily="2" charset="-78"/>
                <a:cs typeface="Alexandria SemiBold" pitchFamily="2" charset="-78"/>
              </a:rPr>
              <a:t>البودكاست هو أحد أشكال المحتوى الصوتي الرقمي الذي يتم نشره عبر الإنترنت للاستماع إليه. ويمكن تحميل </a:t>
            </a:r>
            <a:r>
              <a:rPr lang="en-US" dirty="0">
                <a:latin typeface="Alexandria SemiBold" pitchFamily="2" charset="-78"/>
                <a:cs typeface="Alexandria SemiBold" pitchFamily="2" charset="-78"/>
              </a:rPr>
              <a:t>download</a:t>
            </a:r>
            <a:r>
              <a:rPr lang="ar-SA" dirty="0">
                <a:latin typeface="Alexandria SemiBold" pitchFamily="2" charset="-78"/>
                <a:cs typeface="Alexandria SemiBold" pitchFamily="2" charset="-78"/>
              </a:rPr>
              <a:t> البودكاست والاستماع إليها على الهواتف الذكية أو الكمبيوتر. وتنتشر البودكاست في مجالات مختلفة مثل الأخبار والسياسة والثقافة والعلوم والتقنية والرياضة والترفيه وغيرها. هناك مئات الآلاف من البودكاستات المتاحة بلغات مختلفة ليستمع إليها الناس في جميع أنحاء العالم.</a:t>
            </a:r>
          </a:p>
          <a:p>
            <a:pPr algn="r" rtl="1">
              <a:lnSpc>
                <a:spcPct val="150000"/>
              </a:lnSpc>
            </a:pPr>
            <a:r>
              <a:rPr lang="ar-SA" dirty="0">
                <a:latin typeface="Alexandria SemiBold" pitchFamily="2" charset="-78"/>
                <a:cs typeface="Alexandria SemiBold" pitchFamily="2" charset="-78"/>
              </a:rPr>
              <a:t>التدوين الصوتي " بودكاست" هو استخدام سلسلة وسائط متعددة، أو حلقات صوتية أو مرئية يمكن الاشتراك بها أو متابعتها بحيث يتم تبليغ المشترك عند نشر أي تحديث، ويمكن للمشترك تحميل الحلقة، والاستماع لها، أو مشاهدتها بدون الحاجة للاتصال بالإنترنت، كما يمكنه المتابعة والاستماع مباشرة بدون تحميل الحلقة.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344993" y="1260123"/>
            <a:ext cx="2505789" cy="507831"/>
          </a:xfrm>
          <a:prstGeom prst="rect">
            <a:avLst/>
          </a:prstGeom>
          <a:noFill/>
        </p:spPr>
        <p:txBody>
          <a:bodyPr wrap="square">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 تعريف بودكاست</a:t>
            </a: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2226" y="5244404"/>
            <a:ext cx="11354799" cy="6387074"/>
          </a:xfrm>
          <a:prstGeom prst="rect">
            <a:avLst/>
          </a:prstGeom>
        </p:spPr>
      </p:pic>
    </p:spTree>
    <p:extLst>
      <p:ext uri="{BB962C8B-B14F-4D97-AF65-F5344CB8AC3E}">
        <p14:creationId xmlns:p14="http://schemas.microsoft.com/office/powerpoint/2010/main" val="685672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401096" y="1770791"/>
            <a:ext cx="9660193"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720312" y="2026290"/>
            <a:ext cx="9178746" cy="4247317"/>
          </a:xfrm>
          <a:prstGeom prst="rect">
            <a:avLst/>
          </a:prstGeom>
          <a:noFill/>
        </p:spPr>
        <p:txBody>
          <a:bodyPr wrap="square">
            <a:spAutoFit/>
          </a:bodyPr>
          <a:lstStyle/>
          <a:p>
            <a:pPr algn="r" rtl="1">
              <a:lnSpc>
                <a:spcPct val="150000"/>
              </a:lnSpc>
            </a:pPr>
            <a:r>
              <a:rPr lang="ar-SA" dirty="0">
                <a:latin typeface="Alexandria SemiBold" pitchFamily="2" charset="-78"/>
                <a:cs typeface="Alexandria SemiBold" pitchFamily="2" charset="-78"/>
              </a:rPr>
              <a:t>يتم الاشتراك بقنوات البودكاست عن طريق ملف </a:t>
            </a:r>
            <a:r>
              <a:rPr lang="en-US" dirty="0">
                <a:latin typeface="Alexandria SemiBold" pitchFamily="2" charset="-78"/>
                <a:cs typeface="Alexandria SemiBold" pitchFamily="2" charset="-78"/>
              </a:rPr>
              <a:t>RSS</a:t>
            </a:r>
            <a:r>
              <a:rPr lang="ar-SA" dirty="0">
                <a:latin typeface="Alexandria SemiBold" pitchFamily="2" charset="-78"/>
                <a:cs typeface="Alexandria SemiBold" pitchFamily="2" charset="-78"/>
              </a:rPr>
              <a:t> يعتمد على لغة ترميز تعرف بأنها (لغة التوصيف الموسعة)، ويخزن هذا الملف على أحد خدمات الاستضافة السحابية حتى تلتقطه برامج البودكاست، ويمكن تنزيل هذه الحلقات عن طريق برامج خاصة لتناسب البودكاست تسمى </a:t>
            </a:r>
            <a:r>
              <a:rPr lang="en-US" dirty="0" err="1">
                <a:latin typeface="Alexandria SemiBold" pitchFamily="2" charset="-78"/>
                <a:cs typeface="Alexandria SemiBold" pitchFamily="2" charset="-78"/>
              </a:rPr>
              <a:t>Podcatchers</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منها ( آي تيونز) </a:t>
            </a:r>
            <a:r>
              <a:rPr lang="en-US" dirty="0">
                <a:latin typeface="Alexandria SemiBold" pitchFamily="2" charset="-78"/>
                <a:cs typeface="Alexandria SemiBold" pitchFamily="2" charset="-78"/>
              </a:rPr>
              <a:t>ITunes</a:t>
            </a:r>
            <a:r>
              <a:rPr lang="ar-SA" dirty="0">
                <a:latin typeface="Alexandria SemiBold" pitchFamily="2" charset="-78"/>
                <a:cs typeface="Alexandria SemiBold" pitchFamily="2" charset="-78"/>
              </a:rPr>
              <a:t> من شركة </a:t>
            </a:r>
            <a:r>
              <a:rPr lang="en-US" dirty="0">
                <a:latin typeface="Alexandria SemiBold" pitchFamily="2" charset="-78"/>
                <a:cs typeface="Alexandria SemiBold" pitchFamily="2" charset="-78"/>
              </a:rPr>
              <a:t>Apple</a:t>
            </a:r>
            <a:r>
              <a:rPr lang="ar-SA" dirty="0">
                <a:latin typeface="Alexandria SemiBold" pitchFamily="2" charset="-78"/>
                <a:cs typeface="Alexandria SemiBold" pitchFamily="2" charset="-78"/>
              </a:rPr>
              <a:t> وجوجل بودكاست </a:t>
            </a:r>
            <a:r>
              <a:rPr lang="en-US" dirty="0">
                <a:latin typeface="Alexandria SemiBold" pitchFamily="2" charset="-78"/>
                <a:cs typeface="Alexandria SemiBold" pitchFamily="2" charset="-78"/>
              </a:rPr>
              <a:t>Google Podcast</a:t>
            </a:r>
            <a:r>
              <a:rPr lang="ar-SA" dirty="0">
                <a:latin typeface="Alexandria SemiBold" pitchFamily="2" charset="-78"/>
                <a:cs typeface="Alexandria SemiBold" pitchFamily="2" charset="-78"/>
              </a:rPr>
              <a:t> من شركة </a:t>
            </a:r>
            <a:r>
              <a:rPr lang="en-US" dirty="0">
                <a:latin typeface="Alexandria SemiBold" pitchFamily="2" charset="-78"/>
                <a:cs typeface="Alexandria SemiBold" pitchFamily="2" charset="-78"/>
              </a:rPr>
              <a:t>Google</a:t>
            </a:r>
            <a:r>
              <a:rPr lang="ar-SA" dirty="0">
                <a:latin typeface="Alexandria SemiBold" pitchFamily="2" charset="-78"/>
                <a:cs typeface="Alexandria SemiBold" pitchFamily="2" charset="-78"/>
              </a:rPr>
              <a:t>. يسمى كل ملف في البودكاست باسم "الحلقة "</a:t>
            </a:r>
            <a:r>
              <a:rPr lang="en-US" dirty="0">
                <a:latin typeface="Alexandria SemiBold" pitchFamily="2" charset="-78"/>
                <a:cs typeface="Alexandria SemiBold" pitchFamily="2" charset="-78"/>
              </a:rPr>
              <a:t> Episode</a:t>
            </a:r>
            <a:r>
              <a:rPr lang="ar-SA" dirty="0">
                <a:latin typeface="Alexandria SemiBold" pitchFamily="2" charset="-78"/>
                <a:cs typeface="Alexandria SemiBold" pitchFamily="2" charset="-78"/>
              </a:rPr>
              <a:t> ويمكن تخزينها في جهاز الحاسب الشخصي ومن ثم نقلها إلى أي مشغل وسائط والاستماع إليها في أي وقت دون الحاجة للاتصال بشبكة الإنترنت.</a:t>
            </a:r>
          </a:p>
          <a:p>
            <a:pPr algn="r" rtl="1">
              <a:lnSpc>
                <a:spcPct val="150000"/>
              </a:lnSpc>
            </a:pPr>
            <a:r>
              <a:rPr lang="ar-SA" dirty="0">
                <a:latin typeface="Alexandria SemiBold" pitchFamily="2" charset="-78"/>
                <a:cs typeface="Alexandria SemiBold" pitchFamily="2" charset="-78"/>
              </a:rPr>
              <a:t>البودكاست هو دمج بين كلمتي( آي بود) </a:t>
            </a:r>
            <a:r>
              <a:rPr lang="en-US" dirty="0">
                <a:latin typeface="Alexandria SemiBold" pitchFamily="2" charset="-78"/>
                <a:cs typeface="Alexandria SemiBold" pitchFamily="2" charset="-78"/>
              </a:rPr>
              <a:t>I Pod</a:t>
            </a:r>
            <a:r>
              <a:rPr lang="ar-SA" dirty="0">
                <a:latin typeface="Alexandria SemiBold" pitchFamily="2" charset="-78"/>
                <a:cs typeface="Alexandria SemiBold" pitchFamily="2" charset="-78"/>
              </a:rPr>
              <a:t> وبين كلمة برودكاست </a:t>
            </a:r>
            <a:r>
              <a:rPr lang="en-US" dirty="0">
                <a:latin typeface="Alexandria SemiBold" pitchFamily="2" charset="-78"/>
                <a:cs typeface="Alexandria SemiBold" pitchFamily="2" charset="-78"/>
              </a:rPr>
              <a:t>Broadcast</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أي النشر أو البث.</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485572" y="1258536"/>
            <a:ext cx="2505789" cy="507831"/>
          </a:xfrm>
          <a:prstGeom prst="rect">
            <a:avLst/>
          </a:prstGeom>
          <a:noFill/>
        </p:spPr>
        <p:txBody>
          <a:bodyPr wrap="square">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 تعريف بودكاست</a:t>
            </a: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690061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858297" y="1854670"/>
            <a:ext cx="9129251"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58297" y="2000332"/>
            <a:ext cx="9129251" cy="4247317"/>
          </a:xfrm>
          <a:prstGeom prst="rect">
            <a:avLst/>
          </a:prstGeom>
          <a:noFill/>
        </p:spPr>
        <p:txBody>
          <a:bodyPr wrap="square">
            <a:spAutoFit/>
          </a:bodyPr>
          <a:lstStyle/>
          <a:p>
            <a:pPr marL="174625" algn="r" rtl="1">
              <a:lnSpc>
                <a:spcPct val="150000"/>
              </a:lnSpc>
            </a:pPr>
            <a:r>
              <a:rPr lang="ar-SA" dirty="0">
                <a:latin typeface="Alexandria SemiBold" pitchFamily="2" charset="-78"/>
                <a:cs typeface="Alexandria SemiBold" pitchFamily="2" charset="-78"/>
              </a:rPr>
              <a:t>بودكاست هو نوع من المحتوى الصوتي الرقمي تم تطويره في السنوات الأخيرة وأصبح شائعًا جدًا في الآونة الأخيرة. وهناك أهم السمات التي يتميز بها البودكاست:</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التوزيع الرقمي:</a:t>
            </a:r>
            <a:r>
              <a:rPr lang="ar-SA" dirty="0">
                <a:latin typeface="Alexandria SemiBold" pitchFamily="2" charset="-78"/>
                <a:cs typeface="Alexandria SemiBold" pitchFamily="2" charset="-78"/>
              </a:rPr>
              <a:t> يعتبر "البودكاست" نوعاً من البرامج الصوتية المسجلة، حيث يتم إنشاء البودكاست واستضافته رقمياً على منصات متخصصة، ليتمكن المستمعون من تحميلها أو الاستماع إليها عبر الإنترنت.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محتوى صوتي:</a:t>
            </a:r>
            <a:r>
              <a:rPr lang="ar-SA" dirty="0">
                <a:latin typeface="Alexandria SemiBold" pitchFamily="2" charset="-78"/>
                <a:cs typeface="Alexandria SemiBold" pitchFamily="2" charset="-78"/>
              </a:rPr>
              <a:t> البودكاست عبارة عن برنامج إذاعي أو محتوى صوتي تم تسجيله ونشره رقميًا عبر الإنترنت؛ مما يجعله سهل الوصول إليه.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التخصص والتنوع:</a:t>
            </a:r>
            <a:r>
              <a:rPr lang="ar-SA" dirty="0">
                <a:latin typeface="Alexandria SemiBold" pitchFamily="2" charset="-78"/>
                <a:cs typeface="Alexandria SemiBold" pitchFamily="2" charset="-78"/>
              </a:rPr>
              <a:t> هناك بودكاست يُغطي مجموعة واسعة من المواضيع مثل الأخبار والسياسة والترفيه والتكنولوجيا والصحة وغيرها. كما يُمكن للمستمعين العثور على محتوى متخصص يناسب اهتماماتهم.</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11040" y="1346839"/>
            <a:ext cx="4656676" cy="461024"/>
          </a:xfrm>
          <a:prstGeom prst="rect">
            <a:avLst/>
          </a:prstGeom>
          <a:noFill/>
        </p:spPr>
        <p:txBody>
          <a:bodyPr wrap="square">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خصائص التدوين الصوتي " بودكاست"</a:t>
            </a: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166" y="5720706"/>
            <a:ext cx="6893003" cy="5370923"/>
          </a:xfrm>
          <a:prstGeom prst="rect">
            <a:avLst/>
          </a:prstGeom>
        </p:spPr>
      </p:pic>
    </p:spTree>
    <p:extLst>
      <p:ext uri="{BB962C8B-B14F-4D97-AF65-F5344CB8AC3E}">
        <p14:creationId xmlns:p14="http://schemas.microsoft.com/office/powerpoint/2010/main" val="4241480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268361" y="1854670"/>
            <a:ext cx="9969910" cy="454619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30327" y="130134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342101" y="2153547"/>
            <a:ext cx="9969910" cy="4247317"/>
          </a:xfrm>
          <a:prstGeom prst="rect">
            <a:avLst/>
          </a:prstGeom>
          <a:noFill/>
        </p:spPr>
        <p:txBody>
          <a:bodyPr wrap="square">
            <a:spAutoFit/>
          </a:bodyPr>
          <a:lstStyle/>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الاشتراك والتحديث التلقائي: </a:t>
            </a:r>
            <a:r>
              <a:rPr lang="ar-SA" dirty="0">
                <a:latin typeface="Alexandria SemiBold" pitchFamily="2" charset="-78"/>
                <a:cs typeface="Alexandria SemiBold" pitchFamily="2" charset="-78"/>
              </a:rPr>
              <a:t>يمكن للمستمعين الاشتراك في البودكاست المفضل لديهم عبر تطبيقات البودكاست أو منصات التوزيع ليتم تحميل الحلقات تلقائياً على أجهزتهم، كما يُتيح لهم تلقي التحديثات الجديدة للحلقات تلقائياً على أجهزتهم.</a:t>
            </a: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المرونة:</a:t>
            </a:r>
            <a:r>
              <a:rPr lang="ar-SA" dirty="0">
                <a:latin typeface="Alexandria SemiBold" pitchFamily="2" charset="-78"/>
                <a:cs typeface="Alexandria SemiBold" pitchFamily="2" charset="-78"/>
              </a:rPr>
              <a:t> يتميز البودكاست بأنه محتوى صوتي يمكن الاستماع إليه في أي وقت وأي مكان بما يناسب جدول المستمع؛ فيمكن الاستماع إليها أثناء القيادة أو التمرين أو غير ذلك من الأنشطة اليومية؛ لذا يمنح المستمعين حرية اختيار الوقت المناسب لهم.</a:t>
            </a: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التفاعلية والمشاركة:</a:t>
            </a:r>
            <a:r>
              <a:rPr lang="ar-SA" dirty="0">
                <a:latin typeface="Alexandria SemiBold" pitchFamily="2" charset="-78"/>
                <a:cs typeface="Alexandria SemiBold" pitchFamily="2" charset="-78"/>
              </a:rPr>
              <a:t> يمكن للمستمعين المشاركة في البودكاست عبر التعليقات والمناقشات عبر الإنترنت؛ مما يُعزز التفاعل بين المنتجين والمستمعين.</a:t>
            </a:r>
            <a:r>
              <a:rPr lang="ar-SA" dirty="0">
                <a:solidFill>
                  <a:schemeClr val="accent1"/>
                </a:solidFill>
                <a:latin typeface="Alexandria SemiBold" pitchFamily="2" charset="-78"/>
                <a:cs typeface="Alexandria SemiBold" pitchFamily="2" charset="-78"/>
              </a:rPr>
              <a:t> </a:t>
            </a:r>
          </a:p>
          <a:p>
            <a:pPr marL="174625" algn="r" rtl="1">
              <a:lnSpc>
                <a:spcPct val="150000"/>
              </a:lnSpc>
            </a:pPr>
            <a:r>
              <a:rPr lang="ar-SA" dirty="0">
                <a:latin typeface="Alexandria SemiBold" pitchFamily="2" charset="-78"/>
                <a:cs typeface="Alexandria SemiBold" pitchFamily="2" charset="-78"/>
              </a:rPr>
              <a:t>بشكل عام، البودكاست يوفر طريقة جديدة للاستمتاع بالمحتوى الصوتي الرقمي المتخصص والمتنوع في مختلف المجالات والاهتمامات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630327" y="1321591"/>
            <a:ext cx="96808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133" y="148466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84780" y="1391083"/>
            <a:ext cx="4582936" cy="507831"/>
          </a:xfrm>
          <a:prstGeom prst="rect">
            <a:avLst/>
          </a:prstGeom>
          <a:noFill/>
        </p:spPr>
        <p:txBody>
          <a:bodyPr wrap="square">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خصائص التدوين الصوتي " بودكاست"</a:t>
            </a: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2226797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7783" y="1677236"/>
            <a:ext cx="9199173"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7784" y="1793284"/>
            <a:ext cx="9199171" cy="4247317"/>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   يشير البودكاست إلى مصطلح ظهر لأول مرة عام 2004 في مقال للصحفي البريطاني " بن هامرسلي </a:t>
            </a:r>
            <a:r>
              <a:rPr lang="en-US" dirty="0">
                <a:latin typeface="Alexandria SemiBold" pitchFamily="2" charset="-78"/>
                <a:cs typeface="Alexandria SemiBold" pitchFamily="2" charset="-78"/>
              </a:rPr>
              <a:t>Ben </a:t>
            </a:r>
            <a:r>
              <a:rPr lang="en-US" dirty="0" err="1">
                <a:latin typeface="Alexandria SemiBold" pitchFamily="2" charset="-78"/>
                <a:cs typeface="Alexandria SemiBold" pitchFamily="2" charset="-78"/>
              </a:rPr>
              <a:t>Hammersely</a:t>
            </a:r>
            <a:r>
              <a:rPr lang="ar-SA" dirty="0">
                <a:latin typeface="Alexandria SemiBold" pitchFamily="2" charset="-78"/>
                <a:cs typeface="Alexandria SemiBold" pitchFamily="2" charset="-78"/>
              </a:rPr>
              <a:t> بعنوان : " ثورة مسموعة" ، موضحاً أهمية المزج بين التدوين والصوت في مقال نشرته جريدة الجارديان البريطانية ، وكتب "مع الجمع بين علاقتنا الوطيدة بالصوت، وتفاعلية التدوين عبر الويب ، وسهولة حمل مشغل الصوت </a:t>
            </a:r>
            <a:r>
              <a:rPr lang="en-US" dirty="0">
                <a:latin typeface="Alexandria SemiBold" pitchFamily="2" charset="-78"/>
                <a:cs typeface="Alexandria SemiBold" pitchFamily="2" charset="-78"/>
              </a:rPr>
              <a:t>MP3</a:t>
            </a:r>
            <a:r>
              <a:rPr lang="ar-SA" dirty="0">
                <a:latin typeface="Alexandria SemiBold" pitchFamily="2" charset="-78"/>
                <a:cs typeface="Alexandria SemiBold" pitchFamily="2" charset="-78"/>
              </a:rPr>
              <a:t> ، يبدو أن مشروع البودكاست سيتجه لتقديم الأفضل وليس فقط للمستمع بل كتجربة عالمية أيضاً.</a:t>
            </a:r>
          </a:p>
          <a:p>
            <a:pPr marL="174625" algn="r" rtl="1">
              <a:lnSpc>
                <a:spcPct val="150000"/>
              </a:lnSpc>
            </a:pPr>
            <a:r>
              <a:rPr lang="ar-SA" dirty="0">
                <a:latin typeface="Alexandria SemiBold" pitchFamily="2" charset="-78"/>
                <a:cs typeface="Alexandria SemiBold" pitchFamily="2" charset="-78"/>
              </a:rPr>
              <a:t>    وانتشر اليوم البودكاست في العالم دون حدود ، حيث يمكن لأي شخص إنتاج البودكاست الخاص به ، لذا يعتبر البودكاست أحد أنماط صحافة المواطن. فالجمهور يبحث عما يرضيه من محتوى متوافق مع ميوله ورغباته، فيما هو أشبه بالتطلعات نحو العودة للعصر الذهبي للصحف الجادة، ولكن بطريقة أكثر امتاعاً وأقل تقييداً.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نشأة وتطور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836926" y="2683707"/>
            <a:ext cx="3613886" cy="251460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2106022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3" y="1677236"/>
            <a:ext cx="9367301" cy="4528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72918" y="1859644"/>
            <a:ext cx="9318255" cy="4247317"/>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   فالمحتوى الرقمي الجيد سيجد مساحته من الانتشار والتداول والتفاعل، بينما ينفر الجمهور من المحتوى الأقل أهمية بالنسبة له، والذي لا يمثل محتوى جديراً بالمتابعة والتفاعل.    </a:t>
            </a:r>
            <a:r>
              <a:rPr lang="ar-SA" b="1">
                <a:solidFill>
                  <a:srgbClr val="FF0000"/>
                </a:solidFill>
                <a:latin typeface="Alexandria SemiBold" pitchFamily="2" charset="-78"/>
                <a:cs typeface="Alexandria SemiBold" pitchFamily="2" charset="-78"/>
              </a:rPr>
              <a:t>( الكيف لا الكم </a:t>
            </a:r>
            <a:r>
              <a:rPr lang="ar-SA" b="1" dirty="0">
                <a:solidFill>
                  <a:srgbClr val="FF0000"/>
                </a:solidFill>
                <a:latin typeface="Alexandria SemiBold" pitchFamily="2" charset="-78"/>
                <a:cs typeface="Alexandria SemiBold" pitchFamily="2" charset="-78"/>
              </a:rPr>
              <a:t>)</a:t>
            </a:r>
          </a:p>
          <a:p>
            <a:pPr marL="174625" algn="r" rtl="1">
              <a:lnSpc>
                <a:spcPct val="150000"/>
              </a:lnSpc>
            </a:pPr>
            <a:r>
              <a:rPr lang="ar-SA" dirty="0">
                <a:latin typeface="Alexandria SemiBold" pitchFamily="2" charset="-78"/>
                <a:cs typeface="Alexandria SemiBold" pitchFamily="2" charset="-78"/>
              </a:rPr>
              <a:t>    ويشهد العالم اليوم تحولا  ثقافياً وتكنولوجياً يؤثر بشكل كبير على وسائل الإعلام، وطرق توصيل المعلومات، ومن بين هذه التحولات يبرز البودكاست كأحد الظواهر التي شهدت تطوراً ملحوظاً خلال السنوات القليلة الماضية ، فتنوع محتوي البودكاست بعد أن كان مسموعاً فقط ، أحيانا يكون مرئياً ؛ فهو يحقق مبدأ المحتوي عند الطلب الذي لا يرتبط بموعد للبث .</a:t>
            </a:r>
          </a:p>
          <a:p>
            <a:pPr marL="174625" algn="r" rtl="1">
              <a:lnSpc>
                <a:spcPct val="150000"/>
              </a:lnSpc>
            </a:pPr>
            <a:r>
              <a:rPr lang="ar-SA" dirty="0">
                <a:latin typeface="Alexandria SemiBold" pitchFamily="2" charset="-78"/>
                <a:cs typeface="Alexandria SemiBold" pitchFamily="2" charset="-78"/>
              </a:rPr>
              <a:t>   ويُشكل العنصر المعرفي في البودكاست أساساً للمحتوى، لذا فإن تجربة سماع حلقة واحدة لم يتم الاهتمام بمحتواها قد تنهي علاقة الجمهور مع قناة البودكاست.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نشأة وتطور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730783" y="2569784"/>
            <a:ext cx="3299909" cy="229613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3709162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10840" y="1677236"/>
            <a:ext cx="8228215"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677375" y="1928306"/>
            <a:ext cx="7280185" cy="3831818"/>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خيارات رئيسية لمن يُقدم البودكاست:</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صاحب الفكرة (أو المؤلف): </a:t>
            </a:r>
            <a:r>
              <a:rPr lang="ar-SA" dirty="0">
                <a:latin typeface="Alexandria SemiBold" pitchFamily="2" charset="-78"/>
                <a:cs typeface="Alexandria SemiBold" pitchFamily="2" charset="-78"/>
              </a:rPr>
              <a:t>في هذه الحالة، يقوم مالك الفكرة بتقديم البودكاست بنفسه؛ مما يُضفي شخصية وصوتاً مألوفاً على البودكاست، كما يُساعد في بناء علاقة قوية بين المؤلف والجمهور.</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شخصية مشهورة أو خبير في المجال: </a:t>
            </a:r>
            <a:r>
              <a:rPr lang="ar-SA" dirty="0">
                <a:latin typeface="Alexandria SemiBold" pitchFamily="2" charset="-78"/>
                <a:cs typeface="Alexandria SemiBold" pitchFamily="2" charset="-78"/>
              </a:rPr>
              <a:t>يُمكن أن يكون المُقدم شخصية مشهورة أو خبير في موضوع البودكاست، وهذا يساعد في جذب الاهتمام والمصداقية للبودكاست. كما أن المستمعون يبحثون عن خبرة المُقدم وانخراطه في المحتوى.</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3" y="1143684"/>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مُقدم "بودكاست" </a:t>
            </a:r>
            <a:r>
              <a:rPr lang="en-US" b="1" dirty="0">
                <a:solidFill>
                  <a:srgbClr val="C00000"/>
                </a:solidFill>
                <a:latin typeface="Alexandria ExtraBold" pitchFamily="2" charset="-78"/>
                <a:cs typeface="Alexandria ExtraBold" pitchFamily="2" charset="-78"/>
              </a:rPr>
              <a:t>Podcaster</a:t>
            </a:r>
            <a:r>
              <a:rPr lang="ar-SA" b="1" dirty="0">
                <a:solidFill>
                  <a:srgbClr val="C00000"/>
                </a:solidFill>
                <a:latin typeface="Alexandria ExtraBold" pitchFamily="2" charset="-78"/>
                <a:cs typeface="Alexandria ExtraBold" pitchFamily="2" charset="-78"/>
              </a:rPr>
              <a:t> / </a:t>
            </a:r>
            <a:r>
              <a:rPr lang="en-US" b="1" dirty="0">
                <a:solidFill>
                  <a:srgbClr val="C00000"/>
                </a:solidFill>
                <a:latin typeface="Alexandria ExtraBold" pitchFamily="2" charset="-78"/>
                <a:cs typeface="Alexandria ExtraBold" pitchFamily="2" charset="-78"/>
              </a:rPr>
              <a:t>Host</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3613886" cy="251460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139277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1" y="1677236"/>
            <a:ext cx="7955280" cy="4312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48001" y="2110808"/>
            <a:ext cx="7955280" cy="3831818"/>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مجموعة من المُقدمين: </a:t>
            </a:r>
            <a:r>
              <a:rPr lang="ar-SA" dirty="0">
                <a:latin typeface="Alexandria SemiBold" pitchFamily="2" charset="-78"/>
                <a:cs typeface="Alexandria SemiBold" pitchFamily="2" charset="-78"/>
              </a:rPr>
              <a:t>يمكن أن يكون البودكاست مقدم من قبل فريق متنوع من المقدمين؛ وهذا يُضيف تنوعاً في الآراء والشخصيات. كما يُساعد في توزيع المسؤوليات والحفاظ على انتظام الإصدارات.</a:t>
            </a: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مذيع محترف: </a:t>
            </a:r>
            <a:r>
              <a:rPr lang="ar-SA" dirty="0">
                <a:latin typeface="Alexandria SemiBold" pitchFamily="2" charset="-78"/>
                <a:cs typeface="Alexandria SemiBold" pitchFamily="2" charset="-78"/>
              </a:rPr>
              <a:t>في بعض الأحيان، يتم التعاقد مع مذيع محترف لتقديم البودكاست؛ وهذا الخيار يضمن جودة إنتاجية عالية للبودكاست. </a:t>
            </a:r>
          </a:p>
          <a:p>
            <a:pPr marL="174625" algn="r" rtl="1">
              <a:lnSpc>
                <a:spcPct val="150000"/>
              </a:lnSpc>
            </a:pPr>
            <a:r>
              <a:rPr lang="ar-SA" dirty="0">
                <a:latin typeface="Alexandria SemiBold" pitchFamily="2" charset="-78"/>
                <a:cs typeface="Alexandria SemiBold" pitchFamily="2" charset="-78"/>
              </a:rPr>
              <a:t>  </a:t>
            </a:r>
          </a:p>
          <a:p>
            <a:pPr marL="174625" algn="r" rtl="1">
              <a:lnSpc>
                <a:spcPct val="150000"/>
              </a:lnSpc>
            </a:pPr>
            <a:r>
              <a:rPr lang="ar-SA" dirty="0">
                <a:latin typeface="Alexandria SemiBold" pitchFamily="2" charset="-78"/>
                <a:cs typeface="Alexandria SemiBold" pitchFamily="2" charset="-78"/>
              </a:rPr>
              <a:t>    ويعتمد الخيار الأنسب على طبيعة البودكاست، وأهداف المشروع، والموارد المتاحة. فيجب التفكير في مزايا وعيوب كل خيار لتحديد أفضل مُقدم للبودكاست.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3" y="1143684"/>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مُقدم "بودكاست" </a:t>
            </a:r>
            <a:r>
              <a:rPr lang="en-US" b="1" dirty="0">
                <a:solidFill>
                  <a:srgbClr val="C00000"/>
                </a:solidFill>
                <a:latin typeface="Alexandria ExtraBold" pitchFamily="2" charset="-78"/>
                <a:cs typeface="Alexandria ExtraBold" pitchFamily="2" charset="-78"/>
              </a:rPr>
              <a:t> Podcaster</a:t>
            </a:r>
            <a:r>
              <a:rPr lang="ar-SA" b="1" dirty="0">
                <a:solidFill>
                  <a:srgbClr val="C00000"/>
                </a:solidFill>
                <a:latin typeface="Alexandria ExtraBold" pitchFamily="2" charset="-78"/>
                <a:cs typeface="Alexandria ExtraBold" pitchFamily="2" charset="-78"/>
              </a:rPr>
              <a:t>/ </a:t>
            </a:r>
            <a:r>
              <a:rPr lang="en-US" b="1" dirty="0">
                <a:solidFill>
                  <a:srgbClr val="C00000"/>
                </a:solidFill>
                <a:latin typeface="Alexandria ExtraBold" pitchFamily="2" charset="-78"/>
                <a:cs typeface="Alexandria ExtraBold" pitchFamily="2" charset="-78"/>
              </a:rPr>
              <a:t>Host</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6875" t="58810" b="238"/>
          <a:stretch/>
        </p:blipFill>
        <p:spPr>
          <a:xfrm>
            <a:off x="-158940" y="4049486"/>
            <a:ext cx="2819400" cy="2808514"/>
          </a:xfrm>
          <a:prstGeom prst="rect">
            <a:avLst/>
          </a:prstGeom>
        </p:spPr>
      </p:pic>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2507960" y="6139544"/>
            <a:ext cx="928643" cy="718456"/>
          </a:xfrm>
          <a:prstGeom prst="rect">
            <a:avLst/>
          </a:prstGeom>
        </p:spPr>
      </p:pic>
    </p:spTree>
    <p:extLst>
      <p:ext uri="{BB962C8B-B14F-4D97-AF65-F5344CB8AC3E}">
        <p14:creationId xmlns:p14="http://schemas.microsoft.com/office/powerpoint/2010/main" val="1992701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3" y="1677236"/>
            <a:ext cx="920612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907" y="916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42461" y="945451"/>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09435" y="116592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23873" y="2000562"/>
            <a:ext cx="9042841" cy="3831818"/>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عوامل مهمة يجب مراعاتها عند اختيار مُقدم البودكاست:</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الخبرة والمعرفة: </a:t>
            </a:r>
            <a:r>
              <a:rPr lang="ar-SA" dirty="0">
                <a:latin typeface="Alexandria SemiBold" pitchFamily="2" charset="-78"/>
                <a:cs typeface="Alexandria SemiBold" pitchFamily="2" charset="-78"/>
              </a:rPr>
              <a:t>يجب أن يكون المقدم خبيراً في الموضوع الذي يغطيه البودكاست؛ مما يُضفي مصداقية على المحتوى. فالمستمعون يبحثون عن المعرفة والبصيرة من المقدم.</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مهارات التقديم والأداء: </a:t>
            </a:r>
            <a:r>
              <a:rPr lang="ar-SA" dirty="0">
                <a:latin typeface="Alexandria SemiBold" pitchFamily="2" charset="-78"/>
                <a:cs typeface="Alexandria SemiBold" pitchFamily="2" charset="-78"/>
              </a:rPr>
              <a:t>يجب أن يتقن قواعد اللغة العربية إتقاناً تاماً، فاللغة العربية السليمة من أولويات عمل المذيع، فإن لم يكن متقناً لقواعد اللغة العربية بشكلٍ كافٍ، عليه البدء بتطوير مهاراته، وصقلها قدر الإمكان. ويتسم بالقدرة على إلقاء حديث جذاب وممتع للمستمع، وامتلاك صوت وإيقاع مناسب للبودكاست، وأن يمتلك مهارة إدارة الحوار وتوجيه المحادثة وإشراك الضيوف.</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446918" y="1161056"/>
            <a:ext cx="3720798"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سمات مُقدم "البودكاست"</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2831116" cy="1969936"/>
          </a:xfrm>
          <a:prstGeom prst="rect">
            <a:avLst/>
          </a:prstGeom>
        </p:spPr>
      </p:pic>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6529" y="1677235"/>
            <a:ext cx="9699171" cy="462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907" y="916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42461" y="945451"/>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09435" y="116592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763487" y="1718075"/>
            <a:ext cx="9552214" cy="4778231"/>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الشخصية والحضور:</a:t>
            </a:r>
            <a:r>
              <a:rPr lang="ar-SA" dirty="0">
                <a:latin typeface="Alexandria SemiBold" pitchFamily="2" charset="-78"/>
                <a:cs typeface="Alexandria SemiBold" pitchFamily="2" charset="-78"/>
              </a:rPr>
              <a:t> يجب أن يتمتع المُقدم بشخصية قوية وممتعة              للاستماع إليها ، والحضور الإيجابي والطاقة الإيجابية لجذب المستمعين. فيجب اختيار الشخصية المناسبة لنوع البودكاست وجمهوره.</a:t>
            </a:r>
          </a:p>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الاتصال والتواصل: </a:t>
            </a:r>
            <a:r>
              <a:rPr lang="ar-SA" dirty="0">
                <a:latin typeface="Alexandria SemiBold" pitchFamily="2" charset="-78"/>
                <a:cs typeface="Alexandria SemiBold" pitchFamily="2" charset="-78"/>
              </a:rPr>
              <a:t>يجب أن يتسم مُقدم "البودكاست" بالقدرة على التواصل مع الجمهور وإشراكهم في المحتوى، علاوة على القدرة على توضيح الأفكار بوضوح وبلغة سهلة الفهم، والرد على أسئلة المستمعين وتفاعلهم.</a:t>
            </a:r>
          </a:p>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الموثوقية والاعتمادية: </a:t>
            </a:r>
            <a:r>
              <a:rPr lang="ar-SA" dirty="0">
                <a:latin typeface="Alexandria SemiBold" pitchFamily="2" charset="-78"/>
                <a:cs typeface="Alexandria SemiBold" pitchFamily="2" charset="-78"/>
              </a:rPr>
              <a:t>يجب الالتزام بالإنتاج المنتظم للبودكاست، والقدرة على الالتزام بالجداول الزمنية والمواعيد النهائية، وان يتمتع بالمصداقية والسمعة الطيبة للمُقدم.</a:t>
            </a:r>
          </a:p>
          <a:p>
            <a:pPr marL="174625" algn="ctr" rtl="1">
              <a:lnSpc>
                <a:spcPct val="150000"/>
              </a:lnSpc>
            </a:pPr>
            <a:r>
              <a:rPr lang="ar-SA" dirty="0">
                <a:solidFill>
                  <a:srgbClr val="843C0C"/>
                </a:solidFill>
                <a:latin typeface="Alexandria SemiBold" pitchFamily="2" charset="-78"/>
                <a:cs typeface="Alexandria SemiBold" pitchFamily="2" charset="-78"/>
              </a:rPr>
              <a:t>إن توافر هذه المهارات وتضافرها مع أهداف ونوع البودكاست سيساعد في اختيار المُقدم الأنسب. فالتجربة والتقييم المستمر للأداء هما أيضاً أمران بالغا الأهمية.</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3364" y="1143684"/>
            <a:ext cx="3683630"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سمات مُقدم "البودكاست"</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2150578" cy="1496407"/>
          </a:xfrm>
          <a:prstGeom prst="rect">
            <a:avLst/>
          </a:prstGeom>
        </p:spPr>
      </p:pic>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406987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6" y="1556140"/>
            <a:ext cx="10058400" cy="4736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061884" y="1592977"/>
            <a:ext cx="10220632" cy="4662815"/>
          </a:xfrm>
          <a:prstGeom prst="rect">
            <a:avLst/>
          </a:prstGeom>
          <a:noFill/>
        </p:spPr>
        <p:txBody>
          <a:bodyPr wrap="square" rtlCol="0">
            <a:spAutoFit/>
          </a:bodyPr>
          <a:lstStyle/>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التعليمي </a:t>
            </a:r>
            <a:r>
              <a:rPr lang="en-US" dirty="0">
                <a:solidFill>
                  <a:srgbClr val="0070C0"/>
                </a:solidFill>
                <a:latin typeface="Alexandria SemiBold" pitchFamily="2" charset="-78"/>
                <a:cs typeface="Alexandria SemiBold" pitchFamily="2" charset="-78"/>
              </a:rPr>
              <a:t>Educational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يهدف إلى تنمية المهارات المعرفية للمستمعين من خلال تقديم محتوى تعليمي وتثقيفي، ويغطي مواضيع مثل العلوم، والتكنولوجيا، والتاريخ، والفلسفة ... وغيرها.   </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الترفيهي: </a:t>
            </a:r>
            <a:r>
              <a:rPr lang="ar-SA" dirty="0">
                <a:latin typeface="Alexandria SemiBold" pitchFamily="2" charset="-78"/>
                <a:cs typeface="Alexandria SemiBold" pitchFamily="2" charset="-78"/>
              </a:rPr>
              <a:t>يركز على المحتوى الترفيهي والجذاب بشكل عام، ويشمل الحوارات المرحة، والقصص، والكوميديا، والألغاز.   </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الخبري/الإعلامي </a:t>
            </a:r>
            <a:r>
              <a:rPr lang="en-US" dirty="0">
                <a:solidFill>
                  <a:srgbClr val="0070C0"/>
                </a:solidFill>
                <a:latin typeface="Alexandria SemiBold" pitchFamily="2" charset="-78"/>
                <a:cs typeface="Alexandria SemiBold" pitchFamily="2" charset="-78"/>
              </a:rPr>
              <a:t>News and Current affairs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يقدم تغطية إخبارية وتحليلات، والآراء حول الأحداث الجارية بشكل عميق وموضوعي. </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الشخصي : </a:t>
            </a:r>
            <a:r>
              <a:rPr lang="ar-SA" dirty="0">
                <a:latin typeface="Alexandria SemiBold" pitchFamily="2" charset="-78"/>
                <a:cs typeface="Alexandria SemiBold" pitchFamily="2" charset="-78"/>
              </a:rPr>
              <a:t>يركز على المحتوى المرتبط بحياة الشخص المسئول عن إنشائها وتجاربهم الشخصية ، وقد يتناول مواضيع مثل تطوير الذات، والصحة، والعلاقات. </a:t>
            </a:r>
          </a:p>
          <a:p>
            <a:pPr marL="174625" algn="r" rtl="1">
              <a:lnSpc>
                <a:spcPct val="150000"/>
              </a:lnSpc>
            </a:pPr>
            <a:r>
              <a:rPr lang="ar-SA" dirty="0">
                <a:latin typeface="Alexandria SemiBold" pitchFamily="2" charset="-78"/>
                <a:cs typeface="Alexandria SemiBold" pitchFamily="2" charset="-78"/>
              </a:rPr>
              <a:t>  </a:t>
            </a:r>
            <a:r>
              <a:rPr lang="ar-SA" dirty="0">
                <a:solidFill>
                  <a:srgbClr val="843C0C"/>
                </a:solidFill>
                <a:latin typeface="Alexandria SemiBold" pitchFamily="2" charset="-78"/>
                <a:cs typeface="Alexandria SemiBold" pitchFamily="2" charset="-78"/>
              </a:rPr>
              <a:t>عند تحديد نوع البودكاست الذي سيناسب جمهورك، من المهم النظر إلى أهدافك وتفضيلات المستمعين المستهدفين، هذا سيساعدك في إنشاء محتوى مناسب وجذاب.</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6" y="1051085"/>
            <a:ext cx="4317176"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الهدف</a:t>
            </a:r>
            <a:endParaRPr lang="en-US"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241" t="59286" r="32634" b="476"/>
          <a:stretch/>
        </p:blipFill>
        <p:spPr>
          <a:xfrm>
            <a:off x="527" y="2479305"/>
            <a:ext cx="1606183" cy="1292595"/>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1214151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613557"/>
            <a:ext cx="10257378" cy="4679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88348" y="1599792"/>
            <a:ext cx="10430359" cy="4662815"/>
          </a:xfrm>
          <a:prstGeom prst="rect">
            <a:avLst/>
          </a:prstGeom>
          <a:noFill/>
        </p:spPr>
        <p:txBody>
          <a:bodyPr wrap="square" rtlCol="0">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هناك ستة أنواع رئيسية للبودكاست من حيث الشكل: </a:t>
            </a:r>
            <a:r>
              <a:rPr lang="en-US" dirty="0">
                <a:solidFill>
                  <a:srgbClr val="C00000"/>
                </a:solidFill>
                <a:latin typeface="Alexandria SemiBold" pitchFamily="2" charset="-78"/>
                <a:cs typeface="Alexandria SemiBold" pitchFamily="2" charset="-78"/>
              </a:rPr>
              <a:t>Format</a:t>
            </a:r>
            <a:endParaRPr lang="ar-SA" dirty="0">
              <a:solidFill>
                <a:srgbClr val="C00000"/>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الفردي </a:t>
            </a:r>
            <a:r>
              <a:rPr lang="en-US" dirty="0">
                <a:solidFill>
                  <a:srgbClr val="0070C0"/>
                </a:solidFill>
                <a:latin typeface="Alexandria SemiBold" pitchFamily="2" charset="-78"/>
                <a:cs typeface="Alexandria SemiBold" pitchFamily="2" charset="-78"/>
              </a:rPr>
              <a:t>The Solo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يكون فيه مُقدم واحد </a:t>
            </a:r>
            <a:r>
              <a:rPr lang="en-US" dirty="0">
                <a:latin typeface="Alexandria SemiBold" pitchFamily="2" charset="-78"/>
                <a:cs typeface="Alexandria SemiBold" pitchFamily="2" charset="-78"/>
              </a:rPr>
              <a:t>One Host</a:t>
            </a:r>
            <a:r>
              <a:rPr lang="ar-SA" dirty="0">
                <a:latin typeface="Alexandria SemiBold" pitchFamily="2" charset="-78"/>
                <a:cs typeface="Alexandria SemiBold" pitchFamily="2" charset="-78"/>
              </a:rPr>
              <a:t> – دون ضيوف -يناقش موضوعاً   واحداً أو أكثر في كل حلقة. ويستخدم أسلوب السرد القصصي لجذب انتباه المستمعين لموضوع البودكاست . مثال: </a:t>
            </a:r>
            <a:r>
              <a:rPr lang="ar-SA" dirty="0">
                <a:solidFill>
                  <a:srgbClr val="C00000"/>
                </a:solidFill>
                <a:latin typeface="Alexandria SemiBold" pitchFamily="2" charset="-78"/>
                <a:cs typeface="Alexandria SemiBold" pitchFamily="2" charset="-78"/>
              </a:rPr>
              <a:t>بودكاست"اعقلوا الكلمة</a:t>
            </a:r>
            <a:r>
              <a:rPr lang="ar-SA" dirty="0">
                <a:latin typeface="Alexandria SemiBold" pitchFamily="2" charset="-78"/>
                <a:cs typeface="Alexandria SemiBold" pitchFamily="2" charset="-78"/>
              </a:rPr>
              <a:t>".                                    </a:t>
            </a:r>
            <a:r>
              <a:rPr lang="ar-SA" dirty="0">
                <a:solidFill>
                  <a:schemeClr val="accent2">
                    <a:lumMod val="75000"/>
                  </a:schemeClr>
                </a:solidFill>
                <a:latin typeface="Alexandria SemiBold" pitchFamily="2" charset="-78"/>
                <a:cs typeface="Alexandria SemiBold" pitchFamily="2" charset="-78"/>
              </a:rPr>
              <a:t>ومن أهم مميزات هذا النوع:</a:t>
            </a:r>
          </a:p>
          <a:p>
            <a:pPr marL="914400" indent="-23177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تنوع موضوعاته ثقافي أو اقتصادي أو أي موضوع يثير اهتمام المتلقي.</a:t>
            </a:r>
          </a:p>
          <a:p>
            <a:pPr marL="914400" indent="-23177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سهل في إعداده وإنتاجه؛ لأنه لا يعتمد على وجود ضيوف أو مُقدم مُشارك.</a:t>
            </a:r>
          </a:p>
          <a:p>
            <a:pPr marL="914400" indent="-23177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القرب من الجمهور: فيشعر الجمهور بوجود علاقة بينه وبين مقدم البودكاست كأنه صديق يتحدث معه في الغرفة.</a:t>
            </a:r>
          </a:p>
          <a:p>
            <a:pPr marL="914400" indent="-23177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القدرة على التحكم الكامل في عملية التسجيل والتحرير، فيمكنك كتابة سكريبت بالطريقة        التي تريد تسجيلها، وإذا لم يعجبك جزء من الحلقة، فيمكن إعادة تسجيلها في أي وقت.</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314" r="36613" b="65806"/>
          <a:stretch/>
        </p:blipFill>
        <p:spPr>
          <a:xfrm flipH="1">
            <a:off x="-110324" y="2485604"/>
            <a:ext cx="2383242" cy="2169408"/>
          </a:xfrm>
          <a:prstGeom prst="rect">
            <a:avLst/>
          </a:prstGeom>
        </p:spPr>
      </p:pic>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239145" y="1031589"/>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332530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9677" y="1613557"/>
            <a:ext cx="8347588" cy="4580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90334" y="1931241"/>
            <a:ext cx="7300453" cy="3831818"/>
          </a:xfrm>
          <a:prstGeom prst="rect">
            <a:avLst/>
          </a:prstGeom>
          <a:noFill/>
        </p:spPr>
        <p:txBody>
          <a:bodyPr wrap="square" rtlCol="0">
            <a:spAutoFit/>
          </a:bodyPr>
          <a:lstStyle/>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ومن أبرز تحديات البودكاست الفردي هذا النوع: </a:t>
            </a:r>
            <a:r>
              <a:rPr lang="en-US" dirty="0">
                <a:solidFill>
                  <a:schemeClr val="accent2">
                    <a:lumMod val="75000"/>
                  </a:schemeClr>
                </a:solidFill>
                <a:latin typeface="Alexandria SemiBold" pitchFamily="2" charset="-78"/>
                <a:cs typeface="Alexandria SemiBold" pitchFamily="2" charset="-78"/>
              </a:rPr>
              <a:t>Challenges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يصعب الحفاظ على اهتمام الجمهور في البودكاست الفردي؛ لذا يجب أن تبحث عن نقاط القوة التي تجذب الجمهور... هل عن طريق السرد الطويل؟ أم عن طريق الموضوع. فأنت الشخص الوحيد الذي يستطيع جذب انتباه جمهورك.</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الشعور بالوحدة أثناء عمل بودكاست فردي، وهنا يمكن التغلب على ذلك بالاستعانة بمساعدين في الإعداد ، كما يمكن التواصل مع مُقدمي بودكاست آخرين وبناء جمهور مشارك على شبكات التواصل الاجتماعي.</a:t>
            </a: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2246325"/>
            <a:ext cx="2908854" cy="1330941"/>
          </a:xfrm>
          <a:prstGeom prst="rect">
            <a:avLst/>
          </a:prstGeom>
        </p:spPr>
      </p:pic>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7419" t="59140"/>
          <a:stretch/>
        </p:blipFill>
        <p:spPr>
          <a:xfrm>
            <a:off x="0" y="4054899"/>
            <a:ext cx="3425214" cy="280219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239145" y="1031589"/>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22663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778435"/>
            <a:ext cx="10405986" cy="4416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4839" y="1972550"/>
            <a:ext cx="10265404" cy="4247317"/>
          </a:xfrm>
          <a:prstGeom prst="rect">
            <a:avLst/>
          </a:prstGeom>
          <a:noFill/>
        </p:spPr>
        <p:txBody>
          <a:bodyPr wrap="square" rtlCol="0">
            <a:spAutoFit/>
          </a:bodyPr>
          <a:lstStyle/>
          <a:p>
            <a:pPr marL="293688" indent="-2286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البودكاست الحواري </a:t>
            </a:r>
            <a:r>
              <a:rPr lang="en-US" dirty="0">
                <a:solidFill>
                  <a:srgbClr val="0070C0"/>
                </a:solidFill>
                <a:latin typeface="Alexandria SemiBold" pitchFamily="2" charset="-78"/>
                <a:cs typeface="Alexandria SemiBold" pitchFamily="2" charset="-78"/>
              </a:rPr>
              <a:t>The Interview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هو برنامج يتحدث فيه مقدمي البودكاست </a:t>
            </a:r>
            <a:r>
              <a:rPr lang="en-US" dirty="0">
                <a:latin typeface="Alexandria SemiBold" pitchFamily="2" charset="-78"/>
                <a:cs typeface="Alexandria SemiBold" pitchFamily="2" charset="-78"/>
              </a:rPr>
              <a:t>Hosts</a:t>
            </a:r>
            <a:r>
              <a:rPr lang="ar-SA" dirty="0">
                <a:latin typeface="Alexandria SemiBold" pitchFamily="2" charset="-78"/>
                <a:cs typeface="Alexandria SemiBold" pitchFamily="2" charset="-78"/>
              </a:rPr>
              <a:t> مع ضيف في كل حلقة. ويُعد أكثر أنواع البودكاست شيوعاً؛ لأنه يعتمد على شخصيات ذات صلة بالموضوع بشكل أساسي كمصدر للمعلومات. </a:t>
            </a:r>
            <a:r>
              <a:rPr lang="ar-SA" sz="1400" dirty="0">
                <a:solidFill>
                  <a:srgbClr val="C00000"/>
                </a:solidFill>
                <a:latin typeface="Alexandria SemiBold" pitchFamily="2" charset="-78"/>
                <a:cs typeface="Alexandria SemiBold" pitchFamily="2" charset="-78"/>
              </a:rPr>
              <a:t>مثل بودكاست </a:t>
            </a:r>
            <a:r>
              <a:rPr lang="ar-SA" dirty="0">
                <a:solidFill>
                  <a:srgbClr val="C00000"/>
                </a:solidFill>
                <a:latin typeface="Alexandria SemiBold" pitchFamily="2" charset="-78"/>
                <a:cs typeface="Alexandria SemiBold" pitchFamily="2" charset="-78"/>
              </a:rPr>
              <a:t>"فنجان</a:t>
            </a:r>
            <a:r>
              <a:rPr lang="ar-SA" sz="1400" dirty="0">
                <a:solidFill>
                  <a:srgbClr val="C00000"/>
                </a:solidFill>
                <a:latin typeface="Alexandria SemiBold" pitchFamily="2" charset="-78"/>
                <a:cs typeface="Alexandria SemiBold" pitchFamily="2" charset="-78"/>
              </a:rPr>
              <a:t>" و </a:t>
            </a:r>
            <a:r>
              <a:rPr lang="ar-SA" sz="1600" dirty="0">
                <a:solidFill>
                  <a:srgbClr val="C00000"/>
                </a:solidFill>
                <a:latin typeface="Alexandria SemiBold" pitchFamily="2" charset="-78"/>
                <a:cs typeface="Alexandria SemiBold" pitchFamily="2" charset="-78"/>
              </a:rPr>
              <a:t>" سوالف بيزنس"</a:t>
            </a:r>
            <a:endParaRPr lang="ar-SA" sz="2000" dirty="0">
              <a:solidFill>
                <a:srgbClr val="C00000"/>
              </a:solidFill>
              <a:latin typeface="Alexandria SemiBold" pitchFamily="2" charset="-78"/>
              <a:cs typeface="Alexandria SemiBold" pitchFamily="2" charset="-78"/>
            </a:endParaRPr>
          </a:p>
          <a:p>
            <a:pPr marL="174625" algn="r" rtl="1">
              <a:lnSpc>
                <a:spcPct val="150000"/>
              </a:lnSpc>
            </a:pPr>
            <a:r>
              <a:rPr lang="ar-SA" dirty="0">
                <a:latin typeface="Alexandria SemiBold" pitchFamily="2" charset="-78"/>
                <a:cs typeface="Alexandria SemiBold" pitchFamily="2" charset="-78"/>
              </a:rPr>
              <a:t> </a:t>
            </a:r>
            <a:r>
              <a:rPr lang="ar-SA" dirty="0">
                <a:solidFill>
                  <a:schemeClr val="accent2">
                    <a:lumMod val="75000"/>
                  </a:schemeClr>
                </a:solidFill>
                <a:latin typeface="Alexandria SemiBold" pitchFamily="2" charset="-78"/>
                <a:cs typeface="Alexandria SemiBold" pitchFamily="2" charset="-78"/>
              </a:rPr>
              <a:t>ومن أهم مميزات هذا النوع: </a:t>
            </a:r>
            <a:r>
              <a:rPr lang="en-US" dirty="0">
                <a:solidFill>
                  <a:schemeClr val="accent2">
                    <a:lumMod val="75000"/>
                  </a:schemeClr>
                </a:solidFill>
                <a:latin typeface="Alexandria SemiBold" pitchFamily="2" charset="-78"/>
                <a:cs typeface="Alexandria SemiBold" pitchFamily="2" charset="-78"/>
              </a:rPr>
              <a:t>Benefits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تنوع موضوعاته ثقافي أو اقتصادي أو أي موضوع يثير اهتمام المتلقي.</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سهل في إعداده وإنتاجه؛ طالما يمكنك جذب ضيف في كل حلقة من البرنامج.</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جذب جمهور كبير : من السهل زيادة عدد جمهور متابعي هذا النوع؛ لأنك تجذب جمهور الضيف بالإضافة إلى جمهورك.</a:t>
            </a:r>
          </a:p>
          <a:p>
            <a:pPr marL="398463" indent="-339725" algn="r" rtl="1">
              <a:lnSpc>
                <a:spcPct val="150000"/>
              </a:lnSpc>
              <a:buClr>
                <a:schemeClr val="accent2">
                  <a:lumMod val="75000"/>
                </a:schemeClr>
              </a:buClr>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من أبرز تحدياته </a:t>
            </a:r>
            <a:r>
              <a:rPr lang="en-US" dirty="0">
                <a:solidFill>
                  <a:schemeClr val="accent2">
                    <a:lumMod val="75000"/>
                  </a:schemeClr>
                </a:solidFill>
                <a:latin typeface="Alexandria SemiBold" pitchFamily="2" charset="-78"/>
                <a:cs typeface="Alexandria SemiBold" pitchFamily="2" charset="-78"/>
              </a:rPr>
              <a:t>Challenges</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قد يكون جذب الضيوف أمراً صعباً، فيعتمد نجاح البودكاست الحواري على قدرتك على جذب ضيوف مُثيرين لاهتمام الجمهور.</a:t>
            </a: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67944" b="64731"/>
          <a:stretch/>
        </p:blipFill>
        <p:spPr>
          <a:xfrm>
            <a:off x="0" y="3009163"/>
            <a:ext cx="1879114" cy="1505188"/>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239146" y="1283731"/>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34349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689965"/>
            <a:ext cx="10073148" cy="4602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4839" y="1656621"/>
            <a:ext cx="10073148" cy="4662815"/>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بودكاست المائدة المستديرة </a:t>
            </a:r>
            <a:r>
              <a:rPr lang="en-US" dirty="0">
                <a:solidFill>
                  <a:srgbClr val="0070C0"/>
                </a:solidFill>
                <a:latin typeface="Alexandria SemiBold" pitchFamily="2" charset="-78"/>
                <a:cs typeface="Alexandria SemiBold" pitchFamily="2" charset="-78"/>
              </a:rPr>
              <a:t>The Roundtable Podcast</a:t>
            </a:r>
            <a:r>
              <a:rPr lang="ar-SA" dirty="0">
                <a:solidFill>
                  <a:srgbClr val="0070C0"/>
                </a:solidFill>
                <a:latin typeface="Alexandria SemiBold" pitchFamily="2" charset="-78"/>
                <a:cs typeface="Alexandria SemiBold" pitchFamily="2" charset="-78"/>
              </a:rPr>
              <a:t>: </a:t>
            </a:r>
          </a:p>
          <a:p>
            <a:pPr marL="174625" algn="r" rtl="1">
              <a:lnSpc>
                <a:spcPct val="150000"/>
              </a:lnSpc>
            </a:pPr>
            <a:r>
              <a:rPr lang="ar-SA" dirty="0">
                <a:latin typeface="Alexandria SemiBold" pitchFamily="2" charset="-78"/>
                <a:cs typeface="Alexandria SemiBold" pitchFamily="2" charset="-78"/>
              </a:rPr>
              <a:t>هو برنامج حواري متعدد من  مقدمي البودكاست </a:t>
            </a:r>
            <a:r>
              <a:rPr lang="en-US" dirty="0">
                <a:latin typeface="Alexandria SemiBold" pitchFamily="2" charset="-78"/>
                <a:cs typeface="Alexandria SemiBold" pitchFamily="2" charset="-78"/>
              </a:rPr>
              <a:t>Hosts</a:t>
            </a:r>
            <a:r>
              <a:rPr lang="ar-SA" dirty="0">
                <a:latin typeface="Alexandria SemiBold" pitchFamily="2" charset="-78"/>
                <a:cs typeface="Alexandria SemiBold" pitchFamily="2" charset="-78"/>
              </a:rPr>
              <a:t> أو ضيوف يدير الحوار معهم مُقدم واحد. ويناقشون موضوعات في مجال محدد بكل حلقة. ويتسم بالمرونة مقارنة بالبودكاست الفردي أو الحواري . </a:t>
            </a:r>
            <a:r>
              <a:rPr lang="ar-SA" dirty="0">
                <a:solidFill>
                  <a:srgbClr val="C00000"/>
                </a:solidFill>
                <a:latin typeface="Alexandria SemiBold" pitchFamily="2" charset="-78"/>
                <a:cs typeface="Alexandria SemiBold" pitchFamily="2" charset="-78"/>
              </a:rPr>
              <a:t>مثل يودكاست " بودكاسترز"</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ومن أهم مزايا هذا النوع: </a:t>
            </a:r>
            <a:r>
              <a:rPr lang="en-US" dirty="0">
                <a:solidFill>
                  <a:schemeClr val="accent2">
                    <a:lumMod val="75000"/>
                  </a:schemeClr>
                </a:solidFill>
                <a:latin typeface="Alexandria SemiBold" pitchFamily="2" charset="-78"/>
                <a:cs typeface="Alexandria SemiBold" pitchFamily="2" charset="-78"/>
              </a:rPr>
              <a:t>Benefits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إن وجود عدد من مقدمي البرنامج يجعل من السهل تقاسم عبء الإنتاج من إعداد وتحرير ومونتاج.</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يخلق مساحة لعرض وجهات النظر المختلفة؛ لذا يتسم بالمتعة والقدرة على جذب انتباه الجمهور.</a:t>
            </a:r>
          </a:p>
          <a:p>
            <a:pPr marL="398463" indent="-339725" algn="r" rtl="1">
              <a:lnSpc>
                <a:spcPct val="150000"/>
              </a:lnSpc>
              <a:buClr>
                <a:schemeClr val="accent2">
                  <a:lumMod val="75000"/>
                </a:schemeClr>
              </a:buClr>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من أبرز تحدياته </a:t>
            </a:r>
            <a:r>
              <a:rPr lang="en-US" dirty="0">
                <a:solidFill>
                  <a:schemeClr val="accent2">
                    <a:lumMod val="75000"/>
                  </a:schemeClr>
                </a:solidFill>
                <a:latin typeface="Alexandria SemiBold" pitchFamily="2" charset="-78"/>
                <a:cs typeface="Alexandria SemiBold" pitchFamily="2" charset="-78"/>
              </a:rPr>
              <a:t>Challenges</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يستغرق وقت في إعداده ، وفي إيجاد ايقاع مشترك مع مقدمي البودكاست بأن يأخذ كل شخص وقته في التحدث دون مقاطعة بعضهم البعض.</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58695" y="1182134"/>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9" name="Picture 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3871" r="74113" b="58710"/>
          <a:stretch/>
        </p:blipFill>
        <p:spPr>
          <a:xfrm>
            <a:off x="-121338" y="2793803"/>
            <a:ext cx="1962988" cy="1596074"/>
          </a:xfrm>
          <a:prstGeom prst="rect">
            <a:avLst/>
          </a:prstGeom>
        </p:spPr>
      </p:pic>
    </p:spTree>
    <p:extLst>
      <p:ext uri="{BB962C8B-B14F-4D97-AF65-F5344CB8AC3E}">
        <p14:creationId xmlns:p14="http://schemas.microsoft.com/office/powerpoint/2010/main" val="27124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9587" y="1556140"/>
            <a:ext cx="1005840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89587" y="1685135"/>
            <a:ext cx="10058400"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بودكاست إعادة تنسيق المحتوى   </a:t>
            </a:r>
            <a:r>
              <a:rPr lang="en-US" dirty="0">
                <a:solidFill>
                  <a:srgbClr val="0070C0"/>
                </a:solidFill>
                <a:latin typeface="Alexandria SemiBold" pitchFamily="2" charset="-78"/>
                <a:cs typeface="Alexandria SemiBold" pitchFamily="2" charset="-78"/>
              </a:rPr>
              <a:t>The Reformatted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عبارة عن إصدارات صوتية لمحتوى مكتوب في الموقع أو لمحتوي فيديو . فيقوم مستخدموا " يوتيوب" أو المدونون بإنشاء إصدارات صوتية من مقاطع فيديو أو المدونات الخاصة بهم بإنشاء بودكاست لإعادة إنتاج المحتوى بصيغ صوتية. كما تقوم المؤسسات الصحفية بإعادة نشر المحتوى المكتوب في موقعها الإلكتروني بصيغ مسموعة؛ </a:t>
            </a:r>
            <a:r>
              <a:rPr lang="ar-SA" dirty="0">
                <a:solidFill>
                  <a:srgbClr val="C00000"/>
                </a:solidFill>
                <a:latin typeface="Alexandria SemiBold" pitchFamily="2" charset="-78"/>
                <a:cs typeface="Alexandria SemiBold" pitchFamily="2" charset="-78"/>
              </a:rPr>
              <a:t>مثل بودكاست " إيجاز" بجريدة الشرق الأوسط.</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ومن أهم مزايا هذا النوع: </a:t>
            </a:r>
            <a:r>
              <a:rPr lang="en-US" dirty="0">
                <a:solidFill>
                  <a:schemeClr val="accent2">
                    <a:lumMod val="75000"/>
                  </a:schemeClr>
                </a:solidFill>
                <a:latin typeface="Alexandria SemiBold" pitchFamily="2" charset="-78"/>
                <a:cs typeface="Alexandria SemiBold" pitchFamily="2" charset="-78"/>
              </a:rPr>
              <a:t>Benefits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السرعة في إنتاج حلقات البودكاست المعاد إنتاج محتواه يصيغة أخرى؛ إذ لا يستغرق أكثر من 5 دقائق لكل حلقة.</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تعتبر طريقة مميزة لجذب جمهور جديد وتلبيه رغباته، فقد يرغب الجمهور في تحميل الحلقات والاستماع لها دون الاتصال بالإنترنت.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7246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925431"/>
            <a:ext cx="1823549" cy="1823549"/>
          </a:xfrm>
          <a:prstGeom prst="rect">
            <a:avLst/>
          </a:prstGeom>
        </p:spPr>
      </p:pic>
    </p:spTree>
    <p:extLst>
      <p:ext uri="{BB962C8B-B14F-4D97-AF65-F5344CB8AC3E}">
        <p14:creationId xmlns:p14="http://schemas.microsoft.com/office/powerpoint/2010/main" val="32187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9587" y="1556140"/>
            <a:ext cx="1005840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89587" y="1685135"/>
            <a:ext cx="10058400"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بودكاست القصص غير الخيالية </a:t>
            </a:r>
            <a:r>
              <a:rPr lang="en-US" dirty="0">
                <a:solidFill>
                  <a:srgbClr val="0070C0"/>
                </a:solidFill>
                <a:latin typeface="Alexandria SemiBold" pitchFamily="2" charset="-78"/>
                <a:cs typeface="Alexandria SemiBold" pitchFamily="2" charset="-78"/>
              </a:rPr>
              <a:t>The Narrative Nonfiction Podcast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ويقوم المُقدمون بعمل مقابلات أو بسرد أحداثاً ماضية أو حالية، أو ينتجون تسجيلات ميدانية مباشرة حول أحداث أو موضوعات تاريخية محددة. ويناسب هذا النوع قصص الجرائم الحقيقية والموضوعات التاريخية، ويعتمد في سرده على قالب القصة القائم على الحقائق.</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ومن أهم مميزات هذا النوع: </a:t>
            </a:r>
            <a:r>
              <a:rPr lang="en-US" dirty="0">
                <a:solidFill>
                  <a:schemeClr val="accent2">
                    <a:lumMod val="75000"/>
                  </a:schemeClr>
                </a:solidFill>
                <a:latin typeface="Alexandria SemiBold" pitchFamily="2" charset="-78"/>
                <a:cs typeface="Alexandria SemiBold" pitchFamily="2" charset="-78"/>
              </a:rPr>
              <a:t>Benefits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يتسم بالإبداع في السرد القصصي بالطريقة التي يري المُقدم أنها مناسبة للجمهور.</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غالباً ما يتم دمج أنواع أخرى من الوسائط كالصوت والحوارات ومقاطع الأخبار والموسيقى... وغيرها لسرد ورواية القصة.</a:t>
            </a:r>
          </a:p>
          <a:p>
            <a:pPr marL="58738" algn="r" rtl="1">
              <a:lnSpc>
                <a:spcPct val="150000"/>
              </a:lnSpc>
              <a:buClr>
                <a:schemeClr val="accent2">
                  <a:lumMod val="75000"/>
                </a:schemeClr>
              </a:buClr>
            </a:pPr>
            <a:r>
              <a:rPr lang="ar-SA" dirty="0">
                <a:solidFill>
                  <a:schemeClr val="accent2">
                    <a:lumMod val="75000"/>
                  </a:schemeClr>
                </a:solidFill>
                <a:latin typeface="Alexandria SemiBold" pitchFamily="2" charset="-78"/>
                <a:cs typeface="Alexandria SemiBold" pitchFamily="2" charset="-78"/>
              </a:rPr>
              <a:t>  من أبرز تحدياته </a:t>
            </a:r>
            <a:r>
              <a:rPr lang="en-US" dirty="0">
                <a:solidFill>
                  <a:schemeClr val="accent2">
                    <a:lumMod val="75000"/>
                  </a:schemeClr>
                </a:solidFill>
                <a:latin typeface="Alexandria SemiBold" pitchFamily="2" charset="-78"/>
                <a:cs typeface="Alexandria SemiBold" pitchFamily="2" charset="-78"/>
              </a:rPr>
              <a:t>Challenges</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يستغرق وقتاً طويلاً في الإنتاج، بدءاً من </a:t>
            </a:r>
            <a:r>
              <a:rPr lang="ar-SA">
                <a:latin typeface="Alexandria SemiBold" pitchFamily="2" charset="-78"/>
                <a:cs typeface="Alexandria SemiBold" pitchFamily="2" charset="-78"/>
              </a:rPr>
              <a:t>البحث عن المطلوب </a:t>
            </a:r>
            <a:r>
              <a:rPr lang="ar-SA" dirty="0">
                <a:latin typeface="Alexandria SemiBold" pitchFamily="2" charset="-78"/>
                <a:cs typeface="Alexandria SemiBold" pitchFamily="2" charset="-78"/>
              </a:rPr>
              <a:t>لإنتاج حلقة جذابة. كما يواجه تحدي في تحرير القصة، إذا لم تركز في العناصر الرئيسية سوف تتحول القصة في اتجاه مختلف.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7246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9" name="Picture 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3871" r="74113" b="58710"/>
          <a:stretch/>
        </p:blipFill>
        <p:spPr>
          <a:xfrm>
            <a:off x="75591" y="2983980"/>
            <a:ext cx="1644721" cy="1473719"/>
          </a:xfrm>
          <a:prstGeom prst="rect">
            <a:avLst/>
          </a:prstGeom>
        </p:spPr>
      </p:pic>
    </p:spTree>
    <p:extLst>
      <p:ext uri="{BB962C8B-B14F-4D97-AF65-F5344CB8AC3E}">
        <p14:creationId xmlns:p14="http://schemas.microsoft.com/office/powerpoint/2010/main" val="204371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8697" y="1556140"/>
            <a:ext cx="949929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48697" y="1685135"/>
            <a:ext cx="9499289" cy="4662815"/>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بودكاست القصص الخيالية </a:t>
            </a:r>
            <a:r>
              <a:rPr lang="en-US" dirty="0">
                <a:solidFill>
                  <a:srgbClr val="0070C0"/>
                </a:solidFill>
                <a:latin typeface="Alexandria SemiBold" pitchFamily="2" charset="-78"/>
                <a:cs typeface="Alexandria SemiBold" pitchFamily="2" charset="-78"/>
              </a:rPr>
              <a:t>The Fiction Podcast</a:t>
            </a:r>
            <a:r>
              <a:rPr lang="ar-SA" dirty="0">
                <a:solidFill>
                  <a:srgbClr val="0070C0"/>
                </a:solidFill>
                <a:latin typeface="Alexandria SemiBold" pitchFamily="2" charset="-78"/>
                <a:cs typeface="Alexandria SemiBold" pitchFamily="2" charset="-78"/>
              </a:rPr>
              <a:t>:                  </a:t>
            </a:r>
          </a:p>
          <a:p>
            <a:pPr marL="339725" algn="r" rtl="1">
              <a:lnSpc>
                <a:spcPct val="150000"/>
              </a:lnSpc>
            </a:pPr>
            <a:r>
              <a:rPr lang="ar-SA" dirty="0">
                <a:latin typeface="Alexandria SemiBold" pitchFamily="2" charset="-78"/>
                <a:cs typeface="Alexandria SemiBold" pitchFamily="2" charset="-78"/>
              </a:rPr>
              <a:t>يتضمن البودكاست الخيالي قصصاً يرويها المُقدمون أو ينتجونها على هيئة سرد صوتي لمستمعيهم. وتستعين بمُمثلين لتأدية الشخصيات التي تظهر في الحلقات.</a:t>
            </a:r>
          </a:p>
          <a:p>
            <a:pPr marL="339725" algn="r" rtl="1">
              <a:lnSpc>
                <a:spcPct val="150000"/>
              </a:lnSpc>
            </a:pPr>
            <a:r>
              <a:rPr lang="ar-SA" dirty="0">
                <a:solidFill>
                  <a:schemeClr val="accent2">
                    <a:lumMod val="75000"/>
                  </a:schemeClr>
                </a:solidFill>
                <a:latin typeface="Alexandria SemiBold" pitchFamily="2" charset="-78"/>
                <a:cs typeface="Alexandria SemiBold" pitchFamily="2" charset="-78"/>
              </a:rPr>
              <a:t>ومن أهم مميزات هذا النوع: </a:t>
            </a:r>
            <a:r>
              <a:rPr lang="en-US" dirty="0">
                <a:solidFill>
                  <a:schemeClr val="accent2">
                    <a:lumMod val="75000"/>
                  </a:schemeClr>
                </a:solidFill>
                <a:latin typeface="Alexandria SemiBold" pitchFamily="2" charset="-78"/>
                <a:cs typeface="Alexandria SemiBold" pitchFamily="2" charset="-78"/>
              </a:rPr>
              <a:t>Benefits</a:t>
            </a:r>
            <a:endParaRPr lang="ar-SA" dirty="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يتسم بالإبداع الكامل في السرد القصصي بالطريقة التي يري المُقدم أنها مناسبة ، فيتمكن المقدم من خلق عالم وجو خاص للقصة.</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يعد هذا النوع أرض خصبة لاختبار القصص الجديدة؛ نظراً لانخفاض تكلفة الإنتاج.</a:t>
            </a:r>
          </a:p>
          <a:p>
            <a:pPr marL="58738" algn="r" rtl="1">
              <a:lnSpc>
                <a:spcPct val="150000"/>
              </a:lnSpc>
              <a:buClr>
                <a:schemeClr val="accent2">
                  <a:lumMod val="75000"/>
                </a:schemeClr>
              </a:buClr>
            </a:pPr>
            <a:r>
              <a:rPr lang="ar-SA" dirty="0">
                <a:solidFill>
                  <a:schemeClr val="accent2">
                    <a:lumMod val="75000"/>
                  </a:schemeClr>
                </a:solidFill>
                <a:latin typeface="Alexandria SemiBold" pitchFamily="2" charset="-78"/>
                <a:cs typeface="Alexandria SemiBold" pitchFamily="2" charset="-78"/>
              </a:rPr>
              <a:t>  من أبرز تحدياته </a:t>
            </a:r>
            <a:r>
              <a:rPr lang="en-US" dirty="0">
                <a:solidFill>
                  <a:schemeClr val="accent2">
                    <a:lumMod val="75000"/>
                  </a:schemeClr>
                </a:solidFill>
                <a:latin typeface="Alexandria SemiBold" pitchFamily="2" charset="-78"/>
                <a:cs typeface="Alexandria SemiBold" pitchFamily="2" charset="-78"/>
              </a:rPr>
              <a:t>Challenges</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كتابة سكريبت بودكاست خيالي أمر صعب، فمن السهل أن نكتب ونشرح شيء معقد بالنسبة للصوت، لكن عند سرد القصة يجب تصميم صوت مناسب لحوار كل شخصية. علاوة على ذلك ليس كل قصة تريد سردها تكون مناسبة للبودكاست.</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13473"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8629" b="63011"/>
          <a:stretch/>
        </p:blipFill>
        <p:spPr>
          <a:xfrm>
            <a:off x="-1" y="2620760"/>
            <a:ext cx="2492477" cy="1526697"/>
          </a:xfrm>
          <a:prstGeom prst="rect">
            <a:avLst/>
          </a:prstGeom>
        </p:spPr>
      </p:pic>
    </p:spTree>
    <p:extLst>
      <p:ext uri="{BB962C8B-B14F-4D97-AF65-F5344CB8AC3E}">
        <p14:creationId xmlns:p14="http://schemas.microsoft.com/office/powerpoint/2010/main" val="521058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3045" y="1516855"/>
            <a:ext cx="9188245"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7813" t="9251" r="1980" b="2708"/>
          <a:stretch/>
        </p:blipFill>
        <p:spPr>
          <a:xfrm>
            <a:off x="2032538" y="1706774"/>
            <a:ext cx="8915399" cy="447093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37760" y="101459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388193" y="2546625"/>
            <a:ext cx="2557857" cy="3820999"/>
          </a:xfrm>
          <a:prstGeom prst="rect">
            <a:avLst/>
          </a:prstGeom>
        </p:spPr>
      </p:pic>
    </p:spTree>
    <p:extLst>
      <p:ext uri="{BB962C8B-B14F-4D97-AF65-F5344CB8AC3E}">
        <p14:creationId xmlns:p14="http://schemas.microsoft.com/office/powerpoint/2010/main" val="11389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2132" y="1516855"/>
            <a:ext cx="9884126" cy="4775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2132" y="2056860"/>
            <a:ext cx="9884126" cy="4247317"/>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وتشمل هذه المرحلة الخطوات التالية:</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تحديد موضوع البودكاست: </a:t>
            </a:r>
            <a:r>
              <a:rPr lang="ar-SA" dirty="0">
                <a:latin typeface="Alexandria SemiBold" pitchFamily="2" charset="-78"/>
                <a:cs typeface="Alexandria SemiBold" pitchFamily="2" charset="-78"/>
              </a:rPr>
              <a:t>ابحث عن فجوات في السوق، وادرس المنافسين؛ لتحديد ما الموضوعات والقطاعات التي لا يغطيها البودكاست الحالية؟ ،وأكتب قائمة تضم هذه الموضوعات، ثم يتم انتقاء للموضوعات المقترحة، وجدولة هذه الموضوعات وفق أجندة ووفق إطار زمني معين. ستساعد هذه الخطوة في تحديد فرص لإنشاء بودكاست متميز .</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تحديد الهدف الذي تريد تحقيقه: </a:t>
            </a:r>
            <a:r>
              <a:rPr lang="ar-SA"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ما الهدف الذي تسعى إلى تحقيقه من البودكاست؟ (تعليمي، ترفيهي، توعوي، إخباري، إلخ)، هذا سيساعد في تحديد نوع المحتوى والنهج الأنسب.</a:t>
            </a: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حدد جمهورك: </a:t>
            </a:r>
            <a:r>
              <a:rPr lang="ar-SA" dirty="0">
                <a:latin typeface="Alexandria SemiBold" pitchFamily="2" charset="-78"/>
                <a:cs typeface="Alexandria SemiBold" pitchFamily="2" charset="-78"/>
              </a:rPr>
              <a:t>من هم المستمعون المستهدفون؟ (السن، الجنس، الاهتمامات، إلخ) ،  ما احتياجاتهم ومشكلاتهم التي يمكن أن يعالجها البودكاست؟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378524" y="1000870"/>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344697" y="1639825"/>
            <a:ext cx="3486723"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94565" y="2979527"/>
            <a:ext cx="1707372" cy="1879928"/>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spTree>
    <p:extLst>
      <p:ext uri="{BB962C8B-B14F-4D97-AF65-F5344CB8AC3E}">
        <p14:creationId xmlns:p14="http://schemas.microsoft.com/office/powerpoint/2010/main" val="3557323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9565840"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24947" y="1570212"/>
            <a:ext cx="9565840" cy="4662815"/>
          </a:xfrm>
          <a:prstGeom prst="rect">
            <a:avLst/>
          </a:prstGeom>
          <a:noFill/>
        </p:spPr>
        <p:txBody>
          <a:bodyPr wrap="square" rtlCol="0">
            <a:spAutoFit/>
          </a:bodyPr>
          <a:lstStyle/>
          <a:p>
            <a:pPr marL="398463" indent="-339725"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حدد طول الحلقات: </a:t>
            </a:r>
            <a:r>
              <a:rPr lang="ar-SA" dirty="0">
                <a:latin typeface="Alexandria SemiBold" pitchFamily="2" charset="-78"/>
                <a:cs typeface="Alexandria SemiBold" pitchFamily="2" charset="-78"/>
              </a:rPr>
              <a:t>يجب تحديد المدة الزمنية الأفضل والأنسب للبرنامج،                                      هل يفضل جمهورك حلقات قصيرة أم طويلة؟ . </a:t>
            </a:r>
            <a:r>
              <a:rPr lang="ar-SA" dirty="0">
                <a:solidFill>
                  <a:srgbClr val="843C0C"/>
                </a:solidFill>
                <a:latin typeface="Alexandria SemiBold" pitchFamily="2" charset="-78"/>
                <a:cs typeface="Alexandria SemiBold" pitchFamily="2" charset="-78"/>
              </a:rPr>
              <a:t>وفيما يلي أنوع البودكاست وفقاً للطول الزمني للحلقة:  </a:t>
            </a:r>
          </a:p>
          <a:p>
            <a:pPr marL="398463" indent="-339725" algn="r" rtl="1">
              <a:lnSpc>
                <a:spcPct val="150000"/>
              </a:lnSpc>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15- 30 دقيقة</a:t>
            </a:r>
            <a:r>
              <a:rPr lang="ar-SA" dirty="0">
                <a:latin typeface="Alexandria SemiBold" pitchFamily="2" charset="-78"/>
                <a:cs typeface="Alexandria SemiBold" pitchFamily="2" charset="-78"/>
              </a:rPr>
              <a:t>: وهو الطول المثالي للبودكاست، كما يعد الأكثر شيوعًا بين برامج البودكاست التي تضم مقدماً واحداً، والتي تقدم محتوى حول القصص القصيرة،   الأخبار اليومية والمواضيع الشائعة.</a:t>
            </a:r>
          </a:p>
          <a:p>
            <a:pPr marL="285750" indent="-285750" algn="r" rtl="1">
              <a:lnSpc>
                <a:spcPct val="150000"/>
              </a:lnSpc>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30- 60 دقيقة</a:t>
            </a:r>
            <a:r>
              <a:rPr lang="ar-SA" dirty="0">
                <a:latin typeface="Alexandria SemiBold" pitchFamily="2" charset="-78"/>
                <a:cs typeface="Alexandria SemiBold" pitchFamily="2" charset="-78"/>
              </a:rPr>
              <a:t>: يميل البودكاست الذي يحتوي على حلقات تبلغ مدتها بين 30-60 دقيقة إلى التركيز على رواية القصص والمقابلات والتحقيقات. </a:t>
            </a:r>
          </a:p>
          <a:p>
            <a:pPr marL="285750" indent="-285750" algn="r" rtl="1">
              <a:lnSpc>
                <a:spcPct val="150000"/>
              </a:lnSpc>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أكثر من 60 دقيقة:</a:t>
            </a:r>
            <a:r>
              <a:rPr lang="ar-SA" dirty="0">
                <a:latin typeface="Alexandria SemiBold" pitchFamily="2" charset="-78"/>
                <a:cs typeface="Alexandria SemiBold" pitchFamily="2" charset="-78"/>
              </a:rPr>
              <a:t> عادة ما يحتوي على عرض مباشر وعدد أكبر من الضيوف،ويتم الغوص بشكل أعمق في الموضوعات. هذه المدة مستخدمة بشكل كبير في برامج الطاولة المستديرة والبرامج التي تضم أكثر من مقدم واحد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758705" y="951146"/>
            <a:ext cx="3302881"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5565" t="57848" r="37702" b="1076"/>
          <a:stretch/>
        </p:blipFill>
        <p:spPr>
          <a:xfrm>
            <a:off x="103239" y="2300939"/>
            <a:ext cx="2072746" cy="1791378"/>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2840" y="5687878"/>
            <a:ext cx="7372652" cy="5744658"/>
          </a:xfrm>
          <a:prstGeom prst="rect">
            <a:avLst/>
          </a:prstGeom>
        </p:spPr>
      </p:pic>
    </p:spTree>
    <p:extLst>
      <p:ext uri="{BB962C8B-B14F-4D97-AF65-F5344CB8AC3E}">
        <p14:creationId xmlns:p14="http://schemas.microsoft.com/office/powerpoint/2010/main" val="305693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8563" y="1488142"/>
            <a:ext cx="9553401" cy="4744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779854" y="1646822"/>
            <a:ext cx="9432260" cy="4616007"/>
          </a:xfrm>
          <a:prstGeom prst="rect">
            <a:avLst/>
          </a:prstGeom>
          <a:noFill/>
        </p:spPr>
        <p:txBody>
          <a:bodyPr wrap="square" rtlCol="0">
            <a:spAutoFit/>
          </a:bodyPr>
          <a:lstStyle/>
          <a:p>
            <a:pPr marL="517525"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البحث عن مصادر المعلومات: </a:t>
            </a:r>
            <a:r>
              <a:rPr lang="ar-SA" dirty="0">
                <a:latin typeface="Alexandria SemiBold" pitchFamily="2" charset="-78"/>
                <a:cs typeface="Alexandria SemiBold" pitchFamily="2" charset="-78"/>
              </a:rPr>
              <a:t>وتركز هذه المركلة على البحث في الخلفيات </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التاريخية حول القضايا وموضوعات البودكاست ، والحرص على تقديم معلومات موثوق بها. وعادة ما يتم الاستعانة بالعديد من المصادر من أرشيف الصحف والكتب وشهود العيان؛ حتي يكون مقدم البودكاست لديه معرفة لكافة جوانب موضوع كل حلقة. </a:t>
            </a:r>
            <a:r>
              <a:rPr lang="ar-SA" u="sng" dirty="0">
                <a:latin typeface="Alexandria SemiBold" pitchFamily="2" charset="-78"/>
                <a:cs typeface="Alexandria SemiBold" pitchFamily="2" charset="-78"/>
              </a:rPr>
              <a:t>وفيما يتعلق بتحديد الضيوف </a:t>
            </a:r>
            <a:r>
              <a:rPr lang="ar-SA" dirty="0">
                <a:latin typeface="Alexandria SemiBold" pitchFamily="2" charset="-78"/>
                <a:cs typeface="Alexandria SemiBold" pitchFamily="2" charset="-78"/>
              </a:rPr>
              <a:t>: فيتم اختيار الضيوف بعناية؛ لكونهم العنصر الفاعل والمهم في محتوى الحلقات. </a:t>
            </a:r>
            <a:r>
              <a:rPr lang="ar-EG" dirty="0">
                <a:latin typeface="Alexandria SemiBold" pitchFamily="2" charset="-78"/>
                <a:cs typeface="Alexandria SemiBold" pitchFamily="2" charset="-78"/>
              </a:rPr>
              <a:t>فيجب </a:t>
            </a:r>
            <a:r>
              <a:rPr lang="en-US" dirty="0" err="1">
                <a:latin typeface="Alexandria SemiBold" pitchFamily="2" charset="-78"/>
                <a:cs typeface="Alexandria SemiBold" pitchFamily="2" charset="-78"/>
              </a:rPr>
              <a:t>أن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يكون</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الضيف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دراية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كافية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بموضوع</a:t>
            </a:r>
            <a:r>
              <a:rPr lang="en-US" dirty="0">
                <a:latin typeface="Alexandria SemiBold" pitchFamily="2" charset="-78"/>
                <a:cs typeface="Alexandria SemiBold" pitchFamily="2" charset="-78"/>
              </a:rPr>
              <a:t> الحلقة، </a:t>
            </a:r>
            <a:r>
              <a:rPr lang="en-US" dirty="0" err="1">
                <a:latin typeface="Alexandria SemiBold" pitchFamily="2" charset="-78"/>
                <a:cs typeface="Alexandria SemiBold" pitchFamily="2" charset="-78"/>
              </a:rPr>
              <a:t>وقادرًا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تقديم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أفكار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ومعلومات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جديدة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وذات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قيمة</a:t>
            </a:r>
            <a:r>
              <a:rPr lang="en-US" dirty="0">
                <a:latin typeface="Alexandria SemiBold" pitchFamily="2" charset="-78"/>
                <a:cs typeface="Alexandria SemiBold" pitchFamily="2" charset="-78"/>
              </a:rPr>
              <a:t>.</a:t>
            </a:r>
            <a:endParaRPr lang="ar-EG" dirty="0">
              <a:latin typeface="Alexandria SemiBold" pitchFamily="2" charset="-78"/>
              <a:cs typeface="Alexandria SemiBold" pitchFamily="2" charset="-78"/>
            </a:endParaRPr>
          </a:p>
          <a:p>
            <a:pPr marL="517525"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إعداد السيناريو وكتابة النص </a:t>
            </a:r>
            <a:r>
              <a:rPr lang="en-US" dirty="0">
                <a:solidFill>
                  <a:srgbClr val="0070C0"/>
                </a:solidFill>
                <a:latin typeface="Alexandria SemiBold" pitchFamily="2" charset="-78"/>
                <a:cs typeface="Alexandria SemiBold" pitchFamily="2" charset="-78"/>
              </a:rPr>
              <a:t>Script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يتم كتابة سكريبت الحلقات قبل تسجيلها، فهو عبارة عن الهيكل الأساسي لبناء الحلقة، والذي يخلق الإحساس العام للبرنامج بطريقة منتظمة خالية من التشويش والإسهاب في الحديث أو لحظات الصمت المتكرر .</a:t>
            </a:r>
            <a:endParaRPr lang="ar-SA" dirty="0">
              <a:solidFill>
                <a:srgbClr val="0070C0"/>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758706" y="951146"/>
            <a:ext cx="3347126"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172609" y="2011361"/>
            <a:ext cx="2268530" cy="2347750"/>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spTree>
    <p:extLst>
      <p:ext uri="{BB962C8B-B14F-4D97-AF65-F5344CB8AC3E}">
        <p14:creationId xmlns:p14="http://schemas.microsoft.com/office/powerpoint/2010/main" val="2115879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3" y="1516855"/>
            <a:ext cx="9912890"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3" y="1576459"/>
            <a:ext cx="9912890" cy="4662815"/>
          </a:xfrm>
          <a:prstGeom prst="rect">
            <a:avLst/>
          </a:prstGeom>
          <a:noFill/>
        </p:spPr>
        <p:txBody>
          <a:bodyPr wrap="square" rtlCol="0">
            <a:spAutoFit/>
          </a:bodyPr>
          <a:lstStyle/>
          <a:p>
            <a:pPr marL="174625" algn="r" rtl="1">
              <a:lnSpc>
                <a:spcPct val="150000"/>
              </a:lnSpc>
            </a:pPr>
            <a:r>
              <a:rPr lang="ar-SA" dirty="0">
                <a:solidFill>
                  <a:srgbClr val="0070C0"/>
                </a:solidFill>
                <a:latin typeface="Alexandria SemiBold" pitchFamily="2" charset="-78"/>
                <a:cs typeface="Alexandria SemiBold" pitchFamily="2" charset="-78"/>
              </a:rPr>
              <a:t>إعداد السيناريو وكتابة النص </a:t>
            </a:r>
            <a:r>
              <a:rPr lang="en-US" dirty="0">
                <a:solidFill>
                  <a:srgbClr val="0070C0"/>
                </a:solidFill>
                <a:latin typeface="Alexandria SemiBold" pitchFamily="2" charset="-78"/>
                <a:cs typeface="Alexandria SemiBold" pitchFamily="2" charset="-78"/>
              </a:rPr>
              <a:t>Script</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قبل اختيار قالب النص، نشير إلى أن لكل               شخص طريقته في إعداد النص </a:t>
            </a:r>
            <a:r>
              <a:rPr lang="en-US" dirty="0">
                <a:latin typeface="Alexandria SemiBold" pitchFamily="2" charset="-78"/>
                <a:cs typeface="Alexandria SemiBold" pitchFamily="2" charset="-78"/>
              </a:rPr>
              <a:t>Script</a:t>
            </a:r>
            <a:r>
              <a:rPr lang="ar-SA" dirty="0">
                <a:latin typeface="Alexandria SemiBold" pitchFamily="2" charset="-78"/>
                <a:cs typeface="Alexandria SemiBold" pitchFamily="2" charset="-78"/>
              </a:rPr>
              <a:t>؛ فهناك أشخاص يتمتعون بميزة الارتجال والعفوية والقدرة على التحدث مباشرة من خلال أفكارهم، على العكس هناك من هُم بحاجة إلى ترتيب أفكارهم وكتابتها قبل التحدث بها. لكن في كلتا الحالتين يفضل كتابة سكريبت لكل حلقة.</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ما المعايير التي تخلق العفوية في النص؟</a:t>
            </a:r>
          </a:p>
          <a:p>
            <a:pPr marL="460375" indent="-285750" algn="r" rtl="1">
              <a:lnSpc>
                <a:spcPct val="150000"/>
              </a:lnSpc>
              <a:buFontTx/>
              <a:buChar char="-"/>
            </a:pPr>
            <a:r>
              <a:rPr lang="ar-SA" dirty="0">
                <a:solidFill>
                  <a:srgbClr val="843C0C"/>
                </a:solidFill>
                <a:latin typeface="Alexandria SemiBold" pitchFamily="2" charset="-78"/>
                <a:cs typeface="Alexandria SemiBold" pitchFamily="2" charset="-78"/>
              </a:rPr>
              <a:t>اكتب بالطريقة التي تتحدث بها</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إن الكتابة بلغة عامية سهلة ومفهومة للجميع، يجعل الحلقة عفوية. ولقياس مدى عفوية النص وسهولته، إقرأ ما كتبته بصوت مرتفع، وأسأل نفسك هل هذه هي الطريقة التي اتحدث بها في الواقع؟.</a:t>
            </a:r>
          </a:p>
          <a:p>
            <a:pPr marL="460375" indent="-285750" algn="r" rtl="1">
              <a:lnSpc>
                <a:spcPct val="150000"/>
              </a:lnSpc>
              <a:buFontTx/>
              <a:buChar char="-"/>
            </a:pPr>
            <a:r>
              <a:rPr lang="ar-SA" dirty="0">
                <a:solidFill>
                  <a:srgbClr val="843C0C"/>
                </a:solidFill>
                <a:latin typeface="Alexandria SemiBold" pitchFamily="2" charset="-78"/>
                <a:cs typeface="Alexandria SemiBold" pitchFamily="2" charset="-78"/>
              </a:rPr>
              <a:t>رسم الكلمات</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لا يمتلك جمهور البودكاست الوسيلة البصرية لاكتمال المشاهد، لذا عُد بكلماتك مشاهد في ذهن المستمع معتمداً على وصف الحدث.</a:t>
            </a:r>
          </a:p>
          <a:p>
            <a:pPr marL="460375" indent="-285750" algn="r" rtl="1">
              <a:lnSpc>
                <a:spcPct val="150000"/>
              </a:lnSpc>
              <a:buFontTx/>
              <a:buChar char="-"/>
            </a:pPr>
            <a:r>
              <a:rPr lang="ar-SA" dirty="0">
                <a:solidFill>
                  <a:srgbClr val="843C0C"/>
                </a:solidFill>
                <a:latin typeface="Alexandria SemiBold" pitchFamily="2" charset="-78"/>
                <a:cs typeface="Alexandria SemiBold" pitchFamily="2" charset="-78"/>
              </a:rPr>
              <a:t>علامات الترقيم: </a:t>
            </a:r>
            <a:r>
              <a:rPr lang="ar-SA" dirty="0">
                <a:latin typeface="Alexandria SemiBold" pitchFamily="2" charset="-78"/>
                <a:cs typeface="Alexandria SemiBold" pitchFamily="2" charset="-78"/>
              </a:rPr>
              <a:t>استخدام علامات الترقيم تساعد في ايصال التعبير العفوي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7760" y="101459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a:t>
            </a:r>
            <a:r>
              <a:rPr lang="ar-SA" sz="1400" b="1" dirty="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73563" y="2472121"/>
            <a:ext cx="1495000" cy="1713781"/>
          </a:xfrm>
          <a:prstGeom prst="rect">
            <a:avLst/>
          </a:prstGeom>
        </p:spPr>
      </p:pic>
    </p:spTree>
    <p:extLst>
      <p:ext uri="{BB962C8B-B14F-4D97-AF65-F5344CB8AC3E}">
        <p14:creationId xmlns:p14="http://schemas.microsoft.com/office/powerpoint/2010/main" val="1857891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3" y="1576459"/>
            <a:ext cx="9912890" cy="4662815"/>
          </a:xfrm>
          <a:prstGeom prst="rect">
            <a:avLst/>
          </a:prstGeom>
          <a:noFill/>
        </p:spPr>
        <p:txBody>
          <a:bodyPr wrap="square" rtlCol="0">
            <a:spAutoFit/>
          </a:bodyPr>
          <a:lstStyle/>
          <a:p>
            <a:pPr marL="174625" algn="r" rtl="1">
              <a:lnSpc>
                <a:spcPct val="150000"/>
              </a:lnSpc>
            </a:pPr>
            <a:r>
              <a:rPr lang="ar-SA" dirty="0">
                <a:solidFill>
                  <a:srgbClr val="0070C0"/>
                </a:solidFill>
                <a:latin typeface="Alexandria SemiBold" pitchFamily="2" charset="-78"/>
                <a:cs typeface="Alexandria SemiBold" pitchFamily="2" charset="-78"/>
              </a:rPr>
              <a:t>إعداد السيناريو وكتابة النص </a:t>
            </a:r>
            <a:r>
              <a:rPr lang="en-US" dirty="0">
                <a:solidFill>
                  <a:srgbClr val="0070C0"/>
                </a:solidFill>
                <a:latin typeface="Alexandria SemiBold" pitchFamily="2" charset="-78"/>
                <a:cs typeface="Alexandria SemiBold" pitchFamily="2" charset="-78"/>
              </a:rPr>
              <a:t>Script</a:t>
            </a:r>
            <a:r>
              <a:rPr lang="ar-SA" dirty="0">
                <a:solidFill>
                  <a:srgbClr val="0070C0"/>
                </a:solidFill>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174625" algn="r" rtl="1">
              <a:lnSpc>
                <a:spcPct val="150000"/>
              </a:lnSpc>
            </a:pPr>
            <a:r>
              <a:rPr lang="ar-SA" dirty="0">
                <a:latin typeface="Alexandria SemiBold" pitchFamily="2" charset="-78"/>
                <a:cs typeface="Alexandria SemiBold" pitchFamily="2" charset="-78"/>
              </a:rPr>
              <a:t>هناك قالبان لكتابة النص بمختلف أنواع البودكاست، فالبودكاست الحواري يأخذ تنسيق مختلف عن البودكاست الفردي، ولكن بشكل عام يتكون النص </a:t>
            </a:r>
            <a:r>
              <a:rPr lang="en-US" dirty="0">
                <a:latin typeface="Alexandria SemiBold" pitchFamily="2" charset="-78"/>
                <a:cs typeface="Alexandria SemiBold" pitchFamily="2" charset="-78"/>
              </a:rPr>
              <a:t>Script</a:t>
            </a:r>
            <a:r>
              <a:rPr lang="ar-SA" dirty="0">
                <a:latin typeface="Alexandria SemiBold" pitchFamily="2" charset="-78"/>
                <a:cs typeface="Alexandria SemiBold" pitchFamily="2" charset="-78"/>
              </a:rPr>
              <a:t> من العناصر التالية:</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المقدمة: </a:t>
            </a:r>
            <a:r>
              <a:rPr lang="ar-SA" dirty="0">
                <a:latin typeface="Alexandria SemiBold" pitchFamily="2" charset="-78"/>
                <a:cs typeface="Alexandria SemiBold" pitchFamily="2" charset="-78"/>
              </a:rPr>
              <a:t>وتحتوي على أكثر العناصر إثارة وتشويق حتي تجذب انتباه المستمع؛ فمثلا يمكن أن تبدأ بقصة أو خبر أو تطرح تساؤل أو حتى مقطع تشويقي من حديث الضيف (إن وجد) ، ثم يُعرف المُقدم بنفسه، ويذكر نبذه عن البودكاست وعن موضوع الحلقة والراعي </a:t>
            </a:r>
            <a:r>
              <a:rPr lang="ar-EG" dirty="0">
                <a:latin typeface="Alexandria SemiBold" pitchFamily="2" charset="-78"/>
                <a:cs typeface="Alexandria SemiBold" pitchFamily="2" charset="-78"/>
              </a:rPr>
              <a:t>إ</a:t>
            </a:r>
            <a:r>
              <a:rPr lang="ar-SA" dirty="0">
                <a:latin typeface="Alexandria SemiBold" pitchFamily="2" charset="-78"/>
                <a:cs typeface="Alexandria SemiBold" pitchFamily="2" charset="-78"/>
              </a:rPr>
              <a:t>ن وجد .</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الجسم: </a:t>
            </a:r>
            <a:r>
              <a:rPr lang="ar-SA" dirty="0">
                <a:latin typeface="Alexandria SemiBold" pitchFamily="2" charset="-78"/>
                <a:cs typeface="Alexandria SemiBold" pitchFamily="2" charset="-78"/>
              </a:rPr>
              <a:t>وهنا يتم مناقشة محاور الحلقة بالتسلسل المناسب لإيصال الرسالة والفكرة بالمزيد من التفاصيل والأبحاث والحقائق، ومقابلة بعض الضيون (إن وجد). وينقسم الجسم إلى 3 أو 4 محاور حسب طول الموضوع، على أن يشمل كل محور من فقرتين إلى أربع فقرات.</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الخاتمة: </a:t>
            </a:r>
            <a:r>
              <a:rPr lang="ar-SA" dirty="0">
                <a:latin typeface="Alexandria SemiBold" pitchFamily="2" charset="-78"/>
                <a:cs typeface="Alexandria SemiBold" pitchFamily="2" charset="-78"/>
              </a:rPr>
              <a:t>يذكر فيها المُقدم موجزاً عما تحدث عنه خلال الحلقة، ويُسلط الضوء على النقاط الرئيسية ، ويطلب من المستمع مشاركة الحلقة وتقييم البودكاست </a:t>
            </a:r>
            <a:r>
              <a:rPr lang="en-US" dirty="0">
                <a:latin typeface="Alexandria SemiBold" pitchFamily="2" charset="-78"/>
                <a:cs typeface="Alexandria SemiBold" pitchFamily="2" charset="-78"/>
              </a:rPr>
              <a:t>Call to action</a:t>
            </a:r>
            <a:r>
              <a:rPr lang="ar-SA" dirty="0">
                <a:latin typeface="Alexandria SemiBold" pitchFamily="2" charset="-78"/>
                <a:cs typeface="Alexandria SemiBold" pitchFamily="2" charset="-78"/>
              </a:rPr>
              <a:t>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a:t>
            </a:r>
            <a:r>
              <a:rPr lang="ar-SA" sz="1400" b="1" dirty="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0" y="2472121"/>
            <a:ext cx="1495000" cy="1713781"/>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0631429" y="2732126"/>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10631429" y="3905447"/>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10646178" y="5128155"/>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239650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93987" y="1612310"/>
            <a:ext cx="7406127" cy="4662815"/>
          </a:xfrm>
          <a:prstGeom prst="rect">
            <a:avLst/>
          </a:prstGeom>
          <a:noFill/>
        </p:spPr>
        <p:txBody>
          <a:bodyPr wrap="square" rtlCol="0">
            <a:spAutoFit/>
          </a:bodyPr>
          <a:lstStyle/>
          <a:p>
            <a:pPr marL="174625" algn="r" rtl="1">
              <a:lnSpc>
                <a:spcPct val="150000"/>
              </a:lnSpc>
            </a:pPr>
            <a:r>
              <a:rPr lang="ar-SA" dirty="0">
                <a:solidFill>
                  <a:srgbClr val="0070C0"/>
                </a:solidFill>
                <a:latin typeface="Alexandria SemiBold" pitchFamily="2" charset="-78"/>
                <a:cs typeface="Alexandria SemiBold" pitchFamily="2" charset="-78"/>
              </a:rPr>
              <a:t>  تسمية حلقات البودكاست:</a:t>
            </a:r>
          </a:p>
          <a:p>
            <a:pPr marL="174625" algn="r" rtl="1">
              <a:lnSpc>
                <a:spcPct val="150000"/>
              </a:lnSpc>
            </a:pPr>
            <a:r>
              <a:rPr lang="ar-SA" dirty="0">
                <a:latin typeface="Alexandria SemiBold" pitchFamily="2" charset="-78"/>
                <a:cs typeface="Alexandria SemiBold" pitchFamily="2" charset="-78"/>
              </a:rPr>
              <a:t>يقال دائما ( الكتاب يُعرف من عنوانه)، وينطبق ذلك على عناوين حلقات البودكاست؛ لما لها من الأثر الكبير في تسويق الحلقة وتحفيز الجمهور لاستماعها. لذا عند كتابة العنوان يجب مراعاة ما يلي:</a:t>
            </a:r>
          </a:p>
          <a:p>
            <a:pPr marL="796925" indent="-339725" algn="r" rtl="1">
              <a:lnSpc>
                <a:spcPct val="150000"/>
              </a:lnSpc>
              <a:buFont typeface="+mj-lt"/>
              <a:buAutoNum type="arabicPeriod"/>
            </a:pPr>
            <a:r>
              <a:rPr lang="ar-SA" dirty="0">
                <a:latin typeface="Alexandria SemiBold" pitchFamily="2" charset="-78"/>
                <a:cs typeface="Alexandria SemiBold" pitchFamily="2" charset="-78"/>
              </a:rPr>
              <a:t>ركز على الفكرة الأساسية في الحلقة.</a:t>
            </a:r>
          </a:p>
          <a:p>
            <a:pPr marL="796925" indent="-339725" algn="r" rtl="1">
              <a:lnSpc>
                <a:spcPct val="150000"/>
              </a:lnSpc>
              <a:buFont typeface="+mj-lt"/>
              <a:buAutoNum type="arabicPeriod"/>
            </a:pPr>
            <a:r>
              <a:rPr lang="ar-SA" dirty="0">
                <a:latin typeface="Alexandria SemiBold" pitchFamily="2" charset="-78"/>
                <a:cs typeface="Alexandria SemiBold" pitchFamily="2" charset="-78"/>
              </a:rPr>
              <a:t>يمكن ترقيم الحلقات أو إضافة اسم الضيف بجانب كل عنوان؛ مثل </a:t>
            </a:r>
            <a:r>
              <a:rPr lang="ar-SA" dirty="0">
                <a:solidFill>
                  <a:schemeClr val="accent2"/>
                </a:solidFill>
                <a:latin typeface="Alexandria SemiBold" pitchFamily="2" charset="-78"/>
                <a:cs typeface="Alexandria SemiBold" pitchFamily="2" charset="-78"/>
              </a:rPr>
              <a:t>( النجاح: مع الدكتور ...................... )</a:t>
            </a:r>
          </a:p>
          <a:p>
            <a:pPr marL="796925" indent="-339725" algn="r" rtl="1">
              <a:lnSpc>
                <a:spcPct val="150000"/>
              </a:lnSpc>
              <a:buFont typeface="+mj-lt"/>
              <a:buAutoNum type="arabicPeriod"/>
            </a:pPr>
            <a:r>
              <a:rPr lang="ar-SA" dirty="0">
                <a:latin typeface="Alexandria SemiBold" pitchFamily="2" charset="-78"/>
                <a:cs typeface="Alexandria SemiBold" pitchFamily="2" charset="-78"/>
              </a:rPr>
              <a:t>يتكون العنوان من خمس كلمات كحد أقصى .</a:t>
            </a:r>
          </a:p>
          <a:p>
            <a:pPr marL="796925" indent="-339725" algn="r" rtl="1">
              <a:lnSpc>
                <a:spcPct val="150000"/>
              </a:lnSpc>
              <a:buFont typeface="+mj-lt"/>
              <a:buAutoNum type="arabicPeriod"/>
            </a:pPr>
            <a:r>
              <a:rPr lang="ar-SA" dirty="0">
                <a:latin typeface="Alexandria SemiBold" pitchFamily="2" charset="-78"/>
                <a:cs typeface="Alexandria SemiBold" pitchFamily="2" charset="-78"/>
              </a:rPr>
              <a:t>اختر بعض الكلمات المفتاحية التي يتم تداولها في محركات البحث. فيجب أن يتضمن العنوان كلمات مفتاحية.</a:t>
            </a:r>
          </a:p>
          <a:p>
            <a:pPr marL="796925" indent="-339725" algn="r" rtl="1">
              <a:lnSpc>
                <a:spcPct val="150000"/>
              </a:lnSpc>
              <a:buFont typeface="+mj-lt"/>
              <a:buAutoNum type="arabicPeriod"/>
            </a:pPr>
            <a:r>
              <a:rPr lang="ar-SA" dirty="0">
                <a:latin typeface="Alexandria SemiBold" pitchFamily="2" charset="-78"/>
                <a:cs typeface="Alexandria SemiBold" pitchFamily="2" charset="-78"/>
              </a:rPr>
              <a:t>اكتب عنوان مُبتكر.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a:t>
            </a:r>
            <a:r>
              <a:rPr lang="ar-SA" sz="1400" b="1" dirty="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sp>
        <p:nvSpPr>
          <p:cNvPr id="19" name="TextBox 18">
            <a:extLst>
              <a:ext uri="{FF2B5EF4-FFF2-40B4-BE49-F238E27FC236}">
                <a16:creationId xmlns:a16="http://schemas.microsoft.com/office/drawing/2014/main" id="{6083F8E2-699C-9C01-0329-7C9299434C08}"/>
              </a:ext>
            </a:extLst>
          </p:cNvPr>
          <p:cNvSpPr txBox="1"/>
          <p:nvPr/>
        </p:nvSpPr>
        <p:spPr>
          <a:xfrm>
            <a:off x="246248" y="2011361"/>
            <a:ext cx="3533225" cy="3416320"/>
          </a:xfrm>
          <a:prstGeom prst="rect">
            <a:avLst/>
          </a:prstGeom>
          <a:solidFill>
            <a:schemeClr val="accent6">
              <a:lumMod val="40000"/>
              <a:lumOff val="60000"/>
            </a:schemeClr>
          </a:solidFill>
        </p:spPr>
        <p:txBody>
          <a:bodyPr wrap="square" rtlCol="0">
            <a:spAutoFit/>
          </a:bodyPr>
          <a:lstStyle/>
          <a:p>
            <a:pPr marL="174625" algn="r" rtl="1">
              <a:lnSpc>
                <a:spcPct val="150000"/>
              </a:lnSpc>
            </a:pPr>
            <a:r>
              <a:rPr lang="ar-SA" sz="1600" dirty="0">
                <a:latin typeface="Alexandria SemiBold" pitchFamily="2" charset="-78"/>
                <a:cs typeface="Alexandria SemiBold" pitchFamily="2" charset="-78"/>
              </a:rPr>
              <a:t> </a:t>
            </a:r>
            <a:r>
              <a:rPr lang="ar-SA" sz="1600" dirty="0">
                <a:solidFill>
                  <a:srgbClr val="C00000"/>
                </a:solidFill>
                <a:latin typeface="Alexandria SemiBold" pitchFamily="2" charset="-78"/>
                <a:cs typeface="Alexandria SemiBold" pitchFamily="2" charset="-78"/>
              </a:rPr>
              <a:t>تجنب في كتابة العناوين ما يلي:</a:t>
            </a:r>
          </a:p>
          <a:p>
            <a:pPr marL="517525" indent="-342900" algn="r" rtl="1">
              <a:lnSpc>
                <a:spcPct val="150000"/>
              </a:lnSpc>
              <a:buFont typeface="+mj-lt"/>
              <a:buAutoNum type="arabicPeriod"/>
            </a:pPr>
            <a:r>
              <a:rPr lang="ar-SA" sz="1600" dirty="0">
                <a:latin typeface="Alexandria SemiBold" pitchFamily="2" charset="-78"/>
                <a:cs typeface="Alexandria SemiBold" pitchFamily="2" charset="-78"/>
              </a:rPr>
              <a:t>العناوين التي لا تنطبق على محتوى الحلقة.</a:t>
            </a:r>
          </a:p>
          <a:p>
            <a:pPr marL="517525" indent="-342900" algn="r" rtl="1">
              <a:lnSpc>
                <a:spcPct val="150000"/>
              </a:lnSpc>
              <a:buFont typeface="+mj-lt"/>
              <a:buAutoNum type="arabicPeriod"/>
            </a:pPr>
            <a:r>
              <a:rPr lang="ar-SA" sz="1600" dirty="0">
                <a:latin typeface="Alexandria SemiBold" pitchFamily="2" charset="-78"/>
                <a:cs typeface="Alexandria SemiBold" pitchFamily="2" charset="-78"/>
              </a:rPr>
              <a:t>لا تضع التاريخ والوقت.</a:t>
            </a:r>
          </a:p>
          <a:p>
            <a:pPr marL="517525" indent="-342900" algn="r" rtl="1">
              <a:lnSpc>
                <a:spcPct val="150000"/>
              </a:lnSpc>
              <a:buFont typeface="+mj-lt"/>
              <a:buAutoNum type="arabicPeriod"/>
            </a:pPr>
            <a:r>
              <a:rPr lang="ar-SA" sz="1600" dirty="0">
                <a:latin typeface="Alexandria SemiBold" pitchFamily="2" charset="-78"/>
                <a:cs typeface="Alexandria SemiBold" pitchFamily="2" charset="-78"/>
              </a:rPr>
              <a:t>لا تكتب اقتباسات غامضة أو هزلية.</a:t>
            </a:r>
          </a:p>
          <a:p>
            <a:pPr marL="517525" indent="-342900" algn="r" rtl="1">
              <a:lnSpc>
                <a:spcPct val="150000"/>
              </a:lnSpc>
              <a:buFont typeface="+mj-lt"/>
              <a:buAutoNum type="arabicPeriod"/>
            </a:pPr>
            <a:r>
              <a:rPr lang="ar-SA" sz="1600" dirty="0">
                <a:latin typeface="Alexandria SemiBold" pitchFamily="2" charset="-78"/>
                <a:cs typeface="Alexandria SemiBold" pitchFamily="2" charset="-78"/>
              </a:rPr>
              <a:t>لا تكتب كلمة </a:t>
            </a:r>
            <a:r>
              <a:rPr lang="ar-SA" sz="1600" dirty="0">
                <a:solidFill>
                  <a:schemeClr val="accent2"/>
                </a:solidFill>
                <a:latin typeface="Alexandria SemiBold" pitchFamily="2" charset="-78"/>
                <a:cs typeface="Alexandria SemiBold" pitchFamily="2" charset="-78"/>
              </a:rPr>
              <a:t>حلقة.</a:t>
            </a:r>
          </a:p>
          <a:p>
            <a:pPr marL="517525" indent="-342900" algn="r" rtl="1">
              <a:lnSpc>
                <a:spcPct val="150000"/>
              </a:lnSpc>
              <a:buFont typeface="+mj-lt"/>
              <a:buAutoNum type="arabicPeriod"/>
            </a:pPr>
            <a:r>
              <a:rPr lang="ar-SA" sz="1600" dirty="0">
                <a:latin typeface="Alexandria SemiBold" pitchFamily="2" charset="-78"/>
                <a:cs typeface="Alexandria SemiBold" pitchFamily="2" charset="-78"/>
              </a:rPr>
              <a:t>تجنب استخدام ضمائر المتكلم مثل: أنا ، أنت ، أنتم)</a:t>
            </a: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5315" y="5239523"/>
            <a:ext cx="7709382" cy="6007033"/>
          </a:xfrm>
          <a:prstGeom prst="rect">
            <a:avLst/>
          </a:prstGeom>
        </p:spPr>
      </p:pic>
    </p:spTree>
    <p:extLst>
      <p:ext uri="{BB962C8B-B14F-4D97-AF65-F5344CB8AC3E}">
        <p14:creationId xmlns:p14="http://schemas.microsoft.com/office/powerpoint/2010/main" val="245272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847580" cy="1430520"/>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sz="1400" b="1" dirty="0">
                <a:latin typeface="Alexandria ExtraBold" pitchFamily="2" charset="-78"/>
                <a:cs typeface="Alexandria ExtraBold" pitchFamily="2" charset="-78"/>
              </a:rPr>
              <a:t>نماذج كتابة نص </a:t>
            </a:r>
          </a:p>
          <a:p>
            <a:pPr algn="ctr">
              <a:lnSpc>
                <a:spcPct val="150000"/>
              </a:lnSpc>
            </a:pPr>
            <a:r>
              <a:rPr lang="en-US" sz="1600" b="1" dirty="0">
                <a:latin typeface="Alexandria ExtraBold" pitchFamily="2" charset="-78"/>
                <a:cs typeface="Alexandria ExtraBold" pitchFamily="2" charset="-78"/>
              </a:rPr>
              <a:t>Script</a:t>
            </a:r>
          </a:p>
        </p:txBody>
      </p:sp>
      <p:pic>
        <p:nvPicPr>
          <p:cNvPr id="3" name="Picture 2"/>
          <p:cNvPicPr>
            <a:picLocks noChangeAspect="1"/>
          </p:cNvPicPr>
          <p:nvPr/>
        </p:nvPicPr>
        <p:blipFill>
          <a:blip r:embed="rId4"/>
          <a:stretch>
            <a:fillRect/>
          </a:stretch>
        </p:blipFill>
        <p:spPr>
          <a:xfrm>
            <a:off x="6267078" y="1626165"/>
            <a:ext cx="4947886" cy="4598620"/>
          </a:xfrm>
          <a:prstGeom prst="rect">
            <a:avLst/>
          </a:prstGeom>
        </p:spPr>
      </p:pic>
      <p:pic>
        <p:nvPicPr>
          <p:cNvPr id="19" name="Picture 18"/>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7458804" y="1539706"/>
            <a:ext cx="970339" cy="1112340"/>
          </a:xfrm>
          <a:prstGeom prst="rect">
            <a:avLst/>
          </a:prstGeom>
        </p:spPr>
      </p:pic>
      <p:sp>
        <p:nvSpPr>
          <p:cNvPr id="8" name="TextBox 7"/>
          <p:cNvSpPr txBox="1"/>
          <p:nvPr/>
        </p:nvSpPr>
        <p:spPr>
          <a:xfrm>
            <a:off x="7676112" y="2061154"/>
            <a:ext cx="724448" cy="338554"/>
          </a:xfrm>
          <a:prstGeom prst="rect">
            <a:avLst/>
          </a:prstGeom>
          <a:solidFill>
            <a:schemeClr val="accent2">
              <a:lumMod val="20000"/>
              <a:lumOff val="80000"/>
            </a:schemeClr>
          </a:solidFill>
        </p:spPr>
        <p:txBody>
          <a:bodyPr wrap="square" rtlCol="1">
            <a:spAutoFit/>
          </a:bodyPr>
          <a:lstStyle/>
          <a:p>
            <a:r>
              <a:rPr lang="ar-SA" sz="800" b="1" dirty="0">
                <a:latin typeface="Alexandria ExtraBold" pitchFamily="2" charset="-78"/>
                <a:cs typeface="Alexandria ExtraBold" pitchFamily="2" charset="-78"/>
              </a:rPr>
              <a:t>بودكاست </a:t>
            </a:r>
          </a:p>
          <a:p>
            <a:pPr algn="ctr"/>
            <a:r>
              <a:rPr lang="ar-SA" sz="800" b="1" dirty="0">
                <a:latin typeface="Alexandria ExtraBold" pitchFamily="2" charset="-78"/>
                <a:cs typeface="Alexandria ExtraBold" pitchFamily="2" charset="-78"/>
              </a:rPr>
              <a:t>حواري</a:t>
            </a:r>
          </a:p>
        </p:txBody>
      </p:sp>
      <p:pic>
        <p:nvPicPr>
          <p:cNvPr id="9" name="Picture 8"/>
          <p:cNvPicPr>
            <a:picLocks noChangeAspect="1"/>
          </p:cNvPicPr>
          <p:nvPr/>
        </p:nvPicPr>
        <p:blipFill>
          <a:blip r:embed="rId6"/>
          <a:stretch>
            <a:fillRect/>
          </a:stretch>
        </p:blipFill>
        <p:spPr>
          <a:xfrm>
            <a:off x="1430419" y="1586110"/>
            <a:ext cx="4781979" cy="463867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130334" y="7914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32786" y="108981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9660" y="873803"/>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2707141" y="1636360"/>
            <a:ext cx="923275" cy="1058389"/>
          </a:xfrm>
          <a:prstGeom prst="rect">
            <a:avLst/>
          </a:prstGeom>
        </p:spPr>
      </p:pic>
      <p:sp>
        <p:nvSpPr>
          <p:cNvPr id="21" name="TextBox 20"/>
          <p:cNvSpPr txBox="1"/>
          <p:nvPr/>
        </p:nvSpPr>
        <p:spPr>
          <a:xfrm>
            <a:off x="2851484" y="2061154"/>
            <a:ext cx="685764" cy="338554"/>
          </a:xfrm>
          <a:prstGeom prst="rect">
            <a:avLst/>
          </a:prstGeom>
          <a:solidFill>
            <a:schemeClr val="accent2">
              <a:lumMod val="20000"/>
              <a:lumOff val="80000"/>
            </a:schemeClr>
          </a:solidFill>
        </p:spPr>
        <p:txBody>
          <a:bodyPr wrap="square" rtlCol="1">
            <a:spAutoFit/>
          </a:bodyPr>
          <a:lstStyle/>
          <a:p>
            <a:pPr algn="ctr"/>
            <a:r>
              <a:rPr lang="ar-SA" sz="800" b="1" dirty="0">
                <a:latin typeface="Alexandria ExtraBold" pitchFamily="2" charset="-78"/>
                <a:cs typeface="Alexandria ExtraBold" pitchFamily="2" charset="-78"/>
              </a:rPr>
              <a:t>بودكاست فردي</a:t>
            </a:r>
          </a:p>
        </p:txBody>
      </p:sp>
      <p:pic>
        <p:nvPicPr>
          <p:cNvPr id="15" name="Picture 14"/>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202879" y="5397471"/>
            <a:ext cx="1179870" cy="1498730"/>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5402" y="5058425"/>
            <a:ext cx="8391941" cy="6387074"/>
          </a:xfrm>
          <a:prstGeom prst="rect">
            <a:avLst/>
          </a:prstGeom>
        </p:spPr>
      </p:pic>
    </p:spTree>
    <p:extLst>
      <p:ext uri="{BB962C8B-B14F-4D97-AF65-F5344CB8AC3E}">
        <p14:creationId xmlns:p14="http://schemas.microsoft.com/office/powerpoint/2010/main" val="894281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2305" y="1516855"/>
            <a:ext cx="9534404"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847580" cy="1430520"/>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sz="1400" b="1" dirty="0">
                <a:latin typeface="Alexandria ExtraBold" pitchFamily="2" charset="-78"/>
                <a:cs typeface="Alexandria ExtraBold" pitchFamily="2" charset="-78"/>
              </a:rPr>
              <a:t>نماذج كتابة نص </a:t>
            </a:r>
          </a:p>
          <a:p>
            <a:pPr algn="ctr">
              <a:lnSpc>
                <a:spcPct val="150000"/>
              </a:lnSpc>
            </a:pPr>
            <a:r>
              <a:rPr lang="en-US" sz="1600" b="1" dirty="0">
                <a:latin typeface="Alexandria ExtraBold" pitchFamily="2" charset="-78"/>
                <a:cs typeface="Alexandria ExtraBold" pitchFamily="2" charset="-78"/>
              </a:rPr>
              <a:t>Script</a:t>
            </a:r>
          </a:p>
        </p:txBody>
      </p:sp>
      <p:pic>
        <p:nvPicPr>
          <p:cNvPr id="19" name="Picture 18"/>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147310" y="2514627"/>
            <a:ext cx="1497293" cy="1716409"/>
          </a:xfrm>
          <a:prstGeom prst="rect">
            <a:avLst/>
          </a:prstGeom>
        </p:spPr>
      </p:pic>
      <p:sp>
        <p:nvSpPr>
          <p:cNvPr id="8" name="TextBox 7"/>
          <p:cNvSpPr txBox="1"/>
          <p:nvPr/>
        </p:nvSpPr>
        <p:spPr>
          <a:xfrm>
            <a:off x="498543" y="3372830"/>
            <a:ext cx="1146060" cy="523220"/>
          </a:xfrm>
          <a:prstGeom prst="rect">
            <a:avLst/>
          </a:prstGeom>
          <a:solidFill>
            <a:schemeClr val="accent2">
              <a:lumMod val="20000"/>
              <a:lumOff val="80000"/>
            </a:schemeClr>
          </a:solidFill>
        </p:spPr>
        <p:txBody>
          <a:bodyPr wrap="square" rtlCol="1">
            <a:spAutoFit/>
          </a:bodyPr>
          <a:lstStyle/>
          <a:p>
            <a:pPr algn="ctr"/>
            <a:r>
              <a:rPr lang="ar-SA" sz="1400" b="1" dirty="0">
                <a:latin typeface="Alexandria ExtraBold" pitchFamily="2" charset="-78"/>
                <a:cs typeface="Alexandria ExtraBold" pitchFamily="2" charset="-78"/>
              </a:rPr>
              <a:t>بودكاست </a:t>
            </a:r>
          </a:p>
          <a:p>
            <a:pPr algn="ctr"/>
            <a:r>
              <a:rPr lang="ar-SA" sz="1400" b="1" dirty="0">
                <a:latin typeface="Alexandria ExtraBold" pitchFamily="2" charset="-78"/>
                <a:cs typeface="Alexandria ExtraBold" pitchFamily="2" charset="-78"/>
              </a:rPr>
              <a:t>حواري</a:t>
            </a:r>
          </a:p>
        </p:txBody>
      </p:sp>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202879" y="5397471"/>
            <a:ext cx="1179870" cy="1498730"/>
          </a:xfrm>
          <a:prstGeom prst="rect">
            <a:avLst/>
          </a:prstGeom>
        </p:spPr>
      </p:pic>
      <p:pic>
        <p:nvPicPr>
          <p:cNvPr id="11" name="Picture 10"/>
          <p:cNvPicPr>
            <a:picLocks noChangeAspect="1"/>
          </p:cNvPicPr>
          <p:nvPr/>
        </p:nvPicPr>
        <p:blipFill>
          <a:blip r:embed="rId6"/>
          <a:stretch>
            <a:fillRect/>
          </a:stretch>
        </p:blipFill>
        <p:spPr>
          <a:xfrm>
            <a:off x="2448633" y="1431080"/>
            <a:ext cx="8687778" cy="480194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251464" y="7884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390" y="10551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36281" y="842938"/>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5541" y="5402391"/>
            <a:ext cx="11354682" cy="6014501"/>
          </a:xfrm>
          <a:prstGeom prst="rect">
            <a:avLst/>
          </a:prstGeom>
        </p:spPr>
      </p:pic>
    </p:spTree>
    <p:extLst>
      <p:ext uri="{BB962C8B-B14F-4D97-AF65-F5344CB8AC3E}">
        <p14:creationId xmlns:p14="http://schemas.microsoft.com/office/powerpoint/2010/main" val="79952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9" y="1516855"/>
            <a:ext cx="8373980" cy="4493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34791" y="3763681"/>
            <a:ext cx="7032307" cy="2169825"/>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وتتضمن الخطوات التالية:</a:t>
            </a:r>
          </a:p>
          <a:p>
            <a:pPr marL="460375" indent="-285750" algn="r" rtl="1">
              <a:lnSpc>
                <a:spcPct val="150000"/>
              </a:lnSpc>
              <a:buFontTx/>
              <a:buChar char="-"/>
            </a:pPr>
            <a:r>
              <a:rPr lang="ar-SA" dirty="0">
                <a:latin typeface="Alexandria SemiBold" pitchFamily="2" charset="-78"/>
                <a:cs typeface="Alexandria SemiBold" pitchFamily="2" charset="-78"/>
              </a:rPr>
              <a:t>تجهيز المعدات اللازمة من ميكروفون، وبرامج التسجيل، إلخ)   </a:t>
            </a:r>
          </a:p>
          <a:p>
            <a:pPr marL="460375" indent="-285750" algn="r" rtl="1">
              <a:lnSpc>
                <a:spcPct val="150000"/>
              </a:lnSpc>
              <a:buFontTx/>
              <a:buChar char="-"/>
            </a:pPr>
            <a:r>
              <a:rPr lang="ar-SA" dirty="0">
                <a:latin typeface="Alexandria SemiBold" pitchFamily="2" charset="-78"/>
                <a:cs typeface="Alexandria SemiBold" pitchFamily="2" charset="-78"/>
              </a:rPr>
              <a:t>تسجيل المحتوى الصوتي بجودة عالية </a:t>
            </a:r>
          </a:p>
          <a:p>
            <a:pPr marL="460375" indent="-285750" algn="r" rtl="1">
              <a:lnSpc>
                <a:spcPct val="150000"/>
              </a:lnSpc>
              <a:buFontTx/>
              <a:buChar char="-"/>
            </a:pPr>
            <a:r>
              <a:rPr lang="ar-SA" dirty="0">
                <a:latin typeface="Alexandria SemiBold" pitchFamily="2" charset="-78"/>
                <a:cs typeface="Alexandria SemiBold" pitchFamily="2" charset="-78"/>
              </a:rPr>
              <a:t>تحرير التسجيل وإزالة أي أخطاء أو تشويش   </a:t>
            </a:r>
          </a:p>
          <a:p>
            <a:pPr marL="460375" indent="-285750" algn="r" rtl="1">
              <a:lnSpc>
                <a:spcPct val="150000"/>
              </a:lnSpc>
              <a:buFontTx/>
              <a:buChar char="-"/>
            </a:pPr>
            <a:r>
              <a:rPr lang="ar-SA" dirty="0">
                <a:latin typeface="Alexandria SemiBold" pitchFamily="2" charset="-78"/>
                <a:cs typeface="Alexandria SemiBold" pitchFamily="2" charset="-78"/>
              </a:rPr>
              <a:t>إضافة الموسيقى والمؤثرات الصوتية المناسبة.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703595" y="1858237"/>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(1) </a:t>
            </a:r>
            <a:r>
              <a:rPr lang="ar-SA" sz="1400" b="1" dirty="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343501" y="4925382"/>
            <a:ext cx="1598998" cy="2031127"/>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42383" y="1507042"/>
            <a:ext cx="8229601" cy="2123017"/>
          </a:xfrm>
          <a:prstGeom prst="rect">
            <a:avLst/>
          </a:prstGeom>
          <a:noFill/>
          <a:effectLst>
            <a:reflection stA="45000" endPos="0" dir="5400000" sy="-100000" algn="bl" rotWithShape="0"/>
          </a:effectLst>
        </p:spPr>
        <p:txBody>
          <a:bodyPr wrap="square" rtlCol="0">
            <a:spAutoFit/>
          </a:bodyPr>
          <a:lstStyle/>
          <a:p>
            <a:pPr algn="r">
              <a:lnSpc>
                <a:spcPct val="150000"/>
              </a:lnSpc>
            </a:pPr>
            <a:r>
              <a:rPr lang="ar-SA" dirty="0">
                <a:latin typeface="Alexandria SemiBold" pitchFamily="2" charset="-78"/>
                <a:cs typeface="Alexandria SemiBold" pitchFamily="2" charset="-78"/>
              </a:rPr>
              <a:t>إن إعداد البودكاست أمر مهم لصناع المحتوى ولكتابة نص سكريبت"    بطريقة فعالة لضمان وصول المحتوى بالشكل المطلوب والملائم للجمهور. فالسيناريو هو الدليل الذي يحافظ على تركيزك وأدائك ، ويتيح لك الفرصة للارتجال والإبداع. ودائما ضع نفسك مكان المستمع وفكر هل هذا المحتوى سيُثير اهتمامي؟</a:t>
            </a:r>
            <a:endParaRPr lang="en-US"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444893" y="3912183"/>
            <a:ext cx="1127832"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(2) </a:t>
            </a:r>
            <a:r>
              <a:rPr lang="ar-SA" sz="1400" b="1" dirty="0">
                <a:latin typeface="Alexandria ExtraBold" pitchFamily="2" charset="-78"/>
                <a:cs typeface="Alexandria ExtraBold" pitchFamily="2" charset="-78"/>
              </a:rPr>
              <a:t>مرحلة التسجيل والإنتاج</a:t>
            </a:r>
            <a:endParaRPr lang="en-US" sz="20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5238" r="68795"/>
          <a:stretch/>
        </p:blipFill>
        <p:spPr>
          <a:xfrm>
            <a:off x="-36591" y="2618990"/>
            <a:ext cx="2694447" cy="2174060"/>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10633" y="5325317"/>
            <a:ext cx="7709382" cy="6007033"/>
          </a:xfrm>
          <a:prstGeom prst="rect">
            <a:avLst/>
          </a:prstGeom>
        </p:spPr>
      </p:pic>
    </p:spTree>
    <p:extLst>
      <p:ext uri="{BB962C8B-B14F-4D97-AF65-F5344CB8AC3E}">
        <p14:creationId xmlns:p14="http://schemas.microsoft.com/office/powerpoint/2010/main" val="399369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4035" y="1516855"/>
            <a:ext cx="10227365"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02145" y="3247193"/>
            <a:ext cx="8552177" cy="1754326"/>
          </a:xfrm>
          <a:prstGeom prst="rect">
            <a:avLst/>
          </a:prstGeom>
          <a:solidFill>
            <a:schemeClr val="accent3">
              <a:lumMod val="20000"/>
              <a:lumOff val="80000"/>
            </a:schemeClr>
          </a:solidFill>
        </p:spPr>
        <p:txBody>
          <a:bodyPr wrap="square" rtlCol="0">
            <a:spAutoFit/>
          </a:bodyPr>
          <a:lstStyle/>
          <a:p>
            <a:pPr marL="460375" indent="-285750" algn="r" rtl="1">
              <a:lnSpc>
                <a:spcPct val="150000"/>
              </a:lnSpc>
              <a:buFontTx/>
              <a:buChar char="-"/>
            </a:pPr>
            <a:r>
              <a:rPr lang="ar-SA" dirty="0">
                <a:latin typeface="Alexandria SemiBold" pitchFamily="2" charset="-78"/>
                <a:cs typeface="Alexandria SemiBold" pitchFamily="2" charset="-78"/>
              </a:rPr>
              <a:t>تصدير الملف الصوتي بالصيغة المناسبة (</a:t>
            </a:r>
            <a:r>
              <a:rPr lang="en-US" dirty="0">
                <a:latin typeface="Alexandria SemiBold" pitchFamily="2" charset="-78"/>
                <a:cs typeface="Alexandria SemiBold" pitchFamily="2" charset="-78"/>
              </a:rPr>
              <a:t>MP3، WAV، </a:t>
            </a:r>
            <a:r>
              <a:rPr lang="ar-SA" dirty="0">
                <a:latin typeface="Alexandria SemiBold" pitchFamily="2" charset="-78"/>
                <a:cs typeface="Alexandria SemiBold" pitchFamily="2" charset="-78"/>
              </a:rPr>
              <a:t>إلخ)   </a:t>
            </a:r>
          </a:p>
          <a:p>
            <a:pPr marL="460375" indent="-285750" algn="r" rtl="1">
              <a:lnSpc>
                <a:spcPct val="150000"/>
              </a:lnSpc>
              <a:buFontTx/>
              <a:buChar char="-"/>
            </a:pPr>
            <a:r>
              <a:rPr lang="ar-SA" dirty="0">
                <a:latin typeface="Alexandria SemiBold" pitchFamily="2" charset="-78"/>
                <a:cs typeface="Alexandria SemiBold" pitchFamily="2" charset="-78"/>
              </a:rPr>
              <a:t>تحميل البودكاست على منصات البث المختلفة (</a:t>
            </a:r>
            <a:r>
              <a:rPr lang="en-US" dirty="0">
                <a:latin typeface="Alexandria SemiBold" pitchFamily="2" charset="-78"/>
                <a:cs typeface="Alexandria SemiBold" pitchFamily="2" charset="-78"/>
              </a:rPr>
              <a:t>Apple Podcasts، Spotify، </a:t>
            </a:r>
            <a:endParaRPr lang="ar-SA" dirty="0">
              <a:latin typeface="Alexandria SemiBold" pitchFamily="2" charset="-78"/>
              <a:cs typeface="Alexandria SemiBold" pitchFamily="2" charset="-78"/>
            </a:endParaRPr>
          </a:p>
          <a:p>
            <a:pPr marL="460375" indent="-285750" algn="r" rtl="1">
              <a:lnSpc>
                <a:spcPct val="150000"/>
              </a:lnSpc>
              <a:buFontTx/>
              <a:buChar char="-"/>
            </a:pPr>
            <a:r>
              <a:rPr lang="ar-SA" dirty="0">
                <a:latin typeface="Alexandria SemiBold" pitchFamily="2" charset="-78"/>
                <a:cs typeface="Alexandria SemiBold" pitchFamily="2" charset="-78"/>
              </a:rPr>
              <a:t>إنشاء ملف </a:t>
            </a:r>
            <a:r>
              <a:rPr lang="en-US" dirty="0">
                <a:latin typeface="Alexandria SemiBold" pitchFamily="2" charset="-78"/>
                <a:cs typeface="Alexandria SemiBold" pitchFamily="2" charset="-78"/>
              </a:rPr>
              <a:t>RSS </a:t>
            </a:r>
            <a:r>
              <a:rPr lang="ar-SA" dirty="0">
                <a:latin typeface="Alexandria SemiBold" pitchFamily="2" charset="-78"/>
                <a:cs typeface="Alexandria SemiBold" pitchFamily="2" charset="-78"/>
              </a:rPr>
              <a:t>وتحديث المعلومات الوصفية   </a:t>
            </a:r>
          </a:p>
          <a:p>
            <a:pPr marL="460375" indent="-285750" algn="r" rtl="1">
              <a:lnSpc>
                <a:spcPct val="150000"/>
              </a:lnSpc>
              <a:buFontTx/>
              <a:buChar char="-"/>
            </a:pPr>
            <a:r>
              <a:rPr lang="ar-SA" dirty="0">
                <a:latin typeface="Alexandria SemiBold" pitchFamily="2" charset="-78"/>
                <a:cs typeface="Alexandria SemiBold" pitchFamily="2" charset="-78"/>
              </a:rPr>
              <a:t>الترويج للبودكاست عبر وسائل التواصل الاجتماعي والمدونات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678847" y="1697910"/>
            <a:ext cx="1314068"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(3) </a:t>
            </a:r>
            <a:r>
              <a:rPr lang="ar-SA" sz="1400" b="1" dirty="0">
                <a:latin typeface="Alexandria ExtraBold" pitchFamily="2" charset="-78"/>
                <a:cs typeface="Alexandria ExtraBold" pitchFamily="2" charset="-78"/>
              </a:rPr>
              <a:t>مرحلة المعالجة والتحرير</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310630" y="1549696"/>
            <a:ext cx="8368216" cy="1754326"/>
          </a:xfrm>
          <a:prstGeom prst="rect">
            <a:avLst/>
          </a:prstGeom>
          <a:noFill/>
          <a:effectLst>
            <a:reflection stA="45000" endPos="0" dir="5400000" sy="-100000" algn="bl" rotWithShape="0"/>
          </a:effectLst>
        </p:spPr>
        <p:txBody>
          <a:bodyPr wrap="square" rtlCol="0">
            <a:spAutoFit/>
          </a:bodyPr>
          <a:lstStyle/>
          <a:p>
            <a:pPr marL="460375" indent="-285750" algn="r" rtl="1">
              <a:lnSpc>
                <a:spcPct val="150000"/>
              </a:lnSpc>
              <a:buFontTx/>
              <a:buChar char="-"/>
            </a:pPr>
            <a:r>
              <a:rPr lang="ar-SA" dirty="0">
                <a:latin typeface="Alexandria SemiBold" pitchFamily="2" charset="-78"/>
                <a:cs typeface="Alexandria SemiBold" pitchFamily="2" charset="-78"/>
              </a:rPr>
              <a:t>دمج المكونات الصوتية (الكلام، الموسيقى، المؤثرات)   </a:t>
            </a:r>
          </a:p>
          <a:p>
            <a:pPr marL="460375" indent="-285750" algn="r" rtl="1">
              <a:lnSpc>
                <a:spcPct val="150000"/>
              </a:lnSpc>
              <a:buFontTx/>
              <a:buChar char="-"/>
            </a:pPr>
            <a:r>
              <a:rPr lang="ar-SA" dirty="0">
                <a:latin typeface="Alexandria SemiBold" pitchFamily="2" charset="-78"/>
                <a:cs typeface="Alexandria SemiBold" pitchFamily="2" charset="-78"/>
              </a:rPr>
              <a:t>ضبط مستويات الصوت والنغمة والإيقاع   </a:t>
            </a:r>
          </a:p>
          <a:p>
            <a:pPr marL="460375" indent="-285750" algn="r" rtl="1">
              <a:lnSpc>
                <a:spcPct val="150000"/>
              </a:lnSpc>
              <a:buFontTx/>
              <a:buChar char="-"/>
            </a:pPr>
            <a:r>
              <a:rPr lang="ar-SA" dirty="0">
                <a:latin typeface="Alexandria SemiBold" pitchFamily="2" charset="-78"/>
                <a:cs typeface="Alexandria SemiBold" pitchFamily="2" charset="-78"/>
              </a:rPr>
              <a:t>مراجعة النص لغوياً ، والتأكد من تماسك وتسلسل الفقرات،وتجنب أي نوع من الاستطراد أو التكرار .</a:t>
            </a:r>
          </a:p>
        </p:txBody>
      </p:sp>
      <p:sp>
        <p:nvSpPr>
          <p:cNvPr id="17" name="TextBox 16">
            <a:extLst>
              <a:ext uri="{FF2B5EF4-FFF2-40B4-BE49-F238E27FC236}">
                <a16:creationId xmlns:a16="http://schemas.microsoft.com/office/drawing/2014/main" id="{F9A80F9F-74DB-1D57-04E8-E20E92A09B0A}"/>
              </a:ext>
            </a:extLst>
          </p:cNvPr>
          <p:cNvSpPr txBox="1"/>
          <p:nvPr/>
        </p:nvSpPr>
        <p:spPr>
          <a:xfrm>
            <a:off x="9678849" y="3372520"/>
            <a:ext cx="1314066"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a:latin typeface="Alexandria ExtraBold" pitchFamily="2" charset="-78"/>
                <a:cs typeface="Alexandria ExtraBold" pitchFamily="2" charset="-78"/>
              </a:rPr>
              <a:t>(4) </a:t>
            </a:r>
            <a:r>
              <a:rPr lang="ar-SA" sz="1400" b="1" dirty="0">
                <a:latin typeface="Alexandria ExtraBold" pitchFamily="2" charset="-78"/>
                <a:cs typeface="Alexandria ExtraBold" pitchFamily="2" charset="-78"/>
              </a:rPr>
              <a:t>مرحلة النشر والترويج</a:t>
            </a:r>
            <a:endParaRPr lang="en-US" sz="2000" b="1" dirty="0">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6083F8E2-699C-9C01-0329-7C9299434C08}"/>
              </a:ext>
            </a:extLst>
          </p:cNvPr>
          <p:cNvSpPr txBox="1"/>
          <p:nvPr/>
        </p:nvSpPr>
        <p:spPr>
          <a:xfrm>
            <a:off x="1310631" y="5071903"/>
            <a:ext cx="8368218" cy="923330"/>
          </a:xfrm>
          <a:prstGeom prst="rect">
            <a:avLst/>
          </a:prstGeom>
          <a:noFill/>
        </p:spPr>
        <p:txBody>
          <a:bodyPr wrap="square" rtlCol="0">
            <a:spAutoFit/>
          </a:bodyPr>
          <a:lstStyle/>
          <a:p>
            <a:pPr marL="460375" indent="-285750" algn="r" rtl="1">
              <a:lnSpc>
                <a:spcPct val="150000"/>
              </a:lnSpc>
              <a:buFontTx/>
              <a:buChar char="-"/>
            </a:pPr>
            <a:r>
              <a:rPr lang="ar-SA" dirty="0">
                <a:latin typeface="Alexandria SemiBold" pitchFamily="2" charset="-78"/>
                <a:cs typeface="Alexandria SemiBold" pitchFamily="2" charset="-78"/>
              </a:rPr>
              <a:t>تحليل إحصائيات الاستماع والتفاعل   </a:t>
            </a:r>
          </a:p>
          <a:p>
            <a:pPr marL="460375" indent="-285750" algn="r" rtl="1">
              <a:lnSpc>
                <a:spcPct val="150000"/>
              </a:lnSpc>
              <a:buFontTx/>
              <a:buChar char="-"/>
            </a:pPr>
            <a:r>
              <a:rPr lang="ar-SA" dirty="0">
                <a:latin typeface="Alexandria SemiBold" pitchFamily="2" charset="-78"/>
                <a:cs typeface="Alexandria SemiBold" pitchFamily="2" charset="-78"/>
              </a:rPr>
              <a:t>الاستماع إلى التعليقات والملاحظات من المستمعين لتحسين المحتوى  </a:t>
            </a:r>
          </a:p>
        </p:txBody>
      </p:sp>
      <p:sp>
        <p:nvSpPr>
          <p:cNvPr id="19" name="TextBox 18">
            <a:extLst>
              <a:ext uri="{FF2B5EF4-FFF2-40B4-BE49-F238E27FC236}">
                <a16:creationId xmlns:a16="http://schemas.microsoft.com/office/drawing/2014/main" id="{F9A80F9F-74DB-1D57-04E8-E20E92A09B0A}"/>
              </a:ext>
            </a:extLst>
          </p:cNvPr>
          <p:cNvSpPr txBox="1"/>
          <p:nvPr/>
        </p:nvSpPr>
        <p:spPr>
          <a:xfrm>
            <a:off x="9678849" y="4917775"/>
            <a:ext cx="1314066"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a:latin typeface="Alexandria ExtraBold" pitchFamily="2" charset="-78"/>
                <a:cs typeface="Alexandria ExtraBold" pitchFamily="2" charset="-78"/>
              </a:rPr>
              <a:t>(5) </a:t>
            </a:r>
            <a:r>
              <a:rPr lang="ar-SA" sz="1400" b="1" dirty="0">
                <a:latin typeface="Alexandria ExtraBold" pitchFamily="2" charset="-78"/>
                <a:cs typeface="Alexandria ExtraBold" pitchFamily="2" charset="-78"/>
              </a:rPr>
              <a:t>مرحلة المراقبة والتحسين</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791758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10035681"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1" y="1668293"/>
            <a:ext cx="10249997" cy="4662815"/>
          </a:xfrm>
          <a:prstGeom prst="rect">
            <a:avLst/>
          </a:prstGeom>
          <a:noFill/>
        </p:spPr>
        <p:txBody>
          <a:bodyPr wrap="square" rtlCol="0">
            <a:spAutoFit/>
          </a:bodyPr>
          <a:lstStyle/>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التدوين الصوتي القصصي</a:t>
            </a:r>
            <a:r>
              <a:rPr lang="en-US" dirty="0">
                <a:latin typeface="Alexandria SemiBold" pitchFamily="2" charset="-78"/>
                <a:cs typeface="Alexandria SemiBold" pitchFamily="2" charset="-78"/>
              </a:rPr>
              <a:t>Narrative Podcasting </a:t>
            </a:r>
            <a:r>
              <a:rPr lang="ar-SA" dirty="0">
                <a:latin typeface="Alexandria SemiBold" pitchFamily="2" charset="-78"/>
                <a:cs typeface="Alexandria SemiBold" pitchFamily="2" charset="-78"/>
              </a:rPr>
              <a:t>: هو أسلوب حكي قائم على                 سرد القصص والحكايات الشيقة بشكل صوتي. وهذه هي أبرز استراتيجياته:</a:t>
            </a:r>
          </a:p>
          <a:p>
            <a:pPr marL="460375" indent="-285750" algn="r" rtl="1">
              <a:lnSpc>
                <a:spcPct val="150000"/>
              </a:lnSpc>
              <a:buFontTx/>
              <a:buChar char="-"/>
            </a:pPr>
            <a:r>
              <a:rPr lang="ar-SA" dirty="0">
                <a:latin typeface="Alexandria SemiBold" pitchFamily="2" charset="-78"/>
                <a:cs typeface="Alexandria SemiBold" pitchFamily="2" charset="-78"/>
              </a:rPr>
              <a:t>اختر قصصًا مشوقة وذات محتوى عالي القيمة:  ويتم ذلك من خلال تحديد موضوعات وشخصيات جذابة ومميزة، والتأكد من أن كل قصة تقدم تجربة فريدة للمستمعين.</a:t>
            </a:r>
          </a:p>
          <a:p>
            <a:pPr marL="460375" indent="-285750" algn="r" rtl="1">
              <a:lnSpc>
                <a:spcPct val="150000"/>
              </a:lnSpc>
              <a:buFontTx/>
              <a:buChar char="-"/>
            </a:pPr>
            <a:r>
              <a:rPr lang="ar-SA" dirty="0">
                <a:latin typeface="Alexandria SemiBold" pitchFamily="2" charset="-78"/>
                <a:cs typeface="Alexandria SemiBold" pitchFamily="2" charset="-78"/>
              </a:rPr>
              <a:t>ركّز على الإنتاج الصوتي العالي الجودة: استخدم معدات تسجيل جيدة لتقديم صوت نقي وواضح، والتعامل مع المؤثرات الصوتية والموسيقى التصويرية بحرفية لتعزيز تجربة الاستماع.</a:t>
            </a:r>
          </a:p>
          <a:p>
            <a:pPr marL="460375" indent="-285750" algn="r" rtl="1">
              <a:lnSpc>
                <a:spcPct val="150000"/>
              </a:lnSpc>
              <a:buFontTx/>
              <a:buChar char="-"/>
            </a:pPr>
            <a:r>
              <a:rPr lang="ar-SA" dirty="0">
                <a:latin typeface="Alexandria SemiBold" pitchFamily="2" charset="-78"/>
                <a:cs typeface="Alexandria SemiBold" pitchFamily="2" charset="-78"/>
              </a:rPr>
              <a:t>طوّر سرداً قصصياً رائعاً: اعتن بالأسلوب السردي وطريقة تقديم القصة، واستخدم تقنيات السرد المؤثرة مثل التوصيف الحي والحوار الحيوي. </a:t>
            </a:r>
          </a:p>
          <a:p>
            <a:pPr marL="460375" indent="-285750" algn="r" rtl="1">
              <a:lnSpc>
                <a:spcPct val="150000"/>
              </a:lnSpc>
              <a:buFontTx/>
              <a:buChar char="-"/>
            </a:pPr>
            <a:r>
              <a:rPr lang="ar-SA" dirty="0">
                <a:latin typeface="Alexandria SemiBold" pitchFamily="2" charset="-78"/>
                <a:cs typeface="Alexandria SemiBold" pitchFamily="2" charset="-78"/>
              </a:rPr>
              <a:t>بناء قصة متماسكة ذات بداية ووسط ونهاية، مع عقد وتطورات تحافظ على انخراط المستمع.</a:t>
            </a: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7277" b="69286"/>
          <a:stretch/>
        </p:blipFill>
        <p:spPr>
          <a:xfrm>
            <a:off x="73658" y="2527135"/>
            <a:ext cx="1766027" cy="134273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قوالب كتابة النص </a:t>
            </a:r>
            <a:r>
              <a:rPr lang="en-US" b="1" dirty="0">
                <a:solidFill>
                  <a:srgbClr val="C00000"/>
                </a:solidFill>
                <a:latin typeface="Alexandria ExtraBold" pitchFamily="2" charset="-78"/>
                <a:cs typeface="Alexandria ExtraBold" pitchFamily="2" charset="-78"/>
              </a:rPr>
              <a:t>Script</a:t>
            </a:r>
            <a:endParaRPr lang="en-US" sz="2800" b="1" dirty="0">
              <a:solidFill>
                <a:srgbClr val="C00000"/>
              </a:solidFill>
              <a:latin typeface="Alexandria ExtraBold" pitchFamily="2" charset="-78"/>
              <a:cs typeface="Alexandria ExtraBold" pitchFamily="2" charset="-78"/>
            </a:endParaRPr>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690" y="5418307"/>
            <a:ext cx="7709382" cy="6007033"/>
          </a:xfrm>
          <a:prstGeom prst="rect">
            <a:avLst/>
          </a:prstGeom>
        </p:spPr>
      </p:pic>
    </p:spTree>
    <p:extLst>
      <p:ext uri="{BB962C8B-B14F-4D97-AF65-F5344CB8AC3E}">
        <p14:creationId xmlns:p14="http://schemas.microsoft.com/office/powerpoint/2010/main" val="351111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10035681"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68563" y="1798922"/>
            <a:ext cx="9992065" cy="4247317"/>
          </a:xfrm>
          <a:prstGeom prst="rect">
            <a:avLst/>
          </a:prstGeom>
          <a:noFill/>
        </p:spPr>
        <p:txBody>
          <a:bodyPr wrap="square" rtlCol="0">
            <a:spAutoFit/>
          </a:bodyPr>
          <a:lstStyle/>
          <a:p>
            <a:pPr marL="517525"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التدوين القائم على الحوار: </a:t>
            </a:r>
            <a:r>
              <a:rPr lang="ar-SA" dirty="0">
                <a:latin typeface="Alexandria SemiBold" pitchFamily="2" charset="-78"/>
                <a:cs typeface="Alexandria SemiBold" pitchFamily="2" charset="-78"/>
              </a:rPr>
              <a:t>يركز استخدم الحوار بين الشخصيات لإظهار شخصياتهم وصفاتهم المميزة. وفيما يلي اهم استراتيجياته:</a:t>
            </a:r>
          </a:p>
          <a:p>
            <a:pPr marL="460375" indent="-285750" algn="r" rtl="1">
              <a:lnSpc>
                <a:spcPct val="150000"/>
              </a:lnSpc>
              <a:buFontTx/>
              <a:buChar char="-"/>
            </a:pPr>
            <a:r>
              <a:rPr lang="ar-SA" dirty="0">
                <a:latin typeface="Alexandria SemiBold" pitchFamily="2" charset="-78"/>
                <a:cs typeface="Alexandria SemiBold" pitchFamily="2" charset="-78"/>
              </a:rPr>
              <a:t>اجعل الحوار طبيعيًا ومعبرًا عن طريقة تفكير وتحدث كل شخصية.</a:t>
            </a:r>
          </a:p>
          <a:p>
            <a:pPr marL="460375" indent="-285750" algn="r" rtl="1">
              <a:lnSpc>
                <a:spcPct val="150000"/>
              </a:lnSpc>
              <a:buFontTx/>
              <a:buChar char="-"/>
            </a:pPr>
            <a:r>
              <a:rPr lang="ar-SA" dirty="0">
                <a:latin typeface="Alexandria SemiBold" pitchFamily="2" charset="-78"/>
                <a:cs typeface="Alexandria SemiBold" pitchFamily="2" charset="-78"/>
              </a:rPr>
              <a:t>استخدم الحوار لكشف دوافع الشخصيات وصراعاتها الداخلية.</a:t>
            </a:r>
            <a:endParaRPr lang="en-US" dirty="0">
              <a:latin typeface="Alexandria SemiBold" pitchFamily="2" charset="-78"/>
              <a:cs typeface="Alexandria SemiBold" pitchFamily="2" charset="-78"/>
            </a:endParaRPr>
          </a:p>
          <a:p>
            <a:pPr marL="460375" indent="-285750" algn="r" rtl="1">
              <a:lnSpc>
                <a:spcPct val="150000"/>
              </a:lnSpc>
              <a:buFontTx/>
              <a:buChar char="-"/>
            </a:pPr>
            <a:r>
              <a:rPr lang="ar-SA" dirty="0">
                <a:latin typeface="Alexandria SemiBold" pitchFamily="2" charset="-78"/>
                <a:cs typeface="Alexandria SemiBold" pitchFamily="2" charset="-78"/>
              </a:rPr>
              <a:t>الوصف التفصيلي: صف مظهر الشخصيات بتفاصيل غنية، بما في ذلك الملامح، الملبس، اللغة الجسدية. وصف عادات الشخصيات وسلوكياتها المميزة لتجسيدها بوضوح في ذهن المستمع.</a:t>
            </a:r>
          </a:p>
          <a:p>
            <a:pPr marL="460375" indent="-285750" algn="r" rtl="1">
              <a:lnSpc>
                <a:spcPct val="150000"/>
              </a:lnSpc>
              <a:buFontTx/>
              <a:buChar char="-"/>
            </a:pPr>
            <a:r>
              <a:rPr lang="ar-SA" dirty="0">
                <a:latin typeface="Alexandria SemiBold" pitchFamily="2" charset="-78"/>
                <a:cs typeface="Alexandria SemiBold" pitchFamily="2" charset="-78"/>
              </a:rPr>
              <a:t>السرد من منظور الشخصية:استخدم منظور الشخصية الأولى ("أنا") لإدخال المستمعين مباشرة في تفكير وإحساس الشخصية.وصف الأحداث من خلال إحساسات وتأملات الشخصية لإثراء تصور المستمع عنها.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a:solidFill>
                  <a:srgbClr val="C00000"/>
                </a:solidFill>
                <a:latin typeface="Alexandria ExtraBold" pitchFamily="2" charset="-78"/>
                <a:cs typeface="Alexandria ExtraBold" pitchFamily="2" charset="-78"/>
              </a:rPr>
              <a:t>قوالب كتابة النص </a:t>
            </a:r>
            <a:r>
              <a:rPr lang="en-US" b="1" dirty="0">
                <a:solidFill>
                  <a:srgbClr val="C00000"/>
                </a:solidFill>
                <a:latin typeface="Alexandria ExtraBold" pitchFamily="2" charset="-78"/>
                <a:cs typeface="Alexandria ExtraBold" pitchFamily="2" charset="-78"/>
              </a:rPr>
              <a:t>Script</a:t>
            </a:r>
            <a:endParaRPr lang="en-US" sz="28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7277" b="69286"/>
          <a:stretch/>
        </p:blipFill>
        <p:spPr>
          <a:xfrm>
            <a:off x="73658" y="2527135"/>
            <a:ext cx="1766027" cy="1342736"/>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315" y="5239523"/>
            <a:ext cx="7709382" cy="6007033"/>
          </a:xfrm>
          <a:prstGeom prst="rect">
            <a:avLst/>
          </a:prstGeom>
        </p:spPr>
      </p:pic>
    </p:spTree>
    <p:extLst>
      <p:ext uri="{BB962C8B-B14F-4D97-AF65-F5344CB8AC3E}">
        <p14:creationId xmlns:p14="http://schemas.microsoft.com/office/powerpoint/2010/main" val="3347633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4037319"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86697" y="1685495"/>
            <a:ext cx="11135032"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6697" y="1672550"/>
            <a:ext cx="11017045" cy="4662815"/>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a:solidFill>
                  <a:srgbClr val="C00000"/>
                </a:solidFill>
                <a:latin typeface="Alexandria SemiBold" pitchFamily="2" charset="-78"/>
                <a:ea typeface="Calibri" panose="020F0502020204030204" pitchFamily="34" charset="0"/>
                <a:cs typeface="Alexandria SemiBold" pitchFamily="2" charset="-78"/>
              </a:rPr>
              <a:t>نهاية</a:t>
            </a:r>
            <a:r>
              <a:rPr lang="ar-EG" b="1" dirty="0">
                <a:solidFill>
                  <a:srgbClr val="C00000"/>
                </a:solidFill>
                <a:latin typeface="Alexandria SemiBold" pitchFamily="2" charset="-78"/>
                <a:ea typeface="Calibri" panose="020F0502020204030204" pitchFamily="34" charset="0"/>
                <a:cs typeface="Alexandria SemiBold" pitchFamily="2" charset="-78"/>
              </a:rPr>
              <a:t> 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latin typeface="Alexandria SemiBold" pitchFamily="2" charset="-78"/>
                <a:cs typeface="Alexandria SemiBold" pitchFamily="2" charset="-78"/>
              </a:rPr>
              <a:t>    يشهد العالم اليوم تحولاً ثقافياً وتكنولوجياً يؤثر بشكل كبير على وسائل الإعلام، وطرق توصيل المعلومات ، ومن بين هذه التحولات يبرز " البودكاست" كأحد الظواهر البارزة التي شهدت نمواً هائلاً خلال الفترة من 2018 حتي 2024. وأصبح البودكاست جزءاً مهماً من وسائل الإعلام الحديثة ويوفر منصة فريدة للأفراد لمشاركة قصصهم ووجهات نظرهم. </a:t>
            </a:r>
          </a:p>
          <a:p>
            <a:pPr algn="r" rtl="1">
              <a:lnSpc>
                <a:spcPct val="150000"/>
              </a:lnSpc>
            </a:pPr>
            <a:r>
              <a:rPr lang="ar-SA" dirty="0">
                <a:latin typeface="Alexandria SemiBold" pitchFamily="2" charset="-78"/>
                <a:cs typeface="Alexandria SemiBold" pitchFamily="2" charset="-78"/>
              </a:rPr>
              <a:t>   ومع استمرار صناعة البودكاست في النمو والتطور، فمن الواضح أنها ستظل جانباً مهماً من حياتنا اليومية. سواء كنت مُنشئ محتوى أو مستمعاً، فإن البث الصوتي يوفر فرصة قيمة للتواصل مع الآخرين وتوسيع فهمك لأنفسنا والعالم من حولنا. وتختلف مواضيع البودكاست وتتنوع حسب اختلاف وتنوع شخصيات واهتمامات المدونين للمحتوى على مختلف المنصات التي تقدم هذه الخدمة للجمهور، فهناك نوع من البودكاست تهتم بالسياسة أو الموضوعات الاجتماعية وأخرى بأخبار التقنية وغيرها. لذا استطاع البودكاست أن يحتل مكانة متقدمة في صناعة المحتوى الصوتي.</a:t>
            </a:r>
            <a:endParaRPr lang="ar-SA"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47" y="5511297"/>
            <a:ext cx="4470235" cy="6007033"/>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842861"/>
            <a:ext cx="835655" cy="1061491"/>
          </a:xfrm>
          <a:prstGeom prst="rect">
            <a:avLst/>
          </a:prstGeom>
        </p:spPr>
      </p:pic>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352787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825910" y="1427645"/>
            <a:ext cx="9556955" cy="4519186"/>
          </a:xfrm>
          <a:prstGeom prst="rect">
            <a:avLst/>
          </a:prstGeom>
          <a:noFill/>
        </p:spPr>
        <p:txBody>
          <a:bodyPr wrap="square" rtlCol="0">
            <a:spAutoFit/>
          </a:bodyPr>
          <a:lstStyle/>
          <a:p>
            <a:pPr marL="342900" indent="-342900" algn="r" rtl="1">
              <a:lnSpc>
                <a:spcPct val="150000"/>
              </a:lnSpc>
              <a:spcAft>
                <a:spcPts val="800"/>
              </a:spcAft>
              <a:buFont typeface="+mj-lt"/>
              <a:buAutoNum type="arabicPeriod"/>
              <a:defRPr/>
            </a:pPr>
            <a:r>
              <a:rPr lang="ar-SA" sz="1400" dirty="0">
                <a:latin typeface="Alexandria SemiBold" pitchFamily="2" charset="-78"/>
                <a:cs typeface="Alexandria SemiBold" pitchFamily="2" charset="-78"/>
              </a:rPr>
              <a:t>منة الله كمال، التدوين الصوتي " بودكاست" في ضوء معايير الابتكار الإعلامي: تحليل من المستوى الثاني في الفترة من 2018-2023 ، المجلة المصرية لبحوث الاتصال الجماهيري، كلية الإعلام ، جامعة بنى سويف، العدد: 5، 2023، ص ص 546- 624.</a:t>
            </a:r>
          </a:p>
          <a:p>
            <a:pPr marL="342900" indent="-342900" algn="r" rtl="1">
              <a:lnSpc>
                <a:spcPct val="150000"/>
              </a:lnSpc>
              <a:spcAft>
                <a:spcPts val="800"/>
              </a:spcAft>
              <a:buFont typeface="+mj-lt"/>
              <a:buAutoNum type="arabicPeriod"/>
              <a:defRPr/>
            </a:pPr>
            <a:r>
              <a:rPr lang="ar-SA" sz="1400" dirty="0">
                <a:latin typeface="Alexandria SemiBold" pitchFamily="2" charset="-78"/>
                <a:cs typeface="Alexandria SemiBold" pitchFamily="2" charset="-78"/>
              </a:rPr>
              <a:t>عباس مصطفى صادق، الإعلام الجديد: المفاهيم والوسائل والتطبيقات،( عمان: دار الشروق للنشر والتوزيع ، ب.ت)</a:t>
            </a:r>
          </a:p>
          <a:p>
            <a:pPr marL="342900" indent="-342900" algn="r" rtl="1">
              <a:lnSpc>
                <a:spcPct val="150000"/>
              </a:lnSpc>
              <a:spcAft>
                <a:spcPts val="800"/>
              </a:spcAft>
              <a:buFont typeface="+mj-lt"/>
              <a:buAutoNum type="arabicPeriod"/>
              <a:defRPr/>
            </a:pPr>
            <a:r>
              <a:rPr lang="ar-SA" sz="1400" dirty="0">
                <a:latin typeface="Alexandria SemiBold" pitchFamily="2" charset="-78"/>
                <a:cs typeface="Alexandria SemiBold" pitchFamily="2" charset="-78"/>
              </a:rPr>
              <a:t>حبيبة سعادة، حنان عمرون، ظاهرة التدوين النسوي بالفيديو عبر اليوتيوب في الجزائر: دراسة في القائم بالاتصال، المجلة الجزائرية للأبحاث والدراسات، المجلد : 5، العدد: 4، أكتوبر 2022 ، ص ص 87 – 97.</a:t>
            </a:r>
          </a:p>
          <a:p>
            <a:pPr marL="342900" indent="-342900" algn="r" rtl="1">
              <a:lnSpc>
                <a:spcPct val="150000"/>
              </a:lnSpc>
              <a:spcAft>
                <a:spcPts val="800"/>
              </a:spcAft>
              <a:buFont typeface="+mj-lt"/>
              <a:buAutoNum type="arabicPeriod"/>
              <a:defRPr/>
            </a:pPr>
            <a:r>
              <a:rPr lang="ar-SA" sz="1400" dirty="0">
                <a:latin typeface="Alexandria SemiBold" pitchFamily="2" charset="-78"/>
                <a:cs typeface="Alexandria SemiBold" pitchFamily="2" charset="-78"/>
              </a:rPr>
              <a:t>سمية البعقوبي، البودكاست: متطلبات العمل وخصائص المحتوى، دراسة حالة بودكاست الجزيرة، معهد الجزيرة للإعلام ، 2020.</a:t>
            </a:r>
          </a:p>
          <a:p>
            <a:pPr marL="342900" indent="-342900">
              <a:lnSpc>
                <a:spcPct val="150000"/>
              </a:lnSpc>
              <a:spcAft>
                <a:spcPts val="800"/>
              </a:spcAft>
              <a:buFont typeface="+mj-lt"/>
              <a:buAutoNum type="arabicPeriod"/>
              <a:defRPr/>
            </a:pPr>
            <a:r>
              <a:rPr lang="en-US" sz="1600" dirty="0">
                <a:latin typeface="Alexandria SemiBold" pitchFamily="2" charset="-78"/>
                <a:cs typeface="Alexandria SemiBold" pitchFamily="2" charset="-78"/>
              </a:rPr>
              <a:t> Y Elisa Shearer, Jacob </a:t>
            </a:r>
            <a:r>
              <a:rPr lang="en-US" sz="1600" dirty="0" err="1">
                <a:latin typeface="Alexandria SemiBold" pitchFamily="2" charset="-78"/>
                <a:cs typeface="Alexandria SemiBold" pitchFamily="2" charset="-78"/>
              </a:rPr>
              <a:t>Liedke</a:t>
            </a:r>
            <a:r>
              <a:rPr lang="en-US" sz="1600" dirty="0">
                <a:latin typeface="Alexandria SemiBold" pitchFamily="2" charset="-78"/>
                <a:cs typeface="Alexandria SemiBold" pitchFamily="2" charset="-78"/>
              </a:rPr>
              <a:t>, Katerina Eva </a:t>
            </a:r>
            <a:r>
              <a:rPr lang="en-US" sz="1600" dirty="0" err="1">
                <a:latin typeface="Alexandria SemiBold" pitchFamily="2" charset="-78"/>
                <a:cs typeface="Alexandria SemiBold" pitchFamily="2" charset="-78"/>
              </a:rPr>
              <a:t>Matsa</a:t>
            </a:r>
            <a:r>
              <a:rPr lang="en-US" sz="1600" dirty="0">
                <a:latin typeface="Alexandria SemiBold" pitchFamily="2" charset="-78"/>
                <a:cs typeface="Alexandria SemiBold" pitchFamily="2" charset="-78"/>
              </a:rPr>
              <a:t>, Michael </a:t>
            </a:r>
            <a:r>
              <a:rPr lang="en-US" sz="1600" dirty="0" err="1">
                <a:latin typeface="Alexandria SemiBold" pitchFamily="2" charset="-78"/>
                <a:cs typeface="Alexandria SemiBold" pitchFamily="2" charset="-78"/>
              </a:rPr>
              <a:t>Lipka</a:t>
            </a:r>
            <a:r>
              <a:rPr lang="en-US" sz="1600" dirty="0">
                <a:latin typeface="Alexandria SemiBold" pitchFamily="2" charset="-78"/>
                <a:cs typeface="Alexandria SemiBold" pitchFamily="2" charset="-78"/>
              </a:rPr>
              <a:t> and Mark </a:t>
            </a:r>
            <a:r>
              <a:rPr lang="en-US" sz="1600" dirty="0" err="1">
                <a:latin typeface="Alexandria SemiBold" pitchFamily="2" charset="-78"/>
                <a:cs typeface="Alexandria SemiBold" pitchFamily="2" charset="-78"/>
              </a:rPr>
              <a:t>Jurkowitz</a:t>
            </a:r>
            <a:r>
              <a:rPr lang="en-US" sz="1600" dirty="0">
                <a:latin typeface="Alexandria SemiBold" pitchFamily="2" charset="-78"/>
                <a:cs typeface="Alexandria SemiBold" pitchFamily="2" charset="-78"/>
              </a:rPr>
              <a:t>, Podcasts as a Source of News and Information, Pew Research, April 18, 2023. available at: </a:t>
            </a:r>
            <a:r>
              <a:rPr lang="en-US" sz="1400" dirty="0">
                <a:latin typeface="Alexandria SemiBold" pitchFamily="2" charset="-78"/>
                <a:cs typeface="Alexandria SemiBold" pitchFamily="2" charset="-78"/>
                <a:hlinkClick r:id="rId3"/>
              </a:rPr>
              <a:t>www.pewresearch.org</a:t>
            </a:r>
            <a:r>
              <a:rPr lang="en-US" sz="1400" dirty="0">
                <a:latin typeface="Alexandria SemiBold" pitchFamily="2" charset="-78"/>
                <a:cs typeface="Alexandria SemiBold" pitchFamily="2" charset="-78"/>
              </a:rPr>
              <a:t> </a:t>
            </a:r>
          </a:p>
        </p:txBody>
      </p:sp>
      <p:sp>
        <p:nvSpPr>
          <p:cNvPr id="8" name="TextBox 7">
            <a:extLst>
              <a:ext uri="{FF2B5EF4-FFF2-40B4-BE49-F238E27FC236}">
                <a16:creationId xmlns:a16="http://schemas.microsoft.com/office/drawing/2014/main" id="{F9A80F9F-74DB-1D57-04E8-E20E92A09B0A}"/>
              </a:ext>
            </a:extLst>
          </p:cNvPr>
          <p:cNvSpPr txBox="1"/>
          <p:nvPr/>
        </p:nvSpPr>
        <p:spPr>
          <a:xfrm>
            <a:off x="2737647" y="423971"/>
            <a:ext cx="5728936" cy="747705"/>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p14:cNvContentPartPr/>
              <p14:nvPr/>
            </p14:nvContentPartPr>
            <p14:xfrm>
              <a:off x="10626480" y="142920"/>
              <a:ext cx="625320" cy="2152440"/>
            </p14:xfrm>
          </p:contentPart>
        </mc:Choice>
        <mc:Fallback xmlns="">
          <p:pic>
            <p:nvPicPr>
              <p:cNvPr id="4" name="Ink 3"/>
              <p:cNvPicPr/>
              <p:nvPr/>
            </p:nvPicPr>
            <p:blipFill>
              <a:blip r:embed="rId11"/>
              <a:stretch>
                <a:fillRect/>
              </a:stretch>
            </p:blipFill>
            <p:spPr>
              <a:xfrm>
                <a:off x="10617120" y="133560"/>
                <a:ext cx="644040" cy="217116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61766</TotalTime>
  <Words>5064</Words>
  <Application>Microsoft Office PowerPoint</Application>
  <PresentationFormat>Widescreen</PresentationFormat>
  <Paragraphs>490</Paragraphs>
  <Slides>46</Slides>
  <Notes>30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46</vt:i4>
      </vt:variant>
    </vt:vector>
  </HeadingPairs>
  <TitlesOfParts>
    <vt:vector size="59"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2849</cp:revision>
  <dcterms:created xsi:type="dcterms:W3CDTF">2023-04-29T09:08:23Z</dcterms:created>
  <dcterms:modified xsi:type="dcterms:W3CDTF">2026-07-31T09:57:24Z</dcterms:modified>
</cp:coreProperties>
</file>