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0" r:id="rId6"/>
    <p:sldId id="271"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73" d="100"/>
          <a:sy n="73"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24/03/2023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10" Type="http://schemas.openxmlformats.org/officeDocument/2006/relationships/image" Target="../media/image21.png"/><Relationship Id="rId4" Type="http://schemas.openxmlformats.org/officeDocument/2006/relationships/image" Target="../media/image10.emf"/><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emf"/><Relationship Id="rId7"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10" Type="http://schemas.openxmlformats.org/officeDocument/2006/relationships/image" Target="../media/image29.png"/><Relationship Id="rId4" Type="http://schemas.openxmlformats.org/officeDocument/2006/relationships/image" Target="../media/image10.emf"/><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Scheduling</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Scheduling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3810000"/>
            <a:ext cx="1960493" cy="2762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30832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498334"/>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Not all project activities need to be scheduled at the same level of detail.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2102773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a:p>
            <a:r>
              <a:rPr lang="en-GB" dirty="0"/>
              <a:t>	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156688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407338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79363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most common approach to project scheduling is the use of network techniques such as The Program Evaluation and Review Technique (PERT) and Critical Path Method (CPM). </a:t>
            </a:r>
          </a:p>
          <a:p>
            <a:r>
              <a:rPr lang="en-GB"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dirty="0"/>
              <a:t>In CPM, activities can be “crashed” (expedited) at extra cost to speed up the completion time.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2773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i="1" dirty="0"/>
              <a:t>we will call it an AOA (activity-on-arrow) network</a:t>
            </a:r>
            <a:r>
              <a:rPr lang="en-GB" dirty="0"/>
              <a:t>, and if we refer to a CPM (PDM) network where the activities are shown as nodes, </a:t>
            </a:r>
            <a:r>
              <a:rPr lang="en-GB"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3854340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75088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387587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603295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286406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738664"/>
          </a:xfrm>
          <a:prstGeom prst="rect">
            <a:avLst/>
          </a:prstGeom>
          <a:noFill/>
        </p:spPr>
        <p:txBody>
          <a:bodyPr wrap="square" rtlCol="0">
            <a:spAutoFit/>
          </a:bodyPr>
          <a:lstStyle/>
          <a:p>
            <a:r>
              <a:rPr lang="en-GB" sz="2400" dirty="0"/>
              <a:t>8.2 NETWORK TECHNIQUES: PERT (ADM) AND CPM (PDM)</a:t>
            </a:r>
          </a:p>
          <a:p>
            <a:endParaRPr lang="en-GB" dirty="0"/>
          </a:p>
        </p:txBody>
      </p:sp>
      <p:pic>
        <p:nvPicPr>
          <p:cNvPr id="11" name="Picture 10">
            <a:extLst>
              <a:ext uri="{FF2B5EF4-FFF2-40B4-BE49-F238E27FC236}">
                <a16:creationId xmlns:a16="http://schemas.microsoft.com/office/drawing/2014/main" id="{7A52D379-CBD4-407E-AEEC-E9F6DF47567F}"/>
              </a:ext>
            </a:extLst>
          </p:cNvPr>
          <p:cNvPicPr>
            <a:picLocks noChangeAspect="1"/>
          </p:cNvPicPr>
          <p:nvPr/>
        </p:nvPicPr>
        <p:blipFill>
          <a:blip r:embed="rId6"/>
          <a:stretch>
            <a:fillRect/>
          </a:stretch>
        </p:blipFill>
        <p:spPr>
          <a:xfrm>
            <a:off x="7946848" y="1949523"/>
            <a:ext cx="3475541" cy="2073292"/>
          </a:xfrm>
          <a:prstGeom prst="rect">
            <a:avLst/>
          </a:prstGeom>
        </p:spPr>
      </p:pic>
      <p:sp>
        <p:nvSpPr>
          <p:cNvPr id="13" name="TextBox 12">
            <a:extLst>
              <a:ext uri="{FF2B5EF4-FFF2-40B4-BE49-F238E27FC236}">
                <a16:creationId xmlns:a16="http://schemas.microsoft.com/office/drawing/2014/main" id="{BC4C4115-7EBE-414B-9BB3-E23FABACA883}"/>
              </a:ext>
            </a:extLst>
          </p:cNvPr>
          <p:cNvSpPr txBox="1"/>
          <p:nvPr/>
        </p:nvSpPr>
        <p:spPr>
          <a:xfrm>
            <a:off x="2286001" y="2036095"/>
            <a:ext cx="5660848" cy="4339650"/>
          </a:xfrm>
          <a:prstGeom prst="rect">
            <a:avLst/>
          </a:prstGeom>
          <a:noFill/>
        </p:spPr>
        <p:txBody>
          <a:bodyPr wrap="square" rtlCol="0">
            <a:spAutoFit/>
          </a:bodyPr>
          <a:lstStyle/>
          <a:p>
            <a:r>
              <a:rPr lang="en-GB" b="1" i="1" dirty="0"/>
              <a:t>Constructing the Network, AON Version</a:t>
            </a:r>
          </a:p>
          <a:p>
            <a:r>
              <a:rPr lang="en-GB"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 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b="1" i="1" dirty="0"/>
          </a:p>
          <a:p>
            <a:endParaRPr lang="en-GB" sz="2400" dirty="0"/>
          </a:p>
          <a:p>
            <a:endParaRPr lang="en-GB" dirty="0"/>
          </a:p>
        </p:txBody>
      </p:sp>
    </p:spTree>
    <p:extLst>
      <p:ext uri="{BB962C8B-B14F-4D97-AF65-F5344CB8AC3E}">
        <p14:creationId xmlns:p14="http://schemas.microsoft.com/office/powerpoint/2010/main" val="3731887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107996"/>
          </a:xfrm>
          <a:prstGeom prst="rect">
            <a:avLst/>
          </a:prstGeom>
          <a:noFill/>
        </p:spPr>
        <p:txBody>
          <a:bodyPr wrap="square" rtlCol="0">
            <a:spAutoFit/>
          </a:bodyPr>
          <a:lstStyle/>
          <a:p>
            <a:r>
              <a:rPr lang="en-GB" sz="2400" dirty="0"/>
              <a:t>8.2 NETWORK TECHNIQUES: PERT (ADM) AND CPM (PDM)</a:t>
            </a:r>
          </a:p>
          <a:p>
            <a:endParaRPr lang="en-GB" sz="2400" dirty="0"/>
          </a:p>
          <a:p>
            <a:endParaRPr lang="en-GB" dirty="0"/>
          </a:p>
        </p:txBody>
      </p:sp>
      <p:pic>
        <p:nvPicPr>
          <p:cNvPr id="12" name="Picture 11">
            <a:extLst>
              <a:ext uri="{FF2B5EF4-FFF2-40B4-BE49-F238E27FC236}">
                <a16:creationId xmlns:a16="http://schemas.microsoft.com/office/drawing/2014/main" id="{D50332C6-5919-41A5-931A-8CE3F3ED587A}"/>
              </a:ext>
            </a:extLst>
          </p:cNvPr>
          <p:cNvPicPr>
            <a:picLocks noChangeAspect="1"/>
          </p:cNvPicPr>
          <p:nvPr/>
        </p:nvPicPr>
        <p:blipFill>
          <a:blip r:embed="rId6"/>
          <a:stretch>
            <a:fillRect/>
          </a:stretch>
        </p:blipFill>
        <p:spPr>
          <a:xfrm>
            <a:off x="2386871" y="1669960"/>
            <a:ext cx="5265213" cy="1759040"/>
          </a:xfrm>
          <a:prstGeom prst="rect">
            <a:avLst/>
          </a:prstGeom>
        </p:spPr>
      </p:pic>
      <p:pic>
        <p:nvPicPr>
          <p:cNvPr id="15" name="Picture 14">
            <a:extLst>
              <a:ext uri="{FF2B5EF4-FFF2-40B4-BE49-F238E27FC236}">
                <a16:creationId xmlns:a16="http://schemas.microsoft.com/office/drawing/2014/main" id="{9FADC4D8-D35E-4762-B259-1AAA2B697796}"/>
              </a:ext>
            </a:extLst>
          </p:cNvPr>
          <p:cNvPicPr>
            <a:picLocks noChangeAspect="1"/>
          </p:cNvPicPr>
          <p:nvPr/>
        </p:nvPicPr>
        <p:blipFill>
          <a:blip r:embed="rId7"/>
          <a:stretch>
            <a:fillRect/>
          </a:stretch>
        </p:blipFill>
        <p:spPr>
          <a:xfrm>
            <a:off x="2286000" y="3558374"/>
            <a:ext cx="5448580" cy="1739989"/>
          </a:xfrm>
          <a:prstGeom prst="rect">
            <a:avLst/>
          </a:prstGeom>
        </p:spPr>
      </p:pic>
      <p:pic>
        <p:nvPicPr>
          <p:cNvPr id="19" name="Picture 18">
            <a:extLst>
              <a:ext uri="{FF2B5EF4-FFF2-40B4-BE49-F238E27FC236}">
                <a16:creationId xmlns:a16="http://schemas.microsoft.com/office/drawing/2014/main" id="{16FAEC93-0F69-472C-BC38-F25878843089}"/>
              </a:ext>
            </a:extLst>
          </p:cNvPr>
          <p:cNvPicPr>
            <a:picLocks noChangeAspect="1"/>
          </p:cNvPicPr>
          <p:nvPr/>
        </p:nvPicPr>
        <p:blipFill>
          <a:blip r:embed="rId8"/>
          <a:stretch>
            <a:fillRect/>
          </a:stretch>
        </p:blipFill>
        <p:spPr>
          <a:xfrm>
            <a:off x="7791792" y="1827635"/>
            <a:ext cx="3397425" cy="1428823"/>
          </a:xfrm>
          <a:prstGeom prst="rect">
            <a:avLst/>
          </a:prstGeom>
        </p:spPr>
      </p:pic>
      <p:pic>
        <p:nvPicPr>
          <p:cNvPr id="21" name="Picture 20">
            <a:extLst>
              <a:ext uri="{FF2B5EF4-FFF2-40B4-BE49-F238E27FC236}">
                <a16:creationId xmlns:a16="http://schemas.microsoft.com/office/drawing/2014/main" id="{EB857048-265E-45DA-9F6F-A4A73A3F28C2}"/>
              </a:ext>
            </a:extLst>
          </p:cNvPr>
          <p:cNvPicPr>
            <a:picLocks noChangeAspect="1"/>
          </p:cNvPicPr>
          <p:nvPr/>
        </p:nvPicPr>
        <p:blipFill>
          <a:blip r:embed="rId9"/>
          <a:stretch>
            <a:fillRect/>
          </a:stretch>
        </p:blipFill>
        <p:spPr>
          <a:xfrm>
            <a:off x="7791792" y="3504170"/>
            <a:ext cx="3257717" cy="1416123"/>
          </a:xfrm>
          <a:prstGeom prst="rect">
            <a:avLst/>
          </a:prstGeom>
        </p:spPr>
      </p:pic>
      <p:pic>
        <p:nvPicPr>
          <p:cNvPr id="23" name="Picture 22">
            <a:extLst>
              <a:ext uri="{FF2B5EF4-FFF2-40B4-BE49-F238E27FC236}">
                <a16:creationId xmlns:a16="http://schemas.microsoft.com/office/drawing/2014/main" id="{87FC049B-EB59-4325-9E93-C2DE3E4E6086}"/>
              </a:ext>
            </a:extLst>
          </p:cNvPr>
          <p:cNvPicPr>
            <a:picLocks noChangeAspect="1"/>
          </p:cNvPicPr>
          <p:nvPr/>
        </p:nvPicPr>
        <p:blipFill>
          <a:blip r:embed="rId10"/>
          <a:stretch>
            <a:fillRect/>
          </a:stretch>
        </p:blipFill>
        <p:spPr>
          <a:xfrm>
            <a:off x="7791792" y="5025070"/>
            <a:ext cx="2857647" cy="234962"/>
          </a:xfrm>
          <a:prstGeom prst="rect">
            <a:avLst/>
          </a:prstGeom>
        </p:spPr>
      </p:pic>
    </p:spTree>
    <p:extLst>
      <p:ext uri="{BB962C8B-B14F-4D97-AF65-F5344CB8AC3E}">
        <p14:creationId xmlns:p14="http://schemas.microsoft.com/office/powerpoint/2010/main" val="1531008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Constructing the Network, AOA Version</a:t>
            </a:r>
          </a:p>
          <a:p>
            <a:r>
              <a:rPr lang="en-GB" dirty="0"/>
              <a:t>Again, we begin with a node (event) called “START.” Activities a and b have no predecessors, so we draw arrows </a:t>
            </a:r>
            <a:r>
              <a:rPr lang="en-GB" dirty="0" err="1"/>
              <a:t>labeled</a:t>
            </a:r>
            <a:r>
              <a:rPr lang="en-GB" dirty="0"/>
              <a:t> “a” and “b” from START and terminating in circle-shaped nodes numbered “1” and “2” for easy identification (Figure 8-5b). Activity c follows a, activity d follows b, and activity e also follows b. Let’s add these arrows to our AOA network, </a:t>
            </a:r>
            <a:r>
              <a:rPr lang="en-GB" dirty="0" err="1"/>
              <a:t>labeling</a:t>
            </a:r>
            <a:r>
              <a:rPr lang="en-GB" dirty="0"/>
              <a:t> the arrows and nodes sequentially as we go (Figure 8-6b). 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b="1" i="1" dirty="0"/>
          </a:p>
          <a:p>
            <a:endParaRPr lang="en-GB" sz="2400" dirty="0"/>
          </a:p>
          <a:p>
            <a:endParaRPr lang="en-GB" dirty="0"/>
          </a:p>
        </p:txBody>
      </p:sp>
    </p:spTree>
    <p:extLst>
      <p:ext uri="{BB962C8B-B14F-4D97-AF65-F5344CB8AC3E}">
        <p14:creationId xmlns:p14="http://schemas.microsoft.com/office/powerpoint/2010/main" val="410358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323987"/>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endParaRPr lang="en-GB" sz="2400" dirty="0"/>
          </a:p>
          <a:p>
            <a:endParaRPr lang="en-GB" dirty="0"/>
          </a:p>
        </p:txBody>
      </p:sp>
    </p:spTree>
    <p:extLst>
      <p:ext uri="{BB962C8B-B14F-4D97-AF65-F5344CB8AC3E}">
        <p14:creationId xmlns:p14="http://schemas.microsoft.com/office/powerpoint/2010/main" val="3425697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39868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38499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Solving the Network</a:t>
            </a:r>
          </a:p>
          <a:p>
            <a:endParaRPr lang="en-GB" b="1" i="1" dirty="0"/>
          </a:p>
        </p:txBody>
      </p:sp>
      <p:pic>
        <p:nvPicPr>
          <p:cNvPr id="11" name="Picture 10">
            <a:extLst>
              <a:ext uri="{FF2B5EF4-FFF2-40B4-BE49-F238E27FC236}">
                <a16:creationId xmlns:a16="http://schemas.microsoft.com/office/drawing/2014/main" id="{C4A68145-A04F-4B0B-9D57-3FA4E0533BF8}"/>
              </a:ext>
            </a:extLst>
          </p:cNvPr>
          <p:cNvPicPr>
            <a:picLocks noChangeAspect="1"/>
          </p:cNvPicPr>
          <p:nvPr/>
        </p:nvPicPr>
        <p:blipFill>
          <a:blip r:embed="rId6"/>
          <a:stretch>
            <a:fillRect/>
          </a:stretch>
        </p:blipFill>
        <p:spPr>
          <a:xfrm>
            <a:off x="2286000" y="2404737"/>
            <a:ext cx="5505733" cy="2648086"/>
          </a:xfrm>
          <a:prstGeom prst="rect">
            <a:avLst/>
          </a:prstGeom>
        </p:spPr>
      </p:pic>
    </p:spTree>
    <p:extLst>
      <p:ext uri="{BB962C8B-B14F-4D97-AF65-F5344CB8AC3E}">
        <p14:creationId xmlns:p14="http://schemas.microsoft.com/office/powerpoint/2010/main" val="337214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830997"/>
          </a:xfrm>
          <a:prstGeom prst="rect">
            <a:avLst/>
          </a:prstGeom>
          <a:noFill/>
        </p:spPr>
        <p:txBody>
          <a:bodyPr wrap="square" rtlCol="0">
            <a:spAutoFit/>
          </a:bodyPr>
          <a:lstStyle/>
          <a:p>
            <a:r>
              <a:rPr lang="en-GB" sz="2400" dirty="0"/>
              <a:t>8.2 NETWORK TECHNIQUES: PERT (ADM) AND CPM (PDM)</a:t>
            </a:r>
          </a:p>
          <a:p>
            <a:endParaRPr lang="en-GB" sz="2400" dirty="0"/>
          </a:p>
        </p:txBody>
      </p:sp>
      <p:sp>
        <p:nvSpPr>
          <p:cNvPr id="13" name="TextBox 12">
            <a:extLst>
              <a:ext uri="{FF2B5EF4-FFF2-40B4-BE49-F238E27FC236}">
                <a16:creationId xmlns:a16="http://schemas.microsoft.com/office/drawing/2014/main" id="{1A394492-3EDA-4B85-8229-1C499E95167C}"/>
              </a:ext>
            </a:extLst>
          </p:cNvPr>
          <p:cNvSpPr txBox="1"/>
          <p:nvPr/>
        </p:nvSpPr>
        <p:spPr>
          <a:xfrm>
            <a:off x="2440788" y="1953928"/>
            <a:ext cx="4797410" cy="4247317"/>
          </a:xfrm>
          <a:prstGeom prst="rect">
            <a:avLst/>
          </a:prstGeom>
          <a:noFill/>
        </p:spPr>
        <p:txBody>
          <a:bodyPr wrap="square" rtlCol="0">
            <a:spAutoFit/>
          </a:bodyPr>
          <a:lstStyle/>
          <a:p>
            <a:r>
              <a:rPr lang="en-GB" b="1" i="1" dirty="0"/>
              <a:t>Solving the Network</a:t>
            </a:r>
          </a:p>
          <a:p>
            <a:r>
              <a:rPr lang="en-GB" dirty="0"/>
              <a:t>Beginning with a node named START, connect the three activities with no predecessors (a, b, and c) to the Start node as in Figure 8-13. Activity d has a predecessor of a, and thus it follows a. Activities e, f, and g all must follow both b and c as predecessors. Activity h follows c. Activity j follows both d and e. Activity </a:t>
            </a:r>
            <a:r>
              <a:rPr lang="en-GB" dirty="0" err="1"/>
              <a:t>i</a:t>
            </a:r>
            <a:r>
              <a:rPr lang="en-GB" dirty="0"/>
              <a:t> follows g and h. Because there are no more activities, we must be at the end of the network. Add a node </a:t>
            </a:r>
            <a:r>
              <a:rPr lang="en-GB" dirty="0" err="1"/>
              <a:t>labeled</a:t>
            </a:r>
            <a:r>
              <a:rPr lang="en-GB" dirty="0"/>
              <a:t> “END” and connect any nodes without successor activities, in this case, j, f, and </a:t>
            </a:r>
            <a:r>
              <a:rPr lang="en-GB" dirty="0" err="1"/>
              <a:t>i</a:t>
            </a:r>
            <a:r>
              <a:rPr lang="en-GB" dirty="0"/>
              <a:t>, reading from top to bottom. As stated earlier, always show the direction of a connection with an arrowhead.</a:t>
            </a:r>
            <a:endParaRPr lang="en-GB" b="1" i="1" dirty="0"/>
          </a:p>
          <a:p>
            <a:endParaRPr lang="en-GB" dirty="0"/>
          </a:p>
        </p:txBody>
      </p:sp>
      <p:pic>
        <p:nvPicPr>
          <p:cNvPr id="15" name="Picture 14">
            <a:extLst>
              <a:ext uri="{FF2B5EF4-FFF2-40B4-BE49-F238E27FC236}">
                <a16:creationId xmlns:a16="http://schemas.microsoft.com/office/drawing/2014/main" id="{B6129345-F8A3-42FE-A24E-32D34B44A4A2}"/>
              </a:ext>
            </a:extLst>
          </p:cNvPr>
          <p:cNvPicPr>
            <a:picLocks noChangeAspect="1"/>
          </p:cNvPicPr>
          <p:nvPr/>
        </p:nvPicPr>
        <p:blipFill>
          <a:blip r:embed="rId6"/>
          <a:stretch>
            <a:fillRect/>
          </a:stretch>
        </p:blipFill>
        <p:spPr>
          <a:xfrm>
            <a:off x="7132320" y="2139698"/>
            <a:ext cx="3730856" cy="2765045"/>
          </a:xfrm>
          <a:prstGeom prst="rect">
            <a:avLst/>
          </a:prstGeom>
        </p:spPr>
      </p:pic>
      <p:pic>
        <p:nvPicPr>
          <p:cNvPr id="17" name="Picture 16">
            <a:extLst>
              <a:ext uri="{FF2B5EF4-FFF2-40B4-BE49-F238E27FC236}">
                <a16:creationId xmlns:a16="http://schemas.microsoft.com/office/drawing/2014/main" id="{027D0C49-44BF-4209-B25B-613F50EC1B0A}"/>
              </a:ext>
            </a:extLst>
          </p:cNvPr>
          <p:cNvPicPr>
            <a:picLocks noChangeAspect="1"/>
          </p:cNvPicPr>
          <p:nvPr/>
        </p:nvPicPr>
        <p:blipFill>
          <a:blip r:embed="rId7"/>
          <a:stretch>
            <a:fillRect/>
          </a:stretch>
        </p:blipFill>
        <p:spPr>
          <a:xfrm>
            <a:off x="7818723" y="5051756"/>
            <a:ext cx="2463927" cy="457223"/>
          </a:xfrm>
          <a:prstGeom prst="rect">
            <a:avLst/>
          </a:prstGeom>
        </p:spPr>
      </p:pic>
    </p:spTree>
    <p:extLst>
      <p:ext uri="{BB962C8B-B14F-4D97-AF65-F5344CB8AC3E}">
        <p14:creationId xmlns:p14="http://schemas.microsoft.com/office/powerpoint/2010/main" val="3813007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Calculating Activity Times</a:t>
            </a:r>
          </a:p>
          <a:p>
            <a:r>
              <a:rPr lang="en-GB" dirty="0"/>
              <a:t>The expected time, TE, is found by </a:t>
            </a:r>
          </a:p>
          <a:p>
            <a:r>
              <a:rPr lang="en-GB" dirty="0"/>
              <a:t>			TE = (</a:t>
            </a:r>
            <a:r>
              <a:rPr lang="en-GB" i="1" dirty="0"/>
              <a:t>a</a:t>
            </a:r>
            <a:r>
              <a:rPr lang="en-GB" dirty="0"/>
              <a:t>+4</a:t>
            </a:r>
            <a:r>
              <a:rPr lang="en-GB" i="1" dirty="0"/>
              <a:t>m</a:t>
            </a:r>
            <a:r>
              <a:rPr lang="en-GB" dirty="0"/>
              <a:t>+</a:t>
            </a:r>
            <a:r>
              <a:rPr lang="en-GB" i="1" dirty="0"/>
              <a:t>b</a:t>
            </a:r>
            <a:r>
              <a:rPr lang="en-GB" dirty="0"/>
              <a:t>)/6 </a:t>
            </a:r>
          </a:p>
          <a:p>
            <a:r>
              <a:rPr lang="en-GB" i="1" dirty="0"/>
              <a:t>Where:</a:t>
            </a:r>
          </a:p>
          <a:p>
            <a:r>
              <a:rPr lang="en-GB" i="1" dirty="0"/>
              <a:t>a </a:t>
            </a:r>
            <a:r>
              <a:rPr lang="en-GB" dirty="0"/>
              <a:t> optimistic time estimate </a:t>
            </a:r>
          </a:p>
          <a:p>
            <a:r>
              <a:rPr lang="en-GB" i="1" dirty="0"/>
              <a:t>b</a:t>
            </a:r>
            <a:r>
              <a:rPr lang="en-GB" dirty="0"/>
              <a:t>  pessimistic time estimate </a:t>
            </a:r>
          </a:p>
          <a:p>
            <a:r>
              <a:rPr lang="en-GB" i="1" dirty="0"/>
              <a:t>m</a:t>
            </a:r>
            <a:r>
              <a:rPr lang="en-GB" dirty="0"/>
              <a:t>  most likely time estimate, the mode</a:t>
            </a:r>
          </a:p>
          <a:p>
            <a:endParaRPr lang="en-GB" b="1" i="1" dirty="0"/>
          </a:p>
          <a:p>
            <a:endParaRPr lang="en-GB" sz="2400" dirty="0"/>
          </a:p>
          <a:p>
            <a:endParaRPr lang="en-GB" sz="2400" dirty="0"/>
          </a:p>
          <a:p>
            <a:endParaRPr lang="en-GB" sz="2400" dirty="0"/>
          </a:p>
          <a:p>
            <a:endParaRPr lang="en-GB" sz="2400" dirty="0"/>
          </a:p>
        </p:txBody>
      </p:sp>
      <p:pic>
        <p:nvPicPr>
          <p:cNvPr id="11" name="Picture 10">
            <a:extLst>
              <a:ext uri="{FF2B5EF4-FFF2-40B4-BE49-F238E27FC236}">
                <a16:creationId xmlns:a16="http://schemas.microsoft.com/office/drawing/2014/main" id="{7E400137-EA51-4D83-8266-BAF629AC5879}"/>
              </a:ext>
            </a:extLst>
          </p:cNvPr>
          <p:cNvPicPr>
            <a:picLocks noChangeAspect="1"/>
          </p:cNvPicPr>
          <p:nvPr/>
        </p:nvPicPr>
        <p:blipFill>
          <a:blip r:embed="rId6"/>
          <a:stretch>
            <a:fillRect/>
          </a:stretch>
        </p:blipFill>
        <p:spPr>
          <a:xfrm>
            <a:off x="2354284" y="4062389"/>
            <a:ext cx="1447695" cy="336673"/>
          </a:xfrm>
          <a:prstGeom prst="rect">
            <a:avLst/>
          </a:prstGeom>
        </p:spPr>
      </p:pic>
      <p:pic>
        <p:nvPicPr>
          <p:cNvPr id="14" name="Picture 13">
            <a:extLst>
              <a:ext uri="{FF2B5EF4-FFF2-40B4-BE49-F238E27FC236}">
                <a16:creationId xmlns:a16="http://schemas.microsoft.com/office/drawing/2014/main" id="{49D831C5-4DB4-48CE-9A42-89B34221483C}"/>
              </a:ext>
            </a:extLst>
          </p:cNvPr>
          <p:cNvPicPr>
            <a:picLocks noChangeAspect="1"/>
          </p:cNvPicPr>
          <p:nvPr/>
        </p:nvPicPr>
        <p:blipFill>
          <a:blip r:embed="rId7"/>
          <a:stretch>
            <a:fillRect/>
          </a:stretch>
        </p:blipFill>
        <p:spPr>
          <a:xfrm>
            <a:off x="2286002" y="4399062"/>
            <a:ext cx="1823986" cy="435977"/>
          </a:xfrm>
          <a:prstGeom prst="rect">
            <a:avLst/>
          </a:prstGeom>
        </p:spPr>
      </p:pic>
      <p:pic>
        <p:nvPicPr>
          <p:cNvPr id="18" name="Picture 17">
            <a:extLst>
              <a:ext uri="{FF2B5EF4-FFF2-40B4-BE49-F238E27FC236}">
                <a16:creationId xmlns:a16="http://schemas.microsoft.com/office/drawing/2014/main" id="{0FB79C18-3CA9-419A-829D-E52BC806B178}"/>
              </a:ext>
            </a:extLst>
          </p:cNvPr>
          <p:cNvPicPr>
            <a:picLocks noChangeAspect="1"/>
          </p:cNvPicPr>
          <p:nvPr/>
        </p:nvPicPr>
        <p:blipFill>
          <a:blip r:embed="rId8"/>
          <a:stretch>
            <a:fillRect/>
          </a:stretch>
        </p:blipFill>
        <p:spPr>
          <a:xfrm>
            <a:off x="2286000" y="4907136"/>
            <a:ext cx="1823987" cy="286741"/>
          </a:xfrm>
          <a:prstGeom prst="rect">
            <a:avLst/>
          </a:prstGeom>
        </p:spPr>
      </p:pic>
      <p:pic>
        <p:nvPicPr>
          <p:cNvPr id="20" name="Picture 19">
            <a:extLst>
              <a:ext uri="{FF2B5EF4-FFF2-40B4-BE49-F238E27FC236}">
                <a16:creationId xmlns:a16="http://schemas.microsoft.com/office/drawing/2014/main" id="{9A988CEA-E04F-45DD-BDBE-BDC4970D2CA0}"/>
              </a:ext>
            </a:extLst>
          </p:cNvPr>
          <p:cNvPicPr>
            <a:picLocks noChangeAspect="1"/>
          </p:cNvPicPr>
          <p:nvPr/>
        </p:nvPicPr>
        <p:blipFill>
          <a:blip r:embed="rId9"/>
          <a:stretch>
            <a:fillRect/>
          </a:stretch>
        </p:blipFill>
        <p:spPr>
          <a:xfrm>
            <a:off x="2286000" y="5295267"/>
            <a:ext cx="948088" cy="328773"/>
          </a:xfrm>
          <a:prstGeom prst="rect">
            <a:avLst/>
          </a:prstGeom>
        </p:spPr>
      </p:pic>
      <p:pic>
        <p:nvPicPr>
          <p:cNvPr id="22" name="Picture 21">
            <a:extLst>
              <a:ext uri="{FF2B5EF4-FFF2-40B4-BE49-F238E27FC236}">
                <a16:creationId xmlns:a16="http://schemas.microsoft.com/office/drawing/2014/main" id="{4A6F0872-66DA-429C-B939-501A53F39893}"/>
              </a:ext>
            </a:extLst>
          </p:cNvPr>
          <p:cNvPicPr>
            <a:picLocks noChangeAspect="1"/>
          </p:cNvPicPr>
          <p:nvPr/>
        </p:nvPicPr>
        <p:blipFill>
          <a:blip r:embed="rId10"/>
          <a:stretch>
            <a:fillRect/>
          </a:stretch>
        </p:blipFill>
        <p:spPr>
          <a:xfrm>
            <a:off x="7134626" y="2315398"/>
            <a:ext cx="4534967" cy="3374504"/>
          </a:xfrm>
          <a:prstGeom prst="rect">
            <a:avLst/>
          </a:prstGeom>
        </p:spPr>
      </p:pic>
    </p:spTree>
    <p:extLst>
      <p:ext uri="{BB962C8B-B14F-4D97-AF65-F5344CB8AC3E}">
        <p14:creationId xmlns:p14="http://schemas.microsoft.com/office/powerpoint/2010/main" val="1408360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394722" y="2069432"/>
            <a:ext cx="4766474" cy="3693319"/>
          </a:xfrm>
          <a:prstGeom prst="rect">
            <a:avLst/>
          </a:prstGeom>
          <a:noFill/>
        </p:spPr>
        <p:txBody>
          <a:bodyPr wrap="square" rtlCol="0">
            <a:spAutoFit/>
          </a:bodyPr>
          <a:lstStyle/>
          <a:p>
            <a:r>
              <a:rPr lang="en-GB" b="1" i="1" dirty="0"/>
              <a:t>Critical Path and Time</a:t>
            </a:r>
          </a:p>
          <a:p>
            <a:r>
              <a:rPr lang="en-GB" dirty="0"/>
              <a:t>If we start the project on day 0, shown as ES (earliest start) at the upper left of each node in Figure 8-16, we can begin simultaneously working on activities a, b, and c, each of which has no predecessor activities. We will complete activity a in 20 days, activity b in 20 days, and activity c in 10 days, shown as EF (earliest finish) at the upper right of each of their respective nodes. These early finish times represent the earliest times that the following activities can begin.</a:t>
            </a:r>
            <a:endParaRPr lang="en-GB" b="1" i="1" dirty="0"/>
          </a:p>
          <a:p>
            <a:endParaRPr lang="en-GB" dirty="0"/>
          </a:p>
        </p:txBody>
      </p:sp>
      <p:pic>
        <p:nvPicPr>
          <p:cNvPr id="13" name="Picture 12">
            <a:extLst>
              <a:ext uri="{FF2B5EF4-FFF2-40B4-BE49-F238E27FC236}">
                <a16:creationId xmlns:a16="http://schemas.microsoft.com/office/drawing/2014/main" id="{CD466B1D-8220-4EC0-812B-116CED23027A}"/>
              </a:ext>
            </a:extLst>
          </p:cNvPr>
          <p:cNvPicPr>
            <a:picLocks noChangeAspect="1"/>
          </p:cNvPicPr>
          <p:nvPr/>
        </p:nvPicPr>
        <p:blipFill>
          <a:blip r:embed="rId6"/>
          <a:stretch>
            <a:fillRect/>
          </a:stretch>
        </p:blipFill>
        <p:spPr>
          <a:xfrm>
            <a:off x="7161196" y="1770563"/>
            <a:ext cx="4911479" cy="4062454"/>
          </a:xfrm>
          <a:prstGeom prst="rect">
            <a:avLst/>
          </a:prstGeom>
        </p:spPr>
      </p:pic>
    </p:spTree>
    <p:extLst>
      <p:ext uri="{BB962C8B-B14F-4D97-AF65-F5344CB8AC3E}">
        <p14:creationId xmlns:p14="http://schemas.microsoft.com/office/powerpoint/2010/main" val="260588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440788" y="2069432"/>
            <a:ext cx="9145538" cy="3139321"/>
          </a:xfrm>
          <a:prstGeom prst="rect">
            <a:avLst/>
          </a:prstGeom>
          <a:noFill/>
        </p:spPr>
        <p:txBody>
          <a:bodyPr wrap="square" rtlCol="0">
            <a:spAutoFit/>
          </a:bodyPr>
          <a:lstStyle/>
          <a:p>
            <a:r>
              <a:rPr lang="en-GB" b="1" i="1" dirty="0"/>
              <a:t>Critical Path and Time</a:t>
            </a:r>
          </a:p>
          <a:p>
            <a:r>
              <a:rPr lang="en-GB" dirty="0"/>
              <a:t>Note that activity e not only requires the completion of activity b, but also requires the completion of activity c, as shown by the two incoming arrows. Activity e cannot begin until all paths leading to it have been completed. Therefore, the ES for activity e is equal to the EF of the latest activity leading to it, 20 for activity b.</a:t>
            </a:r>
          </a:p>
          <a:p>
            <a:r>
              <a:rPr lang="en-GB" dirty="0"/>
              <a:t>Proceeding similarly for the remaining activities.</a:t>
            </a:r>
          </a:p>
          <a:p>
            <a:r>
              <a:rPr lang="en-GB" dirty="0"/>
              <a:t>As can be seen, the longest of the paths through the network is a-d-j using 43 days, which means that 43 days is the shortest time in which the entire network can be completed. This is called the critical time of the network, and a-d-j is the critical path, usually shown as a heavy line as in Figure 8-16.</a:t>
            </a:r>
            <a:endParaRPr lang="en-GB" b="1" i="1" dirty="0"/>
          </a:p>
          <a:p>
            <a:endParaRPr lang="en-GB" dirty="0"/>
          </a:p>
        </p:txBody>
      </p:sp>
    </p:spTree>
    <p:extLst>
      <p:ext uri="{BB962C8B-B14F-4D97-AF65-F5344CB8AC3E}">
        <p14:creationId xmlns:p14="http://schemas.microsoft.com/office/powerpoint/2010/main" val="3937940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92677"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Refer again to Figure 8-16. The project has a critical time of 43 days. Activity </a:t>
            </a:r>
            <a:r>
              <a:rPr lang="en-GB" dirty="0" err="1"/>
              <a:t>i</a:t>
            </a:r>
            <a:r>
              <a:rPr lang="en-GB" dirty="0"/>
              <a:t> must therefore be finished by day 43, indicated by LF (latest fi nish time), placed at the bottom right of its node. Also, activity </a:t>
            </a:r>
            <a:r>
              <a:rPr lang="en-GB" dirty="0" err="1"/>
              <a:t>i</a:t>
            </a:r>
            <a:r>
              <a:rPr lang="en-GB" dirty="0"/>
              <a:t> requires 18 days to be accomplished. Therefore, </a:t>
            </a:r>
            <a:r>
              <a:rPr lang="en-GB" dirty="0" err="1"/>
              <a:t>i</a:t>
            </a:r>
            <a:r>
              <a:rPr lang="en-GB" dirty="0"/>
              <a:t> must be started no later than day 25 (43 – 18  25) if the project is to be complete on day 43. The LS for activity </a:t>
            </a:r>
            <a:r>
              <a:rPr lang="en-GB" dirty="0" err="1"/>
              <a:t>i</a:t>
            </a:r>
            <a:r>
              <a:rPr lang="en-GB" dirty="0"/>
              <a:t> is thus 25, placed at the lower left corner of the node. Because </a:t>
            </a:r>
            <a:r>
              <a:rPr lang="en-GB" dirty="0" err="1"/>
              <a:t>i</a:t>
            </a:r>
            <a:r>
              <a:rPr lang="en-GB" dirty="0"/>
              <a:t> cannot begin until activities g and h have finished, the latest time (LF) for each of these is also day 25. The difference between the LS and the ES for an activity is called its float or slack. In the case of activity </a:t>
            </a:r>
            <a:r>
              <a:rPr lang="en-GB" dirty="0" err="1"/>
              <a:t>i</a:t>
            </a:r>
            <a:r>
              <a:rPr lang="en-GB" dirty="0"/>
              <a:t>, it must be started no later than day 25, but could be started as early as day 24, so it has one day of slack. </a:t>
            </a:r>
            <a:r>
              <a:rPr lang="en-GB" dirty="0">
                <a:highlight>
                  <a:srgbClr val="FFFF00"/>
                </a:highlight>
              </a:rPr>
              <a:t>It should be immediately obvious that all activities on the critical path have zero slack. </a:t>
            </a:r>
            <a:r>
              <a:rPr lang="en-GB" b="1" i="1" dirty="0"/>
              <a:t>Zero slack activities cannot be delayed without making the project late</a:t>
            </a:r>
          </a:p>
          <a:p>
            <a:endParaRPr lang="en-GB" b="1" i="1" dirty="0"/>
          </a:p>
        </p:txBody>
      </p:sp>
    </p:spTree>
    <p:extLst>
      <p:ext uri="{BB962C8B-B14F-4D97-AF65-F5344CB8AC3E}">
        <p14:creationId xmlns:p14="http://schemas.microsoft.com/office/powerpoint/2010/main" val="45083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1874165" y="1308897"/>
            <a:ext cx="7808850" cy="4431983"/>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Some writers and MSP differentiate between “total” slack or float and “free” slack or float. Total slack is LF-EF or LS-ES as described above. Free slack is defined as the time an activity can be delayed without affecting the start time of any successor activity. Activity h could be delayed three days without affecting the start time of activity </a:t>
            </a:r>
            <a:r>
              <a:rPr lang="en-GB" dirty="0" err="1"/>
              <a:t>i</a:t>
            </a:r>
            <a:r>
              <a:rPr lang="en-GB" dirty="0"/>
              <a:t>. Activity h has three days of free slack and four days of total slack</a:t>
            </a:r>
          </a:p>
          <a:p>
            <a:endParaRPr lang="en-GB" b="1" i="1" dirty="0"/>
          </a:p>
          <a:p>
            <a:r>
              <a:rPr lang="en-GB" b="1" i="1" dirty="0"/>
              <a:t>Precedence Diagramming</a:t>
            </a:r>
          </a:p>
          <a:p>
            <a:r>
              <a:rPr lang="en-GB" b="1" dirty="0"/>
              <a:t>Finish to Start </a:t>
            </a:r>
            <a:r>
              <a:rPr lang="en-GB" dirty="0"/>
              <a:t>Activity B must not start before Activity A has been completed.</a:t>
            </a:r>
          </a:p>
          <a:p>
            <a:r>
              <a:rPr lang="en-GB" b="1" dirty="0"/>
              <a:t>Start to Start </a:t>
            </a:r>
            <a:r>
              <a:rPr lang="en-GB" dirty="0"/>
              <a:t>Activity B cannot begin until Activity A has been underway.</a:t>
            </a:r>
          </a:p>
          <a:p>
            <a:r>
              <a:rPr lang="en-GB" b="1" dirty="0"/>
              <a:t>Finish to Finish </a:t>
            </a:r>
            <a:r>
              <a:rPr lang="en-GB" dirty="0"/>
              <a:t>Activity A must be complete before Activity B is completed.</a:t>
            </a:r>
          </a:p>
          <a:p>
            <a:r>
              <a:rPr lang="en-GB" b="1" dirty="0"/>
              <a:t>Start to Finish </a:t>
            </a:r>
            <a:r>
              <a:rPr lang="en-GB" dirty="0"/>
              <a:t>Activity B cannot be completed before the start of Activity A.</a:t>
            </a:r>
            <a:endParaRPr lang="en-GB" b="1" i="1" dirty="0"/>
          </a:p>
        </p:txBody>
      </p:sp>
      <p:pic>
        <p:nvPicPr>
          <p:cNvPr id="13" name="Picture 12">
            <a:extLst>
              <a:ext uri="{FF2B5EF4-FFF2-40B4-BE49-F238E27FC236}">
                <a16:creationId xmlns:a16="http://schemas.microsoft.com/office/drawing/2014/main" id="{BDCD44EA-D558-447C-B402-4888DFEBF042}"/>
              </a:ext>
            </a:extLst>
          </p:cNvPr>
          <p:cNvPicPr>
            <a:picLocks noChangeAspect="1"/>
          </p:cNvPicPr>
          <p:nvPr/>
        </p:nvPicPr>
        <p:blipFill>
          <a:blip r:embed="rId6"/>
          <a:stretch>
            <a:fillRect/>
          </a:stretch>
        </p:blipFill>
        <p:spPr>
          <a:xfrm>
            <a:off x="9124952" y="3676850"/>
            <a:ext cx="2947724" cy="2268117"/>
          </a:xfrm>
          <a:prstGeom prst="rect">
            <a:avLst/>
          </a:prstGeom>
        </p:spPr>
      </p:pic>
    </p:spTree>
    <p:extLst>
      <p:ext uri="{BB962C8B-B14F-4D97-AF65-F5344CB8AC3E}">
        <p14:creationId xmlns:p14="http://schemas.microsoft.com/office/powerpoint/2010/main" val="123776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Uncertainty of Project Completion Time</a:t>
            </a:r>
          </a:p>
          <a:p>
            <a:r>
              <a:rPr lang="en-GB" dirty="0"/>
              <a:t>When discussing project completion dates with senior management, the PM should try to determine the probability that a project will be completed by the suggested deadline—or find the completion time associated with a predetermined level of risk.</a:t>
            </a:r>
          </a:p>
          <a:p>
            <a:r>
              <a:rPr lang="en-GB" dirty="0"/>
              <a:t>If we assume that the activities are statistically independent of each other, then the variance of a set of activities is equal to the sum of the variances of the individual activities comprising the set. </a:t>
            </a:r>
          </a:p>
          <a:p>
            <a:r>
              <a:rPr lang="en-GB" dirty="0"/>
              <a:t>The critical path of our example includes activities a, d, and j. From Table 8-2 we find that the variances of these activities are 4, 25, and 4, respectively; and the variance for the critical path is the sum of these numbers, 33 days. Assume, as above, that the PM has promised to complete the project in 50 days. What are the chances of meeting that deadline? We find the answer by calculating Z, where</a:t>
            </a:r>
          </a:p>
          <a:p>
            <a:r>
              <a:rPr lang="en-GB" dirty="0"/>
              <a:t>			</a:t>
            </a:r>
          </a:p>
          <a:p>
            <a:r>
              <a:rPr lang="en-GB" b="1" i="1" dirty="0"/>
              <a:t>		</a:t>
            </a:r>
          </a:p>
          <a:p>
            <a:endParaRPr lang="en-GB" b="1" i="1" dirty="0"/>
          </a:p>
        </p:txBody>
      </p:sp>
      <p:pic>
        <p:nvPicPr>
          <p:cNvPr id="11" name="Picture 10">
            <a:extLst>
              <a:ext uri="{FF2B5EF4-FFF2-40B4-BE49-F238E27FC236}">
                <a16:creationId xmlns:a16="http://schemas.microsoft.com/office/drawing/2014/main" id="{D9437F0F-C1A7-49A2-8961-E2ADF23ACE79}"/>
              </a:ext>
            </a:extLst>
          </p:cNvPr>
          <p:cNvPicPr>
            <a:picLocks noChangeAspect="1"/>
          </p:cNvPicPr>
          <p:nvPr/>
        </p:nvPicPr>
        <p:blipFill>
          <a:blip r:embed="rId6"/>
          <a:stretch>
            <a:fillRect/>
          </a:stretch>
        </p:blipFill>
        <p:spPr>
          <a:xfrm>
            <a:off x="4945276" y="4914356"/>
            <a:ext cx="2175755" cy="529498"/>
          </a:xfrm>
          <a:prstGeom prst="rect">
            <a:avLst/>
          </a:prstGeom>
        </p:spPr>
      </p:pic>
    </p:spTree>
    <p:extLst>
      <p:ext uri="{BB962C8B-B14F-4D97-AF65-F5344CB8AC3E}">
        <p14:creationId xmlns:p14="http://schemas.microsoft.com/office/powerpoint/2010/main" val="3069788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			</a:t>
            </a:r>
          </a:p>
          <a:p>
            <a:r>
              <a:rPr lang="en-GB" b="1" i="1" dirty="0"/>
              <a:t>		</a:t>
            </a:r>
          </a:p>
          <a:p>
            <a:endParaRPr lang="en-GB" b="1" i="1" dirty="0"/>
          </a:p>
          <a:p>
            <a:endParaRPr lang="en-GB" b="1" i="1" dirty="0"/>
          </a:p>
          <a:p>
            <a:endParaRPr lang="en-GB" b="1" i="1" dirty="0"/>
          </a:p>
          <a:p>
            <a:endParaRPr lang="en-GB" b="1" i="1" dirty="0"/>
          </a:p>
          <a:p>
            <a:endParaRPr lang="en-GB" b="1" i="1" dirty="0"/>
          </a:p>
          <a:p>
            <a:endParaRPr lang="en-GB" b="1" i="1" dirty="0"/>
          </a:p>
        </p:txBody>
      </p:sp>
      <p:pic>
        <p:nvPicPr>
          <p:cNvPr id="12" name="Picture 11">
            <a:extLst>
              <a:ext uri="{FF2B5EF4-FFF2-40B4-BE49-F238E27FC236}">
                <a16:creationId xmlns:a16="http://schemas.microsoft.com/office/drawing/2014/main" id="{38BA7948-A6EB-4059-B3C9-AAED2175D1C0}"/>
              </a:ext>
            </a:extLst>
          </p:cNvPr>
          <p:cNvPicPr>
            <a:picLocks noChangeAspect="1"/>
          </p:cNvPicPr>
          <p:nvPr/>
        </p:nvPicPr>
        <p:blipFill>
          <a:blip r:embed="rId6"/>
          <a:stretch>
            <a:fillRect/>
          </a:stretch>
        </p:blipFill>
        <p:spPr>
          <a:xfrm>
            <a:off x="2286000" y="2032281"/>
            <a:ext cx="7959226" cy="1610200"/>
          </a:xfrm>
          <a:prstGeom prst="rect">
            <a:avLst/>
          </a:prstGeom>
        </p:spPr>
      </p:pic>
      <p:pic>
        <p:nvPicPr>
          <p:cNvPr id="11" name="Picture 10">
            <a:extLst>
              <a:ext uri="{FF2B5EF4-FFF2-40B4-BE49-F238E27FC236}">
                <a16:creationId xmlns:a16="http://schemas.microsoft.com/office/drawing/2014/main" id="{3B259CCE-D401-4CB8-8E0C-A08470FC04E2}"/>
              </a:ext>
            </a:extLst>
          </p:cNvPr>
          <p:cNvPicPr>
            <a:picLocks noChangeAspect="1"/>
          </p:cNvPicPr>
          <p:nvPr/>
        </p:nvPicPr>
        <p:blipFill>
          <a:blip r:embed="rId7"/>
          <a:stretch>
            <a:fillRect/>
          </a:stretch>
        </p:blipFill>
        <p:spPr>
          <a:xfrm>
            <a:off x="2286000" y="3781635"/>
            <a:ext cx="8841514" cy="1609138"/>
          </a:xfrm>
          <a:prstGeom prst="rect">
            <a:avLst/>
          </a:prstGeom>
        </p:spPr>
      </p:pic>
    </p:spTree>
    <p:extLst>
      <p:ext uri="{BB962C8B-B14F-4D97-AF65-F5344CB8AC3E}">
        <p14:creationId xmlns:p14="http://schemas.microsoft.com/office/powerpoint/2010/main" val="233833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61665"/>
          </a:xfrm>
          <a:prstGeom prst="rect">
            <a:avLst/>
          </a:prstGeom>
          <a:noFill/>
        </p:spPr>
        <p:txBody>
          <a:bodyPr wrap="square" rtlCol="0">
            <a:spAutoFit/>
          </a:bodyPr>
          <a:lstStyle/>
          <a:p>
            <a:r>
              <a:rPr lang="en-GB" sz="2400" dirty="0"/>
              <a:t>8.2 NETWORK TECHNIQUES: PERT (ADM) AND CPM (PDM)</a:t>
            </a:r>
          </a:p>
        </p:txBody>
      </p:sp>
      <p:pic>
        <p:nvPicPr>
          <p:cNvPr id="11" name="Picture 10">
            <a:extLst>
              <a:ext uri="{FF2B5EF4-FFF2-40B4-BE49-F238E27FC236}">
                <a16:creationId xmlns:a16="http://schemas.microsoft.com/office/drawing/2014/main" id="{192B4D9C-8832-495E-8677-E0E9DD80220A}"/>
              </a:ext>
            </a:extLst>
          </p:cNvPr>
          <p:cNvPicPr>
            <a:picLocks noChangeAspect="1"/>
          </p:cNvPicPr>
          <p:nvPr/>
        </p:nvPicPr>
        <p:blipFill>
          <a:blip r:embed="rId6"/>
          <a:stretch>
            <a:fillRect/>
          </a:stretch>
        </p:blipFill>
        <p:spPr>
          <a:xfrm>
            <a:off x="6862813" y="1686400"/>
            <a:ext cx="4677447" cy="4146198"/>
          </a:xfrm>
          <a:prstGeom prst="rect">
            <a:avLst/>
          </a:prstGeom>
        </p:spPr>
      </p:pic>
      <p:sp>
        <p:nvSpPr>
          <p:cNvPr id="15" name="TextBox 14">
            <a:extLst>
              <a:ext uri="{FF2B5EF4-FFF2-40B4-BE49-F238E27FC236}">
                <a16:creationId xmlns:a16="http://schemas.microsoft.com/office/drawing/2014/main" id="{EBF241FD-7B93-4784-9C0F-ADAE3D5E56EA}"/>
              </a:ext>
            </a:extLst>
          </p:cNvPr>
          <p:cNvSpPr txBox="1"/>
          <p:nvPr/>
        </p:nvSpPr>
        <p:spPr>
          <a:xfrm>
            <a:off x="2440788" y="1953928"/>
            <a:ext cx="4422025" cy="2862322"/>
          </a:xfrm>
          <a:prstGeom prst="rect">
            <a:avLst/>
          </a:prstGeom>
          <a:noFill/>
        </p:spPr>
        <p:txBody>
          <a:bodyPr wrap="square" rtlCol="0">
            <a:spAutoFit/>
          </a:bodyPr>
          <a:lstStyle/>
          <a:p>
            <a:r>
              <a:rPr lang="en-GB" dirty="0"/>
              <a:t>We turn now to Table 8-5, which shows the probabilities associated with various levels of Z. We go down the left column until we find Z  1.2, and then across to column .02 to find Z  1.22. The probability value of Z  1.22 shown in the table is .8888, or almost 89 percent, which is the likelihood that we will complete the critical path of our sample project within 50 days of the time it is started.</a:t>
            </a:r>
          </a:p>
          <a:p>
            <a:endParaRPr lang="en-GB" dirty="0"/>
          </a:p>
        </p:txBody>
      </p:sp>
    </p:spTree>
    <p:extLst>
      <p:ext uri="{BB962C8B-B14F-4D97-AF65-F5344CB8AC3E}">
        <p14:creationId xmlns:p14="http://schemas.microsoft.com/office/powerpoint/2010/main" val="145191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801314"/>
          </a:xfrm>
          <a:prstGeom prst="rect">
            <a:avLst/>
          </a:prstGeom>
          <a:noFill/>
        </p:spPr>
        <p:txBody>
          <a:bodyPr wrap="square" rtlCol="0">
            <a:spAutoFit/>
          </a:bodyPr>
          <a:lstStyle/>
          <a:p>
            <a:r>
              <a:rPr lang="en-GB" sz="2400" dirty="0"/>
              <a:t>Summary</a:t>
            </a:r>
          </a:p>
          <a:p>
            <a:endParaRPr lang="en-GB" sz="2400" dirty="0"/>
          </a:p>
          <a:p>
            <a:r>
              <a:rPr lang="en-GB"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dirty="0"/>
              <a:t>• Scheduling is particularly important to projects because of complex coordination problems. </a:t>
            </a:r>
          </a:p>
          <a:p>
            <a:r>
              <a:rPr lang="en-GB" dirty="0"/>
              <a:t>• The network approach to scheduling offers a number of specific advantages of special value for projects. </a:t>
            </a:r>
          </a:p>
          <a:p>
            <a:r>
              <a:rPr lang="en-GB" dirty="0"/>
              <a:t>• Critical project tasks typically constitute fewer than 10 percent of all the project tasks. </a:t>
            </a:r>
          </a:p>
          <a:p>
            <a:r>
              <a:rPr lang="en-GB" dirty="0"/>
              <a:t>• Network techniques can adopt either an activity-on-node or activity-on-arc framework without significantly altering the analysis.</a:t>
            </a:r>
          </a:p>
          <a:p>
            <a:endParaRPr lang="en-GB" sz="2400" dirty="0"/>
          </a:p>
        </p:txBody>
      </p:sp>
    </p:spTree>
    <p:extLst>
      <p:ext uri="{BB962C8B-B14F-4D97-AF65-F5344CB8AC3E}">
        <p14:creationId xmlns:p14="http://schemas.microsoft.com/office/powerpoint/2010/main" val="151472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3877985"/>
          </a:xfrm>
          <a:prstGeom prst="rect">
            <a:avLst/>
          </a:prstGeom>
          <a:noFill/>
        </p:spPr>
        <p:txBody>
          <a:bodyPr wrap="square" rtlCol="0">
            <a:spAutoFit/>
          </a:bodyPr>
          <a:lstStyle/>
          <a:p>
            <a:r>
              <a:rPr lang="en-GB" sz="2400" dirty="0"/>
              <a:t>Summary</a:t>
            </a:r>
          </a:p>
          <a:p>
            <a:endParaRPr lang="en-GB" sz="2400" dirty="0"/>
          </a:p>
          <a:p>
            <a:r>
              <a:rPr lang="en-GB"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a:p>
            <a:r>
              <a:rPr lang="en-GB"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a:p>
            <a:endParaRPr lang="en-GB" dirty="0"/>
          </a:p>
        </p:txBody>
      </p:sp>
    </p:spTree>
    <p:extLst>
      <p:ext uri="{BB962C8B-B14F-4D97-AF65-F5344CB8AC3E}">
        <p14:creationId xmlns:p14="http://schemas.microsoft.com/office/powerpoint/2010/main" val="201273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4708981"/>
          </a:xfrm>
          <a:prstGeom prst="rect">
            <a:avLst/>
          </a:prstGeom>
          <a:noFill/>
        </p:spPr>
        <p:txBody>
          <a:bodyPr wrap="square" rtlCol="0">
            <a:spAutoFit/>
          </a:bodyPr>
          <a:lstStyle/>
          <a:p>
            <a:r>
              <a:rPr lang="en-GB" sz="2400" dirty="0"/>
              <a:t>GLOSSARY</a:t>
            </a:r>
          </a:p>
          <a:p>
            <a:endParaRPr lang="en-GB" sz="2400" dirty="0"/>
          </a:p>
          <a:p>
            <a:r>
              <a:rPr lang="en-GB" b="1" dirty="0"/>
              <a:t>Activity</a:t>
            </a:r>
            <a:r>
              <a:rPr lang="en-GB" dirty="0"/>
              <a:t> A specific project task that requires resources and time to complete. </a:t>
            </a:r>
          </a:p>
          <a:p>
            <a:r>
              <a:rPr lang="en-GB" b="1" dirty="0"/>
              <a:t>Activity-On-Arrow (Activity-on-Node) </a:t>
            </a:r>
            <a:r>
              <a:rPr lang="en-GB" dirty="0"/>
              <a:t>The two ways of illustrating a network: placing the activities on the arcs or on the nodes. </a:t>
            </a:r>
          </a:p>
          <a:p>
            <a:r>
              <a:rPr lang="en-GB" b="1" dirty="0"/>
              <a:t>Arc</a:t>
            </a:r>
            <a:r>
              <a:rPr lang="en-GB" dirty="0"/>
              <a:t> The line connecting two nodes. </a:t>
            </a:r>
          </a:p>
          <a:p>
            <a:r>
              <a:rPr lang="en-GB" b="1" dirty="0"/>
              <a:t>Crash</a:t>
            </a:r>
            <a:r>
              <a:rPr lang="en-GB" dirty="0"/>
              <a:t> In CPM, an activity can be conducted at a normal pace or at an expedited pace, known as crashing, at a greater cost. </a:t>
            </a:r>
          </a:p>
          <a:p>
            <a:r>
              <a:rPr lang="en-GB" b="1" dirty="0"/>
              <a:t>Critical </a:t>
            </a:r>
            <a:r>
              <a:rPr lang="en-GB" dirty="0"/>
              <a:t>An activity or event that, if delayed, will delay project completion. </a:t>
            </a:r>
          </a:p>
          <a:p>
            <a:r>
              <a:rPr lang="en-GB" b="1" dirty="0"/>
              <a:t>Event </a:t>
            </a:r>
            <a:r>
              <a:rPr lang="en-GB" dirty="0"/>
              <a:t>An end state for one or more activities that occurs at a specific point in time.</a:t>
            </a:r>
          </a:p>
          <a:p>
            <a:r>
              <a:rPr lang="en-GB" b="1" dirty="0"/>
              <a:t>Gantt Chart </a:t>
            </a:r>
            <a:r>
              <a:rPr lang="en-GB" dirty="0"/>
              <a:t>A manner of illustrating multiple, </a:t>
            </a:r>
            <a:r>
              <a:rPr lang="en-GB" dirty="0" err="1"/>
              <a:t>timebased</a:t>
            </a:r>
            <a:r>
              <a:rPr lang="en-GB" dirty="0"/>
              <a:t> activities on a horizontal time scale.</a:t>
            </a:r>
          </a:p>
          <a:p>
            <a:r>
              <a:rPr lang="en-GB" b="1" dirty="0"/>
              <a:t>Milestone</a:t>
            </a:r>
            <a:r>
              <a:rPr lang="en-GB" dirty="0"/>
              <a:t> A clearly identifiable point in a project or set of activities that commonly denotes a reporting requirement or completion of a large or important set of activities. </a:t>
            </a:r>
          </a:p>
          <a:p>
            <a:r>
              <a:rPr lang="en-GB" b="1" dirty="0"/>
              <a:t>Network</a:t>
            </a:r>
            <a:r>
              <a:rPr lang="en-GB" dirty="0"/>
              <a:t> A combination of interrelated activities and events depicted with arcs and nodes. </a:t>
            </a:r>
          </a:p>
          <a:p>
            <a:r>
              <a:rPr lang="en-GB" b="1" dirty="0"/>
              <a:t>Node</a:t>
            </a:r>
            <a:r>
              <a:rPr lang="en-GB" dirty="0"/>
              <a:t> An intersection of two or more lines or arrows, commonly used for depicting an event or activity. </a:t>
            </a:r>
          </a:p>
        </p:txBody>
      </p:sp>
    </p:spTree>
    <p:extLst>
      <p:ext uri="{BB962C8B-B14F-4D97-AF65-F5344CB8AC3E}">
        <p14:creationId xmlns:p14="http://schemas.microsoft.com/office/powerpoint/2010/main" val="3452507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2215991"/>
          </a:xfrm>
          <a:prstGeom prst="rect">
            <a:avLst/>
          </a:prstGeom>
          <a:noFill/>
        </p:spPr>
        <p:txBody>
          <a:bodyPr wrap="square" rtlCol="0">
            <a:spAutoFit/>
          </a:bodyPr>
          <a:lstStyle/>
          <a:p>
            <a:r>
              <a:rPr lang="en-GB" sz="2400" dirty="0"/>
              <a:t>GLOSSARY</a:t>
            </a:r>
          </a:p>
          <a:p>
            <a:endParaRPr lang="en-GB" sz="2400" dirty="0"/>
          </a:p>
          <a:p>
            <a:r>
              <a:rPr lang="en-GB" b="1" dirty="0"/>
              <a:t>Path </a:t>
            </a:r>
            <a:r>
              <a:rPr lang="en-GB" dirty="0"/>
              <a:t>A sequence of lines and nodes in a network. </a:t>
            </a:r>
          </a:p>
          <a:p>
            <a:r>
              <a:rPr lang="en-GB" b="1" dirty="0"/>
              <a:t>Project Management Information System (PMIS) </a:t>
            </a:r>
            <a:r>
              <a:rPr lang="en-GB" dirty="0"/>
              <a:t>The systems, activities, and data that allow information flow in a project, frequently computerized but not always. </a:t>
            </a:r>
          </a:p>
          <a:p>
            <a:r>
              <a:rPr lang="en-GB" b="1" dirty="0"/>
              <a:t>Trade-off</a:t>
            </a:r>
            <a:r>
              <a:rPr lang="en-GB" dirty="0"/>
              <a:t> The amount of one factor that must be sacrificed in order to achieve more or less of another factor.</a:t>
            </a:r>
          </a:p>
        </p:txBody>
      </p:sp>
    </p:spTree>
    <p:extLst>
      <p:ext uri="{BB962C8B-B14F-4D97-AF65-F5344CB8AC3E}">
        <p14:creationId xmlns:p14="http://schemas.microsoft.com/office/powerpoint/2010/main" val="3655265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10559</TotalTime>
  <Words>3712</Words>
  <Application>Microsoft Office PowerPoint</Application>
  <PresentationFormat>Widescreen</PresentationFormat>
  <Paragraphs>230</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Abdel Rehim Nader</cp:lastModifiedBy>
  <cp:revision>154</cp:revision>
  <dcterms:created xsi:type="dcterms:W3CDTF">2021-08-03T13:03:26Z</dcterms:created>
  <dcterms:modified xsi:type="dcterms:W3CDTF">2023-03-23T23:25:49Z</dcterms:modified>
</cp:coreProperties>
</file>