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Lst>
  <p:sldSz cy="6858000" cx="12192000"/>
  <p:notesSz cx="6858000" cy="9144000"/>
  <p:embeddedFontLst>
    <p:embeddedFont>
      <p:font typeface="Tajawal ExtraBold"/>
      <p:bold r:id="rId49"/>
    </p:embeddedFont>
    <p:embeddedFont>
      <p:font typeface="Tajawal Medium"/>
      <p:regular r:id="rId50"/>
      <p:bold r:id="rId51"/>
    </p:embeddedFont>
    <p:embeddedFont>
      <p:font typeface="Tajawal"/>
      <p:regular r:id="rId52"/>
      <p:bold r:id="rId53"/>
    </p:embeddedFont>
    <p:embeddedFont>
      <p:font typeface="Sigmar One"/>
      <p:regular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5" roundtripDataSignature="AMtx7mjK0tKeA1r/SNF3A/K/4A4s6ok4N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font" Target="fonts/TajawalExtraBold-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TajawalMedium-bold.fntdata"/><Relationship Id="rId50" Type="http://schemas.openxmlformats.org/officeDocument/2006/relationships/font" Target="fonts/TajawalMedium-regular.fntdata"/><Relationship Id="rId53" Type="http://schemas.openxmlformats.org/officeDocument/2006/relationships/font" Target="fonts/Tajawal-bold.fntdata"/><Relationship Id="rId52" Type="http://schemas.openxmlformats.org/officeDocument/2006/relationships/font" Target="fonts/Tajawal-regular.fntdata"/><Relationship Id="rId11" Type="http://schemas.openxmlformats.org/officeDocument/2006/relationships/slide" Target="slides/slide7.xml"/><Relationship Id="rId55" Type="http://customschemas.google.com/relationships/presentationmetadata" Target="metadata"/><Relationship Id="rId10" Type="http://schemas.openxmlformats.org/officeDocument/2006/relationships/slide" Target="slides/slide6.xml"/><Relationship Id="rId54" Type="http://schemas.openxmlformats.org/officeDocument/2006/relationships/font" Target="fonts/SigmarOne-regular.fnt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EG"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0" name="Google Shape;12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3" name="Google Shape;49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5" name="Google Shape;50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7" name="Google Shape;577;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9" name="Google Shape;58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1" name="Google Shape;601;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3" name="Google Shape;613;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7"/>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4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3" name="Shape 23"/>
        <p:cNvGrpSpPr/>
        <p:nvPr/>
      </p:nvGrpSpPr>
      <p:grpSpPr>
        <a:xfrm>
          <a:off x="0" y="0"/>
          <a:ext cx="0" cy="0"/>
          <a:chOff x="0" y="0"/>
          <a:chExt cx="0" cy="0"/>
        </a:xfrm>
      </p:grpSpPr>
      <p:sp>
        <p:nvSpPr>
          <p:cNvPr id="24" name="Google Shape;24;p49"/>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25" name="Shape 25"/>
        <p:cNvGrpSpPr/>
        <p:nvPr/>
      </p:nvGrpSpPr>
      <p:grpSpPr>
        <a:xfrm>
          <a:off x="0" y="0"/>
          <a:ext cx="0" cy="0"/>
          <a:chOff x="0" y="0"/>
          <a:chExt cx="0" cy="0"/>
        </a:xfrm>
      </p:grpSpPr>
      <p:sp>
        <p:nvSpPr>
          <p:cNvPr id="26" name="Google Shape;26;p50"/>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51"/>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9"/>
          <p:cNvSpPr/>
          <p:nvPr>
            <p:ph idx="2" type="pic"/>
          </p:nvPr>
        </p:nvSpPr>
        <p:spPr>
          <a:xfrm>
            <a:off x="5183188" y="987425"/>
            <a:ext cx="6172200" cy="4873625"/>
          </a:xfrm>
          <a:prstGeom prst="rect">
            <a:avLst/>
          </a:prstGeom>
          <a:noFill/>
          <a:ln>
            <a:noFill/>
          </a:ln>
        </p:spPr>
      </p:sp>
      <p:sp>
        <p:nvSpPr>
          <p:cNvPr id="76" name="Google Shape;76;p5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6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6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6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1.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jpg"/><Relationship Id="rId4" Type="http://schemas.openxmlformats.org/officeDocument/2006/relationships/image" Target="../media/image2.png"/><Relationship Id="rId5"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5.jpg"/><Relationship Id="rId4" Type="http://schemas.openxmlformats.org/officeDocument/2006/relationships/image" Target="../media/image2.png"/><Relationship Id="rId5" Type="http://schemas.openxmlformats.org/officeDocument/2006/relationships/image" Target="../media/image5.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 Id="rId6"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 Id="rId6" Type="http://schemas.openxmlformats.org/officeDocument/2006/relationships/image" Target="../media/image1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4.xml"/><Relationship Id="rId3" Type="http://schemas.openxmlformats.org/officeDocument/2006/relationships/image" Target="../media/image17.png"/><Relationship Id="rId4" Type="http://schemas.openxmlformats.org/officeDocument/2006/relationships/image" Target="../media/image12.png"/><Relationship Id="rId5" Type="http://schemas.openxmlformats.org/officeDocument/2006/relationships/image" Target="../media/image9.png"/><Relationship Id="rId6"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0" name="Google Shape;100;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7394849" y="4414557"/>
            <a:ext cx="3985839"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EG" sz="3200" u="none" cap="none" strike="noStrike">
                <a:solidFill>
                  <a:srgbClr val="2D3956"/>
                </a:solidFill>
                <a:latin typeface="Tajawal Medium"/>
                <a:ea typeface="Tajawal Medium"/>
                <a:cs typeface="Tajawal Medium"/>
                <a:sym typeface="Tajawal Medium"/>
              </a:rPr>
              <a:t>إعداد</a:t>
            </a:r>
            <a:endParaRPr/>
          </a:p>
          <a:p>
            <a:pPr indent="0" lvl="0" marL="0" marR="0" rtl="0" algn="ctr">
              <a:spcBef>
                <a:spcPts val="0"/>
              </a:spcBef>
              <a:spcAft>
                <a:spcPts val="0"/>
              </a:spcAft>
              <a:buNone/>
            </a:pPr>
            <a:r>
              <a:rPr b="1" i="0" lang="ar-EG" sz="3200" u="none" cap="none" strike="noStrike">
                <a:solidFill>
                  <a:srgbClr val="2D3956"/>
                </a:solidFill>
                <a:latin typeface="Tajawal Medium"/>
                <a:ea typeface="Tajawal Medium"/>
                <a:cs typeface="Tajawal Medium"/>
                <a:sym typeface="Tajawal Medium"/>
              </a:rPr>
              <a:t>د/ كريم أحمد</a:t>
            </a:r>
            <a:endParaRPr b="1" i="0" sz="3200" u="none" cap="none" strike="noStrike">
              <a:solidFill>
                <a:srgbClr val="2D3956"/>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1"/>
          <p:cNvSpPr txBox="1"/>
          <p:nvPr/>
        </p:nvSpPr>
        <p:spPr>
          <a:xfrm>
            <a:off x="7198730" y="2045251"/>
            <a:ext cx="4181958" cy="212365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EG" sz="4400" u="none" cap="none" strike="noStrike">
                <a:solidFill>
                  <a:srgbClr val="C00000"/>
                </a:solidFill>
                <a:latin typeface="Tajawal Medium"/>
                <a:ea typeface="Tajawal Medium"/>
                <a:cs typeface="Tajawal Medium"/>
                <a:sym typeface="Tajawal Medium"/>
              </a:rPr>
              <a:t>مقدمة في التسويق الرقمي</a:t>
            </a:r>
            <a:endParaRPr/>
          </a:p>
          <a:p>
            <a:pPr indent="0" lvl="0" marL="0" marR="0" rtl="0" algn="ctr">
              <a:spcBef>
                <a:spcPts val="0"/>
              </a:spcBef>
              <a:spcAft>
                <a:spcPts val="0"/>
              </a:spcAft>
              <a:buNone/>
            </a:pPr>
            <a:r>
              <a:rPr b="1" i="0" lang="ar-EG" sz="4400" u="none" cap="none" strike="noStrike">
                <a:solidFill>
                  <a:srgbClr val="C00000"/>
                </a:solidFill>
                <a:latin typeface="Calibri"/>
                <a:ea typeface="Calibri"/>
                <a:cs typeface="Calibri"/>
                <a:sym typeface="Calibri"/>
              </a:rPr>
              <a:t>MKT111</a:t>
            </a:r>
            <a:endParaRPr/>
          </a:p>
        </p:txBody>
      </p:sp>
      <p:sp>
        <p:nvSpPr>
          <p:cNvPr id="104" name="Google Shape;104;p1"/>
          <p:cNvSpPr/>
          <p:nvPr/>
        </p:nvSpPr>
        <p:spPr>
          <a:xfrm>
            <a:off x="6594457" y="6043084"/>
            <a:ext cx="389343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u="none" cap="none" strike="noStrike">
                <a:solidFill>
                  <a:srgbClr val="2D3956"/>
                </a:solidFill>
                <a:latin typeface="Tajawal Medium"/>
                <a:ea typeface="Tajawal Medium"/>
                <a:cs typeface="Tajawal Medium"/>
                <a:sym typeface="Tajawal Medium"/>
              </a:rPr>
              <a:t>المحاضرة الثانية </a:t>
            </a:r>
            <a:endParaRPr b="1" i="0" sz="2800" u="none" cap="none" strike="noStrike">
              <a:solidFill>
                <a:srgbClr val="2D3956"/>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115" name="Google Shape;115;p2"/>
          <p:cNvSpPr/>
          <p:nvPr/>
        </p:nvSpPr>
        <p:spPr>
          <a:xfrm>
            <a:off x="3117273" y="1719449"/>
            <a:ext cx="5568249" cy="3074224"/>
          </a:xfrm>
          <a:prstGeom prst="roundRect">
            <a:avLst>
              <a:gd fmla="val 6140" name="adj"/>
            </a:avLst>
          </a:prstGeom>
          <a:solidFill>
            <a:srgbClr val="FFD966">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i="0" lang="ar-EG" sz="3400" u="none" cap="none" strike="noStrike">
                <a:solidFill>
                  <a:schemeClr val="dk1"/>
                </a:solidFill>
                <a:latin typeface="Calibri"/>
                <a:ea typeface="Calibri"/>
                <a:cs typeface="Calibri"/>
                <a:sym typeface="Calibri"/>
              </a:rPr>
              <a:t>عنوان المحاضرة</a:t>
            </a:r>
            <a:br>
              <a:rPr b="1" i="0" lang="ar-EG" sz="3400" u="none" cap="none" strike="noStrike">
                <a:solidFill>
                  <a:schemeClr val="dk1"/>
                </a:solidFill>
                <a:latin typeface="Calibri"/>
                <a:ea typeface="Calibri"/>
                <a:cs typeface="Calibri"/>
                <a:sym typeface="Calibri"/>
              </a:rPr>
            </a:br>
            <a:r>
              <a:rPr b="1" i="0" lang="ar-EG" sz="3400" u="none" cap="none" strike="noStrike">
                <a:solidFill>
                  <a:schemeClr val="dk1"/>
                </a:solidFill>
                <a:latin typeface="Calibri"/>
                <a:ea typeface="Calibri"/>
                <a:cs typeface="Calibri"/>
                <a:sym typeface="Calibri"/>
              </a:rPr>
              <a:t>بيئة التسويق الرقمي: </a:t>
            </a:r>
            <a:endParaRPr b="1" i="0" sz="3400" u="none" cap="none" strike="noStrike">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b="1" i="0" lang="ar-EG" sz="3400" u="none" cap="none" strike="noStrike">
                <a:solidFill>
                  <a:schemeClr val="dk1"/>
                </a:solidFill>
                <a:latin typeface="Calibri"/>
                <a:ea typeface="Calibri"/>
                <a:cs typeface="Calibri"/>
                <a:sym typeface="Calibri"/>
              </a:rPr>
              <a:t>البيئة التشغيلية/الخاصة</a:t>
            </a:r>
            <a:endParaRPr b="1" i="0" sz="3400" u="none" cap="none" strike="noStrike">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3"/>
          <p:cNvPicPr preferRelativeResize="0"/>
          <p:nvPr>
            <p:ph idx="2" type="pic"/>
          </p:nvPr>
        </p:nvPicPr>
        <p:blipFill rotWithShape="1">
          <a:blip r:embed="rId3">
            <a:alphaModFix/>
          </a:blip>
          <a:srcRect b="0" l="13924" r="13924" t="0"/>
          <a:stretch/>
        </p:blipFill>
        <p:spPr>
          <a:xfrm>
            <a:off x="2808" y="0"/>
            <a:ext cx="5547685"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5" name="Google Shape;125;p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669BBC"/>
              </a:solidFill>
              <a:latin typeface="Calibri"/>
              <a:ea typeface="Calibri"/>
              <a:cs typeface="Calibri"/>
              <a:sym typeface="Calibri"/>
            </a:endParaRPr>
          </a:p>
        </p:txBody>
      </p:sp>
      <p:sp>
        <p:nvSpPr>
          <p:cNvPr id="126" name="Google Shape;126;p3"/>
          <p:cNvSpPr txBox="1"/>
          <p:nvPr/>
        </p:nvSpPr>
        <p:spPr>
          <a:xfrm>
            <a:off x="4835047" y="720889"/>
            <a:ext cx="4113898"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EG" sz="2800" u="none" cap="none" strike="noStrike">
                <a:solidFill>
                  <a:srgbClr val="2D3956"/>
                </a:solidFill>
                <a:latin typeface="Tajawal Medium"/>
                <a:ea typeface="Tajawal Medium"/>
                <a:cs typeface="Tajawal Medium"/>
                <a:sym typeface="Tajawal Medium"/>
              </a:rPr>
              <a:t>محتويات المحاضرة</a:t>
            </a:r>
            <a:endParaRPr b="1" i="0" sz="2800" u="none" cap="none" strike="noStrik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129" name="Google Shape;129;p3"/>
          <p:cNvSpPr txBox="1"/>
          <p:nvPr/>
        </p:nvSpPr>
        <p:spPr>
          <a:xfrm>
            <a:off x="3551131" y="1428074"/>
            <a:ext cx="8417400" cy="4494600"/>
          </a:xfrm>
          <a:prstGeom prst="rect">
            <a:avLst/>
          </a:prstGeom>
          <a:noFill/>
          <a:ln>
            <a:noFill/>
          </a:ln>
        </p:spPr>
        <p:txBody>
          <a:bodyPr anchorCtr="0" anchor="t" bIns="45700" lIns="91425" spcFirstLastPara="1" rIns="91425" wrap="square" tIns="45700">
            <a:spAutoFit/>
          </a:bodyPr>
          <a:lstStyle/>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Tajawal ExtraBold"/>
                <a:ea typeface="Tajawal ExtraBold"/>
                <a:cs typeface="Tajawal ExtraBold"/>
                <a:sym typeface="Tajawal ExtraBold"/>
              </a:rPr>
              <a:t>مقدمة</a:t>
            </a:r>
            <a:endParaRPr b="1" i="0" sz="2200" u="none" cap="none" strike="noStrike">
              <a:solidFill>
                <a:srgbClr val="1E4E79"/>
              </a:solidFill>
              <a:latin typeface="Tajawal ExtraBold"/>
              <a:ea typeface="Tajawal ExtraBold"/>
              <a:cs typeface="Tajawal ExtraBold"/>
              <a:sym typeface="Tajawal ExtraBold"/>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Tajawal ExtraBold"/>
                <a:ea typeface="Tajawal ExtraBold"/>
                <a:cs typeface="Tajawal ExtraBold"/>
                <a:sym typeface="Tajawal ExtraBold"/>
              </a:rPr>
              <a:t>بيئة التسويق الرقمي. </a:t>
            </a:r>
            <a:endParaRPr b="1" i="0" sz="2200" u="none" cap="none" strike="noStrike">
              <a:solidFill>
                <a:srgbClr val="1E4E79"/>
              </a:solidFill>
              <a:latin typeface="Tajawal ExtraBold"/>
              <a:ea typeface="Tajawal ExtraBold"/>
              <a:cs typeface="Tajawal ExtraBold"/>
              <a:sym typeface="Tajawal ExtraBold"/>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البيئة الدقيقة (البيئة التشغيلية/الخاصة) Micro Environment</a:t>
            </a:r>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البيئة العامة (البيئة البعيدة) Macro Environment</a:t>
            </a:r>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عناصر البيئة الدقيقة </a:t>
            </a:r>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تفاعلات العملاء في الأسواق الرقمية </a:t>
            </a:r>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تحليل العملاء لفهم المستهلك الرقمي</a:t>
            </a:r>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تحليل المنافسين: فهم طبيعة المنافسة في الأسواق الرقمية </a:t>
            </a:r>
            <a:endParaRPr/>
          </a:p>
          <a:p>
            <a:pPr indent="-285750" lvl="0" marL="285750" marR="0" rtl="1" algn="r">
              <a:lnSpc>
                <a:spcPct val="150000"/>
              </a:lnSpc>
              <a:spcBef>
                <a:spcPts val="0"/>
              </a:spcBef>
              <a:spcAft>
                <a:spcPts val="0"/>
              </a:spcAft>
              <a:buClr>
                <a:srgbClr val="1E4E79"/>
              </a:buClr>
              <a:buSzPts val="2200"/>
              <a:buFont typeface="Arial"/>
              <a:buChar char="•"/>
            </a:pPr>
            <a:r>
              <a:rPr b="1" i="0" lang="ar-EG" sz="2200" u="none" cap="none" strike="noStrike">
                <a:solidFill>
                  <a:srgbClr val="1E4E79"/>
                </a:solidFill>
                <a:latin typeface="Calibri"/>
                <a:ea typeface="Calibri"/>
                <a:cs typeface="Calibri"/>
                <a:sym typeface="Calibri"/>
              </a:rPr>
              <a:t>تحليل الوسطاء في بيئة التسويق الرقمي</a:t>
            </a:r>
            <a:endParaRPr b="1" i="0" sz="2200" u="none" cap="none" strike="noStrike">
              <a:solidFill>
                <a:srgbClr val="1E4E79"/>
              </a:solidFill>
              <a:latin typeface="Calibri"/>
              <a:ea typeface="Calibri"/>
              <a:cs typeface="Calibri"/>
              <a:sym typeface="Calibri"/>
            </a:endParaRPr>
          </a:p>
        </p:txBody>
      </p:sp>
      <p:pic>
        <p:nvPicPr>
          <p:cNvPr id="130" name="Google Shape;130;p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2800" u="none" cap="none" strike="noStrike">
                <a:solidFill>
                  <a:schemeClr val="lt1"/>
                </a:solidFill>
                <a:latin typeface="Tajawal Medium"/>
                <a:ea typeface="Tajawal Medium"/>
                <a:cs typeface="Tajawal Medium"/>
                <a:sym typeface="Tajawal Medium"/>
              </a:rPr>
              <a:t>مقدمة </a:t>
            </a:r>
            <a:endParaRPr b="1" sz="2800">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43" name="Google Shape;143;p4"/>
          <p:cNvSpPr/>
          <p:nvPr/>
        </p:nvSpPr>
        <p:spPr>
          <a:xfrm>
            <a:off x="1433317" y="1514219"/>
            <a:ext cx="9608757" cy="4524315"/>
          </a:xfrm>
          <a:prstGeom prst="rect">
            <a:avLst/>
          </a:prstGeom>
          <a:noFill/>
          <a:ln>
            <a:noFill/>
          </a:ln>
        </p:spPr>
        <p:txBody>
          <a:bodyPr anchorCtr="0" anchor="ctr"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تسعى الشركات في عالم الأعمال اليوم إلى استقطاب المسوقين أصحاب الخبرة في تخطيط  استراتيجيات التسويق الرقمي الذين يكون لديهم القدرة على إدارة تعقيدات السوق التنافسية والمجتمعات الرقمية والتكنولوجيات المبتكرة.</a:t>
            </a:r>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تطور استخدام وسائط الإعلام الرقمية قد أدى إلى ظهور مسارات جديدة لعملية الشراء، والتي تتميز بتعقيدات كبيرة حيث يتأثر اتخاذ قرار الشراء بمجموعة متنوعة من نقاط الاتصال.</a:t>
            </a:r>
            <a:endParaRPr/>
          </a:p>
          <a:p>
            <a:pPr indent="0" lvl="0" marL="0" marR="0" rtl="1" algn="just">
              <a:lnSpc>
                <a:spcPct val="150000"/>
              </a:lnSpc>
              <a:spcBef>
                <a:spcPts val="0"/>
              </a:spcBef>
              <a:spcAft>
                <a:spcPts val="0"/>
              </a:spcAft>
              <a:buNone/>
            </a:pPr>
            <a:r>
              <a:rPr b="1" lang="ar-EG" sz="2400" u="sng">
                <a:solidFill>
                  <a:schemeClr val="dk1"/>
                </a:solidFill>
                <a:latin typeface="Arial"/>
                <a:ea typeface="Arial"/>
                <a:cs typeface="Arial"/>
                <a:sym typeface="Arial"/>
              </a:rPr>
              <a:t>مسارات الشراء </a:t>
            </a:r>
            <a:r>
              <a:rPr lang="ar-EG" sz="2400">
                <a:solidFill>
                  <a:schemeClr val="dk1"/>
                </a:solidFill>
                <a:latin typeface="Arial"/>
                <a:ea typeface="Arial"/>
                <a:cs typeface="Arial"/>
                <a:sym typeface="Arial"/>
              </a:rPr>
              <a:t>هي المواقع، القنوات، الأجهزة، ومصادر المعلومات المختلفة التي يستخدمها العملاء للحصول على معلومات تساعدهم في اتخاذ قرار الشراء لمنتج أو خدمة.</a:t>
            </a:r>
            <a:endParaRPr/>
          </a:p>
          <a:p>
            <a:pPr indent="0" lvl="0" marL="0" marR="0" rtl="1" algn="just">
              <a:lnSpc>
                <a:spcPct val="150000"/>
              </a:lnSpc>
              <a:spcBef>
                <a:spcPts val="0"/>
              </a:spcBef>
              <a:spcAft>
                <a:spcPts val="0"/>
              </a:spcAft>
              <a:buNone/>
            </a:pPr>
            <a:r>
              <a:t/>
            </a:r>
            <a:endParaRPr sz="24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5"/>
          <p:cNvSpPr/>
          <p:nvPr/>
        </p:nvSpPr>
        <p:spPr>
          <a:xfrm>
            <a:off x="973394" y="2"/>
            <a:ext cx="11218607" cy="3170902"/>
          </a:xfrm>
          <a:prstGeom prst="rect">
            <a:avLst/>
          </a:prstGeom>
          <a:solidFill>
            <a:srgbClr val="54813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49" name="Google Shape;149;p5"/>
          <p:cNvSpPr/>
          <p:nvPr/>
        </p:nvSpPr>
        <p:spPr>
          <a:xfrm>
            <a:off x="1364042" y="976946"/>
            <a:ext cx="9899347"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libri"/>
              <a:ea typeface="Calibri"/>
              <a:cs typeface="Calibri"/>
              <a:sym typeface="Calibri"/>
            </a:endParaRPr>
          </a:p>
        </p:txBody>
      </p:sp>
      <p:sp>
        <p:nvSpPr>
          <p:cNvPr id="150" name="Google Shape;150;p5"/>
          <p:cNvSpPr txBox="1"/>
          <p:nvPr/>
        </p:nvSpPr>
        <p:spPr>
          <a:xfrm>
            <a:off x="10156196" y="453726"/>
            <a:ext cx="110719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مقدمة </a:t>
            </a:r>
            <a:endParaRPr b="1" sz="2800">
              <a:solidFill>
                <a:schemeClr val="lt1"/>
              </a:solidFill>
              <a:latin typeface="Tajawal Medium"/>
              <a:ea typeface="Tajawal Medium"/>
              <a:cs typeface="Tajawal Medium"/>
              <a:sym typeface="Tajawal Medium"/>
            </a:endParaRPr>
          </a:p>
        </p:txBody>
      </p:sp>
      <p:sp>
        <p:nvSpPr>
          <p:cNvPr id="151" name="Google Shape;151;p5"/>
          <p:cNvSpPr/>
          <p:nvPr/>
        </p:nvSpPr>
        <p:spPr>
          <a:xfrm>
            <a:off x="367466" y="78262"/>
            <a:ext cx="1404457" cy="1166000"/>
          </a:xfrm>
          <a:prstGeom prst="rect">
            <a:avLst/>
          </a:prstGeom>
          <a:solidFill>
            <a:srgbClr val="548135"/>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52" name="Google Shape;152;p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53" name="Google Shape;153;p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54" name="Google Shape;154;p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55" name="Google Shape;155;p5"/>
          <p:cNvSpPr/>
          <p:nvPr/>
        </p:nvSpPr>
        <p:spPr>
          <a:xfrm>
            <a:off x="1433317" y="1514220"/>
            <a:ext cx="9608757" cy="4524315"/>
          </a:xfrm>
          <a:prstGeom prst="rect">
            <a:avLst/>
          </a:prstGeom>
          <a:noFill/>
          <a:ln>
            <a:noFill/>
          </a:ln>
        </p:spPr>
        <p:txBody>
          <a:bodyPr anchorCtr="0" anchor="ctr" bIns="45700" lIns="91425" spcFirstLastPara="1" rIns="91425" wrap="square" tIns="45700">
            <a:spAutoFit/>
          </a:bodyPr>
          <a:lstStyle/>
          <a:p>
            <a:pPr indent="0" lvl="0" marL="0" marR="0" rtl="1" algn="just">
              <a:lnSpc>
                <a:spcPct val="150000"/>
              </a:lnSpc>
              <a:spcBef>
                <a:spcPts val="0"/>
              </a:spcBef>
              <a:spcAft>
                <a:spcPts val="0"/>
              </a:spcAft>
              <a:buNone/>
            </a:pPr>
            <a:r>
              <a:rPr b="1" lang="ar-EG" sz="2400" u="sng">
                <a:solidFill>
                  <a:srgbClr val="1E4E79"/>
                </a:solidFill>
                <a:latin typeface="Arial"/>
                <a:ea typeface="Arial"/>
                <a:cs typeface="Arial"/>
                <a:sym typeface="Arial"/>
              </a:rPr>
              <a:t>السوق الإلكتروني</a:t>
            </a:r>
            <a:r>
              <a:rPr lang="ar-EG" sz="2400">
                <a:solidFill>
                  <a:schemeClr val="dk1"/>
                </a:solidFill>
                <a:latin typeface="Arial"/>
                <a:ea typeface="Arial"/>
                <a:cs typeface="Arial"/>
                <a:sym typeface="Arial"/>
              </a:rPr>
              <a:t>: تبادل المعلومات والمعاملات التجارية بين المستهلكين والشركات والحكومات، والتي تتم عبر أشكال مختلفة من التواجد عبر الإنترنت مثل محركات البحث وشبكات التواصل الاجتماعي ومواقع المقارنة.</a:t>
            </a:r>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في السوق الإلكتروني، تتأثر قرارات الشراء بالعديد من مصادر المعلومات مثل نتائج محركات البحث، تقييمات العملاء، الكلمة المنطوقة عبر الإنترنت، المحادثات في وسائل التواصل الاجتماعي ومواقع الشركات. بالإضافة إلى ذلك، يستخدم العملاء المحتملون عدة أجهزة (أحيانًا بشكل متزامن) لجمع المعلومات التي ستساعدهم في اتخاذ قرارات الشراء، على سبيل المثال، باستخدام الهواتف الذكية أو الأجهزة اللوحية أثناء مشاهدة التلفزيون.</a:t>
            </a:r>
            <a:endParaRPr sz="24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6"/>
          <p:cNvSpPr/>
          <p:nvPr/>
        </p:nvSpPr>
        <p:spPr>
          <a:xfrm>
            <a:off x="973394" y="2"/>
            <a:ext cx="11218607" cy="3170902"/>
          </a:xfrm>
          <a:prstGeom prst="rect">
            <a:avLst/>
          </a:prstGeom>
          <a:solidFill>
            <a:srgbClr val="54813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61" name="Google Shape;161;p6"/>
          <p:cNvSpPr/>
          <p:nvPr/>
        </p:nvSpPr>
        <p:spPr>
          <a:xfrm>
            <a:off x="1364042" y="976946"/>
            <a:ext cx="9899347"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libri"/>
              <a:ea typeface="Calibri"/>
              <a:cs typeface="Calibri"/>
              <a:sym typeface="Calibri"/>
            </a:endParaRPr>
          </a:p>
        </p:txBody>
      </p:sp>
      <p:sp>
        <p:nvSpPr>
          <p:cNvPr id="162" name="Google Shape;162;p6"/>
          <p:cNvSpPr txBox="1"/>
          <p:nvPr/>
        </p:nvSpPr>
        <p:spPr>
          <a:xfrm>
            <a:off x="10156196" y="453726"/>
            <a:ext cx="110719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مقدمة </a:t>
            </a:r>
            <a:endParaRPr b="1" sz="2800">
              <a:solidFill>
                <a:schemeClr val="lt1"/>
              </a:solidFill>
              <a:latin typeface="Tajawal Medium"/>
              <a:ea typeface="Tajawal Medium"/>
              <a:cs typeface="Tajawal Medium"/>
              <a:sym typeface="Tajawal Medium"/>
            </a:endParaRPr>
          </a:p>
        </p:txBody>
      </p:sp>
      <p:sp>
        <p:nvSpPr>
          <p:cNvPr id="163" name="Google Shape;163;p6"/>
          <p:cNvSpPr/>
          <p:nvPr/>
        </p:nvSpPr>
        <p:spPr>
          <a:xfrm>
            <a:off x="367466" y="78262"/>
            <a:ext cx="1404457" cy="1166000"/>
          </a:xfrm>
          <a:prstGeom prst="rect">
            <a:avLst/>
          </a:prstGeom>
          <a:solidFill>
            <a:srgbClr val="548135"/>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64" name="Google Shape;164;p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65" name="Google Shape;165;p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66" name="Google Shape;166;p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67" name="Google Shape;167;p6"/>
          <p:cNvSpPr/>
          <p:nvPr/>
        </p:nvSpPr>
        <p:spPr>
          <a:xfrm>
            <a:off x="1433317" y="2622215"/>
            <a:ext cx="9608757" cy="2308324"/>
          </a:xfrm>
          <a:prstGeom prst="rect">
            <a:avLst/>
          </a:prstGeom>
          <a:noFill/>
          <a:ln>
            <a:noFill/>
          </a:ln>
        </p:spPr>
        <p:txBody>
          <a:bodyPr anchorCtr="0" anchor="ctr" bIns="45700" lIns="91425" spcFirstLastPara="1" rIns="91425" wrap="square" tIns="45700">
            <a:spAutoFit/>
          </a:bodyPr>
          <a:lstStyle/>
          <a:p>
            <a:pPr indent="0" lvl="0" marL="0" marR="0" rtl="1" algn="just">
              <a:lnSpc>
                <a:spcPct val="150000"/>
              </a:lnSpc>
              <a:spcBef>
                <a:spcPts val="0"/>
              </a:spcBef>
              <a:spcAft>
                <a:spcPts val="0"/>
              </a:spcAft>
              <a:buNone/>
            </a:pPr>
            <a:r>
              <a:rPr b="1" lang="ar-EG" sz="2400" u="sng">
                <a:solidFill>
                  <a:srgbClr val="1E4E79"/>
                </a:solidFill>
                <a:latin typeface="Arial"/>
                <a:ea typeface="Arial"/>
                <a:cs typeface="Arial"/>
                <a:sym typeface="Arial"/>
              </a:rPr>
              <a:t>الكلمة المنطوقة الإلكترونية/عبر الإنترنت eWOM</a:t>
            </a:r>
            <a:r>
              <a:rPr lang="ar-EG" sz="2400">
                <a:solidFill>
                  <a:schemeClr val="dk1"/>
                </a:solidFill>
                <a:latin typeface="Arial"/>
                <a:ea typeface="Arial"/>
                <a:cs typeface="Arial"/>
                <a:sym typeface="Arial"/>
              </a:rPr>
              <a:t>: هي امتداد للكلمة المنطوقة التقليدية وجهاً لوجه، حيث يتم تبادل المعلومات بين الأفراد في بيئات رقمية.</a:t>
            </a:r>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كثيراً ما يستخدم المتخصصون في التسويق الرقمي شبكات التواصل الاجتماعي والمدونات للتفاعل مع جمهورهم المستهدف من خلال الكلمة المنطوقة عبر الإنترنت.  </a:t>
            </a:r>
            <a:endParaRPr sz="2400">
              <a:solidFill>
                <a:schemeClr val="dk1"/>
              </a:solidFill>
              <a:latin typeface="Arial"/>
              <a:ea typeface="Arial"/>
              <a:cs typeface="Arial"/>
              <a:sym typeface="Arial"/>
            </a:endParaRPr>
          </a:p>
        </p:txBody>
      </p:sp>
      <p:sp>
        <p:nvSpPr>
          <p:cNvPr id="168" name="Google Shape;168;p6"/>
          <p:cNvSpPr/>
          <p:nvPr/>
        </p:nvSpPr>
        <p:spPr>
          <a:xfrm>
            <a:off x="3226067" y="5375564"/>
            <a:ext cx="2149497" cy="914400"/>
          </a:xfrm>
          <a:prstGeom prst="roundRect">
            <a:avLst>
              <a:gd fmla="val 16667" name="adj"/>
            </a:avLst>
          </a:prstGeom>
          <a:solidFill>
            <a:srgbClr val="00B05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1800">
                <a:solidFill>
                  <a:schemeClr val="lt1"/>
                </a:solidFill>
                <a:latin typeface="Calibri"/>
                <a:ea typeface="Calibri"/>
                <a:cs typeface="Calibri"/>
                <a:sym typeface="Calibri"/>
              </a:rPr>
              <a:t>PWOM</a:t>
            </a:r>
            <a:endParaRPr b="1" sz="1800">
              <a:solidFill>
                <a:schemeClr val="lt1"/>
              </a:solidFill>
              <a:latin typeface="Calibri"/>
              <a:ea typeface="Calibri"/>
              <a:cs typeface="Calibri"/>
              <a:sym typeface="Calibri"/>
            </a:endParaRPr>
          </a:p>
        </p:txBody>
      </p:sp>
      <p:sp>
        <p:nvSpPr>
          <p:cNvPr id="169" name="Google Shape;169;p6"/>
          <p:cNvSpPr/>
          <p:nvPr/>
        </p:nvSpPr>
        <p:spPr>
          <a:xfrm>
            <a:off x="8006699" y="5375564"/>
            <a:ext cx="2149497" cy="914400"/>
          </a:xfrm>
          <a:prstGeom prst="roundRect">
            <a:avLst>
              <a:gd fmla="val 16667" name="adj"/>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1800">
                <a:solidFill>
                  <a:schemeClr val="lt1"/>
                </a:solidFill>
                <a:latin typeface="Calibri"/>
                <a:ea typeface="Calibri"/>
                <a:cs typeface="Calibri"/>
                <a:sym typeface="Calibri"/>
              </a:rPr>
              <a:t>NWOM</a:t>
            </a:r>
            <a:endParaRPr b="1" sz="18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8"/>
                                        </p:tgtEl>
                                        <p:attrNameLst>
                                          <p:attrName>style.visibility</p:attrName>
                                        </p:attrNameLst>
                                      </p:cBhvr>
                                      <p:to>
                                        <p:strVal val="visible"/>
                                      </p:to>
                                    </p:set>
                                    <p:anim calcmode="lin" valueType="num">
                                      <p:cBhvr additive="base">
                                        <p:cTn dur="500"/>
                                        <p:tgtEl>
                                          <p:spTgt spid="16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9"/>
                                        </p:tgtEl>
                                        <p:attrNameLst>
                                          <p:attrName>style.visibility</p:attrName>
                                        </p:attrNameLst>
                                      </p:cBhvr>
                                      <p:to>
                                        <p:strVal val="visible"/>
                                      </p:to>
                                    </p:set>
                                    <p:anim calcmode="lin" valueType="num">
                                      <p:cBhvr additive="base">
                                        <p:cTn dur="500"/>
                                        <p:tgtEl>
                                          <p:spTgt spid="16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7"/>
          <p:cNvSpPr/>
          <p:nvPr/>
        </p:nvSpPr>
        <p:spPr>
          <a:xfrm>
            <a:off x="973394" y="2"/>
            <a:ext cx="11218607" cy="3170902"/>
          </a:xfrm>
          <a:prstGeom prst="rect">
            <a:avLst/>
          </a:prstGeom>
          <a:solidFill>
            <a:srgbClr val="2F549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75" name="Google Shape;175;p7"/>
          <p:cNvSpPr/>
          <p:nvPr/>
        </p:nvSpPr>
        <p:spPr>
          <a:xfrm>
            <a:off x="973394" y="976946"/>
            <a:ext cx="10484315"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libri"/>
              <a:ea typeface="Calibri"/>
              <a:cs typeface="Calibri"/>
              <a:sym typeface="Calibri"/>
            </a:endParaRPr>
          </a:p>
        </p:txBody>
      </p:sp>
      <p:sp>
        <p:nvSpPr>
          <p:cNvPr id="176" name="Google Shape;176;p7"/>
          <p:cNvSpPr txBox="1"/>
          <p:nvPr/>
        </p:nvSpPr>
        <p:spPr>
          <a:xfrm>
            <a:off x="8452442" y="413782"/>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بيئة التسويق الرقمي</a:t>
            </a:r>
            <a:endParaRPr b="1" sz="2800">
              <a:solidFill>
                <a:schemeClr val="lt1"/>
              </a:solidFill>
              <a:latin typeface="Tajawal Medium"/>
              <a:ea typeface="Tajawal Medium"/>
              <a:cs typeface="Tajawal Medium"/>
              <a:sym typeface="Tajawal Medium"/>
            </a:endParaRPr>
          </a:p>
        </p:txBody>
      </p:sp>
      <p:sp>
        <p:nvSpPr>
          <p:cNvPr id="177" name="Google Shape;177;p7"/>
          <p:cNvSpPr/>
          <p:nvPr/>
        </p:nvSpPr>
        <p:spPr>
          <a:xfrm>
            <a:off x="367466" y="78262"/>
            <a:ext cx="1404457" cy="1166000"/>
          </a:xfrm>
          <a:prstGeom prst="rect">
            <a:avLst/>
          </a:prstGeom>
          <a:solidFill>
            <a:srgbClr val="2F5496"/>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8" name="Google Shape;178;p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79" name="Google Shape;179;p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80" name="Google Shape;180;p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81" name="Google Shape;181;p7"/>
          <p:cNvSpPr/>
          <p:nvPr/>
        </p:nvSpPr>
        <p:spPr>
          <a:xfrm>
            <a:off x="1163782" y="2068214"/>
            <a:ext cx="10086109" cy="3416320"/>
          </a:xfrm>
          <a:prstGeom prst="rect">
            <a:avLst/>
          </a:prstGeom>
          <a:noFill/>
          <a:ln>
            <a:noFill/>
          </a:ln>
        </p:spPr>
        <p:txBody>
          <a:bodyPr anchorCtr="0" anchor="ctr"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بيئة التسويق الرقمي تتألف من عنصرين رئيسيين:</a:t>
            </a:r>
            <a:endParaRPr sz="2400">
              <a:solidFill>
                <a:schemeClr val="dk1"/>
              </a:solidFill>
              <a:latin typeface="Arial"/>
              <a:ea typeface="Arial"/>
              <a:cs typeface="Arial"/>
              <a:sym typeface="Arial"/>
            </a:endParaRPr>
          </a:p>
          <a:p>
            <a:pPr indent="-342900" lvl="0" marL="342900" marR="0" rtl="1" algn="just">
              <a:lnSpc>
                <a:spcPct val="150000"/>
              </a:lnSpc>
              <a:spcBef>
                <a:spcPts val="0"/>
              </a:spcBef>
              <a:spcAft>
                <a:spcPts val="0"/>
              </a:spcAft>
              <a:buClr>
                <a:schemeClr val="dk1"/>
              </a:buClr>
              <a:buSzPts val="2400"/>
              <a:buFont typeface="Arial"/>
              <a:buChar char="•"/>
            </a:pPr>
            <a:r>
              <a:rPr b="1" lang="ar-EG" sz="2400">
                <a:solidFill>
                  <a:schemeClr val="dk1"/>
                </a:solidFill>
                <a:latin typeface="Arial"/>
                <a:ea typeface="Arial"/>
                <a:cs typeface="Arial"/>
                <a:sym typeface="Arial"/>
              </a:rPr>
              <a:t>البيئة الدقيقة (البيئة التشغيلية/الخاصة) Micro Environment</a:t>
            </a:r>
            <a:endParaRPr b="1" sz="24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تتضمن عدة أطراف (العملاء، والمنافسين، والوسطاء، والموردين)  والتفاعلات بينهم، والتي تؤثر على استجابة المؤسسة في السوق الرقمي. </a:t>
            </a:r>
            <a:endParaRPr sz="24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تتميز هذه البيئة بأنها تؤثر بشكل كبير على أنشطة المنظمة في السوق الرقمي، كما أن المنظمة تستطيع أن تؤثر على مختلف الأطراف الموجودة في هذه البيئة.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8"/>
          <p:cNvSpPr/>
          <p:nvPr/>
        </p:nvSpPr>
        <p:spPr>
          <a:xfrm>
            <a:off x="973394" y="2"/>
            <a:ext cx="11218607" cy="3170902"/>
          </a:xfrm>
          <a:prstGeom prst="rect">
            <a:avLst/>
          </a:prstGeom>
          <a:solidFill>
            <a:srgbClr val="2F549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87" name="Google Shape;187;p8"/>
          <p:cNvSpPr/>
          <p:nvPr/>
        </p:nvSpPr>
        <p:spPr>
          <a:xfrm>
            <a:off x="973394" y="976946"/>
            <a:ext cx="10484315"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libri"/>
              <a:ea typeface="Calibri"/>
              <a:cs typeface="Calibri"/>
              <a:sym typeface="Calibri"/>
            </a:endParaRPr>
          </a:p>
        </p:txBody>
      </p:sp>
      <p:sp>
        <p:nvSpPr>
          <p:cNvPr id="188" name="Google Shape;188;p8"/>
          <p:cNvSpPr txBox="1"/>
          <p:nvPr/>
        </p:nvSpPr>
        <p:spPr>
          <a:xfrm>
            <a:off x="8452442" y="413782"/>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بيئة التسويق الرقمي</a:t>
            </a:r>
            <a:endParaRPr b="1" sz="2800">
              <a:solidFill>
                <a:schemeClr val="lt1"/>
              </a:solidFill>
              <a:latin typeface="Tajawal Medium"/>
              <a:ea typeface="Tajawal Medium"/>
              <a:cs typeface="Tajawal Medium"/>
              <a:sym typeface="Tajawal Medium"/>
            </a:endParaRPr>
          </a:p>
        </p:txBody>
      </p:sp>
      <p:sp>
        <p:nvSpPr>
          <p:cNvPr id="189" name="Google Shape;189;p8"/>
          <p:cNvSpPr/>
          <p:nvPr/>
        </p:nvSpPr>
        <p:spPr>
          <a:xfrm>
            <a:off x="367466" y="78262"/>
            <a:ext cx="1404457" cy="1166000"/>
          </a:xfrm>
          <a:prstGeom prst="rect">
            <a:avLst/>
          </a:prstGeom>
          <a:solidFill>
            <a:srgbClr val="2F5496"/>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90" name="Google Shape;190;p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91" name="Google Shape;191;p8"/>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192" name="Google Shape;192;p8"/>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193" name="Google Shape;193;p8"/>
          <p:cNvSpPr/>
          <p:nvPr/>
        </p:nvSpPr>
        <p:spPr>
          <a:xfrm>
            <a:off x="1163782" y="2068214"/>
            <a:ext cx="10086109" cy="3416320"/>
          </a:xfrm>
          <a:prstGeom prst="rect">
            <a:avLst/>
          </a:prstGeom>
          <a:noFill/>
          <a:ln>
            <a:noFill/>
          </a:ln>
        </p:spPr>
        <p:txBody>
          <a:bodyPr anchorCtr="0" anchor="ctr"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بيئة التسويق الرقمي تتألف من عنصرين رئيسيين:</a:t>
            </a:r>
            <a:endParaRPr sz="2400">
              <a:solidFill>
                <a:schemeClr val="dk1"/>
              </a:solidFill>
              <a:latin typeface="Arial"/>
              <a:ea typeface="Arial"/>
              <a:cs typeface="Arial"/>
              <a:sym typeface="Arial"/>
            </a:endParaRPr>
          </a:p>
          <a:p>
            <a:pPr indent="-342900" lvl="0" marL="342900" marR="0" rtl="1" algn="just">
              <a:lnSpc>
                <a:spcPct val="150000"/>
              </a:lnSpc>
              <a:spcBef>
                <a:spcPts val="0"/>
              </a:spcBef>
              <a:spcAft>
                <a:spcPts val="0"/>
              </a:spcAft>
              <a:buClr>
                <a:schemeClr val="dk1"/>
              </a:buClr>
              <a:buSzPts val="2400"/>
              <a:buFont typeface="Arial"/>
              <a:buChar char="•"/>
            </a:pPr>
            <a:r>
              <a:rPr b="1" lang="ar-EG" sz="2400">
                <a:solidFill>
                  <a:schemeClr val="dk1"/>
                </a:solidFill>
                <a:latin typeface="Arial"/>
                <a:ea typeface="Arial"/>
                <a:cs typeface="Arial"/>
                <a:sym typeface="Arial"/>
              </a:rPr>
              <a:t>البيئة العامة (البيئة البعيدة) Macro Environment</a:t>
            </a:r>
            <a:endParaRPr b="1" sz="24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تشمل القوى الرئيسية التي تؤثر على جميع المنظمات في السوق وتكون خارج نطاق التحكم المباشر للمؤسسة، مثل العوامل الاجتماعية والتكنولوجية والاقتصادية والسياسية والقانونية والبيئية.</a:t>
            </a:r>
            <a:endParaRPr sz="24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400">
                <a:solidFill>
                  <a:schemeClr val="dk1"/>
                </a:solidFill>
                <a:latin typeface="Arial"/>
                <a:ea typeface="Arial"/>
                <a:cs typeface="Arial"/>
                <a:sym typeface="Arial"/>
              </a:rPr>
              <a:t>تتميز هذه البيئة بأن لها تأثير كبير على أنشطة المنظمة، لكن المنظمة يكون لها تأثير محدود جداً في عناصر هذه البيئة. </a:t>
            </a:r>
            <a:endParaRPr sz="24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9"/>
          <p:cNvSpPr/>
          <p:nvPr/>
        </p:nvSpPr>
        <p:spPr>
          <a:xfrm>
            <a:off x="973394" y="2"/>
            <a:ext cx="11218607" cy="3170902"/>
          </a:xfrm>
          <a:prstGeom prst="rect">
            <a:avLst/>
          </a:prstGeom>
          <a:solidFill>
            <a:srgbClr val="2F549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C000"/>
              </a:solidFill>
              <a:latin typeface="Calibri"/>
              <a:ea typeface="Calibri"/>
              <a:cs typeface="Calibri"/>
              <a:sym typeface="Calibri"/>
            </a:endParaRPr>
          </a:p>
        </p:txBody>
      </p:sp>
      <p:sp>
        <p:nvSpPr>
          <p:cNvPr id="199" name="Google Shape;199;p9"/>
          <p:cNvSpPr/>
          <p:nvPr/>
        </p:nvSpPr>
        <p:spPr>
          <a:xfrm>
            <a:off x="973394" y="976946"/>
            <a:ext cx="10484315"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Calibri"/>
              <a:ea typeface="Calibri"/>
              <a:cs typeface="Calibri"/>
              <a:sym typeface="Calibri"/>
            </a:endParaRPr>
          </a:p>
        </p:txBody>
      </p:sp>
      <p:sp>
        <p:nvSpPr>
          <p:cNvPr id="200" name="Google Shape;200;p9"/>
          <p:cNvSpPr txBox="1"/>
          <p:nvPr/>
        </p:nvSpPr>
        <p:spPr>
          <a:xfrm>
            <a:off x="8452442" y="413782"/>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بيئة التسويق الرقمي</a:t>
            </a:r>
            <a:endParaRPr b="1" sz="2800">
              <a:solidFill>
                <a:schemeClr val="lt1"/>
              </a:solidFill>
              <a:latin typeface="Tajawal Medium"/>
              <a:ea typeface="Tajawal Medium"/>
              <a:cs typeface="Tajawal Medium"/>
              <a:sym typeface="Tajawal Medium"/>
            </a:endParaRPr>
          </a:p>
        </p:txBody>
      </p:sp>
      <p:sp>
        <p:nvSpPr>
          <p:cNvPr id="201" name="Google Shape;201;p9"/>
          <p:cNvSpPr/>
          <p:nvPr/>
        </p:nvSpPr>
        <p:spPr>
          <a:xfrm>
            <a:off x="367466" y="78262"/>
            <a:ext cx="1404457" cy="1166000"/>
          </a:xfrm>
          <a:prstGeom prst="rect">
            <a:avLst/>
          </a:prstGeom>
          <a:solidFill>
            <a:srgbClr val="2F5496"/>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2" name="Google Shape;202;p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03" name="Google Shape;203;p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04" name="Google Shape;204;p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205" name="Google Shape;205;p9"/>
          <p:cNvSpPr/>
          <p:nvPr/>
        </p:nvSpPr>
        <p:spPr>
          <a:xfrm>
            <a:off x="1163782" y="1952797"/>
            <a:ext cx="10086109" cy="3647152"/>
          </a:xfrm>
          <a:prstGeom prst="rect">
            <a:avLst/>
          </a:prstGeom>
          <a:noFill/>
          <a:ln>
            <a:noFill/>
          </a:ln>
        </p:spPr>
        <p:txBody>
          <a:bodyPr anchorCtr="0" anchor="ctr"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تؤثر بيئة التسويق الرقمي تأثيراً كبيراً على أداء الشركة. وبالتالي، يجب على الشركة أن تراقب التأثيرات المختلفة للبيئة الدقيقة والعامة على أنشطتها. يُطلق على هذه العملية </a:t>
            </a:r>
            <a:r>
              <a:rPr b="1" lang="ar-EG" sz="2200" u="sng">
                <a:solidFill>
                  <a:schemeClr val="dk1"/>
                </a:solidFill>
                <a:latin typeface="Arial"/>
                <a:ea typeface="Arial"/>
                <a:cs typeface="Arial"/>
                <a:sym typeface="Arial"/>
              </a:rPr>
              <a:t>مسح البيئة </a:t>
            </a:r>
            <a:r>
              <a:rPr lang="ar-EG" sz="2200">
                <a:solidFill>
                  <a:schemeClr val="dk1"/>
                </a:solidFill>
                <a:latin typeface="Arial"/>
                <a:ea typeface="Arial"/>
                <a:cs typeface="Arial"/>
                <a:sym typeface="Arial"/>
              </a:rPr>
              <a:t>في التسويق التقليدي والتسويق الرقمي. </a:t>
            </a:r>
            <a:endParaRPr sz="22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طورت الشركات الرقمية الكبرى -المعروفين أحيانًا بـ FAMGA (فيسبوك وأبل ومايكروسوفت وجوجل وأمازون)- بنية تحتية مميزة تعتمد على نظام متكامل أو بيئة سوقية عبر الإنترنت أو منصات رقمية تمكن التفاعل مع المستهلكين عبر الـ 7Ds في التسويق الرقمي والتي قدمناها في الفصل الأول، وهي الأهداف الرقمية والجماهير الرقمية والأجهزة الرقمية والمنصات الرقمية ووسائط الإعلام الرقمية والبيانات الرقمية والتكنولوجيا الرقمية، مما يوفر فرصًا لتعزيز تجربة العملاء وتوسيع نطاق وتأثير الشركات. </a:t>
            </a:r>
            <a:endParaRPr sz="22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0"/>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11" name="Google Shape;211;p1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12" name="Google Shape;212;p10"/>
          <p:cNvSpPr/>
          <p:nvPr/>
        </p:nvSpPr>
        <p:spPr>
          <a:xfrm>
            <a:off x="3131127" y="2438399"/>
            <a:ext cx="5929746" cy="1842655"/>
          </a:xfrm>
          <a:prstGeom prst="roundRect">
            <a:avLst>
              <a:gd fmla="val 6140" name="adj"/>
            </a:avLst>
          </a:prstGeom>
          <a:solidFill>
            <a:srgbClr val="FFD966">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ar-EG" sz="3000">
                <a:solidFill>
                  <a:schemeClr val="dk1"/>
                </a:solidFill>
                <a:latin typeface="Calibri"/>
                <a:ea typeface="Calibri"/>
                <a:cs typeface="Calibri"/>
                <a:sym typeface="Calibri"/>
              </a:rPr>
              <a:t>عناصر البيئة الدقيقة </a:t>
            </a:r>
            <a:endParaRPr b="1" sz="30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b="1" lang="ar-EG" sz="3000">
                <a:solidFill>
                  <a:schemeClr val="dk1"/>
                </a:solidFill>
                <a:latin typeface="Calibri"/>
                <a:ea typeface="Calibri"/>
                <a:cs typeface="Calibri"/>
                <a:sym typeface="Calibri"/>
              </a:rPr>
              <a:t>(البيئة التشغيلية/الخاصة)</a:t>
            </a:r>
            <a:endParaRPr b="1" sz="3000">
              <a:solidFill>
                <a:schemeClr val="dk1"/>
              </a:solidFill>
              <a:latin typeface="Calibri"/>
              <a:ea typeface="Calibri"/>
              <a:cs typeface="Calibri"/>
              <a:sym typeface="Calibri"/>
            </a:endParaRPr>
          </a:p>
        </p:txBody>
      </p:sp>
      <p:pic>
        <p:nvPicPr>
          <p:cNvPr id="213" name="Google Shape;213;p1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14" name="Google Shape;214;p1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20" name="Google Shape;220;p11"/>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1" name="Google Shape;221;p11"/>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222" name="Google Shape;222;p11"/>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3" name="Google Shape;223;p11"/>
          <p:cNvSpPr txBox="1"/>
          <p:nvPr/>
        </p:nvSpPr>
        <p:spPr>
          <a:xfrm>
            <a:off x="1678970" y="1381930"/>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في سياق التسوق خارج الإنترنت، نحن نفهم تمامًا ما يعنيه "الذهاب إلى المحلات"، ولكن يكون لدينا معرفة أقل بالعوامل والتأثيرات المختلفة التي يمكن أن تشكل رحلة التسوق وتؤثر في قرارات الشراء النهائية.</a:t>
            </a:r>
            <a:endParaRPr sz="2200"/>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في العالم الرقمي، تنطبق العديد من المبادئ الأساسية للتسوق خارج الإنترنت، ولكن يواجه العملاء عبر الإنترنت العديد من "نقاط الاتصال/التماس" </a:t>
            </a:r>
            <a:r>
              <a:rPr lang="ar-EG" sz="2200">
                <a:solidFill>
                  <a:schemeClr val="dk1"/>
                </a:solidFill>
                <a:latin typeface="Calibri"/>
                <a:ea typeface="Calibri"/>
                <a:cs typeface="Calibri"/>
                <a:sym typeface="Calibri"/>
              </a:rPr>
              <a:t>touchpoints</a:t>
            </a:r>
            <a:r>
              <a:rPr lang="ar-EG" sz="2200">
                <a:solidFill>
                  <a:schemeClr val="dk1"/>
                </a:solidFill>
                <a:latin typeface="Tajawal"/>
                <a:ea typeface="Tajawal"/>
                <a:cs typeface="Tajawal"/>
                <a:sym typeface="Tajawal"/>
              </a:rPr>
              <a:t> التي تؤثر في عملية اتخاذ قراراتهم ويمكن أن تؤثر في قرارات الشراء قبل وأثناء وبعد تجربة التسوق.</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تعبر </a:t>
            </a:r>
            <a:r>
              <a:rPr lang="ar-EG" sz="2200" u="sng">
                <a:solidFill>
                  <a:schemeClr val="dk1"/>
                </a:solidFill>
                <a:latin typeface="Tajawal"/>
                <a:ea typeface="Tajawal"/>
                <a:cs typeface="Tajawal"/>
                <a:sym typeface="Tajawal"/>
              </a:rPr>
              <a:t>نقاط الاتصال/التماس </a:t>
            </a:r>
            <a:r>
              <a:rPr lang="ar-EG" sz="2200" u="sng">
                <a:solidFill>
                  <a:schemeClr val="dk1"/>
                </a:solidFill>
                <a:latin typeface="Calibri"/>
                <a:ea typeface="Calibri"/>
                <a:cs typeface="Calibri"/>
                <a:sym typeface="Calibri"/>
              </a:rPr>
              <a:t>touchpoints</a:t>
            </a:r>
            <a:r>
              <a:rPr lang="ar-EG" sz="2200" u="sng">
                <a:solidFill>
                  <a:schemeClr val="dk1"/>
                </a:solidFill>
                <a:latin typeface="Tajawal"/>
                <a:ea typeface="Tajawal"/>
                <a:cs typeface="Tajawal"/>
                <a:sym typeface="Tajawal"/>
              </a:rPr>
              <a:t> </a:t>
            </a:r>
            <a:r>
              <a:rPr lang="ar-EG" sz="2200">
                <a:solidFill>
                  <a:schemeClr val="dk1"/>
                </a:solidFill>
                <a:latin typeface="Tajawal"/>
                <a:ea typeface="Tajawal"/>
                <a:cs typeface="Tajawal"/>
                <a:sym typeface="Tajawal"/>
              </a:rPr>
              <a:t>عن جميع النقاط التي يتفاعل فيها العملاء المحتملون أو العملاء الحاليون مع الشركة عبر مختلف القنوات الرقمية. </a:t>
            </a:r>
            <a:endParaRPr sz="2200"/>
          </a:p>
        </p:txBody>
      </p:sp>
      <p:pic>
        <p:nvPicPr>
          <p:cNvPr id="224" name="Google Shape;224;p1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25" name="Google Shape;225;p1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26" name="Google Shape;226;p1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32" name="Google Shape;232;p12"/>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3" name="Google Shape;233;p12"/>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234" name="Google Shape;234;p12"/>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5" name="Google Shape;235;p12"/>
          <p:cNvSpPr txBox="1"/>
          <p:nvPr/>
        </p:nvSpPr>
        <p:spPr>
          <a:xfrm>
            <a:off x="1678970" y="1381930"/>
            <a:ext cx="8715900" cy="21240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Tajawal"/>
                <a:ea typeface="Tajawal"/>
                <a:cs typeface="Tajawal"/>
                <a:sym typeface="Tajawal"/>
              </a:rPr>
              <a:t>لمساعدتك في فهم تفاعلات العملاء مع نقاط الاتصال الفعلية والرقمية، والمحفزات والتأثيرات، يتم استخدام </a:t>
            </a:r>
            <a:r>
              <a:rPr lang="ar-EG" sz="2400" u="sng">
                <a:solidFill>
                  <a:schemeClr val="dk1"/>
                </a:solidFill>
                <a:latin typeface="Tajawal"/>
                <a:ea typeface="Tajawal"/>
                <a:cs typeface="Tajawal"/>
                <a:sym typeface="Tajawal"/>
              </a:rPr>
              <a:t>خرائط رحلة العميل </a:t>
            </a:r>
            <a:r>
              <a:rPr lang="ar-EG" sz="2400">
                <a:solidFill>
                  <a:schemeClr val="dk1"/>
                </a:solidFill>
                <a:latin typeface="Tajawal"/>
                <a:ea typeface="Tajawal"/>
                <a:cs typeface="Tajawal"/>
                <a:sym typeface="Tajawal"/>
              </a:rPr>
              <a:t>بشكل متزايد لنمذجة سلوك أنواع مختلفة من الجماهير المستهدفة.</a:t>
            </a:r>
            <a:endParaRPr/>
          </a:p>
          <a:p>
            <a:pPr indent="0" lvl="0" marL="0" marR="0" rtl="1" algn="just">
              <a:lnSpc>
                <a:spcPct val="150000"/>
              </a:lnSpc>
              <a:spcBef>
                <a:spcPts val="0"/>
              </a:spcBef>
              <a:spcAft>
                <a:spcPts val="0"/>
              </a:spcAft>
              <a:buNone/>
            </a:pPr>
            <a:r>
              <a:t/>
            </a:r>
            <a:endParaRPr sz="2400">
              <a:solidFill>
                <a:schemeClr val="dk1"/>
              </a:solidFill>
              <a:latin typeface="Tajawal"/>
              <a:ea typeface="Tajawal"/>
              <a:cs typeface="Tajawal"/>
              <a:sym typeface="Tajawal"/>
            </a:endParaRPr>
          </a:p>
        </p:txBody>
      </p:sp>
      <p:pic>
        <p:nvPicPr>
          <p:cNvPr id="236" name="Google Shape;236;p1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37" name="Google Shape;237;p12"/>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38" name="Google Shape;238;p12"/>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44" name="Google Shape;244;p13"/>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مثال يوضح خريطة رحلة العميل</a:t>
            </a:r>
            <a:endParaRPr b="1" sz="2800">
              <a:solidFill>
                <a:schemeClr val="lt1"/>
              </a:solidFill>
              <a:latin typeface="Tajawal Medium"/>
              <a:ea typeface="Tajawal Medium"/>
              <a:cs typeface="Tajawal Medium"/>
              <a:sym typeface="Tajawal Medium"/>
            </a:endParaRPr>
          </a:p>
        </p:txBody>
      </p:sp>
      <p:sp>
        <p:nvSpPr>
          <p:cNvPr id="245" name="Google Shape;245;p13"/>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46" name="Google Shape;246;p1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47" name="Google Shape;247;p1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48" name="Google Shape;248;p1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pic>
        <p:nvPicPr>
          <p:cNvPr id="249" name="Google Shape;249;p13"/>
          <p:cNvPicPr preferRelativeResize="0"/>
          <p:nvPr/>
        </p:nvPicPr>
        <p:blipFill rotWithShape="1">
          <a:blip r:embed="rId6">
            <a:alphaModFix/>
          </a:blip>
          <a:srcRect b="0" l="0" r="0" t="0"/>
          <a:stretch/>
        </p:blipFill>
        <p:spPr>
          <a:xfrm>
            <a:off x="2656902" y="1175134"/>
            <a:ext cx="7707221" cy="5460441"/>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55" name="Google Shape;255;p14"/>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6" name="Google Shape;256;p14"/>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257" name="Google Shape;257;p14"/>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8" name="Google Shape;258;p14"/>
          <p:cNvSpPr txBox="1"/>
          <p:nvPr/>
        </p:nvSpPr>
        <p:spPr>
          <a:xfrm>
            <a:off x="1678970" y="1077130"/>
            <a:ext cx="8715900" cy="5510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تقوم الشركة بإنتاج خريطة السوق الإلكتروني التي تلخص كيف يمكن أن تتأثر فئات العملاء المستهدفة بأنواع مختلفة من المواقع الرقمية ونقاط الاتصال المختلفة.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تتكون خريطة السوق الإلكتروني من العناصر الرئيسية التالية:</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1- فئات العملاء.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2- وسطاء البحث: محركات البحث الرئيسية هي: </a:t>
            </a:r>
            <a:r>
              <a:rPr lang="ar-EG" sz="2200">
                <a:solidFill>
                  <a:schemeClr val="dk1"/>
                </a:solidFill>
                <a:latin typeface="Calibri"/>
                <a:ea typeface="Calibri"/>
                <a:cs typeface="Calibri"/>
                <a:sym typeface="Calibri"/>
              </a:rPr>
              <a:t>Google, Yahoo!, Bing and Ask</a:t>
            </a:r>
            <a:r>
              <a:rPr lang="ar-EG" sz="2200">
                <a:solidFill>
                  <a:schemeClr val="dk1"/>
                </a:solidFill>
                <a:latin typeface="Tajawal"/>
                <a:ea typeface="Tajawal"/>
                <a:cs typeface="Tajawal"/>
                <a:sym typeface="Tajawal"/>
              </a:rPr>
              <a:t>، ولكن هناك وسطاء آخرون مهمون في بعض الأسواق مثل الصين (</a:t>
            </a:r>
            <a:r>
              <a:rPr lang="ar-EG" sz="2200">
                <a:solidFill>
                  <a:schemeClr val="dk1"/>
                </a:solidFill>
                <a:latin typeface="Calibri"/>
                <a:ea typeface="Calibri"/>
                <a:cs typeface="Calibri"/>
                <a:sym typeface="Calibri"/>
              </a:rPr>
              <a:t>Baidu</a:t>
            </a:r>
            <a:r>
              <a:rPr lang="ar-EG" sz="2200">
                <a:solidFill>
                  <a:schemeClr val="dk1"/>
                </a:solidFill>
                <a:latin typeface="Tajawal"/>
                <a:ea typeface="Tajawal"/>
                <a:cs typeface="Tajawal"/>
                <a:sym typeface="Tajawal"/>
              </a:rPr>
              <a:t>).</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3- المواقع الوسيطة والمؤثرون ووسائل الإعلام أو مواقع الناشرين.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4- مواقع الوجهة والمنصات: هذه هي المواقع التي يحاول المسوق جذب الزوار إليها.</a:t>
            </a:r>
            <a:endParaRPr sz="2200">
              <a:solidFill>
                <a:schemeClr val="dk1"/>
              </a:solidFill>
              <a:latin typeface="Tajawal"/>
              <a:ea typeface="Tajawal"/>
              <a:cs typeface="Tajawal"/>
              <a:sym typeface="Tajawal"/>
            </a:endParaRPr>
          </a:p>
        </p:txBody>
      </p:sp>
      <p:pic>
        <p:nvPicPr>
          <p:cNvPr id="259" name="Google Shape;259;p1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60" name="Google Shape;260;p1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61" name="Google Shape;261;p1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67" name="Google Shape;267;p15"/>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8" name="Google Shape;268;p15"/>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269" name="Google Shape;269;p15"/>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0" name="Google Shape;270;p15"/>
          <p:cNvSpPr txBox="1"/>
          <p:nvPr/>
        </p:nvSpPr>
        <p:spPr>
          <a:xfrm>
            <a:off x="1678970" y="1381930"/>
            <a:ext cx="8715900" cy="43407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Tajawal"/>
                <a:ea typeface="Tajawal"/>
                <a:cs typeface="Tajawal"/>
                <a:sym typeface="Tajawal"/>
              </a:rPr>
              <a:t>1- فئات العملاء. </a:t>
            </a:r>
            <a:endParaRPr sz="24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400">
                <a:solidFill>
                  <a:schemeClr val="dk1"/>
                </a:solidFill>
                <a:latin typeface="Tajawal"/>
                <a:ea typeface="Tajawal"/>
                <a:cs typeface="Tajawal"/>
                <a:sym typeface="Tajawal"/>
              </a:rPr>
              <a:t>تساعد عملية تحليل السوق على فهم طبيعة استهلاك وسائل الإعلام الرقمية للجمهور المستهدف وسلوكهم في البيئة الرقمية. من خلال فهم كيفية تفاعل الجمهور المستهدف مع الوسائل الرقمية واستهلاك المحتوى الرقمي، يمكن للمسوقين تشكيل استراتيجيات التسويق الرقمي التي تستهدف هذه الجماهير بفعالية.</a:t>
            </a:r>
            <a:endParaRPr/>
          </a:p>
          <a:p>
            <a:pPr indent="0" lvl="0" marL="0" marR="0" rtl="1" algn="just">
              <a:lnSpc>
                <a:spcPct val="150000"/>
              </a:lnSpc>
              <a:spcBef>
                <a:spcPts val="0"/>
              </a:spcBef>
              <a:spcAft>
                <a:spcPts val="0"/>
              </a:spcAft>
              <a:buNone/>
            </a:pPr>
            <a:r>
              <a:t/>
            </a:r>
            <a:endParaRPr sz="24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t/>
            </a:r>
            <a:endParaRPr sz="2400">
              <a:solidFill>
                <a:schemeClr val="dk1"/>
              </a:solidFill>
              <a:latin typeface="Tajawal"/>
              <a:ea typeface="Tajawal"/>
              <a:cs typeface="Tajawal"/>
              <a:sym typeface="Tajawal"/>
            </a:endParaRPr>
          </a:p>
        </p:txBody>
      </p:sp>
      <p:pic>
        <p:nvPicPr>
          <p:cNvPr id="271" name="Google Shape;271;p1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72" name="Google Shape;272;p1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73" name="Google Shape;273;p1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79" name="Google Shape;279;p16"/>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0" name="Google Shape;280;p16"/>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281" name="Google Shape;281;p16"/>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2" name="Google Shape;282;p16"/>
          <p:cNvSpPr txBox="1"/>
          <p:nvPr/>
        </p:nvSpPr>
        <p:spPr>
          <a:xfrm>
            <a:off x="1738045" y="1051443"/>
            <a:ext cx="8715900" cy="5510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1- فئات العملاء.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في سياق التسويق، يشير مصطلح </a:t>
            </a:r>
            <a:r>
              <a:rPr lang="ar-EG" sz="2200" u="sng">
                <a:solidFill>
                  <a:schemeClr val="dk1"/>
                </a:solidFill>
                <a:latin typeface="Tajawal"/>
                <a:ea typeface="Tajawal"/>
                <a:cs typeface="Tajawal"/>
                <a:sym typeface="Tajawal"/>
              </a:rPr>
              <a:t>الشخصيات </a:t>
            </a:r>
            <a:r>
              <a:rPr lang="ar-EG" sz="2200" u="sng">
                <a:solidFill>
                  <a:schemeClr val="dk1"/>
                </a:solidFill>
                <a:latin typeface="Calibri"/>
                <a:ea typeface="Calibri"/>
                <a:cs typeface="Calibri"/>
                <a:sym typeface="Calibri"/>
              </a:rPr>
              <a:t>Personas </a:t>
            </a:r>
            <a:r>
              <a:rPr lang="ar-EG" sz="2200">
                <a:solidFill>
                  <a:schemeClr val="dk1"/>
                </a:solidFill>
                <a:latin typeface="Tajawal"/>
                <a:ea typeface="Tajawal"/>
                <a:cs typeface="Tajawal"/>
                <a:sym typeface="Tajawal"/>
              </a:rPr>
              <a:t>إلى تجسيدات مثالية لفئات محددة من العملاء المستهدفين. يتم إنشاء الشخصيات عن طريق تحليل البيانات والمعلومات المتاحة حول العملاء المستهدفين، مما يساعد في فهم تفضيلاتهم وسماتهم وسلوكهم على الإنترنت. هذا يمكن أن يساعد المسوقين في توجيه جهودهم بشكل أفضل نحو تلك الفئات المستهدفة وتخصيص المحتوى والاستراتيجيات بما يتناسب معها.</a:t>
            </a:r>
            <a:endParaRPr sz="2200"/>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باختصار، التحليل السوقي واستخدام الشخصيات يساعدان في فهم المستهلكين المستهدفين بشكل أفضل، وتحديد الأسواق المستهدفة بفعالية، وتصميم استراتيجيات التسويق الرقمي التي تستهدف هذه الفئات بنجاح.</a:t>
            </a:r>
            <a:endParaRPr sz="2200"/>
          </a:p>
        </p:txBody>
      </p:sp>
      <p:pic>
        <p:nvPicPr>
          <p:cNvPr id="283" name="Google Shape;283;p1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84" name="Google Shape;284;p1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85" name="Google Shape;285;p1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91" name="Google Shape;291;p17"/>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2" name="Google Shape;292;p17"/>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293" name="Google Shape;293;p17"/>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4" name="Google Shape;294;p17"/>
          <p:cNvSpPr txBox="1"/>
          <p:nvPr/>
        </p:nvSpPr>
        <p:spPr>
          <a:xfrm>
            <a:off x="1678970" y="1381930"/>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1- فئات العملاء.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u="sng">
                <a:solidFill>
                  <a:schemeClr val="dk1"/>
                </a:solidFill>
                <a:latin typeface="Tajawal"/>
                <a:ea typeface="Tajawal"/>
                <a:cs typeface="Tajawal"/>
                <a:sym typeface="Tajawal"/>
              </a:rPr>
              <a:t>مثال:</a:t>
            </a:r>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فلنفترض أن شركة تبيع منتجات للياقة البدنية ترغب في تحسين استراتيجيتها الرقمية لجذب المزيد من العملاء. قاموا بإنشاء شخصيتين:</a:t>
            </a:r>
            <a:endParaRPr/>
          </a:p>
          <a:p>
            <a:pPr indent="0" lvl="0" marL="0" marR="0" rtl="1" algn="just">
              <a:lnSpc>
                <a:spcPct val="150000"/>
              </a:lnSpc>
              <a:spcBef>
                <a:spcPts val="0"/>
              </a:spcBef>
              <a:spcAft>
                <a:spcPts val="0"/>
              </a:spcAft>
              <a:buNone/>
            </a:pPr>
            <a:r>
              <a:rPr lang="ar-EG" sz="2200">
                <a:solidFill>
                  <a:srgbClr val="00B050"/>
                </a:solidFill>
                <a:latin typeface="Tajawal"/>
                <a:ea typeface="Tajawal"/>
                <a:cs typeface="Tajawal"/>
                <a:sym typeface="Tajawal"/>
              </a:rPr>
              <a:t>سارة المدرّبة</a:t>
            </a:r>
            <a:r>
              <a:rPr lang="ar-EG" sz="2200">
                <a:solidFill>
                  <a:schemeClr val="dk1"/>
                </a:solidFill>
                <a:latin typeface="Tajawal"/>
                <a:ea typeface="Tajawal"/>
                <a:cs typeface="Tajawal"/>
                <a:sym typeface="Tajawal"/>
              </a:rPr>
              <a:t>: تعتبر سارة شخصية تستهدف الأشخاص الذين يهتمون باللياقة البدنية ويرغبون في الحصول على برنامج تدريب مخصص. تعمل سارة كمدربة شخصية معتمدة وتهتم بتقديم نصائح وتوجيهات حول التمارين والتغذية الصحية. تفضل سارة استخدام وسائل التواصل الاجتماعي مثل </a:t>
            </a:r>
            <a:r>
              <a:rPr lang="ar-EG" sz="2200">
                <a:solidFill>
                  <a:schemeClr val="dk1"/>
                </a:solidFill>
                <a:latin typeface="Calibri"/>
                <a:ea typeface="Calibri"/>
                <a:cs typeface="Calibri"/>
                <a:sym typeface="Calibri"/>
              </a:rPr>
              <a:t>Instagram وYouTube  </a:t>
            </a:r>
            <a:r>
              <a:rPr lang="ar-EG" sz="2200">
                <a:solidFill>
                  <a:schemeClr val="dk1"/>
                </a:solidFill>
                <a:latin typeface="Tajawal"/>
                <a:ea typeface="Tajawal"/>
                <a:cs typeface="Tajawal"/>
                <a:sym typeface="Tajawal"/>
              </a:rPr>
              <a:t>لمشاركة تجاربها ونصائحها وتوصياتها في مجال اللياقة البدنية.</a:t>
            </a:r>
            <a:endParaRPr sz="2200">
              <a:solidFill>
                <a:schemeClr val="dk1"/>
              </a:solidFill>
              <a:latin typeface="Tajawal"/>
              <a:ea typeface="Tajawal"/>
              <a:cs typeface="Tajawal"/>
              <a:sym typeface="Tajawal"/>
            </a:endParaRPr>
          </a:p>
        </p:txBody>
      </p:sp>
      <p:pic>
        <p:nvPicPr>
          <p:cNvPr id="295" name="Google Shape;295;p1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96" name="Google Shape;296;p1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297" name="Google Shape;297;p1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03" name="Google Shape;303;p18"/>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4" name="Google Shape;304;p18"/>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305" name="Google Shape;305;p18"/>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18"/>
          <p:cNvSpPr txBox="1"/>
          <p:nvPr/>
        </p:nvSpPr>
        <p:spPr>
          <a:xfrm>
            <a:off x="1678970" y="1381930"/>
            <a:ext cx="8715900" cy="3478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1- فئات العملاء.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u="sng">
                <a:solidFill>
                  <a:schemeClr val="dk1"/>
                </a:solidFill>
                <a:latin typeface="Tajawal"/>
                <a:ea typeface="Tajawal"/>
                <a:cs typeface="Tajawal"/>
                <a:sym typeface="Tajawal"/>
              </a:rPr>
              <a:t>مثال:</a:t>
            </a:r>
            <a:endParaRPr/>
          </a:p>
          <a:p>
            <a:pPr indent="0" lvl="0" marL="0" marR="0" rtl="1" algn="just">
              <a:lnSpc>
                <a:spcPct val="150000"/>
              </a:lnSpc>
              <a:spcBef>
                <a:spcPts val="0"/>
              </a:spcBef>
              <a:spcAft>
                <a:spcPts val="0"/>
              </a:spcAft>
              <a:buNone/>
            </a:pPr>
            <a:r>
              <a:rPr lang="ar-EG" sz="2200">
                <a:solidFill>
                  <a:srgbClr val="00B0F0"/>
                </a:solidFill>
                <a:latin typeface="Tajawal"/>
                <a:ea typeface="Tajawal"/>
                <a:cs typeface="Tajawal"/>
                <a:sym typeface="Tajawal"/>
              </a:rPr>
              <a:t>علي المبتدئ: </a:t>
            </a:r>
            <a:r>
              <a:rPr lang="ar-EG" sz="2200">
                <a:solidFill>
                  <a:schemeClr val="dk1"/>
                </a:solidFill>
                <a:latin typeface="Tajawal"/>
                <a:ea typeface="Tajawal"/>
                <a:cs typeface="Tajawal"/>
                <a:sym typeface="Tajawal"/>
              </a:rPr>
              <a:t>يمثل علي شخصية تستهدف الأشخاص الجدد في عالم اللياقة البدنية ويرغبون في الحصول على معلومات وتوجيهات بسيطة لبدء نمط حياة صحي. يرغب علي في معرفة كيفية اختيار تمارين مناسبة وتنظيم جدول تمارينه الأسبوعي. يهتم علي بالبحث عبر محركات البحث والمقالات التعليمية على المواقع الخاصة باللياقة البدنية.</a:t>
            </a:r>
            <a:endParaRPr sz="2200">
              <a:solidFill>
                <a:schemeClr val="dk1"/>
              </a:solidFill>
              <a:latin typeface="Tajawal"/>
              <a:ea typeface="Tajawal"/>
              <a:cs typeface="Tajawal"/>
              <a:sym typeface="Tajawal"/>
            </a:endParaRPr>
          </a:p>
        </p:txBody>
      </p:sp>
      <p:pic>
        <p:nvPicPr>
          <p:cNvPr id="307" name="Google Shape;307;p1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08" name="Google Shape;308;p18"/>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09" name="Google Shape;309;p18"/>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15" name="Google Shape;315;p19"/>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6" name="Google Shape;316;p19"/>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317" name="Google Shape;317;p19"/>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8" name="Google Shape;318;p19"/>
          <p:cNvSpPr txBox="1"/>
          <p:nvPr/>
        </p:nvSpPr>
        <p:spPr>
          <a:xfrm>
            <a:off x="1678970" y="1381930"/>
            <a:ext cx="8715900" cy="39867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1- فئات العملاء.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u="sng">
                <a:solidFill>
                  <a:schemeClr val="dk1"/>
                </a:solidFill>
                <a:latin typeface="Tajawal"/>
                <a:ea typeface="Tajawal"/>
                <a:cs typeface="Tajawal"/>
                <a:sym typeface="Tajawal"/>
              </a:rPr>
              <a:t>مثال:</a:t>
            </a:r>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من خلال فهم شخصيتي </a:t>
            </a:r>
            <a:r>
              <a:rPr lang="ar-EG" sz="2200">
                <a:solidFill>
                  <a:srgbClr val="00B050"/>
                </a:solidFill>
                <a:latin typeface="Tajawal"/>
                <a:ea typeface="Tajawal"/>
                <a:cs typeface="Tajawal"/>
                <a:sym typeface="Tajawal"/>
              </a:rPr>
              <a:t>سارة</a:t>
            </a:r>
            <a:r>
              <a:rPr lang="ar-EG" sz="2200">
                <a:solidFill>
                  <a:schemeClr val="dk1"/>
                </a:solidFill>
                <a:latin typeface="Tajawal"/>
                <a:ea typeface="Tajawal"/>
                <a:cs typeface="Tajawal"/>
                <a:sym typeface="Tajawal"/>
              </a:rPr>
              <a:t> و</a:t>
            </a:r>
            <a:r>
              <a:rPr lang="ar-EG" sz="2200">
                <a:solidFill>
                  <a:srgbClr val="00B0F0"/>
                </a:solidFill>
                <a:latin typeface="Tajawal"/>
                <a:ea typeface="Tajawal"/>
                <a:cs typeface="Tajawal"/>
                <a:sym typeface="Tajawal"/>
              </a:rPr>
              <a:t>علي</a:t>
            </a:r>
            <a:r>
              <a:rPr lang="ar-EG" sz="2200">
                <a:solidFill>
                  <a:schemeClr val="dk1"/>
                </a:solidFill>
                <a:latin typeface="Tajawal"/>
                <a:ea typeface="Tajawal"/>
                <a:cs typeface="Tajawal"/>
                <a:sym typeface="Tajawal"/>
              </a:rPr>
              <a:t>، يمكن للشركة تشكيل استراتيجيتها التسويقية لتلبية احتياجات هذه الشخصيات المستهدفة. يمكنهم إنشاء محتوى متخصص وتوجيه الإعلانات على منصات التواصل الاجتماعي المفضلة لسارة، وتحسين محتوى الموقع الخاص بالشركة ليتم اكتشافه بسهولة من قبل علي عبر محركات البحث. هذا يساعد الشركة على الوصول بفعالية إلى جمهورها المستهدف وتقديم قيمة مضافة تلبي احتياجاتهم الفردية.</a:t>
            </a:r>
            <a:endParaRPr sz="2200">
              <a:solidFill>
                <a:schemeClr val="dk1"/>
              </a:solidFill>
              <a:latin typeface="Tajawal"/>
              <a:ea typeface="Tajawal"/>
              <a:cs typeface="Tajawal"/>
              <a:sym typeface="Tajawal"/>
            </a:endParaRPr>
          </a:p>
        </p:txBody>
      </p:sp>
      <p:pic>
        <p:nvPicPr>
          <p:cNvPr id="319" name="Google Shape;319;p1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20" name="Google Shape;320;p1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21" name="Google Shape;321;p1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27" name="Google Shape;327;p20"/>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8" name="Google Shape;328;p20"/>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329" name="Google Shape;329;p20"/>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0" name="Google Shape;330;p20"/>
          <p:cNvSpPr txBox="1"/>
          <p:nvPr/>
        </p:nvSpPr>
        <p:spPr>
          <a:xfrm>
            <a:off x="1678970" y="1381930"/>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2- وسطاء البحث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محركات البحث هي أدوات أساسية في التسويق الرقمي، حيث تلعب دورًا حاسمًا في توفير المعلومات والاستجابة لاحتياجات واستفسارات المستخدمين عبر الإنترنت. </a:t>
            </a:r>
            <a:r>
              <a:rPr lang="ar-EG" sz="2200">
                <a:solidFill>
                  <a:schemeClr val="dk1"/>
                </a:solidFill>
                <a:latin typeface="Calibri"/>
                <a:ea typeface="Calibri"/>
                <a:cs typeface="Calibri"/>
                <a:sym typeface="Calibri"/>
              </a:rPr>
              <a:t>Google, Yahoo!, Bing and Ask  </a:t>
            </a:r>
            <a:r>
              <a:rPr lang="ar-EG" sz="2200">
                <a:solidFill>
                  <a:schemeClr val="dk1"/>
                </a:solidFill>
                <a:latin typeface="Tajawal"/>
                <a:ea typeface="Tajawal"/>
                <a:cs typeface="Tajawal"/>
                <a:sym typeface="Tajawal"/>
              </a:rPr>
              <a:t>أبرز محركات البحث، وتوفر نتائج البحث المتنوعة والملائمة استنادًا إلى الكلمات الرئيسية ومعايير الأهمية والجودة.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يعتمد نجاح التسويق الرقمي على فهم كيفية عمل محركات البحث وتحسين محتوى الويب واستراتيجيات </a:t>
            </a:r>
            <a:r>
              <a:rPr lang="ar-EG" sz="2200">
                <a:solidFill>
                  <a:schemeClr val="dk1"/>
                </a:solidFill>
                <a:latin typeface="Calibri"/>
                <a:ea typeface="Calibri"/>
                <a:cs typeface="Calibri"/>
                <a:sym typeface="Calibri"/>
              </a:rPr>
              <a:t>SEO</a:t>
            </a:r>
            <a:r>
              <a:rPr lang="ar-EG" sz="2200">
                <a:solidFill>
                  <a:schemeClr val="dk1"/>
                </a:solidFill>
                <a:latin typeface="Tajawal"/>
                <a:ea typeface="Tajawal"/>
                <a:cs typeface="Tajawal"/>
                <a:sym typeface="Tajawal"/>
              </a:rPr>
              <a:t>  للظهور بشكل أفضل في نتائج البحث، وبالتالي زيادة الوعي بالعلامة التجارية وزيادة حركة المرور وتحقيق أهداف التسويق الرقمي.</a:t>
            </a:r>
            <a:endParaRPr sz="2200">
              <a:solidFill>
                <a:schemeClr val="dk1"/>
              </a:solidFill>
              <a:latin typeface="Tajawal"/>
              <a:ea typeface="Tajawal"/>
              <a:cs typeface="Tajawal"/>
              <a:sym typeface="Tajawal"/>
            </a:endParaRPr>
          </a:p>
        </p:txBody>
      </p:sp>
      <p:pic>
        <p:nvPicPr>
          <p:cNvPr id="331" name="Google Shape;331;p2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32" name="Google Shape;332;p20"/>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33" name="Google Shape;333;p2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39" name="Google Shape;339;p21"/>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0" name="Google Shape;340;p21"/>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341" name="Google Shape;341;p21"/>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2" name="Google Shape;342;p21"/>
          <p:cNvSpPr txBox="1"/>
          <p:nvPr/>
        </p:nvSpPr>
        <p:spPr>
          <a:xfrm>
            <a:off x="1678970" y="1381930"/>
            <a:ext cx="8715900" cy="50487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Tajawal"/>
                <a:ea typeface="Tajawal"/>
                <a:cs typeface="Tajawal"/>
                <a:sym typeface="Tajawal"/>
              </a:rPr>
              <a:t>2- وسطاء البحث </a:t>
            </a:r>
            <a:endParaRPr/>
          </a:p>
          <a:p>
            <a:pPr indent="0" lvl="0" marL="0" marR="0" rtl="1" algn="just">
              <a:lnSpc>
                <a:spcPct val="150000"/>
              </a:lnSpc>
              <a:spcBef>
                <a:spcPts val="0"/>
              </a:spcBef>
              <a:spcAft>
                <a:spcPts val="0"/>
              </a:spcAft>
              <a:buNone/>
            </a:pPr>
            <a:r>
              <a:rPr lang="ar-EG" sz="2200" u="sng">
                <a:solidFill>
                  <a:schemeClr val="dk1"/>
                </a:solidFill>
                <a:latin typeface="Tajawal"/>
                <a:ea typeface="Tajawal"/>
                <a:cs typeface="Tajawal"/>
                <a:sym typeface="Tajawal"/>
              </a:rPr>
              <a:t>مثال:</a:t>
            </a:r>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لنفترض أن الشخصية </a:t>
            </a:r>
            <a:r>
              <a:rPr lang="ar-EG" sz="2200">
                <a:solidFill>
                  <a:srgbClr val="00B050"/>
                </a:solidFill>
                <a:latin typeface="Tajawal"/>
                <a:ea typeface="Tajawal"/>
                <a:cs typeface="Tajawal"/>
                <a:sym typeface="Tajawal"/>
              </a:rPr>
              <a:t>سارة</a:t>
            </a:r>
            <a:r>
              <a:rPr lang="ar-EG" sz="2200">
                <a:solidFill>
                  <a:schemeClr val="dk1"/>
                </a:solidFill>
                <a:latin typeface="Tajawal"/>
                <a:ea typeface="Tajawal"/>
                <a:cs typeface="Tajawal"/>
                <a:sym typeface="Tajawal"/>
              </a:rPr>
              <a:t> </a:t>
            </a:r>
            <a:r>
              <a:rPr lang="ar-EG" sz="2200">
                <a:solidFill>
                  <a:srgbClr val="00B050"/>
                </a:solidFill>
                <a:latin typeface="Tajawal"/>
                <a:ea typeface="Tajawal"/>
                <a:cs typeface="Tajawal"/>
                <a:sym typeface="Tajawal"/>
              </a:rPr>
              <a:t>المدربة</a:t>
            </a:r>
            <a:r>
              <a:rPr lang="ar-EG" sz="2200">
                <a:solidFill>
                  <a:schemeClr val="dk1"/>
                </a:solidFill>
                <a:latin typeface="Tajawal"/>
                <a:ea typeface="Tajawal"/>
                <a:cs typeface="Tajawal"/>
                <a:sym typeface="Tajawal"/>
              </a:rPr>
              <a:t> تمثل العملاء المحتملين الذين يهتمون باللياقة البدنية ويرغبون في الحصول على برنامج تدريب مخصص. باستخدام محركات البحث مثل جوجل، يمكن للشركة العمل على تحسين محتواها الرقمي ليتم اكتشافه بسهولة من قبل سارة ومشابهيها.</a:t>
            </a:r>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يمكن للشركة تحسين صفحات المنتجات على موقعها الإلكتروني باستخدام الكلمات الرئيسية المرتبطة باللياقة البدنية واحتياجات </a:t>
            </a:r>
            <a:r>
              <a:rPr lang="ar-EG" sz="2200">
                <a:solidFill>
                  <a:srgbClr val="00B050"/>
                </a:solidFill>
                <a:latin typeface="Tajawal"/>
                <a:ea typeface="Tajawal"/>
                <a:cs typeface="Tajawal"/>
                <a:sym typeface="Tajawal"/>
              </a:rPr>
              <a:t>سارة</a:t>
            </a:r>
            <a:r>
              <a:rPr lang="ar-EG" sz="2200">
                <a:solidFill>
                  <a:schemeClr val="dk1"/>
                </a:solidFill>
                <a:latin typeface="Tajawal"/>
                <a:ea typeface="Tajawal"/>
                <a:cs typeface="Tajawal"/>
                <a:sym typeface="Tajawal"/>
              </a:rPr>
              <a:t>. وبالتالي، عندما تقوم </a:t>
            </a:r>
            <a:r>
              <a:rPr lang="ar-EG" sz="2200">
                <a:solidFill>
                  <a:srgbClr val="00B050"/>
                </a:solidFill>
                <a:latin typeface="Tajawal"/>
                <a:ea typeface="Tajawal"/>
                <a:cs typeface="Tajawal"/>
                <a:sym typeface="Tajawal"/>
              </a:rPr>
              <a:t>سارة</a:t>
            </a:r>
            <a:r>
              <a:rPr lang="ar-EG" sz="2200">
                <a:solidFill>
                  <a:schemeClr val="dk1"/>
                </a:solidFill>
                <a:latin typeface="Tajawal"/>
                <a:ea typeface="Tajawal"/>
                <a:cs typeface="Tajawal"/>
                <a:sym typeface="Tajawal"/>
              </a:rPr>
              <a:t> بالبحث عبر محركات البحث عن "برنامج تدريب مخصص للياقة البدنية"، يتم ظهور صفحات المنتجات الخاصة بالشركة في نتائج البحث.</a:t>
            </a:r>
            <a:endParaRPr/>
          </a:p>
        </p:txBody>
      </p:sp>
      <p:pic>
        <p:nvPicPr>
          <p:cNvPr id="343" name="Google Shape;343;p2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44" name="Google Shape;344;p2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45" name="Google Shape;345;p2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51" name="Google Shape;351;p22"/>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2" name="Google Shape;352;p22"/>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353" name="Google Shape;353;p22"/>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4" name="Google Shape;354;p22"/>
          <p:cNvSpPr txBox="1"/>
          <p:nvPr/>
        </p:nvSpPr>
        <p:spPr>
          <a:xfrm>
            <a:off x="1678970" y="1051443"/>
            <a:ext cx="8715900" cy="5510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3- المواقع الوسيطة والمؤثرون ووسائل الإعلام أو مواقع الناشرين.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تعتبر المواقع الإعلامية والوسطاء مثل المؤثرين وشبكات التواصل الاجتماعي والشركاء التابعين عناصر ناجحة في جذب الزوار عبر محركات البحث أو مباشرة إلى موقع الشركة الإلكتروني. تحتاج الشركات إلى تقييم الشركاء المحتملين في وسائط الإعلام عبر الإنترنت، مثل:</a:t>
            </a:r>
            <a:endParaRPr sz="2200"/>
          </a:p>
          <a:p>
            <a:pPr indent="0" lvl="0" marL="0" marR="0" rtl="1" algn="just">
              <a:lnSpc>
                <a:spcPct val="150000"/>
              </a:lnSpc>
              <a:spcBef>
                <a:spcPts val="0"/>
              </a:spcBef>
              <a:spcAft>
                <a:spcPts val="0"/>
              </a:spcAft>
              <a:buNone/>
            </a:pPr>
            <a:r>
              <a:rPr lang="ar-EG" sz="2200">
                <a:solidFill>
                  <a:schemeClr val="dk1"/>
                </a:solidFill>
                <a:latin typeface="Calibri"/>
                <a:ea typeface="Calibri"/>
                <a:cs typeface="Calibri"/>
                <a:sym typeface="Calibri"/>
              </a:rPr>
              <a:t>• مواقع وسائل الإعلام الرئيسية: تشمل هذه المواقع الوسائل الإعلامية التقليدية (على سبيل المثال (The Times, Guardian)  أو الوسائل الإعلامية الخالصة (مثل Google News).</a:t>
            </a:r>
            <a:endParaRPr sz="2200"/>
          </a:p>
          <a:p>
            <a:pPr indent="0" lvl="0" marL="0" marR="0" rtl="1" algn="just">
              <a:lnSpc>
                <a:spcPct val="150000"/>
              </a:lnSpc>
              <a:spcBef>
                <a:spcPts val="0"/>
              </a:spcBef>
              <a:spcAft>
                <a:spcPts val="0"/>
              </a:spcAft>
              <a:buNone/>
            </a:pPr>
            <a:r>
              <a:rPr lang="ar-EG" sz="2200">
                <a:solidFill>
                  <a:schemeClr val="dk1"/>
                </a:solidFill>
                <a:latin typeface="Calibri"/>
                <a:ea typeface="Calibri"/>
                <a:cs typeface="Calibri"/>
                <a:sym typeface="Calibri"/>
              </a:rPr>
              <a:t>• مواقع الوسائط المتخصصة: على سبيل المثال (Econsultancy™, Smart Insights™ and Marketing Land™) هي مواقع متخصصة في سوق B2B وتغطية التسويق الرقمي.</a:t>
            </a:r>
            <a:endParaRPr sz="2200"/>
          </a:p>
          <a:p>
            <a:pPr indent="-342900" lvl="0" marL="342900" marR="0" rtl="1" algn="just">
              <a:lnSpc>
                <a:spcPct val="150000"/>
              </a:lnSpc>
              <a:spcBef>
                <a:spcPts val="0"/>
              </a:spcBef>
              <a:spcAft>
                <a:spcPts val="0"/>
              </a:spcAft>
              <a:buClr>
                <a:schemeClr val="dk1"/>
              </a:buClr>
              <a:buSzPts val="2200"/>
              <a:buChar char="•"/>
            </a:pPr>
            <a:r>
              <a:rPr lang="ar-EG" sz="2200">
                <a:solidFill>
                  <a:schemeClr val="dk1"/>
                </a:solidFill>
                <a:latin typeface="Calibri"/>
                <a:ea typeface="Calibri"/>
                <a:cs typeface="Calibri"/>
                <a:sym typeface="Calibri"/>
              </a:rPr>
              <a:t>مواقع مقارنة الأسعار (المعروفة أيضًا باسم المجمعين): على سبيل المثال (Toggar-Online تجار أونلاين، برايسنا – Pricena، موقع إكسترا). </a:t>
            </a:r>
            <a:endParaRPr sz="2200">
              <a:solidFill>
                <a:schemeClr val="dk1"/>
              </a:solidFill>
              <a:latin typeface="Calibri"/>
              <a:ea typeface="Calibri"/>
              <a:cs typeface="Calibri"/>
              <a:sym typeface="Calibri"/>
            </a:endParaRPr>
          </a:p>
        </p:txBody>
      </p:sp>
      <p:pic>
        <p:nvPicPr>
          <p:cNvPr id="355" name="Google Shape;355;p2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56" name="Google Shape;356;p22"/>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57" name="Google Shape;357;p22"/>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63" name="Google Shape;363;p23"/>
          <p:cNvSpPr/>
          <p:nvPr/>
        </p:nvSpPr>
        <p:spPr>
          <a:xfrm>
            <a:off x="1364043" y="976946"/>
            <a:ext cx="9345750"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4" name="Google Shape;364;p23"/>
          <p:cNvSpPr txBox="1"/>
          <p:nvPr/>
        </p:nvSpPr>
        <p:spPr>
          <a:xfrm>
            <a:off x="6927273" y="413782"/>
            <a:ext cx="54272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Tajawal Medium"/>
                <a:ea typeface="Tajawal Medium"/>
                <a:cs typeface="Tajawal Medium"/>
                <a:sym typeface="Tajawal Medium"/>
              </a:rPr>
              <a:t>تفاعلات العملاء في الأسواق الرقمية </a:t>
            </a:r>
            <a:endParaRPr b="1" sz="2800">
              <a:solidFill>
                <a:schemeClr val="lt1"/>
              </a:solidFill>
              <a:latin typeface="Tajawal Medium"/>
              <a:ea typeface="Tajawal Medium"/>
              <a:cs typeface="Tajawal Medium"/>
              <a:sym typeface="Tajawal Medium"/>
            </a:endParaRPr>
          </a:p>
        </p:txBody>
      </p:sp>
      <p:sp>
        <p:nvSpPr>
          <p:cNvPr id="365" name="Google Shape;365;p23"/>
          <p:cNvSpPr/>
          <p:nvPr/>
        </p:nvSpPr>
        <p:spPr>
          <a:xfrm>
            <a:off x="367466" y="7826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6" name="Google Shape;366;p23"/>
          <p:cNvSpPr txBox="1"/>
          <p:nvPr/>
        </p:nvSpPr>
        <p:spPr>
          <a:xfrm>
            <a:off x="1678970" y="1381930"/>
            <a:ext cx="8715895" cy="3185487"/>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400">
                <a:solidFill>
                  <a:schemeClr val="dk1"/>
                </a:solidFill>
                <a:latin typeface="Tajawal ExtraBold"/>
                <a:ea typeface="Tajawal ExtraBold"/>
                <a:cs typeface="Tajawal ExtraBold"/>
                <a:sym typeface="Tajawal ExtraBold"/>
              </a:rPr>
              <a:t>4- مواقع الوجهة والمنصات. </a:t>
            </a:r>
            <a:endParaRPr/>
          </a:p>
          <a:p>
            <a:pPr indent="0" lvl="0" marL="0" marR="0" rtl="1" algn="just">
              <a:lnSpc>
                <a:spcPct val="150000"/>
              </a:lnSpc>
              <a:spcBef>
                <a:spcPts val="0"/>
              </a:spcBef>
              <a:spcAft>
                <a:spcPts val="0"/>
              </a:spcAft>
              <a:buNone/>
            </a:pPr>
            <a:r>
              <a:rPr lang="ar-EG" sz="2200">
                <a:solidFill>
                  <a:schemeClr val="dk1"/>
                </a:solidFill>
                <a:latin typeface="Calibri"/>
                <a:ea typeface="Calibri"/>
                <a:cs typeface="Calibri"/>
                <a:sym typeface="Calibri"/>
              </a:rPr>
              <a:t>هذه هي المواقع التي يحاول المسوق جذب الزوار إليها، بما في ذلك المواقع التجارية للتجزئة والخدمات المالية والسفر والشركات المصنعة وغيرها، أو المواقع غير التجارية مثل مواقع العلامات التجارية أو بناء العلاقات. </a:t>
            </a:r>
            <a:endParaRPr/>
          </a:p>
          <a:p>
            <a:pPr indent="0" lvl="0" marL="0" marR="0" rtl="1" algn="just">
              <a:lnSpc>
                <a:spcPct val="150000"/>
              </a:lnSpc>
              <a:spcBef>
                <a:spcPts val="0"/>
              </a:spcBef>
              <a:spcAft>
                <a:spcPts val="0"/>
              </a:spcAft>
              <a:buNone/>
            </a:pPr>
            <a:r>
              <a:rPr lang="ar-EG" sz="2200">
                <a:solidFill>
                  <a:schemeClr val="dk1"/>
                </a:solidFill>
                <a:latin typeface="Calibri"/>
                <a:ea typeface="Calibri"/>
                <a:cs typeface="Calibri"/>
                <a:sym typeface="Calibri"/>
              </a:rPr>
              <a:t>تشمل مواقع الوجهة أيضًا الحضور على مواقع التواصل الاجتماعي مثل فيسبوك وتويتر أو تطبيقات الجوال. </a:t>
            </a:r>
            <a:endParaRPr/>
          </a:p>
        </p:txBody>
      </p:sp>
      <p:pic>
        <p:nvPicPr>
          <p:cNvPr id="367" name="Google Shape;367;p2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68" name="Google Shape;368;p2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69" name="Google Shape;369;p2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4"/>
          <p:cNvSpPr/>
          <p:nvPr/>
        </p:nvSpPr>
        <p:spPr>
          <a:xfrm>
            <a:off x="973394" y="2"/>
            <a:ext cx="11218607" cy="3170902"/>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75" name="Google Shape;375;p24"/>
          <p:cNvSpPr/>
          <p:nvPr/>
        </p:nvSpPr>
        <p:spPr>
          <a:xfrm>
            <a:off x="1364043" y="976196"/>
            <a:ext cx="9345750" cy="477431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6" name="Google Shape;376;p24"/>
          <p:cNvSpPr txBox="1"/>
          <p:nvPr/>
        </p:nvSpPr>
        <p:spPr>
          <a:xfrm>
            <a:off x="7730836" y="413782"/>
            <a:ext cx="462363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Sigmar One"/>
                <a:ea typeface="Sigmar One"/>
                <a:cs typeface="Sigmar One"/>
                <a:sym typeface="Sigmar One"/>
              </a:rPr>
              <a:t>تحليل العملاء لفهم المستهلك الرقمي</a:t>
            </a:r>
            <a:endParaRPr b="1" sz="2800">
              <a:solidFill>
                <a:schemeClr val="lt1"/>
              </a:solidFill>
              <a:latin typeface="Sigmar One"/>
              <a:ea typeface="Sigmar One"/>
              <a:cs typeface="Sigmar One"/>
              <a:sym typeface="Sigmar One"/>
            </a:endParaRPr>
          </a:p>
        </p:txBody>
      </p:sp>
      <p:sp>
        <p:nvSpPr>
          <p:cNvPr id="377" name="Google Shape;377;p24"/>
          <p:cNvSpPr/>
          <p:nvPr/>
        </p:nvSpPr>
        <p:spPr>
          <a:xfrm>
            <a:off x="367466" y="78262"/>
            <a:ext cx="1404457" cy="1166000"/>
          </a:xfrm>
          <a:prstGeom prst="rect">
            <a:avLst/>
          </a:prstGeom>
          <a:solidFill>
            <a:srgbClr val="833C0B"/>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78" name="Google Shape;378;p24"/>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79" name="Google Shape;379;p2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80" name="Google Shape;380;p2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81" name="Google Shape;381;p24"/>
          <p:cNvSpPr txBox="1"/>
          <p:nvPr/>
        </p:nvSpPr>
        <p:spPr>
          <a:xfrm>
            <a:off x="1771925" y="1188403"/>
            <a:ext cx="8715900" cy="3632700"/>
          </a:xfrm>
          <a:prstGeom prst="rect">
            <a:avLst/>
          </a:prstGeom>
          <a:noFill/>
          <a:ln>
            <a:noFill/>
          </a:ln>
        </p:spPr>
        <p:txBody>
          <a:bodyPr anchorCtr="0" anchor="t" bIns="45700" lIns="91425" spcFirstLastPara="1" rIns="91425" wrap="square" tIns="45700">
            <a:spAutoFit/>
          </a:bodyPr>
          <a:lstStyle/>
          <a:p>
            <a:pPr indent="-330200" lvl="0" marL="342900" marR="0" rtl="1" algn="just">
              <a:lnSpc>
                <a:spcPct val="150000"/>
              </a:lnSpc>
              <a:spcBef>
                <a:spcPts val="0"/>
              </a:spcBef>
              <a:spcAft>
                <a:spcPts val="0"/>
              </a:spcAft>
              <a:buClr>
                <a:schemeClr val="dk1"/>
              </a:buClr>
              <a:buSzPts val="2000"/>
              <a:buFont typeface="Noto Sans Symbols"/>
              <a:buChar char="⮚"/>
            </a:pPr>
            <a:r>
              <a:rPr lang="ar-EG" sz="2000">
                <a:solidFill>
                  <a:schemeClr val="dk1"/>
                </a:solidFill>
                <a:latin typeface="Tajawal"/>
                <a:ea typeface="Tajawal"/>
                <a:cs typeface="Tajawal"/>
                <a:sym typeface="Tajawal"/>
              </a:rPr>
              <a:t>يركز تحليل الوضع للتسويق الرقمي على العملاء وكيفية تفاعلهم مع المحتوى والقنوات الرقمية، والرحلات التي يقومون بها، ونقاط الاتصال التي يواجهونها. </a:t>
            </a:r>
            <a:endParaRPr sz="2000">
              <a:solidFill>
                <a:schemeClr val="dk1"/>
              </a:solidFill>
              <a:latin typeface="Tajawal"/>
              <a:ea typeface="Tajawal"/>
              <a:cs typeface="Tajawal"/>
              <a:sym typeface="Tajawal"/>
            </a:endParaRPr>
          </a:p>
          <a:p>
            <a:pPr indent="-330200" lvl="0" marL="342900" marR="0" rtl="1" algn="just">
              <a:lnSpc>
                <a:spcPct val="150000"/>
              </a:lnSpc>
              <a:spcBef>
                <a:spcPts val="0"/>
              </a:spcBef>
              <a:spcAft>
                <a:spcPts val="0"/>
              </a:spcAft>
              <a:buClr>
                <a:schemeClr val="dk1"/>
              </a:buClr>
              <a:buSzPts val="2000"/>
              <a:buFont typeface="Noto Sans Symbols"/>
              <a:buChar char="⮚"/>
            </a:pPr>
            <a:r>
              <a:rPr lang="ar-EG" sz="2000">
                <a:solidFill>
                  <a:schemeClr val="dk1"/>
                </a:solidFill>
                <a:latin typeface="Tajawal"/>
                <a:ea typeface="Tajawal"/>
                <a:cs typeface="Tajawal"/>
                <a:sym typeface="Tajawal"/>
              </a:rPr>
              <a:t>في التسويق عموماً، من المهم تحليل عملية التبادل بين الشركة والعملاء لفهم سلوك العملاء، وأيضًا لمعرفة كيفية تحليل ردود الفعل والاستجابات. </a:t>
            </a:r>
            <a:endParaRPr sz="2000"/>
          </a:p>
          <a:p>
            <a:pPr indent="-330200" lvl="0" marL="342900" marR="0" rtl="1" algn="just">
              <a:lnSpc>
                <a:spcPct val="150000"/>
              </a:lnSpc>
              <a:spcBef>
                <a:spcPts val="0"/>
              </a:spcBef>
              <a:spcAft>
                <a:spcPts val="0"/>
              </a:spcAft>
              <a:buClr>
                <a:schemeClr val="dk1"/>
              </a:buClr>
              <a:buSzPts val="2000"/>
              <a:buFont typeface="Noto Sans Symbols"/>
              <a:buChar char="⮚"/>
            </a:pPr>
            <a:r>
              <a:rPr lang="ar-EG" sz="2000">
                <a:solidFill>
                  <a:schemeClr val="dk1"/>
                </a:solidFill>
                <a:latin typeface="Tajawal"/>
                <a:ea typeface="Tajawal"/>
                <a:cs typeface="Tajawal"/>
                <a:sym typeface="Tajawal"/>
              </a:rPr>
              <a:t>في العالم الرقمي، يمكن تتبع خطوات العملاء بشكل كبير وقابل للقياس، لذا يجب على المسوقين الرقميين معرفة كيفية قياس سلوك العملاء بالنسبة لأهداف التسويق بطرق دقيقة للغاية.</a:t>
            </a:r>
            <a:endParaRPr sz="2000"/>
          </a:p>
          <a:p>
            <a:pPr indent="-330200" lvl="0" marL="342900" marR="0" rtl="1" algn="just">
              <a:lnSpc>
                <a:spcPct val="150000"/>
              </a:lnSpc>
              <a:spcBef>
                <a:spcPts val="0"/>
              </a:spcBef>
              <a:spcAft>
                <a:spcPts val="0"/>
              </a:spcAft>
              <a:buClr>
                <a:schemeClr val="dk1"/>
              </a:buClr>
              <a:buSzPts val="2000"/>
              <a:buFont typeface="Noto Sans Symbols"/>
              <a:buChar char="⮚"/>
            </a:pPr>
            <a:r>
              <a:rPr lang="ar-EG" sz="2000">
                <a:solidFill>
                  <a:schemeClr val="dk1"/>
                </a:solidFill>
                <a:latin typeface="Tajawal"/>
                <a:ea typeface="Tajawal"/>
                <a:cs typeface="Tajawal"/>
                <a:sym typeface="Tajawal"/>
              </a:rPr>
              <a:t>وتختلف أدوات القياس والتحليل المحددة اعتمادًا على النتائج المرجوة للتسويق.</a:t>
            </a:r>
            <a:endParaRPr sz="2000">
              <a:solidFill>
                <a:schemeClr val="dk1"/>
              </a:solidFill>
              <a:latin typeface="Tajawal"/>
              <a:ea typeface="Tajawal"/>
              <a:cs typeface="Tajawal"/>
              <a:sym typeface="Tajaw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5"/>
          <p:cNvSpPr/>
          <p:nvPr/>
        </p:nvSpPr>
        <p:spPr>
          <a:xfrm>
            <a:off x="973394" y="2"/>
            <a:ext cx="11218607" cy="3170902"/>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87" name="Google Shape;387;p25"/>
          <p:cNvSpPr/>
          <p:nvPr/>
        </p:nvSpPr>
        <p:spPr>
          <a:xfrm>
            <a:off x="1364050" y="976200"/>
            <a:ext cx="9345900" cy="52146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8" name="Google Shape;388;p25"/>
          <p:cNvSpPr txBox="1"/>
          <p:nvPr/>
        </p:nvSpPr>
        <p:spPr>
          <a:xfrm>
            <a:off x="7730836" y="413782"/>
            <a:ext cx="462363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Sigmar One"/>
                <a:ea typeface="Sigmar One"/>
                <a:cs typeface="Sigmar One"/>
                <a:sym typeface="Sigmar One"/>
              </a:rPr>
              <a:t>تحليل العملاء لفهم المستهلك الرقمي</a:t>
            </a:r>
            <a:endParaRPr b="1" sz="2800">
              <a:solidFill>
                <a:schemeClr val="lt1"/>
              </a:solidFill>
              <a:latin typeface="Sigmar One"/>
              <a:ea typeface="Sigmar One"/>
              <a:cs typeface="Sigmar One"/>
              <a:sym typeface="Sigmar One"/>
            </a:endParaRPr>
          </a:p>
        </p:txBody>
      </p:sp>
      <p:sp>
        <p:nvSpPr>
          <p:cNvPr id="389" name="Google Shape;389;p25"/>
          <p:cNvSpPr/>
          <p:nvPr/>
        </p:nvSpPr>
        <p:spPr>
          <a:xfrm>
            <a:off x="367466" y="78262"/>
            <a:ext cx="1404457" cy="1166000"/>
          </a:xfrm>
          <a:prstGeom prst="rect">
            <a:avLst/>
          </a:prstGeom>
          <a:solidFill>
            <a:srgbClr val="833C0B"/>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90" name="Google Shape;390;p25"/>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391" name="Google Shape;391;p2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392" name="Google Shape;392;p2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393" name="Google Shape;393;p25"/>
          <p:cNvSpPr txBox="1"/>
          <p:nvPr/>
        </p:nvSpPr>
        <p:spPr>
          <a:xfrm>
            <a:off x="1771925" y="1188401"/>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يتضمن تحليل العملاء ما يلي:</a:t>
            </a:r>
            <a:endParaRPr sz="2200"/>
          </a:p>
          <a:p>
            <a:pPr indent="-342900" lvl="0" marL="342900" marR="0" rtl="1" algn="just">
              <a:lnSpc>
                <a:spcPct val="150000"/>
              </a:lnSpc>
              <a:spcBef>
                <a:spcPts val="0"/>
              </a:spcBef>
              <a:spcAft>
                <a:spcPts val="0"/>
              </a:spcAft>
              <a:buClr>
                <a:schemeClr val="dk1"/>
              </a:buClr>
              <a:buSzPts val="2200"/>
              <a:buFont typeface="Noto Sans Symbols"/>
              <a:buChar char="❖"/>
            </a:pPr>
            <a:r>
              <a:rPr lang="ar-EG" sz="2200">
                <a:solidFill>
                  <a:schemeClr val="dk1"/>
                </a:solidFill>
                <a:latin typeface="Tajawal"/>
                <a:ea typeface="Tajawal"/>
                <a:cs typeface="Tajawal"/>
                <a:sym typeface="Tajawal"/>
              </a:rPr>
              <a:t>تحليل سلوك العملاء </a:t>
            </a:r>
            <a:r>
              <a:rPr lang="ar-EG" sz="2200">
                <a:solidFill>
                  <a:schemeClr val="dk1"/>
                </a:solidFill>
                <a:latin typeface="Calibri"/>
                <a:ea typeface="Calibri"/>
                <a:cs typeface="Calibri"/>
                <a:sym typeface="Calibri"/>
              </a:rPr>
              <a:t>Customer behaviour analysis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ينطوي على البحث في دوافع العملاء، وتفضيلات استهلاك الوسائط الرقمية، وعمليات الاختيار التي يستخدمها المستهلكون أثناء استخدام القنوات الرقمية بالاشتراك مع القنوات التقليدية لشراء المنتجات عبر الإنترنت واستخدام خدمات أخرى عبر الإنترنت.</a:t>
            </a:r>
            <a:endParaRPr sz="2200"/>
          </a:p>
          <a:p>
            <a:pPr indent="-342900" lvl="0" marL="342900" marR="0" rtl="1" algn="just">
              <a:lnSpc>
                <a:spcPct val="150000"/>
              </a:lnSpc>
              <a:spcBef>
                <a:spcPts val="0"/>
              </a:spcBef>
              <a:spcAft>
                <a:spcPts val="0"/>
              </a:spcAft>
              <a:buClr>
                <a:schemeClr val="dk1"/>
              </a:buClr>
              <a:buSzPts val="2200"/>
              <a:buFont typeface="Noto Sans Symbols"/>
              <a:buChar char="❖"/>
            </a:pPr>
            <a:r>
              <a:rPr lang="ar-EG" sz="2200">
                <a:solidFill>
                  <a:schemeClr val="dk1"/>
                </a:solidFill>
                <a:latin typeface="Tajawal"/>
                <a:ea typeface="Tajawal"/>
                <a:cs typeface="Tajawal"/>
                <a:sym typeface="Tajawal"/>
              </a:rPr>
              <a:t>تحليل  شرائح العملاء </a:t>
            </a:r>
            <a:r>
              <a:rPr lang="ar-EG" sz="2200">
                <a:solidFill>
                  <a:schemeClr val="dk1"/>
                </a:solidFill>
                <a:latin typeface="Calibri"/>
                <a:ea typeface="Calibri"/>
                <a:cs typeface="Calibri"/>
                <a:sym typeface="Calibri"/>
              </a:rPr>
              <a:t>Customer segments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مجموعات العملاء التي يتشاركون فيها في سمات وتفضيلات وسلوكيات مماثلة تكون ذات معنى من حيث مقترحات السوق المختلفة، والتي تحدد كجزء من استراتيجية التسويق المستهدفة والتخطيط.</a:t>
            </a:r>
            <a:endParaRPr sz="2200">
              <a:solidFill>
                <a:schemeClr val="dk1"/>
              </a:solidFill>
              <a:latin typeface="Tajawal"/>
              <a:ea typeface="Tajawal"/>
              <a:cs typeface="Tajawal"/>
              <a:sym typeface="Tajaw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6"/>
          <p:cNvSpPr/>
          <p:nvPr/>
        </p:nvSpPr>
        <p:spPr>
          <a:xfrm>
            <a:off x="973394" y="2"/>
            <a:ext cx="11218607" cy="3170902"/>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399" name="Google Shape;399;p26"/>
          <p:cNvSpPr/>
          <p:nvPr/>
        </p:nvSpPr>
        <p:spPr>
          <a:xfrm>
            <a:off x="1364050" y="976200"/>
            <a:ext cx="9345900" cy="54756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0" name="Google Shape;400;p26"/>
          <p:cNvSpPr txBox="1"/>
          <p:nvPr/>
        </p:nvSpPr>
        <p:spPr>
          <a:xfrm>
            <a:off x="7730836" y="413782"/>
            <a:ext cx="462363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Sigmar One"/>
                <a:ea typeface="Sigmar One"/>
                <a:cs typeface="Sigmar One"/>
                <a:sym typeface="Sigmar One"/>
              </a:rPr>
              <a:t>تحليل العملاء لفهم المستهلك الرقمي</a:t>
            </a:r>
            <a:endParaRPr b="1" sz="2800">
              <a:solidFill>
                <a:schemeClr val="lt1"/>
              </a:solidFill>
              <a:latin typeface="Sigmar One"/>
              <a:ea typeface="Sigmar One"/>
              <a:cs typeface="Sigmar One"/>
              <a:sym typeface="Sigmar One"/>
            </a:endParaRPr>
          </a:p>
        </p:txBody>
      </p:sp>
      <p:sp>
        <p:nvSpPr>
          <p:cNvPr id="401" name="Google Shape;401;p26"/>
          <p:cNvSpPr/>
          <p:nvPr/>
        </p:nvSpPr>
        <p:spPr>
          <a:xfrm>
            <a:off x="367466" y="78262"/>
            <a:ext cx="1404457" cy="1166000"/>
          </a:xfrm>
          <a:prstGeom prst="rect">
            <a:avLst/>
          </a:prstGeom>
          <a:solidFill>
            <a:srgbClr val="833C0B"/>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2" name="Google Shape;402;p26"/>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03" name="Google Shape;403;p2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04" name="Google Shape;404;p2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05" name="Google Shape;405;p26"/>
          <p:cNvSpPr txBox="1"/>
          <p:nvPr/>
        </p:nvSpPr>
        <p:spPr>
          <a:xfrm>
            <a:off x="1771923" y="1188407"/>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يتضمن </a:t>
            </a:r>
            <a:r>
              <a:rPr lang="ar-EG" sz="2200" u="sng">
                <a:solidFill>
                  <a:schemeClr val="dk1"/>
                </a:solidFill>
                <a:latin typeface="Tajawal"/>
                <a:ea typeface="Tajawal"/>
                <a:cs typeface="Tajawal"/>
                <a:sym typeface="Tajawal"/>
              </a:rPr>
              <a:t>تحليل العملاء </a:t>
            </a:r>
            <a:r>
              <a:rPr lang="ar-EG" sz="2200">
                <a:solidFill>
                  <a:schemeClr val="dk1"/>
                </a:solidFill>
                <a:latin typeface="Tajawal"/>
                <a:ea typeface="Tajawal"/>
                <a:cs typeface="Tajawal"/>
                <a:sym typeface="Tajawal"/>
              </a:rPr>
              <a:t>ما يلي:</a:t>
            </a:r>
            <a:endParaRPr/>
          </a:p>
          <a:p>
            <a:pPr indent="-342900" lvl="0" marL="342900" marR="0" rtl="1" algn="just">
              <a:lnSpc>
                <a:spcPct val="150000"/>
              </a:lnSpc>
              <a:spcBef>
                <a:spcPts val="0"/>
              </a:spcBef>
              <a:spcAft>
                <a:spcPts val="0"/>
              </a:spcAft>
              <a:buClr>
                <a:schemeClr val="dk1"/>
              </a:buClr>
              <a:buSzPts val="2200"/>
              <a:buFont typeface="Noto Sans Symbols"/>
              <a:buChar char="❖"/>
            </a:pPr>
            <a:r>
              <a:rPr lang="ar-EG" sz="2200">
                <a:solidFill>
                  <a:schemeClr val="dk1"/>
                </a:solidFill>
                <a:latin typeface="Tajawal"/>
                <a:ea typeface="Tajawal"/>
                <a:cs typeface="Tajawal"/>
                <a:sym typeface="Tajawal"/>
              </a:rPr>
              <a:t>تحليل سلوك العملاء </a:t>
            </a:r>
            <a:r>
              <a:rPr lang="ar-EG" sz="2000">
                <a:solidFill>
                  <a:schemeClr val="dk1"/>
                </a:solidFill>
                <a:latin typeface="Calibri"/>
                <a:ea typeface="Calibri"/>
                <a:cs typeface="Calibri"/>
                <a:sym typeface="Calibri"/>
              </a:rPr>
              <a:t>Customer behaviour analysis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ينطوي على البحث في دوافع العملاء، وتفضيلات استهلاك الوسائط المختلفة (الرقمية، التقليدية)، وعمليات الاختيار التي يستخدمها المستهلكون أثناء استخدام القنوات الرقمية بالاشتراك مع القنوات التقليدية لشراء المنتجات عبر الإنترنت واستخدام خدمات أخرى عبر الإنترنت.</a:t>
            </a:r>
            <a:endParaRPr/>
          </a:p>
          <a:p>
            <a:pPr indent="-342900" lvl="0" marL="342900" marR="0" rtl="1" algn="just">
              <a:lnSpc>
                <a:spcPct val="150000"/>
              </a:lnSpc>
              <a:spcBef>
                <a:spcPts val="0"/>
              </a:spcBef>
              <a:spcAft>
                <a:spcPts val="0"/>
              </a:spcAft>
              <a:buClr>
                <a:schemeClr val="dk1"/>
              </a:buClr>
              <a:buSzPts val="2200"/>
              <a:buFont typeface="Noto Sans Symbols"/>
              <a:buChar char="❖"/>
            </a:pPr>
            <a:r>
              <a:rPr lang="ar-EG" sz="2200">
                <a:solidFill>
                  <a:schemeClr val="dk1"/>
                </a:solidFill>
                <a:latin typeface="Tajawal"/>
                <a:ea typeface="Tajawal"/>
                <a:cs typeface="Tajawal"/>
                <a:sym typeface="Tajawal"/>
              </a:rPr>
              <a:t>تحليل  شرائح العملاء </a:t>
            </a:r>
            <a:r>
              <a:rPr lang="ar-EG" sz="2000">
                <a:solidFill>
                  <a:schemeClr val="dk1"/>
                </a:solidFill>
                <a:latin typeface="Calibri"/>
                <a:ea typeface="Calibri"/>
                <a:cs typeface="Calibri"/>
                <a:sym typeface="Calibri"/>
              </a:rPr>
              <a:t>Customer segments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مجموعات العملاء التي يتشاركون فيها في سمات وتفضيلات وسلوكيات مماثلة تكون ذات معنى من حيث مقترحات السوق المختلفة، والتي تحدد كجزء من استراتيجية التسويق المستهدفة والتخطيط.</a:t>
            </a:r>
            <a:endParaRPr sz="2200">
              <a:solidFill>
                <a:schemeClr val="dk1"/>
              </a:solidFill>
              <a:latin typeface="Tajawal"/>
              <a:ea typeface="Tajawal"/>
              <a:cs typeface="Tajawal"/>
              <a:sym typeface="Tajaw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7"/>
          <p:cNvSpPr/>
          <p:nvPr/>
        </p:nvSpPr>
        <p:spPr>
          <a:xfrm>
            <a:off x="973394" y="2"/>
            <a:ext cx="11218607" cy="3170902"/>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11" name="Google Shape;411;p27"/>
          <p:cNvSpPr/>
          <p:nvPr/>
        </p:nvSpPr>
        <p:spPr>
          <a:xfrm>
            <a:off x="1364050" y="976200"/>
            <a:ext cx="9345900" cy="50214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2" name="Google Shape;412;p27"/>
          <p:cNvSpPr txBox="1"/>
          <p:nvPr/>
        </p:nvSpPr>
        <p:spPr>
          <a:xfrm>
            <a:off x="7730836" y="413782"/>
            <a:ext cx="462363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chemeClr val="lt1"/>
                </a:solidFill>
                <a:latin typeface="Sigmar One"/>
                <a:ea typeface="Sigmar One"/>
                <a:cs typeface="Sigmar One"/>
                <a:sym typeface="Sigmar One"/>
              </a:rPr>
              <a:t>تحليل العملاء لفهم المستهلك الرقمي</a:t>
            </a:r>
            <a:endParaRPr b="1" sz="2800">
              <a:solidFill>
                <a:schemeClr val="lt1"/>
              </a:solidFill>
              <a:latin typeface="Sigmar One"/>
              <a:ea typeface="Sigmar One"/>
              <a:cs typeface="Sigmar One"/>
              <a:sym typeface="Sigmar One"/>
            </a:endParaRPr>
          </a:p>
        </p:txBody>
      </p:sp>
      <p:sp>
        <p:nvSpPr>
          <p:cNvPr id="413" name="Google Shape;413;p27"/>
          <p:cNvSpPr/>
          <p:nvPr/>
        </p:nvSpPr>
        <p:spPr>
          <a:xfrm>
            <a:off x="367466" y="78262"/>
            <a:ext cx="1404457" cy="1166000"/>
          </a:xfrm>
          <a:prstGeom prst="rect">
            <a:avLst/>
          </a:prstGeom>
          <a:solidFill>
            <a:srgbClr val="833C0B"/>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14" name="Google Shape;414;p27"/>
          <p:cNvPicPr preferRelativeResize="0"/>
          <p:nvPr/>
        </p:nvPicPr>
        <p:blipFill rotWithShape="1">
          <a:blip r:embed="rId3">
            <a:alphaModFix/>
          </a:blip>
          <a:srcRect b="0" l="0" r="0" t="0"/>
          <a:stretch/>
        </p:blipFill>
        <p:spPr>
          <a:xfrm>
            <a:off x="-10635" y="6057769"/>
            <a:ext cx="2167470" cy="591661"/>
          </a:xfrm>
          <a:prstGeom prst="rect">
            <a:avLst/>
          </a:prstGeom>
          <a:noFill/>
          <a:ln>
            <a:noFill/>
          </a:ln>
        </p:spPr>
      </p:pic>
      <p:pic>
        <p:nvPicPr>
          <p:cNvPr id="415" name="Google Shape;415;p2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16" name="Google Shape;416;p2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17" name="Google Shape;417;p27"/>
          <p:cNvSpPr txBox="1"/>
          <p:nvPr/>
        </p:nvSpPr>
        <p:spPr>
          <a:xfrm>
            <a:off x="1771923" y="1188407"/>
            <a:ext cx="8715900" cy="44946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يمكن </a:t>
            </a:r>
            <a:r>
              <a:rPr lang="ar-EG" sz="2200" u="sng">
                <a:solidFill>
                  <a:schemeClr val="dk1"/>
                </a:solidFill>
                <a:latin typeface="Tajawal"/>
                <a:ea typeface="Tajawal"/>
                <a:cs typeface="Tajawal"/>
                <a:sym typeface="Tajawal"/>
              </a:rPr>
              <a:t>تحليل سلوك العملاء</a:t>
            </a:r>
            <a:r>
              <a:rPr lang="ar-EG" sz="2200">
                <a:solidFill>
                  <a:schemeClr val="dk1"/>
                </a:solidFill>
                <a:latin typeface="Tajawal"/>
                <a:ea typeface="Tajawal"/>
                <a:cs typeface="Tajawal"/>
                <a:sym typeface="Tajawal"/>
              </a:rPr>
              <a:t> بناء على عنصرين متكاملين، هما:</a:t>
            </a:r>
            <a:endParaRPr sz="2200">
              <a:solidFill>
                <a:schemeClr val="dk1"/>
              </a:solidFill>
              <a:latin typeface="Tajawal"/>
              <a:ea typeface="Tajawal"/>
              <a:cs typeface="Tajawal"/>
              <a:sym typeface="Tajawal"/>
            </a:endParaRPr>
          </a:p>
          <a:p>
            <a:pPr indent="-342900" lvl="0" marL="342900" marR="0" rtl="1" algn="just">
              <a:lnSpc>
                <a:spcPct val="150000"/>
              </a:lnSpc>
              <a:spcBef>
                <a:spcPts val="0"/>
              </a:spcBef>
              <a:spcAft>
                <a:spcPts val="0"/>
              </a:spcAft>
              <a:buClr>
                <a:schemeClr val="dk1"/>
              </a:buClr>
              <a:buSzPts val="2200"/>
              <a:buFont typeface="Noto Sans Symbols"/>
              <a:buChar char="❑"/>
            </a:pPr>
            <a:r>
              <a:rPr lang="ar-EG" sz="2200">
                <a:solidFill>
                  <a:schemeClr val="dk1"/>
                </a:solidFill>
                <a:latin typeface="Tajawal"/>
                <a:ea typeface="Tajawal"/>
                <a:cs typeface="Tajawal"/>
                <a:sym typeface="Tajawal"/>
              </a:rPr>
              <a:t>تحليل الطلب </a:t>
            </a:r>
            <a:r>
              <a:rPr lang="ar-EG" sz="1800">
                <a:solidFill>
                  <a:schemeClr val="dk1"/>
                </a:solidFill>
                <a:latin typeface="Calibri"/>
                <a:ea typeface="Calibri"/>
                <a:cs typeface="Calibri"/>
                <a:sym typeface="Calibri"/>
              </a:rPr>
              <a:t>Demand analysis</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يتضمن فهم حجم الزوار المحتملين </a:t>
            </a:r>
            <a:r>
              <a:rPr lang="ar-EG" sz="2200">
                <a:solidFill>
                  <a:schemeClr val="dk1"/>
                </a:solidFill>
                <a:latin typeface="Tajawal"/>
                <a:ea typeface="Tajawal"/>
                <a:cs typeface="Tajawal"/>
                <a:sym typeface="Tajawal"/>
              </a:rPr>
              <a:t>و الفعليين</a:t>
            </a:r>
            <a:r>
              <a:rPr lang="ar-EG" sz="2200">
                <a:solidFill>
                  <a:schemeClr val="dk1"/>
                </a:solidFill>
                <a:latin typeface="Tajawal"/>
                <a:ea typeface="Tajawal"/>
                <a:cs typeface="Tajawal"/>
                <a:sym typeface="Tajawal"/>
              </a:rPr>
              <a:t> للوجود الرقمي ومدى تحويل الفرص إلى نتائج فعلية، مثل توليد العملاء المحتملين والمبيعات.</a:t>
            </a:r>
            <a:endParaRPr/>
          </a:p>
          <a:p>
            <a:pPr indent="-342900" lvl="0" marL="342900" marR="0" rtl="1" algn="just">
              <a:lnSpc>
                <a:spcPct val="150000"/>
              </a:lnSpc>
              <a:spcBef>
                <a:spcPts val="0"/>
              </a:spcBef>
              <a:spcAft>
                <a:spcPts val="0"/>
              </a:spcAft>
              <a:buClr>
                <a:schemeClr val="dk1"/>
              </a:buClr>
              <a:buSzPts val="2200"/>
              <a:buFont typeface="Noto Sans Symbols"/>
              <a:buChar char="❑"/>
            </a:pPr>
            <a:r>
              <a:rPr lang="ar-EG" sz="2200">
                <a:solidFill>
                  <a:schemeClr val="dk1"/>
                </a:solidFill>
                <a:latin typeface="Tajawal"/>
                <a:ea typeface="Tajawal"/>
                <a:cs typeface="Tajawal"/>
                <a:sym typeface="Tajawal"/>
              </a:rPr>
              <a:t>سلوك المستهلك الرقمي </a:t>
            </a:r>
            <a:r>
              <a:rPr lang="ar-EG" sz="1800">
                <a:solidFill>
                  <a:schemeClr val="dk1"/>
                </a:solidFill>
                <a:latin typeface="Calibri"/>
                <a:ea typeface="Calibri"/>
                <a:cs typeface="Calibri"/>
                <a:sym typeface="Calibri"/>
              </a:rPr>
              <a:t>Digital consumer behaviour</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يتعلق بفهم احتياجات وسمات وتجارب أو سلوكيات المستهلكين المستهدفين عبر الوسائط الرقمية. بناءً على هذا التحليل، يمكن إنشاء فئات عملاء سيتم استخدامها لتطوير نهج الاستهداف كجزء من الاستراتيجية والتخطيط. </a:t>
            </a:r>
            <a:endParaRPr sz="2200">
              <a:solidFill>
                <a:schemeClr val="dk1"/>
              </a:solidFill>
              <a:latin typeface="Tajawal"/>
              <a:ea typeface="Tajawal"/>
              <a:cs typeface="Tajawal"/>
              <a:sym typeface="Tajaw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9"/>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23" name="Google Shape;423;p29"/>
          <p:cNvSpPr/>
          <p:nvPr/>
        </p:nvSpPr>
        <p:spPr>
          <a:xfrm>
            <a:off x="1662617" y="1101737"/>
            <a:ext cx="9345750" cy="89861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4" name="Google Shape;424;p29"/>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25" name="Google Shape;425;p29"/>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6" name="Google Shape;426;p2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27" name="Google Shape;427;p29"/>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28" name="Google Shape;428;p29"/>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29" name="Google Shape;429;p29"/>
          <p:cNvSpPr txBox="1"/>
          <p:nvPr/>
        </p:nvSpPr>
        <p:spPr>
          <a:xfrm>
            <a:off x="1513401" y="1039471"/>
            <a:ext cx="9144229" cy="883383"/>
          </a:xfrm>
          <a:prstGeom prst="rect">
            <a:avLst/>
          </a:prstGeom>
          <a:noFill/>
          <a:ln>
            <a:noFill/>
          </a:ln>
        </p:spPr>
        <p:txBody>
          <a:bodyPr anchorCtr="0" anchor="t" bIns="45700" lIns="91425" spcFirstLastPara="1" rIns="91425" wrap="square" tIns="45700">
            <a:spAutoFit/>
          </a:bodyPr>
          <a:lstStyle/>
          <a:p>
            <a:pPr indent="0" lvl="0" marL="0" marR="0" rtl="1" algn="ctr">
              <a:lnSpc>
                <a:spcPct val="200000"/>
              </a:lnSpc>
              <a:spcBef>
                <a:spcPts val="0"/>
              </a:spcBef>
              <a:spcAft>
                <a:spcPts val="0"/>
              </a:spcAft>
              <a:buNone/>
            </a:pPr>
            <a:r>
              <a:rPr b="1" lang="ar-EG" sz="3000">
                <a:solidFill>
                  <a:schemeClr val="dk1"/>
                </a:solidFill>
                <a:latin typeface="Calibri"/>
                <a:ea typeface="Calibri"/>
                <a:cs typeface="Calibri"/>
                <a:sym typeface="Calibri"/>
              </a:rPr>
              <a:t>نموذج بورتر للقوى التنافسية الخمسة </a:t>
            </a:r>
            <a:endParaRPr b="1" sz="3000">
              <a:solidFill>
                <a:schemeClr val="dk1"/>
              </a:solidFill>
              <a:latin typeface="Calibri"/>
              <a:ea typeface="Calibri"/>
              <a:cs typeface="Calibri"/>
              <a:sym typeface="Calibri"/>
            </a:endParaRPr>
          </a:p>
        </p:txBody>
      </p:sp>
      <p:pic>
        <p:nvPicPr>
          <p:cNvPr descr="البيئة الخارجية المباشرة للشركة: القوى التنافسية الخمسة لبورتر - الإدارة  والقيادة - أكاديمية حسوب" id="430" name="Google Shape;430;p29"/>
          <p:cNvPicPr preferRelativeResize="0"/>
          <p:nvPr/>
        </p:nvPicPr>
        <p:blipFill rotWithShape="1">
          <a:blip r:embed="rId6">
            <a:alphaModFix/>
          </a:blip>
          <a:srcRect b="0" l="0" r="0" t="0"/>
          <a:stretch/>
        </p:blipFill>
        <p:spPr>
          <a:xfrm>
            <a:off x="3699165" y="2091581"/>
            <a:ext cx="5381336" cy="454399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30"/>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36" name="Google Shape;436;p30"/>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37" name="Google Shape;437;p30"/>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38" name="Google Shape;438;p3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39" name="Google Shape;439;p30"/>
          <p:cNvPicPr preferRelativeResize="0"/>
          <p:nvPr/>
        </p:nvPicPr>
        <p:blipFill rotWithShape="1">
          <a:blip r:embed="rId4">
            <a:alphaModFix/>
          </a:blip>
          <a:srcRect b="0" l="0" r="0" t="0"/>
          <a:stretch/>
        </p:blipFill>
        <p:spPr>
          <a:xfrm>
            <a:off x="10197736" y="6520306"/>
            <a:ext cx="1879649" cy="309233"/>
          </a:xfrm>
          <a:prstGeom prst="rect">
            <a:avLst/>
          </a:prstGeom>
          <a:noFill/>
          <a:ln>
            <a:noFill/>
          </a:ln>
        </p:spPr>
      </p:pic>
      <p:pic>
        <p:nvPicPr>
          <p:cNvPr id="440" name="Google Shape;440;p3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41" name="Google Shape;441;p30"/>
          <p:cNvSpPr/>
          <p:nvPr/>
        </p:nvSpPr>
        <p:spPr>
          <a:xfrm>
            <a:off x="1423118" y="1622996"/>
            <a:ext cx="9345900" cy="50127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2" name="Google Shape;442;p30"/>
          <p:cNvSpPr txBox="1"/>
          <p:nvPr/>
        </p:nvSpPr>
        <p:spPr>
          <a:xfrm>
            <a:off x="1738123" y="2122882"/>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1- حدة المنافسة داخل السوق</a:t>
            </a:r>
            <a:endParaRPr/>
          </a:p>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قوة التهديد من المنافسين الحاليين</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في سوق التسويق الرقمي، يكون هناك منافسة قوية بين الشركات المتنافسة. يجب على الشركات تحليل استراتيجيات المنافسين الحاليين وتطوير نقاط قوة تنافسية فريدة تميزها عن المنافسة.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مثال: شركة متخصصة في البيع بالتجزئة عبر الإنترنت تطلق حملة تسويق رقمية مبتكرة ومتكاملة لزيادة حصتها في السوق والتنافس مع اللاعبين الرئيسيين الحاليين.</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31"/>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48" name="Google Shape;448;p31"/>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49" name="Google Shape;449;p31"/>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50" name="Google Shape;450;p31"/>
          <p:cNvPicPr preferRelativeResize="0"/>
          <p:nvPr/>
        </p:nvPicPr>
        <p:blipFill rotWithShape="1">
          <a:blip r:embed="rId3">
            <a:alphaModFix/>
          </a:blip>
          <a:srcRect b="0" l="0" r="0" t="0"/>
          <a:stretch/>
        </p:blipFill>
        <p:spPr>
          <a:xfrm>
            <a:off x="10068543" y="6451784"/>
            <a:ext cx="1879649" cy="309233"/>
          </a:xfrm>
          <a:prstGeom prst="rect">
            <a:avLst/>
          </a:prstGeom>
          <a:noFill/>
          <a:ln>
            <a:noFill/>
          </a:ln>
        </p:spPr>
      </p:pic>
      <p:pic>
        <p:nvPicPr>
          <p:cNvPr id="451" name="Google Shape;451;p31"/>
          <p:cNvPicPr preferRelativeResize="0"/>
          <p:nvPr/>
        </p:nvPicPr>
        <p:blipFill rotWithShape="1">
          <a:blip r:embed="rId4">
            <a:alphaModFix/>
          </a:blip>
          <a:srcRect b="0" l="0" r="0" t="0"/>
          <a:stretch/>
        </p:blipFill>
        <p:spPr>
          <a:xfrm>
            <a:off x="576590" y="23118"/>
            <a:ext cx="2649477" cy="1166001"/>
          </a:xfrm>
          <a:prstGeom prst="rect">
            <a:avLst/>
          </a:prstGeom>
          <a:noFill/>
          <a:ln>
            <a:noFill/>
          </a:ln>
        </p:spPr>
      </p:pic>
      <p:sp>
        <p:nvSpPr>
          <p:cNvPr id="452" name="Google Shape;452;p31"/>
          <p:cNvSpPr/>
          <p:nvPr/>
        </p:nvSpPr>
        <p:spPr>
          <a:xfrm>
            <a:off x="1423118" y="1378171"/>
            <a:ext cx="9345900" cy="53829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3" name="Google Shape;453;p31"/>
          <p:cNvSpPr txBox="1"/>
          <p:nvPr/>
        </p:nvSpPr>
        <p:spPr>
          <a:xfrm>
            <a:off x="1830998" y="1590382"/>
            <a:ext cx="8715900" cy="5510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2- تهديد البدائل</a:t>
            </a:r>
            <a:endParaRPr/>
          </a:p>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قوة التهديد من المنتجات أو الخدمات البديلة</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 في السوق الرقمي، يتاح للمشترين العديد من البدائل والخيارات. يجب على الشركات تطوير استراتيجيات تسويقية فعالة للترويج لمنتجاتها وخدماتها وإيجاد طرق لجذب انتباه العملاء وتحفيزهم للاختيار.</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مثال: شركة تقنية تطور منتجًا بديلاً يقدم حلول جديدة للعملاء تساعدهم في الاستغناء عن المنتجات التقليدية، مما يمثل بديلاً قويًا للمنتجات التقليدية في السوق الرقمي ويجذب اهتمام المستهلكين.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Calibri"/>
                <a:ea typeface="Calibri"/>
                <a:cs typeface="Calibri"/>
                <a:sym typeface="Calibri"/>
              </a:rPr>
              <a:t>ChatGpt</a:t>
            </a:r>
            <a:r>
              <a:rPr lang="ar-EG" sz="2200">
                <a:solidFill>
                  <a:schemeClr val="dk1"/>
                </a:solidFill>
                <a:latin typeface="Tajawal ExtraBold"/>
                <a:ea typeface="Tajawal ExtraBold"/>
                <a:cs typeface="Tajawal ExtraBold"/>
                <a:sym typeface="Tajawal ExtraBold"/>
              </a:rPr>
              <a:t>  مقارنة بمحركات البحث التقليدية. </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p:txBody>
      </p:sp>
      <p:pic>
        <p:nvPicPr>
          <p:cNvPr id="454" name="Google Shape;454;p3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32"/>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60" name="Google Shape;460;p32"/>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61" name="Google Shape;461;p32"/>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62" name="Google Shape;462;p32"/>
          <p:cNvPicPr preferRelativeResize="0"/>
          <p:nvPr/>
        </p:nvPicPr>
        <p:blipFill rotWithShape="1">
          <a:blip r:embed="rId3">
            <a:alphaModFix/>
          </a:blip>
          <a:srcRect b="0" l="0" r="0" t="0"/>
          <a:stretch/>
        </p:blipFill>
        <p:spPr>
          <a:xfrm>
            <a:off x="10068543" y="6451784"/>
            <a:ext cx="1879649" cy="309233"/>
          </a:xfrm>
          <a:prstGeom prst="rect">
            <a:avLst/>
          </a:prstGeom>
          <a:noFill/>
          <a:ln>
            <a:noFill/>
          </a:ln>
        </p:spPr>
      </p:pic>
      <p:pic>
        <p:nvPicPr>
          <p:cNvPr id="463" name="Google Shape;463;p32"/>
          <p:cNvPicPr preferRelativeResize="0"/>
          <p:nvPr/>
        </p:nvPicPr>
        <p:blipFill rotWithShape="1">
          <a:blip r:embed="rId4">
            <a:alphaModFix/>
          </a:blip>
          <a:srcRect b="0" l="0" r="0" t="0"/>
          <a:stretch/>
        </p:blipFill>
        <p:spPr>
          <a:xfrm>
            <a:off x="576590" y="23118"/>
            <a:ext cx="2649477" cy="1166001"/>
          </a:xfrm>
          <a:prstGeom prst="rect">
            <a:avLst/>
          </a:prstGeom>
          <a:noFill/>
          <a:ln>
            <a:noFill/>
          </a:ln>
        </p:spPr>
      </p:pic>
      <p:sp>
        <p:nvSpPr>
          <p:cNvPr id="464" name="Google Shape;464;p32"/>
          <p:cNvSpPr/>
          <p:nvPr/>
        </p:nvSpPr>
        <p:spPr>
          <a:xfrm>
            <a:off x="1456993" y="1382422"/>
            <a:ext cx="9345900" cy="54756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5" name="Google Shape;465;p32"/>
          <p:cNvSpPr txBox="1"/>
          <p:nvPr/>
        </p:nvSpPr>
        <p:spPr>
          <a:xfrm>
            <a:off x="1771998" y="1788819"/>
            <a:ext cx="8715900" cy="5510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3- تهديد دخول منافسين جدد</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في عالم التسويق الرقمي، يمكن لأي شركة أو فرد أن يدخل السوق بسهولة ويبدأ في المنافسة. هذا يعني أن الشركات التي تعمل في السوق الرقمي يجب أن تكون على استعداد لمواجهة التحديات الناشئة من الشركات الجديدة والابتكارات التقنية المتطورة.</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مثال: شركة تقنية ناشئة تطلق تطبيقًا جديدًا للتجارة الإلكترونية يوفر تجربة مبتكرة وسلسة للمستخدمين، مما يهدد الشركات التقليدية في السوق الرقمي.</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شركة </a:t>
            </a:r>
            <a:r>
              <a:rPr lang="ar-EG" sz="2200">
                <a:solidFill>
                  <a:schemeClr val="dk1"/>
                </a:solidFill>
                <a:latin typeface="Calibri"/>
                <a:ea typeface="Calibri"/>
                <a:cs typeface="Calibri"/>
                <a:sym typeface="Calibri"/>
              </a:rPr>
              <a:t>DiDi</a:t>
            </a:r>
            <a:r>
              <a:rPr lang="ar-EG" sz="2200">
                <a:solidFill>
                  <a:schemeClr val="dk1"/>
                </a:solidFill>
                <a:latin typeface="Tajawal ExtraBold"/>
                <a:ea typeface="Tajawal ExtraBold"/>
                <a:cs typeface="Tajawal ExtraBold"/>
                <a:sym typeface="Tajawal ExtraBold"/>
              </a:rPr>
              <a:t> عندما دخلت السوق المصري لتنافس </a:t>
            </a:r>
            <a:r>
              <a:rPr lang="ar-EG" sz="2200">
                <a:solidFill>
                  <a:schemeClr val="dk1"/>
                </a:solidFill>
                <a:latin typeface="Calibri"/>
                <a:ea typeface="Calibri"/>
                <a:cs typeface="Calibri"/>
                <a:sym typeface="Calibri"/>
              </a:rPr>
              <a:t>Uber، Careem</a:t>
            </a:r>
            <a:endParaRPr sz="2200">
              <a:solidFill>
                <a:schemeClr val="dk1"/>
              </a:solidFill>
              <a:latin typeface="Calibri"/>
              <a:ea typeface="Calibri"/>
              <a:cs typeface="Calibri"/>
              <a:sym typeface="Calibri"/>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p:txBody>
      </p:sp>
      <p:pic>
        <p:nvPicPr>
          <p:cNvPr id="466" name="Google Shape;466;p3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33"/>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72" name="Google Shape;472;p33"/>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73" name="Google Shape;473;p33"/>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74" name="Google Shape;474;p3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75" name="Google Shape;475;p3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76" name="Google Shape;476;p3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77" name="Google Shape;477;p33"/>
          <p:cNvSpPr/>
          <p:nvPr/>
        </p:nvSpPr>
        <p:spPr>
          <a:xfrm>
            <a:off x="1364050" y="1281000"/>
            <a:ext cx="9345900" cy="49101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8" name="Google Shape;478;p33"/>
          <p:cNvSpPr txBox="1"/>
          <p:nvPr/>
        </p:nvSpPr>
        <p:spPr>
          <a:xfrm>
            <a:off x="1771923" y="1493207"/>
            <a:ext cx="8715900" cy="5510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4- تهديد قوة العملاء/المشترين</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في السوق الرقمي، يتمتع العملاء بسلطة كبيرة لأنهم يمكنهم المقارنة والتحقيق والاختيار بين عدة خيارات. يجب على الشركات تحسين تجربة المشتري عبر القنوات الرقمية وتقديم القيمة المضافة لجذب واحتفاظ بالعملاء.</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مثال: مستهلك يستخدم الإنترنت ووسائل التواصل الاجتماعي لمقارنة الأسعار والمنتجات قبل الشراء، مما يجعله يمتلك القوة لاتخاذ قرار شراء معتمدًا على العروض والتجارب الرقمية المتاحة. </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34"/>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84" name="Google Shape;484;p34"/>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85" name="Google Shape;485;p34"/>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86" name="Google Shape;486;p3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87" name="Google Shape;487;p3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488" name="Google Shape;488;p3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489" name="Google Shape;489;p34"/>
          <p:cNvSpPr/>
          <p:nvPr/>
        </p:nvSpPr>
        <p:spPr>
          <a:xfrm>
            <a:off x="1364043" y="1280997"/>
            <a:ext cx="9345900" cy="48750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0" name="Google Shape;490;p34"/>
          <p:cNvSpPr txBox="1"/>
          <p:nvPr/>
        </p:nvSpPr>
        <p:spPr>
          <a:xfrm>
            <a:off x="1771923" y="1493207"/>
            <a:ext cx="8715900" cy="5002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lang="ar-EG" sz="2200">
                <a:solidFill>
                  <a:schemeClr val="dk1"/>
                </a:solidFill>
                <a:latin typeface="Tajawal ExtraBold"/>
                <a:ea typeface="Tajawal ExtraBold"/>
                <a:cs typeface="Tajawal ExtraBold"/>
                <a:sym typeface="Tajawal ExtraBold"/>
              </a:rPr>
              <a:t>5- تهديد قوة الموردين</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في سوق التسويق الرقمي، تعتمد الشركات على الموردين لتوفير المنتجات والخدمات المطلوبة. يجب على الشركات أن تعمل على إقامة علاقات قوية مع الموردين وضمان توافر الموارد الرقمية اللازمة لتلبية احتياجاتها.</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مثال: تجار التجزئة عبر الإنترنت يعتمدون على شركات الشحن ومزودي الخدمات اللوجستية لتسليم منتجاتهم، وتعتبر موثوقية وتكلفة هذه الخدمات عاملاً حاسمًا في تأمين العمليات التجارية الناجحة.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35"/>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96" name="Google Shape;496;p35"/>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497" name="Google Shape;497;p35"/>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98" name="Google Shape;498;p3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99" name="Google Shape;499;p35"/>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00" name="Google Shape;500;p35"/>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01" name="Google Shape;501;p35"/>
          <p:cNvSpPr/>
          <p:nvPr/>
        </p:nvSpPr>
        <p:spPr>
          <a:xfrm>
            <a:off x="1300693" y="1894821"/>
            <a:ext cx="9345900" cy="42192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2" name="Google Shape;502;p35"/>
          <p:cNvSpPr txBox="1"/>
          <p:nvPr/>
        </p:nvSpPr>
        <p:spPr>
          <a:xfrm>
            <a:off x="1615698" y="2504707"/>
            <a:ext cx="8715900" cy="2970600"/>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200"/>
              <a:buFont typeface="Noto Sans Symbols"/>
              <a:buChar char="❖"/>
            </a:pPr>
            <a:r>
              <a:rPr b="1" lang="ar-EG" sz="2200" u="sng">
                <a:solidFill>
                  <a:schemeClr val="dk1"/>
                </a:solidFill>
                <a:latin typeface="Tajawal ExtraBold"/>
                <a:ea typeface="Tajawal ExtraBold"/>
                <a:cs typeface="Tajawal ExtraBold"/>
                <a:sym typeface="Tajawal ExtraBold"/>
              </a:rPr>
              <a:t>تحليل المنافسين </a:t>
            </a:r>
            <a:r>
              <a:rPr b="1" lang="ar-EG" sz="1800">
                <a:solidFill>
                  <a:schemeClr val="dk1"/>
                </a:solidFill>
                <a:latin typeface="Calibri"/>
                <a:ea typeface="Calibri"/>
                <a:cs typeface="Calibri"/>
                <a:sym typeface="Calibri"/>
              </a:rPr>
              <a:t>Competitor analysis</a:t>
            </a:r>
            <a:endParaRPr b="1" sz="2200" u="sng">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 يقوم على تحديد الشركات التي تتنافس معنا على الأعمال التي نقدمها، ثم مراجعة ما يتميزون فيه وما هي نقاط قوتهم، وأين تكمن نقاط ضعفهم، وما هي خططهم المستقبلية، وإلى أين يرغبون في أن يصلوا بالشركة في المستقبل، وكيف يتصرفون عندما تحاول الشركات الأخرى الاستيلاء على حصتهم في السوق.</a:t>
            </a:r>
            <a:endParaRPr sz="2200">
              <a:solidFill>
                <a:schemeClr val="dk1"/>
              </a:solidFill>
              <a:latin typeface="Tajawal ExtraBold"/>
              <a:ea typeface="Tajawal ExtraBold"/>
              <a:cs typeface="Tajawal ExtraBold"/>
              <a:sym typeface="Tajawal ExtraBo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36"/>
          <p:cNvSpPr/>
          <p:nvPr/>
        </p:nvSpPr>
        <p:spPr>
          <a:xfrm>
            <a:off x="973394" y="2"/>
            <a:ext cx="11218607" cy="3170902"/>
          </a:xfrm>
          <a:prstGeom prst="rect">
            <a:avLst/>
          </a:prstGeom>
          <a:solidFill>
            <a:srgbClr val="0070C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08" name="Google Shape;508;p36"/>
          <p:cNvSpPr txBox="1"/>
          <p:nvPr/>
        </p:nvSpPr>
        <p:spPr>
          <a:xfrm>
            <a:off x="5209311" y="236903"/>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المنافسين: فهم طبيعة المنافسة في الأسواق الرقمية </a:t>
            </a:r>
            <a:endParaRPr b="1" sz="2800">
              <a:solidFill>
                <a:schemeClr val="lt1"/>
              </a:solidFill>
              <a:latin typeface="Tajawal Medium"/>
              <a:ea typeface="Tajawal Medium"/>
              <a:cs typeface="Tajawal Medium"/>
              <a:sym typeface="Tajawal Medium"/>
            </a:endParaRPr>
          </a:p>
        </p:txBody>
      </p:sp>
      <p:sp>
        <p:nvSpPr>
          <p:cNvPr id="509" name="Google Shape;509;p36"/>
          <p:cNvSpPr/>
          <p:nvPr/>
        </p:nvSpPr>
        <p:spPr>
          <a:xfrm>
            <a:off x="367466" y="78262"/>
            <a:ext cx="1404457" cy="1166000"/>
          </a:xfrm>
          <a:prstGeom prst="rect">
            <a:avLst/>
          </a:prstGeom>
          <a:solidFill>
            <a:srgbClr val="0070C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10" name="Google Shape;510;p3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11" name="Google Shape;511;p36"/>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12" name="Google Shape;512;p36"/>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13" name="Google Shape;513;p36"/>
          <p:cNvSpPr/>
          <p:nvPr/>
        </p:nvSpPr>
        <p:spPr>
          <a:xfrm>
            <a:off x="1364043" y="1280996"/>
            <a:ext cx="9345900" cy="489810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4" name="Google Shape;514;p36"/>
          <p:cNvSpPr txBox="1"/>
          <p:nvPr/>
        </p:nvSpPr>
        <p:spPr>
          <a:xfrm>
            <a:off x="1771923" y="1493207"/>
            <a:ext cx="8715900" cy="4494600"/>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200"/>
              <a:buFont typeface="Noto Sans Symbols"/>
              <a:buChar char="❖"/>
            </a:pPr>
            <a:r>
              <a:rPr b="1" lang="ar-EG" sz="2200" u="sng">
                <a:solidFill>
                  <a:schemeClr val="dk1"/>
                </a:solidFill>
                <a:latin typeface="Tajawal ExtraBold"/>
                <a:ea typeface="Tajawal ExtraBold"/>
                <a:cs typeface="Tajawal ExtraBold"/>
                <a:sym typeface="Tajawal ExtraBold"/>
              </a:rPr>
              <a:t>مقارنة المنافسين</a:t>
            </a:r>
            <a:r>
              <a:rPr b="1" lang="ar-EG" sz="2200">
                <a:solidFill>
                  <a:schemeClr val="dk1"/>
                </a:solidFill>
                <a:latin typeface="Tajawal ExtraBold"/>
                <a:ea typeface="Tajawal ExtraBold"/>
                <a:cs typeface="Tajawal ExtraBold"/>
                <a:sym typeface="Tajawal ExtraBold"/>
              </a:rPr>
              <a:t>Competitor benchmarking  </a:t>
            </a:r>
            <a:endParaRPr b="1"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هي عملية مقارنة وتحليل أداء منظمة ما مقارنةً مع أداء منافسيها المباشرين في الصناعة. تهدف المقارنة إلى تحديد مستوى أداء المنظمة مقابل معايير الصناعة التي تعمل بها أو الممارسات المعتمدة لدى المنافسين.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وفي مجال التسويق الرقمي، تقوم مقارنة المنافسين على تحليل منظّم للخدمات الرقمية والقدرات والأداء لمنظمة ما في مجالات اكتساب العملاء وتحويلهم والاحتفاظ بهم وتحقيق النمو مقارنة بالمنافسين. </a:t>
            </a:r>
            <a:endParaRPr sz="2200">
              <a:solidFill>
                <a:schemeClr val="dk1"/>
              </a:solidFill>
              <a:latin typeface="Tajawal ExtraBold"/>
              <a:ea typeface="Tajawal ExtraBold"/>
              <a:cs typeface="Tajawal ExtraBold"/>
              <a:sym typeface="Tajawal ExtraBo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37"/>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20" name="Google Shape;520;p37"/>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21" name="Google Shape;521;p37"/>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22" name="Google Shape;522;p3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23" name="Google Shape;523;p37"/>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24" name="Google Shape;524;p37"/>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25" name="Google Shape;525;p37"/>
          <p:cNvSpPr/>
          <p:nvPr/>
        </p:nvSpPr>
        <p:spPr>
          <a:xfrm>
            <a:off x="872836" y="976196"/>
            <a:ext cx="10293928" cy="484271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6" name="Google Shape;526;p37"/>
          <p:cNvSpPr txBox="1"/>
          <p:nvPr/>
        </p:nvSpPr>
        <p:spPr>
          <a:xfrm>
            <a:off x="1108364" y="1188407"/>
            <a:ext cx="9859265" cy="3647152"/>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تقليدياً، يقوم الوسطاء/الموردون بتوفير السلع والخدمات التي تحتاجها الشركة لممارسة أنشطتها من خلال سلسلة التوريد. في السوق الرقمية، يمكن أن تأخذ سلسلة التوريد أشكالًا مختلفة تعتمد على ما إذا كانت المنتجات مادية ملموسة أم منتجات رقمية.</a:t>
            </a:r>
            <a:endParaRPr/>
          </a:p>
          <a:p>
            <a:pPr indent="0" lvl="0" marL="0" marR="0" rtl="1" algn="just">
              <a:lnSpc>
                <a:spcPct val="150000"/>
              </a:lnSpc>
              <a:spcBef>
                <a:spcPts val="0"/>
              </a:spcBef>
              <a:spcAft>
                <a:spcPts val="0"/>
              </a:spcAft>
              <a:buNone/>
            </a:pPr>
            <a:r>
              <a:rPr lang="ar-EG" sz="2200">
                <a:solidFill>
                  <a:schemeClr val="dk1"/>
                </a:solidFill>
                <a:latin typeface="Tajawal ExtraBold"/>
                <a:ea typeface="Tajawal ExtraBold"/>
                <a:cs typeface="Tajawal ExtraBold"/>
                <a:sym typeface="Tajawal ExtraBold"/>
              </a:rPr>
              <a:t>مثل المدونات والمجلات الرقمية، حيث يمكن للشركات التعاون مع الناشرين لنشر محتوى ذو قيمة للجمهور المستهدف. يمكن أن يكون هذا المحتوى في شكل مقالات، مراجعات، أو حتى مقاطع فيديو ترويجية.</a:t>
            </a:r>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a:p>
            <a:pPr indent="0" lvl="0" marL="0" marR="0" rtl="1" algn="just">
              <a:lnSpc>
                <a:spcPct val="150000"/>
              </a:lnSpc>
              <a:spcBef>
                <a:spcPts val="0"/>
              </a:spcBef>
              <a:spcAft>
                <a:spcPts val="0"/>
              </a:spcAft>
              <a:buNone/>
            </a:pPr>
            <a:r>
              <a:t/>
            </a:r>
            <a:endParaRPr sz="2200">
              <a:solidFill>
                <a:schemeClr val="dk1"/>
              </a:solidFill>
              <a:latin typeface="Tajawal ExtraBold"/>
              <a:ea typeface="Tajawal ExtraBold"/>
              <a:cs typeface="Tajawal ExtraBold"/>
              <a:sym typeface="Tajawal ExtraBo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38"/>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32" name="Google Shape;532;p38"/>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33" name="Google Shape;533;p38"/>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34" name="Google Shape;534;p38"/>
          <p:cNvPicPr preferRelativeResize="0"/>
          <p:nvPr/>
        </p:nvPicPr>
        <p:blipFill rotWithShape="1">
          <a:blip r:embed="rId3">
            <a:alphaModFix/>
          </a:blip>
          <a:srcRect b="0" l="0" r="0" t="0"/>
          <a:stretch/>
        </p:blipFill>
        <p:spPr>
          <a:xfrm>
            <a:off x="10068543" y="6451784"/>
            <a:ext cx="1879649" cy="309233"/>
          </a:xfrm>
          <a:prstGeom prst="rect">
            <a:avLst/>
          </a:prstGeom>
          <a:noFill/>
          <a:ln>
            <a:noFill/>
          </a:ln>
        </p:spPr>
      </p:pic>
      <p:pic>
        <p:nvPicPr>
          <p:cNvPr id="535" name="Google Shape;535;p38"/>
          <p:cNvPicPr preferRelativeResize="0"/>
          <p:nvPr/>
        </p:nvPicPr>
        <p:blipFill rotWithShape="1">
          <a:blip r:embed="rId4">
            <a:alphaModFix/>
          </a:blip>
          <a:srcRect b="0" l="0" r="0" t="0"/>
          <a:stretch/>
        </p:blipFill>
        <p:spPr>
          <a:xfrm>
            <a:off x="576590" y="23118"/>
            <a:ext cx="2649477" cy="1166001"/>
          </a:xfrm>
          <a:prstGeom prst="rect">
            <a:avLst/>
          </a:prstGeom>
          <a:noFill/>
          <a:ln>
            <a:noFill/>
          </a:ln>
        </p:spPr>
      </p:pic>
      <p:sp>
        <p:nvSpPr>
          <p:cNvPr id="536" name="Google Shape;536;p38"/>
          <p:cNvSpPr/>
          <p:nvPr/>
        </p:nvSpPr>
        <p:spPr>
          <a:xfrm>
            <a:off x="872836" y="976197"/>
            <a:ext cx="10293928" cy="547558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7" name="Google Shape;537;p38"/>
          <p:cNvSpPr txBox="1"/>
          <p:nvPr/>
        </p:nvSpPr>
        <p:spPr>
          <a:xfrm>
            <a:off x="1108364" y="959807"/>
            <a:ext cx="9859200" cy="60183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الوسطاء والناشرون لهم أهمية كبيرة في التسويق الرقمي لعدة أسباب:</a:t>
            </a:r>
            <a:endParaRPr sz="2200"/>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1- الوصول إلى الجمهور المستهدف</a:t>
            </a:r>
            <a:endParaRPr sz="2200"/>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يعمل الوسطاء والناشرون كقنوات توزيع للمحتوى والإعلانات الرقمية. يتمتعون بقاعدة مستهدفة من الجمهور وتواجدهم الرقمي يسمح لهم بالوصول إلى فئات محددة من العملاء المحتملين. عن طريق استخدام الوسطاء والناشرين المناسبين، يمكن للشركة الوصول إلى الجمهور المستهدف بشكل فعال وزيادة مدى تواجده ورؤيته.</a:t>
            </a:r>
            <a:endParaRPr sz="2200"/>
          </a:p>
          <a:p>
            <a:pPr indent="0" lvl="0" marL="0" marR="0" rtl="1" algn="just">
              <a:lnSpc>
                <a:spcPct val="150000"/>
              </a:lnSpc>
              <a:spcBef>
                <a:spcPts val="0"/>
              </a:spcBef>
              <a:spcAft>
                <a:spcPts val="0"/>
              </a:spcAft>
              <a:buNone/>
            </a:pPr>
            <a:r>
              <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2- تعزيز الشهرة والثقة</a:t>
            </a:r>
            <a:endParaRPr sz="2200"/>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الوسطاء والناشرون الموثوق بهم يمتلكون سمعة جيدة وشهرة في السوق الرقمية. بالتعاون معهم، يمكن للعمل أن يستفيد من هذه الشهرة والثقة لبناء صورة إيجابية وتعزيز مصداقيته وتوثيق مكانته في السوق.</a:t>
            </a:r>
            <a:endParaRPr sz="2200"/>
          </a:p>
          <a:p>
            <a:pPr indent="0" lvl="0" marL="0" marR="0" rtl="1" algn="just">
              <a:lnSpc>
                <a:spcPct val="150000"/>
              </a:lnSpc>
              <a:spcBef>
                <a:spcPts val="0"/>
              </a:spcBef>
              <a:spcAft>
                <a:spcPts val="0"/>
              </a:spcAft>
              <a:buNone/>
            </a:pPr>
            <a:r>
              <a:t/>
            </a:r>
            <a:endParaRPr sz="2200">
              <a:solidFill>
                <a:schemeClr val="dk1"/>
              </a:solidFill>
              <a:latin typeface="Tajawal"/>
              <a:ea typeface="Tajawal"/>
              <a:cs typeface="Tajawal"/>
              <a:sym typeface="Tajawal"/>
            </a:endParaRPr>
          </a:p>
        </p:txBody>
      </p:sp>
      <p:pic>
        <p:nvPicPr>
          <p:cNvPr id="538" name="Google Shape;538;p38"/>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39"/>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44" name="Google Shape;544;p39"/>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45" name="Google Shape;545;p39"/>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46" name="Google Shape;546;p39"/>
          <p:cNvPicPr preferRelativeResize="0"/>
          <p:nvPr/>
        </p:nvPicPr>
        <p:blipFill rotWithShape="1">
          <a:blip r:embed="rId3">
            <a:alphaModFix/>
          </a:blip>
          <a:srcRect b="0" l="0" r="0" t="0"/>
          <a:stretch/>
        </p:blipFill>
        <p:spPr>
          <a:xfrm>
            <a:off x="10068543" y="6451784"/>
            <a:ext cx="1879649" cy="309233"/>
          </a:xfrm>
          <a:prstGeom prst="rect">
            <a:avLst/>
          </a:prstGeom>
          <a:noFill/>
          <a:ln>
            <a:noFill/>
          </a:ln>
        </p:spPr>
      </p:pic>
      <p:pic>
        <p:nvPicPr>
          <p:cNvPr id="547" name="Google Shape;547;p39"/>
          <p:cNvPicPr preferRelativeResize="0"/>
          <p:nvPr/>
        </p:nvPicPr>
        <p:blipFill rotWithShape="1">
          <a:blip r:embed="rId4">
            <a:alphaModFix/>
          </a:blip>
          <a:srcRect b="0" l="0" r="0" t="0"/>
          <a:stretch/>
        </p:blipFill>
        <p:spPr>
          <a:xfrm>
            <a:off x="576590" y="23118"/>
            <a:ext cx="2649477" cy="1166001"/>
          </a:xfrm>
          <a:prstGeom prst="rect">
            <a:avLst/>
          </a:prstGeom>
          <a:noFill/>
          <a:ln>
            <a:noFill/>
          </a:ln>
        </p:spPr>
      </p:pic>
      <p:sp>
        <p:nvSpPr>
          <p:cNvPr id="548" name="Google Shape;548;p39"/>
          <p:cNvSpPr/>
          <p:nvPr/>
        </p:nvSpPr>
        <p:spPr>
          <a:xfrm>
            <a:off x="872836" y="796081"/>
            <a:ext cx="10293928" cy="565937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9" name="Google Shape;549;p39"/>
          <p:cNvSpPr txBox="1"/>
          <p:nvPr/>
        </p:nvSpPr>
        <p:spPr>
          <a:xfrm>
            <a:off x="1108364" y="1188407"/>
            <a:ext cx="9859200" cy="5125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الوسطاء والناشرون لهم أهمية كبيرة في التسويق الرقمي لعدة أسباب:</a:t>
            </a:r>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3- تحسين استهداف الإعلانات</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الوسطاء والناشرون يمتلكون معلومات قيمة حول الجمهور المستهدف واهتماماته وسلوكه الرقمي. من خلال التعاون معهم، يمكن للشركة تحسين استهداف الإعلانات وتوجيهها للجمهور المناسب بناءً على البيانات المتاحة. هذا يزيد من فعالية الإعلانات ويزيد من احتمالية تحقيق النتائج المرجوة.</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200">
                <a:solidFill>
                  <a:schemeClr val="dk1"/>
                </a:solidFill>
                <a:latin typeface="Tajawal"/>
                <a:ea typeface="Tajawal"/>
                <a:cs typeface="Tajawal"/>
                <a:sym typeface="Tajawal"/>
              </a:rPr>
              <a:t>4- تحقيق النتائج والمبيعات</a:t>
            </a:r>
            <a:endParaRPr sz="2200">
              <a:solidFill>
                <a:schemeClr val="dk1"/>
              </a:solidFill>
              <a:latin typeface="Tajawal"/>
              <a:ea typeface="Tajawal"/>
              <a:cs typeface="Tajawal"/>
              <a:sym typeface="Tajawal"/>
            </a:endParaRPr>
          </a:p>
          <a:p>
            <a:pPr indent="0" lvl="0" marL="0" marR="0" rtl="1" algn="just">
              <a:lnSpc>
                <a:spcPct val="150000"/>
              </a:lnSpc>
              <a:spcBef>
                <a:spcPts val="0"/>
              </a:spcBef>
              <a:spcAft>
                <a:spcPts val="0"/>
              </a:spcAft>
              <a:buNone/>
            </a:pPr>
            <a:r>
              <a:rPr lang="ar-EG" sz="2400">
                <a:solidFill>
                  <a:schemeClr val="dk1"/>
                </a:solidFill>
              </a:rPr>
              <a:t>الوسطاء والناشرون يساهمون في زيادة الوعي بالعلامة التجارية وترويج المنتجات أو الخدمات. يمكن أن يؤدي زيادة التواجد والرؤية الرقمية إلى زيادة حركة المرور إلى موقع العمل أو تطبيقه أو قنواته الرقمية. وبالتالي، تحقيق أهداف الشركة فيما يخص المبيعات. </a:t>
            </a:r>
            <a:endParaRPr sz="2400">
              <a:solidFill>
                <a:schemeClr val="dk1"/>
              </a:solidFill>
            </a:endParaRPr>
          </a:p>
        </p:txBody>
      </p:sp>
      <p:pic>
        <p:nvPicPr>
          <p:cNvPr id="550" name="Google Shape;550;p39"/>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40"/>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56" name="Google Shape;556;p40"/>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57" name="Google Shape;557;p40"/>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8" name="Google Shape;558;p4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59" name="Google Shape;559;p40"/>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60" name="Google Shape;560;p40"/>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61" name="Google Shape;561;p40"/>
          <p:cNvSpPr/>
          <p:nvPr/>
        </p:nvSpPr>
        <p:spPr>
          <a:xfrm>
            <a:off x="872836" y="976197"/>
            <a:ext cx="10293928" cy="48288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2" name="Google Shape;562;p40"/>
          <p:cNvSpPr txBox="1"/>
          <p:nvPr/>
        </p:nvSpPr>
        <p:spPr>
          <a:xfrm>
            <a:off x="1108364" y="1188407"/>
            <a:ext cx="9859265" cy="3693319"/>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400"/>
              <a:buFont typeface="Noto Sans Symbols"/>
              <a:buChar char="❖"/>
            </a:pPr>
            <a:r>
              <a:rPr b="1" lang="ar-EG" sz="2400">
                <a:solidFill>
                  <a:schemeClr val="dk1"/>
                </a:solidFill>
                <a:latin typeface="Arial"/>
                <a:ea typeface="Arial"/>
                <a:cs typeface="Arial"/>
                <a:sym typeface="Arial"/>
              </a:rPr>
              <a:t>قنوات التوزيع في التسويق الرقمي</a:t>
            </a:r>
            <a:endParaRPr/>
          </a:p>
          <a:p>
            <a:pPr indent="0" lvl="0" marL="0" marR="0" rtl="1" algn="just">
              <a:lnSpc>
                <a:spcPct val="150000"/>
              </a:lnSpc>
              <a:spcBef>
                <a:spcPts val="0"/>
              </a:spcBef>
              <a:spcAft>
                <a:spcPts val="0"/>
              </a:spcAft>
              <a:buNone/>
            </a:pPr>
            <a:r>
              <a:rPr b="1" lang="ar-EG" sz="2200" u="sng">
                <a:solidFill>
                  <a:schemeClr val="dk1"/>
                </a:solidFill>
                <a:latin typeface="Arial"/>
                <a:ea typeface="Arial"/>
                <a:cs typeface="Arial"/>
                <a:sym typeface="Arial"/>
              </a:rPr>
              <a:t>هيكل قناة التوزيع</a:t>
            </a:r>
            <a:r>
              <a:rPr b="1" lang="ar-EG" sz="2200">
                <a:solidFill>
                  <a:schemeClr val="dk1"/>
                </a:solidFill>
                <a:latin typeface="Arial"/>
                <a:ea typeface="Arial"/>
                <a:cs typeface="Arial"/>
                <a:sym typeface="Arial"/>
              </a:rPr>
              <a:t> </a:t>
            </a:r>
            <a:r>
              <a:rPr lang="ar-EG" sz="2200">
                <a:solidFill>
                  <a:schemeClr val="dk1"/>
                </a:solidFill>
                <a:latin typeface="Arial"/>
                <a:ea typeface="Arial"/>
                <a:cs typeface="Arial"/>
                <a:sym typeface="Arial"/>
              </a:rPr>
              <a:t>يصف الطريقة التي تقوم بها الشركة المصنعة أو المؤسسة التجارية بتوصيل المنتجات والخدمات لعملائها. تقليديًا، تتكون قناة التوزيع من وسيط واحد أو أكثر، مثل تجار الجملة وتجار التجزئة. </a:t>
            </a:r>
            <a:endParaRPr sz="22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على سبيل المثال، في الماضي كان من غير المرجح أن تقوم دار نشر كتب بتوزيع كتبها مباشرة للمستهلك النهائي، بل كانت تستخدم تجار الجملة الذين يمتلكون مستودعًا كبيرًا به عدد كبير من الكتب المنشورة التي يتم توزيعها بناءً على الطلب إلى الفروع الفردية. </a:t>
            </a:r>
            <a:endParaRPr sz="22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1" lang="ar-EG" sz="2200">
                <a:solidFill>
                  <a:schemeClr val="dk1"/>
                </a:solidFill>
                <a:latin typeface="Arial"/>
                <a:ea typeface="Arial"/>
                <a:cs typeface="Arial"/>
                <a:sym typeface="Arial"/>
              </a:rPr>
              <a:t>قد تحتوي شركة تبيع منتجات تجارية على قناة توزيع أطول تشمل وسطاء أكثر.</a:t>
            </a:r>
            <a:endParaRPr b="1" sz="2200">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sp>
        <p:nvSpPr>
          <p:cNvPr id="567" name="Google Shape;567;p41"/>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68" name="Google Shape;568;p41"/>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69" name="Google Shape;569;p41"/>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70" name="Google Shape;570;p4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71" name="Google Shape;571;p41"/>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72" name="Google Shape;572;p41"/>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73" name="Google Shape;573;p41"/>
          <p:cNvSpPr/>
          <p:nvPr/>
        </p:nvSpPr>
        <p:spPr>
          <a:xfrm>
            <a:off x="872836" y="976196"/>
            <a:ext cx="10293928" cy="5012575"/>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4" name="Google Shape;574;p41"/>
          <p:cNvSpPr txBox="1"/>
          <p:nvPr/>
        </p:nvSpPr>
        <p:spPr>
          <a:xfrm>
            <a:off x="1108364" y="1188407"/>
            <a:ext cx="9859265" cy="4708981"/>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400"/>
              <a:buFont typeface="Noto Sans Symbols"/>
              <a:buChar char="❖"/>
            </a:pPr>
            <a:r>
              <a:rPr b="1" lang="ar-EG" sz="2400">
                <a:solidFill>
                  <a:schemeClr val="dk1"/>
                </a:solidFill>
                <a:latin typeface="Arial"/>
                <a:ea typeface="Arial"/>
                <a:cs typeface="Arial"/>
                <a:sym typeface="Arial"/>
              </a:rPr>
              <a:t>قنوات التوزيع في التسويق الرقمي</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يمكن أن تتغير العلاقة بين الشركة وشركاء قناة التوزيع/الموزعين بشكل جذري بفضل الفرص التي توفرها القنوات الرقمية: الويب والهواتف المحمولة وشبكات التواصل الاجتماعي. يحدث ذلك لأن الإنترنت يوفر وسيلة لتجاوز/الاستغناء عن بعض شركاء التوزيع. تُعرف هذه العملية بمصطلح "</a:t>
            </a:r>
            <a:r>
              <a:rPr b="1" lang="ar-EG" sz="2200" u="sng">
                <a:solidFill>
                  <a:schemeClr val="dk1"/>
                </a:solidFill>
                <a:latin typeface="Arial"/>
                <a:ea typeface="Arial"/>
                <a:cs typeface="Arial"/>
                <a:sym typeface="Arial"/>
              </a:rPr>
              <a:t>إزالة الوسيط</a:t>
            </a:r>
            <a:r>
              <a:rPr lang="ar-EG" sz="2200">
                <a:solidFill>
                  <a:schemeClr val="dk1"/>
                </a:solidFill>
                <a:latin typeface="Arial"/>
                <a:ea typeface="Arial"/>
                <a:cs typeface="Arial"/>
                <a:sym typeface="Arial"/>
              </a:rPr>
              <a:t>". </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على سبيل المثال، تمتلك دور النشر مثل بيرسون الآن خيارًا لبيع الكتب الإلكترونية مباشرة للطلاب أو القراء، مما يقضي على الحاجة إلى دفع رسوم التوزيع لتجار الجملة أو تجار التجزئة في هذه الحالة.</a:t>
            </a:r>
            <a:endParaRPr/>
          </a:p>
          <a:p>
            <a:pPr indent="0" lvl="0" marL="0" marR="0" rtl="1" algn="just">
              <a:lnSpc>
                <a:spcPct val="150000"/>
              </a:lnSpc>
              <a:spcBef>
                <a:spcPts val="0"/>
              </a:spcBef>
              <a:spcAft>
                <a:spcPts val="0"/>
              </a:spcAft>
              <a:buNone/>
            </a:pPr>
            <a:r>
              <a:t/>
            </a:r>
            <a:endParaRPr sz="22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1" lang="ar-EG" sz="2200" u="sng">
                <a:solidFill>
                  <a:schemeClr val="dk1"/>
                </a:solidFill>
                <a:latin typeface="Arial"/>
                <a:ea typeface="Arial"/>
                <a:cs typeface="Arial"/>
                <a:sym typeface="Arial"/>
              </a:rPr>
              <a:t>إزالة الوسيط </a:t>
            </a:r>
            <a:r>
              <a:rPr b="1" lang="ar-EG" sz="2200">
                <a:solidFill>
                  <a:schemeClr val="dk1"/>
                </a:solidFill>
                <a:latin typeface="Arial"/>
                <a:ea typeface="Arial"/>
                <a:cs typeface="Arial"/>
                <a:sym typeface="Arial"/>
              </a:rPr>
              <a:t>Disintermediation</a:t>
            </a:r>
            <a:r>
              <a:rPr lang="ar-EG" sz="2200">
                <a:solidFill>
                  <a:schemeClr val="dk1"/>
                </a:solidFill>
                <a:latin typeface="Arial"/>
                <a:ea typeface="Arial"/>
                <a:cs typeface="Arial"/>
                <a:sym typeface="Arial"/>
              </a:rPr>
              <a:t>: هي الحالة التي يتم فيها إزالة وسطاء مثل الموزعين أو الوسطاء الذين كانوا يربطون الشركة بعملائها.</a:t>
            </a:r>
            <a:endParaRPr sz="2200">
              <a:solidFill>
                <a:schemeClr val="dk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42"/>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80" name="Google Shape;580;p42"/>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81" name="Google Shape;581;p42"/>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82" name="Google Shape;582;p42"/>
          <p:cNvPicPr preferRelativeResize="0"/>
          <p:nvPr/>
        </p:nvPicPr>
        <p:blipFill rotWithShape="1">
          <a:blip r:embed="rId3">
            <a:alphaModFix/>
          </a:blip>
          <a:srcRect b="0" l="0" r="0" t="0"/>
          <a:stretch/>
        </p:blipFill>
        <p:spPr>
          <a:xfrm>
            <a:off x="10068543" y="6451784"/>
            <a:ext cx="1879649" cy="309233"/>
          </a:xfrm>
          <a:prstGeom prst="rect">
            <a:avLst/>
          </a:prstGeom>
          <a:noFill/>
          <a:ln>
            <a:noFill/>
          </a:ln>
        </p:spPr>
      </p:pic>
      <p:pic>
        <p:nvPicPr>
          <p:cNvPr id="583" name="Google Shape;583;p42"/>
          <p:cNvPicPr preferRelativeResize="0"/>
          <p:nvPr/>
        </p:nvPicPr>
        <p:blipFill rotWithShape="1">
          <a:blip r:embed="rId4">
            <a:alphaModFix/>
          </a:blip>
          <a:srcRect b="0" l="0" r="0" t="0"/>
          <a:stretch/>
        </p:blipFill>
        <p:spPr>
          <a:xfrm>
            <a:off x="576590" y="23118"/>
            <a:ext cx="2649477" cy="1166001"/>
          </a:xfrm>
          <a:prstGeom prst="rect">
            <a:avLst/>
          </a:prstGeom>
          <a:noFill/>
          <a:ln>
            <a:noFill/>
          </a:ln>
        </p:spPr>
      </p:pic>
      <p:sp>
        <p:nvSpPr>
          <p:cNvPr id="584" name="Google Shape;584;p42"/>
          <p:cNvSpPr/>
          <p:nvPr/>
        </p:nvSpPr>
        <p:spPr>
          <a:xfrm>
            <a:off x="576590" y="976196"/>
            <a:ext cx="10590174" cy="5193489"/>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5" name="Google Shape;585;p42"/>
          <p:cNvSpPr txBox="1"/>
          <p:nvPr/>
        </p:nvSpPr>
        <p:spPr>
          <a:xfrm>
            <a:off x="576590" y="952872"/>
            <a:ext cx="10391100" cy="5048700"/>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400"/>
              <a:buFont typeface="Noto Sans Symbols"/>
              <a:buChar char="❖"/>
            </a:pPr>
            <a:r>
              <a:rPr b="1" lang="ar-EG" sz="2400">
                <a:solidFill>
                  <a:schemeClr val="dk1"/>
                </a:solidFill>
                <a:latin typeface="Arial"/>
                <a:ea typeface="Arial"/>
                <a:cs typeface="Arial"/>
                <a:sym typeface="Arial"/>
              </a:rPr>
              <a:t>قنوات التوزيع في التسويق الرقمي</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في المقابل، نظرًا لأن العملاء لا يزالون بحاجة إلى مساعدة في اختيار بعض المنتجات، فقد يؤدي ذلك إلى إنشاء وسطاء جدد، وهذه العملية تُشار إليها بمصطلح إعادة الوسيط.</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مثال على إعادة الوسيط هو ظهور مواقع المقارنة عبر الإنترنت. هذه المواقع تعمل كوسطاء بين المشترين والبائعين، حيث يتم عرض مجموعة متنوعة من المنتجات أو الخدمات من مختلف البائعين في مكان واحد، مما يسهل على المشترين مقارنة الأسعار والميزات والتقييمات قبل اتخاذ قرار الشراء. بعد اختيار المنتج المناسب، يتم توجيه المشتري إلى موقع البائع لإتمام عملية الشراء. هنا، تعمل مواقع المقارنة كوسيط بين المشتري والبائع، حيث تساعد في تسهيل عملية الشراء وتوفير معلومات مفيدة للمشترين، وتعزز بذلك الوساطة في التسويق الرقمي.</a:t>
            </a:r>
            <a:endParaRPr/>
          </a:p>
          <a:p>
            <a:pPr indent="0" lvl="0" marL="0" marR="0" rtl="1" algn="just">
              <a:lnSpc>
                <a:spcPct val="150000"/>
              </a:lnSpc>
              <a:spcBef>
                <a:spcPts val="0"/>
              </a:spcBef>
              <a:spcAft>
                <a:spcPts val="0"/>
              </a:spcAft>
              <a:buNone/>
            </a:pPr>
            <a:r>
              <a:rPr b="1" lang="ar-EG" sz="2200" u="sng">
                <a:solidFill>
                  <a:schemeClr val="dk1"/>
                </a:solidFill>
                <a:latin typeface="Arial"/>
                <a:ea typeface="Arial"/>
                <a:cs typeface="Arial"/>
                <a:sym typeface="Arial"/>
              </a:rPr>
              <a:t>إعادة الوسيط  </a:t>
            </a:r>
            <a:r>
              <a:rPr b="1" lang="ar-EG" sz="2200">
                <a:solidFill>
                  <a:schemeClr val="dk1"/>
                </a:solidFill>
                <a:latin typeface="Arial"/>
                <a:ea typeface="Arial"/>
                <a:cs typeface="Arial"/>
                <a:sym typeface="Arial"/>
              </a:rPr>
              <a:t>Re-intermediation : </a:t>
            </a:r>
            <a:r>
              <a:rPr lang="ar-EG" sz="2200">
                <a:solidFill>
                  <a:schemeClr val="dk1"/>
                </a:solidFill>
                <a:latin typeface="Arial"/>
                <a:ea typeface="Arial"/>
                <a:cs typeface="Arial"/>
                <a:sym typeface="Arial"/>
              </a:rPr>
              <a:t>إنشاء وسطاء جدد بين العملاء والموردين يقدمون خدمات مثل البحث عن الموردين وتقييم المنتجات</a:t>
            </a:r>
            <a:endParaRPr sz="2200">
              <a:solidFill>
                <a:schemeClr val="dk1"/>
              </a:solidFill>
              <a:latin typeface="Arial"/>
              <a:ea typeface="Arial"/>
              <a:cs typeface="Arial"/>
              <a:sym typeface="Arial"/>
            </a:endParaRPr>
          </a:p>
        </p:txBody>
      </p:sp>
      <p:pic>
        <p:nvPicPr>
          <p:cNvPr id="586" name="Google Shape;586;p4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sp>
        <p:nvSpPr>
          <p:cNvPr id="591" name="Google Shape;591;p43"/>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92" name="Google Shape;592;p43"/>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593" name="Google Shape;593;p43"/>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94" name="Google Shape;594;p4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95" name="Google Shape;595;p43"/>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596" name="Google Shape;596;p43"/>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597" name="Google Shape;597;p43"/>
          <p:cNvSpPr/>
          <p:nvPr/>
        </p:nvSpPr>
        <p:spPr>
          <a:xfrm>
            <a:off x="872836" y="976197"/>
            <a:ext cx="10293928" cy="4921192"/>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98" name="Google Shape;598;p43"/>
          <p:cNvSpPr txBox="1"/>
          <p:nvPr/>
        </p:nvSpPr>
        <p:spPr>
          <a:xfrm>
            <a:off x="1108364" y="1188407"/>
            <a:ext cx="9859265" cy="4708981"/>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400"/>
              <a:buFont typeface="Noto Sans Symbols"/>
              <a:buChar char="❖"/>
            </a:pPr>
            <a:r>
              <a:rPr b="1" lang="ar-EG" sz="2400">
                <a:solidFill>
                  <a:schemeClr val="dk1"/>
                </a:solidFill>
                <a:latin typeface="Arial"/>
                <a:ea typeface="Arial"/>
                <a:cs typeface="Arial"/>
                <a:sym typeface="Arial"/>
              </a:rPr>
              <a:t>قنوات التوزيع في التسويق الرقمي</a:t>
            </a:r>
            <a:endParaRPr/>
          </a:p>
          <a:p>
            <a:pPr indent="0" lvl="0" marL="0" marR="0" rtl="1" algn="just">
              <a:lnSpc>
                <a:spcPct val="150000"/>
              </a:lnSpc>
              <a:spcBef>
                <a:spcPts val="0"/>
              </a:spcBef>
              <a:spcAft>
                <a:spcPts val="0"/>
              </a:spcAft>
              <a:buNone/>
            </a:pPr>
            <a:r>
              <a:rPr b="1" lang="ar-EG" sz="2200">
                <a:solidFill>
                  <a:schemeClr val="dk1"/>
                </a:solidFill>
                <a:latin typeface="Arial"/>
                <a:ea typeface="Arial"/>
                <a:cs typeface="Arial"/>
                <a:sym typeface="Arial"/>
              </a:rPr>
              <a:t>ما هي تداعيات/آثار إعادة الوسيط في التسويق الرقمي؟</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للمسوّق، تنطوي إعادة الوسيطة على تحديات وفرص. </a:t>
            </a:r>
            <a:endParaRPr sz="2200">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من الناحية الإيجابية، يمكن للمسوّقين استخدام الوسطاء الجدد كوسيلة للوصول إلى العملاء بشكل أكثر فعالية وفي الوقت المناسب. على سبيل المثال، يمكن لشركة تصنيع منتجات إلكترونية استخدام موقع إلكتروني متخصص لعرض منتجاتها والتفاعل مع العملاء مباشرةً دون الحاجة لوسيط تقليدي.</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مع ذلك، يجب أيضًا على المسوّقين التأكد من تواجدهم كمورّدين في الوسطاء الجدد الذين يتعاملون مع فئة العملاء التي يستهدفونها. على سبيل المثال، يمكن لشركة تجارية استهداف الوسطاء الرقميين المتخصصين في مجال الملابس الرياضية للوصول إلى جمهور مستهدف محدد.</a:t>
            </a:r>
            <a:endParaRPr sz="220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2" name="Shape 602"/>
        <p:cNvGrpSpPr/>
        <p:nvPr/>
      </p:nvGrpSpPr>
      <p:grpSpPr>
        <a:xfrm>
          <a:off x="0" y="0"/>
          <a:ext cx="0" cy="0"/>
          <a:chOff x="0" y="0"/>
          <a:chExt cx="0" cy="0"/>
        </a:xfrm>
      </p:grpSpPr>
      <p:sp>
        <p:nvSpPr>
          <p:cNvPr id="603" name="Google Shape;603;p44"/>
          <p:cNvSpPr/>
          <p:nvPr/>
        </p:nvSpPr>
        <p:spPr>
          <a:xfrm>
            <a:off x="973394" y="2"/>
            <a:ext cx="11218607" cy="3170902"/>
          </a:xfrm>
          <a:prstGeom prst="rect">
            <a:avLst/>
          </a:prstGeom>
          <a:solidFill>
            <a:srgbClr val="7F6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04" name="Google Shape;604;p44"/>
          <p:cNvSpPr txBox="1"/>
          <p:nvPr/>
        </p:nvSpPr>
        <p:spPr>
          <a:xfrm>
            <a:off x="4668984" y="297472"/>
            <a:ext cx="686807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chemeClr val="lt1"/>
                </a:solidFill>
                <a:latin typeface="Tajawal Medium"/>
                <a:ea typeface="Tajawal Medium"/>
                <a:cs typeface="Tajawal Medium"/>
                <a:sym typeface="Tajawal Medium"/>
              </a:rPr>
              <a:t>تحليل الوسطاء في بيئة التسويق الرقمي</a:t>
            </a:r>
            <a:endParaRPr b="1" sz="2800">
              <a:solidFill>
                <a:schemeClr val="lt1"/>
              </a:solidFill>
              <a:latin typeface="Tajawal Medium"/>
              <a:ea typeface="Tajawal Medium"/>
              <a:cs typeface="Tajawal Medium"/>
              <a:sym typeface="Tajawal Medium"/>
            </a:endParaRPr>
          </a:p>
        </p:txBody>
      </p:sp>
      <p:sp>
        <p:nvSpPr>
          <p:cNvPr id="605" name="Google Shape;605;p44"/>
          <p:cNvSpPr/>
          <p:nvPr/>
        </p:nvSpPr>
        <p:spPr>
          <a:xfrm>
            <a:off x="367466" y="78262"/>
            <a:ext cx="1404457" cy="1166000"/>
          </a:xfrm>
          <a:prstGeom prst="rect">
            <a:avLst/>
          </a:prstGeom>
          <a:solidFill>
            <a:srgbClr val="7F600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06" name="Google Shape;606;p4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607" name="Google Shape;607;p44"/>
          <p:cNvPicPr preferRelativeResize="0"/>
          <p:nvPr/>
        </p:nvPicPr>
        <p:blipFill rotWithShape="1">
          <a:blip r:embed="rId4">
            <a:alphaModFix/>
          </a:blip>
          <a:srcRect b="0" l="0" r="0" t="0"/>
          <a:stretch/>
        </p:blipFill>
        <p:spPr>
          <a:xfrm>
            <a:off x="10068543" y="6451784"/>
            <a:ext cx="1879649" cy="309233"/>
          </a:xfrm>
          <a:prstGeom prst="rect">
            <a:avLst/>
          </a:prstGeom>
          <a:noFill/>
          <a:ln>
            <a:noFill/>
          </a:ln>
        </p:spPr>
      </p:pic>
      <p:pic>
        <p:nvPicPr>
          <p:cNvPr id="608" name="Google Shape;608;p44"/>
          <p:cNvPicPr preferRelativeResize="0"/>
          <p:nvPr/>
        </p:nvPicPr>
        <p:blipFill rotWithShape="1">
          <a:blip r:embed="rId5">
            <a:alphaModFix/>
          </a:blip>
          <a:srcRect b="0" l="0" r="0" t="0"/>
          <a:stretch/>
        </p:blipFill>
        <p:spPr>
          <a:xfrm>
            <a:off x="576590" y="23118"/>
            <a:ext cx="2649477" cy="1166001"/>
          </a:xfrm>
          <a:prstGeom prst="rect">
            <a:avLst/>
          </a:prstGeom>
          <a:noFill/>
          <a:ln>
            <a:noFill/>
          </a:ln>
        </p:spPr>
      </p:pic>
      <p:sp>
        <p:nvSpPr>
          <p:cNvPr id="609" name="Google Shape;609;p44"/>
          <p:cNvSpPr/>
          <p:nvPr/>
        </p:nvSpPr>
        <p:spPr>
          <a:xfrm>
            <a:off x="872836" y="976196"/>
            <a:ext cx="10293928" cy="4122277"/>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0" name="Google Shape;610;p44"/>
          <p:cNvSpPr txBox="1"/>
          <p:nvPr/>
        </p:nvSpPr>
        <p:spPr>
          <a:xfrm>
            <a:off x="1108364" y="1188407"/>
            <a:ext cx="9859265" cy="2677656"/>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chemeClr val="dk1"/>
              </a:buClr>
              <a:buSzPts val="2400"/>
              <a:buFont typeface="Noto Sans Symbols"/>
              <a:buChar char="❖"/>
            </a:pPr>
            <a:r>
              <a:rPr b="1" lang="ar-EG" sz="2400">
                <a:solidFill>
                  <a:schemeClr val="dk1"/>
                </a:solidFill>
                <a:latin typeface="Arial"/>
                <a:ea typeface="Arial"/>
                <a:cs typeface="Arial"/>
                <a:sym typeface="Arial"/>
              </a:rPr>
              <a:t>قنوات التوزيع في التسويق الرقمي</a:t>
            </a:r>
            <a:endParaRPr/>
          </a:p>
          <a:p>
            <a:pPr indent="0" lvl="0" marL="0" marR="0" rtl="1" algn="just">
              <a:lnSpc>
                <a:spcPct val="150000"/>
              </a:lnSpc>
              <a:spcBef>
                <a:spcPts val="0"/>
              </a:spcBef>
              <a:spcAft>
                <a:spcPts val="0"/>
              </a:spcAft>
              <a:buNone/>
            </a:pPr>
            <a:r>
              <a:rPr b="1" lang="ar-EG" sz="2200">
                <a:solidFill>
                  <a:schemeClr val="dk1"/>
                </a:solidFill>
                <a:latin typeface="Arial"/>
                <a:ea typeface="Arial"/>
                <a:cs typeface="Arial"/>
                <a:sym typeface="Arial"/>
              </a:rPr>
              <a:t>ما هي تداعيات/آثار إعادة الوسيط في التسويق الرقمي؟</a:t>
            </a:r>
            <a:endParaRPr/>
          </a:p>
          <a:p>
            <a:pPr indent="0" lvl="0" marL="0" marR="0" rtl="1" algn="just">
              <a:lnSpc>
                <a:spcPct val="150000"/>
              </a:lnSpc>
              <a:spcBef>
                <a:spcPts val="0"/>
              </a:spcBef>
              <a:spcAft>
                <a:spcPts val="0"/>
              </a:spcAft>
              <a:buNone/>
            </a:pPr>
            <a:r>
              <a:rPr lang="ar-EG" sz="2200">
                <a:solidFill>
                  <a:schemeClr val="dk1"/>
                </a:solidFill>
                <a:latin typeface="Arial"/>
                <a:ea typeface="Arial"/>
                <a:cs typeface="Arial"/>
                <a:sym typeface="Arial"/>
              </a:rPr>
              <a:t>بالإضافة إلى ذلك، يجب على المسوّقين النظر في كيفية تكامل قواعد البيانات والمعلومات بينهم وبين الوسطاء الجدد. على سبيل المثال، يمكن لشركة استخدام قاعدة بيانات الأسعار الخاصة بها وتكاملها مع قاعدة بيانات موقع الوسيط الجديد، مما يسمح للعملاء بالاطلاع على أسعار المنتجات ومقارنتها قبل الشراء.</a:t>
            </a:r>
            <a:endParaRPr sz="2200">
              <a:solidFill>
                <a:schemeClr val="dk1"/>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4" name="Shape 614"/>
        <p:cNvGrpSpPr/>
        <p:nvPr/>
      </p:nvGrpSpPr>
      <p:grpSpPr>
        <a:xfrm>
          <a:off x="0" y="0"/>
          <a:ext cx="0" cy="0"/>
          <a:chOff x="0" y="0"/>
          <a:chExt cx="0" cy="0"/>
        </a:xfrm>
      </p:grpSpPr>
      <p:pic>
        <p:nvPicPr>
          <p:cNvPr id="615" name="Google Shape;615;p45"/>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616" name="Google Shape;616;p45"/>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5400">
                <a:solidFill>
                  <a:schemeClr val="lt1"/>
                </a:solidFill>
                <a:latin typeface="Tajawal Medium"/>
                <a:ea typeface="Tajawal Medium"/>
                <a:cs typeface="Tajawal Medium"/>
                <a:sym typeface="Tajawal Medium"/>
              </a:rPr>
              <a:t>Thank You</a:t>
            </a:r>
            <a:endParaRPr/>
          </a:p>
        </p:txBody>
      </p:sp>
      <p:pic>
        <p:nvPicPr>
          <p:cNvPr id="617" name="Google Shape;617;p45"/>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18" name="Google Shape;618;p45"/>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619" name="Google Shape;619;p4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620" name="Google Shape;620;p45"/>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
        <p:nvSpPr>
          <p:cNvPr id="621" name="Google Shape;621;p45"/>
          <p:cNvSpPr/>
          <p:nvPr/>
        </p:nvSpPr>
        <p:spPr>
          <a:xfrm>
            <a:off x="1399308" y="2272145"/>
            <a:ext cx="7054653" cy="2854037"/>
          </a:xfrm>
          <a:prstGeom prst="roundRect">
            <a:avLst>
              <a:gd fmla="val 16667" name="adj"/>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ar-EG" sz="4200">
                <a:solidFill>
                  <a:schemeClr val="lt1"/>
                </a:solidFill>
                <a:latin typeface="Calibri"/>
                <a:ea typeface="Calibri"/>
                <a:cs typeface="Calibri"/>
                <a:sym typeface="Calibri"/>
              </a:rPr>
              <a:t>شكراً</a:t>
            </a:r>
            <a:endParaRPr b="1" sz="42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