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67"/>
  </p:notesMasterIdLst>
  <p:sldIdLst>
    <p:sldId id="480" r:id="rId6"/>
    <p:sldId id="303" r:id="rId7"/>
    <p:sldId id="620" r:id="rId8"/>
    <p:sldId id="755" r:id="rId9"/>
    <p:sldId id="756" r:id="rId10"/>
    <p:sldId id="800" r:id="rId11"/>
    <p:sldId id="758" r:id="rId12"/>
    <p:sldId id="757" r:id="rId13"/>
    <p:sldId id="760" r:id="rId14"/>
    <p:sldId id="759" r:id="rId15"/>
    <p:sldId id="763" r:id="rId16"/>
    <p:sldId id="764" r:id="rId17"/>
    <p:sldId id="765" r:id="rId18"/>
    <p:sldId id="766" r:id="rId19"/>
    <p:sldId id="767" r:id="rId20"/>
    <p:sldId id="768" r:id="rId21"/>
    <p:sldId id="762" r:id="rId22"/>
    <p:sldId id="769" r:id="rId23"/>
    <p:sldId id="771" r:id="rId24"/>
    <p:sldId id="772" r:id="rId25"/>
    <p:sldId id="773" r:id="rId26"/>
    <p:sldId id="774" r:id="rId27"/>
    <p:sldId id="775" r:id="rId28"/>
    <p:sldId id="776" r:id="rId29"/>
    <p:sldId id="777" r:id="rId30"/>
    <p:sldId id="778" r:id="rId31"/>
    <p:sldId id="779" r:id="rId32"/>
    <p:sldId id="780" r:id="rId33"/>
    <p:sldId id="781" r:id="rId34"/>
    <p:sldId id="782" r:id="rId35"/>
    <p:sldId id="783" r:id="rId36"/>
    <p:sldId id="784" r:id="rId37"/>
    <p:sldId id="785" r:id="rId38"/>
    <p:sldId id="786" r:id="rId39"/>
    <p:sldId id="787" r:id="rId40"/>
    <p:sldId id="788" r:id="rId41"/>
    <p:sldId id="789" r:id="rId42"/>
    <p:sldId id="790" r:id="rId43"/>
    <p:sldId id="791" r:id="rId44"/>
    <p:sldId id="792" r:id="rId45"/>
    <p:sldId id="793" r:id="rId46"/>
    <p:sldId id="794" r:id="rId47"/>
    <p:sldId id="795" r:id="rId48"/>
    <p:sldId id="796" r:id="rId49"/>
    <p:sldId id="797" r:id="rId50"/>
    <p:sldId id="798" r:id="rId51"/>
    <p:sldId id="799" r:id="rId52"/>
    <p:sldId id="804" r:id="rId53"/>
    <p:sldId id="805" r:id="rId54"/>
    <p:sldId id="806" r:id="rId55"/>
    <p:sldId id="807" r:id="rId56"/>
    <p:sldId id="808" r:id="rId57"/>
    <p:sldId id="809" r:id="rId58"/>
    <p:sldId id="810" r:id="rId59"/>
    <p:sldId id="811" r:id="rId60"/>
    <p:sldId id="812" r:id="rId61"/>
    <p:sldId id="801" r:id="rId62"/>
    <p:sldId id="802" r:id="rId63"/>
    <p:sldId id="803" r:id="rId64"/>
    <p:sldId id="761"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0"/>
            <p14:sldId id="755"/>
            <p14:sldId id="756"/>
            <p14:sldId id="800"/>
            <p14:sldId id="758"/>
            <p14:sldId id="757"/>
            <p14:sldId id="760"/>
            <p14:sldId id="759"/>
            <p14:sldId id="763"/>
            <p14:sldId id="764"/>
            <p14:sldId id="765"/>
            <p14:sldId id="766"/>
            <p14:sldId id="767"/>
            <p14:sldId id="768"/>
            <p14:sldId id="762"/>
            <p14:sldId id="769"/>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4"/>
            <p14:sldId id="805"/>
            <p14:sldId id="806"/>
            <p14:sldId id="807"/>
            <p14:sldId id="808"/>
            <p14:sldId id="809"/>
            <p14:sldId id="810"/>
            <p14:sldId id="811"/>
            <p14:sldId id="812"/>
            <p14:sldId id="801"/>
            <p14:sldId id="802"/>
            <p14:sldId id="803"/>
            <p14:sldId id="7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59" autoAdjust="0"/>
    <p:restoredTop sz="93738" autoAdjust="0"/>
  </p:normalViewPr>
  <p:slideViewPr>
    <p:cSldViewPr snapToGrid="0">
      <p:cViewPr varScale="1">
        <p:scale>
          <a:sx n="64" d="100"/>
          <a:sy n="64" d="100"/>
        </p:scale>
        <p:origin x="93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6" y="5919857"/>
            <a:ext cx="322314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الرابعة</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JO" sz="3200" b="1" dirty="0" smtClean="0">
                <a:cs typeface="+mj-cs"/>
              </a:rPr>
              <a:t>خطة المشروع البحثي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194616" y="529246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8F2D6F91-78DB-C333-FFAC-FF52CB9F2DF3}"/>
              </a:ext>
            </a:extLst>
          </p:cNvPr>
          <p:cNvSpPr txBox="1"/>
          <p:nvPr/>
        </p:nvSpPr>
        <p:spPr>
          <a:xfrm>
            <a:off x="194615" y="4957460"/>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669542"/>
          </a:xfrm>
          <a:prstGeom prst="rect">
            <a:avLst/>
          </a:prstGeom>
          <a:noFill/>
        </p:spPr>
        <p:txBody>
          <a:bodyPr wrap="square" rtlCol="0">
            <a:spAutoFit/>
          </a:bodyPr>
          <a:lstStyle/>
          <a:p>
            <a:pPr algn="ctr" rtl="1">
              <a:lnSpc>
                <a:spcPct val="150000"/>
              </a:lnSpc>
            </a:pPr>
            <a:r>
              <a:rPr lang="ar-JO" sz="2800" b="1" dirty="0" smtClean="0">
                <a:cs typeface="+mj-cs"/>
              </a:rPr>
              <a:t>تحليل البيانات</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a:t>
            </a:r>
            <a:r>
              <a:rPr lang="ar-JO" sz="2800" b="1" dirty="0" smtClean="0">
                <a:solidFill>
                  <a:prstClr val="black"/>
                </a:solidFill>
                <a:latin typeface="Times New Roman" panose="02020603050405020304" pitchFamily="18" charset="0"/>
                <a:cs typeface="Times New Roman" panose="02020603050405020304" pitchFamily="18" charset="0"/>
              </a:rPr>
              <a:t>الرابعة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3033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000" dirty="0" smtClean="0">
                <a:solidFill>
                  <a:prstClr val="black"/>
                </a:solidFill>
                <a:latin typeface="Times New Roman" panose="02020603050405020304" pitchFamily="18" charset="0"/>
                <a:cs typeface="Times New Roman" panose="02020603050405020304" pitchFamily="18" charset="0"/>
              </a:rPr>
              <a:t>خطة المشروع البحثي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الاهداف </a:t>
            </a:r>
            <a:r>
              <a:rPr lang="ar-JO" sz="2400" dirty="0">
                <a:solidFill>
                  <a:prstClr val="black"/>
                </a:solidFill>
                <a:cs typeface="Times New Roman" panose="02020603050405020304" pitchFamily="18" charset="0"/>
              </a:rPr>
              <a:t>الاساسية لتحليل البيانات.</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أنواع </a:t>
            </a:r>
            <a:r>
              <a:rPr lang="ar-JO" sz="2400" dirty="0">
                <a:solidFill>
                  <a:prstClr val="black"/>
                </a:solidFill>
                <a:cs typeface="Times New Roman" panose="02020603050405020304" pitchFamily="18" charset="0"/>
              </a:rPr>
              <a:t>البيانات: (كمية ونوعية)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المرحلة </a:t>
            </a:r>
            <a:r>
              <a:rPr lang="ar-JO" sz="2400" dirty="0">
                <a:solidFill>
                  <a:prstClr val="black"/>
                </a:solidFill>
                <a:cs typeface="Times New Roman" panose="02020603050405020304" pitchFamily="18" charset="0"/>
              </a:rPr>
              <a:t>الأولى: عرض وتحليل البيانات باستخدام برنامج </a:t>
            </a:r>
            <a:r>
              <a:rPr lang="en-US" sz="2400" dirty="0" smtClean="0">
                <a:solidFill>
                  <a:prstClr val="black"/>
                </a:solidFill>
                <a:cs typeface="Times New Roman" panose="02020603050405020304" pitchFamily="18" charset="0"/>
              </a:rPr>
              <a:t>SPSS</a:t>
            </a:r>
            <a:r>
              <a:rPr lang="ar-JO" sz="2400" dirty="0" smtClean="0">
                <a:solidFill>
                  <a:prstClr val="black"/>
                </a:solidFill>
                <a:cs typeface="Times New Roman" panose="02020603050405020304" pitchFamily="18" charset="0"/>
              </a:rPr>
              <a:t>.</a:t>
            </a:r>
            <a:endParaRPr lang="ar-JO" sz="2400" dirty="0">
              <a:solidFill>
                <a:prstClr val="black"/>
              </a:solidFill>
              <a:cs typeface="Times New Roman" panose="02020603050405020304" pitchFamily="18" charset="0"/>
            </a:endParaRP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المرحلة </a:t>
            </a:r>
            <a:r>
              <a:rPr lang="ar-JO" sz="2400" dirty="0">
                <a:solidFill>
                  <a:prstClr val="black"/>
                </a:solidFill>
                <a:cs typeface="Times New Roman" panose="02020603050405020304" pitchFamily="18" charset="0"/>
              </a:rPr>
              <a:t>الثانية: وصف البيانات باستخدام المقاييس الإحصائية.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المرحلة </a:t>
            </a:r>
            <a:r>
              <a:rPr lang="ar-JO" sz="2400" dirty="0">
                <a:solidFill>
                  <a:prstClr val="black"/>
                </a:solidFill>
                <a:cs typeface="Times New Roman" panose="02020603050405020304" pitchFamily="18" charset="0"/>
              </a:rPr>
              <a:t>الثالثة: تحليل البيانات باستخدام برنامج </a:t>
            </a:r>
            <a:r>
              <a:rPr lang="en-US" sz="2400" dirty="0" smtClean="0">
                <a:solidFill>
                  <a:prstClr val="black"/>
                </a:solidFill>
                <a:cs typeface="Times New Roman" panose="02020603050405020304" pitchFamily="18" charset="0"/>
              </a:rPr>
              <a:t>SPSS</a:t>
            </a:r>
            <a:endParaRPr lang="en-US" sz="2400" dirty="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929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تفسير </a:t>
            </a:r>
            <a:r>
              <a:rPr lang="ar-JO" sz="2400" dirty="0">
                <a:solidFill>
                  <a:prstClr val="black"/>
                </a:solidFill>
                <a:cs typeface="Times New Roman" panose="02020603050405020304" pitchFamily="18" charset="0"/>
              </a:rPr>
              <a:t>نتائج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كتابة </a:t>
            </a:r>
            <a:r>
              <a:rPr lang="ar-JO" sz="2400" dirty="0">
                <a:solidFill>
                  <a:prstClr val="black"/>
                </a:solidFill>
                <a:cs typeface="Times New Roman" panose="02020603050405020304" pitchFamily="18" charset="0"/>
              </a:rPr>
              <a:t>توصيات البحث</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توثيق </a:t>
            </a:r>
            <a:r>
              <a:rPr lang="ar-JO" sz="2400" dirty="0">
                <a:solidFill>
                  <a:prstClr val="black"/>
                </a:solidFill>
                <a:cs typeface="Times New Roman" panose="02020603050405020304" pitchFamily="18" charset="0"/>
              </a:rPr>
              <a:t>المراجع البحثية</a:t>
            </a:r>
          </a:p>
          <a:p>
            <a:pPr marL="465138" lvl="0" indent="-404813" algn="just" rtl="1">
              <a:lnSpc>
                <a:spcPct val="150000"/>
              </a:lnSpc>
              <a:buFont typeface="Arial" panose="020B0604020202020204" pitchFamily="34" charset="0"/>
              <a:buChar char="•"/>
              <a:defRPr/>
            </a:pPr>
            <a:r>
              <a:rPr lang="ar-JO" sz="2400" dirty="0" smtClean="0">
                <a:solidFill>
                  <a:prstClr val="black"/>
                </a:solidFill>
                <a:cs typeface="Times New Roman" panose="02020603050405020304" pitchFamily="18" charset="0"/>
              </a:rPr>
              <a:t>الملاحق</a:t>
            </a:r>
            <a:r>
              <a:rPr lang="ar-JO" sz="2400" dirty="0">
                <a:solidFill>
                  <a:prstClr val="black"/>
                </a:solidFill>
                <a:cs typeface="Times New Roman" panose="02020603050405020304" pitchFamily="18" charset="0"/>
              </a:rPr>
              <a:t>.</a:t>
            </a:r>
            <a:endParaRPr lang="ar-JO" sz="2400" dirty="0" smtClean="0">
              <a:solidFill>
                <a:prstClr val="black"/>
              </a:solidFill>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733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u="sng"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r>
              <a:rPr kumimoji="0" lang="ar-JO" sz="2400" b="1"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a:t>
            </a:r>
          </a:p>
          <a:p>
            <a:pPr marL="60325" marR="0" lvl="0" indent="0" algn="just" defTabSz="914400" rtl="1" eaLnBrk="1" fontAlgn="auto" latinLnBrk="0" hangingPunct="1">
              <a:lnSpc>
                <a:spcPct val="100000"/>
              </a:lnSpc>
              <a:spcBef>
                <a:spcPts val="0"/>
              </a:spcBef>
              <a:spcAft>
                <a:spcPts val="0"/>
              </a:spcAft>
              <a:buClrTx/>
              <a:buSzTx/>
              <a:buFontTx/>
              <a:buNone/>
              <a:tabLst/>
              <a:defRPr/>
            </a:pPr>
            <a:endParaRPr kumimoji="0" lang="ar-JO" sz="2400" b="1" i="0" u="sng"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403225" lvl="0" indent="-342900" algn="just" rtl="1">
              <a:buFont typeface="Arial" panose="020B0604020202020204" pitchFamily="34" charset="0"/>
              <a:buChar char="•"/>
              <a:defRPr/>
            </a:pPr>
            <a:r>
              <a:rPr lang="ar-JO" sz="2400" dirty="0">
                <a:solidFill>
                  <a:prstClr val="black"/>
                </a:solidFill>
                <a:cs typeface="Times New Roman" panose="02020603050405020304" pitchFamily="18" charset="0"/>
              </a:rPr>
              <a:t>القدرة على التمييز بين أنواع البيانات المختلفة والمقاييس الإحصائية المناسبة لكل منها</a:t>
            </a:r>
            <a:r>
              <a:rPr lang="ar-JO" sz="2400" dirty="0" smtClean="0">
                <a:solidFill>
                  <a:prstClr val="black"/>
                </a:solidFill>
                <a:cs typeface="Times New Roman" panose="02020603050405020304" pitchFamily="18" charset="0"/>
              </a:rPr>
              <a:t>.</a:t>
            </a: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مهارات </a:t>
            </a:r>
            <a:r>
              <a:rPr lang="ar-JO" sz="2400" dirty="0">
                <a:solidFill>
                  <a:prstClr val="black"/>
                </a:solidFill>
                <a:cs typeface="Times New Roman" panose="02020603050405020304" pitchFamily="18" charset="0"/>
              </a:rPr>
              <a:t>عرض البيانات باستخدام برنامج </a:t>
            </a:r>
            <a:r>
              <a:rPr lang="en-US" sz="2400" dirty="0">
                <a:solidFill>
                  <a:prstClr val="black"/>
                </a:solidFill>
                <a:cs typeface="Times New Roman" panose="02020603050405020304" pitchFamily="18" charset="0"/>
              </a:rPr>
              <a:t>SPSS </a:t>
            </a:r>
            <a:r>
              <a:rPr lang="ar-JO" sz="2400" dirty="0">
                <a:solidFill>
                  <a:prstClr val="black"/>
                </a:solidFill>
                <a:cs typeface="Times New Roman" panose="02020603050405020304" pitchFamily="18" charset="0"/>
              </a:rPr>
              <a:t>باستخدام الأشكال البيانية المناسبة</a:t>
            </a:r>
            <a:r>
              <a:rPr lang="ar-JO" sz="2400" dirty="0" smtClean="0">
                <a:solidFill>
                  <a:prstClr val="black"/>
                </a:solidFill>
                <a:cs typeface="Times New Roman" panose="02020603050405020304" pitchFamily="18" charset="0"/>
              </a:rPr>
              <a:t>.</a:t>
            </a: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مهارات </a:t>
            </a:r>
            <a:r>
              <a:rPr lang="ar-JO" sz="2400" dirty="0">
                <a:solidFill>
                  <a:prstClr val="black"/>
                </a:solidFill>
                <a:cs typeface="Times New Roman" panose="02020603050405020304" pitchFamily="18" charset="0"/>
              </a:rPr>
              <a:t>تحليل البيانات على برنامج </a:t>
            </a:r>
            <a:r>
              <a:rPr lang="en-US" sz="2400" dirty="0">
                <a:solidFill>
                  <a:prstClr val="black"/>
                </a:solidFill>
                <a:cs typeface="Times New Roman" panose="02020603050405020304" pitchFamily="18" charset="0"/>
              </a:rPr>
              <a:t>SPSS </a:t>
            </a:r>
            <a:r>
              <a:rPr lang="ar-JO" sz="2400" dirty="0">
                <a:solidFill>
                  <a:prstClr val="black"/>
                </a:solidFill>
                <a:cs typeface="Times New Roman" panose="02020603050405020304" pitchFamily="18" charset="0"/>
              </a:rPr>
              <a:t>والتي تتضمن المقارنة بين المتوسطات، وتحليل التباين الأحادي، وقياس وتفسير معامل الارتباط بين المتغيرات، وتحليل </a:t>
            </a:r>
            <a:r>
              <a:rPr lang="ar-JO" sz="2400" dirty="0" smtClean="0">
                <a:solidFill>
                  <a:prstClr val="black"/>
                </a:solidFill>
                <a:cs typeface="Times New Roman" panose="02020603050405020304" pitchFamily="18" charset="0"/>
              </a:rPr>
              <a:t>الانحدار.</a:t>
            </a: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كتابة نتائج البحث</a:t>
            </a:r>
            <a:r>
              <a:rPr lang="ar-JO" sz="2400" dirty="0" smtClean="0">
                <a:solidFill>
                  <a:prstClr val="black"/>
                </a:solidFill>
                <a:cs typeface="Times New Roman" panose="02020603050405020304" pitchFamily="18" charset="0"/>
              </a:rPr>
              <a:t>.</a:t>
            </a: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صياغة التوصيات البحثية</a:t>
            </a:r>
            <a:r>
              <a:rPr lang="ar-JO" sz="2400" dirty="0" smtClean="0">
                <a:solidFill>
                  <a:prstClr val="black"/>
                </a:solidFill>
                <a:cs typeface="Times New Roman" panose="02020603050405020304" pitchFamily="18" charset="0"/>
              </a:rPr>
              <a:t>.</a:t>
            </a:r>
          </a:p>
          <a:p>
            <a:pPr marL="403225" lvl="0" indent="-342900" algn="just" rtl="1">
              <a:buFont typeface="Arial" panose="020B0604020202020204" pitchFamily="34" charset="0"/>
              <a:buChar char="•"/>
              <a:defRPr/>
            </a:pPr>
            <a:r>
              <a:rPr lang="ar-JO" sz="2400" dirty="0" smtClean="0">
                <a:solidFill>
                  <a:prstClr val="black"/>
                </a:solidFill>
                <a:cs typeface="Times New Roman" panose="02020603050405020304" pitchFamily="18" charset="0"/>
              </a:rPr>
              <a:t>القدرة </a:t>
            </a:r>
            <a:r>
              <a:rPr lang="ar-JO" sz="2400" dirty="0">
                <a:solidFill>
                  <a:prstClr val="black"/>
                </a:solidFill>
                <a:cs typeface="Times New Roman" panose="02020603050405020304" pitchFamily="18" charset="0"/>
              </a:rPr>
              <a:t>على كتابة المراجع البحثية</a:t>
            </a:r>
            <a:r>
              <a:rPr lang="ar-JO" sz="2400" dirty="0" smtClean="0">
                <a:solidFill>
                  <a:prstClr val="black"/>
                </a:solidFill>
                <a:cs typeface="Times New Roman" panose="02020603050405020304" pitchFamily="18" charset="0"/>
              </a:rPr>
              <a:t>.</a:t>
            </a:r>
          </a:p>
          <a:p>
            <a:pPr marL="403225" lvl="0" indent="-342900" algn="just" rtl="1">
              <a:buFont typeface="Arial" panose="020B0604020202020204" pitchFamily="34" charset="0"/>
              <a:buChar char="•"/>
              <a:defRPr/>
            </a:pPr>
            <a:r>
              <a:rPr kumimoji="0" lang="ar-JO" sz="2400" i="0"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القدرة على كتابة الملاحق.</a:t>
            </a:r>
            <a:endParaRPr kumimoji="0" lang="ar-JO" sz="2400" i="0"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2679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u="sng" dirty="0">
                <a:solidFill>
                  <a:srgbClr val="000000"/>
                </a:solidFill>
                <a:cs typeface="Times New Roman" pitchFamily="18" charset="0"/>
              </a:rPr>
              <a:t>يهدف تحليل البيانات في البحث العلمي إلى تحقيق عدة </a:t>
            </a:r>
            <a:r>
              <a:rPr lang="ar-JO" altLang="ar-SA" sz="2400" u="sng" dirty="0" smtClean="0">
                <a:solidFill>
                  <a:srgbClr val="000000"/>
                </a:solidFill>
                <a:cs typeface="Times New Roman" pitchFamily="18" charset="0"/>
              </a:rPr>
              <a:t>أمور </a:t>
            </a:r>
            <a:r>
              <a:rPr lang="ar-JO" altLang="ar-SA" sz="2400" u="sng" dirty="0">
                <a:solidFill>
                  <a:srgbClr val="000000"/>
                </a:solidFill>
                <a:cs typeface="Times New Roman" pitchFamily="18" charset="0"/>
              </a:rPr>
              <a:t>ومن أهم هذه الأمور:</a:t>
            </a:r>
          </a:p>
          <a:p>
            <a:pPr algn="just" rtl="1">
              <a:defRPr/>
            </a:pPr>
            <a:endParaRPr lang="ar-JO" altLang="ar-SA" sz="2400" dirty="0">
              <a:solidFill>
                <a:srgbClr val="000000"/>
              </a:solidFill>
              <a:cs typeface="Times New Roman" pitchFamily="18" charset="0"/>
            </a:endParaRPr>
          </a:p>
          <a:p>
            <a:pPr marL="457200" indent="-457200" algn="just" rtl="1">
              <a:buFont typeface="+mj-lt"/>
              <a:buAutoNum type="arabicPeriod"/>
              <a:defRPr/>
            </a:pPr>
            <a:r>
              <a:rPr lang="ar-JO" altLang="ar-SA" sz="2400" dirty="0">
                <a:solidFill>
                  <a:srgbClr val="000000"/>
                </a:solidFill>
                <a:cs typeface="Times New Roman" pitchFamily="18" charset="0"/>
              </a:rPr>
              <a:t>شرح وتوضيح العلاقة بين الأثر والمسبب لظاهرة من الظواهر التي يقوم الباحث بدراستها، وذلك لكي يكون الباحث قادرا على وضع تصور للأمور والأحداث</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marL="457200" indent="-457200" algn="just" rtl="1">
              <a:buFont typeface="+mj-lt"/>
              <a:buAutoNum type="arabicPeriod"/>
              <a:defRPr/>
            </a:pPr>
            <a:r>
              <a:rPr lang="ar-JO" altLang="ar-SA" sz="2400" dirty="0">
                <a:solidFill>
                  <a:srgbClr val="000000"/>
                </a:solidFill>
                <a:cs typeface="Times New Roman" pitchFamily="18" charset="0"/>
              </a:rPr>
              <a:t>حصول الباحث على الإجابات الشافية والوافية للأسئلة التي تدور في باله حول الظاهرة التي يقوم بدراستها</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marL="457200" indent="-457200" algn="just" rtl="1">
              <a:buFont typeface="+mj-lt"/>
              <a:buAutoNum type="arabicPeriod"/>
              <a:defRPr/>
            </a:pPr>
            <a:r>
              <a:rPr lang="ar-JO" altLang="ar-SA" sz="2400" dirty="0">
                <a:solidFill>
                  <a:srgbClr val="000000"/>
                </a:solidFill>
                <a:cs typeface="Times New Roman" pitchFamily="18" charset="0"/>
              </a:rPr>
              <a:t>الوصول إلى الاستنتاجات التي ترتبط وتتعلق بإحدى الظواهر</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marL="457200" indent="-457200" algn="just" rtl="1">
              <a:buFont typeface="+mj-lt"/>
              <a:buAutoNum type="arabicPeriod"/>
              <a:defRPr/>
            </a:pPr>
            <a:r>
              <a:rPr lang="ar-JO" altLang="ar-SA" sz="2400" dirty="0">
                <a:solidFill>
                  <a:srgbClr val="000000"/>
                </a:solidFill>
                <a:cs typeface="Times New Roman" pitchFamily="18" charset="0"/>
              </a:rPr>
              <a:t>البحث عن ظاهرة من الظواهر، ومن ثم ربط هذه الظاهرة بالواقع ودراسة أبعادها والآثار التي تترتب عليها، والبحث عن الطرق المثالية للتعامل معها.</a:t>
            </a: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الأهداف الأساسية لتحليل البيانات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8754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2">
            <a:extLst>
              <a:ext uri="{FF2B5EF4-FFF2-40B4-BE49-F238E27FC236}">
                <a16:creationId xmlns:a16="http://schemas.microsoft.com/office/drawing/2014/main" id="{39CFC3B5-6890-0A01-5603-31BDA4A32C7F}"/>
              </a:ext>
            </a:extLst>
          </p:cNvPr>
          <p:cNvSpPr/>
          <p:nvPr/>
        </p:nvSpPr>
        <p:spPr bwMode="auto">
          <a:xfrm>
            <a:off x="4439816" y="1340768"/>
            <a:ext cx="3384376" cy="1152128"/>
          </a:xfrm>
          <a:prstGeom prst="rect">
            <a:avLst/>
          </a:prstGeom>
          <a:solidFill>
            <a:srgbClr val="00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eaLnBrk="1" hangingPunct="1">
              <a:defRPr/>
            </a:pPr>
            <a:endParaRPr lang="ar-SA" sz="3600" b="1" dirty="0">
              <a:solidFill>
                <a:schemeClr val="tx1"/>
              </a:solidFill>
              <a:latin typeface="Simplified Arabic" pitchFamily="18" charset="-78"/>
              <a:cs typeface="Simplified Arabic" pitchFamily="18" charset="-78"/>
            </a:endParaRPr>
          </a:p>
          <a:p>
            <a:pPr algn="ctr" eaLnBrk="1" hangingPunct="1">
              <a:defRPr/>
            </a:pPr>
            <a:r>
              <a:rPr lang="ar-JO" sz="2800" b="1" dirty="0" smtClean="0">
                <a:solidFill>
                  <a:schemeClr val="tx1"/>
                </a:solidFill>
                <a:latin typeface="Simplified Arabic" pitchFamily="18" charset="-78"/>
                <a:cs typeface="Simplified Arabic" pitchFamily="18" charset="-78"/>
              </a:rPr>
              <a:t>انواع البيانات</a:t>
            </a:r>
            <a:endParaRPr lang="ar-SA" sz="3600" b="1" dirty="0">
              <a:solidFill>
                <a:schemeClr val="tx1"/>
              </a:solidFill>
              <a:latin typeface="Simplified Arabic" pitchFamily="18" charset="-78"/>
              <a:cs typeface="Simplified Arabic" pitchFamily="18" charset="-78"/>
            </a:endParaRPr>
          </a:p>
        </p:txBody>
      </p:sp>
      <p:sp>
        <p:nvSpPr>
          <p:cNvPr id="4" name="Rectangle 3">
            <a:extLst>
              <a:ext uri="{FF2B5EF4-FFF2-40B4-BE49-F238E27FC236}">
                <a16:creationId xmlns:a16="http://schemas.microsoft.com/office/drawing/2014/main" id="{1AB0C06A-5EE8-D432-1524-0BE6D66A563D}"/>
              </a:ext>
            </a:extLst>
          </p:cNvPr>
          <p:cNvSpPr/>
          <p:nvPr/>
        </p:nvSpPr>
        <p:spPr bwMode="auto">
          <a:xfrm>
            <a:off x="2207568" y="2852936"/>
            <a:ext cx="2880320"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ar-JO" sz="3600" dirty="0" smtClean="0">
                <a:solidFill>
                  <a:schemeClr val="tx1"/>
                </a:solidFill>
                <a:latin typeface="Simplified Arabic" pitchFamily="18" charset="-78"/>
                <a:cs typeface="Simplified Arabic" pitchFamily="18" charset="-78"/>
              </a:rPr>
              <a:t>البيانات النوعية</a:t>
            </a:r>
            <a:endParaRPr lang="ar-SA" sz="3600" dirty="0">
              <a:solidFill>
                <a:schemeClr val="tx1"/>
              </a:solidFill>
              <a:latin typeface="Simplified Arabic" pitchFamily="18" charset="-78"/>
              <a:cs typeface="Simplified Arabic" pitchFamily="18" charset="-78"/>
            </a:endParaRPr>
          </a:p>
        </p:txBody>
      </p:sp>
      <p:sp>
        <p:nvSpPr>
          <p:cNvPr id="6" name="Rectangle 5">
            <a:extLst>
              <a:ext uri="{FF2B5EF4-FFF2-40B4-BE49-F238E27FC236}">
                <a16:creationId xmlns:a16="http://schemas.microsoft.com/office/drawing/2014/main" id="{6B83C108-A462-F432-554D-72DE0732D687}"/>
              </a:ext>
            </a:extLst>
          </p:cNvPr>
          <p:cNvSpPr/>
          <p:nvPr/>
        </p:nvSpPr>
        <p:spPr bwMode="auto">
          <a:xfrm>
            <a:off x="7032104" y="2924944"/>
            <a:ext cx="2952328"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ar-JO" sz="3600" dirty="0" smtClean="0">
                <a:solidFill>
                  <a:schemeClr val="tx1"/>
                </a:solidFill>
                <a:latin typeface="Simplified Arabic" pitchFamily="18" charset="-78"/>
                <a:cs typeface="Simplified Arabic" pitchFamily="18" charset="-78"/>
              </a:rPr>
              <a:t>البيانات الكمية</a:t>
            </a:r>
            <a:endParaRPr lang="en-US" sz="3600" dirty="0">
              <a:solidFill>
                <a:schemeClr val="tx1"/>
              </a:solidFill>
              <a:latin typeface="Simplified Arabic" pitchFamily="18" charset="-78"/>
              <a:cs typeface="Simplified Arabic" pitchFamily="18" charset="-78"/>
            </a:endParaRPr>
          </a:p>
        </p:txBody>
      </p:sp>
      <p:sp>
        <p:nvSpPr>
          <p:cNvPr id="7" name="Rectangle 6">
            <a:extLst>
              <a:ext uri="{FF2B5EF4-FFF2-40B4-BE49-F238E27FC236}">
                <a16:creationId xmlns:a16="http://schemas.microsoft.com/office/drawing/2014/main" id="{A46C1394-A1A9-2F4C-20E0-8992AD407FB1}"/>
              </a:ext>
            </a:extLst>
          </p:cNvPr>
          <p:cNvSpPr/>
          <p:nvPr/>
        </p:nvSpPr>
        <p:spPr bwMode="auto">
          <a:xfrm>
            <a:off x="1524000" y="4437112"/>
            <a:ext cx="1691680"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ar-JO" sz="3200" b="0" i="0" dirty="0" smtClean="0">
                <a:effectLst/>
              </a:rPr>
              <a:t>الاسمية</a:t>
            </a:r>
            <a:endParaRPr lang="en-US" sz="3200" dirty="0">
              <a:solidFill>
                <a:schemeClr val="tx1"/>
              </a:solidFill>
              <a:latin typeface="Simplified Arabic" pitchFamily="18" charset="-78"/>
              <a:cs typeface="Simplified Arabic" pitchFamily="18" charset="-78"/>
            </a:endParaRPr>
          </a:p>
        </p:txBody>
      </p:sp>
      <p:sp>
        <p:nvSpPr>
          <p:cNvPr id="8" name="Rectangle 7">
            <a:extLst>
              <a:ext uri="{FF2B5EF4-FFF2-40B4-BE49-F238E27FC236}">
                <a16:creationId xmlns:a16="http://schemas.microsoft.com/office/drawing/2014/main" id="{3FE8E6E0-69F6-7281-976D-EA5ED56F87BF}"/>
              </a:ext>
            </a:extLst>
          </p:cNvPr>
          <p:cNvSpPr/>
          <p:nvPr/>
        </p:nvSpPr>
        <p:spPr bwMode="auto">
          <a:xfrm>
            <a:off x="4151784" y="4437112"/>
            <a:ext cx="1728192"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ar-JO" sz="2400" b="0" i="0" dirty="0" smtClean="0">
                <a:effectLst/>
              </a:rPr>
              <a:t>الترتيبية</a:t>
            </a:r>
            <a:endParaRPr lang="en-US" sz="2400" dirty="0">
              <a:solidFill>
                <a:schemeClr val="tx1"/>
              </a:solidFill>
              <a:latin typeface="Simplified Arabic" pitchFamily="18" charset="-78"/>
              <a:cs typeface="Simplified Arabic" pitchFamily="18" charset="-78"/>
            </a:endParaRPr>
          </a:p>
        </p:txBody>
      </p:sp>
      <p:sp>
        <p:nvSpPr>
          <p:cNvPr id="9" name="Rectangle 8">
            <a:extLst>
              <a:ext uri="{FF2B5EF4-FFF2-40B4-BE49-F238E27FC236}">
                <a16:creationId xmlns:a16="http://schemas.microsoft.com/office/drawing/2014/main" id="{F27E4790-FB9C-69A5-F858-EC1179330951}"/>
              </a:ext>
            </a:extLst>
          </p:cNvPr>
          <p:cNvSpPr/>
          <p:nvPr/>
        </p:nvSpPr>
        <p:spPr bwMode="auto">
          <a:xfrm>
            <a:off x="6312024"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endParaRPr lang="en-US" sz="3200" dirty="0">
              <a:solidFill>
                <a:schemeClr val="tx1"/>
              </a:solidFill>
              <a:latin typeface="Simplified Arabic" pitchFamily="18" charset="-78"/>
              <a:cs typeface="Simplified Arabic" pitchFamily="18" charset="-78"/>
            </a:endParaRPr>
          </a:p>
        </p:txBody>
      </p:sp>
      <p:sp>
        <p:nvSpPr>
          <p:cNvPr id="10" name="Rectangle 9">
            <a:extLst>
              <a:ext uri="{FF2B5EF4-FFF2-40B4-BE49-F238E27FC236}">
                <a16:creationId xmlns:a16="http://schemas.microsoft.com/office/drawing/2014/main" id="{69259D0B-880A-8E22-D628-612004D83511}"/>
              </a:ext>
            </a:extLst>
          </p:cNvPr>
          <p:cNvSpPr/>
          <p:nvPr/>
        </p:nvSpPr>
        <p:spPr bwMode="auto">
          <a:xfrm>
            <a:off x="9047312" y="4437112"/>
            <a:ext cx="1853770"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a:r>
              <a:rPr lang="ar-JO" sz="2400" b="1" dirty="0" smtClean="0">
                <a:solidFill>
                  <a:schemeClr val="tx1"/>
                </a:solidFill>
                <a:latin typeface="Simplified Arabic" pitchFamily="18" charset="-78"/>
                <a:cs typeface="Simplified Arabic" pitchFamily="18" charset="-78"/>
              </a:rPr>
              <a:t>متصلة</a:t>
            </a:r>
            <a:endParaRPr lang="en-US" sz="2400" b="1" dirty="0"/>
          </a:p>
        </p:txBody>
      </p:sp>
      <p:sp>
        <p:nvSpPr>
          <p:cNvPr id="11" name="Left-Right-Up Arrow 26">
            <a:extLst>
              <a:ext uri="{FF2B5EF4-FFF2-40B4-BE49-F238E27FC236}">
                <a16:creationId xmlns:a16="http://schemas.microsoft.com/office/drawing/2014/main" id="{84D2482D-8B32-63A8-4DBE-92AF1F140C3C}"/>
              </a:ext>
            </a:extLst>
          </p:cNvPr>
          <p:cNvSpPr/>
          <p:nvPr/>
        </p:nvSpPr>
        <p:spPr bwMode="auto">
          <a:xfrm>
            <a:off x="5087938" y="2636839"/>
            <a:ext cx="1871662" cy="1152525"/>
          </a:xfrm>
          <a:prstGeom prst="leftRightUpArrow">
            <a:avLst/>
          </a:prstGeom>
          <a:solidFill>
            <a:srgbClr val="9966FF"/>
          </a:solidFill>
          <a:ln w="9525" cap="flat" cmpd="sng" algn="ctr">
            <a:solidFill>
              <a:schemeClr val="accent1">
                <a:lumMod val="50000"/>
              </a:schemeClr>
            </a:solidFill>
            <a:prstDash val="solid"/>
            <a:round/>
            <a:headEnd type="none" w="med" len="med"/>
            <a:tailEnd type="none" w="med" len="med"/>
          </a:ln>
          <a:effectLst/>
        </p:spPr>
        <p:txBody>
          <a:bodyPr/>
          <a:lstStyle/>
          <a:p>
            <a:pPr algn="ctr" eaLnBrk="1" hangingPunct="1">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2" name="Elbow Connector 29">
            <a:extLst>
              <a:ext uri="{FF2B5EF4-FFF2-40B4-BE49-F238E27FC236}">
                <a16:creationId xmlns:a16="http://schemas.microsoft.com/office/drawing/2014/main" id="{C410CBF3-3646-2431-511E-DF72F65A45F7}"/>
              </a:ext>
            </a:extLst>
          </p:cNvPr>
          <p:cNvCxnSpPr>
            <a:cxnSpLocks noChangeShapeType="1"/>
            <a:endCxn id="10" idx="0"/>
          </p:cNvCxnSpPr>
          <p:nvPr/>
        </p:nvCxnSpPr>
        <p:spPr bwMode="auto">
          <a:xfrm>
            <a:off x="8975725" y="3573463"/>
            <a:ext cx="998472" cy="863649"/>
          </a:xfrm>
          <a:prstGeom prst="bentConnector2">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13" name="Left-Right-Up Arrow 61">
            <a:extLst>
              <a:ext uri="{FF2B5EF4-FFF2-40B4-BE49-F238E27FC236}">
                <a16:creationId xmlns:a16="http://schemas.microsoft.com/office/drawing/2014/main" id="{237A33CA-2C7C-4B4D-F4EE-EE34FA14F82B}"/>
              </a:ext>
            </a:extLst>
          </p:cNvPr>
          <p:cNvSpPr/>
          <p:nvPr/>
        </p:nvSpPr>
        <p:spPr bwMode="auto">
          <a:xfrm>
            <a:off x="8040689" y="4149725"/>
            <a:ext cx="935037"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14" name="Left-Right-Up Arrow 62">
            <a:extLst>
              <a:ext uri="{FF2B5EF4-FFF2-40B4-BE49-F238E27FC236}">
                <a16:creationId xmlns:a16="http://schemas.microsoft.com/office/drawing/2014/main" id="{09DF6CD4-797C-2DB1-0941-9ECB603BF417}"/>
              </a:ext>
            </a:extLst>
          </p:cNvPr>
          <p:cNvSpPr/>
          <p:nvPr/>
        </p:nvSpPr>
        <p:spPr bwMode="auto">
          <a:xfrm>
            <a:off x="3216275" y="4149725"/>
            <a:ext cx="935038"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15" name="TextBox 14">
            <a:extLst>
              <a:ext uri="{FF2B5EF4-FFF2-40B4-BE49-F238E27FC236}">
                <a16:creationId xmlns:a16="http://schemas.microsoft.com/office/drawing/2014/main" id="{F4ED2DA8-7F2B-605F-4B53-0ED028A4C245}"/>
              </a:ext>
            </a:extLst>
          </p:cNvPr>
          <p:cNvSpPr txBox="1"/>
          <p:nvPr/>
        </p:nvSpPr>
        <p:spPr>
          <a:xfrm>
            <a:off x="2940424" y="369854"/>
            <a:ext cx="5099792" cy="646331"/>
          </a:xfrm>
          <a:prstGeom prst="rect">
            <a:avLst/>
          </a:prstGeom>
          <a:noFill/>
        </p:spPr>
        <p:txBody>
          <a:bodyPr wrap="square" rtlCol="0">
            <a:spAutoFit/>
          </a:bodyPr>
          <a:lstStyle/>
          <a:p>
            <a:pPr algn="ctr"/>
            <a:r>
              <a:rPr lang="ar-JO" sz="3600" b="1" dirty="0" smtClean="0">
                <a:solidFill>
                  <a:srgbClr val="00B0F0"/>
                </a:solidFill>
              </a:rPr>
              <a:t>انواع البيانات</a:t>
            </a:r>
            <a:endParaRPr lang="en-US" sz="3600" b="1" dirty="0">
              <a:solidFill>
                <a:srgbClr val="00B0F0"/>
              </a:solidFill>
            </a:endParaRPr>
          </a:p>
        </p:txBody>
      </p:sp>
      <p:sp>
        <p:nvSpPr>
          <p:cNvPr id="16" name="Rectangle 15">
            <a:extLst>
              <a:ext uri="{FF2B5EF4-FFF2-40B4-BE49-F238E27FC236}">
                <a16:creationId xmlns:a16="http://schemas.microsoft.com/office/drawing/2014/main" id="{6C540F78-ED03-F294-2AB2-CCB704DFBA53}"/>
              </a:ext>
            </a:extLst>
          </p:cNvPr>
          <p:cNvSpPr/>
          <p:nvPr/>
        </p:nvSpPr>
        <p:spPr bwMode="auto">
          <a:xfrm>
            <a:off x="6312026"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ar-JO" sz="3200" b="0" i="0" dirty="0" smtClean="0">
                <a:effectLst/>
              </a:rPr>
              <a:t>منفصلة</a:t>
            </a:r>
            <a:endParaRPr lang="en-US" sz="3200" dirty="0">
              <a:solidFill>
                <a:schemeClr val="tx1"/>
              </a:solidFill>
              <a:latin typeface="Simplified Arabic" pitchFamily="18" charset="-78"/>
              <a:cs typeface="Simplified Arabic" pitchFamily="18" charset="-78"/>
            </a:endParaRPr>
          </a:p>
        </p:txBody>
      </p:sp>
      <p:sp>
        <p:nvSpPr>
          <p:cNvPr id="17" name="TextBox 1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6922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98103"/>
            <a:ext cx="10812720" cy="42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تعتبر البيانات العنصر الرئيسي في عمليتي البحث والتحليل ، وهي تحتوي على العديد من الأنواع وأهمها البيانات الكمية والبيانات النوعية ، وهما مختلفتان عن بعضهما من حيث طبيعة البيانات وطرق استخدامها ، جمعها ، وتحليلها.</a:t>
            </a:r>
          </a:p>
          <a:p>
            <a:pPr algn="just" rtl="1">
              <a:defRPr/>
            </a:pPr>
            <a:r>
              <a:rPr lang="ar-JO" altLang="ar-SA" sz="2400" b="1" dirty="0" smtClean="0">
                <a:solidFill>
                  <a:srgbClr val="000000"/>
                </a:solidFill>
                <a:cs typeface="Times New Roman" pitchFamily="18" charset="0"/>
              </a:rPr>
              <a:t>أولاً</a:t>
            </a:r>
            <a:r>
              <a:rPr lang="ar-JO" altLang="ar-SA" sz="2400" b="1" dirty="0">
                <a:solidFill>
                  <a:srgbClr val="000000"/>
                </a:solidFill>
                <a:cs typeface="Times New Roman" pitchFamily="18" charset="0"/>
              </a:rPr>
              <a:t>: البيانات </a:t>
            </a:r>
            <a:r>
              <a:rPr lang="ar-JO" altLang="ar-SA" sz="2400" b="1" dirty="0" smtClean="0">
                <a:solidFill>
                  <a:srgbClr val="000000"/>
                </a:solidFill>
                <a:cs typeface="Times New Roman" pitchFamily="18" charset="0"/>
              </a:rPr>
              <a:t>النوعية</a:t>
            </a:r>
          </a:p>
          <a:p>
            <a:pPr algn="just" rtl="1">
              <a:defRPr/>
            </a:pPr>
            <a:r>
              <a:rPr lang="ar-JO" altLang="ar-SA" sz="2400" u="sng" dirty="0" smtClean="0">
                <a:solidFill>
                  <a:srgbClr val="000000"/>
                </a:solidFill>
                <a:cs typeface="Times New Roman" pitchFamily="18" charset="0"/>
              </a:rPr>
              <a:t>أ</a:t>
            </a:r>
            <a:r>
              <a:rPr lang="ar-JO" altLang="ar-SA" sz="2400" u="sng" dirty="0">
                <a:solidFill>
                  <a:srgbClr val="000000"/>
                </a:solidFill>
                <a:cs typeface="Times New Roman" pitchFamily="18" charset="0"/>
              </a:rPr>
              <a:t>) البيانات الاسمية: </a:t>
            </a:r>
            <a:r>
              <a:rPr lang="ar-JO" altLang="ar-SA" sz="2400" dirty="0">
                <a:solidFill>
                  <a:srgbClr val="000000"/>
                </a:solidFill>
                <a:cs typeface="Times New Roman" pitchFamily="18" charset="0"/>
              </a:rPr>
              <a:t>ذكر-أنثى، الحالة الاجتماعية، </a:t>
            </a:r>
            <a:r>
              <a:rPr lang="ar-JO" altLang="ar-SA" sz="2400" dirty="0" smtClean="0">
                <a:solidFill>
                  <a:srgbClr val="000000"/>
                </a:solidFill>
                <a:cs typeface="Times New Roman" pitchFamily="18" charset="0"/>
              </a:rPr>
              <a:t>الجنسية</a:t>
            </a:r>
          </a:p>
          <a:p>
            <a:pPr algn="just" rtl="1">
              <a:defRPr/>
            </a:pPr>
            <a:r>
              <a:rPr lang="ar-JO" altLang="ar-SA" sz="2400" dirty="0" smtClean="0">
                <a:solidFill>
                  <a:srgbClr val="000000"/>
                </a:solidFill>
                <a:cs typeface="Times New Roman" pitchFamily="18" charset="0"/>
              </a:rPr>
              <a:t>لا </a:t>
            </a:r>
            <a:r>
              <a:rPr lang="ar-JO" altLang="ar-SA" sz="2400" dirty="0">
                <a:solidFill>
                  <a:srgbClr val="000000"/>
                </a:solidFill>
                <a:cs typeface="Times New Roman" pitchFamily="18" charset="0"/>
              </a:rPr>
              <a:t>يمكن إجراء أي حسابات </a:t>
            </a:r>
            <a:r>
              <a:rPr lang="ar-JO" altLang="ar-SA" sz="2400" dirty="0" smtClean="0">
                <a:solidFill>
                  <a:srgbClr val="000000"/>
                </a:solidFill>
                <a:cs typeface="Times New Roman" pitchFamily="18" charset="0"/>
              </a:rPr>
              <a:t>عليها</a:t>
            </a:r>
          </a:p>
          <a:p>
            <a:pPr algn="just" rtl="1">
              <a:defRPr/>
            </a:pPr>
            <a:r>
              <a:rPr lang="ar-JO" altLang="ar-SA" sz="2400" u="sng" dirty="0" smtClean="0">
                <a:solidFill>
                  <a:srgbClr val="000000"/>
                </a:solidFill>
                <a:cs typeface="Times New Roman" pitchFamily="18" charset="0"/>
              </a:rPr>
              <a:t>ب</a:t>
            </a:r>
            <a:r>
              <a:rPr lang="ar-JO" altLang="ar-SA" sz="2400" u="sng" dirty="0">
                <a:solidFill>
                  <a:srgbClr val="000000"/>
                </a:solidFill>
                <a:cs typeface="Times New Roman" pitchFamily="18" charset="0"/>
              </a:rPr>
              <a:t>) البيانات الترتيبية: </a:t>
            </a:r>
            <a:r>
              <a:rPr lang="ar-JO" altLang="ar-SA" sz="2400" dirty="0">
                <a:solidFill>
                  <a:srgbClr val="000000"/>
                </a:solidFill>
                <a:cs typeface="Times New Roman" pitchFamily="18" charset="0"/>
              </a:rPr>
              <a:t>المستوى التعليمي، درجات الاتفاق أو الاختلاف</a:t>
            </a:r>
            <a:r>
              <a:rPr lang="ar-JO" altLang="ar-SA" sz="2400" dirty="0" smtClean="0">
                <a:solidFill>
                  <a:srgbClr val="000000"/>
                </a:solidFill>
                <a:cs typeface="Times New Roman" pitchFamily="18" charset="0"/>
              </a:rPr>
              <a:t>.</a:t>
            </a:r>
          </a:p>
          <a:p>
            <a:pPr algn="just" rtl="1">
              <a:defRPr/>
            </a:pPr>
            <a:r>
              <a:rPr lang="ar-JO" altLang="ar-SA" sz="2400" b="1" dirty="0" smtClean="0">
                <a:solidFill>
                  <a:srgbClr val="000000"/>
                </a:solidFill>
                <a:cs typeface="Times New Roman" pitchFamily="18" charset="0"/>
              </a:rPr>
              <a:t>ثانياً</a:t>
            </a:r>
            <a:r>
              <a:rPr lang="ar-JO" altLang="ar-SA" sz="2400" b="1" dirty="0">
                <a:solidFill>
                  <a:srgbClr val="000000"/>
                </a:solidFill>
                <a:cs typeface="Times New Roman" pitchFamily="18" charset="0"/>
              </a:rPr>
              <a:t>: البيانات </a:t>
            </a:r>
            <a:r>
              <a:rPr lang="ar-JO" altLang="ar-SA" sz="2400" b="1" dirty="0" smtClean="0">
                <a:solidFill>
                  <a:srgbClr val="000000"/>
                </a:solidFill>
                <a:cs typeface="Times New Roman" pitchFamily="18" charset="0"/>
              </a:rPr>
              <a:t>الكمية</a:t>
            </a:r>
          </a:p>
          <a:p>
            <a:pPr algn="just" rtl="1">
              <a:defRPr/>
            </a:pPr>
            <a:r>
              <a:rPr lang="ar-JO" altLang="ar-SA" sz="2400" u="sng" dirty="0" smtClean="0">
                <a:solidFill>
                  <a:srgbClr val="000000"/>
                </a:solidFill>
                <a:cs typeface="Times New Roman" pitchFamily="18" charset="0"/>
              </a:rPr>
              <a:t>أ</a:t>
            </a:r>
            <a:r>
              <a:rPr lang="ar-JO" altLang="ar-SA" sz="2400" u="sng" dirty="0">
                <a:solidFill>
                  <a:srgbClr val="000000"/>
                </a:solidFill>
                <a:cs typeface="Times New Roman" pitchFamily="18" charset="0"/>
              </a:rPr>
              <a:t>) بيانات منفصلة (متقطعة): </a:t>
            </a:r>
            <a:r>
              <a:rPr lang="ar-JO" altLang="ar-SA" sz="2400" dirty="0">
                <a:solidFill>
                  <a:srgbClr val="000000"/>
                </a:solidFill>
                <a:cs typeface="Times New Roman" pitchFamily="18" charset="0"/>
              </a:rPr>
              <a:t>عدد أفراد الأسرة أو العاملين</a:t>
            </a:r>
            <a:r>
              <a:rPr lang="ar-JO" altLang="ar-SA" sz="2400" dirty="0" smtClean="0">
                <a:solidFill>
                  <a:srgbClr val="000000"/>
                </a:solidFill>
                <a:cs typeface="Times New Roman" pitchFamily="18" charset="0"/>
              </a:rPr>
              <a:t>.</a:t>
            </a:r>
          </a:p>
          <a:p>
            <a:pPr algn="just" rtl="1">
              <a:defRPr/>
            </a:pPr>
            <a:r>
              <a:rPr lang="ar-JO" altLang="ar-SA" sz="2400" u="sng" dirty="0" smtClean="0">
                <a:solidFill>
                  <a:srgbClr val="000000"/>
                </a:solidFill>
                <a:cs typeface="Times New Roman" pitchFamily="18" charset="0"/>
              </a:rPr>
              <a:t>ب</a:t>
            </a:r>
            <a:r>
              <a:rPr lang="ar-JO" altLang="ar-SA" sz="2400" u="sng" dirty="0">
                <a:solidFill>
                  <a:srgbClr val="000000"/>
                </a:solidFill>
                <a:cs typeface="Times New Roman" pitchFamily="18" charset="0"/>
              </a:rPr>
              <a:t>) بيانات مستمرة: </a:t>
            </a:r>
            <a:r>
              <a:rPr lang="ar-JO" altLang="ar-SA" sz="2400" dirty="0">
                <a:solidFill>
                  <a:srgbClr val="000000"/>
                </a:solidFill>
                <a:cs typeface="Times New Roman" pitchFamily="18" charset="0"/>
              </a:rPr>
              <a:t>سعر البيع، العمر، الدخل.</a:t>
            </a: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انواع البيانات</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220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5" name="TextBox 14">
            <a:extLst>
              <a:ext uri="{FF2B5EF4-FFF2-40B4-BE49-F238E27FC236}">
                <a16:creationId xmlns:a16="http://schemas.microsoft.com/office/drawing/2014/main" id="{F4ED2DA8-7F2B-605F-4B53-0ED028A4C245}"/>
              </a:ext>
            </a:extLst>
          </p:cNvPr>
          <p:cNvSpPr txBox="1"/>
          <p:nvPr/>
        </p:nvSpPr>
        <p:spPr>
          <a:xfrm>
            <a:off x="2940424" y="369854"/>
            <a:ext cx="5813832" cy="646331"/>
          </a:xfrm>
          <a:prstGeom prst="rect">
            <a:avLst/>
          </a:prstGeom>
          <a:noFill/>
        </p:spPr>
        <p:txBody>
          <a:bodyPr wrap="square" rtlCol="0">
            <a:spAutoFit/>
          </a:bodyPr>
          <a:lstStyle/>
          <a:p>
            <a:pPr algn="ctr"/>
            <a:r>
              <a:rPr lang="ar-JO" sz="3600" b="1" dirty="0" smtClean="0">
                <a:solidFill>
                  <a:srgbClr val="00B0F0"/>
                </a:solidFill>
              </a:rPr>
              <a:t>مقارنة بين البيانات الكمية والنوعية</a:t>
            </a:r>
            <a:endParaRPr lang="en-US" sz="3600" b="1" dirty="0">
              <a:solidFill>
                <a:srgbClr val="00B0F0"/>
              </a:solidFill>
            </a:endParaRPr>
          </a:p>
        </p:txBody>
      </p:sp>
      <p:pic>
        <p:nvPicPr>
          <p:cNvPr id="17" name="Picture 16"/>
          <p:cNvPicPr>
            <a:picLocks noChangeAspect="1"/>
          </p:cNvPicPr>
          <p:nvPr/>
        </p:nvPicPr>
        <p:blipFill>
          <a:blip r:embed="rId3"/>
          <a:stretch>
            <a:fillRect/>
          </a:stretch>
        </p:blipFill>
        <p:spPr>
          <a:xfrm>
            <a:off x="1079292" y="1209364"/>
            <a:ext cx="9803567" cy="5083267"/>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56111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برنامج </a:t>
            </a:r>
            <a:r>
              <a:rPr lang="en-US" altLang="ar-SA" sz="2400" dirty="0">
                <a:solidFill>
                  <a:srgbClr val="000000"/>
                </a:solidFill>
                <a:cs typeface="Times New Roman" pitchFamily="18" charset="0"/>
              </a:rPr>
              <a:t>SPSS (Statistical Package for the Social Sciences) </a:t>
            </a:r>
            <a:r>
              <a:rPr lang="ar-JO" altLang="ar-SA" sz="2400" dirty="0" smtClean="0">
                <a:solidFill>
                  <a:srgbClr val="000000"/>
                </a:solidFill>
                <a:cs typeface="Times New Roman" pitchFamily="18" charset="0"/>
              </a:rPr>
              <a:t> هو </a:t>
            </a:r>
            <a:r>
              <a:rPr lang="ar-JO" altLang="ar-SA" sz="2400" dirty="0">
                <a:solidFill>
                  <a:srgbClr val="000000"/>
                </a:solidFill>
                <a:cs typeface="Times New Roman" pitchFamily="18" charset="0"/>
              </a:rPr>
              <a:t>أحد البرامج الرائدة في مجال التحليل الإحصائي ومعالجة البيانات. يعد </a:t>
            </a:r>
            <a:r>
              <a:rPr lang="en-US" altLang="ar-SA" sz="2400" dirty="0">
                <a:solidFill>
                  <a:srgbClr val="000000"/>
                </a:solidFill>
                <a:cs typeface="Times New Roman" pitchFamily="18" charset="0"/>
              </a:rPr>
              <a:t>SPSS </a:t>
            </a:r>
            <a:r>
              <a:rPr lang="ar-JO" altLang="ar-SA" sz="2400" dirty="0">
                <a:solidFill>
                  <a:srgbClr val="000000"/>
                </a:solidFill>
                <a:cs typeface="Times New Roman" pitchFamily="18" charset="0"/>
              </a:rPr>
              <a:t>أداة قوية وشاملة تستخدم في البحوث الاجتماعية والعلوم الاجتماعية والإدارة والعديد من المجالات الأخرى</a:t>
            </a:r>
            <a:r>
              <a:rPr lang="ar-JO" altLang="ar-SA" sz="2400" dirty="0" smtClean="0">
                <a:solidFill>
                  <a:srgbClr val="000000"/>
                </a:solidFill>
                <a:cs typeface="Times New Roman" pitchFamily="18" charset="0"/>
              </a:rPr>
              <a:t>.</a:t>
            </a:r>
          </a:p>
          <a:p>
            <a:pPr algn="just" rtl="1">
              <a:defRPr/>
            </a:pPr>
            <a:r>
              <a:rPr lang="ar-JO" altLang="ar-SA" sz="2400" dirty="0">
                <a:solidFill>
                  <a:srgbClr val="000000"/>
                </a:solidFill>
                <a:cs typeface="Times New Roman" pitchFamily="18" charset="0"/>
              </a:rPr>
              <a:t>يتميز برنامج </a:t>
            </a:r>
            <a:r>
              <a:rPr lang="en-US" altLang="ar-SA" sz="2400" dirty="0" smtClean="0">
                <a:solidFill>
                  <a:srgbClr val="000000"/>
                </a:solidFill>
                <a:cs typeface="Times New Roman" pitchFamily="18" charset="0"/>
              </a:rPr>
              <a:t>SPSS</a:t>
            </a:r>
            <a:r>
              <a:rPr lang="ar-JO" altLang="ar-SA" sz="2400" dirty="0" smtClean="0">
                <a:solidFill>
                  <a:srgbClr val="000000"/>
                </a:solidFill>
                <a:cs typeface="Times New Roman" pitchFamily="18" charset="0"/>
              </a:rPr>
              <a:t> بواجهة </a:t>
            </a:r>
            <a:r>
              <a:rPr lang="ar-JO" altLang="ar-SA" sz="2400" dirty="0">
                <a:solidFill>
                  <a:srgbClr val="000000"/>
                </a:solidFill>
                <a:cs typeface="Times New Roman" pitchFamily="18" charset="0"/>
              </a:rPr>
              <a:t>استخدام سهلة وبديهية تسمح للمستخدمين بإجراء تحليلات إحصائية متقدمة دون الحاجة إلى خبرة مسبقة في البرمجة. يوفر البرنامج العديد من الأدوات والوظائف لتنظيم البيانات، وتحليلها، وتفسير النتائج. </a:t>
            </a:r>
            <a:endParaRPr lang="ar-JO" altLang="ar-SA" sz="2400"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بشكل عام، </a:t>
            </a:r>
            <a:r>
              <a:rPr lang="ar-JO" altLang="ar-SA" sz="2400" dirty="0" smtClean="0">
                <a:solidFill>
                  <a:srgbClr val="000000"/>
                </a:solidFill>
                <a:cs typeface="Times New Roman" pitchFamily="18" charset="0"/>
              </a:rPr>
              <a:t>يُعتبر</a:t>
            </a:r>
            <a:r>
              <a:rPr lang="en-US" altLang="ar-SA" sz="2400" dirty="0" smtClean="0">
                <a:solidFill>
                  <a:srgbClr val="000000"/>
                </a:solidFill>
                <a:cs typeface="Times New Roman" pitchFamily="18" charset="0"/>
              </a:rPr>
              <a:t>SPSS </a:t>
            </a:r>
            <a:r>
              <a:rPr lang="ar-JO" altLang="ar-SA" sz="2400" dirty="0" smtClean="0">
                <a:solidFill>
                  <a:srgbClr val="000000"/>
                </a:solidFill>
                <a:cs typeface="Times New Roman" pitchFamily="18" charset="0"/>
              </a:rPr>
              <a:t> أحد </a:t>
            </a:r>
            <a:r>
              <a:rPr lang="ar-JO" altLang="ar-SA" sz="2400" dirty="0">
                <a:solidFill>
                  <a:srgbClr val="000000"/>
                </a:solidFill>
                <a:cs typeface="Times New Roman" pitchFamily="18" charset="0"/>
              </a:rPr>
              <a:t>الأدوات الشائعة والمفيدة في التحليل الإحصائي، ويستخدم في العديد من الدراسات البحثية والمشاريع الأكاديمية والصناعية. </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عرض وتحليل البيانات باستخدام برنامج </a:t>
            </a:r>
            <a:r>
              <a:rPr lang="en-US" sz="2800" b="1" dirty="0">
                <a:latin typeface="Times New Roman" panose="02020603050405020304" pitchFamily="18" charset="0"/>
                <a:cs typeface="Times New Roman" panose="02020603050405020304" pitchFamily="18" charset="0"/>
              </a:rPr>
              <a:t>SPSS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1274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5" name="TextBox 14">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9">
            <a:extLst>
              <a:ext uri="{FF2B5EF4-FFF2-40B4-BE49-F238E27FC236}">
                <a16:creationId xmlns:a16="http://schemas.microsoft.com/office/drawing/2014/main" id="{7F2CB605-CE7A-F833-EFFB-7CA753F223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252" y="2204062"/>
            <a:ext cx="9683646" cy="4068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072984" y="1321664"/>
            <a:ext cx="8079698" cy="830997"/>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a:t>
            </a:r>
            <a:r>
              <a:rPr lang="ar-JO" altLang="ar-SA" sz="2400" b="1" dirty="0">
                <a:solidFill>
                  <a:srgbClr val="000000"/>
                </a:solidFill>
                <a:cs typeface="Times New Roman" pitchFamily="18" charset="0"/>
              </a:rPr>
              <a:t>عرض البيانات.</a:t>
            </a:r>
          </a:p>
          <a:p>
            <a:pPr algn="just" rtl="1">
              <a:defRPr/>
            </a:pPr>
            <a:r>
              <a:rPr lang="ar-JO" altLang="ar-SA" sz="2400" dirty="0">
                <a:solidFill>
                  <a:srgbClr val="000000"/>
                </a:solidFill>
                <a:cs typeface="Times New Roman" pitchFamily="18" charset="0"/>
              </a:rPr>
              <a:t>أ) </a:t>
            </a:r>
            <a:r>
              <a:rPr lang="ar-JO" altLang="ar-SA" sz="2400" dirty="0" smtClean="0">
                <a:solidFill>
                  <a:srgbClr val="000000"/>
                </a:solidFill>
                <a:cs typeface="Times New Roman" pitchFamily="18" charset="0"/>
              </a:rPr>
              <a:t>الدائرة المستديرة </a:t>
            </a:r>
            <a:r>
              <a:rPr lang="en-US" altLang="ar-SA" sz="2400" dirty="0" smtClean="0">
                <a:solidFill>
                  <a:srgbClr val="000000"/>
                </a:solidFill>
                <a:cs typeface="Times New Roman" pitchFamily="18" charset="0"/>
              </a:rPr>
              <a:t>Pie</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نسب التوزيع أو التركيب الهيكلي للمتغير</a:t>
            </a:r>
          </a:p>
        </p:txBody>
      </p:sp>
    </p:spTree>
    <p:extLst>
      <p:ext uri="{BB962C8B-B14F-4D97-AF65-F5344CB8AC3E}">
        <p14:creationId xmlns:p14="http://schemas.microsoft.com/office/powerpoint/2010/main" val="20221980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830997"/>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عرض </a:t>
            </a:r>
            <a:r>
              <a:rPr lang="ar-JO" altLang="ar-SA" sz="2400" b="1" dirty="0">
                <a:solidFill>
                  <a:srgbClr val="000000"/>
                </a:solidFill>
                <a:cs typeface="Times New Roman" pitchFamily="18" charset="0"/>
              </a:rPr>
              <a:t>البيانات. (عينة من 35 موظفا</a:t>
            </a:r>
            <a:r>
              <a:rPr lang="ar-JO" altLang="ar-SA" sz="2400" b="1"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أ</a:t>
            </a:r>
            <a:r>
              <a:rPr lang="ar-JO" altLang="ar-SA" sz="2400" dirty="0">
                <a:solidFill>
                  <a:srgbClr val="000000"/>
                </a:solidFill>
                <a:cs typeface="Times New Roman" pitchFamily="18" charset="0"/>
              </a:rPr>
              <a:t>) </a:t>
            </a:r>
            <a:r>
              <a:rPr lang="ar-JO" altLang="ar-SA" sz="2400" dirty="0" smtClean="0">
                <a:solidFill>
                  <a:srgbClr val="000000"/>
                </a:solidFill>
                <a:cs typeface="Times New Roman" pitchFamily="18" charset="0"/>
              </a:rPr>
              <a:t>الدائرة المستديرة </a:t>
            </a:r>
            <a:r>
              <a:rPr lang="en-US" altLang="ar-SA" sz="2400" dirty="0" smtClean="0">
                <a:solidFill>
                  <a:srgbClr val="000000"/>
                </a:solidFill>
                <a:cs typeface="Times New Roman" pitchFamily="18" charset="0"/>
              </a:rPr>
              <a:t>Pie</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نسب التوزيع أو التركيب الهيكلي للمتغير</a:t>
            </a:r>
          </a:p>
        </p:txBody>
      </p:sp>
      <p:pic>
        <p:nvPicPr>
          <p:cNvPr id="7" name="Picture 4">
            <a:extLst>
              <a:ext uri="{FF2B5EF4-FFF2-40B4-BE49-F238E27FC236}">
                <a16:creationId xmlns:a16="http://schemas.microsoft.com/office/drawing/2014/main" id="{19DC8294-8DA0-635C-3E12-1209837846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9193" y="2331818"/>
            <a:ext cx="8687367"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spTree>
    <p:extLst>
      <p:ext uri="{BB962C8B-B14F-4D97-AF65-F5344CB8AC3E}">
        <p14:creationId xmlns:p14="http://schemas.microsoft.com/office/powerpoint/2010/main" val="9654220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830997"/>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a:t>
            </a:r>
            <a:r>
              <a:rPr lang="ar-JO" altLang="ar-SA" sz="2400" b="1" dirty="0">
                <a:solidFill>
                  <a:srgbClr val="000000"/>
                </a:solidFill>
                <a:cs typeface="Times New Roman" pitchFamily="18" charset="0"/>
              </a:rPr>
              <a:t>عرض البيانات. (عينة من 35 موظفا</a:t>
            </a:r>
            <a:r>
              <a:rPr lang="ar-JO" altLang="ar-SA" sz="2400" b="1"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ب</a:t>
            </a:r>
            <a:r>
              <a:rPr lang="ar-JO" altLang="ar-SA" sz="2400" dirty="0">
                <a:solidFill>
                  <a:srgbClr val="000000"/>
                </a:solidFill>
                <a:cs typeface="Times New Roman" pitchFamily="18" charset="0"/>
              </a:rPr>
              <a:t>) الرسوم </a:t>
            </a:r>
            <a:r>
              <a:rPr lang="ar-JO" altLang="ar-SA" sz="2400" dirty="0" smtClean="0">
                <a:solidFill>
                  <a:srgbClr val="000000"/>
                </a:solidFill>
                <a:cs typeface="Times New Roman" pitchFamily="18" charset="0"/>
              </a:rPr>
              <a:t>البيانية</a:t>
            </a:r>
            <a:r>
              <a:rPr lang="en-US" altLang="ar-SA" sz="2400" dirty="0" smtClean="0">
                <a:solidFill>
                  <a:srgbClr val="000000"/>
                </a:solidFill>
                <a:cs typeface="Times New Roman" pitchFamily="18" charset="0"/>
              </a:rPr>
              <a:t> Bar Chart </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البيانات الترتيبية والكمية المنفصلة.</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pic>
        <p:nvPicPr>
          <p:cNvPr id="8" name="Picture 2">
            <a:extLst>
              <a:ext uri="{FF2B5EF4-FFF2-40B4-BE49-F238E27FC236}">
                <a16:creationId xmlns:a16="http://schemas.microsoft.com/office/drawing/2014/main" id="{50109E21-7705-8D2E-0123-50E6C18595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0499" y="2388727"/>
            <a:ext cx="8750300" cy="3907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56852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830997"/>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a:t>
            </a:r>
            <a:r>
              <a:rPr lang="ar-JO" altLang="ar-SA" sz="2400" b="1" dirty="0">
                <a:solidFill>
                  <a:srgbClr val="000000"/>
                </a:solidFill>
                <a:cs typeface="Times New Roman" pitchFamily="18" charset="0"/>
              </a:rPr>
              <a:t>عرض البيانات. </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ب</a:t>
            </a:r>
            <a:r>
              <a:rPr lang="ar-JO" altLang="ar-SA" sz="2400" dirty="0">
                <a:solidFill>
                  <a:srgbClr val="000000"/>
                </a:solidFill>
                <a:cs typeface="Times New Roman" pitchFamily="18" charset="0"/>
              </a:rPr>
              <a:t>) الرسوم </a:t>
            </a:r>
            <a:r>
              <a:rPr lang="ar-JO" altLang="ar-SA" sz="2400" dirty="0" smtClean="0">
                <a:solidFill>
                  <a:srgbClr val="000000"/>
                </a:solidFill>
                <a:cs typeface="Times New Roman" pitchFamily="18" charset="0"/>
              </a:rPr>
              <a:t>البيانية </a:t>
            </a:r>
            <a:r>
              <a:rPr lang="en-US" altLang="ar-SA" sz="2400" dirty="0" smtClean="0">
                <a:solidFill>
                  <a:srgbClr val="000000"/>
                </a:solidFill>
                <a:cs typeface="Times New Roman" pitchFamily="18" charset="0"/>
              </a:rPr>
              <a:t>Bar Chart</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البيانات الترتيبية والكمية المنفصلة.</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pic>
        <p:nvPicPr>
          <p:cNvPr id="7" name="Picture 4">
            <a:extLst>
              <a:ext uri="{FF2B5EF4-FFF2-40B4-BE49-F238E27FC236}">
                <a16:creationId xmlns:a16="http://schemas.microsoft.com/office/drawing/2014/main" id="{7A5B71F5-920C-AC4C-1C84-6E2FBD02AE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812" y="2204062"/>
            <a:ext cx="9153352" cy="4088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267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1200329"/>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a:t>
            </a:r>
            <a:r>
              <a:rPr lang="ar-JO" altLang="ar-SA" sz="2400" b="1" dirty="0">
                <a:solidFill>
                  <a:srgbClr val="000000"/>
                </a:solidFill>
                <a:cs typeface="Times New Roman" pitchFamily="18" charset="0"/>
              </a:rPr>
              <a:t>عرض البيانات. </a:t>
            </a:r>
            <a:endParaRPr lang="ar-JO" altLang="ar-SA" sz="2400" b="1"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ج) </a:t>
            </a:r>
            <a:r>
              <a:rPr lang="ar-JO" altLang="ar-SA" sz="2400" dirty="0" smtClean="0">
                <a:solidFill>
                  <a:srgbClr val="000000"/>
                </a:solidFill>
                <a:cs typeface="Times New Roman" pitchFamily="18" charset="0"/>
              </a:rPr>
              <a:t>المدرج التكراري وخط الاستيفاء </a:t>
            </a:r>
            <a:r>
              <a:rPr lang="en-US" sz="2400" dirty="0"/>
              <a:t>Histogram and </a:t>
            </a:r>
            <a:r>
              <a:rPr lang="en-US" altLang="en-US" sz="2400" dirty="0">
                <a:latin typeface="Times New Roman" panose="02020603050405020304" pitchFamily="18" charset="0"/>
                <a:cs typeface="Times New Roman" panose="02020603050405020304" pitchFamily="18" charset="0"/>
              </a:rPr>
              <a:t>Interpolation </a:t>
            </a:r>
            <a:r>
              <a:rPr lang="en-US" altLang="en-US" sz="2400" dirty="0" smtClean="0">
                <a:latin typeface="Times New Roman" panose="02020603050405020304" pitchFamily="18" charset="0"/>
                <a:cs typeface="Times New Roman" panose="02020603050405020304" pitchFamily="18" charset="0"/>
              </a:rPr>
              <a:t>line</a:t>
            </a: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البيانات الكمية المتصلة.</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pic>
        <p:nvPicPr>
          <p:cNvPr id="8" name="Picture 2">
            <a:extLst>
              <a:ext uri="{FF2B5EF4-FFF2-40B4-BE49-F238E27FC236}">
                <a16:creationId xmlns:a16="http://schemas.microsoft.com/office/drawing/2014/main" id="{A302FC82-9DDE-32C6-B5E9-1CA9543AC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302" y="2521993"/>
            <a:ext cx="9362721" cy="37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99484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1569660"/>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a:t>
            </a:r>
            <a:r>
              <a:rPr lang="ar-JO" altLang="ar-SA" sz="2400" b="1" dirty="0" smtClean="0">
                <a:solidFill>
                  <a:srgbClr val="000000"/>
                </a:solidFill>
                <a:cs typeface="Times New Roman" pitchFamily="18" charset="0"/>
              </a:rPr>
              <a:t>الأولى: </a:t>
            </a:r>
            <a:r>
              <a:rPr lang="ar-JO" altLang="ar-SA" sz="2400" b="1" dirty="0">
                <a:solidFill>
                  <a:srgbClr val="000000"/>
                </a:solidFill>
                <a:cs typeface="Times New Roman" pitchFamily="18" charset="0"/>
              </a:rPr>
              <a:t>عرض البيانات. </a:t>
            </a:r>
            <a:endParaRPr lang="ar-JO" altLang="ar-SA" sz="2400" b="1"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ج) المدرج التكراري وخط الاستيفاء </a:t>
            </a:r>
            <a:r>
              <a:rPr lang="en-US" altLang="ar-SA" sz="2400" dirty="0">
                <a:solidFill>
                  <a:srgbClr val="000000"/>
                </a:solidFill>
                <a:cs typeface="Times New Roman" pitchFamily="18" charset="0"/>
              </a:rPr>
              <a:t>Histogram and Interpolation </a:t>
            </a:r>
            <a:r>
              <a:rPr lang="en-US" altLang="ar-SA" sz="2400" dirty="0" smtClean="0">
                <a:solidFill>
                  <a:srgbClr val="000000"/>
                </a:solidFill>
                <a:cs typeface="Times New Roman" pitchFamily="18" charset="0"/>
              </a:rPr>
              <a:t>line</a:t>
            </a:r>
            <a:r>
              <a:rPr lang="ar-JO" altLang="ar-SA" sz="2400" dirty="0" smtClean="0">
                <a:solidFill>
                  <a:srgbClr val="000000"/>
                </a:solidFill>
                <a:cs typeface="Times New Roman" pitchFamily="18" charset="0"/>
              </a:rPr>
              <a:t>:</a:t>
            </a:r>
            <a:r>
              <a:rPr lang="en-US"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البيانات الكمية المتصلة.</a:t>
            </a:r>
          </a:p>
          <a:p>
            <a:pPr algn="just" rtl="1">
              <a:defRPr/>
            </a:pPr>
            <a:r>
              <a:rPr lang="ar-JO" altLang="ar-SA" sz="2400" dirty="0" smtClean="0">
                <a:solidFill>
                  <a:srgbClr val="000000"/>
                </a:solidFill>
                <a:cs typeface="Times New Roman" pitchFamily="18" charset="0"/>
              </a:rPr>
              <a:t>لقد </a:t>
            </a:r>
            <a:r>
              <a:rPr lang="ar-JO" altLang="ar-SA" sz="2400" dirty="0">
                <a:solidFill>
                  <a:srgbClr val="000000"/>
                </a:solidFill>
                <a:cs typeface="Times New Roman" pitchFamily="18" charset="0"/>
              </a:rPr>
              <a:t>اخترنا محرر الرسم البياني، ثم اخترنا سطر الاستيفاء من قائمة العناصر.</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عرض وتحليل البيانات باستخدام برنامج </a:t>
            </a:r>
            <a:r>
              <a:rPr lang="en-US" sz="3600" b="1" dirty="0">
                <a:solidFill>
                  <a:srgbClr val="00B0F0"/>
                </a:solidFill>
              </a:rPr>
              <a:t>SPSS </a:t>
            </a:r>
          </a:p>
        </p:txBody>
      </p:sp>
      <p:pic>
        <p:nvPicPr>
          <p:cNvPr id="7" name="Picture 2">
            <a:extLst>
              <a:ext uri="{FF2B5EF4-FFF2-40B4-BE49-F238E27FC236}">
                <a16:creationId xmlns:a16="http://schemas.microsoft.com/office/drawing/2014/main" id="{BCF8AFA2-E9C1-D996-D3D7-94C3A5363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361" y="3127390"/>
            <a:ext cx="8783210" cy="3165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26657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المرحلة الثانية: وصف البيانات باستخدام المقاييس </a:t>
            </a:r>
            <a:r>
              <a:rPr lang="ar-JO" altLang="ar-SA" sz="2400" b="1" dirty="0" smtClean="0">
                <a:solidFill>
                  <a:srgbClr val="000000"/>
                </a:solidFill>
                <a:cs typeface="Times New Roman" pitchFamily="18" charset="0"/>
              </a:rPr>
              <a:t>الإحصائية</a:t>
            </a:r>
          </a:p>
          <a:p>
            <a:pPr algn="just" rtl="1">
              <a:defRPr/>
            </a:pPr>
            <a:endParaRPr lang="en-US"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يجب ان تتوفر بالمقياس شروط معينة لوصفه بانه مقياس جيد:</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ينبغي </a:t>
            </a:r>
            <a:r>
              <a:rPr lang="ar-JO" altLang="ar-SA" sz="2400" dirty="0">
                <a:solidFill>
                  <a:srgbClr val="000000"/>
                </a:solidFill>
                <a:cs typeface="Times New Roman" pitchFamily="18" charset="0"/>
              </a:rPr>
              <a:t>تحديد </a:t>
            </a:r>
            <a:r>
              <a:rPr lang="ar-JO" altLang="ar-SA" sz="2400" dirty="0" smtClean="0">
                <a:solidFill>
                  <a:srgbClr val="000000"/>
                </a:solidFill>
                <a:cs typeface="Times New Roman" pitchFamily="18" charset="0"/>
              </a:rPr>
              <a:t>القيم بشكل دقيق وعدم </a:t>
            </a:r>
            <a:r>
              <a:rPr lang="ar-JO" altLang="ar-SA" sz="2400" dirty="0">
                <a:solidFill>
                  <a:srgbClr val="000000"/>
                </a:solidFill>
                <a:cs typeface="Times New Roman" pitchFamily="18" charset="0"/>
              </a:rPr>
              <a:t>تركها للموضوعية</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إدخال </a:t>
            </a:r>
            <a:r>
              <a:rPr lang="ar-JO" altLang="ar-SA" sz="2400" dirty="0">
                <a:solidFill>
                  <a:srgbClr val="000000"/>
                </a:solidFill>
                <a:cs typeface="Times New Roman" pitchFamily="18" charset="0"/>
              </a:rPr>
              <a:t>كافة البيانات أو الملاحظات </a:t>
            </a:r>
            <a:r>
              <a:rPr lang="ar-JO" altLang="ar-SA" sz="2400" dirty="0" smtClean="0">
                <a:solidFill>
                  <a:srgbClr val="000000"/>
                </a:solidFill>
                <a:cs typeface="Times New Roman" pitchFamily="18" charset="0"/>
              </a:rPr>
              <a:t>واخذها بالحسبان.</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من </a:t>
            </a:r>
            <a:r>
              <a:rPr lang="ar-JO" altLang="ar-SA" sz="2400" dirty="0">
                <a:solidFill>
                  <a:srgbClr val="000000"/>
                </a:solidFill>
                <a:cs typeface="Times New Roman" pitchFamily="18" charset="0"/>
              </a:rPr>
              <a:t>السهل </a:t>
            </a:r>
            <a:r>
              <a:rPr lang="ar-JO" altLang="ar-SA" sz="2400" dirty="0" smtClean="0">
                <a:solidFill>
                  <a:srgbClr val="000000"/>
                </a:solidFill>
                <a:cs typeface="Times New Roman" pitchFamily="18" charset="0"/>
              </a:rPr>
              <a:t>فهمه وحسابه.</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قابلية التعامل مع المقياس بشكل سلس .</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لا </a:t>
            </a:r>
            <a:r>
              <a:rPr lang="ar-JO" altLang="ar-SA" sz="2400" dirty="0">
                <a:solidFill>
                  <a:srgbClr val="000000"/>
                </a:solidFill>
                <a:cs typeface="Times New Roman" pitchFamily="18" charset="0"/>
              </a:rPr>
              <a:t>يتأثر بالقيم </a:t>
            </a:r>
            <a:r>
              <a:rPr lang="ar-JO" altLang="ar-SA" sz="2400" dirty="0" smtClean="0">
                <a:solidFill>
                  <a:srgbClr val="000000"/>
                </a:solidFill>
                <a:cs typeface="Times New Roman" pitchFamily="18" charset="0"/>
              </a:rPr>
              <a:t>المتطرفة.</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وصف البيانات باستخدام المقاييس الإحصائية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4066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المرحلة الثانية: وصف البيانات باستخدام المقاييس الإحصائية (المقاييس الإحصائية الوصفية</a:t>
            </a:r>
            <a:r>
              <a:rPr lang="ar-JO" altLang="ar-SA" sz="2400" b="1" dirty="0" smtClean="0">
                <a:solidFill>
                  <a:srgbClr val="000000"/>
                </a:solidFill>
                <a:cs typeface="Times New Roman" pitchFamily="18" charset="0"/>
              </a:rPr>
              <a:t>)</a:t>
            </a:r>
          </a:p>
          <a:p>
            <a:pPr algn="just" rtl="1">
              <a:defRPr/>
            </a:pPr>
            <a:endParaRPr lang="ar-JO" altLang="ar-SA" sz="2400" b="1" dirty="0" smtClean="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تعريف النزعة </a:t>
            </a:r>
            <a:r>
              <a:rPr lang="ar-JO" altLang="ar-SA" sz="2400" b="1" dirty="0" smtClean="0">
                <a:solidFill>
                  <a:srgbClr val="000000"/>
                </a:solidFill>
                <a:cs typeface="Times New Roman" pitchFamily="18" charset="0"/>
              </a:rPr>
              <a:t>المركزية</a:t>
            </a:r>
          </a:p>
          <a:p>
            <a:pPr algn="just" rtl="1">
              <a:defRPr/>
            </a:pPr>
            <a:r>
              <a:rPr lang="ar-JO" altLang="ar-SA" sz="2400" dirty="0">
                <a:solidFill>
                  <a:srgbClr val="000000"/>
                </a:solidFill>
                <a:cs typeface="Times New Roman" pitchFamily="18" charset="0"/>
              </a:rPr>
              <a:t>هو ميل البيانات إلى التمركز حول قيمة محددة في منتصف البيانات</a:t>
            </a:r>
            <a:r>
              <a:rPr lang="ar-JO" altLang="ar-SA" sz="2400" dirty="0" smtClean="0">
                <a:solidFill>
                  <a:srgbClr val="000000"/>
                </a:solidFill>
                <a:cs typeface="Times New Roman" pitchFamily="18" charset="0"/>
              </a:rPr>
              <a:t>.</a:t>
            </a:r>
          </a:p>
          <a:p>
            <a:pPr algn="just" rtl="1">
              <a:defRPr/>
            </a:pPr>
            <a:endParaRPr lang="ar-JO" altLang="ar-SA" sz="2400" dirty="0" smtClean="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أ) مقياس </a:t>
            </a:r>
            <a:r>
              <a:rPr lang="ar-JO" altLang="ar-SA" sz="2400" u="sng" dirty="0">
                <a:solidFill>
                  <a:srgbClr val="000000"/>
                </a:solidFill>
                <a:cs typeface="Times New Roman" pitchFamily="18" charset="0"/>
              </a:rPr>
              <a:t>النزعة </a:t>
            </a:r>
            <a:r>
              <a:rPr lang="ar-JO" altLang="ar-SA" sz="2400" u="sng" dirty="0" smtClean="0">
                <a:solidFill>
                  <a:srgbClr val="000000"/>
                </a:solidFill>
                <a:cs typeface="Times New Roman" pitchFamily="18" charset="0"/>
              </a:rPr>
              <a:t>المركزية</a:t>
            </a:r>
            <a:r>
              <a:rPr lang="ar-JO" altLang="ar-SA" sz="2400" u="sng" dirty="0">
                <a:solidFill>
                  <a:srgbClr val="000000"/>
                </a:solidFill>
                <a:cs typeface="Times New Roman" pitchFamily="18" charset="0"/>
              </a:rPr>
              <a:t> </a:t>
            </a:r>
            <a:r>
              <a:rPr lang="en-US" altLang="ar-SA" sz="2400" u="sng" dirty="0">
                <a:solidFill>
                  <a:srgbClr val="000000"/>
                </a:solidFill>
                <a:cs typeface="Times New Roman" pitchFamily="18" charset="0"/>
              </a:rPr>
              <a:t>The measure of central tendency</a:t>
            </a:r>
            <a:endParaRPr lang="ar-JO" altLang="ar-SA" sz="2400" u="sng"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1- الوسط الحسابي </a:t>
            </a:r>
            <a:r>
              <a:rPr lang="en-US" altLang="ar-SA" sz="2400" dirty="0" smtClean="0">
                <a:solidFill>
                  <a:srgbClr val="000000"/>
                </a:solidFill>
                <a:cs typeface="Times New Roman" pitchFamily="18" charset="0"/>
              </a:rPr>
              <a:t>Mean</a:t>
            </a:r>
            <a:endParaRPr lang="ar-JO"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2- الوسيط</a:t>
            </a:r>
            <a:r>
              <a:rPr lang="ar-JO" altLang="ar-SA" sz="2400" dirty="0">
                <a:solidFill>
                  <a:srgbClr val="000000"/>
                </a:solidFill>
                <a:cs typeface="Times New Roman" pitchFamily="18" charset="0"/>
              </a:rPr>
              <a:t> </a:t>
            </a:r>
            <a:r>
              <a:rPr lang="en-US" altLang="ar-SA" sz="2400" dirty="0" smtClean="0">
                <a:solidFill>
                  <a:srgbClr val="000000"/>
                </a:solidFill>
                <a:cs typeface="Times New Roman" pitchFamily="18" charset="0"/>
              </a:rPr>
              <a:t>Median</a:t>
            </a:r>
            <a:endParaRPr lang="ar-JO"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3- المنوال</a:t>
            </a:r>
            <a:r>
              <a:rPr lang="ar-JO" altLang="ar-SA" sz="2400" dirty="0">
                <a:solidFill>
                  <a:srgbClr val="000000"/>
                </a:solidFill>
                <a:cs typeface="Times New Roman" pitchFamily="18" charset="0"/>
              </a:rPr>
              <a:t> </a:t>
            </a:r>
            <a:r>
              <a:rPr lang="en-US" altLang="ar-SA" sz="2400" dirty="0" smtClean="0">
                <a:solidFill>
                  <a:srgbClr val="000000"/>
                </a:solidFill>
                <a:cs typeface="Times New Roman" pitchFamily="18" charset="0"/>
              </a:rPr>
              <a:t>Mod</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وصف البيانات باستخدام المقاييس الإحصائية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992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الوسط الحسابي </a:t>
            </a:r>
            <a:r>
              <a:rPr lang="en-US" altLang="ar-SA" sz="2400" b="1" dirty="0" smtClean="0">
                <a:solidFill>
                  <a:srgbClr val="000000"/>
                </a:solidFill>
                <a:cs typeface="Times New Roman" pitchFamily="18" charset="0"/>
              </a:rPr>
              <a:t>Mean</a:t>
            </a:r>
          </a:p>
          <a:p>
            <a:pPr algn="just" rtl="1">
              <a:defRPr/>
            </a:pPr>
            <a:r>
              <a:rPr lang="ar-JO" altLang="ar-SA" sz="2400" dirty="0" smtClean="0">
                <a:solidFill>
                  <a:srgbClr val="000000"/>
                </a:solidFill>
                <a:cs typeface="Times New Roman" pitchFamily="18" charset="0"/>
              </a:rPr>
              <a:t>وهو </a:t>
            </a:r>
            <a:r>
              <a:rPr lang="ar-JO" altLang="ar-SA" sz="2400" dirty="0">
                <a:solidFill>
                  <a:srgbClr val="000000"/>
                </a:solidFill>
                <a:cs typeface="Times New Roman" pitchFamily="18" charset="0"/>
              </a:rPr>
              <a:t>المقياس الأكثر شيوعاً واستخداماً في جميع المجالات العلمية والعملية، وعملية قياس الوسط الحسابي هي عملية بسيطة جداً، ففي الخطوة الأولى يتم جمع كافة القيم، وفي الخطوة الثانية مجموع القيم ويتم قسمة القيم على عددها للحصول على الوسط الحسابي لمجموعة من </a:t>
            </a:r>
            <a:r>
              <a:rPr lang="ar-JO" altLang="ar-SA" sz="2400" dirty="0" smtClean="0">
                <a:solidFill>
                  <a:srgbClr val="000000"/>
                </a:solidFill>
                <a:cs typeface="Times New Roman" pitchFamily="18" charset="0"/>
              </a:rPr>
              <a:t>القيم.</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smtClean="0">
                <a:solidFill>
                  <a:srgbClr val="000000"/>
                </a:solidFill>
                <a:cs typeface="Times New Roman" pitchFamily="18" charset="0"/>
              </a:rPr>
              <a:t>الوسيط </a:t>
            </a:r>
            <a:r>
              <a:rPr lang="en-US" altLang="ar-SA" sz="2400" b="1" dirty="0" smtClean="0">
                <a:solidFill>
                  <a:srgbClr val="000000"/>
                </a:solidFill>
                <a:cs typeface="Times New Roman" pitchFamily="18" charset="0"/>
              </a:rPr>
              <a:t>Median</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إنها </a:t>
            </a:r>
            <a:r>
              <a:rPr lang="ar-JO" altLang="ar-SA" sz="2400" dirty="0">
                <a:solidFill>
                  <a:srgbClr val="000000"/>
                </a:solidFill>
                <a:cs typeface="Times New Roman" pitchFamily="18" charset="0"/>
              </a:rPr>
              <a:t>القيمة التي تقع في منتصف توزيع </a:t>
            </a:r>
            <a:r>
              <a:rPr lang="ar-JO" altLang="ar-SA" sz="2400" dirty="0" smtClean="0">
                <a:solidFill>
                  <a:srgbClr val="000000"/>
                </a:solidFill>
                <a:cs typeface="Times New Roman" pitchFamily="18" charset="0"/>
              </a:rPr>
              <a:t>البيانات.</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smtClean="0">
                <a:solidFill>
                  <a:srgbClr val="000000"/>
                </a:solidFill>
                <a:cs typeface="Times New Roman" pitchFamily="18" charset="0"/>
              </a:rPr>
              <a:t>المنوال </a:t>
            </a:r>
            <a:r>
              <a:rPr lang="en-US" altLang="ar-SA" sz="2400" b="1" dirty="0" smtClean="0">
                <a:solidFill>
                  <a:srgbClr val="000000"/>
                </a:solidFill>
                <a:cs typeface="Times New Roman" pitchFamily="18" charset="0"/>
              </a:rPr>
              <a:t>Mod</a:t>
            </a:r>
            <a:endParaRPr lang="ar-JO" altLang="ar-SA" sz="2400" b="1"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يحدد المقياس القيمة أو المتغير الذي يحدث بشكل متكرر في توزيع البيانات. يمكن حساب </a:t>
            </a:r>
            <a:r>
              <a:rPr lang="ar-JO" altLang="ar-SA" sz="2400" dirty="0" smtClean="0">
                <a:solidFill>
                  <a:srgbClr val="000000"/>
                </a:solidFill>
                <a:cs typeface="Times New Roman" pitchFamily="18" charset="0"/>
              </a:rPr>
              <a:t>المنوال </a:t>
            </a:r>
            <a:r>
              <a:rPr lang="ar-JO" altLang="ar-SA" sz="2400" dirty="0">
                <a:solidFill>
                  <a:srgbClr val="000000"/>
                </a:solidFill>
                <a:cs typeface="Times New Roman" pitchFamily="18" charset="0"/>
              </a:rPr>
              <a:t>لأي بيانات كمية أو وصفية.</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وصف البيانات باستخدام المقاييس الإحصائية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518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u="sng" dirty="0" smtClean="0">
                <a:solidFill>
                  <a:srgbClr val="000000"/>
                </a:solidFill>
                <a:cs typeface="Times New Roman" pitchFamily="18" charset="0"/>
              </a:rPr>
              <a:t>ب) جدول التكرارات </a:t>
            </a:r>
            <a:r>
              <a:rPr lang="en-US" altLang="ar-SA" sz="2400" u="sng" dirty="0">
                <a:solidFill>
                  <a:srgbClr val="000000"/>
                </a:solidFill>
                <a:cs typeface="Times New Roman" pitchFamily="18" charset="0"/>
              </a:rPr>
              <a:t>Frequency </a:t>
            </a:r>
            <a:r>
              <a:rPr lang="en-US" altLang="ar-SA" sz="2400" u="sng" dirty="0" smtClean="0">
                <a:solidFill>
                  <a:srgbClr val="000000"/>
                </a:solidFill>
                <a:cs typeface="Times New Roman" pitchFamily="18" charset="0"/>
              </a:rPr>
              <a:t>Table</a:t>
            </a:r>
            <a:endParaRPr lang="ar-JO" altLang="ar-SA" sz="2400" u="sng"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هو </a:t>
            </a:r>
            <a:r>
              <a:rPr lang="ar-JO" altLang="ar-SA" sz="2400" dirty="0">
                <a:solidFill>
                  <a:srgbClr val="000000"/>
                </a:solidFill>
                <a:cs typeface="Times New Roman" pitchFamily="18" charset="0"/>
              </a:rPr>
              <a:t>جدول ينظم ويلخص البيانات الإحصائية سواء كانت وصفية أو كمية ويوزعها على فئات يحدد عدد الأفراد الذين ينتمون إلى كل فئة</a:t>
            </a:r>
            <a:r>
              <a:rPr lang="ar-JO" altLang="ar-SA" sz="2400" dirty="0" smtClean="0">
                <a:solidFill>
                  <a:srgbClr val="000000"/>
                </a:solidFill>
                <a:cs typeface="Times New Roman" pitchFamily="18" charset="0"/>
              </a:rPr>
              <a:t>.</a:t>
            </a:r>
          </a:p>
          <a:p>
            <a:pPr algn="just" rtl="1">
              <a:defRPr/>
            </a:pPr>
            <a:endParaRPr lang="ar-JO" altLang="ar-SA" sz="2400" dirty="0" smtClean="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ج) مقاييس التشتت </a:t>
            </a:r>
            <a:r>
              <a:rPr lang="en-US" altLang="ar-SA" sz="2400" u="sng" dirty="0">
                <a:solidFill>
                  <a:srgbClr val="000000"/>
                </a:solidFill>
                <a:cs typeface="Times New Roman" pitchFamily="18" charset="0"/>
              </a:rPr>
              <a:t>Measures of Dispersion</a:t>
            </a:r>
            <a:endParaRPr lang="ar-JO" altLang="ar-SA" sz="2400" u="sng"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ولتحديد </a:t>
            </a:r>
            <a:r>
              <a:rPr lang="ar-JO" altLang="ar-SA" sz="2400" dirty="0">
                <a:solidFill>
                  <a:srgbClr val="000000"/>
                </a:solidFill>
                <a:cs typeface="Times New Roman" pitchFamily="18" charset="0"/>
              </a:rPr>
              <a:t>مدى تقارب أو تجانس أو اختلاف البيانات المعطاة، نحتاج إلى مقاييس أخرى غير مقاييس النزعة المركزية. وتسمى هذه </a:t>
            </a:r>
            <a:r>
              <a:rPr lang="ar-JO" altLang="ar-SA" sz="2400" dirty="0" smtClean="0">
                <a:solidFill>
                  <a:srgbClr val="000000"/>
                </a:solidFill>
                <a:cs typeface="Times New Roman" pitchFamily="18" charset="0"/>
              </a:rPr>
              <a:t>المقاييس مقاييس التشتت.</a:t>
            </a:r>
          </a:p>
          <a:p>
            <a:pPr algn="just" rtl="1">
              <a:defRPr/>
            </a:pPr>
            <a:r>
              <a:rPr lang="ar-JO" altLang="ar-SA" sz="2400" dirty="0" smtClean="0">
                <a:solidFill>
                  <a:srgbClr val="000000"/>
                </a:solidFill>
                <a:cs typeface="Times New Roman" pitchFamily="18" charset="0"/>
              </a:rPr>
              <a:t>يمكن </a:t>
            </a:r>
            <a:r>
              <a:rPr lang="ar-JO" altLang="ar-SA" sz="2400" dirty="0">
                <a:solidFill>
                  <a:srgbClr val="000000"/>
                </a:solidFill>
                <a:cs typeface="Times New Roman" pitchFamily="18" charset="0"/>
              </a:rPr>
              <a:t>قياس تشتت البيانات (أي الاختلاف حول القيمة المتوسطة للبيانات) من خلال عدة مقاييس</a:t>
            </a:r>
            <a:r>
              <a:rPr lang="ar-JO" altLang="ar-SA" sz="2400" dirty="0" smtClean="0">
                <a:solidFill>
                  <a:srgbClr val="000000"/>
                </a:solidFill>
                <a:cs typeface="Times New Roman" pitchFamily="18" charset="0"/>
              </a:rPr>
              <a:t>:</a:t>
            </a:r>
          </a:p>
          <a:p>
            <a:pPr marL="342900" indent="-342900" algn="just" rtl="1">
              <a:buFontTx/>
              <a:buChar char="-"/>
              <a:defRPr/>
            </a:pPr>
            <a:r>
              <a:rPr lang="ar-JO" altLang="ar-SA" sz="2400" dirty="0" smtClean="0">
                <a:solidFill>
                  <a:srgbClr val="000000"/>
                </a:solidFill>
                <a:cs typeface="Times New Roman" pitchFamily="18" charset="0"/>
              </a:rPr>
              <a:t>التباين </a:t>
            </a:r>
            <a:r>
              <a:rPr lang="en-US" altLang="ar-SA" sz="2400" dirty="0" smtClean="0">
                <a:solidFill>
                  <a:srgbClr val="000000"/>
                </a:solidFill>
                <a:cs typeface="Times New Roman" pitchFamily="18" charset="0"/>
              </a:rPr>
              <a:t>Variance</a:t>
            </a:r>
            <a:endParaRPr lang="ar-JO" altLang="ar-SA" sz="2400" dirty="0" smtClean="0">
              <a:solidFill>
                <a:srgbClr val="000000"/>
              </a:solidFill>
              <a:cs typeface="Times New Roman" pitchFamily="18" charset="0"/>
            </a:endParaRPr>
          </a:p>
          <a:p>
            <a:pPr marL="342900" indent="-342900" algn="just" rtl="1">
              <a:buFontTx/>
              <a:buChar char="-"/>
              <a:defRPr/>
            </a:pPr>
            <a:r>
              <a:rPr lang="ar-JO" altLang="ar-SA" sz="2400" dirty="0" smtClean="0">
                <a:solidFill>
                  <a:srgbClr val="000000"/>
                </a:solidFill>
                <a:cs typeface="Times New Roman" pitchFamily="18" charset="0"/>
              </a:rPr>
              <a:t>الانحراف المعياري</a:t>
            </a:r>
            <a:r>
              <a:rPr lang="ar-JO" altLang="ar-SA" sz="2400" dirty="0">
                <a:solidFill>
                  <a:srgbClr val="000000"/>
                </a:solidFill>
                <a:cs typeface="Times New Roman" pitchFamily="18" charset="0"/>
              </a:rPr>
              <a:t> </a:t>
            </a:r>
            <a:r>
              <a:rPr lang="en-US" altLang="ar-SA" sz="2400" dirty="0" smtClean="0">
                <a:solidFill>
                  <a:srgbClr val="000000"/>
                </a:solidFill>
                <a:cs typeface="Times New Roman" pitchFamily="18" charset="0"/>
              </a:rPr>
              <a:t>Standard Deviation</a:t>
            </a:r>
            <a:endParaRPr lang="ar-JO" altLang="ar-SA" sz="2400" dirty="0" smtClean="0">
              <a:solidFill>
                <a:srgbClr val="000000"/>
              </a:solidFill>
              <a:cs typeface="Times New Roman" pitchFamily="18" charset="0"/>
            </a:endParaRPr>
          </a:p>
          <a:p>
            <a:pPr marL="342900" indent="-342900" algn="just" rtl="1">
              <a:buFontTx/>
              <a:buChar char="-"/>
              <a:defRPr/>
            </a:pPr>
            <a:r>
              <a:rPr lang="ar-JO" altLang="ar-SA" sz="2400" dirty="0" smtClean="0">
                <a:solidFill>
                  <a:srgbClr val="000000"/>
                </a:solidFill>
                <a:cs typeface="Times New Roman" pitchFamily="18" charset="0"/>
              </a:rPr>
              <a:t>المدى </a:t>
            </a:r>
            <a:r>
              <a:rPr lang="en-US" altLang="ar-SA" sz="2400" dirty="0" smtClean="0">
                <a:solidFill>
                  <a:srgbClr val="000000"/>
                </a:solidFill>
                <a:cs typeface="Times New Roman" pitchFamily="18" charset="0"/>
              </a:rPr>
              <a:t>Range</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وصف البيانات باستخدام المقاييس الإحصائية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17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التباين </a:t>
            </a:r>
            <a:r>
              <a:rPr lang="en-US" altLang="ar-SA" sz="2400" b="1" dirty="0" smtClean="0">
                <a:solidFill>
                  <a:srgbClr val="000000"/>
                </a:solidFill>
                <a:cs typeface="Times New Roman" pitchFamily="18" charset="0"/>
              </a:rPr>
              <a:t>Variance</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ولحسابه</a:t>
            </a:r>
            <a:r>
              <a:rPr lang="ar-JO" altLang="ar-SA" sz="2400" dirty="0">
                <a:solidFill>
                  <a:srgbClr val="000000"/>
                </a:solidFill>
                <a:cs typeface="Times New Roman" pitchFamily="18" charset="0"/>
              </a:rPr>
              <a:t>، يجب إيجاد الوسط الحسابي أولاً، ثم طرح كل قيمة معطاة في البيانات من الوسط الحسابي، وتربيعها، وإضافة جميع النتائج من عملية التربيع، وتقسيم النتيجة على عدد القيم</a:t>
            </a:r>
            <a:r>
              <a:rPr lang="ar-JO" altLang="ar-SA" sz="2400" dirty="0" smtClean="0">
                <a:solidFill>
                  <a:srgbClr val="000000"/>
                </a:solidFill>
                <a:cs typeface="Times New Roman" pitchFamily="18" charset="0"/>
              </a:rPr>
              <a:t>.</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smtClean="0">
                <a:solidFill>
                  <a:srgbClr val="000000"/>
                </a:solidFill>
                <a:cs typeface="Times New Roman" pitchFamily="18" charset="0"/>
              </a:rPr>
              <a:t>الانحراف المعياري </a:t>
            </a:r>
            <a:r>
              <a:rPr lang="en-US" altLang="ar-SA" sz="2400" b="1" dirty="0" smtClean="0">
                <a:solidFill>
                  <a:srgbClr val="000000"/>
                </a:solidFill>
                <a:cs typeface="Times New Roman" pitchFamily="18" charset="0"/>
              </a:rPr>
              <a:t>Standard Deviation</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وهو </a:t>
            </a:r>
            <a:r>
              <a:rPr lang="ar-JO" altLang="ar-SA" sz="2400" dirty="0">
                <a:solidFill>
                  <a:srgbClr val="000000"/>
                </a:solidFill>
                <a:cs typeface="Times New Roman" pitchFamily="18" charset="0"/>
              </a:rPr>
              <a:t>مقياس التشتت، الذي يقيس مدى بعد أو قرب البيانات من وسطها </a:t>
            </a:r>
            <a:r>
              <a:rPr lang="ar-JO" altLang="ar-SA" sz="2400" dirty="0" smtClean="0">
                <a:solidFill>
                  <a:srgbClr val="000000"/>
                </a:solidFill>
                <a:cs typeface="Times New Roman" pitchFamily="18" charset="0"/>
              </a:rPr>
              <a:t>الحسابي </a:t>
            </a:r>
          </a:p>
          <a:p>
            <a:pPr algn="just" rtl="1">
              <a:defRPr/>
            </a:pPr>
            <a:r>
              <a:rPr lang="ar-JO" altLang="ar-SA" sz="2400" dirty="0" smtClean="0">
                <a:solidFill>
                  <a:srgbClr val="000000"/>
                </a:solidFill>
                <a:cs typeface="Times New Roman" pitchFamily="18" charset="0"/>
              </a:rPr>
              <a:t>هو </a:t>
            </a:r>
            <a:r>
              <a:rPr lang="ar-JO" altLang="ar-SA" sz="2400" dirty="0">
                <a:solidFill>
                  <a:srgbClr val="000000"/>
                </a:solidFill>
                <a:cs typeface="Times New Roman" pitchFamily="18" charset="0"/>
              </a:rPr>
              <a:t>الجذر التربيعي الموجب </a:t>
            </a:r>
            <a:r>
              <a:rPr lang="ar-JO" altLang="ar-SA" sz="2400" dirty="0" smtClean="0">
                <a:solidFill>
                  <a:srgbClr val="000000"/>
                </a:solidFill>
                <a:cs typeface="Times New Roman" pitchFamily="18" charset="0"/>
              </a:rPr>
              <a:t>للتباين</a:t>
            </a: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smtClean="0">
                <a:solidFill>
                  <a:srgbClr val="000000"/>
                </a:solidFill>
                <a:cs typeface="Times New Roman" pitchFamily="18" charset="0"/>
              </a:rPr>
              <a:t>المدى </a:t>
            </a:r>
            <a:r>
              <a:rPr lang="en-US" altLang="ar-SA" sz="2400" b="1" dirty="0" smtClean="0">
                <a:solidFill>
                  <a:srgbClr val="000000"/>
                </a:solidFill>
                <a:cs typeface="Times New Roman" pitchFamily="18" charset="0"/>
              </a:rPr>
              <a:t>Range</a:t>
            </a:r>
          </a:p>
          <a:p>
            <a:pPr algn="just" rtl="1">
              <a:defRPr/>
            </a:pPr>
            <a:r>
              <a:rPr lang="ar-JO" altLang="ar-SA" sz="2400" dirty="0">
                <a:solidFill>
                  <a:srgbClr val="000000"/>
                </a:solidFill>
                <a:cs typeface="Times New Roman" pitchFamily="18" charset="0"/>
              </a:rPr>
              <a:t>هو الفرق بين </a:t>
            </a:r>
            <a:r>
              <a:rPr lang="ar-JO" altLang="ar-SA" sz="2400" dirty="0" smtClean="0">
                <a:solidFill>
                  <a:srgbClr val="000000"/>
                </a:solidFill>
                <a:cs typeface="Times New Roman" pitchFamily="18" charset="0"/>
              </a:rPr>
              <a:t>أعلى </a:t>
            </a:r>
            <a:r>
              <a:rPr lang="ar-JO" altLang="ar-SA" sz="2400" dirty="0">
                <a:solidFill>
                  <a:srgbClr val="000000"/>
                </a:solidFill>
                <a:cs typeface="Times New Roman" pitchFamily="18" charset="0"/>
              </a:rPr>
              <a:t>وأدنى قيم البيانات، ويرمز له بالرمز </a:t>
            </a:r>
            <a:r>
              <a:rPr lang="en-US" altLang="ar-SA" sz="2400" dirty="0" smtClean="0">
                <a:solidFill>
                  <a:srgbClr val="000000"/>
                </a:solidFill>
                <a:cs typeface="Times New Roman" pitchFamily="18" charset="0"/>
              </a:rPr>
              <a:t>(R)</a:t>
            </a:r>
            <a:r>
              <a:rPr lang="ar-JO" altLang="ar-SA" sz="2400" dirty="0">
                <a:solidFill>
                  <a:srgbClr val="000000"/>
                </a:solidFill>
                <a:cs typeface="Times New Roman" pitchFamily="18" charset="0"/>
              </a:rPr>
              <a:t>.</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وصف البيانات باستخدام المقاييس الإحصائية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731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229193" y="1321664"/>
            <a:ext cx="9923489" cy="461665"/>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الثانية: وصف البيانات باستخدام المقاييس الإحصائية </a:t>
            </a:r>
            <a:endParaRPr lang="ar-JO" altLang="ar-SA" sz="2400" b="1" dirty="0" smtClean="0">
              <a:solidFill>
                <a:srgbClr val="000000"/>
              </a:solidFill>
              <a:cs typeface="Times New Roman" pitchFamily="18" charset="0"/>
            </a:endParaRP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وصف البيانات باستخدام المقاييس الإحصائية</a:t>
            </a:r>
          </a:p>
        </p:txBody>
      </p:sp>
      <p:pic>
        <p:nvPicPr>
          <p:cNvPr id="8" name="Picture 2">
            <a:extLst>
              <a:ext uri="{FF2B5EF4-FFF2-40B4-BE49-F238E27FC236}">
                <a16:creationId xmlns:a16="http://schemas.microsoft.com/office/drawing/2014/main" id="{1E9B4776-B2D9-4D8B-CE52-78A9063564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910" y="1929779"/>
            <a:ext cx="8569325" cy="436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3562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وصف البيانات باستخدام المقاييس الإحصائية</a:t>
            </a:r>
          </a:p>
        </p:txBody>
      </p:sp>
      <p:pic>
        <p:nvPicPr>
          <p:cNvPr id="7" name="Picture 6">
            <a:extLst>
              <a:ext uri="{FF2B5EF4-FFF2-40B4-BE49-F238E27FC236}">
                <a16:creationId xmlns:a16="http://schemas.microsoft.com/office/drawing/2014/main" id="{5630F430-F6D0-47C9-EEDA-A932FEFDC0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8285" y="1461510"/>
            <a:ext cx="9282899" cy="4777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74117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وصف البيانات باستخدام المقاييس الإحصائية</a:t>
            </a:r>
          </a:p>
        </p:txBody>
      </p:sp>
      <p:graphicFrame>
        <p:nvGraphicFramePr>
          <p:cNvPr id="6" name="Table 5">
            <a:extLst>
              <a:ext uri="{FF2B5EF4-FFF2-40B4-BE49-F238E27FC236}">
                <a16:creationId xmlns:a16="http://schemas.microsoft.com/office/drawing/2014/main" id="{39C4FF39-F610-C4D6-B7AE-53F50EE7E235}"/>
              </a:ext>
            </a:extLst>
          </p:cNvPr>
          <p:cNvGraphicFramePr>
            <a:graphicFrameLocks noGrp="1"/>
          </p:cNvGraphicFramePr>
          <p:nvPr>
            <p:extLst>
              <p:ext uri="{D42A27DB-BD31-4B8C-83A1-F6EECF244321}">
                <p14:modId xmlns:p14="http://schemas.microsoft.com/office/powerpoint/2010/main" val="2931917616"/>
              </p:ext>
            </p:extLst>
          </p:nvPr>
        </p:nvGraphicFramePr>
        <p:xfrm>
          <a:off x="3089250" y="1780938"/>
          <a:ext cx="6175375" cy="3816352"/>
        </p:xfrm>
        <a:graphic>
          <a:graphicData uri="http://schemas.openxmlformats.org/drawingml/2006/table">
            <a:tbl>
              <a:tblPr/>
              <a:tblGrid>
                <a:gridCol w="2992438">
                  <a:extLst>
                    <a:ext uri="{9D8B030D-6E8A-4147-A177-3AD203B41FA5}">
                      <a16:colId xmlns:a16="http://schemas.microsoft.com/office/drawing/2014/main" val="262035904"/>
                    </a:ext>
                  </a:extLst>
                </a:gridCol>
                <a:gridCol w="3182937">
                  <a:extLst>
                    <a:ext uri="{9D8B030D-6E8A-4147-A177-3AD203B41FA5}">
                      <a16:colId xmlns:a16="http://schemas.microsoft.com/office/drawing/2014/main" val="1788641843"/>
                    </a:ext>
                  </a:extLst>
                </a:gridCol>
              </a:tblGrid>
              <a:tr h="477044">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Monthly income variable</a:t>
                      </a:r>
                      <a:endParaRPr kumimoji="0" lang="en-US" altLang="en-US" sz="2400" b="0" i="0" u="none" strike="noStrike" cap="none" normalizeH="0" baseline="0" dirty="0">
                        <a:ln>
                          <a:noFill/>
                        </a:ln>
                        <a:solidFill>
                          <a:srgbClr val="000000"/>
                        </a:solidFill>
                        <a:effectLst/>
                        <a:latin typeface="Times New Roman" panose="02020603050405020304" pitchFamily="18" charset="0"/>
                        <a:cs typeface="Traditional Arabic" panose="02020603050405020304" pitchFamily="18" charset="-78"/>
                      </a:endParaRPr>
                    </a:p>
                  </a:txBody>
                  <a:tcPr marL="19050" marR="19050" marT="19051" marB="19051"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extLst>
                  <a:ext uri="{0D108BD9-81ED-4DB2-BD59-A6C34878D82A}">
                    <a16:rowId xmlns:a16="http://schemas.microsoft.com/office/drawing/2014/main" val="4096922104"/>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Statistics</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Value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158865581"/>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Mean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5897.1</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74597836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Std. Deviation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2026.6</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700839599"/>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Variance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4107000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01517665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Range</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6700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804448778"/>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Minimum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2800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3913628513"/>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Maximum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9500</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4156463427"/>
                  </a:ext>
                </a:extLst>
              </a:tr>
            </a:tbl>
          </a:graphicData>
        </a:graphic>
      </p:graphicFrame>
    </p:spTree>
    <p:extLst>
      <p:ext uri="{BB962C8B-B14F-4D97-AF65-F5344CB8AC3E}">
        <p14:creationId xmlns:p14="http://schemas.microsoft.com/office/powerpoint/2010/main" val="41667611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وصف البيانات باستخدام المقاييس الإحصائية</a:t>
            </a:r>
          </a:p>
        </p:txBody>
      </p:sp>
      <p:graphicFrame>
        <p:nvGraphicFramePr>
          <p:cNvPr id="7" name="Table 6">
            <a:extLst>
              <a:ext uri="{FF2B5EF4-FFF2-40B4-BE49-F238E27FC236}">
                <a16:creationId xmlns:a16="http://schemas.microsoft.com/office/drawing/2014/main" id="{55B38094-AACF-7ADD-517F-B3E4FF32C52C}"/>
              </a:ext>
            </a:extLst>
          </p:cNvPr>
          <p:cNvGraphicFramePr>
            <a:graphicFrameLocks noGrp="1"/>
          </p:cNvGraphicFramePr>
          <p:nvPr>
            <p:extLst>
              <p:ext uri="{D42A27DB-BD31-4B8C-83A1-F6EECF244321}">
                <p14:modId xmlns:p14="http://schemas.microsoft.com/office/powerpoint/2010/main" val="1646277845"/>
              </p:ext>
            </p:extLst>
          </p:nvPr>
        </p:nvGraphicFramePr>
        <p:xfrm>
          <a:off x="2537850" y="2439978"/>
          <a:ext cx="7561263" cy="2820561"/>
        </p:xfrm>
        <a:graphic>
          <a:graphicData uri="http://schemas.openxmlformats.org/drawingml/2006/table">
            <a:tbl>
              <a:tblPr/>
              <a:tblGrid>
                <a:gridCol w="2438400">
                  <a:extLst>
                    <a:ext uri="{9D8B030D-6E8A-4147-A177-3AD203B41FA5}">
                      <a16:colId xmlns:a16="http://schemas.microsoft.com/office/drawing/2014/main" val="1037213701"/>
                    </a:ext>
                  </a:extLst>
                </a:gridCol>
                <a:gridCol w="2439988">
                  <a:extLst>
                    <a:ext uri="{9D8B030D-6E8A-4147-A177-3AD203B41FA5}">
                      <a16:colId xmlns:a16="http://schemas.microsoft.com/office/drawing/2014/main" val="222108676"/>
                    </a:ext>
                  </a:extLst>
                </a:gridCol>
                <a:gridCol w="2682875">
                  <a:extLst>
                    <a:ext uri="{9D8B030D-6E8A-4147-A177-3AD203B41FA5}">
                      <a16:colId xmlns:a16="http://schemas.microsoft.com/office/drawing/2014/main" val="976656368"/>
                    </a:ext>
                  </a:extLst>
                </a:gridCol>
              </a:tblGrid>
              <a:tr h="698082">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Degree</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Frequency</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Percent</a:t>
                      </a:r>
                      <a:endParaRPr kumimoji="0" lang="en-US" altLang="en-US" sz="2400" b="1" i="0" u="none" strike="noStrike" cap="none" normalizeH="0" baseline="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92194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Calibri" panose="020F0502020204030204" pitchFamily="34" charset="0"/>
                        </a:rPr>
                        <a:t>Primary</a:t>
                      </a:r>
                      <a:endParaRPr kumimoji="0" lang="ar-SA"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4</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11.4</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9016132"/>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Calibri" panose="020F0502020204030204" pitchFamily="34" charset="0"/>
                        </a:rPr>
                        <a:t>Middle School</a:t>
                      </a: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6</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17.1</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71318090"/>
                  </a:ext>
                </a:extLst>
              </a:tr>
              <a:tr h="32081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High School</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9</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25.7</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1810065"/>
                  </a:ext>
                </a:extLst>
              </a:tr>
              <a:tr h="349041">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Diploma</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5</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14.3</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08815455"/>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BSC</a:t>
                      </a:r>
                      <a:endParaRPr kumimoji="0" lang="ar-SA"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31.4</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6695202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Total</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35</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100.0</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28708636"/>
                  </a:ext>
                </a:extLst>
              </a:tr>
            </a:tbl>
          </a:graphicData>
        </a:graphic>
      </p:graphicFrame>
      <p:sp>
        <p:nvSpPr>
          <p:cNvPr id="2" name="TextBox 1"/>
          <p:cNvSpPr txBox="1"/>
          <p:nvPr/>
        </p:nvSpPr>
        <p:spPr>
          <a:xfrm>
            <a:off x="9264625" y="1715744"/>
            <a:ext cx="1792478" cy="461665"/>
          </a:xfrm>
          <a:prstGeom prst="rect">
            <a:avLst/>
          </a:prstGeom>
          <a:noFill/>
        </p:spPr>
        <p:txBody>
          <a:bodyPr wrap="none" rtlCol="0">
            <a:spAutoFit/>
          </a:bodyPr>
          <a:lstStyle/>
          <a:p>
            <a:r>
              <a:rPr lang="ar-JO" sz="2400" dirty="0">
                <a:solidFill>
                  <a:srgbClr val="000000"/>
                </a:solidFill>
                <a:cs typeface="Times New Roman" pitchFamily="18" charset="0"/>
              </a:rPr>
              <a:t>جدول التكرارات</a:t>
            </a:r>
            <a:endParaRPr lang="en-US" sz="2400" dirty="0">
              <a:solidFill>
                <a:srgbClr val="000000"/>
              </a:solidFill>
              <a:cs typeface="Times New Roman" pitchFamily="18" charset="0"/>
            </a:endParaRPr>
          </a:p>
        </p:txBody>
      </p:sp>
    </p:spTree>
    <p:extLst>
      <p:ext uri="{BB962C8B-B14F-4D97-AF65-F5344CB8AC3E}">
        <p14:creationId xmlns:p14="http://schemas.microsoft.com/office/powerpoint/2010/main" val="1803297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المرحلة </a:t>
            </a:r>
            <a:r>
              <a:rPr lang="ar-JO" altLang="ar-SA" sz="2400" b="1" dirty="0">
                <a:solidFill>
                  <a:srgbClr val="000000"/>
                </a:solidFill>
                <a:cs typeface="Times New Roman" pitchFamily="18" charset="0"/>
              </a:rPr>
              <a:t>الثالثة: تحليل البيانات باستخدام برنامج </a:t>
            </a:r>
            <a:r>
              <a:rPr lang="en-US" altLang="ar-SA" sz="2400" b="1" dirty="0" smtClean="0">
                <a:solidFill>
                  <a:srgbClr val="000000"/>
                </a:solidFill>
                <a:cs typeface="Times New Roman" pitchFamily="18" charset="0"/>
              </a:rPr>
              <a:t>SPSS</a:t>
            </a:r>
            <a:endParaRPr lang="ar-JO"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أ</a:t>
            </a:r>
            <a:r>
              <a:rPr lang="ar-JO" altLang="ar-SA" sz="2400" dirty="0">
                <a:solidFill>
                  <a:srgbClr val="000000"/>
                </a:solidFill>
                <a:cs typeface="Times New Roman" pitchFamily="18" charset="0"/>
              </a:rPr>
              <a:t>) مقارنة متوسط ​​مجموعتين </a:t>
            </a:r>
            <a:r>
              <a:rPr lang="ar-JO" altLang="ar-SA" sz="2400" dirty="0" smtClean="0">
                <a:solidFill>
                  <a:srgbClr val="000000"/>
                </a:solidFill>
                <a:cs typeface="Times New Roman" pitchFamily="18" charset="0"/>
              </a:rPr>
              <a:t>مختلفتين</a:t>
            </a:r>
          </a:p>
          <a:p>
            <a:pPr algn="just" rtl="1">
              <a:defRPr/>
            </a:pPr>
            <a:r>
              <a:rPr lang="ar-JO" altLang="ar-SA" sz="2400" dirty="0" smtClean="0">
                <a:solidFill>
                  <a:srgbClr val="000000"/>
                </a:solidFill>
                <a:cs typeface="Times New Roman" pitchFamily="18" charset="0"/>
              </a:rPr>
              <a:t>مثال</a:t>
            </a:r>
            <a:r>
              <a:rPr lang="ar-JO" altLang="ar-SA" sz="2400" dirty="0">
                <a:solidFill>
                  <a:srgbClr val="000000"/>
                </a:solidFill>
                <a:cs typeface="Times New Roman" pitchFamily="18" charset="0"/>
              </a:rPr>
              <a:t>: في مثالنا السابق سوف نقوم باختبار الفرق أو المساواة بين متوسطات المتغيرات الثلاثة (الانتماء الإداري، الانتساب المهني، نظام الحوافز) حسب كل جنس (ذكر، أنثى</a:t>
            </a:r>
            <a:r>
              <a:rPr lang="ar-JO" altLang="ar-SA" sz="2400" dirty="0" smtClean="0">
                <a:solidFill>
                  <a:srgbClr val="000000"/>
                </a:solidFill>
                <a:cs typeface="Times New Roman" pitchFamily="18" charset="0"/>
              </a:rPr>
              <a:t>).</a:t>
            </a:r>
          </a:p>
          <a:p>
            <a:pPr algn="just" rtl="1">
              <a:defRPr/>
            </a:pPr>
            <a:endParaRPr lang="ar-JO" altLang="ar-SA" sz="2400" dirty="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تحليل البيانات باستخدام برنامج </a:t>
            </a:r>
            <a:r>
              <a:rPr lang="en-US" sz="2800" b="1" dirty="0">
                <a:latin typeface="Times New Roman" panose="02020603050405020304" pitchFamily="18" charset="0"/>
                <a:cs typeface="Times New Roman" panose="02020603050405020304" pitchFamily="18" charset="0"/>
              </a:rPr>
              <a:t>SPSS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id="{FD769A7B-3B85-DF26-8832-2A59EA9C75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670" y="3474833"/>
            <a:ext cx="9455940" cy="258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3342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graphicFrame>
        <p:nvGraphicFramePr>
          <p:cNvPr id="7" name="Table 6">
            <a:extLst>
              <a:ext uri="{FF2B5EF4-FFF2-40B4-BE49-F238E27FC236}">
                <a16:creationId xmlns:a16="http://schemas.microsoft.com/office/drawing/2014/main" id="{935531E8-D1D8-172F-4CAB-07449553EFAC}"/>
              </a:ext>
            </a:extLst>
          </p:cNvPr>
          <p:cNvGraphicFramePr>
            <a:graphicFrameLocks noGrp="1"/>
          </p:cNvGraphicFramePr>
          <p:nvPr>
            <p:extLst>
              <p:ext uri="{D42A27DB-BD31-4B8C-83A1-F6EECF244321}">
                <p14:modId xmlns:p14="http://schemas.microsoft.com/office/powerpoint/2010/main" val="2119169613"/>
              </p:ext>
            </p:extLst>
          </p:nvPr>
        </p:nvGraphicFramePr>
        <p:xfrm>
          <a:off x="1349880" y="2589137"/>
          <a:ext cx="9360049" cy="3646770"/>
        </p:xfrm>
        <a:graphic>
          <a:graphicData uri="http://schemas.openxmlformats.org/drawingml/2006/table">
            <a:tbl>
              <a:tblPr/>
              <a:tblGrid>
                <a:gridCol w="2340014">
                  <a:extLst>
                    <a:ext uri="{9D8B030D-6E8A-4147-A177-3AD203B41FA5}">
                      <a16:colId xmlns:a16="http://schemas.microsoft.com/office/drawing/2014/main" val="20000"/>
                    </a:ext>
                  </a:extLst>
                </a:gridCol>
                <a:gridCol w="1350007">
                  <a:extLst>
                    <a:ext uri="{9D8B030D-6E8A-4147-A177-3AD203B41FA5}">
                      <a16:colId xmlns:a16="http://schemas.microsoft.com/office/drawing/2014/main" val="20001"/>
                    </a:ext>
                  </a:extLst>
                </a:gridCol>
                <a:gridCol w="1350007">
                  <a:extLst>
                    <a:ext uri="{9D8B030D-6E8A-4147-A177-3AD203B41FA5}">
                      <a16:colId xmlns:a16="http://schemas.microsoft.com/office/drawing/2014/main" val="20002"/>
                    </a:ext>
                  </a:extLst>
                </a:gridCol>
                <a:gridCol w="1890009">
                  <a:extLst>
                    <a:ext uri="{9D8B030D-6E8A-4147-A177-3AD203B41FA5}">
                      <a16:colId xmlns:a16="http://schemas.microsoft.com/office/drawing/2014/main" val="20003"/>
                    </a:ext>
                  </a:extLst>
                </a:gridCol>
                <a:gridCol w="2430012">
                  <a:extLst>
                    <a:ext uri="{9D8B030D-6E8A-4147-A177-3AD203B41FA5}">
                      <a16:colId xmlns:a16="http://schemas.microsoft.com/office/drawing/2014/main" val="20004"/>
                    </a:ext>
                  </a:extLst>
                </a:gridCol>
              </a:tblGrid>
              <a:tr h="426410">
                <a:tc>
                  <a:txBody>
                    <a:bodyPr/>
                    <a:lstStyle/>
                    <a:p>
                      <a:pPr indent="252095" algn="l" rtl="0">
                        <a:lnSpc>
                          <a:spcPct val="120000"/>
                        </a:lnSpc>
                        <a:spcAft>
                          <a:spcPts val="0"/>
                        </a:spcAft>
                      </a:pPr>
                      <a:r>
                        <a:rPr lang="en-US" sz="1800" b="1" dirty="0">
                          <a:solidFill>
                            <a:srgbClr val="000000"/>
                          </a:solidFill>
                          <a:effectLst/>
                          <a:latin typeface="Times New Roman"/>
                          <a:ea typeface="Calibri"/>
                          <a:cs typeface="Times New Roman"/>
                        </a:rPr>
                        <a:t> Variable</a:t>
                      </a:r>
                      <a:endParaRPr lang="en-US" sz="1800" b="1"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M&amp;F</a:t>
                      </a:r>
                      <a:endParaRPr lang="en-US" sz="1800" dirty="0">
                        <a:solidFill>
                          <a:srgbClr val="000000"/>
                        </a:solidFill>
                        <a:effectLst/>
                        <a:latin typeface="Times New Roman"/>
                        <a:ea typeface="Calibri"/>
                        <a:cs typeface="Traditional Arabic"/>
                      </a:endParaRPr>
                    </a:p>
                  </a:txBody>
                  <a:tcPr marL="19048" marR="19048" marT="19051" marB="19051"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Mean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Std. Deviation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02169">
                <a:tc rowSpan="2">
                  <a:txBody>
                    <a:bodyPr/>
                    <a:lstStyle/>
                    <a:p>
                      <a:pPr indent="252095" algn="ctr" rtl="1">
                        <a:lnSpc>
                          <a:spcPct val="150000"/>
                        </a:lnSpc>
                        <a:spcBef>
                          <a:spcPts val="600"/>
                        </a:spcBef>
                        <a:spcAft>
                          <a:spcPts val="0"/>
                        </a:spcAft>
                      </a:pPr>
                      <a:r>
                        <a:rPr lang="en-US" sz="1800" b="0" i="0" dirty="0">
                          <a:effectLst/>
                          <a:latin typeface="+mn-lt"/>
                        </a:rPr>
                        <a:t>administrative affiliation </a:t>
                      </a:r>
                      <a:endParaRPr lang="en-US" sz="1800" dirty="0">
                        <a:solidFill>
                          <a:srgbClr val="000000"/>
                        </a:solidFill>
                        <a:effectLst/>
                        <a:latin typeface="+mn-lt"/>
                        <a:ea typeface="Calibri"/>
                        <a:cs typeface="Traditional Arabic"/>
                      </a:endParaRP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23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3.087</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.92013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3.200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.82682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169">
                <a:tc rowSpan="2">
                  <a:txBody>
                    <a:bodyPr/>
                    <a:lstStyle/>
                    <a:p>
                      <a:pPr indent="252095" algn="r" rtl="1">
                        <a:lnSpc>
                          <a:spcPts val="1600"/>
                        </a:lnSpc>
                        <a:spcBef>
                          <a:spcPts val="600"/>
                        </a:spcBef>
                        <a:spcAft>
                          <a:spcPts val="0"/>
                        </a:spcAft>
                      </a:pPr>
                      <a:endParaRPr lang="ar-SA" sz="1800" b="1" dirty="0">
                        <a:solidFill>
                          <a:srgbClr val="000000"/>
                        </a:solidFill>
                        <a:effectLst/>
                        <a:latin typeface="Times New Roman"/>
                        <a:ea typeface="Calibri"/>
                        <a:cs typeface="Arial"/>
                      </a:endParaRPr>
                    </a:p>
                    <a:p>
                      <a:pPr marL="0" indent="252095" algn="ctr" defTabSz="914400" rtl="1" eaLnBrk="1" latinLnBrk="0" hangingPunct="1">
                        <a:lnSpc>
                          <a:spcPct val="150000"/>
                        </a:lnSpc>
                        <a:spcBef>
                          <a:spcPts val="600"/>
                        </a:spcBef>
                        <a:spcAft>
                          <a:spcPts val="0"/>
                        </a:spcAft>
                      </a:pPr>
                      <a:r>
                        <a:rPr lang="en-US" sz="1800" b="0" i="0" kern="1200" dirty="0">
                          <a:solidFill>
                            <a:schemeClr val="tx1"/>
                          </a:solidFill>
                          <a:effectLst/>
                          <a:latin typeface="+mn-lt"/>
                          <a:ea typeface="+mn-ea"/>
                          <a:cs typeface="+mn-cs"/>
                        </a:rPr>
                        <a:t>professional affiliation </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3.511</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1.04305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709515">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3.583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.57735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169">
                <a:tc rowSpan="2">
                  <a:txBody>
                    <a:bodyPr/>
                    <a:lstStyle/>
                    <a:p>
                      <a:pPr indent="252095" algn="r" rtl="1">
                        <a:lnSpc>
                          <a:spcPct val="100000"/>
                        </a:lnSpc>
                        <a:spcBef>
                          <a:spcPts val="600"/>
                        </a:spcBef>
                        <a:spcAft>
                          <a:spcPts val="0"/>
                        </a:spcAft>
                      </a:pPr>
                      <a:endParaRPr lang="ar-SA" sz="1800" b="0" dirty="0">
                        <a:solidFill>
                          <a:srgbClr val="000000"/>
                        </a:solidFill>
                        <a:effectLst/>
                        <a:latin typeface="Times New Roman"/>
                        <a:ea typeface="Calibri"/>
                        <a:cs typeface="Arial"/>
                      </a:endParaRPr>
                    </a:p>
                    <a:p>
                      <a:pPr marL="0" indent="252095" algn="ctr" defTabSz="914400" rtl="1" eaLnBrk="1" latinLnBrk="0" hangingPunct="1">
                        <a:lnSpc>
                          <a:spcPct val="100000"/>
                        </a:lnSpc>
                        <a:spcBef>
                          <a:spcPts val="600"/>
                        </a:spcBef>
                        <a:spcAft>
                          <a:spcPts val="0"/>
                        </a:spcAft>
                      </a:pPr>
                      <a:r>
                        <a:rPr lang="en-US" sz="1800" b="0" kern="1200" dirty="0">
                          <a:solidFill>
                            <a:srgbClr val="000000"/>
                          </a:solidFill>
                          <a:effectLst/>
                          <a:latin typeface="Times New Roman"/>
                          <a:ea typeface="Calibri"/>
                          <a:cs typeface="Arial"/>
                        </a:rPr>
                        <a:t>Incentive System</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3.250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.90139</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3.500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.48850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2" name="Rectangle 1"/>
          <p:cNvSpPr/>
          <p:nvPr/>
        </p:nvSpPr>
        <p:spPr>
          <a:xfrm>
            <a:off x="4613929" y="1513324"/>
            <a:ext cx="6096000" cy="830997"/>
          </a:xfrm>
          <a:prstGeom prst="rect">
            <a:avLst/>
          </a:prstGeom>
        </p:spPr>
        <p:txBody>
          <a:bodyPr>
            <a:spAutoFit/>
          </a:bodyPr>
          <a:lstStyle/>
          <a:p>
            <a:pPr algn="just" rtl="1">
              <a:defRPr/>
            </a:pPr>
            <a:r>
              <a:rPr lang="ar-JO" altLang="ar-SA" sz="2400" b="1" dirty="0">
                <a:solidFill>
                  <a:srgbClr val="000000"/>
                </a:solidFill>
                <a:cs typeface="Times New Roman" pitchFamily="18" charset="0"/>
              </a:rPr>
              <a:t>المرحلة الثالثة:</a:t>
            </a:r>
          </a:p>
          <a:p>
            <a:pPr algn="just" rtl="1">
              <a:defRPr/>
            </a:pPr>
            <a:r>
              <a:rPr lang="ar-JO" altLang="ar-SA" sz="2400" dirty="0">
                <a:solidFill>
                  <a:srgbClr val="000000"/>
                </a:solidFill>
                <a:cs typeface="Times New Roman" pitchFamily="18" charset="0"/>
              </a:rPr>
              <a:t>أ) مقارنة متوسط ​​مجموعتين مختلفتين</a:t>
            </a:r>
          </a:p>
        </p:txBody>
      </p:sp>
    </p:spTree>
    <p:extLst>
      <p:ext uri="{BB962C8B-B14F-4D97-AF65-F5344CB8AC3E}">
        <p14:creationId xmlns:p14="http://schemas.microsoft.com/office/powerpoint/2010/main" val="19356703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sp>
        <p:nvSpPr>
          <p:cNvPr id="2" name="Rectangle 1"/>
          <p:cNvSpPr/>
          <p:nvPr/>
        </p:nvSpPr>
        <p:spPr>
          <a:xfrm>
            <a:off x="4619813" y="1275274"/>
            <a:ext cx="6096000" cy="830997"/>
          </a:xfrm>
          <a:prstGeom prst="rect">
            <a:avLst/>
          </a:prstGeom>
        </p:spPr>
        <p:txBody>
          <a:bodyPr>
            <a:spAutoFit/>
          </a:bodyPr>
          <a:lstStyle/>
          <a:p>
            <a:pPr algn="just" rtl="1">
              <a:defRPr/>
            </a:pPr>
            <a:r>
              <a:rPr lang="ar-JO" altLang="ar-SA" sz="2400" b="1" dirty="0">
                <a:solidFill>
                  <a:srgbClr val="000000"/>
                </a:solidFill>
                <a:cs typeface="Times New Roman" pitchFamily="18" charset="0"/>
              </a:rPr>
              <a:t>المرحلة الثالثة:</a:t>
            </a:r>
          </a:p>
          <a:p>
            <a:pPr algn="just" rtl="1">
              <a:defRPr/>
            </a:pPr>
            <a:r>
              <a:rPr lang="ar-JO" altLang="ar-SA" sz="2400" dirty="0">
                <a:solidFill>
                  <a:srgbClr val="000000"/>
                </a:solidFill>
                <a:cs typeface="Times New Roman" pitchFamily="18" charset="0"/>
              </a:rPr>
              <a:t>أ) مقارنة متوسط ​​مجموعتين مختلفتين</a:t>
            </a:r>
          </a:p>
        </p:txBody>
      </p:sp>
      <p:graphicFrame>
        <p:nvGraphicFramePr>
          <p:cNvPr id="8" name="Table 7">
            <a:extLst>
              <a:ext uri="{FF2B5EF4-FFF2-40B4-BE49-F238E27FC236}">
                <a16:creationId xmlns:a16="http://schemas.microsoft.com/office/drawing/2014/main" id="{4D7149D9-5CCF-1C10-23E8-5E54A400AB73}"/>
              </a:ext>
            </a:extLst>
          </p:cNvPr>
          <p:cNvGraphicFramePr>
            <a:graphicFrameLocks noGrp="1"/>
          </p:cNvGraphicFramePr>
          <p:nvPr>
            <p:extLst>
              <p:ext uri="{D42A27DB-BD31-4B8C-83A1-F6EECF244321}">
                <p14:modId xmlns:p14="http://schemas.microsoft.com/office/powerpoint/2010/main" val="413588427"/>
              </p:ext>
            </p:extLst>
          </p:nvPr>
        </p:nvGraphicFramePr>
        <p:xfrm>
          <a:off x="292754" y="2078718"/>
          <a:ext cx="9133056" cy="4727460"/>
        </p:xfrm>
        <a:graphic>
          <a:graphicData uri="http://schemas.openxmlformats.org/drawingml/2006/table">
            <a:tbl>
              <a:tblPr/>
              <a:tblGrid>
                <a:gridCol w="1689656">
                  <a:extLst>
                    <a:ext uri="{9D8B030D-6E8A-4147-A177-3AD203B41FA5}">
                      <a16:colId xmlns:a16="http://schemas.microsoft.com/office/drawing/2014/main" val="20000"/>
                    </a:ext>
                  </a:extLst>
                </a:gridCol>
                <a:gridCol w="2831207">
                  <a:extLst>
                    <a:ext uri="{9D8B030D-6E8A-4147-A177-3AD203B41FA5}">
                      <a16:colId xmlns:a16="http://schemas.microsoft.com/office/drawing/2014/main" val="20001"/>
                    </a:ext>
                  </a:extLst>
                </a:gridCol>
                <a:gridCol w="869892">
                  <a:extLst>
                    <a:ext uri="{9D8B030D-6E8A-4147-A177-3AD203B41FA5}">
                      <a16:colId xmlns:a16="http://schemas.microsoft.com/office/drawing/2014/main" val="20002"/>
                    </a:ext>
                  </a:extLst>
                </a:gridCol>
                <a:gridCol w="857610">
                  <a:extLst>
                    <a:ext uri="{9D8B030D-6E8A-4147-A177-3AD203B41FA5}">
                      <a16:colId xmlns:a16="http://schemas.microsoft.com/office/drawing/2014/main" val="20003"/>
                    </a:ext>
                  </a:extLst>
                </a:gridCol>
                <a:gridCol w="935575">
                  <a:extLst>
                    <a:ext uri="{9D8B030D-6E8A-4147-A177-3AD203B41FA5}">
                      <a16:colId xmlns:a16="http://schemas.microsoft.com/office/drawing/2014/main" val="20004"/>
                    </a:ext>
                  </a:extLst>
                </a:gridCol>
                <a:gridCol w="1013539">
                  <a:extLst>
                    <a:ext uri="{9D8B030D-6E8A-4147-A177-3AD203B41FA5}">
                      <a16:colId xmlns:a16="http://schemas.microsoft.com/office/drawing/2014/main" val="20005"/>
                    </a:ext>
                  </a:extLst>
                </a:gridCol>
                <a:gridCol w="935577">
                  <a:extLst>
                    <a:ext uri="{9D8B030D-6E8A-4147-A177-3AD203B41FA5}">
                      <a16:colId xmlns:a16="http://schemas.microsoft.com/office/drawing/2014/main" val="20006"/>
                    </a:ext>
                  </a:extLst>
                </a:gridCol>
              </a:tblGrid>
              <a:tr h="272718">
                <a:tc gridSpan="7">
                  <a:txBody>
                    <a:bodyPr/>
                    <a:lstStyle/>
                    <a:p>
                      <a:pPr indent="252095" algn="ctr" rtl="0">
                        <a:lnSpc>
                          <a:spcPts val="1600"/>
                        </a:lnSpc>
                        <a:spcAft>
                          <a:spcPts val="0"/>
                        </a:spcAft>
                      </a:pPr>
                      <a:r>
                        <a:rPr lang="en-US" sz="1600" b="1" dirty="0">
                          <a:solidFill>
                            <a:srgbClr val="000000"/>
                          </a:solidFill>
                          <a:effectLst/>
                          <a:latin typeface="Arial"/>
                          <a:ea typeface="Calibri"/>
                          <a:cs typeface="Traditional Arabic"/>
                        </a:rPr>
                        <a:t>Independent Samples Test</a:t>
                      </a:r>
                      <a:endParaRPr lang="en-US" sz="1600" dirty="0">
                        <a:solidFill>
                          <a:srgbClr val="000000"/>
                        </a:solidFill>
                        <a:effectLst/>
                        <a:latin typeface="Times New Roman"/>
                        <a:ea typeface="Calibri"/>
                        <a:cs typeface="Traditional Arabic"/>
                      </a:endParaRPr>
                    </a:p>
                  </a:txBody>
                  <a:tcPr marL="19053" marR="19053"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845495">
                <a:tc rowSpan="2">
                  <a:txBody>
                    <a:bodyPr/>
                    <a:lstStyle/>
                    <a:p>
                      <a:pPr indent="252095" algn="l"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rowSpan="2">
                  <a:txBody>
                    <a:bodyPr/>
                    <a:lstStyle/>
                    <a:p>
                      <a:pPr indent="0" algn="l"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gridSpan="2">
                  <a:txBody>
                    <a:bodyPr/>
                    <a:lstStyle/>
                    <a:p>
                      <a:pPr indent="0" algn="ctr" rtl="0">
                        <a:lnSpc>
                          <a:spcPct val="120000"/>
                        </a:lnSpc>
                        <a:spcAft>
                          <a:spcPts val="0"/>
                        </a:spcAft>
                      </a:pPr>
                      <a:r>
                        <a:rPr lang="en-US" sz="1600" b="1" dirty="0" err="1">
                          <a:solidFill>
                            <a:srgbClr val="000000"/>
                          </a:solidFill>
                          <a:effectLst/>
                          <a:latin typeface="Arial"/>
                          <a:ea typeface="Calibri"/>
                          <a:cs typeface="Traditional Arabic"/>
                        </a:rPr>
                        <a:t>Levene's</a:t>
                      </a:r>
                      <a:r>
                        <a:rPr lang="en-US" sz="1600" b="1" dirty="0">
                          <a:solidFill>
                            <a:srgbClr val="000000"/>
                          </a:solidFill>
                          <a:effectLst/>
                          <a:latin typeface="Arial"/>
                          <a:ea typeface="Calibri"/>
                          <a:cs typeface="Traditional Arabic"/>
                        </a:rPr>
                        <a:t> Test for Equality of Variances</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gridSpan="3">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t-test for Equality of Means</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1"/>
                  </a:ext>
                </a:extLst>
              </a:tr>
              <a:tr h="415105">
                <a:tc vMerge="1">
                  <a:txBody>
                    <a:bodyPr/>
                    <a:lstStyle/>
                    <a:p>
                      <a:pPr rtl="1"/>
                      <a:endParaRPr lang="ar-SA"/>
                    </a:p>
                  </a:txBody>
                  <a:tcPr/>
                </a:tc>
                <a:tc vMerge="1">
                  <a:txBody>
                    <a:bodyPr/>
                    <a:lstStyle/>
                    <a:p>
                      <a:pPr rtl="1"/>
                      <a:endParaRPr lang="ar-SA"/>
                    </a:p>
                  </a:txBody>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F</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t</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 </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05279">
                <a:tc rowSpan="2">
                  <a:txBody>
                    <a:bodyPr/>
                    <a:lstStyle/>
                    <a:p>
                      <a:pPr indent="252095" algn="ctr" rtl="1">
                        <a:lnSpc>
                          <a:spcPct val="150000"/>
                        </a:lnSpc>
                        <a:spcBef>
                          <a:spcPts val="600"/>
                        </a:spcBef>
                        <a:spcAft>
                          <a:spcPts val="0"/>
                        </a:spcAft>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.142</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.709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-.357</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.724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522245">
                <a:tc vMerge="1">
                  <a:txBody>
                    <a:bodyPr/>
                    <a:lstStyle/>
                    <a:p>
                      <a:pPr rtl="1"/>
                      <a:endParaRPr lang="ar-SA"/>
                    </a:p>
                  </a:txBody>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not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-.369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24.66</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.715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0527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kern="1200" dirty="0">
                          <a:solidFill>
                            <a:schemeClr val="tx1"/>
                          </a:solidFill>
                          <a:effectLst/>
                          <a:latin typeface="+mn-lt"/>
                          <a:ea typeface="+mn-ea"/>
                          <a:cs typeface="+mn-cs"/>
                        </a:rPr>
                        <a:t>professional affiliation </a:t>
                      </a:r>
                    </a:p>
                    <a:p>
                      <a:pPr indent="252095" algn="r" rtl="1">
                        <a:lnSpc>
                          <a:spcPct val="150000"/>
                        </a:lnSpc>
                        <a:spcAft>
                          <a:spcPts val="0"/>
                        </a:spcAft>
                      </a:pPr>
                      <a:r>
                        <a:rPr lang="ar-SA" sz="1600" b="1" dirty="0">
                          <a:solidFill>
                            <a:srgbClr val="000000"/>
                          </a:solidFill>
                          <a:effectLst/>
                          <a:latin typeface="Times New Roman"/>
                          <a:ea typeface="Calibri"/>
                          <a:cs typeface="Arial"/>
                        </a:rPr>
                        <a:t> </a:t>
                      </a: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10.628</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.003</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-.223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.825</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742798">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-.264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.793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30527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8.049</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.008</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-.891</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7"/>
                  </a:ext>
                </a:extLst>
              </a:tr>
              <a:tr h="742798">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-1.064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.295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5192884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sp>
        <p:nvSpPr>
          <p:cNvPr id="2" name="Rectangle 1"/>
          <p:cNvSpPr/>
          <p:nvPr/>
        </p:nvSpPr>
        <p:spPr>
          <a:xfrm>
            <a:off x="2458387" y="1275274"/>
            <a:ext cx="8257426" cy="830997"/>
          </a:xfrm>
          <a:prstGeom prst="rect">
            <a:avLst/>
          </a:prstGeom>
        </p:spPr>
        <p:txBody>
          <a:bodyPr wrap="square">
            <a:spAutoFit/>
          </a:bodyPr>
          <a:lstStyle/>
          <a:p>
            <a:pPr algn="just" rtl="1">
              <a:defRPr/>
            </a:pPr>
            <a:r>
              <a:rPr lang="ar-JO" altLang="ar-SA" sz="2400" b="1" dirty="0">
                <a:solidFill>
                  <a:srgbClr val="000000"/>
                </a:solidFill>
                <a:cs typeface="Times New Roman" pitchFamily="18" charset="0"/>
              </a:rPr>
              <a:t>المرحلة الثالثة</a:t>
            </a:r>
            <a:r>
              <a:rPr lang="ar-JO" altLang="ar-SA" sz="2400" b="1"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ب</a:t>
            </a:r>
            <a:r>
              <a:rPr lang="ar-JO" altLang="ar-SA" sz="2400" dirty="0">
                <a:solidFill>
                  <a:srgbClr val="000000"/>
                </a:solidFill>
                <a:cs typeface="Times New Roman" pitchFamily="18" charset="0"/>
              </a:rPr>
              <a:t>) تحليل التباين أحادي </a:t>
            </a:r>
            <a:r>
              <a:rPr lang="ar-JO" altLang="ar-SA" sz="2400" dirty="0" smtClean="0">
                <a:solidFill>
                  <a:srgbClr val="000000"/>
                </a:solidFill>
                <a:cs typeface="Times New Roman" pitchFamily="18" charset="0"/>
              </a:rPr>
              <a:t>الاتجاه </a:t>
            </a:r>
            <a:r>
              <a:rPr lang="en-US" altLang="ar-SA" sz="2400" dirty="0" smtClean="0">
                <a:solidFill>
                  <a:srgbClr val="000000"/>
                </a:solidFill>
                <a:cs typeface="Times New Roman" pitchFamily="18" charset="0"/>
              </a:rPr>
              <a:t>One-way ANOVA</a:t>
            </a:r>
            <a:endParaRPr lang="ar-JO" altLang="ar-SA" sz="2400" dirty="0">
              <a:solidFill>
                <a:srgbClr val="000000"/>
              </a:solidFill>
              <a:cs typeface="Times New Roman" pitchFamily="18" charset="0"/>
            </a:endParaRPr>
          </a:p>
        </p:txBody>
      </p:sp>
      <p:pic>
        <p:nvPicPr>
          <p:cNvPr id="7" name="Picture 4">
            <a:extLst>
              <a:ext uri="{FF2B5EF4-FFF2-40B4-BE49-F238E27FC236}">
                <a16:creationId xmlns:a16="http://schemas.microsoft.com/office/drawing/2014/main" id="{8E814392-1D7B-8AE0-4780-D2D7CD4C3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326" y="2212083"/>
            <a:ext cx="8280400" cy="408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72860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المرحلة الثالثة</a:t>
            </a:r>
            <a:r>
              <a:rPr lang="ar-JO" altLang="ar-SA" sz="2400" b="1" dirty="0" smtClean="0">
                <a:solidFill>
                  <a:srgbClr val="000000"/>
                </a:solidFill>
                <a:cs typeface="Times New Roman" pitchFamily="18" charset="0"/>
              </a:rPr>
              <a:t>:</a:t>
            </a:r>
            <a:endParaRPr lang="en-US" altLang="ar-SA" sz="2400" b="1"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ب) تحليل التباين أحادي الاتجاه</a:t>
            </a:r>
            <a:r>
              <a:rPr lang="ar-JO" altLang="ar-SA" sz="2400" dirty="0" smtClean="0">
                <a:solidFill>
                  <a:srgbClr val="000000"/>
                </a:solidFill>
                <a:cs typeface="Times New Roman" pitchFamily="18" charset="0"/>
              </a:rPr>
              <a:t>:</a:t>
            </a:r>
          </a:p>
          <a:p>
            <a:pPr algn="just" rtl="1">
              <a:defRPr/>
            </a:pPr>
            <a:endParaRPr lang="en-US"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مجموع </a:t>
            </a:r>
            <a:r>
              <a:rPr lang="ar-JO" altLang="ar-SA" sz="2400" dirty="0">
                <a:solidFill>
                  <a:srgbClr val="000000"/>
                </a:solidFill>
                <a:cs typeface="Times New Roman" pitchFamily="18" charset="0"/>
              </a:rPr>
              <a:t>المربعات</a:t>
            </a:r>
            <a:r>
              <a:rPr lang="ar-JO" altLang="ar-SA" sz="2400" dirty="0" smtClean="0">
                <a:solidFill>
                  <a:srgbClr val="000000"/>
                </a:solidFill>
                <a:cs typeface="Times New Roman" pitchFamily="18" charset="0"/>
              </a:rPr>
              <a:t>:-</a:t>
            </a:r>
            <a:endParaRPr lang="en-US" altLang="ar-SA" sz="2400" dirty="0" smtClean="0">
              <a:solidFill>
                <a:srgbClr val="000000"/>
              </a:solidFill>
              <a:cs typeface="Times New Roman" pitchFamily="18" charset="0"/>
            </a:endParaRPr>
          </a:p>
          <a:p>
            <a:pPr marL="344488" algn="just" rtl="1">
              <a:defRPr/>
            </a:pPr>
            <a:r>
              <a:rPr lang="ar-JO" altLang="ar-SA" sz="2400" dirty="0" smtClean="0">
                <a:solidFill>
                  <a:srgbClr val="000000"/>
                </a:solidFill>
                <a:cs typeface="Times New Roman" pitchFamily="18" charset="0"/>
              </a:rPr>
              <a:t>- بين المجموعات</a:t>
            </a:r>
            <a:endParaRPr lang="en-US" altLang="ar-SA" sz="2400" dirty="0" smtClean="0">
              <a:solidFill>
                <a:srgbClr val="000000"/>
              </a:solidFill>
              <a:cs typeface="Times New Roman" pitchFamily="18" charset="0"/>
            </a:endParaRPr>
          </a:p>
          <a:p>
            <a:pPr marL="344488" algn="just" rtl="1">
              <a:defRPr/>
            </a:pPr>
            <a:r>
              <a:rPr lang="ar-JO" altLang="ar-SA" sz="2400" dirty="0" smtClean="0">
                <a:solidFill>
                  <a:srgbClr val="000000"/>
                </a:solidFill>
                <a:cs typeface="Times New Roman" pitchFamily="18" charset="0"/>
              </a:rPr>
              <a:t>- ضمن المجموعات</a:t>
            </a:r>
            <a:endParaRPr lang="en-US"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en-US" altLang="ar-SA" sz="2400" dirty="0" err="1">
                <a:solidFill>
                  <a:srgbClr val="000000"/>
                </a:solidFill>
                <a:cs typeface="Times New Roman" pitchFamily="18" charset="0"/>
              </a:rPr>
              <a:t>d</a:t>
            </a:r>
            <a:r>
              <a:rPr lang="en-US" altLang="ar-SA" sz="2400" dirty="0" err="1" smtClean="0">
                <a:solidFill>
                  <a:srgbClr val="000000"/>
                </a:solidFill>
                <a:cs typeface="Times New Roman" pitchFamily="18" charset="0"/>
              </a:rPr>
              <a:t>f</a:t>
            </a:r>
            <a:endParaRPr lang="ar-JO" altLang="ar-SA" sz="2400" dirty="0">
              <a:solidFill>
                <a:srgbClr val="000000"/>
              </a:solidFill>
              <a:cs typeface="Times New Roman" pitchFamily="18" charset="0"/>
            </a:endParaRPr>
          </a:p>
          <a:p>
            <a:pPr marL="342900" indent="-342900" algn="just" rtl="1">
              <a:buFont typeface="Arial" panose="020B0604020202020204" pitchFamily="34" charset="0"/>
              <a:buChar char="•"/>
              <a:defRPr/>
            </a:pPr>
            <a:r>
              <a:rPr lang="en-US" altLang="ar-SA" sz="2400" dirty="0" smtClean="0">
                <a:solidFill>
                  <a:srgbClr val="000000"/>
                </a:solidFill>
                <a:cs typeface="Times New Roman" pitchFamily="18" charset="0"/>
              </a:rPr>
              <a:t>Mean </a:t>
            </a:r>
            <a:r>
              <a:rPr lang="en-US" altLang="ar-SA" sz="2400" dirty="0">
                <a:solidFill>
                  <a:srgbClr val="000000"/>
                </a:solidFill>
                <a:cs typeface="Times New Roman" pitchFamily="18" charset="0"/>
              </a:rPr>
              <a:t>Square </a:t>
            </a:r>
            <a:endParaRPr lang="ar-JO"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en-US" altLang="ar-SA" sz="2400" dirty="0">
                <a:solidFill>
                  <a:srgbClr val="000000"/>
                </a:solidFill>
                <a:cs typeface="Times New Roman" pitchFamily="18" charset="0"/>
              </a:rPr>
              <a:t>F </a:t>
            </a:r>
            <a:r>
              <a:rPr lang="en-US" altLang="ar-SA" sz="2400" dirty="0" smtClean="0">
                <a:solidFill>
                  <a:srgbClr val="000000"/>
                </a:solidFill>
                <a:cs typeface="Times New Roman" pitchFamily="18" charset="0"/>
              </a:rPr>
              <a:t>ratio</a:t>
            </a:r>
            <a:endParaRPr lang="ar-JO"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الفرضية </a:t>
            </a:r>
            <a:r>
              <a:rPr lang="ar-JO" altLang="ar-SA" sz="2400" dirty="0">
                <a:solidFill>
                  <a:srgbClr val="000000"/>
                </a:solidFill>
                <a:cs typeface="Times New Roman" pitchFamily="18" charset="0"/>
              </a:rPr>
              <a:t>الصفرية: متوسطات مجتمعات العينة متساوية</a:t>
            </a:r>
            <a:r>
              <a:rPr lang="ar-JO" altLang="ar-SA" sz="2400"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الفرضية </a:t>
            </a:r>
            <a:r>
              <a:rPr lang="ar-JO" altLang="ar-SA" sz="2400" dirty="0">
                <a:solidFill>
                  <a:srgbClr val="000000"/>
                </a:solidFill>
                <a:cs typeface="Times New Roman" pitchFamily="18" charset="0"/>
              </a:rPr>
              <a:t>البديلة: هناك على الأقل مجموعتان من العينات بوسائل مختلفة</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تحليل البيانات باستخدام برنامج </a:t>
            </a:r>
            <a:r>
              <a:rPr lang="en-US" sz="2800" b="1" dirty="0">
                <a:latin typeface="Times New Roman" panose="02020603050405020304" pitchFamily="18" charset="0"/>
                <a:cs typeface="Times New Roman" panose="02020603050405020304" pitchFamily="18" charset="0"/>
              </a:rPr>
              <a:t>SPSS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6282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sp>
        <p:nvSpPr>
          <p:cNvPr id="3" name="Rectangle 2"/>
          <p:cNvSpPr/>
          <p:nvPr/>
        </p:nvSpPr>
        <p:spPr>
          <a:xfrm>
            <a:off x="1633928" y="1232465"/>
            <a:ext cx="8938797" cy="1200329"/>
          </a:xfrm>
          <a:prstGeom prst="rect">
            <a:avLst/>
          </a:prstGeom>
        </p:spPr>
        <p:txBody>
          <a:bodyPr wrap="square">
            <a:spAutoFit/>
          </a:bodyPr>
          <a:lstStyle/>
          <a:p>
            <a:pPr algn="r" rtl="1"/>
            <a:r>
              <a:rPr lang="ar-JO" sz="2400" dirty="0">
                <a:solidFill>
                  <a:srgbClr val="000000"/>
                </a:solidFill>
                <a:cs typeface="Times New Roman" pitchFamily="18" charset="0"/>
              </a:rPr>
              <a:t>ب)</a:t>
            </a:r>
            <a:r>
              <a:rPr lang="en-US" sz="2400" dirty="0">
                <a:solidFill>
                  <a:srgbClr val="000000"/>
                </a:solidFill>
                <a:cs typeface="Times New Roman" pitchFamily="18" charset="0"/>
              </a:rPr>
              <a:t> </a:t>
            </a:r>
            <a:r>
              <a:rPr lang="en-US" sz="2400" dirty="0" err="1">
                <a:solidFill>
                  <a:srgbClr val="000000"/>
                </a:solidFill>
                <a:cs typeface="Times New Roman" pitchFamily="18" charset="0"/>
              </a:rPr>
              <a:t>تحليل</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التباين</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الأحادي</a:t>
            </a:r>
            <a:r>
              <a:rPr lang="en-US" sz="2400" dirty="0">
                <a:solidFill>
                  <a:srgbClr val="000000"/>
                </a:solidFill>
                <a:cs typeface="Times New Roman" pitchFamily="18" charset="0"/>
              </a:rPr>
              <a:t> (One Way ANOVA) </a:t>
            </a:r>
            <a:r>
              <a:rPr lang="ar-JO" sz="2400" dirty="0" smtClean="0">
                <a:solidFill>
                  <a:srgbClr val="000000"/>
                </a:solidFill>
                <a:cs typeface="Times New Roman" pitchFamily="18" charset="0"/>
              </a:rPr>
              <a:t>: </a:t>
            </a:r>
            <a:r>
              <a:rPr lang="en-US" sz="2400" dirty="0" err="1">
                <a:solidFill>
                  <a:srgbClr val="000000"/>
                </a:solidFill>
                <a:cs typeface="Times New Roman" pitchFamily="18" charset="0"/>
              </a:rPr>
              <a:t>يشير</a:t>
            </a:r>
            <a:r>
              <a:rPr lang="en-US" sz="2400" dirty="0">
                <a:solidFill>
                  <a:srgbClr val="000000"/>
                </a:solidFill>
                <a:cs typeface="Times New Roman" pitchFamily="18" charset="0"/>
              </a:rPr>
              <a:t> </a:t>
            </a:r>
            <a:r>
              <a:rPr lang="en-US" sz="2400" dirty="0" err="1">
                <a:solidFill>
                  <a:srgbClr val="000000"/>
                </a:solidFill>
                <a:cs typeface="Times New Roman" pitchFamily="18" charset="0"/>
              </a:rPr>
              <a:t>تحليل</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اختبار</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التباين</a:t>
            </a:r>
            <a:r>
              <a:rPr lang="en-US" sz="2400" dirty="0">
                <a:solidFill>
                  <a:srgbClr val="000000"/>
                </a:solidFill>
                <a:cs typeface="Times New Roman" pitchFamily="18" charset="0"/>
              </a:rPr>
              <a:t> </a:t>
            </a:r>
            <a:r>
              <a:rPr lang="en-US" sz="2400" dirty="0" err="1">
                <a:solidFill>
                  <a:srgbClr val="000000"/>
                </a:solidFill>
                <a:cs typeface="Times New Roman" pitchFamily="18" charset="0"/>
              </a:rPr>
              <a:t>إلى</a:t>
            </a:r>
            <a:r>
              <a:rPr lang="en-US" sz="2400" dirty="0">
                <a:solidFill>
                  <a:srgbClr val="000000"/>
                </a:solidFill>
                <a:cs typeface="Times New Roman" pitchFamily="18" charset="0"/>
              </a:rPr>
              <a:t> </a:t>
            </a:r>
            <a:r>
              <a:rPr lang="en-US" sz="2400" dirty="0" err="1">
                <a:solidFill>
                  <a:srgbClr val="000000"/>
                </a:solidFill>
                <a:cs typeface="Times New Roman" pitchFamily="18" charset="0"/>
              </a:rPr>
              <a:t>أن</a:t>
            </a:r>
            <a:r>
              <a:rPr lang="en-US" sz="2400" dirty="0">
                <a:solidFill>
                  <a:srgbClr val="000000"/>
                </a:solidFill>
                <a:cs typeface="Times New Roman" pitchFamily="18" charset="0"/>
              </a:rPr>
              <a:t> </a:t>
            </a:r>
            <a:r>
              <a:rPr lang="en-US" sz="2400" dirty="0" err="1">
                <a:solidFill>
                  <a:srgbClr val="000000"/>
                </a:solidFill>
                <a:cs typeface="Times New Roman" pitchFamily="18" charset="0"/>
              </a:rPr>
              <a:t>قيمة</a:t>
            </a:r>
            <a:r>
              <a:rPr lang="en-US" sz="2400" dirty="0">
                <a:solidFill>
                  <a:srgbClr val="000000"/>
                </a:solidFill>
                <a:cs typeface="Times New Roman" pitchFamily="18" charset="0"/>
              </a:rPr>
              <a:t> F </a:t>
            </a:r>
            <a:r>
              <a:rPr lang="en-US" sz="2400" dirty="0" err="1">
                <a:solidFill>
                  <a:srgbClr val="000000"/>
                </a:solidFill>
                <a:cs typeface="Times New Roman" pitchFamily="18" charset="0"/>
              </a:rPr>
              <a:t>للمتغيرات</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الثلاثة</a:t>
            </a:r>
            <a:r>
              <a:rPr lang="en-US" sz="2400" dirty="0">
                <a:solidFill>
                  <a:srgbClr val="000000"/>
                </a:solidFill>
                <a:cs typeface="Times New Roman" pitchFamily="18" charset="0"/>
              </a:rPr>
              <a:t> معنوية </a:t>
            </a:r>
            <a:r>
              <a:rPr lang="en-US" sz="2400" dirty="0" err="1">
                <a:solidFill>
                  <a:srgbClr val="000000"/>
                </a:solidFill>
                <a:cs typeface="Times New Roman" pitchFamily="18" charset="0"/>
              </a:rPr>
              <a:t>عند</a:t>
            </a:r>
            <a:r>
              <a:rPr lang="en-US" sz="2400" dirty="0">
                <a:solidFill>
                  <a:srgbClr val="000000"/>
                </a:solidFill>
                <a:cs typeface="Times New Roman" pitchFamily="18" charset="0"/>
              </a:rPr>
              <a:t> 1%، </a:t>
            </a:r>
            <a:r>
              <a:rPr lang="en-US" sz="2400" dirty="0" err="1">
                <a:solidFill>
                  <a:srgbClr val="000000"/>
                </a:solidFill>
                <a:cs typeface="Times New Roman" pitchFamily="18" charset="0"/>
              </a:rPr>
              <a:t>مما</a:t>
            </a:r>
            <a:r>
              <a:rPr lang="en-US" sz="2400" dirty="0">
                <a:solidFill>
                  <a:srgbClr val="000000"/>
                </a:solidFill>
                <a:cs typeface="Times New Roman" pitchFamily="18" charset="0"/>
              </a:rPr>
              <a:t> </a:t>
            </a:r>
            <a:r>
              <a:rPr lang="en-US" sz="2400" dirty="0" err="1">
                <a:solidFill>
                  <a:srgbClr val="000000"/>
                </a:solidFill>
                <a:cs typeface="Times New Roman" pitchFamily="18" charset="0"/>
              </a:rPr>
              <a:t>يعني</a:t>
            </a:r>
            <a:r>
              <a:rPr lang="en-US" sz="2400" dirty="0">
                <a:solidFill>
                  <a:srgbClr val="000000"/>
                </a:solidFill>
                <a:cs typeface="Times New Roman" pitchFamily="18" charset="0"/>
              </a:rPr>
              <a:t> وجود </a:t>
            </a:r>
            <a:r>
              <a:rPr lang="en-US" sz="2400" dirty="0" err="1">
                <a:solidFill>
                  <a:srgbClr val="000000"/>
                </a:solidFill>
                <a:cs typeface="Times New Roman" pitchFamily="18" charset="0"/>
              </a:rPr>
              <a:t>فرق</a:t>
            </a:r>
            <a:r>
              <a:rPr lang="en-US" sz="2400" dirty="0">
                <a:solidFill>
                  <a:srgbClr val="000000"/>
                </a:solidFill>
                <a:cs typeface="Times New Roman" pitchFamily="18" charset="0"/>
              </a:rPr>
              <a:t> </a:t>
            </a:r>
            <a:r>
              <a:rPr lang="en-US" sz="2400" dirty="0" err="1">
                <a:solidFill>
                  <a:srgbClr val="000000"/>
                </a:solidFill>
                <a:cs typeface="Times New Roman" pitchFamily="18" charset="0"/>
              </a:rPr>
              <a:t>معنوي</a:t>
            </a:r>
            <a:r>
              <a:rPr lang="en-US" sz="2400" dirty="0">
                <a:solidFill>
                  <a:srgbClr val="000000"/>
                </a:solidFill>
                <a:cs typeface="Times New Roman" pitchFamily="18" charset="0"/>
              </a:rPr>
              <a:t> </a:t>
            </a:r>
            <a:r>
              <a:rPr lang="en-US" sz="2400" dirty="0" err="1">
                <a:solidFill>
                  <a:srgbClr val="000000"/>
                </a:solidFill>
                <a:cs typeface="Times New Roman" pitchFamily="18" charset="0"/>
              </a:rPr>
              <a:t>في</a:t>
            </a:r>
            <a:r>
              <a:rPr lang="en-US" sz="2400" dirty="0">
                <a:solidFill>
                  <a:srgbClr val="000000"/>
                </a:solidFill>
                <a:cs typeface="Times New Roman" pitchFamily="18" charset="0"/>
              </a:rPr>
              <a:t> </a:t>
            </a:r>
            <a:r>
              <a:rPr lang="en-US" sz="2400" dirty="0" err="1">
                <a:solidFill>
                  <a:srgbClr val="000000"/>
                </a:solidFill>
                <a:cs typeface="Times New Roman" pitchFamily="18" charset="0"/>
              </a:rPr>
              <a:t>متوسطات</a:t>
            </a:r>
            <a:r>
              <a:rPr lang="en-US" sz="2400" dirty="0">
                <a:solidFill>
                  <a:srgbClr val="000000"/>
                </a:solidFill>
                <a:cs typeface="Times New Roman" pitchFamily="18" charset="0"/>
              </a:rPr>
              <a:t> </a:t>
            </a:r>
            <a:r>
              <a:rPr lang="en-US" sz="2400" dirty="0" err="1">
                <a:solidFill>
                  <a:srgbClr val="000000"/>
                </a:solidFill>
                <a:cs typeface="Times New Roman" pitchFamily="18" charset="0"/>
              </a:rPr>
              <a:t>هذه</a:t>
            </a:r>
            <a:r>
              <a:rPr lang="en-US" sz="2400" dirty="0">
                <a:solidFill>
                  <a:srgbClr val="000000"/>
                </a:solidFill>
                <a:cs typeface="Times New Roman" pitchFamily="18" charset="0"/>
              </a:rPr>
              <a:t> </a:t>
            </a:r>
            <a:r>
              <a:rPr lang="en-US" sz="2400" dirty="0" err="1">
                <a:solidFill>
                  <a:srgbClr val="000000"/>
                </a:solidFill>
                <a:cs typeface="Times New Roman" pitchFamily="18" charset="0"/>
              </a:rPr>
              <a:t>المتغيرات</a:t>
            </a:r>
            <a:r>
              <a:rPr lang="en-US" sz="2400" dirty="0">
                <a:solidFill>
                  <a:srgbClr val="000000"/>
                </a:solidFill>
                <a:cs typeface="Times New Roman" pitchFamily="18" charset="0"/>
              </a:rPr>
              <a:t> </a:t>
            </a:r>
            <a:r>
              <a:rPr lang="en-US" sz="2400" dirty="0" err="1">
                <a:solidFill>
                  <a:srgbClr val="000000"/>
                </a:solidFill>
                <a:cs typeface="Times New Roman" pitchFamily="18" charset="0"/>
              </a:rPr>
              <a:t>حسب</a:t>
            </a:r>
            <a:r>
              <a:rPr lang="en-US" sz="2400" dirty="0">
                <a:solidFill>
                  <a:srgbClr val="000000"/>
                </a:solidFill>
                <a:cs typeface="Times New Roman" pitchFamily="18" charset="0"/>
              </a:rPr>
              <a:t> المؤهل العلمي.</a:t>
            </a:r>
          </a:p>
        </p:txBody>
      </p:sp>
      <p:graphicFrame>
        <p:nvGraphicFramePr>
          <p:cNvPr id="8" name="Table 7">
            <a:extLst>
              <a:ext uri="{FF2B5EF4-FFF2-40B4-BE49-F238E27FC236}">
                <a16:creationId xmlns:a16="http://schemas.microsoft.com/office/drawing/2014/main" id="{55DAF82D-96CF-3B2C-863D-1C728757D962}"/>
              </a:ext>
            </a:extLst>
          </p:cNvPr>
          <p:cNvGraphicFramePr>
            <a:graphicFrameLocks noGrp="1"/>
          </p:cNvGraphicFramePr>
          <p:nvPr>
            <p:extLst>
              <p:ext uri="{D42A27DB-BD31-4B8C-83A1-F6EECF244321}">
                <p14:modId xmlns:p14="http://schemas.microsoft.com/office/powerpoint/2010/main" val="3554643451"/>
              </p:ext>
            </p:extLst>
          </p:nvPr>
        </p:nvGraphicFramePr>
        <p:xfrm>
          <a:off x="1500499" y="2398586"/>
          <a:ext cx="9072225" cy="4146234"/>
        </p:xfrm>
        <a:graphic>
          <a:graphicData uri="http://schemas.openxmlformats.org/drawingml/2006/table">
            <a:tbl>
              <a:tblPr/>
              <a:tblGrid>
                <a:gridCol w="1835437">
                  <a:extLst>
                    <a:ext uri="{9D8B030D-6E8A-4147-A177-3AD203B41FA5}">
                      <a16:colId xmlns:a16="http://schemas.microsoft.com/office/drawing/2014/main" val="20000"/>
                    </a:ext>
                  </a:extLst>
                </a:gridCol>
                <a:gridCol w="1835437">
                  <a:extLst>
                    <a:ext uri="{9D8B030D-6E8A-4147-A177-3AD203B41FA5}">
                      <a16:colId xmlns:a16="http://schemas.microsoft.com/office/drawing/2014/main" val="20001"/>
                    </a:ext>
                  </a:extLst>
                </a:gridCol>
                <a:gridCol w="1324800">
                  <a:extLst>
                    <a:ext uri="{9D8B030D-6E8A-4147-A177-3AD203B41FA5}">
                      <a16:colId xmlns:a16="http://schemas.microsoft.com/office/drawing/2014/main" val="20002"/>
                    </a:ext>
                  </a:extLst>
                </a:gridCol>
                <a:gridCol w="1273022">
                  <a:extLst>
                    <a:ext uri="{9D8B030D-6E8A-4147-A177-3AD203B41FA5}">
                      <a16:colId xmlns:a16="http://schemas.microsoft.com/office/drawing/2014/main" val="20003"/>
                    </a:ext>
                  </a:extLst>
                </a:gridCol>
                <a:gridCol w="1273022">
                  <a:extLst>
                    <a:ext uri="{9D8B030D-6E8A-4147-A177-3AD203B41FA5}">
                      <a16:colId xmlns:a16="http://schemas.microsoft.com/office/drawing/2014/main" val="20004"/>
                    </a:ext>
                  </a:extLst>
                </a:gridCol>
                <a:gridCol w="924860">
                  <a:extLst>
                    <a:ext uri="{9D8B030D-6E8A-4147-A177-3AD203B41FA5}">
                      <a16:colId xmlns:a16="http://schemas.microsoft.com/office/drawing/2014/main" val="20005"/>
                    </a:ext>
                  </a:extLst>
                </a:gridCol>
                <a:gridCol w="605647">
                  <a:extLst>
                    <a:ext uri="{9D8B030D-6E8A-4147-A177-3AD203B41FA5}">
                      <a16:colId xmlns:a16="http://schemas.microsoft.com/office/drawing/2014/main" val="20006"/>
                    </a:ext>
                  </a:extLst>
                </a:gridCol>
              </a:tblGrid>
              <a:tr h="280495">
                <a:tc gridSpan="7">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ANOVA</a:t>
                      </a:r>
                      <a:endParaRPr lang="en-US" sz="1600" dirty="0">
                        <a:solidFill>
                          <a:srgbClr val="000000"/>
                        </a:solidFill>
                        <a:effectLst/>
                        <a:latin typeface="Times New Roman"/>
                        <a:ea typeface="Calibri"/>
                        <a:cs typeface="Traditional Arabic"/>
                      </a:endParaRPr>
                    </a:p>
                  </a:txBody>
                  <a:tcPr marL="19049" marR="19049"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528675">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49" marR="19049"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b="1"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Sum of Squares</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Mean Square</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F</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80495">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p>
                      <a:pPr indent="252095" algn="r" rtl="1">
                        <a:lnSpc>
                          <a:spcPts val="1600"/>
                        </a:lnSpc>
                        <a:spcAft>
                          <a:spcPts val="0"/>
                        </a:spcAft>
                      </a:pPr>
                      <a:endParaRPr lang="en-US" sz="1600" dirty="0">
                        <a:solidFill>
                          <a:srgbClr val="000000"/>
                        </a:solidFill>
                        <a:effectLst/>
                        <a:latin typeface="Times New Roman"/>
                        <a:ea typeface="Calibri"/>
                        <a:cs typeface="Traditional Arabic"/>
                      </a:endParaRPr>
                    </a:p>
                    <a:p>
                      <a:pPr indent="252095" algn="r" rtl="1">
                        <a:lnSpc>
                          <a:spcPts val="1600"/>
                        </a:lnSpc>
                        <a:spcAft>
                          <a:spcPts val="0"/>
                        </a:spcAft>
                      </a:pPr>
                      <a:r>
                        <a:rPr lang="en-US" sz="1600" b="1"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20.858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5.215</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29.031</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2"/>
                  </a:ext>
                </a:extLst>
              </a:tr>
              <a:tr h="280495">
                <a:tc vMerge="1">
                  <a:txBody>
                    <a:bodyPr/>
                    <a:lstStyle/>
                    <a:p>
                      <a:pPr rtl="1"/>
                      <a:endParaRPr lang="ar-SA"/>
                    </a:p>
                  </a:txBody>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Within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5.389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3"/>
                  </a:ext>
                </a:extLst>
              </a:tr>
              <a:tr h="436470">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26.247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280495">
                <a:tc rowSpan="3">
                  <a:txBody>
                    <a:bodyPr/>
                    <a:lstStyle/>
                    <a:p>
                      <a:pPr marL="0" marR="0" lvl="0" indent="252095" algn="ctr" defTabSz="914400" rtl="1" eaLnBrk="1" fontAlgn="auto" latinLnBrk="0" hangingPunct="1">
                        <a:lnSpc>
                          <a:spcPct val="120000"/>
                        </a:lnSpc>
                        <a:spcBef>
                          <a:spcPts val="0"/>
                        </a:spcBef>
                        <a:spcAft>
                          <a:spcPts val="0"/>
                        </a:spcAft>
                        <a:buClrTx/>
                        <a:buSzTx/>
                        <a:buFontTx/>
                        <a:buNone/>
                        <a:tabLst/>
                        <a:defRPr/>
                      </a:pPr>
                      <a:r>
                        <a:rPr lang="en-US" sz="1600" b="1" dirty="0">
                          <a:solidFill>
                            <a:srgbClr val="000000"/>
                          </a:solidFill>
                          <a:effectLst/>
                          <a:latin typeface="Arial"/>
                          <a:ea typeface="Calibri"/>
                          <a:cs typeface="Traditional Arabic"/>
                        </a:rPr>
                        <a:t> </a:t>
                      </a:r>
                      <a:r>
                        <a:rPr lang="en-US" sz="1600" b="0" i="0" kern="1200" dirty="0">
                          <a:solidFill>
                            <a:schemeClr val="tx1"/>
                          </a:solidFill>
                          <a:effectLst/>
                          <a:latin typeface="+mn-lt"/>
                          <a:ea typeface="+mn-ea"/>
                          <a:cs typeface="+mn-cs"/>
                        </a:rPr>
                        <a:t>professional affiliation </a:t>
                      </a:r>
                    </a:p>
                    <a:p>
                      <a:pPr indent="252095" algn="r" rtl="1">
                        <a:lnSpc>
                          <a:spcPct val="12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Between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24.294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6.073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54.407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280495">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3.349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.112</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280495">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27.643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280495">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18.177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4.544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48.408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r h="280495">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2.816</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9"/>
                  </a:ext>
                </a:extLst>
              </a:tr>
              <a:tr h="362650">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20.993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7224685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ج) قياس الارتباط بين المتغيرات: </a:t>
            </a:r>
            <a:r>
              <a:rPr lang="ar-JO" altLang="ar-SA" sz="2400" dirty="0" smtClean="0">
                <a:solidFill>
                  <a:srgbClr val="000000"/>
                </a:solidFill>
                <a:cs typeface="Times New Roman" pitchFamily="18" charset="0"/>
              </a:rPr>
              <a:t>الارتباط </a:t>
            </a:r>
            <a:r>
              <a:rPr lang="en-US" altLang="ar-SA" sz="2400" dirty="0" smtClean="0">
                <a:solidFill>
                  <a:srgbClr val="000000"/>
                </a:solidFill>
                <a:cs typeface="Times New Roman" pitchFamily="18" charset="0"/>
              </a:rPr>
              <a:t>Correlation</a:t>
            </a:r>
            <a:endParaRPr lang="ar-JO" altLang="ar-SA" sz="2400" dirty="0" smtClean="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marL="342900" indent="-342900" algn="just" rtl="1">
              <a:buFontTx/>
              <a:buChar char="-"/>
              <a:defRPr/>
            </a:pPr>
            <a:r>
              <a:rPr lang="ar-JO" altLang="ar-SA" sz="2400" dirty="0" smtClean="0">
                <a:solidFill>
                  <a:srgbClr val="000000"/>
                </a:solidFill>
                <a:cs typeface="Times New Roman" pitchFamily="18" charset="0"/>
              </a:rPr>
              <a:t>معامل </a:t>
            </a:r>
            <a:r>
              <a:rPr lang="ar-JO" altLang="ar-SA" sz="2400" dirty="0">
                <a:solidFill>
                  <a:srgbClr val="000000"/>
                </a:solidFill>
                <a:cs typeface="Times New Roman" pitchFamily="18" charset="0"/>
              </a:rPr>
              <a:t>الارتباط بين +1 و -</a:t>
            </a:r>
            <a:r>
              <a:rPr lang="ar-JO" altLang="ar-SA" sz="2400" dirty="0" smtClean="0">
                <a:solidFill>
                  <a:srgbClr val="000000"/>
                </a:solidFill>
                <a:cs typeface="Times New Roman" pitchFamily="18" charset="0"/>
              </a:rPr>
              <a:t>1</a:t>
            </a:r>
          </a:p>
          <a:p>
            <a:pPr marL="342900" indent="-342900" algn="just" rtl="1">
              <a:buFontTx/>
              <a:buChar char="-"/>
              <a:defRPr/>
            </a:pPr>
            <a:r>
              <a:rPr lang="ar-JO" altLang="ar-SA" sz="2400" dirty="0" smtClean="0">
                <a:solidFill>
                  <a:srgbClr val="000000"/>
                </a:solidFill>
                <a:cs typeface="Times New Roman" pitchFamily="18" charset="0"/>
              </a:rPr>
              <a:t>معامل </a:t>
            </a:r>
            <a:r>
              <a:rPr lang="ar-JO" altLang="ar-SA" sz="2400" dirty="0">
                <a:solidFill>
                  <a:srgbClr val="000000"/>
                </a:solidFill>
                <a:cs typeface="Times New Roman" pitchFamily="18" charset="0"/>
              </a:rPr>
              <a:t>الارتباط بين متغيرين بين ± 0.01، ± 0.3 </a:t>
            </a:r>
            <a:r>
              <a:rPr lang="ar-JO" altLang="ar-SA" sz="2400" b="1" dirty="0">
                <a:solidFill>
                  <a:srgbClr val="000000"/>
                </a:solidFill>
                <a:cs typeface="Times New Roman" pitchFamily="18" charset="0"/>
              </a:rPr>
              <a:t>(ارتباط ضعيف</a:t>
            </a:r>
            <a:r>
              <a:rPr lang="ar-JO" altLang="ar-SA" sz="2400" b="1" dirty="0" smtClean="0">
                <a:solidFill>
                  <a:srgbClr val="000000"/>
                </a:solidFill>
                <a:cs typeface="Times New Roman" pitchFamily="18" charset="0"/>
              </a:rPr>
              <a:t>)</a:t>
            </a:r>
          </a:p>
          <a:p>
            <a:pPr marL="342900" indent="-342900" algn="just" rtl="1">
              <a:buFontTx/>
              <a:buChar char="-"/>
              <a:defRPr/>
            </a:pPr>
            <a:r>
              <a:rPr lang="ar-JO" altLang="ar-SA" sz="2400" dirty="0" smtClean="0">
                <a:solidFill>
                  <a:srgbClr val="000000"/>
                </a:solidFill>
                <a:cs typeface="Times New Roman" pitchFamily="18" charset="0"/>
              </a:rPr>
              <a:t>معامل </a:t>
            </a:r>
            <a:r>
              <a:rPr lang="ar-JO" altLang="ar-SA" sz="2400" dirty="0">
                <a:solidFill>
                  <a:srgbClr val="000000"/>
                </a:solidFill>
                <a:cs typeface="Times New Roman" pitchFamily="18" charset="0"/>
              </a:rPr>
              <a:t>الارتباط تراوح بين ±0.3، مع ±</a:t>
            </a:r>
            <a:r>
              <a:rPr lang="ar-JO" altLang="ar-SA" sz="2400" dirty="0" smtClean="0">
                <a:solidFill>
                  <a:srgbClr val="000000"/>
                </a:solidFill>
                <a:cs typeface="Times New Roman" pitchFamily="18" charset="0"/>
              </a:rPr>
              <a:t>0.6</a:t>
            </a:r>
          </a:p>
          <a:p>
            <a:pPr marL="342900" indent="-342900" algn="just" rtl="1">
              <a:buFontTx/>
              <a:buChar char="-"/>
              <a:defRPr/>
            </a:pPr>
            <a:r>
              <a:rPr lang="ar-JO" altLang="ar-SA" sz="2400" dirty="0" smtClean="0">
                <a:solidFill>
                  <a:srgbClr val="000000"/>
                </a:solidFill>
                <a:cs typeface="Times New Roman" pitchFamily="18" charset="0"/>
              </a:rPr>
              <a:t>معامل </a:t>
            </a:r>
            <a:r>
              <a:rPr lang="ar-JO" altLang="ar-SA" sz="2400" dirty="0">
                <a:solidFill>
                  <a:srgbClr val="000000"/>
                </a:solidFill>
                <a:cs typeface="Times New Roman" pitchFamily="18" charset="0"/>
              </a:rPr>
              <a:t>الارتباط يتراوح بين ±0.6 و ±0.99 </a:t>
            </a:r>
            <a:r>
              <a:rPr lang="ar-JO" altLang="ar-SA" sz="2400" b="1" dirty="0">
                <a:solidFill>
                  <a:srgbClr val="000000"/>
                </a:solidFill>
                <a:cs typeface="Times New Roman" pitchFamily="18" charset="0"/>
              </a:rPr>
              <a:t>(ارتباط قوي</a:t>
            </a:r>
            <a:r>
              <a:rPr lang="ar-JO" altLang="ar-SA" sz="2400" b="1" dirty="0" smtClean="0">
                <a:solidFill>
                  <a:srgbClr val="000000"/>
                </a:solidFill>
                <a:cs typeface="Times New Roman" pitchFamily="18" charset="0"/>
              </a:rPr>
              <a:t>)</a:t>
            </a:r>
          </a:p>
          <a:p>
            <a:pPr marL="342900" indent="-342900" algn="just" rtl="1">
              <a:buFontTx/>
              <a:buChar char="-"/>
              <a:defRPr/>
            </a:pPr>
            <a:r>
              <a:rPr lang="ar-JO" altLang="ar-SA" sz="2400" dirty="0" smtClean="0">
                <a:solidFill>
                  <a:srgbClr val="000000"/>
                </a:solidFill>
                <a:cs typeface="Times New Roman" pitchFamily="18" charset="0"/>
              </a:rPr>
              <a:t>معامل </a:t>
            </a:r>
            <a:r>
              <a:rPr lang="ar-JO" altLang="ar-SA" sz="2400" dirty="0">
                <a:solidFill>
                  <a:srgbClr val="000000"/>
                </a:solidFill>
                <a:cs typeface="Times New Roman" pitchFamily="18" charset="0"/>
              </a:rPr>
              <a:t>الارتباط = 1، </a:t>
            </a:r>
            <a:r>
              <a:rPr lang="ar-JO" altLang="ar-SA" sz="2400" b="1" dirty="0">
                <a:solidFill>
                  <a:srgbClr val="000000"/>
                </a:solidFill>
                <a:cs typeface="Times New Roman" pitchFamily="18" charset="0"/>
              </a:rPr>
              <a:t>ارتباط </a:t>
            </a:r>
            <a:r>
              <a:rPr lang="ar-JO" altLang="ar-SA" sz="2400" b="1" dirty="0" smtClean="0">
                <a:solidFill>
                  <a:srgbClr val="000000"/>
                </a:solidFill>
                <a:cs typeface="Times New Roman" pitchFamily="18" charset="0"/>
              </a:rPr>
              <a:t>تام</a:t>
            </a:r>
          </a:p>
          <a:p>
            <a:pPr marL="342900" indent="-342900" algn="just" rtl="1">
              <a:buFontTx/>
              <a:buChar char="-"/>
              <a:defRPr/>
            </a:pPr>
            <a:r>
              <a:rPr lang="ar-JO" altLang="ar-SA" sz="2400" dirty="0" smtClean="0">
                <a:solidFill>
                  <a:srgbClr val="000000"/>
                </a:solidFill>
                <a:cs typeface="Times New Roman" pitchFamily="18" charset="0"/>
              </a:rPr>
              <a:t>إرتباط </a:t>
            </a:r>
            <a:r>
              <a:rPr lang="ar-JO" altLang="ar-SA" sz="2400" dirty="0">
                <a:solidFill>
                  <a:srgbClr val="000000"/>
                </a:solidFill>
                <a:cs typeface="Times New Roman" pitchFamily="18" charset="0"/>
              </a:rPr>
              <a:t>بيرسون</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تحليل البيانات باستخدام برنامج </a:t>
            </a:r>
            <a:r>
              <a:rPr lang="en-US" sz="2800" b="1" dirty="0">
                <a:latin typeface="Times New Roman" panose="02020603050405020304" pitchFamily="18" charset="0"/>
                <a:cs typeface="Times New Roman" panose="02020603050405020304" pitchFamily="18" charset="0"/>
              </a:rPr>
              <a:t>SPSS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757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sp>
        <p:nvSpPr>
          <p:cNvPr id="3" name="Rectangle 2"/>
          <p:cNvSpPr/>
          <p:nvPr/>
        </p:nvSpPr>
        <p:spPr>
          <a:xfrm>
            <a:off x="1633928" y="1232465"/>
            <a:ext cx="8938797" cy="461665"/>
          </a:xfrm>
          <a:prstGeom prst="rect">
            <a:avLst/>
          </a:prstGeom>
        </p:spPr>
        <p:txBody>
          <a:bodyPr wrap="square">
            <a:spAutoFit/>
          </a:bodyPr>
          <a:lstStyle/>
          <a:p>
            <a:pPr algn="r" rtl="1"/>
            <a:r>
              <a:rPr lang="ar-JO" sz="2400" dirty="0">
                <a:solidFill>
                  <a:srgbClr val="000000"/>
                </a:solidFill>
                <a:cs typeface="Times New Roman" pitchFamily="18" charset="0"/>
              </a:rPr>
              <a:t>ج) قياس الارتباط بين المتغيرات: الارتباط </a:t>
            </a:r>
            <a:r>
              <a:rPr lang="en-US" sz="2400" dirty="0">
                <a:solidFill>
                  <a:srgbClr val="000000"/>
                </a:solidFill>
                <a:cs typeface="Times New Roman" pitchFamily="18" charset="0"/>
              </a:rPr>
              <a:t>Correlation</a:t>
            </a:r>
          </a:p>
        </p:txBody>
      </p:sp>
      <p:pic>
        <p:nvPicPr>
          <p:cNvPr id="7" name="Picture 2">
            <a:extLst>
              <a:ext uri="{FF2B5EF4-FFF2-40B4-BE49-F238E27FC236}">
                <a16:creationId xmlns:a16="http://schemas.microsoft.com/office/drawing/2014/main" id="{1B125019-F8AC-50D3-9BC8-E79BAC1784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326" y="1743747"/>
            <a:ext cx="8442365" cy="4499266"/>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00134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4ED2DA8-7F2B-605F-4B53-0ED028A4C245}"/>
              </a:ext>
            </a:extLst>
          </p:cNvPr>
          <p:cNvSpPr txBox="1"/>
          <p:nvPr/>
        </p:nvSpPr>
        <p:spPr>
          <a:xfrm>
            <a:off x="2099326" y="439267"/>
            <a:ext cx="7165299" cy="646331"/>
          </a:xfrm>
          <a:prstGeom prst="rect">
            <a:avLst/>
          </a:prstGeom>
          <a:noFill/>
        </p:spPr>
        <p:txBody>
          <a:bodyPr wrap="square" rtlCol="0">
            <a:spAutoFit/>
          </a:bodyPr>
          <a:lstStyle/>
          <a:p>
            <a:pPr algn="ctr" rtl="1"/>
            <a:r>
              <a:rPr lang="ar-JO" sz="3600" b="1" dirty="0">
                <a:solidFill>
                  <a:srgbClr val="00B0F0"/>
                </a:solidFill>
              </a:rPr>
              <a:t>تحليل البيانات باستخدام برنامج </a:t>
            </a:r>
            <a:r>
              <a:rPr lang="en-US" sz="3600" b="1" dirty="0">
                <a:solidFill>
                  <a:srgbClr val="00B0F0"/>
                </a:solidFill>
              </a:rPr>
              <a:t>SPSS</a:t>
            </a:r>
          </a:p>
        </p:txBody>
      </p:sp>
      <p:sp>
        <p:nvSpPr>
          <p:cNvPr id="3" name="Rectangle 2"/>
          <p:cNvSpPr/>
          <p:nvPr/>
        </p:nvSpPr>
        <p:spPr>
          <a:xfrm>
            <a:off x="1633928" y="1232465"/>
            <a:ext cx="8938797" cy="461665"/>
          </a:xfrm>
          <a:prstGeom prst="rect">
            <a:avLst/>
          </a:prstGeom>
        </p:spPr>
        <p:txBody>
          <a:bodyPr wrap="square">
            <a:spAutoFit/>
          </a:bodyPr>
          <a:lstStyle/>
          <a:p>
            <a:pPr algn="r" rtl="1"/>
            <a:r>
              <a:rPr lang="ar-JO" sz="2400" dirty="0">
                <a:solidFill>
                  <a:srgbClr val="000000"/>
                </a:solidFill>
                <a:cs typeface="Times New Roman" pitchFamily="18" charset="0"/>
              </a:rPr>
              <a:t>ج) قياس الارتباط بين المتغيرات: الارتباط </a:t>
            </a:r>
            <a:r>
              <a:rPr lang="en-US" sz="2400" dirty="0">
                <a:solidFill>
                  <a:srgbClr val="000000"/>
                </a:solidFill>
                <a:cs typeface="Times New Roman" pitchFamily="18" charset="0"/>
              </a:rPr>
              <a:t>Correlation</a:t>
            </a:r>
          </a:p>
        </p:txBody>
      </p:sp>
      <p:graphicFrame>
        <p:nvGraphicFramePr>
          <p:cNvPr id="8" name="Table 7">
            <a:extLst>
              <a:ext uri="{FF2B5EF4-FFF2-40B4-BE49-F238E27FC236}">
                <a16:creationId xmlns:a16="http://schemas.microsoft.com/office/drawing/2014/main" id="{2D0ACDED-149D-A805-56FC-CC490D1C0B2D}"/>
              </a:ext>
            </a:extLst>
          </p:cNvPr>
          <p:cNvGraphicFramePr>
            <a:graphicFrameLocks noGrp="1"/>
          </p:cNvGraphicFramePr>
          <p:nvPr>
            <p:extLst>
              <p:ext uri="{D42A27DB-BD31-4B8C-83A1-F6EECF244321}">
                <p14:modId xmlns:p14="http://schemas.microsoft.com/office/powerpoint/2010/main" val="1204512404"/>
              </p:ext>
            </p:extLst>
          </p:nvPr>
        </p:nvGraphicFramePr>
        <p:xfrm>
          <a:off x="1109273" y="2204822"/>
          <a:ext cx="9637940" cy="3975990"/>
        </p:xfrm>
        <a:graphic>
          <a:graphicData uri="http://schemas.openxmlformats.org/drawingml/2006/table">
            <a:tbl>
              <a:tblPr/>
              <a:tblGrid>
                <a:gridCol w="1738858">
                  <a:extLst>
                    <a:ext uri="{9D8B030D-6E8A-4147-A177-3AD203B41FA5}">
                      <a16:colId xmlns:a16="http://schemas.microsoft.com/office/drawing/2014/main" val="20000"/>
                    </a:ext>
                  </a:extLst>
                </a:gridCol>
                <a:gridCol w="2908092">
                  <a:extLst>
                    <a:ext uri="{9D8B030D-6E8A-4147-A177-3AD203B41FA5}">
                      <a16:colId xmlns:a16="http://schemas.microsoft.com/office/drawing/2014/main" val="20001"/>
                    </a:ext>
                  </a:extLst>
                </a:gridCol>
                <a:gridCol w="1265401">
                  <a:extLst>
                    <a:ext uri="{9D8B030D-6E8A-4147-A177-3AD203B41FA5}">
                      <a16:colId xmlns:a16="http://schemas.microsoft.com/office/drawing/2014/main" val="20002"/>
                    </a:ext>
                  </a:extLst>
                </a:gridCol>
                <a:gridCol w="1457839">
                  <a:extLst>
                    <a:ext uri="{9D8B030D-6E8A-4147-A177-3AD203B41FA5}">
                      <a16:colId xmlns:a16="http://schemas.microsoft.com/office/drawing/2014/main" val="20003"/>
                    </a:ext>
                  </a:extLst>
                </a:gridCol>
                <a:gridCol w="1376849">
                  <a:extLst>
                    <a:ext uri="{9D8B030D-6E8A-4147-A177-3AD203B41FA5}">
                      <a16:colId xmlns:a16="http://schemas.microsoft.com/office/drawing/2014/main" val="20004"/>
                    </a:ext>
                  </a:extLst>
                </a:gridCol>
                <a:gridCol w="890901">
                  <a:extLst>
                    <a:ext uri="{9D8B030D-6E8A-4147-A177-3AD203B41FA5}">
                      <a16:colId xmlns:a16="http://schemas.microsoft.com/office/drawing/2014/main" val="20005"/>
                    </a:ext>
                  </a:extLst>
                </a:gridCol>
              </a:tblGrid>
              <a:tr h="795198">
                <a:tc>
                  <a:txBody>
                    <a:bodyPr/>
                    <a:lstStyle/>
                    <a:p>
                      <a:pPr indent="0" algn="l" rtl="0">
                        <a:lnSpc>
                          <a:spcPct val="150000"/>
                        </a:lnSpc>
                        <a:spcAft>
                          <a:spcPts val="0"/>
                        </a:spcAft>
                      </a:pPr>
                      <a:r>
                        <a:rPr lang="en-US" sz="1600" dirty="0">
                          <a:solidFill>
                            <a:sysClr val="windowText" lastClr="000000"/>
                          </a:solidFill>
                          <a:effectLst/>
                          <a:latin typeface="Times New Roman"/>
                          <a:ea typeface="Calibri"/>
                          <a:cs typeface="Times New Roman"/>
                        </a:rPr>
                        <a:t> Variables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1"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36197" marR="36197" marT="0" marB="0" anchor="b">
                    <a:lnL w="1905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36197" marR="36197"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1</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solidFill>
                      <a:srgbClr val="FFFFFF"/>
                    </a:solidFill>
                  </a:tcPr>
                </a:tc>
                <a:tc rowSpan="2">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 </a:t>
                      </a:r>
                      <a:endParaRPr lang="en-US" sz="160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4">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6">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 </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2"/>
                  </a:ext>
                </a:extLst>
              </a:tr>
              <a:tr h="397599">
                <a:tc rowSpan="2">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1</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3"/>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4"/>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.840</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.901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5"/>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6"/>
                  </a:ext>
                </a:extLst>
              </a:tr>
              <a:tr h="397599">
                <a:tc rowSpan="2">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.846</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.789</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w="12700" cap="flat" cmpd="sng" algn="ctr">
                      <a:solidFill>
                        <a:schemeClr val="tx1"/>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7"/>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.000</a:t>
                      </a:r>
                      <a:endParaRPr lang="en-US" sz="1600" dirty="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2666472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smtClean="0">
                <a:solidFill>
                  <a:srgbClr val="000000"/>
                </a:solidFill>
                <a:cs typeface="Times New Roman" pitchFamily="18" charset="0"/>
              </a:rPr>
              <a:t>د) </a:t>
            </a:r>
            <a:r>
              <a:rPr lang="ar-JO" altLang="ar-SA" sz="2400" dirty="0">
                <a:solidFill>
                  <a:srgbClr val="000000"/>
                </a:solidFill>
                <a:cs typeface="Times New Roman" pitchFamily="18" charset="0"/>
              </a:rPr>
              <a:t>تحليل الانحدار </a:t>
            </a:r>
            <a:r>
              <a:rPr lang="ar-JO" altLang="ar-SA" sz="2400" dirty="0" smtClean="0">
                <a:solidFill>
                  <a:srgbClr val="000000"/>
                </a:solidFill>
                <a:cs typeface="Times New Roman" pitchFamily="18" charset="0"/>
              </a:rPr>
              <a:t>الخطي </a:t>
            </a:r>
          </a:p>
          <a:p>
            <a:pPr algn="just" rtl="1">
              <a:defRPr/>
            </a:pPr>
            <a:endParaRPr lang="ar-JO"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العلاقة </a:t>
            </a:r>
            <a:r>
              <a:rPr lang="ar-JO" altLang="ar-SA" sz="2400" dirty="0">
                <a:solidFill>
                  <a:srgbClr val="000000"/>
                </a:solidFill>
                <a:cs typeface="Times New Roman" pitchFamily="18" charset="0"/>
              </a:rPr>
              <a:t>السببية بين </a:t>
            </a:r>
            <a:r>
              <a:rPr lang="ar-JO" altLang="ar-SA" sz="2400" dirty="0" smtClean="0">
                <a:solidFill>
                  <a:srgbClr val="000000"/>
                </a:solidFill>
                <a:cs typeface="Times New Roman" pitchFamily="18" charset="0"/>
              </a:rPr>
              <a:t>المتغيرات المتغير المستقل </a:t>
            </a:r>
            <a:r>
              <a:rPr lang="ar-JO" altLang="ar-SA" sz="2400" dirty="0">
                <a:solidFill>
                  <a:srgbClr val="000000"/>
                </a:solidFill>
                <a:cs typeface="Times New Roman" pitchFamily="18" charset="0"/>
              </a:rPr>
              <a:t>والمتغير التابع (أو المتغيرات</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الانحدار </a:t>
            </a:r>
            <a:r>
              <a:rPr lang="ar-JO" altLang="ar-SA" sz="2400" dirty="0">
                <a:solidFill>
                  <a:srgbClr val="000000"/>
                </a:solidFill>
                <a:cs typeface="Times New Roman" pitchFamily="18" charset="0"/>
              </a:rPr>
              <a:t>الخطي البسيط</a:t>
            </a:r>
            <a:r>
              <a:rPr lang="ar-JO" altLang="ar-SA" sz="2400"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 </a:t>
            </a:r>
            <a:r>
              <a:rPr lang="en-US" altLang="ar-SA" sz="2400" dirty="0">
                <a:solidFill>
                  <a:srgbClr val="000000"/>
                </a:solidFill>
                <a:cs typeface="Times New Roman" pitchFamily="18" charset="0"/>
              </a:rPr>
              <a:t>Y = a + b X + </a:t>
            </a:r>
            <a:r>
              <a:rPr lang="en-US" altLang="ar-SA" sz="2400" dirty="0" smtClean="0">
                <a:solidFill>
                  <a:srgbClr val="000000"/>
                </a:solidFill>
                <a:cs typeface="Times New Roman" pitchFamily="18" charset="0"/>
              </a:rPr>
              <a:t>u</a:t>
            </a:r>
            <a:endParaRPr lang="ar-JO" altLang="ar-SA" sz="2400" dirty="0" smtClean="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الانحدار </a:t>
            </a:r>
            <a:r>
              <a:rPr lang="ar-JO" altLang="ar-SA" sz="2400" dirty="0">
                <a:solidFill>
                  <a:srgbClr val="000000"/>
                </a:solidFill>
                <a:cs typeface="Times New Roman" pitchFamily="18" charset="0"/>
              </a:rPr>
              <a:t>الخطي </a:t>
            </a:r>
            <a:r>
              <a:rPr lang="ar-JO" altLang="ar-SA" sz="2400" dirty="0" smtClean="0">
                <a:solidFill>
                  <a:srgbClr val="000000"/>
                </a:solidFill>
                <a:cs typeface="Times New Roman" pitchFamily="18" charset="0"/>
              </a:rPr>
              <a:t>المتعدد:</a:t>
            </a:r>
          </a:p>
          <a:p>
            <a:pPr algn="just" rtl="1">
              <a:defRPr/>
            </a:pPr>
            <a:r>
              <a:rPr lang="es-ES" altLang="ar-SA" sz="2400" dirty="0">
                <a:solidFill>
                  <a:srgbClr val="000000"/>
                </a:solidFill>
                <a:cs typeface="Times New Roman" pitchFamily="18" charset="0"/>
              </a:rPr>
              <a:t>Y = a + b1X1 + b2X2 + b3X3 + .... + </a:t>
            </a:r>
            <a:r>
              <a:rPr lang="es-ES" altLang="ar-SA" sz="2400" dirty="0" err="1">
                <a:solidFill>
                  <a:srgbClr val="000000"/>
                </a:solidFill>
                <a:cs typeface="Times New Roman" pitchFamily="18" charset="0"/>
              </a:rPr>
              <a:t>bnXn</a:t>
            </a:r>
            <a:r>
              <a:rPr lang="es-ES" altLang="ar-SA" sz="2400" dirty="0">
                <a:solidFill>
                  <a:srgbClr val="000000"/>
                </a:solidFill>
                <a:cs typeface="Times New Roman" pitchFamily="18" charset="0"/>
              </a:rPr>
              <a:t> + u</a:t>
            </a:r>
          </a:p>
          <a:p>
            <a:pPr algn="just" rtl="1">
              <a:defRPr/>
            </a:pP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تحليل البيانات باستخدام برنامج </a:t>
            </a:r>
            <a:r>
              <a:rPr lang="en-US" sz="2800" b="1" dirty="0">
                <a:latin typeface="Times New Roman" panose="02020603050405020304" pitchFamily="18" charset="0"/>
                <a:cs typeface="Times New Roman" panose="02020603050405020304" pitchFamily="18" charset="0"/>
              </a:rPr>
              <a:t>SPSS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592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defRPr/>
            </a:pPr>
            <a:r>
              <a:rPr lang="ar-JO" altLang="ar-SA" sz="2400" dirty="0" smtClean="0">
                <a:solidFill>
                  <a:srgbClr val="000000"/>
                </a:solidFill>
                <a:cs typeface="Times New Roman" pitchFamily="18" charset="0"/>
              </a:rPr>
              <a:t>في </a:t>
            </a:r>
            <a:r>
              <a:rPr lang="ar-JO" altLang="ar-SA" sz="2400" dirty="0">
                <a:solidFill>
                  <a:srgbClr val="000000"/>
                </a:solidFill>
                <a:cs typeface="Times New Roman" pitchFamily="18" charset="0"/>
              </a:rPr>
              <a:t>قسم النتائج، يمكنك </a:t>
            </a:r>
            <a:r>
              <a:rPr lang="ar-JO" altLang="ar-SA" sz="2400" dirty="0" smtClean="0">
                <a:solidFill>
                  <a:srgbClr val="000000"/>
                </a:solidFill>
                <a:cs typeface="Times New Roman" pitchFamily="18" charset="0"/>
              </a:rPr>
              <a:t>توضيح </a:t>
            </a:r>
            <a:r>
              <a:rPr lang="ar-JO" altLang="ar-SA" sz="2400" dirty="0">
                <a:solidFill>
                  <a:srgbClr val="000000"/>
                </a:solidFill>
                <a:cs typeface="Times New Roman" pitchFamily="18" charset="0"/>
              </a:rPr>
              <a:t>النتائج الرئيسية </a:t>
            </a:r>
            <a:r>
              <a:rPr lang="ar-JO" altLang="ar-SA" sz="2400" u="sng" dirty="0">
                <a:solidFill>
                  <a:srgbClr val="000000"/>
                </a:solidFill>
                <a:cs typeface="Times New Roman" pitchFamily="18" charset="0"/>
              </a:rPr>
              <a:t>لجمع البيانات </a:t>
            </a:r>
            <a:r>
              <a:rPr lang="ar-JO" altLang="ar-SA" sz="2400" dirty="0">
                <a:solidFill>
                  <a:srgbClr val="000000"/>
                </a:solidFill>
                <a:cs typeface="Times New Roman" pitchFamily="18" charset="0"/>
              </a:rPr>
              <a:t>والتحليل الذي أجريته لبحثك. يجب عليك </a:t>
            </a:r>
            <a:r>
              <a:rPr lang="ar-JO" altLang="ar-SA" sz="2400" dirty="0" smtClean="0">
                <a:solidFill>
                  <a:srgbClr val="000000"/>
                </a:solidFill>
                <a:cs typeface="Times New Roman" pitchFamily="18" charset="0"/>
              </a:rPr>
              <a:t>التوضيح </a:t>
            </a:r>
            <a:r>
              <a:rPr lang="ar-JO" altLang="ar-SA" sz="2400" dirty="0">
                <a:solidFill>
                  <a:srgbClr val="000000"/>
                </a:solidFill>
                <a:cs typeface="Times New Roman" pitchFamily="18" charset="0"/>
              </a:rPr>
              <a:t>عن جميع النتائج ذات الصلة بإيجاز وموضوعية ومنطقية. لا تقم بتضمين تفسيرات شخصية لسبب عثورك على هذه النتائج أو ما تعنيه - يجب حفظ أي تقييم في </a:t>
            </a:r>
            <a:r>
              <a:rPr lang="ar-JO" altLang="ar-SA" sz="2400" u="sng" dirty="0">
                <a:solidFill>
                  <a:srgbClr val="000000"/>
                </a:solidFill>
                <a:cs typeface="Times New Roman" pitchFamily="18" charset="0"/>
              </a:rPr>
              <a:t>قسم المناقشة</a:t>
            </a:r>
            <a:r>
              <a:rPr lang="ar-JO" altLang="ar-SA" sz="2400" dirty="0">
                <a:solidFill>
                  <a:srgbClr val="000000"/>
                </a:solidFill>
                <a:cs typeface="Times New Roman" pitchFamily="18" charset="0"/>
              </a:rPr>
              <a:t>.</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تفسير نتائج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711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فيما يلي بعض أفضل </a:t>
            </a:r>
            <a:r>
              <a:rPr lang="ar-JO" altLang="ar-SA" sz="2400" dirty="0" smtClean="0">
                <a:solidFill>
                  <a:srgbClr val="000000"/>
                </a:solidFill>
                <a:cs typeface="Times New Roman" pitchFamily="18" charset="0"/>
              </a:rPr>
              <a:t>الممارسات لكتابة النتائج:</a:t>
            </a:r>
          </a:p>
          <a:p>
            <a:pPr algn="just" rtl="1">
              <a:defRPr/>
            </a:pPr>
            <a:endParaRPr lang="ar-JO" altLang="ar-SA" sz="2400" dirty="0" smtClean="0">
              <a:solidFill>
                <a:srgbClr val="000000"/>
              </a:solidFill>
              <a:cs typeface="Times New Roman" pitchFamily="18" charset="0"/>
            </a:endParaRPr>
          </a:p>
          <a:p>
            <a:pPr marL="457200" indent="-457200" algn="just" rtl="1">
              <a:buFont typeface="+mj-lt"/>
              <a:buAutoNum type="arabicPeriod"/>
              <a:defRPr/>
            </a:pPr>
            <a:r>
              <a:rPr lang="ar-JO" altLang="ar-SA" sz="2400" dirty="0" smtClean="0">
                <a:solidFill>
                  <a:srgbClr val="000000"/>
                </a:solidFill>
                <a:cs typeface="Times New Roman" pitchFamily="18" charset="0"/>
              </a:rPr>
              <a:t>يجب </a:t>
            </a:r>
            <a:r>
              <a:rPr lang="ar-JO" altLang="ar-SA" sz="2400" dirty="0">
                <a:solidFill>
                  <a:srgbClr val="000000"/>
                </a:solidFill>
                <a:cs typeface="Times New Roman" pitchFamily="18" charset="0"/>
              </a:rPr>
              <a:t>أن تكون نتائجك مكتوبة دائمًا بصيغة الماضي</a:t>
            </a:r>
            <a:r>
              <a:rPr lang="ar-JO" altLang="ar-SA" sz="2400" dirty="0" smtClean="0">
                <a:solidFill>
                  <a:srgbClr val="000000"/>
                </a:solidFill>
                <a:cs typeface="Times New Roman" pitchFamily="18" charset="0"/>
              </a:rPr>
              <a:t>.</a:t>
            </a:r>
          </a:p>
          <a:p>
            <a:pPr marL="457200" indent="-457200" algn="just" rtl="1">
              <a:buFont typeface="+mj-lt"/>
              <a:buAutoNum type="arabicPeriod"/>
              <a:defRPr/>
            </a:pPr>
            <a:r>
              <a:rPr lang="ar-JO" altLang="ar-SA" sz="2400" dirty="0" smtClean="0">
                <a:solidFill>
                  <a:srgbClr val="000000"/>
                </a:solidFill>
                <a:cs typeface="Times New Roman" pitchFamily="18" charset="0"/>
              </a:rPr>
              <a:t>وينبغي كتابة النتائج </a:t>
            </a:r>
            <a:r>
              <a:rPr lang="ar-JO" altLang="ar-SA" sz="2400" dirty="0">
                <a:solidFill>
                  <a:srgbClr val="000000"/>
                </a:solidFill>
                <a:cs typeface="Times New Roman" pitchFamily="18" charset="0"/>
              </a:rPr>
              <a:t>بإيجاز قدر الإمكان</a:t>
            </a:r>
            <a:r>
              <a:rPr lang="ar-JO" altLang="ar-SA" sz="2400" dirty="0" smtClean="0">
                <a:solidFill>
                  <a:srgbClr val="000000"/>
                </a:solidFill>
                <a:cs typeface="Times New Roman" pitchFamily="18" charset="0"/>
              </a:rPr>
              <a:t>.</a:t>
            </a:r>
          </a:p>
          <a:p>
            <a:pPr marL="457200" indent="-457200" algn="just" rtl="1">
              <a:buFont typeface="+mj-lt"/>
              <a:buAutoNum type="arabicPeriod"/>
              <a:defRPr/>
            </a:pPr>
            <a:r>
              <a:rPr lang="ar-JO" altLang="ar-SA" sz="2400" dirty="0" smtClean="0">
                <a:solidFill>
                  <a:srgbClr val="000000"/>
                </a:solidFill>
                <a:cs typeface="Times New Roman" pitchFamily="18" charset="0"/>
              </a:rPr>
              <a:t>قم </a:t>
            </a:r>
            <a:r>
              <a:rPr lang="ar-JO" altLang="ar-SA" sz="2400" dirty="0">
                <a:solidFill>
                  <a:srgbClr val="000000"/>
                </a:solidFill>
                <a:cs typeface="Times New Roman" pitchFamily="18" charset="0"/>
              </a:rPr>
              <a:t>بتضمين فقط النتائج ذات الصلة المباشرة بالإجابة على أسئلة بحثك</a:t>
            </a:r>
            <a:r>
              <a:rPr lang="ar-JO" altLang="ar-SA" sz="2400" dirty="0" smtClean="0">
                <a:solidFill>
                  <a:srgbClr val="000000"/>
                </a:solidFill>
                <a:cs typeface="Times New Roman" pitchFamily="18" charset="0"/>
              </a:rPr>
              <a:t>.</a:t>
            </a:r>
          </a:p>
          <a:p>
            <a:pPr marL="457200" indent="-457200" algn="just" rtl="1">
              <a:buFont typeface="+mj-lt"/>
              <a:buAutoNum type="arabicPeriod"/>
              <a:defRPr/>
            </a:pPr>
            <a:r>
              <a:rPr lang="ar-JO" altLang="ar-SA" sz="2400" dirty="0" smtClean="0">
                <a:solidFill>
                  <a:srgbClr val="000000"/>
                </a:solidFill>
                <a:cs typeface="Times New Roman" pitchFamily="18" charset="0"/>
              </a:rPr>
              <a:t>تجنب </a:t>
            </a:r>
            <a:r>
              <a:rPr lang="ar-JO" altLang="ar-SA" sz="2400" dirty="0">
                <a:solidFill>
                  <a:srgbClr val="000000"/>
                </a:solidFill>
                <a:cs typeface="Times New Roman" pitchFamily="18" charset="0"/>
              </a:rPr>
              <a:t>الكلمات التخمينية أو التفسيرية مثل "يبدو" أو "يشير ضمنيًا</a:t>
            </a:r>
            <a:r>
              <a:rPr lang="ar-JO" altLang="ar-SA" sz="2400" dirty="0" smtClean="0">
                <a:solidFill>
                  <a:srgbClr val="000000"/>
                </a:solidFill>
                <a:cs typeface="Times New Roman" pitchFamily="18" charset="0"/>
              </a:rPr>
              <a:t>".</a:t>
            </a:r>
          </a:p>
          <a:p>
            <a:pPr marL="457200" indent="-457200" algn="just" rtl="1">
              <a:buFont typeface="+mj-lt"/>
              <a:buAutoNum type="arabicPeriod"/>
              <a:defRPr/>
            </a:pPr>
            <a:r>
              <a:rPr lang="ar-JO" altLang="ar-SA" sz="2400" dirty="0" smtClean="0">
                <a:solidFill>
                  <a:srgbClr val="000000"/>
                </a:solidFill>
                <a:cs typeface="Times New Roman" pitchFamily="18" charset="0"/>
              </a:rPr>
              <a:t>ابدأ </a:t>
            </a:r>
            <a:r>
              <a:rPr lang="ar-JO" altLang="ar-SA" sz="2400" dirty="0">
                <a:solidFill>
                  <a:srgbClr val="000000"/>
                </a:solidFill>
                <a:cs typeface="Times New Roman" pitchFamily="18" charset="0"/>
              </a:rPr>
              <a:t>دائمًا بالنتائج الأوسع أولاً، ثم انتقل إلى النتائج الأكثر تفصيلاً (ولكنها لا تزال ذات صلة).</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تفسير نتائج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5809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u="sng" dirty="0">
                <a:solidFill>
                  <a:srgbClr val="000000"/>
                </a:solidFill>
                <a:cs typeface="Times New Roman" pitchFamily="18" charset="0"/>
              </a:rPr>
              <a:t>نتائج البحوث </a:t>
            </a:r>
            <a:r>
              <a:rPr lang="ar-JO" altLang="ar-SA" sz="2400" b="1" u="sng" dirty="0" smtClean="0">
                <a:solidFill>
                  <a:srgbClr val="000000"/>
                </a:solidFill>
                <a:cs typeface="Times New Roman" pitchFamily="18" charset="0"/>
              </a:rPr>
              <a:t>الكمية</a:t>
            </a:r>
          </a:p>
          <a:p>
            <a:pPr algn="just" rtl="1">
              <a:defRPr/>
            </a:pPr>
            <a:endParaRPr lang="ar-JO" altLang="ar-SA" sz="2400" b="1" u="sng"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لكل سؤال أو فرضية، </a:t>
            </a:r>
            <a:r>
              <a:rPr lang="ar-JO" altLang="ar-SA" sz="2400" dirty="0" smtClean="0">
                <a:solidFill>
                  <a:srgbClr val="000000"/>
                </a:solidFill>
                <a:cs typeface="Times New Roman" pitchFamily="18" charset="0"/>
              </a:rPr>
              <a:t>قم بما يلي:</a:t>
            </a:r>
            <a:endParaRPr lang="ar-JO"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تذكير </a:t>
            </a:r>
            <a:r>
              <a:rPr lang="ar-JO" altLang="ar-SA" sz="2400" dirty="0">
                <a:solidFill>
                  <a:srgbClr val="000000"/>
                </a:solidFill>
                <a:cs typeface="Times New Roman" pitchFamily="18" charset="0"/>
              </a:rPr>
              <a:t>بنوع التحليل الذي استخدمته (على سبيل المثال، </a:t>
            </a:r>
            <a:r>
              <a:rPr lang="ar-JO" altLang="ar-SA" sz="2400" dirty="0" smtClean="0">
                <a:solidFill>
                  <a:srgbClr val="000000"/>
                </a:solidFill>
                <a:cs typeface="Times New Roman" pitchFamily="18" charset="0"/>
              </a:rPr>
              <a:t>اختبار</a:t>
            </a:r>
            <a:r>
              <a:rPr lang="en-US" altLang="ar-SA" sz="2400" dirty="0" smtClean="0">
                <a:solidFill>
                  <a:srgbClr val="000000"/>
                </a:solidFill>
                <a:cs typeface="Times New Roman" pitchFamily="18" charset="0"/>
              </a:rPr>
              <a:t>t </a:t>
            </a:r>
            <a:r>
              <a:rPr lang="ar-JO" altLang="ar-SA" sz="2400" dirty="0" smtClean="0">
                <a:solidFill>
                  <a:srgbClr val="000000"/>
                </a:solidFill>
                <a:cs typeface="Times New Roman" pitchFamily="18" charset="0"/>
              </a:rPr>
              <a:t> مكون </a:t>
            </a:r>
            <a:r>
              <a:rPr lang="ar-JO" altLang="ar-SA" sz="2400" dirty="0">
                <a:solidFill>
                  <a:srgbClr val="000000"/>
                </a:solidFill>
                <a:cs typeface="Times New Roman" pitchFamily="18" charset="0"/>
              </a:rPr>
              <a:t>من عينتين أو الانحدار الخطي البسيط</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ينبغي </a:t>
            </a:r>
            <a:r>
              <a:rPr lang="ar-JO" altLang="ar-SA" sz="2400" dirty="0">
                <a:solidFill>
                  <a:srgbClr val="000000"/>
                </a:solidFill>
                <a:cs typeface="Times New Roman" pitchFamily="18" charset="0"/>
              </a:rPr>
              <a:t>إدراج وصف أكثر تفصيلاً لتحليلك في قسم المنهجية</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ملخص </a:t>
            </a:r>
            <a:r>
              <a:rPr lang="ar-JO" altLang="ar-SA" sz="2400" dirty="0">
                <a:solidFill>
                  <a:srgbClr val="000000"/>
                </a:solidFill>
                <a:cs typeface="Times New Roman" pitchFamily="18" charset="0"/>
              </a:rPr>
              <a:t>موجز لكل نتيجة ذات صلة، سواء كانت إيجابية أو </a:t>
            </a:r>
            <a:r>
              <a:rPr lang="ar-JO" altLang="ar-SA" sz="2400" dirty="0" smtClean="0">
                <a:solidFill>
                  <a:srgbClr val="000000"/>
                </a:solidFill>
                <a:cs typeface="Times New Roman" pitchFamily="18" charset="0"/>
              </a:rPr>
              <a:t>سلبية. يمكن </a:t>
            </a:r>
            <a:r>
              <a:rPr lang="ar-JO" altLang="ar-SA" sz="2400" dirty="0">
                <a:solidFill>
                  <a:srgbClr val="000000"/>
                </a:solidFill>
                <a:cs typeface="Times New Roman" pitchFamily="18" charset="0"/>
              </a:rPr>
              <a:t>أن يتضمن ذلك أي إحصاءات وصفية ذات صلة (على سبيل المثال، الوسائل والانحرافات المعيارية</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تذكر </a:t>
            </a:r>
            <a:r>
              <a:rPr lang="ar-JO" altLang="ar-SA" sz="2400" dirty="0">
                <a:solidFill>
                  <a:srgbClr val="000000"/>
                </a:solidFill>
                <a:cs typeface="Times New Roman" pitchFamily="18" charset="0"/>
              </a:rPr>
              <a:t>أنه غالبًا ما يتم وضع هذه الأرقام بين قوسين.</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تفسير نتائج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8934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صف </a:t>
            </a:r>
            <a:r>
              <a:rPr lang="ar-JO" altLang="ar-SA" sz="2400" dirty="0">
                <a:solidFill>
                  <a:srgbClr val="000000"/>
                </a:solidFill>
                <a:cs typeface="Times New Roman" pitchFamily="18" charset="0"/>
              </a:rPr>
              <a:t>بإيجاز كيفية ارتباط كل نتيجة بما إذا كانت الفرضية مدعومة أم لا. يمكنك أن تذكر بإيجاز أي نتائج لا تتناسب مع توقعاتك وافتراضاتك ولكن مع حفظ أي تكهنات حول معناها أو عواقبها على مناقشتك واستنتاجك</a:t>
            </a:r>
            <a:r>
              <a:rPr lang="ar-JO" altLang="ar-SA" sz="2400" dirty="0" smtClean="0">
                <a:solidFill>
                  <a:srgbClr val="000000"/>
                </a:solidFill>
                <a:cs typeface="Times New Roman" pitchFamily="18" charset="0"/>
              </a:rPr>
              <a:t>.</a:t>
            </a:r>
          </a:p>
          <a:p>
            <a:pPr algn="just" rtl="1">
              <a:defRPr/>
            </a:pPr>
            <a:endParaRPr lang="ar-JO" altLang="ar-SA" sz="2400" dirty="0" smtClean="0">
              <a:solidFill>
                <a:srgbClr val="000000"/>
              </a:solidFill>
              <a:cs typeface="Times New Roman" pitchFamily="18" charset="0"/>
            </a:endParaRP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في </a:t>
            </a:r>
            <a:r>
              <a:rPr lang="ar-JO" altLang="ar-SA" sz="2400" dirty="0">
                <a:solidFill>
                  <a:srgbClr val="000000"/>
                </a:solidFill>
                <a:cs typeface="Times New Roman" pitchFamily="18" charset="0"/>
              </a:rPr>
              <a:t>البحث الكمي، غالبًا ما يكون من المفيد تضمين العناصر المرئية مثل الرسوم البيانية والمخططات والجداول، ولكن فقط إذا كانت ذات صلة مباشرة بنتائجك. قم بإعطاء هذه العناصر عناوين وتسميات واضحة ووصفية حتى يتمكن القارئ من فهم ما يتم عرضه بسهولة</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تفسير نتائج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162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u="sng" dirty="0" smtClean="0">
                <a:solidFill>
                  <a:srgbClr val="000000"/>
                </a:solidFill>
                <a:cs typeface="Times New Roman" pitchFamily="18" charset="0"/>
              </a:rPr>
              <a:t>نتائج البحوث النوعية</a:t>
            </a:r>
          </a:p>
          <a:p>
            <a:pPr algn="just" rtl="1">
              <a:defRPr/>
            </a:pPr>
            <a:r>
              <a:rPr lang="ar-JO" altLang="ar-SA" sz="2400" dirty="0" smtClean="0">
                <a:solidFill>
                  <a:srgbClr val="000000"/>
                </a:solidFill>
                <a:cs typeface="Times New Roman" pitchFamily="18" charset="0"/>
              </a:rPr>
              <a:t>في </a:t>
            </a:r>
            <a:r>
              <a:rPr lang="ar-JO" altLang="ar-SA" sz="2400" dirty="0">
                <a:solidFill>
                  <a:srgbClr val="000000"/>
                </a:solidFill>
                <a:cs typeface="Times New Roman" pitchFamily="18" charset="0"/>
              </a:rPr>
              <a:t>البحث النوعي، قد لا تكون نتائجك جميعها مرتبطة بشكل مباشر بفرضيات محددة. في هذه الحالة، يمكنك تنظيم قسم النتائج الخاص بك حول المواضيع المهمة أو المواضيع التي ظهرت من تحليل البيانات</a:t>
            </a:r>
            <a:r>
              <a:rPr lang="ar-JO" altLang="ar-SA" sz="2400" dirty="0" smtClean="0">
                <a:solidFill>
                  <a:srgbClr val="000000"/>
                </a:solidFill>
                <a:cs typeface="Times New Roman" pitchFamily="18" charset="0"/>
              </a:rPr>
              <a:t>.</a:t>
            </a:r>
          </a:p>
          <a:p>
            <a:pPr algn="just" rtl="1">
              <a:defRPr/>
            </a:pPr>
            <a:endParaRPr lang="ar-JO" altLang="ar-SA" sz="2400" dirty="0" smtClean="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بالنسبة لكل موضوع، ابدأ بملاحظات عامة حول ما أظهرته البيانات. يمكنك ذكر</a:t>
            </a:r>
            <a:r>
              <a:rPr lang="ar-JO" altLang="ar-SA" sz="2400" dirty="0" smtClean="0">
                <a:solidFill>
                  <a:srgbClr val="000000"/>
                </a:solidFill>
                <a:cs typeface="Times New Roman" pitchFamily="18" charset="0"/>
              </a:rPr>
              <a:t>:</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تكرار </a:t>
            </a:r>
            <a:r>
              <a:rPr lang="ar-JO" altLang="ar-SA" sz="2400" dirty="0">
                <a:solidFill>
                  <a:srgbClr val="000000"/>
                </a:solidFill>
                <a:cs typeface="Times New Roman" pitchFamily="18" charset="0"/>
              </a:rPr>
              <a:t>نقاط الاتفاق أو </a:t>
            </a:r>
            <a:r>
              <a:rPr lang="ar-JO" altLang="ar-SA" sz="2400" dirty="0" smtClean="0">
                <a:solidFill>
                  <a:srgbClr val="000000"/>
                </a:solidFill>
                <a:cs typeface="Times New Roman" pitchFamily="18" charset="0"/>
              </a:rPr>
              <a:t>الاختلاف</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الأنماط والاتجاهات</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مقتطفات </a:t>
            </a:r>
            <a:r>
              <a:rPr lang="ar-JO" altLang="ar-SA" sz="2400" dirty="0">
                <a:solidFill>
                  <a:srgbClr val="000000"/>
                </a:solidFill>
                <a:cs typeface="Times New Roman" pitchFamily="18" charset="0"/>
              </a:rPr>
              <a:t>هامة بشكل خاص من الردود </a:t>
            </a:r>
            <a:r>
              <a:rPr lang="ar-JO" altLang="ar-SA" sz="2400" dirty="0" smtClean="0">
                <a:solidFill>
                  <a:srgbClr val="000000"/>
                </a:solidFill>
                <a:cs typeface="Times New Roman" pitchFamily="18" charset="0"/>
              </a:rPr>
              <a:t>الفردية</a:t>
            </a:r>
          </a:p>
          <a:p>
            <a:pPr algn="just" rtl="1">
              <a:defRPr/>
            </a:pPr>
            <a:r>
              <a:rPr lang="ar-JO" altLang="ar-SA" sz="2400" dirty="0" smtClean="0">
                <a:solidFill>
                  <a:srgbClr val="000000"/>
                </a:solidFill>
                <a:cs typeface="Times New Roman" pitchFamily="18" charset="0"/>
              </a:rPr>
              <a:t>بعد </a:t>
            </a:r>
            <a:r>
              <a:rPr lang="ar-JO" altLang="ar-SA" sz="2400" dirty="0">
                <a:solidFill>
                  <a:srgbClr val="000000"/>
                </a:solidFill>
                <a:cs typeface="Times New Roman" pitchFamily="18" charset="0"/>
              </a:rPr>
              <a:t>ذلك، قم بتوضيح هذه النقاط ودعمها بالاقتباسات </a:t>
            </a:r>
            <a:r>
              <a:rPr lang="ar-JO" altLang="ar-SA" sz="2400" dirty="0" smtClean="0">
                <a:solidFill>
                  <a:srgbClr val="000000"/>
                </a:solidFill>
                <a:cs typeface="Times New Roman" pitchFamily="18" charset="0"/>
              </a:rPr>
              <a:t>المباشرة. تأكد </a:t>
            </a:r>
            <a:r>
              <a:rPr lang="ar-JO" altLang="ar-SA" sz="2400" dirty="0">
                <a:solidFill>
                  <a:srgbClr val="000000"/>
                </a:solidFill>
                <a:cs typeface="Times New Roman" pitchFamily="18" charset="0"/>
              </a:rPr>
              <a:t>من الإبلاغ عن أي معلومات ديموغرافية ذات صلة بالمشاركين.</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تفسير نتائج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7288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defRPr/>
            </a:pPr>
            <a:r>
              <a:rPr lang="ar-JO" altLang="ar-SA" sz="2400" dirty="0">
                <a:solidFill>
                  <a:srgbClr val="000000"/>
                </a:solidFill>
                <a:cs typeface="Times New Roman" pitchFamily="18" charset="0"/>
              </a:rPr>
              <a:t>تُعد التوصيات البحثية عنصرًا حاسمًا في قسم المناقشة وخاتمة ورقتك البحثية</a:t>
            </a:r>
            <a:r>
              <a:rPr lang="ar-JO" altLang="ar-SA" sz="2400" dirty="0" smtClean="0">
                <a:solidFill>
                  <a:srgbClr val="000000"/>
                </a:solidFill>
                <a:cs typeface="Times New Roman" pitchFamily="18" charset="0"/>
              </a:rPr>
              <a:t>.</a:t>
            </a:r>
          </a:p>
          <a:p>
            <a:pPr algn="just" rtl="1">
              <a:lnSpc>
                <a:spcPct val="200000"/>
              </a:lnSpc>
              <a:defRPr/>
            </a:pPr>
            <a:r>
              <a:rPr lang="ar-JO" altLang="ar-SA" sz="2400" dirty="0" smtClean="0">
                <a:solidFill>
                  <a:srgbClr val="000000"/>
                </a:solidFill>
                <a:cs typeface="Times New Roman" pitchFamily="18" charset="0"/>
              </a:rPr>
              <a:t>أثناء </a:t>
            </a:r>
            <a:r>
              <a:rPr lang="ar-JO" altLang="ar-SA" sz="2400" dirty="0">
                <a:solidFill>
                  <a:srgbClr val="000000"/>
                </a:solidFill>
                <a:cs typeface="Times New Roman" pitchFamily="18" charset="0"/>
              </a:rPr>
              <a:t>إجراء بحثك وتحليل البيانات التي جمعتها، ربما لا تتناسب بعض الأفكار أو النتائج تمامًا مع نطاق موضوع بحثك. أو ربما تشير نتائجك إلى آثار إضافية لنتائجك أو العلاقات السببية بين المتغيرات التي تمت دراستها سابقًا والتي لم يتم تناولها في الأبحاث الحالية.</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كتابة توصيات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726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u="sng" dirty="0">
                <a:solidFill>
                  <a:srgbClr val="000000"/>
                </a:solidFill>
                <a:cs typeface="Times New Roman" pitchFamily="18" charset="0"/>
              </a:rPr>
              <a:t>ينبغي أن تكون التوصيات للبحث المستقبلي</a:t>
            </a:r>
            <a:r>
              <a:rPr lang="ar-JO" altLang="ar-SA" sz="2400" u="sng" dirty="0" smtClean="0">
                <a:solidFill>
                  <a:srgbClr val="000000"/>
                </a:solidFill>
                <a:cs typeface="Times New Roman" pitchFamily="18" charset="0"/>
              </a:rPr>
              <a:t>:</a:t>
            </a:r>
          </a:p>
          <a:p>
            <a:pPr marL="342900" indent="-342900" algn="just" rtl="1">
              <a:lnSpc>
                <a:spcPct val="150000"/>
              </a:lnSpc>
              <a:buFont typeface="Arial" panose="020B0604020202020204" pitchFamily="34" charset="0"/>
              <a:buChar char="•"/>
              <a:defRPr/>
            </a:pPr>
            <a:r>
              <a:rPr lang="ar-JO" altLang="ar-SA" sz="2400" dirty="0" smtClean="0">
                <a:solidFill>
                  <a:srgbClr val="000000"/>
                </a:solidFill>
                <a:cs typeface="Times New Roman" pitchFamily="18" charset="0"/>
              </a:rPr>
              <a:t>ملموسة ومحددة</a:t>
            </a:r>
          </a:p>
          <a:p>
            <a:pPr marL="342900" indent="-342900" algn="just" rtl="1">
              <a:lnSpc>
                <a:spcPct val="150000"/>
              </a:lnSpc>
              <a:buFont typeface="Arial" panose="020B0604020202020204" pitchFamily="34" charset="0"/>
              <a:buChar char="•"/>
              <a:defRPr/>
            </a:pPr>
            <a:r>
              <a:rPr lang="ar-JO" altLang="ar-SA" sz="2400" dirty="0" smtClean="0">
                <a:solidFill>
                  <a:srgbClr val="000000"/>
                </a:solidFill>
                <a:cs typeface="Times New Roman" pitchFamily="18" charset="0"/>
              </a:rPr>
              <a:t>مدعومة </a:t>
            </a:r>
            <a:r>
              <a:rPr lang="ar-JO" altLang="ar-SA" sz="2400" dirty="0">
                <a:solidFill>
                  <a:srgbClr val="000000"/>
                </a:solidFill>
                <a:cs typeface="Times New Roman" pitchFamily="18" charset="0"/>
              </a:rPr>
              <a:t>بمبرر </a:t>
            </a:r>
            <a:r>
              <a:rPr lang="ar-JO" altLang="ar-SA" sz="2400" dirty="0" smtClean="0">
                <a:solidFill>
                  <a:srgbClr val="000000"/>
                </a:solidFill>
                <a:cs typeface="Times New Roman" pitchFamily="18" charset="0"/>
              </a:rPr>
              <a:t>واضح</a:t>
            </a:r>
          </a:p>
          <a:p>
            <a:pPr marL="342900" indent="-342900" algn="just" rtl="1">
              <a:lnSpc>
                <a:spcPct val="150000"/>
              </a:lnSpc>
              <a:buFont typeface="Arial" panose="020B0604020202020204" pitchFamily="34" charset="0"/>
              <a:buChar char="•"/>
              <a:defRPr/>
            </a:pPr>
            <a:r>
              <a:rPr lang="ar-JO" altLang="ar-SA" sz="2400" dirty="0" smtClean="0">
                <a:solidFill>
                  <a:srgbClr val="000000"/>
                </a:solidFill>
                <a:cs typeface="Times New Roman" pitchFamily="18" charset="0"/>
              </a:rPr>
              <a:t>ترتبط </a:t>
            </a:r>
            <a:r>
              <a:rPr lang="ar-JO" altLang="ar-SA" sz="2400" dirty="0">
                <a:solidFill>
                  <a:srgbClr val="000000"/>
                </a:solidFill>
                <a:cs typeface="Times New Roman" pitchFamily="18" charset="0"/>
              </a:rPr>
              <a:t>مباشرة </a:t>
            </a:r>
            <a:r>
              <a:rPr lang="ar-JO" altLang="ar-SA" sz="2400" dirty="0" smtClean="0">
                <a:solidFill>
                  <a:srgbClr val="000000"/>
                </a:solidFill>
                <a:cs typeface="Times New Roman" pitchFamily="18" charset="0"/>
              </a:rPr>
              <a:t>ببحثك</a:t>
            </a:r>
          </a:p>
          <a:p>
            <a:pPr algn="just" rtl="1">
              <a:lnSpc>
                <a:spcPct val="150000"/>
              </a:lnSpc>
              <a:defRPr/>
            </a:pPr>
            <a:r>
              <a:rPr lang="ar-JO" altLang="ar-SA" sz="2400" dirty="0" smtClean="0">
                <a:solidFill>
                  <a:srgbClr val="000000"/>
                </a:solidFill>
                <a:cs typeface="Times New Roman" pitchFamily="18" charset="0"/>
              </a:rPr>
              <a:t>بشكل </a:t>
            </a:r>
            <a:r>
              <a:rPr lang="ar-JO" altLang="ar-SA" sz="2400" dirty="0">
                <a:solidFill>
                  <a:srgbClr val="000000"/>
                </a:solidFill>
                <a:cs typeface="Times New Roman" pitchFamily="18" charset="0"/>
              </a:rPr>
              <a:t>عام، حاول جاهدًا تسليط الضوء على الطرق التي يمكن للباحثين الآخرين من خلالها إعادة إنتاج نتائجك أو تكرارها لاستخلاص المزيد من الاستنتاجات واقتراح اتجاهات مختلفة يمكن أن تتخذها الأبحاث المستقبلية، إن أمكن.</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كتابة توصيات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9849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dirty="0">
                <a:solidFill>
                  <a:srgbClr val="000000"/>
                </a:solidFill>
                <a:cs typeface="Times New Roman" pitchFamily="18" charset="0"/>
              </a:rPr>
              <a:t>هناك العديد من الطرق لوضع التوصيات، ولكن أسهلها هو اتباع صيغة سؤال البحث - الاستنتاج - التوصية</a:t>
            </a:r>
            <a:r>
              <a:rPr lang="ar-JO" altLang="ar-SA" sz="2400" dirty="0" smtClean="0">
                <a:solidFill>
                  <a:srgbClr val="000000"/>
                </a:solidFill>
                <a:cs typeface="Times New Roman" pitchFamily="18" charset="0"/>
              </a:rPr>
              <a:t>.</a:t>
            </a:r>
          </a:p>
          <a:p>
            <a:pPr algn="just" rtl="1">
              <a:lnSpc>
                <a:spcPct val="150000"/>
              </a:lnSpc>
              <a:defRPr/>
            </a:pPr>
            <a:endParaRPr lang="ar-JO" altLang="ar-SA" sz="2400" dirty="0" smtClean="0">
              <a:solidFill>
                <a:srgbClr val="000000"/>
              </a:solidFill>
              <a:cs typeface="Times New Roman" pitchFamily="18" charset="0"/>
            </a:endParaRPr>
          </a:p>
          <a:p>
            <a:pPr algn="just" rtl="1">
              <a:lnSpc>
                <a:spcPct val="150000"/>
              </a:lnSpc>
              <a:defRPr/>
            </a:pPr>
            <a:r>
              <a:rPr lang="ar-JO" altLang="ar-SA" sz="2400" dirty="0" smtClean="0">
                <a:solidFill>
                  <a:srgbClr val="000000"/>
                </a:solidFill>
                <a:cs typeface="Times New Roman" pitchFamily="18" charset="0"/>
              </a:rPr>
              <a:t>مثال:سؤال </a:t>
            </a:r>
            <a:r>
              <a:rPr lang="ar-JO" altLang="ar-SA" sz="2400" dirty="0" smtClean="0">
                <a:solidFill>
                  <a:srgbClr val="000000"/>
                </a:solidFill>
                <a:cs typeface="Times New Roman" pitchFamily="18" charset="0"/>
              </a:rPr>
              <a:t>البحث</a:t>
            </a:r>
          </a:p>
          <a:p>
            <a:pPr algn="just" rtl="1">
              <a:lnSpc>
                <a:spcPct val="150000"/>
              </a:lnSpc>
              <a:defRPr/>
            </a:pP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كيف يمكن للمعلمين في المدرسة التمهيدية المحلية الخاصة بك التأكد من تعزيز المهارات الاجتماعية التي تساهم في الحفاظ على العلاقات مع الأقران لدى الأطفال الذين تتراوح أعمارهم بين 1 إلى 4 سنوات؟</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كتابة توصيات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7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b="1" dirty="0" smtClean="0">
                <a:solidFill>
                  <a:srgbClr val="000000"/>
                </a:solidFill>
                <a:cs typeface="Times New Roman" pitchFamily="18" charset="0"/>
              </a:rPr>
              <a:t>الخلاصة:</a:t>
            </a:r>
          </a:p>
          <a:p>
            <a:pPr algn="just" rtl="1">
              <a:lnSpc>
                <a:spcPct val="150000"/>
              </a:lnSpc>
              <a:defRPr/>
            </a:pPr>
            <a:r>
              <a:rPr lang="ar-JO" altLang="ar-SA" sz="2400" dirty="0" smtClean="0">
                <a:solidFill>
                  <a:srgbClr val="000000"/>
                </a:solidFill>
                <a:cs typeface="Times New Roman" pitchFamily="18" charset="0"/>
              </a:rPr>
              <a:t>شرط </a:t>
            </a:r>
            <a:r>
              <a:rPr lang="ar-JO" altLang="ar-SA" sz="2400" dirty="0">
                <a:solidFill>
                  <a:srgbClr val="000000"/>
                </a:solidFill>
                <a:cs typeface="Times New Roman" pitchFamily="18" charset="0"/>
              </a:rPr>
              <a:t>أساسي للتحكم في العديد من المهارات الاجتماعية هو إتقان اللغة. إذا كان الأطفال يجيدون اللغة بشكل أفضل، فيمكنهم التعبير عن أنفسهم بشكل أفضل وفهم أقرانهم بشكل أفضل. وبالتالي فإن فرص ممارسة المهارات الاجتماعية تعتمد على تطور المهارات اللغوية</a:t>
            </a:r>
            <a:r>
              <a:rPr lang="ar-JO" altLang="ar-SA" sz="2400" dirty="0" smtClean="0">
                <a:solidFill>
                  <a:srgbClr val="000000"/>
                </a:solidFill>
                <a:cs typeface="Times New Roman" pitchFamily="18" charset="0"/>
              </a:rPr>
              <a:t>.</a:t>
            </a:r>
          </a:p>
          <a:p>
            <a:pPr algn="just" rtl="1">
              <a:lnSpc>
                <a:spcPct val="150000"/>
              </a:lnSpc>
              <a:defRPr/>
            </a:pPr>
            <a:r>
              <a:rPr lang="ar-JO" altLang="ar-SA" sz="2400" b="1" dirty="0" smtClean="0">
                <a:solidFill>
                  <a:srgbClr val="000000"/>
                </a:solidFill>
                <a:cs typeface="Times New Roman" pitchFamily="18" charset="0"/>
              </a:rPr>
              <a:t>التوصية:</a:t>
            </a:r>
          </a:p>
          <a:p>
            <a:pPr algn="just" rtl="1">
              <a:lnSpc>
                <a:spcPct val="150000"/>
              </a:lnSpc>
              <a:defRPr/>
            </a:pPr>
            <a:r>
              <a:rPr lang="ar-JO" altLang="ar-SA" sz="2400" dirty="0" smtClean="0">
                <a:solidFill>
                  <a:srgbClr val="000000"/>
                </a:solidFill>
                <a:cs typeface="Times New Roman" pitchFamily="18" charset="0"/>
              </a:rPr>
              <a:t>كشف </a:t>
            </a:r>
            <a:r>
              <a:rPr lang="ar-JO" altLang="ar-SA" sz="2400" dirty="0">
                <a:solidFill>
                  <a:srgbClr val="000000"/>
                </a:solidFill>
                <a:cs typeface="Times New Roman" pitchFamily="18" charset="0"/>
              </a:rPr>
              <a:t>البحث أن إتقان اللغة أمر ضروري للمهارات الاجتماعية. وعلى هذا الأساس، يجب أن تدرس الأبحاث المستقبلية قدرة برامج تطوير اللغة على توسيع المهارات اللغوية للأطفال الذين تتراوح أعمارهم بين 1 إلى 4 سنوات.</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كتابة توصيات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602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u="sng" dirty="0">
                <a:solidFill>
                  <a:srgbClr val="000000"/>
                </a:solidFill>
                <a:cs typeface="Times New Roman" pitchFamily="18" charset="0"/>
              </a:rPr>
              <a:t>مثال </a:t>
            </a:r>
            <a:r>
              <a:rPr lang="ar-JO" altLang="ar-SA" sz="2400" u="sng" dirty="0" smtClean="0">
                <a:solidFill>
                  <a:srgbClr val="000000"/>
                </a:solidFill>
                <a:cs typeface="Times New Roman" pitchFamily="18" charset="0"/>
              </a:rPr>
              <a:t>لتوصية:</a:t>
            </a:r>
          </a:p>
          <a:p>
            <a:pPr algn="just" rtl="1">
              <a:lnSpc>
                <a:spcPct val="150000"/>
              </a:lnSpc>
              <a:defRPr/>
            </a:pPr>
            <a:r>
              <a:rPr lang="ar-JO" altLang="ar-SA" sz="2400" dirty="0" smtClean="0">
                <a:solidFill>
                  <a:srgbClr val="000000"/>
                </a:solidFill>
                <a:cs typeface="Times New Roman" pitchFamily="18" charset="0"/>
              </a:rPr>
              <a:t>يمكن </a:t>
            </a:r>
            <a:r>
              <a:rPr lang="ar-JO" altLang="ar-SA" sz="2400" dirty="0">
                <a:solidFill>
                  <a:srgbClr val="000000"/>
                </a:solidFill>
                <a:cs typeface="Times New Roman" pitchFamily="18" charset="0"/>
              </a:rPr>
              <a:t>تفسير الدراسة الحالية كخطوة أولى في البحث عن خصائص الكلام لمرض الانسداد الرئوي المزمن. ومع ذلك، ينبغي التعامل مع نتائج هذه الدراسة بحذر بسبب صغر حجم العينة وعدم وجود تفاصيل بشأن خصائص المشاركين</a:t>
            </a:r>
            <a:r>
              <a:rPr lang="ar-JO" altLang="ar-SA" sz="2400" dirty="0" smtClean="0">
                <a:solidFill>
                  <a:srgbClr val="000000"/>
                </a:solidFill>
                <a:cs typeface="Times New Roman" pitchFamily="18" charset="0"/>
              </a:rPr>
              <a:t>.</a:t>
            </a:r>
          </a:p>
          <a:p>
            <a:pPr algn="just" rtl="1">
              <a:lnSpc>
                <a:spcPct val="150000"/>
              </a:lnSpc>
              <a:defRPr/>
            </a:pPr>
            <a:r>
              <a:rPr lang="ar-JO" altLang="ar-SA" sz="2400" dirty="0" smtClean="0">
                <a:solidFill>
                  <a:srgbClr val="000000"/>
                </a:solidFill>
                <a:cs typeface="Times New Roman" pitchFamily="18" charset="0"/>
              </a:rPr>
              <a:t>يمكن </a:t>
            </a:r>
            <a:r>
              <a:rPr lang="ar-JO" altLang="ar-SA" sz="2400" dirty="0">
                <a:solidFill>
                  <a:srgbClr val="000000"/>
                </a:solidFill>
                <a:cs typeface="Times New Roman" pitchFamily="18" charset="0"/>
              </a:rPr>
              <a:t>للبحث المستقبلي أن يدرس الاختلافات في خصائص الكلام بين مرضى مرض الانسداد الرئوي المزمن المتفاقم، ومرضى مرض الانسداد الرئوي المزمن المستقر، والضوابط الصحية. ويمكن أن يساهم أيضًا في فهم أعمق للقياسات الصوتية المناسبة لقياسات الصحة الإلكترونية.</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كتابة توصيات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3440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dirty="0">
                <a:solidFill>
                  <a:srgbClr val="000000"/>
                </a:solidFill>
                <a:cs typeface="Times New Roman" pitchFamily="18" charset="0"/>
              </a:rPr>
              <a:t>تتطلب الأمانة العلمية توثيق كافة المراجع التي استخدمها الباحث في بحثه</a:t>
            </a:r>
            <a:r>
              <a:rPr lang="ar-JO" altLang="ar-SA" sz="2400" dirty="0" smtClean="0">
                <a:solidFill>
                  <a:srgbClr val="000000"/>
                </a:solidFill>
                <a:cs typeface="Times New Roman" pitchFamily="18" charset="0"/>
              </a:rPr>
              <a:t>.</a:t>
            </a:r>
          </a:p>
          <a:p>
            <a:pPr algn="just" rtl="1">
              <a:lnSpc>
                <a:spcPct val="150000"/>
              </a:lnSpc>
              <a:defRPr/>
            </a:pPr>
            <a:endParaRPr lang="ar-JO" altLang="ar-SA" sz="2400" dirty="0" smtClean="0">
              <a:solidFill>
                <a:srgbClr val="000000"/>
              </a:solidFill>
              <a:cs typeface="Times New Roman" pitchFamily="18" charset="0"/>
            </a:endParaRPr>
          </a:p>
          <a:p>
            <a:pPr algn="just" rtl="1">
              <a:lnSpc>
                <a:spcPct val="150000"/>
              </a:lnSpc>
              <a:defRPr/>
            </a:pPr>
            <a:r>
              <a:rPr lang="ar-JO" altLang="ar-SA" sz="2400" b="1" u="sng" dirty="0" smtClean="0">
                <a:solidFill>
                  <a:srgbClr val="000000"/>
                </a:solidFill>
                <a:cs typeface="Times New Roman" pitchFamily="18" charset="0"/>
              </a:rPr>
              <a:t> </a:t>
            </a:r>
            <a:r>
              <a:rPr lang="ar-JO" altLang="ar-SA" sz="2400" b="1" u="sng" dirty="0">
                <a:solidFill>
                  <a:srgbClr val="000000"/>
                </a:solidFill>
                <a:cs typeface="Times New Roman" pitchFamily="18" charset="0"/>
              </a:rPr>
              <a:t>هناك نوعان من </a:t>
            </a:r>
            <a:r>
              <a:rPr lang="ar-JO" altLang="ar-SA" sz="2400" b="1" u="sng" dirty="0" smtClean="0">
                <a:solidFill>
                  <a:srgbClr val="000000"/>
                </a:solidFill>
                <a:cs typeface="Times New Roman" pitchFamily="18" charset="0"/>
              </a:rPr>
              <a:t>التوثيق:-</a:t>
            </a:r>
          </a:p>
          <a:p>
            <a:pPr marL="342900" indent="-342900" algn="just" rtl="1">
              <a:lnSpc>
                <a:spcPct val="150000"/>
              </a:lnSpc>
              <a:buFont typeface="Arial" panose="020B0604020202020204" pitchFamily="34" charset="0"/>
              <a:buChar char="•"/>
              <a:defRPr/>
            </a:pPr>
            <a:r>
              <a:rPr lang="ar-JO" altLang="ar-SA" sz="2400" dirty="0" smtClean="0">
                <a:solidFill>
                  <a:srgbClr val="000000"/>
                </a:solidFill>
                <a:cs typeface="Times New Roman" pitchFamily="18" charset="0"/>
              </a:rPr>
              <a:t>توثيق </a:t>
            </a:r>
            <a:r>
              <a:rPr lang="ar-JO" altLang="ar-SA" sz="2400" dirty="0">
                <a:solidFill>
                  <a:srgbClr val="000000"/>
                </a:solidFill>
                <a:cs typeface="Times New Roman" pitchFamily="18" charset="0"/>
              </a:rPr>
              <a:t>المراجع داخل </a:t>
            </a:r>
            <a:r>
              <a:rPr lang="ar-JO" altLang="ar-SA" sz="2400" dirty="0" smtClean="0">
                <a:solidFill>
                  <a:srgbClr val="000000"/>
                </a:solidFill>
                <a:cs typeface="Times New Roman" pitchFamily="18" charset="0"/>
              </a:rPr>
              <a:t>البحث.</a:t>
            </a:r>
          </a:p>
          <a:p>
            <a:pPr marL="342900" indent="-342900" algn="just" rtl="1">
              <a:lnSpc>
                <a:spcPct val="150000"/>
              </a:lnSpc>
              <a:buFont typeface="Arial" panose="020B0604020202020204" pitchFamily="34" charset="0"/>
              <a:buChar char="•"/>
              <a:defRPr/>
            </a:pPr>
            <a:r>
              <a:rPr lang="ar-JO" altLang="ar-SA" sz="2400" dirty="0" smtClean="0">
                <a:solidFill>
                  <a:srgbClr val="000000"/>
                </a:solidFill>
                <a:cs typeface="Times New Roman" pitchFamily="18" charset="0"/>
              </a:rPr>
              <a:t>توثيق </a:t>
            </a:r>
            <a:r>
              <a:rPr lang="ar-JO" altLang="ar-SA" sz="2400" dirty="0">
                <a:solidFill>
                  <a:srgbClr val="000000"/>
                </a:solidFill>
                <a:cs typeface="Times New Roman" pitchFamily="18" charset="0"/>
              </a:rPr>
              <a:t>المراجع في نهاية البحث</a:t>
            </a:r>
            <a:r>
              <a:rPr lang="ar-JO" altLang="ar-SA" sz="2400" dirty="0" smtClean="0">
                <a:solidFill>
                  <a:srgbClr val="000000"/>
                </a:solidFill>
                <a:cs typeface="Times New Roman" pitchFamily="18" charset="0"/>
              </a:rPr>
              <a:t>.</a:t>
            </a:r>
          </a:p>
          <a:p>
            <a:pPr algn="just" rtl="1">
              <a:lnSpc>
                <a:spcPct val="150000"/>
              </a:lnSpc>
              <a:defRPr/>
            </a:pP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457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dirty="0">
                <a:solidFill>
                  <a:srgbClr val="000000"/>
                </a:solidFill>
                <a:cs typeface="Times New Roman" pitchFamily="18" charset="0"/>
              </a:rPr>
              <a:t>هناك عدة طرق علمية لعملية توثيق المراجع، أهمها</a:t>
            </a:r>
            <a:r>
              <a:rPr lang="ar-JO" altLang="ar-SA" sz="2400" dirty="0" smtClean="0">
                <a:solidFill>
                  <a:srgbClr val="000000"/>
                </a:solidFill>
                <a:cs typeface="Times New Roman" pitchFamily="18" charset="0"/>
              </a:rPr>
              <a:t>:</a:t>
            </a:r>
          </a:p>
          <a:p>
            <a:pPr algn="just" rtl="1">
              <a:lnSpc>
                <a:spcPct val="150000"/>
              </a:lnSpc>
              <a:defRPr/>
            </a:pPr>
            <a:endParaRPr lang="ar-JO" altLang="ar-SA" sz="2400" dirty="0" smtClean="0">
              <a:solidFill>
                <a:srgbClr val="000000"/>
              </a:solidFill>
              <a:cs typeface="Times New Roman" pitchFamily="18" charset="0"/>
            </a:endParaRPr>
          </a:p>
          <a:p>
            <a:pPr marL="457200" indent="-457200" algn="just" rtl="1">
              <a:lnSpc>
                <a:spcPct val="150000"/>
              </a:lnSpc>
              <a:buFont typeface="+mj-lt"/>
              <a:buAutoNum type="arabicPeriod"/>
              <a:defRPr/>
            </a:pPr>
            <a:r>
              <a:rPr lang="ar-JO" altLang="ar-SA" sz="2400" dirty="0" smtClean="0">
                <a:solidFill>
                  <a:srgbClr val="000000"/>
                </a:solidFill>
                <a:cs typeface="Times New Roman" pitchFamily="18" charset="0"/>
              </a:rPr>
              <a:t>الجمعية </a:t>
            </a:r>
            <a:r>
              <a:rPr lang="ar-JO" altLang="ar-SA" sz="2400" dirty="0">
                <a:solidFill>
                  <a:srgbClr val="000000"/>
                </a:solidFill>
                <a:cs typeface="Times New Roman" pitchFamily="18" charset="0"/>
              </a:rPr>
              <a:t>الأمريكية لعلم النفس </a:t>
            </a:r>
            <a:r>
              <a:rPr lang="en-US" altLang="ar-SA" sz="2400" dirty="0" smtClean="0">
                <a:solidFill>
                  <a:srgbClr val="000000"/>
                </a:solidFill>
                <a:cs typeface="Times New Roman" pitchFamily="18" charset="0"/>
              </a:rPr>
              <a:t>(APA)</a:t>
            </a:r>
            <a:endParaRPr lang="ar-JO" altLang="ar-SA" sz="2400" dirty="0" smtClean="0">
              <a:solidFill>
                <a:srgbClr val="000000"/>
              </a:solidFill>
              <a:cs typeface="Times New Roman" pitchFamily="18" charset="0"/>
            </a:endParaRPr>
          </a:p>
          <a:p>
            <a:pPr marL="457200" indent="-457200" algn="just" rtl="1">
              <a:lnSpc>
                <a:spcPct val="150000"/>
              </a:lnSpc>
              <a:buFont typeface="+mj-lt"/>
              <a:buAutoNum type="arabicPeriod"/>
              <a:defRPr/>
            </a:pPr>
            <a:r>
              <a:rPr lang="ar-JO" altLang="ar-SA" sz="2400" dirty="0" smtClean="0">
                <a:solidFill>
                  <a:srgbClr val="000000"/>
                </a:solidFill>
                <a:cs typeface="Times New Roman" pitchFamily="18" charset="0"/>
              </a:rPr>
              <a:t>دليل </a:t>
            </a:r>
            <a:r>
              <a:rPr lang="ar-JO" altLang="ar-SA" sz="2400" dirty="0">
                <a:solidFill>
                  <a:srgbClr val="000000"/>
                </a:solidFill>
                <a:cs typeface="Times New Roman" pitchFamily="18" charset="0"/>
              </a:rPr>
              <a:t>شيكاغو </a:t>
            </a:r>
            <a:r>
              <a:rPr lang="en-US" altLang="ar-SA" sz="2400" dirty="0" smtClean="0">
                <a:solidFill>
                  <a:srgbClr val="000000"/>
                </a:solidFill>
                <a:cs typeface="Times New Roman" pitchFamily="18" charset="0"/>
              </a:rPr>
              <a:t>Chicago Style</a:t>
            </a:r>
            <a:endParaRPr lang="ar-JO" altLang="ar-SA" sz="2400" dirty="0" smtClean="0">
              <a:solidFill>
                <a:srgbClr val="000000"/>
              </a:solidFill>
              <a:cs typeface="Times New Roman" pitchFamily="18" charset="0"/>
            </a:endParaRPr>
          </a:p>
          <a:p>
            <a:pPr marL="457200" indent="-457200" algn="just" rtl="1">
              <a:lnSpc>
                <a:spcPct val="150000"/>
              </a:lnSpc>
              <a:buFont typeface="+mj-lt"/>
              <a:buAutoNum type="arabicPeriod"/>
              <a:defRPr/>
            </a:pPr>
            <a:r>
              <a:rPr lang="ar-JO" altLang="ar-SA" sz="2400" dirty="0" smtClean="0">
                <a:solidFill>
                  <a:srgbClr val="000000"/>
                </a:solidFill>
                <a:cs typeface="Times New Roman" pitchFamily="18" charset="0"/>
              </a:rPr>
              <a:t>أسلوب هارفارد </a:t>
            </a:r>
            <a:r>
              <a:rPr lang="en-US" altLang="ar-SA" sz="2400" dirty="0">
                <a:solidFill>
                  <a:srgbClr val="000000"/>
                </a:solidFill>
                <a:cs typeface="Times New Roman" pitchFamily="18" charset="0"/>
              </a:rPr>
              <a:t>Harvard </a:t>
            </a:r>
            <a:r>
              <a:rPr lang="en-US" altLang="ar-SA" sz="2400" dirty="0" smtClean="0">
                <a:solidFill>
                  <a:srgbClr val="000000"/>
                </a:solidFill>
                <a:cs typeface="Times New Roman" pitchFamily="18" charset="0"/>
              </a:rPr>
              <a:t>Style</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08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طريقة </a:t>
            </a:r>
            <a:r>
              <a:rPr lang="ar-JO" altLang="ar-SA" sz="2400" b="1" dirty="0">
                <a:solidFill>
                  <a:srgbClr val="000000"/>
                </a:solidFill>
                <a:cs typeface="Times New Roman" pitchFamily="18" charset="0"/>
              </a:rPr>
              <a:t>الجمعية الأمريكية لعلم </a:t>
            </a:r>
            <a:r>
              <a:rPr lang="ar-JO" altLang="ar-SA" sz="2400" b="1" dirty="0" smtClean="0">
                <a:solidFill>
                  <a:srgbClr val="000000"/>
                </a:solidFill>
                <a:cs typeface="Times New Roman" pitchFamily="18" charset="0"/>
              </a:rPr>
              <a:t>النفس </a:t>
            </a:r>
            <a:r>
              <a:rPr lang="en-US" altLang="ar-SA" sz="2400" b="1" dirty="0" smtClean="0">
                <a:solidFill>
                  <a:srgbClr val="000000"/>
                </a:solidFill>
                <a:cs typeface="Times New Roman" pitchFamily="18" charset="0"/>
              </a:rPr>
              <a:t>(APA)</a:t>
            </a:r>
            <a:r>
              <a:rPr lang="ar-JO" altLang="ar-SA" sz="2400" b="1" dirty="0" smtClean="0">
                <a:solidFill>
                  <a:srgbClr val="000000"/>
                </a:solidFill>
                <a:cs typeface="Times New Roman" pitchFamily="18" charset="0"/>
              </a:rPr>
              <a:t> في التوثيق:</a:t>
            </a:r>
          </a:p>
          <a:p>
            <a:pPr algn="just" rtl="1">
              <a:defRPr/>
            </a:pPr>
            <a:r>
              <a:rPr lang="ar-JO" altLang="ar-SA" sz="2400" b="1" dirty="0">
                <a:solidFill>
                  <a:srgbClr val="000000"/>
                </a:solidFill>
                <a:cs typeface="Times New Roman" pitchFamily="18" charset="0"/>
              </a:rPr>
              <a:t>أولا: الكتب المقدسة.</a:t>
            </a:r>
          </a:p>
          <a:p>
            <a:pPr algn="just" rtl="1">
              <a:defRPr/>
            </a:pPr>
            <a:r>
              <a:rPr lang="ar-JO" altLang="ar-SA" sz="2400" u="sng" dirty="0">
                <a:solidFill>
                  <a:srgbClr val="000000"/>
                </a:solidFill>
                <a:cs typeface="Times New Roman" pitchFamily="18" charset="0"/>
              </a:rPr>
              <a:t>أ. القران الكريم.</a:t>
            </a:r>
          </a:p>
          <a:p>
            <a:pPr algn="just" rtl="1">
              <a:defRPr/>
            </a:pPr>
            <a:r>
              <a:rPr lang="ar-JO" altLang="ar-SA" sz="2400" dirty="0">
                <a:solidFill>
                  <a:srgbClr val="000000"/>
                </a:solidFill>
                <a:cs typeface="Times New Roman" pitchFamily="18" charset="0"/>
              </a:rPr>
              <a:t>ومثال على ذلك: القران الكريم، سورة النساء.</a:t>
            </a:r>
          </a:p>
          <a:p>
            <a:pPr algn="just" rtl="1">
              <a:defRPr/>
            </a:pPr>
            <a:r>
              <a:rPr lang="ar-JO" altLang="ar-SA" sz="2400" dirty="0">
                <a:solidFill>
                  <a:srgbClr val="000000"/>
                </a:solidFill>
                <a:cs typeface="Times New Roman" pitchFamily="18" charset="0"/>
              </a:rPr>
              <a:t>أما التوثيق داخل النص: (سورة النساء، آية 10)</a:t>
            </a:r>
          </a:p>
          <a:p>
            <a:pPr algn="just" rtl="1">
              <a:defRPr/>
            </a:pPr>
            <a:r>
              <a:rPr lang="ar-JO" altLang="ar-SA" sz="2400" u="sng" dirty="0">
                <a:solidFill>
                  <a:srgbClr val="000000"/>
                </a:solidFill>
                <a:cs typeface="Times New Roman" pitchFamily="18" charset="0"/>
              </a:rPr>
              <a:t>ب. الأحاديث النبوية الشريفة.</a:t>
            </a:r>
          </a:p>
          <a:p>
            <a:pPr algn="just" rtl="1">
              <a:defRPr/>
            </a:pPr>
            <a:r>
              <a:rPr lang="ar-JO" altLang="ar-SA" sz="2400" dirty="0">
                <a:solidFill>
                  <a:srgbClr val="000000"/>
                </a:solidFill>
                <a:cs typeface="Times New Roman" pitchFamily="18" charset="0"/>
              </a:rPr>
              <a:t>ومثال على ذلك: حديث شريف، أبو داوود، ج 2.</a:t>
            </a:r>
          </a:p>
          <a:p>
            <a:pPr algn="just" rtl="1">
              <a:defRPr/>
            </a:pPr>
            <a:r>
              <a:rPr lang="ar-JO" altLang="ar-SA" sz="2400" dirty="0">
                <a:solidFill>
                  <a:srgbClr val="000000"/>
                </a:solidFill>
                <a:cs typeface="Times New Roman" pitchFamily="18" charset="0"/>
              </a:rPr>
              <a:t>أما التوثيق داخل النص: (أبو داوود، ج 2) </a:t>
            </a:r>
            <a:endParaRPr lang="ar-JO" altLang="ar-SA" sz="2400" dirty="0" smtClean="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ج</a:t>
            </a:r>
            <a:r>
              <a:rPr lang="ar-JO" altLang="ar-SA" sz="2400" u="sng" dirty="0">
                <a:solidFill>
                  <a:srgbClr val="000000"/>
                </a:solidFill>
                <a:cs typeface="Times New Roman" pitchFamily="18" charset="0"/>
              </a:rPr>
              <a:t>. الكتاب المُقدّس/ الإنجيل.</a:t>
            </a:r>
          </a:p>
          <a:p>
            <a:pPr algn="just" rtl="1">
              <a:defRPr/>
            </a:pPr>
            <a:r>
              <a:rPr lang="ar-JO" altLang="ar-SA" sz="2400" dirty="0">
                <a:solidFill>
                  <a:srgbClr val="000000"/>
                </a:solidFill>
                <a:cs typeface="Times New Roman" pitchFamily="18" charset="0"/>
              </a:rPr>
              <a:t>الكتاب المُقدّس، التكوين 11، الإنجيل، 3 يوحنا 1.</a:t>
            </a:r>
          </a:p>
          <a:p>
            <a:pPr algn="just" rtl="1">
              <a:defRPr/>
            </a:pPr>
            <a:r>
              <a:rPr lang="ar-JO" altLang="ar-SA" sz="2400" dirty="0">
                <a:solidFill>
                  <a:srgbClr val="000000"/>
                </a:solidFill>
                <a:cs typeface="Times New Roman" pitchFamily="18" charset="0"/>
              </a:rPr>
              <a:t>أما طريقة التوثيق داخل النص  (التكوين 11: 1-9) (يشوع 24: 16</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6705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smtClean="0">
                <a:solidFill>
                  <a:srgbClr val="000000"/>
                </a:solidFill>
                <a:cs typeface="Times New Roman" pitchFamily="18" charset="0"/>
              </a:rPr>
              <a:t>ثانياً</a:t>
            </a:r>
            <a:r>
              <a:rPr lang="ar-JO" altLang="ar-SA" sz="2400" b="1" dirty="0">
                <a:solidFill>
                  <a:srgbClr val="000000"/>
                </a:solidFill>
                <a:cs typeface="Times New Roman" pitchFamily="18" charset="0"/>
              </a:rPr>
              <a:t>: الكتب </a:t>
            </a:r>
            <a:r>
              <a:rPr lang="en-US" altLang="ar-SA" sz="2400" b="1" dirty="0">
                <a:solidFill>
                  <a:srgbClr val="000000"/>
                </a:solidFill>
                <a:cs typeface="Times New Roman" pitchFamily="18" charset="0"/>
              </a:rPr>
              <a:t>Books </a:t>
            </a:r>
            <a:endParaRPr lang="ar-JO" altLang="ar-SA" sz="2400" b="1" dirty="0" smtClean="0">
              <a:solidFill>
                <a:srgbClr val="000000"/>
              </a:solidFill>
              <a:cs typeface="Times New Roman" pitchFamily="18" charset="0"/>
            </a:endParaRPr>
          </a:p>
          <a:p>
            <a:pPr algn="just" rtl="1">
              <a:defRPr/>
            </a:pPr>
            <a:endParaRPr lang="en-US" altLang="ar-SA" sz="2400" b="1" dirty="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أ. وجود </a:t>
            </a:r>
            <a:r>
              <a:rPr lang="ar-JO" altLang="ar-SA" sz="2400" u="sng" dirty="0">
                <a:solidFill>
                  <a:srgbClr val="000000"/>
                </a:solidFill>
                <a:cs typeface="Times New Roman" pitchFamily="18" charset="0"/>
              </a:rPr>
              <a:t>مؤلف واحد: </a:t>
            </a:r>
          </a:p>
          <a:p>
            <a:pPr algn="just" rtl="1">
              <a:defRPr/>
            </a:pPr>
            <a:r>
              <a:rPr lang="ar-JO" altLang="ar-SA" sz="2400" dirty="0">
                <a:solidFill>
                  <a:srgbClr val="000000"/>
                </a:solidFill>
                <a:cs typeface="Times New Roman" pitchFamily="18" charset="0"/>
              </a:rPr>
              <a:t>النجار، فايز جمعه (2005). نظم المعلومات الإدارية. الأردن، عمان: دار الحامد </a:t>
            </a:r>
            <a:r>
              <a:rPr lang="ar-JO" altLang="ar-SA" sz="2400" dirty="0" smtClean="0">
                <a:solidFill>
                  <a:srgbClr val="000000"/>
                </a:solidFill>
                <a:cs typeface="Times New Roman" pitchFamily="18" charset="0"/>
              </a:rPr>
              <a:t>للنشر والتوزيع</a:t>
            </a:r>
          </a:p>
          <a:p>
            <a:pPr algn="just" rtl="1">
              <a:defRPr/>
            </a:pPr>
            <a:r>
              <a:rPr lang="ar-JO" altLang="ar-SA" sz="2400" dirty="0">
                <a:solidFill>
                  <a:srgbClr val="000000"/>
                </a:solidFill>
                <a:cs typeface="Times New Roman" pitchFamily="18" charset="0"/>
              </a:rPr>
              <a:t>ويكون التوثيق داخل النص (النجار، 2005، 13) </a:t>
            </a:r>
          </a:p>
          <a:p>
            <a:pPr algn="just" rtl="1">
              <a:defRPr/>
            </a:pPr>
            <a:endParaRPr lang="ar-JO" altLang="ar-SA" sz="2400" dirty="0">
              <a:solidFill>
                <a:srgbClr val="000000"/>
              </a:solidFill>
              <a:cs typeface="Times New Roman" pitchFamily="18" charset="0"/>
            </a:endParaRPr>
          </a:p>
          <a:p>
            <a:pPr rtl="1">
              <a:defRPr/>
            </a:pPr>
            <a:r>
              <a:rPr lang="ar-JO" altLang="ar-SA" sz="2400" dirty="0">
                <a:solidFill>
                  <a:srgbClr val="000000"/>
                </a:solidFill>
                <a:cs typeface="Times New Roman" pitchFamily="18" charset="0"/>
              </a:rPr>
              <a:t>         </a:t>
            </a:r>
            <a:r>
              <a:rPr lang="en-US" altLang="ar-SA" sz="2400" dirty="0">
                <a:solidFill>
                  <a:srgbClr val="000000"/>
                </a:solidFill>
                <a:cs typeface="Times New Roman" pitchFamily="18" charset="0"/>
              </a:rPr>
              <a:t>Alter, Steven (2002). Information systems: The foundation of </a:t>
            </a:r>
            <a:r>
              <a:rPr lang="en-US" altLang="ar-SA" sz="2400" dirty="0" smtClean="0">
                <a:solidFill>
                  <a:srgbClr val="000000"/>
                </a:solidFill>
                <a:cs typeface="Times New Roman" pitchFamily="18" charset="0"/>
              </a:rPr>
              <a:t>e-business </a:t>
            </a:r>
            <a:r>
              <a:rPr lang="en-US" altLang="ar-SA" sz="2400" dirty="0">
                <a:solidFill>
                  <a:srgbClr val="000000"/>
                </a:solidFill>
                <a:cs typeface="Times New Roman" pitchFamily="18" charset="0"/>
              </a:rPr>
              <a:t>(4th ed.). Upper Saddle River, New Jersey: </a:t>
            </a:r>
            <a:r>
              <a:rPr lang="en-US" altLang="ar-SA" sz="2400" dirty="0" smtClean="0">
                <a:solidFill>
                  <a:srgbClr val="000000"/>
                </a:solidFill>
                <a:cs typeface="Times New Roman" pitchFamily="18" charset="0"/>
              </a:rPr>
              <a:t>Prentice-Hall</a:t>
            </a:r>
            <a:r>
              <a:rPr lang="en-US" altLang="ar-SA" sz="2400" dirty="0">
                <a:solidFill>
                  <a:srgbClr val="000000"/>
                </a:solidFill>
                <a:cs typeface="Times New Roman" pitchFamily="18" charset="0"/>
              </a:rPr>
              <a:t>, Inc</a:t>
            </a:r>
            <a:r>
              <a:rPr lang="en-US" altLang="ar-SA" sz="2400" dirty="0" smtClean="0">
                <a:solidFill>
                  <a:srgbClr val="000000"/>
                </a:solidFill>
                <a:cs typeface="Times New Roman" pitchFamily="18" charset="0"/>
              </a:rPr>
              <a:t>.</a:t>
            </a:r>
            <a:endParaRPr lang="ar-JO" altLang="ar-SA" sz="2400" dirty="0" smtClean="0">
              <a:solidFill>
                <a:srgbClr val="000000"/>
              </a:solidFill>
              <a:cs typeface="Times New Roman" pitchFamily="18" charset="0"/>
            </a:endParaRPr>
          </a:p>
          <a:p>
            <a:pPr algn="r" rtl="1">
              <a:defRPr/>
            </a:pPr>
            <a:r>
              <a:rPr lang="ar-JO" altLang="ar-SA" sz="2400" dirty="0" smtClean="0">
                <a:solidFill>
                  <a:srgbClr val="000000"/>
                </a:solidFill>
                <a:cs typeface="Times New Roman" pitchFamily="18" charset="0"/>
              </a:rPr>
              <a:t>ويكون التوثيق داخل النص </a:t>
            </a:r>
            <a:r>
              <a:rPr lang="en-US" altLang="ar-SA" sz="2400" dirty="0" smtClean="0">
                <a:solidFill>
                  <a:srgbClr val="000000"/>
                </a:solidFill>
                <a:cs typeface="Times New Roman" pitchFamily="18" charset="0"/>
              </a:rPr>
              <a:t>(Alter, 2002, 112) </a:t>
            </a:r>
            <a:endParaRPr lang="en-US" altLang="ar-SA" sz="2400" dirty="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0157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u="sng" dirty="0">
                <a:solidFill>
                  <a:srgbClr val="000000"/>
                </a:solidFill>
                <a:cs typeface="Times New Roman" pitchFamily="18" charset="0"/>
              </a:rPr>
              <a:t>ب- وجود مؤلفان لكتاب:</a:t>
            </a:r>
          </a:p>
          <a:p>
            <a:pPr algn="just" rtl="1">
              <a:defRPr/>
            </a:pPr>
            <a:r>
              <a:rPr lang="ar-JO" altLang="ar-SA" sz="2400" dirty="0">
                <a:solidFill>
                  <a:srgbClr val="000000"/>
                </a:solidFill>
                <a:cs typeface="Times New Roman" pitchFamily="18" charset="0"/>
              </a:rPr>
              <a:t>النجار، نبيل جمعه، والنجار، فايز جمعه (2004). مهارات الحاسوب. الأردن</a:t>
            </a:r>
            <a:r>
              <a:rPr lang="ar-JO" altLang="ar-SA" sz="2400" dirty="0" smtClean="0">
                <a:solidFill>
                  <a:srgbClr val="000000"/>
                </a:solidFill>
                <a:cs typeface="Times New Roman" pitchFamily="18" charset="0"/>
              </a:rPr>
              <a:t>، اربد</a:t>
            </a:r>
            <a:r>
              <a:rPr lang="ar-JO" altLang="ar-SA" sz="2400" dirty="0">
                <a:solidFill>
                  <a:srgbClr val="000000"/>
                </a:solidFill>
                <a:cs typeface="Times New Roman" pitchFamily="18" charset="0"/>
              </a:rPr>
              <a:t>: عالم الكتب الحديث.</a:t>
            </a:r>
          </a:p>
          <a:p>
            <a:pPr algn="just" rtl="1">
              <a:defRPr/>
            </a:pPr>
            <a:r>
              <a:rPr lang="ar-JO" altLang="ar-SA" sz="2400" dirty="0">
                <a:solidFill>
                  <a:srgbClr val="000000"/>
                </a:solidFill>
                <a:cs typeface="Times New Roman" pitchFamily="18" charset="0"/>
              </a:rPr>
              <a:t>ويكون التوثيق في النص بالشكل التالي: ................. (النجار والنجار، </a:t>
            </a:r>
            <a:r>
              <a:rPr lang="ar-JO" altLang="ar-SA" sz="2400" dirty="0" smtClean="0">
                <a:solidFill>
                  <a:srgbClr val="000000"/>
                </a:solidFill>
                <a:cs typeface="Times New Roman" pitchFamily="18" charset="0"/>
              </a:rPr>
              <a:t>2004، 25)</a:t>
            </a:r>
          </a:p>
          <a:p>
            <a:pPr algn="just" rtl="1">
              <a:defRPr/>
            </a:pPr>
            <a:endParaRPr lang="ar-JO" altLang="ar-SA" sz="2400" dirty="0">
              <a:solidFill>
                <a:srgbClr val="000000"/>
              </a:solidFill>
              <a:cs typeface="Times New Roman" pitchFamily="18" charset="0"/>
            </a:endParaRPr>
          </a:p>
          <a:p>
            <a:pPr algn="just">
              <a:defRPr/>
            </a:pPr>
            <a:r>
              <a:rPr lang="en-US" altLang="ar-SA" sz="2400" dirty="0">
                <a:solidFill>
                  <a:srgbClr val="000000"/>
                </a:solidFill>
                <a:cs typeface="Times New Roman" pitchFamily="18" charset="0"/>
              </a:rPr>
              <a:t> Laudon, </a:t>
            </a:r>
            <a:r>
              <a:rPr lang="en-US" altLang="ar-SA" sz="2400" dirty="0" err="1">
                <a:solidFill>
                  <a:srgbClr val="000000"/>
                </a:solidFill>
                <a:cs typeface="Times New Roman" pitchFamily="18" charset="0"/>
              </a:rPr>
              <a:t>Kennth</a:t>
            </a:r>
            <a:r>
              <a:rPr lang="en-US" altLang="ar-SA" sz="2400" dirty="0">
                <a:solidFill>
                  <a:srgbClr val="000000"/>
                </a:solidFill>
                <a:cs typeface="Times New Roman" pitchFamily="18" charset="0"/>
              </a:rPr>
              <a:t> C., &amp; Laudon, Jane P. (2004). </a:t>
            </a:r>
            <a:r>
              <a:rPr lang="en-US" altLang="ar-SA" sz="2400" dirty="0" smtClean="0">
                <a:solidFill>
                  <a:srgbClr val="000000"/>
                </a:solidFill>
                <a:cs typeface="Times New Roman" pitchFamily="18" charset="0"/>
              </a:rPr>
              <a:t>Management information </a:t>
            </a:r>
            <a:r>
              <a:rPr lang="en-US" altLang="ar-SA" sz="2400" dirty="0">
                <a:solidFill>
                  <a:srgbClr val="000000"/>
                </a:solidFill>
                <a:cs typeface="Times New Roman" pitchFamily="18" charset="0"/>
              </a:rPr>
              <a:t>systems: Managing the digital firm (8th ed</a:t>
            </a:r>
            <a:r>
              <a:rPr lang="en-US" altLang="ar-SA" sz="2400" dirty="0" smtClean="0">
                <a:solidFill>
                  <a:srgbClr val="000000"/>
                </a:solidFill>
                <a:cs typeface="Times New Roman" pitchFamily="18" charset="0"/>
              </a:rPr>
              <a:t>.). Upper </a:t>
            </a:r>
            <a:r>
              <a:rPr lang="en-US" altLang="ar-SA" sz="2400" dirty="0">
                <a:solidFill>
                  <a:srgbClr val="000000"/>
                </a:solidFill>
                <a:cs typeface="Times New Roman" pitchFamily="18" charset="0"/>
              </a:rPr>
              <a:t>Saddle River, New Jersey: Prentice-Hall International, Inc. </a:t>
            </a:r>
          </a:p>
          <a:p>
            <a:pPr algn="just" rtl="1">
              <a:defRPr/>
            </a:pPr>
            <a:r>
              <a:rPr lang="ar-JO" altLang="ar-SA" sz="2400" dirty="0">
                <a:solidFill>
                  <a:srgbClr val="000000"/>
                </a:solidFill>
                <a:cs typeface="Times New Roman" pitchFamily="18" charset="0"/>
              </a:rPr>
              <a:t>ويكون التوثيق في النص : ........ </a:t>
            </a:r>
            <a:r>
              <a:rPr lang="en-US" altLang="ar-SA" sz="2400" dirty="0" smtClean="0">
                <a:solidFill>
                  <a:srgbClr val="000000"/>
                </a:solidFill>
                <a:cs typeface="Times New Roman" pitchFamily="18" charset="0"/>
              </a:rPr>
              <a:t>(Laudon </a:t>
            </a:r>
            <a:r>
              <a:rPr lang="en-US" altLang="ar-SA" sz="2400" dirty="0">
                <a:solidFill>
                  <a:srgbClr val="000000"/>
                </a:solidFill>
                <a:cs typeface="Times New Roman" pitchFamily="18" charset="0"/>
              </a:rPr>
              <a:t>&amp; Laudon, </a:t>
            </a:r>
            <a:r>
              <a:rPr lang="en-US" altLang="ar-SA" sz="2400" dirty="0" smtClean="0">
                <a:solidFill>
                  <a:srgbClr val="000000"/>
                </a:solidFill>
                <a:cs typeface="Times New Roman" pitchFamily="18" charset="0"/>
              </a:rPr>
              <a:t>2004, 112)</a:t>
            </a:r>
            <a:endParaRPr lang="en-US" altLang="ar-SA" sz="2400" dirty="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3986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u="sng" dirty="0" smtClean="0">
                <a:solidFill>
                  <a:srgbClr val="000000"/>
                </a:solidFill>
                <a:cs typeface="Times New Roman" pitchFamily="18" charset="0"/>
              </a:rPr>
              <a:t>ج. وجود </a:t>
            </a:r>
            <a:r>
              <a:rPr lang="ar-JO" altLang="ar-SA" sz="2400" u="sng" dirty="0">
                <a:solidFill>
                  <a:srgbClr val="000000"/>
                </a:solidFill>
                <a:cs typeface="Times New Roman" pitchFamily="18" charset="0"/>
              </a:rPr>
              <a:t>من ثلاثة الى ستة مؤلفين لكتاب:</a:t>
            </a:r>
          </a:p>
          <a:p>
            <a:pPr algn="just" rtl="1">
              <a:defRPr/>
            </a:pPr>
            <a:r>
              <a:rPr lang="ar-JO" altLang="ar-SA" sz="2400" dirty="0" smtClean="0">
                <a:solidFill>
                  <a:srgbClr val="000000"/>
                </a:solidFill>
                <a:cs typeface="Times New Roman" pitchFamily="18" charset="0"/>
              </a:rPr>
              <a:t>الحميدي</a:t>
            </a:r>
            <a:r>
              <a:rPr lang="ar-JO" altLang="ar-SA" sz="2400" dirty="0">
                <a:solidFill>
                  <a:srgbClr val="000000"/>
                </a:solidFill>
                <a:cs typeface="Times New Roman" pitchFamily="18" charset="0"/>
              </a:rPr>
              <a:t>، نجم عبد الله، السامرائي، سلوى أمين، والعبيد، عبد الرحمن (2005). </a:t>
            </a:r>
            <a:r>
              <a:rPr lang="ar-JO" altLang="ar-SA" sz="2400" dirty="0" smtClean="0">
                <a:solidFill>
                  <a:srgbClr val="000000"/>
                </a:solidFill>
                <a:cs typeface="Times New Roman" pitchFamily="18" charset="0"/>
              </a:rPr>
              <a:t>نظم المعلومات </a:t>
            </a:r>
            <a:r>
              <a:rPr lang="ar-JO" altLang="ar-SA" sz="2400" dirty="0">
                <a:solidFill>
                  <a:srgbClr val="000000"/>
                </a:solidFill>
                <a:cs typeface="Times New Roman" pitchFamily="18" charset="0"/>
              </a:rPr>
              <a:t>الإدارية: مدخل معاصر. الأردن، عمان: دار وائل للنشر</a:t>
            </a:r>
            <a:r>
              <a:rPr lang="ar-JO" altLang="ar-SA" sz="2400" dirty="0" smtClean="0">
                <a:solidFill>
                  <a:srgbClr val="000000"/>
                </a:solidFill>
                <a:cs typeface="Times New Roman" pitchFamily="18" charset="0"/>
              </a:rPr>
              <a:t>.</a:t>
            </a:r>
          </a:p>
          <a:p>
            <a:pPr algn="just" rtl="1">
              <a:defRPr/>
            </a:pPr>
            <a:r>
              <a:rPr lang="ar-JO" altLang="ar-SA" sz="2400" dirty="0">
                <a:solidFill>
                  <a:srgbClr val="000000"/>
                </a:solidFill>
                <a:cs typeface="Times New Roman" pitchFamily="18" charset="0"/>
              </a:rPr>
              <a:t>ويكون التوثيق داخل النص: .. (</a:t>
            </a:r>
            <a:r>
              <a:rPr lang="ar-JO" altLang="ar-SA" sz="2400" dirty="0" smtClean="0">
                <a:solidFill>
                  <a:srgbClr val="000000"/>
                </a:solidFill>
                <a:cs typeface="Times New Roman" pitchFamily="18" charset="0"/>
              </a:rPr>
              <a:t>الحميدي</a:t>
            </a:r>
            <a:r>
              <a:rPr lang="ar-JO" altLang="ar-SA" sz="2400" dirty="0">
                <a:solidFill>
                  <a:srgbClr val="000000"/>
                </a:solidFill>
                <a:cs typeface="Times New Roman" pitchFamily="18" charset="0"/>
              </a:rPr>
              <a:t> </a:t>
            </a:r>
            <a:r>
              <a:rPr lang="ar-JO" altLang="ar-SA" sz="2400" dirty="0" smtClean="0">
                <a:solidFill>
                  <a:srgbClr val="000000"/>
                </a:solidFill>
                <a:cs typeface="Times New Roman" pitchFamily="18" charset="0"/>
              </a:rPr>
              <a:t>واخرون، 2005، 81)</a:t>
            </a:r>
          </a:p>
          <a:p>
            <a:pPr algn="just" rtl="1">
              <a:defRPr/>
            </a:pPr>
            <a:endParaRPr lang="ar-JO" altLang="ar-SA" sz="2400" dirty="0" smtClean="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د. وجود </a:t>
            </a:r>
            <a:r>
              <a:rPr lang="ar-JO" altLang="ar-SA" sz="2400" u="sng" dirty="0">
                <a:solidFill>
                  <a:srgbClr val="000000"/>
                </a:solidFill>
                <a:cs typeface="Times New Roman" pitchFamily="18" charset="0"/>
              </a:rPr>
              <a:t>أكثر من ستة مؤلفين لكتاب:</a:t>
            </a:r>
          </a:p>
          <a:p>
            <a:pPr algn="just" rtl="1">
              <a:defRPr/>
            </a:pPr>
            <a:r>
              <a:rPr lang="ar-JO" altLang="ar-SA" sz="2400" dirty="0">
                <a:solidFill>
                  <a:srgbClr val="000000"/>
                </a:solidFill>
                <a:cs typeface="Times New Roman" pitchFamily="18" charset="0"/>
              </a:rPr>
              <a:t>يكتفى بوضع أسماء الستة مؤلفين الأوائل من المؤلفين، وبنفس الطريقة السابقة متبوع بفاصلة ثم نضع بعدها واّخرون بالعربية، وبالإنجليزية</a:t>
            </a:r>
            <a:r>
              <a:rPr lang="en-US" altLang="ar-SA" sz="2400" dirty="0">
                <a:solidFill>
                  <a:srgbClr val="000000"/>
                </a:solidFill>
                <a:cs typeface="Times New Roman" pitchFamily="18" charset="0"/>
              </a:rPr>
              <a:t>et al.  </a:t>
            </a:r>
            <a:r>
              <a:rPr lang="ar-JO" altLang="ar-SA" sz="2400" dirty="0" smtClean="0">
                <a:solidFill>
                  <a:srgbClr val="000000"/>
                </a:solidFill>
                <a:cs typeface="Times New Roman" pitchFamily="18" charset="0"/>
              </a:rPr>
              <a:t> وتعود </a:t>
            </a:r>
            <a:r>
              <a:rPr lang="ar-JO" altLang="ar-SA" sz="2400" dirty="0">
                <a:solidFill>
                  <a:srgbClr val="000000"/>
                </a:solidFill>
                <a:cs typeface="Times New Roman" pitchFamily="18" charset="0"/>
              </a:rPr>
              <a:t>إلى اللاتينية </a:t>
            </a:r>
            <a:r>
              <a:rPr lang="ar-JO" altLang="ar-SA" sz="2400" dirty="0" smtClean="0">
                <a:solidFill>
                  <a:srgbClr val="000000"/>
                </a:solidFill>
                <a:cs typeface="Times New Roman" pitchFamily="18" charset="0"/>
              </a:rPr>
              <a:t>وتعني</a:t>
            </a:r>
            <a:r>
              <a:rPr lang="en-US" altLang="ar-SA" sz="2400" dirty="0" smtClean="0">
                <a:solidFill>
                  <a:srgbClr val="000000"/>
                </a:solidFill>
                <a:cs typeface="Times New Roman" pitchFamily="18" charset="0"/>
              </a:rPr>
              <a:t>(</a:t>
            </a:r>
            <a:r>
              <a:rPr lang="en-US" altLang="ar-SA" sz="2400" dirty="0" err="1" smtClean="0">
                <a:solidFill>
                  <a:srgbClr val="000000"/>
                </a:solidFill>
                <a:cs typeface="Times New Roman" pitchFamily="18" charset="0"/>
              </a:rPr>
              <a:t>etalii</a:t>
            </a:r>
            <a:r>
              <a:rPr lang="en-US" altLang="ar-SA" sz="2400" dirty="0" smtClean="0">
                <a:solidFill>
                  <a:srgbClr val="000000"/>
                </a:solidFill>
                <a:cs typeface="Times New Roman" pitchFamily="18" charset="0"/>
              </a:rPr>
              <a:t>-alia</a:t>
            </a:r>
            <a:r>
              <a:rPr lang="en-US" altLang="ar-SA" sz="2400" dirty="0">
                <a:solidFill>
                  <a:srgbClr val="000000"/>
                </a:solidFill>
                <a:cs typeface="Times New Roman" pitchFamily="18" charset="0"/>
              </a:rPr>
              <a:t>)  </a:t>
            </a:r>
            <a:r>
              <a:rPr lang="ar-JO" altLang="ar-SA" sz="2400" dirty="0" smtClean="0">
                <a:solidFill>
                  <a:srgbClr val="000000"/>
                </a:solidFill>
                <a:cs typeface="Times New Roman" pitchFamily="18" charset="0"/>
              </a:rPr>
              <a:t> ثم </a:t>
            </a:r>
            <a:r>
              <a:rPr lang="ar-JO" altLang="ar-SA" sz="2400" dirty="0">
                <a:solidFill>
                  <a:srgbClr val="000000"/>
                </a:solidFill>
                <a:cs typeface="Times New Roman" pitchFamily="18" charset="0"/>
              </a:rPr>
              <a:t>متابعة التوثيق كما ورد سابقاً</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7004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ثالثاً: المجلات العلمية </a:t>
            </a:r>
            <a:r>
              <a:rPr lang="en-US" altLang="ar-SA" sz="2400" b="1" dirty="0">
                <a:solidFill>
                  <a:srgbClr val="000000"/>
                </a:solidFill>
                <a:cs typeface="Times New Roman" pitchFamily="18" charset="0"/>
              </a:rPr>
              <a:t>Journal Articles </a:t>
            </a:r>
          </a:p>
          <a:p>
            <a:pPr algn="just" rtl="1">
              <a:defRPr/>
            </a:pPr>
            <a:r>
              <a:rPr lang="en-US" altLang="ar-SA" sz="2400" dirty="0">
                <a:solidFill>
                  <a:srgbClr val="000000"/>
                </a:solidFill>
                <a:cs typeface="Times New Roman" pitchFamily="18" charset="0"/>
              </a:rPr>
              <a:t> </a:t>
            </a:r>
            <a:r>
              <a:rPr lang="ar-JO" altLang="ar-SA" sz="2400" dirty="0">
                <a:solidFill>
                  <a:srgbClr val="000000"/>
                </a:solidFill>
                <a:cs typeface="Times New Roman" pitchFamily="18" charset="0"/>
              </a:rPr>
              <a:t>ويلاحظ في توثيق المجلات في قائمة المراجع والمصادر خاصة باللغة الإنجليزية أن تبدأ الكلمة الأولى من عنوان البحث بحرف كبير ثم نكمل العنوان بأحرف صغيرة، أما اسم المجلة ودار النشر فتبدأ جميع كلماتها بأحرف كبيرة. </a:t>
            </a:r>
            <a:endParaRPr lang="ar-JO" altLang="ar-SA" sz="2400" dirty="0" smtClean="0">
              <a:solidFill>
                <a:srgbClr val="000000"/>
              </a:solidFill>
              <a:cs typeface="Times New Roman" pitchFamily="18" charset="0"/>
            </a:endParaRPr>
          </a:p>
          <a:p>
            <a:pPr algn="just" rtl="1">
              <a:defRPr/>
            </a:pPr>
            <a:r>
              <a:rPr lang="ar-JO" altLang="ar-SA" sz="2400" u="sng" dirty="0" smtClean="0">
                <a:solidFill>
                  <a:srgbClr val="000000"/>
                </a:solidFill>
                <a:cs typeface="Times New Roman" pitchFamily="18" charset="0"/>
              </a:rPr>
              <a:t>أ. بحث </a:t>
            </a:r>
            <a:r>
              <a:rPr lang="ar-JO" altLang="ar-SA" sz="2400" u="sng" dirty="0">
                <a:solidFill>
                  <a:srgbClr val="000000"/>
                </a:solidFill>
                <a:cs typeface="Times New Roman" pitchFamily="18" charset="0"/>
              </a:rPr>
              <a:t>منشور في مجلة علمية:</a:t>
            </a:r>
          </a:p>
          <a:p>
            <a:pPr algn="just" rtl="1">
              <a:defRPr/>
            </a:pPr>
            <a:r>
              <a:rPr lang="ar-JO" altLang="ar-SA" sz="2400" dirty="0">
                <a:solidFill>
                  <a:srgbClr val="000000"/>
                </a:solidFill>
                <a:cs typeface="Times New Roman" pitchFamily="18" charset="0"/>
              </a:rPr>
              <a:t>السالم، مؤيد سعيد، والنجار، فايز جمعه (2002). العلاقة بين وضوح المفهوم </a:t>
            </a:r>
            <a:r>
              <a:rPr lang="ar-JO" altLang="ar-SA" sz="2400" dirty="0" smtClean="0">
                <a:solidFill>
                  <a:srgbClr val="000000"/>
                </a:solidFill>
                <a:cs typeface="Times New Roman" pitchFamily="18" charset="0"/>
              </a:rPr>
              <a:t>العلمي </a:t>
            </a:r>
            <a:r>
              <a:rPr lang="ar-JO" altLang="ar-SA" sz="2400" dirty="0">
                <a:solidFill>
                  <a:srgbClr val="000000"/>
                </a:solidFill>
                <a:cs typeface="Times New Roman" pitchFamily="18" charset="0"/>
              </a:rPr>
              <a:t>للتخطيط الاستراتيجي ومستوى ممارسته في المنظمات الصناعية الصغيرة: </a:t>
            </a:r>
            <a:r>
              <a:rPr lang="ar-JO" altLang="ar-SA" sz="2400" dirty="0" smtClean="0">
                <a:solidFill>
                  <a:srgbClr val="000000"/>
                </a:solidFill>
                <a:cs typeface="Times New Roman" pitchFamily="18" charset="0"/>
              </a:rPr>
              <a:t>دراسة </a:t>
            </a:r>
            <a:r>
              <a:rPr lang="ar-JO" altLang="ar-SA" sz="2400" dirty="0">
                <a:solidFill>
                  <a:srgbClr val="000000"/>
                </a:solidFill>
                <a:cs typeface="Times New Roman" pitchFamily="18" charset="0"/>
              </a:rPr>
              <a:t>ميدانية في محافظة اربد. مجلة دراسات - العلوم الإدارية، 29(2)، </a:t>
            </a:r>
            <a:r>
              <a:rPr lang="ar-JO" altLang="ar-SA" sz="2400" dirty="0" smtClean="0">
                <a:solidFill>
                  <a:srgbClr val="000000"/>
                </a:solidFill>
                <a:cs typeface="Times New Roman" pitchFamily="18" charset="0"/>
              </a:rPr>
              <a:t>347-371</a:t>
            </a:r>
            <a:r>
              <a:rPr lang="ar-JO" altLang="ar-SA" sz="2400" dirty="0">
                <a:solidFill>
                  <a:srgbClr val="000000"/>
                </a:solidFill>
                <a:cs typeface="Times New Roman" pitchFamily="18" charset="0"/>
              </a:rPr>
              <a:t>، عمان، الأردن. </a:t>
            </a:r>
          </a:p>
          <a:p>
            <a:pPr algn="just" rtl="1">
              <a:defRPr/>
            </a:pPr>
            <a:r>
              <a:rPr lang="ar-JO" altLang="ar-SA" sz="2400" dirty="0">
                <a:solidFill>
                  <a:srgbClr val="000000"/>
                </a:solidFill>
                <a:cs typeface="Times New Roman" pitchFamily="18" charset="0"/>
              </a:rPr>
              <a:t>ويكون التوثيق داخل النص بالشكل التالي: ............... (السالم والنجار، 2002</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0347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u="sng" dirty="0">
                <a:solidFill>
                  <a:srgbClr val="000000"/>
                </a:solidFill>
                <a:cs typeface="Times New Roman" pitchFamily="18" charset="0"/>
              </a:rPr>
              <a:t>ب- بحث مقبول للنشر في مجلة علمية</a:t>
            </a:r>
            <a:r>
              <a:rPr lang="ar-JO" altLang="ar-SA" sz="2400" u="sng" dirty="0" smtClean="0">
                <a:solidFill>
                  <a:srgbClr val="000000"/>
                </a:solidFill>
                <a:cs typeface="Times New Roman" pitchFamily="18" charset="0"/>
              </a:rPr>
              <a:t>:</a:t>
            </a:r>
          </a:p>
          <a:p>
            <a:pPr algn="just" rtl="1">
              <a:defRPr/>
            </a:pPr>
            <a:r>
              <a:rPr lang="ar-JO" altLang="ar-SA" sz="2400" dirty="0">
                <a:solidFill>
                  <a:srgbClr val="000000"/>
                </a:solidFill>
                <a:cs typeface="Times New Roman" pitchFamily="18" charset="0"/>
              </a:rPr>
              <a:t>بني هاني، جهاد صياح. (مقبول للنشر).  استراتيجيات العمليات وأثرها على الميزة </a:t>
            </a:r>
            <a:r>
              <a:rPr lang="ar-JO" altLang="ar-SA" sz="2400" dirty="0" smtClean="0">
                <a:solidFill>
                  <a:srgbClr val="000000"/>
                </a:solidFill>
                <a:cs typeface="Times New Roman" pitchFamily="18" charset="0"/>
              </a:rPr>
              <a:t>التنافسية</a:t>
            </a:r>
            <a:r>
              <a:rPr lang="ar-JO" altLang="ar-SA" sz="2400" dirty="0">
                <a:solidFill>
                  <a:srgbClr val="000000"/>
                </a:solidFill>
                <a:cs typeface="Times New Roman" pitchFamily="18" charset="0"/>
              </a:rPr>
              <a:t>. مجلة بحوث حلب، جامعة حلب، حلب، الجمهورية العربية السورية. </a:t>
            </a:r>
          </a:p>
          <a:p>
            <a:pPr algn="just" rtl="1">
              <a:defRPr/>
            </a:pPr>
            <a:r>
              <a:rPr lang="ar-JO" altLang="ar-SA" sz="2400" dirty="0">
                <a:solidFill>
                  <a:srgbClr val="000000"/>
                </a:solidFill>
                <a:cs typeface="Times New Roman" pitchFamily="18" charset="0"/>
              </a:rPr>
              <a:t>ويكون التوثيق داخل النص بالشكل التالي:     (بني هاني، مقبول للنشر) </a:t>
            </a:r>
            <a:endParaRPr lang="ar-JO" altLang="ar-SA" sz="2400" dirty="0" smtClean="0">
              <a:solidFill>
                <a:srgbClr val="000000"/>
              </a:solidFill>
              <a:cs typeface="Times New Roman" pitchFamily="18" charset="0"/>
            </a:endParaRPr>
          </a:p>
          <a:p>
            <a:pPr algn="just" rtl="1">
              <a:defRPr/>
            </a:pPr>
            <a:endParaRPr lang="ar-JO" altLang="ar-SA" sz="2400" dirty="0" smtClean="0">
              <a:solidFill>
                <a:srgbClr val="000000"/>
              </a:solidFill>
              <a:cs typeface="Times New Roman" pitchFamily="18" charset="0"/>
            </a:endParaRPr>
          </a:p>
          <a:p>
            <a:pPr algn="just" rtl="1">
              <a:defRPr/>
            </a:pPr>
            <a:r>
              <a:rPr lang="ar-JO" altLang="ar-SA" sz="2400" b="1" dirty="0">
                <a:solidFill>
                  <a:srgbClr val="000000"/>
                </a:solidFill>
                <a:cs typeface="Times New Roman" pitchFamily="18" charset="0"/>
              </a:rPr>
              <a:t>رابعاً: أطروحات الدكتوراه ورسائل الماجستير.</a:t>
            </a:r>
          </a:p>
          <a:p>
            <a:pPr algn="just" rtl="1">
              <a:defRPr/>
            </a:pPr>
            <a:r>
              <a:rPr lang="ar-JO" altLang="ar-SA" sz="2400" dirty="0">
                <a:solidFill>
                  <a:srgbClr val="000000"/>
                </a:solidFill>
                <a:cs typeface="Times New Roman" pitchFamily="18" charset="0"/>
              </a:rPr>
              <a:t>الزعبي، ماجد راضي (2004). التخطيط الاستراتيجي وبناء منظمات متميزة </a:t>
            </a:r>
            <a:r>
              <a:rPr lang="ar-JO" altLang="ar-SA" sz="2400" dirty="0" smtClean="0">
                <a:solidFill>
                  <a:srgbClr val="000000"/>
                </a:solidFill>
                <a:cs typeface="Times New Roman" pitchFamily="18" charset="0"/>
              </a:rPr>
              <a:t>تكنولوجيا</a:t>
            </a:r>
            <a:r>
              <a:rPr lang="ar-JO" altLang="ar-SA" sz="2400" dirty="0">
                <a:solidFill>
                  <a:srgbClr val="000000"/>
                </a:solidFill>
                <a:cs typeface="Times New Roman" pitchFamily="18" charset="0"/>
              </a:rPr>
              <a:t>: دراسة تطبيقية على منظمات صناعة الأدوية الأردنية. أطروحة </a:t>
            </a:r>
            <a:r>
              <a:rPr lang="ar-JO" altLang="ar-SA" sz="2400" dirty="0" smtClean="0">
                <a:solidFill>
                  <a:srgbClr val="000000"/>
                </a:solidFill>
                <a:cs typeface="Times New Roman" pitchFamily="18" charset="0"/>
              </a:rPr>
              <a:t>دكتوراه </a:t>
            </a:r>
            <a:r>
              <a:rPr lang="ar-JO" altLang="ar-SA" sz="2400" dirty="0">
                <a:solidFill>
                  <a:srgbClr val="000000"/>
                </a:solidFill>
                <a:cs typeface="Times New Roman" pitchFamily="18" charset="0"/>
              </a:rPr>
              <a:t>غير منشورة، جامعة عمان العربية للدراسات العليا، عمان، الأردن. </a:t>
            </a:r>
          </a:p>
          <a:p>
            <a:pPr algn="just" rtl="1">
              <a:defRPr/>
            </a:pPr>
            <a:r>
              <a:rPr lang="ar-JO" altLang="ar-SA" sz="2400" dirty="0">
                <a:solidFill>
                  <a:srgbClr val="000000"/>
                </a:solidFill>
                <a:cs typeface="Times New Roman" pitchFamily="18" charset="0"/>
              </a:rPr>
              <a:t>ويكون التوثيق داخل النص: ............... (الزعبي، </a:t>
            </a:r>
            <a:r>
              <a:rPr lang="ar-JO" altLang="ar-SA" sz="2400" dirty="0" smtClean="0">
                <a:solidFill>
                  <a:srgbClr val="000000"/>
                </a:solidFill>
                <a:cs typeface="Times New Roman" pitchFamily="18" charset="0"/>
              </a:rPr>
              <a:t>2004)</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3530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خامساً: مقالة في مجلة ثقافية </a:t>
            </a:r>
            <a:r>
              <a:rPr lang="en-US" altLang="ar-SA" sz="2400" b="1" dirty="0" smtClean="0">
                <a:solidFill>
                  <a:srgbClr val="000000"/>
                </a:solidFill>
                <a:cs typeface="Times New Roman" pitchFamily="18" charset="0"/>
              </a:rPr>
              <a:t>Journal Articles </a:t>
            </a:r>
            <a:endParaRPr lang="en-US" altLang="ar-SA" sz="2400" b="1" dirty="0">
              <a:solidFill>
                <a:srgbClr val="000000"/>
              </a:solidFill>
              <a:cs typeface="Times New Roman" pitchFamily="18" charset="0"/>
            </a:endParaRPr>
          </a:p>
          <a:p>
            <a:pPr algn="just" rtl="1">
              <a:defRPr/>
            </a:pPr>
            <a:r>
              <a:rPr lang="ar-JO" altLang="ar-SA" sz="2400" dirty="0">
                <a:solidFill>
                  <a:srgbClr val="000000"/>
                </a:solidFill>
                <a:cs typeface="Times New Roman" pitchFamily="18" charset="0"/>
              </a:rPr>
              <a:t>ويلاحظ في توثيق المقالة في مجلة ثقافية خاصة باللغة الإنجليزية أن تبدأ الكلمة الأولى بالعنوان بحرف كبير ثم نكمل العنوان بأحرف صغيرة، أما اسم المجلة الثقافية فتبدأ جميع كلماتها بأحرف كبيرة. </a:t>
            </a:r>
            <a:endParaRPr lang="en-US" altLang="ar-SA" sz="2400" dirty="0" smtClean="0">
              <a:solidFill>
                <a:srgbClr val="000000"/>
              </a:solidFill>
              <a:cs typeface="Times New Roman" pitchFamily="18" charset="0"/>
            </a:endParaRPr>
          </a:p>
          <a:p>
            <a:pPr algn="just" rtl="1">
              <a:defRPr/>
            </a:pPr>
            <a:endParaRPr lang="ar-JO" altLang="ar-SA" sz="2400" dirty="0">
              <a:solidFill>
                <a:srgbClr val="000000"/>
              </a:solidFill>
              <a:cs typeface="Times New Roman" pitchFamily="18" charset="0"/>
            </a:endParaRPr>
          </a:p>
          <a:p>
            <a:pPr algn="just">
              <a:defRPr/>
            </a:pPr>
            <a:r>
              <a:rPr lang="en-US" altLang="ar-SA" sz="2400" dirty="0" err="1">
                <a:solidFill>
                  <a:srgbClr val="000000"/>
                </a:solidFill>
                <a:cs typeface="Times New Roman" pitchFamily="18" charset="0"/>
              </a:rPr>
              <a:t>Kandel</a:t>
            </a:r>
            <a:r>
              <a:rPr lang="en-US" altLang="ar-SA" sz="2400" dirty="0">
                <a:solidFill>
                  <a:srgbClr val="000000"/>
                </a:solidFill>
                <a:cs typeface="Times New Roman" pitchFamily="18" charset="0"/>
              </a:rPr>
              <a:t>, E. R., &amp; Squire, L. R. (2000, November 10). </a:t>
            </a:r>
            <a:r>
              <a:rPr lang="en-US" altLang="ar-SA" sz="2400" dirty="0" smtClean="0">
                <a:solidFill>
                  <a:srgbClr val="000000"/>
                </a:solidFill>
                <a:cs typeface="Times New Roman" pitchFamily="18" charset="0"/>
              </a:rPr>
              <a:t>Neuroscience: Breaking </a:t>
            </a:r>
            <a:r>
              <a:rPr lang="en-US" altLang="ar-SA" sz="2400" dirty="0">
                <a:solidFill>
                  <a:srgbClr val="000000"/>
                </a:solidFill>
                <a:cs typeface="Times New Roman" pitchFamily="18" charset="0"/>
              </a:rPr>
              <a:t>down scientific barriers to the study of brain and mind. </a:t>
            </a:r>
            <a:r>
              <a:rPr lang="en-US" altLang="ar-SA" sz="2400" dirty="0" smtClean="0">
                <a:solidFill>
                  <a:srgbClr val="000000"/>
                </a:solidFill>
                <a:cs typeface="Times New Roman" pitchFamily="18" charset="0"/>
              </a:rPr>
              <a:t>Science</a:t>
            </a:r>
            <a:r>
              <a:rPr lang="en-US" altLang="ar-SA" sz="2400" dirty="0">
                <a:solidFill>
                  <a:srgbClr val="000000"/>
                </a:solidFill>
                <a:cs typeface="Times New Roman" pitchFamily="18" charset="0"/>
              </a:rPr>
              <a:t>, 290, 1113-11120. </a:t>
            </a:r>
          </a:p>
          <a:p>
            <a:pPr algn="just" rtl="1">
              <a:defRPr/>
            </a:pPr>
            <a:r>
              <a:rPr lang="ar-JO" altLang="ar-SA" sz="2400" dirty="0">
                <a:solidFill>
                  <a:srgbClr val="000000"/>
                </a:solidFill>
                <a:cs typeface="Times New Roman" pitchFamily="18" charset="0"/>
              </a:rPr>
              <a:t>ويكون التوثيق داخل النص : ...... </a:t>
            </a:r>
            <a:r>
              <a:rPr lang="ar-JO" altLang="ar-SA" sz="2400" dirty="0" smtClean="0">
                <a:solidFill>
                  <a:srgbClr val="000000"/>
                </a:solidFill>
                <a:cs typeface="Times New Roman" pitchFamily="18" charset="0"/>
              </a:rPr>
              <a:t>(</a:t>
            </a:r>
            <a:r>
              <a:rPr lang="en-US" altLang="ar-SA" sz="2400" dirty="0" smtClean="0">
                <a:solidFill>
                  <a:srgbClr val="000000"/>
                </a:solidFill>
                <a:cs typeface="Times New Roman" pitchFamily="18" charset="0"/>
              </a:rPr>
              <a:t>(</a:t>
            </a:r>
            <a:r>
              <a:rPr lang="en-US" altLang="ar-SA" sz="2400" dirty="0" err="1" smtClean="0">
                <a:solidFill>
                  <a:srgbClr val="000000"/>
                </a:solidFill>
                <a:cs typeface="Times New Roman" pitchFamily="18" charset="0"/>
              </a:rPr>
              <a:t>Kandel</a:t>
            </a:r>
            <a:r>
              <a:rPr lang="en-US" altLang="ar-SA" sz="2400" dirty="0" smtClean="0">
                <a:solidFill>
                  <a:srgbClr val="000000"/>
                </a:solidFill>
                <a:cs typeface="Times New Roman" pitchFamily="18" charset="0"/>
              </a:rPr>
              <a:t> </a:t>
            </a:r>
            <a:r>
              <a:rPr lang="en-US" altLang="ar-SA" sz="2400" dirty="0">
                <a:solidFill>
                  <a:srgbClr val="000000"/>
                </a:solidFill>
                <a:cs typeface="Times New Roman" pitchFamily="18" charset="0"/>
              </a:rPr>
              <a:t>&amp; Squire, 2000</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4500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سادساً: صحيفة يومية </a:t>
            </a:r>
            <a:r>
              <a:rPr lang="en-US" altLang="ar-SA" sz="2400" b="1" dirty="0">
                <a:solidFill>
                  <a:srgbClr val="000000"/>
                </a:solidFill>
                <a:cs typeface="Times New Roman" pitchFamily="18" charset="0"/>
              </a:rPr>
              <a:t>Daily Newspaper</a:t>
            </a:r>
          </a:p>
          <a:p>
            <a:pPr algn="just" rtl="1">
              <a:defRPr/>
            </a:pPr>
            <a:r>
              <a:rPr lang="ar-JO" altLang="ar-SA" sz="2400" u="sng" dirty="0">
                <a:solidFill>
                  <a:srgbClr val="000000"/>
                </a:solidFill>
                <a:cs typeface="Times New Roman" pitchFamily="18" charset="0"/>
              </a:rPr>
              <a:t>أ. مقال في صحيفة يومية معروف المؤلف. </a:t>
            </a:r>
          </a:p>
          <a:p>
            <a:pPr algn="just" rtl="1">
              <a:defRPr/>
            </a:pPr>
            <a:r>
              <a:rPr lang="ar-JO" altLang="ar-SA" sz="2400" dirty="0">
                <a:solidFill>
                  <a:srgbClr val="000000"/>
                </a:solidFill>
                <a:cs typeface="Times New Roman" pitchFamily="18" charset="0"/>
              </a:rPr>
              <a:t>طريف، جليل (2004، 28 حزيران). إلغاء السوق الثالث في بورصة عمان. جريدة </a:t>
            </a:r>
            <a:r>
              <a:rPr lang="ar-JO" altLang="ar-SA" sz="2400" dirty="0" smtClean="0">
                <a:solidFill>
                  <a:srgbClr val="000000"/>
                </a:solidFill>
                <a:cs typeface="Times New Roman" pitchFamily="18" charset="0"/>
              </a:rPr>
              <a:t>الرأي </a:t>
            </a:r>
            <a:r>
              <a:rPr lang="ar-JO" altLang="ar-SA" sz="2400" dirty="0">
                <a:solidFill>
                  <a:srgbClr val="000000"/>
                </a:solidFill>
                <a:cs typeface="Times New Roman" pitchFamily="18" charset="0"/>
              </a:rPr>
              <a:t>الأردنية، 12334، ص. 3.</a:t>
            </a:r>
          </a:p>
          <a:p>
            <a:pPr algn="just" rtl="1">
              <a:defRPr/>
            </a:pPr>
            <a:r>
              <a:rPr lang="ar-JO" altLang="ar-SA" sz="2400" dirty="0">
                <a:solidFill>
                  <a:srgbClr val="000000"/>
                </a:solidFill>
                <a:cs typeface="Times New Roman" pitchFamily="18" charset="0"/>
              </a:rPr>
              <a:t>ويكون التوثيق داخل النص    (طريف، 2004</a:t>
            </a:r>
            <a:r>
              <a:rPr lang="ar-JO" altLang="ar-SA" sz="2400" dirty="0" smtClean="0">
                <a:solidFill>
                  <a:srgbClr val="000000"/>
                </a:solidFill>
                <a:cs typeface="Times New Roman" pitchFamily="18" charset="0"/>
              </a:rPr>
              <a:t>)</a:t>
            </a:r>
          </a:p>
          <a:p>
            <a:pPr algn="just" rtl="1">
              <a:defRPr/>
            </a:pPr>
            <a:r>
              <a:rPr lang="ar-JO" altLang="ar-SA" sz="2400" dirty="0" smtClean="0">
                <a:solidFill>
                  <a:srgbClr val="000000"/>
                </a:solidFill>
                <a:cs typeface="Times New Roman" pitchFamily="18" charset="0"/>
              </a:rPr>
              <a:t> </a:t>
            </a:r>
          </a:p>
          <a:p>
            <a:pPr algn="just" rtl="1">
              <a:defRPr/>
            </a:pPr>
            <a:r>
              <a:rPr lang="ar-JO" altLang="ar-SA" sz="2400" u="sng" dirty="0">
                <a:solidFill>
                  <a:srgbClr val="000000"/>
                </a:solidFill>
                <a:cs typeface="Times New Roman" pitchFamily="18" charset="0"/>
              </a:rPr>
              <a:t>ب. مقال في صحيفة يومية بدون مؤلف.</a:t>
            </a:r>
          </a:p>
          <a:p>
            <a:pPr algn="just" rtl="1">
              <a:defRPr/>
            </a:pPr>
            <a:r>
              <a:rPr lang="ar-JO" altLang="ar-SA" sz="2400" dirty="0">
                <a:solidFill>
                  <a:srgbClr val="000000"/>
                </a:solidFill>
                <a:cs typeface="Times New Roman" pitchFamily="18" charset="0"/>
              </a:rPr>
              <a:t>استخدام لغتين يؤخر الخرف. (2007، 6 شباط). جريدة الرأي الأردنية، 13276، </a:t>
            </a:r>
            <a:r>
              <a:rPr lang="ar-JO" altLang="ar-SA" sz="2400" dirty="0" smtClean="0">
                <a:solidFill>
                  <a:srgbClr val="000000"/>
                </a:solidFill>
                <a:cs typeface="Times New Roman" pitchFamily="18" charset="0"/>
              </a:rPr>
              <a:t>ص</a:t>
            </a:r>
            <a:r>
              <a:rPr lang="ar-JO" altLang="ar-SA" sz="2400" dirty="0">
                <a:solidFill>
                  <a:srgbClr val="000000"/>
                </a:solidFill>
                <a:cs typeface="Times New Roman" pitchFamily="18" charset="0"/>
              </a:rPr>
              <a:t>. 58. </a:t>
            </a:r>
          </a:p>
          <a:p>
            <a:pPr algn="just" rtl="1">
              <a:defRPr/>
            </a:pPr>
            <a:r>
              <a:rPr lang="ar-JO" altLang="ar-SA" sz="2400" dirty="0">
                <a:solidFill>
                  <a:srgbClr val="000000"/>
                </a:solidFill>
                <a:cs typeface="Times New Roman" pitchFamily="18" charset="0"/>
              </a:rPr>
              <a:t>ويكون التوثيق داخل النص      ("استخدام لغتين"، 2007) </a:t>
            </a:r>
            <a:endParaRPr lang="en-US"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55495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b="1" dirty="0">
                <a:solidFill>
                  <a:srgbClr val="000000"/>
                </a:solidFill>
                <a:cs typeface="Times New Roman" pitchFamily="18" charset="0"/>
              </a:rPr>
              <a:t>سابعاً: الوسائط الإلكترونية </a:t>
            </a:r>
            <a:r>
              <a:rPr lang="en-US" altLang="ar-SA" sz="2400" b="1" dirty="0">
                <a:solidFill>
                  <a:srgbClr val="000000"/>
                </a:solidFill>
                <a:cs typeface="Times New Roman" pitchFamily="18" charset="0"/>
              </a:rPr>
              <a:t>Electronic Media</a:t>
            </a:r>
          </a:p>
          <a:p>
            <a:pPr algn="just" rtl="1">
              <a:defRPr/>
            </a:pPr>
            <a:r>
              <a:rPr lang="ar-JO" altLang="ar-SA" sz="2400" dirty="0">
                <a:solidFill>
                  <a:srgbClr val="000000"/>
                </a:solidFill>
                <a:cs typeface="Times New Roman" pitchFamily="18" charset="0"/>
              </a:rPr>
              <a:t>مقالة مأخوذة من مجلة علمية تحمل رقم عدد وإصدار في موقع إلكتروني: </a:t>
            </a:r>
          </a:p>
          <a:p>
            <a:pPr algn="just">
              <a:defRPr/>
            </a:pPr>
            <a:r>
              <a:rPr lang="en-US" altLang="ar-SA" sz="2400" dirty="0">
                <a:solidFill>
                  <a:srgbClr val="000000"/>
                </a:solidFill>
                <a:cs typeface="Times New Roman" pitchFamily="18" charset="0"/>
              </a:rPr>
              <a:t>Kovach, Kenneth A., &amp; </a:t>
            </a:r>
            <a:r>
              <a:rPr lang="en-US" altLang="ar-SA" sz="2400" dirty="0" err="1">
                <a:solidFill>
                  <a:srgbClr val="000000"/>
                </a:solidFill>
                <a:cs typeface="Times New Roman" pitchFamily="18" charset="0"/>
              </a:rPr>
              <a:t>Cathcart</a:t>
            </a:r>
            <a:r>
              <a:rPr lang="en-US" altLang="ar-SA" sz="2400" dirty="0">
                <a:solidFill>
                  <a:srgbClr val="000000"/>
                </a:solidFill>
                <a:cs typeface="Times New Roman" pitchFamily="18" charset="0"/>
              </a:rPr>
              <a:t>, Jr., Charles E. (1999). Human </a:t>
            </a:r>
            <a:r>
              <a:rPr lang="en-US" altLang="ar-SA" sz="2400" dirty="0" smtClean="0">
                <a:solidFill>
                  <a:srgbClr val="000000"/>
                </a:solidFill>
                <a:cs typeface="Times New Roman" pitchFamily="18" charset="0"/>
              </a:rPr>
              <a:t>resource </a:t>
            </a:r>
            <a:r>
              <a:rPr lang="en-US" altLang="ar-SA" sz="2400" dirty="0">
                <a:solidFill>
                  <a:srgbClr val="000000"/>
                </a:solidFill>
                <a:cs typeface="Times New Roman" pitchFamily="18" charset="0"/>
              </a:rPr>
              <a:t>information systems: Providing business with </a:t>
            </a:r>
            <a:r>
              <a:rPr lang="en-US" altLang="ar-SA" sz="2400" dirty="0" smtClean="0">
                <a:solidFill>
                  <a:srgbClr val="000000"/>
                </a:solidFill>
                <a:cs typeface="Times New Roman" pitchFamily="18" charset="0"/>
              </a:rPr>
              <a:t>rapid data </a:t>
            </a:r>
            <a:r>
              <a:rPr lang="en-US" altLang="ar-SA" sz="2400" dirty="0">
                <a:solidFill>
                  <a:srgbClr val="000000"/>
                </a:solidFill>
                <a:cs typeface="Times New Roman" pitchFamily="18" charset="0"/>
              </a:rPr>
              <a:t>access, information exchange and strategic advantage. </a:t>
            </a:r>
            <a:r>
              <a:rPr lang="en-US" altLang="ar-SA" sz="2400" dirty="0" smtClean="0">
                <a:solidFill>
                  <a:srgbClr val="000000"/>
                </a:solidFill>
                <a:cs typeface="Times New Roman" pitchFamily="18" charset="0"/>
              </a:rPr>
              <a:t>Public </a:t>
            </a:r>
            <a:r>
              <a:rPr lang="en-US" altLang="ar-SA" sz="2400" dirty="0">
                <a:solidFill>
                  <a:srgbClr val="000000"/>
                </a:solidFill>
                <a:cs typeface="Times New Roman" pitchFamily="18" charset="0"/>
              </a:rPr>
              <a:t>Personnel Management, 28 (1), 275-283, </a:t>
            </a:r>
            <a:r>
              <a:rPr lang="en-US" altLang="ar-SA" sz="2400" dirty="0" smtClean="0">
                <a:solidFill>
                  <a:srgbClr val="000000"/>
                </a:solidFill>
                <a:cs typeface="Times New Roman" pitchFamily="18" charset="0"/>
              </a:rPr>
              <a:t>Retrieved         </a:t>
            </a:r>
            <a:r>
              <a:rPr lang="en-US" altLang="ar-SA" sz="2400" dirty="0">
                <a:solidFill>
                  <a:srgbClr val="000000"/>
                </a:solidFill>
                <a:cs typeface="Times New Roman" pitchFamily="18" charset="0"/>
              </a:rPr>
              <a:t>January 14, 2004 </a:t>
            </a:r>
            <a:r>
              <a:rPr lang="en-US" altLang="ar-SA" sz="2400" dirty="0" smtClean="0">
                <a:solidFill>
                  <a:srgbClr val="000000"/>
                </a:solidFill>
                <a:cs typeface="Times New Roman" pitchFamily="18" charset="0"/>
              </a:rPr>
              <a:t>from </a:t>
            </a:r>
            <a:r>
              <a:rPr lang="en-US" altLang="ar-SA" sz="2400" dirty="0">
                <a:solidFill>
                  <a:srgbClr val="000000"/>
                </a:solidFill>
                <a:cs typeface="Times New Roman" pitchFamily="18" charset="0"/>
              </a:rPr>
              <a:t>http://www.search.epnet.com/direct.asp?an=2004560.</a:t>
            </a:r>
          </a:p>
          <a:p>
            <a:pPr algn="just" rtl="1">
              <a:defRPr/>
            </a:pPr>
            <a:r>
              <a:rPr lang="en-US" altLang="ar-SA" sz="2400" dirty="0">
                <a:solidFill>
                  <a:srgbClr val="000000"/>
                </a:solidFill>
                <a:cs typeface="Times New Roman" pitchFamily="18" charset="0"/>
              </a:rPr>
              <a:t>  </a:t>
            </a:r>
            <a:endParaRPr lang="ar-JO" altLang="ar-SA" sz="2400" dirty="0" smtClean="0">
              <a:solidFill>
                <a:srgbClr val="000000"/>
              </a:solidFill>
              <a:cs typeface="Times New Roman" pitchFamily="18" charset="0"/>
            </a:endParaRPr>
          </a:p>
          <a:p>
            <a:pPr algn="just" rtl="1">
              <a:defRPr/>
            </a:pPr>
            <a:r>
              <a:rPr lang="ar-JO" altLang="ar-SA" sz="2400" dirty="0" smtClean="0">
                <a:solidFill>
                  <a:srgbClr val="000000"/>
                </a:solidFill>
                <a:cs typeface="Times New Roman" pitchFamily="18" charset="0"/>
              </a:rPr>
              <a:t>ويكون </a:t>
            </a:r>
            <a:r>
              <a:rPr lang="ar-JO" altLang="ar-SA" sz="2400" dirty="0">
                <a:solidFill>
                  <a:srgbClr val="000000"/>
                </a:solidFill>
                <a:cs typeface="Times New Roman" pitchFamily="18" charset="0"/>
              </a:rPr>
              <a:t>التوثيق داخل النص بالشكل </a:t>
            </a:r>
            <a:r>
              <a:rPr lang="ar-JO" altLang="ar-SA" sz="2400" dirty="0" smtClean="0">
                <a:solidFill>
                  <a:srgbClr val="000000"/>
                </a:solidFill>
                <a:cs typeface="Times New Roman" pitchFamily="18" charset="0"/>
              </a:rPr>
              <a:t>التالي</a:t>
            </a:r>
            <a:r>
              <a:rPr lang="en-US" altLang="ar-SA" sz="2400" dirty="0" smtClean="0">
                <a:solidFill>
                  <a:srgbClr val="000000"/>
                </a:solidFill>
                <a:cs typeface="Times New Roman" pitchFamily="18" charset="0"/>
              </a:rPr>
              <a:t>(Kovach </a:t>
            </a:r>
            <a:r>
              <a:rPr lang="en-US" altLang="ar-SA" sz="2400" dirty="0">
                <a:solidFill>
                  <a:srgbClr val="000000"/>
                </a:solidFill>
                <a:cs typeface="Times New Roman" pitchFamily="18" charset="0"/>
              </a:rPr>
              <a:t>&amp; </a:t>
            </a:r>
            <a:r>
              <a:rPr lang="en-US" altLang="ar-SA" sz="2400" dirty="0" err="1">
                <a:solidFill>
                  <a:srgbClr val="000000"/>
                </a:solidFill>
                <a:cs typeface="Times New Roman" pitchFamily="18" charset="0"/>
              </a:rPr>
              <a:t>Cathcart</a:t>
            </a:r>
            <a:r>
              <a:rPr lang="en-US" altLang="ar-SA" sz="2400" dirty="0">
                <a:solidFill>
                  <a:srgbClr val="000000"/>
                </a:solidFill>
                <a:cs typeface="Times New Roman" pitchFamily="18" charset="0"/>
              </a:rPr>
              <a:t>, 1999) </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a:latin typeface="Times New Roman" panose="02020603050405020304" pitchFamily="18" charset="0"/>
                <a:cs typeface="Times New Roman" panose="02020603050405020304" pitchFamily="18" charset="0"/>
              </a:rPr>
              <a:t>توثيق المراجع البحثية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6457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defRPr/>
            </a:pPr>
            <a:r>
              <a:rPr lang="ar-JO" altLang="ar-SA" sz="2400" dirty="0">
                <a:solidFill>
                  <a:srgbClr val="000000"/>
                </a:solidFill>
                <a:cs typeface="Times New Roman" pitchFamily="18" charset="0"/>
              </a:rPr>
              <a:t>ملاحق البحث ووثائقه، هي</a:t>
            </a:r>
            <a:r>
              <a:rPr lang="ar-JO" altLang="ar-SA" sz="2400" dirty="0" smtClean="0">
                <a:solidFill>
                  <a:srgbClr val="000000"/>
                </a:solidFill>
                <a:cs typeface="Times New Roman" pitchFamily="18" charset="0"/>
              </a:rPr>
              <a:t>:</a:t>
            </a:r>
          </a:p>
          <a:p>
            <a:pPr algn="just" rtl="1">
              <a:lnSpc>
                <a:spcPct val="200000"/>
              </a:lnSpc>
              <a:defRPr/>
            </a:pPr>
            <a:r>
              <a:rPr lang="ar-JO"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الأوعية والمستندات العلمية التي استفاد منها الباحث في بحثه، وتدعو الحاجة إلى وضعها في مكان مستقل في آخر البحث، وهي </a:t>
            </a:r>
            <a:r>
              <a:rPr lang="ar-JO" altLang="ar-SA" sz="2400" dirty="0" smtClean="0">
                <a:solidFill>
                  <a:srgbClr val="000000"/>
                </a:solidFill>
                <a:cs typeface="Times New Roman" pitchFamily="18" charset="0"/>
              </a:rPr>
              <a:t>توضع في نهاية البحث </a:t>
            </a:r>
            <a:r>
              <a:rPr lang="ar-JO" altLang="ar-SA" sz="2400" dirty="0">
                <a:solidFill>
                  <a:srgbClr val="000000"/>
                </a:solidFill>
                <a:cs typeface="Times New Roman" pitchFamily="18" charset="0"/>
              </a:rPr>
              <a:t>بعد نهاية </a:t>
            </a:r>
            <a:r>
              <a:rPr lang="ar-JO" altLang="ar-SA" sz="2400" dirty="0" smtClean="0">
                <a:solidFill>
                  <a:srgbClr val="000000"/>
                </a:solidFill>
                <a:cs typeface="Times New Roman" pitchFamily="18" charset="0"/>
              </a:rPr>
              <a:t>قائمة </a:t>
            </a:r>
            <a:r>
              <a:rPr lang="ar-JO" altLang="ar-SA" sz="2400" dirty="0">
                <a:solidFill>
                  <a:srgbClr val="000000"/>
                </a:solidFill>
                <a:cs typeface="Times New Roman" pitchFamily="18" charset="0"/>
              </a:rPr>
              <a:t>المصادر </a:t>
            </a:r>
            <a:r>
              <a:rPr lang="ar-JO" altLang="ar-SA" sz="2400" dirty="0" smtClean="0">
                <a:solidFill>
                  <a:srgbClr val="000000"/>
                </a:solidFill>
                <a:cs typeface="Times New Roman" pitchFamily="18" charset="0"/>
              </a:rPr>
              <a:t>والمراجع، وتسلسل الملاحق </a:t>
            </a:r>
            <a:r>
              <a:rPr lang="ar-JO" altLang="ar-SA" sz="2400" dirty="0">
                <a:solidFill>
                  <a:srgbClr val="000000"/>
                </a:solidFill>
                <a:cs typeface="Times New Roman" pitchFamily="18" charset="0"/>
              </a:rPr>
              <a:t>ويكتب عناوين موضوعاتها تحت رقم التسلسل</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smtClean="0">
                <a:latin typeface="Times New Roman" panose="02020603050405020304" pitchFamily="18" charset="0"/>
                <a:cs typeface="Times New Roman" panose="02020603050405020304" pitchFamily="18" charset="0"/>
              </a:rPr>
              <a:t>الملاحق</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940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defRPr/>
            </a:pPr>
            <a:r>
              <a:rPr lang="ar-JO" altLang="ar-SA" sz="2400" b="1" u="sng" dirty="0" smtClean="0">
                <a:solidFill>
                  <a:srgbClr val="000000"/>
                </a:solidFill>
                <a:cs typeface="Times New Roman" pitchFamily="18" charset="0"/>
              </a:rPr>
              <a:t>أهمية </a:t>
            </a:r>
            <a:r>
              <a:rPr lang="ar-JO" altLang="ar-SA" sz="2400" b="1" u="sng" dirty="0">
                <a:solidFill>
                  <a:srgbClr val="000000"/>
                </a:solidFill>
                <a:cs typeface="Times New Roman" pitchFamily="18" charset="0"/>
              </a:rPr>
              <a:t>الملاحق</a:t>
            </a:r>
            <a:r>
              <a:rPr lang="ar-JO" altLang="ar-SA" sz="2400" b="1" u="sng" dirty="0" smtClean="0">
                <a:solidFill>
                  <a:srgbClr val="000000"/>
                </a:solidFill>
                <a:cs typeface="Times New Roman" pitchFamily="18" charset="0"/>
              </a:rPr>
              <a:t>:</a:t>
            </a:r>
            <a:endParaRPr lang="ar-JO" altLang="ar-SA" sz="2400" b="1" u="sng" dirty="0">
              <a:solidFill>
                <a:srgbClr val="000000"/>
              </a:solidFill>
              <a:cs typeface="Times New Roman" pitchFamily="18" charset="0"/>
            </a:endParaRPr>
          </a:p>
          <a:p>
            <a:pPr algn="just" rtl="1">
              <a:lnSpc>
                <a:spcPct val="150000"/>
              </a:lnSpc>
              <a:defRPr/>
            </a:pPr>
            <a:r>
              <a:rPr lang="ar-JO" altLang="ar-SA" sz="2400" dirty="0">
                <a:solidFill>
                  <a:srgbClr val="000000"/>
                </a:solidFill>
                <a:cs typeface="Times New Roman" pitchFamily="18" charset="0"/>
              </a:rPr>
              <a:t>تظهر أهمية الملاحق من خلال نقاط عديدة، أهمها ما يأتي</a:t>
            </a:r>
            <a:r>
              <a:rPr lang="ar-JO" altLang="ar-SA" sz="2400" dirty="0" smtClean="0">
                <a:solidFill>
                  <a:srgbClr val="000000"/>
                </a:solidFill>
                <a:cs typeface="Times New Roman" pitchFamily="18" charset="0"/>
              </a:rPr>
              <a:t>:</a:t>
            </a:r>
            <a:endParaRPr lang="ar-JO" altLang="ar-SA" sz="2400" dirty="0">
              <a:solidFill>
                <a:srgbClr val="000000"/>
              </a:solidFill>
              <a:cs typeface="Times New Roman" pitchFamily="18" charset="0"/>
            </a:endParaRPr>
          </a:p>
          <a:p>
            <a:pPr marL="342900" indent="-342900" algn="just" rtl="1">
              <a:lnSpc>
                <a:spcPct val="150000"/>
              </a:lnSpc>
              <a:buFont typeface="Arial" panose="020B0604020202020204" pitchFamily="34" charset="0"/>
              <a:buChar char="•"/>
              <a:defRPr/>
            </a:pPr>
            <a:r>
              <a:rPr lang="ar-JO" altLang="ar-SA" sz="2400" dirty="0">
                <a:solidFill>
                  <a:srgbClr val="000000"/>
                </a:solidFill>
                <a:cs typeface="Times New Roman" pitchFamily="18" charset="0"/>
              </a:rPr>
              <a:t>تسهم في إطلاع القارئ على المستندات العلمية التي استند إليها الباحث في بحثه.</a:t>
            </a:r>
          </a:p>
          <a:p>
            <a:pPr marL="342900" indent="-342900" algn="just" rtl="1">
              <a:lnSpc>
                <a:spcPct val="150000"/>
              </a:lnSpc>
              <a:buFont typeface="Arial" panose="020B0604020202020204" pitchFamily="34" charset="0"/>
              <a:buChar char="•"/>
              <a:defRPr/>
            </a:pPr>
            <a:r>
              <a:rPr lang="ar-JO" altLang="ar-SA" sz="2400" dirty="0">
                <a:solidFill>
                  <a:srgbClr val="000000"/>
                </a:solidFill>
                <a:cs typeface="Times New Roman" pitchFamily="18" charset="0"/>
              </a:rPr>
              <a:t>تبرز جهود الباحث في بحثه، وذلك من خلال عدد الأوعية والمستندات العلمية التي اطلع عليها واستفاد منها في بحثه.</a:t>
            </a:r>
          </a:p>
          <a:p>
            <a:pPr marL="342900" indent="-342900" algn="just" rtl="1">
              <a:lnSpc>
                <a:spcPct val="150000"/>
              </a:lnSpc>
              <a:buFont typeface="Arial" panose="020B0604020202020204" pitchFamily="34" charset="0"/>
              <a:buChar char="•"/>
              <a:defRPr/>
            </a:pPr>
            <a:r>
              <a:rPr lang="ar-JO" altLang="ar-SA" sz="2400" dirty="0">
                <a:solidFill>
                  <a:srgbClr val="000000"/>
                </a:solidFill>
                <a:cs typeface="Times New Roman" pitchFamily="18" charset="0"/>
              </a:rPr>
              <a:t>للملاحق أثر واضح في اختصار البحث، وذلك من خلال استغناء الباحث بالإحالة إليها عن ذكر جميع تفصيلاتها.</a:t>
            </a:r>
            <a:endParaRPr lang="ar-JO" altLang="ar-SA" sz="2400" dirty="0" smtClean="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smtClean="0">
                <a:latin typeface="Times New Roman" panose="02020603050405020304" pitchFamily="18" charset="0"/>
                <a:cs typeface="Times New Roman" panose="02020603050405020304" pitchFamily="18" charset="0"/>
              </a:rPr>
              <a:t>الملاحق</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568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a:solidFill>
                  <a:srgbClr val="000000"/>
                </a:solidFill>
                <a:cs typeface="Times New Roman" pitchFamily="18" charset="0"/>
              </a:rPr>
              <a:t>تشمل الملاحق كل ما يرى الباحث أهمية إطلاع القارئ عليه من الأمور التي استند إليها أثناء إعداد بحثه وبناء عليها نتائجه وآراءه، ومن ذلك:</a:t>
            </a:r>
          </a:p>
          <a:p>
            <a:pPr marL="342900" indent="-342900" algn="just" rtl="1">
              <a:buFont typeface="Arial" panose="020B0604020202020204" pitchFamily="34" charset="0"/>
              <a:buChar char="•"/>
              <a:defRPr/>
            </a:pPr>
            <a:r>
              <a:rPr lang="ar-JO" altLang="ar-SA" sz="2400" dirty="0" smtClean="0">
                <a:solidFill>
                  <a:srgbClr val="000000"/>
                </a:solidFill>
                <a:cs typeface="Times New Roman" pitchFamily="18" charset="0"/>
              </a:rPr>
              <a:t>الجداول والرسوم </a:t>
            </a:r>
            <a:r>
              <a:rPr lang="ar-JO" altLang="ar-SA" sz="2400" dirty="0">
                <a:solidFill>
                  <a:srgbClr val="000000"/>
                </a:solidFill>
                <a:cs typeface="Times New Roman" pitchFamily="18" charset="0"/>
              </a:rPr>
              <a:t>التوضيحية</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الاستبيانات والاختبارات.</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الفتاوى والقرارات.</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المعاهدات والوثائق.</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العقود والالتزامات.</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الصور التوثيقية والخرائط.</a:t>
            </a:r>
          </a:p>
          <a:p>
            <a:pPr marL="342900" indent="-342900" algn="just" rtl="1">
              <a:buFont typeface="Arial" panose="020B0604020202020204" pitchFamily="34" charset="0"/>
              <a:buChar char="•"/>
              <a:defRPr/>
            </a:pPr>
            <a:r>
              <a:rPr lang="ar-JO" altLang="ar-SA" sz="2400" dirty="0">
                <a:solidFill>
                  <a:srgbClr val="000000"/>
                </a:solidFill>
                <a:cs typeface="Times New Roman" pitchFamily="18" charset="0"/>
              </a:rPr>
              <a:t>المراسلات التي تمت بين الباحث وغيره.</a:t>
            </a:r>
          </a:p>
        </p:txBody>
      </p:sp>
      <p:sp>
        <p:nvSpPr>
          <p:cNvPr id="3" name="TextBox 2"/>
          <p:cNvSpPr txBox="1"/>
          <p:nvPr/>
        </p:nvSpPr>
        <p:spPr>
          <a:xfrm>
            <a:off x="2513150" y="1019069"/>
            <a:ext cx="8624542" cy="523220"/>
          </a:xfrm>
          <a:prstGeom prst="rect">
            <a:avLst/>
          </a:prstGeom>
          <a:noFill/>
        </p:spPr>
        <p:txBody>
          <a:bodyPr wrap="square" rtlCol="0">
            <a:spAutoFit/>
          </a:bodyPr>
          <a:lstStyle/>
          <a:p>
            <a:pPr rtl="1"/>
            <a:r>
              <a:rPr lang="ar-JO" sz="2800" b="1" dirty="0" smtClean="0">
                <a:latin typeface="Times New Roman" panose="02020603050405020304" pitchFamily="18" charset="0"/>
                <a:cs typeface="Times New Roman" panose="02020603050405020304" pitchFamily="18" charset="0"/>
              </a:rPr>
              <a:t>الملاحق</a:t>
            </a:r>
            <a:endParaRPr lang="ar-JO"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1481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defRPr/>
            </a:pPr>
            <a:r>
              <a:rPr lang="ar-JO" altLang="ar-SA" sz="2400" dirty="0" smtClean="0">
                <a:solidFill>
                  <a:srgbClr val="000000"/>
                </a:solidFill>
                <a:cs typeface="Times New Roman" pitchFamily="18" charset="0"/>
              </a:rPr>
              <a:t>وضحنا خلال هذه </a:t>
            </a:r>
            <a:r>
              <a:rPr lang="ar-JO" altLang="ar-SA" sz="2400" smtClean="0">
                <a:solidFill>
                  <a:srgbClr val="000000"/>
                </a:solidFill>
                <a:cs typeface="Times New Roman" pitchFamily="18" charset="0"/>
              </a:rPr>
              <a:t>المحاضرة بعض </a:t>
            </a:r>
            <a:r>
              <a:rPr lang="ar-JO" altLang="ar-SA" sz="2400" dirty="0">
                <a:solidFill>
                  <a:srgbClr val="000000"/>
                </a:solidFill>
                <a:cs typeface="Times New Roman" pitchFamily="18" charset="0"/>
              </a:rPr>
              <a:t>المفاهيم المهمة في الإحصاء والتحليل الإحصائي والتي ينبغي على الباحث أن يكون على علم بها. كما أردنا بيان أهمية التحليل الإحصائي بالنسبة للباحث والحديث عن أهمية الإحصاء في البحث، من خلال جمع البيانات الإحصائية وتفسير الملاحظات لاستنتاج نتائج صحيحة. كما أردنا أن نبين بإيجاز أهمية الإحصاء في الاختبارات الإحصائية في البحث العلمي. ولا شك أن برنامج </a:t>
            </a:r>
            <a:r>
              <a:rPr lang="en-US" altLang="ar-SA" sz="2400" dirty="0" smtClean="0">
                <a:solidFill>
                  <a:srgbClr val="000000"/>
                </a:solidFill>
                <a:cs typeface="Times New Roman" pitchFamily="18" charset="0"/>
              </a:rPr>
              <a:t>SPSS</a:t>
            </a:r>
            <a:r>
              <a:rPr lang="ar-JO" altLang="ar-SA" sz="2400" dirty="0" smtClean="0">
                <a:solidFill>
                  <a:srgbClr val="000000"/>
                </a:solidFill>
                <a:cs typeface="Times New Roman" pitchFamily="18" charset="0"/>
              </a:rPr>
              <a:t> </a:t>
            </a:r>
            <a:r>
              <a:rPr lang="en-US" altLang="ar-SA" sz="2400" dirty="0" smtClean="0">
                <a:solidFill>
                  <a:srgbClr val="000000"/>
                </a:solidFill>
                <a:cs typeface="Times New Roman" pitchFamily="18" charset="0"/>
              </a:rPr>
              <a:t> </a:t>
            </a:r>
            <a:r>
              <a:rPr lang="ar-JO" altLang="ar-SA" sz="2400" dirty="0">
                <a:solidFill>
                  <a:srgbClr val="000000"/>
                </a:solidFill>
                <a:cs typeface="Times New Roman" pitchFamily="18" charset="0"/>
              </a:rPr>
              <a:t>يعد هو البرنامج الأشهر المستخدم في التحليل الإحصائي في البحث العلمي، حيث يستعين به الباحث في تحليل البيانات. وقد ظهر هذا البرنامج خلال الثلث الأخير من القرن العشرين، وفي غضون بضعة سنوات أصبح البرنامج </a:t>
            </a:r>
            <a:r>
              <a:rPr lang="en-US" altLang="ar-SA" sz="2400" dirty="0" smtClean="0">
                <a:solidFill>
                  <a:srgbClr val="000000"/>
                </a:solidFill>
                <a:cs typeface="Times New Roman" pitchFamily="18" charset="0"/>
              </a:rPr>
              <a:t>SPSS</a:t>
            </a:r>
            <a:r>
              <a:rPr lang="ar-JO" altLang="ar-SA" sz="2400" dirty="0" smtClean="0">
                <a:solidFill>
                  <a:srgbClr val="000000"/>
                </a:solidFill>
                <a:cs typeface="Times New Roman" pitchFamily="18" charset="0"/>
              </a:rPr>
              <a:t> من </a:t>
            </a:r>
            <a:r>
              <a:rPr lang="ar-JO" altLang="ar-SA" sz="2400" dirty="0">
                <a:solidFill>
                  <a:srgbClr val="000000"/>
                </a:solidFill>
                <a:cs typeface="Times New Roman" pitchFamily="18" charset="0"/>
              </a:rPr>
              <a:t>أشهر برامج الإحصاء المستخدمة في التحليل الإحصائي للبحوث العلمية. </a:t>
            </a:r>
            <a:r>
              <a:rPr lang="ar-JO" altLang="ar-SA" sz="2400" dirty="0" smtClean="0">
                <a:solidFill>
                  <a:srgbClr val="000000"/>
                </a:solidFill>
                <a:cs typeface="Times New Roman" pitchFamily="18" charset="0"/>
              </a:rPr>
              <a:t>كما قمنا في هذه المحاضرة بتوضيح كيفية تفسير النتائج وكتابة التوصيات، اضافة الى توثيق المراجع العلمية وكتابة ملاحق البحث.</a:t>
            </a:r>
            <a:endParaRPr lang="ar-JO" altLang="ar-SA" sz="2400" dirty="0">
              <a:solidFill>
                <a:srgbClr val="000000"/>
              </a:solidFill>
              <a:cs typeface="Times New Roman" pitchFamily="18" charset="0"/>
            </a:endParaRPr>
          </a:p>
        </p:txBody>
      </p:sp>
      <p:sp>
        <p:nvSpPr>
          <p:cNvPr id="3" name="TextBox 2"/>
          <p:cNvSpPr txBox="1"/>
          <p:nvPr/>
        </p:nvSpPr>
        <p:spPr>
          <a:xfrm>
            <a:off x="2513150" y="1019069"/>
            <a:ext cx="8624542" cy="523220"/>
          </a:xfrm>
          <a:prstGeom prst="rect">
            <a:avLst/>
          </a:prstGeom>
          <a:noFill/>
        </p:spPr>
        <p:txBody>
          <a:bodyPr wrap="square" rtlCol="0">
            <a:spAutoFit/>
          </a:bodyPr>
          <a:lstStyle/>
          <a:p>
            <a:r>
              <a:rPr lang="ar-JO" sz="2800" b="1" dirty="0" smtClean="0">
                <a:latin typeface="Times New Roman" panose="02020603050405020304" pitchFamily="18" charset="0"/>
                <a:cs typeface="Times New Roman" panose="02020603050405020304" pitchFamily="18" charset="0"/>
              </a:rPr>
              <a:t>الخاتمة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1312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503AF3-827A-4980-9D38-B63FA0A26C51}"/>
</file>

<file path=customXml/itemProps2.xml><?xml version="1.0" encoding="utf-8"?>
<ds:datastoreItem xmlns:ds="http://schemas.openxmlformats.org/officeDocument/2006/customXml" ds:itemID="{FD545394-9EEE-42D7-AAAC-3EE4E7836DBB}">
  <ds:schemaRefs>
    <ds:schemaRef ds:uri="http://schemas.openxmlformats.org/package/2006/metadata/core-properties"/>
    <ds:schemaRef ds:uri="http://purl.org/dc/elements/1.1/"/>
    <ds:schemaRef ds:uri="http://purl.org/dc/dcmitype/"/>
    <ds:schemaRef ds:uri="49100919-8a76-4266-be0c-7dc583902cb4"/>
    <ds:schemaRef ds:uri="http://schemas.microsoft.com/office/infopath/2007/PartnerControls"/>
    <ds:schemaRef ds:uri="http://schemas.microsoft.com/office/2006/documentManagement/types"/>
    <ds:schemaRef ds:uri="d13aca44-ef33-4cf4-9980-7f0b00e6eeb9"/>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2898</TotalTime>
  <Words>3868</Words>
  <Application>Microsoft Office PowerPoint</Application>
  <PresentationFormat>Widescreen</PresentationFormat>
  <Paragraphs>713</Paragraphs>
  <Slides>61</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61</vt:i4>
      </vt:variant>
    </vt:vector>
  </HeadingPairs>
  <TitlesOfParts>
    <vt:vector size="70" baseType="lpstr">
      <vt:lpstr>Arial</vt:lpstr>
      <vt:lpstr>Calibri</vt:lpstr>
      <vt:lpstr>Calibri Light</vt:lpstr>
      <vt:lpstr>Roboto Light</vt:lpstr>
      <vt:lpstr>Simplified Arabic</vt:lpstr>
      <vt:lpstr>Times New Roman</vt:lpstr>
      <vt:lpstr>Traditional Arabic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175</cp:revision>
  <dcterms:created xsi:type="dcterms:W3CDTF">2023-04-29T09:08:00Z</dcterms:created>
  <dcterms:modified xsi:type="dcterms:W3CDTF">2024-06-22T00:04:18Z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