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257" r:id="rId2"/>
    <p:sldId id="462" r:id="rId3"/>
    <p:sldId id="538" r:id="rId4"/>
    <p:sldId id="348" r:id="rId5"/>
    <p:sldId id="564" r:id="rId6"/>
    <p:sldId id="574" r:id="rId7"/>
    <p:sldId id="567" r:id="rId8"/>
    <p:sldId id="569" r:id="rId9"/>
    <p:sldId id="570" r:id="rId10"/>
    <p:sldId id="571" r:id="rId11"/>
    <p:sldId id="572" r:id="rId12"/>
    <p:sldId id="568" r:id="rId13"/>
    <p:sldId id="573" r:id="rId14"/>
    <p:sldId id="480" r:id="rId15"/>
    <p:sldId id="478" r:id="rId16"/>
    <p:sldId id="484" r:id="rId17"/>
    <p:sldId id="485" r:id="rId18"/>
    <p:sldId id="486" r:id="rId19"/>
    <p:sldId id="487" r:id="rId20"/>
    <p:sldId id="488" r:id="rId21"/>
    <p:sldId id="489" r:id="rId22"/>
    <p:sldId id="496" r:id="rId23"/>
    <p:sldId id="497" r:id="rId24"/>
    <p:sldId id="498" r:id="rId25"/>
    <p:sldId id="500" r:id="rId26"/>
    <p:sldId id="501" r:id="rId27"/>
    <p:sldId id="499" r:id="rId28"/>
    <p:sldId id="503" r:id="rId29"/>
    <p:sldId id="504" r:id="rId30"/>
    <p:sldId id="505" r:id="rId31"/>
    <p:sldId id="507" r:id="rId32"/>
    <p:sldId id="539" r:id="rId33"/>
    <p:sldId id="509" r:id="rId34"/>
    <p:sldId id="510" r:id="rId35"/>
    <p:sldId id="511" r:id="rId36"/>
    <p:sldId id="512" r:id="rId37"/>
    <p:sldId id="575" r:id="rId38"/>
    <p:sldId id="513" r:id="rId39"/>
    <p:sldId id="514" r:id="rId40"/>
    <p:sldId id="516" r:id="rId41"/>
    <p:sldId id="515" r:id="rId42"/>
    <p:sldId id="517" r:id="rId43"/>
    <p:sldId id="518" r:id="rId44"/>
    <p:sldId id="543" r:id="rId45"/>
    <p:sldId id="508" r:id="rId46"/>
    <p:sldId id="542" r:id="rId47"/>
    <p:sldId id="537" r:id="rId48"/>
    <p:sldId id="298" r:id="rId49"/>
    <p:sldId id="305" r:id="rId50"/>
    <p:sldId id="522" r:id="rId51"/>
    <p:sldId id="523" r:id="rId52"/>
    <p:sldId id="524" r:id="rId53"/>
    <p:sldId id="520" r:id="rId54"/>
    <p:sldId id="521" r:id="rId55"/>
    <p:sldId id="527" r:id="rId56"/>
    <p:sldId id="528" r:id="rId57"/>
    <p:sldId id="529" r:id="rId58"/>
    <p:sldId id="531" r:id="rId59"/>
    <p:sldId id="532" r:id="rId60"/>
    <p:sldId id="533" r:id="rId61"/>
    <p:sldId id="534" r:id="rId62"/>
    <p:sldId id="535" r:id="rId63"/>
    <p:sldId id="536" r:id="rId64"/>
    <p:sldId id="297" r:id="rId65"/>
    <p:sldId id="260" r:id="rId66"/>
    <p:sldId id="304"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EE8200"/>
    <a:srgbClr val="FF9518"/>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72" y="13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44</a:t>
            </a:fld>
            <a:endParaRPr lang="en-US" dirty="0"/>
          </a:p>
        </p:txBody>
      </p:sp>
    </p:spTree>
    <p:extLst>
      <p:ext uri="{BB962C8B-B14F-4D97-AF65-F5344CB8AC3E}">
        <p14:creationId xmlns:p14="http://schemas.microsoft.com/office/powerpoint/2010/main" val="3419168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dirty="0"/>
          </a:p>
        </p:txBody>
      </p:sp>
    </p:spTree>
    <p:extLst>
      <p:ext uri="{BB962C8B-B14F-4D97-AF65-F5344CB8AC3E}">
        <p14:creationId xmlns:p14="http://schemas.microsoft.com/office/powerpoint/2010/main" val="3152147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emf"/><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2.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gif"/><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_rels/slide3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1.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1.emf"/></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1.emf"/></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3.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1.emf"/></Relationships>
</file>

<file path=ppt/slides/_rels/slide4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2.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2.emf"/></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6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110066"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W5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5703549"/>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81976"/>
          </a:xfrm>
          <a:prstGeom prst="rect">
            <a:avLst/>
          </a:prstGeom>
          <a:noFill/>
        </p:spPr>
        <p:txBody>
          <a:bodyPr wrap="square" rtlCol="0">
            <a:spAutoFit/>
          </a:bodyPr>
          <a:lstStyle/>
          <a:p>
            <a:pPr algn="just">
              <a:lnSpc>
                <a:spcPts val="2800"/>
              </a:lnSpc>
            </a:pPr>
            <a:endParaRPr lang="en-US" sz="2000" b="1" u="sng" dirty="0">
              <a:solidFill>
                <a:srgbClr val="FF8C01"/>
              </a:solidFill>
              <a:latin typeface="Tajawal ExtraBold" panose="00000800000000000000" pitchFamily="2" charset="-78"/>
              <a:cs typeface="Tajawal ExtraBold" panose="00000800000000000000" pitchFamily="2" charset="-78"/>
            </a:endParaRPr>
          </a:p>
          <a:p>
            <a:pPr algn="just">
              <a:lnSpc>
                <a:spcPts val="2800"/>
              </a:lnSpc>
            </a:pPr>
            <a:r>
              <a:rPr lang="en-US" sz="24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r>
              <a:rPr lang="ar-EG" sz="2200" b="1" dirty="0">
                <a:solidFill>
                  <a:srgbClr val="0A1F61"/>
                </a:solidFill>
                <a:latin typeface="Tajawal ExtraBold" panose="00000800000000000000" pitchFamily="2" charset="-78"/>
                <a:cs typeface="Tajawal ExtraBold" panose="00000800000000000000" pitchFamily="2" charset="-78"/>
              </a:rPr>
              <a:t> </a:t>
            </a:r>
            <a:r>
              <a:rPr lang="ar-EG" sz="2400" dirty="0"/>
              <a:t>أوتوقراطي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r>
              <a:rPr lang="ar-EG" sz="2200" b="1" dirty="0">
                <a:solidFill>
                  <a:srgbClr val="0A1F61"/>
                </a:solidFill>
                <a:latin typeface="Tajawal ExtraBold" panose="00000800000000000000" pitchFamily="2" charset="-78"/>
                <a:cs typeface="Tajawal ExtraBold" panose="00000800000000000000" pitchFamily="2" charset="-78"/>
              </a:rPr>
              <a:t> </a:t>
            </a:r>
            <a:r>
              <a:rPr lang="ar-EG" sz="2400" dirty="0"/>
              <a:t>إداري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r>
              <a:rPr lang="ar-EG" sz="2400" dirty="0"/>
              <a:t>ديمقراطي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r>
              <a:rPr lang="ar-EG" sz="2400" dirty="0"/>
              <a:t>التعاوني </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631128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399940"/>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algn="just"/>
            <a:r>
              <a:rPr lang="en-US" sz="2400" b="1" i="1" dirty="0">
                <a:solidFill>
                  <a:srgbClr val="7030A0"/>
                </a:solidFill>
                <a:cs typeface="Tajawal ExtraBold" panose="00000800000000000000" pitchFamily="2" charset="-78"/>
              </a:rPr>
              <a:t>Leadership styles refer to the behavioral approach </a:t>
            </a:r>
            <a:r>
              <a:rPr lang="en-US" sz="2000" b="1" dirty="0">
                <a:solidFill>
                  <a:srgbClr val="24A9E1"/>
                </a:solidFill>
                <a:cs typeface="Tajawal ExtraBold" panose="00000800000000000000" pitchFamily="2" charset="-78"/>
              </a:rPr>
              <a:t>employed by leaders </a:t>
            </a:r>
            <a:r>
              <a:rPr lang="en-US" sz="2000" b="1" u="sng" dirty="0">
                <a:solidFill>
                  <a:srgbClr val="002060"/>
                </a:solidFill>
                <a:cs typeface="Tajawal ExtraBold" panose="00000800000000000000" pitchFamily="2" charset="-78"/>
              </a:rPr>
              <a:t>to influence, motivate, and direct </a:t>
            </a:r>
            <a:r>
              <a:rPr lang="en-US" sz="2000" b="1" dirty="0">
                <a:solidFill>
                  <a:srgbClr val="24A9E1"/>
                </a:solidFill>
                <a:cs typeface="Tajawal ExtraBold" panose="00000800000000000000" pitchFamily="2" charset="-78"/>
              </a:rPr>
              <a:t>their followers. A leadership style </a:t>
            </a:r>
            <a:r>
              <a:rPr lang="en-US" sz="2000" b="1" u="sng" dirty="0">
                <a:solidFill>
                  <a:srgbClr val="002060"/>
                </a:solidFill>
                <a:cs typeface="Tajawal ExtraBold" panose="00000800000000000000" pitchFamily="2" charset="-78"/>
              </a:rPr>
              <a:t>determines how leaders implement plans and strategies to accomplish given objectives </a:t>
            </a:r>
            <a:r>
              <a:rPr lang="en-US" sz="2000" b="1" dirty="0">
                <a:solidFill>
                  <a:srgbClr val="24A9E1"/>
                </a:solidFill>
                <a:cs typeface="Tajawal ExtraBold" panose="00000800000000000000" pitchFamily="2" charset="-78"/>
              </a:rPr>
              <a:t>while accounting for </a:t>
            </a:r>
            <a:r>
              <a:rPr lang="en-US" sz="2000" b="1" dirty="0">
                <a:solidFill>
                  <a:srgbClr val="C00000"/>
                </a:solidFill>
                <a:cs typeface="Tajawal ExtraBold" panose="00000800000000000000" pitchFamily="2" charset="-78"/>
              </a:rPr>
              <a:t>*stakeholder</a:t>
            </a:r>
            <a:r>
              <a:rPr lang="en-US" sz="2000" b="1" dirty="0">
                <a:solidFill>
                  <a:srgbClr val="24A9E1"/>
                </a:solidFill>
                <a:cs typeface="Tajawal ExtraBold" panose="00000800000000000000" pitchFamily="2" charset="-78"/>
              </a:rPr>
              <a:t> expectations and the wellbeing and soundness of their team.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about the different styles of leadership,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Determine which is appropriate for your organization, and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how to choose and develop a leadership style.</a:t>
            </a:r>
          </a:p>
          <a:p>
            <a:pPr algn="just">
              <a:lnSpc>
                <a:spcPct val="150000"/>
              </a:lnSpc>
            </a:pPr>
            <a:endParaRPr lang="en-US" sz="2000" b="1" dirty="0">
              <a:solidFill>
                <a:srgbClr val="0A1F61"/>
              </a:solidFill>
              <a:cs typeface="Tajawal ExtraBold" panose="00000800000000000000" pitchFamily="2" charset="-78"/>
            </a:endParaRPr>
          </a:p>
          <a:p>
            <a:pPr algn="just">
              <a:lnSpc>
                <a:spcPct val="150000"/>
              </a:lnSpc>
            </a:pPr>
            <a:endParaRPr lang="en-US" sz="2000" b="1" dirty="0">
              <a:solidFill>
                <a:srgbClr val="0A1F61"/>
              </a:solidFill>
              <a:cs typeface="Tajawal ExtraBold" panose="00000800000000000000" pitchFamily="2" charset="-78"/>
            </a:endParaRPr>
          </a:p>
          <a:p>
            <a:pPr algn="just">
              <a:lnSpc>
                <a:spcPct val="150000"/>
              </a:lnSpc>
            </a:pPr>
            <a:r>
              <a:rPr lang="en-US" b="1" dirty="0">
                <a:solidFill>
                  <a:srgbClr val="C00000"/>
                </a:solidFill>
                <a:cs typeface="Tajawal ExtraBold" panose="00000800000000000000" pitchFamily="2" charset="-78"/>
              </a:rPr>
              <a:t>* investors, employees, customers, and suppliers.</a:t>
            </a:r>
          </a:p>
        </p:txBody>
      </p:sp>
    </p:spTree>
    <p:extLst>
      <p:ext uri="{BB962C8B-B14F-4D97-AF65-F5344CB8AC3E}">
        <p14:creationId xmlns:p14="http://schemas.microsoft.com/office/powerpoint/2010/main" val="3556345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Rectangle 1">
            <a:extLst>
              <a:ext uri="{FF2B5EF4-FFF2-40B4-BE49-F238E27FC236}">
                <a16:creationId xmlns:a16="http://schemas.microsoft.com/office/drawing/2014/main" id="{88347370-C02D-231A-5252-5AF7731E4ECB}"/>
              </a:ext>
            </a:extLst>
          </p:cNvPr>
          <p:cNvSpPr/>
          <p:nvPr/>
        </p:nvSpPr>
        <p:spPr>
          <a:xfrm>
            <a:off x="6960462" y="34924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pic>
        <p:nvPicPr>
          <p:cNvPr id="4" name="Picture 3" descr="A blue and yellow logo&#10;&#10;Description automatically generated">
            <a:extLst>
              <a:ext uri="{FF2B5EF4-FFF2-40B4-BE49-F238E27FC236}">
                <a16:creationId xmlns:a16="http://schemas.microsoft.com/office/drawing/2014/main" id="{EAF136D1-787E-DB7D-493C-7A2DA13C3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5471" y="1593190"/>
            <a:ext cx="4379315" cy="4379315"/>
          </a:xfrm>
          <a:prstGeom prst="rect">
            <a:avLst/>
          </a:prstGeom>
        </p:spPr>
      </p:pic>
      <p:pic>
        <p:nvPicPr>
          <p:cNvPr id="9" name="Picture 8" descr="A cartoon character holding a pickaxe&#10;&#10;Description automatically generated">
            <a:extLst>
              <a:ext uri="{FF2B5EF4-FFF2-40B4-BE49-F238E27FC236}">
                <a16:creationId xmlns:a16="http://schemas.microsoft.com/office/drawing/2014/main" id="{F04F3C5B-6D3D-3903-1EE9-CC5C326F59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334" y="2652494"/>
            <a:ext cx="4572000" cy="3048000"/>
          </a:xfrm>
          <a:prstGeom prst="rect">
            <a:avLst/>
          </a:prstGeom>
        </p:spPr>
      </p:pic>
    </p:spTree>
    <p:extLst>
      <p:ext uri="{BB962C8B-B14F-4D97-AF65-F5344CB8AC3E}">
        <p14:creationId xmlns:p14="http://schemas.microsoft.com/office/powerpoint/2010/main" val="205200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
        <p:nvSpPr>
          <p:cNvPr id="2" name="Rectangle 1">
            <a:extLst>
              <a:ext uri="{FF2B5EF4-FFF2-40B4-BE49-F238E27FC236}">
                <a16:creationId xmlns:a16="http://schemas.microsoft.com/office/drawing/2014/main" id="{88347370-C02D-231A-5252-5AF7731E4ECB}"/>
              </a:ext>
            </a:extLst>
          </p:cNvPr>
          <p:cNvSpPr/>
          <p:nvPr/>
        </p:nvSpPr>
        <p:spPr>
          <a:xfrm>
            <a:off x="6960462" y="34924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82090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81766" y="1850590"/>
            <a:ext cx="10390909" cy="2961516"/>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t>
            </a:r>
          </a:p>
        </p:txBody>
      </p:sp>
    </p:spTree>
    <p:extLst>
      <p:ext uri="{BB962C8B-B14F-4D97-AF65-F5344CB8AC3E}">
        <p14:creationId xmlns:p14="http://schemas.microsoft.com/office/powerpoint/2010/main" val="2266372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great is my need to be in control?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When</a:t>
            </a:r>
            <a:r>
              <a:rPr lang="en-US" sz="2300" dirty="0">
                <a:solidFill>
                  <a:srgbClr val="0A1F61"/>
                </a:solidFill>
                <a:latin typeface="Tajawal ExtraBold" panose="00000800000000000000" pitchFamily="2" charset="-78"/>
                <a:cs typeface="Tajawal ExtraBold" panose="00000800000000000000" pitchFamily="2" charset="-78"/>
              </a:rPr>
              <a:t> you're in a car, are you uncomfortable if you're not driving, assuming the driver is competent?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Would</a:t>
            </a:r>
            <a:r>
              <a:rPr lang="en-US" sz="2300" dirty="0">
                <a:solidFill>
                  <a:srgbClr val="0A1F61"/>
                </a:solidFill>
                <a:latin typeface="Tajawal ExtraBold" panose="00000800000000000000" pitchFamily="2" charset="-78"/>
                <a:cs typeface="Tajawal ExtraBold" panose="00000800000000000000" pitchFamily="2" charset="-78"/>
              </a:rPr>
              <a:t> you let someone else order for you in a restaurant?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If you were </a:t>
            </a:r>
            <a:r>
              <a:rPr lang="en-US" sz="2300" dirty="0">
                <a:solidFill>
                  <a:srgbClr val="0A1F61"/>
                </a:solidFill>
                <a:latin typeface="Tajawal ExtraBold" panose="00000800000000000000" pitchFamily="2" charset="-78"/>
                <a:cs typeface="Tajawal ExtraBold" panose="00000800000000000000" pitchFamily="2" charset="-78"/>
              </a:rPr>
              <a:t>teaching a class, would it be a lecture?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there a right way </a:t>
            </a:r>
            <a:r>
              <a:rPr lang="en-US" sz="2300" dirty="0">
                <a:solidFill>
                  <a:srgbClr val="0A1F61"/>
                </a:solidFill>
                <a:latin typeface="Tajawal ExtraBold" panose="00000800000000000000" pitchFamily="2" charset="-78"/>
                <a:cs typeface="Tajawal ExtraBold" panose="00000800000000000000" pitchFamily="2" charset="-78"/>
              </a:rPr>
              <a:t>to do most everything?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your answers to these questions are yes, no, yes, and yes, you probably have a pretty high need to be in control of things.</a:t>
            </a:r>
          </a:p>
        </p:txBody>
      </p:sp>
      <p:sp>
        <p:nvSpPr>
          <p:cNvPr id="10" name="Rectangle 9">
            <a:extLst>
              <a:ext uri="{FF2B5EF4-FFF2-40B4-BE49-F238E27FC236}">
                <a16:creationId xmlns:a16="http://schemas.microsoft.com/office/drawing/2014/main" id="{3158B613-3DDD-869B-40FE-3839FE33E503}"/>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2502212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0768"/>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willing am I to trust others to do their jobs?</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uncomfortable delegating work</a:t>
            </a:r>
            <a:r>
              <a:rPr lang="en-US" sz="2300" dirty="0">
                <a:solidFill>
                  <a:srgbClr val="0A1F61"/>
                </a:solidFill>
                <a:latin typeface="Tajawal ExtraBold" panose="00000800000000000000" pitchFamily="2" charset="-78"/>
                <a:cs typeface="Tajawal ExtraBold" panose="00000800000000000000" pitchFamily="2" charset="-78"/>
              </a:rPr>
              <a:t>, so that you just try to do it yourself?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tell people exactly how to do things</a:t>
            </a:r>
            <a:r>
              <a:rPr lang="en-US" sz="2300" dirty="0">
                <a:solidFill>
                  <a:srgbClr val="0A1F61"/>
                </a:solidFill>
                <a:latin typeface="Tajawal ExtraBold" panose="00000800000000000000" pitchFamily="2" charset="-78"/>
                <a:cs typeface="Tajawal ExtraBold" panose="00000800000000000000" pitchFamily="2" charset="-78"/>
              </a:rPr>
              <a:t>, even when they have experience doing them?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think</a:t>
            </a:r>
            <a:r>
              <a:rPr lang="en-US" sz="2300" dirty="0">
                <a:solidFill>
                  <a:srgbClr val="0A1F61"/>
                </a:solidFill>
                <a:latin typeface="Tajawal ExtraBold" panose="00000800000000000000" pitchFamily="2" charset="-78"/>
                <a:cs typeface="Tajawal ExtraBold" panose="00000800000000000000" pitchFamily="2" charset="-78"/>
              </a:rPr>
              <a:t> supervisors should spend a lot of their time checking the work of those they supervise?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"Yes" answers to these questions could mean that you don't have much confidence in others.</a:t>
            </a:r>
          </a:p>
        </p:txBody>
      </p:sp>
      <p:sp>
        <p:nvSpPr>
          <p:cNvPr id="10" name="Rectangle 9">
            <a:extLst>
              <a:ext uri="{FF2B5EF4-FFF2-40B4-BE49-F238E27FC236}">
                <a16:creationId xmlns:a16="http://schemas.microsoft.com/office/drawing/2014/main" id="{D4C406AB-6B9B-9919-C89C-9BAD2B24938C}"/>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38323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3448829"/>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patient am I?  </a:t>
            </a:r>
            <a:r>
              <a:rPr lang="en-US" sz="2300" b="1" dirty="0">
                <a:solidFill>
                  <a:srgbClr val="0A1F61"/>
                </a:solidFill>
                <a:latin typeface="Tajawal ExtraBold" panose="00000800000000000000" pitchFamily="2" charset="-78"/>
                <a:cs typeface="Tajawal ExtraBold" panose="00000800000000000000" pitchFamily="2" charset="-78"/>
              </a:rPr>
              <a:t>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someone is having trouble doing something, </a:t>
            </a: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just do it for him?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interrupt with your comments before others are finished speaking?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want the discussion to end because you want to start doing something?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all these are the case, patience may not be your greatest virtue.</a:t>
            </a:r>
          </a:p>
        </p:txBody>
      </p:sp>
      <p:sp>
        <p:nvSpPr>
          <p:cNvPr id="10" name="Rectangle 9">
            <a:extLst>
              <a:ext uri="{FF2B5EF4-FFF2-40B4-BE49-F238E27FC236}">
                <a16:creationId xmlns:a16="http://schemas.microsoft.com/office/drawing/2014/main" id="{40BA1077-0F48-8099-08BF-CAEA83045550}"/>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2685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organized am I?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Can you </a:t>
            </a:r>
            <a:r>
              <a:rPr lang="en-US" sz="2300" dirty="0">
                <a:solidFill>
                  <a:srgbClr val="0A1F61"/>
                </a:solidFill>
                <a:latin typeface="Tajawal ExtraBold" panose="00000800000000000000" pitchFamily="2" charset="-78"/>
                <a:cs typeface="Tajawal ExtraBold" panose="00000800000000000000" pitchFamily="2" charset="-78"/>
              </a:rPr>
              <a:t>almost always find whatever you need without having to search for it?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your </a:t>
            </a:r>
            <a:r>
              <a:rPr lang="en-US" sz="2300" dirty="0">
                <a:solidFill>
                  <a:srgbClr val="0A1F61"/>
                </a:solidFill>
                <a:latin typeface="Tajawal ExtraBold" panose="00000800000000000000" pitchFamily="2" charset="-78"/>
                <a:cs typeface="Tajawal ExtraBold" panose="00000800000000000000" pitchFamily="2" charset="-78"/>
              </a:rPr>
              <a:t>desk clean?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your</a:t>
            </a:r>
            <a:r>
              <a:rPr lang="en-US" sz="2300" dirty="0">
                <a:solidFill>
                  <a:srgbClr val="0A1F61"/>
                </a:solidFill>
                <a:latin typeface="Tajawal ExtraBold" panose="00000800000000000000" pitchFamily="2" charset="-78"/>
                <a:cs typeface="Tajawal ExtraBold" panose="00000800000000000000" pitchFamily="2" charset="-78"/>
              </a:rPr>
              <a:t> files alphabetized and orderly? Are your books alphabetized?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have a place for nearly everything?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your </a:t>
            </a:r>
            <a:r>
              <a:rPr lang="en-US" sz="2300" dirty="0">
                <a:solidFill>
                  <a:srgbClr val="0A1F61"/>
                </a:solidFill>
                <a:latin typeface="Tajawal ExtraBold" panose="00000800000000000000" pitchFamily="2" charset="-78"/>
                <a:cs typeface="Tajawal ExtraBold" panose="00000800000000000000" pitchFamily="2" charset="-78"/>
              </a:rPr>
              <a:t>appointment book readable by anyone but you?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a:t>
            </a:r>
            <a:r>
              <a:rPr lang="en-US" sz="2300" dirty="0">
                <a:solidFill>
                  <a:srgbClr val="0A1F61"/>
                </a:solidFill>
                <a:latin typeface="Tajawal ExtraBold" panose="00000800000000000000" pitchFamily="2" charset="-78"/>
                <a:cs typeface="Tajawal ExtraBold" panose="00000800000000000000" pitchFamily="2" charset="-78"/>
              </a:rPr>
              <a:t>always on time, and hardly ever miss appointments?</a:t>
            </a:r>
          </a:p>
        </p:txBody>
      </p:sp>
      <p:sp>
        <p:nvSpPr>
          <p:cNvPr id="10" name="Rectangle 9">
            <a:extLst>
              <a:ext uri="{FF2B5EF4-FFF2-40B4-BE49-F238E27FC236}">
                <a16:creationId xmlns:a16="http://schemas.microsoft.com/office/drawing/2014/main" id="{00F26E0A-5E80-B41F-E993-2C0B64C4540A}"/>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1547917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0768"/>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good are my people skills?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a:t>
            </a:r>
            <a:r>
              <a:rPr lang="en-US" sz="2300" dirty="0">
                <a:solidFill>
                  <a:srgbClr val="0A1F61"/>
                </a:solidFill>
                <a:latin typeface="Tajawal ExtraBold" panose="00000800000000000000" pitchFamily="2" charset="-78"/>
                <a:cs typeface="Tajawal ExtraBold" panose="00000800000000000000" pitchFamily="2" charset="-78"/>
              </a:rPr>
              <a:t>comfortable with other people?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people </a:t>
            </a:r>
            <a:r>
              <a:rPr lang="en-US" sz="2300" dirty="0">
                <a:solidFill>
                  <a:srgbClr val="0A1F61"/>
                </a:solidFill>
                <a:latin typeface="Tajawal ExtraBold" panose="00000800000000000000" pitchFamily="2" charset="-78"/>
                <a:cs typeface="Tajawal ExtraBold" panose="00000800000000000000" pitchFamily="2" charset="-78"/>
              </a:rPr>
              <a:t>seem to be comfortable with you?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When you're </a:t>
            </a:r>
            <a:r>
              <a:rPr lang="en-US" sz="2300" dirty="0">
                <a:solidFill>
                  <a:srgbClr val="0A1F61"/>
                </a:solidFill>
                <a:latin typeface="Tajawal ExtraBold" panose="00000800000000000000" pitchFamily="2" charset="-78"/>
                <a:cs typeface="Tajawal ExtraBold" panose="00000800000000000000" pitchFamily="2" charset="-78"/>
              </a:rPr>
              <a:t>with others, do you spend most of your time talking? Listening? About even?</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people </a:t>
            </a:r>
            <a:r>
              <a:rPr lang="en-US" sz="2300" dirty="0">
                <a:solidFill>
                  <a:srgbClr val="0A1F61"/>
                </a:solidFill>
                <a:latin typeface="Tajawal ExtraBold" panose="00000800000000000000" pitchFamily="2" charset="-78"/>
                <a:cs typeface="Tajawal ExtraBold" panose="00000800000000000000" pitchFamily="2" charset="-78"/>
              </a:rPr>
              <a:t>seek you out for help or advice?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consider yourself a good judge of people, and has that been borne out by your experience?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try to consider others' needs and feelings in any decision?</a:t>
            </a:r>
          </a:p>
        </p:txBody>
      </p:sp>
      <p:sp>
        <p:nvSpPr>
          <p:cNvPr id="10" name="Rectangle 9">
            <a:extLst>
              <a:ext uri="{FF2B5EF4-FFF2-40B4-BE49-F238E27FC236}">
                <a16:creationId xmlns:a16="http://schemas.microsoft.com/office/drawing/2014/main" id="{6F7E48AC-0372-63E1-C862-9B5AC48FAF2B}"/>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204113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2254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These few questions are obviously just a beginning, but they should help you think about some important leadership issues. </a:t>
            </a:r>
          </a:p>
          <a:p>
            <a:pPr marL="860425" indent="-342900" algn="just">
              <a:lnSpc>
                <a:spcPts val="3800"/>
              </a:lnSpc>
              <a:buFont typeface="Arial" panose="020B0604020202020204" pitchFamily="34" charset="0"/>
              <a:buChar char="•"/>
            </a:pPr>
            <a:r>
              <a:rPr lang="en-US" sz="2300" b="1" dirty="0">
                <a:solidFill>
                  <a:srgbClr val="0A1F61"/>
                </a:solidFill>
                <a:latin typeface="Tajawal ExtraBold" panose="00000800000000000000" pitchFamily="2" charset="-78"/>
                <a:cs typeface="Tajawal ExtraBold" panose="00000800000000000000" pitchFamily="2" charset="-78"/>
              </a:rPr>
              <a:t>If you have a high need for control, for instance, it doesn't mean you can't be a collaborative leader, but it does mean that you'll have to learn some new behavior, and perhaps a whole new way of looking at things. </a:t>
            </a:r>
          </a:p>
          <a:p>
            <a:pPr marL="860425" indent="-342900" algn="just">
              <a:lnSpc>
                <a:spcPts val="3800"/>
              </a:lnSpc>
              <a:buFont typeface="Arial" panose="020B0604020202020204" pitchFamily="34" charset="0"/>
              <a:buChar char="•"/>
            </a:pPr>
            <a:r>
              <a:rPr lang="en-US" sz="2300" b="1" dirty="0">
                <a:solidFill>
                  <a:srgbClr val="0A1F61"/>
                </a:solidFill>
                <a:latin typeface="Tajawal ExtraBold" panose="00000800000000000000" pitchFamily="2" charset="-78"/>
                <a:cs typeface="Tajawal ExtraBold" panose="00000800000000000000" pitchFamily="2" charset="-78"/>
              </a:rPr>
              <a:t>If you're not well-organized, it doesn't mean you can't be a good manager, but you'll have to find strategies to keep you on top of everything. </a:t>
            </a:r>
            <a:endParaRPr lang="en-US" sz="2300" dirty="0">
              <a:solidFill>
                <a:srgbClr val="0A1F61"/>
              </a:solidFill>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A7745561-0F9B-C804-4F48-5D709874D955}"/>
              </a:ext>
            </a:extLst>
          </p:cNvPr>
          <p:cNvSpPr/>
          <p:nvPr/>
        </p:nvSpPr>
        <p:spPr>
          <a:xfrm>
            <a:off x="391886" y="2424123"/>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9341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3" name="Picture 2"/>
          <p:cNvPicPr>
            <a:picLocks noChangeAspect="1"/>
          </p:cNvPicPr>
          <p:nvPr/>
        </p:nvPicPr>
        <p:blipFill>
          <a:blip r:embed="rId2"/>
          <a:stretch>
            <a:fillRect/>
          </a:stretch>
        </p:blipFill>
        <p:spPr>
          <a:xfrm>
            <a:off x="6292290" y="246240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37497" y="1464381"/>
            <a:ext cx="5757747" cy="924420"/>
          </a:xfrm>
          <a:prstGeom prst="rect">
            <a:avLst/>
          </a:prstGeom>
          <a:noFill/>
        </p:spPr>
        <p:txBody>
          <a:bodyPr wrap="square">
            <a:spAutoFit/>
          </a:bodyPr>
          <a:lstStyle/>
          <a:p>
            <a:pPr marL="517525" algn="just">
              <a:lnSpc>
                <a:spcPct val="200000"/>
              </a:lnSpc>
            </a:pPr>
            <a:r>
              <a:rPr lang="en-US" sz="3200" b="1" dirty="0">
                <a:solidFill>
                  <a:srgbClr val="0A1F61"/>
                </a:solidFill>
                <a:latin typeface="Tajawal ExtraBold" panose="00000800000000000000" pitchFamily="2" charset="-78"/>
                <a:cs typeface="Tajawal ExtraBold" panose="00000800000000000000" pitchFamily="2" charset="-78"/>
              </a:rPr>
              <a:t>Styles of Leadership</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picture containing diagram&#10;&#10;Description automatically generated">
            <a:extLst>
              <a:ext uri="{FF2B5EF4-FFF2-40B4-BE49-F238E27FC236}">
                <a16:creationId xmlns:a16="http://schemas.microsoft.com/office/drawing/2014/main" id="{666A4884-7CF2-FD75-2429-2A5631259172}"/>
              </a:ext>
            </a:extLst>
          </p:cNvPr>
          <p:cNvPicPr>
            <a:picLocks noChangeAspect="1"/>
          </p:cNvPicPr>
          <p:nvPr/>
        </p:nvPicPr>
        <p:blipFill>
          <a:blip r:embed="rId4">
            <a:duotone>
              <a:prstClr val="black"/>
              <a:schemeClr val="accent1">
                <a:tint val="45000"/>
                <a:satMod val="400000"/>
              </a:schemeClr>
            </a:duotone>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242016" y="2783462"/>
            <a:ext cx="7421126" cy="3710563"/>
          </a:xfrm>
          <a:prstGeom prst="rect">
            <a:avLst/>
          </a:prstGeom>
        </p:spPr>
      </p:pic>
    </p:spTree>
    <p:extLst>
      <p:ext uri="{BB962C8B-B14F-4D97-AF65-F5344CB8AC3E}">
        <p14:creationId xmlns:p14="http://schemas.microsoft.com/office/powerpoint/2010/main" val="3101794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styles are the ways in which a leader views leaderships and performs it in order to accomplish their goals. </a:t>
            </a:r>
          </a:p>
          <a:p>
            <a:pPr marL="974725" indent="-457200" algn="just">
              <a:lnSpc>
                <a:spcPct val="150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t>
            </a:r>
            <a:r>
              <a:rPr lang="en-US" sz="2400" b="1" i="1" dirty="0">
                <a:solidFill>
                  <a:srgbClr val="C00000"/>
                </a:solidFill>
                <a:latin typeface="Tajawal ExtraBold" panose="00000800000000000000" pitchFamily="2" charset="-78"/>
                <a:cs typeface="Tajawal ExtraBold" panose="00000800000000000000" pitchFamily="2" charset="-78"/>
              </a:rPr>
              <a:t>Leadership is the process of persuasion or example by which an individual (or leadership team) induces</a:t>
            </a:r>
            <a:r>
              <a:rPr lang="ar-EG" sz="2400" b="1" i="1" dirty="0">
                <a:solidFill>
                  <a:srgbClr val="C00000"/>
                </a:solidFill>
                <a:latin typeface="Tajawal ExtraBold" panose="00000800000000000000" pitchFamily="2" charset="-78"/>
                <a:cs typeface="Tajawal ExtraBold" panose="00000800000000000000" pitchFamily="2" charset="-78"/>
              </a:rPr>
              <a:t>يحث/ يقنع </a:t>
            </a:r>
            <a:r>
              <a:rPr lang="en-US" sz="2400" b="1" i="1" dirty="0">
                <a:solidFill>
                  <a:srgbClr val="C00000"/>
                </a:solidFill>
                <a:latin typeface="Tajawal ExtraBold" panose="00000800000000000000" pitchFamily="2" charset="-78"/>
                <a:cs typeface="Tajawal ExtraBold" panose="00000800000000000000" pitchFamily="2" charset="-78"/>
              </a:rPr>
              <a:t> a group to pursue objectives held by the leader or shared by the leader and his or her followers</a:t>
            </a:r>
            <a:r>
              <a:rPr lang="en-US" sz="2400" b="1" i="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John Gardner</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we accept that definition, then leadership style is the way in which that process is carried out.</a:t>
            </a:r>
          </a:p>
        </p:txBody>
      </p:sp>
    </p:spTree>
    <p:extLst>
      <p:ext uri="{BB962C8B-B14F-4D97-AF65-F5344CB8AC3E}">
        <p14:creationId xmlns:p14="http://schemas.microsoft.com/office/powerpoint/2010/main" val="407516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encompass </a:t>
            </a:r>
            <a:r>
              <a:rPr lang="en-US" sz="2400" b="1" dirty="0">
                <a:solidFill>
                  <a:srgbClr val="C00000"/>
                </a:solidFill>
                <a:latin typeface="Tajawal ExtraBold" panose="00000800000000000000" pitchFamily="2" charset="-78"/>
                <a:cs typeface="Tajawal ExtraBold" panose="00000800000000000000" pitchFamily="2" charset="-78"/>
              </a:rPr>
              <a:t>how they relate to others within and outside the organization</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how they view themselves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their position</a:t>
            </a:r>
            <a:r>
              <a:rPr lang="en-US" sz="2400" b="1" dirty="0">
                <a:solidFill>
                  <a:srgbClr val="0A1F61"/>
                </a:solidFill>
                <a:latin typeface="Tajawal ExtraBold" panose="00000800000000000000" pitchFamily="2" charset="-78"/>
                <a:cs typeface="Tajawal ExtraBold" panose="00000800000000000000" pitchFamily="2" charset="-78"/>
              </a:rPr>
              <a:t>,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a:t>
            </a:r>
            <a:r>
              <a:rPr lang="en-US" sz="2400" b="1" dirty="0">
                <a:solidFill>
                  <a:srgbClr val="C00000"/>
                </a:solidFill>
                <a:latin typeface="Tajawal ExtraBold" panose="00000800000000000000" pitchFamily="2" charset="-78"/>
                <a:cs typeface="Tajawal ExtraBold" panose="00000800000000000000" pitchFamily="2" charset="-78"/>
              </a:rPr>
              <a:t>task</a:t>
            </a:r>
            <a:r>
              <a:rPr lang="en-US" sz="2400" b="1" dirty="0">
                <a:solidFill>
                  <a:srgbClr val="0A1F61"/>
                </a:solidFill>
                <a:latin typeface="Tajawal ExtraBold" panose="00000800000000000000" pitchFamily="2" charset="-78"/>
                <a:cs typeface="Tajawal ExtraBold" panose="00000800000000000000" pitchFamily="2" charset="-78"/>
              </a:rPr>
              <a:t>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We will focus on </a:t>
            </a:r>
            <a:r>
              <a:rPr lang="en-US" sz="2300" b="1" dirty="0">
                <a:solidFill>
                  <a:srgbClr val="C00000"/>
                </a:solidFill>
                <a:latin typeface="Tajawal ExtraBold" panose="00000800000000000000" pitchFamily="2" charset="-78"/>
                <a:cs typeface="Tajawal ExtraBold" panose="00000800000000000000" pitchFamily="2" charset="-78"/>
              </a:rPr>
              <a:t>individual leaders</a:t>
            </a:r>
            <a:r>
              <a:rPr lang="en-US" sz="2300" b="1" dirty="0">
                <a:solidFill>
                  <a:srgbClr val="0A1F61"/>
                </a:solidFill>
                <a:latin typeface="Tajawal ExtraBold" panose="00000800000000000000" pitchFamily="2" charset="-78"/>
                <a:cs typeface="Tajawal ExtraBold" panose="00000800000000000000" pitchFamily="2" charset="-78"/>
              </a:rPr>
              <a:t>, but leadership can be invested in </a:t>
            </a:r>
            <a:r>
              <a:rPr lang="en-US" sz="2300" b="1" dirty="0">
                <a:solidFill>
                  <a:srgbClr val="C00000"/>
                </a:solidFill>
                <a:latin typeface="Tajawal ExtraBold" panose="00000800000000000000" pitchFamily="2" charset="-78"/>
                <a:cs typeface="Tajawal ExtraBold" panose="00000800000000000000" pitchFamily="2" charset="-78"/>
              </a:rPr>
              <a:t>a team, or in several teams</a:t>
            </a:r>
            <a:r>
              <a:rPr lang="en-US" sz="2300" b="1" dirty="0">
                <a:solidFill>
                  <a:srgbClr val="0A1F61"/>
                </a:solidFill>
                <a:latin typeface="Tajawal ExtraBold" panose="00000800000000000000" pitchFamily="2" charset="-78"/>
                <a:cs typeface="Tajawal ExtraBold" panose="00000800000000000000" pitchFamily="2" charset="-78"/>
              </a:rPr>
              <a:t>,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a:t>
            </a:r>
            <a:r>
              <a:rPr lang="en-US" sz="23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46137" y="1497453"/>
            <a:ext cx="10194123"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many ways, </a:t>
            </a:r>
            <a:r>
              <a:rPr lang="en-US" sz="2400" b="1" dirty="0">
                <a:solidFill>
                  <a:srgbClr val="C00000"/>
                </a:solidFill>
                <a:latin typeface="Tajawal ExtraBold" panose="00000800000000000000" pitchFamily="2" charset="-78"/>
                <a:cs typeface="Tajawal ExtraBold" panose="00000800000000000000" pitchFamily="2" charset="-78"/>
              </a:rPr>
              <a:t>the style </a:t>
            </a:r>
            <a:r>
              <a:rPr lang="en-US" sz="2400" b="1" dirty="0">
                <a:solidFill>
                  <a:srgbClr val="0A1F61"/>
                </a:solidFill>
                <a:latin typeface="Tajawal ExtraBold" panose="00000800000000000000" pitchFamily="2" charset="-78"/>
                <a:cs typeface="Tajawal ExtraBold" panose="00000800000000000000" pitchFamily="2" charset="-78"/>
              </a:rPr>
              <a:t>of its leader defines an organization. If the organization is to be faithful to its </a:t>
            </a:r>
            <a:r>
              <a:rPr lang="en-US" sz="2400" b="1" dirty="0">
                <a:solidFill>
                  <a:srgbClr val="C00000"/>
                </a:solidFill>
                <a:latin typeface="Tajawal ExtraBold" panose="00000800000000000000" pitchFamily="2" charset="-78"/>
                <a:cs typeface="Tajawal ExtraBold" panose="00000800000000000000" pitchFamily="2" charset="-78"/>
              </a:rPr>
              <a:t>philosophy</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mission</a:t>
            </a:r>
            <a:r>
              <a:rPr lang="en-US" sz="2400" b="1" dirty="0">
                <a:solidFill>
                  <a:srgbClr val="0A1F61"/>
                </a:solidFill>
                <a:latin typeface="Tajawal ExtraBold" panose="00000800000000000000" pitchFamily="2" charset="-78"/>
                <a:cs typeface="Tajawal ExtraBold" panose="00000800000000000000" pitchFamily="2" charset="-78"/>
              </a:rPr>
              <a:t>, its leader's style </a:t>
            </a:r>
            <a:r>
              <a:rPr lang="en-US" sz="2400" b="1" dirty="0">
                <a:solidFill>
                  <a:srgbClr val="C00000"/>
                </a:solidFill>
                <a:latin typeface="Tajawal ExtraBold" panose="00000800000000000000" pitchFamily="2" charset="-78"/>
                <a:cs typeface="Tajawal ExtraBold" panose="00000800000000000000" pitchFamily="2" charset="-78"/>
              </a:rPr>
              <a:t>must be consistent with them</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An autocratic leader in a democratic organization can create chaos. </a:t>
            </a:r>
            <a:r>
              <a:rPr lang="en-US" sz="2400" b="1" dirty="0">
                <a:solidFill>
                  <a:srgbClr val="0A1F61"/>
                </a:solidFill>
                <a:latin typeface="Tajawal ExtraBold" panose="00000800000000000000" pitchFamily="2" charset="-78"/>
                <a:cs typeface="Tajawal ExtraBold" panose="00000800000000000000" pitchFamily="2" charset="-78"/>
              </a:rPr>
              <a:t>A leader concerned only with the bottom line </a:t>
            </a:r>
            <a:r>
              <a:rPr lang="ar-EG" sz="2400" b="1" dirty="0">
                <a:solidFill>
                  <a:srgbClr val="0A1F61"/>
                </a:solidFill>
                <a:latin typeface="Tajawal ExtraBold" panose="00000800000000000000" pitchFamily="2" charset="-78"/>
                <a:cs typeface="Tajawal ExtraBold" panose="00000800000000000000" pitchFamily="2" charset="-78"/>
              </a:rPr>
              <a:t> النتيجة النهائية</a:t>
            </a:r>
            <a:r>
              <a:rPr lang="en-US" sz="2400" b="1" dirty="0">
                <a:solidFill>
                  <a:srgbClr val="0A1F61"/>
                </a:solidFill>
                <a:latin typeface="Tajawal ExtraBold" panose="00000800000000000000" pitchFamily="2" charset="-78"/>
                <a:cs typeface="Tajawal ExtraBold" panose="00000800000000000000" pitchFamily="2" charset="-78"/>
              </a:rPr>
              <a:t> in an organization built on the importance of human values may undermine the purpose of its work. For that reason, being conscious of both your own style as a leader and those of others you hire as leaders can be crucial in keeping your organization on the right track.</a:t>
            </a:r>
          </a:p>
        </p:txBody>
      </p:sp>
    </p:spTree>
    <p:extLst>
      <p:ext uri="{BB962C8B-B14F-4D97-AF65-F5344CB8AC3E}">
        <p14:creationId xmlns:p14="http://schemas.microsoft.com/office/powerpoint/2010/main" val="3352576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97453"/>
            <a:ext cx="104384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033463" lvl="1" indent="-344488"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have to do with a leader's - and organization's - ideas of what leadership is and does. Possible conceptions include: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Exercising power </a:t>
            </a:r>
            <a:r>
              <a:rPr lang="ar-EG" sz="2400" b="1" dirty="0">
                <a:solidFill>
                  <a:srgbClr val="C00000"/>
                </a:solidFill>
                <a:latin typeface="Tajawal ExtraBold" panose="00000800000000000000" pitchFamily="2" charset="-78"/>
                <a:cs typeface="Tajawal ExtraBold" panose="00000800000000000000" pitchFamily="2" charset="-78"/>
              </a:rPr>
              <a:t>ممارسة السلطة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Leadership is a matter of pursuing one's own ends. Asserting power over others is an end in itself, and symbolizes one's position as a leader.</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Gaining and exercising the privileges of high status.</a:t>
            </a:r>
            <a:r>
              <a:rPr lang="ar-EG" sz="2400" b="1" dirty="0">
                <a:solidFill>
                  <a:srgbClr val="C00000"/>
                </a:solidFill>
                <a:latin typeface="Tajawal ExtraBold" panose="00000800000000000000" pitchFamily="2" charset="-78"/>
                <a:cs typeface="Tajawal ExtraBold" panose="00000800000000000000" pitchFamily="2" charset="-78"/>
              </a:rPr>
              <a:t> اكتساب وممارسة الامتيازات ذات المكانة العالية</a:t>
            </a:r>
            <a:r>
              <a:rPr lang="en-US" sz="2400" b="1" dirty="0">
                <a:solidFill>
                  <a:srgbClr val="0A1F61"/>
                </a:solidFill>
                <a:latin typeface="Tajawal ExtraBold" panose="00000800000000000000" pitchFamily="2" charset="-78"/>
                <a:cs typeface="Tajawal ExtraBold" panose="00000800000000000000" pitchFamily="2" charset="-78"/>
              </a:rPr>
              <a:t> Leadership is about getting to the top, and being recognized as having the highest status.</a:t>
            </a:r>
          </a:p>
        </p:txBody>
      </p:sp>
    </p:spTree>
    <p:extLst>
      <p:ext uri="{BB962C8B-B14F-4D97-AF65-F5344CB8AC3E}">
        <p14:creationId xmlns:p14="http://schemas.microsoft.com/office/powerpoint/2010/main" val="2879514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6899" y="1370976"/>
            <a:ext cx="10877797" cy="4538550"/>
          </a:xfrm>
          <a:prstGeom prst="rect">
            <a:avLst/>
          </a:prstGeom>
          <a:noFill/>
        </p:spPr>
        <p:txBody>
          <a:bodyPr wrap="square" rtlCol="0">
            <a:spAutoFit/>
          </a:bodyPr>
          <a:lstStyle/>
          <a:p>
            <a:pPr marL="1200150" lvl="1" indent="-511175"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Being the boss.</a:t>
            </a:r>
            <a:r>
              <a:rPr lang="ar-EG" sz="2400" b="1" dirty="0">
                <a:solidFill>
                  <a:srgbClr val="C00000"/>
                </a:solidFill>
                <a:latin typeface="Tajawal ExtraBold" panose="00000800000000000000" pitchFamily="2" charset="-78"/>
                <a:cs typeface="Tajawal ExtraBold" panose="00000800000000000000" pitchFamily="2" charset="-78"/>
              </a:rPr>
              <a:t> كونه الرئيس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Leadership is overseeing the work of the organization by telling everyone what to do when, and rewarding or punishing as appropriate.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Task orientation.</a:t>
            </a:r>
            <a:r>
              <a:rPr lang="en-US" sz="2400" b="1" dirty="0">
                <a:solidFill>
                  <a:srgbClr val="0A1F61"/>
                </a:solidFill>
                <a:latin typeface="Tajawal ExtraBold" panose="00000800000000000000" pitchFamily="2" charset="-78"/>
                <a:cs typeface="Tajawal ExtraBold" panose="00000800000000000000" pitchFamily="2" charset="-78"/>
              </a:rPr>
              <a:t> Leadership is getting the job done - that's all that matters.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Taking care of people. </a:t>
            </a:r>
            <a:r>
              <a:rPr lang="en-US" sz="2400" b="1" dirty="0">
                <a:solidFill>
                  <a:srgbClr val="0A1F61"/>
                </a:solidFill>
                <a:latin typeface="Tajawal ExtraBold" panose="00000800000000000000" pitchFamily="2" charset="-78"/>
                <a:cs typeface="Tajawal ExtraBold" panose="00000800000000000000" pitchFamily="2" charset="-78"/>
              </a:rPr>
              <a:t>Leadership is looking out for those you lead, and making sure they get what they need.</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Empowerment.</a:t>
            </a:r>
            <a:r>
              <a:rPr lang="en-US" sz="2400" b="1" dirty="0">
                <a:solidFill>
                  <a:srgbClr val="0A1F61"/>
                </a:solidFill>
                <a:latin typeface="Tajawal ExtraBold" panose="00000800000000000000" pitchFamily="2" charset="-78"/>
                <a:cs typeface="Tajawal ExtraBold" panose="00000800000000000000" pitchFamily="2" charset="-78"/>
              </a:rPr>
              <a:t> Leadership is helping those you lead gain power and become leaders.</a:t>
            </a:r>
          </a:p>
        </p:txBody>
      </p:sp>
    </p:spTree>
    <p:extLst>
      <p:ext uri="{BB962C8B-B14F-4D97-AF65-F5344CB8AC3E}">
        <p14:creationId xmlns:p14="http://schemas.microsoft.com/office/powerpoint/2010/main" val="931131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384145"/>
            <a:ext cx="10526632"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974725" lvl="1"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we might add a conception whereby one aspect of leadership is the fostering of personal (and professional) growth in others.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moral leadership.</a:t>
            </a:r>
            <a:r>
              <a:rPr lang="ar-EG" sz="2400" b="1" dirty="0">
                <a:solidFill>
                  <a:srgbClr val="C00000"/>
                </a:solidFill>
                <a:latin typeface="Tajawal ExtraBold" panose="00000800000000000000" pitchFamily="2" charset="-78"/>
                <a:cs typeface="Tajawal ExtraBold" panose="00000800000000000000" pitchFamily="2" charset="-78"/>
              </a:rPr>
              <a:t> توفير القيادة الأخلاقية </a:t>
            </a:r>
            <a:r>
              <a:rPr lang="en-US" sz="2400" b="1" dirty="0">
                <a:solidFill>
                  <a:srgbClr val="0A1F61"/>
                </a:solidFill>
                <a:latin typeface="Tajawal ExtraBold" panose="00000800000000000000" pitchFamily="2" charset="-78"/>
                <a:cs typeface="Tajawal ExtraBold" panose="00000800000000000000" pitchFamily="2" charset="-78"/>
              </a:rPr>
              <a:t>The leader, by force of character and her own high standards, creates expectations and pulls others up to his/her level.</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and working toward a vision. </a:t>
            </a:r>
            <a:r>
              <a:rPr lang="en-US" sz="2400" b="1" dirty="0">
                <a:solidFill>
                  <a:srgbClr val="0A1F61"/>
                </a:solidFill>
                <a:latin typeface="Tajawal ExtraBold" panose="00000800000000000000" pitchFamily="2" charset="-78"/>
                <a:cs typeface="Tajawal ExtraBold" panose="00000800000000000000" pitchFamily="2" charset="-78"/>
              </a:rPr>
              <a:t>Leadership is the ability to envision a goal, and to motivate others to work with you toward that goal.</a:t>
            </a:r>
          </a:p>
        </p:txBody>
      </p:sp>
    </p:spTree>
    <p:extLst>
      <p:ext uri="{BB962C8B-B14F-4D97-AF65-F5344CB8AC3E}">
        <p14:creationId xmlns:p14="http://schemas.microsoft.com/office/powerpoint/2010/main" val="312384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94409" y="1270327"/>
            <a:ext cx="10390909"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We'll present </a:t>
            </a:r>
            <a:r>
              <a:rPr lang="en-US" sz="2400" b="1" dirty="0">
                <a:solidFill>
                  <a:srgbClr val="C00000"/>
                </a:solidFill>
                <a:latin typeface="Tajawal ExtraBold" panose="00000800000000000000" pitchFamily="2" charset="-78"/>
                <a:cs typeface="Tajawal ExtraBold" panose="00000800000000000000" pitchFamily="2" charset="-78"/>
              </a:rPr>
              <a:t>four styles </a:t>
            </a:r>
            <a:r>
              <a:rPr lang="en-US" sz="2400" b="1" dirty="0">
                <a:solidFill>
                  <a:srgbClr val="0A1F61"/>
                </a:solidFill>
                <a:latin typeface="Tajawal ExtraBold" panose="00000800000000000000" pitchFamily="2" charset="-78"/>
                <a:cs typeface="Tajawal ExtraBold" panose="00000800000000000000" pitchFamily="2" charset="-78"/>
              </a:rPr>
              <a:t>that summarize many of the existing theories, and to show how they interact with another, all-embracing way of looking at leadership style.</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Most leaders combine some of the characteristics of two or more of these styles </a:t>
            </a:r>
            <a:r>
              <a:rPr lang="en-US" sz="2400" b="1" dirty="0">
                <a:solidFill>
                  <a:srgbClr val="0A1F61"/>
                </a:solidFill>
                <a:latin typeface="Tajawal ExtraBold" panose="00000800000000000000" pitchFamily="2" charset="-78"/>
                <a:cs typeface="Tajawal ExtraBold" panose="00000800000000000000" pitchFamily="2" charset="-78"/>
              </a:rPr>
              <a:t>and have other characteristics that don't match any of them. You can find many descriptions of other leadership styles as well. What this list really provides is some useful ways to think about your own and others ' leadership.</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remember that people can be either effective or ineffective in any of these categories. </a:t>
            </a:r>
          </a:p>
        </p:txBody>
      </p:sp>
    </p:spTree>
    <p:extLst>
      <p:ext uri="{BB962C8B-B14F-4D97-AF65-F5344CB8AC3E}">
        <p14:creationId xmlns:p14="http://schemas.microsoft.com/office/powerpoint/2010/main" val="28569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3717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1. </a:t>
            </a:r>
            <a:r>
              <a:rPr lang="en-US" sz="2400" b="1" dirty="0">
                <a:solidFill>
                  <a:srgbClr val="C00000"/>
                </a:solidFill>
                <a:latin typeface="Tajawal ExtraBold" panose="00000800000000000000" pitchFamily="2" charset="-78"/>
                <a:cs typeface="Tajawal ExtraBold" panose="00000800000000000000" pitchFamily="2" charset="-78"/>
              </a:rPr>
              <a:t>Autocratic “Authoritarian”. </a:t>
            </a:r>
            <a:r>
              <a:rPr lang="en-US" sz="2400" b="1" dirty="0">
                <a:solidFill>
                  <a:srgbClr val="0A1F61"/>
                </a:solidFill>
                <a:latin typeface="Tajawal ExtraBold" panose="00000800000000000000" pitchFamily="2" charset="-78"/>
                <a:cs typeface="Tajawal ExtraBold" panose="00000800000000000000" pitchFamily="2" charset="-78"/>
              </a:rPr>
              <a:t>Autocratic leaders insist on doing it all themselves. They have all the power, make all the decisions, and don't often tell anyone else about what they're doing. If you work for an autocratic leader, your job is usually to do what you're told.</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often maintains his authority by force, intimidation, threats, reward and punishment, or position. Although he may or may not have a clear vision, and may or may not be steering the organization in the right direction, he's not concerned with whether anyone else agrees with what he's doing or not.</a:t>
            </a:r>
          </a:p>
        </p:txBody>
      </p:sp>
    </p:spTree>
    <p:extLst>
      <p:ext uri="{BB962C8B-B14F-4D97-AF65-F5344CB8AC3E}">
        <p14:creationId xmlns:p14="http://schemas.microsoft.com/office/powerpoint/2010/main" val="681453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2525" y="1359423"/>
            <a:ext cx="10770920"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Autocratic leadership allows quick decision-making, and eliminates arguments over how and why things get done. At the same time, however, it may reduce the likelihood of getting a range of different ideas from different people, and can treat people badly, or as if they don't matter. If, as is often true, the leader is concerned with his own power and status, he'll be looking over his shoulder, and moving to squelch any opposition to him or his ideas and decisions. Innovation or the use of others' ideas is only permissible if it's part of the leader's plan.</a:t>
            </a: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4337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Autocratic leaders often leave fear and mistrust </a:t>
            </a:r>
            <a:r>
              <a:rPr lang="ar-EG" sz="2400" b="1" dirty="0">
                <a:solidFill>
                  <a:srgbClr val="0A1F61"/>
                </a:solidFill>
                <a:latin typeface="Tajawal ExtraBold" panose="00000800000000000000" pitchFamily="2" charset="-78"/>
                <a:cs typeface="Tajawal ExtraBold" panose="00000800000000000000" pitchFamily="2" charset="-78"/>
              </a:rPr>
              <a:t>عدم الثقة</a:t>
            </a:r>
            <a:r>
              <a:rPr lang="en-US" sz="2400" b="1" dirty="0">
                <a:solidFill>
                  <a:srgbClr val="0A1F61"/>
                </a:solidFill>
                <a:latin typeface="Tajawal ExtraBold" panose="00000800000000000000" pitchFamily="2" charset="-78"/>
                <a:cs typeface="Tajawal ExtraBold" panose="00000800000000000000" pitchFamily="2" charset="-78"/>
              </a:rPr>
              <a:t> in their wake. Others in the organization tend to copy their protection of their position, and their distrust of others' ideas and motives. Often, </a:t>
            </a:r>
            <a:r>
              <a:rPr lang="en-US" sz="2400" b="1" dirty="0">
                <a:solidFill>
                  <a:srgbClr val="C00000"/>
                </a:solidFill>
                <a:latin typeface="Tajawal ExtraBold" panose="00000800000000000000" pitchFamily="2" charset="-78"/>
                <a:cs typeface="Tajawal ExtraBold" panose="00000800000000000000" pitchFamily="2" charset="-78"/>
              </a:rPr>
              <a:t>autocratically -led organizations are not particularly supportive of personal relationships</a:t>
            </a:r>
            <a:r>
              <a:rPr lang="en-US" sz="2400" b="1" dirty="0">
                <a:solidFill>
                  <a:srgbClr val="0A1F61"/>
                </a:solidFill>
                <a:latin typeface="Tajawal ExtraBold" panose="00000800000000000000" pitchFamily="2" charset="-78"/>
                <a:cs typeface="Tajawal ExtraBold" panose="00000800000000000000" pitchFamily="2" charset="-78"/>
              </a:rPr>
              <a:t>, but much more keyed to chain-of-command. Everyone has her own sphere, and protects it at all costs. </a:t>
            </a:r>
            <a:r>
              <a:rPr lang="en-US" sz="2400" b="1" dirty="0">
                <a:solidFill>
                  <a:srgbClr val="C00000"/>
                </a:solidFill>
                <a:latin typeface="Tajawal ExtraBold" panose="00000800000000000000" pitchFamily="2" charset="-78"/>
                <a:cs typeface="Tajawal ExtraBold" panose="00000800000000000000" pitchFamily="2" charset="-78"/>
              </a:rPr>
              <a:t>Communication tends to go in only one direction</a:t>
            </a:r>
            <a:r>
              <a:rPr lang="en-US" sz="2400" b="1" dirty="0">
                <a:solidFill>
                  <a:srgbClr val="0A1F61"/>
                </a:solidFill>
                <a:latin typeface="Tajawal ExtraBold" panose="00000800000000000000" pitchFamily="2" charset="-78"/>
                <a:cs typeface="Tajawal ExtraBold" panose="00000800000000000000" pitchFamily="2" charset="-78"/>
              </a:rPr>
              <a:t> - up - as a result of which rumor can become the standard way of spreading news in the organization.</a:t>
            </a:r>
          </a:p>
        </p:txBody>
      </p:sp>
    </p:spTree>
    <p:extLst>
      <p:ext uri="{BB962C8B-B14F-4D97-AF65-F5344CB8AC3E}">
        <p14:creationId xmlns:p14="http://schemas.microsoft.com/office/powerpoint/2010/main" val="1501835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616541"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its best, autocratic leadership provides a stable and secure work environment and decisive </a:t>
            </a:r>
            <a:r>
              <a:rPr lang="ar-EG" sz="2400" b="1" dirty="0">
                <a:solidFill>
                  <a:srgbClr val="0A1F61"/>
                </a:solidFill>
                <a:latin typeface="Tajawal ExtraBold" panose="00000800000000000000" pitchFamily="2" charset="-78"/>
                <a:cs typeface="Tajawal ExtraBold" panose="00000800000000000000" pitchFamily="2" charset="-78"/>
              </a:rPr>
              <a:t>حاسم</a:t>
            </a:r>
            <a:r>
              <a:rPr lang="en-US" sz="2400" b="1" dirty="0">
                <a:solidFill>
                  <a:srgbClr val="0A1F61"/>
                </a:solidFill>
                <a:latin typeface="Tajawal ExtraBold" panose="00000800000000000000" pitchFamily="2" charset="-78"/>
                <a:cs typeface="Tajawal ExtraBold" panose="00000800000000000000" pitchFamily="2" charset="-78"/>
              </a:rPr>
              <a:t>, effective leadership. All too often, however, it can sacrifice initiative, new ideas, and the individual and group development of staff members for the predictability of a highly structured, hierarchical environment where everyone knows exactly what he's supposed to do, and follows orders without question.</a:t>
            </a:r>
          </a:p>
        </p:txBody>
      </p:sp>
    </p:spTree>
    <p:extLst>
      <p:ext uri="{BB962C8B-B14F-4D97-AF65-F5344CB8AC3E}">
        <p14:creationId xmlns:p14="http://schemas.microsoft.com/office/powerpoint/2010/main" val="1903390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the above points, many autocratic leaders are not hated and feared, but rather esteemed, and even loved. It depends on their own personalities, they can be nice people, or highly charismatic, or even willing to listen to and act on others' ideas - on the organization itself (in the military, most soldiers want someone firmly in charge), on the quality of their decisions, and on the needs of the people they lead. If they're generally decent and not abusive, make good decisions for the organization, and fulfill the parent-figure or authority -figure image that most people in the organization are looking for, they can be both effective and well-respected.</a:t>
            </a:r>
          </a:p>
        </p:txBody>
      </p:sp>
    </p:spTree>
    <p:extLst>
      <p:ext uri="{BB962C8B-B14F-4D97-AF65-F5344CB8AC3E}">
        <p14:creationId xmlns:p14="http://schemas.microsoft.com/office/powerpoint/2010/main" val="2966860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a:t>
            </a:r>
            <a:r>
              <a:rPr lang="en-US" sz="2400" b="1" dirty="0">
                <a:solidFill>
                  <a:srgbClr val="C00000"/>
                </a:solidFill>
                <a:latin typeface="Tajawal ExtraBold" panose="00000800000000000000" pitchFamily="2" charset="-78"/>
                <a:cs typeface="Tajawal ExtraBold" panose="00000800000000000000" pitchFamily="2" charset="-78"/>
              </a:rPr>
              <a:t>The leader may pay attention to relationships with and among staff members</a:t>
            </a:r>
            <a:r>
              <a:rPr lang="en-US" sz="2400" b="1" dirty="0">
                <a:solidFill>
                  <a:srgbClr val="0A1F61"/>
                </a:solidFill>
                <a:latin typeface="Tajawal ExtraBold" panose="00000800000000000000" pitchFamily="2" charset="-78"/>
                <a:cs typeface="Tajawal ExtraBold" panose="00000800000000000000" pitchFamily="2" charset="-78"/>
              </a:rPr>
              <a:t>, but only in the service of keeping </a:t>
            </a:r>
            <a:r>
              <a:rPr lang="en-US" sz="2400" b="1" dirty="0">
                <a:solidFill>
                  <a:srgbClr val="C00000"/>
                </a:solidFill>
                <a:latin typeface="Tajawal ExtraBold" panose="00000800000000000000" pitchFamily="2" charset="-78"/>
                <a:cs typeface="Tajawal ExtraBold" panose="00000800000000000000" pitchFamily="2" charset="-78"/>
              </a:rPr>
              <a:t>things running smoothly</a:t>
            </a:r>
            <a:r>
              <a:rPr lang="en-US" sz="2400" b="1" dirty="0">
                <a:solidFill>
                  <a:srgbClr val="0A1F61"/>
                </a:solidFill>
                <a:latin typeface="Tajawal ExtraBold" panose="00000800000000000000" pitchFamily="2" charset="-78"/>
                <a:cs typeface="Tajawal ExtraBold" panose="00000800000000000000" pitchFamily="2" charset="-78"/>
              </a:rPr>
              <a:t>. Depending upon the nature and stability of the organization, </a:t>
            </a:r>
            <a:r>
              <a:rPr lang="en-US" sz="2400" b="1" dirty="0">
                <a:solidFill>
                  <a:srgbClr val="C00000"/>
                </a:solidFill>
                <a:latin typeface="Tajawal ExtraBold" panose="00000800000000000000" pitchFamily="2" charset="-78"/>
                <a:cs typeface="Tajawal ExtraBold" panose="00000800000000000000" pitchFamily="2" charset="-78"/>
              </a:rPr>
              <a:t>the main focus </a:t>
            </a:r>
            <a:r>
              <a:rPr lang="en-US" sz="2400" b="1" dirty="0">
                <a:solidFill>
                  <a:srgbClr val="0A1F61"/>
                </a:solidFill>
                <a:latin typeface="Tajawal ExtraBold" panose="00000800000000000000" pitchFamily="2" charset="-78"/>
                <a:cs typeface="Tajawal ExtraBold" panose="00000800000000000000" pitchFamily="2" charset="-78"/>
              </a:rPr>
              <a:t>may be on </a:t>
            </a:r>
            <a:r>
              <a:rPr lang="en-US" sz="2400" b="1" dirty="0">
                <a:solidFill>
                  <a:srgbClr val="C00000"/>
                </a:solidFill>
                <a:latin typeface="Tajawal ExtraBold" panose="00000800000000000000" pitchFamily="2" charset="-78"/>
                <a:cs typeface="Tajawal ExtraBold" panose="00000800000000000000" pitchFamily="2" charset="-78"/>
              </a:rPr>
              <a:t>funding, on strengthening the organization's systems and infrastructure </a:t>
            </a:r>
            <a:r>
              <a:rPr lang="en-US" sz="2400" b="1" dirty="0">
                <a:solidFill>
                  <a:srgbClr val="0A1F61"/>
                </a:solidFill>
                <a:latin typeface="Tajawal ExtraBold" panose="00000800000000000000" pitchFamily="2" charset="-78"/>
                <a:cs typeface="Tajawal ExtraBold" panose="00000800000000000000" pitchFamily="2" charset="-78"/>
              </a:rPr>
              <a:t>(policies, positions, equipment, etc.), or </a:t>
            </a:r>
            <a:r>
              <a:rPr lang="en-US" sz="2400" b="1" dirty="0">
                <a:solidFill>
                  <a:srgbClr val="C00000"/>
                </a:solidFill>
                <a:latin typeface="Tajawal ExtraBold" panose="00000800000000000000" pitchFamily="2" charset="-78"/>
                <a:cs typeface="Tajawal ExtraBold" panose="00000800000000000000" pitchFamily="2" charset="-78"/>
              </a:rPr>
              <a:t>on making sure day-to-day operations go well </a:t>
            </a:r>
            <a:r>
              <a:rPr lang="en-US" sz="2400" b="1" dirty="0">
                <a:solidFill>
                  <a:srgbClr val="0A1F61"/>
                </a:solidFill>
                <a:latin typeface="Tajawal ExtraBold" panose="00000800000000000000" pitchFamily="2" charset="-78"/>
                <a:cs typeface="Tajawal ExtraBold" panose="00000800000000000000" pitchFamily="2" charset="-78"/>
              </a:rPr>
              <a:t>(including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the leader's efficient, </a:t>
            </a:r>
            <a:r>
              <a:rPr lang="en-US" sz="2400" b="1" dirty="0">
                <a:solidFill>
                  <a:srgbClr val="C00000"/>
                </a:solidFill>
                <a:latin typeface="Tajawal ExtraBold" panose="00000800000000000000" pitchFamily="2" charset="-78"/>
                <a:cs typeface="Tajawal ExtraBold" panose="00000800000000000000" pitchFamily="2" charset="-78"/>
              </a:rPr>
              <a:t>a managerial leader will generally be on top of what's happening in the organization</a:t>
            </a:r>
            <a:r>
              <a:rPr lang="en-US" sz="2400" b="1" dirty="0">
                <a:solidFill>
                  <a:srgbClr val="0A1F61"/>
                </a:solidFill>
                <a:latin typeface="Tajawal ExtraBold" panose="00000800000000000000" pitchFamily="2" charset="-78"/>
                <a:cs typeface="Tajawal ExtraBold" panose="00000800000000000000" pitchFamily="2" charset="-78"/>
              </a:rPr>
              <a:t>. Depending on the size of the organization and leader’s management level, he/she'll have </a:t>
            </a:r>
            <a:r>
              <a:rPr lang="en-US" sz="2400" b="1" dirty="0">
                <a:solidFill>
                  <a:srgbClr val="C00000"/>
                </a:solidFill>
                <a:latin typeface="Tajawal ExtraBold" panose="00000800000000000000" pitchFamily="2" charset="-78"/>
                <a:cs typeface="Tajawal ExtraBold" panose="00000800000000000000" pitchFamily="2" charset="-78"/>
              </a:rPr>
              <a:t>control of the budget</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know the policies and procedures </a:t>
            </a:r>
            <a:r>
              <a:rPr lang="en-US" sz="2400" b="1" dirty="0">
                <a:solidFill>
                  <a:srgbClr val="0A1F61"/>
                </a:solidFill>
                <a:latin typeface="Tajawal ExtraBold" panose="00000800000000000000" pitchFamily="2" charset="-78"/>
                <a:cs typeface="Tajawal ExtraBold" panose="00000800000000000000" pitchFamily="2" charset="-78"/>
              </a:rPr>
              <a:t>manual inside out, be </a:t>
            </a:r>
            <a:r>
              <a:rPr lang="en-US" sz="2400" b="1" dirty="0">
                <a:solidFill>
                  <a:srgbClr val="C00000"/>
                </a:solidFill>
                <a:latin typeface="Tajawal ExtraBold" panose="00000800000000000000" pitchFamily="2" charset="-78"/>
                <a:cs typeface="Tajawal ExtraBold" panose="00000800000000000000" pitchFamily="2" charset="-78"/>
              </a:rPr>
              <a:t>aware of who's doing his job efficiently </a:t>
            </a:r>
            <a:r>
              <a:rPr lang="en-US" sz="2400" b="1" dirty="0">
                <a:solidFill>
                  <a:srgbClr val="0A1F61"/>
                </a:solidFill>
                <a:latin typeface="Tajawal ExtraBold" panose="00000800000000000000" pitchFamily="2" charset="-78"/>
                <a:cs typeface="Tajawal ExtraBold" panose="00000800000000000000" pitchFamily="2" charset="-78"/>
              </a:rPr>
              <a:t>and who's not, and deal with issues quickly and firmly as they come up. What leader won't do is steer the organization. Vision isn’t his/her business; maintaining the organization is.</a:t>
            </a:r>
          </a:p>
        </p:txBody>
      </p:sp>
    </p:spTree>
    <p:extLst>
      <p:ext uri="{BB962C8B-B14F-4D97-AF65-F5344CB8AC3E}">
        <p14:creationId xmlns:p14="http://schemas.microsoft.com/office/powerpoint/2010/main" val="2998660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In general, a well-managed organization, regardless of its leadership style, is a reasonably pleasant place to work. Staff members don 't have to worry about ambiguity, or about whether they'll get paid. As long as oversight is relatively civil - no screaming at people, no setting staff members against one another - things go along on an even keel. Good managers even try to foster friendly relationships with and among staff, because they make the organization work better.</a:t>
            </a:r>
          </a:p>
        </p:txBody>
      </p:sp>
    </p:spTree>
    <p:extLst>
      <p:ext uri="{BB962C8B-B14F-4D97-AF65-F5344CB8AC3E}">
        <p14:creationId xmlns:p14="http://schemas.microsoft.com/office/powerpoint/2010/main" val="278912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other hand, good management without a clear vision creates an organization with no sense of purpose. The organization may simply act to support the status quo, doing what it has always done in order to keep things running smoothly. That attitude neither fosters passion in staff members, nor takes account of the changing needs (and they do change) of the target population or the community. The organization may do what it does efficiently and well...but what it does may not be what it should be doing, and it won't be examining that possibility any time soon.</a:t>
            </a:r>
          </a:p>
        </p:txBody>
      </p:sp>
    </p:spTree>
    <p:extLst>
      <p:ext uri="{BB962C8B-B14F-4D97-AF65-F5344CB8AC3E}">
        <p14:creationId xmlns:p14="http://schemas.microsoft.com/office/powerpoint/2010/main" val="493009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4964" y="5565722"/>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6177" y="1959369"/>
            <a:ext cx="10315091"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Obviously, the leader of any organization </a:t>
            </a:r>
          </a:p>
          <a:p>
            <a:pPr marL="860425" indent="-342900" algn="just">
              <a:lnSpc>
                <a:spcPts val="3800"/>
              </a:lnSpc>
              <a:buFontTx/>
              <a:buChar char="-"/>
            </a:pPr>
            <a:r>
              <a:rPr lang="en-US" sz="2400" b="1" dirty="0">
                <a:solidFill>
                  <a:srgbClr val="0A1F61"/>
                </a:solidFill>
                <a:latin typeface="Tajawal ExtraBold" panose="00000800000000000000" pitchFamily="2" charset="-78"/>
                <a:cs typeface="Tajawal ExtraBold" panose="00000800000000000000" pitchFamily="2" charset="-78"/>
              </a:rPr>
              <a:t>as well as any other administrator - has to be</a:t>
            </a:r>
          </a:p>
          <a:p>
            <a:pPr marL="517525" algn="just">
              <a:lnSpc>
                <a:spcPts val="3800"/>
              </a:lnSpc>
            </a:pPr>
            <a:r>
              <a:rPr lang="en-US" sz="2400" b="1" dirty="0">
                <a:solidFill>
                  <a:srgbClr val="0A1F61"/>
                </a:solidFill>
                <a:latin typeface="Tajawal ExtraBold" panose="00000800000000000000" pitchFamily="2" charset="-78"/>
                <a:cs typeface="Tajawal ExtraBold" panose="00000800000000000000" pitchFamily="2" charset="-78"/>
              </a:rPr>
              <a:t>a manager at least some of the time. Many are in fact excellent managers, and keep the organization running smoothly on a number of levels. The issue here is the style that person adopts as a leader. If the leader sees management as the primary purpose, he/she's a managerial leader, and will have a very different slant on leadership than if the style is essentially democratic, for instance.</a:t>
            </a:r>
          </a:p>
        </p:txBody>
      </p:sp>
      <p:pic>
        <p:nvPicPr>
          <p:cNvPr id="11" name="Picture 10" descr="Diagram&#10;&#10;Description automatically generated">
            <a:extLst>
              <a:ext uri="{FF2B5EF4-FFF2-40B4-BE49-F238E27FC236}">
                <a16:creationId xmlns:a16="http://schemas.microsoft.com/office/drawing/2014/main" id="{4C6DA0F6-EA64-82A6-715B-F0F6D0F286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13979" y="206859"/>
            <a:ext cx="3742241" cy="2806681"/>
          </a:xfrm>
          <a:prstGeom prst="rect">
            <a:avLst/>
          </a:prstGeom>
        </p:spPr>
      </p:pic>
    </p:spTree>
    <p:extLst>
      <p:ext uri="{BB962C8B-B14F-4D97-AF65-F5344CB8AC3E}">
        <p14:creationId xmlns:p14="http://schemas.microsoft.com/office/powerpoint/2010/main" val="311419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a:t>
            </a:r>
            <a:r>
              <a:rPr lang="en-US" sz="2400" b="1" dirty="0">
                <a:solidFill>
                  <a:srgbClr val="C00000"/>
                </a:solidFill>
                <a:latin typeface="Tajawal ExtraBold" panose="00000800000000000000" pitchFamily="2" charset="-78"/>
                <a:cs typeface="Tajawal ExtraBold" panose="00000800000000000000" pitchFamily="2" charset="-78"/>
              </a:rPr>
              <a:t>looks at his/her and others' positions in terms of responsibilities</a:t>
            </a:r>
            <a:r>
              <a:rPr lang="en-US" sz="2400" b="1" dirty="0">
                <a:solidFill>
                  <a:srgbClr val="0A1F61"/>
                </a:solidFill>
                <a:latin typeface="Tajawal ExtraBold" panose="00000800000000000000" pitchFamily="2" charset="-78"/>
                <a:cs typeface="Tajawal ExtraBold" panose="00000800000000000000" pitchFamily="2" charset="-78"/>
              </a:rPr>
              <a:t> rather than status, and </a:t>
            </a:r>
            <a:r>
              <a:rPr lang="en-US" sz="2400" b="1" dirty="0">
                <a:solidFill>
                  <a:srgbClr val="C00000"/>
                </a:solidFill>
                <a:latin typeface="Tajawal ExtraBold" panose="00000800000000000000" pitchFamily="2" charset="-78"/>
                <a:cs typeface="Tajawal ExtraBold" panose="00000800000000000000" pitchFamily="2" charset="-78"/>
              </a:rPr>
              <a:t>often consults in decision-making</a:t>
            </a:r>
            <a:r>
              <a:rPr lang="en-US" sz="2400" b="1" dirty="0">
                <a:solidFill>
                  <a:srgbClr val="0A1F61"/>
                </a:solidFill>
                <a:latin typeface="Tajawal ExtraBold" panose="00000800000000000000" pitchFamily="2" charset="-78"/>
                <a:cs typeface="Tajawal ExtraBold" panose="00000800000000000000" pitchFamily="2" charset="-78"/>
              </a:rPr>
              <a:t>. While he/she solicits, values, and takes into account others' opinions, however, the leader sees the </a:t>
            </a:r>
            <a:r>
              <a:rPr lang="en-US" sz="2400" b="1" dirty="0">
                <a:solidFill>
                  <a:srgbClr val="C00000"/>
                </a:solidFill>
                <a:latin typeface="Tajawal ExtraBold" panose="00000800000000000000" pitchFamily="2" charset="-78"/>
                <a:cs typeface="Tajawal ExtraBold" panose="00000800000000000000" pitchFamily="2" charset="-78"/>
              </a:rPr>
              <a:t>ultimate responsibility for decision-making as his/her own</a:t>
            </a:r>
            <a:r>
              <a:rPr lang="en-US" sz="2400" b="1" dirty="0">
                <a:solidFill>
                  <a:srgbClr val="0A1F61"/>
                </a:solidFill>
                <a:latin typeface="Tajawal ExtraBold" panose="00000800000000000000" pitchFamily="2" charset="-78"/>
                <a:cs typeface="Tajawal ExtraBold" panose="00000800000000000000" pitchFamily="2" charset="-78"/>
              </a:rPr>
              <a:t>. The leader accepts that authority also means the buck stops with him. Although he/she sees the organization as a cooperative venture, he knows that he ultimately has to face the consequences of the decisions alone. </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Democratic leadership invites the participation of staff members and others, not only in decision-making, but in shaping the organization's vision.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a:t>
            </a:r>
            <a:r>
              <a:rPr lang="en-US" sz="2400" b="1" dirty="0">
                <a:solidFill>
                  <a:srgbClr val="C00000"/>
                </a:solidFill>
                <a:latin typeface="Tajawal ExtraBold" panose="00000800000000000000" pitchFamily="2" charset="-78"/>
                <a:cs typeface="Tajawal ExtraBold" panose="00000800000000000000" pitchFamily="2" charset="-78"/>
              </a:rPr>
              <a:t>socialization</a:t>
            </a:r>
            <a:r>
              <a:rPr lang="en-US" sz="2400" b="1" dirty="0">
                <a:solidFill>
                  <a:srgbClr val="0A1F61"/>
                </a:solidFill>
                <a:latin typeface="Tajawal ExtraBold" panose="00000800000000000000" pitchFamily="2" charset="-78"/>
                <a:cs typeface="Tajawal ExtraBold" panose="00000800000000000000" pitchFamily="2" charset="-78"/>
              </a:rPr>
              <a:t> often happens.) It helps people feel valued when their opinions are solicited, and even more so if those opinions are incorporated into a </a:t>
            </a:r>
            <a:r>
              <a:rPr lang="en-US" sz="2400" b="1" dirty="0">
                <a:solidFill>
                  <a:srgbClr val="C00000"/>
                </a:solidFill>
                <a:latin typeface="Tajawal ExtraBold" panose="00000800000000000000" pitchFamily="2" charset="-78"/>
                <a:cs typeface="Tajawal ExtraBold" panose="00000800000000000000" pitchFamily="2" charset="-78"/>
              </a:rPr>
              <a:t>final decision </a:t>
            </a:r>
            <a:r>
              <a:rPr lang="en-US" sz="2400" b="1" dirty="0">
                <a:solidFill>
                  <a:srgbClr val="0A1F61"/>
                </a:solidFill>
                <a:latin typeface="Tajawal ExtraBold" panose="00000800000000000000" pitchFamily="2" charset="-78"/>
                <a:cs typeface="Tajawal ExtraBold" panose="00000800000000000000" pitchFamily="2" charset="-78"/>
              </a:rPr>
              <a:t>or policy.</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 democratic leadership doesn't necessarily do - although it can - is establish staff ownership of the organization and its goals. Although everyone may be asked for ideas or opinions, not all of those are used or incorporated in the workings of the organization. If there is no real discussion of ideas, with a resulting general agreement, a sense of ownership is unlikely. Thus, democratic leadership may have some of the drawbacks of autocratic leadership - a lack of buy-in - without the advantages of quick and clear decision-making that comes with the elimination of consultation.</a:t>
            </a:r>
          </a:p>
        </p:txBody>
      </p:sp>
    </p:spTree>
    <p:extLst>
      <p:ext uri="{BB962C8B-B14F-4D97-AF65-F5344CB8AC3E}">
        <p14:creationId xmlns:p14="http://schemas.microsoft.com/office/powerpoint/2010/main" val="1011478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Rounded Corners 1">
            <a:extLst>
              <a:ext uri="{FF2B5EF4-FFF2-40B4-BE49-F238E27FC236}">
                <a16:creationId xmlns:a16="http://schemas.microsoft.com/office/drawing/2014/main" id="{A40E13E0-2865-A74D-4AD6-0796322745B5}"/>
              </a:ext>
            </a:extLst>
          </p:cNvPr>
          <p:cNvSpPr/>
          <p:nvPr/>
        </p:nvSpPr>
        <p:spPr>
          <a:xfrm>
            <a:off x="3584087" y="1073185"/>
            <a:ext cx="4690753"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0A1F61"/>
                </a:solidFill>
                <a:latin typeface="Tajawal ExtraBold" panose="00000800000000000000" pitchFamily="2" charset="-78"/>
                <a:cs typeface="Tajawal ExtraBold" panose="00000800000000000000" pitchFamily="2" charset="-78"/>
              </a:rPr>
              <a:t>Steve Jobs</a:t>
            </a:r>
          </a:p>
          <a:p>
            <a:pPr algn="ctr"/>
            <a:r>
              <a:rPr lang="en-US" sz="4800" dirty="0">
                <a:ln w="0"/>
                <a:solidFill>
                  <a:srgbClr val="0A1F61"/>
                </a:solidFill>
                <a:effectLst>
                  <a:outerShdw blurRad="38100" dist="19050" dir="2700000" algn="tl" rotWithShape="0">
                    <a:schemeClr val="dk1">
                      <a:alpha val="40000"/>
                    </a:schemeClr>
                  </a:outerShdw>
                </a:effectLst>
              </a:rPr>
              <a:t>Case Study</a:t>
            </a:r>
          </a:p>
        </p:txBody>
      </p:sp>
      <p:pic>
        <p:nvPicPr>
          <p:cNvPr id="3" name="Picture 2" descr="Logo&#10;&#10;Description automatically generated">
            <a:extLst>
              <a:ext uri="{FF2B5EF4-FFF2-40B4-BE49-F238E27FC236}">
                <a16:creationId xmlns:a16="http://schemas.microsoft.com/office/drawing/2014/main" id="{FACBCF79-10A2-13DA-5DB0-B13DD50913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39533" y="2934665"/>
            <a:ext cx="3807284" cy="2508894"/>
          </a:xfrm>
          <a:prstGeom prst="rect">
            <a:avLst/>
          </a:prstGeom>
        </p:spPr>
      </p:pic>
      <p:sp>
        <p:nvSpPr>
          <p:cNvPr id="4" name="Rectangle: Rounded Corners 3">
            <a:extLst>
              <a:ext uri="{FF2B5EF4-FFF2-40B4-BE49-F238E27FC236}">
                <a16:creationId xmlns:a16="http://schemas.microsoft.com/office/drawing/2014/main" id="{2089E8FE-1161-E504-AD07-E042345FF7AF}"/>
              </a:ext>
            </a:extLst>
          </p:cNvPr>
          <p:cNvSpPr/>
          <p:nvPr/>
        </p:nvSpPr>
        <p:spPr>
          <a:xfrm>
            <a:off x="1873660" y="3322996"/>
            <a:ext cx="3807284"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C00000"/>
                </a:solidFill>
                <a:latin typeface="Tajawal ExtraBold" panose="00000800000000000000" pitchFamily="2" charset="-78"/>
                <a:cs typeface="Tajawal ExtraBold" panose="00000800000000000000" pitchFamily="2" charset="-78"/>
              </a:rPr>
              <a:t>2 Videos</a:t>
            </a:r>
            <a:endParaRPr lang="en-US" sz="4800"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375922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A collaborative leader tries to involve everyone in the organization in leadership</a:t>
            </a:r>
            <a:r>
              <a:rPr lang="en-US" sz="2400" b="1" dirty="0">
                <a:solidFill>
                  <a:srgbClr val="0A1F61"/>
                </a:solidFill>
                <a:latin typeface="Tajawal ExtraBold" panose="00000800000000000000" pitchFamily="2" charset="-78"/>
                <a:cs typeface="Tajawal ExtraBold" panose="00000800000000000000" pitchFamily="2" charset="-78"/>
              </a:rPr>
              <a:t>. The leader is truly first among equals, in that he/she may </a:t>
            </a:r>
            <a:r>
              <a:rPr lang="en-US" sz="2400" b="1" dirty="0">
                <a:solidFill>
                  <a:srgbClr val="C00000"/>
                </a:solidFill>
                <a:latin typeface="Tajawal ExtraBold" panose="00000800000000000000" pitchFamily="2" charset="-78"/>
                <a:cs typeface="Tajawal ExtraBold" panose="00000800000000000000" pitchFamily="2" charset="-78"/>
              </a:rPr>
              <a:t>initiate discussion</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pinpoint problems or issues that need to be addressed</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keep track of the organization as a whole</a:t>
            </a:r>
            <a:r>
              <a:rPr lang="en-US" sz="2400" b="1" dirty="0">
                <a:solidFill>
                  <a:srgbClr val="0A1F61"/>
                </a:solidFill>
                <a:latin typeface="Tajawal ExtraBold" panose="00000800000000000000" pitchFamily="2" charset="-78"/>
                <a:cs typeface="Tajawal ExtraBold" panose="00000800000000000000" pitchFamily="2" charset="-78"/>
              </a:rPr>
              <a:t>, rather than of one particular job. But </a:t>
            </a:r>
            <a:r>
              <a:rPr lang="en-US" sz="2400" b="1" dirty="0">
                <a:solidFill>
                  <a:srgbClr val="C00000"/>
                </a:solidFill>
                <a:latin typeface="Tajawal ExtraBold" panose="00000800000000000000" pitchFamily="2" charset="-78"/>
                <a:cs typeface="Tajawal ExtraBold" panose="00000800000000000000" pitchFamily="2" charset="-78"/>
              </a:rPr>
              <a:t>decisions are made through a collaborative process of discussion</a:t>
            </a:r>
            <a:r>
              <a:rPr lang="en-US" sz="2400" b="1" dirty="0">
                <a:solidFill>
                  <a:srgbClr val="0A1F61"/>
                </a:solidFill>
                <a:latin typeface="Tajawal ExtraBold" panose="00000800000000000000" pitchFamily="2" charset="-78"/>
                <a:cs typeface="Tajawal ExtraBold" panose="00000800000000000000" pitchFamily="2" charset="-78"/>
              </a:rPr>
              <a:t>, and some form of </a:t>
            </a:r>
            <a:r>
              <a:rPr lang="en-US" sz="2400" b="1" dirty="0">
                <a:solidFill>
                  <a:srgbClr val="C00000"/>
                </a:solidFill>
                <a:latin typeface="Tajawal ExtraBold" panose="00000800000000000000" pitchFamily="2" charset="-78"/>
                <a:cs typeface="Tajawal ExtraBold" panose="00000800000000000000" pitchFamily="2" charset="-78"/>
              </a:rPr>
              <a:t>either majority or consensus agreement</a:t>
            </a:r>
            <a:r>
              <a:rPr lang="en-US" sz="2400" b="1" dirty="0">
                <a:solidFill>
                  <a:srgbClr val="0A1F61"/>
                </a:solidFill>
                <a:latin typeface="Tajawal ExtraBold" panose="00000800000000000000" pitchFamily="2" charset="-78"/>
                <a:cs typeface="Tajawal ExtraBold" panose="00000800000000000000" pitchFamily="2" charset="-78"/>
              </a:rPr>
              <a: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collaborative leader has to let go of the need for control or power or status if leader is to be effective.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goal is to foster the collaborative process, and </a:t>
            </a:r>
            <a:r>
              <a:rPr lang="en-US" sz="2400" b="1" dirty="0">
                <a:solidFill>
                  <a:srgbClr val="C00000"/>
                </a:solidFill>
                <a:latin typeface="Tajawal ExtraBold" panose="00000800000000000000" pitchFamily="2" charset="-78"/>
                <a:cs typeface="Tajawal ExtraBold" panose="00000800000000000000" pitchFamily="2" charset="-78"/>
              </a:rPr>
              <a:t>to empower the group </a:t>
            </a:r>
            <a:r>
              <a:rPr lang="en-US" sz="2400" b="1" dirty="0">
                <a:solidFill>
                  <a:srgbClr val="0A1F61"/>
                </a:solidFill>
                <a:latin typeface="Tajawal ExtraBold" panose="00000800000000000000" pitchFamily="2" charset="-78"/>
                <a:cs typeface="Tajawal ExtraBold" panose="00000800000000000000" pitchFamily="2" charset="-78"/>
              </a:rPr>
              <a:t>- whether the staff and others involved in an organization, or the individuals and organizations participating in a community initiative - to control the vision and the workings of the organization.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 must trust that, if people have all the relevant information, they'll make good decisions...and must make sure that they have that information, and provide the facilitation that assures those good decisions.</a:t>
            </a:r>
          </a:p>
        </p:txBody>
      </p:sp>
    </p:spTree>
    <p:extLst>
      <p:ext uri="{BB962C8B-B14F-4D97-AF65-F5344CB8AC3E}">
        <p14:creationId xmlns:p14="http://schemas.microsoft.com/office/powerpoint/2010/main" val="1948846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Collaborative leadership comes as close as possible to ensuring that members of the organization buy into its vision and decisions, since they are directly involved in creating them.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also comes closest to reflecting the concepts of equality and empowerment included in the philosophy and mission of so many grass roots and community-based organizations. It thus removes much of the distrust that often exists between line staff and administrators.</a:t>
            </a:r>
          </a:p>
        </p:txBody>
      </p:sp>
    </p:spTree>
    <p:extLst>
      <p:ext uri="{BB962C8B-B14F-4D97-AF65-F5344CB8AC3E}">
        <p14:creationId xmlns:p14="http://schemas.microsoft.com/office/powerpoint/2010/main" val="185626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collaborative leader: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Sustaining hope and participation.</a:t>
            </a:r>
            <a:r>
              <a:rPr lang="en-US" sz="2400" b="1" dirty="0">
                <a:solidFill>
                  <a:srgbClr val="0A1F61"/>
                </a:solidFill>
                <a:latin typeface="Tajawal ExtraBold" panose="00000800000000000000" pitchFamily="2" charset="-78"/>
                <a:cs typeface="Tajawal ExtraBold" panose="00000800000000000000" pitchFamily="2" charset="-78"/>
              </a:rPr>
              <a:t> Reaching goals may take a long time. The collaborative leader both helps the group set interim goals so it can see progress, and, by example and in other ways, helps to maintain the passion and commitment to keep going when there's no end in sight.</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leaders also generally foster close relationships among staff members, making for more communication and cross-fertilization in their work, and leading to more effective ways to accomplish the organization's goals.</a:t>
            </a:r>
          </a:p>
        </p:txBody>
      </p:sp>
    </p:spTree>
    <p:extLst>
      <p:ext uri="{BB962C8B-B14F-4D97-AF65-F5344CB8AC3E}">
        <p14:creationId xmlns:p14="http://schemas.microsoft.com/office/powerpoint/2010/main" val="44591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downside, management can be neglected in favor of building a collaborative organization. Even more to the point, collaborative decision-making can be excruciating. Depending upon the group, ideas can be talked to death, and insignificant disagreements about insignificant areas of policy can take hours to resolve.</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decision-making can be democratic - based on a majority vote after discussion - or dependent on arriving at consensus, with a range of possibilities in between. Consensus decision-making is particularly difficult, in that it requires everyone to agree before a decision can be made. </a:t>
            </a:r>
          </a:p>
        </p:txBody>
      </p:sp>
    </p:spTree>
    <p:extLst>
      <p:ext uri="{BB962C8B-B14F-4D97-AF65-F5344CB8AC3E}">
        <p14:creationId xmlns:p14="http://schemas.microsoft.com/office/powerpoint/2010/main" val="157557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A diagram with arrows pointing to the top&#10;&#10;Description automatically generated">
            <a:extLst>
              <a:ext uri="{FF2B5EF4-FFF2-40B4-BE49-F238E27FC236}">
                <a16:creationId xmlns:a16="http://schemas.microsoft.com/office/drawing/2014/main" id="{E66DC30C-5BAD-BAC6-EA7C-5FD7C6C0AE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09750" y="1481137"/>
            <a:ext cx="10093982" cy="4587154"/>
          </a:xfrm>
          <a:prstGeom prst="rect">
            <a:avLst/>
          </a:prstGeom>
        </p:spPr>
      </p:pic>
      <p:sp>
        <p:nvSpPr>
          <p:cNvPr id="12" name="Rectangle 11">
            <a:extLst>
              <a:ext uri="{FF2B5EF4-FFF2-40B4-BE49-F238E27FC236}">
                <a16:creationId xmlns:a16="http://schemas.microsoft.com/office/drawing/2014/main" id="{7C1CB047-338F-3373-E12E-13CCC4267941}"/>
              </a:ext>
            </a:extLst>
          </p:cNvPr>
          <p:cNvSpPr/>
          <p:nvPr/>
        </p:nvSpPr>
        <p:spPr>
          <a:xfrm>
            <a:off x="651740" y="1947553"/>
            <a:ext cx="1640198" cy="87877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chemeClr val="tx1"/>
                </a:solidFill>
              </a:rPr>
              <a:t>Live</a:t>
            </a:r>
          </a:p>
        </p:txBody>
      </p:sp>
      <p:sp>
        <p:nvSpPr>
          <p:cNvPr id="13" name="TextBox 12">
            <a:extLst>
              <a:ext uri="{FF2B5EF4-FFF2-40B4-BE49-F238E27FC236}">
                <a16:creationId xmlns:a16="http://schemas.microsoft.com/office/drawing/2014/main" id="{A10E723D-F790-C588-FD2D-1F705BAAD686}"/>
              </a:ext>
            </a:extLst>
          </p:cNvPr>
          <p:cNvSpPr txBox="1"/>
          <p:nvPr/>
        </p:nvSpPr>
        <p:spPr>
          <a:xfrm>
            <a:off x="6096000" y="5883625"/>
            <a:ext cx="1930337"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ar-EG" i="1" dirty="0">
                <a:ln w="0"/>
                <a:solidFill>
                  <a:schemeClr val="tx1"/>
                </a:solidFill>
                <a:effectLst>
                  <a:outerShdw blurRad="38100" dist="19050" dir="2700000" algn="tl" rotWithShape="0">
                    <a:schemeClr val="dk1">
                      <a:alpha val="40000"/>
                    </a:schemeClr>
                  </a:outerShdw>
                </a:effectLst>
              </a:rPr>
              <a:t>نموذج </a:t>
            </a:r>
            <a:r>
              <a:rPr lang="ar-EG" i="1" dirty="0" err="1">
                <a:ln w="0"/>
                <a:solidFill>
                  <a:schemeClr val="tx1"/>
                </a:solidFill>
                <a:effectLst>
                  <a:outerShdw blurRad="38100" dist="19050" dir="2700000" algn="tl" rotWithShape="0">
                    <a:schemeClr val="dk1">
                      <a:alpha val="40000"/>
                    </a:schemeClr>
                  </a:outerShdw>
                </a:effectLst>
              </a:rPr>
              <a:t>تانينباوم</a:t>
            </a:r>
            <a:r>
              <a:rPr lang="ar-EG" i="1" dirty="0">
                <a:ln w="0"/>
                <a:solidFill>
                  <a:schemeClr val="tx1"/>
                </a:solidFill>
                <a:effectLst>
                  <a:outerShdw blurRad="38100" dist="19050" dir="2700000" algn="tl" rotWithShape="0">
                    <a:schemeClr val="dk1">
                      <a:alpha val="40000"/>
                    </a:schemeClr>
                  </a:outerShdw>
                </a:effectLst>
              </a:rPr>
              <a:t> </a:t>
            </a:r>
            <a:r>
              <a:rPr lang="ar-EG" i="1" dirty="0" err="1">
                <a:ln w="0"/>
                <a:solidFill>
                  <a:schemeClr val="tx1"/>
                </a:solidFill>
                <a:effectLst>
                  <a:outerShdw blurRad="38100" dist="19050" dir="2700000" algn="tl" rotWithShape="0">
                    <a:schemeClr val="dk1">
                      <a:alpha val="40000"/>
                    </a:schemeClr>
                  </a:outerShdw>
                </a:effectLst>
              </a:rPr>
              <a:t>وشميت</a:t>
            </a:r>
            <a:r>
              <a:rPr lang="ar-EG" i="1" dirty="0">
                <a:ln w="0"/>
                <a:solidFill>
                  <a:schemeClr val="tx1"/>
                </a:solidFill>
                <a:effectLst>
                  <a:outerShdw blurRad="38100" dist="19050" dir="2700000" algn="tl" rotWithShape="0">
                    <a:schemeClr val="dk1">
                      <a:alpha val="40000"/>
                    </a:schemeClr>
                  </a:outerShdw>
                </a:effectLst>
              </a:rPr>
              <a:t> </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484330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7"/>
          <a:srcRect l="26884" t="45540" r="31233" b="19671"/>
          <a:stretch/>
        </p:blipFill>
        <p:spPr>
          <a:xfrm>
            <a:off x="2104290" y="1414884"/>
            <a:ext cx="9793651" cy="4575717"/>
          </a:xfrm>
          <a:prstGeom prst="rect">
            <a:avLst/>
          </a:prstGeom>
        </p:spPr>
      </p:pic>
    </p:spTree>
    <p:extLst>
      <p:ext uri="{BB962C8B-B14F-4D97-AF65-F5344CB8AC3E}">
        <p14:creationId xmlns:p14="http://schemas.microsoft.com/office/powerpoint/2010/main" val="367282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
        <p:nvSpPr>
          <p:cNvPr id="10" name="TextBox 9">
            <a:extLst>
              <a:ext uri="{FF2B5EF4-FFF2-40B4-BE49-F238E27FC236}">
                <a16:creationId xmlns:a16="http://schemas.microsoft.com/office/drawing/2014/main" id="{F1E4A7E8-0792-2788-838C-F19F87ACE417}"/>
              </a:ext>
            </a:extLst>
          </p:cNvPr>
          <p:cNvSpPr txBox="1"/>
          <p:nvPr/>
        </p:nvSpPr>
        <p:spPr>
          <a:xfrm>
            <a:off x="11185084" y="2020156"/>
            <a:ext cx="757052" cy="369332"/>
          </a:xfrm>
          <a:prstGeom prst="rect">
            <a:avLst/>
          </a:prstGeom>
          <a:noFill/>
        </p:spPr>
        <p:txBody>
          <a:bodyPr wrap="square">
            <a:spAutoFit/>
          </a:bodyPr>
          <a:lstStyle/>
          <a:p>
            <a:r>
              <a:rPr lang="ar-EG" dirty="0"/>
              <a:t>تنازل</a:t>
            </a:r>
            <a:endParaRPr lang="en-US" dirty="0"/>
          </a:p>
        </p:txBody>
      </p:sp>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6">
            <a:extLst>
              <a:ext uri="{28A0092B-C50C-407E-A947-70E740481C1C}">
                <a14:useLocalDpi xmlns:a14="http://schemas.microsoft.com/office/drawing/2010/main" val="0"/>
              </a:ext>
            </a:extLst>
          </a:blip>
          <a:srcRect l="28107" t="44188" r="32849" b="24521"/>
          <a:stretch/>
        </p:blipFill>
        <p:spPr>
          <a:xfrm>
            <a:off x="1874165" y="1610200"/>
            <a:ext cx="10000624" cy="4508293"/>
          </a:xfrm>
          <a:prstGeom prst="rect">
            <a:avLst/>
          </a:prstGeom>
        </p:spPr>
      </p:pic>
      <p:sp>
        <p:nvSpPr>
          <p:cNvPr id="9" name="Rectangle 8">
            <a:extLst>
              <a:ext uri="{FF2B5EF4-FFF2-40B4-BE49-F238E27FC236}">
                <a16:creationId xmlns:a16="http://schemas.microsoft.com/office/drawing/2014/main" id="{62FDDA4C-4643-FA32-51B7-2B5DD05E59DE}"/>
              </a:ext>
            </a:extLst>
          </p:cNvPr>
          <p:cNvSpPr/>
          <p:nvPr/>
        </p:nvSpPr>
        <p:spPr>
          <a:xfrm>
            <a:off x="1710046" y="1598325"/>
            <a:ext cx="6947065" cy="1533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76363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569933" y="198492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a:t>
            </a:r>
            <a:r>
              <a:rPr lang="en-US" sz="2400" b="1" dirty="0">
                <a:solidFill>
                  <a:srgbClr val="FF0000"/>
                </a:solidFill>
                <a:latin typeface="Tajawal ExtraBold" panose="00000800000000000000" pitchFamily="2" charset="-78"/>
                <a:cs typeface="Tajawal ExtraBold" panose="00000800000000000000" pitchFamily="2" charset="-78"/>
              </a:rPr>
              <a:t>leader uses a range of different styles at different times.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a:t>
            </a:r>
            <a:r>
              <a:rPr lang="en-US" sz="2400" b="1" dirty="0">
                <a:solidFill>
                  <a:srgbClr val="FF0000"/>
                </a:solidFill>
                <a:latin typeface="Tajawal ExtraBold" panose="00000800000000000000" pitchFamily="2" charset="-78"/>
                <a:cs typeface="Tajawal ExtraBold" panose="00000800000000000000" pitchFamily="2" charset="-78"/>
              </a:rPr>
              <a:t>that different styles may be appropriate at different times, and for different purposes.</a:t>
            </a:r>
          </a:p>
          <a:p>
            <a:pPr marL="974725" indent="-457200" algn="just">
              <a:lnSpc>
                <a:spcPts val="3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 an emergency, </a:t>
            </a:r>
            <a:r>
              <a:rPr lang="en-US" sz="2400" b="1" dirty="0">
                <a:solidFill>
                  <a:srgbClr val="0A1F61"/>
                </a:solidFill>
                <a:latin typeface="Tajawal ExtraBold" panose="00000800000000000000" pitchFamily="2" charset="-78"/>
                <a:cs typeface="Tajawal ExtraBold" panose="00000800000000000000" pitchFamily="2" charset="-78"/>
              </a:rPr>
              <a:t>no one would suggest sitting down and making a group decision about what to do. </a:t>
            </a:r>
            <a:r>
              <a:rPr lang="en-US" sz="2400" b="1" dirty="0">
                <a:solidFill>
                  <a:srgbClr val="FF0000"/>
                </a:solidFill>
                <a:latin typeface="Tajawal ExtraBold" panose="00000800000000000000" pitchFamily="2" charset="-78"/>
                <a:cs typeface="Tajawal ExtraBold" panose="00000800000000000000" pitchFamily="2" charset="-78"/>
              </a:rPr>
              <a:t>There has to be decisive action, and one person has to take it </a:t>
            </a:r>
            <a:r>
              <a:rPr lang="en-US" sz="2400" b="1" dirty="0">
                <a:solidFill>
                  <a:srgbClr val="0A1F61"/>
                </a:solidFill>
                <a:latin typeface="Tajawal ExtraBold" panose="00000800000000000000" pitchFamily="2" charset="-78"/>
                <a:cs typeface="Tajawal ExtraBold" panose="00000800000000000000" pitchFamily="2" charset="-78"/>
              </a:rPr>
              <a:t>as soon as possible.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Good leaders usually have a style that they consciously use most of the time, but they're not rigid. They change as necessary to deal with whatever comes up.</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C00000"/>
                </a:solidFill>
                <a:latin typeface="Tajawal ExtraBold" panose="00000800000000000000" pitchFamily="2" charset="-78"/>
                <a:cs typeface="Tajawal ExtraBold" panose="00000800000000000000" pitchFamily="2" charset="-78"/>
              </a:rPr>
              <a:t>Leadership style must be consistent with what people in the organization expect</a:t>
            </a:r>
            <a:r>
              <a:rPr lang="en-US" sz="2400" b="1" dirty="0">
                <a:solidFill>
                  <a:srgbClr val="0A1F61"/>
                </a:solidFill>
                <a:latin typeface="Tajawal ExtraBold" panose="00000800000000000000" pitchFamily="2" charset="-78"/>
                <a:cs typeface="Tajawal ExtraBold" panose="00000800000000000000" pitchFamily="2" charset="-78"/>
              </a:rPr>
              <a: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50026" y="1308743"/>
            <a:ext cx="11122650" cy="4910768"/>
          </a:xfrm>
          <a:prstGeom prst="rect">
            <a:avLst/>
          </a:prstGeom>
          <a:noFill/>
        </p:spPr>
        <p:txBody>
          <a:bodyPr wrap="square" rtlCol="0">
            <a:spAutoFit/>
          </a:bodyPr>
          <a:lstStyle/>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you're trying to turn a system that's been autocratic into a collaborative one, you have to accept that most people in the system not only won't welcome the change, and that some won't even understand what you're suggesting. You also have to accept that they've probably developed their own methods of getting around the rigidity of the system that they'll continue to use, even if the system is no longer rigid. </a:t>
            </a:r>
          </a:p>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It can take a long time just to get your ideas across, and longer to help people overcome their suspicions and break old habits. A few may never be able to. You need patience, and the willingness to act occasionally in ways you'd rather not.</a:t>
            </a:r>
          </a:p>
        </p:txBody>
      </p:sp>
    </p:spTree>
    <p:extLst>
      <p:ext uri="{BB962C8B-B14F-4D97-AF65-F5344CB8AC3E}">
        <p14:creationId xmlns:p14="http://schemas.microsoft.com/office/powerpoint/2010/main" val="723254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a:t>
            </a:r>
            <a:r>
              <a:rPr lang="en-US" sz="2400" b="1" dirty="0">
                <a:solidFill>
                  <a:srgbClr val="C00000"/>
                </a:solidFill>
                <a:latin typeface="Tajawal ExtraBold" panose="00000800000000000000" pitchFamily="2" charset="-78"/>
                <a:cs typeface="Tajawal ExtraBold" panose="00000800000000000000" pitchFamily="2" charset="-78"/>
              </a:rPr>
              <a:t>your style needs to be consistent with the goals, mission, and philosophy of your organization</a:t>
            </a:r>
            <a:r>
              <a:rPr lang="en-US" sz="2400" b="1" dirty="0">
                <a:solidFill>
                  <a:srgbClr val="0A1F61"/>
                </a:solidFill>
                <a:latin typeface="Tajawal ExtraBold" panose="00000800000000000000" pitchFamily="2" charset="-78"/>
                <a:cs typeface="Tajawal ExtraBold" panose="00000800000000000000" pitchFamily="2" charset="-78"/>
              </a:rPr>
              <a:t>.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458711" y="213527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6228008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Most real leaders use a combination of styles.</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56817"/>
            <a:ext cx="11182026"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8" y="1308743"/>
            <a:ext cx="10493258" cy="4708981"/>
          </a:xfrm>
          <a:prstGeom prst="rect">
            <a:avLst/>
          </a:prstGeom>
          <a:noFill/>
        </p:spPr>
        <p:txBody>
          <a:bodyPr wrap="square" rtlCol="0">
            <a:spAutoFit/>
          </a:bodyPr>
          <a:lstStyle/>
          <a:p>
            <a:pPr marL="569913" indent="-511175" algn="just">
              <a:buFont typeface="+mj-lt"/>
              <a:buAutoNum type="arabicParenR"/>
            </a:pPr>
            <a:r>
              <a:rPr lang="en-US" sz="2400" b="1" dirty="0">
                <a:solidFill>
                  <a:srgbClr val="C00000"/>
                </a:solidFill>
                <a:latin typeface="Tajawal ExtraBold" panose="00000800000000000000" pitchFamily="2" charset="-78"/>
                <a:cs typeface="Tajawal ExtraBold" panose="00000800000000000000" pitchFamily="2" charset="-78"/>
              </a:rPr>
              <a:t>Start with yourself.</a:t>
            </a:r>
          </a:p>
          <a:p>
            <a:pPr marL="795338" indent="-331788"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Use what you know about your own personality, and about how you've exercised leadership in the past. Neither of these has to determine what you choose now - people can change, especially if they believe that what they've done before was ineffective or inconsistent with their values - but it's important to be honest with yourself about who you are. That honesty has </a:t>
            </a:r>
            <a:r>
              <a:rPr lang="en-US" sz="2400" b="1" dirty="0">
                <a:solidFill>
                  <a:srgbClr val="C00000"/>
                </a:solidFill>
                <a:latin typeface="Tajawal ExtraBold" panose="00000800000000000000" pitchFamily="2" charset="-78"/>
                <a:cs typeface="Tajawal ExtraBold" panose="00000800000000000000" pitchFamily="2" charset="-78"/>
              </a:rPr>
              <a:t>two aspects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First</a:t>
            </a:r>
            <a:r>
              <a:rPr lang="en-US" sz="2200" b="1" dirty="0">
                <a:solidFill>
                  <a:srgbClr val="0A1F61"/>
                </a:solidFill>
                <a:latin typeface="Tajawal ExtraBold" panose="00000800000000000000" pitchFamily="2" charset="-78"/>
                <a:cs typeface="Tajawal ExtraBold" panose="00000800000000000000" pitchFamily="2" charset="-78"/>
              </a:rPr>
              <a:t>, be clear with yourself about what your natural tendencies and talents are. </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Second</a:t>
            </a:r>
            <a:r>
              <a:rPr lang="en-US" sz="2200" b="1" dirty="0">
                <a:solidFill>
                  <a:srgbClr val="0A1F61"/>
                </a:solidFill>
                <a:latin typeface="Tajawal ExtraBold" panose="00000800000000000000" pitchFamily="2" charset="-78"/>
                <a:cs typeface="Tajawal ExtraBold" panose="00000800000000000000" pitchFamily="2" charset="-78"/>
              </a:rPr>
              <a:t>, acknowledge and be true to your beliefs. If you have a real philosophical commitment to a particular leadership style, it will probably be easier for you to change your behavior to match that style than to live with knowing you're betraying your principles.</a:t>
            </a:r>
          </a:p>
        </p:txBody>
      </p:sp>
    </p:spTree>
    <p:extLst>
      <p:ext uri="{BB962C8B-B14F-4D97-AF65-F5344CB8AC3E}">
        <p14:creationId xmlns:p14="http://schemas.microsoft.com/office/powerpoint/2010/main" val="56814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3653"/>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(Are you comfortable with other people? Do people seem to comfortable with you? When you're with others, do you spend most of your time talking? Listening? About even? Do people seek you out for help or advice? Do you consider yourself a good judge of people?)</a:t>
            </a:r>
          </a:p>
        </p:txBody>
      </p:sp>
    </p:spTree>
    <p:extLst>
      <p:ext uri="{BB962C8B-B14F-4D97-AF65-F5344CB8AC3E}">
        <p14:creationId xmlns:p14="http://schemas.microsoft.com/office/powerpoint/2010/main" val="411491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154984"/>
          </a:xfrm>
          <a:prstGeom prst="rect">
            <a:avLst/>
          </a:prstGeom>
          <a:noFill/>
        </p:spPr>
        <p:txBody>
          <a:bodyPr wrap="square" rtlCol="0">
            <a:spAutoFit/>
          </a:bodyPr>
          <a:lstStyle/>
          <a:p>
            <a:pPr marL="344488" indent="-344488" algn="just">
              <a:buFont typeface="+mj-lt"/>
              <a:buAutoNum type="arabicParenR" startAt="2"/>
            </a:pPr>
            <a:r>
              <a:rPr lang="en-US" sz="2400" b="1" dirty="0">
                <a:solidFill>
                  <a:srgbClr val="C00000"/>
                </a:solidFill>
                <a:latin typeface="Tajawal ExtraBold" panose="00000800000000000000" pitchFamily="2" charset="-78"/>
                <a:cs typeface="Tajawal ExtraBold" panose="00000800000000000000" pitchFamily="2" charset="-78"/>
              </a:rPr>
              <a:t>Think about the needs of the organization or initiative.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organization that responds to situations where it has to act quickly may need more decisive and directive leadership. Some groups may have an impassioned vision, but don't have the practical skills - financial management, scheduling, etc. - to achieve it.</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You can adapt most styles to most situations, but don't neglect the real needs of the organization in your calculations. You may need to practice a different style at the beginning from the one that you want to assume over the long term, in order to solve problems in the organization, or to get people on board. </a:t>
            </a:r>
          </a:p>
        </p:txBody>
      </p:sp>
    </p:spTree>
    <p:extLst>
      <p:ext uri="{BB962C8B-B14F-4D97-AF65-F5344CB8AC3E}">
        <p14:creationId xmlns:p14="http://schemas.microsoft.com/office/powerpoint/2010/main" val="3005968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524315"/>
          </a:xfrm>
          <a:prstGeom prst="rect">
            <a:avLst/>
          </a:prstGeom>
          <a:noFill/>
        </p:spPr>
        <p:txBody>
          <a:bodyPr wrap="square" rtlCol="0">
            <a:spAutoFit/>
          </a:bodyPr>
          <a:lstStyle/>
          <a:p>
            <a:pPr marL="457200" indent="-457200" algn="just">
              <a:buFont typeface="+mj-lt"/>
              <a:buAutoNum type="arabicParenR" startAt="3"/>
            </a:pPr>
            <a:r>
              <a:rPr lang="en-US" sz="2400" b="1" dirty="0">
                <a:solidFill>
                  <a:srgbClr val="C00000"/>
                </a:solidFill>
                <a:latin typeface="Tajawal ExtraBold" panose="00000800000000000000" pitchFamily="2" charset="-78"/>
                <a:cs typeface="Tajawal ExtraBold" panose="00000800000000000000" pitchFamily="2" charset="-78"/>
              </a:rPr>
              <a:t>Observe and learn from other leaders.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how leaders you've worked for or with exercised leadership. What were their styles, and were they effective? How did they handle different kinds of situations? How did they make you and others feel? Try to watch others in action, and talk to them about how they see what they do. What do you like about how they operate? What don't you like? What can you incorporate into your own style?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 a mentor. If there's a leader whom you particularly admire, and that person is accessible, talk with him/her about leadership issues - about how he/she perceives what he/she's doing, how he/she'd handle particular situations and why, etc. </a:t>
            </a:r>
          </a:p>
        </p:txBody>
      </p:sp>
    </p:spTree>
    <p:extLst>
      <p:ext uri="{BB962C8B-B14F-4D97-AF65-F5344CB8AC3E}">
        <p14:creationId xmlns:p14="http://schemas.microsoft.com/office/powerpoint/2010/main" val="25704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3785652"/>
          </a:xfrm>
          <a:prstGeom prst="rect">
            <a:avLst/>
          </a:prstGeom>
          <a:noFill/>
        </p:spPr>
        <p:txBody>
          <a:bodyPr wrap="square" rtlCol="0">
            <a:spAutoFit/>
          </a:bodyPr>
          <a:lstStyle/>
          <a:p>
            <a:pPr marL="457200" indent="-457200" algn="just">
              <a:buFont typeface="+mj-lt"/>
              <a:buAutoNum type="arabicParenR" startAt="4"/>
            </a:pPr>
            <a:r>
              <a:rPr lang="en-US" sz="2400" b="1" dirty="0">
                <a:solidFill>
                  <a:srgbClr val="C00000"/>
                </a:solidFill>
                <a:latin typeface="Tajawal ExtraBold" panose="00000800000000000000" pitchFamily="2" charset="-78"/>
                <a:cs typeface="Tajawal ExtraBold" panose="00000800000000000000" pitchFamily="2" charset="-78"/>
              </a:rPr>
              <a:t>Use the research on leadership.</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There are lots of resources available on leaders and on both the theory and practice of leadership. </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They 'll give you a lot more ideas about leadership styles, and help you refine your own thinking about what leadership is and what kind of leader you'd like to be.</a:t>
            </a:r>
          </a:p>
          <a:p>
            <a:pPr marL="569913" indent="-511175" algn="just">
              <a:buFont typeface="+mj-lt"/>
              <a:buAutoNum type="arabicParenR" startAt="5"/>
            </a:pPr>
            <a:r>
              <a:rPr lang="en-US" sz="2400" b="1" dirty="0">
                <a:solidFill>
                  <a:srgbClr val="C00000"/>
                </a:solidFill>
                <a:latin typeface="Tajawal ExtraBold" panose="00000800000000000000" pitchFamily="2" charset="-78"/>
                <a:cs typeface="Tajawal ExtraBold" panose="00000800000000000000" pitchFamily="2" charset="-78"/>
              </a:rPr>
              <a:t>Believe in what you're doing.</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If you've thought it through carefully, and believe in the way you practice leadership, that will be projected to others. If you believe in yourself, they'll believe in you, too.</a:t>
            </a:r>
          </a:p>
        </p:txBody>
      </p:sp>
    </p:spTree>
    <p:extLst>
      <p:ext uri="{BB962C8B-B14F-4D97-AF65-F5344CB8AC3E}">
        <p14:creationId xmlns:p14="http://schemas.microsoft.com/office/powerpoint/2010/main" val="803359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834379"/>
            <a:ext cx="10493258" cy="2677656"/>
          </a:xfrm>
          <a:prstGeom prst="rect">
            <a:avLst/>
          </a:prstGeom>
          <a:noFill/>
        </p:spPr>
        <p:txBody>
          <a:bodyPr wrap="square" rtlCol="0">
            <a:spAutoFit/>
          </a:bodyPr>
          <a:lstStyle/>
          <a:p>
            <a:pPr marL="457200" indent="-457200" algn="just">
              <a:buFont typeface="+mj-lt"/>
              <a:buAutoNum type="arabicParenR" startAt="6"/>
            </a:pPr>
            <a:r>
              <a:rPr lang="en-US" sz="2400" b="1" dirty="0">
                <a:solidFill>
                  <a:srgbClr val="C00000"/>
                </a:solidFill>
                <a:latin typeface="Tajawal ExtraBold" panose="00000800000000000000" pitchFamily="2" charset="-78"/>
                <a:cs typeface="Tajawal ExtraBold" panose="00000800000000000000" pitchFamily="2" charset="-78"/>
              </a:rPr>
              <a:t>Be prepared to change.</a:t>
            </a:r>
          </a:p>
          <a:p>
            <a:pPr marL="860425" indent="-342900" algn="just">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 matter how well you're doing, it's not perfect - it never is, and never will be. Be prepared to find for yourself or hear from others the negative as well as the positive, to consider it carefully and objectively, and to make corrections if necessary. That way, you can not only become a good leader, but continue to be one.</a:t>
            </a:r>
          </a:p>
        </p:txBody>
      </p:sp>
    </p:spTree>
    <p:extLst>
      <p:ext uri="{BB962C8B-B14F-4D97-AF65-F5344CB8AC3E}">
        <p14:creationId xmlns:p14="http://schemas.microsoft.com/office/powerpoint/2010/main" val="1127509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Autocratic - totally in control, making all decisions himself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Managerial -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Democratic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Collaborative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5134867"/>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choose and develop leadership styles and skills by assessing your own tendencies and talents; understanding the needs of the organization or initiative; observing other leaders and finding a mentor;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196980"/>
            <a:ext cx="9520127" cy="4271169"/>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11" name="Picture 10">
            <a:extLst>
              <a:ext uri="{FF2B5EF4-FFF2-40B4-BE49-F238E27FC236}">
                <a16:creationId xmlns:a16="http://schemas.microsoft.com/office/drawing/2014/main" id="{0334E56E-E69D-7A57-BC0E-CD651A515DAE}"/>
              </a:ext>
            </a:extLst>
          </p:cNvPr>
          <p:cNvPicPr>
            <a:picLocks noChangeAspect="1"/>
          </p:cNvPicPr>
          <p:nvPr/>
        </p:nvPicPr>
        <p:blipFill>
          <a:blip r:embed="rId5"/>
          <a:stretch>
            <a:fillRect/>
          </a:stretch>
        </p:blipFill>
        <p:spPr>
          <a:xfrm>
            <a:off x="2440788" y="6281744"/>
            <a:ext cx="9902229" cy="204838"/>
          </a:xfrm>
          <a:prstGeom prst="rect">
            <a:avLst/>
          </a:prstGeom>
        </p:spPr>
      </p:pic>
    </p:spTree>
    <p:extLst>
      <p:ext uri="{BB962C8B-B14F-4D97-AF65-F5344CB8AC3E}">
        <p14:creationId xmlns:p14="http://schemas.microsoft.com/office/powerpoint/2010/main" val="25818873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122697" y="1640660"/>
            <a:ext cx="9072748" cy="4708981"/>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Jaiswal, S. (2022, November 30). </a:t>
            </a:r>
            <a:r>
              <a:rPr lang="en-US" sz="2000" i="1" dirty="0">
                <a:effectLst/>
              </a:rPr>
              <a:t>Leadership theories for every manager in 2022: Leadership: Emeritus India</a:t>
            </a:r>
            <a:r>
              <a:rPr lang="en-US" sz="20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2000" dirty="0" err="1">
                <a:effectLst/>
              </a:rPr>
              <a:t>Simplilearn</a:t>
            </a:r>
            <a:r>
              <a:rPr lang="en-US" sz="2000" dirty="0">
                <a:effectLst/>
              </a:rPr>
              <a:t>. (2023, January 18). </a:t>
            </a:r>
            <a:r>
              <a:rPr lang="en-US" sz="2000" i="1" dirty="0">
                <a:effectLst/>
              </a:rPr>
              <a:t>10 major leadership theories every manager should master in 2023</a:t>
            </a:r>
            <a:r>
              <a:rPr lang="en-US" sz="20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2000" dirty="0">
                <a:effectLst/>
              </a:rPr>
              <a:t>Drew, </a:t>
            </a:r>
            <a:r>
              <a:rPr lang="en-US" sz="2000" dirty="0" err="1">
                <a:effectLst/>
              </a:rPr>
              <a:t>chris</a:t>
            </a:r>
            <a:r>
              <a:rPr lang="en-US" sz="2000" dirty="0">
                <a:effectLst/>
              </a:rPr>
              <a:t>. (2022, October 23). </a:t>
            </a:r>
            <a:r>
              <a:rPr lang="en-US" sz="2000" i="1" dirty="0">
                <a:effectLst/>
              </a:rPr>
              <a:t>Tannenbaum and Schmidt Leadership Continuum – Pros &amp; Cons</a:t>
            </a:r>
            <a:r>
              <a:rPr lang="en-US" sz="2000" dirty="0">
                <a:effectLst/>
              </a:rPr>
              <a:t>. Helpful Professor. Retrieved February 23, 2023, from https://helpfulprofessor.com/tannenbaum-and-schmidt/ </a:t>
            </a:r>
          </a:p>
          <a:p>
            <a:endParaRPr lang="en-US" sz="2000" dirty="0">
              <a:effectLst/>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7164</TotalTime>
  <Words>5638</Words>
  <Application>Microsoft Office PowerPoint</Application>
  <PresentationFormat>Widescreen</PresentationFormat>
  <Paragraphs>353</Paragraphs>
  <Slides>66</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66</vt:i4>
      </vt:variant>
    </vt:vector>
  </HeadingPairs>
  <TitlesOfParts>
    <vt:vector size="73"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178</cp:revision>
  <dcterms:created xsi:type="dcterms:W3CDTF">2021-08-03T13:03:26Z</dcterms:created>
  <dcterms:modified xsi:type="dcterms:W3CDTF">2024-03-01T16:03:21Z</dcterms:modified>
</cp:coreProperties>
</file>