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23"/>
  </p:notesMasterIdLst>
  <p:sldIdLst>
    <p:sldId id="493" r:id="rId3"/>
    <p:sldId id="303" r:id="rId4"/>
    <p:sldId id="271" r:id="rId5"/>
    <p:sldId id="313" r:id="rId6"/>
    <p:sldId id="276" r:id="rId7"/>
    <p:sldId id="481" r:id="rId8"/>
    <p:sldId id="256" r:id="rId9"/>
    <p:sldId id="306" r:id="rId10"/>
    <p:sldId id="482" r:id="rId11"/>
    <p:sldId id="483" r:id="rId12"/>
    <p:sldId id="484" r:id="rId13"/>
    <p:sldId id="486" r:id="rId14"/>
    <p:sldId id="487" r:id="rId15"/>
    <p:sldId id="490" r:id="rId16"/>
    <p:sldId id="488" r:id="rId17"/>
    <p:sldId id="485" r:id="rId18"/>
    <p:sldId id="489" r:id="rId19"/>
    <p:sldId id="491" r:id="rId20"/>
    <p:sldId id="492"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3"/>
            <p14:sldId id="303"/>
            <p14:sldId id="271"/>
            <p14:sldId id="313"/>
            <p14:sldId id="276"/>
            <p14:sldId id="481"/>
            <p14:sldId id="256"/>
            <p14:sldId id="306"/>
            <p14:sldId id="482"/>
            <p14:sldId id="483"/>
            <p14:sldId id="484"/>
            <p14:sldId id="486"/>
            <p14:sldId id="487"/>
            <p14:sldId id="490"/>
            <p14:sldId id="488"/>
            <p14:sldId id="485"/>
            <p14:sldId id="489"/>
            <p14:sldId id="491"/>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FFFFFF"/>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1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99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147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414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596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9632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47556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61822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18321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66137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43887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52103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14451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4706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406675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61246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74947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86684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680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40481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92869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2.png"/><Relationship Id="rId2" Type="http://schemas.openxmlformats.org/officeDocument/2006/relationships/slideLayout" Target="../slideLayouts/slideLayout19.xml"/><Relationship Id="rId16"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5330917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80638" y="4037093"/>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Prepared by Dr. shereen farouk</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intro: Lecture</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357451" y="3218720"/>
            <a:ext cx="5559696"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2060"/>
                </a:solidFill>
                <a:effectLst/>
                <a:uLnTx/>
                <a:uFillTx/>
                <a:latin typeface="Calibri" panose="020F0502020204030204"/>
                <a:ea typeface="+mn-ea"/>
                <a:cs typeface="mohammad bold art 1" pitchFamily="2" charset="-78"/>
              </a:rPr>
              <a:t>محاضرة تمهيدية</a:t>
            </a:r>
          </a:p>
        </p:txBody>
      </p:sp>
      <p:sp>
        <p:nvSpPr>
          <p:cNvPr id="12" name="TextBox 11">
            <a:extLst>
              <a:ext uri="{FF2B5EF4-FFF2-40B4-BE49-F238E27FC236}">
                <a16:creationId xmlns:a16="http://schemas.microsoft.com/office/drawing/2014/main" id="{1F66FA6C-C42C-46DE-8882-F4540AFA203C}"/>
              </a:ext>
            </a:extLst>
          </p:cNvPr>
          <p:cNvSpPr txBox="1"/>
          <p:nvPr/>
        </p:nvSpPr>
        <p:spPr>
          <a:xfrm>
            <a:off x="768579" y="1600128"/>
            <a:ext cx="4737441" cy="1261884"/>
          </a:xfrm>
          <a:prstGeom prst="rect">
            <a:avLst/>
          </a:prstGeom>
          <a:noFill/>
        </p:spPr>
        <p:txBody>
          <a:bodyPr wrap="square" rtlCol="0">
            <a:spAutoFit/>
          </a:bodyPr>
          <a:lstStyle/>
          <a:p>
            <a:pPr algn="ctr" rtl="1"/>
            <a:r>
              <a:rPr lang="ar-EG" sz="2800" b="1" dirty="0">
                <a:solidFill>
                  <a:srgbClr val="002060"/>
                </a:solidFill>
                <a:latin typeface="Times New Roman" panose="02020603050405020304" pitchFamily="18" charset="0"/>
                <a:cs typeface="Times New Roman" panose="02020603050405020304" pitchFamily="18" charset="0"/>
              </a:rPr>
              <a:t>مقرر: الإعلان الرقمي</a:t>
            </a:r>
          </a:p>
          <a:p>
            <a:pPr lvl="0" algn="ctr"/>
            <a:endParaRPr lang="en-US" sz="1000" dirty="0">
              <a:solidFill>
                <a:prstClr val="white"/>
              </a:solidFill>
              <a:latin typeface="Times New Roman" panose="02020603050405020304" pitchFamily="18" charset="0"/>
              <a:cs typeface="Times New Roman" panose="02020603050405020304" pitchFamily="18" charset="0"/>
            </a:endParaRPr>
          </a:p>
          <a:p>
            <a:pPr lvl="0" algn="ctr"/>
            <a:r>
              <a:rPr lang="en-US" sz="2400" b="1" dirty="0">
                <a:solidFill>
                  <a:srgbClr val="002060"/>
                </a:solidFill>
                <a:latin typeface="Times New Roman" panose="02020603050405020304" pitchFamily="18" charset="0"/>
                <a:cs typeface="Times New Roman" panose="02020603050405020304" pitchFamily="18" charset="0"/>
              </a:rPr>
              <a:t>Digital Advertising</a:t>
            </a:r>
          </a:p>
          <a:p>
            <a:pPr lvl="0" algn="ctr"/>
            <a:endParaRPr lang="ar-EG" sz="1200"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7B0780E-63A1-4F13-874D-49466CF1494C}"/>
              </a:ext>
            </a:extLst>
          </p:cNvPr>
          <p:cNvSpPr txBox="1"/>
          <p:nvPr/>
        </p:nvSpPr>
        <p:spPr>
          <a:xfrm>
            <a:off x="3923737" y="6278447"/>
            <a:ext cx="3915185" cy="400110"/>
          </a:xfrm>
          <a:prstGeom prst="rect">
            <a:avLst/>
          </a:prstGeom>
          <a:noFill/>
        </p:spPr>
        <p:txBody>
          <a:bodyPr wrap="square" rtlCol="0">
            <a:spAutoFit/>
          </a:bodyPr>
          <a:lstStyle/>
          <a:p>
            <a:pPr algn="ctr"/>
            <a:r>
              <a:rPr lang="en-US" sz="2000" b="1" dirty="0">
                <a:solidFill>
                  <a:srgbClr val="002060"/>
                </a:solidFill>
                <a:latin typeface="Times New Roman" panose="02020603050405020304" pitchFamily="18" charset="0"/>
                <a:cs typeface="Times New Roman" panose="02020603050405020304" pitchFamily="18" charset="0"/>
              </a:rPr>
              <a:t>Digital Advertising- </a:t>
            </a:r>
            <a:r>
              <a:rPr lang="en-US" sz="2000" b="1" dirty="0">
                <a:solidFill>
                  <a:srgbClr val="002060"/>
                </a:solidFill>
                <a:latin typeface="Times New Roman" panose="02020603050405020304" pitchFamily="18" charset="0"/>
              </a:rPr>
              <a:t> MKT 123</a:t>
            </a:r>
            <a:endParaRPr lang="en-US"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320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2730858" cy="4857591"/>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565417"/>
          </a:xfrm>
          <a:prstGeom prst="rect">
            <a:avLst/>
          </a:prstGeom>
          <a:noFill/>
        </p:spPr>
        <p:txBody>
          <a:bodyPr wrap="square" rtlCol="0">
            <a:spAutoFit/>
          </a:bodyPr>
          <a:lstStyle/>
          <a:p>
            <a:pPr marL="342900" lvl="0" indent="-342900" algn="r" rtl="1">
              <a:lnSpc>
                <a:spcPct val="115000"/>
              </a:lnSpc>
              <a:buFont typeface="Wingdings"/>
              <a:buChar char=""/>
            </a:pPr>
            <a:r>
              <a:rPr lang="ar-EG" sz="2400" b="1" dirty="0">
                <a:solidFill>
                  <a:srgbClr val="FF0000"/>
                </a:solidFill>
                <a:latin typeface="Angsana New" pitchFamily="18" charset="-34"/>
                <a:ea typeface="Calibri"/>
                <a:cs typeface="+mj-cs"/>
              </a:rPr>
              <a:t>شغلت عدداً من الوظائف، وحصُلت على العديد من الدرجات العلمية أهمها:</a:t>
            </a:r>
            <a:endParaRPr lang="en-US" sz="1600" b="1" dirty="0">
              <a:solidFill>
                <a:srgbClr val="FF0000"/>
              </a:solidFill>
              <a:latin typeface="Angsana New" pitchFamily="18" charset="-34"/>
              <a:ea typeface="Calibri"/>
              <a:cs typeface="+mj-cs"/>
            </a:endParaRPr>
          </a:p>
          <a:p>
            <a:pPr marL="342900" lvl="0" indent="-342900" algn="justLow" rtl="1">
              <a:lnSpc>
                <a:spcPct val="150000"/>
              </a:lnSpc>
              <a:buFont typeface="Simplified Arabic"/>
              <a:buChar char="-"/>
            </a:pPr>
            <a:r>
              <a:rPr lang="ar-EG" sz="2000" dirty="0">
                <a:solidFill>
                  <a:srgbClr val="0070C0"/>
                </a:solidFill>
                <a:ea typeface="Calibri"/>
                <a:cs typeface="+mj-cs"/>
              </a:rPr>
              <a:t>درجة الدكتوراه فى مجال الإعلام الرقمي وتقنيات الذكاء الاصطناعي وخوارزميات تعلم الآلة بتقدير ممتاز مع مرتبة الشرف الأولي والتوصية بالطبع والتبادل بين الجامعات ( مصر: </a:t>
            </a:r>
            <a:r>
              <a:rPr lang="ar-EG" sz="2000" dirty="0">
                <a:solidFill>
                  <a:srgbClr val="0070C0"/>
                </a:solidFill>
                <a:latin typeface="Adobe Hebrew" panose="02040503050201020203" pitchFamily="18" charset="-79"/>
                <a:ea typeface="Calibri"/>
                <a:cs typeface="+mj-cs"/>
              </a:rPr>
              <a:t>2022</a:t>
            </a:r>
            <a:r>
              <a:rPr lang="ar-EG" sz="2000" dirty="0">
                <a:solidFill>
                  <a:srgbClr val="0070C0"/>
                </a:solidFill>
                <a:ea typeface="Calibri"/>
                <a:cs typeface="+mj-cs"/>
              </a:rPr>
              <a:t>)</a:t>
            </a:r>
            <a:endParaRPr lang="en-US" sz="2000" dirty="0">
              <a:solidFill>
                <a:srgbClr val="0070C0"/>
              </a:solidFill>
              <a:ea typeface="Calibri"/>
              <a:cs typeface="+mj-cs"/>
            </a:endParaRPr>
          </a:p>
          <a:p>
            <a:pPr marL="342900" lvl="0" indent="-342900" algn="justLow" rtl="1">
              <a:lnSpc>
                <a:spcPct val="150000"/>
              </a:lnSpc>
              <a:buFont typeface="Simplified Arabic"/>
              <a:buChar char="-"/>
            </a:pPr>
            <a:r>
              <a:rPr lang="ar-EG" sz="2000" dirty="0">
                <a:solidFill>
                  <a:srgbClr val="0070C0"/>
                </a:solidFill>
                <a:ea typeface="Calibri"/>
                <a:cs typeface="+mj-cs"/>
              </a:rPr>
              <a:t>درجة الماجستير فى مجال الإعلام الرقمي وعلوم الاتصال السياسي بتقدير ممتاز مع مرتبة الشرف ( مصر: 2017).</a:t>
            </a:r>
            <a:endParaRPr lang="en-US" sz="2000" dirty="0">
              <a:solidFill>
                <a:srgbClr val="0070C0"/>
              </a:solidFill>
              <a:ea typeface="Calibri"/>
              <a:cs typeface="+mj-cs"/>
            </a:endParaRPr>
          </a:p>
          <a:p>
            <a:pPr marL="342900" lvl="0" indent="-342900" algn="justLow" rtl="1">
              <a:lnSpc>
                <a:spcPct val="150000"/>
              </a:lnSpc>
              <a:buFont typeface="Simplified Arabic"/>
              <a:buChar char="-"/>
            </a:pPr>
            <a:r>
              <a:rPr lang="en-US" sz="2000" dirty="0">
                <a:solidFill>
                  <a:srgbClr val="0070C0"/>
                </a:solidFill>
                <a:latin typeface="Simplified Arabic"/>
                <a:ea typeface="Calibri"/>
                <a:cs typeface="+mj-cs"/>
              </a:rPr>
              <a:t> </a:t>
            </a:r>
            <a:r>
              <a:rPr lang="ar-EG" sz="2000" dirty="0">
                <a:solidFill>
                  <a:srgbClr val="0070C0"/>
                </a:solidFill>
                <a:latin typeface="Simplified Arabic"/>
                <a:ea typeface="Calibri"/>
                <a:cs typeface="+mj-cs"/>
              </a:rPr>
              <a:t>عملت محاضراً بقسم الإعلام، كلية الآداب، جامعة المنيا .</a:t>
            </a:r>
          </a:p>
          <a:p>
            <a:pPr marL="342900" lvl="0" indent="-342900" algn="justLow" rtl="1">
              <a:lnSpc>
                <a:spcPct val="150000"/>
              </a:lnSpc>
              <a:buFont typeface="Simplified Arabic"/>
              <a:buChar char="-"/>
            </a:pPr>
            <a:r>
              <a:rPr lang="ar-EG" sz="2000" dirty="0">
                <a:solidFill>
                  <a:srgbClr val="0070C0"/>
                </a:solidFill>
                <a:latin typeface="Simplified Arabic"/>
                <a:ea typeface="Calibri"/>
                <a:cs typeface="+mj-cs"/>
              </a:rPr>
              <a:t>عملت محاضراً بالمعهد العالي للإعلام </a:t>
            </a:r>
            <a:r>
              <a:rPr lang="en-US" sz="2000" dirty="0">
                <a:solidFill>
                  <a:srgbClr val="0070C0"/>
                </a:solidFill>
                <a:latin typeface="Sylfaen" panose="010A0502050306030303" pitchFamily="18" charset="0"/>
                <a:ea typeface="Calibri"/>
                <a:cs typeface="+mj-cs"/>
              </a:rPr>
              <a:t>EST</a:t>
            </a:r>
          </a:p>
          <a:p>
            <a:pPr marL="342900" lvl="0" indent="-342900" algn="justLow" rtl="1">
              <a:lnSpc>
                <a:spcPct val="150000"/>
              </a:lnSpc>
              <a:buFont typeface="Simplified Arabic"/>
              <a:buChar char="-"/>
            </a:pPr>
            <a:r>
              <a:rPr lang="ar-EG" sz="2000" dirty="0">
                <a:solidFill>
                  <a:srgbClr val="0070C0"/>
                </a:solidFill>
                <a:ea typeface="Calibri"/>
                <a:cs typeface="+mj-cs"/>
              </a:rPr>
              <a:t>درست العلوم الاستراتيجية والأمن القومي بكلية الدفاع الوطني، أكاديمية ناصر العليا للعلوم العسكرية 2020 </a:t>
            </a:r>
            <a:endParaRPr lang="en-US" sz="2000" dirty="0">
              <a:solidFill>
                <a:srgbClr val="0070C0"/>
              </a:solidFill>
              <a:ea typeface="Calibri"/>
              <a:cs typeface="+mj-cs"/>
            </a:endParaRPr>
          </a:p>
          <a:p>
            <a:pPr marL="342900" lvl="0" indent="-342900" algn="justLow" rtl="1">
              <a:spcAft>
                <a:spcPts val="1000"/>
              </a:spcAft>
              <a:buFont typeface="Simplified Arabic"/>
              <a:buChar char="-"/>
            </a:pPr>
            <a:r>
              <a:rPr lang="ar-EG" sz="2000" dirty="0">
                <a:solidFill>
                  <a:srgbClr val="0070C0"/>
                </a:solidFill>
                <a:ea typeface="Calibri"/>
                <a:cs typeface="+mj-cs"/>
              </a:rPr>
              <a:t>لي عدد من الأبحاث العلمية المنشورة بعدد من الدوريات العلمية فى مجال الإعلام الرقمي، والحروب الإعلامية الحديثة.</a:t>
            </a:r>
          </a:p>
          <a:p>
            <a:pPr marL="342900" lvl="0" indent="-342900" algn="justLow" rtl="1">
              <a:spcAft>
                <a:spcPts val="1000"/>
              </a:spcAft>
              <a:buFont typeface="Simplified Arabic"/>
              <a:buChar char="-"/>
            </a:pPr>
            <a:r>
              <a:rPr lang="ar-EG" sz="2000" dirty="0">
                <a:solidFill>
                  <a:srgbClr val="0070C0"/>
                </a:solidFill>
                <a:ea typeface="Calibri"/>
                <a:cs typeface="+mj-cs"/>
              </a:rPr>
              <a:t>  شاركت فى العديد من المؤتمرات والمنتديات العلمية محلياً ودولياً.</a:t>
            </a:r>
          </a:p>
          <a:p>
            <a:pPr marL="342900" lvl="0" indent="-342900" algn="justLow" rtl="1">
              <a:lnSpc>
                <a:spcPct val="150000"/>
              </a:lnSpc>
              <a:spcAft>
                <a:spcPts val="1000"/>
              </a:spcAft>
              <a:buFont typeface="Simplified Arabic"/>
              <a:buChar char="-"/>
            </a:pPr>
            <a:r>
              <a:rPr lang="ar-EG" sz="2000" dirty="0">
                <a:solidFill>
                  <a:srgbClr val="0070C0"/>
                </a:solidFill>
                <a:ea typeface="Calibri"/>
                <a:cs typeface="+mj-cs"/>
              </a:rPr>
              <a:t>تتركز اهتماماتي العلمية الحالية بمجال دراسات الإعلام الرقمي وخوارزميات التعلم الآلي والتعلم العميق.</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216207" y="60443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accent1"/>
                </a:solidFill>
                <a:latin typeface="Times New Roman" panose="02020603050405020304" pitchFamily="18" charset="0"/>
                <a:cs typeface="Times New Roman" panose="02020603050405020304" pitchFamily="18" charset="0"/>
              </a:rPr>
              <a:t>intro Lecture</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64963" y="6123827"/>
            <a:ext cx="488646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Prepared by: </a:t>
            </a:r>
            <a:r>
              <a:rPr lang="en-US" sz="2400" dirty="0">
                <a:solidFill>
                  <a:schemeClr val="bg1"/>
                </a:solidFill>
                <a:latin typeface="Times New Roman" panose="02020603050405020304" pitchFamily="18" charset="0"/>
                <a:cs typeface="Times New Roman" panose="02020603050405020304" pitchFamily="18" charset="0"/>
              </a:rPr>
              <a:t>Dr .shereen farouk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49118"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5341827" y="6385437"/>
            <a:ext cx="2616200" cy="400110"/>
          </a:xfrm>
          <a:prstGeom prst="rect">
            <a:avLst/>
          </a:prstGeom>
          <a:noFill/>
        </p:spPr>
        <p:txBody>
          <a:bodyPr wrap="square" rtlCol="0">
            <a:spAutoFit/>
          </a:bodyPr>
          <a:lstStyle/>
          <a:p>
            <a:pPr algn="ctr"/>
            <a:r>
              <a:rPr lang="en-US" sz="2000" b="1" dirty="0">
                <a:solidFill>
                  <a:schemeClr val="bg1"/>
                </a:solidFill>
                <a:latin typeface="Adobe Devanagari" panose="02040503050201020203" pitchFamily="18" charset="0"/>
                <a:cs typeface="Adobe Devanagari" panose="02040503050201020203" pitchFamily="18" charset="0"/>
              </a:rPr>
              <a:t>www.midocean.ae</a:t>
            </a:r>
          </a:p>
        </p:txBody>
      </p:sp>
      <p:sp>
        <p:nvSpPr>
          <p:cNvPr id="14" name="Rectangle: Rounded Corners 13">
            <a:extLst>
              <a:ext uri="{FF2B5EF4-FFF2-40B4-BE49-F238E27FC236}">
                <a16:creationId xmlns:a16="http://schemas.microsoft.com/office/drawing/2014/main" id="{42B06098-2E74-4AC0-AA55-19836BFD8F14}"/>
              </a:ext>
            </a:extLst>
          </p:cNvPr>
          <p:cNvSpPr/>
          <p:nvPr/>
        </p:nvSpPr>
        <p:spPr>
          <a:xfrm>
            <a:off x="4828478" y="333180"/>
            <a:ext cx="351660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70C0"/>
                </a:solidFill>
                <a:latin typeface="Times New Roman" panose="02020603050405020304" pitchFamily="18" charset="0"/>
                <a:cs typeface="Times New Roman" panose="02020603050405020304" pitchFamily="18" charset="0"/>
              </a:rPr>
              <a:t>Dr .shereen farouk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5842545" y="1950194"/>
            <a:ext cx="6349455" cy="466429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rtl="1"/>
            <a:r>
              <a:rPr lang="ar-EG" sz="2400" dirty="0">
                <a:solidFill>
                  <a:srgbClr val="002060"/>
                </a:solidFill>
                <a:ea typeface="Calibri"/>
                <a:cs typeface="+mj-cs"/>
              </a:rPr>
              <a:t>1. </a:t>
            </a:r>
            <a:r>
              <a:rPr lang="ar-EG" sz="2400" b="1" dirty="0">
                <a:solidFill>
                  <a:srgbClr val="002060"/>
                </a:solidFill>
                <a:ea typeface="Calibri"/>
                <a:cs typeface="+mj-cs"/>
              </a:rPr>
              <a:t>توصيف المقرر  </a:t>
            </a:r>
            <a:r>
              <a:rPr lang="en-US" sz="2400" b="1" dirty="0">
                <a:solidFill>
                  <a:srgbClr val="002060"/>
                </a:solidFill>
                <a:latin typeface="Times New Roman" panose="02020603050405020304" pitchFamily="18" charset="0"/>
                <a:cs typeface="+mj-cs"/>
              </a:rPr>
              <a:t> Course Description    </a:t>
            </a:r>
          </a:p>
          <a:p>
            <a:pPr lvl="0" algn="r" rtl="1"/>
            <a:r>
              <a:rPr lang="ar-EG" sz="2400" b="1" dirty="0">
                <a:solidFill>
                  <a:srgbClr val="002060"/>
                </a:solidFill>
                <a:latin typeface="Times New Roman" panose="02020603050405020304" pitchFamily="18" charset="0"/>
                <a:cs typeface="+mj-cs"/>
              </a:rPr>
              <a:t>2. أهداف المقرر        </a:t>
            </a:r>
            <a:r>
              <a:rPr lang="en-US" sz="2400" b="1" dirty="0">
                <a:solidFill>
                  <a:srgbClr val="002060"/>
                </a:solidFill>
                <a:latin typeface="Times New Roman" panose="02020603050405020304" pitchFamily="18" charset="0"/>
                <a:cs typeface="+mj-cs"/>
              </a:rPr>
              <a:t>Course Objectives</a:t>
            </a:r>
          </a:p>
          <a:p>
            <a:pPr lvl="0" algn="r" rtl="1"/>
            <a:r>
              <a:rPr lang="ar-EG" sz="2400" b="1" dirty="0">
                <a:solidFill>
                  <a:srgbClr val="002060"/>
                </a:solidFill>
                <a:latin typeface="Times New Roman" panose="02020603050405020304" pitchFamily="18" charset="0"/>
                <a:cs typeface="+mj-cs"/>
              </a:rPr>
              <a:t>3. مخرجات التعلم       </a:t>
            </a:r>
            <a:r>
              <a:rPr lang="en-US" sz="2400" b="1" dirty="0">
                <a:solidFill>
                  <a:srgbClr val="002060"/>
                </a:solidFill>
                <a:latin typeface="Times New Roman" panose="02020603050405020304" pitchFamily="18" charset="0"/>
                <a:cs typeface="+mj-cs"/>
              </a:rPr>
              <a:t>Course Outcomes</a:t>
            </a:r>
            <a:endParaRPr lang="ar-EG" sz="2400" b="1" dirty="0">
              <a:solidFill>
                <a:srgbClr val="002060"/>
              </a:solidFill>
              <a:latin typeface="Times New Roman" panose="02020603050405020304" pitchFamily="18" charset="0"/>
              <a:cs typeface="+mj-cs"/>
            </a:endParaRPr>
          </a:p>
          <a:p>
            <a:pPr lvl="0" algn="r" rtl="1">
              <a:lnSpc>
                <a:spcPct val="115000"/>
              </a:lnSpc>
            </a:pPr>
            <a:r>
              <a:rPr lang="ar-EG" sz="2400" b="1" dirty="0">
                <a:solidFill>
                  <a:srgbClr val="002060"/>
                </a:solidFill>
                <a:ea typeface="Calibri"/>
                <a:cs typeface="+mj-cs"/>
              </a:rPr>
              <a:t>4. تقييم الطلاب</a:t>
            </a:r>
            <a:r>
              <a:rPr lang="ar-EG" sz="2400" dirty="0">
                <a:solidFill>
                  <a:srgbClr val="002060"/>
                </a:solidFill>
                <a:ea typeface="Calibri"/>
                <a:cs typeface="+mj-cs"/>
              </a:rPr>
              <a:t>.       </a:t>
            </a:r>
            <a:r>
              <a:rPr lang="en-US" sz="2400" b="1" dirty="0">
                <a:solidFill>
                  <a:srgbClr val="002060"/>
                </a:solidFill>
                <a:latin typeface="Times New Roman" panose="02020603050405020304" pitchFamily="18" charset="0"/>
                <a:cs typeface="+mj-cs"/>
              </a:rPr>
              <a:t> Assessment</a:t>
            </a:r>
            <a:endParaRPr lang="en-US" sz="2400" dirty="0">
              <a:solidFill>
                <a:srgbClr val="002060"/>
              </a:solidFill>
              <a:ea typeface="Calibri"/>
              <a:cs typeface="+mj-cs"/>
            </a:endParaRPr>
          </a:p>
          <a:p>
            <a:pPr lvl="0" algn="r" rtl="1">
              <a:spcAft>
                <a:spcPts val="800"/>
              </a:spcAft>
            </a:pPr>
            <a:r>
              <a:rPr lang="ar-EG" sz="2400" dirty="0">
                <a:solidFill>
                  <a:srgbClr val="002060"/>
                </a:solidFill>
                <a:ea typeface="Calibri"/>
                <a:cs typeface="+mj-cs"/>
              </a:rPr>
              <a:t>5. </a:t>
            </a:r>
            <a:r>
              <a:rPr lang="ar-EG" sz="2400" b="1" dirty="0">
                <a:solidFill>
                  <a:srgbClr val="002060"/>
                </a:solidFill>
                <a:ea typeface="Calibri"/>
                <a:cs typeface="+mj-cs"/>
              </a:rPr>
              <a:t>موضوعات المقرر   </a:t>
            </a:r>
            <a:r>
              <a:rPr lang="en-US" sz="2400" b="1" dirty="0">
                <a:solidFill>
                  <a:srgbClr val="002060"/>
                </a:solidFill>
                <a:latin typeface="Book Antiqua" panose="02040602050305030304" pitchFamily="18" charset="0"/>
                <a:ea typeface="Calibri" panose="020F0502020204030204" pitchFamily="34" charset="0"/>
                <a:cs typeface="+mj-cs"/>
              </a:rPr>
              <a:t> Course Topics</a:t>
            </a:r>
            <a:endParaRPr lang="ar-EG" sz="2400" dirty="0">
              <a:solidFill>
                <a:srgbClr val="002060"/>
              </a:solidFill>
              <a:ea typeface="Calibri"/>
              <a:cs typeface="+mj-cs"/>
            </a:endParaRPr>
          </a:p>
          <a:p>
            <a:pPr lvl="0" algn="r" rtl="1">
              <a:lnSpc>
                <a:spcPct val="115000"/>
              </a:lnSpc>
            </a:pPr>
            <a:r>
              <a:rPr lang="ar-EG" sz="2400" b="1" dirty="0">
                <a:solidFill>
                  <a:srgbClr val="002060"/>
                </a:solidFill>
                <a:ea typeface="Calibri"/>
                <a:cs typeface="+mj-cs"/>
              </a:rPr>
              <a:t>6.  </a:t>
            </a:r>
            <a:r>
              <a:rPr lang="ar-SA" sz="2400" b="1" dirty="0">
                <a:solidFill>
                  <a:srgbClr val="002060"/>
                </a:solidFill>
                <a:ea typeface="Calibri" panose="020F0502020204030204" pitchFamily="34" charset="0"/>
                <a:cs typeface="+mj-cs"/>
              </a:rPr>
              <a:t>مفهوم الإعلان الرقمي التفاعلي</a:t>
            </a:r>
            <a:r>
              <a:rPr lang="ar-EG" sz="2400" b="1" dirty="0">
                <a:solidFill>
                  <a:srgbClr val="002060"/>
                </a:solidFill>
                <a:ea typeface="Calibri" panose="020F0502020204030204" pitchFamily="34" charset="0"/>
                <a:cs typeface="+mj-cs"/>
              </a:rPr>
              <a:t>  </a:t>
            </a:r>
            <a:r>
              <a:rPr lang="en-US" sz="2400" b="1" dirty="0">
                <a:solidFill>
                  <a:srgbClr val="002060"/>
                </a:solidFill>
                <a:latin typeface="Book Antiqua" panose="02040602050305030304" pitchFamily="18" charset="0"/>
                <a:ea typeface="Calibri" panose="020F0502020204030204" pitchFamily="34" charset="0"/>
                <a:cs typeface="+mj-cs"/>
              </a:rPr>
              <a:t>Concept</a:t>
            </a:r>
            <a:r>
              <a:rPr lang="en-US" sz="2400" b="1" dirty="0">
                <a:solidFill>
                  <a:srgbClr val="002060"/>
                </a:solidFill>
                <a:ea typeface="Calibri" panose="020F0502020204030204" pitchFamily="34" charset="0"/>
                <a:cs typeface="+mj-cs"/>
              </a:rPr>
              <a:t> </a:t>
            </a:r>
            <a:endParaRPr lang="ar-EG" sz="2400" b="1" dirty="0">
              <a:solidFill>
                <a:srgbClr val="002060"/>
              </a:solidFill>
              <a:ea typeface="Calibri" panose="020F0502020204030204" pitchFamily="34" charset="0"/>
              <a:cs typeface="+mj-cs"/>
            </a:endParaRPr>
          </a:p>
          <a:p>
            <a:pPr lvl="0" algn="r" rtl="1">
              <a:lnSpc>
                <a:spcPct val="115000"/>
              </a:lnSpc>
            </a:pPr>
            <a:r>
              <a:rPr lang="ar-EG" sz="2400" b="1" dirty="0">
                <a:solidFill>
                  <a:srgbClr val="002060"/>
                </a:solidFill>
                <a:ea typeface="Calibri" panose="020F0502020204030204" pitchFamily="34" charset="0"/>
                <a:cs typeface="+mj-cs"/>
              </a:rPr>
              <a:t>7. </a:t>
            </a:r>
            <a:r>
              <a:rPr lang="ar-SA" sz="2400" b="1" dirty="0">
                <a:solidFill>
                  <a:srgbClr val="002060"/>
                </a:solidFill>
                <a:ea typeface="Calibri" panose="020F0502020204030204" pitchFamily="34" charset="0"/>
                <a:cs typeface="+mj-cs"/>
              </a:rPr>
              <a:t>أهميته في تسويق المنتجات والخدمات</a:t>
            </a:r>
            <a:r>
              <a:rPr lang="en-US" sz="2400" b="1" dirty="0">
                <a:solidFill>
                  <a:srgbClr val="002060"/>
                </a:solidFill>
                <a:ea typeface="Calibri" panose="020F0502020204030204" pitchFamily="34" charset="0"/>
                <a:cs typeface="+mj-cs"/>
              </a:rPr>
              <a:t> </a:t>
            </a:r>
            <a:r>
              <a:rPr lang="en-US" sz="2400" b="1" dirty="0">
                <a:solidFill>
                  <a:srgbClr val="002060"/>
                </a:solidFill>
                <a:latin typeface="Book Antiqua" panose="02040602050305030304" pitchFamily="18" charset="0"/>
                <a:ea typeface="Calibri" panose="020F0502020204030204" pitchFamily="34" charset="0"/>
                <a:cs typeface="+mj-cs"/>
              </a:rPr>
              <a:t>Importance </a:t>
            </a:r>
            <a:endParaRPr lang="ar-EG" sz="2400" b="1" dirty="0">
              <a:solidFill>
                <a:srgbClr val="002060"/>
              </a:solidFill>
              <a:latin typeface="Book Antiqua" panose="02040602050305030304" pitchFamily="18" charset="0"/>
              <a:ea typeface="Calibri" panose="020F0502020204030204" pitchFamily="34" charset="0"/>
              <a:cs typeface="+mj-cs"/>
            </a:endParaRPr>
          </a:p>
          <a:p>
            <a:pPr lvl="0" algn="r" rtl="1">
              <a:lnSpc>
                <a:spcPct val="115000"/>
              </a:lnSpc>
            </a:pPr>
            <a:r>
              <a:rPr lang="ar-EG" sz="2400" b="1" dirty="0">
                <a:solidFill>
                  <a:srgbClr val="002060"/>
                </a:solidFill>
                <a:ea typeface="Calibri" panose="020F0502020204030204" pitchFamily="34" charset="0"/>
                <a:cs typeface="+mj-cs"/>
              </a:rPr>
              <a:t>8. أنواع الإعلانات الرقمية المختلفة</a:t>
            </a:r>
            <a:r>
              <a:rPr lang="ar-SA" sz="2400" b="1" dirty="0">
                <a:solidFill>
                  <a:srgbClr val="002060"/>
                </a:solidFill>
                <a:ea typeface="Calibri" panose="020F0502020204030204" pitchFamily="34" charset="0"/>
                <a:cs typeface="+mj-cs"/>
              </a:rPr>
              <a:t> </a:t>
            </a:r>
            <a:r>
              <a:rPr lang="en-US" sz="2400" b="1" dirty="0">
                <a:solidFill>
                  <a:srgbClr val="002060"/>
                </a:solidFill>
                <a:ea typeface="Calibri" panose="020F0502020204030204" pitchFamily="34" charset="0"/>
                <a:cs typeface="+mj-cs"/>
              </a:rPr>
              <a:t> </a:t>
            </a:r>
            <a:r>
              <a:rPr lang="en-US" sz="2400" b="1" dirty="0">
                <a:solidFill>
                  <a:srgbClr val="002060"/>
                </a:solidFill>
                <a:latin typeface="Book Antiqua" panose="02040602050305030304" pitchFamily="18" charset="0"/>
                <a:ea typeface="Calibri" panose="020F0502020204030204" pitchFamily="34" charset="0"/>
                <a:cs typeface="+mj-cs"/>
              </a:rPr>
              <a:t>Types</a:t>
            </a:r>
            <a:r>
              <a:rPr lang="en-US" sz="2800" b="1" dirty="0">
                <a:solidFill>
                  <a:srgbClr val="002060"/>
                </a:solidFill>
                <a:ea typeface="Calibri" panose="020F0502020204030204" pitchFamily="34" charset="0"/>
                <a:cs typeface="+mj-cs"/>
              </a:rPr>
              <a:t>   </a:t>
            </a:r>
          </a:p>
          <a:p>
            <a:pPr lvl="0" algn="r" rtl="1">
              <a:lnSpc>
                <a:spcPct val="115000"/>
              </a:lnSpc>
            </a:pPr>
            <a:r>
              <a:rPr lang="ar-EG" sz="2400" b="1" dirty="0">
                <a:solidFill>
                  <a:srgbClr val="002060"/>
                </a:solidFill>
                <a:ea typeface="Calibri"/>
                <a:cs typeface="+mj-cs"/>
              </a:rPr>
              <a:t>9. خاتمة   </a:t>
            </a:r>
            <a:r>
              <a:rPr lang="en-US" sz="2400" b="1" dirty="0">
                <a:solidFill>
                  <a:srgbClr val="002060"/>
                </a:solidFill>
                <a:latin typeface="Book Antiqua" panose="02040602050305030304" pitchFamily="18" charset="0"/>
                <a:ea typeface="Calibri" panose="020F0502020204030204" pitchFamily="34" charset="0"/>
                <a:cs typeface="+mj-cs"/>
              </a:rPr>
              <a:t>Conclusion</a:t>
            </a:r>
          </a:p>
          <a:p>
            <a:pPr lvl="0" algn="r" rtl="1">
              <a:lnSpc>
                <a:spcPct val="115000"/>
              </a:lnSpc>
            </a:pPr>
            <a:r>
              <a:rPr lang="ar-EG" sz="2400" b="1" dirty="0">
                <a:solidFill>
                  <a:srgbClr val="002060"/>
                </a:solidFill>
                <a:latin typeface="Book Antiqua" panose="02040602050305030304" pitchFamily="18" charset="0"/>
                <a:ea typeface="Calibri" panose="020F0502020204030204" pitchFamily="34" charset="0"/>
                <a:cs typeface="+mj-cs"/>
              </a:rPr>
              <a:t>10. مراجع       </a:t>
            </a:r>
            <a:r>
              <a:rPr lang="en-US" sz="2400" b="1" dirty="0">
                <a:solidFill>
                  <a:srgbClr val="002060"/>
                </a:solidFill>
                <a:latin typeface="Book Antiqua" panose="02040602050305030304" pitchFamily="18" charset="0"/>
                <a:ea typeface="Calibri" panose="020F0502020204030204" pitchFamily="34" charset="0"/>
                <a:cs typeface="+mj-cs"/>
              </a:rPr>
              <a:t>References</a:t>
            </a: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734518" y="531151"/>
            <a:ext cx="8851250"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120328" y="1092800"/>
            <a:ext cx="2465440" cy="584775"/>
          </a:xfrm>
          <a:prstGeom prst="rect">
            <a:avLst/>
          </a:prstGeom>
          <a:noFill/>
        </p:spPr>
        <p:txBody>
          <a:bodyPr wrap="square" rtlCol="0">
            <a:spAutoFit/>
          </a:bodyPr>
          <a:lstStyle/>
          <a:p>
            <a:pPr algn="ctr"/>
            <a:r>
              <a:rPr lang="en-US" sz="3200" b="1" dirty="0">
                <a:solidFill>
                  <a:srgbClr val="002060"/>
                </a:solidFill>
                <a:latin typeface="Times New Roman" panose="02020603050405020304" pitchFamily="18" charset="0"/>
                <a:cs typeface="Times New Roman" panose="02020603050405020304" pitchFamily="18" charset="0"/>
              </a:rPr>
              <a:t>Content</a:t>
            </a:r>
            <a:r>
              <a:rPr lang="en-US" sz="3200" b="1" dirty="0">
                <a:solidFill>
                  <a:srgbClr val="00B0F0"/>
                </a:solidFill>
                <a:latin typeface="Times New Roman" panose="02020603050405020304" pitchFamily="18" charset="0"/>
                <a:cs typeface="Times New Roman" panose="02020603050405020304" pitchFamily="18" charset="0"/>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109075" y="1143142"/>
            <a:ext cx="9171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a:t>
            </a:r>
            <a:r>
              <a:rPr lang="en-US" sz="1600" dirty="0">
                <a:solidFill>
                  <a:schemeClr val="bg1"/>
                </a:solidFill>
                <a:latin typeface="Times New Roman" panose="02020603050405020304" pitchFamily="18" charset="0"/>
                <a:cs typeface="Times New Roman" panose="02020603050405020304" pitchFamily="18" charset="0"/>
              </a:rPr>
              <a:t> </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71247" y="1506849"/>
            <a:ext cx="9426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pic>
        <p:nvPicPr>
          <p:cNvPr id="12" name="Graphic 22">
            <a:extLst>
              <a:ext uri="{FF2B5EF4-FFF2-40B4-BE49-F238E27FC236}">
                <a16:creationId xmlns:a16="http://schemas.microsoft.com/office/drawing/2014/main" id="{EB0FFFA2-4990-459A-B446-11D3484A60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88690" y="84576"/>
            <a:ext cx="2503310" cy="820010"/>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357799" y="1555513"/>
            <a:ext cx="4113898" cy="523220"/>
          </a:xfrm>
          <a:prstGeom prst="rect">
            <a:avLst/>
          </a:prstGeom>
          <a:noFill/>
        </p:spPr>
        <p:txBody>
          <a:bodyPr wrap="squar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Course Description</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630644" y="2296138"/>
            <a:ext cx="8417320" cy="4013727"/>
          </a:xfrm>
          <a:prstGeom prst="rect">
            <a:avLst/>
          </a:prstGeom>
          <a:noFill/>
        </p:spPr>
        <p:txBody>
          <a:bodyPr wrap="square" rtlCol="0">
            <a:spAutoFit/>
          </a:bodyPr>
          <a:lstStyle/>
          <a:p>
            <a:pPr marL="342900" lvl="0" indent="-342900" algn="r" rtl="1">
              <a:lnSpc>
                <a:spcPct val="150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وصف المقرر: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a:t>
            </a:r>
            <a:r>
              <a:rPr lang="ar-EG" sz="2400" dirty="0">
                <a:solidFill>
                  <a:srgbClr val="002060"/>
                </a:solidFill>
                <a:latin typeface="Calibri" panose="020F0502020204030204" pitchFamily="34" charset="0"/>
                <a:ea typeface="Calibri" panose="020F0502020204030204" pitchFamily="34" charset="0"/>
                <a:cs typeface="+mj-cs"/>
              </a:rPr>
              <a:t>يتناول مقرر الإعلان الرقمي عدداً من الموضوعات الأساسية المرتبطة بمفهوم الإعلان بوسائل الإعلام الحديثة </a:t>
            </a:r>
            <a:r>
              <a:rPr lang="ar-SA" sz="2400" dirty="0">
                <a:solidFill>
                  <a:srgbClr val="002060"/>
                </a:solidFill>
                <a:latin typeface="Calibri" panose="020F0502020204030204" pitchFamily="34" charset="0"/>
                <a:ea typeface="Calibri" panose="020F0502020204030204" pitchFamily="34" charset="0"/>
                <a:cs typeface="+mj-cs"/>
              </a:rPr>
              <a:t>لفهم وتطبيق الإعلانات الرقمية التفاعلية في سياق العمل الإعلامي الجديد، وبما يوفر فرصة مثيرة للطلاب لاكتشاف وتعلم أساسيات واستراتيجيات وتقنيات الإعلان الرقمي التفاعلي، وتطوير مهاراتهم في هذا المجال المتطور والمتغير بسرعة. بالإضافة لإكسابهم القدرة على تحليل وتصميم وتنفيذ حملات إعلانية ناجحة عبر الوسائط الرقمية.</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26341" y="1335073"/>
            <a:ext cx="1091009" cy="707886"/>
          </a:xfrm>
          <a:prstGeom prst="rect">
            <a:avLst/>
          </a:prstGeom>
          <a:solidFill>
            <a:srgbClr val="002060"/>
          </a:solid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 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30644" y="1385438"/>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385474" y="874107"/>
            <a:ext cx="8449714" cy="5109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pic>
        <p:nvPicPr>
          <p:cNvPr id="15" name="Graphic 22">
            <a:extLst>
              <a:ext uri="{FF2B5EF4-FFF2-40B4-BE49-F238E27FC236}">
                <a16:creationId xmlns:a16="http://schemas.microsoft.com/office/drawing/2014/main" id="{BB4239FD-C2F9-46AF-960B-5BAAA7E7AE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85882" y="57100"/>
            <a:ext cx="2503310" cy="817008"/>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3071" y="861968"/>
            <a:ext cx="11403105" cy="57136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2060"/>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5531370" y="215229"/>
            <a:ext cx="3158562" cy="523220"/>
          </a:xfrm>
          <a:prstGeom prst="rect">
            <a:avLst/>
          </a:prstGeom>
          <a:noFill/>
        </p:spPr>
        <p:txBody>
          <a:bodyPr wrap="squar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548995" y="1451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8899" y="14518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87493" y="492637"/>
            <a:ext cx="966228"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Intro lecture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EB6F802C-A042-4FB8-8034-4A40B65852B1}"/>
              </a:ext>
            </a:extLst>
          </p:cNvPr>
          <p:cNvSpPr txBox="1"/>
          <p:nvPr/>
        </p:nvSpPr>
        <p:spPr>
          <a:xfrm>
            <a:off x="665723" y="994856"/>
            <a:ext cx="11004176" cy="5863144"/>
          </a:xfrm>
          <a:prstGeom prst="rect">
            <a:avLst/>
          </a:prstGeom>
          <a:noFill/>
        </p:spPr>
        <p:txBody>
          <a:bodyPr wrap="square" rtlCol="0">
            <a:spAutoFit/>
          </a:bodyPr>
          <a:lstStyle/>
          <a:p>
            <a:pPr algn="r"/>
            <a:r>
              <a:rPr lang="ar-EG" sz="2400" b="1" dirty="0">
                <a:solidFill>
                  <a:srgbClr val="002060"/>
                </a:solidFill>
                <a:latin typeface="Times New Roman" panose="02020603050405020304" pitchFamily="18" charset="0"/>
                <a:cs typeface="Times New Roman" panose="02020603050405020304" pitchFamily="18" charset="0"/>
              </a:rPr>
              <a:t>بعض الأهداف التي يمكنك تحقيقها (الطالب)  من دراسة مقرر الإعلان الرقمي</a:t>
            </a:r>
            <a:r>
              <a:rPr lang="ar-EG" sz="2000" b="1" dirty="0">
                <a:solidFill>
                  <a:srgbClr val="002060"/>
                </a:solidFill>
                <a:latin typeface="Times New Roman" panose="02020603050405020304" pitchFamily="18" charset="0"/>
                <a:cs typeface="Times New Roman" panose="02020603050405020304" pitchFamily="18" charset="0"/>
              </a:rPr>
              <a:t>:</a:t>
            </a:r>
            <a:endParaRPr lang="en-US" sz="2000" b="1" dirty="0">
              <a:solidFill>
                <a:srgbClr val="002060"/>
              </a:solidFill>
              <a:latin typeface="Times New Roman" panose="02020603050405020304" pitchFamily="18" charset="0"/>
              <a:cs typeface="Times New Roman" panose="02020603050405020304" pitchFamily="18" charset="0"/>
            </a:endParaRPr>
          </a:p>
          <a:p>
            <a:pPr algn="r"/>
            <a:endParaRPr lang="ar-EG" sz="900" dirty="0">
              <a:solidFill>
                <a:srgbClr val="2D3956"/>
              </a:solidFill>
              <a:latin typeface="Times New Roman" panose="02020603050405020304" pitchFamily="18" charset="0"/>
              <a:cs typeface="Times New Roman" panose="02020603050405020304" pitchFamily="18" charset="0"/>
            </a:endParaRPr>
          </a:p>
          <a:p>
            <a:pPr algn="just" rtl="1">
              <a:lnSpc>
                <a:spcPct val="150000"/>
              </a:lnSpc>
            </a:pPr>
            <a:r>
              <a:rPr lang="ar-EG" dirty="0">
                <a:solidFill>
                  <a:srgbClr val="2D3956"/>
                </a:solidFill>
                <a:latin typeface="Times New Roman" panose="02020603050405020304" pitchFamily="18" charset="0"/>
                <a:cs typeface="Times New Roman" panose="02020603050405020304" pitchFamily="18" charset="0"/>
              </a:rPr>
              <a:t>1</a:t>
            </a:r>
            <a:r>
              <a:rPr lang="ar-EG" b="1" dirty="0">
                <a:solidFill>
                  <a:srgbClr val="2D3956"/>
                </a:solidFill>
                <a:latin typeface="Times New Roman" panose="02020603050405020304" pitchFamily="18" charset="0"/>
                <a:cs typeface="+mj-cs"/>
              </a:rPr>
              <a:t>.استيعاب المفاهيم الأساسية للإعلان الرقمي، بما في ذلك الاستراتيجيات والأدوات والتقنيات المستخدمة في هذا المجال. ومنها مفاهيم مثل التسويق عبر وسائل التواصل الاجتماعي، والإعلان عبر محركات البحث، والتسويق عبر البريد الإلكتروني، والتحليلات الرقمية.</a:t>
            </a:r>
          </a:p>
          <a:p>
            <a:pPr algn="just" rtl="1">
              <a:lnSpc>
                <a:spcPct val="150000"/>
              </a:lnSpc>
            </a:pPr>
            <a:r>
              <a:rPr lang="ar-EG" b="1" dirty="0">
                <a:solidFill>
                  <a:srgbClr val="2D3956"/>
                </a:solidFill>
                <a:latin typeface="Times New Roman" panose="02020603050405020304" pitchFamily="18" charset="0"/>
                <a:cs typeface="+mj-cs"/>
              </a:rPr>
              <a:t>2. تحليل الأهداف والجمهور المستهدف، قبل إطلاق حملة إعلانية رقمية، هذا إلى جانب تعلم كيفية وضع أهداف قابلة للقياس وملائمة للعمل، وكيفية تحديد وفهم الجمهور المستهدف واحتياجاته.</a:t>
            </a:r>
          </a:p>
          <a:p>
            <a:pPr algn="just" rtl="1">
              <a:lnSpc>
                <a:spcPct val="150000"/>
              </a:lnSpc>
            </a:pPr>
            <a:r>
              <a:rPr lang="ar-EG" b="1" dirty="0">
                <a:solidFill>
                  <a:srgbClr val="2D3956"/>
                </a:solidFill>
                <a:latin typeface="Times New Roman" panose="02020603050405020304" pitchFamily="18" charset="0"/>
                <a:cs typeface="+mj-cs"/>
              </a:rPr>
              <a:t>3. تخطيط الحملة الإعلانية، وتطوير خطة شاملة للحملة الإعلانية الرقمية، من خلال تحليل المنصات المناسبة للإعلان، واختيار القنوات المناسبة لنشر الإعلانات، وتحديد الميزانية المناسبة للحملة، وتحديد الجدول الزمني للحملة. كل هذه العناصر تعتبر جزءًا أساسيًا من تخطيط الحملة الناجحة.</a:t>
            </a:r>
          </a:p>
          <a:p>
            <a:pPr algn="just" rtl="1">
              <a:lnSpc>
                <a:spcPct val="150000"/>
              </a:lnSpc>
            </a:pPr>
            <a:r>
              <a:rPr lang="ar-EG" b="1" dirty="0">
                <a:solidFill>
                  <a:srgbClr val="2D3956"/>
                </a:solidFill>
                <a:latin typeface="Times New Roman" panose="02020603050405020304" pitchFamily="18" charset="0"/>
                <a:cs typeface="+mj-cs"/>
              </a:rPr>
              <a:t>4. إنشاء إعلانات فعّالة: سيمكنك دراسة المقرر من تعلم كيفية إنشاء إعلانات فعّالة وجذابة تصل إلى الجمهور المستهدف. وهذا من خلال  تطوير مهارات الكتابة الإبداعية والتصميم الجرافيكي لإنتاج محتوى إعلاني مؤثر وجذاب للمستخدمين.</a:t>
            </a:r>
          </a:p>
          <a:p>
            <a:pPr algn="just" rtl="1">
              <a:lnSpc>
                <a:spcPct val="150000"/>
              </a:lnSpc>
            </a:pPr>
            <a:r>
              <a:rPr lang="ar-EG" b="1" dirty="0">
                <a:solidFill>
                  <a:srgbClr val="2D3956"/>
                </a:solidFill>
                <a:latin typeface="Times New Roman" panose="02020603050405020304" pitchFamily="18" charset="0"/>
                <a:cs typeface="+mj-cs"/>
              </a:rPr>
              <a:t>5. تحليل الأداء والتحسين للحملة الإعلانية الرقمية باستخدام أدوات التحليل المختلفة. والاستفادة من البيانات والمقاييس الرقمية لقياس نجاح الحملة وتحديد المجالات التي يمكن تحسينها.</a:t>
            </a:r>
          </a:p>
          <a:p>
            <a:pPr algn="just" rtl="1">
              <a:lnSpc>
                <a:spcPct val="150000"/>
              </a:lnSpc>
            </a:pPr>
            <a:r>
              <a:rPr lang="ar-EG" b="1" dirty="0">
                <a:solidFill>
                  <a:srgbClr val="2D3956"/>
                </a:solidFill>
                <a:latin typeface="Times New Roman" panose="02020603050405020304" pitchFamily="18" charset="0"/>
                <a:cs typeface="+mj-cs"/>
              </a:rPr>
              <a:t>6. مراعاة القوانين والأخلاقيات المتعلقة بالإعلان الرقمي. كقوانين حماية البيانات وحقوق المستهلك ومتطلبات الموافقة والاحتكار وغيرها من القضايا التي يجب مراعاتها في الحملة  الإعلانية.</a:t>
            </a:r>
          </a:p>
          <a:p>
            <a:pPr algn="r"/>
            <a:endParaRPr lang="ar-EG" dirty="0">
              <a:solidFill>
                <a:srgbClr val="2D3956"/>
              </a:solidFill>
              <a:latin typeface="Times New Roman" panose="02020603050405020304" pitchFamily="18" charset="0"/>
              <a:cs typeface="Times New Roman" panose="02020603050405020304" pitchFamily="18" charset="0"/>
            </a:endParaRPr>
          </a:p>
        </p:txBody>
      </p:sp>
      <p:pic>
        <p:nvPicPr>
          <p:cNvPr id="12" name="Graphic 22">
            <a:extLst>
              <a:ext uri="{FF2B5EF4-FFF2-40B4-BE49-F238E27FC236}">
                <a16:creationId xmlns:a16="http://schemas.microsoft.com/office/drawing/2014/main" id="{9C221A94-7325-4CEE-9261-3D060BF66A2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0900" y="-77873"/>
            <a:ext cx="2503310" cy="79901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44774" y="284813"/>
            <a:ext cx="11602387" cy="61159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44774" y="112513"/>
            <a:ext cx="2503310" cy="980885"/>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344774" y="197376"/>
            <a:ext cx="11502452" cy="6290825"/>
          </a:xfrm>
          <a:prstGeom prst="rect">
            <a:avLst/>
          </a:prstGeom>
          <a:noFill/>
        </p:spPr>
        <p:txBody>
          <a:bodyPr wrap="square" rtlCol="0">
            <a:spAutoFit/>
          </a:bodyPr>
          <a:lstStyle/>
          <a:p>
            <a:pPr marL="342900" lvl="0" indent="-342900" algn="r" rtl="1">
              <a:lnSpc>
                <a:spcPct val="150000"/>
              </a:lnSpc>
              <a:spcAft>
                <a:spcPts val="800"/>
              </a:spcAft>
              <a:buFont typeface="Wingdings" panose="05000000000000000000" pitchFamily="2" charset="2"/>
              <a:buChar char="Ø"/>
            </a:pPr>
            <a:r>
              <a:rPr lang="ar-EG" sz="2400" b="1" dirty="0">
                <a:solidFill>
                  <a:srgbClr val="FF0000"/>
                </a:solidFill>
                <a:latin typeface="Calibri" panose="020F0502020204030204" pitchFamily="34" charset="0"/>
                <a:ea typeface="Calibri" panose="020F0502020204030204" pitchFamily="34" charset="0"/>
                <a:cs typeface="+mj-cs"/>
              </a:rPr>
              <a:t>مخرجات التعلم:</a:t>
            </a:r>
            <a:endParaRPr lang="en-US" sz="2400" dirty="0">
              <a:solidFill>
                <a:srgbClr val="FF0000"/>
              </a:solidFill>
              <a:latin typeface="Calibri" panose="020F0502020204030204" pitchFamily="34" charset="0"/>
              <a:ea typeface="Calibri" panose="020F0502020204030204" pitchFamily="34" charset="0"/>
              <a:cs typeface="+mj-cs"/>
            </a:endParaRPr>
          </a:p>
          <a:p>
            <a:pPr algn="r" rtl="1">
              <a:lnSpc>
                <a:spcPct val="150000"/>
              </a:lnSpc>
              <a:spcAft>
                <a:spcPts val="800"/>
              </a:spcAft>
            </a:pPr>
            <a:r>
              <a:rPr lang="ar-EG" sz="2000" b="1" dirty="0">
                <a:solidFill>
                  <a:srgbClr val="0070C0"/>
                </a:solidFill>
                <a:latin typeface="Calibri" panose="020F0502020204030204" pitchFamily="34" charset="0"/>
                <a:ea typeface="Calibri" panose="020F0502020204030204" pitchFamily="34" charset="0"/>
                <a:cs typeface="+mj-cs"/>
              </a:rPr>
              <a:t>في نهاية المقرر، سيكون الطلاب قادرون على ما يلي:</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1-  </a:t>
            </a:r>
            <a:r>
              <a:rPr lang="ar-SA" sz="2000" b="1" dirty="0">
                <a:solidFill>
                  <a:srgbClr val="0070C0"/>
                </a:solidFill>
                <a:latin typeface="Calibri" panose="020F0502020204030204" pitchFamily="34" charset="0"/>
                <a:ea typeface="Calibri" panose="020F0502020204030204" pitchFamily="34" charset="0"/>
                <a:cs typeface="+mj-cs"/>
              </a:rPr>
              <a:t>فهم الإعلان الرقمي التفاعلي:</a:t>
            </a:r>
            <a:r>
              <a:rPr lang="ar-SA" sz="2000" dirty="0">
                <a:solidFill>
                  <a:srgbClr val="0070C0"/>
                </a:solidFill>
                <a:latin typeface="Calibri" panose="020F0502020204030204" pitchFamily="34" charset="0"/>
                <a:ea typeface="Calibri" panose="020F0502020204030204" pitchFamily="34" charset="0"/>
                <a:cs typeface="+mj-cs"/>
              </a:rPr>
              <a:t> سيتم شرح مفهوم الإعلان الرقمي التفاعلي وأهميته في تسويق المنتجات والخدمات في العصر الرقمي، كما سيتم تزويد الطلاب بمعرفة أنواع الإعلانات الرقمية المختلفة وأدواتها وتقنياتها.</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2</a:t>
            </a:r>
            <a:r>
              <a:rPr lang="ar-SA" sz="2000" dirty="0">
                <a:solidFill>
                  <a:srgbClr val="0070C0"/>
                </a:solidFill>
                <a:latin typeface="Calibri" panose="020F0502020204030204" pitchFamily="34" charset="0"/>
                <a:ea typeface="Calibri" panose="020F0502020204030204" pitchFamily="34" charset="0"/>
                <a:cs typeface="+mj-cs"/>
              </a:rPr>
              <a:t>- </a:t>
            </a:r>
            <a:r>
              <a:rPr lang="ar-SA" sz="2000" b="1" dirty="0">
                <a:solidFill>
                  <a:srgbClr val="0070C0"/>
                </a:solidFill>
                <a:latin typeface="Calibri" panose="020F0502020204030204" pitchFamily="34" charset="0"/>
                <a:ea typeface="Calibri" panose="020F0502020204030204" pitchFamily="34" charset="0"/>
                <a:cs typeface="+mj-cs"/>
              </a:rPr>
              <a:t>التعرف على استراتيجية الإعلان الرقمي</a:t>
            </a:r>
            <a:r>
              <a:rPr lang="ar-SA" sz="2000" dirty="0">
                <a:solidFill>
                  <a:srgbClr val="0070C0"/>
                </a:solidFill>
                <a:latin typeface="Calibri" panose="020F0502020204030204" pitchFamily="34" charset="0"/>
                <a:ea typeface="Calibri" panose="020F0502020204030204" pitchFamily="34" charset="0"/>
                <a:cs typeface="+mj-cs"/>
              </a:rPr>
              <a:t>: سيتم إكساب الطلاب كيفية وضع استراتيجية فعالة للإعلان الرقمي التفاعلي. كما سيتم تغطية عناصر التخطيط الأساسية مثل تحليل الجمهور المستهدف، واختيار القنوات المناسبة، وتحديد الهدف الإعلاني.</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3</a:t>
            </a:r>
            <a:r>
              <a:rPr lang="ar-SA" sz="2000" dirty="0">
                <a:solidFill>
                  <a:srgbClr val="0070C0"/>
                </a:solidFill>
                <a:latin typeface="Calibri" panose="020F0502020204030204" pitchFamily="34" charset="0"/>
                <a:ea typeface="Calibri" panose="020F0502020204030204" pitchFamily="34" charset="0"/>
                <a:cs typeface="+mj-cs"/>
              </a:rPr>
              <a:t>- </a:t>
            </a:r>
            <a:r>
              <a:rPr lang="ar-SA" sz="2000" b="1" dirty="0">
                <a:solidFill>
                  <a:srgbClr val="0070C0"/>
                </a:solidFill>
                <a:latin typeface="Calibri" panose="020F0502020204030204" pitchFamily="34" charset="0"/>
                <a:ea typeface="Calibri" panose="020F0502020204030204" pitchFamily="34" charset="0"/>
                <a:cs typeface="+mj-cs"/>
              </a:rPr>
              <a:t>القدرة على تصميم الإعلان الرقمي</a:t>
            </a:r>
            <a:r>
              <a:rPr lang="ar-SA" sz="2000" dirty="0">
                <a:solidFill>
                  <a:srgbClr val="0070C0"/>
                </a:solidFill>
                <a:latin typeface="Calibri" panose="020F0502020204030204" pitchFamily="34" charset="0"/>
                <a:ea typeface="Calibri" panose="020F0502020204030204" pitchFamily="34" charset="0"/>
                <a:cs typeface="+mj-cs"/>
              </a:rPr>
              <a:t>: سيتعلم الطلاب كيفية تصميم إعلان رقمي فعال وجذاب، وسيتم إكسابهم المهارات المتعلقة بتصميم الرسومات والصور والنصوص والعناصر المتحركة التي تجذب انتباه الجمهور المستهدف.</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4</a:t>
            </a:r>
            <a:r>
              <a:rPr lang="ar-SA" sz="2000" dirty="0">
                <a:solidFill>
                  <a:srgbClr val="0070C0"/>
                </a:solidFill>
                <a:latin typeface="Calibri" panose="020F0502020204030204" pitchFamily="34" charset="0"/>
                <a:ea typeface="Calibri" panose="020F0502020204030204" pitchFamily="34" charset="0"/>
                <a:cs typeface="+mj-cs"/>
              </a:rPr>
              <a:t>-  </a:t>
            </a:r>
            <a:r>
              <a:rPr lang="ar-SA" sz="2000" b="1" dirty="0">
                <a:solidFill>
                  <a:srgbClr val="0070C0"/>
                </a:solidFill>
                <a:latin typeface="Calibri" panose="020F0502020204030204" pitchFamily="34" charset="0"/>
                <a:ea typeface="Calibri" panose="020F0502020204030204" pitchFamily="34" charset="0"/>
                <a:cs typeface="+mj-cs"/>
              </a:rPr>
              <a:t>القدرة على تحليل الأداء والتقييم</a:t>
            </a:r>
            <a:r>
              <a:rPr lang="ar-SA" sz="2000" dirty="0">
                <a:solidFill>
                  <a:srgbClr val="0070C0"/>
                </a:solidFill>
                <a:latin typeface="Calibri" panose="020F0502020204030204" pitchFamily="34" charset="0"/>
                <a:ea typeface="Calibri" panose="020F0502020204030204" pitchFamily="34" charset="0"/>
                <a:cs typeface="+mj-cs"/>
              </a:rPr>
              <a:t>: سيتم التركيز على أدوات تحليل البيانات لقياس أداء حملات الإعلان الرقمي. كما سيتعلم الطلاب كيفية تتبع وقياس النتائج وتحليلها لتحسين الحملات المستقبلية.</a:t>
            </a:r>
            <a:endParaRPr lang="en-US" sz="2000" dirty="0">
              <a:solidFill>
                <a:srgbClr val="0070C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000" dirty="0">
                <a:solidFill>
                  <a:srgbClr val="0070C0"/>
                </a:solidFill>
                <a:latin typeface="Calibri" panose="020F0502020204030204" pitchFamily="34" charset="0"/>
                <a:ea typeface="Calibri" panose="020F0502020204030204" pitchFamily="34" charset="0"/>
                <a:cs typeface="+mj-cs"/>
              </a:rPr>
              <a:t>5</a:t>
            </a:r>
            <a:r>
              <a:rPr lang="ar-SA" sz="2000" dirty="0">
                <a:solidFill>
                  <a:srgbClr val="0070C0"/>
                </a:solidFill>
                <a:latin typeface="Calibri" panose="020F0502020204030204" pitchFamily="34" charset="0"/>
                <a:ea typeface="Calibri" panose="020F0502020204030204" pitchFamily="34" charset="0"/>
                <a:cs typeface="+mj-cs"/>
              </a:rPr>
              <a:t>- </a:t>
            </a:r>
            <a:r>
              <a:rPr lang="ar-SA" sz="2000" b="1" dirty="0">
                <a:solidFill>
                  <a:srgbClr val="0070C0"/>
                </a:solidFill>
                <a:latin typeface="Calibri" panose="020F0502020204030204" pitchFamily="34" charset="0"/>
                <a:ea typeface="Calibri" panose="020F0502020204030204" pitchFamily="34" charset="0"/>
                <a:cs typeface="+mj-cs"/>
              </a:rPr>
              <a:t>رصد الاتجاهات والابتكارات الحديثة:</a:t>
            </a:r>
            <a:r>
              <a:rPr lang="ar-SA" sz="2000" dirty="0">
                <a:solidFill>
                  <a:srgbClr val="0070C0"/>
                </a:solidFill>
                <a:latin typeface="Calibri" panose="020F0502020204030204" pitchFamily="34" charset="0"/>
                <a:ea typeface="Calibri" panose="020F0502020204030204" pitchFamily="34" charset="0"/>
                <a:cs typeface="+mj-cs"/>
              </a:rPr>
              <a:t> سيتم استعراض الاتجاهات الحالية والابتكارات في مجال الإعلان الرقمي التفاعلي، مثل تكنولوجيا الواقع الافتراضي والواقع المعزز والذكاء الاصطناعي.</a:t>
            </a: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3727224" y="313843"/>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Adobe Devanagari" panose="02040503050201020203" pitchFamily="18" charset="0"/>
              </a:rPr>
              <a:t>Course Outcomes</a:t>
            </a:r>
            <a:endParaRPr lang="ar-EG" sz="3200" b="1" dirty="0">
              <a:solidFill>
                <a:srgbClr val="0070C0"/>
              </a:solidFill>
              <a:latin typeface="Adobe Devanagari" panose="02040503050201020203" pitchFamily="18" charset="0"/>
              <a:cs typeface="Simple Bold Jut Out" panose="02010401010101010101" pitchFamily="2" charset="-78"/>
            </a:endParaRPr>
          </a:p>
        </p:txBody>
      </p:sp>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2D3956"/>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5484" y="154732"/>
            <a:ext cx="3619363" cy="1261884"/>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pPr algn="ctr"/>
            <a:r>
              <a:rPr lang="ar-EG" sz="2800" b="1" dirty="0">
                <a:solidFill>
                  <a:srgbClr val="002060"/>
                </a:solidFill>
                <a:latin typeface="Times New Roman" panose="02020603050405020304" pitchFamily="18" charset="0"/>
                <a:cs typeface="Times New Roman" panose="02020603050405020304" pitchFamily="18" charset="0"/>
              </a:rPr>
              <a:t>التقييم الطلابي </a:t>
            </a:r>
            <a:r>
              <a:rPr lang="en-US" sz="2800" b="1" dirty="0">
                <a:solidFill>
                  <a:srgbClr val="002060"/>
                </a:solidFill>
                <a:latin typeface="Times New Roman" panose="02020603050405020304" pitchFamily="18" charset="0"/>
                <a:cs typeface="Times New Roman" panose="02020603050405020304" pitchFamily="18" charset="0"/>
              </a:rPr>
              <a:t>Assessment</a:t>
            </a: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4"/>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اختبارات أسبوعية</a:t>
            </a:r>
          </a:p>
          <a:p>
            <a:pPr algn="ctr"/>
            <a:r>
              <a:rPr lang="en-US" sz="2400" b="1" dirty="0">
                <a:solidFill>
                  <a:srgbClr val="0070C0"/>
                </a:solidFill>
                <a:latin typeface="Adobe Devanagari" panose="02040503050201020203" pitchFamily="18" charset="0"/>
                <a:cs typeface="Adobe Devanagari" panose="02040503050201020203" pitchFamily="18" charset="0"/>
              </a:rPr>
              <a:t>Weekly Quizzes</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حلقات نقاش أسبوعية</a:t>
            </a:r>
          </a:p>
          <a:p>
            <a:pPr algn="ctr"/>
            <a:r>
              <a:rPr lang="en-US" sz="2400" b="1" dirty="0">
                <a:solidFill>
                  <a:srgbClr val="0070C0"/>
                </a:solidFill>
                <a:latin typeface="Adobe Devanagari" panose="02040503050201020203" pitchFamily="18" charset="0"/>
                <a:cs typeface="Adobe Devanagari" panose="02040503050201020203" pitchFamily="18" charset="0"/>
              </a:rPr>
              <a:t>Weekly Discussion</a:t>
            </a:r>
            <a:endParaRPr lang="ar-EG" sz="2400" b="1" dirty="0">
              <a:solidFill>
                <a:srgbClr val="0070C0"/>
              </a:solidFill>
              <a:latin typeface="Adobe Devanagari" panose="02040503050201020203" pitchFamily="18" charset="0"/>
            </a:endParaRPr>
          </a:p>
        </p:txBody>
      </p:sp>
      <p:pic>
        <p:nvPicPr>
          <p:cNvPr id="12" name="Graphic 22">
            <a:extLst>
              <a:ext uri="{FF2B5EF4-FFF2-40B4-BE49-F238E27FC236}">
                <a16:creationId xmlns:a16="http://schemas.microsoft.com/office/drawing/2014/main" id="{071505E1-C715-46ED-A67E-2A501C349BA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688690" y="148287"/>
            <a:ext cx="2503310" cy="799019"/>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652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lvl="0" algn="ctr" rtl="1">
              <a:spcAft>
                <a:spcPts val="800"/>
              </a:spcAft>
            </a:pPr>
            <a:r>
              <a:rPr lang="en-US" sz="2400" b="1" dirty="0">
                <a:solidFill>
                  <a:srgbClr val="002060"/>
                </a:solidFill>
                <a:latin typeface="Book Antiqua" panose="02040602050305030304" pitchFamily="18" charset="0"/>
                <a:ea typeface="Calibri" panose="020F0502020204030204" pitchFamily="34" charset="0"/>
                <a:cs typeface="Simplified Arabic" panose="02020603050405020304" pitchFamily="18" charset="-78"/>
              </a:rPr>
              <a:t>Course Topics</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Intro Lecture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97020" y="857892"/>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pPr>
            <a:r>
              <a:rPr lang="en-US" sz="2400" b="1" dirty="0">
                <a:solidFill>
                  <a:schemeClr val="accent1">
                    <a:lumMod val="50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a:p>
            <a:pPr lvl="0" algn="r" rtl="1">
              <a:spcAft>
                <a:spcPts val="800"/>
              </a:spcAft>
            </a:pPr>
            <a:r>
              <a:rPr lang="ar-EG" sz="2400" b="1" dirty="0">
                <a:solidFill>
                  <a:srgbClr val="FF0000"/>
                </a:solidFill>
                <a:latin typeface="Book Antiqua" panose="02040602050305030304" pitchFamily="18" charset="0"/>
                <a:ea typeface="Calibri" panose="020F0502020204030204" pitchFamily="34" charset="0"/>
                <a:cs typeface="Simplified Arabic" panose="02020603050405020304" pitchFamily="18" charset="-78"/>
              </a:rPr>
              <a:t>موضوعات المقرر: </a:t>
            </a:r>
            <a:endPar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1735590"/>
            <a:ext cx="6695742" cy="4644131"/>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07000"/>
              </a:lnSpc>
              <a:spcAft>
                <a:spcPts val="0"/>
              </a:spcAft>
            </a:pPr>
            <a:r>
              <a:rPr lang="ar-EG" sz="20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1. </a:t>
            </a:r>
            <a:r>
              <a:rPr lang="ar-EG" sz="2400" b="1" dirty="0">
                <a:solidFill>
                  <a:srgbClr val="002060"/>
                </a:solidFill>
                <a:latin typeface="Calibri" panose="020F0502020204030204" pitchFamily="34" charset="0"/>
                <a:ea typeface="Calibri" panose="020F0502020204030204" pitchFamily="34" charset="0"/>
                <a:cs typeface="+mj-cs"/>
              </a:rPr>
              <a:t>مقدمة في الإعلان الرقمي التفاعلي:</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 تعريف الإعلان الرقمي التفاعلي ومفهومه.</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 أهمية الإعلان الرقمي التفاعلي في التسويق الحديث</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2. استراتيجية وتخطيط الحملة الإعلانية:</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 تحليل السوق وفهم المستهدفين.</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 وضع أهداف الحملة الإعلانية.</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 اختيار القنوات المناسبة وتخطيط الميزانية.</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b="1" dirty="0">
                <a:solidFill>
                  <a:srgbClr val="002060"/>
                </a:solidFill>
                <a:latin typeface="Calibri" panose="020F0502020204030204" pitchFamily="34" charset="0"/>
                <a:ea typeface="Calibri" panose="020F0502020204030204" pitchFamily="34" charset="0"/>
                <a:cs typeface="+mj-cs"/>
              </a:rPr>
              <a:t>3. تصميم الإعلان الرقمي التفاعلي:</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 استراتيجيات التصميم الإبداعي.</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 استخدام الصور والنصوص والرسوم المتحركة.</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 تجربة المستخدم وتصميم واجهة المستخدم الجذابة.</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13" name="Graphic 22">
            <a:extLst>
              <a:ext uri="{FF2B5EF4-FFF2-40B4-BE49-F238E27FC236}">
                <a16:creationId xmlns:a16="http://schemas.microsoft.com/office/drawing/2014/main" id="{C028AB6B-9C1C-40B0-8C37-335A5A1C7D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91670" y="101627"/>
            <a:ext cx="2503310" cy="799019"/>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652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293092"/>
            <a:ext cx="4385807" cy="31237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8304616" y="4861766"/>
            <a:ext cx="4113898" cy="461665"/>
          </a:xfrm>
          <a:prstGeom prst="rect">
            <a:avLst/>
          </a:prstGeom>
          <a:noFill/>
        </p:spPr>
        <p:txBody>
          <a:bodyPr wrap="square" rtlCol="0">
            <a:spAutoFit/>
          </a:bodyPr>
          <a:lstStyle/>
          <a:p>
            <a:pPr lvl="0" algn="ctr" rtl="1">
              <a:spcAft>
                <a:spcPts val="800"/>
              </a:spcAft>
            </a:pPr>
            <a:r>
              <a:rPr lang="en-US" sz="2400" b="1" dirty="0">
                <a:solidFill>
                  <a:srgbClr val="002060"/>
                </a:solidFill>
                <a:latin typeface="Book Antiqua" panose="02040602050305030304" pitchFamily="18" charset="0"/>
                <a:ea typeface="Calibri" panose="020F0502020204030204" pitchFamily="34" charset="0"/>
                <a:cs typeface="Simplified Arabic" panose="02020603050405020304" pitchFamily="18" charset="-78"/>
              </a:rPr>
              <a:t>Course Topics</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Intro Lecture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2060"/>
                </a:solidFill>
                <a:latin typeface="Book Antiqua" panose="02040602050305030304" pitchFamily="18" charset="0"/>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97020" y="857892"/>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pPr>
            <a:r>
              <a:rPr lang="en-US" sz="2400" b="1" dirty="0">
                <a:solidFill>
                  <a:schemeClr val="accent1">
                    <a:lumMod val="50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a:p>
            <a:pPr lvl="0" algn="r" rtl="1">
              <a:spcAft>
                <a:spcPts val="800"/>
              </a:spcAft>
            </a:pPr>
            <a:r>
              <a:rPr lang="ar-EG" sz="2400" b="1" dirty="0">
                <a:solidFill>
                  <a:srgbClr val="FF0000"/>
                </a:solidFill>
                <a:latin typeface="Book Antiqua" panose="02040602050305030304" pitchFamily="18" charset="0"/>
                <a:ea typeface="Calibri" panose="020F0502020204030204" pitchFamily="34" charset="0"/>
                <a:cs typeface="Simplified Arabic" panose="02020603050405020304" pitchFamily="18" charset="-78"/>
              </a:rPr>
              <a:t>موضوعات المقرر: </a:t>
            </a:r>
            <a:endPar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1735591"/>
            <a:ext cx="6695742" cy="4441136"/>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ct val="107000"/>
              </a:lnSpc>
              <a:spcAft>
                <a:spcPts val="0"/>
              </a:spcAft>
            </a:pPr>
            <a:r>
              <a:rPr lang="ar-EG" sz="2000" dirty="0">
                <a:latin typeface="Calibri" panose="020F0502020204030204" pitchFamily="34" charset="0"/>
                <a:ea typeface="Calibri" panose="020F0502020204030204" pitchFamily="34" charset="0"/>
                <a:cs typeface="Simplified Arabic" panose="02020603050405020304" pitchFamily="18" charset="-78"/>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4. الإعلان عبر وسائل التواصل الاجتماعي: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 استخدام الإعلانات المدفوعة على منصات التواصل الاجتماعي.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 استراتيجيات الاستهداف والتواصل مع الجمهور.</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5. تحليل وقياس أداء الحملة الإعلانية: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 استخدام أدوات التحليل لقياس فعالية الحملة الإعلانية.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 تفسير البيانات واتخاذ قرارات استراتيجية.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6. التطورات الحديثة في الإعلان الرقمي التفاعلي: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 الإعلان عبر الهواتف المحمولة والتطبيقات.</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 الإعلان الرقمي التفاعلي في الواقع الافتراضي والواقع المعزز والتسويق الشبكي.</a:t>
            </a:r>
          </a:p>
          <a:p>
            <a:pPr algn="r"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7</a:t>
            </a:r>
            <a:r>
              <a:rPr lang="ar-EG" sz="20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دراسة قوانين وأخلاقيات الإعلان الرقمي </a:t>
            </a:r>
            <a:r>
              <a:rPr lang="ar-EG" sz="20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3" name="Graphic 22">
            <a:extLst>
              <a:ext uri="{FF2B5EF4-FFF2-40B4-BE49-F238E27FC236}">
                <a16:creationId xmlns:a16="http://schemas.microsoft.com/office/drawing/2014/main" id="{A4D0346A-6DEB-415E-A508-67423B9DF7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54218" y="169940"/>
            <a:ext cx="2503310" cy="799019"/>
          </a:xfrm>
          <a:prstGeom prst="rect">
            <a:avLst/>
          </a:prstGeom>
        </p:spPr>
      </p:pic>
    </p:spTree>
    <p:extLst>
      <p:ext uri="{BB962C8B-B14F-4D97-AF65-F5344CB8AC3E}">
        <p14:creationId xmlns:p14="http://schemas.microsoft.com/office/powerpoint/2010/main" val="81889968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107486" y="868764"/>
            <a:ext cx="8966421" cy="523220"/>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ar-EG"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مفهوم الإعلان الرقمي               </a:t>
            </a: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of digital media</a:t>
            </a:r>
            <a:r>
              <a:rPr kumimoji="0" lang="ar-EG"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The Concept</a:t>
            </a:r>
          </a:p>
        </p:txBody>
      </p:sp>
      <p:sp>
        <p:nvSpPr>
          <p:cNvPr id="32" name="Rectangle 31">
            <a:extLst>
              <a:ext uri="{FF2B5EF4-FFF2-40B4-BE49-F238E27FC236}">
                <a16:creationId xmlns:a16="http://schemas.microsoft.com/office/drawing/2014/main" id="{6FE380F3-A68B-26EA-9084-2C15BB9E43F9}"/>
              </a:ext>
            </a:extLst>
          </p:cNvPr>
          <p:cNvSpPr/>
          <p:nvPr/>
        </p:nvSpPr>
        <p:spPr>
          <a:xfrm>
            <a:off x="33307" y="6159376"/>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74667" y="6173274"/>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324387" y="422935"/>
            <a:ext cx="4811525"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443126" y="667399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689548" y="1557184"/>
            <a:ext cx="11426945" cy="5116814"/>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0"/>
              </a:spcAft>
            </a:pPr>
            <a:r>
              <a:rPr lang="ar-EG" sz="2000" b="1" dirty="0">
                <a:solidFill>
                  <a:srgbClr val="002060"/>
                </a:solidFill>
                <a:latin typeface="Calibri" panose="020F0502020204030204" pitchFamily="34" charset="0"/>
                <a:ea typeface="Calibri" panose="020F0502020204030204" pitchFamily="34" charset="0"/>
                <a:cs typeface="+mj-cs"/>
              </a:rPr>
              <a:t>يعرف </a:t>
            </a:r>
            <a:r>
              <a:rPr lang="ar-EG" sz="2000" b="1" u="sng" dirty="0">
                <a:solidFill>
                  <a:srgbClr val="002060"/>
                </a:solidFill>
                <a:latin typeface="Calibri" panose="020F0502020204030204" pitchFamily="34" charset="0"/>
                <a:ea typeface="Calibri" panose="020F0502020204030204" pitchFamily="34" charset="0"/>
                <a:cs typeface="+mj-cs"/>
              </a:rPr>
              <a:t>الإعلان الرقمي على أنه استخدام التقنيات والمنصات الرقمية للترويج والإعلان عن المنتجات والخدمات. يمكننا وضع عدة مفاهيم للإعلان الرقمي، وفيما يلي بعض الأمثلة:</a:t>
            </a:r>
            <a:endParaRPr lang="en-US" sz="2000" u="sng"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mj-cs"/>
              </a:rPr>
              <a:t>1. </a:t>
            </a:r>
            <a:r>
              <a:rPr lang="ar-EG" sz="2000" b="1" dirty="0">
                <a:solidFill>
                  <a:srgbClr val="002060"/>
                </a:solidFill>
                <a:latin typeface="Calibri" panose="020F0502020204030204" pitchFamily="34" charset="0"/>
                <a:ea typeface="Calibri" panose="020F0502020204030204" pitchFamily="34" charset="0"/>
                <a:cs typeface="+mj-cs"/>
              </a:rPr>
              <a:t>الإعلان عبر محركات البحث</a:t>
            </a:r>
            <a:r>
              <a:rPr lang="ar-EG" sz="2000" dirty="0">
                <a:solidFill>
                  <a:srgbClr val="002060"/>
                </a:solidFill>
                <a:latin typeface="Calibri" panose="020F0502020204030204" pitchFamily="34" charset="0"/>
                <a:ea typeface="Calibri" panose="020F0502020204030204" pitchFamily="34" charset="0"/>
                <a:cs typeface="+mj-cs"/>
              </a:rPr>
              <a:t>: يتعلق هذا النوع من الإعلان الرقمي بعرض الإعلانات على صفحات نتائج محركات البحث، مثل جوجل. بحيث يتم استهداف الإعلانات لتظهر بناءً على الكلمات المفتاحية المرتبطة بالمنتج أو الخدمة المعلن عنها.</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mj-cs"/>
              </a:rPr>
              <a:t> </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mj-cs"/>
              </a:rPr>
              <a:t>2. </a:t>
            </a:r>
            <a:r>
              <a:rPr lang="ar-EG" sz="2000" b="1" dirty="0">
                <a:solidFill>
                  <a:srgbClr val="002060"/>
                </a:solidFill>
                <a:latin typeface="Calibri" panose="020F0502020204030204" pitchFamily="34" charset="0"/>
                <a:ea typeface="Calibri" panose="020F0502020204030204" pitchFamily="34" charset="0"/>
                <a:cs typeface="+mj-cs"/>
              </a:rPr>
              <a:t>الإعلان عبر الشبكات الاجتماعية</a:t>
            </a:r>
            <a:r>
              <a:rPr lang="ar-EG" sz="2000" dirty="0">
                <a:solidFill>
                  <a:srgbClr val="002060"/>
                </a:solidFill>
                <a:latin typeface="Calibri" panose="020F0502020204030204" pitchFamily="34" charset="0"/>
                <a:ea typeface="Calibri" panose="020F0502020204030204" pitchFamily="34" charset="0"/>
                <a:cs typeface="+mj-cs"/>
              </a:rPr>
              <a:t>: يشمل هذا النوع من الإعلان الرقمي في إنشاء وعرض الإعلانات على منصات التواصل الاجتماعي مثل فيس بوك، إنستغرام، تويتر، لينكد إن وغيرها. ويتيح هذا النوع من الإعلانات للشركات استهداف جمهور معين بناءً على الاهتمامات والمعلومات الشخصية التي يشاركها المستخدمون على هذه المنصات.</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mj-cs"/>
              </a:rPr>
              <a:t> </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000" dirty="0">
                <a:solidFill>
                  <a:srgbClr val="002060"/>
                </a:solidFill>
                <a:latin typeface="Calibri" panose="020F0502020204030204" pitchFamily="34" charset="0"/>
                <a:ea typeface="Calibri" panose="020F0502020204030204" pitchFamily="34" charset="0"/>
                <a:cs typeface="+mj-cs"/>
              </a:rPr>
              <a:t>3. </a:t>
            </a:r>
            <a:r>
              <a:rPr lang="ar-EG" sz="2000" b="1" dirty="0">
                <a:solidFill>
                  <a:srgbClr val="002060"/>
                </a:solidFill>
                <a:latin typeface="Calibri" panose="020F0502020204030204" pitchFamily="34" charset="0"/>
                <a:ea typeface="Calibri" panose="020F0502020204030204" pitchFamily="34" charset="0"/>
                <a:cs typeface="+mj-cs"/>
              </a:rPr>
              <a:t>الإعلان عبر البريد الإلكتروني</a:t>
            </a:r>
            <a:r>
              <a:rPr lang="ar-EG" sz="2000" dirty="0">
                <a:solidFill>
                  <a:srgbClr val="002060"/>
                </a:solidFill>
                <a:latin typeface="Calibri" panose="020F0502020204030204" pitchFamily="34" charset="0"/>
                <a:ea typeface="Calibri" panose="020F0502020204030204" pitchFamily="34" charset="0"/>
                <a:cs typeface="+mj-cs"/>
              </a:rPr>
              <a:t>: يُعد البريد الإلكتروني أحد أدوات التسويق الرقمي القديمة والمستخدمة بشكل واسع. ويمكن للشركات إرسال رسائل إعلانية مستهدفة مباشرة إلى صندوق الوارد للمستلمين، وذلك بناءً على معلوماتهم الشخصية والاهتمامات المعروفة.</a:t>
            </a:r>
            <a:endParaRPr lang="en-US" sz="2000" dirty="0">
              <a:solidFill>
                <a:srgbClr val="002060"/>
              </a:solidFill>
              <a:latin typeface="Calibri" panose="020F0502020204030204" pitchFamily="34" charset="0"/>
              <a:ea typeface="Calibri" panose="020F0502020204030204" pitchFamily="34" charset="0"/>
              <a:cs typeface="+mj-cs"/>
            </a:endParaRPr>
          </a:p>
        </p:txBody>
      </p:sp>
      <p:pic>
        <p:nvPicPr>
          <p:cNvPr id="13" name="Graphic 22">
            <a:extLst>
              <a:ext uri="{FF2B5EF4-FFF2-40B4-BE49-F238E27FC236}">
                <a16:creationId xmlns:a16="http://schemas.microsoft.com/office/drawing/2014/main" id="{C4B61358-DAC5-490E-9C7F-E4B21C349E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30900" y="-77873"/>
            <a:ext cx="2503310" cy="799019"/>
          </a:xfrm>
          <a:prstGeom prst="rect">
            <a:avLst/>
          </a:prstGeom>
        </p:spPr>
      </p:pic>
    </p:spTree>
    <p:extLst>
      <p:ext uri="{BB962C8B-B14F-4D97-AF65-F5344CB8AC3E}">
        <p14:creationId xmlns:p14="http://schemas.microsoft.com/office/powerpoint/2010/main" val="549794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9213" y="1086820"/>
            <a:ext cx="9827344" cy="505914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4.الإعلان عبر التطبيقات المحمولة: مع انتشار الهواتف الذكية والتطبيقات المحمولة، أصبحت الإعلانات داخل التطبيقات واحدة من أشكال الإعلان الرقمي الشائعة. حيث يمكن للشركات عرض إعلانات مستهدفة داخل التطبيقات بناءً على سلوك المستخدم واهتماماته.</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5. الإعلان عبر الفيديو والمحتوى المرئي: تعد منصات مشاركة الفيديو مثل يوتيوب وتيك توك فرصًا قوية للإعلان الرقمي. ويمكن للشركات إنشاء إعلانات فيديو جذابة ونشرها على هذه المنصات لاستهداف جمهور واسع.</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 </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EG" sz="2400" dirty="0">
                <a:solidFill>
                  <a:srgbClr val="002060"/>
                </a:solidFill>
                <a:latin typeface="Calibri" panose="020F0502020204030204" pitchFamily="34" charset="0"/>
                <a:ea typeface="Calibri" panose="020F0502020204030204" pitchFamily="34" charset="0"/>
                <a:cs typeface="+mj-cs"/>
              </a:rPr>
              <a:t>وهذه مجرد بعض الأمثلة لمفاهيم الإعلان الرقمي. يُمكن ابتكار العديد من الاستراتيجيات والطرق المختلفة للإعلان عبر الوسائط الرقمية بناءً على احتياجات الشركة والجمهور المستهدف. بالإضافة لذلك فإن الطرق المذكورة أعلاه ليست مستقرة وقد تتغير مع التطور التكنولوجي وتغيرات سوق الإعلانات الرقمية.</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9116" y="315356"/>
            <a:ext cx="1344673" cy="707886"/>
          </a:xfrm>
          <a:prstGeom prst="rect">
            <a:avLst/>
          </a:prstGeom>
          <a:solidFill>
            <a:srgbClr val="00206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Graphic 22">
            <a:extLst>
              <a:ext uri="{FF2B5EF4-FFF2-40B4-BE49-F238E27FC236}">
                <a16:creationId xmlns:a16="http://schemas.microsoft.com/office/drawing/2014/main" id="{550D05C5-7985-445E-B56D-3FCAB52D1F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46087" y="160645"/>
            <a:ext cx="2503310" cy="799019"/>
          </a:xfrm>
          <a:prstGeom prst="rect">
            <a:avLst/>
          </a:prstGeom>
        </p:spPr>
      </p:pic>
    </p:spTree>
    <p:extLst>
      <p:ext uri="{BB962C8B-B14F-4D97-AF65-F5344CB8AC3E}">
        <p14:creationId xmlns:p14="http://schemas.microsoft.com/office/powerpoint/2010/main" val="12194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4550833" cy="4572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95713" y="10948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065" y="191766"/>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68019" y="216161"/>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1DC7E3B5-8F8C-48B1-8A09-0C5D7E72C815}"/>
              </a:ext>
            </a:extLst>
          </p:cNvPr>
          <p:cNvSpPr/>
          <p:nvPr/>
        </p:nvSpPr>
        <p:spPr>
          <a:xfrm>
            <a:off x="1626721" y="973497"/>
            <a:ext cx="10565279" cy="5769573"/>
          </a:xfrm>
          <a:prstGeom prst="roundRect">
            <a:avLst/>
          </a:prstGeom>
          <a:noFill/>
          <a:ln>
            <a:noFill/>
          </a:ln>
        </p:spPr>
        <p:style>
          <a:lnRef idx="0">
            <a:scrgbClr r="0" g="0" b="0"/>
          </a:lnRef>
          <a:fillRef idx="0">
            <a:scrgbClr r="0" g="0" b="0"/>
          </a:fillRef>
          <a:effectRef idx="0">
            <a:scrgbClr r="0" g="0" b="0"/>
          </a:effectRef>
          <a:fontRef idx="minor">
            <a:schemeClr val="accent4"/>
          </a:fontRef>
        </p:style>
        <p:txBody>
          <a:bodyPr rtlCol="1" anchor="ctr"/>
          <a:lstStyle/>
          <a:p>
            <a:pPr marL="342900" indent="-342900" algn="justLow" rtl="1">
              <a:spcAft>
                <a:spcPts val="0"/>
              </a:spcAft>
              <a:buFont typeface="Wingdings" panose="05000000000000000000" pitchFamily="2" charset="2"/>
              <a:buChar char="Ø"/>
            </a:pPr>
            <a:r>
              <a:rPr lang="ar-EG" sz="2800" b="1" dirty="0">
                <a:solidFill>
                  <a:srgbClr val="FF0000"/>
                </a:solidFill>
                <a:latin typeface="Calibri" panose="020F0502020204030204" pitchFamily="34" charset="0"/>
                <a:ea typeface="Calibri" panose="020F0502020204030204" pitchFamily="34" charset="0"/>
                <a:cs typeface="+mj-cs"/>
              </a:rPr>
              <a:t>أهمية تسويق المنتجات والخدمات عبر الإعلانات الرقمية</a:t>
            </a:r>
          </a:p>
          <a:p>
            <a:pPr algn="justLow" rtl="1">
              <a:spcAft>
                <a:spcPts val="0"/>
              </a:spcAft>
            </a:pPr>
            <a:r>
              <a:rPr lang="ar-EG" sz="2400" b="1" dirty="0">
                <a:solidFill>
                  <a:srgbClr val="002060"/>
                </a:solidFill>
                <a:latin typeface="Calibri" panose="020F0502020204030204" pitchFamily="34" charset="0"/>
                <a:ea typeface="Calibri" panose="020F0502020204030204" pitchFamily="34" charset="0"/>
                <a:cs typeface="+mj-cs"/>
              </a:rPr>
              <a:t>تسويق المنتجات والخدمات من خلال الإعلانات الرقمية له أهمية كبيرة في العصر الحالي، وهنا بعض الأسباب التي تبرز أهميتها:</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400" dirty="0">
                <a:solidFill>
                  <a:srgbClr val="002060"/>
                </a:solidFill>
                <a:latin typeface="Calibri" panose="020F0502020204030204" pitchFamily="34" charset="0"/>
                <a:ea typeface="Calibri" panose="020F0502020204030204" pitchFamily="34" charset="0"/>
                <a:cs typeface="+mj-cs"/>
              </a:rPr>
              <a:t>1. </a:t>
            </a:r>
            <a:r>
              <a:rPr lang="ar-EG" sz="2400" b="1" dirty="0">
                <a:solidFill>
                  <a:srgbClr val="002060"/>
                </a:solidFill>
                <a:latin typeface="Calibri" panose="020F0502020204030204" pitchFamily="34" charset="0"/>
                <a:ea typeface="Calibri" panose="020F0502020204030204" pitchFamily="34" charset="0"/>
                <a:cs typeface="+mj-cs"/>
              </a:rPr>
              <a:t>وصول واسع</a:t>
            </a:r>
            <a:r>
              <a:rPr lang="ar-EG" sz="2400" dirty="0">
                <a:solidFill>
                  <a:srgbClr val="002060"/>
                </a:solidFill>
                <a:latin typeface="Calibri" panose="020F0502020204030204" pitchFamily="34" charset="0"/>
                <a:ea typeface="Calibri" panose="020F0502020204030204" pitchFamily="34" charset="0"/>
                <a:cs typeface="+mj-cs"/>
              </a:rPr>
              <a:t>: يتُيح الإعلان الرقمي للشركات الوصول إلى جمهور واسع عبر الإنترنت، فيمكن الوصول إلى المستخدمين في جميع أنحاء العالم وفي مختلف الفئات العمرية والديموغرافية بسهولة، مما يزيد من فرص الوصول إلى المستهلكين المحتملين.</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400" dirty="0">
                <a:solidFill>
                  <a:srgbClr val="002060"/>
                </a:solidFill>
                <a:latin typeface="Calibri" panose="020F0502020204030204" pitchFamily="34" charset="0"/>
                <a:ea typeface="Calibri" panose="020F0502020204030204" pitchFamily="34" charset="0"/>
                <a:cs typeface="+mj-cs"/>
              </a:rPr>
              <a:t>2. </a:t>
            </a:r>
            <a:r>
              <a:rPr lang="ar-EG" sz="2400" b="1" dirty="0">
                <a:solidFill>
                  <a:srgbClr val="002060"/>
                </a:solidFill>
                <a:latin typeface="Calibri" panose="020F0502020204030204" pitchFamily="34" charset="0"/>
                <a:ea typeface="Calibri" panose="020F0502020204030204" pitchFamily="34" charset="0"/>
                <a:cs typeface="+mj-cs"/>
              </a:rPr>
              <a:t>وصول محدد ومستهدف</a:t>
            </a:r>
            <a:r>
              <a:rPr lang="ar-EG" sz="2400" dirty="0">
                <a:solidFill>
                  <a:srgbClr val="002060"/>
                </a:solidFill>
                <a:latin typeface="Calibri" panose="020F0502020204030204" pitchFamily="34" charset="0"/>
                <a:ea typeface="Calibri" panose="020F0502020204030204" pitchFamily="34" charset="0"/>
                <a:cs typeface="+mj-cs"/>
              </a:rPr>
              <a:t>: يمكن للإعلان الرقمي استهداف الجمهور المحدد بشكل دقيق وفقًا للمعايير المحددة مثل الاهتمامات والسلوك والموقع الجغرافي والتوجهات الديموغرافية، فهذا يسمح للشركات بتحقيق أفضل تحديد للجمهور وتوجيه الإعلانات إلى الأشخاص الأكثر احتمالًا للتفاعل والشراء.</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spcAft>
                <a:spcPts val="0"/>
              </a:spcAft>
            </a:pPr>
            <a:r>
              <a:rPr lang="ar-EG" sz="2400" dirty="0">
                <a:solidFill>
                  <a:srgbClr val="002060"/>
                </a:solidFill>
                <a:latin typeface="Calibri" panose="020F0502020204030204" pitchFamily="34" charset="0"/>
                <a:ea typeface="Calibri" panose="020F0502020204030204" pitchFamily="34" charset="0"/>
                <a:cs typeface="+mj-cs"/>
              </a:rPr>
              <a:t>3. </a:t>
            </a:r>
            <a:r>
              <a:rPr lang="ar-EG" sz="2400" b="1" dirty="0">
                <a:solidFill>
                  <a:srgbClr val="002060"/>
                </a:solidFill>
                <a:latin typeface="Calibri" panose="020F0502020204030204" pitchFamily="34" charset="0"/>
                <a:ea typeface="Calibri" panose="020F0502020204030204" pitchFamily="34" charset="0"/>
                <a:cs typeface="+mj-cs"/>
              </a:rPr>
              <a:t>قابلية التتبع والقياس</a:t>
            </a:r>
            <a:r>
              <a:rPr lang="ar-EG" sz="2400" dirty="0">
                <a:solidFill>
                  <a:srgbClr val="002060"/>
                </a:solidFill>
                <a:latin typeface="Calibri" panose="020F0502020204030204" pitchFamily="34" charset="0"/>
                <a:ea typeface="Calibri" panose="020F0502020204030204" pitchFamily="34" charset="0"/>
                <a:cs typeface="+mj-cs"/>
              </a:rPr>
              <a:t>: يوفر الإعلان الرقمي إمكانية تتبع وقياس أداء الإعلانات بشكل دقيق، وبذلك يمكن للشركات مراقبة المقاييس الرئيسية مثل عدد المشاهدات، والنقرات، ومعدلات التحويل، وتحديد الإعلانات الأكثر فعالية وتحسين الحملات بناءً على البيانات المتاحة.</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13" name="Graphic 22">
            <a:extLst>
              <a:ext uri="{FF2B5EF4-FFF2-40B4-BE49-F238E27FC236}">
                <a16:creationId xmlns:a16="http://schemas.microsoft.com/office/drawing/2014/main" id="{92C5C8EA-E3D1-43D6-B6C5-591593BCF8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3624" y="216161"/>
            <a:ext cx="2503310" cy="1041580"/>
          </a:xfrm>
          <a:prstGeom prst="rect">
            <a:avLst/>
          </a:prstGeom>
        </p:spPr>
      </p:pic>
    </p:spTree>
    <p:extLst>
      <p:ext uri="{BB962C8B-B14F-4D97-AF65-F5344CB8AC3E}">
        <p14:creationId xmlns:p14="http://schemas.microsoft.com/office/powerpoint/2010/main" val="1091721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59370" y="1019331"/>
            <a:ext cx="10822899" cy="5036695"/>
          </a:xfrm>
          <a:prstGeom prst="roundRect">
            <a:avLst>
              <a:gd name="adj" fmla="val 6140"/>
            </a:avLst>
          </a:prstGeom>
          <a:solidFill>
            <a:schemeClr val="bg1"/>
          </a:solidFill>
          <a:ln w="38100">
            <a:solidFill>
              <a:srgbClr val="00206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4. </a:t>
            </a:r>
            <a:r>
              <a:rPr lang="ar-EG" sz="2400" b="1" dirty="0">
                <a:solidFill>
                  <a:srgbClr val="002060"/>
                </a:solidFill>
                <a:latin typeface="Calibri" panose="020F0502020204030204" pitchFamily="34" charset="0"/>
                <a:ea typeface="Calibri" panose="020F0502020204030204" pitchFamily="34" charset="0"/>
                <a:cs typeface="+mj-cs"/>
              </a:rPr>
              <a:t>تفاعل واستجابة فورية</a:t>
            </a:r>
            <a:r>
              <a:rPr lang="ar-EG" sz="2400" dirty="0">
                <a:solidFill>
                  <a:srgbClr val="002060"/>
                </a:solidFill>
                <a:latin typeface="Calibri" panose="020F0502020204030204" pitchFamily="34" charset="0"/>
                <a:ea typeface="Calibri" panose="020F0502020204030204" pitchFamily="34" charset="0"/>
                <a:cs typeface="+mj-cs"/>
              </a:rPr>
              <a:t>: يسمح الإعلان الرقمي بتفاعل فوري مع الجمهور، حيث يمكن للمستخدمين النقر على الإعلانات، زيارة مواقع الويب، ملء نماذج الاتصال، إجراء مشتريات فورية وتفاعلات أخرى فورية، مما يعزز فرص التحويل والمبيعات.</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5. </a:t>
            </a:r>
            <a:r>
              <a:rPr lang="ar-EG" sz="2400" b="1" dirty="0">
                <a:solidFill>
                  <a:srgbClr val="002060"/>
                </a:solidFill>
                <a:latin typeface="Calibri" panose="020F0502020204030204" pitchFamily="34" charset="0"/>
                <a:ea typeface="Calibri" panose="020F0502020204030204" pitchFamily="34" charset="0"/>
                <a:cs typeface="+mj-cs"/>
              </a:rPr>
              <a:t>مرونة وتكلفة منخفضة</a:t>
            </a:r>
            <a:r>
              <a:rPr lang="ar-EG" sz="2400" dirty="0">
                <a:solidFill>
                  <a:srgbClr val="002060"/>
                </a:solidFill>
                <a:latin typeface="Calibri" panose="020F0502020204030204" pitchFamily="34" charset="0"/>
                <a:ea typeface="Calibri" panose="020F0502020204030204" pitchFamily="34" charset="0"/>
                <a:cs typeface="+mj-cs"/>
              </a:rPr>
              <a:t>: يمكن للشركات بجميع الأحجام الاستفادة من الإعلان الرقمي بتكلفة أقل مقارنة بالوسائل التقليدية مثل التلفزيون والإعلانات المطبوعة، كما يوفر الإعلان الرقمي مرونة في تعديل الحملات والميزانيات والاستجابة للتغيرات السريعة في سوق الإعلان.</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باختصار، يُتيح التسويق من خلال الإعلانات الرقمية فرصًا فريدة للشركات للوصول إلى جمهور واسع، وتحقيق تفاعل فوري، وقياس أداء الحملات بشكل دقيق، وتحقيق نتائج قابلة للقياس.</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89724" y="285455"/>
            <a:ext cx="1404457" cy="1166000"/>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8838" y="514512"/>
            <a:ext cx="106493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Intro lecture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Graphic 22">
            <a:extLst>
              <a:ext uri="{FF2B5EF4-FFF2-40B4-BE49-F238E27FC236}">
                <a16:creationId xmlns:a16="http://schemas.microsoft.com/office/drawing/2014/main" id="{81845A45-C03B-4F91-92F3-355E2FB9A3C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79881" y="52407"/>
            <a:ext cx="2503310" cy="799019"/>
          </a:xfrm>
          <a:prstGeom prst="rect">
            <a:avLst/>
          </a:prstGeom>
        </p:spPr>
      </p:pic>
    </p:spTree>
    <p:extLst>
      <p:ext uri="{BB962C8B-B14F-4D97-AF65-F5344CB8AC3E}">
        <p14:creationId xmlns:p14="http://schemas.microsoft.com/office/powerpoint/2010/main" val="238742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4531"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019249"/>
            <a:ext cx="4385807" cy="2890222"/>
          </a:xfrm>
        </p:spPr>
      </p:pic>
      <p:sp>
        <p:nvSpPr>
          <p:cNvPr id="17" name="TextBox 16">
            <a:extLst>
              <a:ext uri="{FF2B5EF4-FFF2-40B4-BE49-F238E27FC236}">
                <a16:creationId xmlns:a16="http://schemas.microsoft.com/office/drawing/2014/main" id="{954B34D3-F436-A1EE-53D3-534D66D793CE}"/>
              </a:ext>
            </a:extLst>
          </p:cNvPr>
          <p:cNvSpPr txBox="1"/>
          <p:nvPr/>
        </p:nvSpPr>
        <p:spPr>
          <a:xfrm>
            <a:off x="8499164" y="4071072"/>
            <a:ext cx="4113898" cy="646331"/>
          </a:xfrm>
          <a:prstGeom prst="rect">
            <a:avLst/>
          </a:prstGeom>
          <a:noFill/>
        </p:spPr>
        <p:txBody>
          <a:bodyPr wrap="square" rtlCol="0">
            <a:spAutoFit/>
          </a:bodyPr>
          <a:lstStyle/>
          <a:p>
            <a:pPr lvl="0" algn="ctr">
              <a:defRPr/>
            </a:pPr>
            <a:r>
              <a:rPr lang="en-US" sz="36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Types</a:t>
            </a:r>
            <a:endParaRPr kumimoji="0" lang="en-US" sz="3600" b="1" i="0" u="none" strike="noStrike" kern="1200" cap="none" spc="0" normalizeH="0" baseline="0" noProof="0" dirty="0">
              <a:ln>
                <a:noFill/>
              </a:ln>
              <a:solidFill>
                <a:srgbClr val="002060"/>
              </a:solidFill>
              <a:effectLst/>
              <a:uLnTx/>
              <a:uFillTx/>
              <a:latin typeface="Adobe Arabic" panose="02040503050201020203" pitchFamily="18" charset="-78"/>
              <a:cs typeface="Adobe Arabic" panose="02040503050201020203" pitchFamily="18" charset="-78"/>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863947" y="4071072"/>
            <a:ext cx="1091009" cy="707886"/>
          </a:xfrm>
          <a:prstGeom prst="rect">
            <a:avLst/>
          </a:prstGeom>
          <a:solidFill>
            <a:srgbClr val="00206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502936" y="613157"/>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defRPr/>
            </a:pPr>
            <a:r>
              <a:rPr lang="ar-EG" sz="2400" b="1" dirty="0">
                <a:solidFill>
                  <a:srgbClr val="002060"/>
                </a:solidFill>
                <a:latin typeface="Calibri" panose="020F0502020204030204" pitchFamily="34" charset="0"/>
                <a:ea typeface="Calibri" panose="020F0502020204030204" pitchFamily="34" charset="0"/>
              </a:rPr>
              <a:t>أنواع الإعلانات الرقمية     </a:t>
            </a:r>
            <a:r>
              <a:rPr lang="en-US" sz="2800" b="1" dirty="0">
                <a:solidFill>
                  <a:srgbClr val="002060"/>
                </a:solidFill>
                <a:latin typeface="Californian FB" panose="0207040306080B030204" pitchFamily="18" charset="0"/>
                <a:ea typeface="Calibri" panose="020F0502020204030204" pitchFamily="34" charset="0"/>
              </a:rPr>
              <a:t>Types</a:t>
            </a:r>
            <a:r>
              <a:rPr lang="en-US" sz="2400" b="1" dirty="0">
                <a:solidFill>
                  <a:srgbClr val="002060"/>
                </a:solidFill>
                <a:latin typeface="Calibri" panose="020F0502020204030204" pitchFamily="34" charset="0"/>
                <a:ea typeface="Calibri" panose="020F0502020204030204" pitchFamily="34" charset="0"/>
              </a:rPr>
              <a:t> </a:t>
            </a:r>
            <a:endParaRPr kumimoji="0" lang="en-US" sz="2400" b="1" i="0" u="none" strike="noStrike" kern="1200" cap="none" spc="0" normalizeH="0" baseline="0" noProof="0" dirty="0">
              <a:ln>
                <a:noFill/>
              </a:ln>
              <a:solidFill>
                <a:srgbClr val="002060"/>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1355977"/>
            <a:ext cx="6695742" cy="429158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400" b="1" dirty="0">
                <a:solidFill>
                  <a:srgbClr val="002060"/>
                </a:solidFill>
                <a:latin typeface="Calibri" panose="020F0502020204030204" pitchFamily="34" charset="0"/>
                <a:ea typeface="Calibri" panose="020F0502020204030204" pitchFamily="34" charset="0"/>
              </a:rPr>
              <a:t>        هناك العديد من أنواع الإعلانات الرقمية المختلفة التي يمكن استخدامها في حملات التسويق الرقمي. فيما يلي بعض الأنواع الشائعة للإعلانات الرقمية.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Adobe Arabic" panose="02040503050201020203" pitchFamily="18" charset="-78"/>
                <a:ea typeface="Calibri" panose="020F0502020204030204" pitchFamily="34" charset="0"/>
                <a:cs typeface="+mj-cs"/>
              </a:rPr>
              <a:t>1. </a:t>
            </a:r>
            <a:r>
              <a:rPr lang="ar-EG" sz="2400" b="1" dirty="0">
                <a:solidFill>
                  <a:srgbClr val="002060"/>
                </a:solidFill>
                <a:latin typeface="Adobe Arabic" panose="02040503050201020203" pitchFamily="18" charset="-78"/>
                <a:ea typeface="Calibri" panose="020F0502020204030204" pitchFamily="34" charset="0"/>
                <a:cs typeface="+mj-cs"/>
              </a:rPr>
              <a:t>إعلانات البحث: </a:t>
            </a:r>
            <a:r>
              <a:rPr lang="ar-EG" sz="2400" dirty="0">
                <a:solidFill>
                  <a:srgbClr val="002060"/>
                </a:solidFill>
                <a:latin typeface="Adobe Arabic" panose="02040503050201020203" pitchFamily="18" charset="-78"/>
                <a:ea typeface="Calibri" panose="020F0502020204030204" pitchFamily="34" charset="0"/>
                <a:cs typeface="+mj-cs"/>
              </a:rPr>
              <a:t>تظهر هذه الإعلانات في نتائج محركات البحث مثل جوجل وتظهر عندما يقوم المستخدمون بالبحث عن كلمات محددة. حيث تعرض الإعلانات المدفوعة في أعلى الصفحة أو في الجانب وتكون عادةً عبارة عن إعلانات نصية تحتوي على رابط يوجه المستخدم إلى موقع الشركة المعلنة.</a:t>
            </a:r>
            <a:endParaRPr lang="en-US" sz="2400" dirty="0">
              <a:solidFill>
                <a:srgbClr val="002060"/>
              </a:solidFill>
              <a:latin typeface="Adobe Arabic" panose="02040503050201020203" pitchFamily="18" charset="-78"/>
              <a:ea typeface="Calibri" panose="020F0502020204030204" pitchFamily="34" charset="0"/>
              <a:cs typeface="+mj-cs"/>
            </a:endParaRPr>
          </a:p>
        </p:txBody>
      </p:sp>
      <p:pic>
        <p:nvPicPr>
          <p:cNvPr id="13" name="Graphic 22">
            <a:extLst>
              <a:ext uri="{FF2B5EF4-FFF2-40B4-BE49-F238E27FC236}">
                <a16:creationId xmlns:a16="http://schemas.microsoft.com/office/drawing/2014/main" id="{F22BE0F0-B481-48ED-95E6-0014A1F92B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44159" y="-27396"/>
            <a:ext cx="2503310" cy="799019"/>
          </a:xfrm>
          <a:prstGeom prst="rect">
            <a:avLst/>
          </a:prstGeom>
        </p:spPr>
      </p:pic>
    </p:spTree>
    <p:extLst>
      <p:ext uri="{BB962C8B-B14F-4D97-AF65-F5344CB8AC3E}">
        <p14:creationId xmlns:p14="http://schemas.microsoft.com/office/powerpoint/2010/main" val="282478089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383375" y="310022"/>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2474384" y="663965"/>
            <a:ext cx="719860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Book Antiqua" panose="02040602050305030304" pitchFamily="18" charset="0"/>
                <a:ea typeface="+mn-ea"/>
                <a:cs typeface="+mn-cs"/>
              </a:rPr>
              <a:t>www.midocean.ae</a:t>
            </a:r>
          </a:p>
        </p:txBody>
      </p:sp>
      <p:sp>
        <p:nvSpPr>
          <p:cNvPr id="10" name="Rectangle 9">
            <a:extLst>
              <a:ext uri="{FF2B5EF4-FFF2-40B4-BE49-F238E27FC236}">
                <a16:creationId xmlns:a16="http://schemas.microsoft.com/office/drawing/2014/main" id="{EB5C2896-AE98-43A3-A86B-80763F14FABD}"/>
              </a:ext>
            </a:extLst>
          </p:cNvPr>
          <p:cNvSpPr/>
          <p:nvPr/>
        </p:nvSpPr>
        <p:spPr>
          <a:xfrm>
            <a:off x="3385474" y="1594234"/>
            <a:ext cx="8554484" cy="4567725"/>
          </a:xfrm>
          <a:prstGeom prst="rect">
            <a:avLst/>
          </a:prstGeom>
          <a:solidFill>
            <a:schemeClr val="bg1"/>
          </a:solidFill>
        </p:spPr>
        <p:txBody>
          <a:bodyPr wrap="square">
            <a:spAutoFit/>
          </a:bodyP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2. </a:t>
            </a:r>
            <a:r>
              <a:rPr lang="ar-EG" sz="2400" b="1" dirty="0">
                <a:solidFill>
                  <a:srgbClr val="002060"/>
                </a:solidFill>
                <a:latin typeface="Calibri" panose="020F0502020204030204" pitchFamily="34" charset="0"/>
                <a:ea typeface="Calibri" panose="020F0502020204030204" pitchFamily="34" charset="0"/>
                <a:cs typeface="+mj-cs"/>
              </a:rPr>
              <a:t>إعلانات العرض </a:t>
            </a:r>
            <a:r>
              <a:rPr lang="ar-EG" sz="2400" dirty="0">
                <a:solidFill>
                  <a:srgbClr val="002060"/>
                </a:solidFill>
                <a:latin typeface="Calibri" panose="020F0502020204030204" pitchFamily="34" charset="0"/>
                <a:ea typeface="Calibri" panose="020F0502020204030204" pitchFamily="34" charset="0"/>
                <a:cs typeface="+mj-cs"/>
              </a:rPr>
              <a:t>(</a:t>
            </a:r>
            <a:r>
              <a:rPr lang="en-US" sz="2400" dirty="0">
                <a:solidFill>
                  <a:srgbClr val="002060"/>
                </a:solidFill>
                <a:latin typeface="Calibri" panose="020F0502020204030204" pitchFamily="34" charset="0"/>
                <a:ea typeface="Calibri" panose="020F0502020204030204" pitchFamily="34" charset="0"/>
                <a:cs typeface="+mj-cs"/>
              </a:rPr>
              <a:t>Display Ads</a:t>
            </a:r>
            <a:r>
              <a:rPr lang="ar-EG" sz="2400" dirty="0">
                <a:solidFill>
                  <a:srgbClr val="002060"/>
                </a:solidFill>
                <a:latin typeface="Calibri" panose="020F0502020204030204" pitchFamily="34" charset="0"/>
                <a:ea typeface="Calibri" panose="020F0502020204030204" pitchFamily="34" charset="0"/>
                <a:cs typeface="+mj-cs"/>
              </a:rPr>
              <a:t>): تعرض هذه الإعلانات على مواقع الويب وتأخذ أشكالًا متنوعة مثل الصور والرسوم المتحركة والفيديو. يتم استهداف هذه الإعلانات بناءً على الموقع، أو الاهتمامات، أو سلوك المستخدمين، ويمكن أن تكون مفعّلة بالنقر أو بنظام العرض المستمر.</a:t>
            </a:r>
            <a:endParaRPr lang="en-US" sz="8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3. </a:t>
            </a:r>
            <a:r>
              <a:rPr lang="ar-EG" sz="2400" b="1" dirty="0">
                <a:solidFill>
                  <a:srgbClr val="002060"/>
                </a:solidFill>
                <a:latin typeface="Calibri" panose="020F0502020204030204" pitchFamily="34" charset="0"/>
                <a:ea typeface="Calibri" panose="020F0502020204030204" pitchFamily="34" charset="0"/>
                <a:cs typeface="+mj-cs"/>
              </a:rPr>
              <a:t>إعلانات الفيديو</a:t>
            </a:r>
            <a:r>
              <a:rPr lang="ar-EG" sz="2400" dirty="0">
                <a:solidFill>
                  <a:srgbClr val="002060"/>
                </a:solidFill>
                <a:latin typeface="Calibri" panose="020F0502020204030204" pitchFamily="34" charset="0"/>
                <a:ea typeface="Calibri" panose="020F0502020204030204" pitchFamily="34" charset="0"/>
                <a:cs typeface="+mj-cs"/>
              </a:rPr>
              <a:t>: تعرض هذه الإعلانات في مقاطع الفيديو عبر الإنترنت، مثل </a:t>
            </a:r>
            <a:r>
              <a:rPr lang="en-US" sz="2400" dirty="0">
                <a:solidFill>
                  <a:srgbClr val="002060"/>
                </a:solidFill>
                <a:latin typeface="Calibri" panose="020F0502020204030204" pitchFamily="34" charset="0"/>
                <a:ea typeface="Calibri" panose="020F0502020204030204" pitchFamily="34" charset="0"/>
                <a:cs typeface="+mj-cs"/>
              </a:rPr>
              <a:t>YouTube</a:t>
            </a:r>
            <a:r>
              <a:rPr lang="en-US" sz="2400" dirty="0">
                <a:solidFill>
                  <a:srgbClr val="002060"/>
                </a:solidFill>
                <a:latin typeface="Arial" panose="020B0604020202020204" pitchFamily="34" charset="0"/>
                <a:ea typeface="Calibri" panose="020F0502020204030204" pitchFamily="34" charset="0"/>
                <a:cs typeface="+mj-cs"/>
              </a:rPr>
              <a:t> </a:t>
            </a:r>
            <a:r>
              <a:rPr lang="ar-EG" sz="2400" dirty="0">
                <a:solidFill>
                  <a:srgbClr val="002060"/>
                </a:solidFill>
                <a:latin typeface="Arial" panose="020B0604020202020204" pitchFamily="34" charset="0"/>
                <a:ea typeface="Calibri" panose="020F0502020204030204" pitchFamily="34" charset="0"/>
                <a:cs typeface="+mj-cs"/>
              </a:rPr>
              <a:t>ومواقع التواصل الاجتماعي. يمكن أن تكون إعلانات الفيديو قصيرة (مثل إعلانات شركات الاتصالات) أو طويلة (مثل الفيديوهات الإعلانية الكاملة)، وتهدف إلى جذب انتباه المستخدمين وإيصال رسالة التسويق.</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12" name="Graphic 22">
            <a:extLst>
              <a:ext uri="{FF2B5EF4-FFF2-40B4-BE49-F238E27FC236}">
                <a16:creationId xmlns:a16="http://schemas.microsoft.com/office/drawing/2014/main" id="{358E96AB-8CDB-4FB4-A497-467D15C751A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72992" y="250772"/>
            <a:ext cx="2503310" cy="799019"/>
          </a:xfrm>
          <a:prstGeom prst="rect">
            <a:avLst/>
          </a:prstGeom>
        </p:spPr>
      </p:pic>
    </p:spTree>
    <p:extLst>
      <p:ext uri="{BB962C8B-B14F-4D97-AF65-F5344CB8AC3E}">
        <p14:creationId xmlns:p14="http://schemas.microsoft.com/office/powerpoint/2010/main" val="3435250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109510"/>
            <a:ext cx="4385807" cy="33178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EG" sz="2400" dirty="0">
                <a:solidFill>
                  <a:srgbClr val="002060"/>
                </a:solidFill>
                <a:latin typeface="Calibri" panose="020F0502020204030204" pitchFamily="34" charset="0"/>
                <a:ea typeface="Calibri" panose="020F0502020204030204" pitchFamily="34" charset="0"/>
                <a:cs typeface="+mj-cs"/>
              </a:rPr>
              <a:t>4. </a:t>
            </a:r>
            <a:r>
              <a:rPr lang="ar-EG" sz="2400" b="1" dirty="0">
                <a:solidFill>
                  <a:srgbClr val="002060"/>
                </a:solidFill>
                <a:latin typeface="Calibri" panose="020F0502020204030204" pitchFamily="34" charset="0"/>
                <a:ea typeface="Calibri" panose="020F0502020204030204" pitchFamily="34" charset="0"/>
                <a:cs typeface="+mj-cs"/>
              </a:rPr>
              <a:t>إعلانات البحث المدفوعة</a:t>
            </a:r>
            <a:r>
              <a:rPr lang="ar-EG" sz="2400" dirty="0">
                <a:solidFill>
                  <a:srgbClr val="002060"/>
                </a:solidFill>
                <a:latin typeface="Calibri" panose="020F0502020204030204" pitchFamily="34" charset="0"/>
                <a:ea typeface="Calibri" panose="020F0502020204030204" pitchFamily="34" charset="0"/>
                <a:cs typeface="+mj-cs"/>
              </a:rPr>
              <a:t>: تعرض هذه الإعلانات في منصات التواصل الاجتماعي مثل </a:t>
            </a:r>
            <a:r>
              <a:rPr lang="en-US" sz="3200" dirty="0">
                <a:solidFill>
                  <a:srgbClr val="002060"/>
                </a:solidFill>
                <a:latin typeface="Adobe Arabic" panose="02040503050201020203" pitchFamily="18" charset="-78"/>
                <a:cs typeface="+mj-cs"/>
              </a:rPr>
              <a:t>Facebook</a:t>
            </a:r>
            <a:r>
              <a:rPr lang="en-US" sz="100" dirty="0">
                <a:solidFill>
                  <a:srgbClr val="002060"/>
                </a:solidFill>
                <a:latin typeface="Adobe Arabic" panose="02040503050201020203" pitchFamily="18" charset="-78"/>
                <a:cs typeface="+mj-cs"/>
              </a:rPr>
              <a:t> </a:t>
            </a:r>
            <a:r>
              <a:rPr lang="ar-EG" sz="2400" dirty="0">
                <a:solidFill>
                  <a:srgbClr val="002060"/>
                </a:solidFill>
                <a:latin typeface="Arial" panose="020B0604020202020204" pitchFamily="34" charset="0"/>
                <a:ea typeface="Calibri" panose="020F0502020204030204" pitchFamily="34" charset="0"/>
                <a:cs typeface="+mj-cs"/>
              </a:rPr>
              <a:t>-</a:t>
            </a:r>
            <a:r>
              <a:rPr lang="en-US" sz="3200" dirty="0">
                <a:solidFill>
                  <a:srgbClr val="002060"/>
                </a:solidFill>
                <a:latin typeface="Adobe Arabic" panose="02040503050201020203" pitchFamily="18" charset="-78"/>
                <a:ea typeface="Calibri" panose="020F0502020204030204" pitchFamily="34" charset="0"/>
                <a:cs typeface="+mj-cs"/>
              </a:rPr>
              <a:t>Twitter</a:t>
            </a:r>
            <a:r>
              <a:rPr lang="en-US" sz="300" dirty="0">
                <a:solidFill>
                  <a:srgbClr val="002060"/>
                </a:solidFill>
                <a:latin typeface="Arial" panose="020B0604020202020204" pitchFamily="34" charset="0"/>
                <a:ea typeface="Calibri" panose="020F0502020204030204" pitchFamily="34" charset="0"/>
                <a:cs typeface="+mj-cs"/>
              </a:rPr>
              <a:t> </a:t>
            </a:r>
            <a:r>
              <a:rPr lang="ar-EG" sz="2400" dirty="0">
                <a:solidFill>
                  <a:srgbClr val="002060"/>
                </a:solidFill>
                <a:latin typeface="Arial" panose="020B0604020202020204" pitchFamily="34" charset="0"/>
                <a:ea typeface="Calibri" panose="020F0502020204030204" pitchFamily="34" charset="0"/>
                <a:cs typeface="+mj-cs"/>
              </a:rPr>
              <a:t>- </a:t>
            </a:r>
            <a:r>
              <a:rPr lang="en-US" sz="3200" dirty="0">
                <a:solidFill>
                  <a:srgbClr val="002060"/>
                </a:solidFill>
                <a:latin typeface="Adobe Arabic" panose="02040503050201020203" pitchFamily="18" charset="-78"/>
                <a:cs typeface="+mj-cs"/>
              </a:rPr>
              <a:t>LinkedIn</a:t>
            </a:r>
            <a:r>
              <a:rPr lang="ar-EG" sz="3200" dirty="0">
                <a:solidFill>
                  <a:srgbClr val="002060"/>
                </a:solidFill>
                <a:latin typeface="Adobe Arabic" panose="02040503050201020203" pitchFamily="18" charset="-78"/>
                <a:cs typeface="+mj-cs"/>
              </a:rPr>
              <a:t>. </a:t>
            </a:r>
            <a:r>
              <a:rPr lang="ar-EG" sz="2400" dirty="0">
                <a:solidFill>
                  <a:srgbClr val="002060"/>
                </a:solidFill>
                <a:latin typeface="Calibri" panose="020F0502020204030204" pitchFamily="34" charset="0"/>
                <a:ea typeface="Calibri" panose="020F0502020204030204" pitchFamily="34" charset="0"/>
                <a:cs typeface="+mj-cs"/>
              </a:rPr>
              <a:t>يمكن للشركات استهداف </a:t>
            </a:r>
            <a:r>
              <a:rPr lang="ar-EG" sz="2400" dirty="0">
                <a:solidFill>
                  <a:srgbClr val="002060"/>
                </a:solidFill>
                <a:latin typeface="Adobe Arabic" panose="02040503050201020203" pitchFamily="18" charset="-78"/>
                <a:cs typeface="+mj-cs"/>
              </a:rPr>
              <a:t>الجمهور</a:t>
            </a:r>
            <a:r>
              <a:rPr lang="ar-EG" sz="2400" dirty="0">
                <a:solidFill>
                  <a:srgbClr val="002060"/>
                </a:solidFill>
                <a:latin typeface="Calibri" panose="020F0502020204030204" pitchFamily="34" charset="0"/>
                <a:ea typeface="Calibri" panose="020F0502020204030204" pitchFamily="34" charset="0"/>
                <a:cs typeface="+mj-cs"/>
              </a:rPr>
              <a:t> المستهدف بناءً على الاهتمامات والديموغرافيا والسلوك، وتعرض الإعلانات في تغذية الأخبار </a:t>
            </a:r>
            <a:r>
              <a:rPr lang="en-US" sz="3200" dirty="0">
                <a:solidFill>
                  <a:srgbClr val="002060"/>
                </a:solidFill>
                <a:latin typeface="Adobe Arabic" panose="02040503050201020203" pitchFamily="18" charset="-78"/>
                <a:cs typeface="+mj-cs"/>
              </a:rPr>
              <a:t>Time line </a:t>
            </a:r>
            <a:r>
              <a:rPr lang="ar-EG" sz="2400" dirty="0">
                <a:solidFill>
                  <a:srgbClr val="002060"/>
                </a:solidFill>
                <a:latin typeface="Arial" panose="020B0604020202020204" pitchFamily="34" charset="0"/>
                <a:ea typeface="Calibri" panose="020F0502020204030204" pitchFamily="34" charset="0"/>
                <a:cs typeface="+mj-cs"/>
              </a:rPr>
              <a:t>أو على الجوانب أو بين المحتوى</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5. </a:t>
            </a:r>
            <a:r>
              <a:rPr lang="ar-EG" sz="2400" b="1" dirty="0">
                <a:solidFill>
                  <a:srgbClr val="002060"/>
                </a:solidFill>
                <a:latin typeface="Calibri" panose="020F0502020204030204" pitchFamily="34" charset="0"/>
                <a:ea typeface="Calibri" panose="020F0502020204030204" pitchFamily="34" charset="0"/>
                <a:cs typeface="+mj-cs"/>
              </a:rPr>
              <a:t>إعلانات التسويق بالبريد الإلكتروني</a:t>
            </a:r>
            <a:r>
              <a:rPr lang="ar-EG" sz="2400" dirty="0">
                <a:solidFill>
                  <a:srgbClr val="002060"/>
                </a:solidFill>
                <a:latin typeface="Calibri" panose="020F0502020204030204" pitchFamily="34" charset="0"/>
                <a:ea typeface="Calibri" panose="020F0502020204030204" pitchFamily="34" charset="0"/>
                <a:cs typeface="+mj-cs"/>
              </a:rPr>
              <a:t>: تستخدم الشركات البريد الإلكتروني للترويج لمنتجاتها وخدماتها وإرسال رسائل تسويقية مستهدفة إلى العملاء المحتملين أو العملاء الحاليين. يمكن أن تحتوي الرسائل الإلكترونية على عروض خاصة أو معلومات تسويقية لجذب العملاء وتعزيز عمليات البيع.</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12" name="Graphic 22">
            <a:extLst>
              <a:ext uri="{FF2B5EF4-FFF2-40B4-BE49-F238E27FC236}">
                <a16:creationId xmlns:a16="http://schemas.microsoft.com/office/drawing/2014/main" id="{8EE69A2F-4E94-44D1-8FDA-EB9AE19C1C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54218" y="124487"/>
            <a:ext cx="2503310" cy="799019"/>
          </a:xfrm>
          <a:prstGeom prst="rect">
            <a:avLst/>
          </a:prstGeom>
        </p:spPr>
      </p:pic>
    </p:spTree>
    <p:extLst>
      <p:ext uri="{BB962C8B-B14F-4D97-AF65-F5344CB8AC3E}">
        <p14:creationId xmlns:p14="http://schemas.microsoft.com/office/powerpoint/2010/main" val="12222579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805" y="2924593"/>
            <a:ext cx="5389706" cy="2477106"/>
          </a:xfrm>
          <a:prstGeom prst="parallelogram">
            <a:avLst>
              <a:gd name="adj" fmla="val 100467"/>
            </a:avLst>
          </a:prstGeom>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514359" y="322654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3326340" y="708087"/>
            <a:ext cx="5791009" cy="521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AECA4580-47CB-4158-8778-6EB4AE2E9A6D}"/>
              </a:ext>
            </a:extLst>
          </p:cNvPr>
          <p:cNvSpPr/>
          <p:nvPr/>
        </p:nvSpPr>
        <p:spPr>
          <a:xfrm>
            <a:off x="4152276" y="1912273"/>
            <a:ext cx="7854844" cy="3336426"/>
          </a:xfrm>
          <a:prstGeom prst="rect">
            <a:avLst/>
          </a:prstGeom>
        </p:spPr>
        <p:txBody>
          <a:bodyPr wrap="square">
            <a:spAutoFit/>
          </a:bodyPr>
          <a:lstStyle/>
          <a:p>
            <a:pPr algn="justLow" rtl="1">
              <a:lnSpc>
                <a:spcPct val="107000"/>
              </a:lnSpc>
              <a:spcAft>
                <a:spcPts val="800"/>
              </a:spcAft>
            </a:pPr>
            <a:r>
              <a:rPr lang="ar-EG" sz="2400" b="1" dirty="0">
                <a:solidFill>
                  <a:srgbClr val="002060"/>
                </a:solidFill>
                <a:latin typeface="Calibri" panose="020F0502020204030204" pitchFamily="34" charset="0"/>
                <a:ea typeface="Calibri" panose="020F0502020204030204" pitchFamily="34" charset="0"/>
              </a:rPr>
              <a:t>       إعلانات التسويق بالمحتوى (</a:t>
            </a:r>
            <a:r>
              <a:rPr lang="en-US" sz="2400" b="1"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Content Marketing</a:t>
            </a:r>
            <a:r>
              <a:rPr lang="ar-EG" sz="2400" b="1" dirty="0">
                <a:solidFill>
                  <a:srgbClr val="002060"/>
                </a:solidFill>
                <a:latin typeface="Calibri" panose="020F0502020204030204" pitchFamily="34" charset="0"/>
                <a:ea typeface="Calibri" panose="020F0502020204030204" pitchFamily="34" charset="0"/>
              </a:rPr>
              <a:t>): </a:t>
            </a:r>
            <a:r>
              <a:rPr lang="ar-EG" sz="2400" dirty="0">
                <a:solidFill>
                  <a:srgbClr val="002060"/>
                </a:solidFill>
                <a:latin typeface="Calibri" panose="020F0502020204030204" pitchFamily="34" charset="0"/>
                <a:ea typeface="Calibri" panose="020F0502020204030204" pitchFamily="34" charset="0"/>
              </a:rPr>
              <a:t>يتمثل الهدف من هذه الإعلانات في إنشاء وتوزيع محتوى يتعلق بعلامة تجارية أو منتج معين لجذب الجمهور وبناء الوعي والثقة. يتضمن ذلك إنشاء مقالات، ومدونات، ومقاطع فيديو، وبودكاست، وتقارير، وموارد أخرى تقدم قيمة للجمهور المستهدف.</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rPr>
              <a:t>       هذه مجرد بعض الأنواع الشائعة للإعلانات الرقمية، وهناك العديد من الأشكال الأخرى المتاحة أيضًا مثل إعلانات التسويق بالرسائل النصية وإعلانات التسويق بالتطبيقات المحمولة وإعلانات البودكاست وغيرها.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Graphic 22">
            <a:extLst>
              <a:ext uri="{FF2B5EF4-FFF2-40B4-BE49-F238E27FC236}">
                <a16:creationId xmlns:a16="http://schemas.microsoft.com/office/drawing/2014/main" id="{524828C6-C4EA-4659-8529-1AFC2FB3DA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72992" y="111652"/>
            <a:ext cx="2503310" cy="799019"/>
          </a:xfrm>
          <a:prstGeom prst="rect">
            <a:avLst/>
          </a:prstGeom>
        </p:spPr>
      </p:pic>
    </p:spTree>
    <p:extLst>
      <p:ext uri="{BB962C8B-B14F-4D97-AF65-F5344CB8AC3E}">
        <p14:creationId xmlns:p14="http://schemas.microsoft.com/office/powerpoint/2010/main" val="2381575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26341" y="133507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 lecture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630644" y="1385438"/>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3132944" y="708087"/>
            <a:ext cx="5984405"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7" name="Rectangle 6">
            <a:extLst>
              <a:ext uri="{FF2B5EF4-FFF2-40B4-BE49-F238E27FC236}">
                <a16:creationId xmlns:a16="http://schemas.microsoft.com/office/drawing/2014/main" id="{9E5FB3C2-4162-4867-9E68-293B41234429}"/>
              </a:ext>
            </a:extLst>
          </p:cNvPr>
          <p:cNvSpPr/>
          <p:nvPr/>
        </p:nvSpPr>
        <p:spPr>
          <a:xfrm>
            <a:off x="7232603" y="1617836"/>
            <a:ext cx="3282846" cy="678995"/>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6"/>
          </a:lnRef>
          <a:fillRef idx="1">
            <a:schemeClr val="lt1"/>
          </a:fillRef>
          <a:effectRef idx="0">
            <a:schemeClr val="accent6"/>
          </a:effectRef>
          <a:fontRef idx="minor">
            <a:schemeClr val="dk1"/>
          </a:fontRef>
        </p:style>
        <p:txBody>
          <a:bodyPr rtlCol="1" anchor="ctr"/>
          <a:lstStyle/>
          <a:p>
            <a:pPr lvl="0" algn="r" rtl="1">
              <a:lnSpc>
                <a:spcPct val="115000"/>
              </a:lnSpc>
            </a:pPr>
            <a:endParaRPr lang="ar-EG" sz="2800" b="1" dirty="0"/>
          </a:p>
          <a:p>
            <a:pPr lvl="0" algn="r" rtl="1">
              <a:lnSpc>
                <a:spcPct val="115000"/>
              </a:lnSpc>
            </a:pPr>
            <a:r>
              <a:rPr lang="ar-EG" sz="2800" b="1" dirty="0">
                <a:solidFill>
                  <a:srgbClr val="002060"/>
                </a:solidFill>
              </a:rPr>
              <a:t>خاتمة     </a:t>
            </a:r>
            <a:r>
              <a:rPr lang="en-US" sz="2800" b="1" dirty="0">
                <a:solidFill>
                  <a:schemeClr val="tx1"/>
                </a:solidFill>
                <a:latin typeface="Book Antiqua" panose="02040602050305030304" pitchFamily="18" charset="0"/>
                <a:ea typeface="Calibri" panose="020F0502020204030204" pitchFamily="34" charset="0"/>
              </a:rPr>
              <a:t>Conclusion</a:t>
            </a:r>
          </a:p>
          <a:p>
            <a:pPr algn="ctr"/>
            <a:r>
              <a:rPr lang="ar-EG" sz="2800" b="1" dirty="0"/>
              <a:t>   </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630644" y="2478261"/>
            <a:ext cx="7656949" cy="3508866"/>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algn="justLow" rtl="1">
              <a:lnSpc>
                <a:spcPct val="150000"/>
              </a:lnSpc>
            </a:pPr>
            <a:r>
              <a:rPr lang="ar-EG" sz="2400" dirty="0">
                <a:solidFill>
                  <a:srgbClr val="002060"/>
                </a:solidFill>
              </a:rPr>
              <a:t>تم استعراض توصيف المقرر، وأهدافه التي ستعود على الطلاب من دراساتهم لهذا المقرر، وطرق التقييم الطلابي، كما تم استعراض مخرجات التعلم، وأهم الموضوعات محل الدراسة التي سيتناولها الطلاب على مدار الفصل الدراسي، وتم إلقاء الضوء أيضا وبشكل مبسط على مفهوم الإعلان الرقمي، واستعراض أهم أنواعه، وأهميته في عمليات تسويق الخدمات والمنتجات.</a:t>
            </a:r>
          </a:p>
        </p:txBody>
      </p:sp>
      <p:pic>
        <p:nvPicPr>
          <p:cNvPr id="13" name="Graphic 22">
            <a:extLst>
              <a:ext uri="{FF2B5EF4-FFF2-40B4-BE49-F238E27FC236}">
                <a16:creationId xmlns:a16="http://schemas.microsoft.com/office/drawing/2014/main" id="{E0FB87A9-08DB-4E32-84F4-BC4AABF576F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30900" y="-77873"/>
            <a:ext cx="2503310" cy="799019"/>
          </a:xfrm>
          <a:prstGeom prst="rect">
            <a:avLst/>
          </a:prstGeom>
        </p:spPr>
      </p:pic>
    </p:spTree>
    <p:extLst>
      <p:ext uri="{BB962C8B-B14F-4D97-AF65-F5344CB8AC3E}">
        <p14:creationId xmlns:p14="http://schemas.microsoft.com/office/powerpoint/2010/main" val="27267627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4793" y="179882"/>
            <a:ext cx="11587397" cy="622088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195974" y="200301"/>
            <a:ext cx="2503310" cy="821886"/>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lvl="0" algn="r" rtl="1">
              <a:lnSpc>
                <a:spcPct val="107000"/>
              </a:lnSpc>
              <a:spcAft>
                <a:spcPts val="800"/>
              </a:spcAft>
            </a:pP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821237" y="929315"/>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2060"/>
                </a:solidFill>
                <a:latin typeface="Adobe Devanagari" panose="02040503050201020203" pitchFamily="18" charset="0"/>
                <a:cs typeface="Adobe Devanagari" panose="02040503050201020203" pitchFamily="18" charset="0"/>
              </a:rPr>
              <a:t>References</a:t>
            </a:r>
            <a:endParaRPr lang="ar-EG" sz="3200" b="1" dirty="0">
              <a:solidFill>
                <a:srgbClr val="002060"/>
              </a:solidFill>
              <a:latin typeface="Adobe Devanagari" panose="02040503050201020203" pitchFamily="18" charset="0"/>
              <a:cs typeface="Simple Bold Jut Out" panose="02010401010101010101" pitchFamily="2" charset="-78"/>
            </a:endParaRPr>
          </a:p>
        </p:txBody>
      </p:sp>
      <p:sp>
        <p:nvSpPr>
          <p:cNvPr id="3" name="Rectangle: Rounded Corners 2">
            <a:extLst>
              <a:ext uri="{FF2B5EF4-FFF2-40B4-BE49-F238E27FC236}">
                <a16:creationId xmlns:a16="http://schemas.microsoft.com/office/drawing/2014/main" id="{EBAA071E-F551-4891-B375-836BE3C90835}"/>
              </a:ext>
            </a:extLst>
          </p:cNvPr>
          <p:cNvSpPr/>
          <p:nvPr/>
        </p:nvSpPr>
        <p:spPr>
          <a:xfrm>
            <a:off x="1678383" y="1646294"/>
            <a:ext cx="8769246" cy="4282391"/>
          </a:xfrm>
          <a:prstGeom prst="roundRect">
            <a:avLst/>
          </a:prstGeom>
          <a:solidFill>
            <a:schemeClr val="bg2"/>
          </a:solidFill>
        </p:spPr>
        <p:style>
          <a:lnRef idx="1">
            <a:schemeClr val="accent1"/>
          </a:lnRef>
          <a:fillRef idx="3">
            <a:schemeClr val="accent1"/>
          </a:fillRef>
          <a:effectRef idx="2">
            <a:schemeClr val="accent1"/>
          </a:effectRef>
          <a:fontRef idx="minor">
            <a:schemeClr val="lt1"/>
          </a:fontRef>
        </p:style>
        <p:txBody>
          <a:bodyPr rtlCol="1" anchor="ctr"/>
          <a:lstStyle/>
          <a:p>
            <a:pPr marL="342900" lvl="0" indent="-342900" algn="justLow" rtl="1">
              <a:lnSpc>
                <a:spcPct val="150000"/>
              </a:lnSpc>
              <a:spcAft>
                <a:spcPts val="0"/>
              </a:spcAft>
              <a:buFont typeface="Simplified Arabic" panose="02020603050405020304" pitchFamily="18" charset="-78"/>
              <a:buChar char="-"/>
            </a:pPr>
            <a:r>
              <a:rPr lang="ar-EG" sz="2400" dirty="0">
                <a:solidFill>
                  <a:srgbClr val="002060"/>
                </a:solidFill>
                <a:latin typeface="Calibri" panose="020F0502020204030204" pitchFamily="34" charset="0"/>
                <a:ea typeface="Calibri" panose="020F0502020204030204" pitchFamily="34" charset="0"/>
                <a:cs typeface="+mj-cs"/>
              </a:rPr>
              <a:t>شدوان على شيبه، </a:t>
            </a:r>
            <a:r>
              <a:rPr lang="ar-EG" sz="2400" b="1" dirty="0">
                <a:solidFill>
                  <a:srgbClr val="002060"/>
                </a:solidFill>
                <a:latin typeface="Calibri" panose="020F0502020204030204" pitchFamily="34" charset="0"/>
                <a:ea typeface="Calibri" panose="020F0502020204030204" pitchFamily="34" charset="0"/>
                <a:cs typeface="+mj-cs"/>
              </a:rPr>
              <a:t>الإعلان.. المداخل والنظرية</a:t>
            </a:r>
            <a:r>
              <a:rPr lang="ar-EG" sz="2400" dirty="0">
                <a:solidFill>
                  <a:srgbClr val="002060"/>
                </a:solidFill>
                <a:latin typeface="Calibri" panose="020F0502020204030204" pitchFamily="34" charset="0"/>
                <a:ea typeface="Calibri" panose="020F0502020204030204" pitchFamily="34" charset="0"/>
                <a:cs typeface="+mj-cs"/>
              </a:rPr>
              <a:t>، دار المعرفة الجامعية، جامعة الإسكندرية، 2016</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Simplified Arabic" panose="02020603050405020304" pitchFamily="18" charset="-78"/>
              <a:buChar char="-"/>
            </a:pPr>
            <a:r>
              <a:rPr lang="ar-EG" sz="2400" dirty="0">
                <a:solidFill>
                  <a:srgbClr val="002060"/>
                </a:solidFill>
                <a:latin typeface="Calibri" panose="020F0502020204030204" pitchFamily="34" charset="0"/>
                <a:ea typeface="Calibri" panose="020F0502020204030204" pitchFamily="34" charset="0"/>
                <a:cs typeface="+mj-cs"/>
              </a:rPr>
              <a:t>على فلاح الزعبي&amp; عبد العزيز مصطفي أبو نبعه، </a:t>
            </a:r>
            <a:r>
              <a:rPr lang="ar-EG" sz="2400" b="1" dirty="0">
                <a:solidFill>
                  <a:srgbClr val="002060"/>
                </a:solidFill>
                <a:latin typeface="Calibri" panose="020F0502020204030204" pitchFamily="34" charset="0"/>
                <a:ea typeface="Calibri" panose="020F0502020204030204" pitchFamily="34" charset="0"/>
                <a:cs typeface="+mj-cs"/>
              </a:rPr>
              <a:t>هندسة الإعلان الفعال (مدخل صناعة الإعلان)،</a:t>
            </a:r>
            <a:r>
              <a:rPr lang="ar-EG" sz="2400" dirty="0">
                <a:solidFill>
                  <a:srgbClr val="002060"/>
                </a:solidFill>
                <a:latin typeface="Calibri" panose="020F0502020204030204" pitchFamily="34" charset="0"/>
                <a:ea typeface="Calibri" panose="020F0502020204030204" pitchFamily="34" charset="0"/>
                <a:cs typeface="+mj-cs"/>
              </a:rPr>
              <a:t> دار الكتاب الجامعي، الإمارات العربية المتحدة، 2014.</a:t>
            </a:r>
            <a:endParaRPr lang="en-US" sz="2400"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800"/>
              </a:spcAft>
              <a:buFont typeface="Simplified Arabic" panose="02020603050405020304" pitchFamily="18" charset="-78"/>
              <a:buChar char="-"/>
            </a:pPr>
            <a:r>
              <a:rPr lang="ar-EG" sz="2400" dirty="0">
                <a:solidFill>
                  <a:srgbClr val="002060"/>
                </a:solidFill>
                <a:latin typeface="Calibri" panose="020F0502020204030204" pitchFamily="34" charset="0"/>
                <a:ea typeface="Calibri" panose="020F0502020204030204" pitchFamily="34" charset="0"/>
                <a:cs typeface="+mj-cs"/>
              </a:rPr>
              <a:t>محمد عبد الفتاح الصيرفي، </a:t>
            </a:r>
            <a:r>
              <a:rPr lang="ar-EG" sz="2400" b="1" dirty="0">
                <a:solidFill>
                  <a:srgbClr val="002060"/>
                </a:solidFill>
                <a:latin typeface="Calibri" panose="020F0502020204030204" pitchFamily="34" charset="0"/>
                <a:ea typeface="Calibri" panose="020F0502020204030204" pitchFamily="34" charset="0"/>
                <a:cs typeface="+mj-cs"/>
              </a:rPr>
              <a:t>الإعلان.. أنواعه- مبادئه- وطرق إعداده</a:t>
            </a:r>
            <a:r>
              <a:rPr lang="ar-EG" sz="2400" dirty="0">
                <a:solidFill>
                  <a:srgbClr val="002060"/>
                </a:solidFill>
                <a:latin typeface="Calibri" panose="020F0502020204030204" pitchFamily="34" charset="0"/>
                <a:ea typeface="Calibri" panose="020F0502020204030204" pitchFamily="34" charset="0"/>
                <a:cs typeface="+mj-cs"/>
              </a:rPr>
              <a:t>، ط1، دار المناهج للنشر والتوزيع، 2012</a:t>
            </a:r>
            <a:endParaRPr lang="en-US" sz="24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222722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87" y="204914"/>
            <a:ext cx="2223607" cy="606985"/>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309760" y="-66353"/>
            <a:ext cx="1912476" cy="902688"/>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33435" y="3082763"/>
            <a:ext cx="277359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8" name="Picture 7">
            <a:extLst>
              <a:ext uri="{FF2B5EF4-FFF2-40B4-BE49-F238E27FC236}">
                <a16:creationId xmlns:a16="http://schemas.microsoft.com/office/drawing/2014/main" id="{79B5EECA-C833-4F82-A7C0-6E285E0A9941}"/>
              </a:ext>
            </a:extLst>
          </p:cNvPr>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442447" y="1248082"/>
            <a:ext cx="7600838" cy="43618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Parallelogram 13">
            <a:extLst>
              <a:ext uri="{FF2B5EF4-FFF2-40B4-BE49-F238E27FC236}">
                <a16:creationId xmlns:a16="http://schemas.microsoft.com/office/drawing/2014/main" id="{AC006C1C-DF89-41E5-959C-AAC738F9BF1A}"/>
              </a:ext>
            </a:extLst>
          </p:cNvPr>
          <p:cNvSpPr/>
          <p:nvPr/>
        </p:nvSpPr>
        <p:spPr>
          <a:xfrm rot="16200000" flipV="1">
            <a:off x="822310" y="3548602"/>
            <a:ext cx="4756178" cy="48409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1181</TotalTime>
  <Words>2074</Words>
  <Application>Microsoft Office PowerPoint</Application>
  <PresentationFormat>Widescreen</PresentationFormat>
  <Paragraphs>175</Paragraphs>
  <Slides>20</Slides>
  <Notes>9</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20</vt:i4>
      </vt:variant>
    </vt:vector>
  </HeadingPairs>
  <TitlesOfParts>
    <vt:vector size="36" baseType="lpstr">
      <vt:lpstr>Adobe Arabic</vt:lpstr>
      <vt:lpstr>Adobe Caslon Pro</vt:lpstr>
      <vt:lpstr>Adobe Devanagari</vt:lpstr>
      <vt:lpstr>Adobe Hebrew</vt:lpstr>
      <vt:lpstr>Angsana New</vt:lpstr>
      <vt:lpstr>Arial</vt:lpstr>
      <vt:lpstr>Book Antiqua</vt:lpstr>
      <vt:lpstr>Calibri</vt:lpstr>
      <vt:lpstr>Calibri Light</vt:lpstr>
      <vt:lpstr>Californian FB</vt:lpstr>
      <vt:lpstr>Simplified Arabic</vt:lpstr>
      <vt:lpstr>Sylfaen</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61</cp:revision>
  <dcterms:created xsi:type="dcterms:W3CDTF">2023-04-29T09:08:23Z</dcterms:created>
  <dcterms:modified xsi:type="dcterms:W3CDTF">2024-01-24T16:25:25Z</dcterms:modified>
</cp:coreProperties>
</file>