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51"/>
  </p:notesMasterIdLst>
  <p:sldIdLst>
    <p:sldId id="754" r:id="rId5"/>
    <p:sldId id="553" r:id="rId6"/>
    <p:sldId id="756" r:id="rId7"/>
    <p:sldId id="772" r:id="rId8"/>
    <p:sldId id="820" r:id="rId9"/>
    <p:sldId id="900" r:id="rId10"/>
    <p:sldId id="901" r:id="rId11"/>
    <p:sldId id="902" r:id="rId12"/>
    <p:sldId id="903" r:id="rId13"/>
    <p:sldId id="904" r:id="rId14"/>
    <p:sldId id="906" r:id="rId15"/>
    <p:sldId id="899" r:id="rId16"/>
    <p:sldId id="905" r:id="rId17"/>
    <p:sldId id="907" r:id="rId18"/>
    <p:sldId id="908" r:id="rId19"/>
    <p:sldId id="909" r:id="rId20"/>
    <p:sldId id="910" r:id="rId21"/>
    <p:sldId id="911" r:id="rId22"/>
    <p:sldId id="912" r:id="rId23"/>
    <p:sldId id="913" r:id="rId24"/>
    <p:sldId id="914" r:id="rId25"/>
    <p:sldId id="915" r:id="rId26"/>
    <p:sldId id="916" r:id="rId27"/>
    <p:sldId id="917" r:id="rId28"/>
    <p:sldId id="918" r:id="rId29"/>
    <p:sldId id="919" r:id="rId30"/>
    <p:sldId id="920" r:id="rId31"/>
    <p:sldId id="921" r:id="rId32"/>
    <p:sldId id="923" r:id="rId33"/>
    <p:sldId id="922" r:id="rId34"/>
    <p:sldId id="924" r:id="rId35"/>
    <p:sldId id="925" r:id="rId36"/>
    <p:sldId id="927" r:id="rId37"/>
    <p:sldId id="932" r:id="rId38"/>
    <p:sldId id="933" r:id="rId39"/>
    <p:sldId id="934" r:id="rId40"/>
    <p:sldId id="928" r:id="rId41"/>
    <p:sldId id="935" r:id="rId42"/>
    <p:sldId id="929" r:id="rId43"/>
    <p:sldId id="936" r:id="rId44"/>
    <p:sldId id="930" r:id="rId45"/>
    <p:sldId id="937" r:id="rId46"/>
    <p:sldId id="931" r:id="rId47"/>
    <p:sldId id="938" r:id="rId48"/>
    <p:sldId id="939" r:id="rId49"/>
    <p:sldId id="753" r:id="rId50"/>
  </p:sldIdLst>
  <p:sldSz cx="12192000" cy="6858000"/>
  <p:notesSz cx="6858000" cy="9144000"/>
  <p:embeddedFontLst>
    <p:embeddedFont>
      <p:font typeface="Alexandria" pitchFamily="2" charset="-78"/>
      <p:regular r:id="rId52"/>
      <p:bold r:id="rId53"/>
    </p:embeddedFont>
    <p:embeddedFont>
      <p:font typeface="Alexandria Light" pitchFamily="2" charset="-78"/>
      <p:regular r:id="rId54"/>
    </p:embeddedFont>
    <p:embeddedFont>
      <p:font typeface="Wingdings 2" panose="05020102010507070707" pitchFamily="18" charset="2"/>
      <p:regular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54"/>
            <p14:sldId id="553"/>
            <p14:sldId id="756"/>
            <p14:sldId id="772"/>
            <p14:sldId id="820"/>
            <p14:sldId id="900"/>
            <p14:sldId id="901"/>
            <p14:sldId id="902"/>
            <p14:sldId id="903"/>
            <p14:sldId id="904"/>
            <p14:sldId id="906"/>
            <p14:sldId id="899"/>
            <p14:sldId id="905"/>
            <p14:sldId id="907"/>
            <p14:sldId id="908"/>
            <p14:sldId id="909"/>
            <p14:sldId id="910"/>
            <p14:sldId id="911"/>
            <p14:sldId id="912"/>
            <p14:sldId id="913"/>
            <p14:sldId id="914"/>
            <p14:sldId id="915"/>
            <p14:sldId id="916"/>
            <p14:sldId id="917"/>
            <p14:sldId id="918"/>
            <p14:sldId id="919"/>
            <p14:sldId id="920"/>
            <p14:sldId id="921"/>
            <p14:sldId id="923"/>
            <p14:sldId id="922"/>
            <p14:sldId id="924"/>
            <p14:sldId id="925"/>
            <p14:sldId id="927"/>
            <p14:sldId id="932"/>
            <p14:sldId id="933"/>
            <p14:sldId id="934"/>
            <p14:sldId id="928"/>
            <p14:sldId id="935"/>
            <p14:sldId id="929"/>
            <p14:sldId id="936"/>
            <p14:sldId id="930"/>
            <p14:sldId id="937"/>
            <p14:sldId id="931"/>
            <p14:sldId id="938"/>
            <p14:sldId id="939"/>
            <p14:sldId id="75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06" autoAdjust="0"/>
    <p:restoredTop sz="94660"/>
  </p:normalViewPr>
  <p:slideViewPr>
    <p:cSldViewPr snapToGrid="0">
      <p:cViewPr>
        <p:scale>
          <a:sx n="66" d="100"/>
          <a:sy n="66" d="100"/>
        </p:scale>
        <p:origin x="288" y="31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4.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2.fntdata"/><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1.fntdata"/><Relationship Id="rId6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050572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014576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361341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997018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476075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3526142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32926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5881084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830377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930188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659351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992265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288967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169916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6154650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4472617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907642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2692480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5452220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2993899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6826768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4550299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2537211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7421830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743526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583432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8240153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0953585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131927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1781377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88114914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5095061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6906869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4301242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765722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6160486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7999135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59333358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22343953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3746213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80366627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63276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7/13/2026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7/13/2026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7/13/2026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7/13/2026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7/13/2026</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7/13/2026</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7/13/2026</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7/13/2026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7/13/2026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7/13/2026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7/13/2026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7/13/2026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97864" y="4312305"/>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0" y="1609916"/>
            <a:ext cx="5875165" cy="2491644"/>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Introduction to Research Methods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A" sz="2800" b="1" dirty="0">
                <a:solidFill>
                  <a:schemeClr val="bg1"/>
                </a:solidFill>
                <a:latin typeface="Alexandria" charset="0"/>
                <a:cs typeface="Alexandria" charset="0"/>
              </a:rPr>
              <a:t>07</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447832" cy="400110"/>
          </a:xfrm>
          <a:prstGeom prst="rect">
            <a:avLst/>
          </a:prstGeom>
          <a:noFill/>
        </p:spPr>
        <p:txBody>
          <a:bodyPr wrap="none" rtlCol="0">
            <a:spAutoFit/>
          </a:bodyPr>
          <a:lstStyle/>
          <a:p>
            <a:r>
              <a:rPr lang="en-US" sz="2000" dirty="0">
                <a:latin typeface="Alexandria" charset="0"/>
                <a:cs typeface="Alexandria" charset="0"/>
              </a:rPr>
              <a:t>MGM 333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Part 1</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Starting the research process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الجزء الأول</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بدء عملية البحث</a:t>
            </a:r>
          </a:p>
        </p:txBody>
      </p:sp>
      <p:pic>
        <p:nvPicPr>
          <p:cNvPr id="2050" name="Picture 2" descr="The Research Process | IRSC English 1101">
            <a:extLst>
              <a:ext uri="{FF2B5EF4-FFF2-40B4-BE49-F238E27FC236}">
                <a16:creationId xmlns:a16="http://schemas.microsoft.com/office/drawing/2014/main" id="{6FDE42E3-5CCF-D53E-758E-5F17D7EDBE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5151" y="906574"/>
            <a:ext cx="8437610" cy="4112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181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2010190"/>
            <a:ext cx="5041031" cy="3589894"/>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200" b="1" dirty="0">
                <a:latin typeface="Alexandria Light" pitchFamily="2" charset="-78"/>
                <a:cs typeface="Alexandria Light" pitchFamily="2" charset="-78"/>
              </a:rPr>
              <a:t>Part 1 </a:t>
            </a:r>
            <a:r>
              <a:rPr lang="en-US" sz="2200" dirty="0">
                <a:solidFill>
                  <a:srgbClr val="002060"/>
                </a:solidFill>
                <a:latin typeface="Alexandria Light" pitchFamily="2" charset="-78"/>
                <a:cs typeface="Alexandria Light" pitchFamily="2" charset="-78"/>
              </a:rPr>
              <a:t>focuses on the generic issues that are necessary for the majority of research investigations regardless of the methodology, method, technique, or research instrument</a:t>
            </a:r>
            <a:r>
              <a:rPr lang="en-US" sz="2200" dirty="0">
                <a:latin typeface="Alexandria Light" pitchFamily="2" charset="-78"/>
                <a:cs typeface="Alexandria Light" pitchFamily="2" charset="-78"/>
              </a:rPr>
              <a: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3630866"/>
          </a:xfrm>
          <a:prstGeom prst="rect">
            <a:avLst/>
          </a:prstGeom>
        </p:spPr>
        <p:txBody>
          <a:bodyPr wrap="square">
            <a:spAutoFit/>
          </a:bodyPr>
          <a:lstStyle/>
          <a:p>
            <a:pPr algn="just" rtl="1">
              <a:lnSpc>
                <a:spcPct val="250000"/>
              </a:lnSpc>
            </a:pPr>
            <a:r>
              <a:rPr lang="ar-SA" sz="2400" b="1" dirty="0">
                <a:solidFill>
                  <a:schemeClr val="accent6">
                    <a:lumMod val="50000"/>
                  </a:schemeClr>
                </a:solidFill>
                <a:latin typeface="Alexandria Light" pitchFamily="2" charset="-78"/>
                <a:cs typeface="Alexandria Light" pitchFamily="2" charset="-78"/>
              </a:rPr>
              <a:t>يركز الجزء الأول </a:t>
            </a:r>
            <a:r>
              <a:rPr lang="ar-SA" sz="2400" dirty="0">
                <a:solidFill>
                  <a:srgbClr val="002060"/>
                </a:solidFill>
                <a:latin typeface="Alexandria Light" pitchFamily="2" charset="-78"/>
                <a:cs typeface="Alexandria Light" pitchFamily="2" charset="-78"/>
              </a:rPr>
              <a:t>على القضايا العامة الضرورية لغالبية الاستسقاءات البحثية بغض النظر عن المنهجية أو الطريقة أو التقنية أو أداة البحث.</a:t>
            </a:r>
            <a:endParaRPr lang="ar-SA" sz="2400" dirty="0">
              <a:latin typeface="Alexandria Light" pitchFamily="2" charset="-78"/>
              <a:cs typeface="Alexandria Light" pitchFamily="2" charset="-78"/>
            </a:endParaRPr>
          </a:p>
        </p:txBody>
      </p:sp>
    </p:spTree>
    <p:extLst>
      <p:ext uri="{BB962C8B-B14F-4D97-AF65-F5344CB8AC3E}">
        <p14:creationId xmlns:p14="http://schemas.microsoft.com/office/powerpoint/2010/main" val="2513395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endParaRPr lang="en-US" sz="24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0336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endParaRPr lang="en-US" sz="32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Chapter</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Literature review</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الفصل</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مراجعة الأدبيات</a:t>
            </a:r>
          </a:p>
        </p:txBody>
      </p:sp>
      <p:pic>
        <p:nvPicPr>
          <p:cNvPr id="1026" name="Picture 2" descr="How Long Should a Literature Review Be? A Complete Guide">
            <a:extLst>
              <a:ext uri="{FF2B5EF4-FFF2-40B4-BE49-F238E27FC236}">
                <a16:creationId xmlns:a16="http://schemas.microsoft.com/office/drawing/2014/main" id="{8183ED9C-4320-ADEA-218D-FB27F5DE3EC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96251" y="1333825"/>
            <a:ext cx="5684167" cy="30330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21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2000" dirty="0">
                <a:solidFill>
                  <a:srgbClr val="FF0000"/>
                </a:solidFill>
                <a:latin typeface="Alexandria" pitchFamily="2" charset="-78"/>
                <a:cs typeface="Alexandria" pitchFamily="2" charset="-78"/>
              </a:rPr>
              <a:t>Literature reviews </a:t>
            </a:r>
            <a:r>
              <a:rPr lang="en-US" sz="2000" dirty="0">
                <a:solidFill>
                  <a:srgbClr val="002060"/>
                </a:solidFill>
                <a:latin typeface="Alexandria" pitchFamily="2" charset="-78"/>
                <a:cs typeface="Alexandria" pitchFamily="2" charset="-78"/>
              </a:rPr>
              <a:t>play a crucial role in research, serving as a foundation for scholarly and scientific inquiry and knowledge advancement. </a:t>
            </a: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This intensive evaluation of previously written literature gives researchers a deeper understanding of the current progress of knowledge in their field.</a:t>
            </a:r>
            <a:endParaRPr lang="en-US" sz="2000"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تلعب </a:t>
            </a:r>
            <a:r>
              <a:rPr lang="ar-SA" sz="2000" dirty="0">
                <a:solidFill>
                  <a:srgbClr val="FF0000"/>
                </a:solidFill>
                <a:latin typeface="Alexandria" pitchFamily="2" charset="-78"/>
                <a:cs typeface="Alexandria" pitchFamily="2" charset="-78"/>
              </a:rPr>
              <a:t>مراجعات الأدبيات </a:t>
            </a:r>
            <a:r>
              <a:rPr lang="ar-SA" sz="2000" dirty="0">
                <a:solidFill>
                  <a:srgbClr val="002060"/>
                </a:solidFill>
                <a:latin typeface="Alexandria" pitchFamily="2" charset="-78"/>
                <a:cs typeface="Alexandria" pitchFamily="2" charset="-78"/>
              </a:rPr>
              <a:t>دورا حيويا في البحث، حيث تشكل أساسا للبحث العلمي والعلمي وتقدم المعرفة. </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هذا التقييم المكثف للأدبيات المكتوبة سابقا يمنح الباحثين فهما أعمق للتقدم الحالي في المعرفة في مجالهم.</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757952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Understanding the different types of literature reviews is crucial for students and early career researchers aiming to conduct highly professional and deeply researched academic work.</a:t>
            </a:r>
          </a:p>
          <a:p>
            <a:pPr marL="457200" indent="-457200" algn="just">
              <a:lnSpc>
                <a:spcPct val="15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A literature review forms a section or part of a dissertation or scholarly article, but it can also be considered a standalone piece of work.</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فهم أنواع مراجعات الأدبيات المختلفة أمر بالغ الأهمية للطلاب والباحثين في بداية مسيرتهم المهنية الذين يسعون للقيام بأعمال أكاديمية مهنية عالية وعميقة البحث.</a:t>
            </a:r>
            <a:endParaRPr lang="en-US" sz="2000" dirty="0">
              <a:solidFill>
                <a:srgbClr val="002060"/>
              </a:solidFill>
              <a:latin typeface="Alexandria" pitchFamily="2" charset="-78"/>
              <a:cs typeface="Alexandria" pitchFamily="2" charset="-78"/>
            </a:endParaRPr>
          </a:p>
          <a:p>
            <a:pPr marL="342900" indent="-342900" algn="just" rtl="1">
              <a:lnSpc>
                <a:spcPct val="20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تشكل مراجعة الأدبيات قسما أو جزءا من أطروحة أو مقال علمي، لكنها يمكن اعتبارها أيضا عملا مستقلا.</a:t>
            </a:r>
          </a:p>
        </p:txBody>
      </p:sp>
    </p:spTree>
    <p:extLst>
      <p:ext uri="{BB962C8B-B14F-4D97-AF65-F5344CB8AC3E}">
        <p14:creationId xmlns:p14="http://schemas.microsoft.com/office/powerpoint/2010/main" val="3378230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The aim of writing a good literature review is to </a:t>
            </a:r>
            <a:r>
              <a:rPr lang="en-US" sz="2000" dirty="0">
                <a:solidFill>
                  <a:srgbClr val="FF0000"/>
                </a:solidFill>
                <a:latin typeface="Alexandria" pitchFamily="2" charset="-78"/>
                <a:cs typeface="Alexandria" pitchFamily="2" charset="-78"/>
              </a:rPr>
              <a:t>demonstrate knowledge and understanding of the academic literature on a specific topic</a:t>
            </a:r>
            <a:r>
              <a:rPr lang="en-US" sz="2000" dirty="0">
                <a:solidFill>
                  <a:srgbClr val="002060"/>
                </a:solidFill>
                <a:latin typeface="Alexandria" pitchFamily="2" charset="-78"/>
                <a:cs typeface="Alexandria" pitchFamily="2" charset="-78"/>
              </a:rPr>
              <a:t>, placed in context.</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The literature search process can be challenging for researchers since they need to keep track of new developments, methods, and perspectives from large volumes of ever-growing literature. As a researcher.</a:t>
            </a:r>
            <a:endParaRPr lang="en-US" sz="2000"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الهدف من كتابة مراجعة أدبية جيدة هو إظهار المعرفة والفهم للأدبيات الأكاديمية حول موضوع معين، موضوعة في سياقها.</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قد تكون عملية البحث في الأدبيات تحديا للباحثين لأنهم بحاجة إلى متابعة التطورات والأساليب ووجهات النظر الجديدة من كميات كبيرة من الأدبيات المتنامية باستمرار. كباحث.</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235217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just">
              <a:lnSpc>
                <a:spcPct val="150000"/>
              </a:lnSpc>
            </a:pPr>
            <a:r>
              <a:rPr lang="en-US" dirty="0">
                <a:solidFill>
                  <a:schemeClr val="accent6">
                    <a:lumMod val="50000"/>
                  </a:schemeClr>
                </a:solidFill>
                <a:latin typeface="Alexandria" pitchFamily="2" charset="-78"/>
                <a:cs typeface="Alexandria" pitchFamily="2" charset="-78"/>
              </a:rPr>
              <a:t>Literature reviews serve multiple purposes in research:</a:t>
            </a:r>
          </a:p>
          <a:p>
            <a:pPr marL="457200" indent="-457200" algn="just">
              <a:lnSpc>
                <a:spcPct val="150000"/>
              </a:lnSpc>
              <a:buFont typeface="+mj-lt"/>
              <a:buAutoNum type="arabicPeriod"/>
            </a:pPr>
            <a:r>
              <a:rPr lang="en-US" dirty="0">
                <a:solidFill>
                  <a:srgbClr val="FF0000"/>
                </a:solidFill>
                <a:latin typeface="Alexandria" pitchFamily="2" charset="-78"/>
                <a:cs typeface="Alexandria" pitchFamily="2" charset="-78"/>
              </a:rPr>
              <a:t>Firstly</a:t>
            </a:r>
            <a:r>
              <a:rPr lang="en-US" dirty="0">
                <a:solidFill>
                  <a:srgbClr val="002060"/>
                </a:solidFill>
                <a:latin typeface="Alexandria" pitchFamily="2" charset="-78"/>
                <a:cs typeface="Alexandria" pitchFamily="2" charset="-78"/>
              </a:rPr>
              <a:t>, they help researchers find where gaps in the research are, then place their work within the existing body of knowledge. </a:t>
            </a:r>
          </a:p>
          <a:p>
            <a:pPr marL="457200" indent="-457200" algn="just">
              <a:lnSpc>
                <a:spcPct val="150000"/>
              </a:lnSpc>
              <a:buFont typeface="+mj-lt"/>
              <a:buAutoNum type="arabicPeriod"/>
            </a:pPr>
            <a:r>
              <a:rPr lang="en-US" dirty="0">
                <a:solidFill>
                  <a:srgbClr val="FF0000"/>
                </a:solidFill>
                <a:latin typeface="Alexandria" pitchFamily="2" charset="-78"/>
                <a:cs typeface="Alexandria" pitchFamily="2" charset="-78"/>
              </a:rPr>
              <a:t>Secondly</a:t>
            </a:r>
            <a:r>
              <a:rPr lang="en-US" dirty="0">
                <a:solidFill>
                  <a:srgbClr val="002060"/>
                </a:solidFill>
                <a:latin typeface="Alexandria" pitchFamily="2" charset="-78"/>
                <a:cs typeface="Alexandria" pitchFamily="2" charset="-78"/>
              </a:rPr>
              <a:t>, by combining existing research, literature reviews allow researchers to identify niches that require further investigation and contribute to the refining of research questions and objectives.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23017"/>
          </a:xfrm>
          <a:prstGeom prst="rect">
            <a:avLst/>
          </a:prstGeom>
        </p:spPr>
        <p:txBody>
          <a:bodyPr wrap="square">
            <a:spAutoFit/>
          </a:bodyPr>
          <a:lstStyle/>
          <a:p>
            <a:pPr algn="just" rtl="1">
              <a:lnSpc>
                <a:spcPct val="150000"/>
              </a:lnSpc>
            </a:pPr>
            <a:r>
              <a:rPr lang="ar-SA" dirty="0">
                <a:solidFill>
                  <a:schemeClr val="accent6">
                    <a:lumMod val="50000"/>
                  </a:schemeClr>
                </a:solidFill>
                <a:latin typeface="Alexandria" pitchFamily="2" charset="-78"/>
                <a:cs typeface="Alexandria" pitchFamily="2" charset="-78"/>
              </a:rPr>
              <a:t>تخدم مراجعات الأدبيات عدة أغراض في البحث:</a:t>
            </a:r>
          </a:p>
          <a:p>
            <a:pPr marL="342900" indent="-342900" algn="just" rtl="1">
              <a:lnSpc>
                <a:spcPct val="150000"/>
              </a:lnSpc>
              <a:buFont typeface="+mj-lt"/>
              <a:buAutoNum type="arabicPeriod"/>
            </a:pPr>
            <a:r>
              <a:rPr lang="ar-SA" dirty="0">
                <a:solidFill>
                  <a:srgbClr val="FF0000"/>
                </a:solidFill>
                <a:latin typeface="Alexandria" pitchFamily="2" charset="-78"/>
                <a:cs typeface="Alexandria" pitchFamily="2" charset="-78"/>
              </a:rPr>
              <a:t>أولا</a:t>
            </a:r>
            <a:r>
              <a:rPr lang="ar-SA" dirty="0">
                <a:solidFill>
                  <a:srgbClr val="002060"/>
                </a:solidFill>
                <a:latin typeface="Alexandria" pitchFamily="2" charset="-78"/>
                <a:cs typeface="Alexandria" pitchFamily="2" charset="-78"/>
              </a:rPr>
              <a:t>، تساعد الباحثين في اكتشاف الفجوات في البحث، ثم تضع أعمالهم ضمن مجموعة المعرفة الموجودة. </a:t>
            </a:r>
          </a:p>
          <a:p>
            <a:pPr marL="342900" indent="-342900" algn="just" rtl="1">
              <a:lnSpc>
                <a:spcPct val="150000"/>
              </a:lnSpc>
              <a:buFont typeface="+mj-lt"/>
              <a:buAutoNum type="arabicPeriod"/>
            </a:pPr>
            <a:r>
              <a:rPr lang="ar-SA" dirty="0">
                <a:solidFill>
                  <a:srgbClr val="FF0000"/>
                </a:solidFill>
                <a:latin typeface="Alexandria" pitchFamily="2" charset="-78"/>
                <a:cs typeface="Alexandria" pitchFamily="2" charset="-78"/>
              </a:rPr>
              <a:t>ثانيا</a:t>
            </a:r>
            <a:r>
              <a:rPr lang="ar-SA" dirty="0">
                <a:solidFill>
                  <a:srgbClr val="002060"/>
                </a:solidFill>
                <a:latin typeface="Alexandria" pitchFamily="2" charset="-78"/>
                <a:cs typeface="Alexandria" pitchFamily="2" charset="-78"/>
              </a:rPr>
              <a:t>، من خلال دمج الأبحاث الحالية، تتيح مراجعات الأدبيات للباحثين تحديد المجالات التي تتطلب مزيدا من التحقيق والمساهمة في تحسين أسئلة وأهداف البحث.</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727977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just">
              <a:lnSpc>
                <a:spcPct val="150000"/>
              </a:lnSpc>
            </a:pPr>
            <a:r>
              <a:rPr lang="en-US" dirty="0">
                <a:solidFill>
                  <a:schemeClr val="accent6">
                    <a:lumMod val="50000"/>
                  </a:schemeClr>
                </a:solidFill>
                <a:latin typeface="Alexandria" pitchFamily="2" charset="-78"/>
                <a:cs typeface="Alexandria" pitchFamily="2" charset="-78"/>
              </a:rPr>
              <a:t>Literature reviews serve multiple purposes in research:</a:t>
            </a:r>
          </a:p>
          <a:p>
            <a:pPr marL="457200" indent="-457200" algn="just">
              <a:lnSpc>
                <a:spcPct val="150000"/>
              </a:lnSpc>
              <a:buFont typeface="+mj-lt"/>
              <a:buAutoNum type="arabicPeriod" startAt="3"/>
            </a:pPr>
            <a:r>
              <a:rPr lang="en-US" dirty="0">
                <a:solidFill>
                  <a:srgbClr val="FF0000"/>
                </a:solidFill>
                <a:latin typeface="Alexandria" pitchFamily="2" charset="-78"/>
                <a:cs typeface="Alexandria" pitchFamily="2" charset="-78"/>
              </a:rPr>
              <a:t>Thirdly</a:t>
            </a:r>
            <a:r>
              <a:rPr lang="en-US" dirty="0">
                <a:solidFill>
                  <a:srgbClr val="002060"/>
                </a:solidFill>
                <a:latin typeface="Alexandria" pitchFamily="2" charset="-78"/>
                <a:cs typeface="Alexandria" pitchFamily="2" charset="-78"/>
              </a:rPr>
              <a:t>, importantly, literature reviews provide a comprehensive view of past research undertaken on a subject. </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This helps researchers to build upon established theories and findings and avoid duplicating previous work. </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It also offers researchers essential guidance on methodologies used in previous studies. </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35805"/>
          </a:xfrm>
          <a:prstGeom prst="rect">
            <a:avLst/>
          </a:prstGeom>
        </p:spPr>
        <p:txBody>
          <a:bodyPr wrap="square">
            <a:spAutoFit/>
          </a:bodyPr>
          <a:lstStyle/>
          <a:p>
            <a:pPr algn="just" rtl="1">
              <a:lnSpc>
                <a:spcPct val="150000"/>
              </a:lnSpc>
            </a:pPr>
            <a:r>
              <a:rPr lang="ar-SA" sz="1900" dirty="0">
                <a:solidFill>
                  <a:schemeClr val="accent6">
                    <a:lumMod val="50000"/>
                  </a:schemeClr>
                </a:solidFill>
                <a:latin typeface="Alexandria" pitchFamily="2" charset="-78"/>
                <a:cs typeface="Alexandria" pitchFamily="2" charset="-78"/>
              </a:rPr>
              <a:t>تخدم مراجعات الأدبيات عدة أغراض في البحث:</a:t>
            </a:r>
          </a:p>
          <a:p>
            <a:pPr marL="457200" indent="-457200" algn="just" rtl="1">
              <a:lnSpc>
                <a:spcPct val="150000"/>
              </a:lnSpc>
              <a:buFont typeface="+mj-lt"/>
              <a:buAutoNum type="arabicPeriod" startAt="3"/>
            </a:pPr>
            <a:r>
              <a:rPr lang="ar-SA" dirty="0">
                <a:solidFill>
                  <a:srgbClr val="FF0000"/>
                </a:solidFill>
                <a:latin typeface="Alexandria" pitchFamily="2" charset="-78"/>
                <a:cs typeface="Alexandria" pitchFamily="2" charset="-78"/>
              </a:rPr>
              <a:t>ثالثا</a:t>
            </a:r>
            <a:r>
              <a:rPr lang="ar-SA" sz="1900" dirty="0">
                <a:solidFill>
                  <a:srgbClr val="002060"/>
                </a:solidFill>
                <a:latin typeface="Alexandria" pitchFamily="2" charset="-78"/>
                <a:cs typeface="Alexandria" pitchFamily="2" charset="-78"/>
              </a:rPr>
              <a:t>، والأهم من ذلك، أن مراجعات الأدبيات توفر رؤية شاملة للأبحاث السابقة التي أجريت حول موضوع معين. </a:t>
            </a:r>
            <a:endParaRPr lang="en-US" sz="1900" dirty="0">
              <a:solidFill>
                <a:srgbClr val="002060"/>
              </a:solidFill>
              <a:latin typeface="Alexandria" pitchFamily="2" charset="-78"/>
              <a:cs typeface="Alexandria" pitchFamily="2" charset="-78"/>
            </a:endParaRPr>
          </a:p>
          <a:p>
            <a:pPr marL="457200" indent="-457200" algn="just" rtl="1">
              <a:lnSpc>
                <a:spcPct val="150000"/>
              </a:lnSpc>
              <a:buFont typeface="Arial" panose="020B0604020202020204" pitchFamily="34" charset="0"/>
              <a:buChar char="•"/>
            </a:pPr>
            <a:r>
              <a:rPr lang="ar-SA" sz="1900" dirty="0">
                <a:solidFill>
                  <a:srgbClr val="002060"/>
                </a:solidFill>
                <a:latin typeface="Alexandria" pitchFamily="2" charset="-78"/>
                <a:cs typeface="Alexandria" pitchFamily="2" charset="-78"/>
              </a:rPr>
              <a:t>يساعد ذلك الباحثين على البناء على النظريات والنتائج الراسخة وتجنب تكرار الأعمال السابقة. </a:t>
            </a:r>
            <a:endParaRPr lang="en-US" sz="1900" dirty="0">
              <a:solidFill>
                <a:srgbClr val="002060"/>
              </a:solidFill>
              <a:latin typeface="Alexandria" pitchFamily="2" charset="-78"/>
              <a:cs typeface="Alexandria" pitchFamily="2" charset="-78"/>
            </a:endParaRPr>
          </a:p>
          <a:p>
            <a:pPr marL="457200" indent="-457200" algn="just" rtl="1">
              <a:lnSpc>
                <a:spcPct val="150000"/>
              </a:lnSpc>
              <a:buFont typeface="Arial" panose="020B0604020202020204" pitchFamily="34" charset="0"/>
              <a:buChar char="•"/>
            </a:pPr>
            <a:r>
              <a:rPr lang="ar-SA" sz="1900" dirty="0">
                <a:solidFill>
                  <a:srgbClr val="002060"/>
                </a:solidFill>
                <a:latin typeface="Alexandria" pitchFamily="2" charset="-78"/>
                <a:cs typeface="Alexandria" pitchFamily="2" charset="-78"/>
              </a:rPr>
              <a:t>كما يقدم للباحثين إرشادات أساسية حول المنهجيات المستخدمة في دراسات سابقة. </a:t>
            </a:r>
          </a:p>
        </p:txBody>
      </p:sp>
    </p:spTree>
    <p:extLst>
      <p:ext uri="{BB962C8B-B14F-4D97-AF65-F5344CB8AC3E}">
        <p14:creationId xmlns:p14="http://schemas.microsoft.com/office/powerpoint/2010/main" val="3432073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123017"/>
          </a:xfrm>
          <a:prstGeom prst="rect">
            <a:avLst/>
          </a:prstGeom>
        </p:spPr>
        <p:txBody>
          <a:bodyPr wrap="square">
            <a:spAutoFit/>
          </a:bodyPr>
          <a:lstStyle/>
          <a:p>
            <a:pPr algn="just">
              <a:lnSpc>
                <a:spcPct val="150000"/>
              </a:lnSpc>
            </a:pPr>
            <a:r>
              <a:rPr lang="en-US" dirty="0">
                <a:solidFill>
                  <a:schemeClr val="accent6">
                    <a:lumMod val="50000"/>
                  </a:schemeClr>
                </a:solidFill>
                <a:latin typeface="Alexandria" pitchFamily="2" charset="-78"/>
                <a:cs typeface="Alexandria" pitchFamily="2" charset="-78"/>
              </a:rPr>
              <a:t>Literature reviews serve multiple purposes in research:</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Researchers can use these insights to determine appropriate methods for their research and avoid repeating past pitfalls.</a:t>
            </a:r>
          </a:p>
          <a:p>
            <a:pPr marL="457200" indent="-457200" algn="just">
              <a:lnSpc>
                <a:spcPct val="150000"/>
              </a:lnSpc>
              <a:buFont typeface="+mj-lt"/>
              <a:buAutoNum type="arabicPeriod" startAt="4"/>
            </a:pPr>
            <a:r>
              <a:rPr lang="en-US" dirty="0">
                <a:solidFill>
                  <a:srgbClr val="FF0000"/>
                </a:solidFill>
                <a:latin typeface="Alexandria" pitchFamily="2" charset="-78"/>
                <a:cs typeface="Alexandria" pitchFamily="2" charset="-78"/>
              </a:rPr>
              <a:t>Finally</a:t>
            </a:r>
            <a:r>
              <a:rPr lang="en-US" dirty="0">
                <a:solidFill>
                  <a:srgbClr val="002060"/>
                </a:solidFill>
                <a:latin typeface="Alexandria" pitchFamily="2" charset="-78"/>
                <a:cs typeface="Alexandria" pitchFamily="2" charset="-78"/>
              </a:rPr>
              <a:t>, literature reviews are used to help identify key trends, controversies, and debates within a particular field. This leads to critical analysis and hypothesis formation. </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35805"/>
          </a:xfrm>
          <a:prstGeom prst="rect">
            <a:avLst/>
          </a:prstGeom>
        </p:spPr>
        <p:txBody>
          <a:bodyPr wrap="square">
            <a:spAutoFit/>
          </a:bodyPr>
          <a:lstStyle/>
          <a:p>
            <a:pPr algn="just" rtl="1">
              <a:lnSpc>
                <a:spcPct val="150000"/>
              </a:lnSpc>
            </a:pPr>
            <a:r>
              <a:rPr lang="ar-SA" sz="1900" dirty="0">
                <a:solidFill>
                  <a:schemeClr val="accent6">
                    <a:lumMod val="50000"/>
                  </a:schemeClr>
                </a:solidFill>
                <a:latin typeface="Alexandria" pitchFamily="2" charset="-78"/>
                <a:cs typeface="Alexandria" pitchFamily="2" charset="-78"/>
              </a:rPr>
              <a:t>تخدم مراجعات الأدبيات عدة أغراض في البحث:</a:t>
            </a:r>
          </a:p>
          <a:p>
            <a:pPr marL="457200" indent="-457200" algn="just" rtl="1">
              <a:lnSpc>
                <a:spcPct val="150000"/>
              </a:lnSpc>
              <a:buFont typeface="Arial" panose="020B0604020202020204" pitchFamily="34" charset="0"/>
              <a:buChar char="•"/>
            </a:pPr>
            <a:r>
              <a:rPr lang="ar-SA" sz="1900" dirty="0">
                <a:solidFill>
                  <a:srgbClr val="002060"/>
                </a:solidFill>
                <a:latin typeface="Alexandria" pitchFamily="2" charset="-78"/>
                <a:cs typeface="Alexandria" pitchFamily="2" charset="-78"/>
              </a:rPr>
              <a:t>يمكن للباحثين استخدام هذه الرؤى لتحديد الطرق المناسبة لأبحاثهم وتجنب تكرار الأخطاء السابقة.</a:t>
            </a:r>
            <a:endParaRPr lang="en-US" sz="1900" dirty="0">
              <a:solidFill>
                <a:srgbClr val="002060"/>
              </a:solidFill>
              <a:latin typeface="Alexandria" pitchFamily="2" charset="-78"/>
              <a:cs typeface="Alexandria" pitchFamily="2" charset="-78"/>
            </a:endParaRPr>
          </a:p>
          <a:p>
            <a:pPr marL="457200" indent="-457200" algn="just" rtl="1">
              <a:lnSpc>
                <a:spcPct val="150000"/>
              </a:lnSpc>
              <a:buFont typeface="+mj-lt"/>
              <a:buAutoNum type="arabicPeriod" startAt="4"/>
            </a:pPr>
            <a:r>
              <a:rPr lang="ar-SA" dirty="0">
                <a:solidFill>
                  <a:srgbClr val="FF0000"/>
                </a:solidFill>
                <a:latin typeface="Alexandria" pitchFamily="2" charset="-78"/>
                <a:cs typeface="Alexandria" pitchFamily="2" charset="-78"/>
              </a:rPr>
              <a:t>وأخيرا</a:t>
            </a:r>
            <a:r>
              <a:rPr lang="ar-SA" sz="1900" dirty="0">
                <a:solidFill>
                  <a:srgbClr val="002060"/>
                </a:solidFill>
                <a:latin typeface="Alexandria" pitchFamily="2" charset="-78"/>
                <a:cs typeface="Alexandria" pitchFamily="2" charset="-78"/>
              </a:rPr>
              <a:t>، تستخدم مراجعات الأدبيات للمساعدة في تحديد الاتجاهات الرئيسية والجدل والنقاشات داخل مجال معين. وهذا يؤدي إلى التحليل النقدي وتشكيل الفرضيات.</a:t>
            </a:r>
          </a:p>
        </p:txBody>
      </p:sp>
    </p:spTree>
    <p:extLst>
      <p:ext uri="{BB962C8B-B14F-4D97-AF65-F5344CB8AC3E}">
        <p14:creationId xmlns:p14="http://schemas.microsoft.com/office/powerpoint/2010/main" val="3216902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algn="just">
              <a:lnSpc>
                <a:spcPct val="150000"/>
              </a:lnSpc>
            </a:pPr>
            <a:r>
              <a:rPr lang="en-US" sz="2000" dirty="0">
                <a:solidFill>
                  <a:schemeClr val="accent6">
                    <a:lumMod val="50000"/>
                  </a:schemeClr>
                </a:solidFill>
                <a:latin typeface="Alexandria" pitchFamily="2" charset="-78"/>
                <a:cs typeface="Alexandria" pitchFamily="2" charset="-78"/>
              </a:rPr>
              <a:t>Researchers listed the main objectives of the literature review as follows:</a:t>
            </a:r>
          </a:p>
          <a:p>
            <a:pPr marL="457200" indent="-457200" algn="just">
              <a:lnSpc>
                <a:spcPct val="150000"/>
              </a:lnSpc>
              <a:buFont typeface="+mj-lt"/>
              <a:buAutoNum type="arabicPeriod"/>
            </a:pPr>
            <a:r>
              <a:rPr lang="en-US" sz="2000" dirty="0">
                <a:solidFill>
                  <a:srgbClr val="002060"/>
                </a:solidFill>
                <a:latin typeface="Alexandria" pitchFamily="2" charset="-78"/>
                <a:cs typeface="Alexandria" pitchFamily="2" charset="-78"/>
              </a:rPr>
              <a:t>Summarize prior research.</a:t>
            </a:r>
          </a:p>
          <a:p>
            <a:pPr marL="457200" indent="-457200" algn="just">
              <a:lnSpc>
                <a:spcPct val="150000"/>
              </a:lnSpc>
              <a:buFont typeface="+mj-lt"/>
              <a:buAutoNum type="arabicPeriod"/>
            </a:pPr>
            <a:r>
              <a:rPr lang="en-US" sz="2000" dirty="0">
                <a:solidFill>
                  <a:srgbClr val="002060"/>
                </a:solidFill>
                <a:latin typeface="Alexandria" pitchFamily="2" charset="-78"/>
                <a:cs typeface="Alexandria" pitchFamily="2" charset="-78"/>
              </a:rPr>
              <a:t>Explain the results of prior research.</a:t>
            </a:r>
          </a:p>
          <a:p>
            <a:pPr marL="457200" indent="-457200" algn="just">
              <a:lnSpc>
                <a:spcPct val="150000"/>
              </a:lnSpc>
              <a:buFont typeface="+mj-lt"/>
              <a:buAutoNum type="arabicPeriod"/>
            </a:pPr>
            <a:r>
              <a:rPr lang="en-US" sz="2000" dirty="0">
                <a:solidFill>
                  <a:srgbClr val="002060"/>
                </a:solidFill>
                <a:latin typeface="Alexandria" pitchFamily="2" charset="-78"/>
                <a:cs typeface="Alexandria" pitchFamily="2" charset="-78"/>
              </a:rPr>
              <a:t>Critically examine past research.</a:t>
            </a:r>
          </a:p>
          <a:p>
            <a:pPr marL="457200" indent="-457200" algn="just">
              <a:lnSpc>
                <a:spcPct val="150000"/>
              </a:lnSpc>
              <a:buFont typeface="+mj-lt"/>
              <a:buAutoNum type="arabicPeriod"/>
            </a:pPr>
            <a:r>
              <a:rPr lang="en-US" sz="2000" dirty="0">
                <a:solidFill>
                  <a:srgbClr val="002060"/>
                </a:solidFill>
                <a:latin typeface="Alexandria" pitchFamily="2" charset="-78"/>
                <a:cs typeface="Alexandria" pitchFamily="2" charset="-78"/>
              </a:rPr>
              <a:t>Clarify alternative views of past research.</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8592"/>
          </a:xfrm>
          <a:prstGeom prst="rect">
            <a:avLst/>
          </a:prstGeom>
        </p:spPr>
        <p:txBody>
          <a:bodyPr wrap="square">
            <a:spAutoFit/>
          </a:bodyPr>
          <a:lstStyle/>
          <a:p>
            <a:pPr algn="just" rtl="1">
              <a:lnSpc>
                <a:spcPct val="150000"/>
              </a:lnSpc>
            </a:pPr>
            <a:r>
              <a:rPr lang="ar-SA" sz="2000" dirty="0">
                <a:solidFill>
                  <a:schemeClr val="accent6">
                    <a:lumMod val="50000"/>
                  </a:schemeClr>
                </a:solidFill>
                <a:latin typeface="Alexandria" pitchFamily="2" charset="-78"/>
                <a:cs typeface="Alexandria" pitchFamily="2" charset="-78"/>
              </a:rPr>
              <a:t>سرد الباحثون الأهداف الرئيسية لمراجعة الأدبيات كما يلي::</a:t>
            </a:r>
          </a:p>
          <a:p>
            <a:pPr marL="457200" indent="-457200" algn="just" rtl="1">
              <a:lnSpc>
                <a:spcPct val="150000"/>
              </a:lnSpc>
              <a:buFont typeface="+mj-lt"/>
              <a:buAutoNum type="arabicPeriod"/>
            </a:pPr>
            <a:r>
              <a:rPr lang="ar-SA" sz="2000" dirty="0">
                <a:solidFill>
                  <a:srgbClr val="002060"/>
                </a:solidFill>
                <a:latin typeface="Alexandria" pitchFamily="2" charset="-78"/>
                <a:cs typeface="Alexandria" pitchFamily="2" charset="-78"/>
              </a:rPr>
              <a:t>تلخيص الأبحاث السابقة.</a:t>
            </a:r>
          </a:p>
          <a:p>
            <a:pPr marL="457200" indent="-457200" algn="just" rtl="1">
              <a:lnSpc>
                <a:spcPct val="150000"/>
              </a:lnSpc>
              <a:buFont typeface="+mj-lt"/>
              <a:buAutoNum type="arabicPeriod"/>
            </a:pPr>
            <a:r>
              <a:rPr lang="ar-SA" sz="2000" dirty="0">
                <a:solidFill>
                  <a:srgbClr val="002060"/>
                </a:solidFill>
                <a:latin typeface="Alexandria" pitchFamily="2" charset="-78"/>
                <a:cs typeface="Alexandria" pitchFamily="2" charset="-78"/>
              </a:rPr>
              <a:t>شرح نتائج الأبحاث السابقة.</a:t>
            </a:r>
          </a:p>
          <a:p>
            <a:pPr marL="457200" indent="-457200" algn="just" rtl="1">
              <a:lnSpc>
                <a:spcPct val="150000"/>
              </a:lnSpc>
              <a:buFont typeface="+mj-lt"/>
              <a:buAutoNum type="arabicPeriod"/>
            </a:pPr>
            <a:r>
              <a:rPr lang="ar-SA" sz="2000" dirty="0">
                <a:solidFill>
                  <a:srgbClr val="002060"/>
                </a:solidFill>
                <a:latin typeface="Alexandria" pitchFamily="2" charset="-78"/>
                <a:cs typeface="Alexandria" pitchFamily="2" charset="-78"/>
              </a:rPr>
              <a:t>فحص الأبحاث السابقة بشكل نقدي.</a:t>
            </a:r>
          </a:p>
          <a:p>
            <a:pPr marL="457200" indent="-457200" algn="just" rtl="1">
              <a:lnSpc>
                <a:spcPct val="150000"/>
              </a:lnSpc>
              <a:buFont typeface="+mj-lt"/>
              <a:buAutoNum type="arabicPeriod"/>
            </a:pPr>
            <a:r>
              <a:rPr lang="ar-SA" sz="2000" dirty="0">
                <a:solidFill>
                  <a:srgbClr val="002060"/>
                </a:solidFill>
                <a:latin typeface="Alexandria" pitchFamily="2" charset="-78"/>
                <a:cs typeface="Alexandria" pitchFamily="2" charset="-78"/>
              </a:rPr>
              <a:t>توضيح وجهات النظر البديلة حول الأبحاث السابقة.</a:t>
            </a:r>
          </a:p>
        </p:txBody>
      </p:sp>
    </p:spTree>
    <p:extLst>
      <p:ext uri="{BB962C8B-B14F-4D97-AF65-F5344CB8AC3E}">
        <p14:creationId xmlns:p14="http://schemas.microsoft.com/office/powerpoint/2010/main" val="349781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Types of literature reviews: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أنواع مراجعات الأدبيات:</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pic>
        <p:nvPicPr>
          <p:cNvPr id="2050" name="Picture 2" descr="Types of Literature Review — A Guide For Your Research">
            <a:extLst>
              <a:ext uri="{FF2B5EF4-FFF2-40B4-BE49-F238E27FC236}">
                <a16:creationId xmlns:a16="http://schemas.microsoft.com/office/drawing/2014/main" id="{0E4E3390-9A6E-269F-62B7-9934A52A95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79608" y="2061348"/>
            <a:ext cx="7189265" cy="4585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416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1848455"/>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There are three main types of literature reviews </a:t>
            </a:r>
            <a:r>
              <a:rPr lang="en-US" sz="2000" dirty="0">
                <a:solidFill>
                  <a:srgbClr val="002060"/>
                </a:solidFill>
                <a:latin typeface="Alexandria" pitchFamily="2" charset="-78"/>
                <a:cs typeface="Alexandria" pitchFamily="2" charset="-78"/>
              </a:rPr>
              <a:t>commonly used in academic and scientific research: </a:t>
            </a:r>
            <a:r>
              <a:rPr lang="en-US" sz="2000" dirty="0">
                <a:solidFill>
                  <a:srgbClr val="FF0000"/>
                </a:solidFill>
                <a:latin typeface="Alexandria" pitchFamily="2" charset="-78"/>
                <a:cs typeface="Alexandria" pitchFamily="2" charset="-78"/>
              </a:rPr>
              <a:t>narrative</a:t>
            </a:r>
            <a:r>
              <a:rPr lang="en-US" sz="2000" dirty="0">
                <a:solidFill>
                  <a:srgbClr val="002060"/>
                </a:solidFill>
                <a:latin typeface="Alexandria" pitchFamily="2" charset="-78"/>
                <a:cs typeface="Alexandria" pitchFamily="2" charset="-78"/>
              </a:rPr>
              <a:t> reviews, </a:t>
            </a:r>
            <a:r>
              <a:rPr lang="en-US" sz="2000" dirty="0">
                <a:solidFill>
                  <a:srgbClr val="FF0000"/>
                </a:solidFill>
                <a:latin typeface="Alexandria" pitchFamily="2" charset="-78"/>
                <a:cs typeface="Alexandria" pitchFamily="2" charset="-78"/>
              </a:rPr>
              <a:t>systematic</a:t>
            </a:r>
            <a:r>
              <a:rPr lang="en-US" sz="2000" dirty="0">
                <a:solidFill>
                  <a:srgbClr val="002060"/>
                </a:solidFill>
                <a:latin typeface="Alexandria" pitchFamily="2" charset="-78"/>
                <a:cs typeface="Alexandria" pitchFamily="2" charset="-78"/>
              </a:rPr>
              <a:t> reviews, and </a:t>
            </a:r>
            <a:r>
              <a:rPr lang="en-US" sz="2000" dirty="0">
                <a:solidFill>
                  <a:srgbClr val="FF0000"/>
                </a:solidFill>
                <a:latin typeface="Alexandria" pitchFamily="2" charset="-78"/>
                <a:cs typeface="Alexandria" pitchFamily="2" charset="-78"/>
              </a:rPr>
              <a:t>meta-analyses</a:t>
            </a:r>
            <a:r>
              <a:rPr lang="en-US" sz="2000" dirty="0">
                <a:solidFill>
                  <a:srgbClr val="002060"/>
                </a:solidFill>
                <a:latin typeface="Alexandria" pitchFamily="2" charset="-78"/>
                <a:cs typeface="Alexandria" pitchFamily="2" charset="-78"/>
              </a:rPr>
              <a:t>.</a:t>
            </a: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Each type has its own approach and objectives. </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هناك ثلاثة أنواع رئيسية من مراجعات الأدبيات تستخدم عادة في البحث الأكاديمي والعلمي: المراجعات </a:t>
            </a:r>
            <a:r>
              <a:rPr lang="ar-SA" sz="2000" dirty="0">
                <a:solidFill>
                  <a:srgbClr val="FF0000"/>
                </a:solidFill>
                <a:latin typeface="Alexandria" pitchFamily="2" charset="-78"/>
                <a:cs typeface="Alexandria" pitchFamily="2" charset="-78"/>
              </a:rPr>
              <a:t>السردية</a:t>
            </a:r>
            <a:r>
              <a:rPr lang="ar-SA" sz="2000" dirty="0">
                <a:solidFill>
                  <a:srgbClr val="002060"/>
                </a:solidFill>
                <a:latin typeface="Alexandria" pitchFamily="2" charset="-78"/>
                <a:cs typeface="Alexandria" pitchFamily="2" charset="-78"/>
              </a:rPr>
              <a:t>، والمراجعات </a:t>
            </a:r>
            <a:r>
              <a:rPr lang="ar-SA" sz="2000" dirty="0">
                <a:solidFill>
                  <a:srgbClr val="FF0000"/>
                </a:solidFill>
                <a:latin typeface="Alexandria" pitchFamily="2" charset="-78"/>
                <a:cs typeface="Alexandria" pitchFamily="2" charset="-78"/>
              </a:rPr>
              <a:t>المنهجية</a:t>
            </a:r>
            <a:r>
              <a:rPr lang="ar-SA" sz="2000" dirty="0">
                <a:solidFill>
                  <a:srgbClr val="002060"/>
                </a:solidFill>
                <a:latin typeface="Alexandria" pitchFamily="2" charset="-78"/>
                <a:cs typeface="Alexandria" pitchFamily="2" charset="-78"/>
              </a:rPr>
              <a:t>، </a:t>
            </a:r>
            <a:r>
              <a:rPr lang="ar-SA" sz="2000" dirty="0">
                <a:solidFill>
                  <a:srgbClr val="FF0000"/>
                </a:solidFill>
                <a:latin typeface="Alexandria" pitchFamily="2" charset="-78"/>
                <a:cs typeface="Alexandria" pitchFamily="2" charset="-78"/>
              </a:rPr>
              <a:t>والتحليلات التجميعي</a:t>
            </a:r>
            <a:r>
              <a:rPr lang="ar-SA" sz="2000" dirty="0">
                <a:solidFill>
                  <a:srgbClr val="002060"/>
                </a:solidFill>
                <a:latin typeface="Alexandria" pitchFamily="2" charset="-78"/>
                <a:cs typeface="Alexandria" pitchFamily="2" charset="-78"/>
              </a:rPr>
              <a:t>.</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لكل نوع نهجه وأهدافه الخاصة.</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770497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179379"/>
          </a:xfrm>
          <a:prstGeom prst="rect">
            <a:avLst/>
          </a:prstGeom>
        </p:spPr>
        <p:txBody>
          <a:bodyPr wrap="square">
            <a:spAutoFit/>
          </a:bodyPr>
          <a:lstStyle/>
          <a:p>
            <a:pPr marL="457200" indent="-457200" algn="just">
              <a:lnSpc>
                <a:spcPct val="150000"/>
              </a:lnSpc>
              <a:buFont typeface="+mj-lt"/>
              <a:buAutoNum type="arabicPeriod"/>
            </a:pPr>
            <a:r>
              <a:rPr lang="en-US" sz="1850" dirty="0">
                <a:solidFill>
                  <a:srgbClr val="FF0000"/>
                </a:solidFill>
                <a:latin typeface="Alexandria" pitchFamily="2" charset="-78"/>
                <a:cs typeface="Alexandria" pitchFamily="2" charset="-78"/>
              </a:rPr>
              <a:t>Narrative Reviews:</a:t>
            </a:r>
          </a:p>
          <a:p>
            <a:pPr marL="457200" indent="-457200" algn="just">
              <a:lnSpc>
                <a:spcPct val="150000"/>
              </a:lnSpc>
              <a:buFont typeface="Arial" panose="020B0604020202020204" pitchFamily="34" charset="0"/>
              <a:buChar char="•"/>
            </a:pPr>
            <a:r>
              <a:rPr lang="en-US" sz="1850" dirty="0">
                <a:solidFill>
                  <a:srgbClr val="002060"/>
                </a:solidFill>
                <a:latin typeface="Alexandria" pitchFamily="2" charset="-78"/>
                <a:cs typeface="Alexandria" pitchFamily="2" charset="-78"/>
              </a:rPr>
              <a:t>Sometimes also referred to as </a:t>
            </a:r>
            <a:r>
              <a:rPr lang="en-US" sz="1850" dirty="0">
                <a:solidFill>
                  <a:schemeClr val="accent6">
                    <a:lumMod val="50000"/>
                  </a:schemeClr>
                </a:solidFill>
                <a:latin typeface="Alexandria" pitchFamily="2" charset="-78"/>
                <a:cs typeface="Alexandria" pitchFamily="2" charset="-78"/>
              </a:rPr>
              <a:t>traditional literature reviews</a:t>
            </a:r>
            <a:r>
              <a:rPr lang="en-US" sz="1850" dirty="0">
                <a:solidFill>
                  <a:srgbClr val="002060"/>
                </a:solidFill>
                <a:latin typeface="Alexandria" pitchFamily="2" charset="-78"/>
                <a:cs typeface="Alexandria" pitchFamily="2" charset="-78"/>
              </a:rPr>
              <a:t>, this type of literature review helps researchers to gather information and add to existing research on a specific topic.</a:t>
            </a:r>
          </a:p>
          <a:p>
            <a:pPr marL="457200" indent="-457200" algn="just">
              <a:lnSpc>
                <a:spcPct val="150000"/>
              </a:lnSpc>
              <a:buFont typeface="Arial" panose="020B0604020202020204" pitchFamily="34" charset="0"/>
              <a:buChar char="•"/>
            </a:pPr>
            <a:r>
              <a:rPr lang="en-US" sz="1850" dirty="0">
                <a:solidFill>
                  <a:srgbClr val="002060"/>
                </a:solidFill>
                <a:latin typeface="Alexandria" pitchFamily="2" charset="-78"/>
                <a:cs typeface="Alexandria" pitchFamily="2" charset="-78"/>
              </a:rPr>
              <a:t>Narrative reviews are usually </a:t>
            </a:r>
            <a:r>
              <a:rPr lang="en-US" sz="1850" dirty="0">
                <a:solidFill>
                  <a:schemeClr val="accent6">
                    <a:lumMod val="50000"/>
                  </a:schemeClr>
                </a:solidFill>
                <a:latin typeface="Alexandria" pitchFamily="2" charset="-78"/>
                <a:cs typeface="Alexandria" pitchFamily="2" charset="-78"/>
              </a:rPr>
              <a:t>descriptive</a:t>
            </a:r>
            <a:r>
              <a:rPr lang="en-US" sz="1850" dirty="0">
                <a:solidFill>
                  <a:srgbClr val="002060"/>
                </a:solidFill>
                <a:latin typeface="Alexandria" pitchFamily="2" charset="-78"/>
                <a:cs typeface="Alexandria" pitchFamily="2" charset="-78"/>
              </a:rPr>
              <a:t> and often rely on the expertise and judgment of researchers to analyze and interpret the findings of research</a:t>
            </a:r>
            <a:r>
              <a:rPr lang="tr-TR" sz="1850" dirty="0">
                <a:solidFill>
                  <a:srgbClr val="002060"/>
                </a:solidFill>
                <a:latin typeface="Alexandria" pitchFamily="2" charset="-78"/>
                <a:cs typeface="Alexandria" pitchFamily="2" charset="-78"/>
              </a:rPr>
              <a:t>,</a:t>
            </a:r>
            <a:endParaRPr lang="en-US" sz="1850"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8592"/>
          </a:xfrm>
          <a:prstGeom prst="rect">
            <a:avLst/>
          </a:prstGeom>
        </p:spPr>
        <p:txBody>
          <a:bodyPr wrap="square">
            <a:spAutoFit/>
          </a:bodyPr>
          <a:lstStyle/>
          <a:p>
            <a:pPr marL="342900" indent="-342900" algn="just" rtl="1">
              <a:lnSpc>
                <a:spcPct val="150000"/>
              </a:lnSpc>
              <a:buFont typeface="+mj-lt"/>
              <a:buAutoNum type="arabicPeriod"/>
            </a:pPr>
            <a:r>
              <a:rPr lang="ar-SA" sz="2000" dirty="0">
                <a:solidFill>
                  <a:srgbClr val="FF0000"/>
                </a:solidFill>
                <a:latin typeface="Alexandria" pitchFamily="2" charset="-78"/>
                <a:cs typeface="Alexandria" pitchFamily="2" charset="-78"/>
              </a:rPr>
              <a:t>المراجع السردية:</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يشار إليها أحيانا أيضا </a:t>
            </a:r>
            <a:r>
              <a:rPr lang="ar-SA" sz="2000" dirty="0">
                <a:solidFill>
                  <a:schemeClr val="accent6">
                    <a:lumMod val="50000"/>
                  </a:schemeClr>
                </a:solidFill>
                <a:latin typeface="Alexandria" pitchFamily="2" charset="-78"/>
                <a:cs typeface="Alexandria" pitchFamily="2" charset="-78"/>
              </a:rPr>
              <a:t>بمراجعات الأدبيات التقليدية</a:t>
            </a:r>
            <a:r>
              <a:rPr lang="ar-SA" sz="2000" dirty="0">
                <a:solidFill>
                  <a:srgbClr val="002060"/>
                </a:solidFill>
                <a:latin typeface="Alexandria" pitchFamily="2" charset="-78"/>
                <a:cs typeface="Alexandria" pitchFamily="2" charset="-78"/>
              </a:rPr>
              <a:t>، ويساعد هذا النوع من مراجعات الأدبيات الباحثين على جمع المعلومات وإضافة المزيد إلى الأبحاث القائمة حول موضوع معين.</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عادة ما تكون المراجعات السردية </a:t>
            </a:r>
            <a:r>
              <a:rPr lang="ar-SA" sz="2000" dirty="0">
                <a:solidFill>
                  <a:schemeClr val="accent6">
                    <a:lumMod val="50000"/>
                  </a:schemeClr>
                </a:solidFill>
                <a:latin typeface="Alexandria" pitchFamily="2" charset="-78"/>
                <a:cs typeface="Alexandria" pitchFamily="2" charset="-78"/>
              </a:rPr>
              <a:t>وصفية</a:t>
            </a:r>
            <a:r>
              <a:rPr lang="ar-SA" sz="2000" dirty="0">
                <a:solidFill>
                  <a:srgbClr val="002060"/>
                </a:solidFill>
                <a:latin typeface="Alexandria" pitchFamily="2" charset="-78"/>
                <a:cs typeface="Alexandria" pitchFamily="2" charset="-78"/>
              </a:rPr>
              <a:t> وغالبا ما تعتمد على خبرة وحكم الباحثين لتحليل وتفسير نتائج البحث</a:t>
            </a:r>
            <a:r>
              <a:rPr lang="en-US" sz="2000" dirty="0">
                <a:solidFill>
                  <a:srgbClr val="002060"/>
                </a:solidFill>
                <a:latin typeface="Alexandria" pitchFamily="2" charset="-78"/>
                <a:cs typeface="Alexandria" pitchFamily="2" charset="-78"/>
              </a:rPr>
              <a:t>.</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554483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457200" indent="-457200" algn="just">
              <a:lnSpc>
                <a:spcPct val="150000"/>
              </a:lnSpc>
              <a:buFont typeface="+mj-lt"/>
              <a:buAutoNum type="arabicPeriod"/>
            </a:pPr>
            <a:r>
              <a:rPr lang="en-US" dirty="0">
                <a:solidFill>
                  <a:srgbClr val="FF0000"/>
                </a:solidFill>
                <a:latin typeface="Alexandria" pitchFamily="2" charset="-78"/>
                <a:cs typeface="Alexandria" pitchFamily="2" charset="-78"/>
              </a:rPr>
              <a:t>Narrative Reviews:</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It provides a broad overview of a subject’s development. </a:t>
            </a:r>
            <a:endParaRPr lang="ar-SA"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It is valuable when </a:t>
            </a:r>
            <a:r>
              <a:rPr lang="en-US" dirty="0">
                <a:solidFill>
                  <a:schemeClr val="accent6">
                    <a:lumMod val="50000"/>
                  </a:schemeClr>
                </a:solidFill>
                <a:latin typeface="Alexandria" pitchFamily="2" charset="-78"/>
                <a:cs typeface="Alexandria" pitchFamily="2" charset="-78"/>
              </a:rPr>
              <a:t>exploring new, innovative, complex, and emerging areas of research</a:t>
            </a:r>
            <a:r>
              <a:rPr lang="en-US" dirty="0">
                <a:solidFill>
                  <a:srgbClr val="002060"/>
                </a:solidFill>
                <a:latin typeface="Alexandria" pitchFamily="2" charset="-78"/>
                <a:cs typeface="Alexandria" pitchFamily="2" charset="-78"/>
              </a:rPr>
              <a:t>, allowing researchers to capture a broad range of perspectives and theories. </a:t>
            </a:r>
            <a:endParaRPr lang="tr-TR"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This type of literature review, however, has a potential for </a:t>
            </a:r>
            <a:r>
              <a:rPr lang="en-US" dirty="0">
                <a:solidFill>
                  <a:schemeClr val="accent6">
                    <a:lumMod val="50000"/>
                  </a:schemeClr>
                </a:solidFill>
                <a:latin typeface="Alexandria" pitchFamily="2" charset="-78"/>
                <a:cs typeface="Alexandria" pitchFamily="2" charset="-78"/>
              </a:rPr>
              <a:t>bias and lacks statistical analysis</a:t>
            </a:r>
            <a:r>
              <a:rPr lang="en-US" dirty="0">
                <a:solidFill>
                  <a:srgbClr val="002060"/>
                </a:solidFill>
                <a:latin typeface="Alexandria" pitchFamily="2" charset="-78"/>
                <a:cs typeface="Alexandria" pitchFamily="2" charset="-78"/>
              </a:rPr>
              <a: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35805"/>
          </a:xfrm>
          <a:prstGeom prst="rect">
            <a:avLst/>
          </a:prstGeom>
        </p:spPr>
        <p:txBody>
          <a:bodyPr wrap="square">
            <a:spAutoFit/>
          </a:bodyPr>
          <a:lstStyle/>
          <a:p>
            <a:pPr marL="342900" indent="-342900" algn="just" rtl="1">
              <a:lnSpc>
                <a:spcPct val="150000"/>
              </a:lnSpc>
              <a:buFont typeface="+mj-lt"/>
              <a:buAutoNum type="arabicPeriod"/>
            </a:pPr>
            <a:r>
              <a:rPr lang="ar-SA" sz="1900" dirty="0">
                <a:solidFill>
                  <a:srgbClr val="FF0000"/>
                </a:solidFill>
                <a:latin typeface="Alexandria" pitchFamily="2" charset="-78"/>
                <a:cs typeface="Alexandria" pitchFamily="2" charset="-78"/>
              </a:rPr>
              <a:t>المراجع السردية:</a:t>
            </a:r>
          </a:p>
          <a:p>
            <a:pPr marL="342900" indent="-342900" algn="just" rtl="1">
              <a:lnSpc>
                <a:spcPct val="150000"/>
              </a:lnSpc>
              <a:buFont typeface="Arial" panose="020B0604020202020204" pitchFamily="34" charset="0"/>
              <a:buChar char="•"/>
            </a:pPr>
            <a:r>
              <a:rPr lang="ar-SA" sz="1900" dirty="0">
                <a:solidFill>
                  <a:srgbClr val="002060"/>
                </a:solidFill>
                <a:latin typeface="Alexandria" pitchFamily="2" charset="-78"/>
                <a:cs typeface="Alexandria" pitchFamily="2" charset="-78"/>
              </a:rPr>
              <a:t>يوفر نظرة عامة عامة على تطور الموضوع. </a:t>
            </a:r>
          </a:p>
          <a:p>
            <a:pPr marL="342900" indent="-342900" algn="just" rtl="1">
              <a:lnSpc>
                <a:spcPct val="150000"/>
              </a:lnSpc>
              <a:buFont typeface="Arial" panose="020B0604020202020204" pitchFamily="34" charset="0"/>
              <a:buChar char="•"/>
            </a:pPr>
            <a:r>
              <a:rPr lang="ar-SA" sz="1900" dirty="0">
                <a:solidFill>
                  <a:srgbClr val="002060"/>
                </a:solidFill>
                <a:latin typeface="Alexandria" pitchFamily="2" charset="-78"/>
                <a:cs typeface="Alexandria" pitchFamily="2" charset="-78"/>
              </a:rPr>
              <a:t>ويعد ذا قيمة عند </a:t>
            </a:r>
            <a:r>
              <a:rPr lang="ar-SA" sz="1900" dirty="0">
                <a:solidFill>
                  <a:schemeClr val="accent6">
                    <a:lumMod val="50000"/>
                  </a:schemeClr>
                </a:solidFill>
                <a:latin typeface="Alexandria" pitchFamily="2" charset="-78"/>
                <a:cs typeface="Alexandria" pitchFamily="2" charset="-78"/>
              </a:rPr>
              <a:t>استكشاف مجالات بحثية جديدة ومبتكرة ومعقدة وناشئة</a:t>
            </a:r>
            <a:r>
              <a:rPr lang="ar-SA" sz="1900" dirty="0">
                <a:solidFill>
                  <a:srgbClr val="002060"/>
                </a:solidFill>
                <a:latin typeface="Alexandria" pitchFamily="2" charset="-78"/>
                <a:cs typeface="Alexandria" pitchFamily="2" charset="-78"/>
              </a:rPr>
              <a:t>، مما يسمح للباحثين بالتقاط مجموعة واسعة من وجهات النظر والنظريات. </a:t>
            </a:r>
          </a:p>
          <a:p>
            <a:pPr marL="342900" indent="-342900" algn="just" rtl="1">
              <a:lnSpc>
                <a:spcPct val="150000"/>
              </a:lnSpc>
              <a:buFont typeface="Arial" panose="020B0604020202020204" pitchFamily="34" charset="0"/>
              <a:buChar char="•"/>
            </a:pPr>
            <a:r>
              <a:rPr lang="ar-SA" sz="1900" dirty="0">
                <a:solidFill>
                  <a:srgbClr val="002060"/>
                </a:solidFill>
                <a:latin typeface="Alexandria" pitchFamily="2" charset="-78"/>
                <a:cs typeface="Alexandria" pitchFamily="2" charset="-78"/>
              </a:rPr>
              <a:t>ومع ذلك، فإن هذا النوع من مراجعة الأدبيات يحمل </a:t>
            </a:r>
            <a:r>
              <a:rPr lang="ar-SA" sz="1900" dirty="0">
                <a:solidFill>
                  <a:schemeClr val="accent6">
                    <a:lumMod val="50000"/>
                  </a:schemeClr>
                </a:solidFill>
                <a:latin typeface="Alexandria" pitchFamily="2" charset="-78"/>
                <a:cs typeface="Alexandria" pitchFamily="2" charset="-78"/>
              </a:rPr>
              <a:t>إمكانية التحيز ويفتقر إلى التحليل الإحصائي</a:t>
            </a:r>
            <a:r>
              <a:rPr lang="ar-SA" sz="1900" dirty="0">
                <a:solidFill>
                  <a:srgbClr val="002060"/>
                </a:solidFill>
                <a:latin typeface="Alexandria" pitchFamily="2" charset="-78"/>
                <a:cs typeface="Alexandria" pitchFamily="2" charset="-78"/>
              </a:rPr>
              <a:t>.</a:t>
            </a:r>
          </a:p>
        </p:txBody>
      </p:sp>
    </p:spTree>
    <p:extLst>
      <p:ext uri="{BB962C8B-B14F-4D97-AF65-F5344CB8AC3E}">
        <p14:creationId xmlns:p14="http://schemas.microsoft.com/office/powerpoint/2010/main" val="792992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47331"/>
            <a:ext cx="10932107" cy="2503891"/>
          </a:xfrm>
          <a:prstGeom prst="rect">
            <a:avLst/>
          </a:prstGeom>
        </p:spPr>
        <p:txBody>
          <a:bodyPr wrap="square">
            <a:spAutoFit/>
          </a:bodyPr>
          <a:lstStyle/>
          <a:p>
            <a:pPr marL="457200" indent="-457200" algn="just">
              <a:buFont typeface="+mj-lt"/>
              <a:buAutoNum type="arabicPeriod" startAt="2"/>
            </a:pPr>
            <a:r>
              <a:rPr lang="en-US" dirty="0">
                <a:solidFill>
                  <a:srgbClr val="FF0000"/>
                </a:solidFill>
                <a:latin typeface="Alexandria" pitchFamily="2" charset="-78"/>
                <a:cs typeface="Alexandria" pitchFamily="2" charset="-78"/>
              </a:rPr>
              <a:t>Systematic Reviews:</a:t>
            </a:r>
          </a:p>
          <a:p>
            <a:pPr marL="457200" indent="-457200" algn="just">
              <a:lnSpc>
                <a:spcPct val="200000"/>
              </a:lnSpc>
              <a:buFont typeface="Arial" panose="020B0604020202020204" pitchFamily="34" charset="0"/>
              <a:buChar char="•"/>
            </a:pPr>
            <a:r>
              <a:rPr lang="en-US" dirty="0">
                <a:solidFill>
                  <a:srgbClr val="002060"/>
                </a:solidFill>
                <a:latin typeface="Alexandria" pitchFamily="2" charset="-78"/>
                <a:cs typeface="Alexandria" pitchFamily="2" charset="-78"/>
              </a:rPr>
              <a:t>This type of literature review offers a more rigorous and structured approach to research.</a:t>
            </a:r>
            <a:endParaRPr lang="tr-TR" dirty="0">
              <a:solidFill>
                <a:srgbClr val="002060"/>
              </a:solidFill>
              <a:latin typeface="Alexandria" pitchFamily="2" charset="-78"/>
              <a:cs typeface="Alexandria" pitchFamily="2" charset="-78"/>
            </a:endParaRPr>
          </a:p>
          <a:p>
            <a:pPr marL="457200" indent="-457200" algn="just">
              <a:lnSpc>
                <a:spcPct val="200000"/>
              </a:lnSpc>
              <a:buFont typeface="Arial" panose="020B0604020202020204" pitchFamily="34" charset="0"/>
              <a:buChar char="•"/>
            </a:pPr>
            <a:r>
              <a:rPr lang="en-US" dirty="0">
                <a:solidFill>
                  <a:srgbClr val="002060"/>
                </a:solidFill>
                <a:latin typeface="Alexandria" pitchFamily="2" charset="-78"/>
                <a:cs typeface="Alexandria" pitchFamily="2" charset="-78"/>
              </a:rPr>
              <a:t>When undertaking a systematic literature review, researchers usually use a predefined set of </a:t>
            </a:r>
            <a:r>
              <a:rPr lang="en-US" dirty="0">
                <a:solidFill>
                  <a:schemeClr val="accent6">
                    <a:lumMod val="50000"/>
                  </a:schemeClr>
                </a:solidFill>
                <a:latin typeface="Alexandria" pitchFamily="2" charset="-78"/>
                <a:cs typeface="Alexandria" pitchFamily="2" charset="-78"/>
              </a:rPr>
              <a:t>“inclusion” and “exclusion” </a:t>
            </a:r>
            <a:r>
              <a:rPr lang="en-US" dirty="0">
                <a:solidFill>
                  <a:srgbClr val="002060"/>
                </a:solidFill>
                <a:latin typeface="Alexandria" pitchFamily="2" charset="-78"/>
                <a:cs typeface="Alexandria" pitchFamily="2" charset="-78"/>
              </a:rPr>
              <a:t>criteria to ensure that the reviewed literature is unbiased and representative of the research question.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5450"/>
          </a:xfrm>
          <a:prstGeom prst="rect">
            <a:avLst/>
          </a:prstGeom>
        </p:spPr>
        <p:txBody>
          <a:bodyPr wrap="square">
            <a:spAutoFit/>
          </a:bodyPr>
          <a:lstStyle/>
          <a:p>
            <a:pPr marL="457200" indent="-457200" algn="just" rtl="1">
              <a:lnSpc>
                <a:spcPct val="200000"/>
              </a:lnSpc>
              <a:buFont typeface="+mj-lt"/>
              <a:buAutoNum type="arabicPeriod" startAt="2"/>
            </a:pPr>
            <a:r>
              <a:rPr lang="ar-SA" sz="1900" dirty="0">
                <a:solidFill>
                  <a:srgbClr val="FF0000"/>
                </a:solidFill>
                <a:latin typeface="Alexandria" pitchFamily="2" charset="-78"/>
                <a:cs typeface="Alexandria" pitchFamily="2" charset="-78"/>
              </a:rPr>
              <a:t>المراجعات المنهجية:</a:t>
            </a:r>
          </a:p>
          <a:p>
            <a:pPr marL="342900" indent="-342900" algn="just" rtl="1">
              <a:lnSpc>
                <a:spcPct val="200000"/>
              </a:lnSpc>
              <a:buFont typeface="Arial" panose="020B0604020202020204" pitchFamily="34" charset="0"/>
              <a:buChar char="•"/>
            </a:pPr>
            <a:r>
              <a:rPr lang="ar-SA" sz="1900" dirty="0">
                <a:solidFill>
                  <a:srgbClr val="002060"/>
                </a:solidFill>
                <a:latin typeface="Alexandria" pitchFamily="2" charset="-78"/>
                <a:cs typeface="Alexandria" pitchFamily="2" charset="-78"/>
              </a:rPr>
              <a:t>يقدم هذا النوع من مراجعة الأدبيات نهجا أكثر صرامة وتنظيما للبحث.</a:t>
            </a:r>
          </a:p>
          <a:p>
            <a:pPr marL="342900" indent="-342900" algn="just" rtl="1">
              <a:lnSpc>
                <a:spcPct val="200000"/>
              </a:lnSpc>
              <a:buFont typeface="Arial" panose="020B0604020202020204" pitchFamily="34" charset="0"/>
              <a:buChar char="•"/>
            </a:pPr>
            <a:r>
              <a:rPr lang="ar-SA" sz="1900" dirty="0">
                <a:solidFill>
                  <a:srgbClr val="002060"/>
                </a:solidFill>
                <a:latin typeface="Alexandria" pitchFamily="2" charset="-78"/>
                <a:cs typeface="Alexandria" pitchFamily="2" charset="-78"/>
              </a:rPr>
              <a:t>عند إجراء مراجعة منهجية للأدبيات، يستخدم الباحثون عادة مجموعة محددة مسبقا من معايير </a:t>
            </a:r>
            <a:r>
              <a:rPr lang="ar-SA" sz="1900" dirty="0">
                <a:solidFill>
                  <a:schemeClr val="accent6">
                    <a:lumMod val="50000"/>
                  </a:schemeClr>
                </a:solidFill>
                <a:latin typeface="Alexandria" pitchFamily="2" charset="-78"/>
                <a:cs typeface="Alexandria" pitchFamily="2" charset="-78"/>
              </a:rPr>
              <a:t>"الشمول" و"الاستبعاد" </a:t>
            </a:r>
            <a:r>
              <a:rPr lang="ar-SA" sz="1900" dirty="0">
                <a:solidFill>
                  <a:srgbClr val="002060"/>
                </a:solidFill>
                <a:latin typeface="Alexandria" pitchFamily="2" charset="-78"/>
                <a:cs typeface="Alexandria" pitchFamily="2" charset="-78"/>
              </a:rPr>
              <a:t>لضمان أن الأدبيات المراجعة غير متحيزة وتمثل سؤال البحث.</a:t>
            </a:r>
          </a:p>
        </p:txBody>
      </p:sp>
    </p:spTree>
    <p:extLst>
      <p:ext uri="{BB962C8B-B14F-4D97-AF65-F5344CB8AC3E}">
        <p14:creationId xmlns:p14="http://schemas.microsoft.com/office/powerpoint/2010/main" val="1427273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457200" indent="-457200" algn="just">
              <a:lnSpc>
                <a:spcPct val="150000"/>
              </a:lnSpc>
              <a:buFont typeface="+mj-lt"/>
              <a:buAutoNum type="arabicPeriod" startAt="2"/>
            </a:pPr>
            <a:r>
              <a:rPr lang="en-US" sz="2000" dirty="0">
                <a:solidFill>
                  <a:srgbClr val="FF0000"/>
                </a:solidFill>
                <a:latin typeface="Alexandria" pitchFamily="2" charset="-78"/>
                <a:cs typeface="Alexandria" pitchFamily="2" charset="-78"/>
              </a:rPr>
              <a:t>Systematic Reviews:</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By comparing the findings of multiple studies with each other, systematic reviews give a comprehensive and objective summary of the reviewed literature for the research paper. Systematic reviews are beneficial for addressing niche research questions and getting recommendations based on evidence. </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457200" indent="-457200" algn="just" rtl="1">
              <a:lnSpc>
                <a:spcPct val="200000"/>
              </a:lnSpc>
              <a:buFont typeface="+mj-lt"/>
              <a:buAutoNum type="arabicPeriod" startAt="2"/>
            </a:pPr>
            <a:r>
              <a:rPr lang="ar-SA" sz="2000" dirty="0">
                <a:solidFill>
                  <a:srgbClr val="FF0000"/>
                </a:solidFill>
                <a:latin typeface="Alexandria" pitchFamily="2" charset="-78"/>
                <a:cs typeface="Alexandria" pitchFamily="2" charset="-78"/>
              </a:rPr>
              <a:t>المراجعات المنهجية:</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من خلال مقارنة نتائج الدراسات المتعددة مع بعضها البعض، تقدم المراجعات المنهجية ملخصا شاملا وموضوعيا للأدبيات المراجعة للورقة البحثية. المراجعات المنهجية مفيدة لمعالجة أسئلة البحث المتخصصة والحصول على توصيات بناء على الأدلة. </a:t>
            </a:r>
          </a:p>
        </p:txBody>
      </p:sp>
    </p:spTree>
    <p:extLst>
      <p:ext uri="{BB962C8B-B14F-4D97-AF65-F5344CB8AC3E}">
        <p14:creationId xmlns:p14="http://schemas.microsoft.com/office/powerpoint/2010/main" val="325606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1848455"/>
          </a:xfrm>
          <a:prstGeom prst="rect">
            <a:avLst/>
          </a:prstGeom>
        </p:spPr>
        <p:txBody>
          <a:bodyPr wrap="square">
            <a:spAutoFit/>
          </a:bodyPr>
          <a:lstStyle/>
          <a:p>
            <a:pPr marL="457200" indent="-457200" algn="just">
              <a:lnSpc>
                <a:spcPct val="200000"/>
              </a:lnSpc>
              <a:buFont typeface="+mj-lt"/>
              <a:buAutoNum type="arabicPeriod" startAt="2"/>
            </a:pPr>
            <a:r>
              <a:rPr lang="en-US" sz="2000" dirty="0">
                <a:solidFill>
                  <a:srgbClr val="FF0000"/>
                </a:solidFill>
                <a:latin typeface="Alexandria" pitchFamily="2" charset="-78"/>
                <a:cs typeface="Alexandria" pitchFamily="2" charset="-78"/>
              </a:rPr>
              <a:t>Systematic Reviews:</a:t>
            </a: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However, this type of literature review is </a:t>
            </a:r>
            <a:r>
              <a:rPr lang="en-US" sz="2000" dirty="0">
                <a:solidFill>
                  <a:schemeClr val="accent6">
                    <a:lumMod val="50000"/>
                  </a:schemeClr>
                </a:solidFill>
                <a:latin typeface="Alexandria" pitchFamily="2" charset="-78"/>
                <a:cs typeface="Alexandria" pitchFamily="2" charset="-78"/>
              </a:rPr>
              <a:t>time and resource-intensive </a:t>
            </a:r>
            <a:r>
              <a:rPr lang="en-US" sz="2000" dirty="0">
                <a:solidFill>
                  <a:srgbClr val="002060"/>
                </a:solidFill>
                <a:latin typeface="Alexandria" pitchFamily="2" charset="-78"/>
                <a:cs typeface="Alexandria" pitchFamily="2" charset="-78"/>
              </a:rPr>
              <a:t>and may exclude some relevant studies due to strict inclusion criteria. </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457200" indent="-457200" algn="just" rtl="1">
              <a:lnSpc>
                <a:spcPct val="200000"/>
              </a:lnSpc>
              <a:buFont typeface="+mj-lt"/>
              <a:buAutoNum type="arabicPeriod" startAt="2"/>
            </a:pPr>
            <a:r>
              <a:rPr lang="ar-SA" sz="2000" dirty="0">
                <a:solidFill>
                  <a:srgbClr val="FF0000"/>
                </a:solidFill>
                <a:latin typeface="Alexandria" pitchFamily="2" charset="-78"/>
                <a:cs typeface="Alexandria" pitchFamily="2" charset="-78"/>
              </a:rPr>
              <a:t>المراجعات المنهجية:</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ومع ذلك، فإن هذا النوع من مراجعات الأدبيات </a:t>
            </a:r>
            <a:r>
              <a:rPr lang="ar-SA" sz="2000" dirty="0">
                <a:solidFill>
                  <a:schemeClr val="accent6">
                    <a:lumMod val="50000"/>
                  </a:schemeClr>
                </a:solidFill>
                <a:latin typeface="Alexandria" pitchFamily="2" charset="-78"/>
                <a:cs typeface="Alexandria" pitchFamily="2" charset="-78"/>
              </a:rPr>
              <a:t>يتطلب وقتا وموارد مكثفة </a:t>
            </a:r>
            <a:r>
              <a:rPr lang="ar-SA" sz="2000" dirty="0">
                <a:solidFill>
                  <a:srgbClr val="002060"/>
                </a:solidFill>
                <a:latin typeface="Alexandria" pitchFamily="2" charset="-78"/>
                <a:cs typeface="Alexandria" pitchFamily="2" charset="-78"/>
              </a:rPr>
              <a:t>وقد يستبعد بعض الدراسات ذات الصلة بسبب معايير الإدراج الصارمة.</a:t>
            </a:r>
          </a:p>
        </p:txBody>
      </p:sp>
    </p:spTree>
    <p:extLst>
      <p:ext uri="{BB962C8B-B14F-4D97-AF65-F5344CB8AC3E}">
        <p14:creationId xmlns:p14="http://schemas.microsoft.com/office/powerpoint/2010/main" val="3296218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457200" indent="-457200" algn="just">
              <a:lnSpc>
                <a:spcPct val="150000"/>
              </a:lnSpc>
              <a:buFont typeface="+mj-lt"/>
              <a:buAutoNum type="arabicPeriod" startAt="3"/>
            </a:pPr>
            <a:r>
              <a:rPr lang="en-US" sz="2000" dirty="0">
                <a:solidFill>
                  <a:srgbClr val="FF0000"/>
                </a:solidFill>
                <a:latin typeface="Alexandria" pitchFamily="2" charset="-78"/>
                <a:cs typeface="Alexandria" pitchFamily="2" charset="-78"/>
              </a:rPr>
              <a:t>Meta-analysis:</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Meta-analysis is a </a:t>
            </a:r>
            <a:r>
              <a:rPr lang="en-US" sz="2000" dirty="0">
                <a:solidFill>
                  <a:schemeClr val="accent6">
                    <a:lumMod val="50000"/>
                  </a:schemeClr>
                </a:solidFill>
                <a:latin typeface="Alexandria" pitchFamily="2" charset="-78"/>
                <a:cs typeface="Alexandria" pitchFamily="2" charset="-78"/>
              </a:rPr>
              <a:t>statistical technique </a:t>
            </a:r>
            <a:r>
              <a:rPr lang="en-US" sz="2000" dirty="0">
                <a:solidFill>
                  <a:srgbClr val="002060"/>
                </a:solidFill>
                <a:latin typeface="Alexandria" pitchFamily="2" charset="-78"/>
                <a:cs typeface="Alexandria" pitchFamily="2" charset="-78"/>
              </a:rPr>
              <a:t>used to take inputs from multiple studies of varying biases to come to a unique conclusion. </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It aims to bring a birds-eye view of several studies individually and get a sense of the overall picture from this.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8592"/>
          </a:xfrm>
          <a:prstGeom prst="rect">
            <a:avLst/>
          </a:prstGeom>
        </p:spPr>
        <p:txBody>
          <a:bodyPr wrap="square">
            <a:spAutoFit/>
          </a:bodyPr>
          <a:lstStyle/>
          <a:p>
            <a:pPr marL="457200" indent="-457200" algn="just" rtl="1">
              <a:lnSpc>
                <a:spcPct val="150000"/>
              </a:lnSpc>
              <a:buFont typeface="+mj-lt"/>
              <a:buAutoNum type="arabicPeriod" startAt="3"/>
            </a:pPr>
            <a:r>
              <a:rPr lang="ar-SA" sz="2000" dirty="0">
                <a:solidFill>
                  <a:srgbClr val="FF0000"/>
                </a:solidFill>
                <a:latin typeface="Alexandria" pitchFamily="2" charset="-78"/>
                <a:cs typeface="Alexandria" pitchFamily="2" charset="-78"/>
              </a:rPr>
              <a:t>التحليلات التجميعي:</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التحليل التجميعي هو </a:t>
            </a:r>
            <a:r>
              <a:rPr lang="ar-SA" sz="2000" dirty="0">
                <a:solidFill>
                  <a:schemeClr val="accent6">
                    <a:lumMod val="50000"/>
                  </a:schemeClr>
                </a:solidFill>
                <a:latin typeface="Alexandria" pitchFamily="2" charset="-78"/>
                <a:cs typeface="Alexandria" pitchFamily="2" charset="-78"/>
              </a:rPr>
              <a:t>تقنية إحصائية </a:t>
            </a:r>
            <a:r>
              <a:rPr lang="ar-SA" sz="2000" dirty="0">
                <a:solidFill>
                  <a:srgbClr val="002060"/>
                </a:solidFill>
                <a:latin typeface="Alexandria" pitchFamily="2" charset="-78"/>
                <a:cs typeface="Alexandria" pitchFamily="2" charset="-78"/>
              </a:rPr>
              <a:t>تستخدم لأخذ مدخلات من دراسات متعددة ذات تحيزات مختلفة للوصول إلى استنتاج فريد. </a:t>
            </a:r>
            <a:endParaRPr lang="en-US" sz="2000" dirty="0">
              <a:solidFill>
                <a:srgbClr val="002060"/>
              </a:solidFill>
              <a:latin typeface="Alexandria" pitchFamily="2" charset="-78"/>
              <a:cs typeface="Alexandria" pitchFamily="2" charset="-78"/>
            </a:endParaRP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يهدف إلى تقديم نظرة شاملة لعدة دراسات على حدة والحصول على فكرة عن الصورة العامة من خلال هذه الدراسة.</a:t>
            </a:r>
          </a:p>
        </p:txBody>
      </p:sp>
    </p:spTree>
    <p:extLst>
      <p:ext uri="{BB962C8B-B14F-4D97-AF65-F5344CB8AC3E}">
        <p14:creationId xmlns:p14="http://schemas.microsoft.com/office/powerpoint/2010/main" val="1326980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457200" indent="-457200" algn="just">
              <a:lnSpc>
                <a:spcPct val="150000"/>
              </a:lnSpc>
              <a:buFont typeface="+mj-lt"/>
              <a:buAutoNum type="arabicPeriod" startAt="3"/>
            </a:pPr>
            <a:r>
              <a:rPr lang="en-US" sz="2000" dirty="0">
                <a:solidFill>
                  <a:srgbClr val="FF0000"/>
                </a:solidFill>
                <a:latin typeface="Alexandria" pitchFamily="2" charset="-78"/>
                <a:cs typeface="Alexandria" pitchFamily="2" charset="-78"/>
              </a:rPr>
              <a:t>Meta-analysis:</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Meta-analysis maintains </a:t>
            </a:r>
            <a:r>
              <a:rPr lang="en-US" sz="2000" dirty="0">
                <a:solidFill>
                  <a:schemeClr val="accent6">
                    <a:lumMod val="50000"/>
                  </a:schemeClr>
                </a:solidFill>
                <a:latin typeface="Alexandria" pitchFamily="2" charset="-78"/>
                <a:cs typeface="Alexandria" pitchFamily="2" charset="-78"/>
              </a:rPr>
              <a:t>neutrality</a:t>
            </a:r>
            <a:r>
              <a:rPr lang="en-US" sz="2000" dirty="0">
                <a:solidFill>
                  <a:srgbClr val="002060"/>
                </a:solidFill>
                <a:latin typeface="Alexandria" pitchFamily="2" charset="-78"/>
                <a:cs typeface="Alexandria" pitchFamily="2" charset="-78"/>
              </a:rPr>
              <a:t> through numbers, as a greater number of sources means more neutrality. </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This type of literature review is useful when there are contradictions within the findings of different studies by different researchers.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5450"/>
          </a:xfrm>
          <a:prstGeom prst="rect">
            <a:avLst/>
          </a:prstGeom>
        </p:spPr>
        <p:txBody>
          <a:bodyPr wrap="square">
            <a:spAutoFit/>
          </a:bodyPr>
          <a:lstStyle/>
          <a:p>
            <a:pPr marL="457200" indent="-457200" algn="just" rtl="1">
              <a:lnSpc>
                <a:spcPct val="200000"/>
              </a:lnSpc>
              <a:buFont typeface="+mj-lt"/>
              <a:buAutoNum type="arabicPeriod" startAt="3"/>
            </a:pPr>
            <a:r>
              <a:rPr lang="ar-SA" sz="1900" dirty="0">
                <a:solidFill>
                  <a:srgbClr val="FF0000"/>
                </a:solidFill>
                <a:latin typeface="Alexandria" pitchFamily="2" charset="-78"/>
                <a:cs typeface="Alexandria" pitchFamily="2" charset="-78"/>
              </a:rPr>
              <a:t>التحليلات التجميعي:</a:t>
            </a:r>
          </a:p>
          <a:p>
            <a:pPr marL="342900" indent="-342900" algn="just" rtl="1">
              <a:lnSpc>
                <a:spcPct val="200000"/>
              </a:lnSpc>
              <a:buFont typeface="Arial" panose="020B0604020202020204" pitchFamily="34" charset="0"/>
              <a:buChar char="•"/>
            </a:pPr>
            <a:r>
              <a:rPr lang="ar-SA" sz="1900" dirty="0">
                <a:solidFill>
                  <a:srgbClr val="002060"/>
                </a:solidFill>
                <a:latin typeface="Alexandria" pitchFamily="2" charset="-78"/>
                <a:cs typeface="Alexandria" pitchFamily="2" charset="-78"/>
              </a:rPr>
              <a:t>يحافظ التحليل التجميعي على </a:t>
            </a:r>
            <a:r>
              <a:rPr lang="ar-SA" sz="1900" dirty="0">
                <a:solidFill>
                  <a:schemeClr val="accent6">
                    <a:lumMod val="50000"/>
                  </a:schemeClr>
                </a:solidFill>
                <a:latin typeface="Alexandria" pitchFamily="2" charset="-78"/>
                <a:cs typeface="Alexandria" pitchFamily="2" charset="-78"/>
              </a:rPr>
              <a:t>الحياد</a:t>
            </a:r>
            <a:r>
              <a:rPr lang="ar-SA" sz="1900" dirty="0">
                <a:solidFill>
                  <a:srgbClr val="002060"/>
                </a:solidFill>
                <a:latin typeface="Alexandria" pitchFamily="2" charset="-78"/>
                <a:cs typeface="Alexandria" pitchFamily="2" charset="-78"/>
              </a:rPr>
              <a:t> من خلال الأرقام، حيث يعني عدد المصادر الأكبر حيادية أكبر.</a:t>
            </a:r>
            <a:endParaRPr lang="en-US" sz="1900" dirty="0">
              <a:solidFill>
                <a:srgbClr val="002060"/>
              </a:solidFill>
              <a:latin typeface="Alexandria" pitchFamily="2" charset="-78"/>
              <a:cs typeface="Alexandria" pitchFamily="2" charset="-78"/>
            </a:endParaRPr>
          </a:p>
          <a:p>
            <a:pPr marL="342900" indent="-342900" algn="just" rtl="1">
              <a:lnSpc>
                <a:spcPct val="200000"/>
              </a:lnSpc>
              <a:buFont typeface="Arial" panose="020B0604020202020204" pitchFamily="34" charset="0"/>
              <a:buChar char="•"/>
            </a:pPr>
            <a:r>
              <a:rPr lang="ar-SA" sz="1900" dirty="0">
                <a:solidFill>
                  <a:srgbClr val="002060"/>
                </a:solidFill>
                <a:latin typeface="Alexandria" pitchFamily="2" charset="-78"/>
                <a:cs typeface="Alexandria" pitchFamily="2" charset="-78"/>
              </a:rPr>
              <a:t>هذا النوع من مراجعة الأدبيات مفيد عندما تكون هناك تناقضات في نتائج دراسات مختلفة أجراها باحثون مختلفون.</a:t>
            </a:r>
          </a:p>
        </p:txBody>
      </p:sp>
    </p:spTree>
    <p:extLst>
      <p:ext uri="{BB962C8B-B14F-4D97-AF65-F5344CB8AC3E}">
        <p14:creationId xmlns:p14="http://schemas.microsoft.com/office/powerpoint/2010/main" val="2068321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marL="457200" indent="-457200" algn="just">
              <a:lnSpc>
                <a:spcPct val="200000"/>
              </a:lnSpc>
              <a:buFont typeface="+mj-lt"/>
              <a:buAutoNum type="arabicPeriod" startAt="3"/>
            </a:pPr>
            <a:r>
              <a:rPr lang="en-US" sz="2000" dirty="0">
                <a:solidFill>
                  <a:srgbClr val="FF0000"/>
                </a:solidFill>
                <a:latin typeface="Alexandria" pitchFamily="2" charset="-78"/>
                <a:cs typeface="Alexandria" pitchFamily="2" charset="-78"/>
              </a:rPr>
              <a:t>Meta-analysis:</a:t>
            </a:r>
          </a:p>
          <a:p>
            <a:pPr marL="457200" indent="-457200" algn="just">
              <a:lnSpc>
                <a:spcPct val="20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There is one drawback</a:t>
            </a:r>
            <a:r>
              <a:rPr lang="en-US" sz="2000" dirty="0">
                <a:solidFill>
                  <a:srgbClr val="002060"/>
                </a:solidFill>
                <a:latin typeface="Alexandria" pitchFamily="2" charset="-78"/>
                <a:cs typeface="Alexandria" pitchFamily="2" charset="-78"/>
              </a:rPr>
              <a:t>, however: this type of literature review requires a sufficient number of comparable studies, potential for publication bias and complex statistical analysis. </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457200" indent="-457200" algn="just" rtl="1">
              <a:lnSpc>
                <a:spcPct val="200000"/>
              </a:lnSpc>
              <a:buFont typeface="+mj-lt"/>
              <a:buAutoNum type="arabicPeriod" startAt="3"/>
            </a:pPr>
            <a:r>
              <a:rPr lang="ar-SA" sz="2000" dirty="0">
                <a:solidFill>
                  <a:srgbClr val="FF0000"/>
                </a:solidFill>
                <a:latin typeface="Alexandria" pitchFamily="2" charset="-78"/>
                <a:cs typeface="Alexandria" pitchFamily="2" charset="-78"/>
              </a:rPr>
              <a:t>التحليلات التجميعي:</a:t>
            </a:r>
          </a:p>
          <a:p>
            <a:pPr marL="342900" indent="-342900" algn="just" rtl="1">
              <a:lnSpc>
                <a:spcPct val="20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هناك عيب واحد</a:t>
            </a:r>
            <a:r>
              <a:rPr lang="ar-SA" sz="2000" dirty="0">
                <a:solidFill>
                  <a:srgbClr val="002060"/>
                </a:solidFill>
                <a:latin typeface="Alexandria" pitchFamily="2" charset="-78"/>
                <a:cs typeface="Alexandria" pitchFamily="2" charset="-78"/>
              </a:rPr>
              <a:t>: هذا النوع من مراجعة الأدبيات يتطلب عددا كافيا من الدراسات المماثلة، وإمكانية تحيز النشر، وتحليلات إحصائية معقدة.</a:t>
            </a:r>
          </a:p>
        </p:txBody>
      </p:sp>
    </p:spTree>
    <p:extLst>
      <p:ext uri="{BB962C8B-B14F-4D97-AF65-F5344CB8AC3E}">
        <p14:creationId xmlns:p14="http://schemas.microsoft.com/office/powerpoint/2010/main" val="779115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algn="ctr">
              <a:lnSpc>
                <a:spcPct val="150000"/>
              </a:lnSpc>
            </a:pPr>
            <a:r>
              <a:rPr lang="en-US" sz="2000" dirty="0">
                <a:solidFill>
                  <a:schemeClr val="accent6">
                    <a:lumMod val="50000"/>
                  </a:schemeClr>
                </a:solidFill>
                <a:latin typeface="Alexandria" pitchFamily="2" charset="-78"/>
                <a:cs typeface="Alexandria" pitchFamily="2" charset="-78"/>
              </a:rPr>
              <a:t>Factors to consider when choosing the appropriate type of literature review:</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When selecting the most appropriate type of literature review, researchers should consider several factors, including the research </a:t>
            </a:r>
            <a:r>
              <a:rPr lang="en-US" sz="2000" dirty="0">
                <a:solidFill>
                  <a:srgbClr val="FF0000"/>
                </a:solidFill>
                <a:latin typeface="Alexandria" pitchFamily="2" charset="-78"/>
                <a:cs typeface="Alexandria" pitchFamily="2" charset="-78"/>
              </a:rPr>
              <a:t>question</a:t>
            </a:r>
            <a:r>
              <a:rPr lang="en-US" sz="2000" dirty="0">
                <a:solidFill>
                  <a:srgbClr val="002060"/>
                </a:solidFill>
                <a:latin typeface="Alexandria" pitchFamily="2" charset="-78"/>
                <a:cs typeface="Alexandria" pitchFamily="2" charset="-78"/>
              </a:rPr>
              <a:t> or </a:t>
            </a:r>
            <a:r>
              <a:rPr lang="en-US" sz="2000" dirty="0">
                <a:solidFill>
                  <a:srgbClr val="FF0000"/>
                </a:solidFill>
                <a:latin typeface="Alexandria" pitchFamily="2" charset="-78"/>
                <a:cs typeface="Alexandria" pitchFamily="2" charset="-78"/>
              </a:rPr>
              <a:t>objective</a:t>
            </a:r>
            <a:r>
              <a:rPr lang="en-US" sz="2000" dirty="0">
                <a:solidFill>
                  <a:srgbClr val="002060"/>
                </a:solidFill>
                <a:latin typeface="Alexandria" pitchFamily="2" charset="-78"/>
                <a:cs typeface="Alexandria" pitchFamily="2" charset="-78"/>
              </a:rPr>
              <a:t>, </a:t>
            </a:r>
            <a:r>
              <a:rPr lang="en-US" sz="2000" dirty="0">
                <a:solidFill>
                  <a:srgbClr val="FF0000"/>
                </a:solidFill>
                <a:latin typeface="Alexandria" pitchFamily="2" charset="-78"/>
                <a:cs typeface="Alexandria" pitchFamily="2" charset="-78"/>
              </a:rPr>
              <a:t>available resources </a:t>
            </a:r>
            <a:r>
              <a:rPr lang="en-US" sz="2000" dirty="0">
                <a:solidFill>
                  <a:srgbClr val="002060"/>
                </a:solidFill>
                <a:latin typeface="Alexandria" pitchFamily="2" charset="-78"/>
                <a:cs typeface="Alexandria" pitchFamily="2" charset="-78"/>
              </a:rPr>
              <a:t>(such as time and budget), the </a:t>
            </a:r>
            <a:r>
              <a:rPr lang="en-US" sz="2000" dirty="0">
                <a:solidFill>
                  <a:srgbClr val="FF0000"/>
                </a:solidFill>
                <a:latin typeface="Alexandria" pitchFamily="2" charset="-78"/>
                <a:cs typeface="Alexandria" pitchFamily="2" charset="-78"/>
              </a:rPr>
              <a:t>scope</a:t>
            </a:r>
            <a:r>
              <a:rPr lang="en-US" sz="2000" dirty="0">
                <a:solidFill>
                  <a:srgbClr val="002060"/>
                </a:solidFill>
                <a:latin typeface="Alexandria" pitchFamily="2" charset="-78"/>
                <a:cs typeface="Alexandria" pitchFamily="2" charset="-78"/>
              </a:rPr>
              <a:t> of the topic, and the desired level of </a:t>
            </a:r>
            <a:r>
              <a:rPr lang="en-US" sz="2000" dirty="0">
                <a:solidFill>
                  <a:srgbClr val="FF0000"/>
                </a:solidFill>
                <a:latin typeface="Alexandria" pitchFamily="2" charset="-78"/>
                <a:cs typeface="Alexandria" pitchFamily="2" charset="-78"/>
              </a:rPr>
              <a:t>depth</a:t>
            </a:r>
            <a:r>
              <a:rPr lang="en-US" sz="2000" dirty="0">
                <a:solidFill>
                  <a:srgbClr val="002060"/>
                </a:solidFill>
                <a:latin typeface="Alexandria" pitchFamily="2" charset="-78"/>
                <a:cs typeface="Alexandria" pitchFamily="2" charset="-78"/>
              </a:rPr>
              <a:t> and rigor.</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ctr" rtl="1">
              <a:lnSpc>
                <a:spcPct val="200000"/>
              </a:lnSpc>
            </a:pPr>
            <a:r>
              <a:rPr lang="ar-SA" sz="2000" dirty="0">
                <a:solidFill>
                  <a:schemeClr val="accent6">
                    <a:lumMod val="50000"/>
                  </a:schemeClr>
                </a:solidFill>
                <a:latin typeface="Alexandria" pitchFamily="2" charset="-78"/>
                <a:cs typeface="Alexandria" pitchFamily="2" charset="-78"/>
              </a:rPr>
              <a:t>العوامل التي يجب أخذها في الاعتبار عند اختيار نوع مراجعة الأدبيات المناسب:</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عند اختيار نوع مراجعة الأدبيات الأنسب، يجب على الباحثين مراعاة عدة عوامل، بما في ذلك </a:t>
            </a:r>
            <a:r>
              <a:rPr lang="ar-SA" sz="2000" dirty="0">
                <a:solidFill>
                  <a:srgbClr val="FF0000"/>
                </a:solidFill>
                <a:latin typeface="Alexandria" pitchFamily="2" charset="-78"/>
                <a:cs typeface="Alexandria" pitchFamily="2" charset="-78"/>
              </a:rPr>
              <a:t>سؤال</a:t>
            </a:r>
            <a:r>
              <a:rPr lang="ar-SA" sz="2000" dirty="0">
                <a:solidFill>
                  <a:srgbClr val="002060"/>
                </a:solidFill>
                <a:latin typeface="Alexandria" pitchFamily="2" charset="-78"/>
                <a:cs typeface="Alexandria" pitchFamily="2" charset="-78"/>
              </a:rPr>
              <a:t> البحث أو </a:t>
            </a:r>
            <a:r>
              <a:rPr lang="ar-SA" sz="2000" dirty="0">
                <a:solidFill>
                  <a:srgbClr val="FF0000"/>
                </a:solidFill>
                <a:latin typeface="Alexandria" pitchFamily="2" charset="-78"/>
                <a:cs typeface="Alexandria" pitchFamily="2" charset="-78"/>
              </a:rPr>
              <a:t>هدفه</a:t>
            </a:r>
            <a:r>
              <a:rPr lang="ar-SA" sz="2000" dirty="0">
                <a:solidFill>
                  <a:srgbClr val="002060"/>
                </a:solidFill>
                <a:latin typeface="Alexandria" pitchFamily="2" charset="-78"/>
                <a:cs typeface="Alexandria" pitchFamily="2" charset="-78"/>
              </a:rPr>
              <a:t>، </a:t>
            </a:r>
            <a:r>
              <a:rPr lang="ar-SA" sz="2000" dirty="0">
                <a:solidFill>
                  <a:srgbClr val="FF0000"/>
                </a:solidFill>
                <a:latin typeface="Alexandria" pitchFamily="2" charset="-78"/>
                <a:cs typeface="Alexandria" pitchFamily="2" charset="-78"/>
              </a:rPr>
              <a:t>والموارد المتاحة </a:t>
            </a:r>
            <a:r>
              <a:rPr lang="ar-SA" sz="2000" dirty="0">
                <a:solidFill>
                  <a:srgbClr val="002060"/>
                </a:solidFill>
                <a:latin typeface="Alexandria" pitchFamily="2" charset="-78"/>
                <a:cs typeface="Alexandria" pitchFamily="2" charset="-78"/>
              </a:rPr>
              <a:t>(مثل الوقت والميزانية)، </a:t>
            </a:r>
            <a:r>
              <a:rPr lang="ar-SA" sz="2000" dirty="0">
                <a:solidFill>
                  <a:srgbClr val="FF0000"/>
                </a:solidFill>
                <a:latin typeface="Alexandria" pitchFamily="2" charset="-78"/>
                <a:cs typeface="Alexandria" pitchFamily="2" charset="-78"/>
              </a:rPr>
              <a:t>ونطاق</a:t>
            </a:r>
            <a:r>
              <a:rPr lang="ar-SA" sz="2000" dirty="0">
                <a:solidFill>
                  <a:srgbClr val="002060"/>
                </a:solidFill>
                <a:latin typeface="Alexandria" pitchFamily="2" charset="-78"/>
                <a:cs typeface="Alexandria" pitchFamily="2" charset="-78"/>
              </a:rPr>
              <a:t> الموضوع، ومستوى </a:t>
            </a:r>
            <a:r>
              <a:rPr lang="ar-SA" sz="2000" dirty="0">
                <a:solidFill>
                  <a:srgbClr val="FF0000"/>
                </a:solidFill>
                <a:latin typeface="Alexandria" pitchFamily="2" charset="-78"/>
                <a:cs typeface="Alexandria" pitchFamily="2" charset="-78"/>
              </a:rPr>
              <a:t>العمق</a:t>
            </a:r>
            <a:r>
              <a:rPr lang="ar-SA" sz="2000" dirty="0">
                <a:solidFill>
                  <a:srgbClr val="002060"/>
                </a:solidFill>
                <a:latin typeface="Alexandria" pitchFamily="2" charset="-78"/>
                <a:cs typeface="Alexandria" pitchFamily="2" charset="-78"/>
              </a:rPr>
              <a:t> والدقة المرغوب</a:t>
            </a:r>
            <a:r>
              <a:rPr lang="en-US" sz="2000" dirty="0">
                <a:solidFill>
                  <a:srgbClr val="002060"/>
                </a:solidFill>
                <a:latin typeface="Alexandria" pitchFamily="2" charset="-78"/>
                <a:cs typeface="Alexandria" pitchFamily="2" charset="-78"/>
              </a:rPr>
              <a:t>.</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423669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ctr">
              <a:lnSpc>
                <a:spcPct val="150000"/>
              </a:lnSpc>
            </a:pPr>
            <a:r>
              <a:rPr lang="en-US" dirty="0">
                <a:solidFill>
                  <a:schemeClr val="accent6">
                    <a:lumMod val="50000"/>
                  </a:schemeClr>
                </a:solidFill>
                <a:latin typeface="Alexandria" pitchFamily="2" charset="-78"/>
                <a:cs typeface="Alexandria" pitchFamily="2" charset="-78"/>
              </a:rPr>
              <a:t>Factors to consider when choosing the appropriate type of literature review:</a:t>
            </a:r>
          </a:p>
          <a:p>
            <a:pPr marL="457200" indent="-45720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As an example</a:t>
            </a:r>
            <a:r>
              <a:rPr lang="en-US" dirty="0">
                <a:solidFill>
                  <a:srgbClr val="002060"/>
                </a:solidFill>
                <a:latin typeface="Alexandria" pitchFamily="2" charset="-78"/>
                <a:cs typeface="Alexandria" pitchFamily="2" charset="-78"/>
              </a:rPr>
              <a:t>, traditional literature reviews are best for research on exploratory or broad topics, as they provide several perspectives that can impact research because of how it is viewed. </a:t>
            </a:r>
          </a:p>
          <a:p>
            <a:pPr marL="457200" indent="-45720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Similarly</a:t>
            </a:r>
            <a:r>
              <a:rPr lang="en-US" dirty="0">
                <a:solidFill>
                  <a:srgbClr val="002060"/>
                </a:solidFill>
                <a:latin typeface="Alexandria" pitchFamily="2" charset="-78"/>
                <a:cs typeface="Alexandria" pitchFamily="2" charset="-78"/>
              </a:rPr>
              <a:t>, systematic reviews are ideal when the aim is well-defined, and there is a need for a rigorous evaluation of evidence. </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08269"/>
          </a:xfrm>
          <a:prstGeom prst="rect">
            <a:avLst/>
          </a:prstGeom>
        </p:spPr>
        <p:txBody>
          <a:bodyPr wrap="square">
            <a:spAutoFit/>
          </a:bodyPr>
          <a:lstStyle/>
          <a:p>
            <a:pPr algn="ctr" rtl="1">
              <a:lnSpc>
                <a:spcPct val="200000"/>
              </a:lnSpc>
            </a:pPr>
            <a:r>
              <a:rPr lang="ar-SA" sz="1700" dirty="0">
                <a:solidFill>
                  <a:schemeClr val="accent6">
                    <a:lumMod val="50000"/>
                  </a:schemeClr>
                </a:solidFill>
                <a:latin typeface="Alexandria" pitchFamily="2" charset="-78"/>
                <a:cs typeface="Alexandria" pitchFamily="2" charset="-78"/>
              </a:rPr>
              <a:t>العوامل التي يجب أخذها في الاعتبار عند اختيار نوع مراجعة الأدبيات المناسب:</a:t>
            </a:r>
          </a:p>
          <a:p>
            <a:pPr marL="342900" indent="-342900" algn="just" rtl="1">
              <a:lnSpc>
                <a:spcPct val="200000"/>
              </a:lnSpc>
              <a:buFont typeface="Arial" panose="020B0604020202020204" pitchFamily="34" charset="0"/>
              <a:buChar char="•"/>
            </a:pPr>
            <a:r>
              <a:rPr lang="ar-SA" sz="1700" dirty="0">
                <a:solidFill>
                  <a:srgbClr val="FF0000"/>
                </a:solidFill>
                <a:latin typeface="Alexandria" pitchFamily="2" charset="-78"/>
                <a:cs typeface="Alexandria" pitchFamily="2" charset="-78"/>
              </a:rPr>
              <a:t>على سبيل المثال</a:t>
            </a:r>
            <a:r>
              <a:rPr lang="ar-SA" sz="1700" dirty="0">
                <a:solidFill>
                  <a:srgbClr val="002060"/>
                </a:solidFill>
                <a:latin typeface="Alexandria" pitchFamily="2" charset="-78"/>
                <a:cs typeface="Alexandria" pitchFamily="2" charset="-78"/>
              </a:rPr>
              <a:t>، تعد مراجعات الأدبيات التقليدية الأفضل للأبحاث حول المواضيع الاستكشافية أو الواسعة، لأنها توفر عدة وجهات نظر يمكن أن تؤثر على البحث بسبب الطريقة التي ينظر إليه. </a:t>
            </a:r>
          </a:p>
          <a:p>
            <a:pPr marL="342900" indent="-342900" algn="just" rtl="1">
              <a:lnSpc>
                <a:spcPct val="200000"/>
              </a:lnSpc>
              <a:buFont typeface="Arial" panose="020B0604020202020204" pitchFamily="34" charset="0"/>
              <a:buChar char="•"/>
            </a:pPr>
            <a:r>
              <a:rPr lang="ar-SA" sz="1700" dirty="0">
                <a:solidFill>
                  <a:srgbClr val="FF0000"/>
                </a:solidFill>
                <a:latin typeface="Alexandria" pitchFamily="2" charset="-78"/>
                <a:cs typeface="Alexandria" pitchFamily="2" charset="-78"/>
              </a:rPr>
              <a:t>وبالمثل</a:t>
            </a:r>
            <a:r>
              <a:rPr lang="ar-SA" sz="1700" dirty="0">
                <a:solidFill>
                  <a:srgbClr val="002060"/>
                </a:solidFill>
                <a:latin typeface="Alexandria" pitchFamily="2" charset="-78"/>
                <a:cs typeface="Alexandria" pitchFamily="2" charset="-78"/>
              </a:rPr>
              <a:t>، تكون المراجعات المنهجية مثالية عندما يكون الهدف محددا جيدا، وهناك حاجة لتقييم دقيق للأدلة.</a:t>
            </a:r>
            <a:endParaRPr lang="ar-SA" sz="17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669761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ctr">
              <a:lnSpc>
                <a:spcPct val="150000"/>
              </a:lnSpc>
            </a:pPr>
            <a:r>
              <a:rPr lang="en-US" dirty="0">
                <a:solidFill>
                  <a:schemeClr val="accent6">
                    <a:lumMod val="50000"/>
                  </a:schemeClr>
                </a:solidFill>
                <a:latin typeface="Alexandria" pitchFamily="2" charset="-78"/>
                <a:cs typeface="Alexandria" pitchFamily="2" charset="-78"/>
              </a:rPr>
              <a:t>Factors to consider when choosing the appropriate type of literature review:</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Irrespective of the type of literature review used, the fact remains that it is an integral part of research as it provides researchers with a strong foundation based on existing knowledge and helps them identify research gaps. </a:t>
            </a:r>
          </a:p>
          <a:p>
            <a:pPr algn="ctr">
              <a:lnSpc>
                <a:spcPct val="150000"/>
              </a:lnSpc>
            </a:pPr>
            <a:r>
              <a:rPr lang="en-US" dirty="0">
                <a:solidFill>
                  <a:srgbClr val="FF0000"/>
                </a:solidFill>
                <a:latin typeface="Alexandria" pitchFamily="2" charset="-78"/>
                <a:cs typeface="Alexandria" pitchFamily="2" charset="-78"/>
              </a:rPr>
              <a:t>Understanding different types of literature reviews will help researchers ensure that their work is deeply researched and credible. </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08269"/>
          </a:xfrm>
          <a:prstGeom prst="rect">
            <a:avLst/>
          </a:prstGeom>
        </p:spPr>
        <p:txBody>
          <a:bodyPr wrap="square">
            <a:spAutoFit/>
          </a:bodyPr>
          <a:lstStyle/>
          <a:p>
            <a:pPr algn="ctr" rtl="1">
              <a:lnSpc>
                <a:spcPct val="200000"/>
              </a:lnSpc>
            </a:pPr>
            <a:r>
              <a:rPr lang="ar-SA" sz="1700" dirty="0">
                <a:solidFill>
                  <a:schemeClr val="accent6">
                    <a:lumMod val="50000"/>
                  </a:schemeClr>
                </a:solidFill>
                <a:latin typeface="Alexandria" pitchFamily="2" charset="-78"/>
                <a:cs typeface="Alexandria" pitchFamily="2" charset="-78"/>
              </a:rPr>
              <a:t>العوامل التي يجب أخذها في الاعتبار عند اختيار نوع مراجعة الأدبيات المناسب:</a:t>
            </a:r>
          </a:p>
          <a:p>
            <a:pPr marL="342900" indent="-342900" algn="just" rtl="1">
              <a:lnSpc>
                <a:spcPct val="200000"/>
              </a:lnSpc>
              <a:buFont typeface="Arial" panose="020B0604020202020204" pitchFamily="34" charset="0"/>
              <a:buChar char="•"/>
            </a:pPr>
            <a:r>
              <a:rPr lang="ar-SA" sz="1700" dirty="0">
                <a:solidFill>
                  <a:srgbClr val="002060"/>
                </a:solidFill>
                <a:latin typeface="Alexandria" pitchFamily="2" charset="-78"/>
                <a:cs typeface="Alexandria" pitchFamily="2" charset="-78"/>
              </a:rPr>
              <a:t>بغض النظر عن نوع مراجعة الأدبيات المستخدمة، يبقى الحقيقة أنها جزء لا يتجزأ من البحث لأنها توفر للباحثين أساسا قويا قائما على المعرفة الموجودة وتساعدهم على تحديد الفجوات البحثية. </a:t>
            </a:r>
          </a:p>
          <a:p>
            <a:pPr algn="ctr" rtl="1">
              <a:lnSpc>
                <a:spcPct val="200000"/>
              </a:lnSpc>
            </a:pPr>
            <a:r>
              <a:rPr lang="ar-SA" sz="1700" dirty="0">
                <a:solidFill>
                  <a:srgbClr val="FF0000"/>
                </a:solidFill>
                <a:latin typeface="Alexandria" pitchFamily="2" charset="-78"/>
                <a:cs typeface="Alexandria" pitchFamily="2" charset="-78"/>
              </a:rPr>
              <a:t>فهم أنواع مراجعات الأدبيات المختلفة سيساعد الباحثين على ضمان أن أعمالهم مدروسة بعمق وموثوقة.</a:t>
            </a:r>
          </a:p>
        </p:txBody>
      </p:sp>
    </p:spTree>
    <p:extLst>
      <p:ext uri="{BB962C8B-B14F-4D97-AF65-F5344CB8AC3E}">
        <p14:creationId xmlns:p14="http://schemas.microsoft.com/office/powerpoint/2010/main" val="58173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The structure of a literature review: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هيكل مراجعة الأدبيات:</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pic>
        <p:nvPicPr>
          <p:cNvPr id="9" name="Picture 8">
            <a:extLst>
              <a:ext uri="{FF2B5EF4-FFF2-40B4-BE49-F238E27FC236}">
                <a16:creationId xmlns:a16="http://schemas.microsoft.com/office/drawing/2014/main" id="{EFEF726A-3991-7EE0-C9BC-68F79980C4D2}"/>
              </a:ext>
            </a:extLst>
          </p:cNvPr>
          <p:cNvPicPr>
            <a:picLocks noChangeAspect="1"/>
          </p:cNvPicPr>
          <p:nvPr/>
        </p:nvPicPr>
        <p:blipFill>
          <a:blip r:embed="rId4"/>
          <a:stretch>
            <a:fillRect/>
          </a:stretch>
        </p:blipFill>
        <p:spPr>
          <a:xfrm>
            <a:off x="3435662" y="2008052"/>
            <a:ext cx="5182323" cy="4849948"/>
          </a:xfrm>
          <a:prstGeom prst="rect">
            <a:avLst/>
          </a:prstGeom>
        </p:spPr>
      </p:pic>
    </p:spTree>
    <p:extLst>
      <p:ext uri="{BB962C8B-B14F-4D97-AF65-F5344CB8AC3E}">
        <p14:creationId xmlns:p14="http://schemas.microsoft.com/office/powerpoint/2010/main" val="418791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859847"/>
            <a:ext cx="10932107" cy="1848455"/>
          </a:xfrm>
          <a:prstGeom prst="rect">
            <a:avLst/>
          </a:prstGeom>
        </p:spPr>
        <p:txBody>
          <a:bodyPr wrap="square">
            <a:spAutoFit/>
          </a:bodyPr>
          <a:lstStyle/>
          <a:p>
            <a:pPr algn="ctr">
              <a:lnSpc>
                <a:spcPct val="200000"/>
              </a:lnSpc>
            </a:pPr>
            <a:r>
              <a:rPr lang="en-US" sz="2000" dirty="0">
                <a:solidFill>
                  <a:srgbClr val="FF0000"/>
                </a:solidFill>
                <a:latin typeface="Alexandria" pitchFamily="2" charset="-78"/>
                <a:cs typeface="Alexandria" pitchFamily="2" charset="-78"/>
              </a:rPr>
              <a:t>The structure of a literature review</a:t>
            </a:r>
          </a:p>
          <a:p>
            <a:pPr algn="ctr">
              <a:lnSpc>
                <a:spcPct val="200000"/>
              </a:lnSpc>
            </a:pPr>
            <a:r>
              <a:rPr lang="en-US" sz="2000" dirty="0">
                <a:solidFill>
                  <a:srgbClr val="002060"/>
                </a:solidFill>
                <a:latin typeface="Alexandria" pitchFamily="2" charset="-78"/>
                <a:cs typeface="Alexandria" pitchFamily="2" charset="-78"/>
              </a:rPr>
              <a:t>A literature review should be structured like any other essay: it should have an introduction, a middle or main body, and a conclusion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415430"/>
            <a:ext cx="10714671" cy="1848455"/>
          </a:xfrm>
          <a:prstGeom prst="rect">
            <a:avLst/>
          </a:prstGeom>
        </p:spPr>
        <p:txBody>
          <a:bodyPr wrap="square">
            <a:spAutoFit/>
          </a:bodyPr>
          <a:lstStyle/>
          <a:p>
            <a:pPr algn="ctr" rtl="1">
              <a:lnSpc>
                <a:spcPct val="200000"/>
              </a:lnSpc>
            </a:pPr>
            <a:r>
              <a:rPr lang="ar-SA" sz="2000" dirty="0">
                <a:solidFill>
                  <a:srgbClr val="FF0000"/>
                </a:solidFill>
                <a:latin typeface="Alexandria" pitchFamily="2" charset="-78"/>
                <a:cs typeface="Alexandria" pitchFamily="2" charset="-78"/>
              </a:rPr>
              <a:t>هيكل مراجعة الأدبيات</a:t>
            </a:r>
          </a:p>
          <a:p>
            <a:pPr algn="ctr" rtl="1">
              <a:lnSpc>
                <a:spcPct val="200000"/>
              </a:lnSpc>
            </a:pPr>
            <a:r>
              <a:rPr lang="ar-SA" sz="2000" dirty="0">
                <a:solidFill>
                  <a:srgbClr val="002060"/>
                </a:solidFill>
                <a:latin typeface="Alexandria" pitchFamily="2" charset="-78"/>
                <a:cs typeface="Alexandria" pitchFamily="2" charset="-78"/>
              </a:rPr>
              <a:t>يجب أن تكون مراجعة الأدبيات منظمة مثل أي مقال آخر: يجب أن تحتوي على مقدمة، ومحتوى رئيسي، وخاتمة</a:t>
            </a:r>
          </a:p>
        </p:txBody>
      </p:sp>
    </p:spTree>
    <p:extLst>
      <p:ext uri="{BB962C8B-B14F-4D97-AF65-F5344CB8AC3E}">
        <p14:creationId xmlns:p14="http://schemas.microsoft.com/office/powerpoint/2010/main" val="645030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marL="457200" indent="-457200" algn="ctr">
              <a:lnSpc>
                <a:spcPct val="200000"/>
              </a:lnSpc>
              <a:buFont typeface="+mj-lt"/>
              <a:buAutoNum type="arabicPeriod"/>
            </a:pPr>
            <a:r>
              <a:rPr lang="en-US" sz="2000" dirty="0">
                <a:solidFill>
                  <a:srgbClr val="FF0000"/>
                </a:solidFill>
                <a:latin typeface="Alexandria" pitchFamily="2" charset="-78"/>
                <a:cs typeface="Alexandria" pitchFamily="2" charset="-78"/>
              </a:rPr>
              <a:t>The introduction should:</a:t>
            </a:r>
          </a:p>
          <a:p>
            <a:pPr marL="457200" indent="-457200" algn="just">
              <a:lnSpc>
                <a:spcPct val="20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Define your topic </a:t>
            </a:r>
            <a:r>
              <a:rPr lang="en-US" sz="2000" dirty="0">
                <a:solidFill>
                  <a:srgbClr val="002060"/>
                </a:solidFill>
                <a:latin typeface="Alexandria" pitchFamily="2" charset="-78"/>
                <a:cs typeface="Alexandria" pitchFamily="2" charset="-78"/>
              </a:rPr>
              <a:t>and provide an appropriate context for reviewing the literature;</a:t>
            </a:r>
          </a:p>
          <a:p>
            <a:pPr marL="457200" indent="-457200" algn="just">
              <a:lnSpc>
                <a:spcPct val="20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Establish your reasons </a:t>
            </a:r>
            <a:r>
              <a:rPr lang="en-US" sz="2000" dirty="0">
                <a:solidFill>
                  <a:srgbClr val="002060"/>
                </a:solidFill>
                <a:latin typeface="Alexandria" pitchFamily="2" charset="-78"/>
                <a:cs typeface="Alexandria" pitchFamily="2" charset="-78"/>
              </a:rPr>
              <a:t>– i.e. point of view – for reviewing the literature;</a:t>
            </a:r>
          </a:p>
          <a:p>
            <a:pPr marL="457200" indent="-457200" algn="just">
              <a:lnSpc>
                <a:spcPct val="20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Explain the organization </a:t>
            </a:r>
            <a:r>
              <a:rPr lang="en-US" sz="2000" dirty="0">
                <a:solidFill>
                  <a:srgbClr val="002060"/>
                </a:solidFill>
                <a:latin typeface="Alexandria" pitchFamily="2" charset="-78"/>
                <a:cs typeface="Alexandria" pitchFamily="2" charset="-78"/>
              </a:rPr>
              <a:t>– i.e. sequence – of the review;</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457200" indent="-457200" algn="ctr" rtl="1">
              <a:lnSpc>
                <a:spcPct val="200000"/>
              </a:lnSpc>
              <a:buFont typeface="+mj-lt"/>
              <a:buAutoNum type="arabicPeriod"/>
            </a:pPr>
            <a:r>
              <a:rPr lang="ar-SA" sz="2000" dirty="0">
                <a:solidFill>
                  <a:srgbClr val="FF0000"/>
                </a:solidFill>
                <a:latin typeface="Alexandria" pitchFamily="2" charset="-78"/>
                <a:cs typeface="Alexandria" pitchFamily="2" charset="-78"/>
              </a:rPr>
              <a:t>يجب في المقدمة أن:</a:t>
            </a:r>
          </a:p>
          <a:p>
            <a:pPr marL="342900" indent="-342900" algn="just" rtl="1">
              <a:lnSpc>
                <a:spcPct val="20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تحدد موضوعك </a:t>
            </a:r>
            <a:r>
              <a:rPr lang="ar-SA" sz="2000" dirty="0">
                <a:solidFill>
                  <a:srgbClr val="002060"/>
                </a:solidFill>
                <a:latin typeface="Alexandria" pitchFamily="2" charset="-78"/>
                <a:cs typeface="Alexandria" pitchFamily="2" charset="-78"/>
              </a:rPr>
              <a:t>وقدم سياقا مناسبا لمراجعة الأدبيات؛</a:t>
            </a:r>
          </a:p>
          <a:p>
            <a:pPr marL="342900" indent="-342900" algn="just" rtl="1">
              <a:lnSpc>
                <a:spcPct val="20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تحدد أسبابك </a:t>
            </a:r>
            <a:r>
              <a:rPr lang="ar-SA" sz="2000" dirty="0">
                <a:solidFill>
                  <a:srgbClr val="002060"/>
                </a:solidFill>
                <a:latin typeface="Alexandria" pitchFamily="2" charset="-78"/>
                <a:cs typeface="Alexandria" pitchFamily="2" charset="-78"/>
              </a:rPr>
              <a:t>– أي وجهة النظر – لمراجعة الأدبيات؛</a:t>
            </a:r>
          </a:p>
          <a:p>
            <a:pPr marL="342900" indent="-342900" algn="just" rtl="1">
              <a:lnSpc>
                <a:spcPct val="20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تشرح التنظيم </a:t>
            </a:r>
            <a:r>
              <a:rPr lang="ar-SA" sz="2000" dirty="0">
                <a:solidFill>
                  <a:srgbClr val="002060"/>
                </a:solidFill>
                <a:latin typeface="Alexandria" pitchFamily="2" charset="-78"/>
                <a:cs typeface="Alexandria" pitchFamily="2" charset="-78"/>
              </a:rPr>
              <a:t>– أي تسلسل – المراجعة؛</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004604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457200" indent="-457200" algn="ctr">
              <a:lnSpc>
                <a:spcPct val="150000"/>
              </a:lnSpc>
              <a:buFont typeface="+mj-lt"/>
              <a:buAutoNum type="arabicPeriod"/>
            </a:pPr>
            <a:r>
              <a:rPr lang="en-US" dirty="0">
                <a:solidFill>
                  <a:srgbClr val="FF0000"/>
                </a:solidFill>
                <a:latin typeface="Alexandria" pitchFamily="2" charset="-78"/>
                <a:cs typeface="Alexandria" pitchFamily="2" charset="-78"/>
              </a:rPr>
              <a:t>The introduction should:</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State the scope of the review </a:t>
            </a:r>
            <a:r>
              <a:rPr lang="en-US" dirty="0">
                <a:solidFill>
                  <a:srgbClr val="002060"/>
                </a:solidFill>
                <a:latin typeface="Alexandria" pitchFamily="2" charset="-78"/>
                <a:cs typeface="Alexandria" pitchFamily="2" charset="-78"/>
              </a:rPr>
              <a:t>– i.e. what is included and what isn’t included. </a:t>
            </a:r>
            <a:r>
              <a:rPr lang="en-US" dirty="0">
                <a:solidFill>
                  <a:srgbClr val="FF0000"/>
                </a:solidFill>
                <a:latin typeface="Alexandria" pitchFamily="2" charset="-78"/>
                <a:cs typeface="Alexandria" pitchFamily="2" charset="-78"/>
              </a:rPr>
              <a:t>For example</a:t>
            </a:r>
            <a:r>
              <a:rPr lang="en-US" dirty="0">
                <a:solidFill>
                  <a:srgbClr val="002060"/>
                </a:solidFill>
                <a:latin typeface="Alexandria" pitchFamily="2" charset="-78"/>
                <a:cs typeface="Alexandria" pitchFamily="2" charset="-78"/>
              </a:rPr>
              <a:t>, if you were reviewing the literature on obesity in children, you might say something like: There are a large number of studies of obesity trends in the general population. </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However, since the focus of this research is on obesity in children, these will not be reviewed in detail and will only be referred to as appropriate.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marL="457200" indent="-457200" algn="ctr" rtl="1">
              <a:lnSpc>
                <a:spcPct val="150000"/>
              </a:lnSpc>
              <a:buFont typeface="+mj-lt"/>
              <a:buAutoNum type="arabicPeriod"/>
            </a:pPr>
            <a:r>
              <a:rPr lang="ar-SA" dirty="0">
                <a:solidFill>
                  <a:srgbClr val="FF0000"/>
                </a:solidFill>
                <a:latin typeface="Alexandria" pitchFamily="2" charset="-78"/>
                <a:cs typeface="Alexandria" pitchFamily="2" charset="-78"/>
              </a:rPr>
              <a:t>يجب في المقدمة أن:</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حدد نطاق المراجعة </a:t>
            </a:r>
            <a:r>
              <a:rPr lang="ar-SA" dirty="0">
                <a:solidFill>
                  <a:srgbClr val="002060"/>
                </a:solidFill>
                <a:latin typeface="Alexandria" pitchFamily="2" charset="-78"/>
                <a:cs typeface="Alexandria" pitchFamily="2" charset="-78"/>
              </a:rPr>
              <a:t>– أي ما هو مشمول وما لا يتضمنه. </a:t>
            </a:r>
            <a:r>
              <a:rPr lang="ar-SA" dirty="0">
                <a:solidFill>
                  <a:srgbClr val="FF0000"/>
                </a:solidFill>
                <a:latin typeface="Alexandria" pitchFamily="2" charset="-78"/>
                <a:cs typeface="Alexandria" pitchFamily="2" charset="-78"/>
              </a:rPr>
              <a:t>على سبيل المثال</a:t>
            </a:r>
            <a:r>
              <a:rPr lang="ar-SA" dirty="0">
                <a:solidFill>
                  <a:srgbClr val="002060"/>
                </a:solidFill>
                <a:latin typeface="Alexandria" pitchFamily="2" charset="-78"/>
                <a:cs typeface="Alexandria" pitchFamily="2" charset="-78"/>
              </a:rPr>
              <a:t>، إذا كنت تراجع الأدبيات المتعلقة بالسمنة لدى الأطفال، قد تقول شيئا مثل: هناك عدد كبير من الدراسات حول اتجاهات السمنة في عامة السكان. </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ومع ذلك، وبما أن تركيز هذا البحث ينصب على السمنة لدى الأطفال، فلن يتم مراجعتها بالتفصيل وسيتم الإشارة إليها فقط حسب المناسبة.</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651999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457200" indent="-457200" algn="ctr">
              <a:lnSpc>
                <a:spcPct val="150000"/>
              </a:lnSpc>
              <a:buFont typeface="+mj-lt"/>
              <a:buAutoNum type="arabicPeriod" startAt="2"/>
            </a:pPr>
            <a:r>
              <a:rPr lang="en-US" dirty="0">
                <a:solidFill>
                  <a:srgbClr val="FF0000"/>
                </a:solidFill>
                <a:latin typeface="Alexandria" pitchFamily="2" charset="-78"/>
                <a:cs typeface="Alexandria" pitchFamily="2" charset="-78"/>
              </a:rPr>
              <a:t>The main body should:</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Organize the literature </a:t>
            </a:r>
            <a:r>
              <a:rPr lang="en-US" dirty="0">
                <a:solidFill>
                  <a:srgbClr val="002060"/>
                </a:solidFill>
                <a:latin typeface="Alexandria" pitchFamily="2" charset="-78"/>
                <a:cs typeface="Alexandria" pitchFamily="2" charset="-78"/>
              </a:rPr>
              <a:t>according to common themes;</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Provide insight </a:t>
            </a:r>
            <a:r>
              <a:rPr lang="en-US" dirty="0">
                <a:solidFill>
                  <a:srgbClr val="002060"/>
                </a:solidFill>
                <a:latin typeface="Alexandria" pitchFamily="2" charset="-78"/>
                <a:cs typeface="Alexandria" pitchFamily="2" charset="-78"/>
              </a:rPr>
              <a:t>into the relation between your chosen topic and the wider subject area, e.g. between obesity in children and obesity in general;</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move from a general</a:t>
            </a:r>
            <a:r>
              <a:rPr lang="en-US" dirty="0">
                <a:solidFill>
                  <a:srgbClr val="002060"/>
                </a:solidFill>
                <a:latin typeface="Alexandria" pitchFamily="2" charset="-78"/>
                <a:cs typeface="Alexandria" pitchFamily="2" charset="-78"/>
              </a:rPr>
              <a:t>, wider view of the literature being reviewed </a:t>
            </a:r>
            <a:r>
              <a:rPr lang="en-US" dirty="0">
                <a:solidFill>
                  <a:schemeClr val="accent6">
                    <a:lumMod val="50000"/>
                  </a:schemeClr>
                </a:solidFill>
                <a:latin typeface="Alexandria" pitchFamily="2" charset="-78"/>
                <a:cs typeface="Alexandria" pitchFamily="2" charset="-78"/>
              </a:rPr>
              <a:t>to the specific </a:t>
            </a:r>
            <a:r>
              <a:rPr lang="en-US" dirty="0">
                <a:solidFill>
                  <a:srgbClr val="002060"/>
                </a:solidFill>
                <a:latin typeface="Alexandria" pitchFamily="2" charset="-78"/>
                <a:cs typeface="Alexandria" pitchFamily="2" charset="-78"/>
              </a:rPr>
              <a:t>focus of your research.</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8592"/>
          </a:xfrm>
          <a:prstGeom prst="rect">
            <a:avLst/>
          </a:prstGeom>
        </p:spPr>
        <p:txBody>
          <a:bodyPr wrap="square">
            <a:spAutoFit/>
          </a:bodyPr>
          <a:lstStyle/>
          <a:p>
            <a:pPr marL="457200" indent="-457200" algn="ctr" rtl="1">
              <a:lnSpc>
                <a:spcPct val="150000"/>
              </a:lnSpc>
              <a:buFont typeface="+mj-lt"/>
              <a:buAutoNum type="arabicPeriod" startAt="2"/>
            </a:pPr>
            <a:r>
              <a:rPr lang="ar-SA" sz="2000" dirty="0">
                <a:solidFill>
                  <a:srgbClr val="FF0000"/>
                </a:solidFill>
                <a:latin typeface="Alexandria" pitchFamily="2" charset="-78"/>
                <a:cs typeface="Alexandria" pitchFamily="2" charset="-78"/>
              </a:rPr>
              <a:t>في المحتوى الرئيسي يتم:</a:t>
            </a:r>
          </a:p>
          <a:p>
            <a:pPr marL="342900" indent="-342900" algn="just" rtl="1">
              <a:lnSpc>
                <a:spcPct val="15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تنظيم الأدبيات </a:t>
            </a:r>
            <a:r>
              <a:rPr lang="ar-SA" sz="2000" dirty="0">
                <a:solidFill>
                  <a:srgbClr val="002060"/>
                </a:solidFill>
                <a:latin typeface="Alexandria" pitchFamily="2" charset="-78"/>
                <a:cs typeface="Alexandria" pitchFamily="2" charset="-78"/>
              </a:rPr>
              <a:t>وفقا لمواضيع مشتركة؛</a:t>
            </a:r>
          </a:p>
          <a:p>
            <a:pPr marL="342900" indent="-342900" algn="just" rtl="1">
              <a:lnSpc>
                <a:spcPct val="15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تقديم نظرة </a:t>
            </a:r>
            <a:r>
              <a:rPr lang="ar-SA" sz="2000" dirty="0">
                <a:solidFill>
                  <a:srgbClr val="002060"/>
                </a:solidFill>
                <a:latin typeface="Alexandria" pitchFamily="2" charset="-78"/>
                <a:cs typeface="Alexandria" pitchFamily="2" charset="-78"/>
              </a:rPr>
              <a:t>حول العلاقة بين الموضوع الذي اخترته والمجال الأوسع، مثل السمنة لدى الأطفال والسمنة بشكل عام؛</a:t>
            </a:r>
          </a:p>
          <a:p>
            <a:pPr marL="342900" indent="-342900" algn="just" rtl="1">
              <a:lnSpc>
                <a:spcPct val="15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الانتقل من منظور عام </a:t>
            </a:r>
            <a:r>
              <a:rPr lang="ar-SA" sz="2000" dirty="0">
                <a:solidFill>
                  <a:srgbClr val="002060"/>
                </a:solidFill>
                <a:latin typeface="Alexandria" pitchFamily="2" charset="-78"/>
                <a:cs typeface="Alexandria" pitchFamily="2" charset="-78"/>
              </a:rPr>
              <a:t>وأوسع للأدبيات التي يتم مراجعتها </a:t>
            </a:r>
            <a:r>
              <a:rPr lang="ar-SA" sz="2000" dirty="0">
                <a:solidFill>
                  <a:schemeClr val="accent6">
                    <a:lumMod val="50000"/>
                  </a:schemeClr>
                </a:solidFill>
                <a:latin typeface="Alexandria" pitchFamily="2" charset="-78"/>
                <a:cs typeface="Alexandria" pitchFamily="2" charset="-78"/>
              </a:rPr>
              <a:t>إلى التركيز المحدد</a:t>
            </a:r>
            <a:r>
              <a:rPr lang="ar-SA" sz="2000" dirty="0">
                <a:solidFill>
                  <a:srgbClr val="002060"/>
                </a:solidFill>
                <a:latin typeface="Alexandria" pitchFamily="2" charset="-78"/>
                <a:cs typeface="Alexandria" pitchFamily="2" charset="-78"/>
              </a:rPr>
              <a:t> لبحثك.</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04501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457200" indent="-457200" algn="ctr">
              <a:lnSpc>
                <a:spcPct val="150000"/>
              </a:lnSpc>
              <a:buFont typeface="+mj-lt"/>
              <a:buAutoNum type="arabicPeriod" startAt="3"/>
            </a:pPr>
            <a:r>
              <a:rPr lang="en-US" dirty="0">
                <a:solidFill>
                  <a:srgbClr val="FF0000"/>
                </a:solidFill>
                <a:latin typeface="Alexandria" pitchFamily="2" charset="-78"/>
                <a:cs typeface="Alexandria" pitchFamily="2" charset="-78"/>
              </a:rPr>
              <a:t>The conclusion should:</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Summarizes</a:t>
            </a:r>
            <a:r>
              <a:rPr lang="en-US" dirty="0">
                <a:solidFill>
                  <a:srgbClr val="002060"/>
                </a:solidFill>
                <a:latin typeface="Alexandria" pitchFamily="2" charset="-78"/>
                <a:cs typeface="Alexandria" pitchFamily="2" charset="-78"/>
              </a:rPr>
              <a:t> the important aspects of the existing body of literature;</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Evaluate</a:t>
            </a:r>
            <a:r>
              <a:rPr lang="en-US" dirty="0">
                <a:solidFill>
                  <a:srgbClr val="002060"/>
                </a:solidFill>
                <a:latin typeface="Alexandria" pitchFamily="2" charset="-78"/>
                <a:cs typeface="Alexandria" pitchFamily="2" charset="-78"/>
              </a:rPr>
              <a:t> the current state of the literature reviewed;</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Identify</a:t>
            </a:r>
            <a:r>
              <a:rPr lang="en-US" dirty="0">
                <a:solidFill>
                  <a:srgbClr val="002060"/>
                </a:solidFill>
                <a:latin typeface="Alexandria" pitchFamily="2" charset="-78"/>
                <a:cs typeface="Alexandria" pitchFamily="2" charset="-78"/>
              </a:rPr>
              <a:t> significant flaws or gaps in existing knowledge;</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Outline</a:t>
            </a:r>
            <a:r>
              <a:rPr lang="en-US" dirty="0">
                <a:solidFill>
                  <a:srgbClr val="002060"/>
                </a:solidFill>
                <a:latin typeface="Alexandria" pitchFamily="2" charset="-78"/>
                <a:cs typeface="Alexandria" pitchFamily="2" charset="-78"/>
              </a:rPr>
              <a:t> areas for future study;</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Link</a:t>
            </a:r>
            <a:r>
              <a:rPr lang="en-US" dirty="0">
                <a:solidFill>
                  <a:srgbClr val="002060"/>
                </a:solidFill>
                <a:latin typeface="Alexandria" pitchFamily="2" charset="-78"/>
                <a:cs typeface="Alexandria" pitchFamily="2" charset="-78"/>
              </a:rPr>
              <a:t> your research to existing knowledge.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marL="457200" indent="-457200" algn="ctr" rtl="1">
              <a:lnSpc>
                <a:spcPct val="150000"/>
              </a:lnSpc>
              <a:buFont typeface="+mj-lt"/>
              <a:buAutoNum type="arabicPeriod" startAt="3"/>
            </a:pPr>
            <a:r>
              <a:rPr lang="ar-SA" dirty="0">
                <a:solidFill>
                  <a:srgbClr val="FF0000"/>
                </a:solidFill>
                <a:latin typeface="Alexandria" pitchFamily="2" charset="-78"/>
                <a:cs typeface="Alexandria" pitchFamily="2" charset="-78"/>
              </a:rPr>
              <a:t>في الخاتمة يتم:</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تلخيص</a:t>
            </a:r>
            <a:r>
              <a:rPr lang="ar-SA" dirty="0">
                <a:solidFill>
                  <a:srgbClr val="002060"/>
                </a:solidFill>
                <a:latin typeface="Alexandria" pitchFamily="2" charset="-78"/>
                <a:cs typeface="Alexandria" pitchFamily="2" charset="-78"/>
              </a:rPr>
              <a:t> الجوانب المهمة للأدبيات الموجودة؛</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تقييم</a:t>
            </a:r>
            <a:r>
              <a:rPr lang="ar-SA" dirty="0">
                <a:solidFill>
                  <a:srgbClr val="002060"/>
                </a:solidFill>
                <a:latin typeface="Alexandria" pitchFamily="2" charset="-78"/>
                <a:cs typeface="Alexandria" pitchFamily="2" charset="-78"/>
              </a:rPr>
              <a:t> الحالة الحالية للأدبيات التي تمت مراجعتها؛</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تحديد</a:t>
            </a:r>
            <a:r>
              <a:rPr lang="ar-SA" dirty="0">
                <a:solidFill>
                  <a:srgbClr val="002060"/>
                </a:solidFill>
                <a:latin typeface="Alexandria" pitchFamily="2" charset="-78"/>
                <a:cs typeface="Alexandria" pitchFamily="2" charset="-78"/>
              </a:rPr>
              <a:t> العيوب أو الفجوات الكبيرة في المعرفة القائمة؛</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تحديد</a:t>
            </a:r>
            <a:r>
              <a:rPr lang="ar-SA" dirty="0">
                <a:solidFill>
                  <a:srgbClr val="002060"/>
                </a:solidFill>
                <a:latin typeface="Alexandria" pitchFamily="2" charset="-78"/>
                <a:cs typeface="Alexandria" pitchFamily="2" charset="-78"/>
              </a:rPr>
              <a:t> مجالات للدراسة المستقبلية؛</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ربط</a:t>
            </a:r>
            <a:r>
              <a:rPr lang="ar-SA" dirty="0">
                <a:solidFill>
                  <a:srgbClr val="002060"/>
                </a:solidFill>
                <a:latin typeface="Alexandria" pitchFamily="2" charset="-78"/>
                <a:cs typeface="Alexandria" pitchFamily="2" charset="-78"/>
              </a:rPr>
              <a:t> بحثك بالمعرفة الحالية.</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933839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Creating a literature review: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إنشاء مراجعة أدبيات:</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pic>
        <p:nvPicPr>
          <p:cNvPr id="8" name="Picture 7">
            <a:extLst>
              <a:ext uri="{FF2B5EF4-FFF2-40B4-BE49-F238E27FC236}">
                <a16:creationId xmlns:a16="http://schemas.microsoft.com/office/drawing/2014/main" id="{528CE0A4-EF43-2EB5-36DF-C9C15DF44DAC}"/>
              </a:ext>
            </a:extLst>
          </p:cNvPr>
          <p:cNvPicPr>
            <a:picLocks noChangeAspect="1"/>
          </p:cNvPicPr>
          <p:nvPr/>
        </p:nvPicPr>
        <p:blipFill>
          <a:blip r:embed="rId4"/>
          <a:stretch>
            <a:fillRect/>
          </a:stretch>
        </p:blipFill>
        <p:spPr>
          <a:xfrm>
            <a:off x="2016425" y="2142276"/>
            <a:ext cx="7915631" cy="4504329"/>
          </a:xfrm>
          <a:prstGeom prst="rect">
            <a:avLst/>
          </a:prstGeom>
          <a:ln>
            <a:noFill/>
          </a:ln>
          <a:effectLst>
            <a:softEdge rad="112500"/>
          </a:effectLst>
        </p:spPr>
      </p:pic>
    </p:spTree>
    <p:extLst>
      <p:ext uri="{BB962C8B-B14F-4D97-AF65-F5344CB8AC3E}">
        <p14:creationId xmlns:p14="http://schemas.microsoft.com/office/powerpoint/2010/main" val="3926608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23580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900" dirty="0">
                <a:solidFill>
                  <a:srgbClr val="002060"/>
                </a:solidFill>
                <a:latin typeface="Alexandria" pitchFamily="2" charset="-78"/>
                <a:cs typeface="Alexandria" pitchFamily="2" charset="-78"/>
              </a:rPr>
              <a:t>A professional literature review researches, analyses, and critically evaluates sources in order to present a complete picture of the studies available on the subject.</a:t>
            </a:r>
          </a:p>
          <a:p>
            <a:pPr marL="457200" indent="-457200" algn="just">
              <a:lnSpc>
                <a:spcPct val="150000"/>
              </a:lnSpc>
              <a:buFont typeface="Arial" panose="020B0604020202020204" pitchFamily="34" charset="0"/>
              <a:buChar char="•"/>
            </a:pPr>
            <a:r>
              <a:rPr lang="en-US" sz="1900" dirty="0">
                <a:solidFill>
                  <a:srgbClr val="002060"/>
                </a:solidFill>
                <a:latin typeface="Alexandria" pitchFamily="2" charset="-78"/>
                <a:cs typeface="Alexandria" pitchFamily="2" charset="-78"/>
              </a:rPr>
              <a:t>No matter what type of Literature review you have to complete for your academic purpose, the process to get over it remains the same. Below are 5 simple steps to successfully complete your literature review:</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تقوم مراجعة الأدبيات المهنية بالبحث والتحليل والتقييم النقدي للمصادر لتقديم صورة كاملة للدراسات المتاحة حول الموضوع.</a:t>
            </a:r>
            <a:endParaRPr lang="en-US" sz="2000" dirty="0">
              <a:solidFill>
                <a:srgbClr val="002060"/>
              </a:solidFill>
              <a:latin typeface="Alexandria" pitchFamily="2" charset="-78"/>
              <a:cs typeface="Alexandria" pitchFamily="2" charset="-78"/>
            </a:endParaRP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بغض النظر عن نوع مراجعة الأدبيات التي يجب عليك إكمالها لهدفك الأكاديمي، فإن عملية تجاوزه تبقى كما هي. فيما يلي 5 خطوات بسيطة لإكمال مراجعة الأدبيات بنجاح:</a:t>
            </a:r>
          </a:p>
        </p:txBody>
      </p:sp>
    </p:spTree>
    <p:extLst>
      <p:ext uri="{BB962C8B-B14F-4D97-AF65-F5344CB8AC3E}">
        <p14:creationId xmlns:p14="http://schemas.microsoft.com/office/powerpoint/2010/main" val="1353466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ata Collection: What It Is, Methods &amp; Tools + Examples">
            <a:extLst>
              <a:ext uri="{FF2B5EF4-FFF2-40B4-BE49-F238E27FC236}">
                <a16:creationId xmlns:a16="http://schemas.microsoft.com/office/drawing/2014/main" id="{F880D268-21E0-5EFF-D1E2-7898EA19F0A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7180"/>
          <a:stretch/>
        </p:blipFill>
        <p:spPr bwMode="auto">
          <a:xfrm>
            <a:off x="5881206" y="1543299"/>
            <a:ext cx="6094071" cy="5099276"/>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3" y="1543299"/>
            <a:ext cx="5125950"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1" y="4218004"/>
            <a:ext cx="5125950"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821804" y="2373670"/>
            <a:ext cx="4925798" cy="747705"/>
          </a:xfrm>
          <a:prstGeom prst="rect">
            <a:avLst/>
          </a:prstGeom>
        </p:spPr>
        <p:txBody>
          <a:bodyPr wrap="square">
            <a:spAutoFit/>
          </a:bodyPr>
          <a:lstStyle/>
          <a:p>
            <a:pPr marL="457200" indent="-457200" algn="ctr">
              <a:lnSpc>
                <a:spcPct val="150000"/>
              </a:lnSpc>
              <a:buFont typeface="+mj-lt"/>
              <a:buAutoNum type="arabicPeriod"/>
            </a:pPr>
            <a:r>
              <a:rPr lang="en-US" sz="3200" dirty="0">
                <a:solidFill>
                  <a:schemeClr val="accent6">
                    <a:lumMod val="50000"/>
                  </a:schemeClr>
                </a:solidFill>
                <a:latin typeface="Alexandria" pitchFamily="2" charset="-78"/>
                <a:cs typeface="Alexandria" pitchFamily="2" charset="-78"/>
              </a:rPr>
              <a:t>Collect relevant data</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38665" y="4802272"/>
            <a:ext cx="5025527" cy="747705"/>
          </a:xfrm>
          <a:prstGeom prst="rect">
            <a:avLst/>
          </a:prstGeom>
        </p:spPr>
        <p:txBody>
          <a:bodyPr wrap="square">
            <a:spAutoFit/>
          </a:bodyPr>
          <a:lstStyle/>
          <a:p>
            <a:pPr marL="457200" indent="-457200" algn="ctr" rtl="1">
              <a:lnSpc>
                <a:spcPct val="150000"/>
              </a:lnSpc>
              <a:buFont typeface="+mj-lt"/>
              <a:buAutoNum type="arabicPeriod"/>
            </a:pPr>
            <a:r>
              <a:rPr lang="ar-SA" sz="3200" dirty="0">
                <a:solidFill>
                  <a:schemeClr val="accent6">
                    <a:lumMod val="50000"/>
                  </a:schemeClr>
                </a:solidFill>
                <a:latin typeface="Alexandria" pitchFamily="2" charset="-78"/>
                <a:cs typeface="Alexandria" pitchFamily="2" charset="-78"/>
              </a:rPr>
              <a:t>جمع البيانات ذات الصلة</a:t>
            </a:r>
          </a:p>
        </p:txBody>
      </p:sp>
    </p:spTree>
    <p:extLst>
      <p:ext uri="{BB962C8B-B14F-4D97-AF65-F5344CB8AC3E}">
        <p14:creationId xmlns:p14="http://schemas.microsoft.com/office/powerpoint/2010/main" val="4204693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5450"/>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1900" dirty="0">
                <a:solidFill>
                  <a:srgbClr val="002060"/>
                </a:solidFill>
                <a:latin typeface="Alexandria" pitchFamily="2" charset="-78"/>
                <a:cs typeface="Alexandria" pitchFamily="2" charset="-78"/>
              </a:rPr>
              <a:t>Before you start collecting data, you need a well-researched and well-defined topic. Collect the data based on your research questions and aims of research if you are writing the literature review for your dissertation. </a:t>
            </a:r>
          </a:p>
          <a:p>
            <a:pPr marL="457200" indent="-457200" algn="just">
              <a:lnSpc>
                <a:spcPct val="200000"/>
              </a:lnSpc>
              <a:buFont typeface="Arial" panose="020B0604020202020204" pitchFamily="34" charset="0"/>
              <a:buChar char="•"/>
            </a:pPr>
            <a:r>
              <a:rPr lang="en-US" sz="1900" dirty="0">
                <a:solidFill>
                  <a:srgbClr val="002060"/>
                </a:solidFill>
                <a:latin typeface="Alexandria" pitchFamily="2" charset="-78"/>
                <a:cs typeface="Alexandria" pitchFamily="2" charset="-78"/>
              </a:rPr>
              <a:t>This means that you should have a clear search strategy for the literature review</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قبل أن تبدأ في جمع البيانات، تحتاج إلى موضوع مدروش جيدا ومحدد جيدا. اجمع البيانات بناء على أسئلتك البحثية وأهداف البحث إذا كنت تكتب مراجعة الأدبيات لأطروحتك. </a:t>
            </a:r>
            <a:endParaRPr lang="en-US" sz="2000" dirty="0">
              <a:solidFill>
                <a:srgbClr val="002060"/>
              </a:solidFill>
              <a:latin typeface="Alexandria" pitchFamily="2" charset="-78"/>
              <a:cs typeface="Alexandria" pitchFamily="2" charset="-78"/>
            </a:endParaRP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هذا يعني أنه يجب أن يكون لديك استراتيجية بحث واضحة لمراجعة الأدبيات</a:t>
            </a:r>
          </a:p>
        </p:txBody>
      </p:sp>
    </p:spTree>
    <p:extLst>
      <p:ext uri="{BB962C8B-B14F-4D97-AF65-F5344CB8AC3E}">
        <p14:creationId xmlns:p14="http://schemas.microsoft.com/office/powerpoint/2010/main" val="1983908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5450"/>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1900" dirty="0">
                <a:solidFill>
                  <a:srgbClr val="002060"/>
                </a:solidFill>
                <a:latin typeface="Alexandria" pitchFamily="2" charset="-78"/>
                <a:cs typeface="Alexandria" pitchFamily="2" charset="-78"/>
              </a:rPr>
              <a:t>Make a list of keywords and their synonyms relevant to your topic/ research questions to help collect the data quickly. Before you add any of the article/ paper or journals to your sources, read the abstract to make sure they are related to your scope of research and check the bibliography for more related literature.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قم بإعداد قائمة بالكلمات المفتاحية ومرادفاتها ذات الصلة بموضوعك/أسئلة بحثك لمساعدة جمع البيانات بسرعة. قبل أن تضيف أي مقال أو ورقة أو مجلات إلى مصادرك، اقرأ الملخص للتأكد من ارتباطه بمجال بحثك وتحقق من الببليوغرافيا لمزيد من الأدبيات ذات الصلة.</a:t>
            </a:r>
          </a:p>
        </p:txBody>
      </p:sp>
    </p:spTree>
    <p:extLst>
      <p:ext uri="{BB962C8B-B14F-4D97-AF65-F5344CB8AC3E}">
        <p14:creationId xmlns:p14="http://schemas.microsoft.com/office/powerpoint/2010/main" val="304859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7950"/>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If you are unfamiliar with where to search for literature, here are some very useful sources:</a:t>
            </a:r>
          </a:p>
          <a:p>
            <a:pPr marL="457200" indent="-457200" algn="just">
              <a:lnSpc>
                <a:spcPct val="150000"/>
              </a:lnSpc>
              <a:buFont typeface="Wingdings 2" panose="05020102010507070707" pitchFamily="18" charset="2"/>
              <a:buChar char=""/>
            </a:pPr>
            <a:r>
              <a:rPr lang="en-US" sz="2000" dirty="0">
                <a:solidFill>
                  <a:schemeClr val="accent6">
                    <a:lumMod val="50000"/>
                  </a:schemeClr>
                </a:solidFill>
                <a:latin typeface="Alexandria" pitchFamily="2" charset="-78"/>
                <a:cs typeface="Alexandria" pitchFamily="2" charset="-78"/>
              </a:rPr>
              <a:t>Google Scholar			</a:t>
            </a:r>
            <a:r>
              <a:rPr lang="en-US" sz="2000" dirty="0">
                <a:solidFill>
                  <a:schemeClr val="accent6">
                    <a:lumMod val="50000"/>
                  </a:schemeClr>
                </a:solidFill>
                <a:latin typeface="Aptos" panose="020B0004020202020204" pitchFamily="34" charset="0"/>
                <a:cs typeface="Alexandria" pitchFamily="2" charset="-78"/>
                <a:sym typeface="Wingdings 2" panose="05020102010507070707" pitchFamily="18" charset="2"/>
              </a:rPr>
              <a:t></a:t>
            </a:r>
            <a:r>
              <a:rPr lang="en-US" sz="2000" dirty="0">
                <a:solidFill>
                  <a:schemeClr val="accent6">
                    <a:lumMod val="50000"/>
                  </a:schemeClr>
                </a:solidFill>
                <a:latin typeface="Aptos" panose="020B0004020202020204" pitchFamily="34" charset="0"/>
                <a:cs typeface="Alexandria" pitchFamily="2" charset="-78"/>
              </a:rPr>
              <a:t> </a:t>
            </a:r>
            <a:r>
              <a:rPr lang="en-US" sz="2000" dirty="0" err="1">
                <a:solidFill>
                  <a:schemeClr val="accent6">
                    <a:lumMod val="50000"/>
                  </a:schemeClr>
                </a:solidFill>
                <a:latin typeface="Alexandria" pitchFamily="2" charset="-78"/>
                <a:cs typeface="Alexandria" pitchFamily="2" charset="-78"/>
              </a:rPr>
              <a:t>Inspec</a:t>
            </a:r>
            <a:endParaRPr lang="en-US" sz="2000" dirty="0">
              <a:solidFill>
                <a:schemeClr val="accent6">
                  <a:lumMod val="50000"/>
                </a:schemeClr>
              </a:solidFill>
              <a:latin typeface="Alexandria" pitchFamily="2" charset="-78"/>
              <a:cs typeface="Alexandria" pitchFamily="2" charset="-78"/>
            </a:endParaRPr>
          </a:p>
          <a:p>
            <a:pPr marL="457200" indent="-457200" algn="just">
              <a:lnSpc>
                <a:spcPct val="150000"/>
              </a:lnSpc>
              <a:buFont typeface="Wingdings 2" panose="05020102010507070707" pitchFamily="18" charset="2"/>
              <a:buChar char=""/>
            </a:pPr>
            <a:r>
              <a:rPr lang="en-US" sz="2000" dirty="0">
                <a:solidFill>
                  <a:schemeClr val="accent6">
                    <a:lumMod val="50000"/>
                  </a:schemeClr>
                </a:solidFill>
                <a:latin typeface="Alexandria" pitchFamily="2" charset="-78"/>
                <a:cs typeface="Alexandria" pitchFamily="2" charset="-78"/>
              </a:rPr>
              <a:t>EBSCO				</a:t>
            </a:r>
            <a:r>
              <a:rPr lang="en-US" sz="2000" dirty="0">
                <a:solidFill>
                  <a:schemeClr val="accent6">
                    <a:lumMod val="50000"/>
                  </a:schemeClr>
                </a:solidFill>
                <a:latin typeface="Aptos" panose="020B0004020202020204" pitchFamily="34" charset="0"/>
                <a:cs typeface="Alexandria" pitchFamily="2" charset="-78"/>
                <a:sym typeface="Wingdings 2" panose="05020102010507070707" pitchFamily="18" charset="2"/>
              </a:rPr>
              <a:t></a:t>
            </a:r>
            <a:r>
              <a:rPr lang="en-US" sz="2000" dirty="0">
                <a:solidFill>
                  <a:schemeClr val="accent6">
                    <a:lumMod val="50000"/>
                  </a:schemeClr>
                </a:solidFill>
                <a:latin typeface="Alexandria" pitchFamily="2" charset="-78"/>
                <a:cs typeface="Alexandria" pitchFamily="2" charset="-78"/>
              </a:rPr>
              <a:t> Medline</a:t>
            </a:r>
          </a:p>
          <a:p>
            <a:pPr marL="457200" indent="-457200" algn="just">
              <a:lnSpc>
                <a:spcPct val="150000"/>
              </a:lnSpc>
              <a:buFont typeface="Wingdings 2" panose="05020102010507070707" pitchFamily="18" charset="2"/>
              <a:buChar char=""/>
            </a:pPr>
            <a:r>
              <a:rPr lang="en-US" sz="2000" dirty="0">
                <a:solidFill>
                  <a:schemeClr val="accent6">
                    <a:lumMod val="50000"/>
                  </a:schemeClr>
                </a:solidFill>
                <a:latin typeface="Alexandria" pitchFamily="2" charset="-78"/>
                <a:cs typeface="Alexandria" pitchFamily="2" charset="-78"/>
              </a:rPr>
              <a:t>Project Muse			</a:t>
            </a:r>
            <a:r>
              <a:rPr lang="en-US" sz="2000" dirty="0">
                <a:solidFill>
                  <a:schemeClr val="accent6">
                    <a:lumMod val="50000"/>
                  </a:schemeClr>
                </a:solidFill>
                <a:latin typeface="Aptos" panose="020B0004020202020204" pitchFamily="34" charset="0"/>
                <a:cs typeface="Alexandria" pitchFamily="2" charset="-78"/>
                <a:sym typeface="Wingdings 2" panose="05020102010507070707" pitchFamily="18" charset="2"/>
              </a:rPr>
              <a:t></a:t>
            </a:r>
            <a:r>
              <a:rPr lang="en-US" sz="2000" dirty="0">
                <a:solidFill>
                  <a:schemeClr val="accent6">
                    <a:lumMod val="50000"/>
                  </a:schemeClr>
                </a:solidFill>
                <a:latin typeface="Alexandria" pitchFamily="2" charset="-78"/>
                <a:cs typeface="Alexandria" pitchFamily="2" charset="-78"/>
              </a:rPr>
              <a:t> </a:t>
            </a:r>
            <a:r>
              <a:rPr lang="en-US" sz="2000" dirty="0" err="1">
                <a:solidFill>
                  <a:schemeClr val="accent6">
                    <a:lumMod val="50000"/>
                  </a:schemeClr>
                </a:solidFill>
                <a:latin typeface="Alexandria" pitchFamily="2" charset="-78"/>
                <a:cs typeface="Alexandria" pitchFamily="2" charset="-78"/>
              </a:rPr>
              <a:t>EconLit</a:t>
            </a:r>
            <a:r>
              <a:rPr lang="en-US" sz="2000" dirty="0">
                <a:solidFill>
                  <a:schemeClr val="accent6">
                    <a:lumMod val="50000"/>
                  </a:schemeClr>
                </a:solidFill>
                <a:latin typeface="Alexandria" pitchFamily="2" charset="-78"/>
                <a:cs typeface="Alexandria" pitchFamily="2" charset="-78"/>
              </a:rPr>
              <a:t>		</a:t>
            </a:r>
            <a:r>
              <a:rPr lang="en-US" sz="2000" dirty="0">
                <a:solidFill>
                  <a:schemeClr val="accent6">
                    <a:lumMod val="50000"/>
                  </a:schemeClr>
                </a:solidFill>
                <a:latin typeface="Aptos" panose="020B0004020202020204" pitchFamily="34" charset="0"/>
                <a:cs typeface="Alexandria" pitchFamily="2" charset="-78"/>
                <a:sym typeface="Wingdings 2" panose="05020102010507070707" pitchFamily="18" charset="2"/>
              </a:rPr>
              <a:t> </a:t>
            </a:r>
            <a:r>
              <a:rPr lang="en-US" sz="2000" dirty="0">
                <a:solidFill>
                  <a:schemeClr val="accent6">
                    <a:lumMod val="50000"/>
                  </a:schemeClr>
                </a:solidFill>
                <a:latin typeface="Alexandria" pitchFamily="2" charset="-78"/>
                <a:cs typeface="Alexandria" pitchFamily="2" charset="-78"/>
              </a:rPr>
              <a:t> JSTOR</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046394"/>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إذا لم تكن على دراية بمكان البحث عن الأدبيات، فإليك بعض المصادر المفيدة جدا:</a:t>
            </a:r>
            <a:endParaRPr lang="en-US" sz="2000" dirty="0">
              <a:solidFill>
                <a:srgbClr val="002060"/>
              </a:solidFill>
              <a:latin typeface="Alexandria" pitchFamily="2" charset="-78"/>
              <a:cs typeface="Alexandria" pitchFamily="2" charset="-78"/>
            </a:endParaRPr>
          </a:p>
          <a:p>
            <a:pPr marL="457200" indent="-457200" algn="just">
              <a:lnSpc>
                <a:spcPct val="150000"/>
              </a:lnSpc>
              <a:buFont typeface="Wingdings 2" panose="05020102010507070707" pitchFamily="18" charset="2"/>
              <a:buChar char=""/>
            </a:pPr>
            <a:r>
              <a:rPr lang="en-US" sz="2000" dirty="0">
                <a:solidFill>
                  <a:schemeClr val="accent6">
                    <a:lumMod val="50000"/>
                  </a:schemeClr>
                </a:solidFill>
                <a:latin typeface="Alexandria" pitchFamily="2" charset="-78"/>
                <a:cs typeface="Alexandria" pitchFamily="2" charset="-78"/>
              </a:rPr>
              <a:t>Google Scholar			</a:t>
            </a:r>
            <a:r>
              <a:rPr lang="en-US" sz="2000" dirty="0">
                <a:solidFill>
                  <a:schemeClr val="accent6">
                    <a:lumMod val="50000"/>
                  </a:schemeClr>
                </a:solidFill>
                <a:latin typeface="Aptos" panose="020B0004020202020204" pitchFamily="34" charset="0"/>
                <a:cs typeface="Alexandria" pitchFamily="2" charset="-78"/>
                <a:sym typeface="Wingdings 2" panose="05020102010507070707" pitchFamily="18" charset="2"/>
              </a:rPr>
              <a:t></a:t>
            </a:r>
            <a:r>
              <a:rPr lang="en-US" sz="2000" dirty="0">
                <a:solidFill>
                  <a:schemeClr val="accent6">
                    <a:lumMod val="50000"/>
                  </a:schemeClr>
                </a:solidFill>
                <a:latin typeface="Aptos" panose="020B0004020202020204" pitchFamily="34" charset="0"/>
                <a:cs typeface="Alexandria" pitchFamily="2" charset="-78"/>
              </a:rPr>
              <a:t> </a:t>
            </a:r>
            <a:r>
              <a:rPr lang="en-US" sz="2000" dirty="0" err="1">
                <a:solidFill>
                  <a:schemeClr val="accent6">
                    <a:lumMod val="50000"/>
                  </a:schemeClr>
                </a:solidFill>
                <a:latin typeface="Alexandria" pitchFamily="2" charset="-78"/>
                <a:cs typeface="Alexandria" pitchFamily="2" charset="-78"/>
              </a:rPr>
              <a:t>Inspec</a:t>
            </a:r>
            <a:endParaRPr lang="en-US" sz="2000" dirty="0">
              <a:solidFill>
                <a:schemeClr val="accent6">
                  <a:lumMod val="50000"/>
                </a:schemeClr>
              </a:solidFill>
              <a:latin typeface="Alexandria" pitchFamily="2" charset="-78"/>
              <a:cs typeface="Alexandria" pitchFamily="2" charset="-78"/>
            </a:endParaRPr>
          </a:p>
          <a:p>
            <a:pPr marL="457200" indent="-457200" algn="just">
              <a:lnSpc>
                <a:spcPct val="150000"/>
              </a:lnSpc>
              <a:buFont typeface="Wingdings 2" panose="05020102010507070707" pitchFamily="18" charset="2"/>
              <a:buChar char=""/>
            </a:pPr>
            <a:r>
              <a:rPr lang="en-US" sz="2000" dirty="0">
                <a:solidFill>
                  <a:schemeClr val="accent6">
                    <a:lumMod val="50000"/>
                  </a:schemeClr>
                </a:solidFill>
                <a:latin typeface="Alexandria" pitchFamily="2" charset="-78"/>
                <a:cs typeface="Alexandria" pitchFamily="2" charset="-78"/>
              </a:rPr>
              <a:t>EBSCO				</a:t>
            </a:r>
            <a:r>
              <a:rPr lang="en-US" sz="2000" dirty="0">
                <a:solidFill>
                  <a:schemeClr val="accent6">
                    <a:lumMod val="50000"/>
                  </a:schemeClr>
                </a:solidFill>
                <a:latin typeface="Aptos" panose="020B0004020202020204" pitchFamily="34" charset="0"/>
                <a:cs typeface="Alexandria" pitchFamily="2" charset="-78"/>
                <a:sym typeface="Wingdings 2" panose="05020102010507070707" pitchFamily="18" charset="2"/>
              </a:rPr>
              <a:t></a:t>
            </a:r>
            <a:r>
              <a:rPr lang="en-US" sz="2000" dirty="0">
                <a:solidFill>
                  <a:schemeClr val="accent6">
                    <a:lumMod val="50000"/>
                  </a:schemeClr>
                </a:solidFill>
                <a:latin typeface="Alexandria" pitchFamily="2" charset="-78"/>
                <a:cs typeface="Alexandria" pitchFamily="2" charset="-78"/>
              </a:rPr>
              <a:t> Medline</a:t>
            </a:r>
          </a:p>
          <a:p>
            <a:pPr marL="457200" indent="-457200" algn="just">
              <a:lnSpc>
                <a:spcPct val="150000"/>
              </a:lnSpc>
              <a:buFont typeface="Wingdings 2" panose="05020102010507070707" pitchFamily="18" charset="2"/>
              <a:buChar char=""/>
            </a:pPr>
            <a:r>
              <a:rPr lang="en-US" sz="2000" dirty="0">
                <a:solidFill>
                  <a:schemeClr val="accent6">
                    <a:lumMod val="50000"/>
                  </a:schemeClr>
                </a:solidFill>
                <a:latin typeface="Alexandria" pitchFamily="2" charset="-78"/>
                <a:cs typeface="Alexandria" pitchFamily="2" charset="-78"/>
              </a:rPr>
              <a:t>Project Muse			</a:t>
            </a:r>
            <a:r>
              <a:rPr lang="en-US" sz="2000" dirty="0">
                <a:solidFill>
                  <a:schemeClr val="accent6">
                    <a:lumMod val="50000"/>
                  </a:schemeClr>
                </a:solidFill>
                <a:latin typeface="Aptos" panose="020B0004020202020204" pitchFamily="34" charset="0"/>
                <a:cs typeface="Alexandria" pitchFamily="2" charset="-78"/>
                <a:sym typeface="Wingdings 2" panose="05020102010507070707" pitchFamily="18" charset="2"/>
              </a:rPr>
              <a:t></a:t>
            </a:r>
            <a:r>
              <a:rPr lang="en-US" sz="2000" dirty="0">
                <a:solidFill>
                  <a:schemeClr val="accent6">
                    <a:lumMod val="50000"/>
                  </a:schemeClr>
                </a:solidFill>
                <a:latin typeface="Alexandria" pitchFamily="2" charset="-78"/>
                <a:cs typeface="Alexandria" pitchFamily="2" charset="-78"/>
              </a:rPr>
              <a:t> </a:t>
            </a:r>
            <a:r>
              <a:rPr lang="en-US" sz="2000" dirty="0" err="1">
                <a:solidFill>
                  <a:schemeClr val="accent6">
                    <a:lumMod val="50000"/>
                  </a:schemeClr>
                </a:solidFill>
                <a:latin typeface="Alexandria" pitchFamily="2" charset="-78"/>
                <a:cs typeface="Alexandria" pitchFamily="2" charset="-78"/>
              </a:rPr>
              <a:t>EconLit</a:t>
            </a:r>
            <a:r>
              <a:rPr lang="en-US" sz="2000" dirty="0">
                <a:solidFill>
                  <a:schemeClr val="accent6">
                    <a:lumMod val="50000"/>
                  </a:schemeClr>
                </a:solidFill>
                <a:latin typeface="Alexandria" pitchFamily="2" charset="-78"/>
                <a:cs typeface="Alexandria" pitchFamily="2" charset="-78"/>
              </a:rPr>
              <a:t>		</a:t>
            </a:r>
            <a:r>
              <a:rPr lang="en-US" sz="2000" dirty="0">
                <a:solidFill>
                  <a:schemeClr val="accent6">
                    <a:lumMod val="50000"/>
                  </a:schemeClr>
                </a:solidFill>
                <a:latin typeface="Aptos" panose="020B0004020202020204" pitchFamily="34" charset="0"/>
                <a:cs typeface="Alexandria" pitchFamily="2" charset="-78"/>
                <a:sym typeface="Wingdings 2" panose="05020102010507070707" pitchFamily="18" charset="2"/>
              </a:rPr>
              <a:t> </a:t>
            </a:r>
            <a:r>
              <a:rPr lang="en-US" sz="2000" dirty="0">
                <a:solidFill>
                  <a:schemeClr val="accent6">
                    <a:lumMod val="50000"/>
                  </a:schemeClr>
                </a:solidFill>
                <a:latin typeface="Alexandria" pitchFamily="2" charset="-78"/>
                <a:cs typeface="Alexandria" pitchFamily="2" charset="-78"/>
              </a:rPr>
              <a:t> JSTOR</a:t>
            </a:r>
          </a:p>
        </p:txBody>
      </p:sp>
    </p:spTree>
    <p:extLst>
      <p:ext uri="{BB962C8B-B14F-4D97-AF65-F5344CB8AC3E}">
        <p14:creationId xmlns:p14="http://schemas.microsoft.com/office/powerpoint/2010/main" val="2460124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3" y="1543299"/>
            <a:ext cx="5125950"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1" y="4218004"/>
            <a:ext cx="5125950"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3" y="2116846"/>
            <a:ext cx="4201610" cy="1312154"/>
          </a:xfrm>
          <a:prstGeom prst="rect">
            <a:avLst/>
          </a:prstGeom>
        </p:spPr>
        <p:txBody>
          <a:bodyPr wrap="square">
            <a:spAutoFit/>
          </a:bodyPr>
          <a:lstStyle/>
          <a:p>
            <a:pPr marL="457200" indent="-457200" algn="ctr">
              <a:lnSpc>
                <a:spcPct val="150000"/>
              </a:lnSpc>
              <a:buFont typeface="+mj-lt"/>
              <a:buAutoNum type="arabicPeriod" startAt="2"/>
            </a:pPr>
            <a:r>
              <a:rPr lang="en-US" sz="2800" dirty="0">
                <a:solidFill>
                  <a:schemeClr val="accent6">
                    <a:lumMod val="50000"/>
                  </a:schemeClr>
                </a:solidFill>
                <a:latin typeface="Alexandria" pitchFamily="2" charset="-78"/>
                <a:cs typeface="Alexandria" pitchFamily="2" charset="-78"/>
              </a:rPr>
              <a:t>Evaluate the collected data</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38665" y="4802272"/>
            <a:ext cx="5025527" cy="747705"/>
          </a:xfrm>
          <a:prstGeom prst="rect">
            <a:avLst/>
          </a:prstGeom>
        </p:spPr>
        <p:txBody>
          <a:bodyPr wrap="square">
            <a:spAutoFit/>
          </a:bodyPr>
          <a:lstStyle/>
          <a:p>
            <a:pPr marL="514350" indent="-514350" algn="ctr" rtl="1">
              <a:lnSpc>
                <a:spcPct val="150000"/>
              </a:lnSpc>
              <a:buFont typeface="+mj-lt"/>
              <a:buAutoNum type="arabicPeriod" startAt="2"/>
            </a:pPr>
            <a:r>
              <a:rPr lang="ar-SA" sz="3200" dirty="0">
                <a:solidFill>
                  <a:schemeClr val="accent6">
                    <a:lumMod val="50000"/>
                  </a:schemeClr>
                </a:solidFill>
                <a:latin typeface="Alexandria" pitchFamily="2" charset="-78"/>
                <a:cs typeface="Alexandria" pitchFamily="2" charset="-78"/>
              </a:rPr>
              <a:t>تقييم البيانات المجمعة</a:t>
            </a:r>
          </a:p>
        </p:txBody>
      </p:sp>
      <p:pic>
        <p:nvPicPr>
          <p:cNvPr id="5122" name="Picture 2" descr="Data Quality Evaluation: A 6-Step Framework Anyone Can Use">
            <a:extLst>
              <a:ext uri="{FF2B5EF4-FFF2-40B4-BE49-F238E27FC236}">
                <a16:creationId xmlns:a16="http://schemas.microsoft.com/office/drawing/2014/main" id="{CAD12338-C973-2A01-B44D-394A080668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7753" y="1531508"/>
            <a:ext cx="5939448" cy="5111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0525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123017"/>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To check which article is more relevant, review the </a:t>
            </a:r>
            <a:r>
              <a:rPr lang="en-US" dirty="0">
                <a:solidFill>
                  <a:srgbClr val="FF0000"/>
                </a:solidFill>
                <a:latin typeface="Alexandria" pitchFamily="2" charset="-78"/>
                <a:cs typeface="Alexandria" pitchFamily="2" charset="-78"/>
              </a:rPr>
              <a:t>problem</a:t>
            </a:r>
            <a:r>
              <a:rPr lang="en-US" dirty="0">
                <a:solidFill>
                  <a:srgbClr val="002060"/>
                </a:solidFill>
                <a:latin typeface="Alexandria" pitchFamily="2" charset="-78"/>
                <a:cs typeface="Alexandria" pitchFamily="2" charset="-78"/>
              </a:rPr>
              <a:t> the author of the article is addressing, and check the key concepts and their definitions provided by the author.</a:t>
            </a:r>
          </a:p>
          <a:p>
            <a:pPr algn="ctr">
              <a:lnSpc>
                <a:spcPct val="150000"/>
              </a:lnSpc>
            </a:pPr>
            <a:r>
              <a:rPr lang="en-US" dirty="0">
                <a:solidFill>
                  <a:schemeClr val="accent6">
                    <a:lumMod val="50000"/>
                  </a:schemeClr>
                </a:solidFill>
                <a:latin typeface="Alexandria" pitchFamily="2" charset="-78"/>
                <a:cs typeface="Alexandria" pitchFamily="2" charset="-78"/>
              </a:rPr>
              <a:t>Check if the author has raised a new concern or addressed the already existing research </a:t>
            </a:r>
            <a:r>
              <a:rPr lang="en-US" dirty="0">
                <a:solidFill>
                  <a:srgbClr val="FF0000"/>
                </a:solidFill>
                <a:latin typeface="Alexandria" pitchFamily="2" charset="-78"/>
                <a:cs typeface="Alexandria" pitchFamily="2" charset="-78"/>
              </a:rPr>
              <a:t>gap</a:t>
            </a:r>
            <a:r>
              <a:rPr lang="en-US" dirty="0">
                <a:solidFill>
                  <a:schemeClr val="accent6">
                    <a:lumMod val="50000"/>
                  </a:schemeClr>
                </a:solidFill>
                <a:latin typeface="Alexandria" pitchFamily="2" charset="-78"/>
                <a:cs typeface="Alexandria" pitchFamily="2" charset="-78"/>
              </a:rPr>
              <a:t>. </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Going through the results and conclusions of the study will also help in determining the article’s </a:t>
            </a:r>
            <a:r>
              <a:rPr lang="en-US" dirty="0">
                <a:solidFill>
                  <a:srgbClr val="FF0000"/>
                </a:solidFill>
                <a:latin typeface="Alexandria" pitchFamily="2" charset="-78"/>
                <a:cs typeface="Alexandria" pitchFamily="2" charset="-78"/>
              </a:rPr>
              <a:t>relevance</a:t>
            </a:r>
            <a:r>
              <a:rPr lang="en-US" dirty="0">
                <a:solidFill>
                  <a:srgbClr val="002060"/>
                </a:solidFill>
                <a:latin typeface="Alexandria" pitchFamily="2" charset="-78"/>
                <a:cs typeface="Alexandria" pitchFamily="2" charset="-78"/>
              </a:rPr>
              <a:t> to your field of study and its strengths and weaknesses.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8592"/>
          </a:xfrm>
          <a:prstGeom prst="rect">
            <a:avLst/>
          </a:prstGeom>
        </p:spPr>
        <p:txBody>
          <a:bodyPr wrap="square">
            <a:spAutoFit/>
          </a:bodyPr>
          <a:lstStyle/>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للتحقق من أي مقال أكثر صلة، راجع </a:t>
            </a:r>
            <a:r>
              <a:rPr lang="ar-SA" sz="2000" dirty="0">
                <a:solidFill>
                  <a:srgbClr val="FF0000"/>
                </a:solidFill>
                <a:latin typeface="Alexandria" pitchFamily="2" charset="-78"/>
                <a:cs typeface="Alexandria" pitchFamily="2" charset="-78"/>
              </a:rPr>
              <a:t>المشكلة</a:t>
            </a:r>
            <a:r>
              <a:rPr lang="ar-SA" sz="2000" dirty="0">
                <a:solidFill>
                  <a:srgbClr val="002060"/>
                </a:solidFill>
                <a:latin typeface="Alexandria" pitchFamily="2" charset="-78"/>
                <a:cs typeface="Alexandria" pitchFamily="2" charset="-78"/>
              </a:rPr>
              <a:t> التي يتناولها كاتب المقال، وتحقق من المفاهيم الرئيسية وتعريفاتها التي قدمها المؤلف.</a:t>
            </a:r>
          </a:p>
          <a:p>
            <a:pPr algn="ctr" rtl="1">
              <a:lnSpc>
                <a:spcPct val="150000"/>
              </a:lnSpc>
            </a:pPr>
            <a:r>
              <a:rPr lang="ar-SA" sz="2000" dirty="0">
                <a:solidFill>
                  <a:schemeClr val="accent6">
                    <a:lumMod val="50000"/>
                  </a:schemeClr>
                </a:solidFill>
                <a:latin typeface="Alexandria" pitchFamily="2" charset="-78"/>
                <a:cs typeface="Alexandria" pitchFamily="2" charset="-78"/>
              </a:rPr>
              <a:t>تحقق مما إذا كان المؤلف قد أثار قلقا جديدا أو عالج </a:t>
            </a:r>
            <a:r>
              <a:rPr lang="ar-SA" sz="2000" dirty="0">
                <a:solidFill>
                  <a:srgbClr val="FF0000"/>
                </a:solidFill>
                <a:latin typeface="Alexandria" pitchFamily="2" charset="-78"/>
                <a:cs typeface="Alexandria" pitchFamily="2" charset="-78"/>
              </a:rPr>
              <a:t>الفجوة البحثية </a:t>
            </a:r>
            <a:r>
              <a:rPr lang="ar-SA" sz="2000" dirty="0">
                <a:solidFill>
                  <a:schemeClr val="accent6">
                    <a:lumMod val="50000"/>
                  </a:schemeClr>
                </a:solidFill>
                <a:latin typeface="Alexandria" pitchFamily="2" charset="-78"/>
                <a:cs typeface="Alexandria" pitchFamily="2" charset="-78"/>
              </a:rPr>
              <a:t>الموجودة بالفعل. </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مراجعة نتائج واستنتاجات الدراسة ستساعد أيضا في تحديد مدى </a:t>
            </a:r>
            <a:r>
              <a:rPr lang="ar-SA" sz="2000" dirty="0">
                <a:solidFill>
                  <a:srgbClr val="FF0000"/>
                </a:solidFill>
                <a:latin typeface="Alexandria" pitchFamily="2" charset="-78"/>
                <a:cs typeface="Alexandria" pitchFamily="2" charset="-78"/>
              </a:rPr>
              <a:t>صلة المقال </a:t>
            </a:r>
            <a:r>
              <a:rPr lang="ar-SA" sz="2000" dirty="0">
                <a:solidFill>
                  <a:srgbClr val="002060"/>
                </a:solidFill>
                <a:latin typeface="Alexandria" pitchFamily="2" charset="-78"/>
                <a:cs typeface="Alexandria" pitchFamily="2" charset="-78"/>
              </a:rPr>
              <a:t>بمجال دراستك ونقاط قوته وضعفه.</a:t>
            </a:r>
          </a:p>
        </p:txBody>
      </p:sp>
    </p:spTree>
    <p:extLst>
      <p:ext uri="{BB962C8B-B14F-4D97-AF65-F5344CB8AC3E}">
        <p14:creationId xmlns:p14="http://schemas.microsoft.com/office/powerpoint/2010/main" val="1084740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3" y="1543299"/>
            <a:ext cx="5125950"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1" y="4218004"/>
            <a:ext cx="5125950"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38665" y="1718191"/>
            <a:ext cx="4157426" cy="1958485"/>
          </a:xfrm>
          <a:prstGeom prst="rect">
            <a:avLst/>
          </a:prstGeom>
        </p:spPr>
        <p:txBody>
          <a:bodyPr wrap="square">
            <a:spAutoFit/>
          </a:bodyPr>
          <a:lstStyle/>
          <a:p>
            <a:pPr marL="457200" indent="-457200" algn="ctr">
              <a:lnSpc>
                <a:spcPct val="150000"/>
              </a:lnSpc>
              <a:buFont typeface="+mj-lt"/>
              <a:buAutoNum type="arabicPeriod" startAt="3"/>
            </a:pPr>
            <a:r>
              <a:rPr lang="en-US" sz="2800" dirty="0">
                <a:solidFill>
                  <a:schemeClr val="accent6">
                    <a:lumMod val="50000"/>
                  </a:schemeClr>
                </a:solidFill>
                <a:latin typeface="Alexandria" pitchFamily="2" charset="-78"/>
                <a:cs typeface="Alexandria" pitchFamily="2" charset="-78"/>
              </a:rPr>
              <a:t>Work out themes, arguments, and research gaps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38665" y="4663372"/>
            <a:ext cx="5025527" cy="1486369"/>
          </a:xfrm>
          <a:prstGeom prst="rect">
            <a:avLst/>
          </a:prstGeom>
        </p:spPr>
        <p:txBody>
          <a:bodyPr wrap="square">
            <a:spAutoFit/>
          </a:bodyPr>
          <a:lstStyle/>
          <a:p>
            <a:pPr marL="514350" indent="-514350" algn="ctr" rtl="1">
              <a:lnSpc>
                <a:spcPct val="150000"/>
              </a:lnSpc>
              <a:buFont typeface="+mj-lt"/>
              <a:buAutoNum type="arabicPeriod" startAt="3"/>
            </a:pPr>
            <a:r>
              <a:rPr lang="ar-SA" sz="3200" dirty="0">
                <a:solidFill>
                  <a:schemeClr val="accent6">
                    <a:lumMod val="50000"/>
                  </a:schemeClr>
                </a:solidFill>
                <a:latin typeface="Alexandria" pitchFamily="2" charset="-78"/>
                <a:cs typeface="Alexandria" pitchFamily="2" charset="-78"/>
              </a:rPr>
              <a:t>اعمل على المواضيع، الحجج، وفجوات البحث</a:t>
            </a:r>
          </a:p>
        </p:txBody>
      </p:sp>
      <p:pic>
        <p:nvPicPr>
          <p:cNvPr id="4098" name="Picture 2" descr="Types of research gaps in literature reviews">
            <a:extLst>
              <a:ext uri="{FF2B5EF4-FFF2-40B4-BE49-F238E27FC236}">
                <a16:creationId xmlns:a16="http://schemas.microsoft.com/office/drawing/2014/main" id="{9CC24176-44F3-B628-8266-88B9F816FFB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7887"/>
          <a:stretch/>
        </p:blipFill>
        <p:spPr bwMode="auto">
          <a:xfrm>
            <a:off x="6096000" y="1580573"/>
            <a:ext cx="5860648" cy="506200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5525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578736" y="1501031"/>
            <a:ext cx="11257413" cy="2226892"/>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dirty="0">
                <a:solidFill>
                  <a:srgbClr val="002060"/>
                </a:solidFill>
                <a:latin typeface="Alexandria" pitchFamily="2" charset="-78"/>
                <a:cs typeface="Alexandria" pitchFamily="2" charset="-78"/>
              </a:rPr>
              <a:t>Develop a </a:t>
            </a:r>
            <a:r>
              <a:rPr lang="en-US" dirty="0">
                <a:solidFill>
                  <a:srgbClr val="FF0000"/>
                </a:solidFill>
                <a:latin typeface="Alexandria" pitchFamily="2" charset="-78"/>
                <a:cs typeface="Alexandria" pitchFamily="2" charset="-78"/>
              </a:rPr>
              <a:t>connection</a:t>
            </a:r>
            <a:r>
              <a:rPr lang="en-US" dirty="0">
                <a:solidFill>
                  <a:srgbClr val="002060"/>
                </a:solidFill>
                <a:latin typeface="Alexandria" pitchFamily="2" charset="-78"/>
                <a:cs typeface="Alexandria" pitchFamily="2" charset="-78"/>
              </a:rPr>
              <a:t> between the sources you have gathered by reading and making notes. </a:t>
            </a:r>
          </a:p>
          <a:p>
            <a:pPr marL="457200" indent="-457200" algn="just">
              <a:lnSpc>
                <a:spcPct val="200000"/>
              </a:lnSpc>
              <a:buFont typeface="Arial" panose="020B0604020202020204" pitchFamily="34" charset="0"/>
              <a:buChar char="•"/>
            </a:pPr>
            <a:r>
              <a:rPr lang="en-US" dirty="0">
                <a:solidFill>
                  <a:srgbClr val="002060"/>
                </a:solidFill>
                <a:latin typeface="Alexandria" pitchFamily="2" charset="-78"/>
                <a:cs typeface="Alexandria" pitchFamily="2" charset="-78"/>
              </a:rPr>
              <a:t>A clear understanding of it will help you build up your argument, decide on a theme, and identify the gaps in the literature that you can fill in your research.</a:t>
            </a:r>
          </a:p>
          <a:p>
            <a:pPr algn="ctr">
              <a:lnSpc>
                <a:spcPct val="200000"/>
              </a:lnSpc>
            </a:pPr>
            <a:r>
              <a:rPr lang="en-US" dirty="0">
                <a:solidFill>
                  <a:schemeClr val="accent6">
                    <a:lumMod val="50000"/>
                  </a:schemeClr>
                </a:solidFill>
                <a:latin typeface="Alexandria" pitchFamily="2" charset="-78"/>
                <a:cs typeface="Alexandria" pitchFamily="2" charset="-78"/>
              </a:rPr>
              <a:t>This will also help you structure your literature review in the best manner.</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طور </a:t>
            </a:r>
            <a:r>
              <a:rPr lang="ar-SA" sz="2000" dirty="0">
                <a:solidFill>
                  <a:srgbClr val="FF0000"/>
                </a:solidFill>
                <a:latin typeface="Alexandria" pitchFamily="2" charset="-78"/>
                <a:cs typeface="Alexandria" pitchFamily="2" charset="-78"/>
              </a:rPr>
              <a:t>علاقة</a:t>
            </a:r>
            <a:r>
              <a:rPr lang="ar-SA" sz="2000" dirty="0">
                <a:solidFill>
                  <a:srgbClr val="002060"/>
                </a:solidFill>
                <a:latin typeface="Alexandria" pitchFamily="2" charset="-78"/>
                <a:cs typeface="Alexandria" pitchFamily="2" charset="-78"/>
              </a:rPr>
              <a:t> بين المصادر التي جمعتها من خلال القراءة وتدوين الملاحظات. </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فهم واضح لها سيساعدك على بناء حجتك، وتحديد موضوع، وتحديد الفجوات في الأدبيات التي يمكنك ملؤها في بحثك.</a:t>
            </a:r>
          </a:p>
          <a:p>
            <a:pPr algn="ctr" rtl="1">
              <a:lnSpc>
                <a:spcPct val="200000"/>
              </a:lnSpc>
            </a:pPr>
            <a:r>
              <a:rPr lang="ar-SA" sz="2000" dirty="0">
                <a:solidFill>
                  <a:schemeClr val="accent6">
                    <a:lumMod val="50000"/>
                  </a:schemeClr>
                </a:solidFill>
                <a:latin typeface="Alexandria" pitchFamily="2" charset="-78"/>
                <a:cs typeface="Alexandria" pitchFamily="2" charset="-78"/>
              </a:rPr>
              <a:t>سيساعدك ذلك أيضا في تنظيم مراجعة الأدبيات بأفضل طريقة.</a:t>
            </a:r>
          </a:p>
        </p:txBody>
      </p:sp>
    </p:spTree>
    <p:extLst>
      <p:ext uri="{BB962C8B-B14F-4D97-AF65-F5344CB8AC3E}">
        <p14:creationId xmlns:p14="http://schemas.microsoft.com/office/powerpoint/2010/main" val="1456844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3" y="1543299"/>
            <a:ext cx="5125950"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1" y="4218004"/>
            <a:ext cx="5125950"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821803" y="2373670"/>
            <a:ext cx="4664597" cy="747705"/>
          </a:xfrm>
          <a:prstGeom prst="rect">
            <a:avLst/>
          </a:prstGeom>
        </p:spPr>
        <p:txBody>
          <a:bodyPr wrap="square">
            <a:spAutoFit/>
          </a:bodyPr>
          <a:lstStyle/>
          <a:p>
            <a:pPr marL="514350" indent="-514350" algn="ctr">
              <a:lnSpc>
                <a:spcPct val="150000"/>
              </a:lnSpc>
              <a:buFont typeface="+mj-lt"/>
              <a:buAutoNum type="arabicPeriod" startAt="4"/>
            </a:pPr>
            <a:r>
              <a:rPr lang="en-US" sz="3200" dirty="0">
                <a:solidFill>
                  <a:schemeClr val="accent6">
                    <a:lumMod val="50000"/>
                  </a:schemeClr>
                </a:solidFill>
                <a:latin typeface="Alexandria" pitchFamily="2" charset="-78"/>
                <a:cs typeface="Alexandria" pitchFamily="2" charset="-78"/>
              </a:rPr>
              <a:t>Prepare an outline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38665" y="4802272"/>
            <a:ext cx="5025527" cy="747705"/>
          </a:xfrm>
          <a:prstGeom prst="rect">
            <a:avLst/>
          </a:prstGeom>
        </p:spPr>
        <p:txBody>
          <a:bodyPr wrap="square">
            <a:spAutoFit/>
          </a:bodyPr>
          <a:lstStyle/>
          <a:p>
            <a:pPr marL="514350" indent="-514350" algn="ctr" rtl="1">
              <a:lnSpc>
                <a:spcPct val="150000"/>
              </a:lnSpc>
              <a:buFont typeface="+mj-lt"/>
              <a:buAutoNum type="arabicPeriod" startAt="4"/>
            </a:pPr>
            <a:r>
              <a:rPr lang="ar-SA" sz="3200" dirty="0">
                <a:solidFill>
                  <a:schemeClr val="accent6">
                    <a:lumMod val="50000"/>
                  </a:schemeClr>
                </a:solidFill>
                <a:latin typeface="Alexandria" pitchFamily="2" charset="-78"/>
                <a:cs typeface="Alexandria" pitchFamily="2" charset="-78"/>
              </a:rPr>
              <a:t>أعد مخططا</a:t>
            </a:r>
          </a:p>
        </p:txBody>
      </p:sp>
      <p:pic>
        <p:nvPicPr>
          <p:cNvPr id="3074" name="Picture 2" descr="8+ Outline Examples | Examples.com">
            <a:extLst>
              <a:ext uri="{FF2B5EF4-FFF2-40B4-BE49-F238E27FC236}">
                <a16:creationId xmlns:a16="http://schemas.microsoft.com/office/drawing/2014/main" id="{59695B33-2F53-5957-CA44-01B5A96A51D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5650" t="8549" r="5422" b="11519"/>
          <a:stretch/>
        </p:blipFill>
        <p:spPr bwMode="auto">
          <a:xfrm>
            <a:off x="6238754" y="1531911"/>
            <a:ext cx="5285622" cy="5139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226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578736" y="1501031"/>
            <a:ext cx="11257413" cy="2345450"/>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1900" dirty="0">
                <a:solidFill>
                  <a:srgbClr val="002060"/>
                </a:solidFill>
                <a:latin typeface="Alexandria" pitchFamily="2" charset="-78"/>
                <a:cs typeface="Alexandria" pitchFamily="2" charset="-78"/>
              </a:rPr>
              <a:t>Depending on the length of your literature review, you can adopt one or a combination of several different strategies to prepare an outline for your literature review. </a:t>
            </a:r>
          </a:p>
          <a:p>
            <a:pPr marL="457200" indent="-457200" algn="just">
              <a:lnSpc>
                <a:spcPct val="200000"/>
              </a:lnSpc>
              <a:buFont typeface="Arial" panose="020B0604020202020204" pitchFamily="34" charset="0"/>
              <a:buChar char="•"/>
            </a:pPr>
            <a:r>
              <a:rPr lang="en-US" sz="1900" dirty="0">
                <a:solidFill>
                  <a:srgbClr val="FF0000"/>
                </a:solidFill>
                <a:latin typeface="Alexandria" pitchFamily="2" charset="-78"/>
                <a:cs typeface="Alexandria" pitchFamily="2" charset="-78"/>
              </a:rPr>
              <a:t>For example</a:t>
            </a:r>
            <a:r>
              <a:rPr lang="en-US" sz="1900" dirty="0">
                <a:solidFill>
                  <a:srgbClr val="002060"/>
                </a:solidFill>
                <a:latin typeface="Alexandria" pitchFamily="2" charset="-78"/>
                <a:cs typeface="Alexandria" pitchFamily="2" charset="-78"/>
              </a:rPr>
              <a:t>, you can discuss each theme chronologically for a thematic literature review.</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اعتمادا على طول مراجعة الأدبيات الخاصة بك، يمكنك اعتماد استراتيجية واحدة أو مزيج من عدة استراتيجيات مختلفة لإعداد مخطط لمراجعة الأدبيات الخاصة بك. </a:t>
            </a:r>
            <a:endParaRPr lang="en-US" sz="2000" dirty="0">
              <a:solidFill>
                <a:srgbClr val="002060"/>
              </a:solidFill>
              <a:latin typeface="Alexandria" pitchFamily="2" charset="-78"/>
              <a:cs typeface="Alexandria" pitchFamily="2" charset="-78"/>
            </a:endParaRPr>
          </a:p>
          <a:p>
            <a:pPr marL="342900" indent="-342900" algn="just" rtl="1">
              <a:lnSpc>
                <a:spcPct val="200000"/>
              </a:lnSpc>
              <a:buFont typeface="Arial" panose="020B0604020202020204" pitchFamily="34" charset="0"/>
              <a:buChar char="•"/>
            </a:pPr>
            <a:r>
              <a:rPr lang="ar-SA" sz="2000" dirty="0">
                <a:solidFill>
                  <a:srgbClr val="FF0000"/>
                </a:solidFill>
                <a:latin typeface="Alexandria" pitchFamily="2" charset="-78"/>
                <a:cs typeface="Alexandria" pitchFamily="2" charset="-78"/>
              </a:rPr>
              <a:t>على سبيل المثال</a:t>
            </a:r>
            <a:r>
              <a:rPr lang="ar-SA" sz="2000" dirty="0">
                <a:solidFill>
                  <a:srgbClr val="002060"/>
                </a:solidFill>
                <a:latin typeface="Alexandria" pitchFamily="2" charset="-78"/>
                <a:cs typeface="Alexandria" pitchFamily="2" charset="-78"/>
              </a:rPr>
              <a:t>، يمكنك مناقشة كل موضوع زمنيا لمراجعة أدبيات موضوعية.</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869382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3" y="1543299"/>
            <a:ext cx="5125950"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1" y="4218004"/>
            <a:ext cx="5125950"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38665" y="2074287"/>
            <a:ext cx="4757194" cy="1486369"/>
          </a:xfrm>
          <a:prstGeom prst="rect">
            <a:avLst/>
          </a:prstGeom>
        </p:spPr>
        <p:txBody>
          <a:bodyPr wrap="square">
            <a:spAutoFit/>
          </a:bodyPr>
          <a:lstStyle/>
          <a:p>
            <a:pPr marL="514350" indent="-514350" algn="ctr">
              <a:lnSpc>
                <a:spcPct val="150000"/>
              </a:lnSpc>
              <a:buFont typeface="+mj-lt"/>
              <a:buAutoNum type="arabicPeriod" startAt="5"/>
            </a:pPr>
            <a:r>
              <a:rPr lang="en-US" sz="3200" dirty="0">
                <a:solidFill>
                  <a:schemeClr val="accent6">
                    <a:lumMod val="50000"/>
                  </a:schemeClr>
                </a:solidFill>
                <a:latin typeface="Alexandria" pitchFamily="2" charset="-78"/>
                <a:cs typeface="Alexandria" pitchFamily="2" charset="-78"/>
              </a:rPr>
              <a:t>Start writing the Literature review</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38665" y="4698098"/>
            <a:ext cx="5025527" cy="1486369"/>
          </a:xfrm>
          <a:prstGeom prst="rect">
            <a:avLst/>
          </a:prstGeom>
        </p:spPr>
        <p:txBody>
          <a:bodyPr wrap="square">
            <a:spAutoFit/>
          </a:bodyPr>
          <a:lstStyle/>
          <a:p>
            <a:pPr marL="514350" indent="-514350" algn="ctr" rtl="1">
              <a:lnSpc>
                <a:spcPct val="150000"/>
              </a:lnSpc>
              <a:buFont typeface="+mj-lt"/>
              <a:buAutoNum type="arabicPeriod" startAt="5"/>
            </a:pPr>
            <a:r>
              <a:rPr lang="ar-SA" sz="3200" dirty="0">
                <a:solidFill>
                  <a:schemeClr val="accent6">
                    <a:lumMod val="50000"/>
                  </a:schemeClr>
                </a:solidFill>
                <a:latin typeface="Alexandria" pitchFamily="2" charset="-78"/>
                <a:cs typeface="Alexandria" pitchFamily="2" charset="-78"/>
              </a:rPr>
              <a:t>ابدأ بكتابة مراجعة الأدبيات</a:t>
            </a:r>
          </a:p>
        </p:txBody>
      </p:sp>
      <p:pic>
        <p:nvPicPr>
          <p:cNvPr id="2050" name="Picture 2" descr="Literature Review — Qualitative Research Blog for PhD Students | Methods,  Analysis, Methodology &amp; Writing — Degree Doctor®">
            <a:extLst>
              <a:ext uri="{FF2B5EF4-FFF2-40B4-BE49-F238E27FC236}">
                <a16:creationId xmlns:a16="http://schemas.microsoft.com/office/drawing/2014/main" id="{BC9F208A-E347-AFDE-65B8-D7814C0661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543299"/>
            <a:ext cx="5457757" cy="5143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4602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As we discussed in the beginning, your literature review comprises 3 major steps, including the introduction, the main body, and the conclusion. </a:t>
            </a:r>
          </a:p>
          <a:p>
            <a:pPr marL="457200" indent="-457200" algn="just">
              <a:lnSpc>
                <a:spcPct val="200000"/>
              </a:lnSpc>
              <a:buFont typeface="Arial" panose="020B0604020202020204" pitchFamily="34" charset="0"/>
              <a:buChar char="•"/>
            </a:pPr>
            <a:r>
              <a:rPr lang="en-US" sz="2000" dirty="0">
                <a:solidFill>
                  <a:srgbClr val="FF0000"/>
                </a:solidFill>
                <a:latin typeface="Alexandria" pitchFamily="2" charset="-78"/>
                <a:cs typeface="Alexandria" pitchFamily="2" charset="-78"/>
              </a:rPr>
              <a:t>The introduction </a:t>
            </a:r>
            <a:r>
              <a:rPr lang="en-US" sz="2000" dirty="0">
                <a:solidFill>
                  <a:srgbClr val="002060"/>
                </a:solidFill>
                <a:latin typeface="Alexandria" pitchFamily="2" charset="-78"/>
                <a:cs typeface="Alexandria" pitchFamily="2" charset="-78"/>
              </a:rPr>
              <a:t>part of your literature review should give a clear and concise image of the following part and what you aim to achieve in it. </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كما ناقشنا في البداية، تتكون مراجعتك الأدبية من 3 خطوات رئيسية، تشمل المقدمة، والجسم الرئيسي، والخاتمة. </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يجب أن يعطي جزء </a:t>
            </a:r>
            <a:r>
              <a:rPr lang="ar-SA" sz="2000" dirty="0">
                <a:solidFill>
                  <a:srgbClr val="FF0000"/>
                </a:solidFill>
                <a:latin typeface="Alexandria" pitchFamily="2" charset="-78"/>
                <a:cs typeface="Alexandria" pitchFamily="2" charset="-78"/>
              </a:rPr>
              <a:t>المقدمة</a:t>
            </a:r>
            <a:r>
              <a:rPr lang="ar-SA" sz="2000" dirty="0">
                <a:solidFill>
                  <a:srgbClr val="002060"/>
                </a:solidFill>
                <a:latin typeface="Alexandria" pitchFamily="2" charset="-78"/>
                <a:cs typeface="Alexandria" pitchFamily="2" charset="-78"/>
              </a:rPr>
              <a:t> من مراجعة الأدبيات صورة واضحة وموجزة للجزء التالي وما تهدف إلى تحقيقه فيه.</a:t>
            </a:r>
          </a:p>
        </p:txBody>
      </p:sp>
    </p:spTree>
    <p:extLst>
      <p:ext uri="{BB962C8B-B14F-4D97-AF65-F5344CB8AC3E}">
        <p14:creationId xmlns:p14="http://schemas.microsoft.com/office/powerpoint/2010/main" val="3719239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Literature review</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مراجعة الأدبيات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The </a:t>
            </a:r>
            <a:r>
              <a:rPr lang="en-US" sz="2000" dirty="0">
                <a:solidFill>
                  <a:srgbClr val="FF0000"/>
                </a:solidFill>
                <a:latin typeface="Alexandria" pitchFamily="2" charset="-78"/>
                <a:cs typeface="Alexandria" pitchFamily="2" charset="-78"/>
              </a:rPr>
              <a:t>main body </a:t>
            </a:r>
            <a:r>
              <a:rPr lang="en-US" sz="2000" dirty="0">
                <a:solidFill>
                  <a:srgbClr val="002060"/>
                </a:solidFill>
                <a:latin typeface="Alexandria" pitchFamily="2" charset="-78"/>
                <a:cs typeface="Alexandria" pitchFamily="2" charset="-78"/>
              </a:rPr>
              <a:t>can be divided into subsections depending on the length of your literature review. You can use subheadings for each theme, era, and methodological approach that you are about to discuss in it. </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In the </a:t>
            </a:r>
            <a:r>
              <a:rPr lang="en-US" sz="2000" dirty="0">
                <a:solidFill>
                  <a:srgbClr val="FF0000"/>
                </a:solidFill>
                <a:latin typeface="Alexandria" pitchFamily="2" charset="-78"/>
                <a:cs typeface="Alexandria" pitchFamily="2" charset="-78"/>
              </a:rPr>
              <a:t>conclusion</a:t>
            </a:r>
            <a:r>
              <a:rPr lang="en-US" sz="2000" dirty="0">
                <a:solidFill>
                  <a:srgbClr val="002060"/>
                </a:solidFill>
                <a:latin typeface="Alexandria" pitchFamily="2" charset="-78"/>
                <a:cs typeface="Alexandria" pitchFamily="2" charset="-78"/>
              </a:rPr>
              <a:t> section, you should summarize your key findings and provide insight into the significance of your research.</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يمكن تقسيم </a:t>
            </a:r>
            <a:r>
              <a:rPr lang="ar-SA" sz="2000" dirty="0">
                <a:solidFill>
                  <a:srgbClr val="FF0000"/>
                </a:solidFill>
                <a:latin typeface="Alexandria" pitchFamily="2" charset="-78"/>
                <a:cs typeface="Alexandria" pitchFamily="2" charset="-78"/>
              </a:rPr>
              <a:t>المحتوى الرئيسي </a:t>
            </a:r>
            <a:r>
              <a:rPr lang="ar-SA" sz="2000" dirty="0">
                <a:solidFill>
                  <a:srgbClr val="002060"/>
                </a:solidFill>
                <a:latin typeface="Alexandria" pitchFamily="2" charset="-78"/>
                <a:cs typeface="Alexandria" pitchFamily="2" charset="-78"/>
              </a:rPr>
              <a:t>إلى أقسام فرعية حسب طول مراجعة الأدبيات الخاصة بك. يمكنك استخدام العناوين الفرعية لكل موضوع أو عصر أو نهج منهجي ستناقشه فيه. </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في قسم </a:t>
            </a:r>
            <a:r>
              <a:rPr lang="ar-SA" sz="2000" dirty="0">
                <a:solidFill>
                  <a:srgbClr val="FF0000"/>
                </a:solidFill>
                <a:latin typeface="Alexandria" pitchFamily="2" charset="-78"/>
                <a:cs typeface="Alexandria" pitchFamily="2" charset="-78"/>
              </a:rPr>
              <a:t>الخاتمة</a:t>
            </a:r>
            <a:r>
              <a:rPr lang="ar-SA" sz="2000" dirty="0">
                <a:solidFill>
                  <a:srgbClr val="002060"/>
                </a:solidFill>
                <a:latin typeface="Alexandria" pitchFamily="2" charset="-78"/>
                <a:cs typeface="Alexandria" pitchFamily="2" charset="-78"/>
              </a:rPr>
              <a:t>، يجب أن تلخص نتائجك الرئيسية وتقدم رؤى حول أهمية بحثك.</a:t>
            </a:r>
          </a:p>
        </p:txBody>
      </p:sp>
    </p:spTree>
    <p:extLst>
      <p:ext uri="{BB962C8B-B14F-4D97-AF65-F5344CB8AC3E}">
        <p14:creationId xmlns:p14="http://schemas.microsoft.com/office/powerpoint/2010/main" val="1055313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6F75B-386F-F6D0-261D-2FC7AB6965F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0D6006B7-1566-7A23-D5A1-F88989F7F8CC}"/>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595E2D4D-B0D9-9292-265B-5E2E9FFF016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F42F40A2-B3A4-63BA-B311-8C9223CEA481}"/>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a:extLst>
              <a:ext uri="{FF2B5EF4-FFF2-40B4-BE49-F238E27FC236}">
                <a16:creationId xmlns:a16="http://schemas.microsoft.com/office/drawing/2014/main" id="{9527B082-662D-F42E-04DD-FED2AE0054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05584B13-21CC-7FBD-3C7B-D8034B044B40}"/>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0FCD72C7-F94E-083B-0E08-E1FF8426A0A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049967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15839</TotalTime>
  <Words>4928</Words>
  <Application>Microsoft Office PowerPoint</Application>
  <PresentationFormat>Widescreen</PresentationFormat>
  <Paragraphs>425</Paragraphs>
  <Slides>46</Slides>
  <Notes>43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Alexandria</vt:lpstr>
      <vt:lpstr>Calibri</vt:lpstr>
      <vt:lpstr>Alexandria Light</vt:lpstr>
      <vt:lpstr>Aptos</vt:lpstr>
      <vt:lpstr>Wingdings 2</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1311</cp:revision>
  <dcterms:created xsi:type="dcterms:W3CDTF">2023-04-29T09:08:00Z</dcterms:created>
  <dcterms:modified xsi:type="dcterms:W3CDTF">2026-07-13T16:51:55Z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