
<file path=[Content_Types].xml><?xml version="1.0" encoding="utf-8"?>
<Types xmlns="http://schemas.openxmlformats.org/package/2006/content-types">
  <Default Extension="png" ContentType="image/png"/>
  <Default Extension="svg" ContentType="image/svg+xml"/>
  <Default Extension="jpeg" ContentType="image/jpeg"/>
  <Default Extension="webp" ContentType="image/png"/>
  <Default Extension="rels" ContentType="application/vnd.openxmlformats-package.relationships+xml"/>
  <Default Extension="xml" ContentType="application/xml"/>
  <Default Extension="jpg" ContentType="image/jpeg"/>
  <Default Extension="avif" ContentType="image/p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tags/tag6.xml" ContentType="application/vnd.openxmlformats-officedocument.presentationml.tags+xml"/>
  <Override PartName="/ppt/media/image16.jpg" ContentType="image/png"/>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7.xml" ContentType="application/vnd.openxmlformats-officedocument.presentationml.tags+xml"/>
  <Override PartName="/ppt/notesSlides/notesSlide20.xml" ContentType="application/vnd.openxmlformats-officedocument.presentationml.notesSlide+xml"/>
  <Override PartName="/ppt/tags/tag8.xml" ContentType="application/vnd.openxmlformats-officedocument.presentationml.tags+xml"/>
  <Override PartName="/ppt/notesSlides/notesSlide21.xml" ContentType="application/vnd.openxmlformats-officedocument.presentationml.notesSlide+xml"/>
  <Override PartName="/ppt/tags/tag9.xml" ContentType="application/vnd.openxmlformats-officedocument.presentationml.tags+xml"/>
  <Override PartName="/ppt/notesSlides/notesSlide22.xml" ContentType="application/vnd.openxmlformats-officedocument.presentationml.notesSlide+xml"/>
  <Override PartName="/ppt/tags/tag10.xml" ContentType="application/vnd.openxmlformats-officedocument.presentationml.tags+xml"/>
  <Override PartName="/ppt/notesSlides/notesSlide23.xml" ContentType="application/vnd.openxmlformats-officedocument.presentationml.notesSlide+xml"/>
  <Override PartName="/ppt/tags/tag11.xml" ContentType="application/vnd.openxmlformats-officedocument.presentationml.tags+xml"/>
  <Override PartName="/ppt/notesSlides/notesSlide24.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notesSlides/notesSlide25.xml" ContentType="application/vnd.openxmlformats-officedocument.presentationml.notesSlide+xml"/>
  <Override PartName="/ppt/tags/tag14.xml" ContentType="application/vnd.openxmlformats-officedocument.presentationml.tags+xml"/>
  <Override PartName="/ppt/notesSlides/notesSlide26.xml" ContentType="application/vnd.openxmlformats-officedocument.presentationml.notesSlide+xml"/>
  <Override PartName="/ppt/tags/tag15.xml" ContentType="application/vnd.openxmlformats-officedocument.presentationml.tags+xml"/>
  <Override PartName="/ppt/notesSlides/notesSlide27.xml" ContentType="application/vnd.openxmlformats-officedocument.presentationml.notesSlide+xml"/>
  <Override PartName="/ppt/tags/tag16.xml" ContentType="application/vnd.openxmlformats-officedocument.presentationml.tags+xml"/>
  <Override PartName="/ppt/notesSlides/notesSlide28.xml" ContentType="application/vnd.openxmlformats-officedocument.presentationml.notesSlide+xml"/>
  <Override PartName="/ppt/tags/tag17.xml" ContentType="application/vnd.openxmlformats-officedocument.presentationml.tags+xml"/>
  <Override PartName="/ppt/notesSlides/notesSlide29.xml" ContentType="application/vnd.openxmlformats-officedocument.presentationml.notesSlide+xml"/>
  <Override PartName="/ppt/tags/tag18.xml" ContentType="application/vnd.openxmlformats-officedocument.presentationml.tags+xml"/>
  <Override PartName="/ppt/notesSlides/notesSlide30.xml" ContentType="application/vnd.openxmlformats-officedocument.presentationml.notesSlide+xml"/>
  <Override PartName="/ppt/tags/tag19.xml" ContentType="application/vnd.openxmlformats-officedocument.presentationml.tags+xml"/>
  <Override PartName="/ppt/notesSlides/notesSlide31.xml" ContentType="application/vnd.openxmlformats-officedocument.presentationml.notesSlide+xml"/>
  <Override PartName="/ppt/tags/tag20.xml" ContentType="application/vnd.openxmlformats-officedocument.presentationml.tags+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770" r:id="rId5"/>
    <p:sldId id="720" r:id="rId6"/>
    <p:sldId id="784" r:id="rId7"/>
    <p:sldId id="717" r:id="rId8"/>
    <p:sldId id="718" r:id="rId9"/>
    <p:sldId id="702" r:id="rId10"/>
    <p:sldId id="776" r:id="rId11"/>
    <p:sldId id="789" r:id="rId12"/>
    <p:sldId id="774" r:id="rId13"/>
    <p:sldId id="775" r:id="rId14"/>
    <p:sldId id="794" r:id="rId15"/>
    <p:sldId id="706" r:id="rId16"/>
    <p:sldId id="780" r:id="rId17"/>
    <p:sldId id="777" r:id="rId18"/>
    <p:sldId id="802" r:id="rId19"/>
    <p:sldId id="778" r:id="rId20"/>
    <p:sldId id="808" r:id="rId21"/>
    <p:sldId id="687" r:id="rId22"/>
    <p:sldId id="805" r:id="rId23"/>
    <p:sldId id="806" r:id="rId24"/>
    <p:sldId id="803" r:id="rId25"/>
    <p:sldId id="804" r:id="rId26"/>
    <p:sldId id="809" r:id="rId27"/>
    <p:sldId id="807" r:id="rId28"/>
    <p:sldId id="704" r:id="rId29"/>
    <p:sldId id="772" r:id="rId30"/>
    <p:sldId id="760" r:id="rId31"/>
    <p:sldId id="763" r:id="rId32"/>
    <p:sldId id="796" r:id="rId33"/>
    <p:sldId id="797" r:id="rId34"/>
    <p:sldId id="795" r:id="rId35"/>
    <p:sldId id="686" r:id="rId36"/>
    <p:sldId id="801" r:id="rId37"/>
    <p:sldId id="726" r:id="rId38"/>
    <p:sldId id="800" r:id="rId39"/>
    <p:sldId id="811" r:id="rId40"/>
    <p:sldId id="812" r:id="rId41"/>
    <p:sldId id="731" r:id="rId42"/>
    <p:sldId id="81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70"/>
            <p14:sldId id="720"/>
            <p14:sldId id="784"/>
            <p14:sldId id="717"/>
            <p14:sldId id="718"/>
            <p14:sldId id="702"/>
            <p14:sldId id="776"/>
            <p14:sldId id="789"/>
            <p14:sldId id="774"/>
            <p14:sldId id="775"/>
            <p14:sldId id="794"/>
            <p14:sldId id="706"/>
            <p14:sldId id="780"/>
            <p14:sldId id="777"/>
            <p14:sldId id="802"/>
            <p14:sldId id="778"/>
            <p14:sldId id="808"/>
            <p14:sldId id="687"/>
            <p14:sldId id="805"/>
            <p14:sldId id="806"/>
            <p14:sldId id="803"/>
            <p14:sldId id="804"/>
            <p14:sldId id="809"/>
            <p14:sldId id="807"/>
            <p14:sldId id="704"/>
            <p14:sldId id="772"/>
            <p14:sldId id="760"/>
            <p14:sldId id="763"/>
            <p14:sldId id="796"/>
            <p14:sldId id="797"/>
            <p14:sldId id="795"/>
            <p14:sldId id="686"/>
            <p14:sldId id="801"/>
            <p14:sldId id="726"/>
            <p14:sldId id="800"/>
            <p14:sldId id="811"/>
            <p14:sldId id="812"/>
            <p14:sldId id="731"/>
            <p14:sldId id="81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59"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3F3F4"/>
    <a:srgbClr val="2D3956"/>
    <a:srgbClr val="0A1F61"/>
    <a:srgbClr val="8E5A6D"/>
    <a:srgbClr val="669BBC"/>
    <a:srgbClr val="FAC748"/>
    <a:srgbClr val="852F4A"/>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869" autoAdjust="0"/>
    <p:restoredTop sz="93772" autoAdjust="0"/>
  </p:normalViewPr>
  <p:slideViewPr>
    <p:cSldViewPr snapToGrid="0" showGuides="1">
      <p:cViewPr varScale="1">
        <p:scale>
          <a:sx n="87" d="100"/>
          <a:sy n="87" d="100"/>
        </p:scale>
        <p:origin x="72" y="48"/>
      </p:cViewPr>
      <p:guideLst>
        <p:guide orient="horz" pos="2159"/>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11/16/2025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19985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89968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842012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86793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641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11/16/2025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11/16/2025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9.webp"/><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6.png"/><Relationship Id="rId4" Type="http://schemas.openxmlformats.org/officeDocument/2006/relationships/image" Target="../media/image11.jp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2.xml"/><Relationship Id="rId1" Type="http://schemas.openxmlformats.org/officeDocument/2006/relationships/tags" Target="../tags/tag3.xml"/><Relationship Id="rId4" Type="http://schemas.openxmlformats.org/officeDocument/2006/relationships/image" Target="../media/image12.webp"/></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ags" Target="../tags/tag4.xml"/><Relationship Id="rId5" Type="http://schemas.openxmlformats.org/officeDocument/2006/relationships/image" Target="../media/image6.png"/><Relationship Id="rId4" Type="http://schemas.openxmlformats.org/officeDocument/2006/relationships/image" Target="../media/image14.webp"/></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3.xml"/><Relationship Id="rId1" Type="http://schemas.openxmlformats.org/officeDocument/2006/relationships/tags" Target="../tags/tag5.xml"/><Relationship Id="rId5" Type="http://schemas.openxmlformats.org/officeDocument/2006/relationships/image" Target="../media/image6.png"/><Relationship Id="rId4" Type="http://schemas.openxmlformats.org/officeDocument/2006/relationships/image" Target="../media/image15.jpg"/></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Layout" Target="../slideLayouts/slideLayout12.xml"/><Relationship Id="rId1" Type="http://schemas.openxmlformats.org/officeDocument/2006/relationships/tags" Target="../tags/tag6.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watch?v=R0_G80FLDuo"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9.webp"/><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shorts/dX2w0hutuFw"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webp"/><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shorts/wgmzoVAkpvM"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instagram.com/reels/DJ9gF9syekw"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5.webp"/><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26.webp"/><Relationship Id="rId2" Type="http://schemas.openxmlformats.org/officeDocument/2006/relationships/notesSlide" Target="../notesSlides/notesSlide17.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tiktok.com/@gt_2g2/video/7320112084165889287"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7.webp"/><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shorts/nVsWxKEvBJc"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9.xml"/><Relationship Id="rId1" Type="http://schemas.openxmlformats.org/officeDocument/2006/relationships/slideLayout" Target="../slideLayouts/slideLayout13.xml"/><Relationship Id="rId5" Type="http://schemas.openxmlformats.org/officeDocument/2006/relationships/hyperlink" Target="https://www.youtube.com/shorts/JUW72Ix4f8U" TargetMode="Externa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2.xml"/><Relationship Id="rId1" Type="http://schemas.openxmlformats.org/officeDocument/2006/relationships/tags" Target="../tags/tag7.xml"/><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3.xml"/><Relationship Id="rId1" Type="http://schemas.openxmlformats.org/officeDocument/2006/relationships/tags" Target="../tags/tag8.xml"/><Relationship Id="rId5" Type="http://schemas.openxmlformats.org/officeDocument/2006/relationships/image" Target="../media/image6.png"/><Relationship Id="rId4" Type="http://schemas.openxmlformats.org/officeDocument/2006/relationships/image" Target="../media/image31.jpe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3.xml"/><Relationship Id="rId1" Type="http://schemas.openxmlformats.org/officeDocument/2006/relationships/tags" Target="../tags/tag9.xml"/><Relationship Id="rId5" Type="http://schemas.openxmlformats.org/officeDocument/2006/relationships/image" Target="../media/image6.png"/><Relationship Id="rId4" Type="http://schemas.openxmlformats.org/officeDocument/2006/relationships/image" Target="../media/image32.jp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3.xml"/><Relationship Id="rId1" Type="http://schemas.openxmlformats.org/officeDocument/2006/relationships/tags" Target="../tags/tag10.xml"/><Relationship Id="rId5" Type="http://schemas.openxmlformats.org/officeDocument/2006/relationships/image" Target="../media/image6.png"/><Relationship Id="rId4" Type="http://schemas.openxmlformats.org/officeDocument/2006/relationships/image" Target="../media/image33.webp"/></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3.xml"/><Relationship Id="rId1" Type="http://schemas.openxmlformats.org/officeDocument/2006/relationships/tags" Target="../tags/tag11.xml"/><Relationship Id="rId6" Type="http://schemas.openxmlformats.org/officeDocument/2006/relationships/image" Target="../media/image35.png"/><Relationship Id="rId5" Type="http://schemas.openxmlformats.org/officeDocument/2006/relationships/image" Target="../media/image6.png"/><Relationship Id="rId4" Type="http://schemas.openxmlformats.org/officeDocument/2006/relationships/image" Target="../media/image34.png"/></Relationships>
</file>

<file path=ppt/slides/_rels/slide31.xml.rels><?xml version="1.0" encoding="UTF-8" standalone="yes"?>
<Relationships xmlns="http://schemas.openxmlformats.org/package/2006/relationships"><Relationship Id="rId3" Type="http://schemas.openxmlformats.org/officeDocument/2006/relationships/image" Target="../media/image36.webp"/><Relationship Id="rId2" Type="http://schemas.openxmlformats.org/officeDocument/2006/relationships/slideLayout" Target="../slideLayouts/slideLayout12.xml"/><Relationship Id="rId1" Type="http://schemas.openxmlformats.org/officeDocument/2006/relationships/tags" Target="../tags/tag12.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3.xml"/><Relationship Id="rId1" Type="http://schemas.openxmlformats.org/officeDocument/2006/relationships/tags" Target="../tags/tag13.xml"/><Relationship Id="rId5" Type="http://schemas.openxmlformats.org/officeDocument/2006/relationships/image" Target="../media/image6.png"/><Relationship Id="rId4" Type="http://schemas.openxmlformats.org/officeDocument/2006/relationships/image" Target="../media/image37.jp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3.xml"/><Relationship Id="rId1" Type="http://schemas.openxmlformats.org/officeDocument/2006/relationships/tags" Target="../tags/tag14.xml"/><Relationship Id="rId5" Type="http://schemas.openxmlformats.org/officeDocument/2006/relationships/image" Target="../media/image6.png"/><Relationship Id="rId4" Type="http://schemas.openxmlformats.org/officeDocument/2006/relationships/image" Target="../media/image38.jp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3.xml"/><Relationship Id="rId1" Type="http://schemas.openxmlformats.org/officeDocument/2006/relationships/tags" Target="../tags/tag15.xml"/><Relationship Id="rId5" Type="http://schemas.openxmlformats.org/officeDocument/2006/relationships/image" Target="../media/image6.png"/><Relationship Id="rId4" Type="http://schemas.openxmlformats.org/officeDocument/2006/relationships/image" Target="../media/image39.avif"/></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3.xml"/><Relationship Id="rId1" Type="http://schemas.openxmlformats.org/officeDocument/2006/relationships/tags" Target="../tags/tag16.xml"/><Relationship Id="rId5" Type="http://schemas.openxmlformats.org/officeDocument/2006/relationships/image" Target="../media/image6.png"/><Relationship Id="rId4" Type="http://schemas.openxmlformats.org/officeDocument/2006/relationships/image" Target="../media/image26.webp"/></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3.xml"/><Relationship Id="rId1" Type="http://schemas.openxmlformats.org/officeDocument/2006/relationships/tags" Target="../tags/tag17.xml"/><Relationship Id="rId5" Type="http://schemas.openxmlformats.org/officeDocument/2006/relationships/image" Target="../media/image6.png"/><Relationship Id="rId4" Type="http://schemas.openxmlformats.org/officeDocument/2006/relationships/image" Target="../media/image40.jp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3.xml"/><Relationship Id="rId1" Type="http://schemas.openxmlformats.org/officeDocument/2006/relationships/tags" Target="../tags/tag18.xml"/><Relationship Id="rId6" Type="http://schemas.openxmlformats.org/officeDocument/2006/relationships/image" Target="../media/image6.png"/><Relationship Id="rId5" Type="http://schemas.openxmlformats.org/officeDocument/2006/relationships/hyperlink" Target="https://www.youtube.com/watch?v=K7j4_r9OQX0" TargetMode="External"/><Relationship Id="rId4" Type="http://schemas.openxmlformats.org/officeDocument/2006/relationships/image" Target="../media/image41.jpe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3.xml"/><Relationship Id="rId1" Type="http://schemas.openxmlformats.org/officeDocument/2006/relationships/tags" Target="../tags/tag19.xml"/><Relationship Id="rId5" Type="http://schemas.openxmlformats.org/officeDocument/2006/relationships/image" Target="../media/image6.png"/><Relationship Id="rId4" Type="http://schemas.openxmlformats.org/officeDocument/2006/relationships/image" Target="../media/image42.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2.xml"/><Relationship Id="rId7" Type="http://schemas.openxmlformats.org/officeDocument/2006/relationships/image" Target="../media/image6.png"/><Relationship Id="rId2" Type="http://schemas.openxmlformats.org/officeDocument/2006/relationships/slideLayout" Target="../slideLayouts/slideLayout13.xml"/><Relationship Id="rId1" Type="http://schemas.openxmlformats.org/officeDocument/2006/relationships/tags" Target="../tags/tag20.xml"/><Relationship Id="rId6" Type="http://schemas.openxmlformats.org/officeDocument/2006/relationships/hyperlink" Target="https://www.youtube.com/watch?v=PJLGyzggNZ8" TargetMode="External"/><Relationship Id="rId5" Type="http://schemas.openxmlformats.org/officeDocument/2006/relationships/hyperlink" Target="https://www.youtube.com/watch?v=o_yp2L4IQEo&amp;list=PLSh8xZzxAUlsLRScOeFoVCCFin_gFtxR6" TargetMode="External"/><Relationship Id="rId4" Type="http://schemas.openxmlformats.org/officeDocument/2006/relationships/image" Target="../media/image43.jpeg"/></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4.xml"/><Relationship Id="rId6" Type="http://schemas.openxmlformats.org/officeDocument/2006/relationships/image" Target="../media/image47.png"/><Relationship Id="rId5" Type="http://schemas.openxmlformats.org/officeDocument/2006/relationships/image" Target="../media/image46.jpeg"/><Relationship Id="rId4" Type="http://schemas.openxmlformats.org/officeDocument/2006/relationships/image" Target="../media/image5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3152" y="5888443"/>
            <a:ext cx="240487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SA" sz="2800" b="1" dirty="0" smtClean="0">
                <a:solidFill>
                  <a:schemeClr val="bg1"/>
                </a:solidFill>
                <a:latin typeface="Alexandria" charset="0"/>
                <a:cs typeface="Alexandria" charset="0"/>
              </a:rPr>
              <a:t>8</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004315" y="2485591"/>
            <a:ext cx="2257632" cy="707886"/>
          </a:xfrm>
          <a:prstGeom prst="rect">
            <a:avLst/>
          </a:prstGeom>
          <a:noFill/>
        </p:spPr>
        <p:txBody>
          <a:bodyPr wrap="square" rtlCol="0">
            <a:spAutoFit/>
          </a:bodyPr>
          <a:lstStyle/>
          <a:p>
            <a:r>
              <a:rPr lang="ar-SA" sz="4000" b="1" dirty="0" smtClean="0">
                <a:solidFill>
                  <a:srgbClr val="00B0F0"/>
                </a:solidFill>
                <a:latin typeface="Alexandria" charset="0"/>
                <a:cs typeface="Alexandria" charset="0"/>
              </a:rPr>
              <a:t>المونتــــــاج</a:t>
            </a:r>
            <a:endParaRPr lang="ar-EG" sz="4000" b="1" dirty="0">
              <a:solidFill>
                <a:srgbClr val="00B0F0"/>
              </a:solidFill>
              <a:latin typeface="Alexandria" charset="0"/>
              <a:cs typeface="Alexandria" charset="0"/>
            </a:endParaRPr>
          </a:p>
        </p:txBody>
      </p:sp>
      <p:sp>
        <p:nvSpPr>
          <p:cNvPr id="2" name="Rectangle 1"/>
          <p:cNvSpPr/>
          <p:nvPr/>
        </p:nvSpPr>
        <p:spPr>
          <a:xfrm>
            <a:off x="194617" y="4934963"/>
            <a:ext cx="1095172" cy="369332"/>
          </a:xfrm>
          <a:prstGeom prst="rect">
            <a:avLst/>
          </a:prstGeom>
        </p:spPr>
        <p:txBody>
          <a:bodyPr wrap="none">
            <a:spAutoFit/>
          </a:bodyPr>
          <a:lstStyle/>
          <a:p>
            <a:r>
              <a:rPr lang="en-US" b="1" dirty="0">
                <a:solidFill>
                  <a:srgbClr val="111111"/>
                </a:solidFill>
                <a:latin typeface="Times New Roman" panose="02020603050405020304" pitchFamily="18" charset="0"/>
                <a:ea typeface="Calibri" panose="020F0502020204030204" pitchFamily="34" charset="0"/>
              </a:rPr>
              <a:t>DGM331</a:t>
            </a:r>
            <a:endParaRPr lang="en-US" dirty="0"/>
          </a:p>
        </p:txBody>
      </p:sp>
      <p:sp>
        <p:nvSpPr>
          <p:cNvPr id="3" name="Rectangle 2"/>
          <p:cNvSpPr/>
          <p:nvPr/>
        </p:nvSpPr>
        <p:spPr>
          <a:xfrm>
            <a:off x="1" y="5411703"/>
            <a:ext cx="2075688" cy="400110"/>
          </a:xfrm>
          <a:prstGeom prst="rect">
            <a:avLst/>
          </a:prstGeom>
        </p:spPr>
        <p:txBody>
          <a:bodyPr wrap="square">
            <a:spAutoFit/>
          </a:bodyPr>
          <a:lstStyle/>
          <a:p>
            <a:r>
              <a:rPr lang="ar-SA" sz="2000" b="1" dirty="0" smtClean="0">
                <a:solidFill>
                  <a:srgbClr val="111111"/>
                </a:solidFill>
                <a:latin typeface="The Year of Handicrafts Black" pitchFamily="50" charset="-78"/>
                <a:ea typeface="Calibri" panose="020F0502020204030204" pitchFamily="34" charset="0"/>
                <a:cs typeface="The Year of Handicrafts Black" pitchFamily="50" charset="-78"/>
              </a:rPr>
              <a:t>د.أسامة أحمد </a:t>
            </a:r>
            <a:endParaRPr lang="en-US" sz="2000" dirty="0">
              <a:latin typeface="The Year of Handicrafts Black" pitchFamily="50" charset="-78"/>
              <a:cs typeface="The Year of Handicrafts Black" pitchFamily="50"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2353"/>
    </mc:Choice>
    <mc:Fallback xmlns="">
      <p:transition spd="slow" advTm="2235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31" y="-98623"/>
            <a:ext cx="12682891" cy="7053944"/>
          </a:xfrm>
          <a:prstGeom prst="rect">
            <a:avLst/>
          </a:prstGeom>
        </p:spPr>
      </p:pic>
      <p:sp>
        <p:nvSpPr>
          <p:cNvPr id="2" name="Rectangle: Single Corner Rounded 1"/>
          <p:cNvSpPr/>
          <p:nvPr/>
        </p:nvSpPr>
        <p:spPr>
          <a:xfrm flipV="1">
            <a:off x="-79129" y="-43542"/>
            <a:ext cx="1227112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33099" y="3105844"/>
            <a:ext cx="1967205" cy="646331"/>
          </a:xfrm>
          <a:prstGeom prst="rect">
            <a:avLst/>
          </a:prstGeom>
          <a:noFill/>
        </p:spPr>
        <p:txBody>
          <a:bodyPr wrap="none" rtlCol="0">
            <a:spAutoFit/>
          </a:bodyPr>
          <a:lstStyle/>
          <a:p>
            <a:r>
              <a:rPr lang="ar-SA" sz="3600" b="1" dirty="0" smtClean="0">
                <a:solidFill>
                  <a:srgbClr val="00B0F0"/>
                </a:solidFill>
                <a:latin typeface="Alexandria" charset="0"/>
                <a:cs typeface="Alexandria" charset="0"/>
              </a:rPr>
              <a:t>المونتــــــاج</a:t>
            </a:r>
            <a:endParaRPr lang="ar-EG" sz="3600" b="1" dirty="0">
              <a:solidFill>
                <a:srgbClr val="00B0F0"/>
              </a:solidFill>
              <a:latin typeface="Alexandria" charset="0"/>
              <a:cs typeface="Alexandria" charset="0"/>
            </a:endParaRPr>
          </a:p>
        </p:txBody>
      </p:sp>
      <p:sp>
        <p:nvSpPr>
          <p:cNvPr id="10" name="Rectangle: Rounded Corners 9"/>
          <p:cNvSpPr/>
          <p:nvPr/>
        </p:nvSpPr>
        <p:spPr>
          <a:xfrm>
            <a:off x="4912594" y="3807256"/>
            <a:ext cx="6022975" cy="106827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r>
              <a:rPr lang="ar-SA" sz="2800" dirty="0">
                <a:solidFill>
                  <a:schemeClr val="tx1"/>
                </a:solidFill>
                <a:latin typeface="Abd Elrady Pro" panose="020F0803030102020204" pitchFamily="34" charset="-78"/>
                <a:cs typeface="Abd Elrady Pro" panose="020F0803030102020204" pitchFamily="34" charset="-78"/>
              </a:rPr>
              <a:t>المونتاج الإعلاني </a:t>
            </a:r>
            <a:r>
              <a:rPr lang="ar-SA" sz="2800" dirty="0" smtClean="0">
                <a:solidFill>
                  <a:schemeClr val="tx1"/>
                </a:solidFill>
                <a:latin typeface="Abd Elrady Pro" panose="020F0803030102020204" pitchFamily="34" charset="-78"/>
                <a:cs typeface="Abd Elrady Pro" panose="020F0803030102020204" pitchFamily="34" charset="-78"/>
              </a:rPr>
              <a:t>والرقمي</a:t>
            </a:r>
            <a:endParaRPr lang="ar-SA" sz="2800" dirty="0">
              <a:solidFill>
                <a:schemeClr val="tx1"/>
              </a:solidFill>
              <a:latin typeface="Abd Elrady Pro" panose="020F0803030102020204" pitchFamily="34" charset="-78"/>
              <a:cs typeface="Abd Elrady Pro" panose="020F0803030102020204" pitchFamily="34" charset="-78"/>
            </a:endParaRPr>
          </a:p>
        </p:txBody>
      </p:sp>
      <p:sp>
        <p:nvSpPr>
          <p:cNvPr id="12" name="TextBox 11"/>
          <p:cNvSpPr txBox="1"/>
          <p:nvPr/>
        </p:nvSpPr>
        <p:spPr>
          <a:xfrm>
            <a:off x="382985" y="6225639"/>
            <a:ext cx="2001627" cy="521970"/>
          </a:xfrm>
          <a:prstGeom prst="rect">
            <a:avLst/>
          </a:prstGeom>
          <a:noFill/>
        </p:spPr>
        <p:txBody>
          <a:bodyPr wrap="square" rtlCol="0">
            <a:spAutoFit/>
          </a:bodyPr>
          <a:lstStyle/>
          <a:p>
            <a:r>
              <a:rPr lang="ar-EG" sz="2800" b="1" dirty="0">
                <a:solidFill>
                  <a:srgbClr val="00B0F0"/>
                </a:solidFill>
                <a:latin typeface="Wide Latin" panose="020A0A07050505020404" pitchFamily="18" charset="0"/>
                <a:cs typeface="Alexandria" charset="0"/>
              </a:rPr>
              <a:t>د. </a:t>
            </a:r>
            <a:r>
              <a:rPr lang="ar-SA" sz="2800" b="1" dirty="0" smtClean="0">
                <a:solidFill>
                  <a:srgbClr val="00B0F0"/>
                </a:solidFill>
                <a:latin typeface="Wide Latin" panose="020A0A07050505020404" pitchFamily="18" charset="0"/>
                <a:cs typeface="Alexandria" charset="0"/>
              </a:rPr>
              <a:t>أسامة أحمد</a:t>
            </a:r>
            <a:endParaRPr lang="ar-EG" sz="2800" b="1" dirty="0">
              <a:solidFill>
                <a:srgbClr val="00B0F0"/>
              </a:solidFill>
              <a:latin typeface="Wide Latin" panose="020A0A07050505020404" pitchFamily="18" charset="0"/>
              <a:cs typeface="Alexandria" charset="0"/>
            </a:endParaRPr>
          </a:p>
        </p:txBody>
      </p:sp>
      <p:sp>
        <p:nvSpPr>
          <p:cNvPr id="13" name="TextBox 12"/>
          <p:cNvSpPr txBox="1"/>
          <p:nvPr/>
        </p:nvSpPr>
        <p:spPr>
          <a:xfrm>
            <a:off x="774496" y="5814080"/>
            <a:ext cx="892940"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16783"/>
    </mc:Choice>
    <mc:Fallback xmlns="">
      <p:transition advTm="1678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854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p:cNvSpPr txBox="1"/>
          <p:nvPr/>
        </p:nvSpPr>
        <p:spPr>
          <a:xfrm>
            <a:off x="3454900" y="1414582"/>
            <a:ext cx="1053874" cy="706755"/>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r>
              <a:rPr lang="ar-SA" sz="2000" b="1" dirty="0" smtClean="0">
                <a:solidFill>
                  <a:schemeClr val="bg1"/>
                </a:solidFill>
                <a:latin typeface="Times New Roman" panose="02020603050405020304" pitchFamily="18" charset="0"/>
                <a:cs typeface="Times New Roman" panose="02020603050405020304" pitchFamily="18" charset="0"/>
              </a:rPr>
              <a:t>8</a:t>
            </a:r>
            <a:r>
              <a:rPr lang="en-US" sz="2000" b="1" dirty="0" smtClean="0">
                <a:solidFill>
                  <a:schemeClr val="bg1"/>
                </a:solidFill>
                <a:latin typeface="Times New Roman" panose="02020603050405020304" pitchFamily="18" charset="0"/>
                <a:cs typeface="Times New Roman" panose="02020603050405020304" pitchFamily="18" charset="0"/>
              </a:rPr>
              <a:t> </a:t>
            </a:r>
            <a:endParaRPr lang="en-US" sz="2000" b="1" dirty="0">
              <a:solidFill>
                <a:schemeClr val="bg1"/>
              </a:solidFill>
              <a:latin typeface="Times New Roman" panose="02020603050405020304" pitchFamily="18" charset="0"/>
              <a:cs typeface="Times New Roman" panose="02020603050405020304" pitchFamily="18" charset="0"/>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07103"/>
            <a:ext cx="3386537" cy="1711702"/>
          </a:xfrm>
          <a:prstGeom prst="rect">
            <a:avLst/>
          </a:prstGeom>
        </p:spPr>
      </p:pic>
      <p:sp>
        <p:nvSpPr>
          <p:cNvPr id="12" name="TextBox 11"/>
          <p:cNvSpPr txBox="1"/>
          <p:nvPr/>
        </p:nvSpPr>
        <p:spPr>
          <a:xfrm>
            <a:off x="6247637" y="1383805"/>
            <a:ext cx="4113898" cy="769441"/>
          </a:xfrm>
          <a:prstGeom prst="rect">
            <a:avLst/>
          </a:prstGeom>
          <a:noFill/>
        </p:spPr>
        <p:txBody>
          <a:bodyPr wrap="square" rtlCol="0">
            <a:spAutoFit/>
          </a:bodyPr>
          <a:lstStyle/>
          <a:p>
            <a:pPr algn="ctr">
              <a:lnSpc>
                <a:spcPct val="150000"/>
              </a:lnSpc>
              <a:spcBef>
                <a:spcPct val="20000"/>
              </a:spcBef>
            </a:pPr>
            <a:r>
              <a:rPr lang="ar-EG" sz="3200" b="1" dirty="0">
                <a:solidFill>
                  <a:srgbClr val="00B0F0"/>
                </a:solidFill>
                <a:latin typeface="Simplified Arabic" panose="02020603050405020304" pitchFamily="18" charset="-78"/>
                <a:cs typeface="Simplified Arabic" panose="02020603050405020304" pitchFamily="18" charset="-78"/>
              </a:rPr>
              <a:t>محتويات المحاضرة</a:t>
            </a:r>
          </a:p>
        </p:txBody>
      </p:sp>
      <p:sp>
        <p:nvSpPr>
          <p:cNvPr id="3" name="Rectangle 2"/>
          <p:cNvSpPr/>
          <p:nvPr/>
        </p:nvSpPr>
        <p:spPr>
          <a:xfrm>
            <a:off x="3454900" y="2296996"/>
            <a:ext cx="8440180" cy="4197880"/>
          </a:xfrm>
          <a:prstGeom prst="rect">
            <a:avLst/>
          </a:prstGeom>
        </p:spPr>
        <p:txBody>
          <a:bodyPr wrap="square">
            <a:spAutoFit/>
          </a:bodyPr>
          <a:lstStyle/>
          <a:p>
            <a:pPr marL="457200" lvl="0" indent="-457200" algn="r" rtl="1" eaLnBrk="0" fontAlgn="base" hangingPunct="0">
              <a:lnSpc>
                <a:spcPct val="150000"/>
              </a:lnSpc>
              <a:spcBef>
                <a:spcPct val="0"/>
              </a:spcBef>
              <a:spcAft>
                <a:spcPct val="0"/>
              </a:spcAft>
              <a:buFont typeface="+mj-lt"/>
              <a:buAutoNum type="arabicPeriod"/>
            </a:pPr>
            <a:r>
              <a:rPr lang="ar-SA" sz="2000" b="1" dirty="0" smtClean="0">
                <a:solidFill>
                  <a:srgbClr val="00B0F0"/>
                </a:solidFill>
                <a:latin typeface="Arial Black" panose="020B0A04020102020204" pitchFamily="34" charset="0"/>
                <a:cs typeface="+mj-cs"/>
              </a:rPr>
              <a:t>مقدمة</a:t>
            </a:r>
          </a:p>
          <a:p>
            <a:pPr marL="457200" lvl="0" indent="-457200" algn="r" rtl="1" eaLnBrk="0" fontAlgn="base" hangingPunct="0">
              <a:lnSpc>
                <a:spcPct val="150000"/>
              </a:lnSpc>
              <a:spcBef>
                <a:spcPct val="0"/>
              </a:spcBef>
              <a:spcAft>
                <a:spcPct val="0"/>
              </a:spcAft>
              <a:buFont typeface="+mj-lt"/>
              <a:buAutoNum type="arabicPeriod"/>
            </a:pPr>
            <a:r>
              <a:rPr lang="ar-SA" sz="2000" b="1" dirty="0" smtClean="0">
                <a:solidFill>
                  <a:srgbClr val="00B0F0"/>
                </a:solidFill>
                <a:latin typeface="Arial Black" panose="020B0A04020102020204" pitchFamily="34" charset="0"/>
                <a:cs typeface="+mj-cs"/>
              </a:rPr>
              <a:t> </a:t>
            </a:r>
            <a:r>
              <a:rPr lang="ar-SA" sz="2000" b="1" dirty="0">
                <a:solidFill>
                  <a:srgbClr val="00B0F0"/>
                </a:solidFill>
                <a:latin typeface="Arial Black" panose="020B0A04020102020204" pitchFamily="34" charset="0"/>
                <a:cs typeface="+mj-cs"/>
              </a:rPr>
              <a:t>أهمية المونتاج في صناعة المحتوى الإعلاني</a:t>
            </a:r>
            <a:r>
              <a:rPr lang="ar-SA" sz="2000" b="1" dirty="0" smtClean="0">
                <a:solidFill>
                  <a:srgbClr val="00B0F0"/>
                </a:solidFill>
                <a:latin typeface="Arial Black" panose="020B0A04020102020204" pitchFamily="34" charset="0"/>
                <a:cs typeface="+mj-cs"/>
              </a:rPr>
              <a:t>.</a:t>
            </a:r>
          </a:p>
          <a:p>
            <a:pPr marL="457200" lvl="0" indent="-457200" algn="r" rtl="1" eaLnBrk="0" fontAlgn="base" hangingPunct="0">
              <a:lnSpc>
                <a:spcPct val="150000"/>
              </a:lnSpc>
              <a:spcBef>
                <a:spcPct val="0"/>
              </a:spcBef>
              <a:spcAft>
                <a:spcPct val="0"/>
              </a:spcAft>
              <a:buFont typeface="+mj-lt"/>
              <a:buAutoNum type="arabicPeriod"/>
            </a:pPr>
            <a:r>
              <a:rPr lang="ar-SA" sz="2000" b="1" dirty="0">
                <a:solidFill>
                  <a:srgbClr val="00B0F0"/>
                </a:solidFill>
                <a:latin typeface="Arial Black" panose="020B0A04020102020204" pitchFamily="34" charset="0"/>
                <a:cs typeface="+mj-cs"/>
              </a:rPr>
              <a:t>أساسيات التصميم البصري</a:t>
            </a:r>
          </a:p>
          <a:p>
            <a:pPr marL="457200" lvl="0" indent="-457200" algn="r" rtl="1" eaLnBrk="0" fontAlgn="base" hangingPunct="0">
              <a:lnSpc>
                <a:spcPct val="150000"/>
              </a:lnSpc>
              <a:spcBef>
                <a:spcPct val="0"/>
              </a:spcBef>
              <a:spcAft>
                <a:spcPct val="0"/>
              </a:spcAft>
              <a:buFont typeface="+mj-lt"/>
              <a:buAutoNum type="arabicPeriod"/>
            </a:pPr>
            <a:r>
              <a:rPr lang="ar-SA" sz="2000" b="1" dirty="0">
                <a:solidFill>
                  <a:srgbClr val="00B0F0"/>
                </a:solidFill>
                <a:latin typeface="Arial Black" panose="020B0A04020102020204" pitchFamily="34" charset="0"/>
                <a:cs typeface="+mj-cs"/>
              </a:rPr>
              <a:t>مبادئ التصميم</a:t>
            </a:r>
          </a:p>
          <a:p>
            <a:pPr marL="457200" lvl="0" indent="-457200" algn="r" rtl="1" eaLnBrk="0" fontAlgn="base" hangingPunct="0">
              <a:lnSpc>
                <a:spcPct val="150000"/>
              </a:lnSpc>
              <a:spcBef>
                <a:spcPct val="0"/>
              </a:spcBef>
              <a:spcAft>
                <a:spcPct val="0"/>
              </a:spcAft>
              <a:buFont typeface="+mj-lt"/>
              <a:buAutoNum type="arabicPeriod"/>
            </a:pPr>
            <a:r>
              <a:rPr lang="ar-SA" sz="2000" b="1" dirty="0">
                <a:solidFill>
                  <a:srgbClr val="00B0F0"/>
                </a:solidFill>
                <a:latin typeface="Arial Black" panose="020B0A04020102020204" pitchFamily="34" charset="0"/>
                <a:cs typeface="+mj-cs"/>
              </a:rPr>
              <a:t>خصائص المونتاج الإعلاني</a:t>
            </a:r>
          </a:p>
          <a:p>
            <a:pPr marL="457200" lvl="0" indent="-457200" algn="r" rtl="1" eaLnBrk="0" fontAlgn="base" hangingPunct="0">
              <a:lnSpc>
                <a:spcPct val="150000"/>
              </a:lnSpc>
              <a:spcBef>
                <a:spcPct val="0"/>
              </a:spcBef>
              <a:spcAft>
                <a:spcPct val="0"/>
              </a:spcAft>
              <a:buFont typeface="+mj-lt"/>
              <a:buAutoNum type="arabicPeriod"/>
            </a:pPr>
            <a:r>
              <a:rPr lang="ar-SA" sz="2000" b="1" dirty="0">
                <a:solidFill>
                  <a:srgbClr val="00B0F0"/>
                </a:solidFill>
                <a:latin typeface="Arial Black" panose="020B0A04020102020204" pitchFamily="34" charset="0"/>
                <a:cs typeface="+mj-cs"/>
              </a:rPr>
              <a:t>توظيف الألوان والمؤثرات البصرية بشكل متناسق مع هوية العلامة التجارية.</a:t>
            </a:r>
          </a:p>
          <a:p>
            <a:pPr marL="457200" lvl="0" indent="-457200" algn="r" rtl="1" eaLnBrk="0" fontAlgn="base" hangingPunct="0">
              <a:lnSpc>
                <a:spcPct val="150000"/>
              </a:lnSpc>
              <a:spcBef>
                <a:spcPct val="0"/>
              </a:spcBef>
              <a:spcAft>
                <a:spcPct val="0"/>
              </a:spcAft>
              <a:buFont typeface="+mj-lt"/>
              <a:buAutoNum type="arabicPeriod"/>
            </a:pPr>
            <a:r>
              <a:rPr lang="ar-SA" sz="2000" b="1" dirty="0">
                <a:solidFill>
                  <a:srgbClr val="00B0F0"/>
                </a:solidFill>
                <a:latin typeface="Arial Black" panose="020B0A04020102020204" pitchFamily="34" charset="0"/>
                <a:cs typeface="+mj-cs"/>
              </a:rPr>
              <a:t>أنواع الإعلانات الرقمية حسب أسلوب المونتاج</a:t>
            </a:r>
            <a:r>
              <a:rPr lang="ar-SA" altLang="en-US" sz="2000" b="1" dirty="0">
                <a:solidFill>
                  <a:srgbClr val="00B0F0"/>
                </a:solidFill>
                <a:latin typeface="Arial Black" panose="020B0A04020102020204" pitchFamily="34" charset="0"/>
                <a:cs typeface="+mj-cs"/>
              </a:rPr>
              <a:t> </a:t>
            </a:r>
          </a:p>
          <a:p>
            <a:pPr marL="457200" indent="-457200" algn="r" rtl="1" eaLnBrk="0" fontAlgn="base" hangingPunct="0">
              <a:lnSpc>
                <a:spcPct val="150000"/>
              </a:lnSpc>
              <a:spcBef>
                <a:spcPct val="0"/>
              </a:spcBef>
              <a:spcAft>
                <a:spcPct val="0"/>
              </a:spcAft>
              <a:buFont typeface="+mj-lt"/>
              <a:buAutoNum type="arabicPeriod"/>
            </a:pPr>
            <a:r>
              <a:rPr lang="ar-SA" sz="2000" b="1" dirty="0" smtClean="0">
                <a:solidFill>
                  <a:srgbClr val="00B0F0"/>
                </a:solidFill>
                <a:latin typeface="Arial Black" panose="020B0A04020102020204" pitchFamily="34" charset="0"/>
                <a:cs typeface="+mj-cs"/>
              </a:rPr>
              <a:t>مراحل المونتاج الإعلاني</a:t>
            </a:r>
            <a:endParaRPr lang="ar-SA" sz="2000" b="1" dirty="0">
              <a:solidFill>
                <a:srgbClr val="00B0F0"/>
              </a:solidFill>
              <a:latin typeface="Arial Black" panose="020B0A04020102020204" pitchFamily="34" charset="0"/>
              <a:cs typeface="+mj-cs"/>
            </a:endParaRPr>
          </a:p>
          <a:p>
            <a:pPr marL="457200" indent="-457200" algn="r" rtl="1" eaLnBrk="0" fontAlgn="base" hangingPunct="0">
              <a:lnSpc>
                <a:spcPct val="150000"/>
              </a:lnSpc>
              <a:spcBef>
                <a:spcPct val="0"/>
              </a:spcBef>
              <a:spcAft>
                <a:spcPct val="0"/>
              </a:spcAft>
              <a:buFont typeface="+mj-lt"/>
              <a:buAutoNum type="arabicPeriod"/>
            </a:pPr>
            <a:r>
              <a:rPr lang="ar-SA" sz="2000" b="1" dirty="0">
                <a:solidFill>
                  <a:srgbClr val="00B0F0"/>
                </a:solidFill>
                <a:latin typeface="Arial Black" panose="020B0A04020102020204" pitchFamily="34" charset="0"/>
                <a:cs typeface="+mj-cs"/>
              </a:rPr>
              <a:t>مبادئ تصميم محتوى بصري جذاب</a:t>
            </a:r>
            <a:endParaRPr lang="en-US" altLang="en-US" sz="2000" b="1" dirty="0">
              <a:solidFill>
                <a:srgbClr val="00B0F0"/>
              </a:solidFill>
              <a:latin typeface="Arial Black" panose="020B0A04020102020204" pitchFamily="34" charset="0"/>
              <a:cs typeface="+mj-cs"/>
            </a:endParaRPr>
          </a:p>
        </p:txBody>
      </p:sp>
    </p:spTree>
  </p:cSld>
  <p:clrMapOvr>
    <a:masterClrMapping/>
  </p:clrMapOvr>
  <mc:AlternateContent xmlns:mc="http://schemas.openxmlformats.org/markup-compatibility/2006" xmlns:p14="http://schemas.microsoft.com/office/powerpoint/2010/main">
    <mc:Choice Requires="p14">
      <p:transition p14:dur="0" advTm="30275"/>
    </mc:Choice>
    <mc:Fallback xmlns="">
      <p:transition advTm="3027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7985185" y="1749222"/>
            <a:ext cx="968535" cy="584775"/>
          </a:xfrm>
          <a:prstGeom prst="rect">
            <a:avLst/>
          </a:prstGeom>
          <a:noFill/>
        </p:spPr>
        <p:txBody>
          <a:bodyPr wrap="none" rtlCol="0">
            <a:spAutoFit/>
          </a:bodyPr>
          <a:lstStyle/>
          <a:p>
            <a:pPr algn="just" rtl="1"/>
            <a:r>
              <a:rPr lang="ar-EG" sz="3200" b="1" dirty="0" smtClean="0">
                <a:solidFill>
                  <a:srgbClr val="8E5A6D"/>
                </a:solidFill>
                <a:effectLst>
                  <a:outerShdw blurRad="38100" dist="38100" dir="2700000" algn="tl">
                    <a:srgbClr val="000000">
                      <a:alpha val="43137"/>
                    </a:srgbClr>
                  </a:outerShdw>
                </a:effectLst>
                <a:latin typeface="Candara Light" panose="020E0502030303020204" pitchFamily="34" charset="0"/>
                <a:cs typeface="+mj-cs"/>
              </a:rPr>
              <a:t>مقدمة</a:t>
            </a:r>
            <a:endParaRPr lang="ar-EG" sz="3200" b="1" dirty="0">
              <a:solidFill>
                <a:srgbClr val="8E5A6D"/>
              </a:solidFill>
              <a:effectLst>
                <a:outerShdw blurRad="38100" dist="38100" dir="2700000" algn="tl">
                  <a:srgbClr val="000000">
                    <a:alpha val="43137"/>
                  </a:srgbClr>
                </a:outerShdw>
              </a:effectLst>
              <a:latin typeface="Candara Light" panose="020E0502030303020204" pitchFamily="34" charset="0"/>
              <a:cs typeface="+mj-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pic>
        <p:nvPicPr>
          <p:cNvPr id="8"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375498" y="1390898"/>
            <a:ext cx="6079787" cy="5159514"/>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cSld>
  <p:clrMapOvr>
    <a:masterClrMapping/>
  </p:clrMapOvr>
  <mc:AlternateContent xmlns:mc="http://schemas.openxmlformats.org/markup-compatibility/2006" xmlns:p14="http://schemas.microsoft.com/office/powerpoint/2010/main">
    <mc:Choice Requires="p14">
      <p:transition p14:dur="0" advTm="20554"/>
    </mc:Choice>
    <mc:Fallback xmlns="">
      <p:transition advTm="2055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263082" y="1281967"/>
            <a:ext cx="3865656" cy="684803"/>
          </a:xfrm>
          <a:prstGeom prst="rect">
            <a:avLst/>
          </a:prstGeom>
          <a:noFill/>
        </p:spPr>
        <p:txBody>
          <a:bodyPr wrap="square" rtlCol="0">
            <a:spAutoFit/>
          </a:bodyPr>
          <a:lstStyle/>
          <a:p>
            <a:pPr algn="ctr">
              <a:lnSpc>
                <a:spcPct val="150000"/>
              </a:lnSpc>
              <a:spcBef>
                <a:spcPct val="20000"/>
              </a:spcBef>
            </a:pPr>
            <a:r>
              <a:rPr lang="ar-SA" sz="2800" b="1" dirty="0" smtClean="0">
                <a:solidFill>
                  <a:srgbClr val="00B0F0"/>
                </a:solidFill>
                <a:latin typeface="Simplified Arabic" panose="02020603050405020304" pitchFamily="18" charset="-78"/>
                <a:cs typeface="Simplified Arabic" panose="02020603050405020304" pitchFamily="18" charset="-78"/>
              </a:rPr>
              <a:t>المقدمة</a:t>
            </a:r>
            <a:endParaRPr lang="ar-EG" sz="2800" b="1" dirty="0">
              <a:solidFill>
                <a:srgbClr val="00B0F0"/>
              </a:solidFill>
              <a:latin typeface="Simplified Arabic" panose="02020603050405020304" pitchFamily="18" charset="-78"/>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3602110" y="2152115"/>
            <a:ext cx="8486030" cy="4708981"/>
          </a:xfrm>
          <a:prstGeom prst="rect">
            <a:avLst/>
          </a:prstGeom>
          <a:noFill/>
        </p:spPr>
        <p:txBody>
          <a:bodyPr wrap="square" rtlCol="0">
            <a:spAutoFit/>
          </a:bodyPr>
          <a:lstStyle/>
          <a:p>
            <a:pPr lvl="0" algn="just" rtl="1" eaLnBrk="0" fontAlgn="base" hangingPunct="0">
              <a:lnSpc>
                <a:spcPct val="150000"/>
              </a:lnSpc>
              <a:spcBef>
                <a:spcPct val="0"/>
              </a:spcBef>
              <a:spcAft>
                <a:spcPct val="0"/>
              </a:spcAft>
            </a:pPr>
            <a:r>
              <a:rPr lang="ar-SA" altLang="en-US" sz="2000" dirty="0">
                <a:latin typeface="Arial" panose="020B0604020202020204" pitchFamily="34" charset="0"/>
                <a:cs typeface="+mj-cs"/>
              </a:rPr>
              <a:t>يُعدّ</a:t>
            </a:r>
            <a:r>
              <a:rPr lang="en-US" altLang="en-US" sz="2000" dirty="0">
                <a:latin typeface="Arial" panose="020B0604020202020204" pitchFamily="34" charset="0"/>
                <a:cs typeface="+mj-cs"/>
              </a:rPr>
              <a:t> </a:t>
            </a:r>
            <a:r>
              <a:rPr lang="ar-SA" altLang="en-US" sz="2000" b="1" dirty="0">
                <a:latin typeface="Arial" panose="020B0604020202020204" pitchFamily="34" charset="0"/>
                <a:cs typeface="+mj-cs"/>
              </a:rPr>
              <a:t>المونتاج الإعلاني والرقمي</a:t>
            </a:r>
            <a:r>
              <a:rPr lang="en-US" altLang="en-US" sz="2000" dirty="0">
                <a:latin typeface="Arial" panose="020B0604020202020204" pitchFamily="34" charset="0"/>
                <a:cs typeface="+mj-cs"/>
              </a:rPr>
              <a:t> </a:t>
            </a:r>
            <a:r>
              <a:rPr lang="ar-SA" altLang="en-US" sz="2000" dirty="0">
                <a:latin typeface="Arial" panose="020B0604020202020204" pitchFamily="34" charset="0"/>
                <a:cs typeface="+mj-cs"/>
              </a:rPr>
              <a:t>من أهم عناصر صناعة الإعلام المعاصر، إذ يمثل المرحلة التي تتحول فيها الفكرة الإبداعية إلى رسالة بصرية مؤثرة وجذابة. فالإعلان اليوم لم يعد مجرد نص أو صورة، بل أصبح تجربة بصرية متكاملة توظّف الحركة والألوان والإيقاع والصوت لشدّ انتباه الجمهور وإقناعه بالمنتج أو الفكرة</a:t>
            </a:r>
            <a:r>
              <a:rPr lang="en-US" altLang="en-US" sz="2000" dirty="0">
                <a:latin typeface="Arial" panose="020B0604020202020204" pitchFamily="34" charset="0"/>
                <a:cs typeface="+mj-cs"/>
              </a:rPr>
              <a:t>.</a:t>
            </a:r>
          </a:p>
          <a:p>
            <a:pPr lvl="0" algn="just" rtl="1" eaLnBrk="0" fontAlgn="base" hangingPunct="0">
              <a:lnSpc>
                <a:spcPct val="150000"/>
              </a:lnSpc>
              <a:spcBef>
                <a:spcPct val="0"/>
              </a:spcBef>
              <a:spcAft>
                <a:spcPct val="0"/>
              </a:spcAft>
            </a:pPr>
            <a:r>
              <a:rPr lang="ar-SA" altLang="en-US" sz="2000" dirty="0">
                <a:latin typeface="Arial" panose="020B0604020202020204" pitchFamily="34" charset="0"/>
                <a:cs typeface="+mj-cs"/>
              </a:rPr>
              <a:t>في ظل التطور الكبير في تقنيات الإعلام الرقمي ووسائل التواصل الاجتماعي، برزت الحاجة إلى</a:t>
            </a:r>
            <a:r>
              <a:rPr lang="en-US" altLang="en-US" sz="2000" dirty="0">
                <a:latin typeface="Arial" panose="020B0604020202020204" pitchFamily="34" charset="0"/>
                <a:cs typeface="+mj-cs"/>
              </a:rPr>
              <a:t> </a:t>
            </a:r>
            <a:r>
              <a:rPr lang="ar-SA" altLang="en-US" sz="2000" b="1" dirty="0">
                <a:latin typeface="Arial" panose="020B0604020202020204" pitchFamily="34" charset="0"/>
                <a:cs typeface="+mj-cs"/>
              </a:rPr>
              <a:t>محتوى بصري سريع وجذاب</a:t>
            </a:r>
            <a:r>
              <a:rPr lang="en-US" altLang="en-US" sz="2000" dirty="0">
                <a:latin typeface="Arial" panose="020B0604020202020204" pitchFamily="34" charset="0"/>
                <a:cs typeface="+mj-cs"/>
              </a:rPr>
              <a:t> </a:t>
            </a:r>
            <a:r>
              <a:rPr lang="ar-SA" altLang="en-US" sz="2000" dirty="0">
                <a:latin typeface="Arial" panose="020B0604020202020204" pitchFamily="34" charset="0"/>
                <a:cs typeface="+mj-cs"/>
              </a:rPr>
              <a:t>يعكس هوية العلامة التجارية ويؤثر في المتلقي خلال ثوانٍ معدودة. وهنا يأتي دور المونتير الإعلاني الذي يجمع بين الحس الجمالي والمعرفة التقنية لابتكار محتوى يتسم بالابتكار والتأثير</a:t>
            </a:r>
            <a:r>
              <a:rPr lang="en-US" altLang="en-US" sz="2000" dirty="0">
                <a:latin typeface="Arial" panose="020B0604020202020204" pitchFamily="34" charset="0"/>
                <a:cs typeface="+mj-cs"/>
              </a:rPr>
              <a:t>.</a:t>
            </a:r>
          </a:p>
          <a:p>
            <a:pPr lvl="0" algn="just" rtl="1" eaLnBrk="0" fontAlgn="base" hangingPunct="0">
              <a:lnSpc>
                <a:spcPct val="150000"/>
              </a:lnSpc>
              <a:spcBef>
                <a:spcPct val="0"/>
              </a:spcBef>
              <a:spcAft>
                <a:spcPct val="0"/>
              </a:spcAft>
            </a:pPr>
            <a:r>
              <a:rPr lang="ar-SA" altLang="en-US" sz="2000" dirty="0">
                <a:latin typeface="Arial" panose="020B0604020202020204" pitchFamily="34" charset="0"/>
                <a:cs typeface="+mj-cs"/>
              </a:rPr>
              <a:t>تتناول هذه المحاضرة مفهوم المونتاج الإعلاني </a:t>
            </a:r>
            <a:r>
              <a:rPr lang="ar-SA" altLang="en-US" sz="2000" dirty="0" smtClean="0">
                <a:latin typeface="Arial" panose="020B0604020202020204" pitchFamily="34" charset="0"/>
                <a:cs typeface="+mj-cs"/>
              </a:rPr>
              <a:t>والرقمي،</a:t>
            </a:r>
            <a:r>
              <a:rPr lang="ar-SA" altLang="en-US" sz="2000" dirty="0" smtClean="0">
                <a:latin typeface="Arial" panose="020B0604020202020204" pitchFamily="34" charset="0"/>
                <a:cs typeface="+mj-cs"/>
              </a:rPr>
              <a:t>واساسيات التصميم البصري وخصائص ومراحل وانواع الاعلانات الرقمية</a:t>
            </a:r>
            <a:r>
              <a:rPr lang="ar-SA" altLang="en-US" sz="2000" dirty="0" smtClean="0">
                <a:latin typeface="Arial" panose="020B0604020202020204" pitchFamily="34" charset="0"/>
                <a:cs typeface="+mj-cs"/>
              </a:rPr>
              <a:t>، </a:t>
            </a:r>
            <a:r>
              <a:rPr lang="ar-SA" altLang="en-US" sz="2000" dirty="0">
                <a:latin typeface="Arial" panose="020B0604020202020204" pitchFamily="34" charset="0"/>
                <a:cs typeface="+mj-cs"/>
              </a:rPr>
              <a:t>إضافةً إلى المبادئ الفنية لتصميم محتوى بصري جذاب ينسجم مع طبيعة المنصات الرقمية واحتياجات الجمهور الحديث</a:t>
            </a:r>
            <a:r>
              <a:rPr lang="en-US" altLang="en-US" sz="2000" dirty="0" smtClean="0">
                <a:latin typeface="Arial" panose="020B0604020202020204" pitchFamily="34" charset="0"/>
                <a:cs typeface="+mj-cs"/>
              </a:rPr>
              <a:t>.</a:t>
            </a:r>
            <a:endParaRPr lang="en-US" altLang="en-US" sz="2000" dirty="0">
              <a:latin typeface="Arial" panose="020B0604020202020204" pitchFamily="34" charset="0"/>
              <a:cs typeface="+mj-cs"/>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tretch>
            <a:fillRect/>
          </a:stretch>
        </p:blipFill>
        <p:spPr>
          <a:xfrm>
            <a:off x="0" y="1339321"/>
            <a:ext cx="3350761" cy="2208754"/>
          </a:xfrm>
          <a:prstGeom prst="rect">
            <a:avLst/>
          </a:prstGeom>
        </p:spPr>
      </p:pic>
      <p:sp>
        <p:nvSpPr>
          <p:cNvPr id="17" name="Rectangle 16"/>
          <p:cNvSpPr/>
          <p:nvPr/>
        </p:nvSpPr>
        <p:spPr>
          <a:xfrm>
            <a:off x="3385474" y="13393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p:cNvSpPr txBox="1"/>
          <p:nvPr/>
        </p:nvSpPr>
        <p:spPr>
          <a:xfrm>
            <a:off x="3454900" y="1445360"/>
            <a:ext cx="1053874" cy="706755"/>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r>
              <a:rPr lang="ar-SA" sz="2000" b="1" dirty="0" smtClean="0">
                <a:solidFill>
                  <a:schemeClr val="bg1"/>
                </a:solidFill>
                <a:latin typeface="Times New Roman" panose="02020603050405020304" pitchFamily="18" charset="0"/>
                <a:cs typeface="Times New Roman" panose="02020603050405020304" pitchFamily="18" charset="0"/>
              </a:rPr>
              <a:t>8</a:t>
            </a:r>
            <a:endParaRPr lang="ar-SA" sz="2000" b="1" dirty="0">
              <a:solidFill>
                <a:schemeClr val="bg1"/>
              </a:solidFill>
              <a:latin typeface="Times New Roman" panose="02020603050405020304" pitchFamily="18" charset="0"/>
              <a:cs typeface="Times New Roman" panose="02020603050405020304" pitchFamily="18"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46036"/>
    </mc:Choice>
    <mc:Fallback xmlns="">
      <p:transition advTm="1460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978259" y="1789587"/>
            <a:ext cx="6906711" cy="3624225"/>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7102299" y="1748286"/>
            <a:ext cx="3236784" cy="523220"/>
          </a:xfrm>
          <a:prstGeom prst="rect">
            <a:avLst/>
          </a:prstGeom>
          <a:noFill/>
        </p:spPr>
        <p:txBody>
          <a:bodyPr wrap="none" rtlCol="0">
            <a:spAutoFit/>
          </a:bodyPr>
          <a:lstStyle/>
          <a:p>
            <a:pPr algn="just" rtl="1"/>
            <a:r>
              <a:rPr lang="ar-SA" sz="2800" b="1" dirty="0">
                <a:solidFill>
                  <a:srgbClr val="00B0F0"/>
                </a:solidFill>
              </a:rPr>
              <a:t>المونتاج الإعلاني والرقمي</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12030"/>
    </mc:Choice>
    <mc:Fallback xmlns="">
      <p:transition advTm="1203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718" y="1335074"/>
            <a:ext cx="3453182" cy="197962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631848" y="2351288"/>
            <a:ext cx="8456292" cy="3690177"/>
          </a:xfrm>
          <a:prstGeom prst="rect">
            <a:avLst/>
          </a:prstGeom>
          <a:noFill/>
        </p:spPr>
        <p:txBody>
          <a:bodyPr wrap="square" rtlCol="0">
            <a:spAutoFit/>
          </a:bodyPr>
          <a:lstStyle/>
          <a:p>
            <a:pPr algn="r" rtl="1">
              <a:lnSpc>
                <a:spcPct val="200000"/>
              </a:lnSpc>
            </a:pPr>
            <a:r>
              <a:rPr lang="ar-SA" sz="2000" dirty="0"/>
              <a:t>يُعرَّف </a:t>
            </a:r>
            <a:r>
              <a:rPr lang="ar-SA" sz="2000" b="1" dirty="0"/>
              <a:t>المونتاج الإعلاني والرقمي</a:t>
            </a:r>
            <a:r>
              <a:rPr lang="ar-SA" sz="2000" dirty="0"/>
              <a:t> بأنه العملية التي يتم من خلالها </a:t>
            </a:r>
            <a:r>
              <a:rPr lang="ar-SA" sz="2000" b="1" dirty="0"/>
              <a:t>اختيار اللقطات وتنظيمها وتركيبها بصريًا وصوتيًا</a:t>
            </a:r>
            <a:r>
              <a:rPr lang="ar-SA" sz="2000" dirty="0"/>
              <a:t> بهدف إنتاج إعلان مؤثر وجذاب يخدم رسالة تسويقية أو ترويجية محددة.</a:t>
            </a:r>
            <a:br>
              <a:rPr lang="ar-SA" sz="2000" dirty="0"/>
            </a:br>
            <a:r>
              <a:rPr lang="ar-SA" sz="2000" dirty="0"/>
              <a:t>ويشمل هذا النوع من المونتاج </a:t>
            </a:r>
            <a:r>
              <a:rPr lang="ar-SA" sz="2000" b="1" dirty="0"/>
              <a:t>توظيف عناصر بصرية وحركية وصوتية</a:t>
            </a:r>
            <a:r>
              <a:rPr lang="ar-SA" sz="2000" dirty="0"/>
              <a:t> (كالألوان، النصوص، المؤثرات، والموسيقى) بأسلوب متناسق لإيصال فكرة أو إثارة انفعال معين لدى الجمهور.</a:t>
            </a:r>
            <a:br>
              <a:rPr lang="ar-SA" sz="2000" dirty="0"/>
            </a:br>
            <a:r>
              <a:rPr lang="ar-SA" sz="2000" dirty="0"/>
              <a:t>ومع التحول الرقمي، أصبح المونتاج الإعلاني يتجاوز التلفزيون ليشمل </a:t>
            </a:r>
            <a:r>
              <a:rPr lang="ar-SA" sz="2000" b="1" dirty="0"/>
              <a:t>المنصات الرقمية</a:t>
            </a:r>
            <a:r>
              <a:rPr lang="ar-SA" sz="2000" dirty="0"/>
              <a:t> مثل يوتيوب، إنستغرام، تيك توك، وفيسبوك، حيث يتطلب إيقاعًا أسرع ورسائل أكثر مباشرة.</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6040315" y="1445360"/>
            <a:ext cx="4503045" cy="523220"/>
          </a:xfrm>
          <a:prstGeom prst="rect">
            <a:avLst/>
          </a:prstGeom>
          <a:noFill/>
        </p:spPr>
        <p:txBody>
          <a:bodyPr wrap="square" rtlCol="0">
            <a:spAutoFit/>
          </a:bodyPr>
          <a:lstStyle/>
          <a:p>
            <a:pPr algn="just" rtl="1"/>
            <a:r>
              <a:rPr lang="ar-SA" sz="2800" b="1" dirty="0">
                <a:solidFill>
                  <a:srgbClr val="00B0F0"/>
                </a:solidFill>
              </a:rPr>
              <a:t>تعريف المونتاج الإعلاني والرقمي</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236553"/>
    </mc:Choice>
    <mc:Fallback xmlns="">
      <p:transition advTm="2365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824728" y="1481254"/>
            <a:ext cx="5626608" cy="954107"/>
          </a:xfrm>
          <a:prstGeom prst="rect">
            <a:avLst/>
          </a:prstGeom>
          <a:noFill/>
        </p:spPr>
        <p:txBody>
          <a:bodyPr wrap="square" rtlCol="0">
            <a:spAutoFit/>
          </a:bodyPr>
          <a:lstStyle/>
          <a:p>
            <a:pPr lvl="0" algn="ctr" rtl="1" eaLnBrk="0" fontAlgn="base" hangingPunct="0">
              <a:lnSpc>
                <a:spcPct val="200000"/>
              </a:lnSpc>
              <a:spcBef>
                <a:spcPct val="0"/>
              </a:spcBef>
              <a:spcAft>
                <a:spcPct val="0"/>
              </a:spcAft>
            </a:pPr>
            <a:r>
              <a:rPr lang="ar-SA" sz="2800" b="1" dirty="0">
                <a:solidFill>
                  <a:srgbClr val="00B0F0"/>
                </a:solidFill>
              </a:rPr>
              <a:t>أهمية المونتاج في صناعة المحتوى الإعلاني</a:t>
            </a:r>
            <a:endParaRPr lang="ar-SA" sz="2800" b="1" dirty="0">
              <a:solidFill>
                <a:srgbClr val="00B0F0"/>
              </a:solidFill>
              <a:latin typeface="Arial" panose="020B0604020202020204" pitchFamily="34" charset="0"/>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pic>
        <p:nvPicPr>
          <p:cNvPr id="8" name="Picture Placeholder 3"/>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899773" y="1622172"/>
            <a:ext cx="7849909" cy="5235827"/>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8619"/>
    </mc:Choice>
    <mc:Fallback xmlns="">
      <p:transition advTm="186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22063" y="1335073"/>
            <a:ext cx="3363411" cy="224339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609274" y="2307473"/>
            <a:ext cx="8417320" cy="3785652"/>
          </a:xfrm>
          <a:prstGeom prst="rect">
            <a:avLst/>
          </a:prstGeom>
          <a:noFill/>
        </p:spPr>
        <p:txBody>
          <a:bodyPr wrap="square" rtlCol="0">
            <a:spAutoFit/>
          </a:bodyPr>
          <a:lstStyle/>
          <a:p>
            <a:pPr algn="r" rtl="1">
              <a:lnSpc>
                <a:spcPct val="150000"/>
              </a:lnSpc>
            </a:pPr>
            <a:r>
              <a:rPr lang="ar-SA" sz="2000" dirty="0" smtClean="0">
                <a:cs typeface="+mj-cs"/>
              </a:rPr>
              <a:t>لا </a:t>
            </a:r>
            <a:r>
              <a:rPr lang="ar-SA" sz="2000" dirty="0">
                <a:cs typeface="+mj-cs"/>
              </a:rPr>
              <a:t>يقتصر دور المونتير الإعلاني على دمج اللقطات فحسب، بل هو </a:t>
            </a:r>
            <a:r>
              <a:rPr lang="ar-SA" sz="2000" b="1" dirty="0">
                <a:cs typeface="+mj-cs"/>
              </a:rPr>
              <a:t>مصمم بصري ومبدع</a:t>
            </a:r>
            <a:r>
              <a:rPr lang="ar-SA" sz="2000" dirty="0">
                <a:cs typeface="+mj-cs"/>
              </a:rPr>
              <a:t> يتعامل مع الصورة والصوت كأدوات للتعبير والتأثير.</a:t>
            </a:r>
            <a:br>
              <a:rPr lang="ar-SA" sz="2000" dirty="0">
                <a:cs typeface="+mj-cs"/>
              </a:rPr>
            </a:br>
            <a:r>
              <a:rPr lang="ar-SA" sz="2000" dirty="0">
                <a:cs typeface="+mj-cs"/>
              </a:rPr>
              <a:t>فهو يقرر:</a:t>
            </a:r>
          </a:p>
          <a:p>
            <a:pPr marL="342900" indent="-342900" algn="r" rtl="1">
              <a:lnSpc>
                <a:spcPct val="150000"/>
              </a:lnSpc>
              <a:buFont typeface="Arial" panose="020B0604020202020204" pitchFamily="34" charset="0"/>
              <a:buChar char="•"/>
            </a:pPr>
            <a:r>
              <a:rPr lang="ar-SA" sz="2000" dirty="0">
                <a:cs typeface="+mj-cs"/>
              </a:rPr>
              <a:t>ما الذي يراه المشاهد أولاً؟</a:t>
            </a:r>
          </a:p>
          <a:p>
            <a:pPr marL="342900" indent="-342900" algn="r" rtl="1">
              <a:lnSpc>
                <a:spcPct val="150000"/>
              </a:lnSpc>
              <a:buFont typeface="Arial" panose="020B0604020202020204" pitchFamily="34" charset="0"/>
              <a:buChar char="•"/>
            </a:pPr>
            <a:r>
              <a:rPr lang="ar-SA" sz="2000" dirty="0">
                <a:cs typeface="+mj-cs"/>
              </a:rPr>
              <a:t>كيف ينتقل من مشهد لآخر دون فقدان الإيقاع؟</a:t>
            </a:r>
          </a:p>
          <a:p>
            <a:pPr marL="342900" indent="-342900" algn="r" rtl="1">
              <a:lnSpc>
                <a:spcPct val="150000"/>
              </a:lnSpc>
              <a:buFont typeface="Arial" panose="020B0604020202020204" pitchFamily="34" charset="0"/>
              <a:buChar char="•"/>
            </a:pPr>
            <a:r>
              <a:rPr lang="ar-SA" sz="2000" dirty="0">
                <a:cs typeface="+mj-cs"/>
              </a:rPr>
              <a:t>كيف يُثير المشاعر (فرح، دهشة، ثقة، انتماء) عبر التقطيع والموسيقى والألوان؟</a:t>
            </a:r>
          </a:p>
          <a:p>
            <a:pPr marL="342900" indent="-342900" algn="r" rtl="1">
              <a:lnSpc>
                <a:spcPct val="150000"/>
              </a:lnSpc>
              <a:buFont typeface="Arial" panose="020B0604020202020204" pitchFamily="34" charset="0"/>
              <a:buChar char="•"/>
            </a:pPr>
            <a:r>
              <a:rPr lang="ar-SA" sz="2000" dirty="0">
                <a:cs typeface="+mj-cs"/>
              </a:rPr>
              <a:t>يعمل المونتير على </a:t>
            </a:r>
            <a:r>
              <a:rPr lang="ar-SA" sz="2000" b="1" dirty="0">
                <a:cs typeface="+mj-cs"/>
              </a:rPr>
              <a:t>بناء تجربة بصرية متكاملة</a:t>
            </a:r>
            <a:r>
              <a:rPr lang="ar-SA" sz="2000" dirty="0">
                <a:cs typeface="+mj-cs"/>
              </a:rPr>
              <a:t> تجعل الإعلان أكثر تفاعلاً وجاذبية، وبذلك يصبح عنصرًا أساسيًا في نجاح الحملة الإعلانية، لا مجرد منفّذ تقني.</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031127" y="1291490"/>
            <a:ext cx="6541477" cy="658835"/>
          </a:xfrm>
          <a:prstGeom prst="rect">
            <a:avLst/>
          </a:prstGeom>
          <a:noFill/>
        </p:spPr>
        <p:txBody>
          <a:bodyPr wrap="square" rtlCol="0">
            <a:spAutoFit/>
          </a:bodyPr>
          <a:lstStyle/>
          <a:p>
            <a:pPr algn="ctr" rtl="1">
              <a:lnSpc>
                <a:spcPct val="150000"/>
              </a:lnSpc>
            </a:pPr>
            <a:r>
              <a:rPr lang="ar-SA" sz="2800" b="1" dirty="0">
                <a:solidFill>
                  <a:srgbClr val="00B0F0"/>
                </a:solidFill>
              </a:rPr>
              <a:t>دور المونتير كمصمم بصري يسعى لجذب </a:t>
            </a:r>
            <a:r>
              <a:rPr lang="ar-SA" sz="2800" b="1" dirty="0" smtClean="0">
                <a:solidFill>
                  <a:srgbClr val="00B0F0"/>
                </a:solidFill>
              </a:rPr>
              <a:t>الانتباه</a:t>
            </a:r>
            <a:endParaRPr lang="ar-SA" sz="2800" b="1" dirty="0">
              <a:solidFill>
                <a:srgbClr val="00B0F0"/>
              </a:solidFill>
            </a:endParaRPr>
          </a:p>
        </p:txBody>
      </p:sp>
    </p:spTree>
  </p:cSld>
  <p:clrMapOvr>
    <a:masterClrMapping/>
  </p:clrMapOvr>
  <mc:AlternateContent xmlns:mc="http://schemas.openxmlformats.org/markup-compatibility/2006" xmlns:p14="http://schemas.microsoft.com/office/powerpoint/2010/main">
    <mc:Choice Requires="p14">
      <p:transition p14:dur="0" advTm="161201"/>
    </mc:Choice>
    <mc:Fallback xmlns="">
      <p:transition advTm="16120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17111" y="9383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0" y="944464"/>
            <a:ext cx="3321932" cy="216681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12559" y="1926847"/>
            <a:ext cx="8417320" cy="5493812"/>
          </a:xfrm>
          <a:prstGeom prst="rect">
            <a:avLst/>
          </a:prstGeom>
          <a:noFill/>
        </p:spPr>
        <p:txBody>
          <a:bodyPr wrap="square" rtlCol="0">
            <a:spAutoFit/>
          </a:bodyPr>
          <a:lstStyle/>
          <a:p>
            <a:pPr algn="r" rtl="1">
              <a:lnSpc>
                <a:spcPct val="150000"/>
              </a:lnSpc>
            </a:pPr>
            <a:r>
              <a:rPr lang="ar-SA" dirty="0">
                <a:cs typeface="+mj-cs"/>
              </a:rPr>
              <a:t>لكي يكون الإعلان </a:t>
            </a:r>
            <a:r>
              <a:rPr lang="ar-SA" b="1" dirty="0">
                <a:cs typeface="+mj-cs"/>
              </a:rPr>
              <a:t>جاذبًا ومؤثرًا</a:t>
            </a:r>
            <a:r>
              <a:rPr lang="ar-SA" dirty="0">
                <a:cs typeface="+mj-cs"/>
              </a:rPr>
              <a:t>، يجب أن يُصمم بطريقة تجمع بين </a:t>
            </a:r>
            <a:r>
              <a:rPr lang="ar-SA" b="1" dirty="0">
                <a:cs typeface="+mj-cs"/>
              </a:rPr>
              <a:t>الفكرة الإبداعية</a:t>
            </a:r>
            <a:r>
              <a:rPr lang="ar-SA" dirty="0">
                <a:cs typeface="+mj-cs"/>
              </a:rPr>
              <a:t> و</a:t>
            </a:r>
            <a:r>
              <a:rPr lang="ar-SA" b="1" dirty="0">
                <a:cs typeface="+mj-cs"/>
              </a:rPr>
              <a:t>التنفيذ البصري المحترف</a:t>
            </a:r>
            <a:r>
              <a:rPr lang="ar-SA" dirty="0">
                <a:cs typeface="+mj-cs"/>
              </a:rPr>
              <a:t>، بحيث يلفت انتباه الجمهور منذ اللحظة الأولى ويترك لديه انطباعًا دائمًا. ويتحقق ذلك من خلال مجموعة من العناصر الفنية والتقنية، من أبرزها:</a:t>
            </a:r>
          </a:p>
          <a:p>
            <a:pPr algn="r" rtl="1">
              <a:lnSpc>
                <a:spcPct val="150000"/>
              </a:lnSpc>
            </a:pPr>
            <a:r>
              <a:rPr lang="ar-SA" b="1" dirty="0">
                <a:cs typeface="+mj-cs"/>
              </a:rPr>
              <a:t>الفكرة المبتكرة (</a:t>
            </a:r>
            <a:r>
              <a:rPr lang="en-US" b="1" dirty="0">
                <a:cs typeface="+mj-cs"/>
              </a:rPr>
              <a:t>Creative </a:t>
            </a:r>
            <a:r>
              <a:rPr lang="en-US" b="1" dirty="0" smtClean="0">
                <a:cs typeface="+mj-cs"/>
              </a:rPr>
              <a:t>Idea</a:t>
            </a:r>
            <a:r>
              <a:rPr lang="ar-SA" b="1" dirty="0" smtClean="0">
                <a:cs typeface="+mj-cs"/>
              </a:rPr>
              <a:t>)</a:t>
            </a:r>
            <a:r>
              <a:rPr lang="en-US" dirty="0">
                <a:cs typeface="+mj-cs"/>
              </a:rPr>
              <a:t/>
            </a:r>
            <a:br>
              <a:rPr lang="en-US" dirty="0">
                <a:cs typeface="+mj-cs"/>
              </a:rPr>
            </a:br>
            <a:r>
              <a:rPr lang="ar-SA" dirty="0">
                <a:cs typeface="+mj-cs"/>
              </a:rPr>
              <a:t>الإعلان الناجح يبدأ بفكرة جديدة ومميزة تثير الفضول أو تلامس احتياجات الناس ومشاعرهم. فالإبداع هو العامل الأول الذي يجعل المشاهد يتوقف ليشاهد.</a:t>
            </a:r>
          </a:p>
          <a:p>
            <a:pPr algn="r" rtl="1">
              <a:lnSpc>
                <a:spcPct val="150000"/>
              </a:lnSpc>
            </a:pPr>
            <a:r>
              <a:rPr lang="ar-SA" b="1" dirty="0">
                <a:cs typeface="+mj-cs"/>
              </a:rPr>
              <a:t>الإيقاع المناسب (</a:t>
            </a:r>
            <a:r>
              <a:rPr lang="en-US" b="1" dirty="0" smtClean="0">
                <a:cs typeface="+mj-cs"/>
              </a:rPr>
              <a:t>Rhythm</a:t>
            </a:r>
            <a:r>
              <a:rPr lang="ar-SA" b="1" dirty="0">
                <a:cs typeface="+mj-cs"/>
              </a:rPr>
              <a:t>)</a:t>
            </a:r>
            <a:r>
              <a:rPr lang="en-US" dirty="0">
                <a:cs typeface="+mj-cs"/>
              </a:rPr>
              <a:t/>
            </a:r>
            <a:br>
              <a:rPr lang="en-US" dirty="0">
                <a:cs typeface="+mj-cs"/>
              </a:rPr>
            </a:br>
            <a:r>
              <a:rPr lang="ar-SA" dirty="0">
                <a:cs typeface="+mj-cs"/>
              </a:rPr>
              <a:t>يجب أن تكون سرعة اللقطات والمونتاج متوافقة مع طبيعة المنتج أو الرسالة. فالإعلانات السريعة والحيوية تجذب الانتباه في المنصات الرقمية، بينما الإيقاع الهادئ يناسب المنتجات الراقية أو العاطفية</a:t>
            </a:r>
            <a:r>
              <a:rPr lang="ar-SA" dirty="0" smtClean="0">
                <a:cs typeface="+mj-cs"/>
              </a:rPr>
              <a:t>.</a:t>
            </a:r>
          </a:p>
          <a:p>
            <a:pPr algn="r" rtl="1">
              <a:lnSpc>
                <a:spcPct val="150000"/>
              </a:lnSpc>
            </a:pPr>
            <a:r>
              <a:rPr lang="ar-SA" b="1" dirty="0"/>
              <a:t>الرسالة الواضحة (</a:t>
            </a:r>
            <a:r>
              <a:rPr lang="en-US" b="1" dirty="0"/>
              <a:t>Clarity of Message</a:t>
            </a:r>
            <a:r>
              <a:rPr lang="ar-SA" b="1" dirty="0"/>
              <a:t>)</a:t>
            </a:r>
            <a:r>
              <a:rPr lang="en-US" dirty="0"/>
              <a:t/>
            </a:r>
            <a:br>
              <a:rPr lang="en-US" dirty="0"/>
            </a:br>
            <a:r>
              <a:rPr lang="ar-SA" dirty="0"/>
              <a:t>ينبغي أن تصل فكرة الإعلان بوضوح خلال ثوانٍ معدودة دون تعقيد أو إطالة، فالجمهور الرقمي يتفاعل بسرعة ويفقد الاهتمام بسرعة أيضًا.</a:t>
            </a:r>
          </a:p>
          <a:p>
            <a:pPr algn="r" rtl="1">
              <a:lnSpc>
                <a:spcPct val="150000"/>
              </a:lnSpc>
            </a:pPr>
            <a:endParaRPr lang="ar-SA" dirty="0">
              <a:cs typeface="+mj-cs"/>
            </a:endParaRPr>
          </a:p>
        </p:txBody>
      </p:sp>
      <p:sp>
        <p:nvSpPr>
          <p:cNvPr id="18" name="TextBox 17"/>
          <p:cNvSpPr txBox="1"/>
          <p:nvPr/>
        </p:nvSpPr>
        <p:spPr>
          <a:xfrm>
            <a:off x="3385474" y="104868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923064" y="1140447"/>
            <a:ext cx="4744673" cy="523220"/>
          </a:xfrm>
          <a:prstGeom prst="rect">
            <a:avLst/>
          </a:prstGeom>
          <a:noFill/>
        </p:spPr>
        <p:txBody>
          <a:bodyPr wrap="square" rtlCol="0">
            <a:spAutoFit/>
          </a:bodyPr>
          <a:lstStyle/>
          <a:p>
            <a:pPr algn="just" rtl="1"/>
            <a:r>
              <a:rPr lang="ar-SA" sz="2800" b="1" dirty="0">
                <a:solidFill>
                  <a:srgbClr val="00B0F0"/>
                </a:solidFill>
              </a:rPr>
              <a:t>كيف يصبح الإعلان جاذبًا؟</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03379"/>
    </mc:Choice>
    <mc:Fallback xmlns="">
      <p:transition advTm="1033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5474" y="9896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5780" y="1000439"/>
            <a:ext cx="3387039" cy="192174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53837" y="2227135"/>
            <a:ext cx="8417320" cy="4613058"/>
          </a:xfrm>
          <a:prstGeom prst="rect">
            <a:avLst/>
          </a:prstGeom>
          <a:noFill/>
        </p:spPr>
        <p:txBody>
          <a:bodyPr wrap="square" rtlCol="0">
            <a:spAutoFit/>
          </a:bodyPr>
          <a:lstStyle/>
          <a:p>
            <a:pPr algn="r" rtl="1">
              <a:lnSpc>
                <a:spcPct val="150000"/>
              </a:lnSpc>
            </a:pPr>
            <a:r>
              <a:rPr lang="ar-SA" b="1" dirty="0" smtClean="0">
                <a:cs typeface="+mj-cs"/>
              </a:rPr>
              <a:t>الجاذبية البصرية (</a:t>
            </a:r>
            <a:r>
              <a:rPr lang="en-US" b="1" dirty="0" smtClean="0">
                <a:cs typeface="+mj-cs"/>
              </a:rPr>
              <a:t>Visual Appeal</a:t>
            </a:r>
            <a:r>
              <a:rPr lang="ar-SA" b="1" dirty="0">
                <a:cs typeface="+mj-cs"/>
              </a:rPr>
              <a:t>)</a:t>
            </a:r>
            <a:r>
              <a:rPr lang="en-US" dirty="0" smtClean="0">
                <a:cs typeface="+mj-cs"/>
              </a:rPr>
              <a:t/>
            </a:r>
            <a:br>
              <a:rPr lang="en-US" dirty="0" smtClean="0">
                <a:cs typeface="+mj-cs"/>
              </a:rPr>
            </a:br>
            <a:r>
              <a:rPr lang="ar-SA" dirty="0" smtClean="0">
                <a:cs typeface="+mj-cs"/>
              </a:rPr>
              <a:t>استخدام الألوان، الإضاءة، الخطوط، والمؤثرات البصرية بطريقة متناسقة يجعل الإعلان مريحًا وجميلًا للعين، ويعزز هوية العلامة التجارية.</a:t>
            </a:r>
          </a:p>
          <a:p>
            <a:pPr algn="r" rtl="1">
              <a:lnSpc>
                <a:spcPct val="150000"/>
              </a:lnSpc>
            </a:pPr>
            <a:r>
              <a:rPr lang="ar-SA" b="1" dirty="0" smtClean="0">
                <a:cs typeface="+mj-cs"/>
              </a:rPr>
              <a:t>التأثير العاطفي (</a:t>
            </a:r>
            <a:r>
              <a:rPr lang="en-US" b="1" dirty="0" smtClean="0">
                <a:cs typeface="+mj-cs"/>
              </a:rPr>
              <a:t>Emotional Impact</a:t>
            </a:r>
            <a:r>
              <a:rPr lang="ar-SA" b="1" dirty="0" smtClean="0">
                <a:cs typeface="+mj-cs"/>
              </a:rPr>
              <a:t>)</a:t>
            </a:r>
            <a:r>
              <a:rPr lang="en-US" dirty="0" smtClean="0">
                <a:cs typeface="+mj-cs"/>
              </a:rPr>
              <a:t/>
            </a:r>
            <a:br>
              <a:rPr lang="en-US" dirty="0" smtClean="0">
                <a:cs typeface="+mj-cs"/>
              </a:rPr>
            </a:br>
            <a:r>
              <a:rPr lang="ar-SA" dirty="0" smtClean="0">
                <a:cs typeface="+mj-cs"/>
              </a:rPr>
              <a:t>الإعلان الجاذب لا يخاطب العقل فقط بل </a:t>
            </a:r>
            <a:r>
              <a:rPr lang="ar-SA" b="1" dirty="0" smtClean="0">
                <a:cs typeface="+mj-cs"/>
              </a:rPr>
              <a:t>يلمس العاطفة</a:t>
            </a:r>
            <a:r>
              <a:rPr lang="ar-SA" dirty="0" smtClean="0">
                <a:cs typeface="+mj-cs"/>
              </a:rPr>
              <a:t> من خلال الموسيقى، التقطيع، الصور، أو القصة، مما يجعله أكثر تذكّرًا لدى الجمهور.</a:t>
            </a:r>
          </a:p>
          <a:p>
            <a:pPr algn="r" rtl="1">
              <a:lnSpc>
                <a:spcPct val="150000"/>
              </a:lnSpc>
            </a:pPr>
            <a:r>
              <a:rPr lang="ar-SA" b="1" dirty="0" smtClean="0">
                <a:cs typeface="+mj-cs"/>
              </a:rPr>
              <a:t>الهوية البصرية المتناسقة (</a:t>
            </a:r>
            <a:r>
              <a:rPr lang="en-US" b="1" dirty="0" smtClean="0">
                <a:cs typeface="+mj-cs"/>
              </a:rPr>
              <a:t>Brand Identity</a:t>
            </a:r>
            <a:r>
              <a:rPr lang="ar-SA" b="1" dirty="0" smtClean="0">
                <a:cs typeface="+mj-cs"/>
              </a:rPr>
              <a:t>)</a:t>
            </a:r>
            <a:r>
              <a:rPr lang="en-US" dirty="0" smtClean="0">
                <a:cs typeface="+mj-cs"/>
              </a:rPr>
              <a:t/>
            </a:r>
            <a:br>
              <a:rPr lang="en-US" dirty="0" smtClean="0">
                <a:cs typeface="+mj-cs"/>
              </a:rPr>
            </a:br>
            <a:r>
              <a:rPr lang="ar-SA" dirty="0" smtClean="0">
                <a:cs typeface="+mj-cs"/>
              </a:rPr>
              <a:t>يجب أن تعكس الألوان والشعارات والنمط العام شخصية العلامة التجارية، مما يعزز الثقة والانتماء لدى المشاهد.</a:t>
            </a:r>
          </a:p>
          <a:p>
            <a:pPr algn="r" rtl="1">
              <a:lnSpc>
                <a:spcPct val="150000"/>
              </a:lnSpc>
            </a:pPr>
            <a:r>
              <a:rPr lang="ar-SA" b="1" dirty="0" smtClean="0">
                <a:cs typeface="+mj-cs"/>
              </a:rPr>
              <a:t>الدعوة إلى التفاعل (</a:t>
            </a:r>
            <a:r>
              <a:rPr lang="en-US" b="1" dirty="0" smtClean="0">
                <a:cs typeface="+mj-cs"/>
              </a:rPr>
              <a:t>Call to Action</a:t>
            </a:r>
            <a:r>
              <a:rPr lang="ar-SA" b="1" dirty="0" smtClean="0">
                <a:cs typeface="+mj-cs"/>
              </a:rPr>
              <a:t>)</a:t>
            </a:r>
            <a:r>
              <a:rPr lang="en-US" dirty="0" smtClean="0">
                <a:cs typeface="+mj-cs"/>
              </a:rPr>
              <a:t/>
            </a:r>
            <a:br>
              <a:rPr lang="en-US" dirty="0" smtClean="0">
                <a:cs typeface="+mj-cs"/>
              </a:rPr>
            </a:br>
            <a:r>
              <a:rPr lang="ar-SA" dirty="0" smtClean="0">
                <a:cs typeface="+mj-cs"/>
              </a:rPr>
              <a:t>في الإعلانات الرقمية خصوصًا، يجب أن يُختتم الإعلان بدعوة واضحة للمشاهد مثل (اشترِ الآن – جرّب التطبيق – تابعنا على...).</a:t>
            </a:r>
            <a:endParaRPr lang="ar-SA" dirty="0">
              <a:cs typeface="+mj-cs"/>
            </a:endParaRPr>
          </a:p>
        </p:txBody>
      </p:sp>
      <p:sp>
        <p:nvSpPr>
          <p:cNvPr id="18" name="TextBox 17"/>
          <p:cNvSpPr txBox="1"/>
          <p:nvPr/>
        </p:nvSpPr>
        <p:spPr>
          <a:xfrm>
            <a:off x="3453837" y="1099908"/>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5397500" y="1383281"/>
            <a:ext cx="4200364" cy="461665"/>
          </a:xfrm>
          <a:prstGeom prst="rect">
            <a:avLst/>
          </a:prstGeom>
          <a:noFill/>
        </p:spPr>
        <p:txBody>
          <a:bodyPr wrap="square" rtlCol="0">
            <a:spAutoFit/>
          </a:bodyPr>
          <a:lstStyle/>
          <a:p>
            <a:pPr algn="just" rtl="1"/>
            <a:r>
              <a:rPr lang="ar-SA" sz="2400" b="1" dirty="0">
                <a:solidFill>
                  <a:srgbClr val="00B0F0"/>
                </a:solidFill>
              </a:rPr>
              <a:t>كيف يصبح الإعلان جاذبًا؟</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03379"/>
    </mc:Choice>
    <mc:Fallback xmlns="">
      <p:transition advTm="1033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274938" y="1622658"/>
            <a:ext cx="7225368" cy="3612684"/>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227243" y="1358811"/>
            <a:ext cx="4273063" cy="820417"/>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800" b="1" dirty="0">
                <a:solidFill>
                  <a:srgbClr val="00B0F0"/>
                </a:solidFill>
              </a:rPr>
              <a:t>خصائص المونتاج الإعلاني</a:t>
            </a:r>
            <a:endParaRPr lang="ar-SA" altLang="en-US" sz="2800" b="1" dirty="0">
              <a:solidFill>
                <a:srgbClr val="00B0F0"/>
              </a:solidFill>
              <a:latin typeface="Arial" panose="020B0604020202020204" pitchFamily="34" charset="0"/>
            </a:endParaRPr>
          </a:p>
        </p:txBody>
      </p:sp>
      <p:pic>
        <p:nvPicPr>
          <p:cNvPr id="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2434"/>
    </mc:Choice>
    <mc:Fallback xmlns="">
      <p:transition advTm="124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190492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4908"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54900" y="2245560"/>
            <a:ext cx="8560670" cy="4247317"/>
          </a:xfrm>
          <a:prstGeom prst="rect">
            <a:avLst/>
          </a:prstGeom>
          <a:noFill/>
        </p:spPr>
        <p:txBody>
          <a:bodyPr wrap="square" rtlCol="0">
            <a:spAutoFit/>
          </a:bodyPr>
          <a:lstStyle/>
          <a:p>
            <a:pPr algn="r" rtl="1">
              <a:lnSpc>
                <a:spcPct val="150000"/>
              </a:lnSpc>
            </a:pPr>
            <a:r>
              <a:rPr lang="ar-SA" b="1" dirty="0">
                <a:solidFill>
                  <a:srgbClr val="C00000"/>
                </a:solidFill>
                <a:cs typeface="+mj-cs"/>
              </a:rPr>
              <a:t>قِصر المدة والتركيز على الفكرة الأساسية</a:t>
            </a:r>
          </a:p>
          <a:p>
            <a:pPr algn="r" rtl="1">
              <a:lnSpc>
                <a:spcPct val="150000"/>
              </a:lnSpc>
            </a:pPr>
            <a:r>
              <a:rPr lang="ar-SA" b="1" dirty="0">
                <a:cs typeface="+mj-cs"/>
              </a:rPr>
              <a:t>المبدأ:</a:t>
            </a:r>
            <a:r>
              <a:rPr lang="ar-SA" dirty="0">
                <a:cs typeface="+mj-cs"/>
              </a:rPr>
              <a:t> الإعلان الجيد يعبر عن فكرته الأساسية بوضوح خلال أقصر وقت ممكن. في العالم الرقمي المشاهد يقرر خلال ثوانٍ إن استمر أو مرّ.</a:t>
            </a:r>
          </a:p>
          <a:p>
            <a:pPr algn="r" rtl="1">
              <a:lnSpc>
                <a:spcPct val="150000"/>
              </a:lnSpc>
            </a:pPr>
            <a:r>
              <a:rPr lang="ar-SA" b="1" dirty="0">
                <a:cs typeface="+mj-cs"/>
              </a:rPr>
              <a:t>كيفية التطبيق:</a:t>
            </a:r>
            <a:endParaRPr lang="ar-SA" dirty="0">
              <a:cs typeface="+mj-cs"/>
            </a:endParaRPr>
          </a:p>
          <a:p>
            <a:pPr marL="742950" lvl="1" indent="-285750" algn="r" rtl="1">
              <a:lnSpc>
                <a:spcPct val="150000"/>
              </a:lnSpc>
              <a:buFont typeface="Arial" panose="020B0604020202020204" pitchFamily="34" charset="0"/>
              <a:buChar char="•"/>
            </a:pPr>
            <a:r>
              <a:rPr lang="ar-SA" dirty="0">
                <a:cs typeface="+mj-cs"/>
              </a:rPr>
              <a:t>ابدأ بأقوى مشهد أو لقطات تجذب الانتباه </a:t>
            </a:r>
            <a:r>
              <a:rPr lang="ar-SA" dirty="0" smtClean="0">
                <a:cs typeface="+mj-cs"/>
              </a:rPr>
              <a:t>(</a:t>
            </a:r>
            <a:r>
              <a:rPr lang="en-US" dirty="0">
                <a:cs typeface="+mj-cs"/>
              </a:rPr>
              <a:t>hook</a:t>
            </a:r>
            <a:r>
              <a:rPr lang="ar-SA" dirty="0" smtClean="0">
                <a:cs typeface="+mj-cs"/>
              </a:rPr>
              <a:t>) في </a:t>
            </a:r>
            <a:r>
              <a:rPr lang="ar-SA" dirty="0">
                <a:cs typeface="+mj-cs"/>
              </a:rPr>
              <a:t>الثواني الخمس الأولى.</a:t>
            </a:r>
          </a:p>
          <a:p>
            <a:pPr marL="742950" lvl="1" indent="-285750" algn="r" rtl="1">
              <a:lnSpc>
                <a:spcPct val="150000"/>
              </a:lnSpc>
              <a:buFont typeface="Arial" panose="020B0604020202020204" pitchFamily="34" charset="0"/>
              <a:buChar char="•"/>
            </a:pPr>
            <a:r>
              <a:rPr lang="ar-SA" dirty="0">
                <a:cs typeface="+mj-cs"/>
              </a:rPr>
              <a:t>حدّد رسالة واحدة أساسية — ما الذي تريد أن يتذكره المشاهد بعد الإعلان؟ — وابقِ كل العناصر خادمة لتلك الرسالة فقط.</a:t>
            </a:r>
          </a:p>
          <a:p>
            <a:pPr marL="742950" lvl="1" indent="-285750" algn="r" rtl="1">
              <a:lnSpc>
                <a:spcPct val="150000"/>
              </a:lnSpc>
              <a:buFont typeface="Arial" panose="020B0604020202020204" pitchFamily="34" charset="0"/>
              <a:buChar char="•"/>
            </a:pPr>
            <a:r>
              <a:rPr lang="ar-SA" dirty="0">
                <a:cs typeface="+mj-cs"/>
              </a:rPr>
              <a:t>حذف المشاهد أو اللقطات التي لا تخدم الفكرة الأساسية، حتى لو كانت «جميلة» بصريًا.</a:t>
            </a:r>
          </a:p>
          <a:p>
            <a:pPr algn="r" rtl="1">
              <a:lnSpc>
                <a:spcPct val="150000"/>
              </a:lnSpc>
            </a:pPr>
            <a:r>
              <a:rPr lang="ar-SA" b="1" dirty="0">
                <a:cs typeface="+mj-cs"/>
              </a:rPr>
              <a:t>قاعدة زمنية عملية:</a:t>
            </a:r>
            <a:r>
              <a:rPr lang="ar-SA" dirty="0">
                <a:cs typeface="+mj-cs"/>
              </a:rPr>
              <a:t> لإعلانات 15–30 ثانية: 1 فكرة، 2–3 لقطات رئيسية تُدعّم الفكرة، خاتمة بدعوة للعمل.</a:t>
            </a:r>
          </a:p>
          <a:p>
            <a:pPr algn="r" rtl="1">
              <a:lnSpc>
                <a:spcPct val="150000"/>
              </a:lnSpc>
            </a:pPr>
            <a:r>
              <a:rPr lang="ar-SA" b="1" dirty="0">
                <a:cs typeface="+mj-cs"/>
              </a:rPr>
              <a:t>مثال:</a:t>
            </a:r>
            <a:r>
              <a:rPr lang="ar-SA" dirty="0">
                <a:cs typeface="+mj-cs"/>
              </a:rPr>
              <a:t> إعلان لمنتج شهير: عرض المشكلة (3 ثوانٍ) → تقديم المنتج كحل (7 ثوانٍ) → دعوة للعمل + شعار (3 ثوانٍ).</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030967" y="1211711"/>
            <a:ext cx="5636770" cy="820417"/>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800" b="1" dirty="0">
                <a:solidFill>
                  <a:srgbClr val="00B0F0"/>
                </a:solidFill>
              </a:rPr>
              <a:t>خصائص المونتاج الإعلاني</a:t>
            </a:r>
            <a:endParaRPr lang="ar-SA" altLang="en-US" sz="28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6817" y="1335073"/>
            <a:ext cx="3378657" cy="190049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04089" y="2281923"/>
            <a:ext cx="8709662" cy="4662815"/>
          </a:xfrm>
          <a:prstGeom prst="rect">
            <a:avLst/>
          </a:prstGeom>
          <a:noFill/>
        </p:spPr>
        <p:txBody>
          <a:bodyPr wrap="square" rtlCol="0">
            <a:spAutoFit/>
          </a:bodyPr>
          <a:lstStyle/>
          <a:p>
            <a:pPr algn="r" rtl="1">
              <a:lnSpc>
                <a:spcPct val="150000"/>
              </a:lnSpc>
            </a:pPr>
            <a:r>
              <a:rPr lang="ar-SA" b="1" dirty="0">
                <a:solidFill>
                  <a:srgbClr val="C00000"/>
                </a:solidFill>
                <a:cs typeface="+mj-cs"/>
              </a:rPr>
              <a:t>الإيقاع السريع لجذب الانتباه</a:t>
            </a:r>
          </a:p>
          <a:p>
            <a:pPr algn="r" rtl="1">
              <a:lnSpc>
                <a:spcPct val="150000"/>
              </a:lnSpc>
            </a:pPr>
            <a:r>
              <a:rPr lang="ar-SA" b="1" dirty="0">
                <a:cs typeface="+mj-cs"/>
              </a:rPr>
              <a:t>المبدأ:</a:t>
            </a:r>
            <a:r>
              <a:rPr lang="ar-SA" dirty="0">
                <a:cs typeface="+mj-cs"/>
              </a:rPr>
              <a:t> الإيقاع هنا يعني سرعة القطع </a:t>
            </a:r>
            <a:r>
              <a:rPr lang="en-US" dirty="0" smtClean="0">
                <a:cs typeface="+mj-cs"/>
              </a:rPr>
              <a:t>(cutting </a:t>
            </a:r>
            <a:r>
              <a:rPr lang="en-US" dirty="0">
                <a:cs typeface="+mj-cs"/>
              </a:rPr>
              <a:t>rate)، </a:t>
            </a:r>
            <a:r>
              <a:rPr lang="ar-SA" dirty="0">
                <a:cs typeface="+mj-cs"/>
              </a:rPr>
              <a:t>حركة الكاميرا، وتزامن الصوت مع الصورة. الإيقاع السريع يزيد من ديناميكية الإعلان ويمنع الملل، لكن يجب ضبطه وفق طبيعة المنتج والجمهور.</a:t>
            </a:r>
          </a:p>
          <a:p>
            <a:pPr algn="r" rtl="1">
              <a:lnSpc>
                <a:spcPct val="150000"/>
              </a:lnSpc>
            </a:pPr>
            <a:r>
              <a:rPr lang="ar-SA" b="1" dirty="0">
                <a:cs typeface="+mj-cs"/>
              </a:rPr>
              <a:t>كيفية التطبيق:</a:t>
            </a:r>
            <a:endParaRPr lang="ar-SA" dirty="0">
              <a:cs typeface="+mj-cs"/>
            </a:endParaRPr>
          </a:p>
          <a:p>
            <a:pPr lvl="1" algn="r" rtl="1">
              <a:lnSpc>
                <a:spcPct val="150000"/>
              </a:lnSpc>
            </a:pPr>
            <a:r>
              <a:rPr lang="ar-SA" dirty="0">
                <a:cs typeface="+mj-cs"/>
              </a:rPr>
              <a:t>استخدم قطعًا أقصر (مثلاً 0.5–1.5 ثانية) للمحتوى السريع (منتجات شبابية، تيك توك، عروض ترويجية).</a:t>
            </a:r>
          </a:p>
          <a:p>
            <a:pPr lvl="1" algn="r" rtl="1">
              <a:lnSpc>
                <a:spcPct val="150000"/>
              </a:lnSpc>
            </a:pPr>
            <a:r>
              <a:rPr lang="ar-SA" dirty="0">
                <a:cs typeface="+mj-cs"/>
              </a:rPr>
              <a:t>للمشاهد العاطفية أو الفاخرة استخدم لقطات أطول وإيقاع أبطأ ليمنح المشاهد وقتًا للتأمل.</a:t>
            </a:r>
          </a:p>
          <a:p>
            <a:pPr lvl="1" algn="r" rtl="1">
              <a:lnSpc>
                <a:spcPct val="150000"/>
              </a:lnSpc>
            </a:pPr>
            <a:r>
              <a:rPr lang="ar-SA" dirty="0">
                <a:cs typeface="+mj-cs"/>
              </a:rPr>
              <a:t>مزامنة القطع مع إيقاع الموسيقى (</a:t>
            </a:r>
            <a:r>
              <a:rPr lang="en-US" dirty="0">
                <a:cs typeface="+mj-cs"/>
              </a:rPr>
              <a:t>beat matching) </a:t>
            </a:r>
            <a:r>
              <a:rPr lang="ar-SA" dirty="0">
                <a:cs typeface="+mj-cs"/>
              </a:rPr>
              <a:t>تعطي انسيابية احترافية.</a:t>
            </a:r>
          </a:p>
          <a:p>
            <a:pPr lvl="1" algn="r" rtl="1">
              <a:lnSpc>
                <a:spcPct val="150000"/>
              </a:lnSpc>
            </a:pPr>
            <a:r>
              <a:rPr lang="ar-SA" dirty="0">
                <a:cs typeface="+mj-cs"/>
              </a:rPr>
              <a:t>وظّف تقنيات مثل </a:t>
            </a:r>
            <a:r>
              <a:rPr lang="en-US" dirty="0">
                <a:cs typeface="+mj-cs"/>
              </a:rPr>
              <a:t>jump cuts </a:t>
            </a:r>
            <a:r>
              <a:rPr lang="ar-SA" dirty="0">
                <a:cs typeface="+mj-cs"/>
              </a:rPr>
              <a:t>و</a:t>
            </a:r>
            <a:r>
              <a:rPr lang="en-US" dirty="0">
                <a:cs typeface="+mj-cs"/>
              </a:rPr>
              <a:t>match cuts </a:t>
            </a:r>
            <a:r>
              <a:rPr lang="ar-SA" dirty="0">
                <a:cs typeface="+mj-cs"/>
              </a:rPr>
              <a:t>و</a:t>
            </a:r>
            <a:r>
              <a:rPr lang="en-US" dirty="0">
                <a:cs typeface="+mj-cs"/>
              </a:rPr>
              <a:t>speed ramping </a:t>
            </a:r>
            <a:r>
              <a:rPr lang="ar-SA" dirty="0">
                <a:cs typeface="+mj-cs"/>
              </a:rPr>
              <a:t>لزيادة التعبير دون تشويش الرسالة.</a:t>
            </a:r>
          </a:p>
          <a:p>
            <a:pPr algn="r" rtl="1">
              <a:lnSpc>
                <a:spcPct val="150000"/>
              </a:lnSpc>
            </a:pPr>
            <a:r>
              <a:rPr lang="ar-SA" b="1" dirty="0">
                <a:cs typeface="+mj-cs"/>
              </a:rPr>
              <a:t>نصائح تقنية:</a:t>
            </a:r>
            <a:r>
              <a:rPr lang="ar-SA" dirty="0">
                <a:cs typeface="+mj-cs"/>
              </a:rPr>
              <a:t> حافظ على تباين إيقاعي — لحظة سريعة تليها لقطة هادئة يمكن أن تُبرز نقطة مهمة.</a:t>
            </a:r>
          </a:p>
          <a:p>
            <a:pPr algn="r" rtl="1">
              <a:lnSpc>
                <a:spcPct val="150000"/>
              </a:lnSpc>
            </a:pPr>
            <a:r>
              <a:rPr lang="ar-SA" b="1" dirty="0">
                <a:cs typeface="+mj-cs"/>
              </a:rPr>
              <a:t>مثال:</a:t>
            </a:r>
            <a:r>
              <a:rPr lang="ar-SA" dirty="0">
                <a:cs typeface="+mj-cs"/>
              </a:rPr>
              <a:t> إعلان خصم محدود: تسلسل لقطات سريعة لمنتجات مختلفة مع موسيقى تصاعدية تنتهي بلقطة ثابتة للدعوة إلى </a:t>
            </a:r>
            <a:r>
              <a:rPr lang="ar-SA" dirty="0" smtClean="0">
                <a:cs typeface="+mj-cs"/>
              </a:rPr>
              <a:t>الشراء .</a:t>
            </a:r>
            <a:r>
              <a:rPr lang="en-US" dirty="0" smtClean="0">
                <a:cs typeface="+mj-cs"/>
              </a:rPr>
              <a:t> </a:t>
            </a:r>
            <a:r>
              <a:rPr lang="en-US" dirty="0">
                <a:cs typeface="+mj-cs"/>
                <a:hlinkClick r:id="rId4"/>
              </a:rPr>
              <a:t>https://</a:t>
            </a:r>
            <a:r>
              <a:rPr lang="en-US" dirty="0" smtClean="0">
                <a:cs typeface="+mj-cs"/>
                <a:hlinkClick r:id="rId4"/>
              </a:rPr>
              <a:t>www.youtube.com/watch?v=R0_G80FLDuo</a:t>
            </a:r>
            <a:r>
              <a:rPr lang="ar-SA" dirty="0" smtClean="0">
                <a:cs typeface="+mj-cs"/>
              </a:rPr>
              <a:t> </a:t>
            </a:r>
            <a:endParaRPr lang="ar-SA"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3989948" y="1324130"/>
            <a:ext cx="5636770" cy="820417"/>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800" b="1" dirty="0">
                <a:solidFill>
                  <a:srgbClr val="00B0F0"/>
                </a:solidFill>
              </a:rPr>
              <a:t>خصائص المونتاج الإعلاني</a:t>
            </a:r>
            <a:endParaRPr lang="ar-SA" altLang="en-US" sz="28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205165"/>
    </mc:Choice>
    <mc:Fallback xmlns="">
      <p:transition advTm="205165"/>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5474" y="92314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923147"/>
            <a:ext cx="3382663" cy="2407402"/>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53837" y="1430113"/>
            <a:ext cx="8738163" cy="5493812"/>
          </a:xfrm>
          <a:prstGeom prst="rect">
            <a:avLst/>
          </a:prstGeom>
          <a:noFill/>
        </p:spPr>
        <p:txBody>
          <a:bodyPr wrap="square" rtlCol="0">
            <a:spAutoFit/>
          </a:bodyPr>
          <a:lstStyle/>
          <a:p>
            <a:pPr algn="r" rtl="1">
              <a:lnSpc>
                <a:spcPct val="150000"/>
              </a:lnSpc>
            </a:pPr>
            <a:r>
              <a:rPr lang="ar-SA" b="1" dirty="0">
                <a:solidFill>
                  <a:srgbClr val="C00000"/>
                </a:solidFill>
                <a:cs typeface="+mj-cs"/>
              </a:rPr>
              <a:t>توظيف الألوان والمؤثرات البصرية بشكل متناسق مع هوية العلامة التجارية</a:t>
            </a:r>
          </a:p>
          <a:p>
            <a:pPr algn="r" rtl="1">
              <a:lnSpc>
                <a:spcPct val="150000"/>
              </a:lnSpc>
            </a:pPr>
            <a:r>
              <a:rPr lang="ar-SA" b="1" dirty="0">
                <a:cs typeface="+mj-cs"/>
              </a:rPr>
              <a:t>المبدأ:</a:t>
            </a:r>
            <a:r>
              <a:rPr lang="ar-SA" dirty="0">
                <a:cs typeface="+mj-cs"/>
              </a:rPr>
              <a:t> الألوان والمرئيات لا تُزيّن الإعلان فقط — بل تُرسل رسائل نفسية وتبني تميّز العلامة التجارية. الاتساق البصري يزيد من التعرّف والاحترافية.</a:t>
            </a:r>
          </a:p>
          <a:p>
            <a:pPr algn="r" rtl="1">
              <a:lnSpc>
                <a:spcPct val="150000"/>
              </a:lnSpc>
            </a:pPr>
            <a:r>
              <a:rPr lang="ar-SA" b="1" dirty="0">
                <a:cs typeface="+mj-cs"/>
              </a:rPr>
              <a:t>كيفية </a:t>
            </a:r>
            <a:r>
              <a:rPr lang="ar-SA" b="1" dirty="0" smtClean="0">
                <a:cs typeface="+mj-cs"/>
              </a:rPr>
              <a:t>التطبيق:</a:t>
            </a:r>
            <a:r>
              <a:rPr lang="ar-SA" dirty="0" smtClean="0">
                <a:cs typeface="+mj-cs"/>
              </a:rPr>
              <a:t> </a:t>
            </a:r>
            <a:r>
              <a:rPr lang="ar-SA" b="1" dirty="0" smtClean="0">
                <a:cs typeface="+mj-cs"/>
              </a:rPr>
              <a:t>لوحة </a:t>
            </a:r>
            <a:r>
              <a:rPr lang="ar-SA" b="1" dirty="0">
                <a:cs typeface="+mj-cs"/>
              </a:rPr>
              <a:t>ألوان ثابتة:</a:t>
            </a:r>
            <a:r>
              <a:rPr lang="ar-SA" dirty="0">
                <a:cs typeface="+mj-cs"/>
              </a:rPr>
              <a:t> عيّن 2–3 ألوان أساسية للعلامة واستخدمها في النصوص، الخلفيات، الفلاتر والعناصر </a:t>
            </a:r>
            <a:r>
              <a:rPr lang="ar-SA" dirty="0" smtClean="0">
                <a:cs typeface="+mj-cs"/>
              </a:rPr>
              <a:t>الرسومية.</a:t>
            </a:r>
          </a:p>
          <a:p>
            <a:pPr algn="r" rtl="1">
              <a:lnSpc>
                <a:spcPct val="150000"/>
              </a:lnSpc>
            </a:pPr>
            <a:r>
              <a:rPr lang="ar-SA" b="1" dirty="0" smtClean="0">
                <a:cs typeface="+mj-cs"/>
              </a:rPr>
              <a:t>تصحيح </a:t>
            </a:r>
            <a:r>
              <a:rPr lang="ar-SA" b="1" dirty="0">
                <a:cs typeface="+mj-cs"/>
              </a:rPr>
              <a:t>وتدرج الألوان </a:t>
            </a:r>
            <a:r>
              <a:rPr lang="en-US" b="1" dirty="0" smtClean="0">
                <a:cs typeface="+mj-cs"/>
              </a:rPr>
              <a:t>Color </a:t>
            </a:r>
            <a:r>
              <a:rPr lang="en-US" b="1" dirty="0">
                <a:cs typeface="+mj-cs"/>
              </a:rPr>
              <a:t>Correction &amp; Grading</a:t>
            </a:r>
            <a:r>
              <a:rPr lang="en-US" b="1" dirty="0" smtClean="0">
                <a:cs typeface="+mj-cs"/>
              </a:rPr>
              <a:t>)</a:t>
            </a:r>
            <a:r>
              <a:rPr lang="en-US" dirty="0" smtClean="0">
                <a:cs typeface="+mj-cs"/>
              </a:rPr>
              <a:t> </a:t>
            </a:r>
            <a:r>
              <a:rPr lang="ar-SA" dirty="0" smtClean="0">
                <a:cs typeface="+mj-cs"/>
              </a:rPr>
              <a:t>) ضبط </a:t>
            </a:r>
            <a:r>
              <a:rPr lang="ar-SA" dirty="0">
                <a:cs typeface="+mj-cs"/>
              </a:rPr>
              <a:t>الأبيض والأسود أولًا ثم تطبيق جريد خاص بالعلامة (مثلاً: دفء للأزياء الراقية، ألوان زاهية للمنتجات الشبابية</a:t>
            </a:r>
            <a:r>
              <a:rPr lang="ar-SA" dirty="0" smtClean="0">
                <a:cs typeface="+mj-cs"/>
              </a:rPr>
              <a:t>).</a:t>
            </a:r>
          </a:p>
          <a:p>
            <a:pPr algn="r" rtl="1">
              <a:lnSpc>
                <a:spcPct val="150000"/>
              </a:lnSpc>
            </a:pPr>
            <a:r>
              <a:rPr lang="ar-SA" b="1" dirty="0" smtClean="0">
                <a:cs typeface="+mj-cs"/>
              </a:rPr>
              <a:t>التأثيرات </a:t>
            </a:r>
            <a:r>
              <a:rPr lang="ar-SA" b="1" dirty="0">
                <a:cs typeface="+mj-cs"/>
              </a:rPr>
              <a:t>البصرية:</a:t>
            </a:r>
            <a:r>
              <a:rPr lang="ar-SA" dirty="0">
                <a:cs typeface="+mj-cs"/>
              </a:rPr>
              <a:t> استخدم الفلاتر، البلوور، اللوم أو اللمعان بقدر؛ التأثير يجب أن يدعم المزاج وليس أن يطغى على </a:t>
            </a:r>
            <a:r>
              <a:rPr lang="ar-SA" dirty="0" smtClean="0">
                <a:cs typeface="+mj-cs"/>
              </a:rPr>
              <a:t>المشهد.</a:t>
            </a:r>
          </a:p>
          <a:p>
            <a:pPr lvl="1" algn="r" rtl="1">
              <a:lnSpc>
                <a:spcPct val="150000"/>
              </a:lnSpc>
            </a:pPr>
            <a:r>
              <a:rPr lang="ar-SA" b="1" dirty="0" smtClean="0">
                <a:cs typeface="+mj-cs"/>
              </a:rPr>
              <a:t>الهوية </a:t>
            </a:r>
            <a:r>
              <a:rPr lang="ar-SA" b="1" dirty="0">
                <a:cs typeface="+mj-cs"/>
              </a:rPr>
              <a:t>المرئية:</a:t>
            </a:r>
            <a:r>
              <a:rPr lang="ar-SA" dirty="0">
                <a:cs typeface="+mj-cs"/>
              </a:rPr>
              <a:t> إدراج الشعار، الخطوط المخصصة، وأيقونات العلامة بشكل متكرر وبحجم مناسب دون تشويش.</a:t>
            </a:r>
          </a:p>
          <a:p>
            <a:pPr algn="r" rtl="1">
              <a:lnSpc>
                <a:spcPct val="150000"/>
              </a:lnSpc>
            </a:pPr>
            <a:r>
              <a:rPr lang="ar-SA" b="1" dirty="0">
                <a:cs typeface="+mj-cs"/>
              </a:rPr>
              <a:t>نصائح عملية:</a:t>
            </a:r>
            <a:r>
              <a:rPr lang="ar-SA" dirty="0">
                <a:cs typeface="+mj-cs"/>
              </a:rPr>
              <a:t> اختبر الإعلان بالأسود والأبيض — إذا بقيت الرسالة واضحة فقد لا تحتاج إلى مؤثرات لونية معقدة.</a:t>
            </a:r>
          </a:p>
          <a:p>
            <a:pPr algn="r" rtl="1">
              <a:lnSpc>
                <a:spcPct val="150000"/>
              </a:lnSpc>
            </a:pPr>
            <a:r>
              <a:rPr lang="ar-SA" b="1" dirty="0">
                <a:cs typeface="+mj-cs"/>
              </a:rPr>
              <a:t>مثال:</a:t>
            </a:r>
            <a:r>
              <a:rPr lang="ar-SA" dirty="0">
                <a:cs typeface="+mj-cs"/>
              </a:rPr>
              <a:t> علامة تجارية بيئية تعتمد ألوانًا ترابية وخامات ناعمة في التدرج لتعكس الاستدامة</a:t>
            </a:r>
            <a:r>
              <a:rPr lang="ar-SA" dirty="0" smtClean="0">
                <a:cs typeface="+mj-cs"/>
              </a:rPr>
              <a:t>. </a:t>
            </a:r>
            <a:r>
              <a:rPr lang="en-US" dirty="0">
                <a:cs typeface="+mj-cs"/>
                <a:hlinkClick r:id="rId4"/>
              </a:rPr>
              <a:t>https://</a:t>
            </a:r>
            <a:r>
              <a:rPr lang="en-US" dirty="0" smtClean="0">
                <a:cs typeface="+mj-cs"/>
                <a:hlinkClick r:id="rId4"/>
              </a:rPr>
              <a:t>www.youtube.com/shorts/dX2w0hutuFw</a:t>
            </a:r>
            <a:r>
              <a:rPr lang="ar-SA" dirty="0" smtClean="0">
                <a:cs typeface="+mj-cs"/>
              </a:rPr>
              <a:t> </a:t>
            </a:r>
            <a:endParaRPr lang="ar-SA" dirty="0">
              <a:cs typeface="+mj-cs"/>
            </a:endParaRPr>
          </a:p>
        </p:txBody>
      </p:sp>
      <p:sp>
        <p:nvSpPr>
          <p:cNvPr id="18" name="TextBox 17"/>
          <p:cNvSpPr txBox="1"/>
          <p:nvPr/>
        </p:nvSpPr>
        <p:spPr>
          <a:xfrm>
            <a:off x="3453837" y="1033433"/>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723793" y="597960"/>
            <a:ext cx="3587438" cy="954107"/>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800" b="1" dirty="0">
                <a:solidFill>
                  <a:srgbClr val="00B0F0"/>
                </a:solidFill>
              </a:rPr>
              <a:t>خصائص المونتاج الإعلاني</a:t>
            </a:r>
            <a:endParaRPr lang="ar-SA" altLang="en-US" sz="28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6" y="98226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976899"/>
            <a:ext cx="3397268" cy="239864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8759"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54900" y="1842040"/>
            <a:ext cx="8701604" cy="5078313"/>
          </a:xfrm>
          <a:prstGeom prst="rect">
            <a:avLst/>
          </a:prstGeom>
          <a:noFill/>
        </p:spPr>
        <p:txBody>
          <a:bodyPr wrap="square" rtlCol="0">
            <a:spAutoFit/>
          </a:bodyPr>
          <a:lstStyle/>
          <a:p>
            <a:pPr algn="r" rtl="1">
              <a:lnSpc>
                <a:spcPct val="150000"/>
              </a:lnSpc>
            </a:pPr>
            <a:r>
              <a:rPr lang="ar-SA" b="1" dirty="0">
                <a:solidFill>
                  <a:srgbClr val="C00000"/>
                </a:solidFill>
                <a:cs typeface="+mj-cs"/>
              </a:rPr>
              <a:t>الاعتماد على الصوت (موسيقى – تعليق صوتي – مؤثرات) لتعزيز الرسالة</a:t>
            </a:r>
          </a:p>
          <a:p>
            <a:pPr algn="r" rtl="1">
              <a:lnSpc>
                <a:spcPct val="150000"/>
              </a:lnSpc>
            </a:pPr>
            <a:r>
              <a:rPr lang="ar-SA" b="1" dirty="0">
                <a:cs typeface="+mj-cs"/>
              </a:rPr>
              <a:t>المبدأ:</a:t>
            </a:r>
            <a:r>
              <a:rPr lang="ar-SA" dirty="0">
                <a:cs typeface="+mj-cs"/>
              </a:rPr>
              <a:t> الصوت يضاعف التأثير البصري؛ الموسيقى الصحيحة والتصميم الصوتي الجيد يمكنان الإعلان من إثارة المشاعر وتوجيه الانتباه.</a:t>
            </a:r>
          </a:p>
          <a:p>
            <a:pPr algn="r" rtl="1">
              <a:lnSpc>
                <a:spcPct val="150000"/>
              </a:lnSpc>
            </a:pPr>
            <a:r>
              <a:rPr lang="ar-SA" b="1" dirty="0">
                <a:cs typeface="+mj-cs"/>
              </a:rPr>
              <a:t>مكونات الصوت في الإعلان:</a:t>
            </a:r>
            <a:endParaRPr lang="ar-SA" dirty="0">
              <a:cs typeface="+mj-cs"/>
            </a:endParaRPr>
          </a:p>
          <a:p>
            <a:pPr lvl="1" algn="r" rtl="1">
              <a:lnSpc>
                <a:spcPct val="150000"/>
              </a:lnSpc>
            </a:pPr>
            <a:r>
              <a:rPr lang="ar-SA" b="1" dirty="0">
                <a:cs typeface="+mj-cs"/>
              </a:rPr>
              <a:t>الموسيقى </a:t>
            </a:r>
            <a:r>
              <a:rPr lang="en-US" b="1" dirty="0" smtClean="0">
                <a:cs typeface="+mj-cs"/>
              </a:rPr>
              <a:t>Score/Track) </a:t>
            </a:r>
            <a:r>
              <a:rPr lang="ar-SA" b="1" dirty="0" smtClean="0">
                <a:cs typeface="+mj-cs"/>
              </a:rPr>
              <a:t>) </a:t>
            </a:r>
            <a:r>
              <a:rPr lang="ar-SA" dirty="0" smtClean="0">
                <a:cs typeface="+mj-cs"/>
              </a:rPr>
              <a:t>تحدد </a:t>
            </a:r>
            <a:r>
              <a:rPr lang="ar-SA" dirty="0">
                <a:cs typeface="+mj-cs"/>
              </a:rPr>
              <a:t>المزاج والإيقاع. اختيار مقطع موسيقي يتماشى مع سرعة القطع ويعزّز الرسالة.</a:t>
            </a:r>
          </a:p>
          <a:p>
            <a:pPr lvl="1" algn="r" rtl="1">
              <a:lnSpc>
                <a:spcPct val="150000"/>
              </a:lnSpc>
            </a:pPr>
            <a:r>
              <a:rPr lang="ar-SA" b="1" dirty="0">
                <a:cs typeface="+mj-cs"/>
              </a:rPr>
              <a:t>التعليق الصوتي </a:t>
            </a:r>
            <a:r>
              <a:rPr lang="en-US" b="1" dirty="0" smtClean="0">
                <a:cs typeface="+mj-cs"/>
              </a:rPr>
              <a:t>Voice-over)</a:t>
            </a:r>
            <a:r>
              <a:rPr lang="en-US" dirty="0" smtClean="0">
                <a:cs typeface="+mj-cs"/>
              </a:rPr>
              <a:t> </a:t>
            </a:r>
            <a:r>
              <a:rPr lang="ar-SA" dirty="0" smtClean="0">
                <a:cs typeface="+mj-cs"/>
              </a:rPr>
              <a:t>) يُستخدم </a:t>
            </a:r>
            <a:r>
              <a:rPr lang="ar-SA" dirty="0">
                <a:cs typeface="+mj-cs"/>
              </a:rPr>
              <a:t>لتوضيح نقاط أساسية أو سرد قصصي؛ يجب أن يكون واضحًا، مناسبًا لنبرة العلامة، ومُسجَّلاً بجودة عالية.</a:t>
            </a:r>
          </a:p>
          <a:p>
            <a:pPr lvl="1" algn="r" rtl="1">
              <a:lnSpc>
                <a:spcPct val="150000"/>
              </a:lnSpc>
            </a:pPr>
            <a:r>
              <a:rPr lang="ar-SA" b="1" dirty="0">
                <a:cs typeface="+mj-cs"/>
              </a:rPr>
              <a:t>المؤثرات الصوتية </a:t>
            </a:r>
            <a:r>
              <a:rPr lang="en-US" b="1" dirty="0" smtClean="0">
                <a:cs typeface="+mj-cs"/>
              </a:rPr>
              <a:t>SFX)</a:t>
            </a:r>
            <a:r>
              <a:rPr lang="en-US" dirty="0" smtClean="0">
                <a:cs typeface="+mj-cs"/>
              </a:rPr>
              <a:t> </a:t>
            </a:r>
            <a:r>
              <a:rPr lang="ar-SA" dirty="0" smtClean="0">
                <a:cs typeface="+mj-cs"/>
              </a:rPr>
              <a:t>) تضيف </a:t>
            </a:r>
            <a:r>
              <a:rPr lang="ar-SA" dirty="0">
                <a:cs typeface="+mj-cs"/>
              </a:rPr>
              <a:t>واقعية وعمقًا (نقر، حركة، صوت منتج يُستخدم). توضع بعناية لتفادي التكديس الصوتي.</a:t>
            </a:r>
          </a:p>
          <a:p>
            <a:pPr lvl="1" algn="r" rtl="1">
              <a:lnSpc>
                <a:spcPct val="150000"/>
              </a:lnSpc>
            </a:pPr>
            <a:r>
              <a:rPr lang="ar-SA" b="1" dirty="0">
                <a:cs typeface="+mj-cs"/>
              </a:rPr>
              <a:t>السكور الديناميكي </a:t>
            </a:r>
            <a:r>
              <a:rPr lang="en-US" b="1" dirty="0" smtClean="0">
                <a:cs typeface="+mj-cs"/>
              </a:rPr>
              <a:t>Dynamic Scoring) </a:t>
            </a:r>
            <a:r>
              <a:rPr lang="ar-SA" b="1" dirty="0" smtClean="0">
                <a:cs typeface="+mj-cs"/>
              </a:rPr>
              <a:t>)</a:t>
            </a:r>
            <a:r>
              <a:rPr lang="ar-SA" dirty="0" smtClean="0">
                <a:cs typeface="+mj-cs"/>
              </a:rPr>
              <a:t>رفع </a:t>
            </a:r>
            <a:r>
              <a:rPr lang="ar-SA" dirty="0">
                <a:cs typeface="+mj-cs"/>
              </a:rPr>
              <a:t>وانخفاض مستوى الموسيقى مع لحظات مهمة أو جملة دعائية يزيد من التأثير العاطفي</a:t>
            </a:r>
            <a:r>
              <a:rPr lang="ar-SA" dirty="0" smtClean="0">
                <a:cs typeface="+mj-cs"/>
              </a:rPr>
              <a:t>.</a:t>
            </a:r>
            <a:endParaRPr lang="ar-SA" dirty="0">
              <a:cs typeface="+mj-cs"/>
            </a:endParaRPr>
          </a:p>
        </p:txBody>
      </p:sp>
      <p:sp>
        <p:nvSpPr>
          <p:cNvPr id="18" name="TextBox 17"/>
          <p:cNvSpPr txBox="1"/>
          <p:nvPr/>
        </p:nvSpPr>
        <p:spPr>
          <a:xfrm>
            <a:off x="3454899" y="1092548"/>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030967" y="976899"/>
            <a:ext cx="5636770" cy="716350"/>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400" b="1" dirty="0">
                <a:solidFill>
                  <a:srgbClr val="00B0F0"/>
                </a:solidFill>
              </a:rPr>
              <a:t>خصائص المونتاج الإعلاني</a:t>
            </a:r>
            <a:endParaRPr lang="ar-SA" altLang="en-US" sz="24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201167"/>
    </mc:Choice>
    <mc:Fallback xmlns="">
      <p:transition advTm="20116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38604"/>
            <a:ext cx="3435022" cy="238129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8759"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6536" y="2484083"/>
            <a:ext cx="8701604" cy="3416320"/>
          </a:xfrm>
          <a:prstGeom prst="rect">
            <a:avLst/>
          </a:prstGeom>
          <a:noFill/>
        </p:spPr>
        <p:txBody>
          <a:bodyPr wrap="square" rtlCol="0">
            <a:spAutoFit/>
          </a:bodyPr>
          <a:lstStyle/>
          <a:p>
            <a:pPr algn="r" rtl="1">
              <a:lnSpc>
                <a:spcPct val="150000"/>
              </a:lnSpc>
            </a:pPr>
            <a:r>
              <a:rPr lang="ar-SA" b="1" dirty="0">
                <a:cs typeface="+mj-cs"/>
              </a:rPr>
              <a:t>كيفية التطبيق:</a:t>
            </a:r>
            <a:endParaRPr lang="ar-SA" dirty="0">
              <a:cs typeface="+mj-cs"/>
            </a:endParaRPr>
          </a:p>
          <a:p>
            <a:pPr lvl="1" algn="r" rtl="1">
              <a:lnSpc>
                <a:spcPct val="150000"/>
              </a:lnSpc>
            </a:pPr>
            <a:r>
              <a:rPr lang="ar-SA" dirty="0">
                <a:cs typeface="+mj-cs"/>
              </a:rPr>
              <a:t>ابدأ الصوت بهوية واضحة </a:t>
            </a:r>
            <a:r>
              <a:rPr lang="en-US" dirty="0" smtClean="0">
                <a:cs typeface="+mj-cs"/>
              </a:rPr>
              <a:t>(logo </a:t>
            </a:r>
            <a:r>
              <a:rPr lang="en-US" dirty="0">
                <a:cs typeface="+mj-cs"/>
              </a:rPr>
              <a:t>sting) </a:t>
            </a:r>
            <a:r>
              <a:rPr lang="ar-SA" dirty="0">
                <a:cs typeface="+mj-cs"/>
              </a:rPr>
              <a:t>مرتبطة بالعلامة.</a:t>
            </a:r>
          </a:p>
          <a:p>
            <a:pPr lvl="1" algn="r" rtl="1">
              <a:lnSpc>
                <a:spcPct val="150000"/>
              </a:lnSpc>
            </a:pPr>
            <a:r>
              <a:rPr lang="ar-SA" dirty="0">
                <a:cs typeface="+mj-cs"/>
              </a:rPr>
              <a:t>اجعل مستوى التعليق الصوتي فوق الموسيقى أثناء الرسائل المهمة (</a:t>
            </a:r>
            <a:r>
              <a:rPr lang="en-US" dirty="0">
                <a:cs typeface="+mj-cs"/>
              </a:rPr>
              <a:t>ducking، sidechain).</a:t>
            </a:r>
          </a:p>
          <a:p>
            <a:pPr lvl="1" algn="r" rtl="1">
              <a:lnSpc>
                <a:spcPct val="150000"/>
              </a:lnSpc>
            </a:pPr>
            <a:r>
              <a:rPr lang="ar-SA" dirty="0">
                <a:cs typeface="+mj-cs"/>
              </a:rPr>
              <a:t>استخدم الأصوات التفصيلية الصغيرة </a:t>
            </a:r>
            <a:r>
              <a:rPr lang="en-US" dirty="0" smtClean="0">
                <a:cs typeface="+mj-cs"/>
              </a:rPr>
              <a:t> (</a:t>
            </a:r>
            <a:r>
              <a:rPr lang="en-US" dirty="0" err="1" smtClean="0">
                <a:cs typeface="+mj-cs"/>
              </a:rPr>
              <a:t>foley</a:t>
            </a:r>
            <a:r>
              <a:rPr lang="en-US" dirty="0">
                <a:cs typeface="+mj-cs"/>
              </a:rPr>
              <a:t>) </a:t>
            </a:r>
            <a:r>
              <a:rPr lang="ar-SA" dirty="0" smtClean="0">
                <a:cs typeface="+mj-cs"/>
              </a:rPr>
              <a:t>لإضفاء </a:t>
            </a:r>
            <a:r>
              <a:rPr lang="ar-SA" dirty="0">
                <a:cs typeface="+mj-cs"/>
              </a:rPr>
              <a:t>ملمس على المنتج — مثلاً صوت فتح زجاجة، ملمس القماش.</a:t>
            </a:r>
          </a:p>
          <a:p>
            <a:pPr algn="r" rtl="1">
              <a:lnSpc>
                <a:spcPct val="150000"/>
              </a:lnSpc>
            </a:pPr>
            <a:r>
              <a:rPr lang="ar-SA" b="1" dirty="0">
                <a:cs typeface="+mj-cs"/>
              </a:rPr>
              <a:t>نصائح تقنية:</a:t>
            </a:r>
            <a:r>
              <a:rPr lang="ar-SA" dirty="0">
                <a:cs typeface="+mj-cs"/>
              </a:rPr>
              <a:t> تحقق من مستويات </a:t>
            </a:r>
            <a:r>
              <a:rPr lang="en-US" dirty="0">
                <a:cs typeface="+mj-cs"/>
              </a:rPr>
              <a:t>LUFS </a:t>
            </a:r>
            <a:r>
              <a:rPr lang="ar-SA" dirty="0">
                <a:cs typeface="+mj-cs"/>
              </a:rPr>
              <a:t>لبث رقمي موحّد؛ تأكد أن الصوت واضح عند مستويات صوت منخفضة لأن كثيرًا من الجمهور يشاهد مع الصوت منخفض.</a:t>
            </a:r>
          </a:p>
          <a:p>
            <a:pPr algn="r" rtl="1">
              <a:lnSpc>
                <a:spcPct val="150000"/>
              </a:lnSpc>
            </a:pPr>
            <a:r>
              <a:rPr lang="ar-SA" b="1" dirty="0">
                <a:cs typeface="+mj-cs"/>
              </a:rPr>
              <a:t>مثال:</a:t>
            </a:r>
            <a:r>
              <a:rPr lang="ar-SA" dirty="0">
                <a:cs typeface="+mj-cs"/>
              </a:rPr>
              <a:t> إعلان طعام: صوت الأكل المقرب </a:t>
            </a:r>
            <a:r>
              <a:rPr lang="en-US" dirty="0" smtClean="0">
                <a:cs typeface="+mj-cs"/>
              </a:rPr>
              <a:t>(crunch</a:t>
            </a:r>
            <a:r>
              <a:rPr lang="en-US" dirty="0">
                <a:cs typeface="+mj-cs"/>
              </a:rPr>
              <a:t>, sizzle) </a:t>
            </a:r>
            <a:r>
              <a:rPr lang="ar-SA" dirty="0" smtClean="0">
                <a:cs typeface="+mj-cs"/>
              </a:rPr>
              <a:t>مقترنًا </a:t>
            </a:r>
            <a:r>
              <a:rPr lang="ar-SA" dirty="0">
                <a:cs typeface="+mj-cs"/>
              </a:rPr>
              <a:t>بموسيقى إيقاعية خفيفة لزيادة الشهية والاشتياق.</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77489" y="1486898"/>
            <a:ext cx="5636770" cy="716350"/>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400" b="1" dirty="0">
                <a:solidFill>
                  <a:srgbClr val="00B0F0"/>
                </a:solidFill>
              </a:rPr>
              <a:t>خصائص المونتاج الإعلاني</a:t>
            </a:r>
            <a:endParaRPr lang="ar-SA" altLang="en-US" sz="2400" b="1" dirty="0">
              <a:solidFill>
                <a:srgbClr val="00B0F0"/>
              </a:solidFill>
              <a:latin typeface="Arial" panose="020B0604020202020204" pitchFamily="34" charset="0"/>
            </a:endParaRPr>
          </a:p>
        </p:txBody>
      </p:sp>
    </p:spTree>
    <p:extLst>
      <p:ext uri="{BB962C8B-B14F-4D97-AF65-F5344CB8AC3E}">
        <p14:creationId xmlns:p14="http://schemas.microsoft.com/office/powerpoint/2010/main" val="3567426045"/>
      </p:ext>
    </p:extLst>
  </p:cSld>
  <p:clrMapOvr>
    <a:masterClrMapping/>
  </p:clrMapOvr>
  <mc:AlternateContent xmlns:mc="http://schemas.openxmlformats.org/markup-compatibility/2006" xmlns:p14="http://schemas.microsoft.com/office/powerpoint/2010/main">
    <mc:Choice Requires="p14">
      <p:transition p14:dur="0" advTm="201167"/>
    </mc:Choice>
    <mc:Fallback xmlns="">
      <p:transition advTm="20116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626178" y="1851799"/>
            <a:ext cx="7333225" cy="3666612"/>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2" name="Rectangle 1"/>
          <p:cNvSpPr/>
          <p:nvPr/>
        </p:nvSpPr>
        <p:spPr>
          <a:xfrm>
            <a:off x="6188595" y="1442464"/>
            <a:ext cx="5548314" cy="820417"/>
          </a:xfrm>
          <a:prstGeom prst="rect">
            <a:avLst/>
          </a:prstGeom>
        </p:spPr>
        <p:txBody>
          <a:bodyPr wrap="none">
            <a:spAutoFit/>
          </a:bodyPr>
          <a:lstStyle/>
          <a:p>
            <a:pPr lvl="0" algn="r" rtl="1" eaLnBrk="0" fontAlgn="base" hangingPunct="0">
              <a:lnSpc>
                <a:spcPct val="200000"/>
              </a:lnSpc>
              <a:spcBef>
                <a:spcPct val="0"/>
              </a:spcBef>
              <a:spcAft>
                <a:spcPct val="0"/>
              </a:spcAft>
            </a:pPr>
            <a:r>
              <a:rPr lang="ar-SA" sz="2800" b="1" dirty="0">
                <a:solidFill>
                  <a:srgbClr val="00B0F0"/>
                </a:solidFill>
              </a:rPr>
              <a:t>أنواع الإعلانات </a:t>
            </a:r>
            <a:r>
              <a:rPr lang="ar-SA" sz="2800" b="1" dirty="0" smtClean="0">
                <a:solidFill>
                  <a:srgbClr val="00B0F0"/>
                </a:solidFill>
              </a:rPr>
              <a:t>الرقمية </a:t>
            </a:r>
            <a:r>
              <a:rPr lang="ar-SA" sz="2800" b="1" dirty="0">
                <a:solidFill>
                  <a:srgbClr val="00B0F0"/>
                </a:solidFill>
              </a:rPr>
              <a:t>حسب أسلوب المونتاج</a:t>
            </a:r>
            <a:endParaRPr lang="ar-SA" sz="28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14527"/>
    </mc:Choice>
    <mc:Fallback xmlns="">
      <p:transition advTm="1452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413664" y="8783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874640"/>
            <a:ext cx="3429878" cy="244291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40375" y="406058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4921" y="1849219"/>
            <a:ext cx="8630096" cy="4708981"/>
          </a:xfrm>
          <a:prstGeom prst="rect">
            <a:avLst/>
          </a:prstGeom>
          <a:noFill/>
        </p:spPr>
        <p:txBody>
          <a:bodyPr wrap="square" rtlCol="0">
            <a:spAutoFit/>
          </a:bodyPr>
          <a:lstStyle/>
          <a:p>
            <a:pPr algn="r" rtl="1">
              <a:lnSpc>
                <a:spcPct val="150000"/>
              </a:lnSpc>
            </a:pPr>
            <a:r>
              <a:rPr lang="ar-SA" sz="2000" b="1" dirty="0">
                <a:solidFill>
                  <a:srgbClr val="C00000"/>
                </a:solidFill>
                <a:cs typeface="+mj-cs"/>
              </a:rPr>
              <a:t>1) الإعلانات التجارية التقليدية — عروض المنتجات والخدمات</a:t>
            </a:r>
          </a:p>
          <a:p>
            <a:pPr algn="r" rtl="1">
              <a:lnSpc>
                <a:spcPct val="150000"/>
              </a:lnSpc>
            </a:pPr>
            <a:r>
              <a:rPr lang="ar-SA" sz="2000" b="1" dirty="0">
                <a:cs typeface="+mj-cs"/>
              </a:rPr>
              <a:t>الهدف:</a:t>
            </a:r>
            <a:r>
              <a:rPr lang="ar-SA" sz="2000" dirty="0">
                <a:cs typeface="+mj-cs"/>
              </a:rPr>
              <a:t> عرض ميزات المنتج أو الخدمة وزيادة المبيعات/التحويلات.</a:t>
            </a:r>
            <a:br>
              <a:rPr lang="ar-SA" sz="2000" dirty="0">
                <a:cs typeface="+mj-cs"/>
              </a:rPr>
            </a:br>
            <a:r>
              <a:rPr lang="ar-SA" sz="2000" b="1" dirty="0">
                <a:cs typeface="+mj-cs"/>
              </a:rPr>
              <a:t>الطول الشائع:</a:t>
            </a:r>
            <a:r>
              <a:rPr lang="ar-SA" sz="2000" dirty="0">
                <a:cs typeface="+mj-cs"/>
              </a:rPr>
              <a:t> 15–60 ثانية (</a:t>
            </a:r>
            <a:r>
              <a:rPr lang="ar-SA" sz="2000" dirty="0" smtClean="0">
                <a:cs typeface="+mj-cs"/>
              </a:rPr>
              <a:t>15 ثانية</a:t>
            </a:r>
            <a:r>
              <a:rPr lang="en-US" sz="2000" dirty="0" smtClean="0">
                <a:cs typeface="+mj-cs"/>
              </a:rPr>
              <a:t> </a:t>
            </a:r>
            <a:r>
              <a:rPr lang="ar-SA" sz="2000" dirty="0">
                <a:cs typeface="+mj-cs"/>
              </a:rPr>
              <a:t>للمنصات الرقمية القصيرة، </a:t>
            </a:r>
            <a:r>
              <a:rPr lang="ar-SA" sz="2000" dirty="0" smtClean="0">
                <a:cs typeface="+mj-cs"/>
              </a:rPr>
              <a:t>30ثانية </a:t>
            </a:r>
            <a:r>
              <a:rPr lang="en-US" sz="2000" dirty="0" smtClean="0">
                <a:cs typeface="+mj-cs"/>
              </a:rPr>
              <a:t> </a:t>
            </a:r>
            <a:r>
              <a:rPr lang="ar-SA" sz="2000" dirty="0">
                <a:cs typeface="+mj-cs"/>
              </a:rPr>
              <a:t>للتلفزيون/يوتيوب).</a:t>
            </a:r>
          </a:p>
          <a:p>
            <a:pPr algn="r" rtl="1">
              <a:lnSpc>
                <a:spcPct val="150000"/>
              </a:lnSpc>
            </a:pPr>
            <a:r>
              <a:rPr lang="ar-SA" sz="2000" b="1" dirty="0">
                <a:cs typeface="+mj-cs"/>
              </a:rPr>
              <a:t>أسلوب المونتاج:</a:t>
            </a:r>
            <a:endParaRPr lang="ar-SA" sz="2000" dirty="0">
              <a:cs typeface="+mj-cs"/>
            </a:endParaRPr>
          </a:p>
          <a:p>
            <a:pPr marL="285750" indent="-285750" algn="r" rtl="1">
              <a:lnSpc>
                <a:spcPct val="150000"/>
              </a:lnSpc>
              <a:buFont typeface="Arial" panose="020B0604020202020204" pitchFamily="34" charset="0"/>
              <a:buChar char="•"/>
            </a:pPr>
            <a:r>
              <a:rPr lang="ar-SA" sz="2000" b="1" dirty="0">
                <a:cs typeface="+mj-cs"/>
              </a:rPr>
              <a:t>بناء قصصي مبسّط:</a:t>
            </a:r>
            <a:r>
              <a:rPr lang="ar-SA" sz="2000" dirty="0">
                <a:cs typeface="+mj-cs"/>
              </a:rPr>
              <a:t> مشكلة → حل (المنتج) → دعوة للعمل.</a:t>
            </a:r>
          </a:p>
          <a:p>
            <a:pPr marL="285750" indent="-285750" algn="r" rtl="1">
              <a:lnSpc>
                <a:spcPct val="150000"/>
              </a:lnSpc>
              <a:buFont typeface="Arial" panose="020B0604020202020204" pitchFamily="34" charset="0"/>
              <a:buChar char="•"/>
            </a:pPr>
            <a:r>
              <a:rPr lang="ar-SA" sz="2000" b="1" dirty="0">
                <a:cs typeface="+mj-cs"/>
              </a:rPr>
              <a:t>لقطات توضيحية للمنتج:</a:t>
            </a:r>
            <a:r>
              <a:rPr lang="ar-SA" sz="2000" dirty="0">
                <a:cs typeface="+mj-cs"/>
              </a:rPr>
              <a:t> مقاطع مقربة </a:t>
            </a:r>
            <a:r>
              <a:rPr lang="ar-SA" sz="2000" dirty="0" smtClean="0">
                <a:cs typeface="+mj-cs"/>
              </a:rPr>
              <a:t>(</a:t>
            </a:r>
            <a:r>
              <a:rPr lang="en-US" sz="2000" dirty="0">
                <a:cs typeface="+mj-cs"/>
              </a:rPr>
              <a:t>close-ups</a:t>
            </a:r>
            <a:r>
              <a:rPr lang="ar-SA" sz="2000" dirty="0" smtClean="0">
                <a:cs typeface="+mj-cs"/>
              </a:rPr>
              <a:t>)</a:t>
            </a:r>
            <a:r>
              <a:rPr lang="en-US" sz="2000" dirty="0" smtClean="0">
                <a:cs typeface="+mj-cs"/>
              </a:rPr>
              <a:t> </a:t>
            </a:r>
            <a:r>
              <a:rPr lang="ar-SA" sz="2000" dirty="0">
                <a:cs typeface="+mj-cs"/>
              </a:rPr>
              <a:t>لخصائص المنتج، لقطات استخدام حقيقية، لقطات بيئية توضح سياق الاستخدام.</a:t>
            </a:r>
          </a:p>
          <a:p>
            <a:pPr marL="285750" indent="-285750" algn="r" rtl="1">
              <a:lnSpc>
                <a:spcPct val="150000"/>
              </a:lnSpc>
              <a:buFont typeface="Arial" panose="020B0604020202020204" pitchFamily="34" charset="0"/>
              <a:buChar char="•"/>
            </a:pPr>
            <a:r>
              <a:rPr lang="ar-SA" sz="2000" b="1" dirty="0" smtClean="0">
                <a:cs typeface="+mj-cs"/>
              </a:rPr>
              <a:t>إيقاع متدرّج:</a:t>
            </a:r>
            <a:r>
              <a:rPr lang="ar-SA" sz="2000" dirty="0" smtClean="0">
                <a:cs typeface="+mj-cs"/>
              </a:rPr>
              <a:t> بداية أسرع لجذب الانتباه، ثم تباطؤ عند عرض الميزة الأساسية، ثم تصاعد نحو الدعوة للعمل.  </a:t>
            </a:r>
          </a:p>
          <a:p>
            <a:pPr marL="285750" indent="-285750" algn="r" rtl="1">
              <a:lnSpc>
                <a:spcPct val="150000"/>
              </a:lnSpc>
              <a:buFont typeface="Arial" panose="020B0604020202020204" pitchFamily="34" charset="0"/>
              <a:buChar char="•"/>
            </a:pPr>
            <a:r>
              <a:rPr lang="en-US" sz="2000" dirty="0">
                <a:cs typeface="+mj-cs"/>
                <a:hlinkClick r:id="rId4"/>
              </a:rPr>
              <a:t>https://</a:t>
            </a:r>
            <a:r>
              <a:rPr lang="en-US" sz="2000" dirty="0" smtClean="0">
                <a:cs typeface="+mj-cs"/>
                <a:hlinkClick r:id="rId4"/>
              </a:rPr>
              <a:t>www.youtube.com/shorts/wgmzoVAkpvM</a:t>
            </a:r>
            <a:r>
              <a:rPr lang="ar-SA" sz="2000" dirty="0" smtClean="0">
                <a:cs typeface="+mj-cs"/>
              </a:rPr>
              <a:t> </a:t>
            </a:r>
            <a:endParaRPr lang="ar-SA" sz="2000" dirty="0">
              <a:cs typeface="+mj-cs"/>
            </a:endParaRPr>
          </a:p>
        </p:txBody>
      </p:sp>
      <p:sp>
        <p:nvSpPr>
          <p:cNvPr id="18" name="TextBox 17"/>
          <p:cNvSpPr txBox="1"/>
          <p:nvPr/>
        </p:nvSpPr>
        <p:spPr>
          <a:xfrm>
            <a:off x="3482027" y="98861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9" name="TextBox 18"/>
          <p:cNvSpPr txBox="1"/>
          <p:nvPr/>
        </p:nvSpPr>
        <p:spPr>
          <a:xfrm>
            <a:off x="4595786" y="668669"/>
            <a:ext cx="5636770" cy="716350"/>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400" b="1" dirty="0">
                <a:solidFill>
                  <a:srgbClr val="00B0F0"/>
                </a:solidFill>
              </a:rPr>
              <a:t>أنواع الإعلانات الرقمية حسب أسلوب المونتاج</a:t>
            </a:r>
            <a:endParaRPr lang="ar-SA" sz="24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advTm="219124"/>
    </mc:Choice>
    <mc:Fallback xmlns="">
      <p:transition advTm="21912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414585" y="100652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987711"/>
            <a:ext cx="3482948" cy="195643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82948" y="2238945"/>
            <a:ext cx="8532622" cy="4708981"/>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r>
              <a:rPr lang="ar-SA" sz="2000" b="1" dirty="0"/>
              <a:t>دمج نصوص مختصرة:</a:t>
            </a:r>
            <a:r>
              <a:rPr lang="ar-SA" sz="2000" dirty="0"/>
              <a:t> عناوين قصيرة ونقاط سريعة (</a:t>
            </a:r>
            <a:r>
              <a:rPr lang="en-US" sz="2000" dirty="0"/>
              <a:t>USPs</a:t>
            </a:r>
            <a:r>
              <a:rPr lang="ar-SA" sz="2000" dirty="0"/>
              <a:t>)</a:t>
            </a:r>
            <a:r>
              <a:rPr lang="en-US" sz="2000" dirty="0"/>
              <a:t> </a:t>
            </a:r>
            <a:r>
              <a:rPr lang="ar-SA" sz="2000" dirty="0"/>
              <a:t>تظهر بتنسيق واضح ومتوافق مع هوية العلامة التجارية.</a:t>
            </a:r>
          </a:p>
          <a:p>
            <a:pPr marL="285750" indent="-285750" algn="r" rtl="1">
              <a:lnSpc>
                <a:spcPct val="150000"/>
              </a:lnSpc>
              <a:buFont typeface="Arial" panose="020B0604020202020204" pitchFamily="34" charset="0"/>
              <a:buChar char="•"/>
            </a:pPr>
            <a:r>
              <a:rPr lang="ar-SA" sz="2000" b="1" dirty="0"/>
              <a:t>الصوت والموسيقى:</a:t>
            </a:r>
            <a:r>
              <a:rPr lang="ar-SA" sz="2000" dirty="0"/>
              <a:t> موسيقى تعريفية حماسية أو مريحة حسب نوع المنتج؛ تعليق صوتي مختصر يوضّح الفائدة.</a:t>
            </a:r>
          </a:p>
          <a:p>
            <a:pPr marL="285750" indent="-285750" algn="r" rtl="1">
              <a:lnSpc>
                <a:spcPct val="150000"/>
              </a:lnSpc>
              <a:buFont typeface="Arial" panose="020B0604020202020204" pitchFamily="34" charset="0"/>
              <a:buChar char="•"/>
            </a:pPr>
            <a:r>
              <a:rPr lang="ar-SA" sz="2000" b="1" dirty="0"/>
              <a:t>تصميم بصري:</a:t>
            </a:r>
            <a:r>
              <a:rPr lang="ar-SA" sz="2000" dirty="0"/>
              <a:t> ألوان العلامة، خطوط مقروءة، شعار يظهر في البداية أو النهاية، استخدام مؤثرات لعرض تفاصيل المنتج (</a:t>
            </a:r>
            <a:r>
              <a:rPr lang="en-US" sz="2000" dirty="0"/>
              <a:t>zoom, reveal</a:t>
            </a:r>
            <a:r>
              <a:rPr lang="ar-SA" sz="2000" dirty="0"/>
              <a:t>)</a:t>
            </a:r>
          </a:p>
          <a:p>
            <a:pPr marL="285750" indent="-285750" algn="r" rtl="1">
              <a:lnSpc>
                <a:spcPct val="150000"/>
              </a:lnSpc>
              <a:buFont typeface="Arial" panose="020B0604020202020204" pitchFamily="34" charset="0"/>
              <a:buChar char="•"/>
            </a:pPr>
            <a:r>
              <a:rPr lang="ar-SA" sz="2000" b="1" dirty="0"/>
              <a:t>أفضل ممارسات:</a:t>
            </a:r>
            <a:r>
              <a:rPr lang="ar-SA" sz="2000" dirty="0"/>
              <a:t> التركيز على فائدة واحدة واضحة لكل إعلان، اختبار نسخة قصيرة (15</a:t>
            </a:r>
            <a:r>
              <a:rPr lang="en-US" sz="2000" dirty="0"/>
              <a:t>s</a:t>
            </a:r>
            <a:r>
              <a:rPr lang="ar-SA" sz="2000" dirty="0"/>
              <a:t>)</a:t>
            </a:r>
            <a:r>
              <a:rPr lang="en-US" sz="2000" dirty="0"/>
              <a:t> </a:t>
            </a:r>
            <a:r>
              <a:rPr lang="ar-SA" sz="2000" dirty="0"/>
              <a:t>مقابل طويلة (30</a:t>
            </a:r>
            <a:r>
              <a:rPr lang="en-US" sz="2000" dirty="0"/>
              <a:t>s</a:t>
            </a:r>
            <a:r>
              <a:rPr lang="ar-SA" sz="2000" dirty="0"/>
              <a:t>)</a:t>
            </a:r>
            <a:r>
              <a:rPr lang="en-US" sz="2000" dirty="0"/>
              <a:t> </a:t>
            </a:r>
            <a:r>
              <a:rPr lang="ar-SA" sz="2000" dirty="0"/>
              <a:t>لمعرفة الأداء</a:t>
            </a:r>
            <a:r>
              <a:rPr lang="ar-SA" sz="2000" dirty="0" smtClean="0"/>
              <a:t>.</a:t>
            </a:r>
          </a:p>
          <a:p>
            <a:pPr algn="r" rtl="1">
              <a:lnSpc>
                <a:spcPct val="150000"/>
              </a:lnSpc>
            </a:pPr>
            <a:r>
              <a:rPr lang="en-US" sz="2000" dirty="0">
                <a:hlinkClick r:id="rId4"/>
              </a:rPr>
              <a:t>https://www.instagram.com/reels/DJ9gF9syekw</a:t>
            </a:r>
            <a:r>
              <a:rPr lang="ar-SA" sz="2000" dirty="0"/>
              <a:t> </a:t>
            </a:r>
          </a:p>
          <a:p>
            <a:pPr marL="285750" indent="-285750" algn="r" rtl="1">
              <a:lnSpc>
                <a:spcPct val="150000"/>
              </a:lnSpc>
              <a:buFont typeface="Arial" panose="020B0604020202020204" pitchFamily="34" charset="0"/>
              <a:buChar char="•"/>
            </a:pPr>
            <a:endParaRPr lang="ar-SA" sz="2000" dirty="0"/>
          </a:p>
        </p:txBody>
      </p:sp>
      <p:sp>
        <p:nvSpPr>
          <p:cNvPr id="18" name="TextBox 17"/>
          <p:cNvSpPr txBox="1"/>
          <p:nvPr/>
        </p:nvSpPr>
        <p:spPr>
          <a:xfrm>
            <a:off x="3482948" y="1116815"/>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9" name="TextBox 18"/>
          <p:cNvSpPr txBox="1"/>
          <p:nvPr/>
        </p:nvSpPr>
        <p:spPr>
          <a:xfrm>
            <a:off x="5020312" y="1059983"/>
            <a:ext cx="5636770" cy="82041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800" b="1" dirty="0">
                <a:solidFill>
                  <a:srgbClr val="00B0F0"/>
                </a:solidFill>
              </a:rPr>
              <a:t>أنواع الإعلانات الرقمية حسب أسلوب المونتاج</a:t>
            </a:r>
            <a:endParaRPr lang="ar-SA" sz="28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36751" y="1335074"/>
            <a:ext cx="3418149" cy="1922708"/>
          </a:xfrm>
          <a:prstGeom prst="rect">
            <a:avLst/>
          </a:prstGeom>
        </p:spPr>
      </p:pic>
      <p:sp>
        <p:nvSpPr>
          <p:cNvPr id="2" name="Right Triangle 1"/>
          <p:cNvSpPr/>
          <p:nvPr/>
        </p:nvSpPr>
        <p:spPr>
          <a:xfrm rot="5400000">
            <a:off x="-4175" y="-2701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5474" y="2245560"/>
            <a:ext cx="8630096" cy="4401205"/>
          </a:xfrm>
          <a:prstGeom prst="rect">
            <a:avLst/>
          </a:prstGeom>
          <a:noFill/>
        </p:spPr>
        <p:txBody>
          <a:bodyPr wrap="square" rtlCol="0">
            <a:spAutoFit/>
          </a:bodyPr>
          <a:lstStyle/>
          <a:p>
            <a:pPr algn="r" rtl="1">
              <a:lnSpc>
                <a:spcPct val="200000"/>
              </a:lnSpc>
            </a:pPr>
            <a:r>
              <a:rPr lang="ar-SA" sz="2000" b="1" dirty="0">
                <a:solidFill>
                  <a:srgbClr val="C00000"/>
                </a:solidFill>
                <a:cs typeface="+mj-cs"/>
              </a:rPr>
              <a:t>2) الإعلانات التوعوية — رسائل اجتماعية/صحية/تعليمية</a:t>
            </a:r>
          </a:p>
          <a:p>
            <a:pPr algn="r" rtl="1">
              <a:lnSpc>
                <a:spcPct val="200000"/>
              </a:lnSpc>
            </a:pPr>
            <a:r>
              <a:rPr lang="ar-SA" sz="2000" b="1" dirty="0">
                <a:cs typeface="+mj-cs"/>
              </a:rPr>
              <a:t>الهدف:</a:t>
            </a:r>
            <a:r>
              <a:rPr lang="ar-SA" sz="2000" dirty="0">
                <a:cs typeface="+mj-cs"/>
              </a:rPr>
              <a:t> نشر وعي أو تغيير سلوك (مثلاً حملات التوعية الصحية، السلامة، التوعية البيئية).</a:t>
            </a:r>
            <a:br>
              <a:rPr lang="ar-SA" sz="2000" dirty="0">
                <a:cs typeface="+mj-cs"/>
              </a:rPr>
            </a:br>
            <a:r>
              <a:rPr lang="ar-SA" sz="2000" b="1" dirty="0">
                <a:cs typeface="+mj-cs"/>
              </a:rPr>
              <a:t>الطول الشائع:</a:t>
            </a:r>
            <a:r>
              <a:rPr lang="ar-SA" sz="2000" dirty="0">
                <a:cs typeface="+mj-cs"/>
              </a:rPr>
              <a:t> 15–90 ثانية حسب مستوى التعقيد؛ بعض الرسائل قد تتطلب سلسلة فيديوهات قصيرة.</a:t>
            </a:r>
          </a:p>
          <a:p>
            <a:pPr algn="r" rtl="1">
              <a:lnSpc>
                <a:spcPct val="200000"/>
              </a:lnSpc>
            </a:pPr>
            <a:r>
              <a:rPr lang="ar-SA" sz="2000" b="1" dirty="0">
                <a:cs typeface="+mj-cs"/>
              </a:rPr>
              <a:t>أسلوب المونتاج:</a:t>
            </a:r>
            <a:endParaRPr lang="ar-SA" sz="2000" dirty="0">
              <a:cs typeface="+mj-cs"/>
            </a:endParaRPr>
          </a:p>
          <a:p>
            <a:pPr algn="r" rtl="1">
              <a:lnSpc>
                <a:spcPct val="200000"/>
              </a:lnSpc>
            </a:pPr>
            <a:r>
              <a:rPr lang="ar-SA" sz="2000" b="1" dirty="0">
                <a:cs typeface="+mj-cs"/>
              </a:rPr>
              <a:t>نهج قصصي إنساني:</a:t>
            </a:r>
            <a:r>
              <a:rPr lang="ar-SA" sz="2000" dirty="0">
                <a:cs typeface="+mj-cs"/>
              </a:rPr>
              <a:t> قصص حقيقية أو تمثيلية لخلق ارتباط عاطفي.</a:t>
            </a:r>
          </a:p>
          <a:p>
            <a:pPr algn="r" rtl="1">
              <a:lnSpc>
                <a:spcPct val="200000"/>
              </a:lnSpc>
            </a:pPr>
            <a:r>
              <a:rPr lang="ar-SA" sz="2000" b="1" dirty="0">
                <a:cs typeface="+mj-cs"/>
              </a:rPr>
              <a:t>إيقاع محسوب:</a:t>
            </a:r>
            <a:r>
              <a:rPr lang="ar-SA" sz="2000" dirty="0">
                <a:cs typeface="+mj-cs"/>
              </a:rPr>
              <a:t> لا تبالغ في السرعة؛ امنح المشاهد وقتًا للتأمل إذا كانت الرسالة عاطفية أو تحسيسية.</a:t>
            </a:r>
          </a:p>
          <a:p>
            <a:pPr algn="r" rtl="1">
              <a:lnSpc>
                <a:spcPct val="200000"/>
              </a:lnSpc>
            </a:pPr>
            <a:r>
              <a:rPr lang="ar-SA" sz="2000" b="1" dirty="0">
                <a:cs typeface="+mj-cs"/>
              </a:rPr>
              <a:t>تركيز على الوجه الإنساني:</a:t>
            </a:r>
            <a:r>
              <a:rPr lang="ar-SA" sz="2000" dirty="0">
                <a:cs typeface="+mj-cs"/>
              </a:rPr>
              <a:t> لقطات أقرب للوجوه وتعبيراتها لزيادة التعاطف</a:t>
            </a:r>
            <a:r>
              <a:rPr lang="ar-SA" sz="2000" dirty="0" smtClean="0">
                <a:cs typeface="+mj-cs"/>
              </a:rPr>
              <a:t>.</a:t>
            </a:r>
            <a:endParaRPr lang="ar-SA" sz="2000"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898474" y="1328385"/>
            <a:ext cx="5636770" cy="82041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800" b="1" dirty="0">
                <a:solidFill>
                  <a:srgbClr val="00B0F0"/>
                </a:solidFill>
              </a:rPr>
              <a:t>أنواع الإعلانات الرقمية حسب أسلوب المونتاج</a:t>
            </a:r>
            <a:endParaRPr lang="ar-SA" sz="28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5474" y="97578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969154"/>
            <a:ext cx="3385474" cy="190433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5474" y="2164867"/>
            <a:ext cx="8505687" cy="5016758"/>
          </a:xfrm>
          <a:prstGeom prst="rect">
            <a:avLst/>
          </a:prstGeom>
          <a:noFill/>
        </p:spPr>
        <p:txBody>
          <a:bodyPr wrap="square" rtlCol="0">
            <a:spAutoFit/>
          </a:bodyPr>
          <a:lstStyle/>
          <a:p>
            <a:pPr algn="r" rtl="1">
              <a:lnSpc>
                <a:spcPct val="200000"/>
              </a:lnSpc>
            </a:pPr>
            <a:r>
              <a:rPr lang="ar-SA" sz="2000" b="1" dirty="0"/>
              <a:t>مقاطع معلوماتية داعمة:</a:t>
            </a:r>
            <a:r>
              <a:rPr lang="ar-SA" sz="2000" dirty="0"/>
              <a:t> إن وجدت بيانات أو إحصاءات، استخدم موشن </a:t>
            </a:r>
            <a:r>
              <a:rPr lang="ar-SA" sz="2000" dirty="0" smtClean="0"/>
              <a:t>جرافيك (</a:t>
            </a:r>
            <a:r>
              <a:rPr lang="tr-TR" sz="2000" dirty="0"/>
              <a:t>Motion </a:t>
            </a:r>
            <a:r>
              <a:rPr lang="tr-TR" sz="2000" dirty="0" smtClean="0"/>
              <a:t>Graphic</a:t>
            </a:r>
            <a:r>
              <a:rPr lang="ar-SA" sz="2000" dirty="0" smtClean="0"/>
              <a:t>) </a:t>
            </a:r>
            <a:r>
              <a:rPr lang="ar-SA" sz="2000" dirty="0"/>
              <a:t>مبسط لتوضيحها.</a:t>
            </a:r>
          </a:p>
          <a:p>
            <a:pPr algn="r" rtl="1">
              <a:lnSpc>
                <a:spcPct val="200000"/>
              </a:lnSpc>
            </a:pPr>
            <a:r>
              <a:rPr lang="ar-SA" sz="2000" b="1" dirty="0"/>
              <a:t>الصوت والموسيقى:</a:t>
            </a:r>
            <a:r>
              <a:rPr lang="ar-SA" sz="2000" dirty="0"/>
              <a:t> موسيقى مؤثرة أو هادئة؛ تعليق صوتي جدّي وواضح.</a:t>
            </a:r>
          </a:p>
          <a:p>
            <a:pPr algn="r" rtl="1">
              <a:lnSpc>
                <a:spcPct val="200000"/>
              </a:lnSpc>
            </a:pPr>
            <a:r>
              <a:rPr lang="ar-SA" sz="2000" b="1" dirty="0"/>
              <a:t>تصميم بصري:</a:t>
            </a:r>
            <a:r>
              <a:rPr lang="ar-SA" sz="2000" dirty="0"/>
              <a:t> ألوان تعكس الجدية أو الأمل (مثلاً أزرق للثقة، أخضر للصحة)، ونصوص توعوية بارزة، شعار الجهة الداعية.</a:t>
            </a:r>
          </a:p>
          <a:p>
            <a:pPr algn="r" rtl="1">
              <a:lnSpc>
                <a:spcPct val="200000"/>
              </a:lnSpc>
            </a:pPr>
            <a:r>
              <a:rPr lang="ar-SA" sz="2000" b="1" dirty="0"/>
              <a:t>أفضل ممارسات:</a:t>
            </a:r>
            <a:r>
              <a:rPr lang="ar-SA" sz="2000" dirty="0"/>
              <a:t> تضمين معلومات تواصل أو رابط لمزيد من الموارد؛ اختبار الرسالة مع مجموعات تركيز للتأكد من وضوحها وعدم إساءة الفهم</a:t>
            </a:r>
            <a:r>
              <a:rPr lang="ar-SA" sz="2000" dirty="0" smtClean="0"/>
              <a:t>.</a:t>
            </a:r>
          </a:p>
          <a:p>
            <a:pPr algn="r" rtl="1">
              <a:lnSpc>
                <a:spcPct val="200000"/>
              </a:lnSpc>
            </a:pPr>
            <a:r>
              <a:rPr lang="en-US" sz="2000" dirty="0">
                <a:hlinkClick r:id="rId4"/>
              </a:rPr>
              <a:t>https://www.tiktok.com/@</a:t>
            </a:r>
            <a:r>
              <a:rPr lang="en-US" sz="2000" dirty="0" smtClean="0">
                <a:hlinkClick r:id="rId4"/>
              </a:rPr>
              <a:t>gt_2g2/video/7320112084165889287</a:t>
            </a:r>
            <a:r>
              <a:rPr lang="ar-SA" sz="2000" dirty="0" smtClean="0"/>
              <a:t> </a:t>
            </a:r>
            <a:endParaRPr lang="ar-SA" sz="2000" dirty="0"/>
          </a:p>
        </p:txBody>
      </p:sp>
      <p:sp>
        <p:nvSpPr>
          <p:cNvPr id="18" name="TextBox 17"/>
          <p:cNvSpPr txBox="1"/>
          <p:nvPr/>
        </p:nvSpPr>
        <p:spPr>
          <a:xfrm>
            <a:off x="3453837" y="1086072"/>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5257734" y="1002792"/>
            <a:ext cx="5636770" cy="82041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800" b="1" dirty="0">
                <a:solidFill>
                  <a:srgbClr val="00B0F0"/>
                </a:solidFill>
              </a:rPr>
              <a:t>أنواع الإعلانات الرقمية حسب أسلوب المونتاج</a:t>
            </a:r>
            <a:endParaRPr lang="ar-SA" sz="28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17111" y="7933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793313"/>
            <a:ext cx="3312904" cy="24846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2593731" y="1398700"/>
            <a:ext cx="9364208" cy="5493812"/>
          </a:xfrm>
          <a:prstGeom prst="rect">
            <a:avLst/>
          </a:prstGeom>
          <a:noFill/>
        </p:spPr>
        <p:txBody>
          <a:bodyPr wrap="square" rtlCol="0">
            <a:spAutoFit/>
          </a:bodyPr>
          <a:lstStyle/>
          <a:p>
            <a:pPr algn="r" rtl="1">
              <a:lnSpc>
                <a:spcPct val="150000"/>
              </a:lnSpc>
            </a:pPr>
            <a:r>
              <a:rPr lang="ar-SA" b="1" dirty="0">
                <a:solidFill>
                  <a:srgbClr val="C00000"/>
                </a:solidFill>
                <a:cs typeface="+mj-cs"/>
              </a:rPr>
              <a:t>3) الإعلانات التفاعلية الرقمية — لمواقع التواصل والمنصات الإلكترونية</a:t>
            </a:r>
          </a:p>
          <a:p>
            <a:pPr algn="r" rtl="1">
              <a:lnSpc>
                <a:spcPct val="150000"/>
              </a:lnSpc>
            </a:pPr>
            <a:r>
              <a:rPr lang="ar-SA" b="1" dirty="0">
                <a:cs typeface="+mj-cs"/>
              </a:rPr>
              <a:t>الهدف:</a:t>
            </a:r>
            <a:r>
              <a:rPr lang="ar-SA" dirty="0">
                <a:cs typeface="+mj-cs"/>
              </a:rPr>
              <a:t> زيادة التفاعل (لايك، تعليق، مشاركة)، توليد اهتمام فوري، أو تشجيع على الإجراء داخل المنصة </a:t>
            </a:r>
            <a:r>
              <a:rPr lang="en-US" dirty="0">
                <a:cs typeface="+mj-cs"/>
              </a:rPr>
              <a:t/>
            </a:r>
            <a:br>
              <a:rPr lang="en-US" dirty="0">
                <a:cs typeface="+mj-cs"/>
              </a:rPr>
            </a:br>
            <a:r>
              <a:rPr lang="ar-SA" b="1" dirty="0">
                <a:cs typeface="+mj-cs"/>
              </a:rPr>
              <a:t>الطول الشائع:</a:t>
            </a:r>
            <a:r>
              <a:rPr lang="ar-SA" dirty="0">
                <a:cs typeface="+mj-cs"/>
              </a:rPr>
              <a:t> 6–30 ثانية؛ بعض الصيغ تكون 3–6 ثوانٍ (بما في ذلك إعلانات البانر المتحركة).</a:t>
            </a:r>
          </a:p>
          <a:p>
            <a:pPr algn="r" rtl="1">
              <a:lnSpc>
                <a:spcPct val="150000"/>
              </a:lnSpc>
            </a:pPr>
            <a:r>
              <a:rPr lang="ar-SA" b="1" dirty="0">
                <a:cs typeface="+mj-cs"/>
              </a:rPr>
              <a:t>أسلوب المونتاج:</a:t>
            </a:r>
            <a:endParaRPr lang="ar-SA" dirty="0">
              <a:cs typeface="+mj-cs"/>
            </a:endParaRPr>
          </a:p>
          <a:p>
            <a:pPr algn="r" rtl="1">
              <a:lnSpc>
                <a:spcPct val="150000"/>
              </a:lnSpc>
            </a:pPr>
            <a:r>
              <a:rPr lang="en-US" b="1" dirty="0" smtClean="0">
                <a:cs typeface="+mj-cs"/>
              </a:rPr>
              <a:t>Hook </a:t>
            </a:r>
            <a:r>
              <a:rPr lang="ar-SA" b="1" dirty="0" smtClean="0">
                <a:cs typeface="+mj-cs"/>
              </a:rPr>
              <a:t> سريع </a:t>
            </a:r>
            <a:r>
              <a:rPr lang="ar-SA" b="1" dirty="0">
                <a:cs typeface="+mj-cs"/>
              </a:rPr>
              <a:t>(ثانية–ثانيتان):</a:t>
            </a:r>
            <a:r>
              <a:rPr lang="ar-SA" dirty="0">
                <a:cs typeface="+mj-cs"/>
              </a:rPr>
              <a:t> لقطة قوية أو سؤال بصري يجذب الإيقاف/الانتباه.</a:t>
            </a:r>
          </a:p>
          <a:p>
            <a:pPr algn="r" rtl="1">
              <a:lnSpc>
                <a:spcPct val="150000"/>
              </a:lnSpc>
            </a:pPr>
            <a:r>
              <a:rPr lang="ar-SA" b="1" dirty="0">
                <a:cs typeface="+mj-cs"/>
              </a:rPr>
              <a:t>قطع سريع جداً:</a:t>
            </a:r>
            <a:r>
              <a:rPr lang="ar-SA" dirty="0">
                <a:cs typeface="+mj-cs"/>
              </a:rPr>
              <a:t> قطع وجمل بصرية قصيرة تناسب سلوك التمرير السريع.</a:t>
            </a:r>
          </a:p>
          <a:p>
            <a:pPr algn="r" rtl="1">
              <a:lnSpc>
                <a:spcPct val="150000"/>
              </a:lnSpc>
            </a:pPr>
            <a:r>
              <a:rPr lang="ar-SA" b="1" dirty="0">
                <a:cs typeface="+mj-cs"/>
              </a:rPr>
              <a:t>تصاميم عمودية ومربعة:</a:t>
            </a:r>
            <a:r>
              <a:rPr lang="ar-SA" dirty="0">
                <a:cs typeface="+mj-cs"/>
              </a:rPr>
              <a:t> تكيّف للـ </a:t>
            </a:r>
            <a:r>
              <a:rPr lang="en-US" dirty="0">
                <a:cs typeface="+mj-cs"/>
              </a:rPr>
              <a:t>mobile-first؛ </a:t>
            </a:r>
            <a:r>
              <a:rPr lang="ar-SA" dirty="0">
                <a:cs typeface="+mj-cs"/>
              </a:rPr>
              <a:t>تأكد أن العناصر الأساسية داخل إطار الأمان (</a:t>
            </a:r>
            <a:r>
              <a:rPr lang="en-US" dirty="0">
                <a:cs typeface="+mj-cs"/>
              </a:rPr>
              <a:t>safe </a:t>
            </a:r>
            <a:r>
              <a:rPr lang="en-US" dirty="0" smtClean="0">
                <a:cs typeface="+mj-cs"/>
              </a:rPr>
              <a:t>area</a:t>
            </a:r>
            <a:r>
              <a:rPr lang="ar-SA" dirty="0" smtClean="0">
                <a:cs typeface="+mj-cs"/>
              </a:rPr>
              <a:t>)</a:t>
            </a:r>
          </a:p>
          <a:p>
            <a:pPr algn="r" rtl="1">
              <a:lnSpc>
                <a:spcPct val="150000"/>
              </a:lnSpc>
            </a:pPr>
            <a:r>
              <a:rPr lang="ar-SA" b="1" dirty="0" smtClean="0">
                <a:cs typeface="+mj-cs"/>
              </a:rPr>
              <a:t>دعوات </a:t>
            </a:r>
            <a:r>
              <a:rPr lang="ar-SA" b="1" dirty="0">
                <a:cs typeface="+mj-cs"/>
              </a:rPr>
              <a:t>للتفاعل واضحة:</a:t>
            </a:r>
            <a:r>
              <a:rPr lang="ar-SA" dirty="0">
                <a:cs typeface="+mj-cs"/>
              </a:rPr>
              <a:t> أزرار/نصوص تشرح الإجراء المطلوب (مثلاً: “اسحب للأعلى”، “اضغط لتجربة”).</a:t>
            </a:r>
          </a:p>
          <a:p>
            <a:pPr algn="r" rtl="1">
              <a:lnSpc>
                <a:spcPct val="150000"/>
              </a:lnSpc>
            </a:pPr>
            <a:r>
              <a:rPr lang="ar-SA" b="1" dirty="0">
                <a:cs typeface="+mj-cs"/>
              </a:rPr>
              <a:t>تكامل مع وظائف المنصة:</a:t>
            </a:r>
            <a:r>
              <a:rPr lang="ar-SA" dirty="0">
                <a:cs typeface="+mj-cs"/>
              </a:rPr>
              <a:t> استخدام ملصقات، استفتاءات، روابط مباشرة، </a:t>
            </a:r>
            <a:r>
              <a:rPr lang="en-US" dirty="0" smtClean="0">
                <a:cs typeface="+mj-cs"/>
              </a:rPr>
              <a:t>AR </a:t>
            </a:r>
            <a:r>
              <a:rPr lang="en-US" dirty="0">
                <a:cs typeface="+mj-cs"/>
              </a:rPr>
              <a:t>filters </a:t>
            </a:r>
            <a:r>
              <a:rPr lang="ar-SA" dirty="0">
                <a:cs typeface="+mj-cs"/>
              </a:rPr>
              <a:t>إن أمكن.</a:t>
            </a:r>
          </a:p>
          <a:p>
            <a:pPr algn="r" rtl="1">
              <a:lnSpc>
                <a:spcPct val="150000"/>
              </a:lnSpc>
            </a:pPr>
            <a:r>
              <a:rPr lang="ar-SA" b="1" dirty="0">
                <a:cs typeface="+mj-cs"/>
              </a:rPr>
              <a:t>الصوت والموسيقى:</a:t>
            </a:r>
            <a:r>
              <a:rPr lang="ar-SA" dirty="0">
                <a:cs typeface="+mj-cs"/>
              </a:rPr>
              <a:t> مؤثرات صوتية قصيرة ومباشرة؛ غالبًا تُصمم لتعمل بدون صوت (استخدام ترجمة/نصوص متحركة</a:t>
            </a:r>
            <a:r>
              <a:rPr lang="ar-SA" dirty="0" smtClean="0">
                <a:cs typeface="+mj-cs"/>
              </a:rPr>
              <a:t>). </a:t>
            </a:r>
            <a:r>
              <a:rPr lang="ar-SA" b="1" dirty="0" smtClean="0">
                <a:cs typeface="+mj-cs"/>
              </a:rPr>
              <a:t>تصميم </a:t>
            </a:r>
            <a:r>
              <a:rPr lang="ar-SA" b="1" dirty="0">
                <a:cs typeface="+mj-cs"/>
              </a:rPr>
              <a:t>بصري:</a:t>
            </a:r>
            <a:r>
              <a:rPr lang="ar-SA" dirty="0">
                <a:cs typeface="+mj-cs"/>
              </a:rPr>
              <a:t> نصوص كبيرة وقابلة للقراءة، أنيميشن سريع، عناصر مرئية متحركة لزيادة الإيقاع.</a:t>
            </a:r>
          </a:p>
          <a:p>
            <a:pPr algn="r" rtl="1">
              <a:lnSpc>
                <a:spcPct val="150000"/>
              </a:lnSpc>
            </a:pPr>
            <a:r>
              <a:rPr lang="ar-SA" b="1" dirty="0">
                <a:cs typeface="+mj-cs"/>
              </a:rPr>
              <a:t>أفضل ممارسات:</a:t>
            </a:r>
            <a:r>
              <a:rPr lang="ar-SA" dirty="0">
                <a:cs typeface="+mj-cs"/>
              </a:rPr>
              <a:t> إنتاج نسخ متعددة بحسب الاستهداف (</a:t>
            </a:r>
            <a:r>
              <a:rPr lang="en-US" dirty="0">
                <a:cs typeface="+mj-cs"/>
              </a:rPr>
              <a:t>A/B)، </a:t>
            </a:r>
            <a:r>
              <a:rPr lang="ar-SA" dirty="0">
                <a:cs typeface="+mj-cs"/>
              </a:rPr>
              <a:t>تضمين </a:t>
            </a:r>
            <a:r>
              <a:rPr lang="en-US" dirty="0">
                <a:cs typeface="+mj-cs"/>
              </a:rPr>
              <a:t>subtitling </a:t>
            </a:r>
            <a:r>
              <a:rPr lang="ar-SA" dirty="0">
                <a:cs typeface="+mj-cs"/>
              </a:rPr>
              <a:t>لأن كثيرًا من المشاهدين يراقبون </a:t>
            </a:r>
            <a:r>
              <a:rPr lang="ar-SA" dirty="0" smtClean="0">
                <a:cs typeface="+mj-cs"/>
              </a:rPr>
              <a:t>بدون صوت . </a:t>
            </a:r>
            <a:r>
              <a:rPr lang="en-US" dirty="0">
                <a:cs typeface="+mj-cs"/>
                <a:hlinkClick r:id="rId4"/>
              </a:rPr>
              <a:t>https://</a:t>
            </a:r>
            <a:r>
              <a:rPr lang="en-US" dirty="0" smtClean="0">
                <a:cs typeface="+mj-cs"/>
                <a:hlinkClick r:id="rId4"/>
              </a:rPr>
              <a:t>www.youtube.com/shorts/nVsWxKEvBJc</a:t>
            </a:r>
            <a:r>
              <a:rPr lang="ar-SA" dirty="0" smtClean="0">
                <a:cs typeface="+mj-cs"/>
              </a:rPr>
              <a:t> </a:t>
            </a:r>
            <a:endParaRPr lang="ar-SA" dirty="0">
              <a:cs typeface="+mj-cs"/>
            </a:endParaRPr>
          </a:p>
        </p:txBody>
      </p:sp>
      <p:sp>
        <p:nvSpPr>
          <p:cNvPr id="18" name="TextBox 17"/>
          <p:cNvSpPr txBox="1"/>
          <p:nvPr/>
        </p:nvSpPr>
        <p:spPr>
          <a:xfrm>
            <a:off x="3385474" y="903599"/>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3" name="TextBox 12"/>
          <p:cNvSpPr txBox="1"/>
          <p:nvPr/>
        </p:nvSpPr>
        <p:spPr>
          <a:xfrm>
            <a:off x="4882137" y="597806"/>
            <a:ext cx="5636770" cy="82041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800" b="1" dirty="0">
                <a:solidFill>
                  <a:srgbClr val="00B0F0"/>
                </a:solidFill>
              </a:rPr>
              <a:t>أنواع الإعلانات الرقمية حسب أسلوب المونتاج</a:t>
            </a:r>
            <a:endParaRPr lang="ar-SA" sz="2800" b="1" dirty="0">
              <a:solidFill>
                <a:srgbClr val="00B0F0"/>
              </a:solidFill>
              <a:latin typeface="Arial" panose="020B0604020202020204" pitchFamily="34" charset="0"/>
            </a:endParaRPr>
          </a:p>
        </p:txBody>
      </p:sp>
    </p:spTree>
    <p:extLst>
      <p:ext uri="{BB962C8B-B14F-4D97-AF65-F5344CB8AC3E}">
        <p14:creationId xmlns:p14="http://schemas.microsoft.com/office/powerpoint/2010/main" val="2853732060"/>
      </p:ext>
    </p:extLst>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35074"/>
            <a:ext cx="3385474" cy="2115922"/>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150823" y="2163909"/>
            <a:ext cx="8864747" cy="4662815"/>
          </a:xfrm>
          <a:prstGeom prst="rect">
            <a:avLst/>
          </a:prstGeom>
          <a:noFill/>
        </p:spPr>
        <p:txBody>
          <a:bodyPr wrap="square" rtlCol="0">
            <a:spAutoFit/>
          </a:bodyPr>
          <a:lstStyle/>
          <a:p>
            <a:pPr algn="r" rtl="1">
              <a:lnSpc>
                <a:spcPct val="150000"/>
              </a:lnSpc>
            </a:pPr>
            <a:r>
              <a:rPr lang="ar-SA" b="1" dirty="0">
                <a:solidFill>
                  <a:srgbClr val="C00000"/>
                </a:solidFill>
                <a:cs typeface="+mj-cs"/>
              </a:rPr>
              <a:t>4) الموشن </a:t>
            </a:r>
            <a:r>
              <a:rPr lang="ar-SA" b="1" dirty="0">
                <a:solidFill>
                  <a:srgbClr val="C00000"/>
                </a:solidFill>
                <a:cs typeface="+mj-cs"/>
              </a:rPr>
              <a:t>ج</a:t>
            </a:r>
            <a:r>
              <a:rPr lang="ar-SA" b="1" dirty="0" smtClean="0">
                <a:solidFill>
                  <a:srgbClr val="C00000"/>
                </a:solidFill>
                <a:cs typeface="+mj-cs"/>
              </a:rPr>
              <a:t>رافيك </a:t>
            </a:r>
            <a:r>
              <a:rPr lang="ar-SA" b="1" dirty="0">
                <a:solidFill>
                  <a:srgbClr val="C00000"/>
                </a:solidFill>
                <a:cs typeface="+mj-cs"/>
              </a:rPr>
              <a:t>(</a:t>
            </a:r>
            <a:r>
              <a:rPr lang="en-US" b="1" dirty="0">
                <a:solidFill>
                  <a:srgbClr val="C00000"/>
                </a:solidFill>
                <a:cs typeface="+mj-cs"/>
              </a:rPr>
              <a:t>Motion </a:t>
            </a:r>
            <a:r>
              <a:rPr lang="en-US" b="1" dirty="0" smtClean="0">
                <a:solidFill>
                  <a:srgbClr val="C00000"/>
                </a:solidFill>
                <a:cs typeface="+mj-cs"/>
              </a:rPr>
              <a:t>Graphics </a:t>
            </a:r>
            <a:r>
              <a:rPr lang="ar-SA" b="1" dirty="0" smtClean="0">
                <a:solidFill>
                  <a:srgbClr val="C00000"/>
                </a:solidFill>
                <a:cs typeface="+mj-cs"/>
              </a:rPr>
              <a:t>) عرض </a:t>
            </a:r>
            <a:r>
              <a:rPr lang="ar-SA" b="1" dirty="0">
                <a:solidFill>
                  <a:srgbClr val="C00000"/>
                </a:solidFill>
                <a:cs typeface="+mj-cs"/>
              </a:rPr>
              <a:t>الأفكار والمعلومات ببساطة بصريّة</a:t>
            </a:r>
          </a:p>
          <a:p>
            <a:pPr algn="r" rtl="1">
              <a:lnSpc>
                <a:spcPct val="150000"/>
              </a:lnSpc>
            </a:pPr>
            <a:r>
              <a:rPr lang="ar-SA" b="1" dirty="0">
                <a:cs typeface="+mj-cs"/>
              </a:rPr>
              <a:t>الهدف:</a:t>
            </a:r>
            <a:r>
              <a:rPr lang="ar-SA" dirty="0">
                <a:cs typeface="+mj-cs"/>
              </a:rPr>
              <a:t> تبسيط معلومات معقّدة، عرض بيانات، شرح خدمة أو عملية بطريقة مرئية جذابة.</a:t>
            </a:r>
            <a:br>
              <a:rPr lang="ar-SA" dirty="0">
                <a:cs typeface="+mj-cs"/>
              </a:rPr>
            </a:br>
            <a:r>
              <a:rPr lang="ar-SA" b="1" dirty="0">
                <a:cs typeface="+mj-cs"/>
              </a:rPr>
              <a:t>الطول الشائع:</a:t>
            </a:r>
            <a:r>
              <a:rPr lang="ar-SA" dirty="0">
                <a:cs typeface="+mj-cs"/>
              </a:rPr>
              <a:t> 15–120 ثانية (</a:t>
            </a:r>
            <a:r>
              <a:rPr lang="en-US" dirty="0">
                <a:cs typeface="+mj-cs"/>
              </a:rPr>
              <a:t>explainer videos </a:t>
            </a:r>
            <a:r>
              <a:rPr lang="ar-SA" dirty="0">
                <a:cs typeface="+mj-cs"/>
              </a:rPr>
              <a:t>قد تصل لـ 2–3 دقائق إذا كانت تعليمية).</a:t>
            </a:r>
          </a:p>
          <a:p>
            <a:pPr algn="r" rtl="1">
              <a:lnSpc>
                <a:spcPct val="150000"/>
              </a:lnSpc>
            </a:pPr>
            <a:r>
              <a:rPr lang="ar-SA" b="1" dirty="0">
                <a:cs typeface="+mj-cs"/>
              </a:rPr>
              <a:t>أسلوب المونتاج/التحريك:</a:t>
            </a:r>
            <a:endParaRPr lang="ar-SA" dirty="0">
              <a:cs typeface="+mj-cs"/>
            </a:endParaRPr>
          </a:p>
          <a:p>
            <a:pPr algn="r" rtl="1">
              <a:lnSpc>
                <a:spcPct val="150000"/>
              </a:lnSpc>
            </a:pPr>
            <a:r>
              <a:rPr lang="ar-SA" b="1" dirty="0">
                <a:cs typeface="+mj-cs"/>
              </a:rPr>
              <a:t>سرد بصري (</a:t>
            </a:r>
            <a:r>
              <a:rPr lang="en-US" b="1" dirty="0">
                <a:cs typeface="+mj-cs"/>
              </a:rPr>
              <a:t>Visual </a:t>
            </a:r>
            <a:r>
              <a:rPr lang="en-US" b="1" dirty="0" smtClean="0">
                <a:cs typeface="+mj-cs"/>
              </a:rPr>
              <a:t>Storytelling</a:t>
            </a:r>
            <a:r>
              <a:rPr lang="en-US" dirty="0" smtClean="0">
                <a:cs typeface="+mj-cs"/>
              </a:rPr>
              <a:t> </a:t>
            </a:r>
            <a:r>
              <a:rPr lang="ar-SA" dirty="0" smtClean="0">
                <a:cs typeface="+mj-cs"/>
              </a:rPr>
              <a:t>) استخدام </a:t>
            </a:r>
            <a:r>
              <a:rPr lang="ar-SA" dirty="0">
                <a:cs typeface="+mj-cs"/>
              </a:rPr>
              <a:t>أيقونات ورسوم متحركة لتوضيح خطوات أو مفاهيم.</a:t>
            </a:r>
          </a:p>
          <a:p>
            <a:pPr algn="r" rtl="1">
              <a:lnSpc>
                <a:spcPct val="150000"/>
              </a:lnSpc>
            </a:pPr>
            <a:r>
              <a:rPr lang="ar-SA" b="1" dirty="0">
                <a:cs typeface="+mj-cs"/>
              </a:rPr>
              <a:t>تحريك النص والعناصر (</a:t>
            </a:r>
            <a:r>
              <a:rPr lang="en-US" b="1" dirty="0">
                <a:cs typeface="+mj-cs"/>
              </a:rPr>
              <a:t>Kinetic </a:t>
            </a:r>
            <a:r>
              <a:rPr lang="en-US" b="1" dirty="0" smtClean="0">
                <a:cs typeface="+mj-cs"/>
              </a:rPr>
              <a:t>Typography</a:t>
            </a:r>
            <a:r>
              <a:rPr lang="en-US" dirty="0" smtClean="0">
                <a:cs typeface="+mj-cs"/>
              </a:rPr>
              <a:t> </a:t>
            </a:r>
            <a:r>
              <a:rPr lang="ar-SA" dirty="0" smtClean="0">
                <a:cs typeface="+mj-cs"/>
              </a:rPr>
              <a:t>)النص </a:t>
            </a:r>
            <a:r>
              <a:rPr lang="ar-SA" dirty="0">
                <a:cs typeface="+mj-cs"/>
              </a:rPr>
              <a:t>يتحرك بطريقة تدعم المعنى ويجذب الانتباه.</a:t>
            </a:r>
          </a:p>
          <a:p>
            <a:pPr algn="r" rtl="1">
              <a:lnSpc>
                <a:spcPct val="150000"/>
              </a:lnSpc>
            </a:pPr>
            <a:r>
              <a:rPr lang="ar-SA" b="1" dirty="0">
                <a:cs typeface="+mj-cs"/>
              </a:rPr>
              <a:t>تسلسل منطقي واضح:</a:t>
            </a:r>
            <a:r>
              <a:rPr lang="ar-SA" dirty="0">
                <a:cs typeface="+mj-cs"/>
              </a:rPr>
              <a:t> تقسيم الفكرة إلى أجزاء قصيرة (نقطة/فيديو واحد = فكرة واحدة).</a:t>
            </a:r>
          </a:p>
          <a:p>
            <a:pPr algn="r" rtl="1">
              <a:lnSpc>
                <a:spcPct val="150000"/>
              </a:lnSpc>
            </a:pPr>
            <a:r>
              <a:rPr lang="ar-SA" b="1" dirty="0">
                <a:cs typeface="+mj-cs"/>
              </a:rPr>
              <a:t>تناسق ستايل (</a:t>
            </a:r>
            <a:r>
              <a:rPr lang="en-US" b="1" dirty="0">
                <a:cs typeface="+mj-cs"/>
              </a:rPr>
              <a:t>Style </a:t>
            </a:r>
            <a:r>
              <a:rPr lang="en-US" b="1" dirty="0" smtClean="0">
                <a:cs typeface="+mj-cs"/>
              </a:rPr>
              <a:t>Guide</a:t>
            </a:r>
            <a:r>
              <a:rPr lang="en-US" dirty="0" smtClean="0">
                <a:cs typeface="+mj-cs"/>
              </a:rPr>
              <a:t> </a:t>
            </a:r>
            <a:r>
              <a:rPr lang="ar-SA" dirty="0">
                <a:cs typeface="+mj-cs"/>
              </a:rPr>
              <a:t>)</a:t>
            </a:r>
            <a:r>
              <a:rPr lang="ar-SA" dirty="0" smtClean="0">
                <a:cs typeface="+mj-cs"/>
              </a:rPr>
              <a:t>لوحة </a:t>
            </a:r>
            <a:r>
              <a:rPr lang="ar-SA" dirty="0">
                <a:cs typeface="+mj-cs"/>
              </a:rPr>
              <a:t>ألوان، نظام أيقونات، أسلوب أنيميشن متسق يعكس الهوية.</a:t>
            </a:r>
          </a:p>
          <a:p>
            <a:pPr algn="r" rtl="1">
              <a:lnSpc>
                <a:spcPct val="150000"/>
              </a:lnSpc>
            </a:pPr>
            <a:r>
              <a:rPr lang="ar-SA" b="1" dirty="0">
                <a:cs typeface="+mj-cs"/>
              </a:rPr>
              <a:t>الصوت والموسيقى:</a:t>
            </a:r>
            <a:r>
              <a:rPr lang="ar-SA" dirty="0">
                <a:cs typeface="+mj-cs"/>
              </a:rPr>
              <a:t> تعليق صوتي واضح ومقروء، مؤثرات صوتية خفيفة لدعم الحركة، وموسيقى خلفية غير مشتتة.</a:t>
            </a:r>
          </a:p>
          <a:p>
            <a:pPr algn="r" rtl="1">
              <a:lnSpc>
                <a:spcPct val="150000"/>
              </a:lnSpc>
            </a:pPr>
            <a:r>
              <a:rPr lang="ar-SA" b="1" dirty="0">
                <a:cs typeface="+mj-cs"/>
              </a:rPr>
              <a:t>تصميم بصري:</a:t>
            </a:r>
            <a:r>
              <a:rPr lang="ar-SA" dirty="0">
                <a:cs typeface="+mj-cs"/>
              </a:rPr>
              <a:t> خطوط قابلة للقراءة، مساحات بيضاء كافية، انتقالات سلسة بين المشاهد.</a:t>
            </a:r>
          </a:p>
          <a:p>
            <a:pPr algn="r" rtl="1">
              <a:lnSpc>
                <a:spcPct val="150000"/>
              </a:lnSpc>
            </a:pPr>
            <a:r>
              <a:rPr lang="ar-SA" b="1" dirty="0">
                <a:cs typeface="+mj-cs"/>
              </a:rPr>
              <a:t>أفضل ممارسات:</a:t>
            </a:r>
            <a:r>
              <a:rPr lang="ar-SA" dirty="0">
                <a:cs typeface="+mj-cs"/>
              </a:rPr>
              <a:t> استخدم سيناريو مُعدّ جيدًا قبل البدء بالتحريك؛ احسب مدة القراءة لكل مشهد لتلافي ازدحام النص.</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86281" y="1130761"/>
            <a:ext cx="6322849" cy="82041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800" b="1" dirty="0">
                <a:solidFill>
                  <a:srgbClr val="00B0F0"/>
                </a:solidFill>
              </a:rPr>
              <a:t>أنواع الإعلانات الرقمية حسب أسلوب المونتاج</a:t>
            </a:r>
            <a:endParaRPr lang="ar-SA" sz="2800" b="1" dirty="0">
              <a:solidFill>
                <a:srgbClr val="00B0F0"/>
              </a:solidFill>
              <a:latin typeface="Arial" panose="020B0604020202020204" pitchFamily="34" charset="0"/>
            </a:endParaRPr>
          </a:p>
        </p:txBody>
      </p:sp>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4" name="Rectangle 3"/>
          <p:cNvSpPr/>
          <p:nvPr/>
        </p:nvSpPr>
        <p:spPr>
          <a:xfrm>
            <a:off x="0" y="4273320"/>
            <a:ext cx="4030244" cy="923330"/>
          </a:xfrm>
          <a:prstGeom prst="rect">
            <a:avLst/>
          </a:prstGeom>
        </p:spPr>
        <p:txBody>
          <a:bodyPr wrap="square">
            <a:spAutoFit/>
          </a:bodyPr>
          <a:lstStyle/>
          <a:p>
            <a:endParaRPr lang="tr-TR" dirty="0" smtClean="0"/>
          </a:p>
          <a:p>
            <a:r>
              <a:rPr lang="en-US" dirty="0">
                <a:hlinkClick r:id="rId5"/>
              </a:rPr>
              <a:t>https://</a:t>
            </a:r>
            <a:r>
              <a:rPr lang="en-US" dirty="0" smtClean="0">
                <a:hlinkClick r:id="rId5"/>
              </a:rPr>
              <a:t>www.youtube.com/shorts/JUW72Ix4f8U</a:t>
            </a:r>
            <a:r>
              <a:rPr lang="tr-TR" dirty="0" smtClean="0"/>
              <a:t> </a:t>
            </a:r>
            <a:endParaRPr lang="en-US" dirty="0"/>
          </a:p>
        </p:txBody>
      </p:sp>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680969" y="1289802"/>
            <a:ext cx="3437159" cy="924420"/>
          </a:xfrm>
          <a:prstGeom prst="rect">
            <a:avLst/>
          </a:prstGeom>
          <a:noFill/>
        </p:spPr>
        <p:txBody>
          <a:bodyPr wrap="none" rtlCol="0">
            <a:spAutoFit/>
          </a:bodyPr>
          <a:lstStyle/>
          <a:p>
            <a:pPr lvl="0" algn="r" rtl="1" eaLnBrk="0" fontAlgn="base" hangingPunct="0">
              <a:lnSpc>
                <a:spcPct val="200000"/>
              </a:lnSpc>
              <a:spcBef>
                <a:spcPct val="0"/>
              </a:spcBef>
              <a:spcAft>
                <a:spcPct val="0"/>
              </a:spcAft>
            </a:pPr>
            <a:r>
              <a:rPr lang="ar-SA" sz="3200" b="1" dirty="0">
                <a:solidFill>
                  <a:srgbClr val="00B0F0"/>
                </a:solidFill>
                <a:cs typeface="+mj-cs"/>
              </a:rPr>
              <a:t>مراحل المونتاج الإعلاني</a:t>
            </a:r>
            <a:endParaRPr lang="ar-SA" sz="3200" b="1" dirty="0">
              <a:solidFill>
                <a:srgbClr val="00B0F0"/>
              </a:solidFill>
              <a:latin typeface="Arial" panose="020B0604020202020204" pitchFamily="34" charset="0"/>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pic>
        <p:nvPicPr>
          <p:cNvPr id="8" name="Picture Placeholder 3"/>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2100019" y="1539672"/>
            <a:ext cx="8195733" cy="4482041"/>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8619"/>
    </mc:Choice>
    <mc:Fallback xmlns="">
      <p:transition advTm="186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87084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825951"/>
            <a:ext cx="3402136" cy="194670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23160"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6537" y="2100977"/>
            <a:ext cx="8701603" cy="3831818"/>
          </a:xfrm>
          <a:prstGeom prst="rect">
            <a:avLst/>
          </a:prstGeom>
          <a:noFill/>
        </p:spPr>
        <p:txBody>
          <a:bodyPr wrap="square" rtlCol="0">
            <a:spAutoFit/>
          </a:bodyPr>
          <a:lstStyle/>
          <a:p>
            <a:pPr algn="r" rtl="1">
              <a:lnSpc>
                <a:spcPct val="150000"/>
              </a:lnSpc>
            </a:pPr>
            <a:r>
              <a:rPr lang="ar-SA" dirty="0"/>
              <a:t>يمرّ المونتاج الإعلاني بعدّة مراحل أساسية تهدف إلى تحويل المواد المصوّرة إلى إعلان احترافي قادر على التأثير في الجمهور وإيصال الرسالة بشكل واضح وجذاب. وتشمل هذه المراحل</a:t>
            </a:r>
            <a:r>
              <a:rPr lang="ar-SA" dirty="0" smtClean="0"/>
              <a:t>:</a:t>
            </a:r>
          </a:p>
          <a:p>
            <a:pPr algn="r" rtl="1">
              <a:lnSpc>
                <a:spcPct val="150000"/>
              </a:lnSpc>
            </a:pPr>
            <a:r>
              <a:rPr lang="ar-SA" b="1" dirty="0">
                <a:solidFill>
                  <a:srgbClr val="C00000"/>
                </a:solidFill>
              </a:rPr>
              <a:t>1. استلام المواد الخام </a:t>
            </a:r>
            <a:r>
              <a:rPr lang="en-US" b="1" dirty="0" smtClean="0">
                <a:solidFill>
                  <a:srgbClr val="C00000"/>
                </a:solidFill>
              </a:rPr>
              <a:t>Raw </a:t>
            </a:r>
            <a:r>
              <a:rPr lang="en-US" b="1" dirty="0">
                <a:solidFill>
                  <a:srgbClr val="C00000"/>
                </a:solidFill>
              </a:rPr>
              <a:t>Materials</a:t>
            </a:r>
            <a:r>
              <a:rPr lang="en-US" b="1" dirty="0" smtClean="0">
                <a:solidFill>
                  <a:srgbClr val="C00000"/>
                </a:solidFill>
              </a:rPr>
              <a:t>)</a:t>
            </a:r>
            <a:r>
              <a:rPr lang="ar-SA" b="1" dirty="0" smtClean="0">
                <a:solidFill>
                  <a:srgbClr val="C00000"/>
                </a:solidFill>
              </a:rPr>
              <a:t>)</a:t>
            </a:r>
            <a:endParaRPr lang="en-US" b="1" dirty="0">
              <a:solidFill>
                <a:srgbClr val="C00000"/>
              </a:solidFill>
            </a:endParaRPr>
          </a:p>
          <a:p>
            <a:pPr marL="285750" indent="-285750" algn="r" rtl="1">
              <a:lnSpc>
                <a:spcPct val="150000"/>
              </a:lnSpc>
              <a:buFont typeface="Arial" panose="020B0604020202020204" pitchFamily="34" charset="0"/>
              <a:buChar char="•"/>
            </a:pPr>
            <a:r>
              <a:rPr lang="ar-SA" dirty="0"/>
              <a:t>جمع كل اللقطات المصوّرة من الكاميرات أو الهاتف أو السجلات الرقمية.</a:t>
            </a:r>
          </a:p>
          <a:p>
            <a:pPr marL="285750" indent="-285750" algn="r" rtl="1">
              <a:lnSpc>
                <a:spcPct val="150000"/>
              </a:lnSpc>
              <a:buFont typeface="Arial" panose="020B0604020202020204" pitchFamily="34" charset="0"/>
              <a:buChar char="•"/>
            </a:pPr>
            <a:r>
              <a:rPr lang="ar-SA" dirty="0"/>
              <a:t>مراجعة الصوتيات والحوارات والمؤثرات المسجّلة.</a:t>
            </a:r>
          </a:p>
          <a:p>
            <a:pPr marL="285750" indent="-285750" algn="r" rtl="1">
              <a:lnSpc>
                <a:spcPct val="150000"/>
              </a:lnSpc>
              <a:buFont typeface="Arial" panose="020B0604020202020204" pitchFamily="34" charset="0"/>
              <a:buChar char="•"/>
            </a:pPr>
            <a:r>
              <a:rPr lang="ar-SA" dirty="0"/>
              <a:t>التأكد من جودة الملفات وصلاحيتها للمونتاج.</a:t>
            </a:r>
          </a:p>
          <a:p>
            <a:pPr marL="285750" indent="-285750" algn="r" rtl="1">
              <a:lnSpc>
                <a:spcPct val="150000"/>
              </a:lnSpc>
              <a:buFont typeface="Arial" panose="020B0604020202020204" pitchFamily="34" charset="0"/>
              <a:buChar char="•"/>
            </a:pPr>
            <a:r>
              <a:rPr lang="ar-SA" dirty="0"/>
              <a:t>ترتيب المواد داخل المشروع (</a:t>
            </a:r>
            <a:r>
              <a:rPr lang="en-US" dirty="0"/>
              <a:t>Organizing </a:t>
            </a:r>
            <a:r>
              <a:rPr lang="en-US" dirty="0" smtClean="0"/>
              <a:t>Files</a:t>
            </a:r>
            <a:r>
              <a:rPr lang="ar-SA" dirty="0" smtClean="0"/>
              <a:t>)</a:t>
            </a:r>
          </a:p>
          <a:p>
            <a:pPr algn="r" rtl="1">
              <a:lnSpc>
                <a:spcPct val="150000"/>
              </a:lnSpc>
            </a:pPr>
            <a:r>
              <a:rPr lang="ar-SA" dirty="0" smtClean="0"/>
              <a:t> </a:t>
            </a:r>
            <a:endParaRPr lang="en-US" dirty="0"/>
          </a:p>
          <a:p>
            <a:pPr algn="r" rtl="1">
              <a:lnSpc>
                <a:spcPct val="150000"/>
              </a:lnSpc>
            </a:pPr>
            <a:endParaRPr lang="ar-SA" dirty="0"/>
          </a:p>
        </p:txBody>
      </p:sp>
      <p:sp>
        <p:nvSpPr>
          <p:cNvPr id="18" name="TextBox 17"/>
          <p:cNvSpPr txBox="1"/>
          <p:nvPr/>
        </p:nvSpPr>
        <p:spPr>
          <a:xfrm>
            <a:off x="3454900" y="981131"/>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05130" y="973368"/>
            <a:ext cx="5800105" cy="658835"/>
          </a:xfrm>
          <a:prstGeom prst="rect">
            <a:avLst/>
          </a:prstGeom>
          <a:noFill/>
        </p:spPr>
        <p:txBody>
          <a:bodyPr wrap="square" rtlCol="0">
            <a:spAutoFit/>
          </a:bodyPr>
          <a:lstStyle/>
          <a:p>
            <a:pPr algn="ctr">
              <a:lnSpc>
                <a:spcPct val="150000"/>
              </a:lnSpc>
              <a:spcBef>
                <a:spcPct val="20000"/>
              </a:spcBef>
            </a:pPr>
            <a:r>
              <a:rPr lang="ar-SA" sz="2800" b="1" dirty="0">
                <a:solidFill>
                  <a:srgbClr val="00B0F0"/>
                </a:solidFill>
              </a:rPr>
              <a:t>مراحل المونتاج الإعلاني</a:t>
            </a:r>
            <a:endParaRPr lang="ar-SA" sz="2800" b="1" dirty="0" smtClean="0">
              <a:solidFill>
                <a:srgbClr val="00B0F0"/>
              </a:solidFill>
            </a:endParaRPr>
          </a:p>
        </p:txBody>
      </p:sp>
    </p:spTree>
  </p:cSld>
  <p:clrMapOvr>
    <a:masterClrMapping/>
  </p:clrMapOvr>
  <mc:AlternateContent xmlns:mc="http://schemas.openxmlformats.org/markup-compatibility/2006" xmlns:p14="http://schemas.microsoft.com/office/powerpoint/2010/main">
    <mc:Choice Requires="p14">
      <p:transition p14:dur="0" advTm="299295"/>
    </mc:Choice>
    <mc:Fallback xmlns="">
      <p:transition advTm="29929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0408" y="1335074"/>
            <a:ext cx="3395882" cy="191018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25092" y="2262401"/>
            <a:ext cx="8417320" cy="5170646"/>
          </a:xfrm>
          <a:prstGeom prst="rect">
            <a:avLst/>
          </a:prstGeom>
          <a:noFill/>
        </p:spPr>
        <p:txBody>
          <a:bodyPr wrap="square" rtlCol="0">
            <a:spAutoFit/>
          </a:bodyPr>
          <a:lstStyle/>
          <a:p>
            <a:pPr algn="r" rtl="1">
              <a:lnSpc>
                <a:spcPct val="150000"/>
              </a:lnSpc>
            </a:pPr>
            <a:r>
              <a:rPr lang="ar-SA" sz="2000" b="1" dirty="0">
                <a:solidFill>
                  <a:srgbClr val="C00000"/>
                </a:solidFill>
                <a:cs typeface="+mj-cs"/>
              </a:rPr>
              <a:t>2. مشاهدة اللقطات واختيار الأفضل </a:t>
            </a:r>
            <a:r>
              <a:rPr lang="ar-SA" sz="2000" b="1" dirty="0" smtClean="0">
                <a:solidFill>
                  <a:srgbClr val="C00000"/>
                </a:solidFill>
                <a:cs typeface="+mj-cs"/>
              </a:rPr>
              <a:t>(</a:t>
            </a:r>
            <a:r>
              <a:rPr lang="en-US" sz="2000" b="1" dirty="0">
                <a:solidFill>
                  <a:srgbClr val="C00000"/>
                </a:solidFill>
                <a:cs typeface="+mj-cs"/>
              </a:rPr>
              <a:t>Screening &amp; Selection</a:t>
            </a:r>
            <a:r>
              <a:rPr lang="ar-SA" sz="2000" b="1" dirty="0" smtClean="0">
                <a:solidFill>
                  <a:srgbClr val="C00000"/>
                </a:solidFill>
                <a:cs typeface="+mj-cs"/>
              </a:rPr>
              <a:t>)</a:t>
            </a:r>
            <a:endParaRPr lang="en-US" sz="2000" b="1" dirty="0">
              <a:solidFill>
                <a:srgbClr val="C00000"/>
              </a:solidFill>
              <a:cs typeface="+mj-cs"/>
            </a:endParaRPr>
          </a:p>
          <a:p>
            <a:pPr marL="342900" indent="-342900" algn="r" rtl="1">
              <a:lnSpc>
                <a:spcPct val="150000"/>
              </a:lnSpc>
              <a:buFont typeface="Arial" panose="020B0604020202020204" pitchFamily="34" charset="0"/>
              <a:buChar char="•"/>
            </a:pPr>
            <a:r>
              <a:rPr lang="ar-SA" sz="2000" dirty="0">
                <a:cs typeface="+mj-cs"/>
              </a:rPr>
              <a:t>مشاهدة جميع اللقطات بدقة.</a:t>
            </a:r>
          </a:p>
          <a:p>
            <a:pPr marL="342900" indent="-342900" algn="r" rtl="1">
              <a:lnSpc>
                <a:spcPct val="150000"/>
              </a:lnSpc>
              <a:buFont typeface="Arial" panose="020B0604020202020204" pitchFamily="34" charset="0"/>
              <a:buChar char="•"/>
            </a:pPr>
            <a:r>
              <a:rPr lang="ar-SA" sz="2000" dirty="0">
                <a:cs typeface="+mj-cs"/>
              </a:rPr>
              <a:t>تحديد اللقطات الأكثر ملاءمة لفكرة الإعلان.</a:t>
            </a:r>
          </a:p>
          <a:p>
            <a:pPr marL="342900" indent="-342900" algn="r" rtl="1">
              <a:lnSpc>
                <a:spcPct val="150000"/>
              </a:lnSpc>
              <a:buFont typeface="Arial" panose="020B0604020202020204" pitchFamily="34" charset="0"/>
              <a:buChar char="•"/>
            </a:pPr>
            <a:r>
              <a:rPr lang="ar-SA" sz="2000" dirty="0">
                <a:cs typeface="+mj-cs"/>
              </a:rPr>
              <a:t>وضع علامات </a:t>
            </a:r>
            <a:r>
              <a:rPr lang="en-US" sz="2000" dirty="0" smtClean="0">
                <a:cs typeface="+mj-cs"/>
              </a:rPr>
              <a:t>Markers</a:t>
            </a:r>
            <a:r>
              <a:rPr lang="en-US" sz="2000" dirty="0">
                <a:cs typeface="+mj-cs"/>
              </a:rPr>
              <a:t>) </a:t>
            </a:r>
            <a:r>
              <a:rPr lang="ar-SA" sz="2000" dirty="0" smtClean="0">
                <a:cs typeface="+mj-cs"/>
              </a:rPr>
              <a:t>) على </a:t>
            </a:r>
            <a:r>
              <a:rPr lang="ar-SA" sz="2000" dirty="0">
                <a:cs typeface="+mj-cs"/>
              </a:rPr>
              <a:t>اللقطات المهمة.</a:t>
            </a:r>
          </a:p>
          <a:p>
            <a:pPr marL="342900" indent="-342900" algn="r" rtl="1">
              <a:lnSpc>
                <a:spcPct val="150000"/>
              </a:lnSpc>
              <a:buFont typeface="Arial" panose="020B0604020202020204" pitchFamily="34" charset="0"/>
              <a:buChar char="•"/>
            </a:pPr>
            <a:r>
              <a:rPr lang="ar-SA" sz="2000" dirty="0">
                <a:cs typeface="+mj-cs"/>
              </a:rPr>
              <a:t>استبعاد اللقطات الرديئة أو غير المناسبة</a:t>
            </a:r>
            <a:r>
              <a:rPr lang="ar-SA" sz="2000" dirty="0" smtClean="0">
                <a:cs typeface="+mj-cs"/>
              </a:rPr>
              <a:t>.</a:t>
            </a:r>
          </a:p>
          <a:p>
            <a:pPr algn="r" rtl="1">
              <a:lnSpc>
                <a:spcPct val="150000"/>
              </a:lnSpc>
            </a:pPr>
            <a:r>
              <a:rPr lang="ar-SA" sz="2000" b="1" dirty="0">
                <a:solidFill>
                  <a:srgbClr val="C00000"/>
                </a:solidFill>
              </a:rPr>
              <a:t>3. بناء الهيكل الأولي للإعلان (</a:t>
            </a:r>
            <a:r>
              <a:rPr lang="en-US" sz="2000" b="1" dirty="0">
                <a:solidFill>
                  <a:srgbClr val="C00000"/>
                </a:solidFill>
              </a:rPr>
              <a:t>Rough </a:t>
            </a:r>
            <a:r>
              <a:rPr lang="en-US" sz="2000" b="1" dirty="0" smtClean="0">
                <a:solidFill>
                  <a:srgbClr val="C00000"/>
                </a:solidFill>
              </a:rPr>
              <a:t>Cut</a:t>
            </a:r>
            <a:r>
              <a:rPr lang="ar-SA" sz="2000" b="1" dirty="0" smtClean="0">
                <a:solidFill>
                  <a:srgbClr val="C00000"/>
                </a:solidFill>
              </a:rPr>
              <a:t>)</a:t>
            </a:r>
            <a:endParaRPr lang="en-US" sz="2000" b="1" dirty="0">
              <a:solidFill>
                <a:srgbClr val="C00000"/>
              </a:solidFill>
            </a:endParaRPr>
          </a:p>
          <a:p>
            <a:pPr marL="342900" indent="-342900" algn="r" rtl="1">
              <a:lnSpc>
                <a:spcPct val="150000"/>
              </a:lnSpc>
              <a:buFont typeface="Arial" panose="020B0604020202020204" pitchFamily="34" charset="0"/>
              <a:buChar char="•"/>
            </a:pPr>
            <a:r>
              <a:rPr lang="ar-SA" sz="2000" dirty="0"/>
              <a:t>ترتيب اللقطات في تسلسل منطقي وسلس.</a:t>
            </a:r>
          </a:p>
          <a:p>
            <a:pPr marL="342900" indent="-342900" algn="r" rtl="1">
              <a:lnSpc>
                <a:spcPct val="150000"/>
              </a:lnSpc>
              <a:buFont typeface="Arial" panose="020B0604020202020204" pitchFamily="34" charset="0"/>
              <a:buChar char="•"/>
            </a:pPr>
            <a:r>
              <a:rPr lang="ar-SA" sz="2000" dirty="0"/>
              <a:t>ضبط الإيقاع العام للفيديو (</a:t>
            </a:r>
            <a:r>
              <a:rPr lang="en-US" sz="2000" dirty="0" smtClean="0"/>
              <a:t>Pacing</a:t>
            </a:r>
            <a:r>
              <a:rPr lang="ar-SA" sz="2000" dirty="0" smtClean="0"/>
              <a:t>)</a:t>
            </a:r>
            <a:endParaRPr lang="en-US" sz="2000" dirty="0"/>
          </a:p>
          <a:p>
            <a:pPr marL="342900" indent="-342900" algn="r" rtl="1">
              <a:lnSpc>
                <a:spcPct val="150000"/>
              </a:lnSpc>
              <a:buFont typeface="Arial" panose="020B0604020202020204" pitchFamily="34" charset="0"/>
              <a:buChar char="•"/>
            </a:pPr>
            <a:r>
              <a:rPr lang="ar-SA" sz="2000" dirty="0"/>
              <a:t>تحديد بداية الإعلان، الذروة، والنهاية.</a:t>
            </a:r>
          </a:p>
          <a:p>
            <a:pPr marL="342900" indent="-342900" algn="r" rtl="1">
              <a:lnSpc>
                <a:spcPct val="150000"/>
              </a:lnSpc>
              <a:buFont typeface="Arial" panose="020B0604020202020204" pitchFamily="34" charset="0"/>
              <a:buChar char="•"/>
            </a:pPr>
            <a:r>
              <a:rPr lang="ar-SA" sz="2000" dirty="0"/>
              <a:t>وضع نسخة أولية غير نهائية لاستعراض الفكرة.</a:t>
            </a:r>
          </a:p>
          <a:p>
            <a:pPr marL="342900" indent="-342900" algn="r" rtl="1">
              <a:lnSpc>
                <a:spcPct val="150000"/>
              </a:lnSpc>
              <a:buFont typeface="Arial" panose="020B0604020202020204" pitchFamily="34" charset="0"/>
              <a:buChar char="•"/>
            </a:pPr>
            <a:endParaRPr lang="ar-SA" sz="2000"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393593" y="1318003"/>
            <a:ext cx="5975810" cy="577850"/>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rPr>
              <a:t>مراحل المونتاج الإعلاني</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19531"/>
    </mc:Choice>
    <mc:Fallback xmlns="">
      <p:transition advTm="1195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32461" y="1335074"/>
            <a:ext cx="3422439" cy="17112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98249" y="2225186"/>
            <a:ext cx="8417320" cy="5170646"/>
          </a:xfrm>
          <a:prstGeom prst="rect">
            <a:avLst/>
          </a:prstGeom>
          <a:noFill/>
        </p:spPr>
        <p:txBody>
          <a:bodyPr wrap="square" rtlCol="0">
            <a:spAutoFit/>
          </a:bodyPr>
          <a:lstStyle/>
          <a:p>
            <a:pPr algn="r" rtl="1">
              <a:lnSpc>
                <a:spcPct val="150000"/>
              </a:lnSpc>
            </a:pPr>
            <a:r>
              <a:rPr lang="ar-SA" sz="2000" b="1" dirty="0">
                <a:solidFill>
                  <a:srgbClr val="C00000"/>
                </a:solidFill>
              </a:rPr>
              <a:t>4. المونتاج التفصيلي </a:t>
            </a:r>
            <a:r>
              <a:rPr lang="en-US" sz="2000" b="1" dirty="0" smtClean="0">
                <a:solidFill>
                  <a:srgbClr val="C00000"/>
                </a:solidFill>
              </a:rPr>
              <a:t>Fine </a:t>
            </a:r>
            <a:r>
              <a:rPr lang="en-US" sz="2000" b="1" dirty="0">
                <a:solidFill>
                  <a:srgbClr val="C00000"/>
                </a:solidFill>
              </a:rPr>
              <a:t>Cut</a:t>
            </a:r>
            <a:r>
              <a:rPr lang="en-US" sz="2000" b="1" dirty="0" smtClean="0">
                <a:solidFill>
                  <a:srgbClr val="C00000"/>
                </a:solidFill>
              </a:rPr>
              <a:t>)</a:t>
            </a:r>
            <a:r>
              <a:rPr lang="ar-SA" sz="2000" b="1" dirty="0">
                <a:solidFill>
                  <a:srgbClr val="C00000"/>
                </a:solidFill>
              </a:rPr>
              <a:t>)</a:t>
            </a:r>
            <a:endParaRPr lang="en-US" sz="2000" b="1" dirty="0">
              <a:solidFill>
                <a:srgbClr val="C00000"/>
              </a:solidFill>
            </a:endParaRPr>
          </a:p>
          <a:p>
            <a:pPr marL="342900" indent="-342900" algn="r" rtl="1">
              <a:lnSpc>
                <a:spcPct val="150000"/>
              </a:lnSpc>
              <a:buFont typeface="Arial" panose="020B0604020202020204" pitchFamily="34" charset="0"/>
              <a:buChar char="•"/>
            </a:pPr>
            <a:r>
              <a:rPr lang="ar-SA" sz="2000" dirty="0"/>
              <a:t>ضبط مدة كل لقطة بدقة.</a:t>
            </a:r>
          </a:p>
          <a:p>
            <a:pPr marL="342900" indent="-342900" algn="r" rtl="1">
              <a:lnSpc>
                <a:spcPct val="150000"/>
              </a:lnSpc>
              <a:buFont typeface="Arial" panose="020B0604020202020204" pitchFamily="34" charset="0"/>
              <a:buChar char="•"/>
            </a:pPr>
            <a:r>
              <a:rPr lang="ar-SA" sz="2000" dirty="0"/>
              <a:t>تحسين الانتقالات بين اللقطات (</a:t>
            </a:r>
            <a:r>
              <a:rPr lang="en-US" sz="2000" dirty="0" smtClean="0"/>
              <a:t>Transitions</a:t>
            </a:r>
            <a:r>
              <a:rPr lang="ar-SA" sz="2000" dirty="0" smtClean="0"/>
              <a:t>)</a:t>
            </a:r>
            <a:endParaRPr lang="en-US" sz="2000" dirty="0"/>
          </a:p>
          <a:p>
            <a:pPr marL="342900" indent="-342900" algn="r" rtl="1">
              <a:lnSpc>
                <a:spcPct val="150000"/>
              </a:lnSpc>
              <a:buFont typeface="Arial" panose="020B0604020202020204" pitchFamily="34" charset="0"/>
              <a:buChar char="•"/>
            </a:pPr>
            <a:r>
              <a:rPr lang="ar-SA" sz="2000" dirty="0"/>
              <a:t>إضافة النصوص والشعارات بعناية.</a:t>
            </a:r>
          </a:p>
          <a:p>
            <a:pPr marL="342900" indent="-342900" algn="r" rtl="1">
              <a:lnSpc>
                <a:spcPct val="150000"/>
              </a:lnSpc>
              <a:buFont typeface="Arial" panose="020B0604020202020204" pitchFamily="34" charset="0"/>
              <a:buChar char="•"/>
            </a:pPr>
            <a:r>
              <a:rPr lang="ar-SA" sz="2000" dirty="0"/>
              <a:t>تنسيق الترتيب السردي بما يناسب نوع الإعلان (تجاري – توعوي – موشن </a:t>
            </a:r>
            <a:r>
              <a:rPr lang="ar-SA" sz="2000" dirty="0" smtClean="0"/>
              <a:t>جرافيك</a:t>
            </a:r>
            <a:r>
              <a:rPr lang="ar-SA" sz="2000" dirty="0" smtClean="0"/>
              <a:t>…).</a:t>
            </a:r>
          </a:p>
          <a:p>
            <a:pPr algn="r" rtl="1">
              <a:lnSpc>
                <a:spcPct val="150000"/>
              </a:lnSpc>
            </a:pPr>
            <a:r>
              <a:rPr lang="ar-SA" sz="2000" b="1" dirty="0">
                <a:solidFill>
                  <a:srgbClr val="C00000"/>
                </a:solidFill>
              </a:rPr>
              <a:t>5. إضافة المؤثرات البصرية </a:t>
            </a:r>
            <a:r>
              <a:rPr lang="ar-SA" sz="2000" b="1" dirty="0" smtClean="0">
                <a:solidFill>
                  <a:srgbClr val="C00000"/>
                </a:solidFill>
              </a:rPr>
              <a:t>(</a:t>
            </a:r>
            <a:r>
              <a:rPr lang="en-US" sz="2000" b="1" dirty="0">
                <a:solidFill>
                  <a:srgbClr val="C00000"/>
                </a:solidFill>
              </a:rPr>
              <a:t>VFX</a:t>
            </a:r>
            <a:r>
              <a:rPr lang="ar-SA" sz="2000" b="1" dirty="0" smtClean="0">
                <a:solidFill>
                  <a:srgbClr val="C00000"/>
                </a:solidFill>
              </a:rPr>
              <a:t>)</a:t>
            </a:r>
            <a:endParaRPr lang="en-US" sz="2000" b="1" dirty="0">
              <a:solidFill>
                <a:srgbClr val="C00000"/>
              </a:solidFill>
            </a:endParaRPr>
          </a:p>
          <a:p>
            <a:pPr marL="342900" indent="-342900" algn="r" rtl="1">
              <a:lnSpc>
                <a:spcPct val="150000"/>
              </a:lnSpc>
              <a:buFont typeface="Arial" panose="020B0604020202020204" pitchFamily="34" charset="0"/>
              <a:buChar char="•"/>
            </a:pPr>
            <a:r>
              <a:rPr lang="ar-SA" sz="2000" dirty="0"/>
              <a:t>إضافة العناصر الرسومية والرسوم المتحركة.</a:t>
            </a:r>
          </a:p>
          <a:p>
            <a:pPr marL="342900" indent="-342900" algn="r" rtl="1">
              <a:lnSpc>
                <a:spcPct val="150000"/>
              </a:lnSpc>
              <a:buFont typeface="Arial" panose="020B0604020202020204" pitchFamily="34" charset="0"/>
              <a:buChar char="•"/>
            </a:pPr>
            <a:r>
              <a:rPr lang="ar-SA" sz="2000" dirty="0"/>
              <a:t>تطبيق المؤثرات الخاصة حسب طبيعة الإعلان.</a:t>
            </a:r>
          </a:p>
          <a:p>
            <a:pPr marL="342900" indent="-342900" algn="r" rtl="1">
              <a:lnSpc>
                <a:spcPct val="150000"/>
              </a:lnSpc>
              <a:buFont typeface="Arial" panose="020B0604020202020204" pitchFamily="34" charset="0"/>
              <a:buChar char="•"/>
            </a:pPr>
            <a:r>
              <a:rPr lang="ar-SA" sz="2000" dirty="0"/>
              <a:t>دمج المشاهد أو إزالة الخلفيات </a:t>
            </a:r>
            <a:r>
              <a:rPr lang="ar-SA" sz="2000" dirty="0" smtClean="0"/>
              <a:t>مثل(</a:t>
            </a:r>
            <a:r>
              <a:rPr lang="en-US" sz="2000" dirty="0" err="1" smtClean="0"/>
              <a:t>chroma</a:t>
            </a:r>
            <a:r>
              <a:rPr lang="ar-SA" sz="2000" dirty="0" smtClean="0"/>
              <a:t>)</a:t>
            </a:r>
          </a:p>
          <a:p>
            <a:pPr marL="342900" indent="-342900" algn="r" rtl="1">
              <a:lnSpc>
                <a:spcPct val="150000"/>
              </a:lnSpc>
              <a:buFont typeface="Arial" panose="020B0604020202020204" pitchFamily="34" charset="0"/>
              <a:buChar char="•"/>
            </a:pPr>
            <a:r>
              <a:rPr lang="ar-SA" sz="2000" dirty="0" smtClean="0"/>
              <a:t>تحسين </a:t>
            </a:r>
            <a:r>
              <a:rPr lang="ar-SA" sz="2000" dirty="0"/>
              <a:t>الانسجام </a:t>
            </a:r>
            <a:r>
              <a:rPr lang="ar-SA" sz="2000" dirty="0" smtClean="0"/>
              <a:t>البصري </a:t>
            </a:r>
            <a:r>
              <a:rPr lang="ar-SA" sz="2000" dirty="0"/>
              <a:t>بين اللقطات.</a:t>
            </a:r>
          </a:p>
          <a:p>
            <a:pPr marL="342900" indent="-342900" algn="r" rtl="1">
              <a:lnSpc>
                <a:spcPct val="150000"/>
              </a:lnSpc>
              <a:buFont typeface="Arial" panose="020B0604020202020204" pitchFamily="34" charset="0"/>
              <a:buChar char="•"/>
            </a:pPr>
            <a:endParaRPr lang="ar-SA" sz="2000" dirty="0"/>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117943" y="1391734"/>
            <a:ext cx="5377933" cy="577850"/>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rPr>
              <a:t>مراحل المونتاج الإعلاني</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37213"/>
    </mc:Choice>
    <mc:Fallback xmlns="">
      <p:transition advTm="137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953" y="1335074"/>
            <a:ext cx="3452947" cy="345294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54900" y="1943951"/>
            <a:ext cx="8417320" cy="5078313"/>
          </a:xfrm>
          <a:prstGeom prst="rect">
            <a:avLst/>
          </a:prstGeom>
          <a:noFill/>
        </p:spPr>
        <p:txBody>
          <a:bodyPr wrap="square" rtlCol="0">
            <a:spAutoFit/>
          </a:bodyPr>
          <a:lstStyle/>
          <a:p>
            <a:pPr algn="r" rtl="1">
              <a:lnSpc>
                <a:spcPct val="150000"/>
              </a:lnSpc>
            </a:pPr>
            <a:r>
              <a:rPr lang="ar-SA" b="1" dirty="0">
                <a:solidFill>
                  <a:srgbClr val="C00000"/>
                </a:solidFill>
                <a:cs typeface="+mj-cs"/>
              </a:rPr>
              <a:t>6. تصميم الصوت </a:t>
            </a:r>
            <a:r>
              <a:rPr lang="en-US" b="1" dirty="0" smtClean="0">
                <a:solidFill>
                  <a:srgbClr val="C00000"/>
                </a:solidFill>
                <a:cs typeface="+mj-cs"/>
              </a:rPr>
              <a:t>Sound </a:t>
            </a:r>
            <a:r>
              <a:rPr lang="en-US" b="1" dirty="0">
                <a:solidFill>
                  <a:srgbClr val="C00000"/>
                </a:solidFill>
                <a:cs typeface="+mj-cs"/>
              </a:rPr>
              <a:t>Design</a:t>
            </a:r>
            <a:r>
              <a:rPr lang="en-US" b="1" dirty="0" smtClean="0">
                <a:solidFill>
                  <a:srgbClr val="C00000"/>
                </a:solidFill>
                <a:cs typeface="+mj-cs"/>
              </a:rPr>
              <a:t>)</a:t>
            </a:r>
            <a:r>
              <a:rPr lang="ar-SA" b="1" dirty="0" smtClean="0">
                <a:solidFill>
                  <a:srgbClr val="C00000"/>
                </a:solidFill>
                <a:cs typeface="+mj-cs"/>
              </a:rPr>
              <a:t>)</a:t>
            </a:r>
            <a:endParaRPr lang="en-US" b="1" dirty="0">
              <a:solidFill>
                <a:srgbClr val="C00000"/>
              </a:solidFill>
              <a:cs typeface="+mj-cs"/>
            </a:endParaRPr>
          </a:p>
          <a:p>
            <a:pPr marL="285750" indent="-285750" algn="r" rtl="1">
              <a:lnSpc>
                <a:spcPct val="150000"/>
              </a:lnSpc>
              <a:buFont typeface="Arial" panose="020B0604020202020204" pitchFamily="34" charset="0"/>
              <a:buChar char="•"/>
            </a:pPr>
            <a:r>
              <a:rPr lang="ar-SA" dirty="0">
                <a:cs typeface="+mj-cs"/>
              </a:rPr>
              <a:t>إضافة موسيقى مناسبة لهوية الإعلان.</a:t>
            </a:r>
          </a:p>
          <a:p>
            <a:pPr marL="285750" indent="-285750" algn="r" rtl="1">
              <a:lnSpc>
                <a:spcPct val="150000"/>
              </a:lnSpc>
              <a:buFont typeface="Arial" panose="020B0604020202020204" pitchFamily="34" charset="0"/>
              <a:buChar char="•"/>
            </a:pPr>
            <a:r>
              <a:rPr lang="ar-SA" dirty="0">
                <a:cs typeface="+mj-cs"/>
              </a:rPr>
              <a:t>تحسين جودة الصوت وإزالة التشويش.</a:t>
            </a:r>
          </a:p>
          <a:p>
            <a:pPr marL="285750" indent="-285750" algn="r" rtl="1">
              <a:lnSpc>
                <a:spcPct val="150000"/>
              </a:lnSpc>
              <a:buFont typeface="Arial" panose="020B0604020202020204" pitchFamily="34" charset="0"/>
              <a:buChar char="•"/>
            </a:pPr>
            <a:r>
              <a:rPr lang="ar-SA" dirty="0">
                <a:cs typeface="+mj-cs"/>
              </a:rPr>
              <a:t>إضافة المؤثرات الصوتية </a:t>
            </a:r>
            <a:r>
              <a:rPr lang="ar-SA" dirty="0" smtClean="0">
                <a:cs typeface="+mj-cs"/>
              </a:rPr>
              <a:t>(</a:t>
            </a:r>
            <a:r>
              <a:rPr lang="en-US" dirty="0">
                <a:cs typeface="+mj-cs"/>
              </a:rPr>
              <a:t>SFX</a:t>
            </a:r>
            <a:r>
              <a:rPr lang="ar-SA" dirty="0" smtClean="0">
                <a:cs typeface="+mj-cs"/>
              </a:rPr>
              <a:t>)</a:t>
            </a:r>
            <a:r>
              <a:rPr lang="en-US" dirty="0" smtClean="0">
                <a:cs typeface="+mj-cs"/>
              </a:rPr>
              <a:t> </a:t>
            </a:r>
            <a:r>
              <a:rPr lang="ar-SA" dirty="0">
                <a:cs typeface="+mj-cs"/>
              </a:rPr>
              <a:t>لزيادة التأثير.</a:t>
            </a:r>
          </a:p>
          <a:p>
            <a:pPr marL="285750" indent="-285750" algn="r" rtl="1">
              <a:lnSpc>
                <a:spcPct val="150000"/>
              </a:lnSpc>
              <a:buFont typeface="Arial" panose="020B0604020202020204" pitchFamily="34" charset="0"/>
              <a:buChar char="•"/>
            </a:pPr>
            <a:r>
              <a:rPr lang="ar-SA" dirty="0">
                <a:cs typeface="+mj-cs"/>
              </a:rPr>
              <a:t>ضبط مستويات الصوت بين الموسيقى والحوارات</a:t>
            </a:r>
            <a:r>
              <a:rPr lang="ar-SA" dirty="0" smtClean="0">
                <a:cs typeface="+mj-cs"/>
              </a:rPr>
              <a:t>.</a:t>
            </a:r>
          </a:p>
          <a:p>
            <a:pPr algn="r" rtl="1">
              <a:lnSpc>
                <a:spcPct val="150000"/>
              </a:lnSpc>
            </a:pPr>
            <a:r>
              <a:rPr lang="ar-SA" b="1" dirty="0">
                <a:solidFill>
                  <a:srgbClr val="C00000"/>
                </a:solidFill>
                <a:cs typeface="+mj-cs"/>
              </a:rPr>
              <a:t>7. تصحيح الألوان </a:t>
            </a:r>
            <a:r>
              <a:rPr lang="en-US" b="1" dirty="0" smtClean="0">
                <a:solidFill>
                  <a:srgbClr val="C00000"/>
                </a:solidFill>
                <a:cs typeface="+mj-cs"/>
              </a:rPr>
              <a:t>Color </a:t>
            </a:r>
            <a:r>
              <a:rPr lang="en-US" b="1" dirty="0">
                <a:solidFill>
                  <a:srgbClr val="C00000"/>
                </a:solidFill>
                <a:cs typeface="+mj-cs"/>
              </a:rPr>
              <a:t>Correction</a:t>
            </a:r>
            <a:r>
              <a:rPr lang="en-US" b="1" dirty="0" smtClean="0">
                <a:solidFill>
                  <a:srgbClr val="C00000"/>
                </a:solidFill>
                <a:cs typeface="+mj-cs"/>
              </a:rPr>
              <a:t>)</a:t>
            </a:r>
            <a:r>
              <a:rPr lang="ar-SA" b="1" dirty="0" smtClean="0">
                <a:solidFill>
                  <a:srgbClr val="C00000"/>
                </a:solidFill>
                <a:cs typeface="+mj-cs"/>
              </a:rPr>
              <a:t>)</a:t>
            </a:r>
            <a:endParaRPr lang="en-US" b="1" dirty="0">
              <a:solidFill>
                <a:srgbClr val="C00000"/>
              </a:solidFill>
              <a:cs typeface="+mj-cs"/>
            </a:endParaRPr>
          </a:p>
          <a:p>
            <a:pPr marL="285750" indent="-285750" algn="r" rtl="1">
              <a:lnSpc>
                <a:spcPct val="150000"/>
              </a:lnSpc>
              <a:buFont typeface="Arial" panose="020B0604020202020204" pitchFamily="34" charset="0"/>
              <a:buChar char="•"/>
            </a:pPr>
            <a:r>
              <a:rPr lang="ar-SA" dirty="0">
                <a:cs typeface="+mj-cs"/>
              </a:rPr>
              <a:t>توحيد الإضاءة بين اللقطات المختلفة.</a:t>
            </a:r>
          </a:p>
          <a:p>
            <a:pPr marL="285750" indent="-285750" algn="r" rtl="1">
              <a:lnSpc>
                <a:spcPct val="150000"/>
              </a:lnSpc>
              <a:buFont typeface="Arial" panose="020B0604020202020204" pitchFamily="34" charset="0"/>
              <a:buChar char="•"/>
            </a:pPr>
            <a:r>
              <a:rPr lang="ar-SA" dirty="0">
                <a:cs typeface="+mj-cs"/>
              </a:rPr>
              <a:t>معالجة الأخطاء اللونية والتعرض الزائد أو الناقص.</a:t>
            </a:r>
          </a:p>
          <a:p>
            <a:pPr marL="285750" indent="-285750" algn="r" rtl="1">
              <a:lnSpc>
                <a:spcPct val="150000"/>
              </a:lnSpc>
              <a:buFont typeface="Arial" panose="020B0604020202020204" pitchFamily="34" charset="0"/>
              <a:buChar char="•"/>
            </a:pPr>
            <a:r>
              <a:rPr lang="ar-SA" dirty="0">
                <a:cs typeface="+mj-cs"/>
              </a:rPr>
              <a:t>إعداد الصورة لتصبح جاهزة للمرحلة الأخيرة.</a:t>
            </a:r>
          </a:p>
          <a:p>
            <a:pPr algn="r" rtl="1">
              <a:lnSpc>
                <a:spcPct val="150000"/>
              </a:lnSpc>
            </a:pPr>
            <a:r>
              <a:rPr lang="ar-SA" b="1" dirty="0" smtClean="0">
                <a:solidFill>
                  <a:srgbClr val="C00000"/>
                </a:solidFill>
                <a:cs typeface="+mj-cs"/>
              </a:rPr>
              <a:t>8. </a:t>
            </a:r>
            <a:r>
              <a:rPr lang="ar-SA" b="1" dirty="0">
                <a:solidFill>
                  <a:srgbClr val="C00000"/>
                </a:solidFill>
                <a:cs typeface="+mj-cs"/>
              </a:rPr>
              <a:t>التصدير والنشر (</a:t>
            </a:r>
            <a:r>
              <a:rPr lang="en-US" b="1" dirty="0">
                <a:solidFill>
                  <a:srgbClr val="C00000"/>
                </a:solidFill>
                <a:cs typeface="+mj-cs"/>
              </a:rPr>
              <a:t>Export &amp; </a:t>
            </a:r>
            <a:r>
              <a:rPr lang="en-US" b="1" dirty="0" smtClean="0">
                <a:solidFill>
                  <a:srgbClr val="C00000"/>
                </a:solidFill>
                <a:cs typeface="+mj-cs"/>
              </a:rPr>
              <a:t>Distribution</a:t>
            </a:r>
            <a:r>
              <a:rPr lang="ar-SA" b="1" dirty="0" smtClean="0">
                <a:solidFill>
                  <a:srgbClr val="C00000"/>
                </a:solidFill>
                <a:cs typeface="+mj-cs"/>
              </a:rPr>
              <a:t>)</a:t>
            </a:r>
            <a:endParaRPr lang="en-US" b="1" dirty="0">
              <a:solidFill>
                <a:srgbClr val="C00000"/>
              </a:solidFill>
              <a:cs typeface="+mj-cs"/>
            </a:endParaRPr>
          </a:p>
          <a:p>
            <a:pPr marL="285750" indent="-285750" algn="r" rtl="1">
              <a:lnSpc>
                <a:spcPct val="150000"/>
              </a:lnSpc>
              <a:buFont typeface="Arial" panose="020B0604020202020204" pitchFamily="34" charset="0"/>
              <a:buChar char="•"/>
            </a:pPr>
            <a:r>
              <a:rPr lang="ar-SA" dirty="0">
                <a:cs typeface="+mj-cs"/>
              </a:rPr>
              <a:t>تصدير الإعلان بصيغ مختلفة حسب المنصّة </a:t>
            </a:r>
            <a:r>
              <a:rPr lang="ar-SA" dirty="0" smtClean="0">
                <a:cs typeface="+mj-cs"/>
              </a:rPr>
              <a:t>(</a:t>
            </a:r>
            <a:r>
              <a:rPr lang="en-US" dirty="0">
                <a:cs typeface="+mj-cs"/>
              </a:rPr>
              <a:t>YouTube – TV – </a:t>
            </a:r>
            <a:r>
              <a:rPr lang="en-US" dirty="0" err="1">
                <a:cs typeface="+mj-cs"/>
              </a:rPr>
              <a:t>TikTok</a:t>
            </a:r>
            <a:r>
              <a:rPr lang="en-US" dirty="0">
                <a:cs typeface="+mj-cs"/>
              </a:rPr>
              <a:t> – Instagram</a:t>
            </a:r>
            <a:r>
              <a:rPr lang="ar-SA" dirty="0" smtClean="0">
                <a:cs typeface="+mj-cs"/>
              </a:rPr>
              <a:t>)</a:t>
            </a:r>
            <a:r>
              <a:rPr lang="en-US" dirty="0" smtClean="0">
                <a:cs typeface="+mj-cs"/>
              </a:rPr>
              <a:t>.</a:t>
            </a:r>
          </a:p>
          <a:p>
            <a:pPr marL="285750" indent="-285750" algn="r" rtl="1">
              <a:lnSpc>
                <a:spcPct val="150000"/>
              </a:lnSpc>
              <a:buFont typeface="Arial" panose="020B0604020202020204" pitchFamily="34" charset="0"/>
              <a:buChar char="•"/>
            </a:pPr>
            <a:r>
              <a:rPr lang="ar-SA" dirty="0" smtClean="0">
                <a:cs typeface="+mj-cs"/>
              </a:rPr>
              <a:t>إعداد نسخ عمودية، أفقية، ومربعة إذا لزم الأمر. و</a:t>
            </a:r>
            <a:r>
              <a:rPr lang="ar-SA" dirty="0" smtClean="0"/>
              <a:t>تسليم </a:t>
            </a:r>
            <a:r>
              <a:rPr lang="ar-SA" dirty="0"/>
              <a:t>النسخة النهائية بجودة عالية (</a:t>
            </a:r>
            <a:r>
              <a:rPr lang="en-US" dirty="0"/>
              <a:t>Master </a:t>
            </a:r>
            <a:r>
              <a:rPr lang="en-US" dirty="0" smtClean="0"/>
              <a:t>Copy</a:t>
            </a:r>
            <a:r>
              <a:rPr lang="ar-SA" dirty="0" smtClean="0"/>
              <a:t>)</a:t>
            </a:r>
            <a:endParaRPr lang="ar-SA" dirty="0" smtClean="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0720" y="1231914"/>
            <a:ext cx="5377933" cy="577850"/>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rPr>
              <a:t>مراحل المونتاج الإعلاني</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37213"/>
    </mc:Choice>
    <mc:Fallback xmlns="">
      <p:transition advTm="137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06868"/>
            <a:ext cx="3454900" cy="207501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117943" y="1391734"/>
            <a:ext cx="5377933" cy="577850"/>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rPr>
              <a:t>مراحل المونتاج الإعلاني</a:t>
            </a:r>
          </a:p>
        </p:txBody>
      </p:sp>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086522" y="1969584"/>
            <a:ext cx="3105478" cy="4658217"/>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37213"/>
    </mc:Choice>
    <mc:Fallback xmlns="">
      <p:transition advTm="137213"/>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197616" y="2057724"/>
            <a:ext cx="6275568" cy="3281343"/>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1" name="TextBox 40"/>
          <p:cNvSpPr txBox="1"/>
          <p:nvPr/>
        </p:nvSpPr>
        <p:spPr>
          <a:xfrm>
            <a:off x="6499942" y="1842114"/>
            <a:ext cx="4230645" cy="668966"/>
          </a:xfrm>
          <a:prstGeom prst="rect">
            <a:avLst/>
          </a:prstGeom>
          <a:noFill/>
        </p:spPr>
        <p:txBody>
          <a:bodyPr wrap="none" rtlCol="0">
            <a:spAutoFit/>
          </a:bodyPr>
          <a:lstStyle/>
          <a:p>
            <a:pPr algn="r" rtl="1" eaLnBrk="0" fontAlgn="base" hangingPunct="0">
              <a:lnSpc>
                <a:spcPct val="150000"/>
              </a:lnSpc>
              <a:spcBef>
                <a:spcPct val="0"/>
              </a:spcBef>
              <a:spcAft>
                <a:spcPct val="0"/>
              </a:spcAft>
            </a:pPr>
            <a:r>
              <a:rPr lang="ar-SA" sz="2800" b="1" dirty="0">
                <a:solidFill>
                  <a:srgbClr val="00B0F0"/>
                </a:solidFill>
                <a:latin typeface="Arial Black" panose="020B0A04020102020204" pitchFamily="34" charset="0"/>
              </a:rPr>
              <a:t>مبادئ تصميم محتوى بصري جذاب</a:t>
            </a:r>
            <a:endParaRPr lang="en-US" altLang="en-US" sz="2800" b="1" dirty="0">
              <a:solidFill>
                <a:srgbClr val="00B0F0"/>
              </a:solidFill>
              <a:latin typeface="Arial Black" panose="020B0A04020102020204" pitchFamily="34" charset="0"/>
            </a:endParaRPr>
          </a:p>
        </p:txBody>
      </p:sp>
      <p:pic>
        <p:nvPicPr>
          <p:cNvPr id="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8053"/>
    </mc:Choice>
    <mc:Fallback xmlns="">
      <p:transition advTm="80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 y="1396142"/>
            <a:ext cx="3402974" cy="177127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1747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59980" y="1478540"/>
            <a:ext cx="5175712" cy="461665"/>
          </a:xfrm>
          <a:prstGeom prst="rect">
            <a:avLst/>
          </a:prstGeom>
          <a:noFill/>
        </p:spPr>
        <p:txBody>
          <a:bodyPr wrap="square" rtlCol="0">
            <a:spAutoFit/>
          </a:bodyPr>
          <a:lstStyle/>
          <a:p>
            <a:pPr lvl="0" algn="just" rtl="1">
              <a:defRPr/>
            </a:pPr>
            <a:r>
              <a:rPr lang="ar-SA" sz="2400" b="1" dirty="0">
                <a:solidFill>
                  <a:srgbClr val="00B0F0"/>
                </a:solidFill>
              </a:rPr>
              <a:t>أساسيات التصميم </a:t>
            </a:r>
            <a:r>
              <a:rPr lang="ar-SA" sz="2400" b="1" dirty="0" smtClean="0">
                <a:solidFill>
                  <a:srgbClr val="00B0F0"/>
                </a:solidFill>
              </a:rPr>
              <a:t>البصري</a:t>
            </a:r>
            <a:endParaRPr lang="ar-SA" sz="3600" b="1" dirty="0">
              <a:solidFill>
                <a:srgbClr val="00B0F0"/>
              </a:solidFill>
              <a:latin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3402975" y="2261020"/>
            <a:ext cx="8702666" cy="3785652"/>
          </a:xfrm>
          <a:prstGeom prst="rect">
            <a:avLst/>
          </a:prstGeom>
          <a:noFill/>
        </p:spPr>
        <p:txBody>
          <a:bodyPr wrap="square" rtlCol="0">
            <a:spAutoFit/>
          </a:bodyPr>
          <a:lstStyle/>
          <a:p>
            <a:pPr algn="r" rtl="1">
              <a:lnSpc>
                <a:spcPct val="200000"/>
              </a:lnSpc>
            </a:pPr>
            <a:r>
              <a:rPr lang="ar-SA" sz="2000" b="1" dirty="0">
                <a:solidFill>
                  <a:srgbClr val="C00000"/>
                </a:solidFill>
                <a:cs typeface="+mj-cs"/>
              </a:rPr>
              <a:t>عناصر التصميم الأساسية:</a:t>
            </a:r>
          </a:p>
          <a:p>
            <a:pPr marL="800100" lvl="1" indent="-342900" algn="r" rtl="1">
              <a:lnSpc>
                <a:spcPct val="200000"/>
              </a:lnSpc>
              <a:buFont typeface="Arial" panose="020B0604020202020204" pitchFamily="34" charset="0"/>
              <a:buChar char="•"/>
            </a:pPr>
            <a:r>
              <a:rPr lang="ar-SA" sz="2000" b="1" dirty="0">
                <a:cs typeface="+mj-cs"/>
              </a:rPr>
              <a:t>النقطة والخط </a:t>
            </a:r>
            <a:r>
              <a:rPr lang="ar-SA" sz="2000" dirty="0">
                <a:cs typeface="+mj-cs"/>
              </a:rPr>
              <a:t>والشكل</a:t>
            </a:r>
            <a:r>
              <a:rPr lang="ar-SA" sz="2000" b="1" dirty="0">
                <a:cs typeface="+mj-cs"/>
              </a:rPr>
              <a:t>:</a:t>
            </a:r>
            <a:r>
              <a:rPr lang="ar-SA" sz="2000" dirty="0">
                <a:cs typeface="+mj-cs"/>
              </a:rPr>
              <a:t> فهم كيف تتكون كل التصاميم من هذه العناصر البسيطة.</a:t>
            </a:r>
          </a:p>
          <a:p>
            <a:pPr marL="800100" lvl="1" indent="-342900" algn="r" rtl="1">
              <a:lnSpc>
                <a:spcPct val="200000"/>
              </a:lnSpc>
              <a:buFont typeface="Arial" panose="020B0604020202020204" pitchFamily="34" charset="0"/>
              <a:buChar char="•"/>
            </a:pPr>
            <a:r>
              <a:rPr lang="ar-SA" sz="2000" b="1" dirty="0">
                <a:cs typeface="+mj-cs"/>
              </a:rPr>
              <a:t>الألوان:</a:t>
            </a:r>
            <a:r>
              <a:rPr lang="ar-SA" sz="2000" dirty="0">
                <a:cs typeface="+mj-cs"/>
              </a:rPr>
              <a:t> دور الألوان في التأثير على المشاعر وجذب الانتباه، وكيفية اختيارها بما يتناسب مع هوية العلامة التجارية.</a:t>
            </a:r>
          </a:p>
          <a:p>
            <a:pPr marL="800100" lvl="1" indent="-342900" algn="r" rtl="1">
              <a:lnSpc>
                <a:spcPct val="200000"/>
              </a:lnSpc>
              <a:buFont typeface="Arial" panose="020B0604020202020204" pitchFamily="34" charset="0"/>
              <a:buChar char="•"/>
            </a:pPr>
            <a:r>
              <a:rPr lang="ar-SA" sz="2000" b="1" dirty="0">
                <a:cs typeface="+mj-cs"/>
              </a:rPr>
              <a:t>الخطوط:</a:t>
            </a:r>
            <a:r>
              <a:rPr lang="ar-SA" sz="2000" dirty="0">
                <a:cs typeface="+mj-cs"/>
              </a:rPr>
              <a:t> أهمية اختيار الخطوط المناسبة التي تعكس رسالة التصميم وتسهل القراءة.</a:t>
            </a:r>
          </a:p>
          <a:p>
            <a:pPr marL="800100" lvl="1" indent="-342900" algn="r" rtl="1">
              <a:lnSpc>
                <a:spcPct val="200000"/>
              </a:lnSpc>
              <a:buFont typeface="Arial" panose="020B0604020202020204" pitchFamily="34" charset="0"/>
              <a:buChar char="•"/>
            </a:pPr>
            <a:r>
              <a:rPr lang="ar-SA" sz="2000" b="1" dirty="0">
                <a:cs typeface="+mj-cs"/>
              </a:rPr>
              <a:t>المسافات:</a:t>
            </a:r>
            <a:r>
              <a:rPr lang="ar-SA" sz="2000" dirty="0">
                <a:cs typeface="+mj-cs"/>
              </a:rPr>
              <a:t> استخدام المساحات الفارغة لتحقيق التوازن والراحة البصرية</a:t>
            </a:r>
            <a:r>
              <a:rPr lang="ar-SA" sz="2000" dirty="0" smtClean="0">
                <a:cs typeface="+mj-cs"/>
              </a:rPr>
              <a:t>.</a:t>
            </a:r>
            <a:endParaRPr lang="en-US" sz="2400" dirty="0">
              <a:cs typeface="+mj-cs"/>
            </a:endParaRPr>
          </a:p>
        </p:txBody>
      </p:sp>
      <p:sp>
        <p:nvSpPr>
          <p:cNvPr id="14" name="TextBox 13"/>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 </a:t>
            </a:r>
          </a:p>
        </p:txBody>
      </p:sp>
      <p:sp>
        <p:nvSpPr>
          <p:cNvPr id="16" name="TextBox 15"/>
          <p:cNvSpPr txBox="1"/>
          <p:nvPr/>
        </p:nvSpPr>
        <p:spPr>
          <a:xfrm>
            <a:off x="3510528" y="1691633"/>
            <a:ext cx="942618" cy="400110"/>
          </a:xfrm>
          <a:prstGeom prst="rect">
            <a:avLst/>
          </a:prstGeom>
          <a:noFill/>
        </p:spPr>
        <p:txBody>
          <a:bodyPr wrap="square" rtlCol="0">
            <a:spAutoFit/>
          </a:bodyPr>
          <a:lstStyle/>
          <a:p>
            <a:pPr algn="ctr"/>
            <a:r>
              <a:rPr lang="ar-SA" sz="2000" b="1" dirty="0" smtClean="0">
                <a:solidFill>
                  <a:schemeClr val="bg1"/>
                </a:solidFill>
                <a:latin typeface="Tajawal Medium" panose="00000600000000000000" pitchFamily="2" charset="-78"/>
                <a:cs typeface="Tajawal Medium" panose="00000600000000000000" pitchFamily="2" charset="-78"/>
              </a:rPr>
              <a:t>8</a:t>
            </a:r>
            <a:endParaRPr lang="en-US" sz="7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338485"/>
    </mc:Choice>
    <mc:Fallback xmlns="">
      <p:transition advTm="33848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5">
                                            <p:txEl>
                                              <p:pRg st="0" end="0"/>
                                            </p:txEl>
                                          </p:spTgt>
                                        </p:tgtEl>
                                        <p:attrNameLst>
                                          <p:attrName>style.visibility</p:attrName>
                                        </p:attrNameLst>
                                      </p:cBhvr>
                                      <p:to>
                                        <p:strVal val="visible"/>
                                      </p:to>
                                    </p:set>
                                    <p:animEffect transition="in" filter="fade">
                                      <p:cBhvr>
                                        <p:cTn id="14" dur="1000"/>
                                        <p:tgtEl>
                                          <p:spTgt spid="15">
                                            <p:txEl>
                                              <p:pRg st="0" end="0"/>
                                            </p:txEl>
                                          </p:spTgt>
                                        </p:tgtEl>
                                      </p:cBhvr>
                                    </p:animEffect>
                                    <p:anim calcmode="lin" valueType="num">
                                      <p:cBhvr>
                                        <p:cTn id="15" dur="1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5">
                                            <p:txEl>
                                              <p:pRg st="1" end="1"/>
                                            </p:txEl>
                                          </p:spTgt>
                                        </p:tgtEl>
                                        <p:attrNameLst>
                                          <p:attrName>style.visibility</p:attrName>
                                        </p:attrNameLst>
                                      </p:cBhvr>
                                      <p:to>
                                        <p:strVal val="visible"/>
                                      </p:to>
                                    </p:set>
                                    <p:animEffect transition="in" filter="fade">
                                      <p:cBhvr>
                                        <p:cTn id="21" dur="1000"/>
                                        <p:tgtEl>
                                          <p:spTgt spid="15">
                                            <p:txEl>
                                              <p:pRg st="1" end="1"/>
                                            </p:txEl>
                                          </p:spTgt>
                                        </p:tgtEl>
                                      </p:cBhvr>
                                    </p:animEffect>
                                    <p:anim calcmode="lin" valueType="num">
                                      <p:cBhvr>
                                        <p:cTn id="22" dur="10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1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5">
                                            <p:txEl>
                                              <p:pRg st="2" end="2"/>
                                            </p:txEl>
                                          </p:spTgt>
                                        </p:tgtEl>
                                        <p:attrNameLst>
                                          <p:attrName>style.visibility</p:attrName>
                                        </p:attrNameLst>
                                      </p:cBhvr>
                                      <p:to>
                                        <p:strVal val="visible"/>
                                      </p:to>
                                    </p:set>
                                    <p:animEffect transition="in" filter="fade">
                                      <p:cBhvr>
                                        <p:cTn id="28" dur="1000"/>
                                        <p:tgtEl>
                                          <p:spTgt spid="15">
                                            <p:txEl>
                                              <p:pRg st="2" end="2"/>
                                            </p:txEl>
                                          </p:spTgt>
                                        </p:tgtEl>
                                      </p:cBhvr>
                                    </p:animEffect>
                                    <p:anim calcmode="lin" valueType="num">
                                      <p:cBhvr>
                                        <p:cTn id="29" dur="1000" fill="hold"/>
                                        <p:tgtEl>
                                          <p:spTgt spid="15">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1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5">
                                            <p:txEl>
                                              <p:pRg st="3" end="3"/>
                                            </p:txEl>
                                          </p:spTgt>
                                        </p:tgtEl>
                                        <p:attrNameLst>
                                          <p:attrName>style.visibility</p:attrName>
                                        </p:attrNameLst>
                                      </p:cBhvr>
                                      <p:to>
                                        <p:strVal val="visible"/>
                                      </p:to>
                                    </p:set>
                                    <p:animEffect transition="in" filter="fade">
                                      <p:cBhvr>
                                        <p:cTn id="35" dur="1000"/>
                                        <p:tgtEl>
                                          <p:spTgt spid="15">
                                            <p:txEl>
                                              <p:pRg st="3" end="3"/>
                                            </p:txEl>
                                          </p:spTgt>
                                        </p:tgtEl>
                                      </p:cBhvr>
                                    </p:animEffect>
                                    <p:anim calcmode="lin" valueType="num">
                                      <p:cBhvr>
                                        <p:cTn id="36" dur="1000" fill="hold"/>
                                        <p:tgtEl>
                                          <p:spTgt spid="15">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1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5">
                                            <p:txEl>
                                              <p:pRg st="4" end="4"/>
                                            </p:txEl>
                                          </p:spTgt>
                                        </p:tgtEl>
                                        <p:attrNameLst>
                                          <p:attrName>style.visibility</p:attrName>
                                        </p:attrNameLst>
                                      </p:cBhvr>
                                      <p:to>
                                        <p:strVal val="visible"/>
                                      </p:to>
                                    </p:set>
                                    <p:animEffect transition="in" filter="fade">
                                      <p:cBhvr>
                                        <p:cTn id="42" dur="1000"/>
                                        <p:tgtEl>
                                          <p:spTgt spid="15">
                                            <p:txEl>
                                              <p:pRg st="4" end="4"/>
                                            </p:txEl>
                                          </p:spTgt>
                                        </p:tgtEl>
                                      </p:cBhvr>
                                    </p:animEffect>
                                    <p:anim calcmode="lin" valueType="num">
                                      <p:cBhvr>
                                        <p:cTn id="43" dur="1000" fill="hold"/>
                                        <p:tgtEl>
                                          <p:spTgt spid="15">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1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5474" y="101718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 y="1017180"/>
            <a:ext cx="3385474" cy="190403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30798" y="1674757"/>
            <a:ext cx="8417320" cy="5124480"/>
          </a:xfrm>
          <a:prstGeom prst="rect">
            <a:avLst/>
          </a:prstGeom>
          <a:noFill/>
        </p:spPr>
        <p:txBody>
          <a:bodyPr wrap="square" rtlCol="0">
            <a:spAutoFit/>
          </a:bodyPr>
          <a:lstStyle/>
          <a:p>
            <a:pPr algn="r" rtl="1">
              <a:lnSpc>
                <a:spcPct val="150000"/>
              </a:lnSpc>
            </a:pPr>
            <a:r>
              <a:rPr lang="ar-SA" sz="2000" b="1" dirty="0">
                <a:solidFill>
                  <a:srgbClr val="C00000"/>
                </a:solidFill>
                <a:cs typeface="+mj-cs"/>
              </a:rPr>
              <a:t>مبادئ التصميم</a:t>
            </a:r>
            <a:r>
              <a:rPr lang="ar-SA" sz="2000" b="1" dirty="0" smtClean="0">
                <a:solidFill>
                  <a:srgbClr val="C00000"/>
                </a:solidFill>
                <a:cs typeface="+mj-cs"/>
              </a:rPr>
              <a:t>:</a:t>
            </a:r>
          </a:p>
          <a:p>
            <a:pPr algn="r" rtl="1">
              <a:lnSpc>
                <a:spcPct val="150000"/>
              </a:lnSpc>
            </a:pPr>
            <a:r>
              <a:rPr lang="ar-SA" sz="2000" b="1" dirty="0">
                <a:cs typeface="+mj-cs"/>
              </a:rPr>
              <a:t>1. التوازن والتناغم والتباين </a:t>
            </a:r>
            <a:r>
              <a:rPr lang="en-US" sz="2000" b="1" dirty="0" smtClean="0">
                <a:cs typeface="+mj-cs"/>
              </a:rPr>
              <a:t>Balance </a:t>
            </a:r>
            <a:r>
              <a:rPr lang="en-US" sz="2000" b="1" dirty="0">
                <a:cs typeface="+mj-cs"/>
              </a:rPr>
              <a:t>— Harmony — Contrast</a:t>
            </a:r>
            <a:r>
              <a:rPr lang="en-US" sz="2000" b="1" dirty="0" smtClean="0">
                <a:cs typeface="+mj-cs"/>
              </a:rPr>
              <a:t>)</a:t>
            </a:r>
            <a:r>
              <a:rPr lang="ar-SA" sz="2000" b="1" dirty="0" smtClean="0">
                <a:cs typeface="+mj-cs"/>
              </a:rPr>
              <a:t>)</a:t>
            </a:r>
            <a:endParaRPr lang="en-US" sz="2000" b="1" dirty="0">
              <a:cs typeface="+mj-cs"/>
            </a:endParaRPr>
          </a:p>
          <a:p>
            <a:pPr algn="r" rtl="1">
              <a:lnSpc>
                <a:spcPct val="150000"/>
              </a:lnSpc>
            </a:pPr>
            <a:r>
              <a:rPr lang="ar-SA" sz="2000" b="1" dirty="0">
                <a:cs typeface="+mj-cs"/>
              </a:rPr>
              <a:t>التوازن</a:t>
            </a:r>
            <a:r>
              <a:rPr lang="ar-SA" sz="2000" dirty="0">
                <a:cs typeface="+mj-cs"/>
              </a:rPr>
              <a:t> يعني توزيع العناصر البصرية في المساحة بحيث يشعر المشاهد بالاستقرار. هناك نوعان أساسيان:</a:t>
            </a:r>
          </a:p>
          <a:p>
            <a:pPr algn="r" rtl="1">
              <a:lnSpc>
                <a:spcPct val="150000"/>
              </a:lnSpc>
            </a:pPr>
            <a:r>
              <a:rPr lang="ar-SA" sz="2000" b="1" dirty="0">
                <a:cs typeface="+mj-cs"/>
              </a:rPr>
              <a:t>توازن متماثل </a:t>
            </a:r>
            <a:r>
              <a:rPr lang="ar-SA" sz="2000" b="1" dirty="0" smtClean="0">
                <a:cs typeface="+mj-cs"/>
              </a:rPr>
              <a:t>(</a:t>
            </a:r>
            <a:r>
              <a:rPr lang="en-US" sz="2000" b="1" dirty="0">
                <a:cs typeface="+mj-cs"/>
              </a:rPr>
              <a:t>Symmetrical</a:t>
            </a:r>
            <a:r>
              <a:rPr lang="ar-SA" sz="2000" b="1" dirty="0" smtClean="0">
                <a:cs typeface="+mj-cs"/>
              </a:rPr>
              <a:t>)</a:t>
            </a:r>
            <a:r>
              <a:rPr lang="en-US" sz="2000" dirty="0" smtClean="0">
                <a:cs typeface="+mj-cs"/>
              </a:rPr>
              <a:t> </a:t>
            </a:r>
            <a:r>
              <a:rPr lang="ar-SA" sz="2000" dirty="0">
                <a:cs typeface="+mj-cs"/>
              </a:rPr>
              <a:t>عناصر متطابقة أو مرآة على الجانبين. يعطي إحساسًا بالرصانة والرسمية — مناسب للعلامات الفاخرة أو الرسائل الرسمية.</a:t>
            </a:r>
          </a:p>
          <a:p>
            <a:pPr algn="r" rtl="1">
              <a:lnSpc>
                <a:spcPct val="150000"/>
              </a:lnSpc>
            </a:pPr>
            <a:r>
              <a:rPr lang="ar-SA" sz="2000" b="1" dirty="0">
                <a:cs typeface="+mj-cs"/>
              </a:rPr>
              <a:t>توازن غير متماثل </a:t>
            </a:r>
            <a:r>
              <a:rPr lang="ar-SA" sz="2000" b="1" dirty="0" smtClean="0">
                <a:cs typeface="+mj-cs"/>
              </a:rPr>
              <a:t>(</a:t>
            </a:r>
            <a:r>
              <a:rPr lang="en-US" sz="2000" b="1" dirty="0">
                <a:cs typeface="+mj-cs"/>
              </a:rPr>
              <a:t>Asymmetrical</a:t>
            </a:r>
            <a:r>
              <a:rPr lang="ar-SA" sz="2000" b="1" dirty="0" smtClean="0">
                <a:cs typeface="+mj-cs"/>
              </a:rPr>
              <a:t>)</a:t>
            </a:r>
            <a:r>
              <a:rPr lang="en-US" sz="2000" dirty="0" smtClean="0">
                <a:cs typeface="+mj-cs"/>
              </a:rPr>
              <a:t> </a:t>
            </a:r>
            <a:r>
              <a:rPr lang="ar-SA" sz="2000" dirty="0">
                <a:cs typeface="+mj-cs"/>
              </a:rPr>
              <a:t>توزيع عناصر مختلفة الكتلة البصرية ولكن متوزنة عبر اللون، الشكل، والفراغ. يعطي طابعًا ديناميكيًا وحديثًا — مناسب للإعلانات الشبابية.</a:t>
            </a:r>
          </a:p>
          <a:p>
            <a:pPr algn="r" rtl="1">
              <a:lnSpc>
                <a:spcPct val="150000"/>
              </a:lnSpc>
            </a:pPr>
            <a:r>
              <a:rPr lang="ar-SA" sz="2000" b="1" dirty="0">
                <a:cs typeface="+mj-cs"/>
              </a:rPr>
              <a:t>التناغم </a:t>
            </a:r>
            <a:r>
              <a:rPr lang="en-US" sz="2000" b="1" dirty="0" smtClean="0">
                <a:cs typeface="+mj-cs"/>
              </a:rPr>
              <a:t>Harmony</a:t>
            </a:r>
            <a:r>
              <a:rPr lang="en-US" sz="2000" b="1" dirty="0">
                <a:cs typeface="+mj-cs"/>
              </a:rPr>
              <a:t>)</a:t>
            </a:r>
            <a:r>
              <a:rPr lang="en-US" sz="2000" dirty="0">
                <a:cs typeface="+mj-cs"/>
              </a:rPr>
              <a:t> </a:t>
            </a:r>
            <a:r>
              <a:rPr lang="ar-SA" sz="2000" dirty="0" smtClean="0">
                <a:cs typeface="+mj-cs"/>
              </a:rPr>
              <a:t>) يعني </a:t>
            </a:r>
            <a:r>
              <a:rPr lang="ar-SA" sz="2000" dirty="0">
                <a:cs typeface="+mj-cs"/>
              </a:rPr>
              <a:t>أن العناصر المختلفة تعمل معًا كوحدة واحدة: ألوان متوافقة، خطوط متناغمة، نمط رسومي موحّد. التناغم يمنع التشتت ويقوّي الهوية البصرية.</a:t>
            </a:r>
          </a:p>
          <a:p>
            <a:pPr algn="r" rtl="1">
              <a:lnSpc>
                <a:spcPct val="150000"/>
              </a:lnSpc>
            </a:pPr>
            <a:r>
              <a:rPr lang="ar-SA" sz="2000" b="1" dirty="0">
                <a:cs typeface="+mj-cs"/>
              </a:rPr>
              <a:t>التباين </a:t>
            </a:r>
            <a:r>
              <a:rPr lang="en-US" sz="2000" b="1" dirty="0" smtClean="0">
                <a:cs typeface="+mj-cs"/>
              </a:rPr>
              <a:t>Contrast</a:t>
            </a:r>
            <a:r>
              <a:rPr lang="en-US" sz="2000" b="1" dirty="0">
                <a:cs typeface="+mj-cs"/>
              </a:rPr>
              <a:t>)</a:t>
            </a:r>
            <a:r>
              <a:rPr lang="en-US" sz="2000" dirty="0">
                <a:cs typeface="+mj-cs"/>
              </a:rPr>
              <a:t> </a:t>
            </a:r>
            <a:r>
              <a:rPr lang="ar-SA" sz="2000" dirty="0" smtClean="0">
                <a:cs typeface="+mj-cs"/>
              </a:rPr>
              <a:t>)هو </a:t>
            </a:r>
            <a:r>
              <a:rPr lang="ar-SA" sz="2000" dirty="0">
                <a:cs typeface="+mj-cs"/>
              </a:rPr>
              <a:t>أداة ضرورية لجذب الانتباه وإبراز العناصر المهمة (نص، زر </a:t>
            </a:r>
            <a:r>
              <a:rPr lang="en-US" sz="2000" dirty="0">
                <a:cs typeface="+mj-cs"/>
              </a:rPr>
              <a:t>CTA، </a:t>
            </a:r>
            <a:r>
              <a:rPr lang="ar-SA" sz="2000" dirty="0">
                <a:cs typeface="+mj-cs"/>
              </a:rPr>
              <a:t>شعار). </a:t>
            </a:r>
            <a:endParaRPr lang="ar-SA" sz="2000" dirty="0">
              <a:solidFill>
                <a:srgbClr val="C00000"/>
              </a:solidFill>
              <a:cs typeface="+mj-cs"/>
            </a:endParaRPr>
          </a:p>
        </p:txBody>
      </p:sp>
      <p:sp>
        <p:nvSpPr>
          <p:cNvPr id="14" name="TextBox 13"/>
          <p:cNvSpPr txBox="1"/>
          <p:nvPr/>
        </p:nvSpPr>
        <p:spPr>
          <a:xfrm>
            <a:off x="3522200" y="1052924"/>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530798" y="1478487"/>
            <a:ext cx="942618" cy="3987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8</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6098382" y="1094811"/>
            <a:ext cx="2799164" cy="461665"/>
          </a:xfrm>
          <a:prstGeom prst="rect">
            <a:avLst/>
          </a:prstGeom>
        </p:spPr>
        <p:txBody>
          <a:bodyPr wrap="none">
            <a:spAutoFit/>
          </a:bodyPr>
          <a:lstStyle/>
          <a:p>
            <a:pPr lvl="0" algn="just" rtl="1">
              <a:defRPr/>
            </a:pPr>
            <a:r>
              <a:rPr lang="ar-SA" sz="2400" b="1" dirty="0">
                <a:solidFill>
                  <a:srgbClr val="00B0F0"/>
                </a:solidFill>
              </a:rPr>
              <a:t>أساسيات التصميم البصري</a:t>
            </a:r>
            <a:endParaRPr lang="ar-SA" sz="3600" b="1" dirty="0">
              <a:solidFill>
                <a:srgbClr val="00B0F0"/>
              </a:solidFill>
              <a:latin typeface="Arial" panose="020B0604020202020204"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89717"/>
    </mc:Choice>
    <mc:Fallback xmlns="">
      <p:transition advTm="897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5474" y="101718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0" y="1052923"/>
            <a:ext cx="3402418" cy="285224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670821" y="1478487"/>
            <a:ext cx="8417320" cy="5493812"/>
          </a:xfrm>
          <a:prstGeom prst="rect">
            <a:avLst/>
          </a:prstGeom>
          <a:noFill/>
        </p:spPr>
        <p:txBody>
          <a:bodyPr wrap="square" rtlCol="0">
            <a:spAutoFit/>
          </a:bodyPr>
          <a:lstStyle/>
          <a:p>
            <a:pPr algn="r" rtl="1">
              <a:lnSpc>
                <a:spcPct val="150000"/>
              </a:lnSpc>
            </a:pPr>
            <a:r>
              <a:rPr lang="ar-SA" b="1" dirty="0">
                <a:cs typeface="+mj-cs"/>
              </a:rPr>
              <a:t>أشكال التباين:</a:t>
            </a:r>
          </a:p>
          <a:p>
            <a:pPr algn="r" rtl="1">
              <a:lnSpc>
                <a:spcPct val="150000"/>
              </a:lnSpc>
            </a:pPr>
            <a:r>
              <a:rPr lang="ar-SA" dirty="0">
                <a:cs typeface="+mj-cs"/>
              </a:rPr>
              <a:t>لون </a:t>
            </a:r>
            <a:r>
              <a:rPr lang="ar-SA" dirty="0" smtClean="0">
                <a:cs typeface="+mj-cs"/>
              </a:rPr>
              <a:t>مع لون</a:t>
            </a:r>
            <a:r>
              <a:rPr lang="ar-SA" dirty="0">
                <a:cs typeface="+mj-cs"/>
              </a:rPr>
              <a:t>: استخدام لون زاهي على خلفية محايدة.</a:t>
            </a:r>
          </a:p>
          <a:p>
            <a:pPr algn="r" rtl="1">
              <a:lnSpc>
                <a:spcPct val="150000"/>
              </a:lnSpc>
            </a:pPr>
            <a:r>
              <a:rPr lang="ar-SA" dirty="0">
                <a:cs typeface="+mj-cs"/>
              </a:rPr>
              <a:t>حجم </a:t>
            </a:r>
            <a:r>
              <a:rPr lang="ar-SA" dirty="0" smtClean="0">
                <a:cs typeface="+mj-cs"/>
              </a:rPr>
              <a:t>مع</a:t>
            </a:r>
            <a:r>
              <a:rPr lang="en-US" dirty="0" smtClean="0">
                <a:cs typeface="+mj-cs"/>
              </a:rPr>
              <a:t> </a:t>
            </a:r>
            <a:r>
              <a:rPr lang="ar-SA" dirty="0" smtClean="0">
                <a:cs typeface="+mj-cs"/>
              </a:rPr>
              <a:t> حجم</a:t>
            </a:r>
            <a:r>
              <a:rPr lang="ar-SA" dirty="0">
                <a:cs typeface="+mj-cs"/>
              </a:rPr>
              <a:t>: عنصر كبير مقابل عناصر صغيرة.</a:t>
            </a:r>
          </a:p>
          <a:p>
            <a:pPr algn="r" rtl="1">
              <a:lnSpc>
                <a:spcPct val="150000"/>
              </a:lnSpc>
            </a:pPr>
            <a:r>
              <a:rPr lang="ar-SA" dirty="0">
                <a:cs typeface="+mj-cs"/>
              </a:rPr>
              <a:t>قيمة لونية (السطوع) </a:t>
            </a:r>
            <a:r>
              <a:rPr lang="ar-SA" dirty="0" smtClean="0">
                <a:cs typeface="+mj-cs"/>
              </a:rPr>
              <a:t>مع قيمة </a:t>
            </a:r>
            <a:r>
              <a:rPr lang="ar-SA" dirty="0">
                <a:cs typeface="+mj-cs"/>
              </a:rPr>
              <a:t>لونية: نص داكن على خلفية فاتحة.</a:t>
            </a:r>
          </a:p>
          <a:p>
            <a:pPr algn="r" rtl="1">
              <a:lnSpc>
                <a:spcPct val="150000"/>
              </a:lnSpc>
            </a:pPr>
            <a:r>
              <a:rPr lang="ar-SA" dirty="0">
                <a:cs typeface="+mj-cs"/>
              </a:rPr>
              <a:t>شكل </a:t>
            </a:r>
            <a:r>
              <a:rPr lang="ar-SA" dirty="0" smtClean="0">
                <a:cs typeface="+mj-cs"/>
              </a:rPr>
              <a:t>مع </a:t>
            </a:r>
            <a:r>
              <a:rPr lang="en-US" dirty="0" smtClean="0">
                <a:cs typeface="+mj-cs"/>
              </a:rPr>
              <a:t> </a:t>
            </a:r>
            <a:r>
              <a:rPr lang="ar-SA" dirty="0">
                <a:cs typeface="+mj-cs"/>
              </a:rPr>
              <a:t>شكل: خطوط حادة مقابل منحنيات ناعمة</a:t>
            </a:r>
            <a:r>
              <a:rPr lang="ar-SA" dirty="0" smtClean="0">
                <a:cs typeface="+mj-cs"/>
              </a:rPr>
              <a:t>.</a:t>
            </a:r>
          </a:p>
          <a:p>
            <a:pPr algn="r" rtl="1">
              <a:lnSpc>
                <a:spcPct val="150000"/>
              </a:lnSpc>
            </a:pPr>
            <a:r>
              <a:rPr lang="ar-SA" b="1" dirty="0"/>
              <a:t>كيف توظفهم معًا عمليًا؟</a:t>
            </a:r>
            <a:endParaRPr lang="ar-SA" dirty="0"/>
          </a:p>
          <a:p>
            <a:pPr marL="285750" indent="-285750" algn="r" rtl="1">
              <a:lnSpc>
                <a:spcPct val="150000"/>
              </a:lnSpc>
              <a:buFont typeface="Arial" panose="020B0604020202020204" pitchFamily="34" charset="0"/>
              <a:buChar char="•"/>
            </a:pPr>
            <a:r>
              <a:rPr lang="ar-SA" dirty="0"/>
              <a:t>ابدأ بتحديد العنصر الأكثر أهمية (مثلاً: عرض السعر أو زر الشراء). اجعله نقطة التباين الأولى (لون/حجم).</a:t>
            </a:r>
          </a:p>
          <a:p>
            <a:pPr marL="285750" indent="-285750" algn="r" rtl="1">
              <a:lnSpc>
                <a:spcPct val="150000"/>
              </a:lnSpc>
              <a:buFont typeface="Arial" panose="020B0604020202020204" pitchFamily="34" charset="0"/>
              <a:buChar char="•"/>
            </a:pPr>
            <a:r>
              <a:rPr lang="ar-SA" dirty="0"/>
              <a:t>استخدم توازن غير </a:t>
            </a:r>
            <a:r>
              <a:rPr lang="ar-SA"/>
              <a:t>متماثل </a:t>
            </a:r>
            <a:r>
              <a:rPr lang="ar-SA" smtClean="0"/>
              <a:t>ضع </a:t>
            </a:r>
            <a:r>
              <a:rPr lang="ar-SA" dirty="0"/>
              <a:t>العنصر الرئيسي على جانب واحد ووازن بقطعة مرئية أو فراغ على الجانب الآخر.</a:t>
            </a:r>
          </a:p>
          <a:p>
            <a:pPr marL="285750" indent="-285750" algn="r" rtl="1">
              <a:lnSpc>
                <a:spcPct val="150000"/>
              </a:lnSpc>
              <a:buFont typeface="Arial" panose="020B0604020202020204" pitchFamily="34" charset="0"/>
              <a:buChar char="•"/>
            </a:pPr>
            <a:r>
              <a:rPr lang="ar-SA" dirty="0"/>
              <a:t>حافظ على تناغم الألوان والخطوط في بقية التصميم حتى لا تتنافس مع العنصر الرئيسي.</a:t>
            </a:r>
          </a:p>
          <a:p>
            <a:pPr marL="285750" indent="-285750" algn="r" rtl="1">
              <a:lnSpc>
                <a:spcPct val="150000"/>
              </a:lnSpc>
              <a:buFont typeface="Arial" panose="020B0604020202020204" pitchFamily="34" charset="0"/>
              <a:buChar char="•"/>
            </a:pPr>
            <a:r>
              <a:rPr lang="ar-SA" dirty="0"/>
              <a:t>لا تفرط في التباين؛ التباين يجب أن يوجه العين، لا يشتت الانتباه.</a:t>
            </a:r>
          </a:p>
          <a:p>
            <a:pPr algn="r" rtl="1">
              <a:lnSpc>
                <a:spcPct val="150000"/>
              </a:lnSpc>
            </a:pPr>
            <a:r>
              <a:rPr lang="ar-SA" dirty="0" smtClean="0">
                <a:solidFill>
                  <a:srgbClr val="FF0000"/>
                </a:solidFill>
              </a:rPr>
              <a:t>مثال تصميم </a:t>
            </a:r>
            <a:r>
              <a:rPr lang="ar-SA" dirty="0">
                <a:solidFill>
                  <a:srgbClr val="FF0000"/>
                </a:solidFill>
              </a:rPr>
              <a:t>إعلان يحتوي على صورة المنتج في المنتصف، وعنصرين متشابهين على الجانبين (مثل شعارين أو نصوص قصيرة). يعطي إحساسًا بالثبات والجدية</a:t>
            </a:r>
            <a:r>
              <a:rPr lang="ar-SA" dirty="0" smtClean="0">
                <a:solidFill>
                  <a:srgbClr val="FF0000"/>
                </a:solidFill>
              </a:rPr>
              <a:t>. </a:t>
            </a:r>
            <a:endParaRPr lang="ar-SA" dirty="0">
              <a:solidFill>
                <a:srgbClr val="FF0000"/>
              </a:solidFill>
              <a:cs typeface="+mj-cs"/>
            </a:endParaRPr>
          </a:p>
        </p:txBody>
      </p:sp>
      <p:sp>
        <p:nvSpPr>
          <p:cNvPr id="14" name="TextBox 13"/>
          <p:cNvSpPr txBox="1"/>
          <p:nvPr/>
        </p:nvSpPr>
        <p:spPr>
          <a:xfrm>
            <a:off x="3522200" y="1052924"/>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530798" y="1478487"/>
            <a:ext cx="942618" cy="3987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8</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6485510" y="1094811"/>
            <a:ext cx="2787943" cy="461665"/>
          </a:xfrm>
          <a:prstGeom prst="rect">
            <a:avLst/>
          </a:prstGeom>
        </p:spPr>
        <p:txBody>
          <a:bodyPr wrap="none">
            <a:spAutoFit/>
          </a:bodyPr>
          <a:lstStyle/>
          <a:p>
            <a:pPr lvl="0" algn="just" rtl="1">
              <a:defRPr/>
            </a:pPr>
            <a:r>
              <a:rPr lang="ar-SA" sz="2400" b="1" dirty="0">
                <a:solidFill>
                  <a:srgbClr val="00B0F0"/>
                </a:solidFill>
              </a:rPr>
              <a:t>أساسيات التصميم البصري</a:t>
            </a:r>
            <a:endParaRPr lang="ar-SA" sz="3600" b="1" dirty="0">
              <a:solidFill>
                <a:srgbClr val="00B0F0"/>
              </a:solidFill>
              <a:latin typeface="Arial" panose="020B0604020202020204"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89717"/>
    </mc:Choice>
    <mc:Fallback xmlns="">
      <p:transition advTm="897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1672" y="1332137"/>
            <a:ext cx="3385474" cy="190432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1" y="407030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45838" y="1879567"/>
            <a:ext cx="8417320" cy="5078313"/>
          </a:xfrm>
          <a:prstGeom prst="rect">
            <a:avLst/>
          </a:prstGeom>
          <a:noFill/>
        </p:spPr>
        <p:txBody>
          <a:bodyPr wrap="square" rtlCol="0">
            <a:spAutoFit/>
          </a:bodyPr>
          <a:lstStyle/>
          <a:p>
            <a:pPr algn="r" rtl="1">
              <a:lnSpc>
                <a:spcPct val="150000"/>
              </a:lnSpc>
            </a:pPr>
            <a:r>
              <a:rPr lang="ar-SA" b="1" dirty="0">
                <a:solidFill>
                  <a:srgbClr val="C00000"/>
                </a:solidFill>
                <a:cs typeface="+mj-cs"/>
              </a:rPr>
              <a:t>2. الحجم: إبراز الأهمية وتوجيه عين المشاهد</a:t>
            </a:r>
          </a:p>
          <a:p>
            <a:pPr algn="r" rtl="1">
              <a:lnSpc>
                <a:spcPct val="150000"/>
              </a:lnSpc>
            </a:pPr>
            <a:r>
              <a:rPr lang="ar-SA" b="1" dirty="0">
                <a:cs typeface="+mj-cs"/>
              </a:rPr>
              <a:t>قاعدة أساسية:</a:t>
            </a:r>
            <a:r>
              <a:rPr lang="ar-SA" dirty="0">
                <a:cs typeface="+mj-cs"/>
              </a:rPr>
              <a:t> الحجم يعكس الأهمية — كلما كبر العنصر، زادت فرص ملاحظته أولاً.</a:t>
            </a:r>
          </a:p>
          <a:p>
            <a:pPr algn="r" rtl="1">
              <a:lnSpc>
                <a:spcPct val="150000"/>
              </a:lnSpc>
            </a:pPr>
            <a:r>
              <a:rPr lang="ar-SA" b="1" dirty="0">
                <a:cs typeface="+mj-cs"/>
              </a:rPr>
              <a:t>تطبيقات عملية:</a:t>
            </a:r>
            <a:endParaRPr lang="ar-SA" dirty="0">
              <a:cs typeface="+mj-cs"/>
            </a:endParaRPr>
          </a:p>
          <a:p>
            <a:pPr algn="r" rtl="1">
              <a:lnSpc>
                <a:spcPct val="150000"/>
              </a:lnSpc>
            </a:pPr>
            <a:r>
              <a:rPr lang="ar-SA" b="1" dirty="0">
                <a:cs typeface="+mj-cs"/>
              </a:rPr>
              <a:t>العنوان الرئيس </a:t>
            </a:r>
            <a:r>
              <a:rPr lang="ar-SA" b="1" dirty="0" smtClean="0">
                <a:cs typeface="+mj-cs"/>
              </a:rPr>
              <a:t>(</a:t>
            </a:r>
            <a:r>
              <a:rPr lang="en-US" b="1" dirty="0">
                <a:cs typeface="+mj-cs"/>
              </a:rPr>
              <a:t>Headline</a:t>
            </a:r>
            <a:r>
              <a:rPr lang="ar-SA" b="1" dirty="0" smtClean="0">
                <a:cs typeface="+mj-cs"/>
              </a:rPr>
              <a:t>)</a:t>
            </a:r>
            <a:r>
              <a:rPr lang="en-US" dirty="0" smtClean="0">
                <a:cs typeface="+mj-cs"/>
              </a:rPr>
              <a:t> </a:t>
            </a:r>
            <a:r>
              <a:rPr lang="ar-SA" dirty="0">
                <a:cs typeface="+mj-cs"/>
              </a:rPr>
              <a:t>أكبر نص في التصميم عادةً ليجذب الانتباه أولاً.</a:t>
            </a:r>
          </a:p>
          <a:p>
            <a:pPr algn="r" rtl="1">
              <a:lnSpc>
                <a:spcPct val="150000"/>
              </a:lnSpc>
            </a:pPr>
            <a:r>
              <a:rPr lang="ar-SA" b="1" dirty="0">
                <a:cs typeface="+mj-cs"/>
              </a:rPr>
              <a:t>العناصر الداعية للعمل (</a:t>
            </a:r>
            <a:r>
              <a:rPr lang="en-US" b="1" dirty="0" smtClean="0">
                <a:cs typeface="+mj-cs"/>
              </a:rPr>
              <a:t>CTA</a:t>
            </a:r>
            <a:r>
              <a:rPr lang="en-US" dirty="0" smtClean="0">
                <a:cs typeface="+mj-cs"/>
              </a:rPr>
              <a:t> </a:t>
            </a:r>
            <a:r>
              <a:rPr lang="ar-SA" dirty="0" smtClean="0">
                <a:cs typeface="+mj-cs"/>
              </a:rPr>
              <a:t>) استخدم </a:t>
            </a:r>
            <a:r>
              <a:rPr lang="ar-SA" dirty="0">
                <a:cs typeface="+mj-cs"/>
              </a:rPr>
              <a:t>حجمًا أكبر قليلاً أو زرًا أكبر مقارنة بالعناصر الثانوية.</a:t>
            </a:r>
          </a:p>
          <a:p>
            <a:pPr algn="r" rtl="1">
              <a:lnSpc>
                <a:spcPct val="150000"/>
              </a:lnSpc>
            </a:pPr>
            <a:r>
              <a:rPr lang="ar-SA" b="1" dirty="0">
                <a:cs typeface="+mj-cs"/>
              </a:rPr>
              <a:t>الصور/المنتجات:</a:t>
            </a:r>
            <a:r>
              <a:rPr lang="ar-SA" dirty="0">
                <a:cs typeface="+mj-cs"/>
              </a:rPr>
              <a:t> صورة المنتج يمكن أن تكون أكبر من العناصر الداعمة لتأكيد أهميته.</a:t>
            </a:r>
          </a:p>
          <a:p>
            <a:pPr algn="r" rtl="1">
              <a:lnSpc>
                <a:spcPct val="150000"/>
              </a:lnSpc>
            </a:pPr>
            <a:r>
              <a:rPr lang="ar-SA" b="1" dirty="0">
                <a:cs typeface="+mj-cs"/>
              </a:rPr>
              <a:t>نصائح:</a:t>
            </a:r>
            <a:endParaRPr lang="ar-SA" dirty="0">
              <a:cs typeface="+mj-cs"/>
            </a:endParaRPr>
          </a:p>
          <a:p>
            <a:pPr algn="r" rtl="1">
              <a:lnSpc>
                <a:spcPct val="150000"/>
              </a:lnSpc>
            </a:pPr>
            <a:r>
              <a:rPr lang="ar-SA" dirty="0">
                <a:cs typeface="+mj-cs"/>
              </a:rPr>
              <a:t>اجعل الفروق الحجمية واضحة.. لكن حافظ على تدرج منطقي (مثلاً: العنوان &gt; العنوان الفرعي &gt; النص الأساسي).</a:t>
            </a:r>
          </a:p>
          <a:p>
            <a:pPr algn="r" rtl="1">
              <a:lnSpc>
                <a:spcPct val="150000"/>
              </a:lnSpc>
            </a:pPr>
            <a:r>
              <a:rPr lang="ar-SA" dirty="0">
                <a:cs typeface="+mj-cs"/>
              </a:rPr>
              <a:t>استخدم المساحة البيضاء حول العنصر الكبير </a:t>
            </a:r>
            <a:r>
              <a:rPr lang="en-US" dirty="0" smtClean="0">
                <a:cs typeface="+mj-cs"/>
              </a:rPr>
              <a:t>padding</a:t>
            </a:r>
            <a:r>
              <a:rPr lang="en-US" dirty="0">
                <a:cs typeface="+mj-cs"/>
              </a:rPr>
              <a:t>) </a:t>
            </a:r>
            <a:r>
              <a:rPr lang="ar-SA" dirty="0" smtClean="0">
                <a:cs typeface="+mj-cs"/>
              </a:rPr>
              <a:t>)لزيادة </a:t>
            </a:r>
            <a:r>
              <a:rPr lang="ar-SA" dirty="0">
                <a:cs typeface="+mj-cs"/>
              </a:rPr>
              <a:t>التأثير البصري — المساحة تمنح العنصر وزنًا أكبر بصريًا حتى وإن لم يكن كبيرًا جدًا.</a:t>
            </a:r>
          </a:p>
          <a:p>
            <a:pPr algn="r" rtl="1">
              <a:lnSpc>
                <a:spcPct val="150000"/>
              </a:lnSpc>
            </a:pPr>
            <a:r>
              <a:rPr lang="ar-SA" dirty="0">
                <a:cs typeface="+mj-cs"/>
              </a:rPr>
              <a:t>لا تجعل كل شيء كبيرًا — ذلك يفقد التأثير. الاحتفاظ ببعض العناصر بأحجام أصغر يعزز القيمة النسبية للكبير</a:t>
            </a:r>
            <a:r>
              <a:rPr lang="ar-SA" dirty="0" smtClean="0">
                <a:cs typeface="+mj-cs"/>
              </a:rPr>
              <a:t>.</a:t>
            </a:r>
          </a:p>
          <a:p>
            <a:pPr algn="r" rtl="1">
              <a:lnSpc>
                <a:spcPct val="150000"/>
              </a:lnSpc>
            </a:pPr>
            <a:r>
              <a:rPr lang="ar-SA" dirty="0" smtClean="0">
                <a:solidFill>
                  <a:srgbClr val="FF0000"/>
                </a:solidFill>
              </a:rPr>
              <a:t>مثال : وضع </a:t>
            </a:r>
            <a:r>
              <a:rPr lang="ar-SA" dirty="0">
                <a:solidFill>
                  <a:srgbClr val="FF0000"/>
                </a:solidFill>
              </a:rPr>
              <a:t>صورة كبيرة للمنتج على اليمين، يقابلها نص بسيط على اليسار.</a:t>
            </a:r>
            <a:endParaRPr lang="ar-SA" dirty="0">
              <a:solidFill>
                <a:srgbClr val="FF0000"/>
              </a:solidFill>
              <a:cs typeface="+mj-cs"/>
            </a:endParaRPr>
          </a:p>
        </p:txBody>
      </p:sp>
      <p:sp>
        <p:nvSpPr>
          <p:cNvPr id="14" name="TextBox 13"/>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510528" y="1770228"/>
            <a:ext cx="942618" cy="3987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8</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p:cNvSpPr/>
          <p:nvPr/>
        </p:nvSpPr>
        <p:spPr>
          <a:xfrm>
            <a:off x="6258476" y="1524846"/>
            <a:ext cx="2787943" cy="461665"/>
          </a:xfrm>
          <a:prstGeom prst="rect">
            <a:avLst/>
          </a:prstGeom>
        </p:spPr>
        <p:txBody>
          <a:bodyPr wrap="none">
            <a:spAutoFit/>
          </a:bodyPr>
          <a:lstStyle/>
          <a:p>
            <a:pPr lvl="0" algn="just" rtl="1">
              <a:defRPr/>
            </a:pPr>
            <a:r>
              <a:rPr lang="ar-SA" sz="2400" b="1" dirty="0">
                <a:solidFill>
                  <a:srgbClr val="00B0F0"/>
                </a:solidFill>
              </a:rPr>
              <a:t>أساسيات التصميم البصري</a:t>
            </a:r>
            <a:endParaRPr lang="ar-SA" sz="3600" b="1" dirty="0">
              <a:solidFill>
                <a:srgbClr val="00B0F0"/>
              </a:solidFill>
              <a:latin typeface="Arial" panose="020B0604020202020204" pitchFamily="34" charset="0"/>
            </a:endParaRPr>
          </a:p>
        </p:txBody>
      </p:sp>
      <p:sp>
        <p:nvSpPr>
          <p:cNvPr id="3" name="Rectangle 1"/>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Char char="•"/>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4" name="Rectangle 2"/>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Char char="•"/>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79477"/>
    </mc:Choice>
    <mc:Fallback xmlns="">
      <p:transition advTm="794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 y="1335074"/>
            <a:ext cx="3385474" cy="187811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1" y="407030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92999" y="2284302"/>
            <a:ext cx="8417320" cy="4247317"/>
          </a:xfrm>
          <a:prstGeom prst="rect">
            <a:avLst/>
          </a:prstGeom>
          <a:noFill/>
        </p:spPr>
        <p:txBody>
          <a:bodyPr wrap="square" rtlCol="0">
            <a:spAutoFit/>
          </a:bodyPr>
          <a:lstStyle/>
          <a:p>
            <a:pPr algn="r" rtl="1">
              <a:lnSpc>
                <a:spcPct val="150000"/>
              </a:lnSpc>
            </a:pPr>
            <a:r>
              <a:rPr lang="ar-SA" b="1" dirty="0" smtClean="0">
                <a:solidFill>
                  <a:srgbClr val="C00000"/>
                </a:solidFill>
                <a:cs typeface="+mj-cs"/>
              </a:rPr>
              <a:t>3.التسلسل </a:t>
            </a:r>
            <a:r>
              <a:rPr lang="ar-SA" b="1" dirty="0">
                <a:solidFill>
                  <a:srgbClr val="C00000"/>
                </a:solidFill>
                <a:cs typeface="+mj-cs"/>
              </a:rPr>
              <a:t>البصري </a:t>
            </a:r>
            <a:r>
              <a:rPr lang="en-US" b="1" dirty="0" smtClean="0">
                <a:solidFill>
                  <a:srgbClr val="C00000"/>
                </a:solidFill>
                <a:cs typeface="+mj-cs"/>
              </a:rPr>
              <a:t>Visual </a:t>
            </a:r>
            <a:r>
              <a:rPr lang="en-US" b="1" dirty="0">
                <a:solidFill>
                  <a:srgbClr val="C00000"/>
                </a:solidFill>
                <a:cs typeface="+mj-cs"/>
              </a:rPr>
              <a:t>Hierarchy</a:t>
            </a:r>
            <a:r>
              <a:rPr lang="en-US" b="1" dirty="0" smtClean="0">
                <a:solidFill>
                  <a:srgbClr val="C00000"/>
                </a:solidFill>
                <a:cs typeface="+mj-cs"/>
              </a:rPr>
              <a:t>)</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b="1" dirty="0">
                <a:cs typeface="+mj-cs"/>
              </a:rPr>
              <a:t>المفهوم:</a:t>
            </a:r>
            <a:r>
              <a:rPr lang="ar-SA" dirty="0">
                <a:cs typeface="+mj-cs"/>
              </a:rPr>
              <a:t> هو ترتيب العناصر بحيث يتبع المشاهد مسارًا بصريًا محددًا — من الأهم للأقل أهمية — دون حاجة لقراءة كل التفاصيل</a:t>
            </a:r>
            <a:r>
              <a:rPr lang="ar-SA" dirty="0" smtClean="0">
                <a:cs typeface="+mj-cs"/>
              </a:rPr>
              <a:t>. </a:t>
            </a:r>
          </a:p>
          <a:p>
            <a:pPr algn="r" rtl="1">
              <a:lnSpc>
                <a:spcPct val="150000"/>
              </a:lnSpc>
            </a:pPr>
            <a:r>
              <a:rPr lang="ar-SA" b="1" dirty="0" smtClean="0">
                <a:cs typeface="+mj-cs"/>
              </a:rPr>
              <a:t>بناء التسلسل البصري باستخدام الأدوات التالية:</a:t>
            </a:r>
            <a:endParaRPr lang="ar-SA" dirty="0" smtClean="0">
              <a:cs typeface="+mj-cs"/>
            </a:endParaRPr>
          </a:p>
          <a:p>
            <a:pPr marL="342900" indent="-342900" algn="r" rtl="1">
              <a:lnSpc>
                <a:spcPct val="150000"/>
              </a:lnSpc>
              <a:buFont typeface="+mj-lt"/>
              <a:buAutoNum type="arabicPeriod"/>
            </a:pPr>
            <a:r>
              <a:rPr lang="ar-SA" b="1" dirty="0" smtClean="0">
                <a:cs typeface="+mj-cs"/>
              </a:rPr>
              <a:t>الحجم</a:t>
            </a:r>
            <a:r>
              <a:rPr lang="ar-SA" dirty="0" smtClean="0">
                <a:cs typeface="+mj-cs"/>
              </a:rPr>
              <a:t> </a:t>
            </a:r>
            <a:r>
              <a:rPr lang="ar-SA" dirty="0">
                <a:cs typeface="+mj-cs"/>
              </a:rPr>
              <a:t>— كخطوة أولى: الأكبر أولًا.</a:t>
            </a:r>
          </a:p>
          <a:p>
            <a:pPr marL="342900" indent="-342900" algn="r" rtl="1">
              <a:lnSpc>
                <a:spcPct val="150000"/>
              </a:lnSpc>
              <a:buFont typeface="+mj-lt"/>
              <a:buAutoNum type="arabicPeriod"/>
            </a:pPr>
            <a:r>
              <a:rPr lang="ar-SA" b="1" dirty="0">
                <a:cs typeface="+mj-cs"/>
              </a:rPr>
              <a:t>اللون والتباين</a:t>
            </a:r>
            <a:r>
              <a:rPr lang="ar-SA" dirty="0">
                <a:cs typeface="+mj-cs"/>
              </a:rPr>
              <a:t> — الألوان الزاهية أو النغمات المتباينة تجذب العين.</a:t>
            </a:r>
          </a:p>
          <a:p>
            <a:pPr marL="342900" indent="-342900" algn="r" rtl="1">
              <a:lnSpc>
                <a:spcPct val="150000"/>
              </a:lnSpc>
              <a:buFont typeface="+mj-lt"/>
              <a:buAutoNum type="arabicPeriod"/>
            </a:pPr>
            <a:r>
              <a:rPr lang="ar-SA" b="1" dirty="0">
                <a:cs typeface="+mj-cs"/>
              </a:rPr>
              <a:t>الموقع/المحاذاة</a:t>
            </a:r>
            <a:r>
              <a:rPr lang="ar-SA" dirty="0">
                <a:cs typeface="+mj-cs"/>
              </a:rPr>
              <a:t> — العناصر في الأعلى أو الوسط تُرى أولًا عادة.</a:t>
            </a:r>
          </a:p>
          <a:p>
            <a:pPr marL="342900" indent="-342900" algn="r" rtl="1">
              <a:lnSpc>
                <a:spcPct val="150000"/>
              </a:lnSpc>
              <a:buFont typeface="+mj-lt"/>
              <a:buAutoNum type="arabicPeriod"/>
            </a:pPr>
            <a:r>
              <a:rPr lang="ar-SA" b="1" dirty="0">
                <a:cs typeface="+mj-cs"/>
              </a:rPr>
              <a:t>الحركة/المؤثرات</a:t>
            </a:r>
            <a:r>
              <a:rPr lang="ar-SA" dirty="0">
                <a:cs typeface="+mj-cs"/>
              </a:rPr>
              <a:t> — في الوسائط الرقمية، الحركة تجذب الانتباه فورًا.</a:t>
            </a:r>
          </a:p>
          <a:p>
            <a:pPr marL="342900" indent="-342900" algn="r" rtl="1">
              <a:lnSpc>
                <a:spcPct val="150000"/>
              </a:lnSpc>
              <a:buFont typeface="+mj-lt"/>
              <a:buAutoNum type="arabicPeriod"/>
            </a:pPr>
            <a:r>
              <a:rPr lang="ar-SA" b="1" dirty="0">
                <a:cs typeface="+mj-cs"/>
              </a:rPr>
              <a:t>المساحة البيضاء</a:t>
            </a:r>
            <a:r>
              <a:rPr lang="ar-SA" dirty="0">
                <a:cs typeface="+mj-cs"/>
              </a:rPr>
              <a:t> — المساحات الفارغة حول عنصر تعطيه أولوية بصريّة.</a:t>
            </a:r>
          </a:p>
          <a:p>
            <a:pPr marL="342900" indent="-342900" algn="r" rtl="1">
              <a:lnSpc>
                <a:spcPct val="150000"/>
              </a:lnSpc>
              <a:buFont typeface="+mj-lt"/>
              <a:buAutoNum type="arabicPeriod"/>
            </a:pPr>
            <a:r>
              <a:rPr lang="ar-SA" b="1" dirty="0">
                <a:cs typeface="+mj-cs"/>
              </a:rPr>
              <a:t>الخط/الوزن الطباعي</a:t>
            </a:r>
            <a:r>
              <a:rPr lang="ar-SA" dirty="0">
                <a:cs typeface="+mj-cs"/>
              </a:rPr>
              <a:t> — العناوين الغليظة أقوى من النص الرقيق.</a:t>
            </a:r>
          </a:p>
        </p:txBody>
      </p:sp>
      <p:sp>
        <p:nvSpPr>
          <p:cNvPr id="14" name="TextBox 13"/>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510528" y="1770228"/>
            <a:ext cx="942618" cy="3987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8</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p:cNvSpPr/>
          <p:nvPr/>
        </p:nvSpPr>
        <p:spPr>
          <a:xfrm>
            <a:off x="6258476" y="1524846"/>
            <a:ext cx="2787943" cy="461665"/>
          </a:xfrm>
          <a:prstGeom prst="rect">
            <a:avLst/>
          </a:prstGeom>
        </p:spPr>
        <p:txBody>
          <a:bodyPr wrap="none">
            <a:spAutoFit/>
          </a:bodyPr>
          <a:lstStyle/>
          <a:p>
            <a:pPr lvl="0" algn="just" rtl="1">
              <a:defRPr/>
            </a:pPr>
            <a:r>
              <a:rPr lang="ar-SA" sz="2400" b="1" dirty="0">
                <a:solidFill>
                  <a:srgbClr val="00B0F0"/>
                </a:solidFill>
              </a:rPr>
              <a:t>أساسيات التصميم البصري</a:t>
            </a:r>
            <a:endParaRPr lang="ar-SA" sz="3600" b="1" dirty="0">
              <a:solidFill>
                <a:srgbClr val="00B0F0"/>
              </a:solidFill>
              <a:latin typeface="Arial" panose="020B0604020202020204" pitchFamily="34" charset="0"/>
            </a:endParaRPr>
          </a:p>
        </p:txBody>
      </p:sp>
      <p:sp>
        <p:nvSpPr>
          <p:cNvPr id="3" name="Rectangle 1"/>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Char char="•"/>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4" name="Rectangle 2"/>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Char char="•"/>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custDataLst>
      <p:tags r:id="rId1"/>
    </p:custDataLst>
    <p:extLst>
      <p:ext uri="{BB962C8B-B14F-4D97-AF65-F5344CB8AC3E}">
        <p14:creationId xmlns:p14="http://schemas.microsoft.com/office/powerpoint/2010/main" val="1142373588"/>
      </p:ext>
    </p:extLst>
  </p:cSld>
  <p:clrMapOvr>
    <a:masterClrMapping/>
  </p:clrMapOvr>
  <mc:AlternateContent xmlns:mc="http://schemas.openxmlformats.org/markup-compatibility/2006" xmlns:p14="http://schemas.microsoft.com/office/powerpoint/2010/main">
    <mc:Choice Requires="p14">
      <p:transition p14:dur="0" advTm="79477"/>
    </mc:Choice>
    <mc:Fallback xmlns="">
      <p:transition advTm="794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0" y="1332137"/>
            <a:ext cx="3385474" cy="190432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1" y="407030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92999" y="2284302"/>
            <a:ext cx="8417320" cy="4247317"/>
          </a:xfrm>
          <a:prstGeom prst="rect">
            <a:avLst/>
          </a:prstGeom>
          <a:noFill/>
        </p:spPr>
        <p:txBody>
          <a:bodyPr wrap="square" rtlCol="0">
            <a:spAutoFit/>
          </a:bodyPr>
          <a:lstStyle/>
          <a:p>
            <a:pPr algn="r" rtl="1">
              <a:lnSpc>
                <a:spcPct val="150000"/>
              </a:lnSpc>
            </a:pPr>
            <a:r>
              <a:rPr lang="ar-SA" sz="2000" b="1" dirty="0">
                <a:solidFill>
                  <a:srgbClr val="C00000"/>
                </a:solidFill>
              </a:rPr>
              <a:t>قائمة مرجعية سريعة </a:t>
            </a:r>
            <a:r>
              <a:rPr lang="en-US" sz="2000" b="1" dirty="0" smtClean="0">
                <a:solidFill>
                  <a:srgbClr val="C00000"/>
                </a:solidFill>
              </a:rPr>
              <a:t>Checklist </a:t>
            </a:r>
            <a:r>
              <a:rPr lang="ar-SA" sz="2000" b="1" dirty="0" smtClean="0">
                <a:solidFill>
                  <a:srgbClr val="C00000"/>
                </a:solidFill>
              </a:rPr>
              <a:t> قبل </a:t>
            </a:r>
            <a:r>
              <a:rPr lang="ar-SA" sz="2000" b="1" dirty="0">
                <a:solidFill>
                  <a:srgbClr val="C00000"/>
                </a:solidFill>
              </a:rPr>
              <a:t>التسليم</a:t>
            </a:r>
          </a:p>
          <a:p>
            <a:pPr marL="342900" indent="-342900" algn="r" rtl="1">
              <a:lnSpc>
                <a:spcPct val="150000"/>
              </a:lnSpc>
              <a:buFont typeface="Arial" panose="020B0604020202020204" pitchFamily="34" charset="0"/>
              <a:buChar char="•"/>
            </a:pPr>
            <a:r>
              <a:rPr lang="ar-SA" sz="2000" dirty="0"/>
              <a:t>هل العنصر الأهم واضح للعين خلال 2–3 ثوانٍ؟</a:t>
            </a:r>
          </a:p>
          <a:p>
            <a:pPr marL="342900" indent="-342900" algn="r" rtl="1">
              <a:lnSpc>
                <a:spcPct val="150000"/>
              </a:lnSpc>
              <a:buFont typeface="Arial" panose="020B0604020202020204" pitchFamily="34" charset="0"/>
              <a:buChar char="•"/>
            </a:pPr>
            <a:r>
              <a:rPr lang="ar-SA" sz="2000" dirty="0"/>
              <a:t>هل هناك تباين كافٍ بين النص والخلفية؟</a:t>
            </a:r>
          </a:p>
          <a:p>
            <a:pPr marL="342900" indent="-342900" algn="r" rtl="1">
              <a:lnSpc>
                <a:spcPct val="150000"/>
              </a:lnSpc>
              <a:buFont typeface="Arial" panose="020B0604020202020204" pitchFamily="34" charset="0"/>
              <a:buChar char="•"/>
            </a:pPr>
            <a:r>
              <a:rPr lang="ar-SA" sz="2000" dirty="0"/>
              <a:t>هل أحجام النصوص متدرجة ومنطقية؟</a:t>
            </a:r>
          </a:p>
          <a:p>
            <a:pPr marL="342900" indent="-342900" algn="r" rtl="1">
              <a:lnSpc>
                <a:spcPct val="150000"/>
              </a:lnSpc>
              <a:buFont typeface="Arial" panose="020B0604020202020204" pitchFamily="34" charset="0"/>
              <a:buChar char="•"/>
            </a:pPr>
            <a:r>
              <a:rPr lang="ar-SA" sz="2000" dirty="0"/>
              <a:t>هل المحاذاة متسقة عبر التصميم؟ (عناوين، نصوص، أيقونات)</a:t>
            </a:r>
          </a:p>
          <a:p>
            <a:pPr marL="342900" indent="-342900" algn="r" rtl="1">
              <a:lnSpc>
                <a:spcPct val="150000"/>
              </a:lnSpc>
              <a:buFont typeface="Arial" panose="020B0604020202020204" pitchFamily="34" charset="0"/>
              <a:buChar char="•"/>
            </a:pPr>
            <a:r>
              <a:rPr lang="ar-SA" sz="2000" dirty="0"/>
              <a:t>هل الشبكة استخدمت لتوزيع المساحة؟ هل الفواصل متساوية؟</a:t>
            </a:r>
          </a:p>
          <a:p>
            <a:pPr marL="342900" indent="-342900" algn="r" rtl="1">
              <a:lnSpc>
                <a:spcPct val="150000"/>
              </a:lnSpc>
              <a:buFont typeface="Arial" panose="020B0604020202020204" pitchFamily="34" charset="0"/>
              <a:buChar char="•"/>
            </a:pPr>
            <a:r>
              <a:rPr lang="ar-SA" sz="2000" dirty="0"/>
              <a:t>هل المساحة البيضاء كافية حول العناصر الرئيسية؟</a:t>
            </a:r>
          </a:p>
          <a:p>
            <a:pPr marL="342900" indent="-342900" algn="r" rtl="1">
              <a:lnSpc>
                <a:spcPct val="150000"/>
              </a:lnSpc>
              <a:buFont typeface="Arial" panose="020B0604020202020204" pitchFamily="34" charset="0"/>
              <a:buChar char="•"/>
            </a:pPr>
            <a:r>
              <a:rPr lang="ar-SA" sz="2000" dirty="0"/>
              <a:t>هل التسلسل البصري يوجّه المشاهد من البداية للنهاية (</a:t>
            </a:r>
            <a:r>
              <a:rPr lang="en-US" sz="2000" dirty="0"/>
              <a:t>Headline → Visual → </a:t>
            </a:r>
            <a:r>
              <a:rPr lang="en-US" sz="2000" dirty="0" smtClean="0"/>
              <a:t>CTA</a:t>
            </a:r>
            <a:r>
              <a:rPr lang="ar-SA" sz="2000" dirty="0" smtClean="0"/>
              <a:t>)</a:t>
            </a:r>
            <a:r>
              <a:rPr lang="en-US" sz="2000" dirty="0" smtClean="0"/>
              <a:t>؟</a:t>
            </a:r>
            <a:endParaRPr lang="ar-SA" sz="2000" dirty="0" smtClean="0"/>
          </a:p>
          <a:p>
            <a:pPr algn="r" rtl="1">
              <a:lnSpc>
                <a:spcPct val="150000"/>
              </a:lnSpc>
            </a:pPr>
            <a:r>
              <a:rPr lang="en-US" sz="2000" dirty="0">
                <a:hlinkClick r:id="rId5"/>
              </a:rPr>
              <a:t>https://</a:t>
            </a:r>
            <a:r>
              <a:rPr lang="en-US" sz="2000" dirty="0" smtClean="0">
                <a:hlinkClick r:id="rId5"/>
              </a:rPr>
              <a:t>www.youtube.com/watch?v=K7j4_r9OQX0</a:t>
            </a:r>
            <a:r>
              <a:rPr lang="ar-SA" sz="2000" dirty="0" smtClean="0"/>
              <a:t> </a:t>
            </a:r>
            <a:endParaRPr lang="en-US" sz="2000" dirty="0"/>
          </a:p>
        </p:txBody>
      </p:sp>
      <p:sp>
        <p:nvSpPr>
          <p:cNvPr id="14" name="TextBox 13"/>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510528" y="1770228"/>
            <a:ext cx="942618" cy="3987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8</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p:cNvSpPr/>
          <p:nvPr/>
        </p:nvSpPr>
        <p:spPr>
          <a:xfrm>
            <a:off x="6258476" y="1524846"/>
            <a:ext cx="2787943" cy="461665"/>
          </a:xfrm>
          <a:prstGeom prst="rect">
            <a:avLst/>
          </a:prstGeom>
        </p:spPr>
        <p:txBody>
          <a:bodyPr wrap="none">
            <a:spAutoFit/>
          </a:bodyPr>
          <a:lstStyle/>
          <a:p>
            <a:pPr lvl="0" algn="just" rtl="1">
              <a:defRPr/>
            </a:pPr>
            <a:r>
              <a:rPr lang="ar-SA" sz="2400" b="1" dirty="0">
                <a:solidFill>
                  <a:srgbClr val="00B0F0"/>
                </a:solidFill>
              </a:rPr>
              <a:t>أساسيات التصميم البصري</a:t>
            </a:r>
            <a:endParaRPr lang="ar-SA" sz="3600" b="1" dirty="0">
              <a:solidFill>
                <a:srgbClr val="00B0F0"/>
              </a:solidFill>
              <a:latin typeface="Arial" panose="020B0604020202020204" pitchFamily="34" charset="0"/>
            </a:endParaRPr>
          </a:p>
        </p:txBody>
      </p:sp>
      <p:sp>
        <p:nvSpPr>
          <p:cNvPr id="3" name="Rectangle 1"/>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Char char="•"/>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4" name="Rectangle 2"/>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Char char="•"/>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custDataLst>
      <p:tags r:id="rId1"/>
    </p:custDataLst>
    <p:extLst>
      <p:ext uri="{BB962C8B-B14F-4D97-AF65-F5344CB8AC3E}">
        <p14:creationId xmlns:p14="http://schemas.microsoft.com/office/powerpoint/2010/main" val="3600757774"/>
      </p:ext>
    </p:extLst>
  </p:cSld>
  <p:clrMapOvr>
    <a:masterClrMapping/>
  </p:clrMapOvr>
  <mc:AlternateContent xmlns:mc="http://schemas.openxmlformats.org/markup-compatibility/2006" xmlns:p14="http://schemas.microsoft.com/office/powerpoint/2010/main">
    <mc:Choice Requires="p14">
      <p:transition p14:dur="0" advTm="79477"/>
    </mc:Choice>
    <mc:Fallback xmlns="">
      <p:transition advTm="794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07465"/>
            <a:ext cx="3389532" cy="3414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defRPr/>
            </a:pPr>
            <a:r>
              <a:rPr lang="ar-SA" sz="2400" b="1" dirty="0" smtClean="0">
                <a:solidFill>
                  <a:srgbClr val="00B0F0"/>
                </a:solidFill>
                <a:latin typeface="Simplified Arabic" panose="02020603050405020304" pitchFamily="18" charset="-78"/>
                <a:cs typeface="Simplified Arabic" panose="02020603050405020304" pitchFamily="18" charset="-78"/>
              </a:rPr>
              <a:t>الخاتمة </a:t>
            </a:r>
            <a:endParaRPr kumimoji="0" lang="ar-EG" sz="2400" b="1" i="0" u="none" strike="noStrike" kern="1200" cap="none" spc="0" normalizeH="0" baseline="0" noProof="0" dirty="0">
              <a:ln>
                <a:noFill/>
              </a:ln>
              <a:solidFill>
                <a:srgbClr val="00B0F0"/>
              </a:solidFill>
              <a:effectLst/>
              <a:uLnTx/>
              <a:uFillTx/>
              <a:latin typeface="Simplified Arabic" panose="02020603050405020304" pitchFamily="18" charset="-78"/>
              <a:ea typeface="+mn-ea"/>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716390" y="2578908"/>
            <a:ext cx="8417320" cy="369332"/>
          </a:xfrm>
          <a:prstGeom prst="rect">
            <a:avLst/>
          </a:prstGeom>
          <a:noFill/>
        </p:spPr>
        <p:txBody>
          <a:bodyPr wrap="square" rtlCol="0">
            <a:spAutoFit/>
          </a:bodyPr>
          <a:lstStyle/>
          <a:p>
            <a:pPr marL="342900" indent="-342900">
              <a:buFont typeface="Arial" panose="020B0604020202020204" pitchFamily="34" charset="0"/>
              <a:buChar char="•"/>
            </a:pPr>
            <a:endParaRPr lang="en-US" dirty="0">
              <a:cs typeface="+mj-cs"/>
            </a:endParaRPr>
          </a:p>
        </p:txBody>
      </p:sp>
      <p:sp>
        <p:nvSpPr>
          <p:cNvPr id="14" name="TextBox 13"/>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493676" y="1699898"/>
            <a:ext cx="94261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8</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385474" y="2291571"/>
            <a:ext cx="8502465" cy="4611519"/>
          </a:xfrm>
          <a:prstGeom prst="rect">
            <a:avLst/>
          </a:prstGeom>
        </p:spPr>
        <p:txBody>
          <a:bodyPr wrap="square">
            <a:spAutoFit/>
          </a:bodyPr>
          <a:lstStyle/>
          <a:p>
            <a:pPr algn="r" rtl="1">
              <a:lnSpc>
                <a:spcPct val="150000"/>
              </a:lnSpc>
            </a:pPr>
            <a:r>
              <a:rPr lang="ar-SA" dirty="0">
                <a:cs typeface="+mj-cs"/>
              </a:rPr>
              <a:t>يتضح لنا أن المونتاج الإعلاني ليس مجرد عملية قص ولصق للقطات، بل هو </a:t>
            </a:r>
            <a:r>
              <a:rPr lang="ar-SA" b="1" dirty="0">
                <a:cs typeface="+mj-cs"/>
              </a:rPr>
              <a:t>فن متكامل</a:t>
            </a:r>
            <a:r>
              <a:rPr lang="ar-SA" dirty="0">
                <a:cs typeface="+mj-cs"/>
              </a:rPr>
              <a:t> يجمع بين الإبداع والدقة التقنية وفهم سلوك الجمهور. فالمونتير في الإعلان هو </a:t>
            </a:r>
            <a:r>
              <a:rPr lang="ar-SA" b="1" dirty="0">
                <a:cs typeface="+mj-cs"/>
              </a:rPr>
              <a:t>مصمم بصري</a:t>
            </a:r>
            <a:r>
              <a:rPr lang="ar-SA" dirty="0">
                <a:cs typeface="+mj-cs"/>
              </a:rPr>
              <a:t> يتحكم في الإيقاع، ويختار اللحظات الأقوى، ويوظف الصوت والصورة واللون ليصنع رسالة قادرة على </a:t>
            </a:r>
            <a:r>
              <a:rPr lang="ar-SA" b="1" dirty="0">
                <a:cs typeface="+mj-cs"/>
              </a:rPr>
              <a:t>جذب الانتباه والتأثير العاطفي</a:t>
            </a:r>
            <a:r>
              <a:rPr lang="ar-SA" dirty="0">
                <a:cs typeface="+mj-cs"/>
              </a:rPr>
              <a:t> خلال ثوانٍ قليلة.</a:t>
            </a:r>
          </a:p>
          <a:p>
            <a:pPr algn="r" rtl="1">
              <a:lnSpc>
                <a:spcPct val="150000"/>
              </a:lnSpc>
            </a:pPr>
            <a:r>
              <a:rPr lang="ar-SA" dirty="0">
                <a:cs typeface="+mj-cs"/>
              </a:rPr>
              <a:t>واستعرضنا خلال المحاضرة المراحل المتسلسلة لعملية المونتاج الإعلاني، ابتداءً من </a:t>
            </a:r>
            <a:r>
              <a:rPr lang="ar-SA" b="1" dirty="0">
                <a:cs typeface="+mj-cs"/>
              </a:rPr>
              <a:t>تنظيم المواد الخام</a:t>
            </a:r>
            <a:r>
              <a:rPr lang="ar-SA" dirty="0">
                <a:cs typeface="+mj-cs"/>
              </a:rPr>
              <a:t>، مرورًا بـ </a:t>
            </a:r>
            <a:r>
              <a:rPr lang="ar-SA" b="1" dirty="0">
                <a:cs typeface="+mj-cs"/>
              </a:rPr>
              <a:t>المونتاج التفصيلي</a:t>
            </a:r>
            <a:r>
              <a:rPr lang="ar-SA" dirty="0">
                <a:cs typeface="+mj-cs"/>
              </a:rPr>
              <a:t> وإضافة المؤثرات، وصولًا إلى </a:t>
            </a:r>
            <a:r>
              <a:rPr lang="ar-SA" b="1" dirty="0">
                <a:cs typeface="+mj-cs"/>
              </a:rPr>
              <a:t>تصحيح وتدرج الألوان</a:t>
            </a:r>
            <a:r>
              <a:rPr lang="ar-SA" dirty="0">
                <a:cs typeface="+mj-cs"/>
              </a:rPr>
              <a:t> ثم </a:t>
            </a:r>
            <a:r>
              <a:rPr lang="ar-SA" b="1" dirty="0">
                <a:cs typeface="+mj-cs"/>
              </a:rPr>
              <a:t>التصدير والنشر</a:t>
            </a:r>
            <a:r>
              <a:rPr lang="ar-SA" dirty="0">
                <a:cs typeface="+mj-cs"/>
              </a:rPr>
              <a:t>. كما تناولنا المبادئ البصرية الأساسية مثل </a:t>
            </a:r>
            <a:r>
              <a:rPr lang="ar-SA" b="1" dirty="0">
                <a:cs typeface="+mj-cs"/>
              </a:rPr>
              <a:t>التوازن، التباين، التناغم، الحجم، المحاذاة، والتسلسل البصري</a:t>
            </a:r>
            <a:r>
              <a:rPr lang="ar-SA" dirty="0">
                <a:cs typeface="+mj-cs"/>
              </a:rPr>
              <a:t> باعتبارها أدوات تمنح الإعلان قوة وجاذبية ووضوحًا.</a:t>
            </a:r>
          </a:p>
          <a:p>
            <a:pPr algn="r" rtl="1">
              <a:lnSpc>
                <a:spcPct val="150000"/>
              </a:lnSpc>
            </a:pPr>
            <a:r>
              <a:rPr lang="ar-SA" dirty="0">
                <a:cs typeface="+mj-cs"/>
              </a:rPr>
              <a:t>إن فهم هذه المبادئ والتقنيات وتطبيقها بذكاء وابتكار يجعل المونتير قادرًا على تحويل فكرة بسيطة إلى </a:t>
            </a:r>
            <a:r>
              <a:rPr lang="ar-SA" b="1" dirty="0">
                <a:cs typeface="+mj-cs"/>
              </a:rPr>
              <a:t>محتوى مؤثر</a:t>
            </a:r>
            <a:r>
              <a:rPr lang="ar-SA" dirty="0">
                <a:cs typeface="+mj-cs"/>
              </a:rPr>
              <a:t> يبقى في ذاكرة الجمهور، ويحقق أهداف العلامة التجارية في عالم تنافسي سريع الإيقاع.</a:t>
            </a:r>
          </a:p>
          <a:p>
            <a:pPr algn="r" rtl="1">
              <a:lnSpc>
                <a:spcPct val="150000"/>
              </a:lnSpc>
            </a:pPr>
            <a:r>
              <a:rPr lang="ar-SA" dirty="0">
                <a:cs typeface="+mj-cs"/>
              </a:rPr>
              <a:t>وفي النهاية، يبقى </a:t>
            </a:r>
            <a:r>
              <a:rPr lang="ar-SA" b="1" dirty="0">
                <a:cs typeface="+mj-cs"/>
              </a:rPr>
              <a:t>الإبداع هو الأساس</a:t>
            </a:r>
            <a:r>
              <a:rPr lang="ar-SA" dirty="0">
                <a:cs typeface="+mj-cs"/>
              </a:rPr>
              <a:t>، ويظل المونتاج الإعلاني هو المساحة التي تتحول فيها الأفكار إلى </a:t>
            </a:r>
            <a:r>
              <a:rPr lang="ar-SA" b="1" dirty="0">
                <a:cs typeface="+mj-cs"/>
              </a:rPr>
              <a:t>تجربة بصرية تنبض بالحياة</a:t>
            </a:r>
            <a:r>
              <a:rPr lang="ar-SA" dirty="0">
                <a:cs typeface="+mj-cs"/>
              </a:rPr>
              <a:t> تُروى من خلال الصورة والصوت.</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30101"/>
    </mc:Choice>
    <mc:Fallback xmlns="">
      <p:transition advTm="301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61546" y="1335074"/>
            <a:ext cx="3320009" cy="24876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defRPr/>
            </a:pPr>
            <a:r>
              <a:rPr lang="ar-SA" sz="2400" b="1" dirty="0" smtClean="0">
                <a:solidFill>
                  <a:srgbClr val="00B0F0"/>
                </a:solidFill>
                <a:latin typeface="Simplified Arabic" panose="02020603050405020304" pitchFamily="18" charset="-78"/>
                <a:cs typeface="Simplified Arabic" panose="02020603050405020304" pitchFamily="18" charset="-78"/>
              </a:rPr>
              <a:t>المراجع  </a:t>
            </a:r>
            <a:endParaRPr kumimoji="0" lang="ar-EG" sz="2400" b="1" i="0" u="none" strike="noStrike" kern="1200" cap="none" spc="0" normalizeH="0" baseline="0" noProof="0" dirty="0">
              <a:ln>
                <a:noFill/>
              </a:ln>
              <a:solidFill>
                <a:srgbClr val="00B0F0"/>
              </a:solidFill>
              <a:effectLst/>
              <a:uLnTx/>
              <a:uFillTx/>
              <a:latin typeface="Simplified Arabic" panose="02020603050405020304" pitchFamily="18" charset="-78"/>
              <a:ea typeface="+mn-ea"/>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716390" y="2578908"/>
            <a:ext cx="8417320" cy="4247317"/>
          </a:xfrm>
          <a:prstGeom prst="rect">
            <a:avLst/>
          </a:prstGeom>
          <a:noFill/>
        </p:spPr>
        <p:txBody>
          <a:bodyPr wrap="square" rtlCol="0">
            <a:spAutoFit/>
          </a:bodyPr>
          <a:lstStyle/>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rPr>
              <a:t>أبو راوي، </a:t>
            </a:r>
            <a:r>
              <a:rPr lang="ar-SA" altLang="en-US" dirty="0" smtClean="0">
                <a:latin typeface="Arial" panose="020B0604020202020204" pitchFamily="34" charset="0"/>
              </a:rPr>
              <a:t>محمود</a:t>
            </a:r>
            <a:r>
              <a:rPr lang="en-US" altLang="en-US" dirty="0" smtClean="0">
                <a:latin typeface="Arial" panose="020B0604020202020204" pitchFamily="34" charset="0"/>
                <a:cs typeface="Arial" panose="020B0604020202020204" pitchFamily="34" charset="0"/>
              </a:rPr>
              <a:t> </a:t>
            </a:r>
            <a:r>
              <a:rPr lang="ar-SA" altLang="en-US" dirty="0" smtClean="0">
                <a:latin typeface="Arial" panose="020B0604020202020204" pitchFamily="34" charset="0"/>
              </a:rPr>
              <a:t>2018</a:t>
            </a:r>
            <a:r>
              <a:rPr lang="en-US" altLang="en-US" dirty="0" smtClean="0">
                <a:latin typeface="Arial" panose="020B0604020202020204" pitchFamily="34" charset="0"/>
                <a:cs typeface="Arial" panose="020B0604020202020204" pitchFamily="34" charset="0"/>
              </a:rPr>
              <a:t>. </a:t>
            </a:r>
            <a:r>
              <a:rPr lang="ar-SA" altLang="en-US" i="1" dirty="0">
                <a:latin typeface="Arial" panose="020B0604020202020204" pitchFamily="34" charset="0"/>
              </a:rPr>
              <a:t>أساسيات المونتاج التلفزيوني والسينمائي</a:t>
            </a:r>
            <a:r>
              <a:rPr lang="en-US" altLang="en-US" dirty="0">
                <a:latin typeface="Arial" panose="020B0604020202020204" pitchFamily="34" charset="0"/>
              </a:rPr>
              <a:t>. </a:t>
            </a:r>
            <a:r>
              <a:rPr lang="ar-SA" altLang="en-US" dirty="0">
                <a:latin typeface="Arial" panose="020B0604020202020204" pitchFamily="34" charset="0"/>
              </a:rPr>
              <a:t>دار الفكر العربي</a:t>
            </a:r>
            <a:r>
              <a:rPr lang="en-US" altLang="en-US" dirty="0">
                <a:latin typeface="Arial" panose="020B0604020202020204" pitchFamily="34" charset="0"/>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rPr>
              <a:t>الخطيب، </a:t>
            </a:r>
            <a:r>
              <a:rPr lang="ar-SA" altLang="en-US" dirty="0" smtClean="0">
                <a:latin typeface="Arial" panose="020B0604020202020204" pitchFamily="34" charset="0"/>
              </a:rPr>
              <a:t>سامر</a:t>
            </a:r>
            <a:r>
              <a:rPr lang="en-US" altLang="en-US" dirty="0" smtClean="0">
                <a:latin typeface="Arial" panose="020B0604020202020204" pitchFamily="34" charset="0"/>
                <a:cs typeface="Arial" panose="020B0604020202020204" pitchFamily="34" charset="0"/>
              </a:rPr>
              <a:t> </a:t>
            </a:r>
            <a:r>
              <a:rPr lang="ar-SA" altLang="en-US" dirty="0" smtClean="0">
                <a:latin typeface="Arial" panose="020B0604020202020204" pitchFamily="34" charset="0"/>
              </a:rPr>
              <a:t>2020</a:t>
            </a:r>
            <a:r>
              <a:rPr lang="en-US" altLang="en-US" dirty="0" smtClean="0">
                <a:latin typeface="Arial" panose="020B0604020202020204" pitchFamily="34" charset="0"/>
                <a:cs typeface="Arial" panose="020B0604020202020204" pitchFamily="34" charset="0"/>
              </a:rPr>
              <a:t> </a:t>
            </a:r>
            <a:r>
              <a:rPr lang="ar-SA" altLang="en-US" i="1" dirty="0">
                <a:latin typeface="Arial" panose="020B0604020202020204" pitchFamily="34" charset="0"/>
              </a:rPr>
              <a:t>تقنيات الإنتاج التلفزيوني</a:t>
            </a:r>
            <a:r>
              <a:rPr lang="en-US" altLang="en-US" dirty="0">
                <a:latin typeface="Arial" panose="020B0604020202020204" pitchFamily="34" charset="0"/>
              </a:rPr>
              <a:t>. </a:t>
            </a:r>
            <a:r>
              <a:rPr lang="ar-SA" altLang="en-US" dirty="0">
                <a:latin typeface="Arial" panose="020B0604020202020204" pitchFamily="34" charset="0"/>
              </a:rPr>
              <a:t>عمان: دار المسيرة</a:t>
            </a:r>
            <a:r>
              <a:rPr lang="en-US" altLang="en-US" dirty="0">
                <a:latin typeface="Arial" panose="020B0604020202020204" pitchFamily="34" charset="0"/>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rPr>
              <a:t>زغلول، </a:t>
            </a:r>
            <a:r>
              <a:rPr lang="ar-SA" altLang="en-US" dirty="0" smtClean="0">
                <a:latin typeface="Arial" panose="020B0604020202020204" pitchFamily="34" charset="0"/>
              </a:rPr>
              <a:t>أحمد </a:t>
            </a:r>
            <a:r>
              <a:rPr lang="ar-SA" altLang="en-US" dirty="0" smtClean="0">
                <a:latin typeface="Arial" panose="020B0604020202020204" pitchFamily="34" charset="0"/>
                <a:cs typeface="Arial" panose="020B0604020202020204" pitchFamily="34" charset="0"/>
              </a:rPr>
              <a:t>2019</a:t>
            </a:r>
            <a:r>
              <a:rPr lang="ar-SA" altLang="en-US" i="1" dirty="0">
                <a:latin typeface="Arial" panose="020B0604020202020204" pitchFamily="34" charset="0"/>
              </a:rPr>
              <a:t> ا</a:t>
            </a:r>
            <a:r>
              <a:rPr lang="ar-SA" altLang="en-US" i="1" dirty="0" smtClean="0">
                <a:latin typeface="Arial" panose="020B0604020202020204" pitchFamily="34" charset="0"/>
              </a:rPr>
              <a:t> لمؤثرات </a:t>
            </a:r>
            <a:r>
              <a:rPr lang="ar-SA" altLang="en-US" i="1" dirty="0">
                <a:latin typeface="Arial" panose="020B0604020202020204" pitchFamily="34" charset="0"/>
              </a:rPr>
              <a:t>البصرية في السينما الحديثة</a:t>
            </a:r>
            <a:r>
              <a:rPr lang="en-US" altLang="en-US" dirty="0">
                <a:latin typeface="Arial" panose="020B0604020202020204" pitchFamily="34" charset="0"/>
              </a:rPr>
              <a:t>. </a:t>
            </a:r>
            <a:r>
              <a:rPr lang="ar-SA" altLang="en-US" dirty="0">
                <a:latin typeface="Arial" panose="020B0604020202020204" pitchFamily="34" charset="0"/>
              </a:rPr>
              <a:t>القاهرة: دار النهضة</a:t>
            </a:r>
            <a:r>
              <a:rPr lang="en-US" altLang="en-US" dirty="0">
                <a:latin typeface="Arial" panose="020B0604020202020204" pitchFamily="34" charset="0"/>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en-US" altLang="en-US" dirty="0" err="1">
                <a:latin typeface="Arial" panose="020B0604020202020204" pitchFamily="34" charset="0"/>
              </a:rPr>
              <a:t>Bordwell</a:t>
            </a:r>
            <a:r>
              <a:rPr lang="en-US" altLang="en-US" dirty="0">
                <a:latin typeface="Arial" panose="020B0604020202020204" pitchFamily="34" charset="0"/>
              </a:rPr>
              <a:t>, D., &amp; Thompson, K. (2019). </a:t>
            </a:r>
            <a:r>
              <a:rPr lang="en-US" altLang="en-US" i="1" dirty="0">
                <a:latin typeface="Arial" panose="020B0604020202020204" pitchFamily="34" charset="0"/>
              </a:rPr>
              <a:t>Film Art: An Introduction</a:t>
            </a:r>
            <a:r>
              <a:rPr lang="en-US" altLang="en-US" dirty="0">
                <a:latin typeface="Arial" panose="020B0604020202020204" pitchFamily="34" charset="0"/>
              </a:rPr>
              <a:t> (12th ed.). McGraw-Hill</a:t>
            </a:r>
            <a:r>
              <a:rPr lang="en-US" altLang="en-US" dirty="0" smtClean="0">
                <a:latin typeface="Arial" panose="020B0604020202020204" pitchFamily="34" charset="0"/>
              </a:rPr>
              <a:t>.</a:t>
            </a:r>
            <a:endParaRPr lang="tr-TR" altLang="en-US" dirty="0" smtClean="0">
              <a:latin typeface="Arial" panose="020B0604020202020204" pitchFamily="34" charset="0"/>
            </a:endParaRPr>
          </a:p>
          <a:p>
            <a:pPr marL="285750" indent="-285750" algn="r" rtl="1" eaLnBrk="0" fontAlgn="base" hangingPunct="0">
              <a:lnSpc>
                <a:spcPct val="150000"/>
              </a:lnSpc>
              <a:spcBef>
                <a:spcPct val="0"/>
              </a:spcBef>
              <a:spcAft>
                <a:spcPct val="0"/>
              </a:spcAft>
              <a:buFont typeface="Arial" panose="020B0604020202020204" pitchFamily="34" charset="0"/>
              <a:buChar char="•"/>
            </a:pPr>
            <a:r>
              <a:rPr lang="en-US" dirty="0">
                <a:hlinkClick r:id="rId5"/>
              </a:rPr>
              <a:t>https://www.youtube.com/watch?v=o_yp2L4IQEo&amp;list=PLSh8xZzxAUlsLRScOeFoVCCFin_gFtxR6</a:t>
            </a:r>
            <a:r>
              <a:rPr lang="ar-SA" dirty="0"/>
              <a:t> </a:t>
            </a:r>
            <a:endParaRPr lang="ar-SA" dirty="0" smtClean="0"/>
          </a:p>
          <a:p>
            <a:pPr marL="285750" indent="-285750" algn="r" rtl="1" eaLnBrk="0" fontAlgn="base" hangingPunct="0">
              <a:lnSpc>
                <a:spcPct val="150000"/>
              </a:lnSpc>
              <a:spcBef>
                <a:spcPct val="0"/>
              </a:spcBef>
              <a:spcAft>
                <a:spcPct val="0"/>
              </a:spcAft>
              <a:buFont typeface="Arial" panose="020B0604020202020204" pitchFamily="34" charset="0"/>
              <a:buChar char="•"/>
            </a:pPr>
            <a:r>
              <a:rPr lang="en-US" dirty="0">
                <a:hlinkClick r:id="rId6"/>
              </a:rPr>
              <a:t>https://www.youtube.com/watch?v=PJLGyzggNZ8</a:t>
            </a:r>
            <a:r>
              <a:rPr lang="ar-SA" dirty="0"/>
              <a:t> </a:t>
            </a:r>
            <a:endParaRPr lang="en-US" dirty="0"/>
          </a:p>
          <a:p>
            <a:pPr marL="285750" indent="-285750" algn="r" rtl="1" eaLnBrk="0" fontAlgn="base" hangingPunct="0">
              <a:lnSpc>
                <a:spcPct val="150000"/>
              </a:lnSpc>
              <a:spcBef>
                <a:spcPct val="0"/>
              </a:spcBef>
              <a:spcAft>
                <a:spcPct val="0"/>
              </a:spcAft>
              <a:buFont typeface="Arial" panose="020B0604020202020204" pitchFamily="34" charset="0"/>
              <a:buChar char="•"/>
            </a:pPr>
            <a:endParaRPr lang="tr-TR" dirty="0"/>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tr-TR" altLang="en-US" dirty="0" smtClean="0">
                <a:latin typeface="Arial" panose="020B0604020202020204" pitchFamily="34" charset="0"/>
              </a:rPr>
              <a:t> </a:t>
            </a:r>
            <a:endParaRPr lang="en-US" altLang="en-US" dirty="0">
              <a:latin typeface="Arial" panose="020B0604020202020204" pitchFamily="34" charset="0"/>
            </a:endParaRPr>
          </a:p>
        </p:txBody>
      </p:sp>
      <p:sp>
        <p:nvSpPr>
          <p:cNvPr id="14" name="TextBox 13"/>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493676" y="1699898"/>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400" b="1" i="0" u="none" strike="noStrike" kern="1200" cap="none" spc="0" normalizeH="0" baseline="0" noProof="0" smtClean="0">
                <a:ln>
                  <a:noFill/>
                </a:ln>
                <a:solidFill>
                  <a:prstClr val="white"/>
                </a:solidFill>
                <a:effectLst/>
                <a:uLnTx/>
                <a:uFillTx/>
                <a:latin typeface="Tajawal Medium" panose="00000600000000000000" pitchFamily="2" charset="-78"/>
                <a:ea typeface="+mn-ea"/>
                <a:cs typeface="Tajawal Medium" panose="00000600000000000000" pitchFamily="2" charset="-78"/>
              </a:rPr>
              <a:t>8</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117962266"/>
      </p:ext>
    </p:extLst>
  </p:cSld>
  <p:clrMapOvr>
    <a:masterClrMapping/>
  </p:clrMapOvr>
  <mc:AlternateContent xmlns:mc="http://schemas.openxmlformats.org/markup-compatibility/2006" xmlns:p14="http://schemas.microsoft.com/office/powerpoint/2010/main">
    <mc:Choice Requires="p14">
      <p:transition p14:dur="0" advTm="30101"/>
    </mc:Choice>
    <mc:Fallback xmlns="">
      <p:transition advTm="301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8" name="Parallelogram 13"/>
          <p:cNvSpPr/>
          <p:nvPr/>
        </p:nvSpPr>
        <p:spPr>
          <a:xfrm rot="16200000" flipV="1">
            <a:off x="-1355388" y="432228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TextBox 8"/>
          <p:cNvSpPr txBox="1"/>
          <p:nvPr/>
        </p:nvSpPr>
        <p:spPr>
          <a:xfrm>
            <a:off x="73297" y="5565967"/>
            <a:ext cx="7398881" cy="684803"/>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defRPr/>
            </a:pPr>
            <a:r>
              <a:rPr lang="ar-SA" sz="2800" b="1" noProof="0" dirty="0" smtClean="0">
                <a:solidFill>
                  <a:schemeClr val="bg1"/>
                </a:solidFill>
                <a:latin typeface="A Soraya" panose="00000700000000000000" pitchFamily="2" charset="-78"/>
                <a:cs typeface="A Soraya" panose="00000700000000000000" pitchFamily="2" charset="-78"/>
              </a:rPr>
              <a:t>شكراً  لحضوركم</a:t>
            </a:r>
            <a:endParaRPr kumimoji="0" lang="ar-SA" sz="2800" b="1" i="0" u="none" strike="noStrike" kern="1200" cap="none" spc="0" normalizeH="0" baseline="0" noProof="0" dirty="0">
              <a:ln>
                <a:noFill/>
              </a:ln>
              <a:solidFill>
                <a:schemeClr val="bg1"/>
              </a:solidFill>
              <a:effectLst/>
              <a:uLnTx/>
              <a:uFillTx/>
              <a:latin typeface="A Soraya" panose="00000700000000000000" pitchFamily="2" charset="-78"/>
              <a:cs typeface="A Soraya"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p14:dur="0" advTm="15831"/>
    </mc:Choice>
    <mc:Fallback xmlns="">
      <p:transition advTm="15831"/>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2"/>
</p:tagLst>
</file>

<file path=ppt/tags/tag2.xml><?xml version="1.0" encoding="utf-8"?>
<p:tagLst xmlns:a="http://schemas.openxmlformats.org/drawingml/2006/main" xmlns:r="http://schemas.openxmlformats.org/officeDocument/2006/relationships" xmlns:p="http://schemas.openxmlformats.org/presentationml/2006/main">
  <p:tag name="TIMING" val="|2.7"/>
</p:tagLst>
</file>

<file path=ppt/tags/tag3.xml><?xml version="1.0" encoding="utf-8"?>
<p:tagLst xmlns:a="http://schemas.openxmlformats.org/drawingml/2006/main" xmlns:r="http://schemas.openxmlformats.org/officeDocument/2006/relationships" xmlns:p="http://schemas.openxmlformats.org/presentationml/2006/main">
  <p:tag name="TIMING" val="|15.8"/>
</p:tagLst>
</file>

<file path=ppt/tags/tag4.xml><?xml version="1.0" encoding="utf-8"?>
<p:tagLst xmlns:a="http://schemas.openxmlformats.org/drawingml/2006/main" xmlns:r="http://schemas.openxmlformats.org/officeDocument/2006/relationships" xmlns:p="http://schemas.openxmlformats.org/presentationml/2006/main">
  <p:tag name="TIMING" val="|2"/>
</p:tagLst>
</file>

<file path=ppt/tags/tag5.xml><?xml version="1.0" encoding="utf-8"?>
<p:tagLst xmlns:a="http://schemas.openxmlformats.org/drawingml/2006/main" xmlns:r="http://schemas.openxmlformats.org/officeDocument/2006/relationships" xmlns:p="http://schemas.openxmlformats.org/presentationml/2006/main">
  <p:tag name="TIMING" val="|2"/>
</p:tagLst>
</file>

<file path=ppt/tags/tag6.xml><?xml version="1.0" encoding="utf-8"?>
<p:tagLst xmlns:a="http://schemas.openxmlformats.org/drawingml/2006/main" xmlns:r="http://schemas.openxmlformats.org/officeDocument/2006/relationships" xmlns:p="http://schemas.openxmlformats.org/presentationml/2006/main">
  <p:tag name="TIMING" val="|8.5"/>
</p:tagLst>
</file>

<file path=ppt/tags/tag7.xml><?xml version="1.0" encoding="utf-8"?>
<p:tagLst xmlns:a="http://schemas.openxmlformats.org/drawingml/2006/main" xmlns:r="http://schemas.openxmlformats.org/officeDocument/2006/relationships" xmlns:p="http://schemas.openxmlformats.org/presentationml/2006/main">
  <p:tag name="TIMING" val="|15.8"/>
</p:tagLst>
</file>

<file path=ppt/tags/tag8.xml><?xml version="1.0" encoding="utf-8"?>
<p:tagLst xmlns:a="http://schemas.openxmlformats.org/drawingml/2006/main" xmlns:r="http://schemas.openxmlformats.org/officeDocument/2006/relationships" xmlns:p="http://schemas.openxmlformats.org/presentationml/2006/main">
  <p:tag name="TIMING" val="|2.4"/>
</p:tagLst>
</file>

<file path=ppt/tags/tag9.xml><?xml version="1.0" encoding="utf-8"?>
<p:tagLst xmlns:a="http://schemas.openxmlformats.org/drawingml/2006/main" xmlns:r="http://schemas.openxmlformats.org/officeDocument/2006/relationships" xmlns:p="http://schemas.openxmlformats.org/presentationml/2006/main">
  <p:tag name="TIMING" val="|1"/>
</p:tagLst>
</file>

<file path=ppt/tags/tag10.xml><?xml version="1.0" encoding="utf-8"?>
<p:tagLst xmlns:a="http://schemas.openxmlformats.org/drawingml/2006/main" xmlns:r="http://schemas.openxmlformats.org/officeDocument/2006/relationships" xmlns:p="http://schemas.openxmlformats.org/presentationml/2006/main">
  <p:tag name="TIMING" val="|1"/>
</p:tagLst>
</file>

<file path=ppt/tags/tag11.xml><?xml version="1.0" encoding="utf-8"?>
<p:tagLst xmlns:a="http://schemas.openxmlformats.org/drawingml/2006/main" xmlns:r="http://schemas.openxmlformats.org/officeDocument/2006/relationships" xmlns:p="http://schemas.openxmlformats.org/presentationml/2006/main">
  <p:tag name="TIMING" val="|1"/>
</p:tagLst>
</file>

<file path=ppt/tags/tag12.xml><?xml version="1.0" encoding="utf-8"?>
<p:tagLst xmlns:a="http://schemas.openxmlformats.org/drawingml/2006/main" xmlns:r="http://schemas.openxmlformats.org/officeDocument/2006/relationships" xmlns:p="http://schemas.openxmlformats.org/presentationml/2006/main">
  <p:tag name="TIMING" val="|8.1"/>
</p:tagLst>
</file>

<file path=ppt/tags/tag13.xml><?xml version="1.0" encoding="utf-8"?>
<p:tagLst xmlns:a="http://schemas.openxmlformats.org/drawingml/2006/main" xmlns:r="http://schemas.openxmlformats.org/officeDocument/2006/relationships" xmlns:p="http://schemas.openxmlformats.org/presentationml/2006/main">
  <p:tag name="TIMING" val="|5.4|1.5|77.2|25.5|32.8|39.4|37.8|26.8|56.2"/>
</p:tagLst>
</file>

<file path=ppt/tags/tag14.xml><?xml version="1.0" encoding="utf-8"?>
<p:tagLst xmlns:a="http://schemas.openxmlformats.org/drawingml/2006/main" xmlns:r="http://schemas.openxmlformats.org/officeDocument/2006/relationships" xmlns:p="http://schemas.openxmlformats.org/presentationml/2006/main">
  <p:tag name="TIMING" val="|0.5"/>
</p:tagLst>
</file>

<file path=ppt/tags/tag15.xml><?xml version="1.0" encoding="utf-8"?>
<p:tagLst xmlns:a="http://schemas.openxmlformats.org/drawingml/2006/main" xmlns:r="http://schemas.openxmlformats.org/officeDocument/2006/relationships" xmlns:p="http://schemas.openxmlformats.org/presentationml/2006/main">
  <p:tag name="TIMING" val="|0.5"/>
</p:tagLst>
</file>

<file path=ppt/tags/tag16.xml><?xml version="1.0" encoding="utf-8"?>
<p:tagLst xmlns:a="http://schemas.openxmlformats.org/drawingml/2006/main" xmlns:r="http://schemas.openxmlformats.org/officeDocument/2006/relationships" xmlns:p="http://schemas.openxmlformats.org/presentationml/2006/main">
  <p:tag name="TIMING" val="|1"/>
</p:tagLst>
</file>

<file path=ppt/tags/tag17.xml><?xml version="1.0" encoding="utf-8"?>
<p:tagLst xmlns:a="http://schemas.openxmlformats.org/drawingml/2006/main" xmlns:r="http://schemas.openxmlformats.org/officeDocument/2006/relationships" xmlns:p="http://schemas.openxmlformats.org/presentationml/2006/main">
  <p:tag name="TIMING" val="|1"/>
</p:tagLst>
</file>

<file path=ppt/tags/tag18.xml><?xml version="1.0" encoding="utf-8"?>
<p:tagLst xmlns:a="http://schemas.openxmlformats.org/drawingml/2006/main" xmlns:r="http://schemas.openxmlformats.org/officeDocument/2006/relationships" xmlns:p="http://schemas.openxmlformats.org/presentationml/2006/main">
  <p:tag name="TIMING" val="|1"/>
</p:tagLst>
</file>

<file path=ppt/tags/tag19.xml><?xml version="1.0" encoding="utf-8"?>
<p:tagLst xmlns:a="http://schemas.openxmlformats.org/drawingml/2006/main" xmlns:r="http://schemas.openxmlformats.org/officeDocument/2006/relationships" xmlns:p="http://schemas.openxmlformats.org/presentationml/2006/main">
  <p:tag name="TIMING" val="|0.8|2.5"/>
</p:tagLst>
</file>

<file path=ppt/tags/tag20.xml><?xml version="1.0" encoding="utf-8"?>
<p:tagLst xmlns:a="http://schemas.openxmlformats.org/drawingml/2006/main" xmlns:r="http://schemas.openxmlformats.org/officeDocument/2006/relationships" xmlns:p="http://schemas.openxmlformats.org/presentationml/2006/main">
  <p:tag name="TIMING" val="|0.8|2.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2262c286379a549d878d6bf2d33b56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bf670458bf6d37f41c03f5afe839c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3556442-42DD-46F4-8690-64BF1B409173}"/>
</file>

<file path=customXml/itemProps2.xml><?xml version="1.0" encoding="utf-8"?>
<ds:datastoreItem xmlns:ds="http://schemas.openxmlformats.org/officeDocument/2006/customXml" ds:itemID="{78F489A2-DBD6-4160-9924-B654DB4B86E9}">
  <ds:schemaRefs/>
</ds:datastoreItem>
</file>

<file path=customXml/itemProps3.xml><?xml version="1.0" encoding="utf-8"?>
<ds:datastoreItem xmlns:ds="http://schemas.openxmlformats.org/officeDocument/2006/customXml" ds:itemID="{E43B2208-52EF-42CA-B965-3CB7DCC87174}">
  <ds:schemaRefs/>
</ds:datastoreItem>
</file>

<file path=docProps/app.xml><?xml version="1.0" encoding="utf-8"?>
<Properties xmlns="http://schemas.openxmlformats.org/officeDocument/2006/extended-properties" xmlns:vt="http://schemas.openxmlformats.org/officeDocument/2006/docPropsVTypes">
  <TotalTime>1254</TotalTime>
  <Words>2707</Words>
  <Application>Microsoft Office PowerPoint</Application>
  <PresentationFormat>Widescreen</PresentationFormat>
  <Paragraphs>329</Paragraphs>
  <Slides>40</Slides>
  <Notes>32</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40</vt:i4>
      </vt:variant>
    </vt:vector>
  </HeadingPairs>
  <TitlesOfParts>
    <vt:vector size="55" baseType="lpstr">
      <vt:lpstr>A Soraya</vt:lpstr>
      <vt:lpstr>Abd Elrady Pro</vt:lpstr>
      <vt:lpstr>Alexandria</vt:lpstr>
      <vt:lpstr>Arial</vt:lpstr>
      <vt:lpstr>Arial Black</vt:lpstr>
      <vt:lpstr>Calibri</vt:lpstr>
      <vt:lpstr>Calibri Light</vt:lpstr>
      <vt:lpstr>Candara Light</vt:lpstr>
      <vt:lpstr>Roboto Light</vt:lpstr>
      <vt:lpstr>Simplified Arabic</vt:lpstr>
      <vt:lpstr>Tajawal Medium</vt:lpstr>
      <vt:lpstr>The Year of Handicrafts Black</vt:lpstr>
      <vt:lpstr>Times New Roman</vt:lpstr>
      <vt:lpstr>Wide Latin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602</cp:revision>
  <dcterms:created xsi:type="dcterms:W3CDTF">2023-04-29T09:08:00Z</dcterms:created>
  <dcterms:modified xsi:type="dcterms:W3CDTF">2025-11-16T10:33:06Z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ICV">
    <vt:lpwstr>99C2C1F062734C2182AD0C8EE1322D91_12</vt:lpwstr>
  </property>
  <property fmtid="{D5CDD505-2E9C-101B-9397-08002B2CF9AE}" pid="4" name="KSOProductBuildVer">
    <vt:lpwstr>1033-12.2.0.23131</vt:lpwstr>
  </property>
  <property fmtid="{D5CDD505-2E9C-101B-9397-08002B2CF9AE}" pid="5" name="MediaServiceImageTags">
    <vt:lpwstr/>
  </property>
</Properties>
</file>