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9" r:id="rId4"/>
    <p:sldId id="260" r:id="rId5"/>
    <p:sldId id="261" r:id="rId6"/>
    <p:sldId id="262" r:id="rId7"/>
    <p:sldId id="263" r:id="rId8"/>
    <p:sldId id="264"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72" d="100"/>
          <a:sy n="72" d="100"/>
        </p:scale>
        <p:origin x="534"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3/19/2021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E7202-C24A-405A-810F-542AFA19DF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74E2354-2BA2-4E43-8416-EB20D22B053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D05BCA2-3B3E-4CCE-84EE-0222D708FDBC}"/>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5" name="Footer Placeholder 4">
            <a:extLst>
              <a:ext uri="{FF2B5EF4-FFF2-40B4-BE49-F238E27FC236}">
                <a16:creationId xmlns:a16="http://schemas.microsoft.com/office/drawing/2014/main" id="{D4A390B3-0B5C-4061-A898-CBE0DCF1D4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2234280-80F0-4379-849F-491C01FB9D95}"/>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0880883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6D912-7153-4EA3-AEAA-B22B789E743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F53B76C-DD74-44A6-ADDC-67C1F776A5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32A288B-33E2-4E74-892C-17A1E1B3409D}"/>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5" name="Footer Placeholder 4">
            <a:extLst>
              <a:ext uri="{FF2B5EF4-FFF2-40B4-BE49-F238E27FC236}">
                <a16:creationId xmlns:a16="http://schemas.microsoft.com/office/drawing/2014/main" id="{030129B1-FF0D-44CB-9440-52919715D9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FCB326-E3A4-4870-A441-884E868808CB}"/>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848446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968871-501E-434F-87F4-A5B872B27F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3450931-47D5-4903-8E7E-5C84D88C8D2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6F13A19-0375-4DC5-B82B-C8137136300D}"/>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5" name="Footer Placeholder 4">
            <a:extLst>
              <a:ext uri="{FF2B5EF4-FFF2-40B4-BE49-F238E27FC236}">
                <a16:creationId xmlns:a16="http://schemas.microsoft.com/office/drawing/2014/main" id="{E98C933E-3E38-4863-B8ED-A99FA66EAF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B8F21D-F41B-4584-97AA-DBC55F01FCA3}"/>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9831374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D4183-95D6-4D56-BCE8-7C6FAE45873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C2807A-A36C-4505-B5E5-FBFEB025584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52D101-A108-4DF0-827F-8A65417AD2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971D6-0907-4790-A436-A1D3DA152FDE}"/>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6" name="Footer Placeholder 5">
            <a:extLst>
              <a:ext uri="{FF2B5EF4-FFF2-40B4-BE49-F238E27FC236}">
                <a16:creationId xmlns:a16="http://schemas.microsoft.com/office/drawing/2014/main" id="{6CBA6C3A-5FC8-41D1-AB7B-13F0E2FA1C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94D5AB-99DD-4E0B-B0D9-46C1B93D4C4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782136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1EF48-82C3-4922-B2B8-9D50C69EF29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759A3-7144-41D3-ABBC-5BE28CF513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A8A8454-8F31-412A-B506-B5DDB0ECEF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76AEFCA-019C-47F2-9BCF-29A4A051B1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382D287-0B4A-49CB-A6AA-209BD2714D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DA218E-B8C0-4054-B69D-124C8284BAC7}"/>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8" name="Footer Placeholder 7">
            <a:extLst>
              <a:ext uri="{FF2B5EF4-FFF2-40B4-BE49-F238E27FC236}">
                <a16:creationId xmlns:a16="http://schemas.microsoft.com/office/drawing/2014/main" id="{204440AD-84BA-42C7-85A7-4BADC5B7423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1BFEA18-9034-4A00-A55E-B0FB5DD85F3D}"/>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53128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DFABE-5999-40A3-A533-A4ADA05633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A849147-3517-445A-B7D5-DB84774AE89B}"/>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4" name="Footer Placeholder 3">
            <a:extLst>
              <a:ext uri="{FF2B5EF4-FFF2-40B4-BE49-F238E27FC236}">
                <a16:creationId xmlns:a16="http://schemas.microsoft.com/office/drawing/2014/main" id="{CE71B01E-D0AC-4A79-B904-19F94C9A13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8F84A58-4AC1-4B37-86CB-8F8882E444C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8710805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4F7C19-A60E-478F-8DA7-CA4A2BCA4519}"/>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3" name="Footer Placeholder 2">
            <a:extLst>
              <a:ext uri="{FF2B5EF4-FFF2-40B4-BE49-F238E27FC236}">
                <a16:creationId xmlns:a16="http://schemas.microsoft.com/office/drawing/2014/main" id="{437D0217-E05D-489F-B94E-19906B18F3B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B985CA-F065-417C-AFC1-99E1F655C3DC}"/>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3068814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D9682-1865-4041-B113-104296DF77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3D8CD68-5A6D-4C03-BEAA-99F0B69140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975D285-155E-4826-AFA2-AA8693D0CD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7ED01A-8F7E-491A-B652-82C83955ADF2}"/>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6" name="Footer Placeholder 5">
            <a:extLst>
              <a:ext uri="{FF2B5EF4-FFF2-40B4-BE49-F238E27FC236}">
                <a16:creationId xmlns:a16="http://schemas.microsoft.com/office/drawing/2014/main" id="{87CBBE4C-2516-4837-8C2D-C8C1F4D658C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71EA7E-6A84-490D-B872-140B79470FC8}"/>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5085132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566D-3855-4D17-8792-7DDDB5CDD5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E3F0BC8-303D-456B-81C0-1766C886C0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3286E16-153A-4E6F-8BE4-4D73008A80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4BC6740-453E-45E8-81A6-DC19F01C9B41}"/>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6" name="Footer Placeholder 5">
            <a:extLst>
              <a:ext uri="{FF2B5EF4-FFF2-40B4-BE49-F238E27FC236}">
                <a16:creationId xmlns:a16="http://schemas.microsoft.com/office/drawing/2014/main" id="{77C67665-5682-4927-BE38-66F7E476A4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6FB689-4A95-4844-A908-AC49D071B77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515599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0EA88-3812-4453-BD49-D1FACACE43B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AA5E71A-233E-473A-9F66-23DC6D03F72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6294C4-7B1C-4F25-B170-A85E878EAE67}"/>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5" name="Footer Placeholder 4">
            <a:extLst>
              <a:ext uri="{FF2B5EF4-FFF2-40B4-BE49-F238E27FC236}">
                <a16:creationId xmlns:a16="http://schemas.microsoft.com/office/drawing/2014/main" id="{8DE20053-4960-493C-A27E-5890F3F5B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B417758-1FD5-43B9-AD89-32B311EB28E1}"/>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31229792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4E7FB7A-152C-4530-B3D2-5D03DC0E81C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BFE2C7A-6A64-45B4-8A24-46023F6F6A1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5836CBE-4620-455A-9A7E-1B8C7E50869D}"/>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5" name="Footer Placeholder 4">
            <a:extLst>
              <a:ext uri="{FF2B5EF4-FFF2-40B4-BE49-F238E27FC236}">
                <a16:creationId xmlns:a16="http://schemas.microsoft.com/office/drawing/2014/main" id="{A7CFA33C-52E4-4197-8C01-C79015EBA67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84AE7C-4139-4BE1-BE91-BA2F5215D746}"/>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14806459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46B2E-99B2-49CC-ABE7-01CD7856935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3E74B7F-F0D8-4B96-90B7-ED61415499C6}"/>
              </a:ext>
            </a:extLst>
          </p:cNvPr>
          <p:cNvSpPr>
            <a:spLocks noGrp="1"/>
          </p:cNvSpPr>
          <p:nvPr>
            <p:ph type="dt" sz="half" idx="10"/>
          </p:nvPr>
        </p:nvSpPr>
        <p:spPr/>
        <p:txBody>
          <a:bodyPr/>
          <a:lstStyle/>
          <a:p>
            <a:fld id="{7CCF6F72-960A-433F-BF68-84DAB32B2365}" type="datetimeFigureOut">
              <a:rPr lang="en-US" smtClean="0"/>
              <a:t>3/19/2021</a:t>
            </a:fld>
            <a:endParaRPr lang="en-US"/>
          </a:p>
        </p:txBody>
      </p:sp>
      <p:sp>
        <p:nvSpPr>
          <p:cNvPr id="4" name="Footer Placeholder 3">
            <a:extLst>
              <a:ext uri="{FF2B5EF4-FFF2-40B4-BE49-F238E27FC236}">
                <a16:creationId xmlns:a16="http://schemas.microsoft.com/office/drawing/2014/main" id="{CDA376C3-8655-48FE-AFCD-C78A384A27C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B36C53F-683F-4AC6-823F-84B0E7116847}"/>
              </a:ext>
            </a:extLst>
          </p:cNvPr>
          <p:cNvSpPr>
            <a:spLocks noGrp="1"/>
          </p:cNvSpPr>
          <p:nvPr>
            <p:ph type="sldNum" sz="quarter" idx="12"/>
          </p:nvPr>
        </p:nvSpPr>
        <p:spPr/>
        <p:txBody>
          <a:bodyPr/>
          <a:lstStyle/>
          <a:p>
            <a:fld id="{E3566C2C-C01B-4189-85C5-0FF2309774C1}" type="slidenum">
              <a:rPr lang="en-US" smtClean="0"/>
              <a:t>‹#›</a:t>
            </a:fld>
            <a:endParaRPr lang="en-US"/>
          </a:p>
        </p:txBody>
      </p:sp>
    </p:spTree>
    <p:extLst>
      <p:ext uri="{BB962C8B-B14F-4D97-AF65-F5344CB8AC3E}">
        <p14:creationId xmlns:p14="http://schemas.microsoft.com/office/powerpoint/2010/main" val="2533189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3/19/2021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D9C770-59A4-4620-94A3-65C266158E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F84FC0A-8CDE-4155-9EF9-AB0ED034CDE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24BED6-0B21-406B-B5CB-53D440230E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CF6F72-960A-433F-BF68-84DAB32B2365}" type="datetimeFigureOut">
              <a:rPr lang="en-US" smtClean="0"/>
              <a:t>3/19/2021</a:t>
            </a:fld>
            <a:endParaRPr lang="en-US"/>
          </a:p>
        </p:txBody>
      </p:sp>
      <p:sp>
        <p:nvSpPr>
          <p:cNvPr id="5" name="Footer Placeholder 4">
            <a:extLst>
              <a:ext uri="{FF2B5EF4-FFF2-40B4-BE49-F238E27FC236}">
                <a16:creationId xmlns:a16="http://schemas.microsoft.com/office/drawing/2014/main" id="{57744EBF-6CF9-40EB-99C5-1BECD9B572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971CCB5-7CC5-4ECC-A5CF-91DFD370E9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3566C2C-C01B-4189-85C5-0FF2309774C1}" type="slidenum">
              <a:rPr lang="en-US" smtClean="0"/>
              <a:t>‹#›</a:t>
            </a:fld>
            <a:endParaRPr lang="en-US"/>
          </a:p>
        </p:txBody>
      </p:sp>
    </p:spTree>
    <p:extLst>
      <p:ext uri="{BB962C8B-B14F-4D97-AF65-F5344CB8AC3E}">
        <p14:creationId xmlns:p14="http://schemas.microsoft.com/office/powerpoint/2010/main" val="20750196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b="1" dirty="0">
                <a:solidFill>
                  <a:schemeClr val="bg1"/>
                </a:solidFill>
                <a:latin typeface="+mn-lt"/>
              </a:rPr>
              <a:t>Loss control</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8</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PMG510</a:t>
            </a:r>
          </a:p>
          <a:p>
            <a:pPr algn="l"/>
            <a:r>
              <a:rPr lang="en-US" b="1" dirty="0">
                <a:solidFill>
                  <a:schemeClr val="bg1">
                    <a:lumMod val="95000"/>
                  </a:schemeClr>
                </a:solidFill>
              </a:rPr>
              <a:t>Project Risk Management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likelihood</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likelihood indicates how often a risk is expected to materialize.</a:t>
            </a:r>
          </a:p>
          <a:p>
            <a:pPr algn="just">
              <a:tabLst>
                <a:tab pos="184150" algn="l"/>
              </a:tabLst>
            </a:pPr>
            <a:r>
              <a:rPr lang="en-US" sz="2900" dirty="0"/>
              <a:t>Risk likelihood can be determined on an inherent basis for any particular risk, or can be determined at the current level of risk, paying regard to the control measures that are in place.</a:t>
            </a:r>
          </a:p>
          <a:p>
            <a:pPr algn="just">
              <a:tabLst>
                <a:tab pos="184150" algn="l"/>
              </a:tabLst>
            </a:pPr>
            <a:r>
              <a:rPr lang="en-US" sz="2900" dirty="0"/>
              <a:t>For hazard risks, previous history may be a good indication of how likely the risk is to occur.</a:t>
            </a:r>
          </a:p>
        </p:txBody>
      </p:sp>
    </p:spTree>
    <p:extLst>
      <p:ext uri="{BB962C8B-B14F-4D97-AF65-F5344CB8AC3E}">
        <p14:creationId xmlns:p14="http://schemas.microsoft.com/office/powerpoint/2010/main" val="2114470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likelihood</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An example of a control measure that has an effect on the magnitude of the risk but may have no effect on its likelihood is the use of seat belts in cars.</a:t>
            </a:r>
          </a:p>
          <a:p>
            <a:pPr algn="just">
              <a:tabLst>
                <a:tab pos="184150" algn="l"/>
              </a:tabLst>
            </a:pPr>
            <a:endParaRPr lang="en-US" sz="2900" dirty="0"/>
          </a:p>
        </p:txBody>
      </p:sp>
    </p:spTree>
    <p:extLst>
      <p:ext uri="{BB962C8B-B14F-4D97-AF65-F5344CB8AC3E}">
        <p14:creationId xmlns:p14="http://schemas.microsoft.com/office/powerpoint/2010/main" val="26308823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Risk magnitude</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Reducing the magnitude of a hazard risk is very important. For hazard risks, magnitude is often referred to as the inherent severity of the risk should it materialize.</a:t>
            </a:r>
          </a:p>
          <a:p>
            <a:pPr algn="just">
              <a:tabLst>
                <a:tab pos="184150" algn="l"/>
              </a:tabLst>
            </a:pPr>
            <a:r>
              <a:rPr lang="en-US" sz="2900" dirty="0"/>
              <a:t>Reduction in overall hazard risk severity will be achieved by reducing both the impact and consequences when the adverse event occurs.</a:t>
            </a:r>
          </a:p>
          <a:p>
            <a:pPr algn="just">
              <a:tabLst>
                <a:tab pos="184150" algn="l"/>
              </a:tabLst>
            </a:pPr>
            <a:endParaRPr lang="en-US" sz="2900" dirty="0"/>
          </a:p>
        </p:txBody>
      </p:sp>
    </p:spTree>
    <p:extLst>
      <p:ext uri="{BB962C8B-B14F-4D97-AF65-F5344CB8AC3E}">
        <p14:creationId xmlns:p14="http://schemas.microsoft.com/office/powerpoint/2010/main" val="534534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Hazard risks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range of hazard risks where reducing the magnitude of the adverse event is important will include fraud, health and safety, property protection and efficient operation of IT systems, as well as incidents with the potential to cause damage to reputation.</a:t>
            </a:r>
          </a:p>
          <a:p>
            <a:pPr algn="just">
              <a:tabLst>
                <a:tab pos="184150" algn="l"/>
              </a:tabLst>
            </a:pPr>
            <a:r>
              <a:rPr lang="en-US" sz="2900" dirty="0"/>
              <a:t>When hazard risks materialize, actions need to be taken to reduce the magnitude of the event, as well as mitigate the impact and consequences.</a:t>
            </a:r>
          </a:p>
          <a:p>
            <a:pPr algn="just">
              <a:tabLst>
                <a:tab pos="184150" algn="l"/>
              </a:tabLst>
            </a:pPr>
            <a:endParaRPr lang="en-US" sz="2900" dirty="0"/>
          </a:p>
        </p:txBody>
      </p:sp>
    </p:spTree>
    <p:extLst>
      <p:ext uri="{BB962C8B-B14F-4D97-AF65-F5344CB8AC3E}">
        <p14:creationId xmlns:p14="http://schemas.microsoft.com/office/powerpoint/2010/main" val="36494361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Hazard risks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8A4B59F4-CB4B-4A62-8B69-C5722CBFC1BF}"/>
              </a:ext>
            </a:extLst>
          </p:cNvPr>
          <p:cNvPicPr>
            <a:picLocks noChangeAspect="1"/>
          </p:cNvPicPr>
          <p:nvPr/>
        </p:nvPicPr>
        <p:blipFill rotWithShape="1">
          <a:blip r:embed="rId3">
            <a:extLst>
              <a:ext uri="{28A0092B-C50C-407E-A947-70E740481C1C}">
                <a14:useLocalDpi xmlns:a14="http://schemas.microsoft.com/office/drawing/2010/main" val="0"/>
              </a:ext>
            </a:extLst>
          </a:blip>
          <a:srcRect b="15522"/>
          <a:stretch/>
        </p:blipFill>
        <p:spPr>
          <a:xfrm>
            <a:off x="504305" y="1710915"/>
            <a:ext cx="9021434" cy="4796422"/>
          </a:xfrm>
          <a:prstGeom prst="rect">
            <a:avLst/>
          </a:prstGeom>
        </p:spPr>
      </p:pic>
    </p:spTree>
    <p:extLst>
      <p:ext uri="{BB962C8B-B14F-4D97-AF65-F5344CB8AC3E}">
        <p14:creationId xmlns:p14="http://schemas.microsoft.com/office/powerpoint/2010/main" val="10015065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Hazard risks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9" name="Picture 8">
            <a:extLst>
              <a:ext uri="{FF2B5EF4-FFF2-40B4-BE49-F238E27FC236}">
                <a16:creationId xmlns:a16="http://schemas.microsoft.com/office/drawing/2014/main" id="{CB7EB8BF-38B0-4B94-BE02-470F67B223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9756" y="2348476"/>
            <a:ext cx="9050013" cy="3305636"/>
          </a:xfrm>
          <a:prstGeom prst="rect">
            <a:avLst/>
          </a:prstGeom>
        </p:spPr>
      </p:pic>
    </p:spTree>
    <p:extLst>
      <p:ext uri="{BB962C8B-B14F-4D97-AF65-F5344CB8AC3E}">
        <p14:creationId xmlns:p14="http://schemas.microsoft.com/office/powerpoint/2010/main" val="24816191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Hazard risks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Although the main focus of managing hazard risks will be on loss prevention, successful management of hazard risks </a:t>
            </a:r>
            <a:r>
              <a:rPr lang="en-US" sz="2900" dirty="0">
                <a:solidFill>
                  <a:srgbClr val="FF0000"/>
                </a:solidFill>
              </a:rPr>
              <a:t>must also include consideration of damage limitation and cost containment</a:t>
            </a:r>
            <a:r>
              <a:rPr lang="en-US" sz="2900" dirty="0"/>
              <a:t>.</a:t>
            </a:r>
          </a:p>
          <a:p>
            <a:pPr algn="just">
              <a:tabLst>
                <a:tab pos="184150" algn="l"/>
              </a:tabLst>
            </a:pPr>
            <a:r>
              <a:rPr lang="en-US" sz="2900" dirty="0"/>
              <a:t>An integrated approach to loss control is important because it will enable the organization to control both the likelihood and impact when a hazard risk materializes. In fact, loss control should be considered to be loss prevention plus damage limitation plus cost containment.</a:t>
            </a:r>
          </a:p>
          <a:p>
            <a:pPr algn="just">
              <a:tabLst>
                <a:tab pos="184150" algn="l"/>
              </a:tabLst>
            </a:pPr>
            <a:endParaRPr lang="en-US" sz="2900" dirty="0"/>
          </a:p>
        </p:txBody>
      </p:sp>
    </p:spTree>
    <p:extLst>
      <p:ext uri="{BB962C8B-B14F-4D97-AF65-F5344CB8AC3E}">
        <p14:creationId xmlns:p14="http://schemas.microsoft.com/office/powerpoint/2010/main" val="64382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Hazard risks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Although the most important component of loss control is loss prevention, hazard risks can materialize despite the best efforts of organizations. Adequate assessment of hazard risks is vital, so that appropriate pre-planning of during-the-loss and post-loss actions can be undertaken.</a:t>
            </a:r>
          </a:p>
          <a:p>
            <a:pPr algn="just">
              <a:tabLst>
                <a:tab pos="184150" algn="l"/>
              </a:tabLst>
            </a:pPr>
            <a:r>
              <a:rPr lang="en-US" sz="2900" dirty="0"/>
              <a:t>Plans should be in place to ensure that the damage caused by the incident is kept to a </a:t>
            </a:r>
            <a:r>
              <a:rPr lang="en-US" sz="2900" dirty="0">
                <a:solidFill>
                  <a:srgbClr val="FF0000"/>
                </a:solidFill>
              </a:rPr>
              <a:t>minimum</a:t>
            </a:r>
            <a:r>
              <a:rPr lang="en-US" sz="2900" dirty="0"/>
              <a:t> and the cost consequences of the event are also tightly </a:t>
            </a:r>
            <a:r>
              <a:rPr lang="en-US" sz="2900" dirty="0">
                <a:solidFill>
                  <a:srgbClr val="FF0000"/>
                </a:solidFill>
              </a:rPr>
              <a:t>controlled and contained</a:t>
            </a:r>
            <a:r>
              <a:rPr lang="en-US" sz="2900" dirty="0"/>
              <a:t>.</a:t>
            </a:r>
          </a:p>
        </p:txBody>
      </p:sp>
    </p:spTree>
    <p:extLst>
      <p:ext uri="{BB962C8B-B14F-4D97-AF65-F5344CB8AC3E}">
        <p14:creationId xmlns:p14="http://schemas.microsoft.com/office/powerpoint/2010/main" val="1142071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Hazard risks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figure below shows how a bow-tie can be used to illustrate the </a:t>
            </a:r>
            <a:r>
              <a:rPr lang="en-US" sz="2900" dirty="0">
                <a:solidFill>
                  <a:srgbClr val="FF0000"/>
                </a:solidFill>
              </a:rPr>
              <a:t>three components of loss control</a:t>
            </a:r>
            <a:r>
              <a:rPr lang="en-US" sz="2900" dirty="0"/>
              <a:t>.</a:t>
            </a:r>
          </a:p>
          <a:p>
            <a:pPr algn="just">
              <a:tabLst>
                <a:tab pos="184150" algn="l"/>
              </a:tabLst>
            </a:pPr>
            <a:r>
              <a:rPr lang="en-US" sz="2900" dirty="0"/>
              <a:t>Before the event occurs, the organization will have controls in place to seek to achieve loss prevention. As the event is developing, steps should be in place to limit the damage that the event is causing. After the event, cost containment controls by way of business continuity and arrangements to reduce the cost of repair should be activated.</a:t>
            </a:r>
          </a:p>
          <a:p>
            <a:pPr algn="just">
              <a:tabLst>
                <a:tab pos="184150" algn="l"/>
              </a:tabLst>
            </a:pPr>
            <a:endParaRPr lang="en-US" sz="2900" dirty="0"/>
          </a:p>
          <a:p>
            <a:pPr algn="just">
              <a:tabLst>
                <a:tab pos="184150" algn="l"/>
              </a:tabLst>
            </a:pPr>
            <a:endParaRPr lang="en-US" sz="2900" dirty="0"/>
          </a:p>
        </p:txBody>
      </p:sp>
    </p:spTree>
    <p:extLst>
      <p:ext uri="{BB962C8B-B14F-4D97-AF65-F5344CB8AC3E}">
        <p14:creationId xmlns:p14="http://schemas.microsoft.com/office/powerpoint/2010/main" val="342929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Hazard risks</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pic>
        <p:nvPicPr>
          <p:cNvPr id="8" name="Picture 7">
            <a:extLst>
              <a:ext uri="{FF2B5EF4-FFF2-40B4-BE49-F238E27FC236}">
                <a16:creationId xmlns:a16="http://schemas.microsoft.com/office/drawing/2014/main" id="{9BC2923A-D009-4E5D-B0AF-CACD514669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6592" y="1964289"/>
            <a:ext cx="8240275" cy="4353533"/>
          </a:xfrm>
          <a:prstGeom prst="rect">
            <a:avLst/>
          </a:prstGeom>
        </p:spPr>
      </p:pic>
    </p:spTree>
    <p:extLst>
      <p:ext uri="{BB962C8B-B14F-4D97-AF65-F5344CB8AC3E}">
        <p14:creationId xmlns:p14="http://schemas.microsoft.com/office/powerpoint/2010/main" val="3671962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Loss prevention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Another way of looking at loss control activities is that loss prevention is about reducing the likelihood of an adverse event occurring, although it will also be concerned with reducing the magnitude of an event that does occur.</a:t>
            </a:r>
          </a:p>
          <a:p>
            <a:pPr algn="just">
              <a:tabLst>
                <a:tab pos="184150" algn="l"/>
              </a:tabLst>
            </a:pPr>
            <a:r>
              <a:rPr lang="en-US" sz="2900" dirty="0"/>
              <a:t>Techniques for loss prevention will vary according to the type of hazard risk that is being considered. For health and safety risks, loss prevention is related to eliminating the activity completely or ensuring that, for example, hazardous chemicals are no longer used.</a:t>
            </a:r>
          </a:p>
        </p:txBody>
      </p:sp>
    </p:spTree>
    <p:extLst>
      <p:ext uri="{BB962C8B-B14F-4D97-AF65-F5344CB8AC3E}">
        <p14:creationId xmlns:p14="http://schemas.microsoft.com/office/powerpoint/2010/main" val="4234638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Loss prevention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For risks to buildings, loss prevention techniques involve such controls as the elimination of sources of ignition and the control, containment and segregation of flammable or combustible materials.</a:t>
            </a:r>
          </a:p>
          <a:p>
            <a:pPr algn="just">
              <a:tabLst>
                <a:tab pos="184150" algn="l"/>
              </a:tabLst>
            </a:pPr>
            <a:r>
              <a:rPr lang="en-US" sz="2900" dirty="0"/>
              <a:t>For fraud and theft risks, loss prevention techniques will include separation of responsibilities and security tagging of expensive items. Fraud prevention techniques may also involve pre-employment screening.</a:t>
            </a:r>
          </a:p>
        </p:txBody>
      </p:sp>
    </p:spTree>
    <p:extLst>
      <p:ext uri="{BB962C8B-B14F-4D97-AF65-F5344CB8AC3E}">
        <p14:creationId xmlns:p14="http://schemas.microsoft.com/office/powerpoint/2010/main" val="2128135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Damage limitation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Damage limitation in relation to fire hazards is well established. Although sprinkler systems are often considered to be a loss prevention measure, they are in fact the major control measure for ensuring that only limited damage occurs when a fire breaks out.</a:t>
            </a:r>
          </a:p>
          <a:p>
            <a:pPr algn="just">
              <a:tabLst>
                <a:tab pos="184150" algn="l"/>
              </a:tabLst>
            </a:pPr>
            <a:r>
              <a:rPr lang="en-US" sz="2900" dirty="0"/>
              <a:t>Accidents at work still occur, despite the considerable attention paid to health and safety standards and other loss prevention activities. Provision of adequate first aid arrangements is an obvious damage limitation activity and suitable first aid facilities are provided by most organizations. For some high-risk factory occupancies, emergency treatment arrangements and even medical facilities are provided on site.</a:t>
            </a:r>
          </a:p>
        </p:txBody>
      </p:sp>
    </p:spTree>
    <p:extLst>
      <p:ext uri="{BB962C8B-B14F-4D97-AF65-F5344CB8AC3E}">
        <p14:creationId xmlns:p14="http://schemas.microsoft.com/office/powerpoint/2010/main" val="35735890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Damage limitation</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A simpler example is the provision of emergency eye-wash bottles in locations where hazardous chemicals are handled.</a:t>
            </a:r>
          </a:p>
        </p:txBody>
      </p:sp>
    </p:spTree>
    <p:extLst>
      <p:ext uri="{BB962C8B-B14F-4D97-AF65-F5344CB8AC3E}">
        <p14:creationId xmlns:p14="http://schemas.microsoft.com/office/powerpoint/2010/main" val="3652382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Cost containment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When a hazard risk materializes despite the efforts put into loss prevention and the efforts that have been put into damage limitation, there may well still be a need to contain the cost of the event.</a:t>
            </a:r>
          </a:p>
          <a:p>
            <a:pPr algn="just">
              <a:tabLst>
                <a:tab pos="184150" algn="l"/>
              </a:tabLst>
            </a:pPr>
            <a:r>
              <a:rPr lang="en-US" sz="2900" dirty="0"/>
              <a:t>For example, among the activities for minimizing costs associated with serious fires are detailed arrangements for salvage and arrangements for decontamination of specialist items that have suffered water or smoke damage.</a:t>
            </a:r>
          </a:p>
        </p:txBody>
      </p:sp>
    </p:spTree>
    <p:extLst>
      <p:ext uri="{BB962C8B-B14F-4D97-AF65-F5344CB8AC3E}">
        <p14:creationId xmlns:p14="http://schemas.microsoft.com/office/powerpoint/2010/main" val="33139596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Cost containment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actions that will be taken to ensure that post-incident costs are minimized should all be set out in </a:t>
            </a:r>
            <a:r>
              <a:rPr lang="en-US" sz="2900" dirty="0">
                <a:solidFill>
                  <a:srgbClr val="FF0000"/>
                </a:solidFill>
              </a:rPr>
              <a:t>business continuity, disaster recovery and crisis management plans</a:t>
            </a:r>
            <a:r>
              <a:rPr lang="en-US" sz="2900" dirty="0"/>
              <a:t>.</a:t>
            </a:r>
          </a:p>
          <a:p>
            <a:pPr algn="just">
              <a:tabLst>
                <a:tab pos="184150" algn="l"/>
              </a:tabLst>
            </a:pPr>
            <a:r>
              <a:rPr lang="en-US" sz="2900" dirty="0"/>
              <a:t>A further consideration relevant to cost containment after an incident is what insurance companies refer to as ‘increased cost of operation’. Most material damage/business interruption insurance policies will allow for payment of increased cost of operation.</a:t>
            </a:r>
          </a:p>
          <a:p>
            <a:pPr algn="just">
              <a:tabLst>
                <a:tab pos="184150" algn="l"/>
              </a:tabLst>
            </a:pPr>
            <a:r>
              <a:rPr lang="en-US" sz="2900" dirty="0"/>
              <a:t>This may arise when an organization has to sub-contract certain production activities, or has to undertake manufacturing work at another one of its factories, which may be located some distance away.</a:t>
            </a:r>
          </a:p>
          <a:p>
            <a:pPr algn="just">
              <a:tabLst>
                <a:tab pos="184150" algn="l"/>
              </a:tabLst>
            </a:pPr>
            <a:endParaRPr lang="en-US" sz="2900" dirty="0"/>
          </a:p>
        </p:txBody>
      </p:sp>
    </p:spTree>
    <p:extLst>
      <p:ext uri="{BB962C8B-B14F-4D97-AF65-F5344CB8AC3E}">
        <p14:creationId xmlns:p14="http://schemas.microsoft.com/office/powerpoint/2010/main" val="3854164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Cost containment</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actions that will be taken to ensure that post-incident costs are minimized should all be set out in </a:t>
            </a:r>
            <a:r>
              <a:rPr lang="en-US" sz="2900" dirty="0">
                <a:solidFill>
                  <a:srgbClr val="FF0000"/>
                </a:solidFill>
              </a:rPr>
              <a:t>business continuity, disaster recovery and crisis management plans</a:t>
            </a:r>
            <a:r>
              <a:rPr lang="en-US" sz="2900" dirty="0"/>
              <a:t>.</a:t>
            </a:r>
          </a:p>
          <a:p>
            <a:pPr algn="just">
              <a:tabLst>
                <a:tab pos="184150" algn="l"/>
              </a:tabLst>
            </a:pPr>
            <a:r>
              <a:rPr lang="en-US" sz="2900" dirty="0"/>
              <a:t>A further consideration relevant to cost containment after an incident is what insurance companies refer to as ‘increased cost of operation’. Most material damage/business interruption insurance policies will allow for payment of increased cost of operation.</a:t>
            </a:r>
          </a:p>
          <a:p>
            <a:pPr algn="just">
              <a:tabLst>
                <a:tab pos="184150" algn="l"/>
              </a:tabLst>
            </a:pPr>
            <a:r>
              <a:rPr lang="en-US" sz="2900" dirty="0"/>
              <a:t>This may arise when an organization has to sub-contract certain production activities, or has to undertake manufacturing work at another one of its factories, which may be located some distance away.</a:t>
            </a:r>
          </a:p>
          <a:p>
            <a:pPr algn="just">
              <a:tabLst>
                <a:tab pos="184150" algn="l"/>
              </a:tabLst>
            </a:pPr>
            <a:endParaRPr lang="en-US" sz="2900" dirty="0"/>
          </a:p>
        </p:txBody>
      </p:sp>
    </p:spTree>
    <p:extLst>
      <p:ext uri="{BB962C8B-B14F-4D97-AF65-F5344CB8AC3E}">
        <p14:creationId xmlns:p14="http://schemas.microsoft.com/office/powerpoint/2010/main" val="35154373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Expected monetary value (EMV)</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Expected monetary value (EMV) is a risk management technique to help quantify and compare risks in many aspects of the project. EMV is a quantitative risk analysis technique since it relies on specific numbers and quantities to perform the calculations, rather than high-level approximations like high, medium and low.</a:t>
            </a:r>
          </a:p>
        </p:txBody>
      </p:sp>
    </p:spTree>
    <p:extLst>
      <p:ext uri="{BB962C8B-B14F-4D97-AF65-F5344CB8AC3E}">
        <p14:creationId xmlns:p14="http://schemas.microsoft.com/office/powerpoint/2010/main" val="41864667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Expected monetary value (EMV)</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EMV relies on two basic numbers.</a:t>
            </a:r>
          </a:p>
          <a:p>
            <a:pPr lvl="1" algn="just">
              <a:tabLst>
                <a:tab pos="184150" algn="l"/>
              </a:tabLst>
            </a:pPr>
            <a:r>
              <a:rPr lang="en-US" sz="2500" dirty="0"/>
              <a:t>P – the probability that the risk will occur</a:t>
            </a:r>
          </a:p>
          <a:p>
            <a:pPr lvl="1" algn="just">
              <a:tabLst>
                <a:tab pos="184150" algn="l"/>
              </a:tabLst>
            </a:pPr>
            <a:r>
              <a:rPr lang="en-US" sz="2500" dirty="0"/>
              <a:t>I – the impact to project if the risk occurs. </a:t>
            </a:r>
          </a:p>
          <a:p>
            <a:pPr lvl="1" algn="just">
              <a:tabLst>
                <a:tab pos="184150" algn="l"/>
              </a:tabLst>
            </a:pPr>
            <a:endParaRPr lang="en-US" sz="2500" dirty="0"/>
          </a:p>
          <a:p>
            <a:pPr lvl="1" algn="just">
              <a:tabLst>
                <a:tab pos="184150" algn="l"/>
              </a:tabLst>
            </a:pPr>
            <a:endParaRPr lang="en-US" sz="2500" dirty="0"/>
          </a:p>
          <a:p>
            <a:pPr algn="just">
              <a:tabLst>
                <a:tab pos="184150" algn="l"/>
              </a:tabLst>
            </a:pPr>
            <a:r>
              <a:rPr lang="en-US" sz="2900" dirty="0"/>
              <a:t>The risk contingency is calculated by multiplying the probability by the impact.</a:t>
            </a:r>
          </a:p>
        </p:txBody>
      </p:sp>
    </p:spTree>
    <p:extLst>
      <p:ext uri="{BB962C8B-B14F-4D97-AF65-F5344CB8AC3E}">
        <p14:creationId xmlns:p14="http://schemas.microsoft.com/office/powerpoint/2010/main" val="6284742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Expected monetary value (EMV)</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Risk Contingency Budget:</a:t>
            </a:r>
          </a:p>
          <a:p>
            <a:pPr marL="0" indent="0" algn="just">
              <a:buNone/>
              <a:tabLst>
                <a:tab pos="184150" algn="l"/>
              </a:tabLst>
            </a:pPr>
            <a:r>
              <a:rPr lang="en-US" sz="2900" dirty="0"/>
              <a:t>When EMV technique is used for risks, a contingency budget can then be estimated to cover the impact on the project.</a:t>
            </a:r>
          </a:p>
          <a:p>
            <a:pPr marL="0" indent="0" algn="just">
              <a:buNone/>
              <a:tabLst>
                <a:tab pos="184150" algn="l"/>
              </a:tabLst>
            </a:pPr>
            <a:r>
              <a:rPr lang="en-US" sz="2900" dirty="0"/>
              <a:t>For example, let’s say that you have identified six risks to your project, as follows.</a:t>
            </a:r>
          </a:p>
        </p:txBody>
      </p:sp>
    </p:spTree>
    <p:extLst>
      <p:ext uri="{BB962C8B-B14F-4D97-AF65-F5344CB8AC3E}">
        <p14:creationId xmlns:p14="http://schemas.microsoft.com/office/powerpoint/2010/main" val="3162066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Expected monetary value (EMV)</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endParaRPr lang="en-US" sz="2900" dirty="0"/>
          </a:p>
        </p:txBody>
      </p:sp>
      <p:graphicFrame>
        <p:nvGraphicFramePr>
          <p:cNvPr id="6" name="Table 5">
            <a:extLst>
              <a:ext uri="{FF2B5EF4-FFF2-40B4-BE49-F238E27FC236}">
                <a16:creationId xmlns:a16="http://schemas.microsoft.com/office/drawing/2014/main" id="{00F09949-DBC7-4C38-83C3-708A40FB25A3}"/>
              </a:ext>
            </a:extLst>
          </p:cNvPr>
          <p:cNvGraphicFramePr>
            <a:graphicFrameLocks noGrp="1"/>
          </p:cNvGraphicFramePr>
          <p:nvPr>
            <p:extLst>
              <p:ext uri="{D42A27DB-BD31-4B8C-83A1-F6EECF244321}">
                <p14:modId xmlns:p14="http://schemas.microsoft.com/office/powerpoint/2010/main" val="1543719951"/>
              </p:ext>
            </p:extLst>
          </p:nvPr>
        </p:nvGraphicFramePr>
        <p:xfrm>
          <a:off x="2854345" y="1960560"/>
          <a:ext cx="5474586" cy="3926021"/>
        </p:xfrm>
        <a:graphic>
          <a:graphicData uri="http://schemas.openxmlformats.org/drawingml/2006/table">
            <a:tbl>
              <a:tblPr/>
              <a:tblGrid>
                <a:gridCol w="1306746">
                  <a:extLst>
                    <a:ext uri="{9D8B030D-6E8A-4147-A177-3AD203B41FA5}">
                      <a16:colId xmlns:a16="http://schemas.microsoft.com/office/drawing/2014/main" val="1093162949"/>
                    </a:ext>
                  </a:extLst>
                </a:gridCol>
                <a:gridCol w="1306746">
                  <a:extLst>
                    <a:ext uri="{9D8B030D-6E8A-4147-A177-3AD203B41FA5}">
                      <a16:colId xmlns:a16="http://schemas.microsoft.com/office/drawing/2014/main" val="1383065720"/>
                    </a:ext>
                  </a:extLst>
                </a:gridCol>
                <a:gridCol w="1306746">
                  <a:extLst>
                    <a:ext uri="{9D8B030D-6E8A-4147-A177-3AD203B41FA5}">
                      <a16:colId xmlns:a16="http://schemas.microsoft.com/office/drawing/2014/main" val="3286093921"/>
                    </a:ext>
                  </a:extLst>
                </a:gridCol>
                <a:gridCol w="1306746">
                  <a:extLst>
                    <a:ext uri="{9D8B030D-6E8A-4147-A177-3AD203B41FA5}">
                      <a16:colId xmlns:a16="http://schemas.microsoft.com/office/drawing/2014/main" val="2114950755"/>
                    </a:ext>
                  </a:extLst>
                </a:gridCol>
                <a:gridCol w="247602">
                  <a:extLst>
                    <a:ext uri="{9D8B030D-6E8A-4147-A177-3AD203B41FA5}">
                      <a16:colId xmlns:a16="http://schemas.microsoft.com/office/drawing/2014/main" val="3106771867"/>
                    </a:ext>
                  </a:extLst>
                </a:gridCol>
              </a:tblGrid>
              <a:tr h="948788">
                <a:tc>
                  <a:txBody>
                    <a:bodyPr/>
                    <a:lstStyle/>
                    <a:p>
                      <a:pPr algn="l" fontAlgn="base"/>
                      <a:r>
                        <a:rPr lang="en-US" sz="1700" b="1" cap="all" dirty="0">
                          <a:solidFill>
                            <a:srgbClr val="696969"/>
                          </a:solidFill>
                          <a:effectLst/>
                          <a:latin typeface="inherit"/>
                        </a:rPr>
                        <a:t>RISK</a:t>
                      </a:r>
                      <a:endParaRPr lang="en-US" sz="1700" b="1" cap="all" dirty="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P (RISK PROBABILITY)</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I (COST IMPACT)</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RISK CONTINGENCY P*IC</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lnB w="9525" cap="flat" cmpd="sng" algn="ctr">
                      <a:solidFill>
                        <a:srgbClr val="E1E1E1"/>
                      </a:solidFill>
                      <a:prstDash val="solid"/>
                      <a:round/>
                      <a:headEnd type="none" w="med" len="med"/>
                      <a:tailEnd type="none" w="med" len="med"/>
                    </a:lnB>
                  </a:tcPr>
                </a:tc>
                <a:extLst>
                  <a:ext uri="{0D108BD9-81ED-4DB2-BD59-A6C34878D82A}">
                    <a16:rowId xmlns:a16="http://schemas.microsoft.com/office/drawing/2014/main" val="979585741"/>
                  </a:ext>
                </a:extLst>
              </a:tr>
              <a:tr h="425319">
                <a:tc>
                  <a:txBody>
                    <a:bodyPr/>
                    <a:lstStyle/>
                    <a:p>
                      <a:pPr fontAlgn="ctr"/>
                      <a:r>
                        <a:rPr lang="en-US" sz="1700" dirty="0">
                          <a:effectLst/>
                          <a:latin typeface="inherit"/>
                        </a:rPr>
                        <a:t>A</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0,8</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€10.000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€8.000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dirty="0"/>
                    </a:p>
                  </a:txBody>
                  <a:tcPr marL="87245" marR="87245" marT="43622" marB="43622">
                    <a:lnL w="9525" cap="flat" cmpd="sng" algn="ctr">
                      <a:solidFill>
                        <a:srgbClr val="E1E1E1"/>
                      </a:solidFill>
                      <a:prstDash val="solid"/>
                      <a:round/>
                      <a:headEnd type="none" w="med" len="med"/>
                      <a:tailEnd type="none" w="med" len="med"/>
                    </a:lnL>
                    <a:lnT w="9525" cap="flat" cmpd="sng" algn="ctr">
                      <a:solidFill>
                        <a:srgbClr val="E1E1E1"/>
                      </a:solidFill>
                      <a:prstDash val="solid"/>
                      <a:round/>
                      <a:headEnd type="none" w="med" len="med"/>
                      <a:tailEnd type="none" w="med" len="med"/>
                    </a:lnT>
                  </a:tcPr>
                </a:tc>
                <a:extLst>
                  <a:ext uri="{0D108BD9-81ED-4DB2-BD59-A6C34878D82A}">
                    <a16:rowId xmlns:a16="http://schemas.microsoft.com/office/drawing/2014/main" val="3566083106"/>
                  </a:ext>
                </a:extLst>
              </a:tr>
              <a:tr h="425319">
                <a:tc>
                  <a:txBody>
                    <a:bodyPr/>
                    <a:lstStyle/>
                    <a:p>
                      <a:pPr fontAlgn="ctr"/>
                      <a:r>
                        <a:rPr lang="en-US" sz="1700">
                          <a:effectLst/>
                          <a:latin typeface="inherit"/>
                        </a:rPr>
                        <a:t>B</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0,3</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€30.000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€9.000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3042298581"/>
                  </a:ext>
                </a:extLst>
              </a:tr>
              <a:tr h="425319">
                <a:tc>
                  <a:txBody>
                    <a:bodyPr/>
                    <a:lstStyle/>
                    <a:p>
                      <a:pPr fontAlgn="ctr"/>
                      <a:r>
                        <a:rPr lang="en-US" sz="1700">
                          <a:effectLst/>
                          <a:latin typeface="inherit"/>
                        </a:rPr>
                        <a:t>C</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0,5</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€8.000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€4.000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1837498691"/>
                  </a:ext>
                </a:extLst>
              </a:tr>
              <a:tr h="425319">
                <a:tc>
                  <a:txBody>
                    <a:bodyPr/>
                    <a:lstStyle/>
                    <a:p>
                      <a:pPr fontAlgn="ctr"/>
                      <a:r>
                        <a:rPr lang="en-US" sz="1700">
                          <a:effectLst/>
                          <a:latin typeface="inherit"/>
                        </a:rPr>
                        <a:t>D</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0,1</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€40.000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€4.000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4085175674"/>
                  </a:ext>
                </a:extLst>
              </a:tr>
              <a:tr h="425319">
                <a:tc>
                  <a:txBody>
                    <a:bodyPr/>
                    <a:lstStyle/>
                    <a:p>
                      <a:pPr fontAlgn="ctr"/>
                      <a:r>
                        <a:rPr lang="en-US" sz="1700">
                          <a:effectLst/>
                          <a:latin typeface="inherit"/>
                        </a:rPr>
                        <a:t>E</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0,3</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€20.000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dirty="0">
                          <a:effectLst/>
                          <a:latin typeface="inherit"/>
                        </a:rPr>
                        <a:t>€6.000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183744424"/>
                  </a:ext>
                </a:extLst>
              </a:tr>
              <a:tr h="425319">
                <a:tc>
                  <a:txBody>
                    <a:bodyPr/>
                    <a:lstStyle/>
                    <a:p>
                      <a:pPr fontAlgn="ctr"/>
                      <a:r>
                        <a:rPr lang="en-US" sz="1700">
                          <a:effectLst/>
                          <a:latin typeface="inherit"/>
                        </a:rPr>
                        <a:t>F</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0,25</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€10.000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dirty="0">
                          <a:effectLst/>
                          <a:latin typeface="inherit"/>
                        </a:rPr>
                        <a:t>€2.500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934408875"/>
                  </a:ext>
                </a:extLst>
              </a:tr>
              <a:tr h="425319">
                <a:tc>
                  <a:txBody>
                    <a:bodyPr/>
                    <a:lstStyle/>
                    <a:p>
                      <a:pPr fontAlgn="ctr"/>
                      <a:r>
                        <a:rPr lang="en-US" sz="1700" b="1">
                          <a:solidFill>
                            <a:srgbClr val="696969"/>
                          </a:solidFill>
                          <a:effectLst/>
                          <a:latin typeface="inherit"/>
                        </a:rPr>
                        <a:t>Total</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b="1">
                          <a:solidFill>
                            <a:srgbClr val="696969"/>
                          </a:solidFill>
                          <a:effectLst/>
                          <a:latin typeface="inherit"/>
                        </a:rPr>
                        <a:t>€118.000</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b="1">
                          <a:solidFill>
                            <a:srgbClr val="696969"/>
                          </a:solidFill>
                          <a:effectLst/>
                          <a:latin typeface="inherit"/>
                        </a:rPr>
                        <a:t>€33.500</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dirty="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2678477610"/>
                  </a:ext>
                </a:extLst>
              </a:tr>
            </a:tbl>
          </a:graphicData>
        </a:graphic>
      </p:graphicFrame>
    </p:spTree>
    <p:extLst>
      <p:ext uri="{BB962C8B-B14F-4D97-AF65-F5344CB8AC3E}">
        <p14:creationId xmlns:p14="http://schemas.microsoft.com/office/powerpoint/2010/main" val="18697047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Expected monetary value (EMV)</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Based on the identification of these six risks, the potential impact to your project is €118.000. However, you cannot ask for that level of risk contingency budget.</a:t>
            </a:r>
          </a:p>
        </p:txBody>
      </p:sp>
      <p:graphicFrame>
        <p:nvGraphicFramePr>
          <p:cNvPr id="5" name="Table 4">
            <a:extLst>
              <a:ext uri="{FF2B5EF4-FFF2-40B4-BE49-F238E27FC236}">
                <a16:creationId xmlns:a16="http://schemas.microsoft.com/office/drawing/2014/main" id="{48716967-D01A-42D0-BA3E-4D4D2208BA12}"/>
              </a:ext>
            </a:extLst>
          </p:cNvPr>
          <p:cNvGraphicFramePr>
            <a:graphicFrameLocks noGrp="1"/>
          </p:cNvGraphicFramePr>
          <p:nvPr>
            <p:extLst>
              <p:ext uri="{D42A27DB-BD31-4B8C-83A1-F6EECF244321}">
                <p14:modId xmlns:p14="http://schemas.microsoft.com/office/powerpoint/2010/main" val="1763453549"/>
              </p:ext>
            </p:extLst>
          </p:nvPr>
        </p:nvGraphicFramePr>
        <p:xfrm>
          <a:off x="5518032" y="2702682"/>
          <a:ext cx="5474586" cy="3926021"/>
        </p:xfrm>
        <a:graphic>
          <a:graphicData uri="http://schemas.openxmlformats.org/drawingml/2006/table">
            <a:tbl>
              <a:tblPr/>
              <a:tblGrid>
                <a:gridCol w="1306746">
                  <a:extLst>
                    <a:ext uri="{9D8B030D-6E8A-4147-A177-3AD203B41FA5}">
                      <a16:colId xmlns:a16="http://schemas.microsoft.com/office/drawing/2014/main" val="1093162949"/>
                    </a:ext>
                  </a:extLst>
                </a:gridCol>
                <a:gridCol w="1306746">
                  <a:extLst>
                    <a:ext uri="{9D8B030D-6E8A-4147-A177-3AD203B41FA5}">
                      <a16:colId xmlns:a16="http://schemas.microsoft.com/office/drawing/2014/main" val="1383065720"/>
                    </a:ext>
                  </a:extLst>
                </a:gridCol>
                <a:gridCol w="1306746">
                  <a:extLst>
                    <a:ext uri="{9D8B030D-6E8A-4147-A177-3AD203B41FA5}">
                      <a16:colId xmlns:a16="http://schemas.microsoft.com/office/drawing/2014/main" val="3286093921"/>
                    </a:ext>
                  </a:extLst>
                </a:gridCol>
                <a:gridCol w="1306746">
                  <a:extLst>
                    <a:ext uri="{9D8B030D-6E8A-4147-A177-3AD203B41FA5}">
                      <a16:colId xmlns:a16="http://schemas.microsoft.com/office/drawing/2014/main" val="2114950755"/>
                    </a:ext>
                  </a:extLst>
                </a:gridCol>
                <a:gridCol w="247602">
                  <a:extLst>
                    <a:ext uri="{9D8B030D-6E8A-4147-A177-3AD203B41FA5}">
                      <a16:colId xmlns:a16="http://schemas.microsoft.com/office/drawing/2014/main" val="3106771867"/>
                    </a:ext>
                  </a:extLst>
                </a:gridCol>
              </a:tblGrid>
              <a:tr h="948788">
                <a:tc>
                  <a:txBody>
                    <a:bodyPr/>
                    <a:lstStyle/>
                    <a:p>
                      <a:pPr algn="l" fontAlgn="base"/>
                      <a:r>
                        <a:rPr lang="en-US" sz="1700" b="1" cap="all" dirty="0">
                          <a:solidFill>
                            <a:srgbClr val="696969"/>
                          </a:solidFill>
                          <a:effectLst/>
                          <a:latin typeface="inherit"/>
                        </a:rPr>
                        <a:t>RISK</a:t>
                      </a:r>
                      <a:endParaRPr lang="en-US" sz="1700" b="1" cap="all" dirty="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P (RISK PROBABILITY)</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I (COST IMPACT)</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RISK CONTINGENCY P*IC</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lnB w="9525" cap="flat" cmpd="sng" algn="ctr">
                      <a:solidFill>
                        <a:srgbClr val="E1E1E1"/>
                      </a:solidFill>
                      <a:prstDash val="solid"/>
                      <a:round/>
                      <a:headEnd type="none" w="med" len="med"/>
                      <a:tailEnd type="none" w="med" len="med"/>
                    </a:lnB>
                  </a:tcPr>
                </a:tc>
                <a:extLst>
                  <a:ext uri="{0D108BD9-81ED-4DB2-BD59-A6C34878D82A}">
                    <a16:rowId xmlns:a16="http://schemas.microsoft.com/office/drawing/2014/main" val="979585741"/>
                  </a:ext>
                </a:extLst>
              </a:tr>
              <a:tr h="425319">
                <a:tc>
                  <a:txBody>
                    <a:bodyPr/>
                    <a:lstStyle/>
                    <a:p>
                      <a:pPr fontAlgn="ctr"/>
                      <a:r>
                        <a:rPr lang="en-US" sz="1700" dirty="0">
                          <a:effectLst/>
                          <a:latin typeface="inherit"/>
                        </a:rPr>
                        <a:t>A</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0,8</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€10.000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€8.000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dirty="0"/>
                    </a:p>
                  </a:txBody>
                  <a:tcPr marL="87245" marR="87245" marT="43622" marB="43622">
                    <a:lnL w="9525" cap="flat" cmpd="sng" algn="ctr">
                      <a:solidFill>
                        <a:srgbClr val="E1E1E1"/>
                      </a:solidFill>
                      <a:prstDash val="solid"/>
                      <a:round/>
                      <a:headEnd type="none" w="med" len="med"/>
                      <a:tailEnd type="none" w="med" len="med"/>
                    </a:lnL>
                    <a:lnT w="9525" cap="flat" cmpd="sng" algn="ctr">
                      <a:solidFill>
                        <a:srgbClr val="E1E1E1"/>
                      </a:solidFill>
                      <a:prstDash val="solid"/>
                      <a:round/>
                      <a:headEnd type="none" w="med" len="med"/>
                      <a:tailEnd type="none" w="med" len="med"/>
                    </a:lnT>
                  </a:tcPr>
                </a:tc>
                <a:extLst>
                  <a:ext uri="{0D108BD9-81ED-4DB2-BD59-A6C34878D82A}">
                    <a16:rowId xmlns:a16="http://schemas.microsoft.com/office/drawing/2014/main" val="3566083106"/>
                  </a:ext>
                </a:extLst>
              </a:tr>
              <a:tr h="425319">
                <a:tc>
                  <a:txBody>
                    <a:bodyPr/>
                    <a:lstStyle/>
                    <a:p>
                      <a:pPr fontAlgn="ctr"/>
                      <a:r>
                        <a:rPr lang="en-US" sz="1700">
                          <a:effectLst/>
                          <a:latin typeface="inherit"/>
                        </a:rPr>
                        <a:t>B</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0,3</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€30.000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€9.000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3042298581"/>
                  </a:ext>
                </a:extLst>
              </a:tr>
              <a:tr h="425319">
                <a:tc>
                  <a:txBody>
                    <a:bodyPr/>
                    <a:lstStyle/>
                    <a:p>
                      <a:pPr fontAlgn="ctr"/>
                      <a:r>
                        <a:rPr lang="en-US" sz="1700">
                          <a:effectLst/>
                          <a:latin typeface="inherit"/>
                        </a:rPr>
                        <a:t>C</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0,5</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€8.000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€4.000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1837498691"/>
                  </a:ext>
                </a:extLst>
              </a:tr>
              <a:tr h="425319">
                <a:tc>
                  <a:txBody>
                    <a:bodyPr/>
                    <a:lstStyle/>
                    <a:p>
                      <a:pPr fontAlgn="ctr"/>
                      <a:r>
                        <a:rPr lang="en-US" sz="1700">
                          <a:effectLst/>
                          <a:latin typeface="inherit"/>
                        </a:rPr>
                        <a:t>D</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0,1</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€40.000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€4.000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4085175674"/>
                  </a:ext>
                </a:extLst>
              </a:tr>
              <a:tr h="425319">
                <a:tc>
                  <a:txBody>
                    <a:bodyPr/>
                    <a:lstStyle/>
                    <a:p>
                      <a:pPr fontAlgn="ctr"/>
                      <a:r>
                        <a:rPr lang="en-US" sz="1700">
                          <a:effectLst/>
                          <a:latin typeface="inherit"/>
                        </a:rPr>
                        <a:t>E</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0,3</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€20.000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dirty="0">
                          <a:effectLst/>
                          <a:latin typeface="inherit"/>
                        </a:rPr>
                        <a:t>€6.000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183744424"/>
                  </a:ext>
                </a:extLst>
              </a:tr>
              <a:tr h="425319">
                <a:tc>
                  <a:txBody>
                    <a:bodyPr/>
                    <a:lstStyle/>
                    <a:p>
                      <a:pPr fontAlgn="ctr"/>
                      <a:r>
                        <a:rPr lang="en-US" sz="1700">
                          <a:effectLst/>
                          <a:latin typeface="inherit"/>
                        </a:rPr>
                        <a:t>F</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0,25</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€10.000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dirty="0">
                          <a:effectLst/>
                          <a:latin typeface="inherit"/>
                        </a:rPr>
                        <a:t>€2.500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934408875"/>
                  </a:ext>
                </a:extLst>
              </a:tr>
              <a:tr h="425319">
                <a:tc>
                  <a:txBody>
                    <a:bodyPr/>
                    <a:lstStyle/>
                    <a:p>
                      <a:pPr fontAlgn="ctr"/>
                      <a:r>
                        <a:rPr lang="en-US" sz="1700" b="1">
                          <a:solidFill>
                            <a:srgbClr val="696969"/>
                          </a:solidFill>
                          <a:effectLst/>
                          <a:latin typeface="inherit"/>
                        </a:rPr>
                        <a:t>Total</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b="1">
                          <a:solidFill>
                            <a:srgbClr val="696969"/>
                          </a:solidFill>
                          <a:effectLst/>
                          <a:latin typeface="inherit"/>
                        </a:rPr>
                        <a:t>€118.000</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b="1">
                          <a:solidFill>
                            <a:srgbClr val="696969"/>
                          </a:solidFill>
                          <a:effectLst/>
                          <a:latin typeface="inherit"/>
                        </a:rPr>
                        <a:t>€33.500</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dirty="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2678477610"/>
                  </a:ext>
                </a:extLst>
              </a:tr>
            </a:tbl>
          </a:graphicData>
        </a:graphic>
      </p:graphicFrame>
    </p:spTree>
    <p:extLst>
      <p:ext uri="{BB962C8B-B14F-4D97-AF65-F5344CB8AC3E}">
        <p14:creationId xmlns:p14="http://schemas.microsoft.com/office/powerpoint/2010/main" val="17735875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Expected monetary value (EMV)</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only reason you would need that much money is if every risk occurred. Remember that the objective of risk management is to minimize the impact of risks</a:t>
            </a:r>
          </a:p>
          <a:p>
            <a:pPr marL="0" indent="0" algn="just">
              <a:buNone/>
              <a:tabLst>
                <a:tab pos="184150" algn="l"/>
              </a:tabLst>
            </a:pPr>
            <a:r>
              <a:rPr lang="en-US" sz="2900" dirty="0"/>
              <a:t>   to your project. Therefore,</a:t>
            </a:r>
          </a:p>
          <a:p>
            <a:pPr marL="0" indent="0" algn="just">
              <a:buNone/>
              <a:tabLst>
                <a:tab pos="184150" algn="l"/>
              </a:tabLst>
            </a:pPr>
            <a:r>
              <a:rPr lang="en-US" sz="2900" dirty="0"/>
              <a:t>   you would expect that </a:t>
            </a:r>
          </a:p>
          <a:p>
            <a:pPr marL="0" indent="0" algn="just">
              <a:buNone/>
              <a:tabLst>
                <a:tab pos="184150" algn="l"/>
              </a:tabLst>
            </a:pPr>
            <a:r>
              <a:rPr lang="en-US" sz="2900" dirty="0"/>
              <a:t>  you will be able to </a:t>
            </a:r>
          </a:p>
          <a:p>
            <a:pPr marL="0" indent="0" algn="just">
              <a:buNone/>
              <a:tabLst>
                <a:tab pos="184150" algn="l"/>
              </a:tabLst>
            </a:pPr>
            <a:r>
              <a:rPr lang="en-US" sz="2900" dirty="0"/>
              <a:t>  successfully manage most,</a:t>
            </a:r>
          </a:p>
          <a:p>
            <a:pPr marL="0" indent="0" algn="just">
              <a:buNone/>
              <a:tabLst>
                <a:tab pos="184150" algn="l"/>
              </a:tabLst>
            </a:pPr>
            <a:r>
              <a:rPr lang="en-US" sz="2900" dirty="0"/>
              <a:t>   if not all of these risks. </a:t>
            </a:r>
          </a:p>
          <a:p>
            <a:pPr marL="0" indent="0" algn="just">
              <a:buNone/>
              <a:tabLst>
                <a:tab pos="184150" algn="l"/>
              </a:tabLst>
            </a:pPr>
            <a:endParaRPr lang="en-US" sz="2900" dirty="0"/>
          </a:p>
        </p:txBody>
      </p:sp>
      <p:graphicFrame>
        <p:nvGraphicFramePr>
          <p:cNvPr id="5" name="Table 4">
            <a:extLst>
              <a:ext uri="{FF2B5EF4-FFF2-40B4-BE49-F238E27FC236}">
                <a16:creationId xmlns:a16="http://schemas.microsoft.com/office/drawing/2014/main" id="{48716967-D01A-42D0-BA3E-4D4D2208BA12}"/>
              </a:ext>
            </a:extLst>
          </p:cNvPr>
          <p:cNvGraphicFramePr>
            <a:graphicFrameLocks noGrp="1"/>
          </p:cNvGraphicFramePr>
          <p:nvPr/>
        </p:nvGraphicFramePr>
        <p:xfrm>
          <a:off x="5518032" y="2702682"/>
          <a:ext cx="5474586" cy="3926021"/>
        </p:xfrm>
        <a:graphic>
          <a:graphicData uri="http://schemas.openxmlformats.org/drawingml/2006/table">
            <a:tbl>
              <a:tblPr/>
              <a:tblGrid>
                <a:gridCol w="1306746">
                  <a:extLst>
                    <a:ext uri="{9D8B030D-6E8A-4147-A177-3AD203B41FA5}">
                      <a16:colId xmlns:a16="http://schemas.microsoft.com/office/drawing/2014/main" val="1093162949"/>
                    </a:ext>
                  </a:extLst>
                </a:gridCol>
                <a:gridCol w="1306746">
                  <a:extLst>
                    <a:ext uri="{9D8B030D-6E8A-4147-A177-3AD203B41FA5}">
                      <a16:colId xmlns:a16="http://schemas.microsoft.com/office/drawing/2014/main" val="1383065720"/>
                    </a:ext>
                  </a:extLst>
                </a:gridCol>
                <a:gridCol w="1306746">
                  <a:extLst>
                    <a:ext uri="{9D8B030D-6E8A-4147-A177-3AD203B41FA5}">
                      <a16:colId xmlns:a16="http://schemas.microsoft.com/office/drawing/2014/main" val="3286093921"/>
                    </a:ext>
                  </a:extLst>
                </a:gridCol>
                <a:gridCol w="1306746">
                  <a:extLst>
                    <a:ext uri="{9D8B030D-6E8A-4147-A177-3AD203B41FA5}">
                      <a16:colId xmlns:a16="http://schemas.microsoft.com/office/drawing/2014/main" val="2114950755"/>
                    </a:ext>
                  </a:extLst>
                </a:gridCol>
                <a:gridCol w="247602">
                  <a:extLst>
                    <a:ext uri="{9D8B030D-6E8A-4147-A177-3AD203B41FA5}">
                      <a16:colId xmlns:a16="http://schemas.microsoft.com/office/drawing/2014/main" val="3106771867"/>
                    </a:ext>
                  </a:extLst>
                </a:gridCol>
              </a:tblGrid>
              <a:tr h="948788">
                <a:tc>
                  <a:txBody>
                    <a:bodyPr/>
                    <a:lstStyle/>
                    <a:p>
                      <a:pPr algn="l" fontAlgn="base"/>
                      <a:r>
                        <a:rPr lang="en-US" sz="1700" b="1" cap="all" dirty="0">
                          <a:solidFill>
                            <a:srgbClr val="696969"/>
                          </a:solidFill>
                          <a:effectLst/>
                          <a:latin typeface="inherit"/>
                        </a:rPr>
                        <a:t>RISK</a:t>
                      </a:r>
                      <a:endParaRPr lang="en-US" sz="1700" b="1" cap="all" dirty="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P (RISK PROBABILITY)</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I (COST IMPACT)</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RISK CONTINGENCY P*IC</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lnB w="9525" cap="flat" cmpd="sng" algn="ctr">
                      <a:solidFill>
                        <a:srgbClr val="E1E1E1"/>
                      </a:solidFill>
                      <a:prstDash val="solid"/>
                      <a:round/>
                      <a:headEnd type="none" w="med" len="med"/>
                      <a:tailEnd type="none" w="med" len="med"/>
                    </a:lnB>
                  </a:tcPr>
                </a:tc>
                <a:extLst>
                  <a:ext uri="{0D108BD9-81ED-4DB2-BD59-A6C34878D82A}">
                    <a16:rowId xmlns:a16="http://schemas.microsoft.com/office/drawing/2014/main" val="979585741"/>
                  </a:ext>
                </a:extLst>
              </a:tr>
              <a:tr h="425319">
                <a:tc>
                  <a:txBody>
                    <a:bodyPr/>
                    <a:lstStyle/>
                    <a:p>
                      <a:pPr fontAlgn="ctr"/>
                      <a:r>
                        <a:rPr lang="en-US" sz="1700" dirty="0">
                          <a:effectLst/>
                          <a:latin typeface="inherit"/>
                        </a:rPr>
                        <a:t>A</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0,8</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€10.000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€8.000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dirty="0"/>
                    </a:p>
                  </a:txBody>
                  <a:tcPr marL="87245" marR="87245" marT="43622" marB="43622">
                    <a:lnL w="9525" cap="flat" cmpd="sng" algn="ctr">
                      <a:solidFill>
                        <a:srgbClr val="E1E1E1"/>
                      </a:solidFill>
                      <a:prstDash val="solid"/>
                      <a:round/>
                      <a:headEnd type="none" w="med" len="med"/>
                      <a:tailEnd type="none" w="med" len="med"/>
                    </a:lnL>
                    <a:lnT w="9525" cap="flat" cmpd="sng" algn="ctr">
                      <a:solidFill>
                        <a:srgbClr val="E1E1E1"/>
                      </a:solidFill>
                      <a:prstDash val="solid"/>
                      <a:round/>
                      <a:headEnd type="none" w="med" len="med"/>
                      <a:tailEnd type="none" w="med" len="med"/>
                    </a:lnT>
                  </a:tcPr>
                </a:tc>
                <a:extLst>
                  <a:ext uri="{0D108BD9-81ED-4DB2-BD59-A6C34878D82A}">
                    <a16:rowId xmlns:a16="http://schemas.microsoft.com/office/drawing/2014/main" val="3566083106"/>
                  </a:ext>
                </a:extLst>
              </a:tr>
              <a:tr h="425319">
                <a:tc>
                  <a:txBody>
                    <a:bodyPr/>
                    <a:lstStyle/>
                    <a:p>
                      <a:pPr fontAlgn="ctr"/>
                      <a:r>
                        <a:rPr lang="en-US" sz="1700">
                          <a:effectLst/>
                          <a:latin typeface="inherit"/>
                        </a:rPr>
                        <a:t>B</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0,3</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€30.000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€9.000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3042298581"/>
                  </a:ext>
                </a:extLst>
              </a:tr>
              <a:tr h="425319">
                <a:tc>
                  <a:txBody>
                    <a:bodyPr/>
                    <a:lstStyle/>
                    <a:p>
                      <a:pPr fontAlgn="ctr"/>
                      <a:r>
                        <a:rPr lang="en-US" sz="1700">
                          <a:effectLst/>
                          <a:latin typeface="inherit"/>
                        </a:rPr>
                        <a:t>C</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0,5</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€8.000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€4.000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1837498691"/>
                  </a:ext>
                </a:extLst>
              </a:tr>
              <a:tr h="425319">
                <a:tc>
                  <a:txBody>
                    <a:bodyPr/>
                    <a:lstStyle/>
                    <a:p>
                      <a:pPr fontAlgn="ctr"/>
                      <a:r>
                        <a:rPr lang="en-US" sz="1700">
                          <a:effectLst/>
                          <a:latin typeface="inherit"/>
                        </a:rPr>
                        <a:t>D</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0,1</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€40.000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€4.000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4085175674"/>
                  </a:ext>
                </a:extLst>
              </a:tr>
              <a:tr h="425319">
                <a:tc>
                  <a:txBody>
                    <a:bodyPr/>
                    <a:lstStyle/>
                    <a:p>
                      <a:pPr fontAlgn="ctr"/>
                      <a:r>
                        <a:rPr lang="en-US" sz="1700">
                          <a:effectLst/>
                          <a:latin typeface="inherit"/>
                        </a:rPr>
                        <a:t>E</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0,3</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€20.000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dirty="0">
                          <a:effectLst/>
                          <a:latin typeface="inherit"/>
                        </a:rPr>
                        <a:t>€6.000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183744424"/>
                  </a:ext>
                </a:extLst>
              </a:tr>
              <a:tr h="425319">
                <a:tc>
                  <a:txBody>
                    <a:bodyPr/>
                    <a:lstStyle/>
                    <a:p>
                      <a:pPr fontAlgn="ctr"/>
                      <a:r>
                        <a:rPr lang="en-US" sz="1700">
                          <a:effectLst/>
                          <a:latin typeface="inherit"/>
                        </a:rPr>
                        <a:t>F</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0,25</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€10.000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dirty="0">
                          <a:effectLst/>
                          <a:latin typeface="inherit"/>
                        </a:rPr>
                        <a:t>€2.500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934408875"/>
                  </a:ext>
                </a:extLst>
              </a:tr>
              <a:tr h="425319">
                <a:tc>
                  <a:txBody>
                    <a:bodyPr/>
                    <a:lstStyle/>
                    <a:p>
                      <a:pPr fontAlgn="ctr"/>
                      <a:r>
                        <a:rPr lang="en-US" sz="1700" b="1">
                          <a:solidFill>
                            <a:srgbClr val="696969"/>
                          </a:solidFill>
                          <a:effectLst/>
                          <a:latin typeface="inherit"/>
                        </a:rPr>
                        <a:t>Total</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b="1">
                          <a:solidFill>
                            <a:srgbClr val="696969"/>
                          </a:solidFill>
                          <a:effectLst/>
                          <a:latin typeface="inherit"/>
                        </a:rPr>
                        <a:t>€118.000</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b="1">
                          <a:solidFill>
                            <a:srgbClr val="696969"/>
                          </a:solidFill>
                          <a:effectLst/>
                          <a:latin typeface="inherit"/>
                        </a:rPr>
                        <a:t>€33.500</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dirty="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2678477610"/>
                  </a:ext>
                </a:extLst>
              </a:tr>
            </a:tbl>
          </a:graphicData>
        </a:graphic>
      </p:graphicFrame>
    </p:spTree>
    <p:extLst>
      <p:ext uri="{BB962C8B-B14F-4D97-AF65-F5344CB8AC3E}">
        <p14:creationId xmlns:p14="http://schemas.microsoft.com/office/powerpoint/2010/main" val="15611401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23359" y="365125"/>
            <a:ext cx="1632821" cy="1464227"/>
          </a:xfrm>
        </p:spPr>
      </p:pic>
      <p:sp>
        <p:nvSpPr>
          <p:cNvPr id="3" name="Title 1">
            <a:extLst>
              <a:ext uri="{FF2B5EF4-FFF2-40B4-BE49-F238E27FC236}">
                <a16:creationId xmlns:a16="http://schemas.microsoft.com/office/drawing/2014/main" id="{59A8369E-4451-4076-A38D-7B04294A5033}"/>
              </a:ext>
            </a:extLst>
          </p:cNvPr>
          <p:cNvSpPr>
            <a:spLocks noGrp="1"/>
          </p:cNvSpPr>
          <p:nvPr>
            <p:ph type="title"/>
          </p:nvPr>
        </p:nvSpPr>
        <p:spPr>
          <a:xfrm>
            <a:off x="838200" y="365125"/>
            <a:ext cx="10515600" cy="1325563"/>
          </a:xfrm>
        </p:spPr>
        <p:txBody>
          <a:bodyPr>
            <a:normAutofit/>
          </a:bodyPr>
          <a:lstStyle/>
          <a:p>
            <a:pPr algn="ctr"/>
            <a:r>
              <a:rPr lang="en-US" b="1" dirty="0"/>
              <a:t>Expected monetary value (EMV)</a:t>
            </a:r>
            <a:endParaRPr lang="en-US" dirty="0"/>
          </a:p>
        </p:txBody>
      </p:sp>
      <p:sp>
        <p:nvSpPr>
          <p:cNvPr id="4" name="Content Placeholder 2">
            <a:extLst>
              <a:ext uri="{FF2B5EF4-FFF2-40B4-BE49-F238E27FC236}">
                <a16:creationId xmlns:a16="http://schemas.microsoft.com/office/drawing/2014/main" id="{4EDE5D43-68A6-4507-89F8-4436176E3251}"/>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tabLst>
                <a:tab pos="184150" algn="l"/>
              </a:tabLst>
            </a:pPr>
            <a:r>
              <a:rPr lang="en-US" sz="2900" dirty="0"/>
              <a:t>The risk contingency budget should reflect the potential impact of the risk as well as the likelihood that the risk will occur. This is reflected in the last column.</a:t>
            </a:r>
          </a:p>
          <a:p>
            <a:pPr algn="just">
              <a:tabLst>
                <a:tab pos="184150" algn="l"/>
              </a:tabLst>
            </a:pPr>
            <a:r>
              <a:rPr lang="en-US" sz="2900" dirty="0"/>
              <a:t>Notice the total contingency request</a:t>
            </a:r>
          </a:p>
          <a:p>
            <a:pPr marL="0" indent="0" algn="just">
              <a:buNone/>
              <a:tabLst>
                <a:tab pos="184150" algn="l"/>
              </a:tabLst>
            </a:pPr>
            <a:r>
              <a:rPr lang="en-US" sz="2900" dirty="0"/>
              <a:t>    for this project is €33.500, which </a:t>
            </a:r>
          </a:p>
          <a:p>
            <a:pPr marL="0" indent="0" algn="just">
              <a:buNone/>
              <a:tabLst>
                <a:tab pos="184150" algn="l"/>
              </a:tabLst>
            </a:pPr>
            <a:r>
              <a:rPr lang="en-US" sz="2900" dirty="0"/>
              <a:t>    could be added to your budget as </a:t>
            </a:r>
          </a:p>
          <a:p>
            <a:pPr marL="0" indent="0" algn="just">
              <a:buNone/>
              <a:tabLst>
                <a:tab pos="184150" algn="l"/>
              </a:tabLst>
            </a:pPr>
            <a:r>
              <a:rPr lang="en-US" sz="2900" dirty="0"/>
              <a:t>     risk contingency.</a:t>
            </a:r>
          </a:p>
        </p:txBody>
      </p:sp>
      <p:graphicFrame>
        <p:nvGraphicFramePr>
          <p:cNvPr id="5" name="Table 4">
            <a:extLst>
              <a:ext uri="{FF2B5EF4-FFF2-40B4-BE49-F238E27FC236}">
                <a16:creationId xmlns:a16="http://schemas.microsoft.com/office/drawing/2014/main" id="{48716967-D01A-42D0-BA3E-4D4D2208BA12}"/>
              </a:ext>
            </a:extLst>
          </p:cNvPr>
          <p:cNvGraphicFramePr>
            <a:graphicFrameLocks noGrp="1"/>
          </p:cNvGraphicFramePr>
          <p:nvPr>
            <p:extLst>
              <p:ext uri="{D42A27DB-BD31-4B8C-83A1-F6EECF244321}">
                <p14:modId xmlns:p14="http://schemas.microsoft.com/office/powerpoint/2010/main" val="145576801"/>
              </p:ext>
            </p:extLst>
          </p:nvPr>
        </p:nvGraphicFramePr>
        <p:xfrm>
          <a:off x="6886066" y="2729187"/>
          <a:ext cx="5474586" cy="3926021"/>
        </p:xfrm>
        <a:graphic>
          <a:graphicData uri="http://schemas.openxmlformats.org/drawingml/2006/table">
            <a:tbl>
              <a:tblPr/>
              <a:tblGrid>
                <a:gridCol w="1306746">
                  <a:extLst>
                    <a:ext uri="{9D8B030D-6E8A-4147-A177-3AD203B41FA5}">
                      <a16:colId xmlns:a16="http://schemas.microsoft.com/office/drawing/2014/main" val="1093162949"/>
                    </a:ext>
                  </a:extLst>
                </a:gridCol>
                <a:gridCol w="1306746">
                  <a:extLst>
                    <a:ext uri="{9D8B030D-6E8A-4147-A177-3AD203B41FA5}">
                      <a16:colId xmlns:a16="http://schemas.microsoft.com/office/drawing/2014/main" val="1383065720"/>
                    </a:ext>
                  </a:extLst>
                </a:gridCol>
                <a:gridCol w="1306746">
                  <a:extLst>
                    <a:ext uri="{9D8B030D-6E8A-4147-A177-3AD203B41FA5}">
                      <a16:colId xmlns:a16="http://schemas.microsoft.com/office/drawing/2014/main" val="3286093921"/>
                    </a:ext>
                  </a:extLst>
                </a:gridCol>
                <a:gridCol w="1306746">
                  <a:extLst>
                    <a:ext uri="{9D8B030D-6E8A-4147-A177-3AD203B41FA5}">
                      <a16:colId xmlns:a16="http://schemas.microsoft.com/office/drawing/2014/main" val="2114950755"/>
                    </a:ext>
                  </a:extLst>
                </a:gridCol>
                <a:gridCol w="247602">
                  <a:extLst>
                    <a:ext uri="{9D8B030D-6E8A-4147-A177-3AD203B41FA5}">
                      <a16:colId xmlns:a16="http://schemas.microsoft.com/office/drawing/2014/main" val="3106771867"/>
                    </a:ext>
                  </a:extLst>
                </a:gridCol>
              </a:tblGrid>
              <a:tr h="948788">
                <a:tc>
                  <a:txBody>
                    <a:bodyPr/>
                    <a:lstStyle/>
                    <a:p>
                      <a:pPr algn="l" fontAlgn="base"/>
                      <a:r>
                        <a:rPr lang="en-US" sz="1700" b="1" cap="all" dirty="0">
                          <a:solidFill>
                            <a:srgbClr val="696969"/>
                          </a:solidFill>
                          <a:effectLst/>
                          <a:latin typeface="inherit"/>
                        </a:rPr>
                        <a:t>RISK</a:t>
                      </a:r>
                      <a:endParaRPr lang="en-US" sz="1700" b="1" cap="all" dirty="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P (RISK PROBABILITY)</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I (COST IMPACT)</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algn="l" fontAlgn="base"/>
                      <a:r>
                        <a:rPr lang="en-US" sz="1700" b="1" cap="all">
                          <a:solidFill>
                            <a:srgbClr val="696969"/>
                          </a:solidFill>
                          <a:effectLst/>
                          <a:latin typeface="inherit"/>
                        </a:rPr>
                        <a:t>RISK CONTINGENCY P*IC</a:t>
                      </a:r>
                      <a:endParaRPr lang="en-US" sz="1700" b="1" cap="all">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lnB w="9525" cap="flat" cmpd="sng" algn="ctr">
                      <a:solidFill>
                        <a:srgbClr val="E1E1E1"/>
                      </a:solidFill>
                      <a:prstDash val="solid"/>
                      <a:round/>
                      <a:headEnd type="none" w="med" len="med"/>
                      <a:tailEnd type="none" w="med" len="med"/>
                    </a:lnB>
                  </a:tcPr>
                </a:tc>
                <a:extLst>
                  <a:ext uri="{0D108BD9-81ED-4DB2-BD59-A6C34878D82A}">
                    <a16:rowId xmlns:a16="http://schemas.microsoft.com/office/drawing/2014/main" val="979585741"/>
                  </a:ext>
                </a:extLst>
              </a:tr>
              <a:tr h="425319">
                <a:tc>
                  <a:txBody>
                    <a:bodyPr/>
                    <a:lstStyle/>
                    <a:p>
                      <a:pPr fontAlgn="ctr"/>
                      <a:r>
                        <a:rPr lang="en-US" sz="1700" dirty="0">
                          <a:effectLst/>
                          <a:latin typeface="inherit"/>
                        </a:rPr>
                        <a:t>A</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0,8</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€10.000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€8.000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dirty="0"/>
                    </a:p>
                  </a:txBody>
                  <a:tcPr marL="87245" marR="87245" marT="43622" marB="43622">
                    <a:lnL w="9525" cap="flat" cmpd="sng" algn="ctr">
                      <a:solidFill>
                        <a:srgbClr val="E1E1E1"/>
                      </a:solidFill>
                      <a:prstDash val="solid"/>
                      <a:round/>
                      <a:headEnd type="none" w="med" len="med"/>
                      <a:tailEnd type="none" w="med" len="med"/>
                    </a:lnL>
                    <a:lnT w="9525" cap="flat" cmpd="sng" algn="ctr">
                      <a:solidFill>
                        <a:srgbClr val="E1E1E1"/>
                      </a:solidFill>
                      <a:prstDash val="solid"/>
                      <a:round/>
                      <a:headEnd type="none" w="med" len="med"/>
                      <a:tailEnd type="none" w="med" len="med"/>
                    </a:lnT>
                  </a:tcPr>
                </a:tc>
                <a:extLst>
                  <a:ext uri="{0D108BD9-81ED-4DB2-BD59-A6C34878D82A}">
                    <a16:rowId xmlns:a16="http://schemas.microsoft.com/office/drawing/2014/main" val="3566083106"/>
                  </a:ext>
                </a:extLst>
              </a:tr>
              <a:tr h="425319">
                <a:tc>
                  <a:txBody>
                    <a:bodyPr/>
                    <a:lstStyle/>
                    <a:p>
                      <a:pPr fontAlgn="ctr"/>
                      <a:r>
                        <a:rPr lang="en-US" sz="1700">
                          <a:effectLst/>
                          <a:latin typeface="inherit"/>
                        </a:rPr>
                        <a:t>B</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0,3</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€30.000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€9.000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3042298581"/>
                  </a:ext>
                </a:extLst>
              </a:tr>
              <a:tr h="425319">
                <a:tc>
                  <a:txBody>
                    <a:bodyPr/>
                    <a:lstStyle/>
                    <a:p>
                      <a:pPr fontAlgn="ctr"/>
                      <a:r>
                        <a:rPr lang="en-US" sz="1700">
                          <a:effectLst/>
                          <a:latin typeface="inherit"/>
                        </a:rPr>
                        <a:t>C</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0,5</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€8.000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€4.000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1837498691"/>
                  </a:ext>
                </a:extLst>
              </a:tr>
              <a:tr h="425319">
                <a:tc>
                  <a:txBody>
                    <a:bodyPr/>
                    <a:lstStyle/>
                    <a:p>
                      <a:pPr fontAlgn="ctr"/>
                      <a:r>
                        <a:rPr lang="en-US" sz="1700">
                          <a:effectLst/>
                          <a:latin typeface="inherit"/>
                        </a:rPr>
                        <a:t>D</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0,1</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€40.000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€4.000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4085175674"/>
                  </a:ext>
                </a:extLst>
              </a:tr>
              <a:tr h="425319">
                <a:tc>
                  <a:txBody>
                    <a:bodyPr/>
                    <a:lstStyle/>
                    <a:p>
                      <a:pPr fontAlgn="ctr"/>
                      <a:r>
                        <a:rPr lang="en-US" sz="1700">
                          <a:effectLst/>
                          <a:latin typeface="inherit"/>
                        </a:rPr>
                        <a:t>E</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0,3</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a:effectLst/>
                          <a:latin typeface="inherit"/>
                        </a:rPr>
                        <a:t>€20.000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dirty="0">
                          <a:effectLst/>
                          <a:latin typeface="inherit"/>
                        </a:rPr>
                        <a:t>€6.000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183744424"/>
                  </a:ext>
                </a:extLst>
              </a:tr>
              <a:tr h="425319">
                <a:tc>
                  <a:txBody>
                    <a:bodyPr/>
                    <a:lstStyle/>
                    <a:p>
                      <a:pPr fontAlgn="ctr"/>
                      <a:r>
                        <a:rPr lang="en-US" sz="1700">
                          <a:effectLst/>
                          <a:latin typeface="inherit"/>
                        </a:rPr>
                        <a:t>F</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0,25</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a:effectLst/>
                          <a:latin typeface="inherit"/>
                        </a:rPr>
                        <a:t>€10.000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pPr fontAlgn="ctr"/>
                      <a:r>
                        <a:rPr lang="en-US" sz="1700" dirty="0">
                          <a:effectLst/>
                          <a:latin typeface="inherit"/>
                        </a:rPr>
                        <a:t>€2.500</a:t>
                      </a: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8F8F8"/>
                    </a:solidFill>
                  </a:tcPr>
                </a:tc>
                <a:tc>
                  <a:txBody>
                    <a:bodyPr/>
                    <a:lstStyle/>
                    <a:p>
                      <a:endParaRPr lang="en-US" sz="170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934408875"/>
                  </a:ext>
                </a:extLst>
              </a:tr>
              <a:tr h="425319">
                <a:tc>
                  <a:txBody>
                    <a:bodyPr/>
                    <a:lstStyle/>
                    <a:p>
                      <a:pPr fontAlgn="ctr"/>
                      <a:r>
                        <a:rPr lang="en-US" sz="1700" b="1">
                          <a:solidFill>
                            <a:srgbClr val="696969"/>
                          </a:solidFill>
                          <a:effectLst/>
                          <a:latin typeface="inherit"/>
                        </a:rPr>
                        <a:t>Total</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b="1">
                          <a:solidFill>
                            <a:srgbClr val="696969"/>
                          </a:solidFill>
                          <a:effectLst/>
                          <a:latin typeface="inherit"/>
                        </a:rPr>
                        <a:t>€118.000</a:t>
                      </a:r>
                      <a:endParaRPr lang="en-US" sz="170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pPr fontAlgn="ctr"/>
                      <a:r>
                        <a:rPr lang="en-US" sz="1700" b="1" dirty="0">
                          <a:solidFill>
                            <a:srgbClr val="696969"/>
                          </a:solidFill>
                          <a:effectLst/>
                          <a:latin typeface="inherit"/>
                        </a:rPr>
                        <a:t>€33.500</a:t>
                      </a:r>
                      <a:endParaRPr lang="en-US" sz="1700" dirty="0">
                        <a:effectLst/>
                        <a:latin typeface="inherit"/>
                      </a:endParaRPr>
                    </a:p>
                  </a:txBody>
                  <a:tcPr marL="109056" marR="109056" marT="81792" marB="81792" anchor="ctr">
                    <a:lnL w="9525" cap="flat" cmpd="sng" algn="ctr">
                      <a:solidFill>
                        <a:srgbClr val="E1E1E1"/>
                      </a:solidFill>
                      <a:prstDash val="solid"/>
                      <a:round/>
                      <a:headEnd type="none" w="med" len="med"/>
                      <a:tailEnd type="none" w="med" len="med"/>
                    </a:lnL>
                    <a:lnR w="9525" cap="flat" cmpd="sng" algn="ctr">
                      <a:solidFill>
                        <a:srgbClr val="E1E1E1"/>
                      </a:solidFill>
                      <a:prstDash val="solid"/>
                      <a:round/>
                      <a:headEnd type="none" w="med" len="med"/>
                      <a:tailEnd type="none" w="med" len="med"/>
                    </a:lnR>
                    <a:lnT w="9525" cap="flat" cmpd="sng" algn="ctr">
                      <a:solidFill>
                        <a:srgbClr val="E1E1E1"/>
                      </a:solidFill>
                      <a:prstDash val="solid"/>
                      <a:round/>
                      <a:headEnd type="none" w="med" len="med"/>
                      <a:tailEnd type="none" w="med" len="med"/>
                    </a:lnT>
                    <a:lnB w="9525" cap="flat" cmpd="sng" algn="ctr">
                      <a:solidFill>
                        <a:srgbClr val="E1E1E1"/>
                      </a:solidFill>
                      <a:prstDash val="solid"/>
                      <a:round/>
                      <a:headEnd type="none" w="med" len="med"/>
                      <a:tailEnd type="none" w="med" len="med"/>
                    </a:lnB>
                    <a:solidFill>
                      <a:srgbClr val="FFFFFF"/>
                    </a:solidFill>
                  </a:tcPr>
                </a:tc>
                <a:tc>
                  <a:txBody>
                    <a:bodyPr/>
                    <a:lstStyle/>
                    <a:p>
                      <a:endParaRPr lang="en-US" sz="1700" dirty="0"/>
                    </a:p>
                  </a:txBody>
                  <a:tcPr marL="87245" marR="87245" marT="43622" marB="43622">
                    <a:lnL w="9525" cap="flat" cmpd="sng" algn="ctr">
                      <a:solidFill>
                        <a:srgbClr val="E1E1E1"/>
                      </a:solidFill>
                      <a:prstDash val="solid"/>
                      <a:round/>
                      <a:headEnd type="none" w="med" len="med"/>
                      <a:tailEnd type="none" w="med" len="med"/>
                    </a:lnL>
                  </a:tcPr>
                </a:tc>
                <a:extLst>
                  <a:ext uri="{0D108BD9-81ED-4DB2-BD59-A6C34878D82A}">
                    <a16:rowId xmlns:a16="http://schemas.microsoft.com/office/drawing/2014/main" val="2678477610"/>
                  </a:ext>
                </a:extLst>
              </a:tr>
            </a:tbl>
          </a:graphicData>
        </a:graphic>
      </p:graphicFrame>
    </p:spTree>
    <p:extLst>
      <p:ext uri="{BB962C8B-B14F-4D97-AF65-F5344CB8AC3E}">
        <p14:creationId xmlns:p14="http://schemas.microsoft.com/office/powerpoint/2010/main" val="9638159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5076</TotalTime>
  <Words>1621</Words>
  <Application>Microsoft Office PowerPoint</Application>
  <PresentationFormat>Widescreen</PresentationFormat>
  <Paragraphs>205</Paragraphs>
  <Slides>25</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25</vt:i4>
      </vt:variant>
    </vt:vector>
  </HeadingPairs>
  <TitlesOfParts>
    <vt:vector size="31" baseType="lpstr">
      <vt:lpstr>Arial</vt:lpstr>
      <vt:lpstr>Calibri</vt:lpstr>
      <vt:lpstr>Calibri Light</vt:lpstr>
      <vt:lpstr>inherit</vt:lpstr>
      <vt:lpstr>Office Theme</vt:lpstr>
      <vt:lpstr>Custom Design</vt:lpstr>
      <vt:lpstr>Loss control Lecture 8</vt:lpstr>
      <vt:lpstr>Risk likelihood</vt:lpstr>
      <vt:lpstr>Risk likelihood</vt:lpstr>
      <vt:lpstr>Risk magnitude</vt:lpstr>
      <vt:lpstr>Hazard risks</vt:lpstr>
      <vt:lpstr>Hazard risks</vt:lpstr>
      <vt:lpstr>Hazard risks</vt:lpstr>
      <vt:lpstr>Hazard risks</vt:lpstr>
      <vt:lpstr>Hazard risks</vt:lpstr>
      <vt:lpstr>Hazard risks</vt:lpstr>
      <vt:lpstr>Hazard risks</vt:lpstr>
      <vt:lpstr>Loss prevention</vt:lpstr>
      <vt:lpstr>Loss prevention</vt:lpstr>
      <vt:lpstr>Damage limitation</vt:lpstr>
      <vt:lpstr>Damage limitation</vt:lpstr>
      <vt:lpstr>Cost containment</vt:lpstr>
      <vt:lpstr>Cost containment</vt:lpstr>
      <vt:lpstr>Cost containment</vt:lpstr>
      <vt:lpstr>Expected monetary value (EMV)</vt:lpstr>
      <vt:lpstr>Expected monetary value (EMV)</vt:lpstr>
      <vt:lpstr>Expected monetary value (EMV)</vt:lpstr>
      <vt:lpstr>Expected monetary value (EMV)</vt:lpstr>
      <vt:lpstr>Expected monetary value (EMV)</vt:lpstr>
      <vt:lpstr>Expected monetary value (EMV)</vt:lpstr>
      <vt:lpstr>Expected monetary value (EMV)</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HPI5</cp:lastModifiedBy>
  <cp:revision>59</cp:revision>
  <dcterms:created xsi:type="dcterms:W3CDTF">2020-10-15T07:04:09Z</dcterms:created>
  <dcterms:modified xsi:type="dcterms:W3CDTF">2021-03-19T09:00:56Z</dcterms:modified>
</cp:coreProperties>
</file>