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</p:sldIdLst>
  <p:sldSz cx="12192000" cy="6858000"/>
  <p:notesSz cx="6858000" cy="9144000"/>
  <p:defaultTextStyle>
    <a:defPPr>
      <a:defRPr lang="en-US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CF03CC2B-5F3E-E4F1-6A07-7BC8B49A50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تاريخ 2">
            <a:extLst>
              <a:ext uri="{FF2B5EF4-FFF2-40B4-BE49-F238E27FC236}">
                <a16:creationId xmlns:a16="http://schemas.microsoft.com/office/drawing/2014/main" id="{2D80340A-5158-0B7E-3C30-1F7F8776AB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3D424-3406-4ED8-A675-A1F25282DF7A}" type="datetimeFigureOut">
              <a:rPr lang="en-US" smtClean="0"/>
              <a:t>12/12/2025</a:t>
            </a:fld>
            <a:endParaRPr lang="en-US"/>
          </a:p>
        </p:txBody>
      </p:sp>
      <p:sp>
        <p:nvSpPr>
          <p:cNvPr id="4" name="عنصر نائب للتذييل 3">
            <a:extLst>
              <a:ext uri="{FF2B5EF4-FFF2-40B4-BE49-F238E27FC236}">
                <a16:creationId xmlns:a16="http://schemas.microsoft.com/office/drawing/2014/main" id="{1EC5276A-10D6-17FF-1A11-A93A91BA54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عنصر نائب لرقم الشريحة 4">
            <a:extLst>
              <a:ext uri="{FF2B5EF4-FFF2-40B4-BE49-F238E27FC236}">
                <a16:creationId xmlns:a16="http://schemas.microsoft.com/office/drawing/2014/main" id="{14F04996-41F4-F79D-459D-AF475E9301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7BFDF9-B24A-47EE-981B-793E6E5E92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83759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>
            <a:extLst>
              <a:ext uri="{FF2B5EF4-FFF2-40B4-BE49-F238E27FC236}">
                <a16:creationId xmlns:a16="http://schemas.microsoft.com/office/drawing/2014/main" id="{EE77D859-EE71-4BEB-8C26-8E5A6E59C5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AE5BCA3D-922C-1FAF-BA22-FD811494E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81DF0928-4E16-9A75-949C-2B6EB02221D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203D424-3406-4ED8-A675-A1F25282DF7A}" type="datetimeFigureOut">
              <a:rPr lang="en-US" smtClean="0"/>
              <a:t>12/12/2025</a:t>
            </a:fld>
            <a:endParaRPr lang="en-US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B55BFD63-8C66-1585-7C50-EEFEBB271FB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0A978D3D-8445-2934-683F-9525C486A27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97BFDF9-B24A-47EE-981B-793E6E5E92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90964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5B27D863-A4A5-8F0B-0D4F-9948CB9FDF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638BC85D-5BA4-69A7-2144-9DE804E6BDB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1925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E690BC5D-4D07-F70C-6380-66F49EEDE9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D7F059C6-9C2B-B203-C11E-135BB08BA70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8199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C202282A-8BE6-B1E4-FB84-2C501CA8B6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1" algn="just" rtl="0">
              <a:spcBef>
                <a:spcPct val="30000"/>
              </a:spcBef>
              <a:defRPr/>
            </a:pPr>
            <a:r>
              <a:rPr lang="en-GB" sz="2800" b="1" kern="1200">
                <a:solidFill>
                  <a:srgbClr val="008000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Simple Digital Systems</a:t>
            </a:r>
            <a:endParaRPr lang="en-GB" sz="2800" b="1" kern="1200" dirty="0">
              <a:solidFill>
                <a:srgbClr val="008000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EFE76D45-0C3A-1005-A570-CCFC14D0F25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42450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A8BC299F-20E1-6D31-DC63-E762DB1A01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91617FB6-E587-93B5-2857-51701334EB8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90394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850BC4AB-DD78-BAFD-07D1-079921B6FC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4CF231EF-B983-4C60-4114-4A471743363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31395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AC966521-8B65-7212-9266-CB37CD7430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4C2C20D0-D60C-DC2D-D6F4-7F74A1B14AF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39576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6D93F61C-3F49-75C0-C9E3-31E80EF867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D4FB801F-D35C-8722-41F9-5F6465D32F2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37738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7F148DE4-AE2C-B1B5-DD87-3F30B9BF32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BA072EAE-770F-437A-F47C-86D317B15BA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78160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E734EF92-A797-8BA2-7C71-8CE93F742B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47CCCF07-E17C-27FD-28B9-D96081D1975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22357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F19BB0E4-C8BC-A971-7AA2-8FF8C29441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lang="en-GB" sz="2800" b="1">
                <a:solidFill>
                  <a:srgbClr val="008000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Organization of a Digital System</a:t>
            </a:r>
            <a:endParaRPr lang="en-GB" sz="2800" b="1" dirty="0">
              <a:solidFill>
                <a:srgbClr val="008000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2E457B1C-4348-E597-D5A8-21ED3F5B3CB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72533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9463E320-912B-B519-D458-40C864A27B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423160" algn="l"/>
                <a:tab pos="4989195" algn="l"/>
              </a:tabLst>
            </a:pPr>
            <a:r>
              <a:rPr lang="en-GB" sz="2800" b="1">
                <a:solidFill>
                  <a:srgbClr val="008000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Designation of Registers</a:t>
            </a:r>
            <a:endParaRPr lang="en-GB" sz="2800" b="1" dirty="0">
              <a:solidFill>
                <a:srgbClr val="008000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C04A8DE9-6B79-25C0-7D18-FE74A37E6A1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51671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58B028F9-B08E-152A-A0EB-7B35A2CAD9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423160" algn="l"/>
                <a:tab pos="4989195" algn="l"/>
              </a:tabLst>
            </a:pPr>
            <a:r>
              <a:rPr lang="en-GB" sz="2800" b="1">
                <a:solidFill>
                  <a:srgbClr val="008000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Designation of Registers</a:t>
            </a:r>
            <a:endParaRPr lang="en-GB" sz="2800" b="1" dirty="0">
              <a:solidFill>
                <a:srgbClr val="008000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C2CC5B60-7ADE-5B81-8FF3-7E34051C15E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614277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0DE3EC80-1A75-48C2-615A-C83A78C930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423160" algn="l"/>
              </a:tabLst>
            </a:pPr>
            <a:r>
              <a:rPr lang="en-GB" sz="2800" b="1">
                <a:solidFill>
                  <a:srgbClr val="008000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Register Transfer</a:t>
            </a:r>
            <a:endParaRPr lang="en-GB" sz="2800" b="1" dirty="0">
              <a:solidFill>
                <a:srgbClr val="008000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60C03617-5FAB-7084-3BEF-5079A0FA696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389458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9D2F869B-291C-09E1-9698-10C8202EBA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423160" algn="l"/>
              </a:tabLst>
            </a:pPr>
            <a:r>
              <a:rPr lang="en-GB" sz="2800" b="1">
                <a:solidFill>
                  <a:srgbClr val="008000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Register Transfer</a:t>
            </a:r>
            <a:endParaRPr lang="en-GB" sz="2800" b="1" dirty="0">
              <a:solidFill>
                <a:srgbClr val="008000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73254AEB-A44B-A613-E995-D5C6E76213E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24736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CCE31087-203C-BCD8-03CC-A23F51BEF5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2800" b="1">
                <a:solidFill>
                  <a:srgbClr val="008000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Control Functions</a:t>
            </a:r>
            <a:endParaRPr lang="en-GB" sz="2800" b="1" dirty="0">
              <a:solidFill>
                <a:srgbClr val="008000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6F5F2473-5185-29F8-FA1D-2D0C0AA9E2F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603494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4887DEBA-CF8B-3DC0-651A-58AFCF74B8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2700" marR="5080">
              <a:lnSpc>
                <a:spcPct val="100000"/>
              </a:lnSpc>
              <a:spcBef>
                <a:spcPts val="95"/>
              </a:spcBef>
              <a:tabLst>
                <a:tab pos="2242185" algn="l"/>
                <a:tab pos="5604510" algn="l"/>
                <a:tab pos="6236335" algn="l"/>
                <a:tab pos="8260080" algn="l"/>
              </a:tabLst>
            </a:pPr>
            <a:r>
              <a:rPr lang="en-US" sz="2800" b="1">
                <a:solidFill>
                  <a:srgbClr val="008000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Hardware Implementation of Controlled  Transfers</a:t>
            </a:r>
            <a:endParaRPr lang="en-US" sz="2800" b="1" dirty="0">
              <a:solidFill>
                <a:srgbClr val="008000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25785A62-8697-6820-5FAA-76236F49A19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55054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145F3071-8477-8732-BF6F-DCDFE3383A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2700" marR="5080">
              <a:lnSpc>
                <a:spcPct val="100000"/>
              </a:lnSpc>
              <a:spcBef>
                <a:spcPts val="95"/>
              </a:spcBef>
              <a:tabLst>
                <a:tab pos="2242185" algn="l"/>
                <a:tab pos="5604510" algn="l"/>
                <a:tab pos="6236335" algn="l"/>
                <a:tab pos="8260080" algn="l"/>
              </a:tabLst>
            </a:pPr>
            <a:r>
              <a:rPr lang="en-GB" sz="2800" b="1">
                <a:solidFill>
                  <a:srgbClr val="008000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Simultaneous Operations</a:t>
            </a:r>
            <a:endParaRPr lang="en-GB" sz="2800" b="1" dirty="0">
              <a:solidFill>
                <a:srgbClr val="008000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AC398B78-0AF4-F040-EBF4-D5AFF264BC1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284833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9D761691-B32B-CA05-5C74-5CFCB90468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800" b="1">
                <a:solidFill>
                  <a:srgbClr val="008000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Example</a:t>
            </a:r>
            <a:endParaRPr lang="en-GB" sz="2800" b="1" dirty="0">
              <a:solidFill>
                <a:srgbClr val="008000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58B3EDD3-6D92-8AA5-0BA9-14AB0A60EF5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392711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B006104C-B1F0-C9C9-DBD6-26C38E3D89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296160" algn="l"/>
              </a:tabLst>
            </a:pPr>
            <a:r>
              <a:rPr lang="en-GB" sz="2800" b="1">
                <a:solidFill>
                  <a:srgbClr val="008000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Example</a:t>
            </a:r>
            <a:endParaRPr lang="en-GB" sz="2800" b="1" dirty="0">
              <a:solidFill>
                <a:srgbClr val="008000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D0F120FA-D753-ED22-43D6-8A54CE26B15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74293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7DEF631C-201E-FD0F-9FB9-575AAFA196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lang="en-GB" sz="2800" b="1">
                <a:solidFill>
                  <a:srgbClr val="008000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Microoperations</a:t>
            </a:r>
            <a:endParaRPr lang="en-GB" sz="2800" b="1" dirty="0">
              <a:solidFill>
                <a:srgbClr val="008000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C5C44DDB-F96F-27EE-ECD1-474DA1EAF26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430207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105C496E-9013-E8CD-6E4D-056D7134C5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lang="en-US" sz="3600" u="sng"/>
              <a:t>1) </a:t>
            </a:r>
            <a:r>
              <a:rPr lang="en-US" sz="2800" b="1">
                <a:solidFill>
                  <a:srgbClr val="008000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Register Transfer  Microoperations</a:t>
            </a:r>
            <a:endParaRPr lang="en-US" sz="2800" b="1" dirty="0">
              <a:solidFill>
                <a:srgbClr val="008000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33668347-3388-7F6F-9ED8-9245EB685ED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106000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8EA60D26-F63A-8168-2F7B-B90BC7D77D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2700" marR="5080">
              <a:lnSpc>
                <a:spcPct val="100000"/>
              </a:lnSpc>
              <a:spcBef>
                <a:spcPts val="95"/>
              </a:spcBef>
              <a:tabLst>
                <a:tab pos="3394710" algn="l"/>
              </a:tabLst>
            </a:pPr>
            <a:r>
              <a:rPr lang="en-US" sz="3600" u="sng"/>
              <a:t>2) </a:t>
            </a:r>
            <a:r>
              <a:rPr lang="en-US" sz="2800" b="1">
                <a:solidFill>
                  <a:srgbClr val="008000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Arithmetic Microoperations</a:t>
            </a:r>
            <a:endParaRPr lang="en-US" sz="2800" b="1" dirty="0">
              <a:solidFill>
                <a:srgbClr val="008000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EB45C5C2-B928-24A2-2FF8-D5011DFE02D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365508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8E9BD2B6-F3C9-FC40-0A1F-CD59FA3D18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2700" marR="5080">
              <a:lnSpc>
                <a:spcPct val="100000"/>
              </a:lnSpc>
              <a:spcBef>
                <a:spcPts val="95"/>
              </a:spcBef>
              <a:tabLst>
                <a:tab pos="3394710" algn="l"/>
              </a:tabLst>
            </a:pPr>
            <a:r>
              <a:rPr lang="en-US" sz="2800" b="1">
                <a:solidFill>
                  <a:srgbClr val="008000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Summary of Typical Arithmetic  Microoperations</a:t>
            </a:r>
            <a:endParaRPr lang="en-US" sz="2800" b="1" dirty="0">
              <a:solidFill>
                <a:srgbClr val="008000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7192E765-B8EF-33C9-9DCC-D92CC7C730F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273802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D6077C07-95C5-E405-CDAC-22B480D809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1551940" algn="l"/>
              </a:tabLst>
            </a:pPr>
            <a:r>
              <a:rPr lang="en-GB" sz="2800" b="1">
                <a:solidFill>
                  <a:srgbClr val="008000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Binary Adder / Subtractor</a:t>
            </a:r>
            <a:endParaRPr lang="en-GB" sz="2800" b="1" dirty="0">
              <a:solidFill>
                <a:srgbClr val="008000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8267D210-58A6-7099-0D9D-386E8F9538F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576737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B56DEB0C-5238-485F-BB14-692EAF6EC5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0AE8A862-008E-6C0B-3B89-223BAFF09A7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871601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92D136BB-8D83-842A-BCE2-8E6EEA5B0B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060065" algn="l"/>
                <a:tab pos="5203825" algn="l"/>
              </a:tabLst>
            </a:pPr>
            <a:r>
              <a:rPr lang="en-GB" sz="2800" b="1">
                <a:solidFill>
                  <a:srgbClr val="008000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Arithmetic Circuit: Function Table</a:t>
            </a:r>
            <a:endParaRPr lang="en-GB" sz="2800" b="1" dirty="0">
              <a:solidFill>
                <a:srgbClr val="008000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AD5DCC9D-683A-1CAE-787F-412DC79A563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981484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35400510-584D-A943-56DC-DB6828C6D7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800" b="1">
                <a:solidFill>
                  <a:srgbClr val="008000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Example</a:t>
            </a:r>
            <a:endParaRPr lang="en-GB" sz="2800" b="1" dirty="0">
              <a:solidFill>
                <a:srgbClr val="008000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4084D6B1-81C1-3C36-1E97-AAA8184D549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360805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4DE6E6B3-263F-7AC3-A790-8CB5C07BC6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060065" algn="l"/>
                <a:tab pos="5203825" algn="l"/>
              </a:tabLst>
            </a:pPr>
            <a:r>
              <a:rPr lang="en-US" sz="3600" u="sng"/>
              <a:t>3) </a:t>
            </a:r>
            <a:r>
              <a:rPr lang="en-US" sz="2800" b="1">
                <a:solidFill>
                  <a:srgbClr val="008000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Logic Microoperations</a:t>
            </a:r>
            <a:endParaRPr lang="en-US" sz="2800" b="1" dirty="0">
              <a:solidFill>
                <a:srgbClr val="008000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D269A46C-96F0-D7E4-7FBD-83B425F4C14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452205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D71FEA54-C4BE-FD24-162F-E132D1DFBC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2EF9F0B1-2D1E-8302-5C84-9B3DC93877B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157706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0C0CDACD-6D64-496E-7607-424A522462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2700" marR="5080">
              <a:lnSpc>
                <a:spcPct val="100000"/>
              </a:lnSpc>
              <a:spcBef>
                <a:spcPts val="100"/>
              </a:spcBef>
              <a:tabLst>
                <a:tab pos="1296035" algn="l"/>
                <a:tab pos="2108835" algn="l"/>
                <a:tab pos="3734435" algn="l"/>
                <a:tab pos="8207375" algn="l"/>
              </a:tabLst>
            </a:pPr>
            <a:r>
              <a:rPr lang="en-GB" sz="2800" b="1">
                <a:solidFill>
                  <a:srgbClr val="008000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Hardware Implementation of Logic  Microoperations</a:t>
            </a:r>
            <a:endParaRPr lang="en-GB" sz="2800" b="1" dirty="0">
              <a:solidFill>
                <a:srgbClr val="008000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B4DCA623-4CE6-A1A8-EE82-508F59F7B0A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459186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C0CFED41-C775-A775-D142-45380E8462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508760" algn="l"/>
              </a:tabLst>
            </a:pPr>
            <a:r>
              <a:rPr lang="en-US" sz="3600" u="sng"/>
              <a:t>4) </a:t>
            </a:r>
            <a:r>
              <a:rPr lang="en-US" sz="2800" b="1">
                <a:solidFill>
                  <a:srgbClr val="008000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Shift Microoperations</a:t>
            </a:r>
            <a:endParaRPr lang="en-US" sz="2800" b="1" dirty="0">
              <a:solidFill>
                <a:srgbClr val="008000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1B8873A5-2017-DDEC-7E7D-158F1B9316D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623995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46D211FD-2F2E-4FF2-D859-99F0102826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2800" b="1">
                <a:solidFill>
                  <a:srgbClr val="008000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Logical Shift</a:t>
            </a:r>
            <a:endParaRPr lang="en-GB" sz="2800" b="1" dirty="0">
              <a:solidFill>
                <a:srgbClr val="008000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37930CEE-BE9E-B3DF-9BF7-AC4C5FBED51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147002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F0A7D3A7-7E64-0C1F-8D06-37FF9E1E46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5A3E05B4-80EB-9620-F835-85113B2620A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119539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58D95428-EDFF-20A2-CCF1-B49AC69FED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2800" b="1">
                <a:solidFill>
                  <a:srgbClr val="008000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Circular Shift</a:t>
            </a:r>
            <a:endParaRPr lang="en-GB" sz="2800" b="1" dirty="0">
              <a:solidFill>
                <a:srgbClr val="008000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63CA1EE1-6339-81FF-A1A0-1AAAB2FD68E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92451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F8126517-9273-61D6-542D-03BBEEE87B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EFFAB6D4-A7B0-559A-45E9-281DA1EE176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528513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758072C4-FCC4-C369-DDD2-C887360027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2800" b="1">
                <a:solidFill>
                  <a:srgbClr val="008000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Arithmetic Shift </a:t>
            </a:r>
            <a:endParaRPr lang="en-GB" sz="2800" b="1" dirty="0">
              <a:solidFill>
                <a:srgbClr val="008000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B96155CB-37FB-F57D-B291-2C2CF8B3D28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368175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86089517-FAD9-E3FD-DB53-7A756B1251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2800" b="1">
                <a:solidFill>
                  <a:srgbClr val="008000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Arithmetic Shift </a:t>
            </a:r>
            <a:endParaRPr lang="en-GB" sz="2800" b="1" dirty="0">
              <a:solidFill>
                <a:srgbClr val="008000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62FB412A-A346-CA54-A626-6301890BB0D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009515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D9D65DBB-3C13-46F3-4245-0FD0D4F539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2AE37EB2-A867-B503-324B-48D2B801255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011616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8495FDEA-A376-0F56-7C80-83FA0962E2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2800" b="1">
                <a:solidFill>
                  <a:srgbClr val="008000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Arithmetic Shift </a:t>
            </a:r>
            <a:endParaRPr lang="en-GB" sz="2800" b="1" dirty="0">
              <a:solidFill>
                <a:srgbClr val="008000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0CADC88E-1323-C345-F7D7-C2F7D8BF7DF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446313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910485A2-D62E-DF3C-E832-87D5DB077D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980858F9-D97A-980A-D813-AB6EDAB6B87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214052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07427F78-2A0A-085D-0D98-F1C7501420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1B37523A-6D0D-BF08-A4AA-0FE21633F8B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068268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5B65F6F2-87A5-E73C-0473-FFE9806166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b="1">
                <a:solidFill>
                  <a:srgbClr val="008000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High</a:t>
            </a:r>
            <a:r>
              <a:rPr lang="en-US"/>
              <a:t>‑</a:t>
            </a:r>
            <a:r>
              <a:rPr lang="en-US" sz="2800" b="1">
                <a:solidFill>
                  <a:srgbClr val="008000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Level Synthesis &amp; Heterogeneous Computing</a:t>
            </a:r>
            <a:endParaRPr lang="en-US" sz="2800" b="1" dirty="0">
              <a:solidFill>
                <a:srgbClr val="008000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01BDA4AB-0782-B9C0-C2CA-F6D83F12B41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674932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8871ADE6-3E73-B78E-EEB0-9BD4294C81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b="1">
                <a:solidFill>
                  <a:srgbClr val="008000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Hardware Security &amp; Trustworthy Systems</a:t>
            </a:r>
            <a:endParaRPr lang="en-US" sz="2800" b="1" dirty="0">
              <a:solidFill>
                <a:srgbClr val="008000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D15D7B13-9B23-B862-68EF-18A778BA886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531262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4FDC3CCF-A0CC-2ACD-5BE9-E4F9B1B009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b="1">
                <a:solidFill>
                  <a:srgbClr val="008000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Low‑Power and Energy‑Efficient Design</a:t>
            </a:r>
            <a:endParaRPr lang="en-US" sz="2800" b="1" dirty="0">
              <a:solidFill>
                <a:srgbClr val="008000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08A44ACA-3CC7-B541-0DC0-1BA0EC36B3A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117016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60119EA9-B853-967D-FD0C-2F243E5B34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FF28071E-771D-B92A-DA64-E5DFD130D58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5853040"/>
      </p:ext>
    </p:extLst>
  </p:cSld>
  <p:clrMapOvr>
    <a:masterClrMapping/>
  </p:clrMapOvr>
</p:sld>
</file>

<file path=ppt/theme/theme1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97</Words>
  <Application>Microsoft Office PowerPoint</Application>
  <PresentationFormat>شاشة عريضة</PresentationFormat>
  <Paragraphs>29</Paragraphs>
  <Slides>45</Slides>
  <Notes>0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4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45</vt:i4>
      </vt:variant>
    </vt:vector>
  </HeadingPairs>
  <TitlesOfParts>
    <vt:vector size="50" baseType="lpstr">
      <vt:lpstr>Aptos</vt:lpstr>
      <vt:lpstr>Aptos Display</vt:lpstr>
      <vt:lpstr>Arial</vt:lpstr>
      <vt:lpstr>Comic Sans MS</vt:lpstr>
      <vt:lpstr>نسق Office</vt:lpstr>
      <vt:lpstr>عرض تقديمي في PowerPoint</vt:lpstr>
      <vt:lpstr>عرض تقديمي في PowerPoint</vt:lpstr>
      <vt:lpstr>Simple Digital Systems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Organization of a Digital System</vt:lpstr>
      <vt:lpstr>Designation of Registers</vt:lpstr>
      <vt:lpstr>Designation of Registers</vt:lpstr>
      <vt:lpstr>Register Transfer</vt:lpstr>
      <vt:lpstr>Register Transfer</vt:lpstr>
      <vt:lpstr>Control Functions</vt:lpstr>
      <vt:lpstr>Hardware Implementation of Controlled  Transfers</vt:lpstr>
      <vt:lpstr>Simultaneous Operations</vt:lpstr>
      <vt:lpstr>Example</vt:lpstr>
      <vt:lpstr>Example</vt:lpstr>
      <vt:lpstr>Microoperations</vt:lpstr>
      <vt:lpstr>1) Register Transfer  Microoperations</vt:lpstr>
      <vt:lpstr>2) Arithmetic Microoperations</vt:lpstr>
      <vt:lpstr>Summary of Typical Arithmetic  Microoperations</vt:lpstr>
      <vt:lpstr>Binary Adder / Subtractor</vt:lpstr>
      <vt:lpstr>عرض تقديمي في PowerPoint</vt:lpstr>
      <vt:lpstr>Arithmetic Circuit: Function Table</vt:lpstr>
      <vt:lpstr>Example</vt:lpstr>
      <vt:lpstr>3) Logic Microoperations</vt:lpstr>
      <vt:lpstr>عرض تقديمي في PowerPoint</vt:lpstr>
      <vt:lpstr>Hardware Implementation of Logic  Microoperations</vt:lpstr>
      <vt:lpstr>4) Shift Microoperations</vt:lpstr>
      <vt:lpstr>Logical Shift</vt:lpstr>
      <vt:lpstr>عرض تقديمي في PowerPoint</vt:lpstr>
      <vt:lpstr>Circular Shift</vt:lpstr>
      <vt:lpstr>عرض تقديمي في PowerPoint</vt:lpstr>
      <vt:lpstr>Arithmetic Shift </vt:lpstr>
      <vt:lpstr>Arithmetic Shift </vt:lpstr>
      <vt:lpstr>عرض تقديمي في PowerPoint</vt:lpstr>
      <vt:lpstr>Arithmetic Shift </vt:lpstr>
      <vt:lpstr>عرض تقديمي في PowerPoint</vt:lpstr>
      <vt:lpstr>عرض تقديمي في PowerPoint</vt:lpstr>
      <vt:lpstr>High‑Level Synthesis &amp; Heterogeneous Computing</vt:lpstr>
      <vt:lpstr>Hardware Security &amp; Trustworthy Systems</vt:lpstr>
      <vt:lpstr>Low‑Power and Energy‑Efficient Design</vt:lpstr>
      <vt:lpstr>عرض تقديمي في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Alaa Amin</dc:creator>
  <cp:lastModifiedBy>Alaa Amin</cp:lastModifiedBy>
  <cp:revision>1</cp:revision>
  <dcterms:created xsi:type="dcterms:W3CDTF">2025-12-12T03:03:44Z</dcterms:created>
  <dcterms:modified xsi:type="dcterms:W3CDTF">2025-12-12T03:03:44Z</dcterms:modified>
</cp:coreProperties>
</file>