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2.xml" ContentType="application/vnd.openxmlformats-officedocument.presentationml.slide+xml"/>
  <Override PartName="/ppt/slides/slide21.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4.xml" ContentType="application/vnd.openxmlformats-officedocument.presentationml.slide+xml"/>
  <Override PartName="/ppt/slides/slide20.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26.xml" ContentType="application/vnd.openxmlformats-officedocument.presentationml.slide+xml"/>
  <Override PartName="/ppt/slides/slide25.xml" ContentType="application/vnd.openxmlformats-officedocument.presentationml.slide+xml"/>
  <Override PartName="/ppt/slides/slide24.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33.xml" ContentType="application/vnd.openxmlformats-officedocument.presentationml.slide+xml"/>
  <Override PartName="/ppt/slides/slide41.xml" ContentType="application/vnd.openxmlformats-officedocument.presentationml.slide+xml"/>
  <Override PartName="/ppt/slides/slide32.xml" ContentType="application/vnd.openxmlformats-officedocument.presentationml.slide+xml"/>
  <Override PartName="/ppt/slides/slide39.xml" ContentType="application/vnd.openxmlformats-officedocument.presentationml.slide+xml"/>
  <Override PartName="/ppt/slides/slide38.xml" ContentType="application/vnd.openxmlformats-officedocument.presentationml.slide+xml"/>
  <Override PartName="/ppt/slides/slide40.xml" ContentType="application/vnd.openxmlformats-officedocument.presentationml.slide+xml"/>
  <Override PartName="/ppt/slides/slide36.xml" ContentType="application/vnd.openxmlformats-officedocument.presentationml.slide+xml"/>
  <Override PartName="/ppt/slides/slide34.xml" ContentType="application/vnd.openxmlformats-officedocument.presentationml.slide+xml"/>
  <Override PartName="/ppt/slides/slide37.xml" ContentType="application/vnd.openxmlformats-officedocument.presentationml.slide+xml"/>
  <Override PartName="/ppt/slides/slide35.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3.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5.xml" ContentType="application/vnd.openxmlformats-officedocument.presentationml.notesSlide+xml"/>
  <Override PartName="/ppt/notesSlides/notesSlide14.xml" ContentType="application/vnd.openxmlformats-officedocument.presentationml.notesSlide+xml"/>
  <Override PartName="/ppt/notesSlides/notesSlide13.xml" ContentType="application/vnd.openxmlformats-officedocument.presentationml.notesSlide+xml"/>
  <Override PartName="/ppt/notesSlides/notesSlide12.xml" ContentType="application/vnd.openxmlformats-officedocument.presentationml.notesSlide+xml"/>
  <Override PartName="/ppt/notesSlides/notesSlide2.xml" ContentType="application/vnd.openxmlformats-officedocument.presentationml.notesSlide+xml"/>
  <Override PartName="/ppt/notesSlides/notesSlide1.xml" ContentType="application/vnd.openxmlformats-officedocument.presentationml.notesSlide+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3.xml" ContentType="application/vnd.openxmlformats-officedocument.presentationml.slideLayout+xml"/>
  <Override PartName="/ppt/slideLayouts/slideLayout2.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4.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notesSlides/notesSlide16.xml" ContentType="application/vnd.openxmlformats-officedocument.presentationml.notesSlide+xml"/>
  <Override PartName="/ppt/notesSlides/notesSlide11.xml" ContentType="application/vnd.openxmlformats-officedocument.presentationml.notesSlide+xml"/>
  <Override PartName="/ppt/notesSlides/notesSlide18.xml" ContentType="application/vnd.openxmlformats-officedocument.presentationml.notesSlide+xml"/>
  <Override PartName="/ppt/notesSlides/notesSlide17.xml" ContentType="application/vnd.openxmlformats-officedocument.presentationml.notesSlide+xml"/>
  <Override PartName="/ppt/notesSlides/notesSlide31.xml" ContentType="application/vnd.openxmlformats-officedocument.presentationml.notesSlide+xml"/>
  <Override PartName="/ppt/notesSlides/notesSlide30.xml" ContentType="application/vnd.openxmlformats-officedocument.presentationml.notesSlide+xml"/>
  <Override PartName="/ppt/notesSlides/notesSlide29.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28.xml" ContentType="application/vnd.openxmlformats-officedocument.presentationml.notesSlide+xml"/>
  <Override PartName="/ppt/notesSlides/notesSlide32.xml" ContentType="application/vnd.openxmlformats-officedocument.presentationml.notesSlide+xml"/>
  <Override PartName="/ppt/notesSlides/notesSlide27.xml" ContentType="application/vnd.openxmlformats-officedocument.presentationml.notesSlide+xml"/>
  <Override PartName="/ppt/notesSlides/notesSlide24.xml" ContentType="application/vnd.openxmlformats-officedocument.presentationml.notesSlide+xml"/>
  <Override PartName="/ppt/notesSlides/notesSlide23.xml" ContentType="application/vnd.openxmlformats-officedocument.presentationml.notesSlide+xml"/>
  <Override PartName="/ppt/notesSlides/notesSlide22.xml" ContentType="application/vnd.openxmlformats-officedocument.presentationml.notesSlide+xml"/>
  <Override PartName="/ppt/notesSlides/notesSlide20.xml" ContentType="application/vnd.openxmlformats-officedocument.presentationml.notesSlide+xml"/>
  <Override PartName="/ppt/notesSlides/notesSlide19.xml" ContentType="application/vnd.openxmlformats-officedocument.presentationml.notesSlide+xml"/>
  <Override PartName="/ppt/notesSlides/notesSlide25.xml" ContentType="application/vnd.openxmlformats-officedocument.presentationml.notesSlide+xml"/>
  <Override PartName="/ppt/notesSlides/notesSlide21.xml" ContentType="application/vnd.openxmlformats-officedocument.presentationml.notesSlide+xml"/>
  <Override PartName="/ppt/notesSlides/notesSlide26.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6"/>
  </p:notesMasterIdLst>
  <p:sldIdLst>
    <p:sldId id="620" r:id="rId2"/>
    <p:sldId id="271" r:id="rId3"/>
    <p:sldId id="585" r:id="rId4"/>
    <p:sldId id="586" r:id="rId5"/>
    <p:sldId id="600" r:id="rId6"/>
    <p:sldId id="313" r:id="rId7"/>
    <p:sldId id="481" r:id="rId8"/>
    <p:sldId id="569" r:id="rId9"/>
    <p:sldId id="589" r:id="rId10"/>
    <p:sldId id="599" r:id="rId11"/>
    <p:sldId id="590" r:id="rId12"/>
    <p:sldId id="591" r:id="rId13"/>
    <p:sldId id="592" r:id="rId14"/>
    <p:sldId id="593" r:id="rId15"/>
    <p:sldId id="594" r:id="rId16"/>
    <p:sldId id="595" r:id="rId17"/>
    <p:sldId id="596" r:id="rId18"/>
    <p:sldId id="597" r:id="rId19"/>
    <p:sldId id="598" r:id="rId20"/>
    <p:sldId id="606" r:id="rId21"/>
    <p:sldId id="607" r:id="rId22"/>
    <p:sldId id="608" r:id="rId23"/>
    <p:sldId id="609" r:id="rId24"/>
    <p:sldId id="610" r:id="rId25"/>
    <p:sldId id="578" r:id="rId26"/>
    <p:sldId id="572" r:id="rId27"/>
    <p:sldId id="573" r:id="rId28"/>
    <p:sldId id="601" r:id="rId29"/>
    <p:sldId id="602" r:id="rId30"/>
    <p:sldId id="603" r:id="rId31"/>
    <p:sldId id="604" r:id="rId32"/>
    <p:sldId id="605" r:id="rId33"/>
    <p:sldId id="611" r:id="rId34"/>
    <p:sldId id="612" r:id="rId35"/>
    <p:sldId id="613" r:id="rId36"/>
    <p:sldId id="614" r:id="rId37"/>
    <p:sldId id="615" r:id="rId38"/>
    <p:sldId id="616" r:id="rId39"/>
    <p:sldId id="617" r:id="rId40"/>
    <p:sldId id="618" r:id="rId41"/>
    <p:sldId id="619" r:id="rId42"/>
    <p:sldId id="587" r:id="rId43"/>
    <p:sldId id="588" r:id="rId44"/>
    <p:sldId id="349" r:id="rId4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20"/>
            <p14:sldId id="271"/>
            <p14:sldId id="585"/>
            <p14:sldId id="586"/>
            <p14:sldId id="600"/>
            <p14:sldId id="313"/>
            <p14:sldId id="481"/>
            <p14:sldId id="569"/>
            <p14:sldId id="589"/>
            <p14:sldId id="599"/>
            <p14:sldId id="590"/>
            <p14:sldId id="591"/>
            <p14:sldId id="592"/>
            <p14:sldId id="593"/>
            <p14:sldId id="594"/>
            <p14:sldId id="595"/>
            <p14:sldId id="596"/>
            <p14:sldId id="597"/>
            <p14:sldId id="598"/>
            <p14:sldId id="606"/>
            <p14:sldId id="607"/>
            <p14:sldId id="608"/>
            <p14:sldId id="609"/>
            <p14:sldId id="610"/>
            <p14:sldId id="578"/>
            <p14:sldId id="572"/>
            <p14:sldId id="573"/>
            <p14:sldId id="601"/>
            <p14:sldId id="602"/>
            <p14:sldId id="603"/>
            <p14:sldId id="604"/>
            <p14:sldId id="605"/>
            <p14:sldId id="611"/>
            <p14:sldId id="612"/>
            <p14:sldId id="613"/>
            <p14:sldId id="614"/>
            <p14:sldId id="615"/>
            <p14:sldId id="616"/>
            <p14:sldId id="617"/>
            <p14:sldId id="618"/>
            <p14:sldId id="619"/>
            <p14:sldId id="587"/>
            <p14:sldId id="588"/>
            <p14:sldId id="349"/>
          </p14:sldIdLst>
        </p14:section>
        <p14:section name="Untitled Section" id="{2F6AD2C2-46A9-4BC4-94FF-3A698A8E8EFB}">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8E5A6D"/>
    <a:srgbClr val="2D3956"/>
    <a:srgbClr val="669BBC"/>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3772" autoAdjust="0"/>
  </p:normalViewPr>
  <p:slideViewPr>
    <p:cSldViewPr snapToGrid="0">
      <p:cViewPr>
        <p:scale>
          <a:sx n="60" d="100"/>
          <a:sy n="60" d="100"/>
        </p:scale>
        <p:origin x="-996" y="-19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11568"/>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3.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customXml" Target="../customXml/item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262366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1/8/2025</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5.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5.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1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2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6.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7.jpe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0.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1.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7.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2.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3.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3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4.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5.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6.xml"/><Relationship Id="rId1" Type="http://schemas.openxmlformats.org/officeDocument/2006/relationships/slideLayout" Target="../slideLayouts/slideLayout13.xml"/><Relationship Id="rId6" Type="http://schemas.openxmlformats.org/officeDocument/2006/relationships/image" Target="../media/image4.png"/><Relationship Id="rId5" Type="http://schemas.openxmlformats.org/officeDocument/2006/relationships/hyperlink" Target="https://youtu.be/s8vFYz--EOY?si=fAlHrIZVtVre0Qsx" TargetMode="External"/><Relationship Id="rId4" Type="http://schemas.openxmlformats.org/officeDocument/2006/relationships/image" Target="../media/image8.png"/></Relationships>
</file>

<file path=ppt/slides/_rels/slide4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7.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8.xml"/><Relationship Id="rId1" Type="http://schemas.openxmlformats.org/officeDocument/2006/relationships/slideLayout" Target="../slideLayouts/slideLayout13.xml"/><Relationship Id="rId4" Type="http://schemas.openxmlformats.org/officeDocument/2006/relationships/image" Target="../media/image4.png"/></Relationships>
</file>

<file path=ppt/slides/_rels/slide44.xml.rels><?xml version="1.0" encoding="UTF-8" standalone="yes"?>
<Relationships xmlns="http://schemas.openxmlformats.org/package/2006/relationships"><Relationship Id="rId8" Type="http://schemas.openxmlformats.org/officeDocument/2006/relationships/image" Target="../media/image20.svg"/><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14.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472760" y="3410079"/>
            <a:ext cx="3371436" cy="769441"/>
          </a:xfrm>
          <a:prstGeom prst="rect">
            <a:avLst/>
          </a:prstGeom>
          <a:noFill/>
        </p:spPr>
        <p:txBody>
          <a:bodyPr wrap="none" rtlCol="0">
            <a:spAutoFit/>
          </a:bodyPr>
          <a:lstStyle/>
          <a:p>
            <a:r>
              <a:rPr lang="ar-EG" sz="4400" b="1" dirty="0">
                <a:solidFill>
                  <a:srgbClr val="00B0F0"/>
                </a:solidFill>
                <a:latin typeface="Alexandria" charset="0"/>
                <a:cs typeface="Alexandria" charset="0"/>
              </a:rPr>
              <a:t>الاتصال التسويقى</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Alexandria" charset="0"/>
                <a:cs typeface="Alexandria" charset="0"/>
              </a:rPr>
              <a:t>Lecture 6</a:t>
            </a:r>
            <a:endParaRPr lang="en-US" sz="2800" b="1" dirty="0">
              <a:solidFill>
                <a:schemeClr val="tx1"/>
              </a:solidFill>
              <a:latin typeface="Alexandria" charset="0"/>
              <a:cs typeface="Alexandria" charset="0"/>
            </a:endParaRPr>
          </a:p>
        </p:txBody>
      </p:sp>
      <p:sp>
        <p:nvSpPr>
          <p:cNvPr id="11" name="TextBox 10"/>
          <p:cNvSpPr txBox="1"/>
          <p:nvPr/>
        </p:nvSpPr>
        <p:spPr>
          <a:xfrm>
            <a:off x="7542364" y="4802552"/>
            <a:ext cx="1201355" cy="400110"/>
          </a:xfrm>
          <a:prstGeom prst="rect">
            <a:avLst/>
          </a:prstGeom>
          <a:noFill/>
        </p:spPr>
        <p:txBody>
          <a:bodyPr wrap="none" rtlCol="0">
            <a:spAutoFit/>
          </a:bodyPr>
          <a:lstStyle/>
          <a:p>
            <a:pPr algn="ctr"/>
            <a:r>
              <a:rPr lang="en-US" sz="2000" dirty="0">
                <a:latin typeface="Alexandria" charset="0"/>
                <a:cs typeface="Alexandria" charset="0"/>
              </a:rPr>
              <a:t>MKT </a:t>
            </a:r>
            <a:r>
              <a:rPr lang="en-US" sz="2000" dirty="0" smtClean="0">
                <a:latin typeface="Alexandria" charset="0"/>
                <a:cs typeface="Alexandria" charset="0"/>
              </a:rPr>
              <a:t>112</a:t>
            </a:r>
            <a:endParaRPr lang="en-US" sz="2000" dirty="0">
              <a:latin typeface="Alexandria" charset="0"/>
              <a:cs typeface="Alexandria" charset="0"/>
            </a:endParaRPr>
          </a:p>
        </p:txBody>
      </p:sp>
      <p:sp>
        <p:nvSpPr>
          <p:cNvPr id="12" name="TextBox 11"/>
          <p:cNvSpPr txBox="1"/>
          <p:nvPr/>
        </p:nvSpPr>
        <p:spPr>
          <a:xfrm>
            <a:off x="382985" y="6225639"/>
            <a:ext cx="4886463" cy="521970"/>
          </a:xfrm>
          <a:prstGeom prst="rect">
            <a:avLst/>
          </a:prstGeom>
          <a:noFill/>
        </p:spPr>
        <p:txBody>
          <a:bodyPr wrap="square" rtlCol="0">
            <a:spAutoFit/>
          </a:bodyPr>
          <a:lstStyle/>
          <a:p>
            <a:r>
              <a:rPr lang="ar-EG" sz="2800" b="1" dirty="0">
                <a:solidFill>
                  <a:srgbClr val="00B0F0"/>
                </a:solidFill>
                <a:latin typeface="Alexandria" charset="0"/>
                <a:cs typeface="Alexandria" charset="0"/>
              </a:rPr>
              <a:t>د. معتز نبيل </a:t>
            </a:r>
          </a:p>
        </p:txBody>
      </p:sp>
      <p:sp>
        <p:nvSpPr>
          <p:cNvPr id="13" name="TextBox 12"/>
          <p:cNvSpPr txBox="1"/>
          <p:nvPr/>
        </p:nvSpPr>
        <p:spPr>
          <a:xfrm>
            <a:off x="774495" y="5814080"/>
            <a:ext cx="4886463" cy="553998"/>
          </a:xfrm>
          <a:prstGeom prst="rect">
            <a:avLst/>
          </a:prstGeom>
          <a:noFill/>
        </p:spPr>
        <p:txBody>
          <a:bodyPr wrap="square" rtlCol="0">
            <a:spAutoFit/>
          </a:bodyPr>
          <a:lstStyle/>
          <a:p>
            <a:r>
              <a:rPr lang="ar-EG" sz="3000" b="1" dirty="0" smtClean="0">
                <a:solidFill>
                  <a:srgbClr val="00B0F0"/>
                </a:solidFill>
                <a:effectLst>
                  <a:outerShdw blurRad="38100" dist="38100" dir="2700000" algn="tl">
                    <a:srgbClr val="000000">
                      <a:alpha val="43137"/>
                    </a:srgbClr>
                  </a:outerShdw>
                </a:effectLst>
                <a:latin typeface="Alexandria" charset="0"/>
                <a:cs typeface="Alexandria" charset="0"/>
              </a:rPr>
              <a:t>إعداد</a:t>
            </a:r>
            <a:endParaRPr lang="en-US" sz="3000" b="1" dirty="0">
              <a:solidFill>
                <a:srgbClr val="00B0F0"/>
              </a:solidFill>
              <a:effectLst>
                <a:outerShdw blurRad="38100" dist="38100" dir="2700000" algn="tl">
                  <a:srgbClr val="000000">
                    <a:alpha val="43137"/>
                  </a:srgbClr>
                </a:outerShdw>
              </a:effectLst>
              <a:latin typeface="Alexandria" charset="0"/>
              <a:cs typeface="Alexandria" charset="0"/>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489218803"/>
      </p:ext>
    </p:extLst>
  </p:cSld>
  <p:clrMapOvr>
    <a:masterClrMapping/>
  </p:clrMapOvr>
  <mc:AlternateContent xmlns:mc="http://schemas.openxmlformats.org/markup-compatibility/2006" xmlns:p14="http://schemas.microsoft.com/office/powerpoint/2010/main">
    <mc:Choice Requires="p14">
      <p:transition spd="slow" p14:dur="2000" advTm="16730"/>
    </mc:Choice>
    <mc:Fallback xmlns="">
      <p:transition spd="slow" advTm="16730"/>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656053"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75501" y="1739494"/>
            <a:ext cx="1534394" cy="461665"/>
          </a:xfrm>
          <a:prstGeom prst="rect">
            <a:avLst/>
          </a:prstGeom>
          <a:noFill/>
        </p:spPr>
        <p:txBody>
          <a:bodyPr wrap="none" rtlCol="0">
            <a:spAutoFit/>
          </a:bodyPr>
          <a:lstStyle/>
          <a:p>
            <a:pPr algn="just"/>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ماهية الإعلان</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94619" y="158202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131345" y="161776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116119" y="1832629"/>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2000" advTm="8600"/>
    </mc:Choice>
    <mc:Fallback xmlns="">
      <p:transition spd="slow" advTm="8600"/>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3" name="Rounded Rectangle 2"/>
          <p:cNvSpPr/>
          <p:nvPr/>
        </p:nvSpPr>
        <p:spPr>
          <a:xfrm>
            <a:off x="8405386" y="1323064"/>
            <a:ext cx="3778587" cy="573116"/>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8078102" y="1403484"/>
            <a:ext cx="4113898" cy="461665"/>
          </a:xfrm>
          <a:prstGeom prst="rect">
            <a:avLst/>
          </a:prstGeom>
          <a:noFill/>
        </p:spPr>
        <p:txBody>
          <a:bodyPr wrap="square" rtlCol="0">
            <a:spAutoFit/>
          </a:bodyPr>
          <a:lstStyle/>
          <a:p>
            <a:pPr algn="ctr"/>
            <a:r>
              <a:rPr lang="ar-EG" sz="2400" b="1" dirty="0" smtClean="0">
                <a:solidFill>
                  <a:schemeClr val="bg1"/>
                </a:solidFill>
              </a:rPr>
              <a:t>محتويات المحاضرة </a:t>
            </a:r>
            <a:endParaRPr lang="en-US" sz="2400" b="1" dirty="0">
              <a:solidFill>
                <a:schemeClr val="bg1"/>
              </a:solidFill>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3598250" y="1883934"/>
            <a:ext cx="8417320" cy="3785652"/>
          </a:xfrm>
          <a:prstGeom prst="rect">
            <a:avLst/>
          </a:prstGeom>
          <a:noFill/>
        </p:spPr>
        <p:txBody>
          <a:bodyPr wrap="square" rtlCol="0">
            <a:spAutoFit/>
          </a:bodyPr>
          <a:lstStyle/>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تمهيد.</a:t>
            </a:r>
          </a:p>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ماهية الإعلان.</a:t>
            </a:r>
          </a:p>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خصائص الإعلان.</a:t>
            </a:r>
          </a:p>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خصائص عملية الاتصال الإعلانى.</a:t>
            </a:r>
          </a:p>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صيغ الاتصال الإعلانى.</a:t>
            </a:r>
          </a:p>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مواصفات الإعلان المبدع الفعال.</a:t>
            </a:r>
          </a:p>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الخاتمة. </a:t>
            </a:r>
          </a:p>
          <a:p>
            <a:pPr marL="342900" indent="-342900" algn="just" rtl="1">
              <a:lnSpc>
                <a:spcPct val="150000"/>
              </a:lnSpc>
              <a:buSzPct val="180000"/>
              <a:buFont typeface="+mj-lt"/>
              <a:buAutoNum type="arabicPeriod"/>
            </a:pPr>
            <a:r>
              <a:rPr lang="ar-EG" sz="2000" b="1" dirty="0" smtClean="0">
                <a:latin typeface="Tajawal ExtraBold" panose="00000800000000000000" pitchFamily="2" charset="-78"/>
                <a:cs typeface="+mj-cs"/>
              </a:rPr>
              <a:t>المراجع.</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6" name="TextBox 15">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508513251"/>
      </p:ext>
    </p:extLst>
  </p:cSld>
  <p:clrMapOvr>
    <a:masterClrMapping/>
  </p:clrMapOvr>
  <mc:AlternateContent xmlns:mc="http://schemas.openxmlformats.org/markup-compatibility/2006" xmlns:p14="http://schemas.microsoft.com/office/powerpoint/2010/main">
    <mc:Choice Requires="p14">
      <p:transition spd="slow" p14:dur="2000" advTm="27860"/>
    </mc:Choice>
    <mc:Fallback xmlns="">
      <p:transition spd="slow" advTm="27860"/>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effectLst>
                  <a:outerShdw blurRad="38100" dist="38100" dir="2700000" algn="tl">
                    <a:srgbClr val="000000">
                      <a:alpha val="43137"/>
                    </a:srgbClr>
                  </a:outerShdw>
                </a:effectLst>
              </a:rPr>
              <a:t>تمهيد </a:t>
            </a:r>
            <a:endParaRPr lang="en-US"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24675"/>
            <a:ext cx="8417320" cy="37856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spc="20" dirty="0">
                <a:latin typeface="Tajawal ExtraBold" panose="00000800000000000000" pitchFamily="2" charset="-78"/>
                <a:cs typeface="+mj-cs"/>
              </a:rPr>
              <a:t>يعد الإِعْلاَن </a:t>
            </a:r>
            <a:r>
              <a:rPr lang="en-US" sz="2000" spc="20" dirty="0" smtClean="0">
                <a:latin typeface="Times New Roman" pitchFamily="18" charset="0"/>
                <a:cs typeface="+mj-cs"/>
              </a:rPr>
              <a:t>Advertising</a:t>
            </a:r>
            <a:r>
              <a:rPr lang="ar-EG" sz="2000" spc="20" dirty="0" smtClean="0">
                <a:latin typeface="Times New Roman" pitchFamily="18" charset="0"/>
                <a:cs typeface="+mj-cs"/>
              </a:rPr>
              <a:t> </a:t>
            </a:r>
            <a:r>
              <a:rPr lang="ar-EG" sz="2000" spc="20" dirty="0" smtClean="0">
                <a:latin typeface="Tajawal ExtraBold" panose="00000800000000000000" pitchFamily="2" charset="-78"/>
                <a:cs typeface="+mj-cs"/>
              </a:rPr>
              <a:t>أحد </a:t>
            </a:r>
            <a:r>
              <a:rPr lang="ar-EG" sz="2000" spc="20" dirty="0">
                <a:latin typeface="Tajawal ExtraBold" panose="00000800000000000000" pitchFamily="2" charset="-78"/>
                <a:cs typeface="+mj-cs"/>
              </a:rPr>
              <a:t>الأنشطة الإعلامية الأساسية للأنشطة الاقتصادية بما تتضمنه من صناعة وتجارة وغيرها, وهو نوع من أنواع الاتِّصَال الإقناعي الذي يستهدف التأثير على آراء الجمهور من أجل اتخاذ قرار تجاه شيء ما.</a:t>
            </a:r>
          </a:p>
          <a:p>
            <a:pPr marL="342900" indent="-342900" algn="just" rtl="1">
              <a:lnSpc>
                <a:spcPct val="150000"/>
              </a:lnSpc>
              <a:buFont typeface="Arial" pitchFamily="34" charset="0"/>
              <a:buChar char="•"/>
            </a:pPr>
            <a:r>
              <a:rPr lang="ar-EG" sz="2000" spc="20" dirty="0">
                <a:latin typeface="Tajawal ExtraBold" panose="00000800000000000000" pitchFamily="2" charset="-78"/>
                <a:cs typeface="+mj-cs"/>
              </a:rPr>
              <a:t> لا يقتصر استخدام الإعلان على المنشآت التجارية, بل تستخدمه أيضًا المؤسسات والمنظمات الخيرية غير الربحية للحصول على الدعم المجتمعي والتمويل المادي اللازم لاستمرارها في عملها وأداء رسالتها.</a:t>
            </a:r>
          </a:p>
          <a:p>
            <a:pPr marL="342900" indent="-342900" algn="just" rtl="1">
              <a:lnSpc>
                <a:spcPct val="150000"/>
              </a:lnSpc>
              <a:buFont typeface="Arial" pitchFamily="34" charset="0"/>
              <a:buChar char="•"/>
            </a:pPr>
            <a:r>
              <a:rPr lang="ar-EG" sz="2000" spc="20" dirty="0">
                <a:latin typeface="Tajawal ExtraBold" panose="00000800000000000000" pitchFamily="2" charset="-78"/>
                <a:cs typeface="+mj-cs"/>
              </a:rPr>
              <a:t>لا تعد صناعة الإِعْلاَنات من الفنون المستحدثة, إنما هي قديمة قدم التاريخ، فقد بدأ الإِعْلاَن في أشكال تطورت بمرور القرون حتى أصبح فن الإِعْلاَن كما نعرفه الآن.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99611177"/>
      </p:ext>
    </p:extLst>
  </p:cSld>
  <p:clrMapOvr>
    <a:masterClrMapping/>
  </p:clrMapOvr>
  <mc:AlternateContent xmlns:mc="http://schemas.openxmlformats.org/markup-compatibility/2006" xmlns:p14="http://schemas.microsoft.com/office/powerpoint/2010/main">
    <mc:Choice Requires="p14">
      <p:transition spd="slow" p14:dur="2000" advTm="258122"/>
    </mc:Choice>
    <mc:Fallback xmlns="">
      <p:transition spd="slow" advTm="258122"/>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smtClean="0">
                <a:solidFill>
                  <a:srgbClr val="00B0F0"/>
                </a:solidFill>
                <a:effectLst>
                  <a:outerShdw blurRad="38100" dist="38100" dir="2700000" algn="tl">
                    <a:srgbClr val="000000">
                      <a:alpha val="43137"/>
                    </a:srgbClr>
                  </a:outerShdw>
                </a:effectLst>
              </a:rPr>
              <a:t>تمهيد </a:t>
            </a:r>
            <a:endParaRPr lang="en-US"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51300"/>
            <a:ext cx="8417320" cy="2400657"/>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000" spc="20" dirty="0">
                <a:latin typeface="Tajawal ExtraBold" panose="00000800000000000000" pitchFamily="2" charset="-78"/>
                <a:cs typeface="+mj-cs"/>
              </a:rPr>
              <a:t>يتكون الإِعْلاَن, باعتباره فنًا يتطور ذاتيًا بالتطور التقني، من عناصر مهمة تسهم في زيادة إقناع الجمهور بمصداقية الإِعْلاَن, مثل الخطوط والألوان والصور والمؤثرات الصوتية.</a:t>
            </a:r>
          </a:p>
          <a:p>
            <a:pPr marL="342900" indent="-342900" algn="just" rtl="1">
              <a:lnSpc>
                <a:spcPct val="150000"/>
              </a:lnSpc>
              <a:buFont typeface="Arial" pitchFamily="34" charset="0"/>
              <a:buChar char="•"/>
            </a:pPr>
            <a:r>
              <a:rPr lang="ar-EG" sz="2000" spc="20" dirty="0">
                <a:latin typeface="Tajawal ExtraBold" panose="00000800000000000000" pitchFamily="2" charset="-78"/>
                <a:cs typeface="+mj-cs"/>
              </a:rPr>
              <a:t>يجب أن يتميز الإِعْلاَن بعدة صفات, منها أن يكون قصيرًا وملفتًا للانتباه عند قراءته, وأن يكون ملخصًا وشارحًا للهدف منه بشكل جيد, وأن يحتوي على كلمات قوية ومؤثرة للقارىء تحثه على اتخاذ سلوك الشراء فورًا دون إضاعة مزيد من الوقت. </a:t>
            </a: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039533552"/>
      </p:ext>
    </p:extLst>
  </p:cSld>
  <p:clrMapOvr>
    <a:masterClrMapping/>
  </p:clrMapOvr>
  <mc:AlternateContent xmlns:mc="http://schemas.openxmlformats.org/markup-compatibility/2006" xmlns:p14="http://schemas.microsoft.com/office/powerpoint/2010/main">
    <mc:Choice Requires="p14">
      <p:transition spd="slow" p14:dur="2000" advTm="177341"/>
    </mc:Choice>
    <mc:Fallback xmlns="">
      <p:transition spd="slow" advTm="177341"/>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61665"/>
          </a:xfrm>
          <a:prstGeom prst="rect">
            <a:avLst/>
          </a:prstGeom>
          <a:noFill/>
        </p:spPr>
        <p:txBody>
          <a:bodyPr wrap="square" rtlCol="0">
            <a:spAutoFit/>
          </a:bodyPr>
          <a:lstStyle/>
          <a:p>
            <a:pPr algn="ctr"/>
            <a:r>
              <a:rPr lang="ar-EG" sz="2400" b="1" dirty="0">
                <a:solidFill>
                  <a:srgbClr val="00B0F0"/>
                </a:solidFill>
                <a:effectLst>
                  <a:outerShdw blurRad="38100" dist="38100" dir="2700000" algn="tl">
                    <a:srgbClr val="000000">
                      <a:alpha val="43137"/>
                    </a:srgbClr>
                  </a:outerShdw>
                </a:effectLst>
              </a:rPr>
              <a:t>ماهية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2631490"/>
          </a:xfrm>
          <a:prstGeom prst="rect">
            <a:avLst/>
          </a:prstGeom>
          <a:noFill/>
        </p:spPr>
        <p:txBody>
          <a:bodyPr wrap="square" rtlCol="0">
            <a:spAutoFit/>
          </a:bodyPr>
          <a:lstStyle/>
          <a:p>
            <a:pPr algn="just" rtl="1">
              <a:lnSpc>
                <a:spcPct val="150000"/>
              </a:lnSpc>
            </a:pPr>
            <a:r>
              <a:rPr lang="ar-EG" sz="2200" b="1" dirty="0">
                <a:latin typeface="Tajawal ExtraBold" panose="00000800000000000000" pitchFamily="2" charset="-78"/>
                <a:cs typeface="+mj-cs"/>
              </a:rPr>
              <a:t>تعريف الإِعْلاَن </a:t>
            </a:r>
            <a:r>
              <a:rPr lang="ar-EG" sz="2200" b="1" dirty="0" smtClean="0">
                <a:latin typeface="Tajawal ExtraBold" panose="00000800000000000000" pitchFamily="2" charset="-78"/>
                <a:cs typeface="+mj-cs"/>
              </a:rPr>
              <a:t>وسماته</a:t>
            </a:r>
          </a:p>
          <a:p>
            <a:pPr algn="just" rtl="1">
              <a:lnSpc>
                <a:spcPct val="150000"/>
              </a:lnSpc>
            </a:pPr>
            <a:r>
              <a:rPr lang="ar-EG" sz="2200" b="1" dirty="0">
                <a:latin typeface="Tajawal ExtraBold" panose="00000800000000000000" pitchFamily="2" charset="-78"/>
                <a:cs typeface="+mj-cs"/>
              </a:rPr>
              <a:t>لغة: أعلن، يعلن ومصدرها علانية وإِعْلاَن بمعنى الإظهار والإِعْلاَن والجهر </a:t>
            </a:r>
            <a:r>
              <a:rPr lang="ar-EG" sz="2200" b="1" dirty="0" smtClean="0">
                <a:latin typeface="Tajawal ExtraBold" panose="00000800000000000000" pitchFamily="2" charset="-78"/>
                <a:cs typeface="+mj-cs"/>
              </a:rPr>
              <a:t>بالشيء.</a:t>
            </a:r>
            <a:endParaRPr lang="ar-EG" sz="2200" b="1" dirty="0">
              <a:latin typeface="Tajawal ExtraBold" panose="00000800000000000000" pitchFamily="2" charset="-78"/>
              <a:cs typeface="+mj-cs"/>
            </a:endParaRPr>
          </a:p>
          <a:p>
            <a:pPr algn="just" rtl="1">
              <a:lnSpc>
                <a:spcPct val="150000"/>
              </a:lnSpc>
            </a:pPr>
            <a:r>
              <a:rPr lang="ar-EG" sz="2200" b="1" dirty="0">
                <a:latin typeface="Tajawal ExtraBold" panose="00000800000000000000" pitchFamily="2" charset="-78"/>
                <a:cs typeface="+mj-cs"/>
              </a:rPr>
              <a:t>اصطلاحًا: هو وسيلة مدفوعة لتحقيق حالة من الرضا والقبول النفسي لدى </a:t>
            </a:r>
            <a:r>
              <a:rPr lang="ar-EG" sz="2200" b="1" dirty="0" smtClean="0">
                <a:latin typeface="Tajawal ExtraBold" panose="00000800000000000000" pitchFamily="2" charset="-78"/>
                <a:cs typeface="+mj-cs"/>
              </a:rPr>
              <a:t>الجماهير، </a:t>
            </a:r>
            <a:r>
              <a:rPr lang="ar-EG" sz="2200" b="1" dirty="0">
                <a:latin typeface="Tajawal ExtraBold" panose="00000800000000000000" pitchFamily="2" charset="-78"/>
                <a:cs typeface="+mj-cs"/>
              </a:rPr>
              <a:t>من أجل المساعدة على بيع سلعة أو خدمة والترويج لها, أو كسب قبول الجمهور لفكرة أو رأي محدد. </a:t>
            </a:r>
          </a:p>
          <a:p>
            <a:pPr marL="342900" indent="-342900" algn="just" rtl="1">
              <a:lnSpc>
                <a:spcPct val="150000"/>
              </a:lnSpc>
              <a:buFont typeface="Arial" pitchFamily="34" charset="0"/>
              <a:buChar char="•"/>
            </a:pPr>
            <a:endParaRPr lang="ar-EG" sz="2200" b="1" dirty="0">
              <a:latin typeface="Tajawal ExtraBold" panose="00000800000000000000" pitchFamily="2" charset="-78"/>
              <a:cs typeface="+mj-cs"/>
            </a:endParaRPr>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96644"/>
    </mc:Choice>
    <mc:Fallback xmlns="">
      <p:transition spd="slow" advTm="96644"/>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ماهية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34313"/>
            <a:ext cx="8417320" cy="3139321"/>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latin typeface="Times New Roman" pitchFamily="18" charset="0"/>
                <a:cs typeface="Times New Roman" pitchFamily="18" charset="0"/>
              </a:rPr>
              <a:t>مراحل عملية التفاعل الاتِّصَالي  الإِعْلاَني:</a:t>
            </a:r>
          </a:p>
          <a:p>
            <a:pPr marL="914400" indent="-457200" algn="just" rtl="1">
              <a:lnSpc>
                <a:spcPct val="150000"/>
              </a:lnSpc>
              <a:buFont typeface="+mj-lt"/>
              <a:buAutoNum type="arabicPeriod"/>
            </a:pPr>
            <a:r>
              <a:rPr lang="ar-EG" sz="2200" spc="20" dirty="0">
                <a:latin typeface="Times New Roman" pitchFamily="18" charset="0"/>
                <a:cs typeface="Times New Roman" pitchFamily="18" charset="0"/>
              </a:rPr>
              <a:t>جذب الانتباه. </a:t>
            </a:r>
          </a:p>
          <a:p>
            <a:pPr marL="914400" indent="-457200" algn="just" rtl="1">
              <a:lnSpc>
                <a:spcPct val="150000"/>
              </a:lnSpc>
              <a:buFont typeface="+mj-lt"/>
              <a:buAutoNum type="arabicPeriod"/>
            </a:pPr>
            <a:r>
              <a:rPr lang="ar-EG" sz="2200" spc="20" dirty="0">
                <a:latin typeface="Times New Roman" pitchFamily="18" charset="0"/>
                <a:cs typeface="Times New Roman" pitchFamily="18" charset="0"/>
              </a:rPr>
              <a:t>تهيئة الذهن. </a:t>
            </a:r>
          </a:p>
          <a:p>
            <a:pPr marL="914400" indent="-457200" algn="just" rtl="1">
              <a:lnSpc>
                <a:spcPct val="150000"/>
              </a:lnSpc>
              <a:buFont typeface="+mj-lt"/>
              <a:buAutoNum type="arabicPeriod"/>
            </a:pPr>
            <a:r>
              <a:rPr lang="ar-EG" sz="2200" spc="20" dirty="0">
                <a:latin typeface="Times New Roman" pitchFamily="18" charset="0"/>
                <a:cs typeface="Times New Roman" pitchFamily="18" charset="0"/>
              </a:rPr>
              <a:t>تقديم البيانات والمعلومات. </a:t>
            </a:r>
          </a:p>
          <a:p>
            <a:pPr marL="914400" indent="-457200" algn="just" rtl="1">
              <a:lnSpc>
                <a:spcPct val="150000"/>
              </a:lnSpc>
              <a:buFont typeface="+mj-lt"/>
              <a:buAutoNum type="arabicPeriod"/>
            </a:pPr>
            <a:r>
              <a:rPr lang="ar-EG" sz="2200" spc="20" dirty="0">
                <a:latin typeface="Times New Roman" pitchFamily="18" charset="0"/>
                <a:cs typeface="Times New Roman" pitchFamily="18" charset="0"/>
              </a:rPr>
              <a:t>الإدراك أو الاستيعاب (الصورة الذهنية في عقل المتلقي). </a:t>
            </a:r>
          </a:p>
          <a:p>
            <a:pPr marL="914400" indent="-457200" algn="just" rtl="1">
              <a:lnSpc>
                <a:spcPct val="150000"/>
              </a:lnSpc>
              <a:buFont typeface="+mj-lt"/>
              <a:buAutoNum type="arabicPeriod"/>
            </a:pPr>
            <a:r>
              <a:rPr lang="ar-EG" sz="2200" spc="20" dirty="0">
                <a:latin typeface="Times New Roman" pitchFamily="18" charset="0"/>
                <a:cs typeface="Times New Roman" pitchFamily="18" charset="0"/>
              </a:rPr>
              <a:t>الاقتناع. </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101136315"/>
      </p:ext>
    </p:extLst>
  </p:cSld>
  <p:clrMapOvr>
    <a:masterClrMapping/>
  </p:clrMapOvr>
  <mc:AlternateContent xmlns:mc="http://schemas.openxmlformats.org/markup-compatibility/2006" xmlns:p14="http://schemas.microsoft.com/office/powerpoint/2010/main">
    <mc:Choice Requires="p14">
      <p:transition spd="slow" p14:dur="2000" advTm="234292"/>
    </mc:Choice>
    <mc:Fallback xmlns="">
      <p:transition spd="slow" advTm="234292"/>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ماهية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34313"/>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latin typeface="Times New Roman" pitchFamily="18" charset="0"/>
                <a:cs typeface="Times New Roman" pitchFamily="18" charset="0"/>
              </a:rPr>
              <a:t>أهداف الإِعْلاَن: </a:t>
            </a:r>
          </a:p>
          <a:p>
            <a:pPr marL="693738" indent="-457200" algn="just" rtl="1">
              <a:lnSpc>
                <a:spcPct val="150000"/>
              </a:lnSpc>
              <a:buFont typeface="Wingdings" pitchFamily="2" charset="2"/>
              <a:buChar char="Ø"/>
            </a:pPr>
            <a:r>
              <a:rPr lang="ar-EG" sz="2200" spc="20" dirty="0">
                <a:latin typeface="Times New Roman" pitchFamily="18" charset="0"/>
                <a:cs typeface="Times New Roman" pitchFamily="18" charset="0"/>
              </a:rPr>
              <a:t>للإِعْلاَن مجموعة من الأهداف تتمثل فيما يلي:</a:t>
            </a:r>
          </a:p>
          <a:p>
            <a:pPr marL="962025" indent="-457200" algn="just" rtl="1">
              <a:lnSpc>
                <a:spcPct val="150000"/>
              </a:lnSpc>
              <a:buFont typeface="+mj-lt"/>
              <a:buAutoNum type="arabicPeriod"/>
            </a:pPr>
            <a:r>
              <a:rPr lang="ar-EG" sz="2200" spc="20" dirty="0">
                <a:latin typeface="Times New Roman" pitchFamily="18" charset="0"/>
                <a:cs typeface="Times New Roman" pitchFamily="18" charset="0"/>
              </a:rPr>
              <a:t>نشر الوعي وإثارة انتباه العملاء.</a:t>
            </a:r>
          </a:p>
          <a:p>
            <a:pPr marL="962025" indent="-457200" algn="just" rtl="1">
              <a:lnSpc>
                <a:spcPct val="150000"/>
              </a:lnSpc>
              <a:buFont typeface="+mj-lt"/>
              <a:buAutoNum type="arabicPeriod"/>
            </a:pPr>
            <a:r>
              <a:rPr lang="ar-EG" sz="2200" spc="20" dirty="0">
                <a:latin typeface="Times New Roman" pitchFamily="18" charset="0"/>
                <a:cs typeface="Times New Roman" pitchFamily="18" charset="0"/>
              </a:rPr>
              <a:t>إثارة الاهتمام لدى العملاء. </a:t>
            </a:r>
          </a:p>
          <a:p>
            <a:pPr marL="962025" indent="-457200" algn="just" rtl="1">
              <a:lnSpc>
                <a:spcPct val="150000"/>
              </a:lnSpc>
              <a:buFont typeface="+mj-lt"/>
              <a:buAutoNum type="arabicPeriod"/>
            </a:pPr>
            <a:r>
              <a:rPr lang="ar-EG" sz="2200" spc="20" dirty="0">
                <a:latin typeface="Times New Roman" pitchFamily="18" charset="0"/>
                <a:cs typeface="Times New Roman" pitchFamily="18" charset="0"/>
              </a:rPr>
              <a:t>تحفيز العملاء على البحث عن معلومات إضافية تتعلق بالإِعْلاَن والمعلن عنه.</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66353112"/>
      </p:ext>
    </p:extLst>
  </p:cSld>
  <p:clrMapOvr>
    <a:masterClrMapping/>
  </p:clrMapOvr>
  <mc:AlternateContent xmlns:mc="http://schemas.openxmlformats.org/markup-compatibility/2006" xmlns:p14="http://schemas.microsoft.com/office/powerpoint/2010/main">
    <mc:Choice Requires="p14">
      <p:transition spd="slow" p14:dur="2000" advTm="82408"/>
    </mc:Choice>
    <mc:Fallback xmlns="">
      <p:transition spd="slow" advTm="8240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ماهية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53351"/>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spc="20" dirty="0">
                <a:latin typeface="Times New Roman" pitchFamily="18" charset="0"/>
                <a:cs typeface="Times New Roman" pitchFamily="18" charset="0"/>
              </a:rPr>
              <a:t>أهم وظائف الإِعْلاَن:</a:t>
            </a:r>
          </a:p>
          <a:p>
            <a:pPr marL="630238" indent="-346075" algn="just" rtl="1">
              <a:lnSpc>
                <a:spcPct val="150000"/>
              </a:lnSpc>
              <a:buFont typeface="Wingdings" pitchFamily="2" charset="2"/>
              <a:buChar char="Ø"/>
            </a:pPr>
            <a:r>
              <a:rPr lang="ar-EG" sz="2200" spc="20" dirty="0">
                <a:latin typeface="Times New Roman" pitchFamily="18" charset="0"/>
                <a:cs typeface="Times New Roman" pitchFamily="18" charset="0"/>
              </a:rPr>
              <a:t>للإِعْلاَن وظائف محددة, هي:</a:t>
            </a:r>
          </a:p>
          <a:p>
            <a:pPr marL="1087438" indent="-346075" algn="just" rtl="1">
              <a:lnSpc>
                <a:spcPct val="150000"/>
              </a:lnSpc>
              <a:buFont typeface="+mj-lt"/>
              <a:buAutoNum type="arabicPeriod"/>
            </a:pPr>
            <a:r>
              <a:rPr lang="ar-EG" sz="2200" spc="20" dirty="0">
                <a:latin typeface="Times New Roman" pitchFamily="18" charset="0"/>
                <a:cs typeface="Times New Roman" pitchFamily="18" charset="0"/>
              </a:rPr>
              <a:t>جذب الانتباه.</a:t>
            </a:r>
          </a:p>
          <a:p>
            <a:pPr marL="1087438" indent="-346075" algn="just" rtl="1">
              <a:lnSpc>
                <a:spcPct val="150000"/>
              </a:lnSpc>
              <a:buFont typeface="+mj-lt"/>
              <a:buAutoNum type="arabicPeriod"/>
            </a:pPr>
            <a:r>
              <a:rPr lang="ar-EG" sz="2200" spc="20" dirty="0">
                <a:latin typeface="Times New Roman" pitchFamily="18" charset="0"/>
                <a:cs typeface="Times New Roman" pitchFamily="18" charset="0"/>
              </a:rPr>
              <a:t>إحداث تأثير سريع ومباشر.</a:t>
            </a:r>
          </a:p>
          <a:p>
            <a:pPr marL="1087438" indent="-346075" algn="just" rtl="1">
              <a:lnSpc>
                <a:spcPct val="150000"/>
              </a:lnSpc>
              <a:buFont typeface="+mj-lt"/>
              <a:buAutoNum type="arabicPeriod"/>
            </a:pPr>
            <a:r>
              <a:rPr lang="ar-EG" sz="2200" spc="20" dirty="0">
                <a:latin typeface="Times New Roman" pitchFamily="18" charset="0"/>
                <a:cs typeface="Times New Roman" pitchFamily="18" charset="0"/>
              </a:rPr>
              <a:t>تركيز اهتمام الأفراد.</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964842954"/>
      </p:ext>
    </p:extLst>
  </p:cSld>
  <p:clrMapOvr>
    <a:masterClrMapping/>
  </p:clrMapOvr>
  <mc:AlternateContent xmlns:mc="http://schemas.openxmlformats.org/markup-compatibility/2006" xmlns:p14="http://schemas.microsoft.com/office/powerpoint/2010/main">
    <mc:Choice Requires="p14">
      <p:transition spd="slow" p14:dur="2000" advTm="92615"/>
    </mc:Choice>
    <mc:Fallback xmlns="">
      <p:transition spd="slow" advTm="92615"/>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412796" y="1739494"/>
            <a:ext cx="1859805" cy="461665"/>
          </a:xfrm>
          <a:prstGeom prst="rect">
            <a:avLst/>
          </a:prstGeom>
          <a:noFill/>
        </p:spPr>
        <p:txBody>
          <a:bodyPr wrap="none" rtlCol="0">
            <a:spAutoFit/>
          </a:bodyPr>
          <a:lstStyle/>
          <a:p>
            <a:pPr algn="just"/>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خصائص الإعلان</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00027"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36753"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21527" y="1859499"/>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634774518"/>
      </p:ext>
    </p:extLst>
  </p:cSld>
  <p:clrMapOvr>
    <a:masterClrMapping/>
  </p:clrMapOvr>
  <mc:AlternateContent xmlns:mc="http://schemas.openxmlformats.org/markup-compatibility/2006" xmlns:p14="http://schemas.microsoft.com/office/powerpoint/2010/main">
    <mc:Choice Requires="p14">
      <p:transition spd="slow" p14:dur="2000" advTm="5944"/>
    </mc:Choice>
    <mc:Fallback xmlns="">
      <p:transition spd="slow" advTm="5944"/>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540094"/>
            <a:ext cx="8417320" cy="3139321"/>
          </a:xfrm>
          <a:prstGeom prst="rect">
            <a:avLst/>
          </a:prstGeom>
          <a:noFill/>
        </p:spPr>
        <p:txBody>
          <a:bodyPr wrap="square" rtlCol="0">
            <a:spAutoFit/>
          </a:bodyPr>
          <a:lstStyle/>
          <a:p>
            <a:pPr marL="457200" indent="-457200" algn="just" rtl="1">
              <a:lnSpc>
                <a:spcPct val="150000"/>
              </a:lnSpc>
              <a:buFont typeface="+mj-lt"/>
              <a:buAutoNum type="arabicPeriod"/>
            </a:pPr>
            <a:r>
              <a:rPr lang="ar-EG" sz="2200" spc="20" dirty="0" smtClean="0">
                <a:latin typeface="Times New Roman" pitchFamily="18" charset="0"/>
                <a:cs typeface="Times New Roman" pitchFamily="18" charset="0"/>
              </a:rPr>
              <a:t>هو </a:t>
            </a:r>
            <a:r>
              <a:rPr lang="ar-EG" sz="2200" spc="20" dirty="0">
                <a:latin typeface="Times New Roman" pitchFamily="18" charset="0"/>
                <a:cs typeface="Times New Roman" pitchFamily="18" charset="0"/>
              </a:rPr>
              <a:t>وسيلة اتِّصَال إقناعية مُوجهة لجمهور كبير بهدف الإقناع, حيث يتلقى الإِعْلاَن الواحد عددٌ كبيرٌ من الأفراد، مما يوفر للمعلن نفقات كثيرة.</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هو أسرع وسائل الاتِّصَال, حيث يعد وسيلة سريعة لتوصيل رسالة إلى عدد كبير من الأفراد في الوقت نفسه. </a:t>
            </a:r>
          </a:p>
          <a:p>
            <a:pPr marL="457200" indent="-457200" algn="just" rtl="1">
              <a:lnSpc>
                <a:spcPct val="150000"/>
              </a:lnSpc>
              <a:buFont typeface="+mj-lt"/>
              <a:buAutoNum type="arabicPeriod"/>
            </a:pPr>
            <a:r>
              <a:rPr lang="ar-EG" sz="2200" spc="20" dirty="0">
                <a:latin typeface="Times New Roman" pitchFamily="18" charset="0"/>
                <a:cs typeface="Times New Roman" pitchFamily="18" charset="0"/>
              </a:rPr>
              <a:t>هو وسيلة للتعريف بسلعة أو خدمة ما, حيث ينقل المعلومات حول السلع والخدمات بغرض البيع أو الشراء.</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189856666"/>
      </p:ext>
    </p:extLst>
  </p:cSld>
  <p:clrMapOvr>
    <a:masterClrMapping/>
  </p:clrMapOvr>
  <mc:AlternateContent xmlns:mc="http://schemas.openxmlformats.org/markup-compatibility/2006" xmlns:p14="http://schemas.microsoft.com/office/powerpoint/2010/main">
    <mc:Choice Requires="p14">
      <p:transition spd="slow" p14:dur="2000" advTm="120508"/>
    </mc:Choice>
    <mc:Fallback xmlns="">
      <p:transition spd="slow" advTm="120508"/>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53351"/>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spc="20" dirty="0">
                <a:latin typeface="Times New Roman" pitchFamily="18" charset="0"/>
                <a:cs typeface="Times New Roman" pitchFamily="18" charset="0"/>
              </a:rPr>
              <a:t>هو وسيلة للتعريف بفكرة أو رأي, حيث يقدم المعلومات اللازمة حول الآراء والأفكار, بغرض کسب القبول أو التأييد.</a:t>
            </a:r>
          </a:p>
          <a:p>
            <a:pPr marL="457200" indent="-457200" algn="just" rtl="1">
              <a:lnSpc>
                <a:spcPct val="150000"/>
              </a:lnSpc>
              <a:buFont typeface="+mj-lt"/>
              <a:buAutoNum type="arabicPeriod" startAt="4"/>
            </a:pPr>
            <a:r>
              <a:rPr lang="ar-EG" sz="2200" spc="20" dirty="0">
                <a:latin typeface="Times New Roman" pitchFamily="18" charset="0"/>
                <a:cs typeface="Times New Roman" pitchFamily="18" charset="0"/>
              </a:rPr>
              <a:t>يهتم بنشر المعلومات بين المستهلكين المحتملين, وتكون هذه المعلومات حول صفات المنتج, بهدف إقناع المستهلك بالشراء، أو بيعه أو زيادة الطلب عليه.</a:t>
            </a:r>
          </a:p>
          <a:p>
            <a:pPr marL="457200" indent="-457200" algn="just" rtl="1">
              <a:lnSpc>
                <a:spcPct val="150000"/>
              </a:lnSpc>
              <a:buFont typeface="+mj-lt"/>
              <a:buAutoNum type="arabicPeriod" startAt="4"/>
            </a:pPr>
            <a:r>
              <a:rPr lang="ar-EG" sz="2200" spc="20" dirty="0">
                <a:latin typeface="Times New Roman" pitchFamily="18" charset="0"/>
                <a:cs typeface="Times New Roman" pitchFamily="18" charset="0"/>
              </a:rPr>
              <a:t>لا يقتصر الإِعْلاَن على عرض وترويج السلع فقط,  حيث يتعدى ذلك ليشمل الأفكار والخدمات والأشخاص والمؤسسات والدول أيضًا. </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973661914"/>
      </p:ext>
    </p:extLst>
  </p:cSld>
  <p:clrMapOvr>
    <a:masterClrMapping/>
  </p:clrMapOvr>
  <mc:AlternateContent xmlns:mc="http://schemas.openxmlformats.org/markup-compatibility/2006" xmlns:p14="http://schemas.microsoft.com/office/powerpoint/2010/main">
    <mc:Choice Requires="p14">
      <p:transition spd="slow" p14:dur="2000" advTm="164841"/>
    </mc:Choice>
    <mc:Fallback xmlns="">
      <p:transition spd="slow" advTm="16484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5335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7"/>
            </a:pPr>
            <a:r>
              <a:rPr lang="ar-EG" sz="2200" spc="20" dirty="0">
                <a:latin typeface="Times New Roman" pitchFamily="18" charset="0"/>
                <a:cs typeface="Times New Roman" pitchFamily="18" charset="0"/>
              </a:rPr>
              <a:t>هو وسيلة من وسائل البيع غير الشخصي وشكل من أشكاله, حيث يتم اتِّصَال المعلن بالمستهلكين المرتقبين من خلال وسائل النشر العامة, فتنتقل الرسالة بصورة غير مباشرة من خلال وسيلة معينة.</a:t>
            </a:r>
          </a:p>
          <a:p>
            <a:pPr marL="457200" indent="-457200" algn="just" rtl="1">
              <a:lnSpc>
                <a:spcPct val="150000"/>
              </a:lnSpc>
              <a:buFont typeface="+mj-lt"/>
              <a:buAutoNum type="arabicPeriod" startAt="7"/>
            </a:pPr>
            <a:r>
              <a:rPr lang="ar-EG" sz="2200" spc="20" dirty="0">
                <a:latin typeface="Times New Roman" pitchFamily="18" charset="0"/>
                <a:cs typeface="Times New Roman" pitchFamily="18" charset="0"/>
              </a:rPr>
              <a:t>هو القناة التي تستخدمها المنظمة لترويج منتجاتها وخدماتها إلى الجمهور المستهدف, حيث تستخدم المنظمة في إطار ذلك مختلف الوسائل الإعلامية والاتِّصَالية المتاحة.</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528244665"/>
      </p:ext>
    </p:extLst>
  </p:cSld>
  <p:clrMapOvr>
    <a:masterClrMapping/>
  </p:clrMapOvr>
  <mc:AlternateContent xmlns:mc="http://schemas.openxmlformats.org/markup-compatibility/2006" xmlns:p14="http://schemas.microsoft.com/office/powerpoint/2010/main">
    <mc:Choice Requires="p14">
      <p:transition spd="slow" p14:dur="2000" advTm="152427"/>
    </mc:Choice>
    <mc:Fallback xmlns="">
      <p:transition spd="slow" advTm="15242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653351"/>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9"/>
            </a:pPr>
            <a:r>
              <a:rPr lang="ar-EG" sz="2200" spc="20" dirty="0">
                <a:latin typeface="Times New Roman" pitchFamily="18" charset="0"/>
                <a:cs typeface="Times New Roman" pitchFamily="18" charset="0"/>
              </a:rPr>
              <a:t>تعد وسائل الإعلام جزءًا من الإِعْلاَن, حيث إن الإِعْلاَن طريقة من طرق التواصل "مدفوعة الأجر" و"غير شخصية"، ويعد الوسيط الذي تختاره الحملة لتوجيه الرسالة الإِعْلاَنية مهمًا للغاية لتحقيق نجاح النشاط الإِعْلاَني.</a:t>
            </a:r>
          </a:p>
          <a:p>
            <a:pPr marL="457200" indent="-457200" algn="just" rtl="1">
              <a:lnSpc>
                <a:spcPct val="150000"/>
              </a:lnSpc>
              <a:buFont typeface="+mj-lt"/>
              <a:buAutoNum type="arabicPeriod" startAt="9"/>
            </a:pPr>
            <a:r>
              <a:rPr lang="ar-EG" sz="2200" spc="20" dirty="0">
                <a:latin typeface="Times New Roman" pitchFamily="18" charset="0"/>
                <a:cs typeface="Times New Roman" pitchFamily="18" charset="0"/>
              </a:rPr>
              <a:t>هو نشاط لجذب انتباه الجمهور إلى منتجات أو أعمال تجارية محددة, حيث يتم ذلك على النحو الذي تظهر فيه إِعْلاَنات الصحف أو وسائل الإعلام الإلكترونية.</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68390355"/>
      </p:ext>
    </p:extLst>
  </p:cSld>
  <p:clrMapOvr>
    <a:masterClrMapping/>
  </p:clrMapOvr>
  <mc:AlternateContent xmlns:mc="http://schemas.openxmlformats.org/markup-compatibility/2006" xmlns:p14="http://schemas.microsoft.com/office/powerpoint/2010/main">
    <mc:Choice Requires="p14">
      <p:transition spd="slow" p14:dur="2000" advTm="82174"/>
    </mc:Choice>
    <mc:Fallback xmlns="">
      <p:transition spd="slow" advTm="8217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03614"/>
            <a:ext cx="8417320" cy="2631490"/>
          </a:xfrm>
          <a:prstGeom prst="rect">
            <a:avLst/>
          </a:prstGeom>
          <a:noFill/>
        </p:spPr>
        <p:txBody>
          <a:bodyPr wrap="square" rtlCol="0">
            <a:spAutoFit/>
          </a:bodyPr>
          <a:lstStyle/>
          <a:p>
            <a:pPr marL="457200" indent="-457200" algn="just" rtl="1">
              <a:lnSpc>
                <a:spcPct val="150000"/>
              </a:lnSpc>
              <a:buFont typeface="+mj-lt"/>
              <a:buAutoNum type="arabicPeriod" startAt="11"/>
            </a:pPr>
            <a:r>
              <a:rPr lang="ar-EG" sz="2200" spc="20" dirty="0">
                <a:latin typeface="Times New Roman" pitchFamily="18" charset="0"/>
                <a:cs typeface="Times New Roman" pitchFamily="18" charset="0"/>
              </a:rPr>
              <a:t>يحتاج محتوى الرسالة الإِعْلاَنية إلى تحفيز المستهلك, حيث يتم تحفيزه من أجل شراء المنتج أو الخدمة, بما يحقق الهدف الذي يسعى إليه الإِعْلاَن.</a:t>
            </a:r>
          </a:p>
          <a:p>
            <a:pPr marL="457200" indent="-457200" algn="just" rtl="1">
              <a:lnSpc>
                <a:spcPct val="150000"/>
              </a:lnSpc>
              <a:buFont typeface="+mj-lt"/>
              <a:buAutoNum type="arabicPeriod" startAt="11"/>
            </a:pPr>
            <a:r>
              <a:rPr lang="ar-EG" sz="2200" spc="20" dirty="0">
                <a:latin typeface="Times New Roman" pitchFamily="18" charset="0"/>
                <a:cs typeface="Times New Roman" pitchFamily="18" charset="0"/>
              </a:rPr>
              <a:t>تنطوي العملية الإِعْلاَنية على تقييم وإبداع الطريقة التي يتم بها تصوير الرسالة, ويجب أن يكون هذا مرتبطًا بنوع قناة وسائل الإعلام التي سيتم استخدامها للإِعْلاَن</a:t>
            </a:r>
            <a:r>
              <a:rPr lang="ar-EG" sz="2200" spc="20" dirty="0" smtClean="0">
                <a:latin typeface="Times New Roman" pitchFamily="18" charset="0"/>
                <a:cs typeface="Times New Roman" pitchFamily="18" charset="0"/>
              </a:rPr>
              <a:t>.</a:t>
            </a:r>
          </a:p>
          <a:p>
            <a:pPr marL="457200" indent="-457200" algn="just" rtl="1">
              <a:lnSpc>
                <a:spcPct val="150000"/>
              </a:lnSpc>
              <a:buFont typeface="+mj-lt"/>
              <a:buAutoNum type="arabicPeriod" startAt="11"/>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73957547"/>
      </p:ext>
    </p:extLst>
  </p:cSld>
  <p:clrMapOvr>
    <a:masterClrMapping/>
  </p:clrMapOvr>
  <mc:AlternateContent xmlns:mc="http://schemas.openxmlformats.org/markup-compatibility/2006" xmlns:p14="http://schemas.microsoft.com/office/powerpoint/2010/main">
    <mc:Choice Requires="p14">
      <p:transition spd="slow" p14:dur="2000" advTm="120920"/>
    </mc:Choice>
    <mc:Fallback xmlns="">
      <p:transition spd="slow" advTm="120920"/>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03614"/>
            <a:ext cx="8417320" cy="3647152"/>
          </a:xfrm>
          <a:prstGeom prst="rect">
            <a:avLst/>
          </a:prstGeom>
          <a:noFill/>
        </p:spPr>
        <p:txBody>
          <a:bodyPr wrap="square" rtlCol="0">
            <a:spAutoFit/>
          </a:bodyPr>
          <a:lstStyle/>
          <a:p>
            <a:pPr marL="457200" indent="-457200" algn="just" rtl="1">
              <a:lnSpc>
                <a:spcPct val="150000"/>
              </a:lnSpc>
              <a:buFont typeface="+mj-lt"/>
              <a:buAutoNum type="arabicPeriod" startAt="13"/>
            </a:pPr>
            <a:r>
              <a:rPr lang="ar-EG" sz="2200" spc="20" dirty="0">
                <a:latin typeface="Times New Roman" pitchFamily="18" charset="0"/>
                <a:cs typeface="Times New Roman" pitchFamily="18" charset="0"/>
              </a:rPr>
              <a:t>هو أحد الأنشطة الإعلامية التي لا غنى عنها للأنشطة الاقتصادية </a:t>
            </a:r>
            <a:r>
              <a:rPr lang="ar-EG" sz="2200" spc="20" dirty="0" smtClean="0">
                <a:latin typeface="Times New Roman" pitchFamily="18" charset="0"/>
                <a:cs typeface="Times New Roman" pitchFamily="18" charset="0"/>
              </a:rPr>
              <a:t>والصناعية </a:t>
            </a:r>
            <a:r>
              <a:rPr lang="ar-EG" sz="2200" spc="20" dirty="0">
                <a:latin typeface="Times New Roman" pitchFamily="18" charset="0"/>
                <a:cs typeface="Times New Roman" pitchFamily="18" charset="0"/>
              </a:rPr>
              <a:t>والتجارية والخدماتية وغيرها من الأنشطة الاقتصادية، وكذلك بالنسبة للمؤسسات والمنظمات الخيرية غير الربحية التي لن تحصل على الدعم المجتمعي والتمويل المادي اللازم لها ولأنشطتها دون الإِعْلاَن.</a:t>
            </a:r>
          </a:p>
          <a:p>
            <a:pPr marL="457200" indent="-457200" algn="just" rtl="1">
              <a:lnSpc>
                <a:spcPct val="150000"/>
              </a:lnSpc>
              <a:buFont typeface="+mj-lt"/>
              <a:buAutoNum type="arabicPeriod" startAt="13"/>
            </a:pPr>
            <a:r>
              <a:rPr lang="ar-EG" sz="2200" spc="20" dirty="0">
                <a:latin typeface="Times New Roman" pitchFamily="18" charset="0"/>
                <a:cs typeface="Times New Roman" pitchFamily="18" charset="0"/>
              </a:rPr>
              <a:t>هو أحد عناصر المزيج الترويجي، والعنصر الرئيسي فيه.</a:t>
            </a:r>
          </a:p>
          <a:p>
            <a:pPr marL="457200" indent="-457200" algn="just" rtl="1">
              <a:lnSpc>
                <a:spcPct val="150000"/>
              </a:lnSpc>
              <a:buFont typeface="+mj-lt"/>
              <a:buAutoNum type="arabicPeriod" startAt="13"/>
            </a:pPr>
            <a:r>
              <a:rPr lang="ar-EG" sz="2200" spc="20" dirty="0">
                <a:latin typeface="Times New Roman" pitchFamily="18" charset="0"/>
                <a:cs typeface="Times New Roman" pitchFamily="18" charset="0"/>
              </a:rPr>
              <a:t>هو وسيلة مُستخدمة في تسليم الرسالة البيعية، للقيام بالوظيفة البيعية.</a:t>
            </a:r>
          </a:p>
          <a:p>
            <a:pPr marL="457200" indent="-457200" algn="just" rtl="1">
              <a:lnSpc>
                <a:spcPct val="150000"/>
              </a:lnSpc>
              <a:buFont typeface="+mj-lt"/>
              <a:buAutoNum type="arabicPeriod" startAt="13"/>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892112545"/>
      </p:ext>
    </p:extLst>
  </p:cSld>
  <p:clrMapOvr>
    <a:masterClrMapping/>
  </p:clrMapOvr>
  <mc:AlternateContent xmlns:mc="http://schemas.openxmlformats.org/markup-compatibility/2006" xmlns:p14="http://schemas.microsoft.com/office/powerpoint/2010/main">
    <mc:Choice Requires="p14">
      <p:transition spd="slow" p14:dur="2000" advTm="128466"/>
    </mc:Choice>
    <mc:Fallback xmlns="">
      <p:transition spd="slow" advTm="12846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03614"/>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16"/>
            </a:pPr>
            <a:r>
              <a:rPr lang="ar-EG" sz="2200" spc="20" dirty="0">
                <a:latin typeface="Times New Roman" pitchFamily="18" charset="0"/>
                <a:cs typeface="Times New Roman" pitchFamily="18" charset="0"/>
              </a:rPr>
              <a:t>هو وسيلة مُمولة, تعتمد على تحديد ميزانية محددة لتنفيذ أنشطتها.</a:t>
            </a:r>
          </a:p>
          <a:p>
            <a:pPr marL="457200" indent="-457200" algn="just" rtl="1">
              <a:lnSpc>
                <a:spcPct val="150000"/>
              </a:lnSpc>
              <a:buFont typeface="+mj-lt"/>
              <a:buAutoNum type="arabicPeriod" startAt="16"/>
            </a:pPr>
            <a:r>
              <a:rPr lang="ar-EG" sz="2200" spc="20" dirty="0">
                <a:latin typeface="Times New Roman" pitchFamily="18" charset="0"/>
                <a:cs typeface="Times New Roman" pitchFamily="18" charset="0"/>
              </a:rPr>
              <a:t>تتضح شخصية المعلن في الإِعْلاَن وكذلك نشاطه, حيث يفصح المعلن عن شخصيته, ويتم الاتِّصَال من خلال وسائل الاتِّصَال العامة.</a:t>
            </a:r>
          </a:p>
          <a:p>
            <a:pPr marL="457200" indent="-457200" algn="just" rtl="1">
              <a:lnSpc>
                <a:spcPct val="150000"/>
              </a:lnSpc>
              <a:buFont typeface="+mj-lt"/>
              <a:buAutoNum type="arabicPeriod" startAt="16"/>
            </a:pPr>
            <a:r>
              <a:rPr lang="ar-EG" sz="2200" spc="20" dirty="0">
                <a:latin typeface="Times New Roman" pitchFamily="18" charset="0"/>
                <a:cs typeface="Times New Roman" pitchFamily="18" charset="0"/>
              </a:rPr>
              <a:t>هو أحد عناصر الاتصال التسويقى المتكامل.</a:t>
            </a:r>
          </a:p>
          <a:p>
            <a:pPr marL="457200" indent="-457200" algn="just" rtl="1">
              <a:lnSpc>
                <a:spcPct val="150000"/>
              </a:lnSpc>
              <a:buFont typeface="+mj-lt"/>
              <a:buAutoNum type="arabicPeriod" startAt="16"/>
            </a:pPr>
            <a:r>
              <a:rPr lang="ar-EG" sz="2200" spc="20" dirty="0">
                <a:latin typeface="Times New Roman" pitchFamily="18" charset="0"/>
                <a:cs typeface="Times New Roman" pitchFamily="18" charset="0"/>
              </a:rPr>
              <a:t>يعتمد على التواصل من خلال استخدام عدة وسائل إعلامية، وليس وسيلة واحدة فقط، بل يمكن استخدام عدة وسائل في الوقت نفسه</a:t>
            </a:r>
            <a:r>
              <a:rPr lang="ar-EG" sz="2200" spc="20" dirty="0" smtClean="0">
                <a:latin typeface="Times New Roman" pitchFamily="18" charset="0"/>
                <a:cs typeface="Times New Roman" pitchFamily="18" charset="0"/>
              </a:rPr>
              <a:t>.</a:t>
            </a: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66474237"/>
      </p:ext>
    </p:extLst>
  </p:cSld>
  <p:clrMapOvr>
    <a:masterClrMapping/>
  </p:clrMapOvr>
  <mc:AlternateContent xmlns:mc="http://schemas.openxmlformats.org/markup-compatibility/2006" xmlns:p14="http://schemas.microsoft.com/office/powerpoint/2010/main">
    <mc:Choice Requires="p14">
      <p:transition spd="slow" p14:dur="2000" advTm="134659"/>
    </mc:Choice>
    <mc:Fallback xmlns="">
      <p:transition spd="slow" advTm="134659"/>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803614"/>
            <a:ext cx="8417320" cy="3647152"/>
          </a:xfrm>
          <a:prstGeom prst="rect">
            <a:avLst/>
          </a:prstGeom>
          <a:noFill/>
        </p:spPr>
        <p:txBody>
          <a:bodyPr wrap="square" rtlCol="0">
            <a:spAutoFit/>
          </a:bodyPr>
          <a:lstStyle/>
          <a:p>
            <a:pPr marL="457200" indent="-457200" algn="just" rtl="1">
              <a:lnSpc>
                <a:spcPct val="150000"/>
              </a:lnSpc>
              <a:buFont typeface="+mj-lt"/>
              <a:buAutoNum type="arabicPeriod" startAt="20"/>
            </a:pPr>
            <a:r>
              <a:rPr lang="ar-EG" sz="2200" spc="20" dirty="0">
                <a:latin typeface="Times New Roman" pitchFamily="18" charset="0"/>
                <a:cs typeface="Times New Roman" pitchFamily="18" charset="0"/>
              </a:rPr>
              <a:t>يدفع المعلن مبالغ مالية للمساحة التي يحتجزها في الصحيفة أو المجلة، أو للزمن الذي يشتريه في الإذاعة أو التليفزيون، بما لا يتعارض مع القانون أو الآداب العامة أو قيم المجتمع.</a:t>
            </a:r>
          </a:p>
          <a:p>
            <a:pPr marL="457200" indent="-457200" algn="just" rtl="1">
              <a:lnSpc>
                <a:spcPct val="150000"/>
              </a:lnSpc>
              <a:buFont typeface="+mj-lt"/>
              <a:buAutoNum type="arabicPeriod" startAt="20"/>
            </a:pPr>
            <a:r>
              <a:rPr lang="ar-EG" sz="2200" spc="20" dirty="0">
                <a:latin typeface="Times New Roman" pitchFamily="18" charset="0"/>
                <a:cs typeface="Times New Roman" pitchFamily="18" charset="0"/>
              </a:rPr>
              <a:t>يعد الإِعْلاَن مزدوج الاتِّصَال؛ فالمعلن لا يستهدف توصيل المعلومات الخاصة بمبيعاته أو أفكاره فقط إلى المجموعات المستقبلة، إنما عليه التأكد من وصول هذه المعلومات بالطريقة والكيفية المستهدفة.</a:t>
            </a:r>
          </a:p>
          <a:p>
            <a:pPr marL="457200" indent="-457200" algn="just" rtl="1">
              <a:lnSpc>
                <a:spcPct val="150000"/>
              </a:lnSpc>
              <a:buFont typeface="+mj-lt"/>
              <a:buAutoNum type="arabicPeriod" startAt="20"/>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00341498"/>
      </p:ext>
    </p:extLst>
  </p:cSld>
  <p:clrMapOvr>
    <a:masterClrMapping/>
  </p:clrMapOvr>
  <mc:AlternateContent xmlns:mc="http://schemas.openxmlformats.org/markup-compatibility/2006" xmlns:p14="http://schemas.microsoft.com/office/powerpoint/2010/main">
    <mc:Choice Requires="p14">
      <p:transition spd="slow" p14:dur="2000" advTm="74365"/>
    </mc:Choice>
    <mc:Fallback xmlns="">
      <p:transition spd="slow" advTm="74365"/>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الإعلان</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3227502"/>
            <a:ext cx="8417320" cy="2123658"/>
          </a:xfrm>
          <a:prstGeom prst="rect">
            <a:avLst/>
          </a:prstGeom>
          <a:noFill/>
        </p:spPr>
        <p:txBody>
          <a:bodyPr wrap="square" rtlCol="0">
            <a:spAutoFit/>
          </a:bodyPr>
          <a:lstStyle/>
          <a:p>
            <a:pPr marL="457200" indent="-457200" algn="just" rtl="1">
              <a:lnSpc>
                <a:spcPct val="150000"/>
              </a:lnSpc>
              <a:buFont typeface="+mj-lt"/>
              <a:buAutoNum type="arabicPeriod" startAt="22"/>
            </a:pPr>
            <a:r>
              <a:rPr lang="ar-EG" sz="2200" spc="20" dirty="0">
                <a:latin typeface="Times New Roman" pitchFamily="18" charset="0"/>
                <a:cs typeface="Times New Roman" pitchFamily="18" charset="0"/>
              </a:rPr>
              <a:t>يهتم الإِعْلاَن بمعرفة ردود فعل المستهدفين، أو الأطراف محل الاتِّصَال عن الرسالة الإِعْلاَنية, بما يحقق الفائدة المرجوة من العملية الاتِّصَالية.</a:t>
            </a:r>
          </a:p>
          <a:p>
            <a:pPr marL="457200" indent="-457200" algn="just" rtl="1">
              <a:lnSpc>
                <a:spcPct val="150000"/>
              </a:lnSpc>
              <a:buFont typeface="+mj-lt"/>
              <a:buAutoNum type="arabicPeriod" startAt="22"/>
            </a:pPr>
            <a:r>
              <a:rPr lang="ar-EG" sz="2200" spc="20" dirty="0">
                <a:latin typeface="Times New Roman" pitchFamily="18" charset="0"/>
                <a:cs typeface="Times New Roman" pitchFamily="18" charset="0"/>
              </a:rPr>
              <a:t>تزداد أهمية الإِعْلاَن عند التعامل مع السلع الاستهلاكية مقارنةً بالسلع المعمرة.</a:t>
            </a:r>
          </a:p>
          <a:p>
            <a:pPr marL="457200" indent="-457200" algn="just" rtl="1">
              <a:lnSpc>
                <a:spcPct val="150000"/>
              </a:lnSpc>
              <a:buFont typeface="+mj-lt"/>
              <a:buAutoNum type="arabicPeriod" startAt="22"/>
            </a:pPr>
            <a:endParaRPr lang="ar-EG" sz="22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411420138"/>
      </p:ext>
    </p:extLst>
  </p:cSld>
  <p:clrMapOvr>
    <a:masterClrMapping/>
  </p:clrMapOvr>
  <mc:AlternateContent xmlns:mc="http://schemas.openxmlformats.org/markup-compatibility/2006" xmlns:p14="http://schemas.microsoft.com/office/powerpoint/2010/main">
    <mc:Choice Requires="p14">
      <p:transition spd="slow" p14:dur="2000" advTm="56398"/>
    </mc:Choice>
    <mc:Fallback xmlns="">
      <p:transition spd="slow" advTm="56398"/>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39321" y="1739493"/>
            <a:ext cx="3435556"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خصائص عملية الاتِّصَال </a:t>
            </a:r>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الإِعْلاَني</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15792"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52518"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37292" y="1859499"/>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304641034"/>
      </p:ext>
    </p:extLst>
  </p:cSld>
  <p:clrMapOvr>
    <a:masterClrMapping/>
  </p:clrMapOvr>
  <mc:AlternateContent xmlns:mc="http://schemas.openxmlformats.org/markup-compatibility/2006" xmlns:p14="http://schemas.microsoft.com/office/powerpoint/2010/main">
    <mc:Choice Requires="p14">
      <p:transition spd="slow" p14:dur="2000" advTm="8180"/>
    </mc:Choice>
    <mc:Fallback xmlns="">
      <p:transition spd="slow" advTm="818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عملية الاتِّصَال الإِعْلاَني</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2631490"/>
          </a:xfrm>
          <a:prstGeom prst="rect">
            <a:avLst/>
          </a:prstGeom>
          <a:noFill/>
        </p:spPr>
        <p:txBody>
          <a:bodyPr wrap="square" rtlCol="0">
            <a:spAutoFit/>
          </a:bodyPr>
          <a:lstStyle/>
          <a:p>
            <a:pPr marL="457200" indent="-457200" algn="just" rtl="1">
              <a:lnSpc>
                <a:spcPct val="150000"/>
              </a:lnSpc>
              <a:buFont typeface="+mj-lt"/>
              <a:buAutoNum type="arabicPeriod"/>
            </a:pPr>
            <a:r>
              <a:rPr lang="ar-EG" sz="2200" b="1" spc="20" dirty="0">
                <a:latin typeface="Times New Roman" pitchFamily="18" charset="0"/>
                <a:cs typeface="Times New Roman" pitchFamily="18" charset="0"/>
              </a:rPr>
              <a:t>التقدير العام: </a:t>
            </a:r>
          </a:p>
          <a:p>
            <a:pPr marL="693738" algn="just" rtl="1">
              <a:lnSpc>
                <a:spcPct val="150000"/>
              </a:lnSpc>
            </a:pPr>
            <a:r>
              <a:rPr lang="ar-EG" sz="2200" spc="20" dirty="0">
                <a:latin typeface="Times New Roman" pitchFamily="18" charset="0"/>
                <a:cs typeface="Times New Roman" pitchFamily="18" charset="0"/>
              </a:rPr>
              <a:t>تُعرض الرسالة الإِعْلاَنية للجمهور العام غير المحدد, ويستطيع أي فرد أن يراها في كل مكان, فهي تتمتع بطبيعة عامة وجماهيرية, كما يعمل المضمون الدلالي الذي يصل إلى الجمهور العام نتيجة الاتِّصَال الإقناعي على تأكيد الصورة الذهنية المرغوبة للسلع والخدمات المعلن عنها.</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32812906"/>
      </p:ext>
    </p:extLst>
  </p:cSld>
  <p:clrMapOvr>
    <a:masterClrMapping/>
  </p:clrMapOvr>
  <mc:AlternateContent xmlns:mc="http://schemas.openxmlformats.org/markup-compatibility/2006" xmlns:p14="http://schemas.microsoft.com/office/powerpoint/2010/main">
    <mc:Choice Requires="p14">
      <p:transition spd="slow" p14:dur="2000" advTm="80098"/>
    </mc:Choice>
    <mc:Fallback xmlns="">
      <p:transition spd="slow" advTm="8009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عملية الاتِّصَال الإِعْلاَني</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3139321"/>
          </a:xfrm>
          <a:prstGeom prst="rect">
            <a:avLst/>
          </a:prstGeom>
          <a:noFill/>
        </p:spPr>
        <p:txBody>
          <a:bodyPr wrap="square" rtlCol="0">
            <a:spAutoFit/>
          </a:bodyPr>
          <a:lstStyle/>
          <a:p>
            <a:pPr marL="457200" indent="-457200" algn="just" rtl="1">
              <a:lnSpc>
                <a:spcPct val="150000"/>
              </a:lnSpc>
              <a:buFont typeface="+mj-lt"/>
              <a:buAutoNum type="arabicPeriod" startAt="2"/>
            </a:pPr>
            <a:r>
              <a:rPr lang="ar-EG" sz="2200" b="1" spc="20" dirty="0">
                <a:latin typeface="Times New Roman" pitchFamily="18" charset="0"/>
                <a:cs typeface="Times New Roman" pitchFamily="18" charset="0"/>
              </a:rPr>
              <a:t>الانتشار: </a:t>
            </a:r>
          </a:p>
          <a:p>
            <a:pPr marL="693738" algn="just" rtl="1">
              <a:lnSpc>
                <a:spcPct val="150000"/>
              </a:lnSpc>
            </a:pPr>
            <a:r>
              <a:rPr lang="ar-EG" sz="2200" spc="20" dirty="0" smtClean="0">
                <a:latin typeface="Times New Roman" pitchFamily="18" charset="0"/>
                <a:cs typeface="Times New Roman" pitchFamily="18" charset="0"/>
              </a:rPr>
              <a:t>يتيح </a:t>
            </a:r>
            <a:r>
              <a:rPr lang="ar-EG" sz="2200" spc="20" dirty="0">
                <a:latin typeface="Times New Roman" pitchFamily="18" charset="0"/>
                <a:cs typeface="Times New Roman" pitchFamily="18" charset="0"/>
              </a:rPr>
              <a:t>الاتِّصَال الإِعْلاَني للمستهلك الوقت الكافي والمناسب للتفكير في اتخاذ القرارات الشرائية, كما يتيح له التعرف على المزايا والفوائد الخاصة بكل الأصناف السلعية المختلفة ويستطيع المفاضلة بينها, حيث تتسم الاتِّصَالات الإِعْلاَنية بأنها منتشرة في كل مكان, وفي جميع الأوقات الزمنية.</a:t>
            </a:r>
          </a:p>
          <a:p>
            <a:pPr marL="457200" indent="-457200" algn="just" rtl="1">
              <a:lnSpc>
                <a:spcPct val="150000"/>
              </a:lnSpc>
              <a:buFont typeface="+mj-lt"/>
              <a:buAutoNum type="arabicPeriod"/>
            </a:pPr>
            <a:endParaRPr lang="ar-EG" sz="2200" b="1"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5864967"/>
      </p:ext>
    </p:extLst>
  </p:cSld>
  <p:clrMapOvr>
    <a:masterClrMapping/>
  </p:clrMapOvr>
  <mc:AlternateContent xmlns:mc="http://schemas.openxmlformats.org/markup-compatibility/2006" xmlns:p14="http://schemas.microsoft.com/office/powerpoint/2010/main">
    <mc:Choice Requires="p14">
      <p:transition spd="slow" p14:dur="2000" advTm="91913"/>
    </mc:Choice>
    <mc:Fallback xmlns="">
      <p:transition spd="slow" advTm="91913"/>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عملية الاتِّصَال الإِعْلاَني</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3647152"/>
          </a:xfrm>
          <a:prstGeom prst="rect">
            <a:avLst/>
          </a:prstGeom>
          <a:noFill/>
        </p:spPr>
        <p:txBody>
          <a:bodyPr wrap="square" rtlCol="0">
            <a:spAutoFit/>
          </a:bodyPr>
          <a:lstStyle/>
          <a:p>
            <a:pPr marL="457200" indent="-457200" algn="just" rtl="1">
              <a:lnSpc>
                <a:spcPct val="150000"/>
              </a:lnSpc>
              <a:buFont typeface="+mj-lt"/>
              <a:buAutoNum type="arabicPeriod" startAt="3"/>
            </a:pPr>
            <a:r>
              <a:rPr lang="ar-EG" sz="2200" b="1" spc="20" dirty="0">
                <a:latin typeface="Times New Roman" pitchFamily="18" charset="0"/>
                <a:cs typeface="Times New Roman" pitchFamily="18" charset="0"/>
              </a:rPr>
              <a:t>التوضيح أو التصوير المبالغ:</a:t>
            </a:r>
          </a:p>
          <a:p>
            <a:pPr marL="850900" algn="just" rtl="1">
              <a:lnSpc>
                <a:spcPct val="150000"/>
              </a:lnSpc>
            </a:pPr>
            <a:r>
              <a:rPr lang="ar-EG" sz="2200" spc="20" dirty="0" smtClean="0">
                <a:latin typeface="Times New Roman" pitchFamily="18" charset="0"/>
                <a:cs typeface="Times New Roman" pitchFamily="18" charset="0"/>
              </a:rPr>
              <a:t>يتم </a:t>
            </a:r>
            <a:r>
              <a:rPr lang="ar-EG" sz="2200" spc="20" dirty="0">
                <a:latin typeface="Times New Roman" pitchFamily="18" charset="0"/>
                <a:cs typeface="Times New Roman" pitchFamily="18" charset="0"/>
              </a:rPr>
              <a:t>التصميم الخلاق للرسائل الإِعْلاَنية, بما تشتمل عليه من ألوان وصور ورسوم وعناوين ونصوص وشعارات. وتتميز الاتِّصَالات الإِعْلاَنية بالقدرة على تقديم السلع والخدمات المختلفة وتجسيدها بأسلوب يتسم بالمبالغة والتضخيم في كثير من الأحيان, ولا بد من استخدام التصوير المبالغ فيه بعناية في إطار تدعيم الاعتبارات الاتِّصَالية المُستهدفة من الرسائل الإِعْلاَنية. </a:t>
            </a:r>
          </a:p>
          <a:p>
            <a:pPr marL="457200" indent="-457200" algn="just" rtl="1">
              <a:lnSpc>
                <a:spcPct val="150000"/>
              </a:lnSpc>
              <a:buFont typeface="+mj-lt"/>
              <a:buAutoNum type="arabicPeriod" startAt="2"/>
            </a:pPr>
            <a:endParaRPr lang="ar-EG" sz="2200" b="1"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5146783"/>
      </p:ext>
    </p:extLst>
  </p:cSld>
  <p:clrMapOvr>
    <a:masterClrMapping/>
  </p:clrMapOvr>
  <mc:AlternateContent xmlns:mc="http://schemas.openxmlformats.org/markup-compatibility/2006" xmlns:p14="http://schemas.microsoft.com/office/powerpoint/2010/main">
    <mc:Choice Requires="p14">
      <p:transition spd="slow" p14:dur="2000" advTm="89591"/>
    </mc:Choice>
    <mc:Fallback xmlns="">
      <p:transition spd="slow" advTm="89591"/>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خصائص عملية الاتِّصَال الإِعْلاَني</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369387"/>
            <a:ext cx="8417320" cy="2123658"/>
          </a:xfrm>
          <a:prstGeom prst="rect">
            <a:avLst/>
          </a:prstGeom>
          <a:noFill/>
        </p:spPr>
        <p:txBody>
          <a:bodyPr wrap="square" rtlCol="0">
            <a:spAutoFit/>
          </a:bodyPr>
          <a:lstStyle/>
          <a:p>
            <a:pPr marL="457200" indent="-457200" algn="just" rtl="1">
              <a:lnSpc>
                <a:spcPct val="150000"/>
              </a:lnSpc>
              <a:buFont typeface="+mj-lt"/>
              <a:buAutoNum type="arabicPeriod" startAt="4"/>
            </a:pPr>
            <a:r>
              <a:rPr lang="ar-EG" sz="2200" b="1" spc="20" dirty="0">
                <a:latin typeface="Times New Roman" pitchFamily="18" charset="0"/>
                <a:cs typeface="Times New Roman" pitchFamily="18" charset="0"/>
              </a:rPr>
              <a:t>غير الشخصية:</a:t>
            </a:r>
          </a:p>
          <a:p>
            <a:pPr marL="568325" algn="just" rtl="1">
              <a:lnSpc>
                <a:spcPct val="150000"/>
              </a:lnSpc>
            </a:pPr>
            <a:r>
              <a:rPr lang="ar-EG" sz="2200" spc="20" dirty="0">
                <a:latin typeface="Times New Roman" pitchFamily="18" charset="0"/>
                <a:cs typeface="Times New Roman" pitchFamily="18" charset="0"/>
              </a:rPr>
              <a:t>يتسم الاتِّصَال الإِعْلاَني بأنه ذو طبيعة غير شخصية, كما يسمح للمستهلك بالتفكير والتأمل والمقارنة بين البدائل السلعية أو الخدمية.</a:t>
            </a:r>
          </a:p>
          <a:p>
            <a:pPr marL="457200" indent="-457200" algn="just" rtl="1">
              <a:lnSpc>
                <a:spcPct val="150000"/>
              </a:lnSpc>
              <a:buFont typeface="+mj-lt"/>
              <a:buAutoNum type="arabicPeriod" startAt="3"/>
            </a:pPr>
            <a:endParaRPr lang="ar-EG" sz="2200" b="1"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551202" y="4187721"/>
            <a:ext cx="8417320" cy="1615827"/>
          </a:xfrm>
          <a:prstGeom prst="rect">
            <a:avLst/>
          </a:prstGeom>
          <a:noFill/>
        </p:spPr>
        <p:txBody>
          <a:bodyPr wrap="square" rtlCol="0">
            <a:spAutoFit/>
          </a:bodyPr>
          <a:lstStyle/>
          <a:p>
            <a:pPr marL="457200" indent="-457200" algn="just" rtl="1">
              <a:lnSpc>
                <a:spcPct val="150000"/>
              </a:lnSpc>
              <a:buFont typeface="+mj-lt"/>
              <a:buAutoNum type="arabicPeriod" startAt="5"/>
            </a:pPr>
            <a:r>
              <a:rPr lang="ar-EG" sz="2200" b="1" spc="20" dirty="0">
                <a:latin typeface="Times New Roman" pitchFamily="18" charset="0"/>
                <a:cs typeface="Times New Roman" pitchFamily="18" charset="0"/>
              </a:rPr>
              <a:t>مدفوع الأجر:</a:t>
            </a:r>
          </a:p>
          <a:p>
            <a:pPr marL="520700" algn="just" rtl="1">
              <a:lnSpc>
                <a:spcPct val="150000"/>
              </a:lnSpc>
            </a:pPr>
            <a:r>
              <a:rPr lang="ar-EG" sz="2200" spc="20" dirty="0">
                <a:latin typeface="Times New Roman" pitchFamily="18" charset="0"/>
                <a:cs typeface="Times New Roman" pitchFamily="18" charset="0"/>
              </a:rPr>
              <a:t>يتحدد الأجر المادي لمضمون الرسائل الإِعْلاَنية المنشورة أو المُذاعة أو المعروضة في وسائل الإِعْلاَن المختلفة, وفق الوحدات النوعية الخاصة بكل وسيلة.</a:t>
            </a: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275939105"/>
      </p:ext>
    </p:extLst>
  </p:cSld>
  <p:clrMapOvr>
    <a:masterClrMapping/>
  </p:clrMapOvr>
  <mc:AlternateContent xmlns:mc="http://schemas.openxmlformats.org/markup-compatibility/2006" xmlns:p14="http://schemas.microsoft.com/office/powerpoint/2010/main">
    <mc:Choice Requires="p14">
      <p:transition spd="slow" p14:dur="2000" advTm="61104"/>
    </mc:Choice>
    <mc:Fallback xmlns="">
      <p:transition spd="slow" advTm="61104"/>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527740" y="1739493"/>
            <a:ext cx="2355132"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صيغ الاتصال </a:t>
            </a:r>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الإِعْلاَنى</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31558"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68284"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53058" y="1859499"/>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5522343"/>
      </p:ext>
    </p:extLst>
  </p:cSld>
  <p:clrMapOvr>
    <a:masterClrMapping/>
  </p:clrMapOvr>
  <mc:AlternateContent xmlns:mc="http://schemas.openxmlformats.org/markup-compatibility/2006" xmlns:p14="http://schemas.microsoft.com/office/powerpoint/2010/main">
    <mc:Choice Requires="p14">
      <p:transition spd="slow" p14:dur="2000" advTm="7020"/>
    </mc:Choice>
    <mc:Fallback xmlns="">
      <p:transition spd="slow" advTm="7020"/>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صيغ الاتصال الإِعْلاَنى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3970318"/>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فى ضوء الأهداف السيكولوجية للإِعْلاَن, يلجأ مصمم الإِعْلاَن إلى الاعتماد على صيغ تساعده على وضع هذه الأهداف التى ترتبط بسلوك المستهلك المستهدف, ومن هذه الصيغ ما يلي: </a:t>
            </a:r>
            <a:endParaRPr lang="en-US" sz="2200" b="1" dirty="0" smtClean="0">
              <a:latin typeface="Times New Roman" pitchFamily="18" charset="0"/>
              <a:cs typeface="Times New Roman" pitchFamily="18" charset="0"/>
            </a:endParaRPr>
          </a:p>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صيغة </a:t>
            </a:r>
            <a:r>
              <a:rPr lang="en-US" sz="2200" b="1" dirty="0" smtClean="0">
                <a:latin typeface="Times New Roman" pitchFamily="18" charset="0"/>
                <a:cs typeface="Times New Roman" pitchFamily="18" charset="0"/>
              </a:rPr>
              <a:t>(Aida</a:t>
            </a:r>
            <a:r>
              <a:rPr lang="en-US" sz="2200" b="1" dirty="0">
                <a:latin typeface="Times New Roman" pitchFamily="18" charset="0"/>
                <a:cs typeface="Times New Roman" pitchFamily="18" charset="0"/>
              </a:rPr>
              <a:t>) </a:t>
            </a:r>
            <a:r>
              <a:rPr lang="en-US" sz="2200" b="1" dirty="0" smtClean="0">
                <a:latin typeface="Times New Roman" pitchFamily="18" charset="0"/>
                <a:cs typeface="Times New Roman" pitchFamily="18" charset="0"/>
              </a:rPr>
              <a:t>:</a:t>
            </a:r>
            <a:r>
              <a:rPr lang="ar-EG" sz="2200" b="1" dirty="0" smtClean="0">
                <a:latin typeface="Times New Roman" pitchFamily="18" charset="0"/>
                <a:cs typeface="Times New Roman" pitchFamily="18" charset="0"/>
              </a:rPr>
              <a:t> </a:t>
            </a:r>
            <a:r>
              <a:rPr lang="ar-EG" sz="2000" dirty="0" smtClean="0">
                <a:latin typeface="Times New Roman" pitchFamily="18" charset="0"/>
                <a:cs typeface="Times New Roman" pitchFamily="18" charset="0"/>
              </a:rPr>
              <a:t>تشمل </a:t>
            </a:r>
            <a:r>
              <a:rPr lang="ar-EG" sz="2000" dirty="0">
                <a:latin typeface="Times New Roman" pitchFamily="18" charset="0"/>
                <a:cs typeface="Times New Roman" pitchFamily="18" charset="0"/>
              </a:rPr>
              <a:t>هذه الصيغة الكلمات الأربع التالية:</a:t>
            </a:r>
          </a:p>
          <a:p>
            <a:pPr marL="457200" indent="-457200" algn="just" rtl="1">
              <a:lnSpc>
                <a:spcPct val="150000"/>
              </a:lnSpc>
              <a:buFont typeface="+mj-lt"/>
              <a:buAutoNum type="arabicPeriod"/>
            </a:pPr>
            <a:r>
              <a:rPr lang="ar-EG" sz="2000" dirty="0">
                <a:latin typeface="Times New Roman" pitchFamily="18" charset="0"/>
                <a:cs typeface="Times New Roman" pitchFamily="18" charset="0"/>
              </a:rPr>
              <a:t>الوعي  </a:t>
            </a:r>
            <a:r>
              <a:rPr lang="ar-EG"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Awareness)</a:t>
            </a:r>
            <a:r>
              <a:rPr lang="ar-EG" sz="2000" dirty="0" smtClean="0">
                <a:latin typeface="Times New Roman" pitchFamily="18" charset="0"/>
                <a:cs typeface="Times New Roman" pitchFamily="18" charset="0"/>
              </a:rPr>
              <a:t>)</a:t>
            </a:r>
            <a:r>
              <a:rPr lang="en-US" sz="2000" dirty="0" smtClean="0">
                <a:latin typeface="Times New Roman" pitchFamily="18" charset="0"/>
                <a:cs typeface="Times New Roman" pitchFamily="18" charset="0"/>
              </a:rPr>
              <a:t> </a:t>
            </a:r>
            <a:endParaRPr lang="en-US" sz="20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dirty="0">
                <a:latin typeface="Times New Roman" pitchFamily="18" charset="0"/>
                <a:cs typeface="Times New Roman" pitchFamily="18" charset="0"/>
              </a:rPr>
              <a:t>الاهتمام    </a:t>
            </a:r>
            <a:r>
              <a:rPr lang="ar-EG" sz="2000" dirty="0" smtClean="0">
                <a:latin typeface="Times New Roman" pitchFamily="18" charset="0"/>
                <a:cs typeface="Times New Roman" pitchFamily="18" charset="0"/>
              </a:rPr>
              <a:t>      </a:t>
            </a:r>
            <a:r>
              <a:rPr lang="ar-EG" sz="2000" dirty="0">
                <a:latin typeface="Times New Roman" pitchFamily="18" charset="0"/>
                <a:cs typeface="Times New Roman" pitchFamily="18" charset="0"/>
              </a:rPr>
              <a:t>(</a:t>
            </a:r>
            <a:r>
              <a:rPr lang="en-US" sz="2000" dirty="0" smtClean="0">
                <a:latin typeface="Times New Roman" pitchFamily="18" charset="0"/>
                <a:cs typeface="Times New Roman" pitchFamily="18" charset="0"/>
              </a:rPr>
              <a:t>Interest</a:t>
            </a:r>
            <a:r>
              <a:rPr lang="ar-EG"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dirty="0" smtClean="0">
                <a:latin typeface="Times New Roman" pitchFamily="18" charset="0"/>
                <a:cs typeface="Times New Roman" pitchFamily="18" charset="0"/>
              </a:rPr>
              <a:t>الرغبة          </a:t>
            </a:r>
            <a:r>
              <a:rPr lang="en-US" sz="2000" dirty="0" smtClean="0">
                <a:latin typeface="Times New Roman" pitchFamily="18" charset="0"/>
                <a:cs typeface="Times New Roman" pitchFamily="18" charset="0"/>
              </a:rPr>
              <a:t>Desire</a:t>
            </a:r>
            <a:r>
              <a:rPr lang="en-US" sz="2000" dirty="0">
                <a:latin typeface="Times New Roman" pitchFamily="18" charset="0"/>
                <a:cs typeface="Times New Roman" pitchFamily="18" charset="0"/>
              </a:rPr>
              <a:t>) </a:t>
            </a:r>
            <a:r>
              <a:rPr lang="ar-EG" sz="2000" dirty="0" smtClean="0">
                <a:latin typeface="Times New Roman" pitchFamily="18" charset="0"/>
                <a:cs typeface="Times New Roman" pitchFamily="18" charset="0"/>
              </a:rPr>
              <a:t>)</a:t>
            </a:r>
            <a:endParaRPr lang="en-US" sz="200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dirty="0">
                <a:latin typeface="Times New Roman" pitchFamily="18" charset="0"/>
                <a:cs typeface="Times New Roman" pitchFamily="18" charset="0"/>
              </a:rPr>
              <a:t>السلوك </a:t>
            </a:r>
            <a:r>
              <a:rPr lang="ar-EG"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Action)</a:t>
            </a:r>
            <a:r>
              <a:rPr lang="ar-EG" sz="2000" dirty="0" smtClean="0">
                <a:latin typeface="Times New Roman" pitchFamily="18" charset="0"/>
                <a:cs typeface="Times New Roman" pitchFamily="18" charset="0"/>
              </a:rPr>
              <a:t>)</a:t>
            </a:r>
            <a:endParaRPr lang="ar-EG" sz="200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661586259"/>
      </p:ext>
    </p:extLst>
  </p:cSld>
  <p:clrMapOvr>
    <a:masterClrMapping/>
  </p:clrMapOvr>
  <mc:AlternateContent xmlns:mc="http://schemas.openxmlformats.org/markup-compatibility/2006" xmlns:p14="http://schemas.microsoft.com/office/powerpoint/2010/main">
    <mc:Choice Requires="p14">
      <p:transition spd="slow" p14:dur="2000" advTm="64949"/>
    </mc:Choice>
    <mc:Fallback xmlns="">
      <p:transition spd="slow" advTm="64949"/>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صيغ الاتصال الإِعْلاَنى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85959" y="2747759"/>
            <a:ext cx="8417320" cy="1421992"/>
          </a:xfrm>
          <a:prstGeom prst="rect">
            <a:avLst/>
          </a:prstGeom>
          <a:noFill/>
        </p:spPr>
        <p:txBody>
          <a:bodyPr wrap="square" rtlCol="0">
            <a:spAutoFit/>
          </a:bodyPr>
          <a:lstStyle/>
          <a:p>
            <a:pPr algn="just" rtl="1">
              <a:lnSpc>
                <a:spcPct val="150000"/>
              </a:lnSpc>
            </a:pPr>
            <a:r>
              <a:rPr lang="ar-EG" sz="2000" spc="20" dirty="0">
                <a:latin typeface="Times New Roman" pitchFamily="18" charset="0"/>
                <a:cs typeface="Times New Roman" pitchFamily="18" charset="0"/>
              </a:rPr>
              <a:t>يوضح ما سبق أن </a:t>
            </a:r>
            <a:r>
              <a:rPr lang="ar-EG" sz="2000" spc="20" dirty="0" smtClean="0">
                <a:latin typeface="Times New Roman" pitchFamily="18" charset="0"/>
                <a:cs typeface="Times New Roman" pitchFamily="18" charset="0"/>
              </a:rPr>
              <a:t>التأثير </a:t>
            </a:r>
            <a:r>
              <a:rPr lang="ar-EG" sz="2000" spc="20" dirty="0">
                <a:latin typeface="Times New Roman" pitchFamily="18" charset="0"/>
                <a:cs typeface="Times New Roman" pitchFamily="18" charset="0"/>
              </a:rPr>
              <a:t>في المستهلك يمر بترتيب </a:t>
            </a:r>
            <a:r>
              <a:rPr lang="ar-EG" sz="2000" spc="20" dirty="0" smtClean="0">
                <a:latin typeface="Times New Roman" pitchFamily="18" charset="0"/>
                <a:cs typeface="Times New Roman" pitchFamily="18" charset="0"/>
              </a:rPr>
              <a:t>هرمي, </a:t>
            </a:r>
            <a:r>
              <a:rPr lang="ar-EG" sz="2000" spc="20" dirty="0">
                <a:latin typeface="Times New Roman" pitchFamily="18" charset="0"/>
                <a:cs typeface="Times New Roman" pitchFamily="18" charset="0"/>
              </a:rPr>
              <a:t>حيث يمكن أن يستهدف الإِعْلاَن نشر الوعي لدى المستهلك بالعلامة التجارية أو استثارة اهتمامه بها, من أجل ترغيبه فيها, أو حثه على شرائها أو تجريبها, وقد يستهدف أكثر من مكون من هذه المكونات.</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12159739"/>
      </p:ext>
    </p:extLst>
  </p:cSld>
  <p:clrMapOvr>
    <a:masterClrMapping/>
  </p:clrMapOvr>
  <mc:AlternateContent xmlns:mc="http://schemas.openxmlformats.org/markup-compatibility/2006" xmlns:p14="http://schemas.microsoft.com/office/powerpoint/2010/main">
    <mc:Choice Requires="p14">
      <p:transition spd="slow" p14:dur="2000" advTm="37057"/>
    </mc:Choice>
    <mc:Fallback xmlns="">
      <p:transition spd="slow" advTm="37057"/>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صيغ الاتصال الإِعْلاَنى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85959" y="2323527"/>
            <a:ext cx="8417320" cy="4247317"/>
          </a:xfrm>
          <a:prstGeom prst="rect">
            <a:avLst/>
          </a:prstGeom>
          <a:noFill/>
        </p:spPr>
        <p:txBody>
          <a:bodyPr wrap="square" rtlCol="0">
            <a:spAutoFit/>
          </a:bodyPr>
          <a:lstStyle/>
          <a:p>
            <a:pPr algn="just" rtl="1">
              <a:lnSpc>
                <a:spcPct val="150000"/>
              </a:lnSpc>
            </a:pPr>
            <a:r>
              <a:rPr lang="ar-EG" sz="2000" b="1" spc="20" dirty="0">
                <a:latin typeface="Times New Roman" pitchFamily="18" charset="0"/>
                <a:cs typeface="Times New Roman" pitchFamily="18" charset="0"/>
              </a:rPr>
              <a:t>صيغة </a:t>
            </a:r>
            <a:r>
              <a:rPr lang="en-US" sz="2000" b="1" spc="20" dirty="0" smtClean="0">
                <a:latin typeface="Times New Roman" pitchFamily="18" charset="0"/>
                <a:cs typeface="Times New Roman" pitchFamily="18" charset="0"/>
              </a:rPr>
              <a:t>DAGMAR)</a:t>
            </a:r>
            <a:r>
              <a:rPr lang="ar-EG" sz="2000" b="1" spc="20" dirty="0" smtClean="0">
                <a:latin typeface="Times New Roman" pitchFamily="18" charset="0"/>
                <a:cs typeface="Times New Roman" pitchFamily="18" charset="0"/>
              </a:rPr>
              <a:t>):</a:t>
            </a:r>
            <a:endParaRPr lang="en-US" sz="2000" b="1" spc="20" dirty="0">
              <a:latin typeface="Times New Roman" pitchFamily="18" charset="0"/>
              <a:cs typeface="Times New Roman" pitchFamily="18" charset="0"/>
            </a:endParaRPr>
          </a:p>
          <a:p>
            <a:pPr marL="63500" algn="just" rtl="1">
              <a:lnSpc>
                <a:spcPct val="150000"/>
              </a:lnSpc>
            </a:pPr>
            <a:r>
              <a:rPr lang="ar-EG" sz="2000" spc="20" dirty="0">
                <a:latin typeface="Times New Roman" pitchFamily="18" charset="0"/>
                <a:cs typeface="Times New Roman" pitchFamily="18" charset="0"/>
              </a:rPr>
              <a:t>هي اختصار لهذه العبارة "</a:t>
            </a:r>
            <a:r>
              <a:rPr lang="en-US" sz="2000" spc="20" dirty="0">
                <a:latin typeface="Times New Roman" pitchFamily="18" charset="0"/>
                <a:cs typeface="Times New Roman" pitchFamily="18" charset="0"/>
              </a:rPr>
              <a:t>Defining Advertising Goals for Measured Advertising  </a:t>
            </a:r>
            <a:r>
              <a:rPr lang="ar-EG" sz="2000" spc="20" dirty="0" smtClean="0">
                <a:latin typeface="Times New Roman" pitchFamily="18" charset="0"/>
                <a:cs typeface="Times New Roman" pitchFamily="18" charset="0"/>
              </a:rPr>
              <a:t> </a:t>
            </a:r>
            <a:r>
              <a:rPr lang="en-US" sz="2000" spc="20" dirty="0" smtClean="0">
                <a:latin typeface="Times New Roman" pitchFamily="18" charset="0"/>
                <a:cs typeface="Times New Roman" pitchFamily="18" charset="0"/>
              </a:rPr>
              <a:t>Results</a:t>
            </a:r>
            <a:r>
              <a:rPr lang="en-US" sz="2000" spc="20" dirty="0">
                <a:latin typeface="Times New Roman" pitchFamily="18" charset="0"/>
                <a:cs typeface="Times New Roman" pitchFamily="18" charset="0"/>
              </a:rPr>
              <a:t>" </a:t>
            </a:r>
            <a:r>
              <a:rPr lang="ar-EG" sz="2000" spc="20" dirty="0" smtClean="0">
                <a:latin typeface="Times New Roman" pitchFamily="18" charset="0"/>
                <a:cs typeface="Times New Roman" pitchFamily="18" charset="0"/>
              </a:rPr>
              <a:t> وتعني </a:t>
            </a:r>
            <a:r>
              <a:rPr lang="ar-EG" sz="2000" spc="20" dirty="0">
                <a:latin typeface="Times New Roman" pitchFamily="18" charset="0"/>
                <a:cs typeface="Times New Roman" pitchFamily="18" charset="0"/>
              </a:rPr>
              <a:t>تحديد الأهداف الإِعْلاَنية لقياس نتائج الإِعْلاَن, وتشمل هذه </a:t>
            </a:r>
            <a:r>
              <a:rPr lang="ar-EG" sz="2000" spc="20" dirty="0" smtClean="0">
                <a:latin typeface="Times New Roman" pitchFamily="18" charset="0"/>
                <a:cs typeface="Times New Roman" pitchFamily="18" charset="0"/>
              </a:rPr>
              <a:t>الصيغة </a:t>
            </a:r>
            <a:r>
              <a:rPr lang="ar-EG" sz="2000" spc="20" dirty="0">
                <a:latin typeface="Times New Roman" pitchFamily="18" charset="0"/>
                <a:cs typeface="Times New Roman" pitchFamily="18" charset="0"/>
              </a:rPr>
              <a:t>أربع مراحل, هي:</a:t>
            </a:r>
          </a:p>
          <a:p>
            <a:pPr marL="457200" indent="-457200" algn="just" rtl="1">
              <a:lnSpc>
                <a:spcPct val="150000"/>
              </a:lnSpc>
              <a:buFont typeface="+mj-lt"/>
              <a:buAutoNum type="arabicPeriod"/>
            </a:pPr>
            <a:r>
              <a:rPr lang="ar-EG" sz="2000" spc="20" dirty="0" smtClean="0">
                <a:latin typeface="Times New Roman" pitchFamily="18" charset="0"/>
                <a:cs typeface="Times New Roman" pitchFamily="18" charset="0"/>
              </a:rPr>
              <a:t>الوعي                        </a:t>
            </a:r>
            <a:r>
              <a:rPr lang="en-US" sz="2000" spc="20" dirty="0">
                <a:latin typeface="Times New Roman" pitchFamily="18" charset="0"/>
                <a:cs typeface="Times New Roman" pitchFamily="18" charset="0"/>
              </a:rPr>
              <a:t>Awareness</a:t>
            </a:r>
            <a:r>
              <a:rPr lang="en-US" sz="2000" spc="20" dirty="0" smtClean="0">
                <a:latin typeface="Times New Roman" pitchFamily="18" charset="0"/>
                <a:cs typeface="Times New Roman" pitchFamily="18" charset="0"/>
              </a:rPr>
              <a:t>)</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a:latin typeface="Times New Roman" pitchFamily="18" charset="0"/>
                <a:cs typeface="Times New Roman" pitchFamily="18" charset="0"/>
              </a:rPr>
              <a:t>الفهم أو الاستيعاب      </a:t>
            </a:r>
            <a:r>
              <a:rPr lang="en-US" sz="2000" spc="20" dirty="0">
                <a:latin typeface="Times New Roman" pitchFamily="18" charset="0"/>
                <a:cs typeface="Times New Roman" pitchFamily="18" charset="0"/>
              </a:rPr>
              <a:t>Comprehension</a:t>
            </a:r>
            <a:r>
              <a:rPr lang="en-US" sz="2000" spc="20" dirty="0" smtClean="0">
                <a:latin typeface="Times New Roman" pitchFamily="18" charset="0"/>
                <a:cs typeface="Times New Roman" pitchFamily="18" charset="0"/>
              </a:rPr>
              <a:t>)</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en-US" sz="2000" spc="20" dirty="0">
                <a:latin typeface="Times New Roman" pitchFamily="18" charset="0"/>
                <a:cs typeface="Times New Roman" pitchFamily="18" charset="0"/>
              </a:rPr>
              <a:t> </a:t>
            </a:r>
            <a:r>
              <a:rPr lang="ar-EG" sz="2000" spc="20" dirty="0">
                <a:latin typeface="Times New Roman" pitchFamily="18" charset="0"/>
                <a:cs typeface="Times New Roman" pitchFamily="18" charset="0"/>
              </a:rPr>
              <a:t>الاقتناع               </a:t>
            </a:r>
            <a:r>
              <a:rPr lang="ar-EG" sz="2000" spc="20" dirty="0" smtClean="0">
                <a:latin typeface="Times New Roman" pitchFamily="18" charset="0"/>
                <a:cs typeface="Times New Roman" pitchFamily="18" charset="0"/>
              </a:rPr>
              <a:t>       </a:t>
            </a:r>
            <a:r>
              <a:rPr lang="en-US" sz="2000" spc="20" dirty="0" smtClean="0">
                <a:latin typeface="Times New Roman" pitchFamily="18" charset="0"/>
                <a:cs typeface="Times New Roman" pitchFamily="18" charset="0"/>
              </a:rPr>
              <a:t>Conviction)</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a:latin typeface="Times New Roman" pitchFamily="18" charset="0"/>
                <a:cs typeface="Times New Roman" pitchFamily="18" charset="0"/>
              </a:rPr>
              <a:t>السلوك                     </a:t>
            </a:r>
            <a:r>
              <a:rPr lang="ar-EG" sz="2000" spc="20" dirty="0" smtClean="0">
                <a:latin typeface="Times New Roman" pitchFamily="18" charset="0"/>
                <a:cs typeface="Times New Roman" pitchFamily="18" charset="0"/>
              </a:rPr>
              <a:t>  </a:t>
            </a:r>
            <a:r>
              <a:rPr lang="en-US" sz="2000" spc="20" dirty="0">
                <a:latin typeface="Times New Roman" pitchFamily="18" charset="0"/>
                <a:cs typeface="Times New Roman" pitchFamily="18" charset="0"/>
              </a:rPr>
              <a:t>Action) </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algn="just" rtl="1">
              <a:lnSpc>
                <a:spcPct val="150000"/>
              </a:lnSpc>
            </a:pPr>
            <a:endParaRPr lang="en-US" sz="20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30041860"/>
      </p:ext>
    </p:extLst>
  </p:cSld>
  <p:clrMapOvr>
    <a:masterClrMapping/>
  </p:clrMapOvr>
  <mc:AlternateContent xmlns:mc="http://schemas.openxmlformats.org/markup-compatibility/2006" xmlns:p14="http://schemas.microsoft.com/office/powerpoint/2010/main">
    <mc:Choice Requires="p14">
      <p:transition spd="slow" p14:dur="2000" advTm="59729"/>
    </mc:Choice>
    <mc:Fallback xmlns="">
      <p:transition spd="slow" advTm="59729"/>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صيغ الاتصال الإِعْلاَنى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85959" y="2323527"/>
            <a:ext cx="8417320" cy="4247317"/>
          </a:xfrm>
          <a:prstGeom prst="rect">
            <a:avLst/>
          </a:prstGeom>
          <a:noFill/>
        </p:spPr>
        <p:txBody>
          <a:bodyPr wrap="square" rtlCol="0">
            <a:spAutoFit/>
          </a:bodyPr>
          <a:lstStyle/>
          <a:p>
            <a:pPr algn="just" rtl="1">
              <a:lnSpc>
                <a:spcPct val="150000"/>
              </a:lnSpc>
            </a:pPr>
            <a:r>
              <a:rPr lang="ar-EG" sz="2000" b="1" spc="20" dirty="0">
                <a:latin typeface="Times New Roman" pitchFamily="18" charset="0"/>
                <a:cs typeface="Times New Roman" pitchFamily="18" charset="0"/>
              </a:rPr>
              <a:t>صيغة </a:t>
            </a:r>
            <a:r>
              <a:rPr lang="en-US" sz="2000" b="1" spc="20" dirty="0" err="1" smtClean="0">
                <a:latin typeface="Times New Roman" pitchFamily="18" charset="0"/>
                <a:cs typeface="Times New Roman" pitchFamily="18" charset="0"/>
              </a:rPr>
              <a:t>Lavidge</a:t>
            </a:r>
            <a:r>
              <a:rPr lang="en-US" sz="2000" b="1" spc="20" dirty="0" smtClean="0">
                <a:latin typeface="Times New Roman" pitchFamily="18" charset="0"/>
                <a:cs typeface="Times New Roman" pitchFamily="18" charset="0"/>
              </a:rPr>
              <a:t> </a:t>
            </a:r>
            <a:r>
              <a:rPr lang="en-US" sz="2000" b="1" spc="20" dirty="0">
                <a:latin typeface="Times New Roman" pitchFamily="18" charset="0"/>
                <a:cs typeface="Times New Roman" pitchFamily="18" charset="0"/>
              </a:rPr>
              <a:t>&amp; Steiner</a:t>
            </a:r>
            <a:r>
              <a:rPr lang="en-US" sz="2000" b="1" spc="20" dirty="0" smtClean="0">
                <a:latin typeface="Times New Roman" pitchFamily="18" charset="0"/>
                <a:cs typeface="Times New Roman" pitchFamily="18" charset="0"/>
              </a:rPr>
              <a:t>)</a:t>
            </a:r>
            <a:r>
              <a:rPr lang="ar-EG" sz="2000" b="1" spc="20" dirty="0" smtClean="0">
                <a:latin typeface="Times New Roman" pitchFamily="18" charset="0"/>
                <a:cs typeface="Times New Roman" pitchFamily="18" charset="0"/>
              </a:rPr>
              <a:t>):</a:t>
            </a:r>
            <a:r>
              <a:rPr lang="ar-EG" sz="2000" spc="20" dirty="0" smtClean="0">
                <a:latin typeface="Times New Roman" pitchFamily="18" charset="0"/>
                <a:cs typeface="Times New Roman" pitchFamily="18" charset="0"/>
              </a:rPr>
              <a:t> تحدد </a:t>
            </a:r>
            <a:r>
              <a:rPr lang="ar-EG" sz="2000" spc="20" dirty="0">
                <a:latin typeface="Times New Roman" pitchFamily="18" charset="0"/>
                <a:cs typeface="Times New Roman" pitchFamily="18" charset="0"/>
              </a:rPr>
              <a:t>هذه الصيغة مراحل الشراء </a:t>
            </a:r>
            <a:r>
              <a:rPr lang="ar-EG" sz="2000" spc="20" dirty="0" smtClean="0">
                <a:latin typeface="Times New Roman" pitchFamily="18" charset="0"/>
                <a:cs typeface="Times New Roman" pitchFamily="18" charset="0"/>
              </a:rPr>
              <a:t>والتأثير </a:t>
            </a:r>
            <a:r>
              <a:rPr lang="ar-EG" sz="2000" spc="20" dirty="0">
                <a:latin typeface="Times New Roman" pitchFamily="18" charset="0"/>
                <a:cs typeface="Times New Roman" pitchFamily="18" charset="0"/>
              </a:rPr>
              <a:t>الإِعْلاَني في ست خطوات, </a:t>
            </a:r>
            <a:r>
              <a:rPr lang="ar-EG" sz="2000" spc="20" dirty="0" smtClean="0">
                <a:latin typeface="Times New Roman" pitchFamily="18" charset="0"/>
                <a:cs typeface="Times New Roman" pitchFamily="18" charset="0"/>
              </a:rPr>
              <a:t>هي :</a:t>
            </a:r>
            <a:endParaRPr lang="ar-EG"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a:latin typeface="Times New Roman" pitchFamily="18" charset="0"/>
                <a:cs typeface="Times New Roman" pitchFamily="18" charset="0"/>
              </a:rPr>
              <a:t>الوعي </a:t>
            </a:r>
            <a:r>
              <a:rPr lang="ar-EG" sz="2000" spc="20" dirty="0" smtClean="0">
                <a:latin typeface="Times New Roman" pitchFamily="18" charset="0"/>
                <a:cs typeface="Times New Roman" pitchFamily="18" charset="0"/>
              </a:rPr>
              <a:t>                       (</a:t>
            </a:r>
            <a:r>
              <a:rPr lang="en-US" sz="2000" spc="20" dirty="0" smtClean="0">
                <a:latin typeface="Times New Roman" pitchFamily="18" charset="0"/>
                <a:cs typeface="Times New Roman" pitchFamily="18" charset="0"/>
              </a:rPr>
              <a:t>Awareness</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smtClean="0">
                <a:latin typeface="Times New Roman" pitchFamily="18" charset="0"/>
                <a:cs typeface="Times New Roman" pitchFamily="18" charset="0"/>
              </a:rPr>
              <a:t>المعرفة                      </a:t>
            </a:r>
            <a:r>
              <a:rPr lang="en-US" sz="2000" spc="20" dirty="0" smtClean="0">
                <a:latin typeface="Times New Roman" pitchFamily="18" charset="0"/>
                <a:cs typeface="Times New Roman" pitchFamily="18" charset="0"/>
              </a:rPr>
              <a:t>Knowledge)</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a:latin typeface="Times New Roman" pitchFamily="18" charset="0"/>
                <a:cs typeface="Times New Roman" pitchFamily="18" charset="0"/>
              </a:rPr>
              <a:t>الميل أو </a:t>
            </a:r>
            <a:r>
              <a:rPr lang="ar-EG" sz="2000" spc="20" dirty="0" smtClean="0">
                <a:latin typeface="Times New Roman" pitchFamily="18" charset="0"/>
                <a:cs typeface="Times New Roman" pitchFamily="18" charset="0"/>
              </a:rPr>
              <a:t>الحب                 </a:t>
            </a:r>
            <a:r>
              <a:rPr lang="en-US" sz="2000" spc="20" dirty="0" smtClean="0">
                <a:latin typeface="Times New Roman" pitchFamily="18" charset="0"/>
                <a:cs typeface="Times New Roman" pitchFamily="18" charset="0"/>
              </a:rPr>
              <a:t>Linking)</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a:latin typeface="Times New Roman" pitchFamily="18" charset="0"/>
                <a:cs typeface="Times New Roman" pitchFamily="18" charset="0"/>
              </a:rPr>
              <a:t>التفضيل                      </a:t>
            </a:r>
            <a:r>
              <a:rPr lang="en-US" sz="2000" spc="20" dirty="0" smtClean="0">
                <a:latin typeface="Times New Roman" pitchFamily="18" charset="0"/>
                <a:cs typeface="Times New Roman" pitchFamily="18" charset="0"/>
              </a:rPr>
              <a:t>Preference)</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a:latin typeface="Times New Roman" pitchFamily="18" charset="0"/>
                <a:cs typeface="Times New Roman" pitchFamily="18" charset="0"/>
              </a:rPr>
              <a:t>الاقتناع      </a:t>
            </a:r>
            <a:r>
              <a:rPr lang="ar-EG" sz="2000" spc="20" dirty="0" smtClean="0">
                <a:latin typeface="Times New Roman" pitchFamily="18" charset="0"/>
                <a:cs typeface="Times New Roman" pitchFamily="18" charset="0"/>
              </a:rPr>
              <a:t>              </a:t>
            </a:r>
            <a:r>
              <a:rPr lang="en-US" sz="2000" spc="20" dirty="0" smtClean="0">
                <a:latin typeface="Times New Roman" pitchFamily="18" charset="0"/>
                <a:cs typeface="Times New Roman" pitchFamily="18" charset="0"/>
              </a:rPr>
              <a:t>Conviction</a:t>
            </a:r>
            <a:r>
              <a:rPr lang="en-US" sz="2000" spc="20" dirty="0">
                <a:latin typeface="Times New Roman" pitchFamily="18" charset="0"/>
                <a:cs typeface="Times New Roman" pitchFamily="18" charset="0"/>
              </a:rPr>
              <a:t>) </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marL="457200" indent="-457200" algn="just" rtl="1">
              <a:lnSpc>
                <a:spcPct val="150000"/>
              </a:lnSpc>
              <a:buFont typeface="+mj-lt"/>
              <a:buAutoNum type="arabicPeriod"/>
            </a:pPr>
            <a:r>
              <a:rPr lang="ar-EG" sz="2000" spc="20" dirty="0">
                <a:latin typeface="Times New Roman" pitchFamily="18" charset="0"/>
                <a:cs typeface="Times New Roman" pitchFamily="18" charset="0"/>
              </a:rPr>
              <a:t>الشراء     </a:t>
            </a:r>
            <a:r>
              <a:rPr lang="ar-EG" sz="2000" spc="20" dirty="0" smtClean="0">
                <a:latin typeface="Times New Roman" pitchFamily="18" charset="0"/>
                <a:cs typeface="Times New Roman" pitchFamily="18" charset="0"/>
              </a:rPr>
              <a:t>                   </a:t>
            </a:r>
            <a:r>
              <a:rPr lang="en-US" sz="2000" spc="20" dirty="0">
                <a:latin typeface="Times New Roman" pitchFamily="18" charset="0"/>
                <a:cs typeface="Times New Roman" pitchFamily="18" charset="0"/>
              </a:rPr>
              <a:t>Purchase</a:t>
            </a:r>
            <a:r>
              <a:rPr lang="en-US" sz="2000" spc="20" dirty="0" smtClean="0">
                <a:latin typeface="Times New Roman" pitchFamily="18" charset="0"/>
                <a:cs typeface="Times New Roman" pitchFamily="18" charset="0"/>
              </a:rPr>
              <a:t>)</a:t>
            </a:r>
            <a:r>
              <a:rPr lang="ar-EG" sz="2000" spc="20" dirty="0" smtClean="0">
                <a:latin typeface="Times New Roman" pitchFamily="18" charset="0"/>
                <a:cs typeface="Times New Roman" pitchFamily="18" charset="0"/>
              </a:rPr>
              <a:t>)</a:t>
            </a:r>
            <a:endParaRPr lang="en-US" sz="2000" spc="20" dirty="0">
              <a:latin typeface="Times New Roman" pitchFamily="18" charset="0"/>
              <a:cs typeface="Times New Roman" pitchFamily="18" charset="0"/>
            </a:endParaRPr>
          </a:p>
          <a:p>
            <a:pPr algn="just" rtl="1">
              <a:lnSpc>
                <a:spcPct val="150000"/>
              </a:lnSpc>
            </a:pPr>
            <a:endParaRPr lang="en-US" sz="2000" spc="2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67197598"/>
      </p:ext>
    </p:extLst>
  </p:cSld>
  <p:clrMapOvr>
    <a:masterClrMapping/>
  </p:clrMapOvr>
  <mc:AlternateContent xmlns:mc="http://schemas.openxmlformats.org/markup-compatibility/2006" xmlns:p14="http://schemas.microsoft.com/office/powerpoint/2010/main">
    <mc:Choice Requires="p14">
      <p:transition spd="slow" p14:dur="2000" advTm="94092"/>
    </mc:Choice>
    <mc:Fallback xmlns="">
      <p:transition spd="slow" advTm="94092"/>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صيغ الاتصال الإِعْلاَنى</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85959" y="2323527"/>
            <a:ext cx="8417320" cy="960328"/>
          </a:xfrm>
          <a:prstGeom prst="rect">
            <a:avLst/>
          </a:prstGeom>
          <a:noFill/>
        </p:spPr>
        <p:txBody>
          <a:bodyPr wrap="square" rtlCol="0">
            <a:spAutoFit/>
          </a:bodyPr>
          <a:lstStyle/>
          <a:p>
            <a:pPr algn="just" rtl="1">
              <a:lnSpc>
                <a:spcPct val="150000"/>
              </a:lnSpc>
            </a:pPr>
            <a:r>
              <a:rPr lang="ar-EG" sz="2000" b="1" spc="20" dirty="0">
                <a:latin typeface="Times New Roman" pitchFamily="18" charset="0"/>
                <a:cs typeface="Times New Roman" pitchFamily="18" charset="0"/>
              </a:rPr>
              <a:t>تجمع هذه المستويات الستة مكونات الاتجاه الأساسية, وهي المكونات الإدراكية والعاطفية والسلوكية, ويُطلق على هذه الصيغة أحيانًا نموذج يتعلم, يشعر, يفعل.</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63552" y="3468527"/>
            <a:ext cx="8417320" cy="2862322"/>
          </a:xfrm>
          <a:prstGeom prst="rect">
            <a:avLst/>
          </a:prstGeom>
          <a:noFill/>
        </p:spPr>
        <p:txBody>
          <a:bodyPr wrap="square" rtlCol="0">
            <a:spAutoFit/>
          </a:bodyPr>
          <a:lstStyle/>
          <a:p>
            <a:pPr algn="just" rtl="1">
              <a:lnSpc>
                <a:spcPct val="150000"/>
              </a:lnSpc>
            </a:pPr>
            <a:r>
              <a:rPr lang="ar-EG" sz="2000" b="1" dirty="0">
                <a:latin typeface="Simplified Arabic" pitchFamily="18" charset="-78"/>
                <a:cs typeface="Simplified Arabic" pitchFamily="18" charset="-78"/>
              </a:rPr>
              <a:t>صيغة (</a:t>
            </a:r>
            <a:r>
              <a:rPr lang="en-US" sz="2000" b="1" dirty="0" err="1">
                <a:latin typeface="Simplified Arabic" pitchFamily="18" charset="-78"/>
                <a:cs typeface="Simplified Arabic" pitchFamily="18" charset="-78"/>
              </a:rPr>
              <a:t>Pellemans</a:t>
            </a:r>
            <a:r>
              <a:rPr lang="ar-EG" sz="2000" b="1" dirty="0">
                <a:latin typeface="Simplified Arabic" pitchFamily="18" charset="-78"/>
                <a:cs typeface="Simplified Arabic" pitchFamily="18" charset="-78"/>
              </a:rPr>
              <a:t>): </a:t>
            </a:r>
            <a:endParaRPr lang="en-US" sz="2000" dirty="0">
              <a:latin typeface="Simplified Arabic" pitchFamily="18" charset="-78"/>
              <a:cs typeface="Simplified Arabic" pitchFamily="18" charset="-78"/>
            </a:endParaRPr>
          </a:p>
          <a:p>
            <a:pPr algn="just" rtl="1">
              <a:lnSpc>
                <a:spcPct val="150000"/>
              </a:lnSpc>
            </a:pPr>
            <a:r>
              <a:rPr lang="ar-EG" sz="2000" b="1" dirty="0">
                <a:latin typeface="Simplified Arabic" pitchFamily="18" charset="-78"/>
                <a:cs typeface="Simplified Arabic" pitchFamily="18" charset="-78"/>
              </a:rPr>
              <a:t>تعد هذه الصيغة نموذجًا تتم من خلاله مراحل عملية الشراء, وتقوم على ثماني </a:t>
            </a:r>
            <a:r>
              <a:rPr lang="ar-EG" sz="2000" b="1" dirty="0" smtClean="0">
                <a:latin typeface="Simplified Arabic" pitchFamily="18" charset="-78"/>
                <a:cs typeface="Simplified Arabic" pitchFamily="18" charset="-78"/>
              </a:rPr>
              <a:t>خطوات، </a:t>
            </a:r>
            <a:r>
              <a:rPr lang="ar-EG" sz="2000" b="1" dirty="0">
                <a:latin typeface="Simplified Arabic" pitchFamily="18" charset="-78"/>
                <a:cs typeface="Simplified Arabic" pitchFamily="18" charset="-78"/>
              </a:rPr>
              <a:t>هي:</a:t>
            </a:r>
            <a:endParaRPr lang="en-US" sz="2000" b="1" dirty="0">
              <a:latin typeface="Simplified Arabic" pitchFamily="18" charset="-78"/>
              <a:cs typeface="Simplified Arabic" pitchFamily="18" charset="-78"/>
            </a:endParaRPr>
          </a:p>
          <a:p>
            <a:pPr algn="just" rtl="1">
              <a:lnSpc>
                <a:spcPct val="150000"/>
              </a:lnSpc>
            </a:pPr>
            <a:r>
              <a:rPr lang="ar-EG" sz="2000" dirty="0" smtClean="0">
                <a:latin typeface="Simplified Arabic" pitchFamily="18" charset="-78"/>
                <a:cs typeface="Simplified Arabic" pitchFamily="18" charset="-78"/>
              </a:rPr>
              <a:t>1. مرحلة </a:t>
            </a:r>
            <a:r>
              <a:rPr lang="ar-EG" sz="2000" dirty="0">
                <a:latin typeface="Simplified Arabic" pitchFamily="18" charset="-78"/>
                <a:cs typeface="Simplified Arabic" pitchFamily="18" charset="-78"/>
              </a:rPr>
              <a:t>عدم </a:t>
            </a:r>
            <a:r>
              <a:rPr lang="ar-EG" sz="2000" dirty="0" smtClean="0">
                <a:latin typeface="Simplified Arabic" pitchFamily="18" charset="-78"/>
                <a:cs typeface="Simplified Arabic" pitchFamily="18" charset="-78"/>
              </a:rPr>
              <a:t>المعرفة.                 2. مرحلة المعرفة.             3. مرحلة </a:t>
            </a:r>
            <a:r>
              <a:rPr lang="ar-EG" sz="2000" dirty="0">
                <a:latin typeface="Simplified Arabic" pitchFamily="18" charset="-78"/>
                <a:cs typeface="Simplified Arabic" pitchFamily="18" charset="-78"/>
              </a:rPr>
              <a:t>جمع المعلومات.</a:t>
            </a:r>
            <a:endParaRPr lang="en-US" sz="2000" dirty="0">
              <a:latin typeface="Simplified Arabic" pitchFamily="18" charset="-78"/>
              <a:cs typeface="Simplified Arabic" pitchFamily="18" charset="-78"/>
            </a:endParaRPr>
          </a:p>
          <a:p>
            <a:pPr algn="just" rtl="1">
              <a:lnSpc>
                <a:spcPct val="150000"/>
              </a:lnSpc>
            </a:pPr>
            <a:r>
              <a:rPr lang="ar-EG" sz="2000" dirty="0" smtClean="0">
                <a:latin typeface="Simplified Arabic" pitchFamily="18" charset="-78"/>
                <a:cs typeface="Simplified Arabic" pitchFamily="18" charset="-78"/>
              </a:rPr>
              <a:t>4. مرحلة الرغبة.                       5. مرحلة التفضيل.            6. مرحلة </a:t>
            </a:r>
            <a:r>
              <a:rPr lang="ar-EG" sz="2000" dirty="0">
                <a:latin typeface="Simplified Arabic" pitchFamily="18" charset="-78"/>
                <a:cs typeface="Simplified Arabic" pitchFamily="18" charset="-78"/>
              </a:rPr>
              <a:t>الاقتناع.</a:t>
            </a:r>
            <a:endParaRPr lang="en-US" sz="2000" dirty="0">
              <a:latin typeface="Simplified Arabic" pitchFamily="18" charset="-78"/>
              <a:cs typeface="Simplified Arabic" pitchFamily="18" charset="-78"/>
            </a:endParaRPr>
          </a:p>
          <a:p>
            <a:pPr algn="just" rtl="1">
              <a:lnSpc>
                <a:spcPct val="150000"/>
              </a:lnSpc>
            </a:pPr>
            <a:r>
              <a:rPr lang="ar-EG" sz="2000" dirty="0" smtClean="0">
                <a:latin typeface="Simplified Arabic" pitchFamily="18" charset="-78"/>
                <a:cs typeface="Simplified Arabic" pitchFamily="18" charset="-78"/>
              </a:rPr>
              <a:t>7. مرحلة الشراء.                       8. مرحلة </a:t>
            </a:r>
            <a:r>
              <a:rPr lang="ar-EG" sz="2000" dirty="0">
                <a:latin typeface="Simplified Arabic" pitchFamily="18" charset="-78"/>
                <a:cs typeface="Simplified Arabic" pitchFamily="18" charset="-78"/>
              </a:rPr>
              <a:t>ما بعد الشراء.</a:t>
            </a:r>
            <a:endParaRPr lang="en-US" sz="2000" dirty="0">
              <a:latin typeface="Simplified Arabic" pitchFamily="18" charset="-78"/>
              <a:cs typeface="Simplified Arabic" pitchFamily="18" charset="-78"/>
            </a:endParaRPr>
          </a:p>
          <a:p>
            <a:pPr algn="just" rtl="1">
              <a:lnSpc>
                <a:spcPct val="150000"/>
              </a:lnSpc>
            </a:pPr>
            <a:endParaRPr lang="en-US" sz="2000" dirty="0">
              <a:latin typeface="Simplified Arabic" pitchFamily="18" charset="-78"/>
              <a:cs typeface="Simplified Arabic" pitchFamily="18" charset="-78"/>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804207981"/>
      </p:ext>
    </p:extLst>
  </p:cSld>
  <p:clrMapOvr>
    <a:masterClrMapping/>
  </p:clrMapOvr>
  <mc:AlternateContent xmlns:mc="http://schemas.openxmlformats.org/markup-compatibility/2006" xmlns:p14="http://schemas.microsoft.com/office/powerpoint/2010/main">
    <mc:Choice Requires="p14">
      <p:transition spd="slow" p14:dur="2000" advTm="98474"/>
    </mc:Choice>
    <mc:Fallback xmlns="">
      <p:transition spd="slow" advTm="98474"/>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صيغ الاتصال الإِعْلاَنى</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63552" y="2006427"/>
            <a:ext cx="8417320" cy="2400657"/>
          </a:xfrm>
          <a:prstGeom prst="rect">
            <a:avLst/>
          </a:prstGeom>
          <a:noFill/>
        </p:spPr>
        <p:txBody>
          <a:bodyPr wrap="square" rtlCol="0">
            <a:spAutoFit/>
          </a:bodyPr>
          <a:lstStyle/>
          <a:p>
            <a:pPr algn="r" rtl="1">
              <a:lnSpc>
                <a:spcPct val="150000"/>
              </a:lnSpc>
            </a:pPr>
            <a:r>
              <a:rPr lang="ar-EG" sz="2000" b="1" dirty="0">
                <a:latin typeface="Simplified Arabic" pitchFamily="18" charset="-78"/>
                <a:cs typeface="Simplified Arabic" pitchFamily="18" charset="-78"/>
              </a:rPr>
              <a:t>نموذج </a:t>
            </a:r>
            <a:r>
              <a:rPr lang="en-US" sz="2000" b="1" dirty="0">
                <a:latin typeface="Simplified Arabic" pitchFamily="18" charset="-78"/>
                <a:cs typeface="Simplified Arabic" pitchFamily="18" charset="-78"/>
              </a:rPr>
              <a:t>(Belch &amp; Belch)</a:t>
            </a:r>
            <a:r>
              <a:rPr lang="ar-EG" sz="2000" b="1" dirty="0">
                <a:latin typeface="Simplified Arabic" pitchFamily="18" charset="-78"/>
                <a:cs typeface="Simplified Arabic" pitchFamily="18" charset="-78"/>
              </a:rPr>
              <a:t>:</a:t>
            </a:r>
            <a:endParaRPr lang="en-US" sz="2000" dirty="0">
              <a:latin typeface="Simplified Arabic" pitchFamily="18" charset="-78"/>
              <a:cs typeface="Simplified Arabic" pitchFamily="18" charset="-78"/>
            </a:endParaRPr>
          </a:p>
          <a:p>
            <a:pPr algn="r" rtl="1">
              <a:lnSpc>
                <a:spcPct val="150000"/>
              </a:lnSpc>
            </a:pPr>
            <a:r>
              <a:rPr lang="ar-EG" sz="2000" b="1" dirty="0">
                <a:latin typeface="Simplified Arabic" pitchFamily="18" charset="-78"/>
                <a:cs typeface="Simplified Arabic" pitchFamily="18" charset="-78"/>
              </a:rPr>
              <a:t>تهدف هذه الصيغة إلى توضيح عملية اتخاذ المستهلك لقرار الشراء, ويمكن من خلال هذه الصيغة اتخاذ المستهلك لقرار الشراء من خلال العناصر التالية: </a:t>
            </a:r>
            <a:endParaRPr lang="en-US" sz="2000" b="1" dirty="0">
              <a:latin typeface="Simplified Arabic" pitchFamily="18" charset="-78"/>
              <a:cs typeface="Simplified Arabic" pitchFamily="18" charset="-78"/>
            </a:endParaRPr>
          </a:p>
          <a:p>
            <a:pPr algn="r" rtl="1">
              <a:lnSpc>
                <a:spcPct val="150000"/>
              </a:lnSpc>
            </a:pPr>
            <a:r>
              <a:rPr lang="ar-EG" sz="2000" dirty="0" smtClean="0">
                <a:latin typeface="Simplified Arabic" pitchFamily="18" charset="-78"/>
                <a:cs typeface="Simplified Arabic" pitchFamily="18" charset="-78"/>
              </a:rPr>
              <a:t>1. إدراك المشكلة.               2. البحث </a:t>
            </a:r>
            <a:r>
              <a:rPr lang="ar-EG" sz="2000" dirty="0">
                <a:latin typeface="Simplified Arabic" pitchFamily="18" charset="-78"/>
                <a:cs typeface="Simplified Arabic" pitchFamily="18" charset="-78"/>
              </a:rPr>
              <a:t>عن </a:t>
            </a:r>
            <a:r>
              <a:rPr lang="ar-EG" sz="2000" dirty="0" smtClean="0">
                <a:latin typeface="Simplified Arabic" pitchFamily="18" charset="-78"/>
                <a:cs typeface="Simplified Arabic" pitchFamily="18" charset="-78"/>
              </a:rPr>
              <a:t>المعلومات.                      3. تقييم </a:t>
            </a:r>
            <a:r>
              <a:rPr lang="ar-EG" sz="2000" dirty="0">
                <a:latin typeface="Simplified Arabic" pitchFamily="18" charset="-78"/>
                <a:cs typeface="Simplified Arabic" pitchFamily="18" charset="-78"/>
              </a:rPr>
              <a:t>البدائل.</a:t>
            </a:r>
            <a:endParaRPr lang="en-US" sz="2000" dirty="0">
              <a:latin typeface="Simplified Arabic" pitchFamily="18" charset="-78"/>
              <a:cs typeface="Simplified Arabic" pitchFamily="18" charset="-78"/>
            </a:endParaRPr>
          </a:p>
          <a:p>
            <a:pPr algn="r" rtl="1">
              <a:lnSpc>
                <a:spcPct val="150000"/>
              </a:lnSpc>
            </a:pPr>
            <a:r>
              <a:rPr lang="ar-EG" sz="2000" dirty="0" smtClean="0">
                <a:latin typeface="Simplified Arabic" pitchFamily="18" charset="-78"/>
                <a:cs typeface="Simplified Arabic" pitchFamily="18" charset="-78"/>
              </a:rPr>
              <a:t>4. اتخاذ </a:t>
            </a:r>
            <a:r>
              <a:rPr lang="ar-EG" sz="2000" dirty="0">
                <a:latin typeface="Simplified Arabic" pitchFamily="18" charset="-78"/>
                <a:cs typeface="Simplified Arabic" pitchFamily="18" charset="-78"/>
              </a:rPr>
              <a:t>قرار </a:t>
            </a:r>
            <a:r>
              <a:rPr lang="ar-EG" sz="2000" dirty="0" smtClean="0">
                <a:latin typeface="Simplified Arabic" pitchFamily="18" charset="-78"/>
                <a:cs typeface="Simplified Arabic" pitchFamily="18" charset="-78"/>
              </a:rPr>
              <a:t>الشراء.            5. سلوك </a:t>
            </a:r>
            <a:r>
              <a:rPr lang="ar-EG" sz="2000" dirty="0">
                <a:latin typeface="Simplified Arabic" pitchFamily="18" charset="-78"/>
                <a:cs typeface="Simplified Arabic" pitchFamily="18" charset="-78"/>
              </a:rPr>
              <a:t>ما بعد الشراء</a:t>
            </a:r>
            <a:r>
              <a:rPr lang="ar-EG" sz="2000" dirty="0" smtClean="0">
                <a:latin typeface="Simplified Arabic" pitchFamily="18" charset="-78"/>
                <a:cs typeface="Simplified Arabic" pitchFamily="18" charset="-78"/>
              </a:rPr>
              <a:t>.</a:t>
            </a:r>
            <a:endParaRPr lang="en-US" sz="2000" dirty="0">
              <a:latin typeface="Simplified Arabic" pitchFamily="18" charset="-78"/>
              <a:cs typeface="Simplified Arabic" pitchFamily="18" charset="-78"/>
            </a:endParaRPr>
          </a:p>
        </p:txBody>
      </p:sp>
      <p:sp>
        <p:nvSpPr>
          <p:cNvPr id="15" name="TextBox 14">
            <a:extLst>
              <a:ext uri="{FF2B5EF4-FFF2-40B4-BE49-F238E27FC236}">
                <a16:creationId xmlns:a16="http://schemas.microsoft.com/office/drawing/2014/main" xmlns="" id="{4527402C-3F97-690D-9C20-A459E375AEB7}"/>
              </a:ext>
            </a:extLst>
          </p:cNvPr>
          <p:cNvSpPr txBox="1"/>
          <p:nvPr/>
        </p:nvSpPr>
        <p:spPr>
          <a:xfrm>
            <a:off x="3715952" y="4588040"/>
            <a:ext cx="8417320" cy="1438855"/>
          </a:xfrm>
          <a:prstGeom prst="rect">
            <a:avLst/>
          </a:prstGeom>
          <a:noFill/>
        </p:spPr>
        <p:txBody>
          <a:bodyPr wrap="square" rtlCol="0">
            <a:spAutoFit/>
          </a:bodyPr>
          <a:lstStyle/>
          <a:p>
            <a:pPr algn="r" rtl="1">
              <a:lnSpc>
                <a:spcPct val="150000"/>
              </a:lnSpc>
            </a:pPr>
            <a:r>
              <a:rPr lang="ar-EG" sz="2000" b="1" dirty="0">
                <a:latin typeface="Simplified Arabic" pitchFamily="18" charset="-78"/>
                <a:cs typeface="Simplified Arabic" pitchFamily="18" charset="-78"/>
              </a:rPr>
              <a:t>يعتبر واضعو هذه الصيغة أن عملية اتخاذ المستهلك لقرار الشراء عملية فردية تؤثر فيها العوامل أو المؤثرات النفسية, مثل الدافعية والإدراك والاتجاهات والترابط والتعلم, حيث تعد العوامل النفسية من أبرز العوامل المؤثرة على السلوك الشرائي للمستهلك.</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953507012"/>
      </p:ext>
    </p:extLst>
  </p:cSld>
  <p:clrMapOvr>
    <a:masterClrMapping/>
  </p:clrMapOvr>
  <mc:AlternateContent xmlns:mc="http://schemas.openxmlformats.org/markup-compatibility/2006" xmlns:p14="http://schemas.microsoft.com/office/powerpoint/2010/main">
    <mc:Choice Requires="p14">
      <p:transition spd="slow" p14:dur="2000" advTm="104781"/>
    </mc:Choice>
    <mc:Fallback xmlns="">
      <p:transition spd="slow" advTm="104781"/>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89259" y="1412953"/>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صيغ الاتصال الإِعْلاَنى</a:t>
            </a: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4" name="TextBox 13">
            <a:extLst>
              <a:ext uri="{FF2B5EF4-FFF2-40B4-BE49-F238E27FC236}">
                <a16:creationId xmlns:a16="http://schemas.microsoft.com/office/drawing/2014/main" xmlns="" id="{4527402C-3F97-690D-9C20-A459E375AEB7}"/>
              </a:ext>
            </a:extLst>
          </p:cNvPr>
          <p:cNvSpPr txBox="1"/>
          <p:nvPr/>
        </p:nvSpPr>
        <p:spPr>
          <a:xfrm>
            <a:off x="3563552" y="2339941"/>
            <a:ext cx="8417320" cy="3785652"/>
          </a:xfrm>
          <a:prstGeom prst="rect">
            <a:avLst/>
          </a:prstGeom>
          <a:noFill/>
        </p:spPr>
        <p:txBody>
          <a:bodyPr wrap="square" rtlCol="0">
            <a:spAutoFit/>
          </a:bodyPr>
          <a:lstStyle/>
          <a:p>
            <a:pPr marL="342900" indent="-342900" algn="r" rtl="1">
              <a:lnSpc>
                <a:spcPct val="150000"/>
              </a:lnSpc>
              <a:buFont typeface="Arial" pitchFamily="34" charset="0"/>
              <a:buChar char="•"/>
              <a:defRPr/>
            </a:pPr>
            <a:r>
              <a:rPr lang="ar-EG" sz="2000" b="1" dirty="0">
                <a:latin typeface="Simplified Arabic" pitchFamily="18" charset="-78"/>
                <a:cs typeface="+mj-cs"/>
              </a:rPr>
              <a:t>نموذج السلم الإِعْلاَنى ِ</a:t>
            </a:r>
            <a:r>
              <a:rPr lang="en-US" sz="2000" b="1" dirty="0">
                <a:latin typeface="Simplified Arabic" pitchFamily="18" charset="-78"/>
                <a:cs typeface="+mj-cs"/>
              </a:rPr>
              <a:t>Advertising Stair </a:t>
            </a:r>
            <a:r>
              <a:rPr lang="en-US" sz="2000" b="1" dirty="0" smtClean="0">
                <a:latin typeface="Simplified Arabic" pitchFamily="18" charset="-78"/>
                <a:cs typeface="+mj-cs"/>
              </a:rPr>
              <a:t>Case </a:t>
            </a:r>
            <a:r>
              <a:rPr lang="en-US" sz="2000" b="1" dirty="0">
                <a:latin typeface="Simplified Arabic" pitchFamily="18" charset="-78"/>
                <a:cs typeface="+mj-cs"/>
              </a:rPr>
              <a:t>Model) </a:t>
            </a:r>
            <a:r>
              <a:rPr lang="ar-EG" sz="2000" b="1" dirty="0">
                <a:latin typeface="Simplified Arabic" pitchFamily="18" charset="-78"/>
                <a:cs typeface="+mj-cs"/>
              </a:rPr>
              <a:t>): </a:t>
            </a:r>
            <a:endParaRPr lang="en-US" sz="2000" dirty="0">
              <a:latin typeface="Simplified Arabic" pitchFamily="18" charset="-78"/>
              <a:cs typeface="+mj-cs"/>
            </a:endParaRPr>
          </a:p>
          <a:p>
            <a:pPr marL="342900" indent="-342900" algn="r" rtl="1">
              <a:lnSpc>
                <a:spcPct val="150000"/>
              </a:lnSpc>
              <a:buFont typeface="Arial" pitchFamily="34" charset="0"/>
              <a:buChar char="•"/>
              <a:defRPr/>
            </a:pPr>
            <a:r>
              <a:rPr lang="ar-EG" sz="2000" dirty="0">
                <a:latin typeface="Simplified Arabic" pitchFamily="18" charset="-78"/>
                <a:cs typeface="+mj-cs"/>
              </a:rPr>
              <a:t>ينظر هذا النموذج للإِعْلاَن بصفته مؤثرًا يدفع الأفراد لعدد من الخطوات السبع المتتالية, هي</a:t>
            </a:r>
            <a:endParaRPr lang="en-US" sz="2000" dirty="0">
              <a:latin typeface="Simplified Arabic" pitchFamily="18" charset="-78"/>
              <a:cs typeface="+mj-cs"/>
            </a:endParaRPr>
          </a:p>
          <a:p>
            <a:pPr algn="r" rtl="1">
              <a:lnSpc>
                <a:spcPct val="150000"/>
              </a:lnSpc>
              <a:defRPr/>
            </a:pPr>
            <a:r>
              <a:rPr lang="ar-EG" sz="2000" dirty="0" smtClean="0">
                <a:latin typeface="Simplified Arabic" pitchFamily="18" charset="-78"/>
                <a:cs typeface="+mj-cs"/>
              </a:rPr>
              <a:t>1. الجهل </a:t>
            </a:r>
            <a:r>
              <a:rPr lang="ar-EG" sz="2000" dirty="0">
                <a:latin typeface="Simplified Arabic" pitchFamily="18" charset="-78"/>
                <a:cs typeface="+mj-cs"/>
              </a:rPr>
              <a:t>بالعلامة </a:t>
            </a:r>
            <a:r>
              <a:rPr lang="ar-EG" sz="2000" dirty="0" smtClean="0">
                <a:latin typeface="Simplified Arabic" pitchFamily="18" charset="-78"/>
                <a:cs typeface="+mj-cs"/>
              </a:rPr>
              <a:t>التجارية.             2. إدراك </a:t>
            </a:r>
            <a:r>
              <a:rPr lang="ar-EG" sz="2000" dirty="0">
                <a:latin typeface="Simplified Arabic" pitchFamily="18" charset="-78"/>
                <a:cs typeface="+mj-cs"/>
              </a:rPr>
              <a:t>العلامة </a:t>
            </a:r>
            <a:r>
              <a:rPr lang="ar-EG" sz="2000" dirty="0" smtClean="0">
                <a:latin typeface="Simplified Arabic" pitchFamily="18" charset="-78"/>
                <a:cs typeface="+mj-cs"/>
              </a:rPr>
              <a:t>التجارية.                        3. المعرفة</a:t>
            </a:r>
            <a:r>
              <a:rPr lang="ar-EG" sz="2000" dirty="0">
                <a:latin typeface="Simplified Arabic" pitchFamily="18" charset="-78"/>
                <a:cs typeface="+mj-cs"/>
              </a:rPr>
              <a:t>.</a:t>
            </a:r>
            <a:endParaRPr lang="en-US" sz="2000" dirty="0">
              <a:latin typeface="Simplified Arabic" pitchFamily="18" charset="-78"/>
              <a:cs typeface="+mj-cs"/>
            </a:endParaRPr>
          </a:p>
          <a:p>
            <a:pPr algn="r" rtl="1">
              <a:lnSpc>
                <a:spcPct val="150000"/>
              </a:lnSpc>
              <a:defRPr/>
            </a:pPr>
            <a:r>
              <a:rPr lang="ar-EG" sz="2000" dirty="0" smtClean="0">
                <a:latin typeface="Simplified Arabic" pitchFamily="18" charset="-78"/>
                <a:cs typeface="+mj-cs"/>
              </a:rPr>
              <a:t>4. الإعجاب.                               5. التفضيل.                                           6. الاقتناع</a:t>
            </a:r>
            <a:r>
              <a:rPr lang="ar-EG" sz="2000" dirty="0">
                <a:latin typeface="Simplified Arabic" pitchFamily="18" charset="-78"/>
                <a:cs typeface="+mj-cs"/>
              </a:rPr>
              <a:t>.</a:t>
            </a:r>
            <a:endParaRPr lang="en-US" sz="2000" dirty="0">
              <a:latin typeface="Simplified Arabic" pitchFamily="18" charset="-78"/>
              <a:cs typeface="+mj-cs"/>
            </a:endParaRPr>
          </a:p>
          <a:p>
            <a:pPr algn="r" rtl="1">
              <a:lnSpc>
                <a:spcPct val="150000"/>
              </a:lnSpc>
              <a:defRPr/>
            </a:pPr>
            <a:r>
              <a:rPr lang="ar-EG" sz="2000" dirty="0" smtClean="0">
                <a:latin typeface="Simplified Arabic" pitchFamily="18" charset="-78"/>
                <a:cs typeface="+mj-cs"/>
              </a:rPr>
              <a:t>7. الشراء</a:t>
            </a:r>
            <a:r>
              <a:rPr lang="ar-EG" sz="2000" dirty="0">
                <a:latin typeface="Simplified Arabic" pitchFamily="18" charset="-78"/>
                <a:cs typeface="+mj-cs"/>
              </a:rPr>
              <a:t>.</a:t>
            </a:r>
            <a:endParaRPr lang="en-US" sz="2000" dirty="0">
              <a:latin typeface="Simplified Arabic" pitchFamily="18" charset="-78"/>
              <a:cs typeface="+mj-cs"/>
            </a:endParaRPr>
          </a:p>
          <a:p>
            <a:pPr marL="342900" indent="-342900" algn="r" rtl="1">
              <a:lnSpc>
                <a:spcPct val="150000"/>
              </a:lnSpc>
              <a:buFont typeface="Arial" pitchFamily="34" charset="0"/>
              <a:buChar char="•"/>
              <a:defRPr/>
            </a:pPr>
            <a:r>
              <a:rPr lang="ar-EG" sz="2000" dirty="0">
                <a:latin typeface="Simplified Arabic" pitchFamily="18" charset="-78"/>
                <a:cs typeface="+mj-cs"/>
              </a:rPr>
              <a:t>يفترض هذا النموذج أن المعلنين يستخدمون الإِعْلاَن بهدف حث المستهلك على التحرك من مرحلة إلى أخرى وصولاً إلى مرحلة الشراء.</a:t>
            </a:r>
          </a:p>
          <a:p>
            <a:pPr algn="r" rtl="1">
              <a:lnSpc>
                <a:spcPct val="150000"/>
              </a:lnSpc>
              <a:defRPr/>
            </a:pPr>
            <a:endParaRPr lang="en-US" sz="2000" dirty="0">
              <a:latin typeface="Simplified Arabic" pitchFamily="18" charset="-78"/>
              <a:cs typeface="+mj-cs"/>
            </a:endParaRPr>
          </a:p>
        </p:txBody>
      </p:sp>
      <p:sp>
        <p:nvSpPr>
          <p:cNvPr id="16" name="Rectangle 15">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8" name="Rectangle 17">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0" name="TextBox 19">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9002106"/>
      </p:ext>
    </p:extLst>
  </p:cSld>
  <p:clrMapOvr>
    <a:masterClrMapping/>
  </p:clrMapOvr>
  <mc:AlternateContent xmlns:mc="http://schemas.openxmlformats.org/markup-compatibility/2006" xmlns:p14="http://schemas.microsoft.com/office/powerpoint/2010/main">
    <mc:Choice Requires="p14">
      <p:transition spd="slow" p14:dur="2000" advTm="63176"/>
    </mc:Choice>
    <mc:Fallback xmlns="">
      <p:transition spd="slow" advTm="63176"/>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tretch>
            <a:fillRect/>
          </a:stretch>
        </p:blipFill>
        <p:spPr>
          <a:xfrm>
            <a:off x="1364043" y="1622658"/>
            <a:ext cx="9498925" cy="3612684"/>
          </a:xfrm>
        </p:spPr>
      </p:pic>
      <p:sp>
        <p:nvSpPr>
          <p:cNvPr id="41" name="TextBox 40">
            <a:extLst>
              <a:ext uri="{FF2B5EF4-FFF2-40B4-BE49-F238E27FC236}">
                <a16:creationId xmlns:a16="http://schemas.microsoft.com/office/drawing/2014/main" xmlns="" id="{C7D257D7-D9C6-8F63-F8F8-E2BE53F2E2DB}"/>
              </a:ext>
            </a:extLst>
          </p:cNvPr>
          <p:cNvSpPr txBox="1"/>
          <p:nvPr/>
        </p:nvSpPr>
        <p:spPr>
          <a:xfrm>
            <a:off x="6402069" y="1739493"/>
            <a:ext cx="3363421" cy="461665"/>
          </a:xfrm>
          <a:prstGeom prst="rect">
            <a:avLst/>
          </a:prstGeom>
          <a:noFill/>
        </p:spPr>
        <p:txBody>
          <a:bodyPr wrap="none" rtlCol="0">
            <a:spAutoFit/>
          </a:bodyPr>
          <a:lstStyle/>
          <a:p>
            <a:pPr algn="just"/>
            <a:r>
              <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rPr>
              <a:t>مواصفات الإعلان المبدع </a:t>
            </a:r>
            <a:r>
              <a:rPr lang="ar-EG" sz="2400" b="1" dirty="0" smtClean="0">
                <a:solidFill>
                  <a:srgbClr val="00B0F0"/>
                </a:solidFill>
                <a:effectLst>
                  <a:outerShdw blurRad="38100" dist="38100" dir="2700000" algn="tl">
                    <a:srgbClr val="000000">
                      <a:alpha val="43137"/>
                    </a:srgbClr>
                  </a:outerShdw>
                </a:effectLst>
                <a:latin typeface="Tajawal Medium" panose="00000600000000000000" pitchFamily="2" charset="-78"/>
                <a:cs typeface="+mj-cs"/>
              </a:rPr>
              <a:t>الفعال</a:t>
            </a:r>
            <a:endParaRPr lang="ar-EG" sz="2400" b="1" dirty="0">
              <a:solidFill>
                <a:srgbClr val="00B0F0"/>
              </a:solidFill>
              <a:effectLst>
                <a:outerShdw blurRad="38100" dist="38100" dir="2700000" algn="tl">
                  <a:srgbClr val="000000">
                    <a:alpha val="43137"/>
                  </a:srgbClr>
                </a:outerShdw>
              </a:effectLst>
              <a:latin typeface="Tajawal Medium" panose="00000600000000000000" pitchFamily="2" charset="-78"/>
              <a:cs typeface="+mj-cs"/>
            </a:endParaRPr>
          </a:p>
        </p:txBody>
      </p:sp>
      <p:sp>
        <p:nvSpPr>
          <p:cNvPr id="9" name="Rectangle 8">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034" y="88047"/>
            <a:ext cx="2305141" cy="1076343"/>
          </a:xfrm>
          <a:prstGeom prst="rect">
            <a:avLst/>
          </a:prstGeom>
        </p:spPr>
      </p:pic>
      <p:sp>
        <p:nvSpPr>
          <p:cNvPr id="11" name="Rectangle 10">
            <a:extLst>
              <a:ext uri="{FF2B5EF4-FFF2-40B4-BE49-F238E27FC236}">
                <a16:creationId xmlns="" xmlns:a16="http://schemas.microsoft.com/office/drawing/2014/main" id="{6FE380F3-A68B-26EA-9084-2C15BB9E43F9}"/>
              </a:ext>
            </a:extLst>
          </p:cNvPr>
          <p:cNvSpPr/>
          <p:nvPr/>
        </p:nvSpPr>
        <p:spPr>
          <a:xfrm>
            <a:off x="4915792" y="1608890"/>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5052518" y="1644634"/>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3" name="TextBox 12">
            <a:extLst>
              <a:ext uri="{FF2B5EF4-FFF2-40B4-BE49-F238E27FC236}">
                <a16:creationId xmlns="" xmlns:a16="http://schemas.microsoft.com/office/drawing/2014/main" id="{183B5688-FE98-684A-8FDB-4023CCDDD82C}"/>
              </a:ext>
            </a:extLst>
          </p:cNvPr>
          <p:cNvSpPr txBox="1"/>
          <p:nvPr/>
        </p:nvSpPr>
        <p:spPr>
          <a:xfrm>
            <a:off x="5037292" y="1859499"/>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417403805"/>
      </p:ext>
    </p:extLst>
  </p:cSld>
  <p:clrMapOvr>
    <a:masterClrMapping/>
  </p:clrMapOvr>
  <mc:AlternateContent xmlns:mc="http://schemas.openxmlformats.org/markup-compatibility/2006" xmlns:p14="http://schemas.microsoft.com/office/powerpoint/2010/main">
    <mc:Choice Requires="p14">
      <p:transition spd="slow" p14:dur="2000" advTm="17476"/>
    </mc:Choice>
    <mc:Fallback xmlns="">
      <p:transition spd="slow" advTm="17476"/>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smtClean="0">
                <a:latin typeface="Times New Roman" pitchFamily="18" charset="0"/>
                <a:cs typeface="Times New Roman" pitchFamily="18" charset="0"/>
              </a:rPr>
              <a:t>الإعلان المبدع صدى للفكر والتوجه التسويقى:</a:t>
            </a:r>
          </a:p>
          <a:p>
            <a:pPr marL="346075" algn="just" rtl="1">
              <a:lnSpc>
                <a:spcPct val="150000"/>
              </a:lnSpc>
            </a:pPr>
            <a:r>
              <a:rPr lang="ar-EG" sz="2200" dirty="0" smtClean="0">
                <a:latin typeface="Times New Roman" pitchFamily="18" charset="0"/>
                <a:cs typeface="Times New Roman" pitchFamily="18" charset="0"/>
              </a:rPr>
              <a:t>إذا </a:t>
            </a:r>
            <a:r>
              <a:rPr lang="ar-EG" sz="2200" dirty="0">
                <a:latin typeface="Times New Roman" pitchFamily="18" charset="0"/>
                <a:cs typeface="Times New Roman" pitchFamily="18" charset="0"/>
              </a:rPr>
              <a:t>كانت </a:t>
            </a:r>
            <a:r>
              <a:rPr lang="ar-EG" sz="2200" dirty="0" smtClean="0">
                <a:latin typeface="Times New Roman" pitchFamily="18" charset="0"/>
                <a:cs typeface="Times New Roman" pitchFamily="18" charset="0"/>
              </a:rPr>
              <a:t>استراتيجيات </a:t>
            </a:r>
            <a:r>
              <a:rPr lang="ar-EG" sz="2200" dirty="0">
                <a:latin typeface="Times New Roman" pitchFamily="18" charset="0"/>
                <a:cs typeface="Times New Roman" pitchFamily="18" charset="0"/>
              </a:rPr>
              <a:t>الشركات الكبرى فى الماضى تعتمد على التوجه بالإنتاج، فإن </a:t>
            </a:r>
            <a:r>
              <a:rPr lang="ar-EG" sz="2200" dirty="0" smtClean="0">
                <a:latin typeface="Times New Roman" pitchFamily="18" charset="0"/>
                <a:cs typeface="Times New Roman" pitchFamily="18" charset="0"/>
              </a:rPr>
              <a:t>الاستراتيجيات </a:t>
            </a:r>
            <a:r>
              <a:rPr lang="ar-EG" sz="2200" dirty="0">
                <a:latin typeface="Times New Roman" pitchFamily="18" charset="0"/>
                <a:cs typeface="Times New Roman" pitchFamily="18" charset="0"/>
              </a:rPr>
              <a:t>الحـديثة أصبحت تعتمد على التوجه بالتسويق. ويعد المزيـج الـترويجـى واحداً من أهم عناصر </a:t>
            </a:r>
            <a:r>
              <a:rPr lang="ar-EG" sz="2200" dirty="0" smtClean="0">
                <a:latin typeface="Times New Roman" pitchFamily="18" charset="0"/>
                <a:cs typeface="Times New Roman" pitchFamily="18" charset="0"/>
              </a:rPr>
              <a:t>المزيج </a:t>
            </a:r>
            <a:r>
              <a:rPr lang="ar-EG" sz="2200" dirty="0">
                <a:latin typeface="Times New Roman" pitchFamily="18" charset="0"/>
                <a:cs typeface="Times New Roman" pitchFamily="18" charset="0"/>
              </a:rPr>
              <a:t>التسويقى بما يتضمنه من إعلان ونشر وبيع شخصى وتنشـيـط مبـيـعـات، وتـقـع المـسـئـولـيـة الأكـبـر علـى الإعلان بمـا يمثله من جهد إبداعى وبيعى فى إبراز كافة الجهود التسويقية، ليس على مستوى السلعة أو الخدمة فحسب، بل على مستوى الشركة أيضاً.</a:t>
            </a:r>
            <a:endParaRPr lang="ar-EG" sz="200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039488960"/>
      </p:ext>
    </p:extLst>
  </p:cSld>
  <p:clrMapOvr>
    <a:masterClrMapping/>
  </p:clrMapOvr>
  <mc:AlternateContent xmlns:mc="http://schemas.openxmlformats.org/markup-compatibility/2006" xmlns:p14="http://schemas.microsoft.com/office/powerpoint/2010/main">
    <mc:Choice Requires="p14">
      <p:transition spd="slow" p14:dur="2000" advTm="96397"/>
    </mc:Choice>
    <mc:Fallback xmlns="">
      <p:transition spd="slow" advTm="96397"/>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2631490"/>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الإعلان المبدع متفرد:</a:t>
            </a:r>
          </a:p>
          <a:p>
            <a:pPr marL="346075" algn="just" rtl="1">
              <a:lnSpc>
                <a:spcPct val="150000"/>
              </a:lnSpc>
            </a:pPr>
            <a:r>
              <a:rPr lang="ar-EG" sz="2200" dirty="0">
                <a:latin typeface="Times New Roman" pitchFamily="18" charset="0"/>
                <a:cs typeface="Times New Roman" pitchFamily="18" charset="0"/>
              </a:rPr>
              <a:t>إن الزحام الإعلانى أصبح سمة تميز مجتمعنا المعاصر؛ حيث تداخلت أشكال وقوالب الإعلانات، سواء الصحفية أو الإذاعية أو التليفزيونية أو إعلانات الشوارع، سواء على مستوى نفس المنتجات، أو نفس المجموعات السلعية، أو نفس الخدمات، أو نفس </a:t>
            </a:r>
            <a:r>
              <a:rPr lang="ar-EG" sz="2200" dirty="0" smtClean="0">
                <a:latin typeface="Times New Roman" pitchFamily="18" charset="0"/>
                <a:cs typeface="Times New Roman" pitchFamily="18" charset="0"/>
              </a:rPr>
              <a:t>الأفكار، لذلك يظهر الإعلان المبدع من وسط هذا الزحام بشكل قوى. </a:t>
            </a:r>
            <a:endParaRPr lang="ar-EG" sz="2200"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40117468"/>
      </p:ext>
    </p:extLst>
  </p:cSld>
  <p:clrMapOvr>
    <a:masterClrMapping/>
  </p:clrMapOvr>
  <mc:AlternateContent xmlns:mc="http://schemas.openxmlformats.org/markup-compatibility/2006" xmlns:p14="http://schemas.microsoft.com/office/powerpoint/2010/main">
    <mc:Choice Requires="p14">
      <p:transition spd="slow" p14:dur="2000" advTm="119348"/>
    </mc:Choice>
    <mc:Fallback xmlns="">
      <p:transition spd="slow" advTm="11934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الإعلان المبدع لا يسرف فى الوعود الزائدة:</a:t>
            </a:r>
          </a:p>
          <a:p>
            <a:pPr marL="346075" algn="just" rtl="1">
              <a:lnSpc>
                <a:spcPct val="150000"/>
              </a:lnSpc>
            </a:pPr>
            <a:r>
              <a:rPr lang="ar-EG" sz="2200" dirty="0">
                <a:latin typeface="Times New Roman" pitchFamily="18" charset="0"/>
                <a:cs typeface="Times New Roman" pitchFamily="18" charset="0"/>
              </a:rPr>
              <a:t>إن الإبداع لا يعنى المبالغة فى الخيال، وإنما يعنى الواقعية، سواء فيما يقوله أو ما يبرزه، أو ما يعد به الآخرين.</a:t>
            </a:r>
          </a:p>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الإعلان المبدع مبهر فى حدود:</a:t>
            </a:r>
          </a:p>
          <a:p>
            <a:pPr marL="346075" algn="just" rtl="1">
              <a:lnSpc>
                <a:spcPct val="150000"/>
              </a:lnSpc>
            </a:pPr>
            <a:r>
              <a:rPr lang="ar-EG" sz="2200" dirty="0">
                <a:latin typeface="Times New Roman" pitchFamily="18" charset="0"/>
                <a:cs typeface="Times New Roman" pitchFamily="18" charset="0"/>
              </a:rPr>
              <a:t>الإعلان المبدع لابد وأن يكون مبهراً دون أن يكون مقصراً فى توصيل فكرته واستراتيجيته الإبداعية والتسويقية الإعلانية.</a:t>
            </a:r>
          </a:p>
          <a:p>
            <a:pPr marL="34290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850413067"/>
      </p:ext>
    </p:extLst>
  </p:cSld>
  <p:clrMapOvr>
    <a:masterClrMapping/>
  </p:clrMapOvr>
  <mc:AlternateContent xmlns:mc="http://schemas.openxmlformats.org/markup-compatibility/2006" xmlns:p14="http://schemas.microsoft.com/office/powerpoint/2010/main">
    <mc:Choice Requires="p14">
      <p:transition spd="slow" p14:dur="2000" advTm="88487"/>
    </mc:Choice>
    <mc:Fallback xmlns="">
      <p:transition spd="slow" advTm="88487"/>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3647152"/>
          </a:xfrm>
          <a:prstGeom prst="rect">
            <a:avLst/>
          </a:prstGeom>
          <a:noFill/>
        </p:spPr>
        <p:txBody>
          <a:bodyPr wrap="square" rtlCol="0">
            <a:spAutoFit/>
          </a:bodyPr>
          <a:lstStyle/>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الإعلان المبدع جديد فيما يقول:</a:t>
            </a:r>
          </a:p>
          <a:p>
            <a:pPr marL="346075" algn="just" rtl="1">
              <a:lnSpc>
                <a:spcPct val="150000"/>
              </a:lnSpc>
            </a:pPr>
            <a:r>
              <a:rPr lang="ar-EG" sz="2200" dirty="0">
                <a:latin typeface="Times New Roman" pitchFamily="18" charset="0"/>
                <a:cs typeface="Times New Roman" pitchFamily="18" charset="0"/>
              </a:rPr>
              <a:t>إن كان الإعلان لا يقول شيئاً جديداً أو يقول شيئاً يعرفه الناس، فهو ليس بإعلان وإنما هو خبر قديم لا يلفت النظر إليه فلابد أن يكون الإعلان جديداً متميزاً ومنفرداً.</a:t>
            </a:r>
          </a:p>
          <a:p>
            <a:pPr marL="342900" indent="-342900" algn="just" rtl="1">
              <a:lnSpc>
                <a:spcPct val="150000"/>
              </a:lnSpc>
              <a:buFont typeface="Arial" pitchFamily="34" charset="0"/>
              <a:buChar char="•"/>
            </a:pPr>
            <a:r>
              <a:rPr lang="ar-EG" sz="2200" b="1" dirty="0">
                <a:latin typeface="Times New Roman" pitchFamily="18" charset="0"/>
                <a:cs typeface="Times New Roman" pitchFamily="18" charset="0"/>
              </a:rPr>
              <a:t>الإعلان المبدع لا يسرف فى الكلمات:</a:t>
            </a:r>
          </a:p>
          <a:p>
            <a:pPr marL="284162" algn="just" rtl="1">
              <a:lnSpc>
                <a:spcPct val="150000"/>
              </a:lnSpc>
            </a:pPr>
            <a:r>
              <a:rPr lang="ar-EG" sz="2200" dirty="0">
                <a:latin typeface="Times New Roman" pitchFamily="18" charset="0"/>
                <a:cs typeface="Times New Roman" pitchFamily="18" charset="0"/>
              </a:rPr>
              <a:t>الإعلان المبدع موجز ومختصر، وقد لا يحتوى أحياناً على أية كلمات انطلاقاً من قوة الصورة وما تحمله من معان ودلالات.</a:t>
            </a:r>
          </a:p>
          <a:p>
            <a:pPr marL="34290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0854665"/>
      </p:ext>
    </p:extLst>
  </p:cSld>
  <p:clrMapOvr>
    <a:masterClrMapping/>
  </p:clrMapOvr>
  <mc:AlternateContent xmlns:mc="http://schemas.openxmlformats.org/markup-compatibility/2006" xmlns:p14="http://schemas.microsoft.com/office/powerpoint/2010/main">
    <mc:Choice Requires="p14">
      <p:transition spd="slow" p14:dur="2000" advTm="176528"/>
    </mc:Choice>
    <mc:Fallback xmlns="">
      <p:transition spd="slow" advTm="176528"/>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4154984"/>
          </a:xfrm>
          <a:prstGeom prst="rect">
            <a:avLst/>
          </a:prstGeom>
          <a:noFill/>
        </p:spPr>
        <p:txBody>
          <a:bodyPr wrap="square" rtlCol="0">
            <a:spAutoFit/>
          </a:bodyPr>
          <a:lstStyle/>
          <a:p>
            <a:pPr marL="342900" indent="-106363" algn="just" rtl="1">
              <a:lnSpc>
                <a:spcPct val="150000"/>
              </a:lnSpc>
              <a:buFont typeface="Arial" pitchFamily="34" charset="0"/>
              <a:buChar char="•"/>
            </a:pPr>
            <a:r>
              <a:rPr lang="ar-EG" sz="2200" b="1" dirty="0">
                <a:latin typeface="Times New Roman" pitchFamily="18" charset="0"/>
                <a:cs typeface="Times New Roman" pitchFamily="18" charset="0"/>
              </a:rPr>
              <a:t> الإعلان المبدع لا يتناقض مع ذوق الجمهور:</a:t>
            </a:r>
          </a:p>
          <a:p>
            <a:pPr marL="393700" algn="just" rtl="1">
              <a:lnSpc>
                <a:spcPct val="150000"/>
              </a:lnSpc>
            </a:pPr>
            <a:r>
              <a:rPr lang="ar-EG" sz="2200" dirty="0">
                <a:latin typeface="Times New Roman" pitchFamily="18" charset="0"/>
                <a:cs typeface="Times New Roman" pitchFamily="18" charset="0"/>
              </a:rPr>
              <a:t>الإعلان المبدع لابد أن يتكيف ويتوافق مع أذواق الجمهور، بحيث يأتى ملبياً لحاجاته وتوقعاته ورغباته وميوله وأذواقه، ويرتبط ذلك بالطبع بالقيم والعادات والتقاليد والثقافة الخاصة للمجتمع.</a:t>
            </a:r>
          </a:p>
          <a:p>
            <a:pPr marL="342900" indent="-106363" algn="just" rtl="1">
              <a:lnSpc>
                <a:spcPct val="150000"/>
              </a:lnSpc>
              <a:buFont typeface="Arial" pitchFamily="34" charset="0"/>
              <a:buChar char="•"/>
            </a:pPr>
            <a:r>
              <a:rPr lang="ar-EG" sz="2200" b="1" dirty="0">
                <a:latin typeface="Times New Roman" pitchFamily="18" charset="0"/>
                <a:cs typeface="Times New Roman" pitchFamily="18" charset="0"/>
              </a:rPr>
              <a:t>الإعلان المبدع المنتج فيه هو البطل:</a:t>
            </a:r>
          </a:p>
          <a:p>
            <a:pPr marL="393700" algn="just" rtl="1">
              <a:lnSpc>
                <a:spcPct val="150000"/>
              </a:lnSpc>
            </a:pPr>
            <a:r>
              <a:rPr lang="ar-EG" sz="2200" dirty="0">
                <a:latin typeface="Times New Roman" pitchFamily="18" charset="0"/>
                <a:cs typeface="Times New Roman" pitchFamily="18" charset="0"/>
              </a:rPr>
              <a:t>إن البطل الأساسى فى الإعلان ليس هو النجم </a:t>
            </a:r>
            <a:r>
              <a:rPr lang="ar-EG" sz="2200" dirty="0" smtClean="0">
                <a:latin typeface="Times New Roman" pitchFamily="18" charset="0"/>
                <a:cs typeface="Times New Roman" pitchFamily="18" charset="0"/>
              </a:rPr>
              <a:t>السينمائى </a:t>
            </a:r>
            <a:r>
              <a:rPr lang="ar-EG" sz="2200" dirty="0">
                <a:latin typeface="Times New Roman" pitchFamily="18" charset="0"/>
                <a:cs typeface="Times New Roman" pitchFamily="18" charset="0"/>
              </a:rPr>
              <a:t>والتليفزيونى أو لاعب الكرة، فكل هذه عناصر مساندة، وإنما يظل المنتج شكلاً ورسماً هو أهم ما يبرزه الإعلان ويدور حوله.</a:t>
            </a:r>
          </a:p>
          <a:p>
            <a:pPr marL="342900" indent="-342900"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52988273"/>
      </p:ext>
    </p:extLst>
  </p:cSld>
  <p:clrMapOvr>
    <a:masterClrMapping/>
  </p:clrMapOvr>
  <mc:AlternateContent xmlns:mc="http://schemas.openxmlformats.org/markup-compatibility/2006" xmlns:p14="http://schemas.microsoft.com/office/powerpoint/2010/main">
    <mc:Choice Requires="p14">
      <p:transition spd="slow" p14:dur="2000" advTm="137079"/>
    </mc:Choice>
    <mc:Fallback xmlns="">
      <p:transition spd="slow" advTm="13707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3139321"/>
          </a:xfrm>
          <a:prstGeom prst="rect">
            <a:avLst/>
          </a:prstGeom>
          <a:noFill/>
        </p:spPr>
        <p:txBody>
          <a:bodyPr wrap="square" rtlCol="0">
            <a:spAutoFit/>
          </a:bodyPr>
          <a:lstStyle/>
          <a:p>
            <a:pPr marL="233363" indent="-231775" algn="just" rtl="1">
              <a:lnSpc>
                <a:spcPct val="150000"/>
              </a:lnSpc>
              <a:buFont typeface="Arial" pitchFamily="34" charset="0"/>
              <a:buChar char="•"/>
            </a:pPr>
            <a:r>
              <a:rPr lang="ar-EG" sz="2200" b="1" dirty="0">
                <a:latin typeface="Times New Roman" pitchFamily="18" charset="0"/>
                <a:cs typeface="Times New Roman" pitchFamily="18" charset="0"/>
              </a:rPr>
              <a:t>الإعلان المبدع مزاياه ذات معنى ومغزى للمستهلك:</a:t>
            </a:r>
          </a:p>
          <a:p>
            <a:pPr marL="236537" algn="just" rtl="1">
              <a:lnSpc>
                <a:spcPct val="150000"/>
              </a:lnSpc>
            </a:pPr>
            <a:r>
              <a:rPr lang="ar-EG" sz="2200" dirty="0">
                <a:latin typeface="Times New Roman" pitchFamily="18" charset="0"/>
                <a:cs typeface="Times New Roman" pitchFamily="18" charset="0"/>
              </a:rPr>
              <a:t>إذا لم ينجح الإعلان فى أن يلبى حاجة </a:t>
            </a:r>
            <a:r>
              <a:rPr lang="ar-EG" sz="2200" dirty="0" smtClean="0">
                <a:latin typeface="Times New Roman" pitchFamily="18" charset="0"/>
                <a:cs typeface="Times New Roman" pitchFamily="18" charset="0"/>
              </a:rPr>
              <a:t>خاصة</a:t>
            </a:r>
            <a:r>
              <a:rPr lang="ar-EG" sz="2200" dirty="0">
                <a:latin typeface="Times New Roman" pitchFamily="18" charset="0"/>
                <a:cs typeface="Times New Roman" pitchFamily="18" charset="0"/>
              </a:rPr>
              <a:t> </a:t>
            </a:r>
            <a:r>
              <a:rPr lang="ar-EG" sz="2200" dirty="0" smtClean="0">
                <a:latin typeface="Times New Roman" pitchFamily="18" charset="0"/>
                <a:cs typeface="Times New Roman" pitchFamily="18" charset="0"/>
              </a:rPr>
              <a:t>للمستهلك</a:t>
            </a:r>
            <a:r>
              <a:rPr lang="ar-EG" sz="2200" dirty="0">
                <a:latin typeface="Times New Roman" pitchFamily="18" charset="0"/>
                <a:cs typeface="Times New Roman" pitchFamily="18" charset="0"/>
              </a:rPr>
              <a:t>، وأن يكون له معنى ومغزى عنده فلن يكون له قيمة بالطبع يختلف الشئ الذى له مغزى من مستهلك لآخر إلا أنه فى النهاية لابد أن يلمس وتراً خاصاً لدى المستهلك.</a:t>
            </a:r>
          </a:p>
          <a:p>
            <a:pPr marL="342900" indent="-106363" algn="just" rtl="1">
              <a:lnSpc>
                <a:spcPct val="150000"/>
              </a:lnSpc>
              <a:buFont typeface="Arial" pitchFamily="34" charset="0"/>
              <a:buChar char="•"/>
            </a:pPr>
            <a:endParaRPr lang="ar-EG" sz="2200" b="1" dirty="0">
              <a:latin typeface="Times New Roman" pitchFamily="18" charset="0"/>
              <a:cs typeface="Times New Roman" pitchFamily="18" charset="0"/>
            </a:endParaRPr>
          </a:p>
          <a:p>
            <a:pPr marL="342900" indent="-106363"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393029526"/>
      </p:ext>
    </p:extLst>
  </p:cSld>
  <p:clrMapOvr>
    <a:masterClrMapping/>
  </p:clrMapOvr>
  <mc:AlternateContent xmlns:mc="http://schemas.openxmlformats.org/markup-compatibility/2006" xmlns:p14="http://schemas.microsoft.com/office/powerpoint/2010/main">
    <mc:Choice Requires="p14">
      <p:transition spd="slow" p14:dur="2000" advTm="118689"/>
    </mc:Choice>
    <mc:Fallback xmlns="">
      <p:transition spd="slow" advTm="118689"/>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4662815"/>
          </a:xfrm>
          <a:prstGeom prst="rect">
            <a:avLst/>
          </a:prstGeom>
          <a:noFill/>
        </p:spPr>
        <p:txBody>
          <a:bodyPr wrap="square" rtlCol="0">
            <a:spAutoFit/>
          </a:bodyPr>
          <a:lstStyle/>
          <a:p>
            <a:pPr marL="1588" algn="just" rtl="1">
              <a:lnSpc>
                <a:spcPct val="150000"/>
              </a:lnSpc>
            </a:pPr>
            <a:r>
              <a:rPr lang="ar-EG" sz="2200" b="1" dirty="0">
                <a:latin typeface="Times New Roman" pitchFamily="18" charset="0"/>
                <a:cs typeface="Times New Roman" pitchFamily="18" charset="0"/>
              </a:rPr>
              <a:t>الإعلان المبدع بسيط:</a:t>
            </a:r>
          </a:p>
          <a:p>
            <a:pPr marL="581025" indent="-342900" algn="just" rtl="1">
              <a:lnSpc>
                <a:spcPct val="150000"/>
              </a:lnSpc>
              <a:buFont typeface="Arial" pitchFamily="34" charset="0"/>
              <a:buChar char="•"/>
            </a:pPr>
            <a:r>
              <a:rPr lang="ar-EG" sz="2200" dirty="0">
                <a:latin typeface="Times New Roman" pitchFamily="18" charset="0"/>
                <a:cs typeface="Times New Roman" pitchFamily="18" charset="0"/>
              </a:rPr>
              <a:t>إن الكثيرين يعتقدون أن الإبداع يعنى التعقيد والتركيب والصعوبة وهذا معنى مناقض تماماً للإبداع؛ لأن الإبداع هو البساطة والسهولة وتوصيل الفكرة من أقصر طريق إلى عقول وقلوب المستهلكين.</a:t>
            </a:r>
          </a:p>
          <a:p>
            <a:pPr marL="344488" indent="-342900" algn="just" rtl="1">
              <a:lnSpc>
                <a:spcPct val="150000"/>
              </a:lnSpc>
              <a:buFont typeface="Arial" pitchFamily="34" charset="0"/>
              <a:buChar char="•"/>
            </a:pPr>
            <a:r>
              <a:rPr lang="ar-EG" sz="2200" dirty="0">
                <a:latin typeface="Times New Roman" pitchFamily="18" charset="0"/>
                <a:cs typeface="Times New Roman" pitchFamily="18" charset="0"/>
              </a:rPr>
              <a:t>ولابد أن ندرك أن تحديد القواعد السابقة كان فقط لأغراض الدراسة، ولكن فى الواقع العملى، فإن المبدع يبتكر الفكرة أولاً، ثم بعد ذلك يتم تحديد مواصفات وخصائص هذه الفكرة الإبداعية انطلاقاً من مجموعة من المعايير والأصول والقواعد العلمية التى تحكم عملية الإبداع ذاتها.</a:t>
            </a:r>
          </a:p>
          <a:p>
            <a:pPr marL="233363" indent="-231775" algn="just" rtl="1">
              <a:lnSpc>
                <a:spcPct val="150000"/>
              </a:lnSpc>
              <a:buFont typeface="Arial" pitchFamily="34" charset="0"/>
              <a:buChar char="•"/>
            </a:pPr>
            <a:endParaRPr lang="ar-EG" sz="2200" b="1" dirty="0">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Rectangle 1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7" name="Rectangle 16">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8" name="TextBox 17">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19" name="TextBox 18">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612582362"/>
      </p:ext>
    </p:extLst>
  </p:cSld>
  <p:clrMapOvr>
    <a:masterClrMapping/>
  </p:clrMapOvr>
  <mc:AlternateContent xmlns:mc="http://schemas.openxmlformats.org/markup-compatibility/2006" xmlns:p14="http://schemas.microsoft.com/office/powerpoint/2010/main">
    <mc:Choice Requires="p14">
      <p:transition spd="slow" p14:dur="2000" advTm="104862"/>
    </mc:Choice>
    <mc:Fallback xmlns="">
      <p:transition spd="slow" advTm="104862"/>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862680" y="1428065"/>
            <a:ext cx="4113898" cy="415498"/>
          </a:xfrm>
          <a:prstGeom prst="rect">
            <a:avLst/>
          </a:prstGeom>
          <a:noFill/>
        </p:spPr>
        <p:txBody>
          <a:bodyPr wrap="square" rtlCol="0">
            <a:spAutoFit/>
          </a:bodyPr>
          <a:lstStyle/>
          <a:p>
            <a:pPr algn="ctr"/>
            <a:r>
              <a:rPr lang="ar-EG" sz="2100" b="1" dirty="0">
                <a:solidFill>
                  <a:srgbClr val="00B0F0"/>
                </a:solidFill>
                <a:effectLst>
                  <a:outerShdw blurRad="38100" dist="38100" dir="2700000" algn="tl">
                    <a:srgbClr val="000000">
                      <a:alpha val="43137"/>
                    </a:srgbClr>
                  </a:outerShdw>
                </a:effectLst>
                <a:cs typeface="+mj-cs"/>
              </a:rPr>
              <a:t>مواصفات الإعلان المبدع الفعال</a:t>
            </a: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598250" y="2213168"/>
            <a:ext cx="8417320" cy="1047210"/>
          </a:xfrm>
          <a:prstGeom prst="rect">
            <a:avLst/>
          </a:prstGeom>
          <a:noFill/>
        </p:spPr>
        <p:txBody>
          <a:bodyPr wrap="square" rtlCol="0">
            <a:spAutoFit/>
          </a:bodyPr>
          <a:lstStyle/>
          <a:p>
            <a:pPr marL="344488" indent="-342900" algn="just" rtl="1">
              <a:lnSpc>
                <a:spcPct val="150000"/>
              </a:lnSpc>
              <a:buFont typeface="Arial" pitchFamily="34" charset="0"/>
              <a:buChar char="•"/>
            </a:pPr>
            <a:r>
              <a:rPr lang="ar-EG" sz="2200" b="1" u="sng" dirty="0" smtClean="0">
                <a:effectLst>
                  <a:outerShdw blurRad="38100" dist="38100" dir="2700000" algn="tl">
                    <a:srgbClr val="000000">
                      <a:alpha val="43137"/>
                    </a:srgbClr>
                  </a:outerShdw>
                </a:effectLst>
                <a:latin typeface="Times New Roman" pitchFamily="18" charset="0"/>
                <a:cs typeface="Times New Roman" pitchFamily="18" charset="0"/>
              </a:rPr>
              <a:t>حالة عملية عن أحد الإعلانات الإبداعية :</a:t>
            </a:r>
            <a:endParaRPr lang="ar-EG" sz="2200" b="1" u="sng" dirty="0">
              <a:effectLst>
                <a:outerShdw blurRad="38100" dist="38100" dir="2700000" algn="tl">
                  <a:srgbClr val="000000">
                    <a:alpha val="43137"/>
                  </a:srgbClr>
                </a:outerShdw>
              </a:effectLst>
              <a:latin typeface="Times New Roman" pitchFamily="18" charset="0"/>
              <a:cs typeface="Times New Roman" pitchFamily="18" charset="0"/>
            </a:endParaRPr>
          </a:p>
          <a:p>
            <a:pPr marL="233363" indent="-231775" algn="just" rtl="1">
              <a:lnSpc>
                <a:spcPct val="150000"/>
              </a:lnSpc>
              <a:buFont typeface="Arial" pitchFamily="34" charset="0"/>
              <a:buChar char="•"/>
            </a:pPr>
            <a:endParaRPr lang="ar-EG" sz="2200" b="1" dirty="0">
              <a:solidFill>
                <a:srgbClr val="0A1F61"/>
              </a:solidFill>
              <a:latin typeface="Times New Roman" pitchFamily="18" charset="0"/>
              <a:cs typeface="Times New Roman" pitchFamily="18" charset="0"/>
            </a:endParaRPr>
          </a:p>
        </p:txBody>
      </p:sp>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026" name="Picture 2" descr="D:\Work\IAEMS 2\الاتصال التسويقى\Lecture 6\Case Study\Untitle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585860" y="2885082"/>
            <a:ext cx="3942318" cy="221647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a:extLst/>
        </p:spPr>
      </p:pic>
      <p:sp>
        <p:nvSpPr>
          <p:cNvPr id="3" name="TextBox 2"/>
          <p:cNvSpPr txBox="1"/>
          <p:nvPr/>
        </p:nvSpPr>
        <p:spPr>
          <a:xfrm>
            <a:off x="4225159" y="5211915"/>
            <a:ext cx="6637810" cy="769441"/>
          </a:xfrm>
          <a:prstGeom prst="rect">
            <a:avLst/>
          </a:prstGeom>
          <a:noFill/>
        </p:spPr>
        <p:txBody>
          <a:bodyPr wrap="square" rtlCol="0">
            <a:spAutoFit/>
          </a:bodyPr>
          <a:lstStyle/>
          <a:p>
            <a:pPr algn="ctr"/>
            <a:r>
              <a:rPr lang="ar-EG" sz="2400" b="1" dirty="0" smtClean="0">
                <a:effectLst>
                  <a:outerShdw blurRad="38100" dist="38100" dir="2700000" algn="tl">
                    <a:srgbClr val="000000">
                      <a:alpha val="43137"/>
                    </a:srgbClr>
                  </a:outerShdw>
                </a:effectLst>
                <a:latin typeface="Simplified Arabic" pitchFamily="18" charset="-78"/>
                <a:cs typeface="Simplified Arabic" pitchFamily="18" charset="-78"/>
              </a:rPr>
              <a:t>إعلان معرض تراثنا</a:t>
            </a:r>
          </a:p>
          <a:p>
            <a:pPr algn="ctr"/>
            <a:r>
              <a:rPr lang="en-US" sz="2000"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https://youtu.be/s8vFYz--</a:t>
            </a:r>
            <a:r>
              <a:rPr lang="en-US" sz="2000"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hlinkClick r:id="rId5"/>
              </a:rPr>
              <a:t>EOY?si=fAlHrIZVtVre0Qsx</a:t>
            </a:r>
            <a:r>
              <a:rPr lang="ar-EG" sz="2000" b="1" dirty="0" smtClean="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rPr>
              <a:t>  </a:t>
            </a:r>
            <a:endParaRPr lang="en-US" sz="2000" b="1" dirty="0">
              <a:solidFill>
                <a:schemeClr val="accent1">
                  <a:lumMod val="50000"/>
                </a:schemeClr>
              </a:solidFill>
              <a:effectLst>
                <a:outerShdw blurRad="38100" dist="38100" dir="2700000" algn="tl">
                  <a:srgbClr val="000000">
                    <a:alpha val="43137"/>
                  </a:srgbClr>
                </a:outerShdw>
              </a:effectLst>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8"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9" name="Rectangle 18">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0" name="TextBox 19">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3" name="TextBox 22">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421506539"/>
      </p:ext>
    </p:extLst>
  </p:cSld>
  <p:clrMapOvr>
    <a:masterClrMapping/>
  </p:clrMapOvr>
  <mc:AlternateContent xmlns:mc="http://schemas.openxmlformats.org/markup-compatibility/2006" xmlns:p14="http://schemas.microsoft.com/office/powerpoint/2010/main">
    <mc:Choice Requires="p14">
      <p:transition spd="slow" p14:dur="2000" advTm="73357"/>
    </mc:Choice>
    <mc:Fallback xmlns="">
      <p:transition spd="slow" advTm="73357"/>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خاتمة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2475678"/>
          </a:xfrm>
          <a:prstGeom prst="rect">
            <a:avLst/>
          </a:prstGeom>
          <a:noFill/>
        </p:spPr>
        <p:txBody>
          <a:bodyPr wrap="square" rtlCol="0">
            <a:spAutoFit/>
          </a:bodyPr>
          <a:lstStyle/>
          <a:p>
            <a:pPr algn="just" rtl="1">
              <a:lnSpc>
                <a:spcPct val="150000"/>
              </a:lnSpc>
            </a:pPr>
            <a:r>
              <a:rPr lang="ar-EG" sz="2100" b="1" spc="30" dirty="0" smtClean="0">
                <a:latin typeface="Simplified Arabic" pitchFamily="18" charset="-78"/>
                <a:cs typeface="+mj-cs"/>
              </a:rPr>
              <a:t>ناقشت المحاضرة السادسة ماهية الإعلان كأحد أهم أدوات المزيج الترويجى، كما تطرقت المحاضرة إلى أهداف الإعلان ووظائفه وخصائصه؛ ثم تم استعراض خصائص عملية الاتصال الإعلانى بوجه عام ، صيغ الاتصال الإعلانى، مواصفات الإعلان المبدع الفعال التى ينتج عنه نموذج إعلانى ناجح يستطيع نقل المعلومات اللازمة سواء عن حملة إعلانية بيعية أو حملة تسويقية إجتماعية إلى الجمهور المستهدف.  </a:t>
            </a:r>
            <a:endParaRPr lang="ar-EG" sz="2000" b="1" spc="30" dirty="0">
              <a:latin typeface="Simplified Arabic" pitchFamily="18" charset="-78"/>
              <a:cs typeface="Simplified Arabic" pitchFamily="18" charset="-78"/>
            </a:endParaRP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1771765251"/>
      </p:ext>
    </p:extLst>
  </p:cSld>
  <p:clrMapOvr>
    <a:masterClrMapping/>
  </p:clrMapOvr>
  <mc:AlternateContent xmlns:mc="http://schemas.openxmlformats.org/markup-compatibility/2006" xmlns:p14="http://schemas.microsoft.com/office/powerpoint/2010/main">
    <mc:Choice Requires="p14">
      <p:transition spd="slow" p14:dur="2000" advTm="87966"/>
    </mc:Choice>
    <mc:Fallback xmlns="">
      <p:transition spd="slow" advTm="87966"/>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tretch>
            <a:fillRect/>
          </a:stretch>
        </p:blipFill>
        <p:spPr>
          <a:xfrm>
            <a:off x="0" y="1347448"/>
            <a:ext cx="3386537" cy="2105200"/>
          </a:xfrm>
          <a:prstGeom prst="rect">
            <a:avLst/>
          </a:prstGeo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600164"/>
          </a:xfrm>
          <a:prstGeom prst="rect">
            <a:avLst/>
          </a:prstGeom>
          <a:noFill/>
        </p:spPr>
        <p:txBody>
          <a:bodyPr wrap="square" rtlCol="0">
            <a:spAutoFit/>
          </a:bodyPr>
          <a:lstStyle/>
          <a:p>
            <a:pPr algn="ctr">
              <a:lnSpc>
                <a:spcPct val="150000"/>
              </a:lnSpc>
              <a:spcBef>
                <a:spcPct val="20000"/>
              </a:spcBef>
            </a:pPr>
            <a:r>
              <a:rPr lang="ar-EG" sz="2400" b="1" dirty="0" smtClean="0">
                <a:solidFill>
                  <a:srgbClr val="00B0F0"/>
                </a:solidFill>
                <a:latin typeface="Simplified Arabic" pitchFamily="18" charset="-78"/>
                <a:cs typeface="Simplified Arabic" pitchFamily="18" charset="-78"/>
              </a:rPr>
              <a:t>مراجع المحاضرة</a:t>
            </a:r>
            <a:endParaRPr lang="en-US" sz="2400" b="1" dirty="0">
              <a:solidFill>
                <a:srgbClr val="00B0F0"/>
              </a:solidFill>
              <a:latin typeface="Simplified Arabic" pitchFamily="18" charset="-78"/>
              <a:cs typeface="Simplified Arabic" pitchFamily="18" charset="-78"/>
            </a:endParaRPr>
          </a:p>
        </p:txBody>
      </p:sp>
      <p:sp>
        <p:nvSpPr>
          <p:cNvPr id="15" name="TextBox 14">
            <a:extLst>
              <a:ext uri="{FF2B5EF4-FFF2-40B4-BE49-F238E27FC236}">
                <a16:creationId xmlns="" xmlns:a16="http://schemas.microsoft.com/office/drawing/2014/main" id="{4527402C-3F97-690D-9C20-A459E375AEB7}"/>
              </a:ext>
            </a:extLst>
          </p:cNvPr>
          <p:cNvSpPr txBox="1"/>
          <p:nvPr/>
        </p:nvSpPr>
        <p:spPr>
          <a:xfrm>
            <a:off x="3598250" y="2428101"/>
            <a:ext cx="8417320" cy="1938992"/>
          </a:xfrm>
          <a:prstGeom prst="rect">
            <a:avLst/>
          </a:prstGeom>
          <a:noFill/>
        </p:spPr>
        <p:txBody>
          <a:bodyPr wrap="square" rtlCol="0">
            <a:spAutoFit/>
          </a:bodyPr>
          <a:lstStyle/>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طلعت </a:t>
            </a:r>
            <a:r>
              <a:rPr lang="ar-EG" sz="2000" b="1" dirty="0">
                <a:latin typeface="Simplified Arabic" pitchFamily="18" charset="-78"/>
                <a:cs typeface="Simplified Arabic" pitchFamily="18" charset="-78"/>
              </a:rPr>
              <a:t>أسعد عبد الحميد، الاتصالات التسويقية المتكاملة طريقك المباشر إلى قلب وفكر العميل، الطبعة الرابعة، القاهرة: دار الفجر للتوزيع والنشر، 2014</a:t>
            </a:r>
            <a:r>
              <a:rPr lang="ar-EG" sz="2000" b="1" dirty="0" smtClean="0">
                <a:latin typeface="Simplified Arabic" pitchFamily="18" charset="-78"/>
                <a:cs typeface="Simplified Arabic" pitchFamily="18" charset="-78"/>
              </a:rPr>
              <a:t>.</a:t>
            </a:r>
          </a:p>
          <a:p>
            <a:pPr marL="457200" indent="-457200" algn="just" rtl="1">
              <a:lnSpc>
                <a:spcPct val="150000"/>
              </a:lnSpc>
              <a:buFont typeface="+mj-lt"/>
              <a:buAutoNum type="arabicPeriod"/>
            </a:pPr>
            <a:r>
              <a:rPr lang="ar-EG" sz="2000" b="1" dirty="0" smtClean="0">
                <a:latin typeface="Simplified Arabic" pitchFamily="18" charset="-78"/>
                <a:cs typeface="Simplified Arabic" pitchFamily="18" charset="-78"/>
              </a:rPr>
              <a:t>محمد </a:t>
            </a:r>
            <a:r>
              <a:rPr lang="ar-EG" sz="2000" b="1" dirty="0">
                <a:latin typeface="Simplified Arabic" pitchFamily="18" charset="-78"/>
                <a:cs typeface="Simplified Arabic" pitchFamily="18" charset="-78"/>
              </a:rPr>
              <a:t>فريد الصحن، إسماعيل السيد، التسويق، ط1، الأسكندرية: الدار الجامعية للطباعة والنشر والتوزيع، 2005.</a:t>
            </a:r>
          </a:p>
        </p:txBody>
      </p:sp>
      <p:sp>
        <p:nvSpPr>
          <p:cNvPr id="17" name="Rectangle 16">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9"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0" name="Rectangle 19">
            <a:extLst>
              <a:ext uri="{FF2B5EF4-FFF2-40B4-BE49-F238E27FC236}">
                <a16:creationId xmlns=""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1" name="TextBox 20">
            <a:extLst>
              <a:ext uri="{FF2B5EF4-FFF2-40B4-BE49-F238E27FC236}">
                <a16:creationId xmlns="" xmlns:a16="http://schemas.microsoft.com/office/drawing/2014/main" id="{AB738525-DD8E-2E85-F385-345FF64341EB}"/>
              </a:ext>
            </a:extLst>
          </p:cNvPr>
          <p:cNvSpPr txBox="1"/>
          <p:nvPr/>
        </p:nvSpPr>
        <p:spPr>
          <a:xfrm>
            <a:off x="3523263" y="1370818"/>
            <a:ext cx="917148" cy="369332"/>
          </a:xfrm>
          <a:prstGeom prst="rect">
            <a:avLst/>
          </a:prstGeom>
          <a:noFill/>
        </p:spPr>
        <p:txBody>
          <a:bodyPr wrap="square" rtlCol="0">
            <a:spAutoFit/>
          </a:bodyPr>
          <a:lstStyle/>
          <a:p>
            <a:pPr algn="ctr"/>
            <a:r>
              <a:rPr lang="en-US" dirty="0" smtClean="0">
                <a:solidFill>
                  <a:schemeClr val="bg1"/>
                </a:solidFill>
                <a:latin typeface="Times New Roman" pitchFamily="18" charset="0"/>
                <a:cs typeface="Times New Roman" pitchFamily="18" charset="0"/>
              </a:rPr>
              <a:t>Lecture </a:t>
            </a:r>
            <a:endParaRPr lang="en-US" dirty="0">
              <a:solidFill>
                <a:schemeClr val="bg1"/>
              </a:solidFill>
              <a:latin typeface="Times New Roman" pitchFamily="18" charset="0"/>
              <a:cs typeface="Times New Roman" pitchFamily="18" charset="0"/>
            </a:endParaRPr>
          </a:p>
        </p:txBody>
      </p:sp>
      <p:sp>
        <p:nvSpPr>
          <p:cNvPr id="22" name="TextBox 21">
            <a:extLst>
              <a:ext uri="{FF2B5EF4-FFF2-40B4-BE49-F238E27FC236}">
                <a16:creationId xmlns="" xmlns:a16="http://schemas.microsoft.com/office/drawing/2014/main" id="{183B5688-FE98-684A-8FDB-4023CCDDD82C}"/>
              </a:ext>
            </a:extLst>
          </p:cNvPr>
          <p:cNvSpPr txBox="1"/>
          <p:nvPr/>
        </p:nvSpPr>
        <p:spPr>
          <a:xfrm>
            <a:off x="3508037" y="1585683"/>
            <a:ext cx="942618" cy="830997"/>
          </a:xfrm>
          <a:prstGeom prst="rect">
            <a:avLst/>
          </a:prstGeom>
          <a:noFill/>
        </p:spPr>
        <p:txBody>
          <a:bodyPr wrap="square" rtlCol="0">
            <a:spAutoFit/>
          </a:bodyPr>
          <a:lstStyle/>
          <a:p>
            <a:pPr algn="ctr"/>
            <a:r>
              <a:rPr lang="ar-EG" sz="4800" b="1" dirty="0" smtClean="0">
                <a:solidFill>
                  <a:schemeClr val="bg1"/>
                </a:solidFill>
                <a:latin typeface="Tajawal Medium" panose="00000600000000000000" pitchFamily="2" charset="-78"/>
                <a:cs typeface="Tajawal Medium" panose="00000600000000000000" pitchFamily="2" charset="-78"/>
              </a:rPr>
              <a:t>6</a:t>
            </a:r>
            <a:endParaRPr lang="en-US" sz="1400" b="1"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004417407"/>
      </p:ext>
    </p:extLst>
  </p:cSld>
  <p:clrMapOvr>
    <a:masterClrMapping/>
  </p:clrMapOvr>
  <mc:AlternateContent xmlns:mc="http://schemas.openxmlformats.org/markup-compatibility/2006" xmlns:p14="http://schemas.microsoft.com/office/powerpoint/2010/main">
    <mc:Choice Requires="p14">
      <p:transition spd="slow" p14:dur="2000" advTm="9997"/>
    </mc:Choice>
    <mc:Fallback xmlns="">
      <p:transition spd="slow" advTm="9997"/>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2252" y="0"/>
            <a:ext cx="12192000" cy="6873766"/>
          </a:xfrm>
          <a:prstGeom prst="rect">
            <a:avLst/>
          </a:prstGeom>
        </p:spPr>
      </p:pic>
      <p:sp>
        <p:nvSpPr>
          <p:cNvPr id="12" name="Right Triangle 11"/>
          <p:cNvSpPr/>
          <p:nvPr/>
        </p:nvSpPr>
        <p:spPr>
          <a:xfrm flipH="1">
            <a:off x="6510393" y="3144448"/>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Parallelogram 13"/>
          <p:cNvSpPr/>
          <p:nvPr/>
        </p:nvSpPr>
        <p:spPr>
          <a:xfrm rot="16200000" flipV="1">
            <a:off x="-2061196" y="4392760"/>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1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3558" y="194546"/>
            <a:ext cx="2580006" cy="1204686"/>
          </a:xfrm>
          <a:prstGeom prst="rect">
            <a:avLst/>
          </a:prstGeom>
        </p:spPr>
      </p:pic>
      <p:pic>
        <p:nvPicPr>
          <p:cNvPr id="17" name="Graphic 12">
            <a:extLst>
              <a:ext uri="{FF2B5EF4-FFF2-40B4-BE49-F238E27FC236}">
                <a16:creationId xmlns:a16="http://schemas.microsoft.com/office/drawing/2014/main" xmlns="" id="{6632DC9F-5757-0B8A-BF9A-324C5DCF66B9}"/>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9576180" y="6168740"/>
            <a:ext cx="2279266" cy="384052"/>
          </a:xfrm>
          <a:prstGeom prst="rect">
            <a:avLst/>
          </a:prstGeom>
        </p:spPr>
      </p:pic>
      <p:sp>
        <p:nvSpPr>
          <p:cNvPr id="18" name="TextBox 17">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2733"/>
    </mc:Choice>
    <mc:Fallback xmlns="">
      <p:transition spd="slow" advTm="22733"/>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856EDFA-E1D7-4128-A935-D4E5B36B88EC}"/>
</file>

<file path=customXml/itemProps2.xml><?xml version="1.0" encoding="utf-8"?>
<ds:datastoreItem xmlns:ds="http://schemas.openxmlformats.org/officeDocument/2006/customXml" ds:itemID="{E21498C3-31B9-4971-A094-1C73E1EB0551}"/>
</file>

<file path=customXml/itemProps3.xml><?xml version="1.0" encoding="utf-8"?>
<ds:datastoreItem xmlns:ds="http://schemas.openxmlformats.org/officeDocument/2006/customXml" ds:itemID="{4E314274-93AF-46E0-ABD4-6929191675BF}"/>
</file>

<file path=docProps/app.xml><?xml version="1.0" encoding="utf-8"?>
<Properties xmlns="http://schemas.openxmlformats.org/officeDocument/2006/extended-properties" xmlns:vt="http://schemas.openxmlformats.org/officeDocument/2006/docPropsVTypes">
  <TotalTime>2113</TotalTime>
  <Words>2378</Words>
  <Application>Microsoft Office PowerPoint</Application>
  <PresentationFormat>Custom</PresentationFormat>
  <Paragraphs>299</Paragraphs>
  <Slides>44</Slides>
  <Notes>38</Notes>
  <HiddenSlides>0</HiddenSlides>
  <MMClips>0</MMClips>
  <ScaleCrop>false</ScaleCrop>
  <HeadingPairs>
    <vt:vector size="4" baseType="variant">
      <vt:variant>
        <vt:lpstr>Theme</vt:lpstr>
      </vt:variant>
      <vt:variant>
        <vt:i4>1</vt:i4>
      </vt:variant>
      <vt:variant>
        <vt:lpstr>Slide Titles</vt:lpstr>
      </vt:variant>
      <vt:variant>
        <vt:i4>44</vt:i4>
      </vt:variant>
    </vt:vector>
  </HeadingPairs>
  <TitlesOfParts>
    <vt:vector size="45"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Dr.Moataz Nabil</cp:lastModifiedBy>
  <cp:revision>118</cp:revision>
  <dcterms:created xsi:type="dcterms:W3CDTF">2023-04-29T09:08:23Z</dcterms:created>
  <dcterms:modified xsi:type="dcterms:W3CDTF">2025-01-08T13:29:49Z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