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276" r:id="rId3"/>
    <p:sldId id="535" r:id="rId4"/>
    <p:sldId id="271" r:id="rId5"/>
    <p:sldId id="514" r:id="rId6"/>
    <p:sldId id="482" r:id="rId7"/>
    <p:sldId id="256" r:id="rId8"/>
    <p:sldId id="508" r:id="rId9"/>
    <p:sldId id="509" r:id="rId10"/>
    <p:sldId id="510" r:id="rId11"/>
    <p:sldId id="511" r:id="rId12"/>
    <p:sldId id="536" r:id="rId13"/>
    <p:sldId id="513" r:id="rId14"/>
    <p:sldId id="487" r:id="rId15"/>
    <p:sldId id="485" r:id="rId16"/>
    <p:sldId id="564" r:id="rId17"/>
    <p:sldId id="562" r:id="rId18"/>
    <p:sldId id="551" r:id="rId19"/>
    <p:sldId id="549" r:id="rId20"/>
    <p:sldId id="552" r:id="rId21"/>
    <p:sldId id="558" r:id="rId22"/>
    <p:sldId id="567" r:id="rId23"/>
    <p:sldId id="483" r:id="rId24"/>
    <p:sldId id="537" r:id="rId25"/>
    <p:sldId id="542" r:id="rId26"/>
    <p:sldId id="543" r:id="rId27"/>
    <p:sldId id="544" r:id="rId28"/>
    <p:sldId id="545" r:id="rId29"/>
    <p:sldId id="565" r:id="rId30"/>
    <p:sldId id="566" r:id="rId31"/>
    <p:sldId id="488" r:id="rId32"/>
    <p:sldId id="547" r:id="rId33"/>
    <p:sldId id="516" r:id="rId34"/>
    <p:sldId id="518" r:id="rId35"/>
    <p:sldId id="554" r:id="rId36"/>
    <p:sldId id="555" r:id="rId37"/>
    <p:sldId id="556" r:id="rId38"/>
    <p:sldId id="489" r:id="rId39"/>
    <p:sldId id="486" r:id="rId40"/>
    <p:sldId id="560" r:id="rId41"/>
    <p:sldId id="561" r:id="rId42"/>
    <p:sldId id="563" r:id="rId43"/>
    <p:sldId id="490" r:id="rId44"/>
    <p:sldId id="349" r:id="rId45"/>
    <p:sldId id="303"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35"/>
            <p14:sldId id="271"/>
            <p14:sldId id="514"/>
            <p14:sldId id="482"/>
            <p14:sldId id="256"/>
            <p14:sldId id="508"/>
            <p14:sldId id="509"/>
            <p14:sldId id="510"/>
            <p14:sldId id="511"/>
            <p14:sldId id="536"/>
            <p14:sldId id="513"/>
            <p14:sldId id="487"/>
            <p14:sldId id="485"/>
            <p14:sldId id="564"/>
            <p14:sldId id="562"/>
            <p14:sldId id="551"/>
            <p14:sldId id="549"/>
            <p14:sldId id="552"/>
            <p14:sldId id="558"/>
            <p14:sldId id="567"/>
            <p14:sldId id="483"/>
            <p14:sldId id="537"/>
            <p14:sldId id="542"/>
            <p14:sldId id="543"/>
            <p14:sldId id="544"/>
            <p14:sldId id="545"/>
            <p14:sldId id="565"/>
            <p14:sldId id="566"/>
            <p14:sldId id="488"/>
            <p14:sldId id="547"/>
            <p14:sldId id="516"/>
            <p14:sldId id="518"/>
            <p14:sldId id="554"/>
            <p14:sldId id="555"/>
            <p14:sldId id="556"/>
            <p14:sldId id="489"/>
            <p14:sldId id="486"/>
            <p14:sldId id="560"/>
            <p14:sldId id="561"/>
            <p14:sldId id="563"/>
            <p14:sldId id="490"/>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8E5A6D"/>
    <a:srgbClr val="000000"/>
    <a:srgbClr val="669BBC"/>
    <a:srgbClr val="2D3956"/>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3738" autoAdjust="0"/>
  </p:normalViewPr>
  <p:slideViewPr>
    <p:cSldViewPr snapToGrid="0">
      <p:cViewPr varScale="1">
        <p:scale>
          <a:sx n="77" d="100"/>
          <a:sy n="77" d="100"/>
        </p:scale>
        <p:origin x="90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70224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92187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44.jpg"/><Relationship Id="rId3" Type="http://schemas.openxmlformats.org/officeDocument/2006/relationships/image" Target="../media/image40.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6.png"/><Relationship Id="rId5" Type="http://schemas.openxmlformats.org/officeDocument/2006/relationships/image" Target="../media/image43.svg"/><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24464" y="3585677"/>
            <a:ext cx="3593269" cy="523220"/>
          </a:xfrm>
          <a:prstGeom prst="rect">
            <a:avLst/>
          </a:prstGeom>
          <a:noFill/>
        </p:spPr>
        <p:txBody>
          <a:bodyPr wrap="square" rtlCol="0">
            <a:spAutoFit/>
          </a:bodyPr>
          <a:lstStyle/>
          <a:p>
            <a:pPr algn="ctr"/>
            <a:r>
              <a:rPr lang="ar-EG"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529" y="2206489"/>
            <a:ext cx="5068644" cy="922219"/>
          </a:xfrm>
          <a:prstGeom prst="rect">
            <a:avLst/>
          </a:prstGeom>
          <a:noFill/>
        </p:spPr>
        <p:txBody>
          <a:bodyPr wrap="square" rtlCol="0">
            <a:spAutoFit/>
          </a:bodyPr>
          <a:lstStyle/>
          <a:p>
            <a:r>
              <a:rPr lang="ar-EG"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97199" y="5784022"/>
            <a:ext cx="264779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السادسة</a:t>
            </a:r>
            <a:endParaRPr lang="en-US"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2403765" y="5245800"/>
            <a:ext cx="123303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 131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518453" y="2529470"/>
            <a:ext cx="7517576" cy="2554545"/>
          </a:xfrm>
          <a:prstGeom prst="rect">
            <a:avLst/>
          </a:prstGeom>
          <a:noFill/>
        </p:spPr>
        <p:txBody>
          <a:bodyPr wrap="square" rtlCol="0">
            <a:spAutoFit/>
          </a:bodyPr>
          <a:lstStyle/>
          <a:p>
            <a:pPr algn="ct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ضوابط حماية الحق في الخصوصية في العصر الرقمي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مفهوم الحق في الخصوصية. </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المفهوم التشريعي للحق في الخصوصية.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مبررات ونطاق حماية حق الخصوصية في المجال الإليكتروني.</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أشكال الاعتداء الإلكتروني على الحق في الخصوصية. </a:t>
            </a:r>
          </a:p>
        </p:txBody>
      </p:sp>
      <p:sp>
        <p:nvSpPr>
          <p:cNvPr id="7" name="TextBox 6">
            <a:extLst>
              <a:ext uri="{FF2B5EF4-FFF2-40B4-BE49-F238E27FC236}">
                <a16:creationId xmlns:a16="http://schemas.microsoft.com/office/drawing/2014/main" id="{E0E104E5-E4DF-EB25-BB78-9354438259B5}"/>
              </a:ext>
            </a:extLst>
          </p:cNvPr>
          <p:cNvSpPr txBox="1"/>
          <p:nvPr/>
        </p:nvSpPr>
        <p:spPr>
          <a:xfrm>
            <a:off x="4252984" y="279124"/>
            <a:ext cx="3902032" cy="1323439"/>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تذكرة بما تم تناوله في المحاضرة الماضية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الخامسة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List Vectors &amp; Illustrations for Free Download | Freepik">
            <a:extLst>
              <a:ext uri="{FF2B5EF4-FFF2-40B4-BE49-F238E27FC236}">
                <a16:creationId xmlns:a16="http://schemas.microsoft.com/office/drawing/2014/main" id="{B8C9D5F2-26ED-8066-2703-9E06A356C2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9211" y="2891251"/>
            <a:ext cx="2259425" cy="2101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756992" y="2285745"/>
            <a:ext cx="7305258" cy="3354765"/>
          </a:xfrm>
          <a:prstGeom prst="rect">
            <a:avLst/>
          </a:prstGeom>
          <a:noFill/>
        </p:spPr>
        <p:txBody>
          <a:bodyPr wrap="square" rtlCol="0">
            <a:spAutoFit/>
          </a:bodyPr>
          <a:lstStyle/>
          <a:p>
            <a:pPr algn="ct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آليات حماية الحق في الخصوصية في العالم الرقمي </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الحق في الخصوصية في ظل الحماية الدولية.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الحق في الخصوصية في ظل حماية القانون الدولي.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حق الخصوصية في العالم الرقمي في ظل التشريعات الغربية.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حماية الحق في الخصوصية في إطار التشريعات العربية.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898768"/>
            <a:ext cx="4493451"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السادسة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Microsoft Lists: What They Are &amp; How To Add Them To Microsoft Teams">
            <a:extLst>
              <a:ext uri="{FF2B5EF4-FFF2-40B4-BE49-F238E27FC236}">
                <a16:creationId xmlns:a16="http://schemas.microsoft.com/office/drawing/2014/main" id="{2BFD5F18-A10A-9709-8245-82E53A7956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9590" y="2991680"/>
            <a:ext cx="2605709" cy="2142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57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127760" y="4913435"/>
            <a:ext cx="4971360" cy="1077218"/>
          </a:xfrm>
          <a:prstGeom prst="rect">
            <a:avLst/>
          </a:prstGeom>
          <a:noFill/>
        </p:spPr>
        <p:txBody>
          <a:bodyPr wrap="square" rtlCol="0">
            <a:spAutoFit/>
          </a:bodyPr>
          <a:lstStyle/>
          <a:p>
            <a:pPr algn="ctr"/>
            <a:r>
              <a:rPr lang="ar-EG" sz="3200" b="1" dirty="0">
                <a:solidFill>
                  <a:schemeClr val="bg1"/>
                </a:solidFill>
                <a:latin typeface="Sakkal Majalla" panose="02000000000000000000" pitchFamily="2" charset="-78"/>
                <a:cs typeface="Sakkal Majalla" panose="02000000000000000000" pitchFamily="2" charset="-78"/>
              </a:rPr>
              <a:t>ال</a:t>
            </a:r>
            <a:r>
              <a:rPr lang="ar-SA" sz="3200" b="1" dirty="0">
                <a:solidFill>
                  <a:schemeClr val="bg1"/>
                </a:solidFill>
                <a:latin typeface="Sakkal Majalla" panose="02000000000000000000" pitchFamily="2" charset="-78"/>
                <a:cs typeface="Sakkal Majalla" panose="02000000000000000000" pitchFamily="2" charset="-78"/>
              </a:rPr>
              <a:t>حق</a:t>
            </a:r>
            <a:r>
              <a:rPr lang="ar-EG" sz="3200" b="1" dirty="0">
                <a:solidFill>
                  <a:schemeClr val="bg1"/>
                </a:solidFill>
                <a:latin typeface="Sakkal Majalla" panose="02000000000000000000" pitchFamily="2" charset="-78"/>
                <a:cs typeface="Sakkal Majalla" panose="02000000000000000000" pitchFamily="2" charset="-78"/>
              </a:rPr>
              <a:t> في</a:t>
            </a:r>
            <a:r>
              <a:rPr lang="ar-SA" sz="3200" b="1" dirty="0">
                <a:solidFill>
                  <a:schemeClr val="bg1"/>
                </a:solidFill>
                <a:latin typeface="Sakkal Majalla" panose="02000000000000000000" pitchFamily="2" charset="-78"/>
                <a:cs typeface="Sakkal Majalla" panose="02000000000000000000" pitchFamily="2" charset="-78"/>
              </a:rPr>
              <a:t> الخصوصية </a:t>
            </a:r>
            <a:endParaRPr lang="ar-EG" sz="3200" b="1" dirty="0">
              <a:solidFill>
                <a:schemeClr val="bg1"/>
              </a:solidFill>
              <a:latin typeface="Sakkal Majalla" panose="02000000000000000000" pitchFamily="2" charset="-78"/>
              <a:cs typeface="Sakkal Majalla" panose="02000000000000000000" pitchFamily="2" charset="-78"/>
            </a:endParaRPr>
          </a:p>
          <a:p>
            <a:pPr algn="ctr"/>
            <a:r>
              <a:rPr lang="ar-SA" sz="3200" b="1" dirty="0">
                <a:solidFill>
                  <a:schemeClr val="bg1"/>
                </a:solidFill>
                <a:latin typeface="Sakkal Majalla" panose="02000000000000000000" pitchFamily="2" charset="-78"/>
                <a:cs typeface="Sakkal Majalla" panose="02000000000000000000" pitchFamily="2" charset="-78"/>
              </a:rPr>
              <a:t>في ظل الحماية الدولية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السادسة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90198" y="1613427"/>
            <a:ext cx="5886602"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لقد أضحت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التكنولوجيا الحديثة </a:t>
            </a:r>
            <a:r>
              <a:rPr lang="ar-EG" sz="30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سلاحًا ذو حدين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مجال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فبقدر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التطور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الهائل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حياة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الأفراد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وأسبغ عليه يسر ومرونة في التعامل والاتصال عبر شبكة الإنترنت، إلا أن هذا الأمر قد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ثناياه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مخاطر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عديدة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مست بخصوصيات الأفراد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استدعى بذل الكثير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الجهود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سواء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مستوى التشريعات الداخلية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المستوى الدولي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لإرساء آليات الحماية ضد انتهاك حق 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مستقبل حماية الخصوصية في عالم الانترنيت – 11 | مسارات">
            <a:extLst>
              <a:ext uri="{FF2B5EF4-FFF2-40B4-BE49-F238E27FC236}">
                <a16:creationId xmlns:a16="http://schemas.microsoft.com/office/drawing/2014/main" id="{D3009908-0378-B97F-4C5B-C75E24464B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5432" y="2683564"/>
            <a:ext cx="2201134" cy="186131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894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988822"/>
            <a:ext cx="5500925"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وهنا يُثار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التساؤل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حول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معالم الحماية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رسمتها القواعد الدولية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ظل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الاتفاقيات والمؤتمرات الدولية الرامية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لحماية هذا الحق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الجهود الداخلية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للدول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تفعيل القواعد العامة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العقابية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بما يتماشى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حق 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المجال 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استحداث تشريعات خاصة تغطي هذه الحماية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جمعية مناعة | سياسة خصوصية البيانات">
            <a:extLst>
              <a:ext uri="{FF2B5EF4-FFF2-40B4-BE49-F238E27FC236}">
                <a16:creationId xmlns:a16="http://schemas.microsoft.com/office/drawing/2014/main" id="{B64406F1-8D1B-7412-A0DD-08C5397E6F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118" y="2733260"/>
            <a:ext cx="2507974" cy="2192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914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75653" y="1886542"/>
            <a:ext cx="6146123" cy="3662541"/>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الخصوصية في ظل الحماية الدولية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مما لا شك فيه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الحماية الدولية لحقوق الإنسان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قد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أخذت أهمية واسعة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نظرًا للدور الذي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تقوم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المواثيق والمؤتمرات الدولية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ترسيخ</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تلك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الحقوق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ودعمها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المستوى الإقليمي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ظل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النظام القانوني للدول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حماية البيانات الشخصيّة: قانون حماية البيانات الشخصيّة القطري | SafeSpace">
            <a:extLst>
              <a:ext uri="{FF2B5EF4-FFF2-40B4-BE49-F238E27FC236}">
                <a16:creationId xmlns:a16="http://schemas.microsoft.com/office/drawing/2014/main" id="{6A7B6CCF-168F-2BD7-F9BB-ED62B5BE04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4435" y="2951925"/>
            <a:ext cx="1926121" cy="169254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99023"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28085" y="1596983"/>
            <a:ext cx="5599925" cy="4185761"/>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أولًا: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حق الخصوصية في ظل المؤتمرات الدولية والإقليمية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تبنت الجمعية العامة للأمم المتحدة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توصيات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المؤتمر الدولي الأول لحقوق الإنسان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الخاص</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بأثر التقدم التكنولوجي على حقوق الأفراد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المنعقد في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طهران</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عام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1986</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خرج بجملة من التوصيات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تبرز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خطر الحاسبات الإلكترونية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الحياة الخاصة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ضرورة إيجاد آليات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المستوى الإقليمي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محاربة أجهزة التجسس</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1DD4E1B-9D09-B595-9746-683E4663B26A}"/>
              </a:ext>
            </a:extLst>
          </p:cNvPr>
          <p:cNvPicPr>
            <a:picLocks noChangeAspect="1"/>
          </p:cNvPicPr>
          <p:nvPr/>
        </p:nvPicPr>
        <p:blipFill>
          <a:blip r:embed="rId3"/>
          <a:stretch>
            <a:fillRect/>
          </a:stretch>
        </p:blipFill>
        <p:spPr>
          <a:xfrm>
            <a:off x="7772400" y="2743201"/>
            <a:ext cx="2166730" cy="200690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66010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08171" y="2401640"/>
            <a:ext cx="5814060" cy="2739211"/>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أما على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مستوى الإقليم العربي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فلقد انعقدت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العديد من المؤتمرات الدولية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اهتمت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بمكافحة الجرائم المعلوماتية،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ومنها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انتهاك حق الخصوصية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أبرزها:</a:t>
            </a:r>
          </a:p>
          <a:p>
            <a:pPr algn="just" rtl="1"/>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الحق في الخصوصية الرقمية">
            <a:extLst>
              <a:ext uri="{FF2B5EF4-FFF2-40B4-BE49-F238E27FC236}">
                <a16:creationId xmlns:a16="http://schemas.microsoft.com/office/drawing/2014/main" id="{FCB0461E-DD21-3B1E-B2AE-289A67871F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4161" y="2793484"/>
            <a:ext cx="2089673" cy="18163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742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0938" y="2251140"/>
            <a:ext cx="5843592"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المؤتمر الدولي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لأمن المعلومات الإليكترونية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المنعقد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بمسقط</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سنة 2005.</a:t>
            </a:r>
          </a:p>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المؤتمر الدولي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الأول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لمكافحة جرائم تقنية المعلومات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المنعقد </a:t>
            </a:r>
            <a:r>
              <a:rPr lang="ar-EG" sz="3600"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بالشارقة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بالإمارات العربية المتحدة سنة 2006.</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العصر الرقمي: هل خصوصيتنا مهدَّدة؟ | OHCHR">
            <a:extLst>
              <a:ext uri="{FF2B5EF4-FFF2-40B4-BE49-F238E27FC236}">
                <a16:creationId xmlns:a16="http://schemas.microsoft.com/office/drawing/2014/main" id="{68A71C88-D709-F4B8-0E29-D44FD0A11D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62075" y="2852530"/>
            <a:ext cx="2147679" cy="192239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909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43401" y="1970153"/>
            <a:ext cx="5728681" cy="3539430"/>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ثانيًا: </a:t>
            </a:r>
            <a:r>
              <a:rPr lang="ar-EG" sz="3200"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حق الخصوصية في ظل الاتفاقيات الدولية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تعتبر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الاتفاقيات الدولية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ذات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دور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مهم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مسألة التنسيق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بين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المختلفة للدول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المهم بيان أبرز صور التعاون الدولي في مجال حماية حق الخصوصية في المجال الرقمي من الاعتداءات الإليكترونية.</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الخصوصية وتكنولوجيا المعلومات (موسوعة ستانفورد للفلسفة) • مجلة حكمة">
            <a:extLst>
              <a:ext uri="{FF2B5EF4-FFF2-40B4-BE49-F238E27FC236}">
                <a16:creationId xmlns:a16="http://schemas.microsoft.com/office/drawing/2014/main" id="{A679A794-6CF7-D641-ABD4-FD7D4B71F7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766522"/>
            <a:ext cx="2156791" cy="19045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5782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44028" y="1785419"/>
            <a:ext cx="5655035"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الاتفاقية الأوروبية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لحماية الأفراد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 المعالجة الآلية للبيانات الشخصية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جاءت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الاتفاقية الأوروبية لحماية الأفراد فيما يتعلق بالمعالجة الآلية للبيانات الشخصية رقم 108 المنعقدة في 28 يناير 1981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ظل الانفتاح الواسع للإنترنت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أتاح التبادل الواسع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لمختلف أنماط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خلق بيئة للاستثمار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الأعمال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فيما يعرف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بالأسواق الافتراضية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بيئة الأعمال الإلكترونية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استراتيجية أمن المعلومات والتكنولوجيا الحديثة والأمن الوطني للدولة - المعهد  المصري للدراسات">
            <a:extLst>
              <a:ext uri="{FF2B5EF4-FFF2-40B4-BE49-F238E27FC236}">
                <a16:creationId xmlns:a16="http://schemas.microsoft.com/office/drawing/2014/main" id="{DE0FF4A4-673C-537F-7BEE-93FE6F90E2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2822" y="2852262"/>
            <a:ext cx="2164702" cy="17594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29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2555" y="2517746"/>
            <a:ext cx="5599925" cy="2308324"/>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ولقد</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كفلت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الاتفاقية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ضمان حقوق الفرد</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بغض النظر عن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الجنسية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الإقامة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واحترامها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مواجهة الاستخدام الآلي للمعلومات ذات الطابع الشخصي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10 tips to protect your privacy online | Kaspersky official blog">
            <a:extLst>
              <a:ext uri="{FF2B5EF4-FFF2-40B4-BE49-F238E27FC236}">
                <a16:creationId xmlns:a16="http://schemas.microsoft.com/office/drawing/2014/main" id="{5C5577FE-B41B-7647-EC95-DADA801636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0026" y="2789056"/>
            <a:ext cx="2237510" cy="20071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836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193067"/>
            <a:ext cx="5874024" cy="3046988"/>
          </a:xfrm>
          <a:prstGeom prst="rect">
            <a:avLst/>
          </a:prstGeom>
          <a:noFill/>
        </p:spPr>
        <p:txBody>
          <a:bodyPr wrap="square" rtlCol="0">
            <a:spAutoFit/>
          </a:bodyPr>
          <a:lstStyle/>
          <a:p>
            <a:pPr lvl="1"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اتفاقية بودابست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لسنة 2001 المتعلقة بالإجرام المعلوماتي: تُعد هذه الاتفاقية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أول اتفاقية ذات طابع دولي يتبناها المجلس الأوروبي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هذا المجال، بحيث ضمت العديد من الدول الأوروبية وغير الأوروبية، وقد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دخلت حيز التنفيذ في سنة 2004</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9009FD1-AC18-52CC-2E02-6327E4B68114}"/>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Data Privacy Day 2020: Tips to Keeping Your Information Safe | GPC">
            <a:extLst>
              <a:ext uri="{FF2B5EF4-FFF2-40B4-BE49-F238E27FC236}">
                <a16:creationId xmlns:a16="http://schemas.microsoft.com/office/drawing/2014/main" id="{DDEC5B6B-E6A5-6ECB-5447-EC6BCA2EBD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0304" y="2641106"/>
            <a:ext cx="2523309" cy="22385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2145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693392"/>
            <a:ext cx="8342297"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الاتفاقية العربية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لمكافحة جرائم تقنية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لسنة 2010: تبنت جامعة الدول العربية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أول اتفاقية عربية لمكافحة جرائم تقنية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يناير 2010، وجاءت الاتفاقية في إطار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تعزيز التعاون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دعم الدول العربية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لبعضها البعض في مجال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مكافحة تقنية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سارت الاتفاقية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نهج الاتفاقية العالمية بودابست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 إقرارها في الفصل الأول بالهدف من الاتفاقية المتمثل في تعزيز التعاون والدعم بين الدول العربية في مجال مكافحة جرائم تقنية المعلومات، لدرء أخطار هذه الجرائم وحفاظًا على أمن الدول العربية في هذا المجال.</a:t>
            </a:r>
            <a:endParaRPr lang="en-US" sz="32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2159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44009" y="1660884"/>
            <a:ext cx="580445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أقرت الاتفاقية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التزام الأطراف بتجريم شتى أساليب الاعتداء</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حقوق الأفراد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المجال 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المنصوص عليها الفصل الثاني منها والمعنون "بالتجريم"، والذي ركزت فيه على تجريم الدخول غير المشروع وكذا الاعتراض غير القانوني للبيانات الشخصية والاعتداء على سالمتها، لتأتي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نص المادة 14</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منها وتنص بشكل مباشر على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تجريم الاعتداء على حرمة الحياة الخاصة بواسطة تقنية المعلومات.</a:t>
            </a:r>
            <a:endPar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10 Ways To Protect Your Privacy And Identity On A Windows Computer">
            <a:extLst>
              <a:ext uri="{FF2B5EF4-FFF2-40B4-BE49-F238E27FC236}">
                <a16:creationId xmlns:a16="http://schemas.microsoft.com/office/drawing/2014/main" id="{3C84A026-3A58-69F4-7E56-D09E6F8F1F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6220" y="2557207"/>
            <a:ext cx="2358059" cy="21122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4198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الحق في الخصوصية في ظل حماية القانون الدولي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السادسة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14380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0325" y="1863228"/>
            <a:ext cx="590384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يوفر القانون الـدولي لحقـوق الإنسان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الإطار العالمي الذي يجب أن يُقيَّم على ضوئه أي تـدخل في حقـوق الخـصوصية الفردية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وتنص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المادة ١٢</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الإعلان العالمي لحقوق الإنسان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أنه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يُعرض أحد لتدخل تعسفي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حياته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أسرته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مسكنه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مراسلاته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لحملات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شرفه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سمعتـه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ولكل شخص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حماية القانون من مثل هذا التدخل أو تلـك الحمـلات.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Possible solutions to protect individuals' privacy that companies can  (must) implement.">
            <a:extLst>
              <a:ext uri="{FF2B5EF4-FFF2-40B4-BE49-F238E27FC236}">
                <a16:creationId xmlns:a16="http://schemas.microsoft.com/office/drawing/2014/main" id="{F94F1E81-CE76-8DF9-9DC5-96D79BCA4F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1550" y="2873368"/>
            <a:ext cx="2153701" cy="163126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9542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054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29379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659123" y="2488669"/>
            <a:ext cx="5297748" cy="240065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وتنص الفقرة ٢ 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المادة ١٧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العهد الدولي الخاص بالحقوق المدنية والـسياسية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صراحة على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لكل شخص الحق في أن يحميه القانون من التدخل غير القانوني أو التعسفي في خصوصيته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70485"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01655"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1" y="603767"/>
            <a:ext cx="9092262"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New Privacy Protection Agency needs more time to develop regulations -  CalMatters">
            <a:extLst>
              <a:ext uri="{FF2B5EF4-FFF2-40B4-BE49-F238E27FC236}">
                <a16:creationId xmlns:a16="http://schemas.microsoft.com/office/drawing/2014/main" id="{AAEE77C5-6B2C-0EA8-CFED-618E569D6A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8921" y="2681624"/>
            <a:ext cx="2302401" cy="20147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44039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08470" y="2432649"/>
            <a:ext cx="5874478" cy="240065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يعني ذلك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وجوب تطبيق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أي برنامج لمراقبة الاتصالات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أساس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قـانون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يكون بإمكان الجمهور أن يصل إليه، ويجب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يتوافق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هذا القـانون بـدوره مـع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النظـام الدستوري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الخاص بالدولة ومع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الدولي لحقوق الإنسان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Regional comparison of data privacy laws | Asia Business Law Journal">
            <a:extLst>
              <a:ext uri="{FF2B5EF4-FFF2-40B4-BE49-F238E27FC236}">
                <a16:creationId xmlns:a16="http://schemas.microsoft.com/office/drawing/2014/main" id="{BEAD546A-C41F-3C34-50C9-CCFAB514A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03707" y="2524538"/>
            <a:ext cx="2202346" cy="200273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67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2439" y="1830001"/>
            <a:ext cx="5541511"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وبالتالي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يشترط القانون الدولي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تضع الدول قوانين في هذا الشأن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شريطة أن تكون</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دقيقة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بما يكفي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لتمكين الشخص</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المتـأثر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مـن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تنظيم تصرفاته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وتكون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واضحة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التوعية بالآثار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يمكن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تترتب عن عمل معين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كما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يجب</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تضمن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أي تدخل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الحق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العائلة أو السكن أو المراسلات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جائز</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بموجب القانون وتحت ظروف مُحددة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Hard times ahead for the use of Google Analytics &amp; Co.?">
            <a:extLst>
              <a:ext uri="{FF2B5EF4-FFF2-40B4-BE49-F238E27FC236}">
                <a16:creationId xmlns:a16="http://schemas.microsoft.com/office/drawing/2014/main" id="{A994570E-3B2E-27F6-E190-5898CBB53A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2409" y="2812180"/>
            <a:ext cx="2027168" cy="17536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9429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08470" y="1846247"/>
            <a:ext cx="5874478"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ما يعني أن هذه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القوانين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الضروري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تتوافر بها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شروط</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يمكن أن يصل إليها عامة الجمهور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 تتضمن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أحكاماً تـضمن أن عمليـات جمـع البيانات والوصول إليها واستخدامها مصممة لأهداف مشروعة محددة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(ج)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دقيقة بما يكفي وتحدد بالتفصيل الظروف الدقيقة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يمكن السماح فيها بأي تدخل مـن هـذ ا النـوع، (د) تنص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ضمانات فعالة ضـد التجاوزات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descr="Data, information, lock, privacy, protection, safety, security icon -  Download on Iconfinder">
            <a:extLst>
              <a:ext uri="{FF2B5EF4-FFF2-40B4-BE49-F238E27FC236}">
                <a16:creationId xmlns:a16="http://schemas.microsoft.com/office/drawing/2014/main" id="{3192D48C-54F8-CFA2-BE66-1BDB02909F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1183" y="2872409"/>
            <a:ext cx="2163417" cy="1772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5026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242389" y="4939748"/>
            <a:ext cx="4640688"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حق الخصوصية في العالم الرقمي في ظل التشريعات الغربية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السادسة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9840" y="2446720"/>
            <a:ext cx="5798713"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عمل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 الفرنسي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التصدي لجرائم انتهاك الخصوصية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المجال المعلوماتي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بعد إصدار جملة من التشريعات التي تبناها في مجال نظم المعالجة الآلية للمعلومات والتي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مرت على مرحلتين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2" name="Picture 2" descr="Lock icon media network data protection concept Vector Image">
            <a:extLst>
              <a:ext uri="{FF2B5EF4-FFF2-40B4-BE49-F238E27FC236}">
                <a16:creationId xmlns:a16="http://schemas.microsoft.com/office/drawing/2014/main" id="{3A4AD917-4727-83DA-EB6C-FA22A61D26D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8605"/>
          <a:stretch/>
        </p:blipFill>
        <p:spPr bwMode="auto">
          <a:xfrm>
            <a:off x="7937331" y="2773017"/>
            <a:ext cx="2031617" cy="19580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306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5103" y="1849782"/>
            <a:ext cx="6136186"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بموجب القانون رقم 78-17 الصادر في 1978/10/06 الخاص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بحماية البيانات الاسمية للمواطنين في مواجهة نظم المعالجة الآلية للمعلومات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الثاني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القانون رقم 88-19 الصادر في 88/01/05 بشأن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جرائم الغش المعلوماتي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ولقد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حرص المشرع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كلا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القانونين على النص على الحلول المناسبة لمواجهة الجرائم الناشئة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الحاسبات الإلكترونية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وخطورتها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الحياة الخاصة والحريات العامة والفردية.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6" name="Picture 2" descr="Data protection. Personal data security concept on virtual screen.  Protected folder icon. Cyber security. Internet privacy and safety.  Wireframe hand touching digital interface. Vector illustration. 5419403  Vector Art at Vecteezy">
            <a:extLst>
              <a:ext uri="{FF2B5EF4-FFF2-40B4-BE49-F238E27FC236}">
                <a16:creationId xmlns:a16="http://schemas.microsoft.com/office/drawing/2014/main" id="{B54DE96A-2866-388E-5965-A2C9810327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833"/>
          <a:stretch/>
        </p:blipFill>
        <p:spPr bwMode="auto">
          <a:xfrm>
            <a:off x="1685067" y="2862470"/>
            <a:ext cx="2074392" cy="17236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08100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2372" y="1545191"/>
            <a:ext cx="5431351"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حرص المشرع الفرنسي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مواصلة مكافحة الاعتداءات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الواقعة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إطار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العقابية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كرس جملة من المواد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بموجب قانون العقوبات الجديد رقم 684-92 الصادر في 1992/07/22 والذي دخل حيز التنفيذ ابتداءا من 1994/03/01، وتضمن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أحكامًا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جديدة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لمواجهة ظاهرة الإجرام المعلوماتي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تحت عنوان :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الاعتداء على نظم المعالجة الآلية للمعلومات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0" name="Picture 2" descr="Data privacy protection - Free Stock Illustrations | Creazilla">
            <a:extLst>
              <a:ext uri="{FF2B5EF4-FFF2-40B4-BE49-F238E27FC236}">
                <a16:creationId xmlns:a16="http://schemas.microsoft.com/office/drawing/2014/main" id="{8CE0E776-C868-DEB8-F229-A55BEA68B2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2755" y="2842591"/>
            <a:ext cx="2385391" cy="191825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14518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2979" y="1893058"/>
            <a:ext cx="5675780"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جرم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المشرع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أفعال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المساس بالحق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حرمة الحياة الخاصة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تحت عنوان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الاعتداء على الحياة الشخصية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فنجده خطى خطوة سباقة في مجال حماية الحياة الخاصة من خلال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توفير آليات الحماية الوقائية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تهدف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منع الاعتداء على الحق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بالإضافة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الحماية العلاجية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وعلى رأسها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الضحايا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وفقًا لدعاوى التعويض.</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4" name="Picture 2" descr="Data Privacy Day: Three ways to keep consumer data secure - Thales blog">
            <a:extLst>
              <a:ext uri="{FF2B5EF4-FFF2-40B4-BE49-F238E27FC236}">
                <a16:creationId xmlns:a16="http://schemas.microsoft.com/office/drawing/2014/main" id="{FF0FE4D3-1C5F-1147-8C4E-20D5926047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45311" y="2743199"/>
            <a:ext cx="2429734" cy="19983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1289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51239"/>
            <a:ext cx="5803669" cy="4031873"/>
          </a:xfrm>
          <a:prstGeom prst="rect">
            <a:avLst/>
          </a:prstGeom>
          <a:noFill/>
        </p:spPr>
        <p:txBody>
          <a:bodyPr wrap="square" rtlCol="0">
            <a:spAutoFit/>
          </a:bodyPr>
          <a:lstStyle/>
          <a:p>
            <a:pPr algn="just" rtl="1"/>
            <a:r>
              <a:rPr lang="ar-EG" sz="2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أما على المستوى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الأنجلوسكسونية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فلقد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حذت حذو</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اللاتينية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مجال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مكافحة الاعتداء</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الخصوصية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أصدر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المشرع الإنجليزي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حماية البيانات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منذ 1984 الذي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حث على تأمين الحصول على البيانات الشخصية المخزنة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لأغراض المعالجة بأسلوب صحيح ولتحقيق أغراض مشروعة.</a:t>
            </a:r>
            <a:endParaRPr lang="en-US"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descr="Fundamentals of Data Privacy Data Protection and Data Security - EWSolutions">
            <a:extLst>
              <a:ext uri="{FF2B5EF4-FFF2-40B4-BE49-F238E27FC236}">
                <a16:creationId xmlns:a16="http://schemas.microsoft.com/office/drawing/2014/main" id="{A1D2C3BF-3964-3EFB-46C9-5173B63E5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157" y="2792896"/>
            <a:ext cx="2219739" cy="198688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911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70086" y="2377401"/>
            <a:ext cx="5803669" cy="2554545"/>
          </a:xfrm>
          <a:prstGeom prst="rect">
            <a:avLst/>
          </a:prstGeom>
          <a:noFill/>
        </p:spPr>
        <p:txBody>
          <a:bodyPr wrap="square" rtlCol="0">
            <a:spAutoFit/>
          </a:bodyPr>
          <a:lstStyle/>
          <a:p>
            <a:pPr algn="just" rtl="1"/>
            <a:r>
              <a:rPr lang="ar-EG" sz="2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وكذا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المشرع الأمريكي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سعى إلى تكريس</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الحماية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وفق جملة من الإصدارات التشريعية على رأسها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الخصوصية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سنة 1974 بحيث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قرر من خلاله الكثير من الضمانات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مواجهة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المخاطر التي تتعرض لها بنوك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2" name="Picture 2" descr="Why the CMA doesn't want lawmakers to follow the example of GDPR » Media in  Canada">
            <a:extLst>
              <a:ext uri="{FF2B5EF4-FFF2-40B4-BE49-F238E27FC236}">
                <a16:creationId xmlns:a16="http://schemas.microsoft.com/office/drawing/2014/main" id="{E29F10B0-9526-207F-90D2-108279E4C5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6217" y="2603610"/>
            <a:ext cx="2259898" cy="21021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3735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287947"/>
            <a:ext cx="5803669" cy="2862322"/>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وكذا نجد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القضاء الأمريكي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قد تأثر بجملة التعديلات الدستورية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فأعطى</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للمحاكم مساحة واسعة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لتفسير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نصوص الدستور</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نطاق حماية الحقوق والحريات وبالأخص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الخصوصية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44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نصائح عن الخصوصية على الإنترنت | SafeSpace">
            <a:extLst>
              <a:ext uri="{FF2B5EF4-FFF2-40B4-BE49-F238E27FC236}">
                <a16:creationId xmlns:a16="http://schemas.microsoft.com/office/drawing/2014/main" id="{B5CBD861-5D62-1BFA-2CDA-C013DAB0DF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1361" y="2673626"/>
            <a:ext cx="2247040" cy="19977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3051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1200329"/>
          </a:xfrm>
          <a:prstGeom prst="rect">
            <a:avLst/>
          </a:prstGeom>
          <a:noFill/>
        </p:spPr>
        <p:txBody>
          <a:bodyPr wrap="square" rtlCol="0">
            <a:spAutoFit/>
          </a:bodyPr>
          <a:lstStyle/>
          <a:p>
            <a:pPr algn="ctr"/>
            <a:r>
              <a:rPr lang="ar-SA" sz="3600" b="1" dirty="0">
                <a:solidFill>
                  <a:schemeClr val="bg1"/>
                </a:solidFill>
                <a:latin typeface="Sakkal Majalla" panose="02000000000000000000" pitchFamily="2" charset="-78"/>
                <a:cs typeface="Sakkal Majalla" panose="02000000000000000000" pitchFamily="2" charset="-78"/>
              </a:rPr>
              <a:t>حماية الحق في الخصوصية في إطار التشريعات العربية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السادسة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1713403"/>
            <a:ext cx="5664688" cy="3970318"/>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لقد عملت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العديد</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 العربية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التصدي لجريمة الاعتداء</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الخصوصية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اكتفت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غالبية التشريعات محاولة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تطويع</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النصوص العقابية التقليدية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الأنماط المستحدثة من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الجرائم المعلوماتية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وعلى رأسها انتهاك حق الخصوصية.</a:t>
            </a:r>
            <a:endParaRPr lang="en-US" sz="36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Premium Vector | Data protection information protection web security  shields on computer screen">
            <a:extLst>
              <a:ext uri="{FF2B5EF4-FFF2-40B4-BE49-F238E27FC236}">
                <a16:creationId xmlns:a16="http://schemas.microsoft.com/office/drawing/2014/main" id="{1175B882-82A7-DB8F-477B-9E73E08B24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4614" y="2832653"/>
            <a:ext cx="2296990" cy="2024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833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71546" y="1673061"/>
            <a:ext cx="5615608" cy="4031873"/>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إلا أنه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بالمقابل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سعت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بعض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التشريعات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الأخرى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خطو خطوات واسعة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مجال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مكافحة الجريمة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الواقعة على هذا الحق،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بإصدار تشريعات خاصة بحماية البيانات المعالجة آليًا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تخصيص قوانين لمحاربة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جرائم تقنية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وإعطاء مساحة لمسألة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الحماية الجنائية ضد الاعتداءات على الحق في الخصوصية في المجال 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2" descr="Pin on обычная">
            <a:extLst>
              <a:ext uri="{FF2B5EF4-FFF2-40B4-BE49-F238E27FC236}">
                <a16:creationId xmlns:a16="http://schemas.microsoft.com/office/drawing/2014/main" id="{B018D923-2BE7-50C7-5D65-D9AD31521A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3734" y="2653748"/>
            <a:ext cx="2368826" cy="21865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0768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04945" y="2377658"/>
            <a:ext cx="4994030" cy="2554545"/>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فلقد أصدر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المشرع السعودي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قانون مكافحة الجرائم المعلوماتية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لسنة 2007 وتضمن القانون جملة من المواد تتعلق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بحماية البيانات الشخصية المعالجة آليًا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74" name="Picture 2" descr="Internet Security Clipart Hd PNG, Illustration About Internet Security And  Data Protection, Access, Business, Cloud PNG Image For Free Download">
            <a:extLst>
              <a:ext uri="{FF2B5EF4-FFF2-40B4-BE49-F238E27FC236}">
                <a16:creationId xmlns:a16="http://schemas.microsoft.com/office/drawing/2014/main" id="{A1E7E6ED-9CDE-D8A1-5881-D2B3BBBA6C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5228" y="2723321"/>
            <a:ext cx="2335696" cy="2062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08740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9593" y="1710989"/>
            <a:ext cx="5619802" cy="3970318"/>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كذا أصدر </a:t>
            </a:r>
            <a:r>
              <a:rPr lang="ar-EG" sz="28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المشرع الإماراتي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المرسوم رقم 5 لسنة 2012 في شأن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مكافحة جرائم تقنية المعلومات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بحيث جرم هذا الأخير في بعض مواده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الأفعال</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تتعلق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بالمساس بالبيانات الشخصية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المعالجة آليًا، بحيث عاقبت مستخدم الشبكة المعلوماتية أو نظام معلومات إليكتروني أو إحدى وسائل تقنية المعلومات في الاعتداء على خصوصية شخص في غير الأحوال المصرح بها قانونًا، إما عن طريق الاعتراض أو التسجيل أو نشر صور أو بيانات شخصية.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698" name="Picture 2" descr="Internet Cloud Computing Vector Hd Images, Computer Internet Lock Security  Blue Icon On Abstract Cloud B, Computer Icons, Cloud Icons, Internet Icons  PNG Image For Free Download">
            <a:extLst>
              <a:ext uri="{FF2B5EF4-FFF2-40B4-BE49-F238E27FC236}">
                <a16:creationId xmlns:a16="http://schemas.microsoft.com/office/drawing/2014/main" id="{D0057E2E-44C2-60F5-60C6-274CB4EFD1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9373" y="2812774"/>
            <a:ext cx="2047461" cy="1875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3731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3035" y="2129198"/>
            <a:ext cx="5619802" cy="3046988"/>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أصدر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المشرع البحريني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رقم 60 لسنة 2014 في شان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جرائم تقنية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وتضمن القانون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تجريم عدة صور للاعتداء على حق الخصوصية،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وخاصة في إطار إساءة استخدام البيانات الشخصية للأفراد بقصد التشهير والابتزاز.</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22" name="Picture 2" descr="Privacy Protection Vector Art &amp; Graphics | freevector.com">
            <a:extLst>
              <a:ext uri="{FF2B5EF4-FFF2-40B4-BE49-F238E27FC236}">
                <a16:creationId xmlns:a16="http://schemas.microsoft.com/office/drawing/2014/main" id="{EA00A9B9-3587-0F4A-070B-1C76FF917A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1740" y="2683566"/>
            <a:ext cx="2300495" cy="1934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2187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24612" y="1770315"/>
            <a:ext cx="561980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وتناول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الدستور المصري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مفهوم الحق في الخصوصية في أكثر من موضع، حيث يستعرض الجوانب المُتعلقة،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بخصوصية مُستخدمي وسائل الاتصال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جانب، كما يتحدث أيضًا من خلال بعض النصوص المُتفرقة حول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الضمانات المُتعلقة بالإجراءات الواجب اتباعاها أثناء تفتيش الأفراد والمنازل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وعلاقتها بحُرمة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الحياة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وما يرتبط بذلك من ضوابط وإجراءات من جانب آخر.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746" name="Picture 2" descr="Norton online privacy protection: Online privacy solutions">
            <a:extLst>
              <a:ext uri="{FF2B5EF4-FFF2-40B4-BE49-F238E27FC236}">
                <a16:creationId xmlns:a16="http://schemas.microsoft.com/office/drawing/2014/main" id="{9437C443-DEDF-5015-5FCB-9A8E5958F9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2163" y="2749984"/>
            <a:ext cx="2323461" cy="18461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2539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82546" y="1803607"/>
            <a:ext cx="5619802"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بالإضافة إلى وجود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نص</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خاص</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يتعلق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بُسبل التعويض والإنصاف عن الضرر المُترتب على الاعتداء على الحياة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وقد خصص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الدستور المصري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الصادر عام 2014 نص المادة 57 منه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لسرد صور حماية الحق في 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مجال الاتصالات وتُعتبر الفقرة الأولى من هذا النص امتدادًا للمادة 45 من دستور مصر الدائم الصادر في عام 1971، والذي تم العمل به لمدة تقارب الأربعين عامًا.</a:t>
            </a:r>
            <a:endPar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2770" name="Picture 2" descr="Which U.S. States Best Protect Privacy Online? | 2019-10-28 | Security  Magazine">
            <a:extLst>
              <a:ext uri="{FF2B5EF4-FFF2-40B4-BE49-F238E27FC236}">
                <a16:creationId xmlns:a16="http://schemas.microsoft.com/office/drawing/2014/main" id="{F7CF91FB-1960-6C8D-6E40-73B6782CF8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9933" y="2704797"/>
            <a:ext cx="2248332" cy="19832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6849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2027004"/>
            <a:ext cx="5387009"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حاولت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تونس</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تنظيم مجال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المعالجة الآلية للبيانات الشخصية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بعد شعورها بخطورة الاستخدامات الجديدة لتكنولوجيا المعلومات وتطورها وتأثيرها على مختلف المجالات بما فيها تأثيرها على حقوق وحريات الأفراد، فأصدرت </a:t>
            </a:r>
            <a:r>
              <a:rPr lang="ar-EG" sz="3000"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الأساسي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عدد 63 لسنة 2004 المتعلق "</a:t>
            </a:r>
            <a:r>
              <a:rPr lang="ar-EG" sz="3000" dirty="0">
                <a:solidFill>
                  <a:srgbClr val="4472C4"/>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بحماية  المعطيات الشخصية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06A2417-0548-FF74-10AD-CE9B88D6E54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794" name="Picture 2" descr="What Is the Difference Between Security and Privacy?">
            <a:extLst>
              <a:ext uri="{FF2B5EF4-FFF2-40B4-BE49-F238E27FC236}">
                <a16:creationId xmlns:a16="http://schemas.microsoft.com/office/drawing/2014/main" id="{F66C4FAD-F0A6-4243-EAF1-09363F819C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498" y="2726868"/>
            <a:ext cx="2326378" cy="19242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25250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048" y="1822599"/>
            <a:ext cx="5770108"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وتأثرت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الجزائر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كذلك على غرار الدول الأخرى بما أفرزته الثورة المعلوماتية، مما دفع المشرع الجزائري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تعديل قانون العقوبات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وذلك لمواجهة الأشكال المستحدثة من الإجرام، وكان بموجب القانون رقم 04 ـ 15 والصادر في العاشر من نوفمبر عام 2004، والمتضمن لقانون العقوبات، والذي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أفرد القسم "السابع مكرر" منه تحت عنوان: " المساس بأنظمة المعالجة الآلية للمعطيات"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818" name="Picture 2" descr="Data Security Clipart Transparent PNG Hd, Global Data Security Personal Data  Security Cyber Data Security Online Concept Illustration Internet Security  Or Information Privacy, Protection Idea Software Access Data As  Confidential Abstract Hi">
            <a:extLst>
              <a:ext uri="{FF2B5EF4-FFF2-40B4-BE49-F238E27FC236}">
                <a16:creationId xmlns:a16="http://schemas.microsoft.com/office/drawing/2014/main" id="{5A2D2B0E-9D64-A35A-04ED-51075E7237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7551" y="2773019"/>
            <a:ext cx="2321170" cy="1918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297986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919283"/>
            <a:ext cx="5659951"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والملاحظ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المشرع الجزائري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يكتف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بالحماية الجزائية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تعدى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ذلك إلى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توفير حماية إجرائية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استحداث اجراءات التحقيق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تتفق وطبيعة الجريمة المعلوماتية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فسن قانون رقم 09 ـ 04 لعام 2009 والمتضمن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القواعد الخاصة للوقاية من الجرائم المتصلة بتكنولوجيا الإعلام والاتصال ومكافحتها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842" name="Picture 2" descr="Privacy Protection - Huawei">
            <a:extLst>
              <a:ext uri="{FF2B5EF4-FFF2-40B4-BE49-F238E27FC236}">
                <a16:creationId xmlns:a16="http://schemas.microsoft.com/office/drawing/2014/main" id="{C79F5F36-E458-5BA2-1935-4209AADB2F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2524" y="2760593"/>
            <a:ext cx="2204416" cy="17145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8616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677479" y="2832394"/>
            <a:ext cx="7275441" cy="2308324"/>
          </a:xfrm>
          <a:prstGeom prst="rect">
            <a:avLst/>
          </a:prstGeom>
          <a:noFill/>
        </p:spPr>
        <p:txBody>
          <a:bodyPr wrap="square" rtlCol="0">
            <a:spAutoFit/>
          </a:bodyPr>
          <a:lstStyle/>
          <a:p>
            <a:pPr algn="ct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آليات حماية الحق في الخصوصية في العالم الرقمي </a:t>
            </a:r>
          </a:p>
          <a:p>
            <a:pPr algn="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الحق في الخصوصية في ظل الحماية الدولية.</a:t>
            </a:r>
          </a:p>
          <a:p>
            <a:pPr algn="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الحق في الخصوصية في ظل حماية القانون الدولي.</a:t>
            </a:r>
          </a:p>
          <a:p>
            <a:pPr algn="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حق الخصوصية في العالم الرقمي في ظل التشريعات الغربية.</a:t>
            </a:r>
          </a:p>
          <a:p>
            <a:pPr algn="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حماية الحق في الخصوصية في إطار التشريعات العربية.</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898768"/>
            <a:ext cx="4493451"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السادسة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Microsoft Lists: What They Are &amp; How To Add Them To Microsoft Teams">
            <a:extLst>
              <a:ext uri="{FF2B5EF4-FFF2-40B4-BE49-F238E27FC236}">
                <a16:creationId xmlns:a16="http://schemas.microsoft.com/office/drawing/2014/main" id="{98EAA425-18C4-C4F0-8E63-6CF8B491A0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9590" y="2991680"/>
            <a:ext cx="2605709" cy="2142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459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7580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693406" y="5945200"/>
            <a:ext cx="2591928" cy="707886"/>
          </a:xfrm>
          <a:prstGeom prst="rect">
            <a:avLst/>
          </a:prstGeom>
          <a:noFill/>
        </p:spPr>
        <p:txBody>
          <a:bodyPr wrap="square" rtlCol="0">
            <a:spAutoFit/>
          </a:bodyPr>
          <a:lstStyle/>
          <a:p>
            <a:r>
              <a:rPr lang="en-US" sz="4000" b="1" dirty="0">
                <a:solidFill>
                  <a:schemeClr val="bg1"/>
                </a:solidFill>
                <a:effectLst>
                  <a:outerShdw blurRad="38100" dist="38100" dir="2700000" algn="tl">
                    <a:srgbClr val="000000">
                      <a:alpha val="43137"/>
                    </a:srgbClr>
                  </a:outerShdw>
                </a:effectLst>
                <a:latin typeface="Maiandra GD" panose="020E0502030308020204" pitchFamily="34"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السادسة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2920" y="4832369"/>
            <a:ext cx="123303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 131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17366</TotalTime>
  <Words>2188</Words>
  <Application>Microsoft Office PowerPoint</Application>
  <PresentationFormat>Widescreen</PresentationFormat>
  <Paragraphs>139</Paragraphs>
  <Slides>45</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Arial</vt:lpstr>
      <vt:lpstr>Calibri</vt:lpstr>
      <vt:lpstr>Calibri Light</vt:lpstr>
      <vt:lpstr>Maiandra GD</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 tawfeeq</cp:lastModifiedBy>
  <cp:revision>42</cp:revision>
  <dcterms:created xsi:type="dcterms:W3CDTF">2023-04-29T09:08:23Z</dcterms:created>
  <dcterms:modified xsi:type="dcterms:W3CDTF">2023-11-05T22:03:13Z</dcterms:modified>
</cp:coreProperties>
</file>