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notesSlides/notesSlide29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5.xml" ContentType="application/vnd.openxmlformats-officedocument.presentationml.notesSlide+xml"/>
  <Override PartName="/ppt/notesSlides/notesSlide37.xml" ContentType="application/vnd.openxmlformats-officedocument.presentationml.notesSlid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6" r:id="rId39"/>
    <p:sldId id="293" r:id="rId40"/>
    <p:sldId id="295" r:id="rId41"/>
  </p:sldIdLst>
  <p:sldSz cx="12192000" cy="6858000"/>
  <p:notesSz cx="6858000" cy="9144000"/>
  <p:defaultTextStyle>
    <a:defPPr>
      <a:defRPr lang="en-L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1"/>
    <p:restoredTop sz="85787"/>
  </p:normalViewPr>
  <p:slideViewPr>
    <p:cSldViewPr snapToGrid="0">
      <p:cViewPr varScale="1">
        <p:scale>
          <a:sx n="101" d="100"/>
          <a:sy n="101" d="100"/>
        </p:scale>
        <p:origin x="9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168CA0-B016-702A-23A6-1A37DEE891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D1A3F3-78E0-9C7F-6E02-2189CD6B8B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EE5489-2EBE-6139-F96F-72DD43C7FE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CBD98F-4E87-D717-81F0-5EC32846038C}"/>
              </a:ext>
            </a:extLst>
          </p:cNvPr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3531244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BFCB9-3150-47EC-8852-A0201FE971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buNone/>
              <a:defRPr sz="60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E49DD9-9818-4BAE-B42D-2947D76701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CD2301-2ED1-4302-9127-246CAB1A2E6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BBBF4B-12FB-46D7-A080-27EE1708CF8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8C4F66-A71A-4211-962B-32E274FE109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B31A3-4DCA-4F94-954D-CF033E2FA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7D8AD-FF3F-4055-8384-BEDF6BA21E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215C40-B59F-400D-A703-1AC6D341179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3E673-56AD-4B5B-9160-4AAAFB5484A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03F29-AC67-43B9-9EE3-6DA42F734E1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8EDD6-C06A-415F-9C88-3BBA9B6DC0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buNone/>
              <a:defRPr sz="60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33FFD6-30FE-4140-B4E8-F663FF1ED6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C51183-927A-44DB-A50C-5356ACA40EC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AABB7-9D69-4C8D-A321-95441E1A6B2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9FFEDC-68CA-4FCB-8372-1208CD5226D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E7276-38BF-424F-95B7-FA9797367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FB5333-B80F-4BF6-A2C1-716AD687B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2B4174-F1A9-4500-8DED-D9D0F47517BF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FB515-2C4B-4ABD-85E3-4142BF27CF4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D7279E-AB35-48B6-B7CB-9CF91E3E2AA1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873ED6-A1AE-4CBC-8BFA-06212C0C0F9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BA2D1-5E9C-4E87-AA35-49BD41779C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B450D1-002A-4AAF-936A-83E23D0D3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0BDA76-F22F-4A7C-8044-2931B4060B67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E94F4E-6330-4C88-9B5C-C9B87FF01878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388BEC-4312-45C6-9AE0-8D9F733936D8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E95E13-153B-4576-81E1-FDC4DA308EE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8EA765-FF47-4E30-9E68-FCDD8013A5A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821058-2C2B-427A-819E-76FF3E0791B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44648-8465-4E4E-BE9F-057A9157F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C0E4B0-A81E-4EE5-A2AC-17251768C1A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590C4B4-64A6-4DB7-87DC-B6FF9E3EA00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60B214-E633-4D61-8179-F27D6A84180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C950F4-DF95-4431-95F4-BC7540181D2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F01163-F113-4323-9EB0-ADB5D0326F9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1B422F-58B7-4DAF-AB33-E81794387DF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26873-BA2C-4E6C-BF17-EDF55084B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buNone/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2E9D26-9F2C-4F46-ACD8-F886C6D32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buNone/>
              <a:defRPr sz="3200"/>
            </a:lvl1pPr>
            <a:lvl2pPr>
              <a:buNone/>
              <a:defRPr sz="2800"/>
            </a:lvl2pPr>
            <a:lvl3pPr>
              <a:buNone/>
              <a:defRPr sz="2400"/>
            </a:lvl3pPr>
            <a:lvl4pPr>
              <a:buNone/>
              <a:defRPr sz="2000"/>
            </a:lvl4pPr>
            <a:lvl5pPr>
              <a:buNone/>
              <a:defRPr sz="2000"/>
            </a:lvl5pPr>
            <a:lvl6pPr>
              <a:buNone/>
              <a:defRPr sz="2000"/>
            </a:lvl6pPr>
            <a:lvl7pPr>
              <a:buNone/>
              <a:defRPr sz="2000"/>
            </a:lvl7pPr>
            <a:lvl8pPr>
              <a:buNone/>
              <a:defRPr sz="2000"/>
            </a:lvl8pPr>
            <a:lvl9pPr>
              <a:buNone/>
              <a:defRPr sz="20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6C0259-0246-4838-8DF2-7270033193D9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2CACFF-8B4C-45BE-A758-C121F3C99C3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3A23D6-2E9A-422C-9387-E0508CED854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75DF64-0FA0-49F1-B090-611301964DD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72877-EE3F-48AF-9EE6-3ECE0FC0B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buNone/>
              <a:defRPr sz="3200"/>
            </a:lvl1pPr>
          </a:lstStyle>
          <a:p>
            <a:r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F78FA3-EBFD-4C4F-868A-696659161A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938583-A3A1-4F85-9DAF-4156DFCAD0AC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1318F6-2D32-49AC-B2E3-1207A29EBD4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A450AA-EFCB-4EB3-BFE2-F9E8D188F2A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D4A5DD-F9CC-4DBA-8929-07FB78A2D86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D9056-3479-4FA4-B199-E8170454B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467235-E584-48FF-B71D-6185F8A356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CE310-4D3A-4AFD-8D27-26E9806591B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B00C83-F0CD-4D47-8B38-34C153B2EFD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03FDD-1642-47ED-AA35-AC0B2E02D5C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CD718E-0491-4EF6-B140-C8E9C7D3C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F4D37B-F4F5-4590-8CF2-8CF4E1659F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A333B-C139-4EA2-A5CC-D642B71D436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9687A9-9C80-4F34-BD67-9F040162A71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63E5D-BB9D-47CB-A09E-281F309E1C4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F7542ADD-394E-41F3-B704-951748884AEE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62E869D-AC2F-4B30-BC13-8B31DA319BC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/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E9FF995F-E6FF-4522-B0E9-637F7514900A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/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EBC4F11-8628-48ED-8668-9E7681AF2AA8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/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6200D1FB-B4D9-49B9-A7F6-C657F12DD8E0}"/>
              </a:ext>
            </a:extLst>
          </p:cNvPr>
          <p:cNvSpPr>
            <a:spLocks noGrp="1"/>
          </p:cNvSpPr>
          <p:nvPr>
            <p:ph type="pic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</a:ln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D53F87AF-2CD9-4FFB-ABFF-5A72D36696E9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/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53DF8-6AD5-4BD3-91F9-A2DC6F553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9CBFD2-322F-4B06-A17E-46CAB614CF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BFC2C-73AD-4B79-A474-008563584BBE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t>11/09/2026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DAE266-080A-460D-928D-6C25AEDEFF5A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9EFC53-5500-4504-BD5D-8A13E646F5F8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91440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9144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DDC1C749-0E42-4F73-9334-0F7969178CEC}"/>
              </a:ext>
            </a:extLst>
          </p:cNvPr>
          <p:cNvSpPr>
            <a:spLocks noGrp="1"/>
          </p:cNvSpPr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1EDFE5B-93C1-4838-B58A-BE7619496401}"/>
              </a:ext>
            </a:extLst>
          </p:cNvPr>
          <p:cNvSpPr>
            <a:spLocks noGrp="1"/>
          </p:cNvSpPr>
          <p:nvPr/>
        </p:nvSpPr>
        <p:spPr>
          <a:xfrm>
            <a:off x="763270" y="3794125"/>
            <a:ext cx="521652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000">
                <a:latin typeface="Times New Roman"/>
                <a:ea typeface="Times New Roman"/>
                <a:cs typeface="Times New Roman"/>
              </a:rPr>
              <a:t>Prepared by Dr. Sarah Chahine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0523E0B-0CD2-4ED9-8097-F67FADA2B8F0}"/>
              </a:ext>
            </a:extLst>
          </p:cNvPr>
          <p:cNvSpPr>
            <a:spLocks noGrp="1"/>
          </p:cNvSpPr>
          <p:nvPr/>
        </p:nvSpPr>
        <p:spPr>
          <a:xfrm>
            <a:off x="673669" y="2424037"/>
            <a:ext cx="4223079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4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Entrepreneurial </a:t>
            </a:r>
          </a:p>
          <a:p>
            <a:r>
              <a:rPr sz="44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New Ventures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D91779C4-F98D-4BC9-847E-FB1374EAE70F}"/>
              </a:ext>
            </a:extLst>
          </p:cNvPr>
          <p:cNvSpPr>
            <a:spLocks noGrp="1"/>
          </p:cNvSpPr>
          <p:nvPr/>
        </p:nvSpPr>
        <p:spPr>
          <a:xfrm>
            <a:off x="50578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r>
              <a:rPr sz="2800" b="1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Lecture 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44862E0-4A0D-4599-882A-3F8F8AE458B8}"/>
              </a:ext>
            </a:extLst>
          </p:cNvPr>
          <p:cNvSpPr>
            <a:spLocks noGrp="1"/>
          </p:cNvSpPr>
          <p:nvPr/>
        </p:nvSpPr>
        <p:spPr>
          <a:xfrm>
            <a:off x="329269" y="4909930"/>
            <a:ext cx="4223078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000" dirty="0">
                <a:latin typeface="Times New Roman"/>
                <a:ea typeface="Times New Roman"/>
                <a:cs typeface="Times New Roman"/>
              </a:rPr>
              <a:t>ENT 634</a:t>
            </a:r>
          </a:p>
          <a:p>
            <a:r>
              <a:rPr sz="2000" dirty="0">
                <a:latin typeface="Times New Roman"/>
                <a:ea typeface="Times New Roman"/>
                <a:cs typeface="Times New Roman"/>
              </a:rPr>
              <a:t>Recognizing Opportunities and Generating Ideas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BF2D4D3-2508-4C57-838F-2573DCD9E903}"/>
              </a:ext>
            </a:extLst>
          </p:cNvPr>
          <p:cNvSpPr>
            <a:spLocks noGrp="1"/>
          </p:cNvSpPr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5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362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AACE2611-67C4-40D4-86EF-3BBA3F64F585}"/>
              </a:ext>
            </a:extLst>
          </p:cNvPr>
          <p:cNvSpPr>
            <a:spLocks noGrp="1"/>
          </p:cNvSpPr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pic>
        <p:nvPicPr>
          <p:cNvPr id="19" name="Picture Placeholder 4"/>
          <p:cNvPicPr>
            <a:picLocks noGrp="1" noChangeAspect="1"/>
          </p:cNvPicPr>
          <p:nvPr>
            <p:ph type="pic" idx="10"/>
          </p:nvPr>
        </p:nvPicPr>
        <p:blipFill>
          <a:blip r:embed="rId4"/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C54784B-A362-4E86-A35F-725E11497A1C}"/>
              </a:ext>
            </a:extLst>
          </p:cNvPr>
          <p:cNvSpPr>
            <a:spLocks noGrp="1"/>
          </p:cNvSpPr>
          <p:nvPr/>
        </p:nvSpPr>
        <p:spPr>
          <a:xfrm>
            <a:off x="6307898" y="2785710"/>
            <a:ext cx="4223079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4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Entrepreneurial </a:t>
            </a:r>
          </a:p>
          <a:p>
            <a:r>
              <a:rPr sz="44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New Ventures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DD936F-2CD0-4554-8428-A752C131BD3D}"/>
              </a:ext>
            </a:extLst>
          </p:cNvPr>
          <p:cNvSpPr>
            <a:spLocks noGrp="1"/>
          </p:cNvSpPr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r>
              <a:rPr sz="2800" b="1">
                <a:solidFill>
                  <a:schemeClr val="tx1"/>
                </a:solidFill>
                <a:latin typeface="Alexandria"/>
                <a:ea typeface="Alexandria"/>
                <a:cs typeface="Alexandria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17AE91C-F64F-4254-8E7B-28538E880470}"/>
              </a:ext>
            </a:extLst>
          </p:cNvPr>
          <p:cNvSpPr>
            <a:spLocks noGrp="1"/>
          </p:cNvSpPr>
          <p:nvPr/>
        </p:nvSpPr>
        <p:spPr>
          <a:xfrm>
            <a:off x="6370224" y="4802552"/>
            <a:ext cx="3282309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000">
                <a:latin typeface="Times New Roman"/>
                <a:ea typeface="Times New Roman"/>
                <a:cs typeface="Times New Roman"/>
              </a:rPr>
              <a:t>ENT 634</a:t>
            </a:r>
          </a:p>
          <a:p>
            <a:r>
              <a:rPr sz="2000">
                <a:latin typeface="Times New Roman"/>
                <a:ea typeface="Times New Roman"/>
                <a:cs typeface="Times New Roman"/>
              </a:rPr>
              <a:t>Recognizing Opportunities and Generating Ideas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2D597C-7475-4DED-A8BE-8C4AC0163759}"/>
              </a:ext>
            </a:extLst>
          </p:cNvPr>
          <p:cNvSpPr>
            <a:spLocks noGrp="1"/>
          </p:cNvSpPr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Dr. Sarah Chahine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19557C-F772-473C-ACC8-830104F5CD28}"/>
              </a:ext>
            </a:extLst>
          </p:cNvPr>
          <p:cNvSpPr>
            <a:spLocks noGrp="1"/>
          </p:cNvSpPr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Prepared by</a:t>
            </a:r>
          </a:p>
        </p:txBody>
      </p:sp>
      <p:pic>
        <p:nvPicPr>
          <p:cNvPr id="25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59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Why Opportunities Matter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Entrepreneurship begins before a firm is launched. It begins with recognizing, shaping, and evaluating an opportunity.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Ideas are plentiful; viable opportunities are selective.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The entrepreneur must connect a real need with a solution people will adopt.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Evidence—not enthusiasm alone—guides the decision to proceed.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By the end of this lecture, you should be able to: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Distinguish an idea from an opportunity.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Explain how trends, problems, and market gaps reveal opportunities.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Discuss how experience, cognition, networks, and creativity contribute.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Apply techniques for generating and testing ideas.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What Is an Opportunity?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An opportunity is a favorable set of circumstances that creates a need for a new product, service, process, or business.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It begins with a customer or beneficiary need.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It exists within a particular time and context.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It offers a credible path to creating and capturing value.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Two Paths to a Venture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Ventures commonly begin in two ways: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External search: a person decides to become an entrepreneur, searches for an opportunity, and launches a firm.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Internal stimulus: a person encounters a problem or gap and builds a venture to address it.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In either path, the opportunity must be tested.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Ideas Are Not Opportunities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An idea is a thought, impression, or possible solution. It becomes an opportunity only when evidence suggests that: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meaningful need exists.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People are willing and able to adopt the solution.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The timing is appropriate.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The venture can deliver value sustainably.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Avoid Product-First Thinking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078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common mistake is choosing a product the founder likes and then searching for customers.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stronger sequence is: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Understand a customer problem.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Explore why current alternatives are inadequate.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Design a solution around the desired outcome.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Test willingness to adopt or pay.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Four Qualities of Opportunity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promising opportunity is generally: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Attractive: offers meaningful value to customers and the venture.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Timely: matches current or emerging conditions.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Durable: remains relevant long enough to build a position.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Value-creating: delivers a product, service, or process customers need.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The Opportunity Window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The window of opportunity is the period during which a firm can realistically enter a market.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It opens as a need and market emerge.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It may widen as adoption grows.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Competition, regulation, technology, or saturation may narrow it.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Good ideas can fail when the timing is wrong.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An Opportunity Checklist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078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Before proceeding, ask: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Is the problem real, frequent, and important?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Who experiences it most strongly?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What alternatives are currently used?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Why is this solution better or different?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Is the market accessible and timing favorable?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Can the venture create and capture value?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Three Sources of Opportunity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Entrepreneurs often identify opportunities by:</a:t>
            </a:r>
          </a:p>
          <a:p>
            <a:pPr marL="971550" lvl="1" indent="-514350">
              <a:buFont typeface="+mj-lt"/>
              <a:buAutoNum type="arabicPeriod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Observing trends and external change.</a:t>
            </a:r>
          </a:p>
          <a:p>
            <a:pPr marL="971550" lvl="1" indent="-514350">
              <a:buFont typeface="+mj-lt"/>
              <a:buAutoNum type="arabicPeriod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Solving problems experienced by customers or communities.</a:t>
            </a:r>
          </a:p>
          <a:p>
            <a:pPr marL="971550" lvl="1" indent="-514350">
              <a:buFont typeface="+mj-lt"/>
              <a:buAutoNum type="arabicPeriod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Finding gaps where needs are underserved.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These approaches overlap: a trend may create a problem, which exposes a market gap.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Observe Meaningful Trends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078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Important trend categories include: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Economic changes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Social and demographic shifts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Technological advances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Political, legal, and regulatory change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Entrepreneurs examine how a trend changes behavior, cost, access, expectations, or what becomes possible.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Trend or Fad?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trend shows sustained change supported by underlying forces.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fad produces short-lived attention without durable foundations.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Look for evidence across time, behavior, investment, regulation, and related industries. Avoid assuming that online popularity automatically indicates lasting demand.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Trends Interact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078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Opportunities often appear where several trends intersect.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Example: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Rising food prices increase concern about waste.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Sustainability shifts consumer priorities.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Improved materials enable better storage solutions.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Together, these changes can create an opportunity for food-preservation products and services.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Translate a Trend Into Need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Do not stop at “this market is growing.” Ask: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What behavior is changing?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Who is affected first or most strongly?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What new task, frustration, or constraint appears?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Which existing solution becomes less suitable?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What evidence would confirm the change?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Solve a Real Problem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Problems can be recognized by observing difficulties people encounter in work, study, family life, health, mobility, or community life.</a:t>
            </a:r>
          </a:p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personal frustration can inspire a venture, but it becomes an opportunity only when others share the problem and value a solution.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Solve a Real Problem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Advances in technology often result in problems for people who can’t use the technology in the way it is sold to the masses. </a:t>
            </a:r>
          </a:p>
          <a:p>
            <a:pPr marL="742950" lvl="1" indent="-28575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mobile phones to older users.</a:t>
            </a:r>
          </a:p>
          <a:p>
            <a:pPr marL="285750" indent="-28575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business ideas are gleaned by recognizing problems that are associated with emerging trends.</a:t>
            </a:r>
          </a:p>
          <a:p>
            <a:pPr marL="742950" lvl="1" indent="-28575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need for low-calories food due to increased concerns in health.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Interview the Problem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141974"/>
            <a:ext cx="10541000" cy="3931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problem interview explores experience before presenting a solution. Ask: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Tell me about the last time this occurred.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What did you do?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What was difficult or costly?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What alternatives did you try?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How often does this happen?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Past behavior usually provides stronger evidence than hypothetical praise.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Social Opportunities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Social ventures address needs such as poverty, hunger, education, health, inclusion, water, energy, or environmental protection.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They may be nonprofit, for-profit, or hybrid. The opportunity must combine mission impact with a model that can mobilize resources and sustain delivery.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Find Market Gaps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505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market gap exists when a needed or desired offering is unavailable, inaccessible, poorly designed, or poorly served.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Gaps may involve: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Location or delivery channel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Price or payment model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Size, language, or accessibility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Quality, convenience, or trust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neglected customer segment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Look for Underserved Users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078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Mainstream offerings often fit an “average” user and overlook specific needs. Opportunities may emerge by serving: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Older adults or people with disabilities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Customers outside major cities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Users with different body sizes or dominant hands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Linguistic or cultural segments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The segment must still be reachable and viable.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Focus on the Customer’s Job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078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Customers “hire” products and services to make progress in a situation. Ask: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What is the customer trying to accomplish?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What functional, emotional, or social outcome matters?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What prevents progress?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This perspective keeps opportunity recognition focused on outcomes rather than product features.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Founder Factors Matter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078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Opportunity recognition is influenced by: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Prior industry experience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Entrepreneurial alertness and pattern recognition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Social networks and exposure to diverse information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Creativity and knowledge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These factors improve attention and interpretation, but every opportunity still requires external evidence.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Industry Experience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Industry experience helps an entrepreneur understand customers, operations, regulations, technologies, and recurring frustrations. It can also provide valuable contacts.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However, experience can create assumptions. Founders should test what they “know” rather than treating familiarity as proof.</a:t>
            </a:r>
            <a:endParaRPr lang="en-US" sz="2800" dirty="0">
              <a:solidFill>
                <a:srgbClr val="2D3956"/>
              </a:solidFill>
              <a:latin typeface="Times New Roman"/>
              <a:ea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People outside an industry may question conventions that insiders accept. Their different knowledge can enable novel combinations and simpler solutions.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Cognitive Factors</a:t>
            </a:r>
            <a:endParaRPr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Opportunity recognition may be an innate skill or a cognitive process. 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 are some who think that entrepreneurs have a “sixth sense” that allows them to see opportunities that others miss. </a:t>
            </a:r>
          </a:p>
          <a:p>
            <a:pPr marL="914400" lvl="1" indent="-45720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sixth sense is called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entrepreneurial alertness</a:t>
            </a: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which is formally defined as the ability to notice things without engaging in deliberate search.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Entrepreneurial Alertness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Entrepreneurial alertness is the tendency to notice changes, connections, and possibilities that others overlook. It involves: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Scanning for new information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Connecting previously separate signals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Evaluating whether the pattern suggests value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Alertness can be strengthened through curiosity and exposure.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Networks Reveal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extent and depth of an individual’s social network affects opportunity recognition.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percent and 50 percent of those who start businesses got their ideas through social contacts.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Use Networks Responsibly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Relationships with other people are called “ties.” 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Strong-tie relationships are characterized by frequent interaction, such as ties between friends, and spouses. 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Weak-tie relationships are characterized by infrequent interaction, such as ties between casual acquaintances. </a:t>
            </a:r>
          </a:p>
          <a:p>
            <a:pPr marL="457200" indent="-45720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more likely that an entrepreneur will get a new business idea through a weak-tie than a strong-tie relationship.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Creativity Creates Possibilities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Creativity is the process of generating ideas that are both novel and useful. In entrepreneurship, creativity helps people: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Reframe a problem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Combine knowledge in new ways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Imagine alternative customers or uses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Design different value propositions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Creativity generates possibilities; evaluation selects among them.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The Creative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common creative process includes:</a:t>
            </a:r>
          </a:p>
          <a:p>
            <a:pPr marL="971550" lvl="1" indent="-514350">
              <a:buFont typeface="+mj-lt"/>
              <a:buAutoNum type="arabicPeriod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Preparation — gather knowledge and define the challenge.</a:t>
            </a:r>
          </a:p>
          <a:p>
            <a:pPr marL="971550" lvl="1" indent="-514350">
              <a:buFont typeface="+mj-lt"/>
              <a:buAutoNum type="arabicPeriod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Incubation — allow conscious or unconscious reflection.</a:t>
            </a:r>
          </a:p>
          <a:p>
            <a:pPr marL="971550" lvl="1" indent="-514350">
              <a:buFont typeface="+mj-lt"/>
              <a:buAutoNum type="arabicPeriod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Insight — recognize a possible connection or solution.</a:t>
            </a:r>
          </a:p>
          <a:p>
            <a:pPr marL="971550" lvl="1" indent="-514350">
              <a:buFont typeface="+mj-lt"/>
              <a:buAutoNum type="arabicPeriod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Evaluation — test usefulness and viability.</a:t>
            </a:r>
          </a:p>
          <a:p>
            <a:pPr marL="971550" lvl="1" indent="-514350">
              <a:buFont typeface="+mj-lt"/>
              <a:buAutoNum type="arabicPeriod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Elaboration — develop the idea into usable form.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Prepare, Then Incubate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Preparation supplies the raw material for creativity: observation, customer knowledge, technical expertise, and market information.</a:t>
            </a:r>
          </a:p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Incubation allows connections to form. Stepping away, discussing the challenge, changing environments, or sleeping on a problem may help—but only after meaningful preparation.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Insight Is a Beginning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An “aha” moment can reveal a possible solution, but insight is not validation. Record the idea, identify its assumptions, and return to evidence.</a:t>
            </a:r>
          </a:p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The creative process is iterative: evaluation may lead back to preparation, reframing, or a different idea.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Evaluate and Elaborate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Evaluation asks whether an idea is desirable, feasible, and potentially viable.</a:t>
            </a:r>
          </a:p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Elaboration turns the selected idea into a clearer concept, prototype, service process, or business model. The goal is to make assumptions visible enough to test.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Generate Before You Select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Idea generation and idea evaluation require different modes of thinking.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Divergent thinking creates many varied possibilities.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Convergent thinking compares, combines, prioritizes, and selects.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Separating the two prevents early criticism from eliminating promising but incomplete ideas.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Brainstorming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2651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Brainstorming is a group method for generating multiple ideas around a defined challenge.</a:t>
            </a:r>
          </a:p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useful prompt is specific but open: “How might we help university students reduce avoidable food waste?”</a:t>
            </a:r>
          </a:p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Record every idea visibly so participants can build on one another’s contributions.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Brainstorming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078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During idea generation: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Defer judgment and criticism.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Aim for quantity and variety.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Encourage unusual possibilities.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Build on and combine ideas.</a:t>
            </a:r>
          </a:p>
          <a:p>
            <a:pPr marL="742950" lvl="1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Keep the discussion focused on the challenge.</a:t>
            </a:r>
          </a:p>
          <a:p>
            <a:pPr marL="285750" indent="-285750">
              <a:buFont typeface="Arial"/>
              <a:buChar char="•"/>
            </a:pPr>
            <a:r>
              <a:rPr sz="2800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Evaluate ideas only after the generation phase is complete.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B29D46-B6D4-8453-9280-3E89D2354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4A640CA-441D-99B6-23F8-87C0D2310778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0979F1-5039-0784-39E7-0AFAF3323188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Brainstorming Rules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0FAD0C-8A81-38D7-3B8C-E11273C6BB50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D0A693-DD12-D019-4ABE-8B3B7322E3F3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CA335D-C435-AE96-F296-5B944F5EA3AD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F30F48C-84D8-7CC3-C48E-2D43CC9E6B38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">
              <a:buFont typeface="Arial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criticism is allowed, including raised eyebrows, or facial expressions that express skepticism or doubt. Criticism lowers creativity and inhibits the free flow of ideas.</a:t>
            </a:r>
          </a:p>
        </p:txBody>
      </p:sp>
      <p:pic>
        <p:nvPicPr>
          <p:cNvPr id="56" name="Graphic 21">
            <a:extLst>
              <a:ext uri="{FF2B5EF4-FFF2-40B4-BE49-F238E27FC236}">
                <a16:creationId xmlns:a16="http://schemas.microsoft.com/office/drawing/2014/main" id="{716FD0EA-D3C8-0D9F-63E7-EA6961FED3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6095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A08547-93EB-4365-9C45-0F177A02B4E9}"/>
              </a:ext>
            </a:extLst>
          </p:cNvPr>
          <p:cNvSpPr>
            <a:spLocks noGrp="1"/>
          </p:cNvSpPr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437F05-EA8C-45A1-A6C7-E1BBD4DB8E63}"/>
              </a:ext>
            </a:extLst>
          </p:cNvPr>
          <p:cNvSpPr>
            <a:spLocks noGrp="1"/>
          </p:cNvSpPr>
          <p:nvPr/>
        </p:nvSpPr>
        <p:spPr>
          <a:xfrm>
            <a:off x="2513149" y="1019069"/>
            <a:ext cx="54913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</a:rPr>
              <a:t>Focus Groups and Discovery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D63C1C4-4CC1-4CEE-903A-F782BCB42446}"/>
              </a:ext>
            </a:extLst>
          </p:cNvPr>
          <p:cNvSpPr>
            <a:spLocks noGrp="1"/>
          </p:cNvSpPr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7E9FDB-E2AF-4738-8B41-2FDE94E20E2D}"/>
              </a:ext>
            </a:extLst>
          </p:cNvPr>
          <p:cNvSpPr>
            <a:spLocks noGrp="1"/>
          </p:cNvSpPr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Chapter</a:t>
            </a:r>
            <a:endParaRPr sz="2800">
              <a:solidFill>
                <a:schemeClr val="bg1"/>
              </a:solidFill>
              <a:latin typeface="Alexandria"/>
              <a:ea typeface="Alexandria"/>
              <a:cs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B070F-6C25-404D-955B-DA4A745CD6AB}"/>
              </a:ext>
            </a:extLst>
          </p:cNvPr>
          <p:cNvSpPr>
            <a:spLocks noGrp="1"/>
          </p:cNvSpPr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44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913400-FA07-4191-9F2F-EE8E70713059}"/>
              </a:ext>
            </a:extLst>
          </p:cNvPr>
          <p:cNvSpPr>
            <a:spLocks noGrp="1"/>
          </p:cNvSpPr>
          <p:nvPr/>
        </p:nvSpPr>
        <p:spPr>
          <a:xfrm>
            <a:off x="889000" y="2391844"/>
            <a:ext cx="10541000" cy="3078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A focus group uses moderated discussion to explore perceptions, reactions, and language among selected participants.</a:t>
            </a:r>
          </a:p>
          <a:p>
            <a:pPr marL="285750" indent="-285750">
              <a:buFont typeface="Arial"/>
              <a:buChar char="•"/>
            </a:pPr>
            <a:r>
              <a:rPr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</a:rPr>
              <a:t>For deeper behavioral evidence, complement groups with observation and individual customer interviews. Group agreement may reflect social pressure rather than genuine demand.</a:t>
            </a:r>
          </a:p>
        </p:txBody>
      </p:sp>
      <p:pic>
        <p:nvPicPr>
          <p:cNvPr id="56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36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8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B36DD685-F86E-48C1-AD1C-EBBA1821A4C4}"/>
              </a:ext>
            </a:extLst>
          </p:cNvPr>
          <p:cNvSpPr>
            <a:spLocks noGrp="1"/>
          </p:cNvSpPr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F97FA4-2B72-43B2-8E3F-BB6574FCAEA1}"/>
              </a:ext>
            </a:extLst>
          </p:cNvPr>
          <p:cNvSpPr>
            <a:spLocks noGrp="1"/>
          </p:cNvSpPr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4800" b="1">
                <a:solidFill>
                  <a:schemeClr val="bg1"/>
                </a:solidFill>
                <a:latin typeface="Alexandria"/>
                <a:ea typeface="Alexandria"/>
                <a:cs typeface="Alexandria"/>
              </a:rPr>
              <a:t>Thank You</a:t>
            </a:r>
          </a:p>
        </p:txBody>
      </p:sp>
      <p:pic>
        <p:nvPicPr>
          <p:cNvPr id="21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BB711285-0445-4962-BA83-F5DA3692652F}"/>
              </a:ext>
            </a:extLst>
          </p:cNvPr>
          <p:cNvSpPr>
            <a:spLocks noGrp="1"/>
          </p:cNvSpPr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/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>
              <a:solidFill>
                <a:srgbClr val="669BBC"/>
              </a:solidFill>
            </a:endParaRPr>
          </a:p>
        </p:txBody>
      </p:sp>
      <p:pic>
        <p:nvPicPr>
          <p:cNvPr id="23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082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635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1" ma:contentTypeDescription="Create a new document." ma:contentTypeScope="" ma:versionID="72dd187aee0fa4c4f206a8ca306f2803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aa173ddd34c2848c8a77f2243b428c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A0FFFE3-BF1E-463E-B57D-26E4E6FE465B}"/>
</file>

<file path=customXml/itemProps2.xml><?xml version="1.0" encoding="utf-8"?>
<ds:datastoreItem xmlns:ds="http://schemas.openxmlformats.org/officeDocument/2006/customXml" ds:itemID="{B8C5255B-1BFB-4DA7-AE37-C2D256BC0ABE}"/>
</file>

<file path=customXml/itemProps3.xml><?xml version="1.0" encoding="utf-8"?>
<ds:datastoreItem xmlns:ds="http://schemas.openxmlformats.org/officeDocument/2006/customXml" ds:itemID="{C0CB1D70-D3F3-41DB-825E-A6361B182F6A}"/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2032</Words>
  <Application>Microsoft Macintosh PowerPoint</Application>
  <DocSecurity>0</DocSecurity>
  <PresentationFormat>Widescreen</PresentationFormat>
  <Paragraphs>287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Office</cp:lastModifiedBy>
  <cp:revision>8</cp:revision>
  <dcterms:created xsi:type="dcterms:W3CDTF">2026-09-06T05:23:42Z</dcterms:created>
  <dcterms:modified xsi:type="dcterms:W3CDTF">2026-09-11T17:57:29Z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