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80" r:id="rId2"/>
    <p:sldId id="303" r:id="rId3"/>
    <p:sldId id="256" r:id="rId4"/>
    <p:sldId id="487" r:id="rId5"/>
    <p:sldId id="493" r:id="rId6"/>
    <p:sldId id="494" r:id="rId7"/>
    <p:sldId id="495" r:id="rId8"/>
    <p:sldId id="496" r:id="rId9"/>
    <p:sldId id="499" r:id="rId10"/>
    <p:sldId id="483" r:id="rId11"/>
    <p:sldId id="497" r:id="rId12"/>
    <p:sldId id="498" r:id="rId13"/>
    <p:sldId id="488" r:id="rId14"/>
    <p:sldId id="491" r:id="rId15"/>
    <p:sldId id="501" r:id="rId16"/>
    <p:sldId id="492" r:id="rId17"/>
    <p:sldId id="500"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496"/>
            <p14:sldId id="499"/>
            <p14:sldId id="483"/>
            <p14:sldId id="497"/>
            <p14:sldId id="498"/>
            <p14:sldId id="488"/>
            <p14:sldId id="491"/>
            <p14:sldId id="501"/>
            <p14:sldId id="492"/>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00932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un.org/ar/universal-declaration-human-rights/index.html" TargetMode="Externa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6791966" cy="1877437"/>
          </a:xfrm>
          <a:prstGeom prst="rect">
            <a:avLst/>
          </a:prstGeom>
          <a:noFill/>
        </p:spPr>
        <p:txBody>
          <a:bodyPr wrap="squar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 </a:t>
            </a:r>
          </a:p>
          <a:p>
            <a:r>
              <a:rPr lang="en-US" sz="24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98908" cy="677108"/>
          </a:xfrm>
          <a:prstGeom prst="rect">
            <a:avLst/>
          </a:prstGeom>
          <a:noFill/>
        </p:spPr>
        <p:txBody>
          <a:bodyPr wrap="none" rtlCol="0">
            <a:spAutoFit/>
          </a:bodyPr>
          <a:lstStyle/>
          <a:p>
            <a:r>
              <a:rPr lang="en-US" b="1" dirty="0"/>
              <a:t>DGM224</a:t>
            </a:r>
            <a:endParaRPr lang="en-US" dirty="0"/>
          </a:p>
          <a:p>
            <a:r>
              <a:rPr lang="en-US" sz="2000" dirty="0" err="1">
                <a:latin typeface="Times New Roman" panose="02020603050405020304" pitchFamily="18" charset="0"/>
                <a:cs typeface="Times New Roman" panose="02020603050405020304" pitchFamily="18" charset="0"/>
              </a:rPr>
              <a:t>Amera</a:t>
            </a:r>
            <a:r>
              <a:rPr lang="en-US" sz="2000" dirty="0">
                <a:latin typeface="Times New Roman" panose="02020603050405020304" pitchFamily="18" charset="0"/>
                <a:cs typeface="Times New Roman" panose="02020603050405020304" pitchFamily="18" charset="0"/>
              </a:rPr>
              <a:t> A. Soliman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3" y="2908226"/>
            <a:ext cx="5863772" cy="1754326"/>
          </a:xfrm>
          <a:prstGeom prst="rect">
            <a:avLst/>
          </a:prstGeom>
          <a:noFill/>
        </p:spPr>
        <p:txBody>
          <a:bodyPr wrap="squar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a:t>
            </a:r>
          </a:p>
          <a:p>
            <a:r>
              <a:rPr lang="en-US" sz="24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2021" cy="707886"/>
          </a:xfrm>
          <a:prstGeom prst="rect">
            <a:avLst/>
          </a:prstGeom>
          <a:noFill/>
        </p:spPr>
        <p:txBody>
          <a:bodyPr wrap="none" rtlCol="0">
            <a:spAutoFit/>
          </a:bodyPr>
          <a:lstStyle/>
          <a:p>
            <a:r>
              <a:rPr lang="en-US" sz="2000" b="1" dirty="0"/>
              <a:t>DGM 224</a:t>
            </a:r>
            <a:endParaRPr lang="en-US" sz="2000" dirty="0"/>
          </a:p>
          <a:p>
            <a:r>
              <a:rPr lang="en-US" sz="2000" dirty="0">
                <a:latin typeface="Times New Roman" panose="02020603050405020304" pitchFamily="18" charset="0"/>
                <a:cs typeface="Times New Roman" panose="02020603050405020304" pitchFamily="18" charset="0"/>
              </a:rPr>
              <a:t> </a:t>
            </a:r>
            <a:r>
              <a:rPr lang="ar-SA" sz="2000" dirty="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71398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4401205"/>
          </a:xfrm>
          <a:prstGeom prst="rect">
            <a:avLst/>
          </a:prstGeom>
          <a:noFill/>
        </p:spPr>
        <p:txBody>
          <a:bodyPr wrap="square" rtlCol="0">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a:latin typeface="Alexandria" pitchFamily="2" charset="-78"/>
                <a:cs typeface="Alexandria" pitchFamily="2" charset="-78"/>
              </a:rPr>
              <a:t>أستاذ الإعلام الرقمي المساعد </a:t>
            </a:r>
            <a:r>
              <a:rPr lang="ar-SA" sz="2000" dirty="0">
                <a:latin typeface="Alexandria" pitchFamily="2" charset="-78"/>
                <a:cs typeface="Alexandria" pitchFamily="2" charset="-78"/>
              </a:rPr>
              <a:t>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كتاب "الإنترنت والوسائط المتعددة".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FD0BDEF4-E2B7-4EBA-5994-0D2E33DFFC9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11449" y="283600"/>
            <a:ext cx="2199422" cy="1026979"/>
          </a:xfrm>
          <a:prstGeom prst="rect">
            <a:avLst/>
          </a:prstGeom>
        </p:spPr>
      </p:pic>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0945" y="843420"/>
            <a:ext cx="730290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ea typeface="Calibri" panose="020F0502020204030204" pitchFamily="34" charset="0"/>
                <a:cs typeface="Alexandria SemiBold" pitchFamily="2" charset="-78"/>
              </a:rPr>
              <a:t>مقرر فن الكتابة والتعبير هو تجربة أكاديمية تعليمية تستهدف تطوير قدرات الطلاب في مجال الإعلام الرقمي، بحيث يُقدم المقرر للطلاب الذين يرغبون في تطوير مهاراتهم في الكتابة والتعبير عن الموضوعات والقضايا المختلفة بشكل شامل، سواء في الوسائط التقليدية أو الوسائط الرقمية، بما يساهم فى تعزيز قدرات الطلاب في كتابة المقالات والمدونات المكتوبة أو المسموعة بطريقة فعّالة واحترافية</a:t>
            </a:r>
            <a:r>
              <a:rPr lang="ar-EG" sz="2000" b="1" dirty="0">
                <a:solidFill>
                  <a:schemeClr val="tx1"/>
                </a:solidFill>
                <a:latin typeface="Alexandria SemiBold" pitchFamily="2" charset="-78"/>
                <a:ea typeface="Calibri" panose="020F0502020204030204" pitchFamily="34" charset="0"/>
                <a:cs typeface="Alexandria SemiBold" pitchFamily="2" charset="-78"/>
              </a:rPr>
              <a:t>.</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cs typeface="Alexandria SemiBold" pitchFamily="2" charset="-78"/>
              </a:rPr>
              <a:t>يركز المقرر على الجوانب الرقمية لكتابة مواد الرأي ، مثل استخدام الوسائط الاجتماعية والمدونات والمواقع الإخبارية الرقمية وتقنيات الذكاء الاصطناعي.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500265E-9765-4D43-98C7-AD826970F5AE}"/>
              </a:ext>
            </a:extLst>
          </p:cNvPr>
          <p:cNvSpPr txBox="1"/>
          <p:nvPr/>
        </p:nvSpPr>
        <p:spPr>
          <a:xfrm>
            <a:off x="1" y="1033583"/>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A529D737-DFD1-55F4-37B3-D56ABC493F7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53368" y="223089"/>
            <a:ext cx="1963162" cy="916662"/>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0112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9181" y="724810"/>
            <a:ext cx="6803093" cy="510615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4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spcAft>
                <a:spcPts val="800"/>
              </a:spcAft>
              <a:buAutoNum type="arabicPeriod"/>
            </a:pPr>
            <a:r>
              <a:rPr lang="ar-EG" sz="2000" b="1" dirty="0">
                <a:solidFill>
                  <a:schemeClr val="tx1"/>
                </a:solidFill>
                <a:latin typeface="Alexandria SemiBold" pitchFamily="2" charset="-78"/>
                <a:ea typeface="Calibri" panose="020F0502020204030204" pitchFamily="34" charset="0"/>
                <a:cs typeface="Alexandria SemiBold" pitchFamily="2" charset="-78"/>
              </a:rPr>
              <a:t>فهم </a:t>
            </a:r>
            <a:r>
              <a:rPr lang="ar-SA" sz="2000" b="1" dirty="0">
                <a:solidFill>
                  <a:schemeClr val="tx1"/>
                </a:solidFill>
                <a:latin typeface="Alexandria SemiBold" pitchFamily="2" charset="-78"/>
                <a:ea typeface="Calibri" panose="020F0502020204030204" pitchFamily="34" charset="0"/>
                <a:cs typeface="Alexandria SemiBold" pitchFamily="2" charset="-78"/>
              </a:rPr>
              <a:t>أنماط </a:t>
            </a:r>
            <a:r>
              <a:rPr lang="ar-SA" sz="2000" dirty="0">
                <a:solidFill>
                  <a:schemeClr val="tx1"/>
                </a:solidFill>
                <a:latin typeface="Alexandria SemiBold" pitchFamily="2" charset="-78"/>
                <a:cs typeface="Alexandria SemiBold" pitchFamily="2" charset="-78"/>
              </a:rPr>
              <a:t>الكتابة والتعبير في المنصات الإعلامية المختلفة.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رصد الفروق بين الكتابة الإعلامية والكتابة الأدبية.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التعرف على مواصفات كاتب الرأي في المنصات الإعلامية.</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أن يكتب مقالا صحفياً ، وأن يعرف أنه مسئول عن كل ما يكتبه أمام القانون .</a:t>
            </a:r>
          </a:p>
          <a:p>
            <a:pPr marL="342900" indent="-342900" algn="justLow" rtl="1">
              <a:spcAft>
                <a:spcPts val="800"/>
              </a:spcAft>
              <a:buAutoNum type="arabicPeriod"/>
            </a:pPr>
            <a:r>
              <a:rPr lang="ar-SA" sz="2000" dirty="0">
                <a:solidFill>
                  <a:schemeClr val="tx1"/>
                </a:solidFill>
                <a:latin typeface="Alexandria SemiBold" pitchFamily="2" charset="-78"/>
                <a:cs typeface="Alexandria SemiBold" pitchFamily="2" charset="-78"/>
              </a:rPr>
              <a:t>استخدام الألفاظ والكلمات والمعاني بدقة في كتابة المحتوى بأسلوب يُحسن الظهور في محركات البحث ؛ لتقديم رسالة اتصالية فعالة. </a:t>
            </a:r>
          </a:p>
        </p:txBody>
      </p:sp>
      <p:pic>
        <p:nvPicPr>
          <p:cNvPr id="7" name="Graphic 21">
            <a:extLst>
              <a:ext uri="{FF2B5EF4-FFF2-40B4-BE49-F238E27FC236}">
                <a16:creationId xmlns:a16="http://schemas.microsoft.com/office/drawing/2014/main" id="{C3167FA2-A914-2C06-BE6C-27E5A1E6711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6968" y="-101601"/>
            <a:ext cx="1963162" cy="916662"/>
          </a:xfrm>
          <a:prstGeom prst="rect">
            <a:avLst/>
          </a:prstGeom>
        </p:spPr>
      </p:pic>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1162049"/>
            <a:ext cx="7503091" cy="44386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algn="justLow" rtl="1">
              <a:lnSpc>
                <a:spcPct val="150000"/>
              </a:lnSpc>
            </a:pPr>
            <a:endParaRPr lang="ar-EG" sz="800" b="1" dirty="0">
              <a:solidFill>
                <a:srgbClr val="002060"/>
              </a:solidFill>
              <a:ea typeface="Calibri" panose="020F0502020204030204" pitchFamily="34" charset="0"/>
              <a:cs typeface="+mj-cs"/>
            </a:endParaRP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توظيف أدوات وتطبيقات الذكاء الاصطناعي في كتابة المحتوى الرقمي الإبداعي. </a:t>
            </a:r>
            <a:endParaRPr lang="ar-SA" sz="1600" b="1" dirty="0">
              <a:solidFill>
                <a:schemeClr val="tx1"/>
              </a:solidFill>
              <a:latin typeface="Alexandria SemiBold" pitchFamily="2" charset="-78"/>
              <a:cs typeface="Alexandria SemiBold" pitchFamily="2" charset="-78"/>
            </a:endParaRP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الكتابة الصحفية واستخدام الأسلوب الصحفي المناسب.</a:t>
            </a:r>
            <a:endParaRPr lang="ar-SA" sz="1600" b="1"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EG" sz="2000" dirty="0">
                <a:solidFill>
                  <a:schemeClr val="tx1"/>
                </a:solidFill>
                <a:latin typeface="Alexandria SemiBold" pitchFamily="2" charset="-78"/>
                <a:ea typeface="Calibri" panose="020F0502020204030204" pitchFamily="34" charset="0"/>
                <a:cs typeface="Alexandria SemiBold" pitchFamily="2" charset="-78"/>
              </a:rPr>
              <a:t>استخدام </a:t>
            </a:r>
            <a:r>
              <a:rPr lang="ar-SA" sz="2000" dirty="0">
                <a:solidFill>
                  <a:schemeClr val="tx1"/>
                </a:solidFill>
                <a:latin typeface="Alexandria SemiBold" pitchFamily="2" charset="-78"/>
                <a:ea typeface="Calibri" panose="020F0502020204030204" pitchFamily="34" charset="0"/>
                <a:cs typeface="Alexandria SemiBold" pitchFamily="2" charset="-78"/>
              </a:rPr>
              <a:t>الرسوم الساخرة في التعبير على الرأي.</a:t>
            </a:r>
          </a:p>
          <a:p>
            <a:pPr algn="justLow" rtl="1">
              <a:lnSpc>
                <a:spcPct val="106000"/>
              </a:lnSpc>
              <a:spcAft>
                <a:spcPts val="800"/>
              </a:spcAft>
            </a:pP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DDC61215-36A9-1FE1-3884-6D0334317747}"/>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4"/>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pic>
        <p:nvPicPr>
          <p:cNvPr id="8" name="Graphic 21">
            <a:extLst>
              <a:ext uri="{FF2B5EF4-FFF2-40B4-BE49-F238E27FC236}">
                <a16:creationId xmlns:a16="http://schemas.microsoft.com/office/drawing/2014/main" id="{16647F2D-2905-91A5-D5A4-D3C69DBE003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48655" y="69066"/>
            <a:ext cx="2194165" cy="1024525"/>
          </a:xfrm>
          <a:prstGeom prst="rect">
            <a:avLst/>
          </a:prstGeom>
        </p:spPr>
      </p:pic>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pic>
        <p:nvPicPr>
          <p:cNvPr id="8" name="Graphic 21">
            <a:extLst>
              <a:ext uri="{FF2B5EF4-FFF2-40B4-BE49-F238E27FC236}">
                <a16:creationId xmlns:a16="http://schemas.microsoft.com/office/drawing/2014/main" id="{E9DA246B-0E3C-B3F8-7025-D7FA0A35228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0"/>
            <a:ext cx="2305141" cy="1076343"/>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65299"/>
            <a:ext cx="10185237" cy="3970318"/>
          </a:xfrm>
          <a:prstGeom prst="rect">
            <a:avLst/>
          </a:prstGeom>
          <a:noFill/>
        </p:spPr>
        <p:txBody>
          <a:bodyPr wrap="square" rtlCol="0">
            <a:spAutoFit/>
          </a:bodyPr>
          <a:lstStyle/>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مقدمة في فن الكتابة والتعبير ( مفهوم فن الكتابة والتعبير وأهمية كل منهما ، الفرق بين الكتابة الإعلامية والكتابة الأدبية ، خصائص الكتابة للمنصات الإعلامية ، قواعد الكتابة للمنصات الإعلامية ، اللغة المستخدمة في الكتابة – الأخطاء الشائعة في الكتابة)</a:t>
            </a:r>
            <a:endParaRPr lang="en-US" sz="24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أنماط مواد الرأي في المواقع الإخبارية الإعلامية: المقال والرسوم الساخرة. </a:t>
            </a:r>
            <a:r>
              <a:rPr lang="ar-SA" sz="2400" dirty="0">
                <a:solidFill>
                  <a:srgbClr val="FF0000"/>
                </a:solidFill>
                <a:latin typeface="Alexandria SemiBold" pitchFamily="2" charset="-78"/>
                <a:cs typeface="Alexandria SemiBold" pitchFamily="2" charset="-78"/>
              </a:rPr>
              <a:t> </a:t>
            </a: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أنواع المقال وأساليب كتابة وتحرير المقال.</a:t>
            </a:r>
            <a:r>
              <a:rPr lang="ar-SA" sz="2400" dirty="0">
                <a:solidFill>
                  <a:srgbClr val="FF0000"/>
                </a:solidFill>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 calcmode="lin" valueType="num">
                                      <p:cBhvr additive="base">
                                        <p:cTn id="14"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8">
                                            <p:txEl>
                                              <p:pRg st="2" end="2"/>
                                            </p:txEl>
                                          </p:spTgt>
                                        </p:tgtEl>
                                        <p:attrNameLst>
                                          <p:attrName>style.visibility</p:attrName>
                                        </p:attrNameLst>
                                      </p:cBhvr>
                                      <p:to>
                                        <p:strVal val="visible"/>
                                      </p:to>
                                    </p:set>
                                    <p:anim calcmode="lin" valueType="num">
                                      <p:cBhvr additive="base">
                                        <p:cTn id="20"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4247317"/>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الرسوم الساخرة.</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السرد القصصي الرقمي.</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صحافة المواطن: المفهوم ووظائفها وأهميتها وأنواعها وأساليب تحرير المحتوي في صحافة المواطن.</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المدونات : ( أنواعها ، وخصائصها ، وأساليب كتابة محتوى المدونات ).</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كتابة محتوى الفيديو الرقمي.</a:t>
            </a:r>
          </a:p>
          <a:p>
            <a:pPr lvl="0" algn="r" rtl="1"/>
            <a:endParaRPr lang="ar-SA" dirty="0">
              <a:latin typeface="Alexandria SemiBold" pitchFamily="2" charset="-78"/>
              <a:cs typeface="Alexandria SemiBold" pitchFamily="2" charset="-78"/>
            </a:endParaRPr>
          </a:p>
          <a:p>
            <a:pPr marL="342900" lvl="0" indent="-342900" algn="r" rtl="1">
              <a:buFont typeface="+mj-lt"/>
              <a:buAutoNum type="arabicPeriod" startAt="4"/>
            </a:pPr>
            <a:endParaRPr lang="en-US" dirty="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590931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الكتابة لشبكات التواصل الاجتماعي.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البودكاست: ( أنواعه ، وخصائصه ، وأساليب كتابة نص البودكاست </a:t>
            </a:r>
            <a:r>
              <a:rPr lang="en-US" sz="2400" dirty="0">
                <a:latin typeface="Alexandria SemiBold" pitchFamily="2" charset="-78"/>
                <a:cs typeface="Alexandria SemiBold" pitchFamily="2" charset="-78"/>
              </a:rPr>
              <a:t>Script)</a:t>
            </a:r>
            <a:r>
              <a:rPr lang="ar-SA" sz="2400" dirty="0">
                <a:latin typeface="Alexandria SemiBold" pitchFamily="2" charset="-78"/>
                <a:cs typeface="Alexandria SemiBold" pitchFamily="2" charset="-78"/>
              </a:rPr>
              <a:t>).</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أدوات وتطبيقات الذكاء الاصطناعي المستخدمة في كتابة المحتوى لتعزيز كفاءة الصحفيين.</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مراجعة المقرر ومعرفة طريقة الاختبار النهائي.</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 الاختبار النهائي</a:t>
            </a:r>
          </a:p>
          <a:p>
            <a:pPr lvl="0" algn="r" rtl="1">
              <a:lnSpc>
                <a:spcPct val="150000"/>
              </a:lnSpc>
            </a:pPr>
            <a:endParaRPr lang="ar-SA" sz="2400" dirty="0">
              <a:latin typeface="Alexandria SemiBold" pitchFamily="2" charset="-78"/>
              <a:cs typeface="Alexandria SemiBold" pitchFamily="2" charset="-78"/>
            </a:endParaRPr>
          </a:p>
          <a:p>
            <a:pPr marL="457200" lvl="0" indent="-457200" algn="r" rtl="1">
              <a:lnSpc>
                <a:spcPct val="150000"/>
              </a:lnSpc>
              <a:buFont typeface="+mj-lt"/>
              <a:buAutoNum type="arabicPeriod" startAt="4"/>
            </a:pPr>
            <a:endParaRPr lang="en-US" sz="2400" dirty="0">
              <a:latin typeface="Alexandria SemiBold" pitchFamily="2" charset="-78"/>
              <a:cs typeface="Alexandria SemiBold" pitchFamily="2" charset="-78"/>
            </a:endParaRPr>
          </a:p>
          <a:p>
            <a:pPr marL="342900" lvl="0" indent="-342900" algn="r" rtl="1">
              <a:buFont typeface="+mj-lt"/>
              <a:buAutoNum type="arabicPeriod" startAt="4"/>
            </a:pPr>
            <a:endParaRPr lang="ar-SA" dirty="0">
              <a:latin typeface="Alexandria SemiBold" pitchFamily="2" charset="-78"/>
              <a:cs typeface="Alexandria SemiBold" pitchFamily="2" charset="-78"/>
            </a:endParaRPr>
          </a:p>
          <a:p>
            <a:pPr marL="342900" lvl="0" indent="-342900" algn="r" rtl="1">
              <a:buFont typeface="+mj-lt"/>
              <a:buAutoNum type="arabicPeriod" startAt="4"/>
            </a:pPr>
            <a:endParaRPr lang="en-US" dirty="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7" y="2195725"/>
            <a:ext cx="6650760"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7151892" y="2435336"/>
            <a:ext cx="4912758" cy="3828042"/>
          </a:xfrm>
        </p:spPr>
      </p:pic>
      <p:sp>
        <p:nvSpPr>
          <p:cNvPr id="11" name="Rectangle 10">
            <a:extLst>
              <a:ext uri="{FF2B5EF4-FFF2-40B4-BE49-F238E27FC236}">
                <a16:creationId xmlns:a16="http://schemas.microsoft.com/office/drawing/2014/main" id="{5A075604-73CD-4507-8013-424F369DFDEB}"/>
              </a:ext>
            </a:extLst>
          </p:cNvPr>
          <p:cNvSpPr/>
          <p:nvPr/>
        </p:nvSpPr>
        <p:spPr>
          <a:xfrm>
            <a:off x="687517" y="1048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225699"/>
            <a:ext cx="6650760" cy="4247317"/>
          </a:xfrm>
          <a:prstGeom prst="rect">
            <a:avLst/>
          </a:prstGeom>
          <a:noFill/>
        </p:spPr>
        <p:txBody>
          <a:bodyPr wrap="square">
            <a:spAutoFit/>
          </a:bodyPr>
          <a:lstStyle/>
          <a:p>
            <a:pPr algn="r">
              <a:lnSpc>
                <a:spcPct val="150000"/>
              </a:lnSpc>
            </a:pPr>
            <a:r>
              <a:rPr lang="ar-SA" dirty="0">
                <a:latin typeface="Alexandria SemiBold" pitchFamily="2" charset="-78"/>
                <a:ea typeface="Calibri" panose="020F0502020204030204" pitchFamily="34" charset="0"/>
                <a:cs typeface="Alexandria SemiBold" pitchFamily="2" charset="-78"/>
              </a:rPr>
              <a:t>يعتبر فن الكتابة والتعبير  </a:t>
            </a:r>
            <a:r>
              <a:rPr lang="ar-EG" dirty="0">
                <a:latin typeface="Alexandria SemiBold" pitchFamily="2" charset="-78"/>
                <a:ea typeface="Calibri" panose="020F0502020204030204" pitchFamily="34" charset="0"/>
                <a:cs typeface="Alexandria SemiBold" pitchFamily="2" charset="-78"/>
              </a:rPr>
              <a:t>في الإعلام فنًا قديما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وحيويا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يلعب دورا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حاسما</a:t>
            </a:r>
            <a:r>
              <a:rPr lang="ar-SA" dirty="0">
                <a:latin typeface="Alexandria SemiBold" pitchFamily="2" charset="-78"/>
                <a:ea typeface="Calibri" panose="020F0502020204030204" pitchFamily="34" charset="0"/>
                <a:cs typeface="Alexandria SemiBold" pitchFamily="2" charset="-78"/>
              </a:rPr>
              <a:t>ً</a:t>
            </a:r>
            <a:r>
              <a:rPr lang="ar-EG" dirty="0">
                <a:latin typeface="Alexandria SemiBold" pitchFamily="2" charset="-78"/>
                <a:ea typeface="Calibri" panose="020F0502020204030204" pitchFamily="34" charset="0"/>
                <a:cs typeface="Alexandria SemiBold" pitchFamily="2" charset="-78"/>
              </a:rPr>
              <a:t> في توجيه الرأي العام. </a:t>
            </a:r>
            <a:r>
              <a:rPr lang="ar-SA" dirty="0">
                <a:latin typeface="Alexandria SemiBold" pitchFamily="2" charset="-78"/>
                <a:ea typeface="Calibri" panose="020F0502020204030204" pitchFamily="34" charset="0"/>
                <a:cs typeface="Alexandria SemiBold" pitchFamily="2" charset="-78"/>
              </a:rPr>
              <a:t>وتعد مواد الرأي من أقدم فنون التحرير الصحفي التي تقدم الآراء والأفكار للقضايا المختلفة التي تمس مصالح القراء وتثير اهتمامهم. </a:t>
            </a:r>
          </a:p>
          <a:p>
            <a:pPr algn="r">
              <a:lnSpc>
                <a:spcPct val="150000"/>
              </a:lnSpc>
            </a:pPr>
            <a:r>
              <a:rPr lang="ar-SA" dirty="0">
                <a:latin typeface="Alexandria SemiBold" pitchFamily="2" charset="-78"/>
                <a:ea typeface="Calibri" panose="020F0502020204030204" pitchFamily="34" charset="0"/>
                <a:cs typeface="Alexandria SemiBold" pitchFamily="2" charset="-78"/>
              </a:rPr>
              <a:t>فقديماً كانت الصحافة في بدايتها هي </a:t>
            </a:r>
            <a:r>
              <a:rPr lang="ar-SA" dirty="0">
                <a:solidFill>
                  <a:srgbClr val="C00000"/>
                </a:solidFill>
                <a:latin typeface="Alexandria SemiBold" pitchFamily="2" charset="-78"/>
                <a:ea typeface="Calibri" panose="020F0502020204030204" pitchFamily="34" charset="0"/>
                <a:cs typeface="Alexandria SemiBold" pitchFamily="2" charset="-78"/>
              </a:rPr>
              <a:t>صحافة رأي </a:t>
            </a:r>
            <a:r>
              <a:rPr lang="ar-SA" dirty="0">
                <a:latin typeface="Alexandria SemiBold" pitchFamily="2" charset="-78"/>
                <a:ea typeface="Calibri" panose="020F0502020204030204" pitchFamily="34" charset="0"/>
                <a:cs typeface="Alexandria SemiBold" pitchFamily="2" charset="-78"/>
              </a:rPr>
              <a:t>متمثلة في فن المقال الصحفي ثم اتجهت إلى صحافة الخبر ، ومع ذلك لم تفقد مواد الرأي أهميتها في الإعلام التقليدي والرقمي باعتبارها أكثر الفنون تأثيراً على المتلقي ؛ نظراً لأنها تُ</a:t>
            </a:r>
            <a:r>
              <a:rPr lang="ar-EG" dirty="0">
                <a:latin typeface="Alexandria SemiBold" pitchFamily="2" charset="-78"/>
                <a:ea typeface="Calibri" panose="020F0502020204030204" pitchFamily="34" charset="0"/>
                <a:cs typeface="Alexandria SemiBold" pitchFamily="2" charset="-78"/>
              </a:rPr>
              <a:t>ساهم في تشكيل </a:t>
            </a:r>
            <a:r>
              <a:rPr lang="ar-SA" dirty="0">
                <a:latin typeface="Alexandria SemiBold" pitchFamily="2" charset="-78"/>
                <a:ea typeface="Calibri" panose="020F0502020204030204" pitchFamily="34" charset="0"/>
                <a:cs typeface="Alexandria SemiBold" pitchFamily="2" charset="-78"/>
              </a:rPr>
              <a:t>اتجاهات </a:t>
            </a:r>
            <a:r>
              <a:rPr lang="ar-EG" dirty="0">
                <a:latin typeface="Alexandria SemiBold" pitchFamily="2" charset="-78"/>
                <a:ea typeface="Calibri" panose="020F0502020204030204" pitchFamily="34" charset="0"/>
                <a:cs typeface="Alexandria SemiBold" pitchFamily="2" charset="-78"/>
              </a:rPr>
              <a:t>الرأي العام </a:t>
            </a:r>
            <a:r>
              <a:rPr lang="ar-SA" dirty="0">
                <a:latin typeface="Alexandria SemiBold" pitchFamily="2" charset="-78"/>
                <a:ea typeface="Calibri" panose="020F0502020204030204" pitchFamily="34" charset="0"/>
                <a:cs typeface="Alexandria SemiBold" pitchFamily="2" charset="-78"/>
              </a:rPr>
              <a:t>وتعتبر</a:t>
            </a:r>
            <a:r>
              <a:rPr lang="ar-EG" dirty="0">
                <a:latin typeface="Alexandria SemiBold" pitchFamily="2" charset="-78"/>
                <a:ea typeface="Calibri" panose="020F0502020204030204" pitchFamily="34" charset="0"/>
                <a:cs typeface="Alexandria SemiBold" pitchFamily="2" charset="-78"/>
              </a:rPr>
              <a:t> م</a:t>
            </a:r>
            <a:r>
              <a:rPr lang="ar-SA" dirty="0">
                <a:latin typeface="Alexandria SemiBold" pitchFamily="2" charset="-78"/>
                <a:ea typeface="Calibri" panose="020F0502020204030204" pitchFamily="34" charset="0"/>
                <a:cs typeface="Alexandria SemiBold" pitchFamily="2" charset="-78"/>
              </a:rPr>
              <a:t>ؤشراً مهماً من مؤشرات الحرية التي يتمتع بها المجتمع.</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6" y="1048053"/>
            <a:ext cx="917148"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Intro </a:t>
            </a:r>
            <a:r>
              <a:rPr lang="en-US" dirty="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9368" y="1685495"/>
            <a:ext cx="94979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644" y="2338120"/>
            <a:ext cx="8817408" cy="2400657"/>
          </a:xfrm>
          <a:prstGeom prst="rect">
            <a:avLst/>
          </a:prstGeom>
          <a:noFill/>
        </p:spPr>
        <p:txBody>
          <a:bodyPr wrap="square" rtlCol="0">
            <a:spAutoFit/>
          </a:bodyPr>
          <a:lstStyle/>
          <a:p>
            <a:pPr algn="justLow" rtl="1">
              <a:lnSpc>
                <a:spcPct val="150000"/>
              </a:lnSpc>
              <a:spcAft>
                <a:spcPts val="800"/>
              </a:spcAft>
            </a:pPr>
            <a:r>
              <a:rPr lang="ar-SA" sz="2000" dirty="0">
                <a:latin typeface="Alexandria ExtraBold" pitchFamily="2" charset="-78"/>
                <a:ea typeface="Calibri" panose="020F0502020204030204" pitchFamily="34" charset="0"/>
                <a:cs typeface="Alexandria ExtraBold" pitchFamily="2" charset="-78"/>
              </a:rPr>
              <a:t>   فيتيح</a:t>
            </a:r>
            <a:r>
              <a:rPr lang="ar-EG" sz="2000" dirty="0">
                <a:latin typeface="Alexandria ExtraBold" pitchFamily="2" charset="-78"/>
                <a:ea typeface="Calibri" panose="020F0502020204030204" pitchFamily="34" charset="0"/>
                <a:cs typeface="Alexandria ExtraBold" pitchFamily="2" charset="-78"/>
              </a:rPr>
              <a:t> الإعلام الرقمي لل</a:t>
            </a:r>
            <a:r>
              <a:rPr lang="ar-SA" sz="2000" dirty="0">
                <a:latin typeface="Alexandria ExtraBold" pitchFamily="2" charset="-78"/>
                <a:ea typeface="Calibri" panose="020F0502020204030204" pitchFamily="34" charset="0"/>
                <a:cs typeface="Alexandria ExtraBold" pitchFamily="2" charset="-78"/>
              </a:rPr>
              <a:t>كُتاب ال</a:t>
            </a:r>
            <a:r>
              <a:rPr lang="ar-EG" sz="2000" dirty="0">
                <a:latin typeface="Alexandria ExtraBold" pitchFamily="2" charset="-78"/>
                <a:ea typeface="Calibri" panose="020F0502020204030204" pitchFamily="34" charset="0"/>
                <a:cs typeface="Alexandria ExtraBold" pitchFamily="2" charset="-78"/>
              </a:rPr>
              <a:t>صحفيين </a:t>
            </a:r>
            <a:r>
              <a:rPr lang="ar-SA" sz="2000" dirty="0">
                <a:latin typeface="Alexandria ExtraBold" pitchFamily="2" charset="-78"/>
                <a:ea typeface="Calibri" panose="020F0502020204030204" pitchFamily="34" charset="0"/>
                <a:cs typeface="Alexandria ExtraBold" pitchFamily="2" charset="-78"/>
              </a:rPr>
              <a:t>طرح أفكار جديدة أو رؤية خاصة أو تصوراً مبتكراً يمكن أن يُشكل في حد ذاته قضية تشغل الرأي العام </a:t>
            </a:r>
            <a:r>
              <a:rPr lang="ar-EG" sz="2000" dirty="0">
                <a:latin typeface="Alexandria ExtraBold" pitchFamily="2" charset="-78"/>
                <a:ea typeface="Calibri" panose="020F0502020204030204" pitchFamily="34" charset="0"/>
                <a:cs typeface="Alexandria ExtraBold" pitchFamily="2" charset="-78"/>
              </a:rPr>
              <a:t>والتفاعل مع الجمهور بمزيد من الحيوية </a:t>
            </a:r>
            <a:r>
              <a:rPr lang="ar-SA" sz="2000" dirty="0">
                <a:latin typeface="Alexandria ExtraBold" pitchFamily="2" charset="-78"/>
                <a:ea typeface="Calibri" panose="020F0502020204030204" pitchFamily="34" charset="0"/>
                <a:cs typeface="Alexandria ExtraBold" pitchFamily="2" charset="-78"/>
              </a:rPr>
              <a:t>. </a:t>
            </a:r>
            <a:r>
              <a:rPr lang="ar-EG" sz="2000" dirty="0">
                <a:latin typeface="Alexandria ExtraBold" pitchFamily="2" charset="-78"/>
                <a:ea typeface="Calibri" panose="020F0502020204030204" pitchFamily="34" charset="0"/>
                <a:cs typeface="Alexandria ExtraBold" pitchFamily="2" charset="-78"/>
              </a:rPr>
              <a:t>بالإضافة إلى ذلك، يمكن للقراء التفاعل مع ال</a:t>
            </a:r>
            <a:r>
              <a:rPr lang="ar-SA" sz="2000" dirty="0">
                <a:latin typeface="Alexandria ExtraBold" pitchFamily="2" charset="-78"/>
                <a:ea typeface="Calibri" panose="020F0502020204030204" pitchFamily="34" charset="0"/>
                <a:cs typeface="Alexandria ExtraBold" pitchFamily="2" charset="-78"/>
              </a:rPr>
              <a:t>مقالات</a:t>
            </a:r>
            <a:r>
              <a:rPr lang="ar-EG" sz="2000" dirty="0">
                <a:latin typeface="Alexandria ExtraBold" pitchFamily="2" charset="-78"/>
                <a:ea typeface="Calibri" panose="020F0502020204030204" pitchFamily="34" charset="0"/>
                <a:cs typeface="Alexandria ExtraBold" pitchFamily="2" charset="-78"/>
              </a:rPr>
              <a:t> والتعليق عليها ومشاركتها، مما يؤدي إلى تواصل أفضل وتفاعل أكبر بين ا</a:t>
            </a:r>
            <a:r>
              <a:rPr lang="ar-SA" sz="2000" dirty="0">
                <a:latin typeface="Alexandria ExtraBold" pitchFamily="2" charset="-78"/>
                <a:ea typeface="Calibri" panose="020F0502020204030204" pitchFamily="34" charset="0"/>
                <a:cs typeface="Alexandria ExtraBold" pitchFamily="2" charset="-78"/>
              </a:rPr>
              <a:t>لكُتاب ا</a:t>
            </a:r>
            <a:r>
              <a:rPr lang="ar-EG" sz="2000" dirty="0">
                <a:latin typeface="Alexandria ExtraBold" pitchFamily="2" charset="-78"/>
                <a:ea typeface="Calibri" panose="020F0502020204030204" pitchFamily="34" charset="0"/>
                <a:cs typeface="Alexandria ExtraBold" pitchFamily="2" charset="-78"/>
              </a:rPr>
              <a:t>لصحفي</a:t>
            </a:r>
            <a:r>
              <a:rPr lang="ar-SA" sz="2000" dirty="0">
                <a:latin typeface="Alexandria ExtraBold" pitchFamily="2" charset="-78"/>
                <a:ea typeface="Calibri" panose="020F0502020204030204" pitchFamily="34" charset="0"/>
                <a:cs typeface="Alexandria ExtraBold" pitchFamily="2" charset="-78"/>
              </a:rPr>
              <a:t>ن</a:t>
            </a:r>
            <a:r>
              <a:rPr lang="ar-EG" sz="2000" dirty="0">
                <a:latin typeface="Alexandria ExtraBold" pitchFamily="2" charset="-78"/>
                <a:ea typeface="Calibri" panose="020F0502020204030204" pitchFamily="34" charset="0"/>
                <a:cs typeface="Alexandria ExtraBold" pitchFamily="2" charset="-78"/>
              </a:rPr>
              <a:t> والجمهور</a:t>
            </a:r>
            <a:r>
              <a:rPr lang="ar-SA" sz="2000" dirty="0">
                <a:latin typeface="Alexandria ExtraBold" pitchFamily="2" charset="-78"/>
                <a:ea typeface="Calibri" panose="020F0502020204030204" pitchFamily="34" charset="0"/>
                <a:cs typeface="Alexandria ExtraBold" pitchFamily="2" charset="-78"/>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108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143600"/>
            <a:ext cx="6527500" cy="3785652"/>
          </a:xfrm>
          <a:prstGeom prst="rect">
            <a:avLst/>
          </a:prstGeom>
          <a:noFill/>
        </p:spPr>
        <p:txBody>
          <a:bodyPr wrap="square" rtlCol="0">
            <a:spAutoFit/>
          </a:bodyPr>
          <a:lstStyle/>
          <a:p>
            <a:pPr algn="justLow" rtl="1">
              <a:lnSpc>
                <a:spcPct val="150000"/>
              </a:lnSpc>
              <a:spcAft>
                <a:spcPts val="800"/>
              </a:spcAft>
            </a:pPr>
            <a:r>
              <a:rPr lang="ar-EG" sz="2000" dirty="0">
                <a:latin typeface="Alexandria ExtraBold" pitchFamily="2" charset="-78"/>
                <a:ea typeface="Calibri" panose="020F0502020204030204" pitchFamily="34" charset="0"/>
                <a:cs typeface="Alexandria ExtraBold" pitchFamily="2" charset="-78"/>
              </a:rPr>
              <a:t>ومع </a:t>
            </a:r>
            <a:r>
              <a:rPr lang="ar-SA" sz="2000" dirty="0">
                <a:latin typeface="Alexandria ExtraBold" pitchFamily="2" charset="-78"/>
                <a:ea typeface="Calibri" panose="020F0502020204030204" pitchFamily="34" charset="0"/>
                <a:cs typeface="Alexandria ExtraBold" pitchFamily="2" charset="-78"/>
              </a:rPr>
              <a:t>ال</a:t>
            </a:r>
            <a:r>
              <a:rPr lang="ar-EG" sz="2000" dirty="0">
                <a:latin typeface="Alexandria ExtraBold" pitchFamily="2" charset="-78"/>
                <a:ea typeface="Calibri" panose="020F0502020204030204" pitchFamily="34" charset="0"/>
                <a:cs typeface="Alexandria ExtraBold" pitchFamily="2" charset="-78"/>
              </a:rPr>
              <a:t>تطور التكنولوجي وانتشار الإنترنت،</a:t>
            </a:r>
            <a:r>
              <a:rPr lang="ar-SA" sz="2000" dirty="0">
                <a:latin typeface="Alexandria ExtraBold" pitchFamily="2" charset="-78"/>
                <a:ea typeface="Calibri" panose="020F0502020204030204" pitchFamily="34" charset="0"/>
                <a:cs typeface="Alexandria ExtraBold" pitchFamily="2" charset="-78"/>
              </a:rPr>
              <a:t> شهدت الساحة الإعلامية ظهور أنماط جديدة من مواد الرأي في الإعلام الرقمي تمثلت في صحافة المواطن التي باتت من المساهمات المهمة في نشر المعلومات والآراء ، </a:t>
            </a:r>
            <a:r>
              <a:rPr lang="ar-EG" sz="2000" dirty="0">
                <a:latin typeface="Alexandria ExtraBold" pitchFamily="2" charset="-78"/>
                <a:ea typeface="Calibri" panose="020F0502020204030204" pitchFamily="34" charset="0"/>
                <a:cs typeface="Alexandria ExtraBold" pitchFamily="2" charset="-78"/>
              </a:rPr>
              <a:t>ووسائل التواصل الاجتماعي والمدونات </a:t>
            </a:r>
            <a:r>
              <a:rPr lang="ar-SA" sz="2000" dirty="0">
                <a:latin typeface="Alexandria ExtraBold" pitchFamily="2" charset="-78"/>
                <a:ea typeface="Calibri" panose="020F0502020204030204" pitchFamily="34" charset="0"/>
                <a:cs typeface="Alexandria ExtraBold" pitchFamily="2" charset="-78"/>
              </a:rPr>
              <a:t>بأنواعها المكتوبة والمسموعة ( البودكاست ) ؛ لذا </a:t>
            </a:r>
            <a:r>
              <a:rPr lang="ar-EG" sz="2000" dirty="0">
                <a:latin typeface="Alexandria ExtraBold" pitchFamily="2" charset="-78"/>
                <a:ea typeface="Calibri" panose="020F0502020204030204" pitchFamily="34" charset="0"/>
                <a:cs typeface="Alexandria ExtraBold" pitchFamily="2" charset="-78"/>
              </a:rPr>
              <a:t>تعتبر الكتابة الصحفية في الإعلام الرقمي فرصة للتنوع والابتكار</a:t>
            </a:r>
            <a:r>
              <a:rPr lang="ar-SA" sz="2000" dirty="0">
                <a:latin typeface="Alexandria ExtraBold" pitchFamily="2" charset="-78"/>
                <a:ea typeface="Calibri" panose="020F0502020204030204" pitchFamily="34" charset="0"/>
                <a:cs typeface="Alexandria Extra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descr="Our first podcast discusses complaint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893" y="1808597"/>
            <a:ext cx="3814325" cy="381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9794" y="1850801"/>
            <a:ext cx="9706027" cy="4339650"/>
          </a:xfrm>
          <a:prstGeom prst="rect">
            <a:avLst/>
          </a:prstGeom>
          <a:noFill/>
        </p:spPr>
        <p:txBody>
          <a:bodyPr wrap="square" rtlCol="0">
            <a:spAutoFit/>
          </a:bodyPr>
          <a:lstStyle/>
          <a:p>
            <a:pPr algn="r" rtl="1">
              <a:lnSpc>
                <a:spcPct val="150000"/>
              </a:lnSpc>
            </a:pPr>
            <a:r>
              <a:rPr lang="ar-SA" sz="1600" dirty="0">
                <a:latin typeface="Alexandria ExtraBold" pitchFamily="2" charset="-78"/>
                <a:ea typeface="Calibri" panose="020F0502020204030204" pitchFamily="34" charset="0"/>
                <a:cs typeface="Alexandria ExtraBold" pitchFamily="2" charset="-78"/>
              </a:rPr>
              <a:t> وقد</a:t>
            </a:r>
            <a:r>
              <a:rPr lang="ar-SA" altLang="ar-SA" sz="1600" dirty="0">
                <a:solidFill>
                  <a:srgbClr val="454545"/>
                </a:solidFill>
                <a:latin typeface="Noto Naskh Arabic"/>
              </a:rPr>
              <a:t> </a:t>
            </a:r>
            <a:r>
              <a:rPr lang="ar-SA" altLang="ar-SA" sz="2000" dirty="0">
                <a:solidFill>
                  <a:schemeClr val="tx1">
                    <a:lumMod val="95000"/>
                    <a:lumOff val="5000"/>
                  </a:schemeClr>
                </a:solidFill>
                <a:latin typeface="Alexandria SemiBold" pitchFamily="2" charset="-78"/>
                <a:cs typeface="Alexandria SemiBold" pitchFamily="2" charset="-78"/>
              </a:rPr>
              <a:t>أكدت كافة المواثيق الدولية لحقوق الإنسان على حرية الرأي والتعبير ، </a:t>
            </a:r>
          </a:p>
          <a:p>
            <a:pPr algn="r" rtl="1">
              <a:lnSpc>
                <a:spcPct val="150000"/>
              </a:lnSpc>
            </a:pPr>
            <a:r>
              <a:rPr lang="ar-SA" altLang="ar-SA" sz="2000" dirty="0">
                <a:solidFill>
                  <a:schemeClr val="tx1">
                    <a:lumMod val="95000"/>
                    <a:lumOff val="5000"/>
                  </a:schemeClr>
                </a:solidFill>
                <a:latin typeface="Alexandria SemiBold" pitchFamily="2" charset="-78"/>
                <a:cs typeface="Alexandria SemiBold" pitchFamily="2" charset="-78"/>
              </a:rPr>
              <a:t>كما ورد في المادة 19 من </a:t>
            </a:r>
            <a:r>
              <a:rPr lang="ar-SA" altLang="ar-SA" sz="2000" dirty="0">
                <a:solidFill>
                  <a:schemeClr val="tx1">
                    <a:lumMod val="95000"/>
                    <a:lumOff val="5000"/>
                  </a:schemeClr>
                </a:solidFill>
                <a:latin typeface="Alexandria SemiBold" pitchFamily="2" charset="-78"/>
                <a:cs typeface="Alexandria SemiBold" pitchFamily="2" charset="-78"/>
                <a:hlinkClick r:id="rId2"/>
              </a:rPr>
              <a:t>الإعلان العالمي لحقوق الإنسان</a:t>
            </a:r>
            <a:r>
              <a:rPr lang="ar-SA" altLang="ar-SA" sz="2000" dirty="0">
                <a:solidFill>
                  <a:schemeClr val="tx1">
                    <a:lumMod val="95000"/>
                    <a:lumOff val="5000"/>
                  </a:schemeClr>
                </a:solidFill>
                <a:latin typeface="Alexandria SemiBold" pitchFamily="2" charset="-78"/>
                <a:cs typeface="Alexandria SemiBold" pitchFamily="2" charset="-78"/>
              </a:rPr>
              <a:t> التي نصت علي أن :  </a:t>
            </a:r>
            <a:r>
              <a:rPr lang="en-US" altLang="ar-SA" sz="2000" dirty="0">
                <a:solidFill>
                  <a:schemeClr val="tx1">
                    <a:lumMod val="95000"/>
                    <a:lumOff val="5000"/>
                  </a:schemeClr>
                </a:solidFill>
                <a:latin typeface="Alexandria SemiBold" pitchFamily="2" charset="-78"/>
                <a:cs typeface="Alexandria SemiBold" pitchFamily="2" charset="-78"/>
              </a:rPr>
              <a:t>”</a:t>
            </a:r>
            <a:r>
              <a:rPr lang="ar-SA" altLang="ar-SA" sz="2000" dirty="0">
                <a:solidFill>
                  <a:schemeClr val="tx1">
                    <a:lumMod val="95000"/>
                    <a:lumOff val="5000"/>
                  </a:schemeClr>
                </a:solidFill>
                <a:latin typeface="Alexandria SemiBold" pitchFamily="2" charset="-78"/>
                <a:cs typeface="Alexandria SemiBold" pitchFamily="2" charset="-78"/>
              </a:rPr>
              <a:t>لكل شخص الحق في حرية الرأي والتعبير، ويشمل هذا الحق حرية اعتناق الآراء دون أي تدخل، واستقاء الأنباء والأفكار وتلقيها وإذاعتها بأية وسيلة كانت دون تقيد بالحدود الجغرافية".</a:t>
            </a:r>
          </a:p>
          <a:p>
            <a:pPr algn="r" rtl="1">
              <a:lnSpc>
                <a:spcPct val="150000"/>
              </a:lnSpc>
            </a:pPr>
            <a:endParaRPr lang="ar-SA" altLang="ar-SA" sz="100" dirty="0">
              <a:solidFill>
                <a:schemeClr val="tx1">
                  <a:lumMod val="95000"/>
                  <a:lumOff val="5000"/>
                </a:schemeClr>
              </a:solidFill>
              <a:latin typeface="Alexandria SemiBold" pitchFamily="2" charset="-78"/>
              <a:cs typeface="Alexandria SemiBold" pitchFamily="2" charset="-78"/>
            </a:endParaRPr>
          </a:p>
          <a:p>
            <a:pPr lvl="0" algn="r" rtl="1">
              <a:lnSpc>
                <a:spcPct val="150000"/>
              </a:lnSpc>
            </a:pPr>
            <a:r>
              <a:rPr lang="ar-SA" altLang="ar-SA" sz="2000" dirty="0">
                <a:solidFill>
                  <a:schemeClr val="tx1">
                    <a:lumMod val="95000"/>
                    <a:lumOff val="5000"/>
                  </a:schemeClr>
                </a:solidFill>
                <a:latin typeface="Alexandria SemiBold" pitchFamily="2" charset="-78"/>
                <a:cs typeface="Alexandria SemiBold" pitchFamily="2" charset="-78"/>
              </a:rPr>
              <a:t>فالأصل العام أن حرية الرأى والتعبير مكفولة دون تقييد ، طالما أنها تمارس وفق القانون ودون المساس بالإطار العام المحدد والمتمثل في عدم المساس بالعقيدة والحياة الشخصية للأخرين والحفاظ على الأمن الوطني وقيم وعادات المجتمع. </a:t>
            </a:r>
            <a:endParaRPr lang="en-US" altLang="ar-SA" sz="2000"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03775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9916" y="2296291"/>
            <a:ext cx="6859529" cy="3271921"/>
          </a:xfrm>
          <a:prstGeom prst="rect">
            <a:avLst/>
          </a:prstGeom>
          <a:noFill/>
        </p:spPr>
        <p:txBody>
          <a:bodyPr wrap="square" rtlCol="0">
            <a:spAutoFit/>
          </a:bodyPr>
          <a:lstStyle/>
          <a:p>
            <a:pPr algn="r">
              <a:lnSpc>
                <a:spcPct val="150000"/>
              </a:lnSpc>
            </a:pPr>
            <a:r>
              <a:rPr lang="ar-SA" sz="2000" dirty="0">
                <a:solidFill>
                  <a:schemeClr val="tx1">
                    <a:lumMod val="95000"/>
                    <a:lumOff val="5000"/>
                  </a:schemeClr>
                </a:solidFill>
                <a:latin typeface="Alexandria SemiBold" pitchFamily="2" charset="-78"/>
                <a:cs typeface="Alexandria SemiBold" pitchFamily="2" charset="-78"/>
              </a:rPr>
              <a:t>وقد عزَّز الإعلام الرَّقْمي ـ لاسيَّما وسائلِ التواصل الاجتماعي ـ من حريةَ الكُتاب والمستخدمين في نشر المعلومات والآراء والأفكار ؛ إلا أن الدول تصدر قوانينَ تقيِّد أو تحظُر بعض أنواع التعبير على وسائل التواصل الاجتماعي، كالكتابات التي تشجِّع على العنف والكراهية؛ أي أن حرية التعبير ليست حرية مُطلقة وإنما تعتبر حرية مسئولة.</a:t>
            </a:r>
            <a:endParaRPr lang="ar-SA" altLang="ar-SA" sz="2000"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الصحافة الرقمية - Journalisme en lign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6521" y="1808597"/>
            <a:ext cx="6065955" cy="424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1999"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2EF7DBA-D4D4-4E5D-918C-BEDE5563FE3D}"/>
</file>

<file path=customXml/itemProps2.xml><?xml version="1.0" encoding="utf-8"?>
<ds:datastoreItem xmlns:ds="http://schemas.openxmlformats.org/officeDocument/2006/customXml" ds:itemID="{D6DE463C-2489-4277-9262-9135FCA2E881}"/>
</file>

<file path=customXml/itemProps3.xml><?xml version="1.0" encoding="utf-8"?>
<ds:datastoreItem xmlns:ds="http://schemas.openxmlformats.org/officeDocument/2006/customXml" ds:itemID="{422C090D-3B46-438E-835D-DC9466E3BD46}"/>
</file>

<file path=docProps/app.xml><?xml version="1.0" encoding="utf-8"?>
<Properties xmlns="http://schemas.openxmlformats.org/officeDocument/2006/extended-properties" xmlns:vt="http://schemas.openxmlformats.org/officeDocument/2006/docPropsVTypes">
  <TotalTime>9677</TotalTime>
  <Words>939</Words>
  <Application>Microsoft Office PowerPoint</Application>
  <PresentationFormat>Widescreen</PresentationFormat>
  <Paragraphs>106</Paragraphs>
  <Slides>18</Slides>
  <Notes>5</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18</vt:i4>
      </vt:variant>
    </vt:vector>
  </HeadingPairs>
  <TitlesOfParts>
    <vt:vector size="34" baseType="lpstr">
      <vt:lpstr>Adobe Arabic</vt:lpstr>
      <vt:lpstr>Adobe Caslon Pro Bold</vt:lpstr>
      <vt:lpstr>Adobe Devanagari</vt:lpstr>
      <vt:lpstr>Alexandria</vt:lpstr>
      <vt:lpstr>Alexandria Black</vt:lpstr>
      <vt:lpstr>Alexandria ExtraBold</vt:lpstr>
      <vt:lpstr>Alexandria Medium</vt:lpstr>
      <vt:lpstr>Alexandria SemiBold</vt:lpstr>
      <vt:lpstr>Arial</vt:lpstr>
      <vt:lpstr>Calibri</vt:lpstr>
      <vt:lpstr>Calibri Light</vt:lpstr>
      <vt:lpstr>Noto Naskh Arabic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139</cp:revision>
  <dcterms:created xsi:type="dcterms:W3CDTF">2023-04-29T09:08:23Z</dcterms:created>
  <dcterms:modified xsi:type="dcterms:W3CDTF">2026-09-06T15:54:49Z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