
<file path=[Content_Types].xml><?xml version="1.0" encoding="utf-8"?>
<Types xmlns="http://schemas.openxmlformats.org/package/2006/content-types">
  <Default Extension="emf" ContentType="image/x-emf"/>
  <Default Extension="jpeg" ContentType="image/jpeg"/>
  <Default Extension="m4a" ContentType="audio/mp4"/>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Masters/slideMaster1.xml" ContentType="application/vnd.openxmlformats-officedocument.presentationml.slideMaster+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notesSlides/notesSlide1.xml" ContentType="application/vnd.openxmlformats-officedocument.presentationml.notesSlide+xml"/>
  <Override PartName="/ppt/notesMasters/notesMaster1.xml" ContentType="application/vnd.openxmlformats-officedocument.presentationml.notesMaster+xml"/>
  <Override PartName="/ppt/theme/theme1.xml" ContentType="application/vnd.openxmlformats-officedocument.theme+xml"/>
  <Override PartName="/ppt/theme/theme2.xml" ContentType="application/vnd.openxmlformats-officedocument.theme+xml"/>
  <Override PartName="/ppt/tableStyles.xml" ContentType="application/vnd.openxmlformats-officedocument.presentationml.tableStyles+xml"/>
  <Override PartName="/ppt/viewProps.xml" ContentType="application/vnd.openxmlformats-officedocument.presentationml.viewProps+xml"/>
  <Override PartName="/ppt/presProps.xml" ContentType="application/vnd.openxmlformats-officedocument.presentationml.presProps+xml"/>
  <Override PartName="/ppt/tags/tag26.xml" ContentType="application/vnd.openxmlformats-officedocument.presentationml.tags+xml"/>
  <Override PartName="/ppt/tags/tag27.xml" ContentType="application/vnd.openxmlformats-officedocument.presentationml.tags+xml"/>
  <Override PartName="/ppt/tags/tag28.xml" ContentType="application/vnd.openxmlformats-officedocument.presentationml.tags+xml"/>
  <Override PartName="/ppt/tags/tag29.xml" ContentType="application/vnd.openxmlformats-officedocument.presentationml.tags+xml"/>
  <Override PartName="/ppt/tags/tag30.xml" ContentType="application/vnd.openxmlformats-officedocument.presentationml.tags+xml"/>
  <Override PartName="/ppt/tags/tag31.xml" ContentType="application/vnd.openxmlformats-officedocument.presentationml.tags+xml"/>
  <Override PartName="/ppt/tags/tag32.xml" ContentType="application/vnd.openxmlformats-officedocument.presentationml.tags+xml"/>
  <Override PartName="/ppt/tags/tag33.xml" ContentType="application/vnd.openxmlformats-officedocument.presentationml.tags+xml"/>
  <Override PartName="/ppt/tags/tag34.xml" ContentType="application/vnd.openxmlformats-officedocument.presentationml.tags+xml"/>
  <Override PartName="/ppt/tags/tag35.xml" ContentType="application/vnd.openxmlformats-officedocument.presentationml.tags+xml"/>
  <Override PartName="/ppt/tags/tag36.xml" ContentType="application/vnd.openxmlformats-officedocument.presentationml.tags+xml"/>
  <Override PartName="/ppt/tags/tag37.xml" ContentType="application/vnd.openxmlformats-officedocument.presentationml.tags+xml"/>
  <Override PartName="/ppt/tags/tag21.xml" ContentType="application/vnd.openxmlformats-officedocument.presentationml.tags+xml"/>
  <Override PartName="/docProps/core.xml" ContentType="application/vnd.openxmlformats-package.core-properties+xml"/>
  <Override PartName="/docProps/app.xml" ContentType="application/vnd.openxmlformats-officedocument.extended-properties+xml"/>
  <Override PartName="/ppt/tags/tag11.xml" ContentType="application/vnd.openxmlformats-officedocument.presentationml.tags+xml"/>
  <Override PartName="/ppt/tags/tag12.xml" ContentType="application/vnd.openxmlformats-officedocument.presentationml.tags+xml"/>
  <Override PartName="/ppt/tags/tag19.xml" ContentType="application/vnd.openxmlformats-officedocument.presentationml.tags+xml"/>
  <Override PartName="/ppt/tags/tag9.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ppt/tags/tag15.xml" ContentType="application/vnd.openxmlformats-officedocument.presentationml.tags+xml"/>
  <Override PartName="/ppt/tags/tag16.xml" ContentType="application/vnd.openxmlformats-officedocument.presentationml.tags+xml"/>
  <Override PartName="/ppt/tags/tag17.xml" ContentType="application/vnd.openxmlformats-officedocument.presentationml.tags+xml"/>
  <Override PartName="/ppt/tags/tag10.xml" ContentType="application/vnd.openxmlformats-officedocument.presentationml.tags+xml"/>
  <Override PartName="/ppt/tags/tag22.xml" ContentType="application/vnd.openxmlformats-officedocument.presentationml.tags+xml"/>
  <Override PartName="/ppt/tags/tag8.xml" ContentType="application/vnd.openxmlformats-officedocument.presentationml.tags+xml"/>
  <Override PartName="/ppt/tags/tag7.xml" ContentType="application/vnd.openxmlformats-officedocument.presentationml.tags+xml"/>
  <Override PartName="/ppt/tags/tag20.xml" ContentType="application/vnd.openxmlformats-officedocument.presentationml.tags+xml"/>
  <Override PartName="/ppt/tags/tag6.xml" ContentType="application/vnd.openxmlformats-officedocument.presentationml.tags+xml"/>
  <Override PartName="/ppt/tags/tag5.xml" ContentType="application/vnd.openxmlformats-officedocument.presentationml.tags+xml"/>
  <Override PartName="/ppt/tags/tag4.xml" ContentType="application/vnd.openxmlformats-officedocument.presentationml.tags+xml"/>
  <Override PartName="/ppt/tags/tag3.xml" ContentType="application/vnd.openxmlformats-officedocument.presentationml.tags+xml"/>
  <Override PartName="/ppt/tags/tag2.xml" ContentType="application/vnd.openxmlformats-officedocument.presentationml.tags+xml"/>
  <Override PartName="/ppt/tags/tag1.xml" ContentType="application/vnd.openxmlformats-officedocument.presentationml.tags+xml"/>
  <Override PartName="/ppt/tags/tag23.xml" ContentType="application/vnd.openxmlformats-officedocument.presentationml.tags+xml"/>
  <Override PartName="/ppt/tags/tag24.xml" ContentType="application/vnd.openxmlformats-officedocument.presentationml.tags+xml"/>
  <Override PartName="/ppt/tags/tag25.xml" ContentType="application/vnd.openxmlformats-officedocument.presentationml.tags+xml"/>
  <Override PartName="/ppt/tags/tag18.xml" ContentType="application/vnd.openxmlformats-officedocument.presentationml.tag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2"/>
  </p:notesMasterIdLst>
  <p:sldIdLst>
    <p:sldId id="480" r:id="rId2"/>
    <p:sldId id="258" r:id="rId3"/>
    <p:sldId id="320" r:id="rId4"/>
    <p:sldId id="361" r:id="rId5"/>
    <p:sldId id="362" r:id="rId6"/>
    <p:sldId id="364" r:id="rId7"/>
    <p:sldId id="365" r:id="rId8"/>
    <p:sldId id="366" r:id="rId9"/>
    <p:sldId id="367" r:id="rId10"/>
    <p:sldId id="368" r:id="rId11"/>
    <p:sldId id="369" r:id="rId12"/>
    <p:sldId id="397" r:id="rId13"/>
    <p:sldId id="370" r:id="rId14"/>
    <p:sldId id="371" r:id="rId15"/>
    <p:sldId id="372" r:id="rId16"/>
    <p:sldId id="373" r:id="rId17"/>
    <p:sldId id="374" r:id="rId18"/>
    <p:sldId id="375" r:id="rId19"/>
    <p:sldId id="376" r:id="rId20"/>
    <p:sldId id="377" r:id="rId21"/>
    <p:sldId id="378" r:id="rId22"/>
    <p:sldId id="379" r:id="rId23"/>
    <p:sldId id="380" r:id="rId24"/>
    <p:sldId id="381" r:id="rId25"/>
    <p:sldId id="382" r:id="rId26"/>
    <p:sldId id="383" r:id="rId27"/>
    <p:sldId id="384" r:id="rId28"/>
    <p:sldId id="385" r:id="rId29"/>
    <p:sldId id="386" r:id="rId30"/>
    <p:sldId id="387" r:id="rId31"/>
    <p:sldId id="388" r:id="rId32"/>
    <p:sldId id="389" r:id="rId33"/>
    <p:sldId id="390" r:id="rId34"/>
    <p:sldId id="391" r:id="rId35"/>
    <p:sldId id="392" r:id="rId36"/>
    <p:sldId id="393" r:id="rId37"/>
    <p:sldId id="394" r:id="rId38"/>
    <p:sldId id="395" r:id="rId39"/>
    <p:sldId id="396" r:id="rId40"/>
    <p:sldId id="319" r:id="rId4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9518"/>
    <a:srgbClr val="0A1F61"/>
    <a:srgbClr val="24A9E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108" d="100"/>
          <a:sy n="108" d="100"/>
        </p:scale>
        <p:origin x="78" y="10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notesMaster" Target="notesMasters/notesMaster1.xml"/><Relationship Id="rId47" Type="http://schemas.openxmlformats.org/officeDocument/2006/relationships/customXml" Target="../customXml/item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customXml" Target="../customXml/item3.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presProps" Target="presProps.xml"/><Relationship Id="rId48" Type="http://schemas.openxmlformats.org/officeDocument/2006/relationships/customXml" Target="../customXml/item2.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ableStyles" Target="tableStyles.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609A1C3-E6B8-4B6A-9A60-66CCD7763A04}" type="datetimeFigureOut">
              <a:rPr lang="en-GB" smtClean="0"/>
              <a:t>03/08/2025</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204F7B09-B9E9-485C-84EB-53E66324AB37}" type="slidenum">
              <a:rPr lang="en-GB" smtClean="0"/>
              <a:t>‹#›</a:t>
            </a:fld>
            <a:endParaRPr lang="en-GB"/>
          </a:p>
        </p:txBody>
      </p:sp>
    </p:spTree>
    <p:extLst>
      <p:ext uri="{BB962C8B-B14F-4D97-AF65-F5344CB8AC3E}">
        <p14:creationId xmlns:p14="http://schemas.microsoft.com/office/powerpoint/2010/main" val="309214237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C74A31B-FF56-417B-8DEE-958FFCC6BCD5}" type="datetimeFigureOut">
              <a:rPr lang="en-US" smtClean="0"/>
              <a:t>8/3/2025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8/3/2025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8/3/2025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C74A31B-FF56-417B-8DEE-958FFCC6BCD5}" type="datetimeFigureOut">
              <a:rPr lang="en-US" smtClean="0"/>
              <a:t>8/3/2025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C74A31B-FF56-417B-8DEE-958FFCC6BCD5}" type="datetimeFigureOut">
              <a:rPr lang="en-US" smtClean="0"/>
              <a:t>8/3/2025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C74A31B-FF56-417B-8DEE-958FFCC6BCD5}" type="datetimeFigureOut">
              <a:rPr lang="en-US" smtClean="0"/>
              <a:t>8/3/2025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8/3/2025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8/3/2025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8/3/2025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8/3/2025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8/3/2025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77185591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8/3/2025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2.xml"/><Relationship Id="rId7" Type="http://schemas.openxmlformats.org/officeDocument/2006/relationships/image" Target="../media/image3.png"/><Relationship Id="rId2" Type="http://schemas.openxmlformats.org/officeDocument/2006/relationships/audio" Target="../media/media1.m4a"/><Relationship Id="rId1" Type="http://schemas.microsoft.com/office/2007/relationships/media" Target="../media/media1.m4a"/><Relationship Id="rId6" Type="http://schemas.openxmlformats.org/officeDocument/2006/relationships/image" Target="../media/image2.png"/><Relationship Id="rId5" Type="http://schemas.openxmlformats.org/officeDocument/2006/relationships/image" Target="../media/image1.jpeg"/><Relationship Id="rId4"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3" Type="http://schemas.openxmlformats.org/officeDocument/2006/relationships/image" Target="../media/image5.emf"/><Relationship Id="rId2" Type="http://schemas.openxmlformats.org/officeDocument/2006/relationships/image" Target="../media/image4.emf"/><Relationship Id="rId1" Type="http://schemas.openxmlformats.org/officeDocument/2006/relationships/slideLayout" Target="../slideLayouts/slideLayout1.xml"/><Relationship Id="rId5" Type="http://schemas.openxmlformats.org/officeDocument/2006/relationships/image" Target="../media/image7.png"/><Relationship Id="rId4" Type="http://schemas.openxmlformats.org/officeDocument/2006/relationships/image" Target="../media/image6.emf"/></Relationships>
</file>

<file path=ppt/slides/_rels/slide3.xml.rels><?xml version="1.0" encoding="UTF-8" standalone="yes"?>
<Relationships xmlns="http://schemas.openxmlformats.org/package/2006/relationships"><Relationship Id="rId8" Type="http://schemas.openxmlformats.org/officeDocument/2006/relationships/image" Target="../media/image13.png"/><Relationship Id="rId3" Type="http://schemas.openxmlformats.org/officeDocument/2006/relationships/image" Target="../media/image8.emf"/><Relationship Id="rId7" Type="http://schemas.openxmlformats.org/officeDocument/2006/relationships/image" Target="../media/image12.emf"/><Relationship Id="rId2" Type="http://schemas.openxmlformats.org/officeDocument/2006/relationships/slideLayout" Target="../slideLayouts/slideLayout7.xml"/><Relationship Id="rId1" Type="http://schemas.openxmlformats.org/officeDocument/2006/relationships/tags" Target="../tags/tag1.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4.xml.rels><?xml version="1.0" encoding="UTF-8" standalone="yes"?>
<Relationships xmlns="http://schemas.openxmlformats.org/package/2006/relationships"><Relationship Id="rId8" Type="http://schemas.openxmlformats.org/officeDocument/2006/relationships/image" Target="../media/image14.png"/><Relationship Id="rId3" Type="http://schemas.openxmlformats.org/officeDocument/2006/relationships/image" Target="../media/image8.emf"/><Relationship Id="rId7" Type="http://schemas.openxmlformats.org/officeDocument/2006/relationships/image" Target="../media/image12.emf"/><Relationship Id="rId2" Type="http://schemas.openxmlformats.org/officeDocument/2006/relationships/slideLayout" Target="../slideLayouts/slideLayout7.xml"/><Relationship Id="rId1" Type="http://schemas.openxmlformats.org/officeDocument/2006/relationships/tags" Target="../tags/tag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5.xml.rels><?xml version="1.0" encoding="UTF-8" standalone="yes"?>
<Relationships xmlns="http://schemas.openxmlformats.org/package/2006/relationships"><Relationship Id="rId8" Type="http://schemas.openxmlformats.org/officeDocument/2006/relationships/image" Target="../media/image15.png"/><Relationship Id="rId3" Type="http://schemas.openxmlformats.org/officeDocument/2006/relationships/image" Target="../media/image8.emf"/><Relationship Id="rId7" Type="http://schemas.openxmlformats.org/officeDocument/2006/relationships/image" Target="../media/image12.emf"/><Relationship Id="rId2" Type="http://schemas.openxmlformats.org/officeDocument/2006/relationships/slideLayout" Target="../slideLayouts/slideLayout7.xml"/><Relationship Id="rId1" Type="http://schemas.openxmlformats.org/officeDocument/2006/relationships/tags" Target="../tags/tag3.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 Id="rId9" Type="http://schemas.openxmlformats.org/officeDocument/2006/relationships/image" Target="../media/image14.png"/></Relationships>
</file>

<file path=ppt/slides/_rels/slide6.xml.rels><?xml version="1.0" encoding="UTF-8" standalone="yes"?>
<Relationships xmlns="http://schemas.openxmlformats.org/package/2006/relationships"><Relationship Id="rId8" Type="http://schemas.openxmlformats.org/officeDocument/2006/relationships/image" Target="../media/image15.png"/><Relationship Id="rId3" Type="http://schemas.openxmlformats.org/officeDocument/2006/relationships/image" Target="../media/image8.emf"/><Relationship Id="rId7" Type="http://schemas.openxmlformats.org/officeDocument/2006/relationships/image" Target="../media/image12.emf"/><Relationship Id="rId2" Type="http://schemas.openxmlformats.org/officeDocument/2006/relationships/slideLayout" Target="../slideLayouts/slideLayout7.xml"/><Relationship Id="rId1" Type="http://schemas.openxmlformats.org/officeDocument/2006/relationships/tags" Target="../tags/tag4.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 Id="rId9" Type="http://schemas.openxmlformats.org/officeDocument/2006/relationships/image" Target="../media/image14.png"/></Relationships>
</file>

<file path=ppt/slides/_rels/slide7.xml.rels><?xml version="1.0" encoding="UTF-8" standalone="yes"?>
<Relationships xmlns="http://schemas.openxmlformats.org/package/2006/relationships"><Relationship Id="rId8" Type="http://schemas.openxmlformats.org/officeDocument/2006/relationships/image" Target="../media/image15.png"/><Relationship Id="rId3" Type="http://schemas.openxmlformats.org/officeDocument/2006/relationships/image" Target="../media/image8.emf"/><Relationship Id="rId7" Type="http://schemas.openxmlformats.org/officeDocument/2006/relationships/image" Target="../media/image12.emf"/><Relationship Id="rId2" Type="http://schemas.openxmlformats.org/officeDocument/2006/relationships/slideLayout" Target="../slideLayouts/slideLayout7.xml"/><Relationship Id="rId1" Type="http://schemas.openxmlformats.org/officeDocument/2006/relationships/tags" Target="../tags/tag5.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 Id="rId9" Type="http://schemas.openxmlformats.org/officeDocument/2006/relationships/image" Target="../media/image14.png"/></Relationships>
</file>

<file path=ppt/slides/_rels/slide8.xml.rels><?xml version="1.0" encoding="UTF-8" standalone="yes"?>
<Relationships xmlns="http://schemas.openxmlformats.org/package/2006/relationships"><Relationship Id="rId8" Type="http://schemas.openxmlformats.org/officeDocument/2006/relationships/image" Target="../media/image14.png"/><Relationship Id="rId3" Type="http://schemas.openxmlformats.org/officeDocument/2006/relationships/image" Target="../media/image8.emf"/><Relationship Id="rId7" Type="http://schemas.openxmlformats.org/officeDocument/2006/relationships/image" Target="../media/image12.emf"/><Relationship Id="rId2" Type="http://schemas.openxmlformats.org/officeDocument/2006/relationships/slideLayout" Target="../slideLayouts/slideLayout7.xml"/><Relationship Id="rId1" Type="http://schemas.openxmlformats.org/officeDocument/2006/relationships/tags" Target="../tags/tag6.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9.xml.rels><?xml version="1.0" encoding="UTF-8" standalone="yes"?>
<Relationships xmlns="http://schemas.openxmlformats.org/package/2006/relationships"><Relationship Id="rId8" Type="http://schemas.openxmlformats.org/officeDocument/2006/relationships/image" Target="../media/image14.png"/><Relationship Id="rId3" Type="http://schemas.openxmlformats.org/officeDocument/2006/relationships/image" Target="../media/image8.emf"/><Relationship Id="rId7" Type="http://schemas.openxmlformats.org/officeDocument/2006/relationships/image" Target="../media/image12.emf"/><Relationship Id="rId2" Type="http://schemas.openxmlformats.org/officeDocument/2006/relationships/slideLayout" Target="../slideLayouts/slideLayout7.xml"/><Relationship Id="rId1" Type="http://schemas.openxmlformats.org/officeDocument/2006/relationships/tags" Target="../tags/tag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10.xml.rels><?xml version="1.0" encoding="UTF-8" standalone="yes"?>
<Relationships xmlns="http://schemas.openxmlformats.org/package/2006/relationships"><Relationship Id="rId8" Type="http://schemas.openxmlformats.org/officeDocument/2006/relationships/image" Target="../media/image14.png"/><Relationship Id="rId3" Type="http://schemas.openxmlformats.org/officeDocument/2006/relationships/image" Target="../media/image8.emf"/><Relationship Id="rId7" Type="http://schemas.openxmlformats.org/officeDocument/2006/relationships/image" Target="../media/image12.emf"/><Relationship Id="rId2" Type="http://schemas.openxmlformats.org/officeDocument/2006/relationships/slideLayout" Target="../slideLayouts/slideLayout7.xml"/><Relationship Id="rId1" Type="http://schemas.openxmlformats.org/officeDocument/2006/relationships/tags" Target="../tags/tag8.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11.xml.rels><?xml version="1.0" encoding="UTF-8" standalone="yes"?>
<Relationships xmlns="http://schemas.openxmlformats.org/package/2006/relationships"><Relationship Id="rId8" Type="http://schemas.openxmlformats.org/officeDocument/2006/relationships/image" Target="../media/image14.png"/><Relationship Id="rId3" Type="http://schemas.openxmlformats.org/officeDocument/2006/relationships/image" Target="../media/image8.emf"/><Relationship Id="rId7" Type="http://schemas.openxmlformats.org/officeDocument/2006/relationships/image" Target="../media/image12.emf"/><Relationship Id="rId2" Type="http://schemas.openxmlformats.org/officeDocument/2006/relationships/slideLayout" Target="../slideLayouts/slideLayout7.xml"/><Relationship Id="rId1" Type="http://schemas.openxmlformats.org/officeDocument/2006/relationships/tags" Target="../tags/tag9.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12.xml.rels><?xml version="1.0" encoding="UTF-8" standalone="yes"?>
<Relationships xmlns="http://schemas.openxmlformats.org/package/2006/relationships"><Relationship Id="rId8" Type="http://schemas.openxmlformats.org/officeDocument/2006/relationships/image" Target="../media/image14.png"/><Relationship Id="rId3" Type="http://schemas.openxmlformats.org/officeDocument/2006/relationships/image" Target="../media/image8.emf"/><Relationship Id="rId7" Type="http://schemas.openxmlformats.org/officeDocument/2006/relationships/image" Target="../media/image12.emf"/><Relationship Id="rId2" Type="http://schemas.openxmlformats.org/officeDocument/2006/relationships/slideLayout" Target="../slideLayouts/slideLayout7.xml"/><Relationship Id="rId1" Type="http://schemas.openxmlformats.org/officeDocument/2006/relationships/tags" Target="../tags/tag10.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13.xml.rels><?xml version="1.0" encoding="UTF-8" standalone="yes"?>
<Relationships xmlns="http://schemas.openxmlformats.org/package/2006/relationships"><Relationship Id="rId8" Type="http://schemas.openxmlformats.org/officeDocument/2006/relationships/image" Target="../media/image16.png"/><Relationship Id="rId3" Type="http://schemas.openxmlformats.org/officeDocument/2006/relationships/image" Target="../media/image8.emf"/><Relationship Id="rId7" Type="http://schemas.openxmlformats.org/officeDocument/2006/relationships/image" Target="../media/image12.emf"/><Relationship Id="rId2" Type="http://schemas.openxmlformats.org/officeDocument/2006/relationships/slideLayout" Target="../slideLayouts/slideLayout7.xml"/><Relationship Id="rId1" Type="http://schemas.openxmlformats.org/officeDocument/2006/relationships/tags" Target="../tags/tag11.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 Id="rId9" Type="http://schemas.openxmlformats.org/officeDocument/2006/relationships/image" Target="../media/image14.png"/></Relationships>
</file>

<file path=ppt/slides/_rels/slide14.xml.rels><?xml version="1.0" encoding="UTF-8" standalone="yes"?>
<Relationships xmlns="http://schemas.openxmlformats.org/package/2006/relationships"><Relationship Id="rId8" Type="http://schemas.openxmlformats.org/officeDocument/2006/relationships/image" Target="../media/image14.png"/><Relationship Id="rId3" Type="http://schemas.openxmlformats.org/officeDocument/2006/relationships/image" Target="../media/image8.emf"/><Relationship Id="rId7" Type="http://schemas.openxmlformats.org/officeDocument/2006/relationships/image" Target="../media/image12.emf"/><Relationship Id="rId2" Type="http://schemas.openxmlformats.org/officeDocument/2006/relationships/slideLayout" Target="../slideLayouts/slideLayout7.xml"/><Relationship Id="rId1" Type="http://schemas.openxmlformats.org/officeDocument/2006/relationships/tags" Target="../tags/tag1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15.xml.rels><?xml version="1.0" encoding="UTF-8" standalone="yes"?>
<Relationships xmlns="http://schemas.openxmlformats.org/package/2006/relationships"><Relationship Id="rId8" Type="http://schemas.openxmlformats.org/officeDocument/2006/relationships/image" Target="../media/image14.png"/><Relationship Id="rId3" Type="http://schemas.openxmlformats.org/officeDocument/2006/relationships/image" Target="../media/image8.emf"/><Relationship Id="rId7" Type="http://schemas.openxmlformats.org/officeDocument/2006/relationships/image" Target="../media/image12.emf"/><Relationship Id="rId2" Type="http://schemas.openxmlformats.org/officeDocument/2006/relationships/slideLayout" Target="../slideLayouts/slideLayout7.xml"/><Relationship Id="rId1" Type="http://schemas.openxmlformats.org/officeDocument/2006/relationships/tags" Target="../tags/tag13.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16.xml.rels><?xml version="1.0" encoding="UTF-8" standalone="yes"?>
<Relationships xmlns="http://schemas.openxmlformats.org/package/2006/relationships"><Relationship Id="rId8" Type="http://schemas.openxmlformats.org/officeDocument/2006/relationships/image" Target="../media/image14.png"/><Relationship Id="rId3" Type="http://schemas.openxmlformats.org/officeDocument/2006/relationships/image" Target="../media/image8.emf"/><Relationship Id="rId7" Type="http://schemas.openxmlformats.org/officeDocument/2006/relationships/image" Target="../media/image12.emf"/><Relationship Id="rId2" Type="http://schemas.openxmlformats.org/officeDocument/2006/relationships/slideLayout" Target="../slideLayouts/slideLayout7.xml"/><Relationship Id="rId1" Type="http://schemas.openxmlformats.org/officeDocument/2006/relationships/tags" Target="../tags/tag14.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17.xml.rels><?xml version="1.0" encoding="UTF-8" standalone="yes"?>
<Relationships xmlns="http://schemas.openxmlformats.org/package/2006/relationships"><Relationship Id="rId8" Type="http://schemas.openxmlformats.org/officeDocument/2006/relationships/image" Target="../media/image14.png"/><Relationship Id="rId3" Type="http://schemas.openxmlformats.org/officeDocument/2006/relationships/image" Target="../media/image8.emf"/><Relationship Id="rId7" Type="http://schemas.openxmlformats.org/officeDocument/2006/relationships/image" Target="../media/image12.emf"/><Relationship Id="rId2" Type="http://schemas.openxmlformats.org/officeDocument/2006/relationships/slideLayout" Target="../slideLayouts/slideLayout7.xml"/><Relationship Id="rId1" Type="http://schemas.openxmlformats.org/officeDocument/2006/relationships/tags" Target="../tags/tag15.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18.xml.rels><?xml version="1.0" encoding="UTF-8" standalone="yes"?>
<Relationships xmlns="http://schemas.openxmlformats.org/package/2006/relationships"><Relationship Id="rId8" Type="http://schemas.openxmlformats.org/officeDocument/2006/relationships/image" Target="../media/image14.png"/><Relationship Id="rId3" Type="http://schemas.openxmlformats.org/officeDocument/2006/relationships/image" Target="../media/image8.emf"/><Relationship Id="rId7" Type="http://schemas.openxmlformats.org/officeDocument/2006/relationships/image" Target="../media/image12.emf"/><Relationship Id="rId2" Type="http://schemas.openxmlformats.org/officeDocument/2006/relationships/slideLayout" Target="../slideLayouts/slideLayout7.xml"/><Relationship Id="rId1" Type="http://schemas.openxmlformats.org/officeDocument/2006/relationships/tags" Target="../tags/tag16.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19.xml.rels><?xml version="1.0" encoding="UTF-8" standalone="yes"?>
<Relationships xmlns="http://schemas.openxmlformats.org/package/2006/relationships"><Relationship Id="rId8" Type="http://schemas.openxmlformats.org/officeDocument/2006/relationships/image" Target="../media/image17.png"/><Relationship Id="rId3" Type="http://schemas.openxmlformats.org/officeDocument/2006/relationships/image" Target="../media/image8.emf"/><Relationship Id="rId7" Type="http://schemas.openxmlformats.org/officeDocument/2006/relationships/image" Target="../media/image12.emf"/><Relationship Id="rId2" Type="http://schemas.openxmlformats.org/officeDocument/2006/relationships/slideLayout" Target="../slideLayouts/slideLayout7.xml"/><Relationship Id="rId1" Type="http://schemas.openxmlformats.org/officeDocument/2006/relationships/tags" Target="../tags/tag1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 Id="rId9" Type="http://schemas.openxmlformats.org/officeDocument/2006/relationships/image" Target="../media/image14.png"/></Relationships>
</file>

<file path=ppt/slides/_rels/slide20.xml.rels><?xml version="1.0" encoding="UTF-8" standalone="yes"?>
<Relationships xmlns="http://schemas.openxmlformats.org/package/2006/relationships"><Relationship Id="rId8" Type="http://schemas.openxmlformats.org/officeDocument/2006/relationships/image" Target="../media/image17.png"/><Relationship Id="rId3" Type="http://schemas.openxmlformats.org/officeDocument/2006/relationships/image" Target="../media/image8.emf"/><Relationship Id="rId7" Type="http://schemas.openxmlformats.org/officeDocument/2006/relationships/image" Target="../media/image12.emf"/><Relationship Id="rId2" Type="http://schemas.openxmlformats.org/officeDocument/2006/relationships/slideLayout" Target="../slideLayouts/slideLayout7.xml"/><Relationship Id="rId1" Type="http://schemas.openxmlformats.org/officeDocument/2006/relationships/tags" Target="../tags/tag18.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 Id="rId9" Type="http://schemas.openxmlformats.org/officeDocument/2006/relationships/image" Target="../media/image14.png"/></Relationships>
</file>

<file path=ppt/slides/_rels/slide21.xml.rels><?xml version="1.0" encoding="UTF-8" standalone="yes"?>
<Relationships xmlns="http://schemas.openxmlformats.org/package/2006/relationships"><Relationship Id="rId8" Type="http://schemas.openxmlformats.org/officeDocument/2006/relationships/image" Target="../media/image17.png"/><Relationship Id="rId3" Type="http://schemas.openxmlformats.org/officeDocument/2006/relationships/image" Target="../media/image8.emf"/><Relationship Id="rId7" Type="http://schemas.openxmlformats.org/officeDocument/2006/relationships/image" Target="../media/image12.emf"/><Relationship Id="rId2" Type="http://schemas.openxmlformats.org/officeDocument/2006/relationships/slideLayout" Target="../slideLayouts/slideLayout7.xml"/><Relationship Id="rId1" Type="http://schemas.openxmlformats.org/officeDocument/2006/relationships/tags" Target="../tags/tag19.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 Id="rId9" Type="http://schemas.openxmlformats.org/officeDocument/2006/relationships/image" Target="../media/image14.png"/></Relationships>
</file>

<file path=ppt/slides/_rels/slide22.xml.rels><?xml version="1.0" encoding="UTF-8" standalone="yes"?>
<Relationships xmlns="http://schemas.openxmlformats.org/package/2006/relationships"><Relationship Id="rId8" Type="http://schemas.openxmlformats.org/officeDocument/2006/relationships/image" Target="../media/image17.png"/><Relationship Id="rId3" Type="http://schemas.openxmlformats.org/officeDocument/2006/relationships/image" Target="../media/image8.emf"/><Relationship Id="rId7" Type="http://schemas.openxmlformats.org/officeDocument/2006/relationships/image" Target="../media/image12.emf"/><Relationship Id="rId2" Type="http://schemas.openxmlformats.org/officeDocument/2006/relationships/slideLayout" Target="../slideLayouts/slideLayout7.xml"/><Relationship Id="rId1" Type="http://schemas.openxmlformats.org/officeDocument/2006/relationships/tags" Target="../tags/tag20.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 Id="rId9" Type="http://schemas.openxmlformats.org/officeDocument/2006/relationships/image" Target="../media/image14.png"/></Relationships>
</file>

<file path=ppt/slides/_rels/slide23.xml.rels><?xml version="1.0" encoding="UTF-8" standalone="yes"?>
<Relationships xmlns="http://schemas.openxmlformats.org/package/2006/relationships"><Relationship Id="rId8" Type="http://schemas.openxmlformats.org/officeDocument/2006/relationships/image" Target="../media/image17.png"/><Relationship Id="rId3" Type="http://schemas.openxmlformats.org/officeDocument/2006/relationships/image" Target="../media/image8.emf"/><Relationship Id="rId7" Type="http://schemas.openxmlformats.org/officeDocument/2006/relationships/image" Target="../media/image12.emf"/><Relationship Id="rId2" Type="http://schemas.openxmlformats.org/officeDocument/2006/relationships/slideLayout" Target="../slideLayouts/slideLayout7.xml"/><Relationship Id="rId1" Type="http://schemas.openxmlformats.org/officeDocument/2006/relationships/tags" Target="../tags/tag21.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 Id="rId9" Type="http://schemas.openxmlformats.org/officeDocument/2006/relationships/image" Target="../media/image14.png"/></Relationships>
</file>

<file path=ppt/slides/_rels/slide24.xml.rels><?xml version="1.0" encoding="UTF-8" standalone="yes"?>
<Relationships xmlns="http://schemas.openxmlformats.org/package/2006/relationships"><Relationship Id="rId8" Type="http://schemas.openxmlformats.org/officeDocument/2006/relationships/image" Target="../media/image17.png"/><Relationship Id="rId3" Type="http://schemas.openxmlformats.org/officeDocument/2006/relationships/image" Target="../media/image8.emf"/><Relationship Id="rId7" Type="http://schemas.openxmlformats.org/officeDocument/2006/relationships/image" Target="../media/image12.emf"/><Relationship Id="rId2" Type="http://schemas.openxmlformats.org/officeDocument/2006/relationships/slideLayout" Target="../slideLayouts/slideLayout7.xml"/><Relationship Id="rId1" Type="http://schemas.openxmlformats.org/officeDocument/2006/relationships/tags" Target="../tags/tag2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 Id="rId9" Type="http://schemas.openxmlformats.org/officeDocument/2006/relationships/image" Target="../media/image14.png"/></Relationships>
</file>

<file path=ppt/slides/_rels/slide25.xml.rels><?xml version="1.0" encoding="UTF-8" standalone="yes"?>
<Relationships xmlns="http://schemas.openxmlformats.org/package/2006/relationships"><Relationship Id="rId8" Type="http://schemas.openxmlformats.org/officeDocument/2006/relationships/image" Target="../media/image14.png"/><Relationship Id="rId3" Type="http://schemas.openxmlformats.org/officeDocument/2006/relationships/image" Target="../media/image8.emf"/><Relationship Id="rId7" Type="http://schemas.openxmlformats.org/officeDocument/2006/relationships/image" Target="../media/image12.emf"/><Relationship Id="rId2" Type="http://schemas.openxmlformats.org/officeDocument/2006/relationships/slideLayout" Target="../slideLayouts/slideLayout7.xml"/><Relationship Id="rId1" Type="http://schemas.openxmlformats.org/officeDocument/2006/relationships/tags" Target="../tags/tag23.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26.xml.rels><?xml version="1.0" encoding="UTF-8" standalone="yes"?>
<Relationships xmlns="http://schemas.openxmlformats.org/package/2006/relationships"><Relationship Id="rId8" Type="http://schemas.openxmlformats.org/officeDocument/2006/relationships/image" Target="../media/image14.png"/><Relationship Id="rId3" Type="http://schemas.openxmlformats.org/officeDocument/2006/relationships/image" Target="../media/image8.emf"/><Relationship Id="rId7" Type="http://schemas.openxmlformats.org/officeDocument/2006/relationships/image" Target="../media/image12.emf"/><Relationship Id="rId2" Type="http://schemas.openxmlformats.org/officeDocument/2006/relationships/slideLayout" Target="../slideLayouts/slideLayout7.xml"/><Relationship Id="rId1" Type="http://schemas.openxmlformats.org/officeDocument/2006/relationships/tags" Target="../tags/tag24.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27.xml.rels><?xml version="1.0" encoding="UTF-8" standalone="yes"?>
<Relationships xmlns="http://schemas.openxmlformats.org/package/2006/relationships"><Relationship Id="rId8" Type="http://schemas.openxmlformats.org/officeDocument/2006/relationships/image" Target="../media/image14.png"/><Relationship Id="rId3" Type="http://schemas.openxmlformats.org/officeDocument/2006/relationships/image" Target="../media/image8.emf"/><Relationship Id="rId7" Type="http://schemas.openxmlformats.org/officeDocument/2006/relationships/image" Target="../media/image12.emf"/><Relationship Id="rId2" Type="http://schemas.openxmlformats.org/officeDocument/2006/relationships/slideLayout" Target="../slideLayouts/slideLayout7.xml"/><Relationship Id="rId1" Type="http://schemas.openxmlformats.org/officeDocument/2006/relationships/tags" Target="../tags/tag25.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28.xml.rels><?xml version="1.0" encoding="UTF-8" standalone="yes"?>
<Relationships xmlns="http://schemas.openxmlformats.org/package/2006/relationships"><Relationship Id="rId8" Type="http://schemas.openxmlformats.org/officeDocument/2006/relationships/image" Target="../media/image14.png"/><Relationship Id="rId3" Type="http://schemas.openxmlformats.org/officeDocument/2006/relationships/image" Target="../media/image8.emf"/><Relationship Id="rId7" Type="http://schemas.openxmlformats.org/officeDocument/2006/relationships/image" Target="../media/image12.emf"/><Relationship Id="rId2" Type="http://schemas.openxmlformats.org/officeDocument/2006/relationships/slideLayout" Target="../slideLayouts/slideLayout7.xml"/><Relationship Id="rId1" Type="http://schemas.openxmlformats.org/officeDocument/2006/relationships/tags" Target="../tags/tag26.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29.xml.rels><?xml version="1.0" encoding="UTF-8" standalone="yes"?>
<Relationships xmlns="http://schemas.openxmlformats.org/package/2006/relationships"><Relationship Id="rId8" Type="http://schemas.openxmlformats.org/officeDocument/2006/relationships/image" Target="../media/image14.png"/><Relationship Id="rId3" Type="http://schemas.openxmlformats.org/officeDocument/2006/relationships/image" Target="../media/image8.emf"/><Relationship Id="rId7" Type="http://schemas.openxmlformats.org/officeDocument/2006/relationships/image" Target="../media/image12.emf"/><Relationship Id="rId2" Type="http://schemas.openxmlformats.org/officeDocument/2006/relationships/slideLayout" Target="../slideLayouts/slideLayout7.xml"/><Relationship Id="rId1" Type="http://schemas.openxmlformats.org/officeDocument/2006/relationships/tags" Target="../tags/tag2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30.xml.rels><?xml version="1.0" encoding="UTF-8" standalone="yes"?>
<Relationships xmlns="http://schemas.openxmlformats.org/package/2006/relationships"><Relationship Id="rId8" Type="http://schemas.openxmlformats.org/officeDocument/2006/relationships/image" Target="../media/image14.png"/><Relationship Id="rId3" Type="http://schemas.openxmlformats.org/officeDocument/2006/relationships/image" Target="../media/image8.emf"/><Relationship Id="rId7" Type="http://schemas.openxmlformats.org/officeDocument/2006/relationships/image" Target="../media/image12.emf"/><Relationship Id="rId2" Type="http://schemas.openxmlformats.org/officeDocument/2006/relationships/slideLayout" Target="../slideLayouts/slideLayout7.xml"/><Relationship Id="rId1" Type="http://schemas.openxmlformats.org/officeDocument/2006/relationships/tags" Target="../tags/tag28.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31.xml.rels><?xml version="1.0" encoding="UTF-8" standalone="yes"?>
<Relationships xmlns="http://schemas.openxmlformats.org/package/2006/relationships"><Relationship Id="rId8" Type="http://schemas.openxmlformats.org/officeDocument/2006/relationships/image" Target="../media/image14.png"/><Relationship Id="rId3" Type="http://schemas.openxmlformats.org/officeDocument/2006/relationships/image" Target="../media/image8.emf"/><Relationship Id="rId7" Type="http://schemas.openxmlformats.org/officeDocument/2006/relationships/image" Target="../media/image12.emf"/><Relationship Id="rId2" Type="http://schemas.openxmlformats.org/officeDocument/2006/relationships/slideLayout" Target="../slideLayouts/slideLayout7.xml"/><Relationship Id="rId1" Type="http://schemas.openxmlformats.org/officeDocument/2006/relationships/tags" Target="../tags/tag29.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32.xml.rels><?xml version="1.0" encoding="UTF-8" standalone="yes"?>
<Relationships xmlns="http://schemas.openxmlformats.org/package/2006/relationships"><Relationship Id="rId8" Type="http://schemas.openxmlformats.org/officeDocument/2006/relationships/image" Target="../media/image14.png"/><Relationship Id="rId3" Type="http://schemas.openxmlformats.org/officeDocument/2006/relationships/image" Target="../media/image8.emf"/><Relationship Id="rId7" Type="http://schemas.openxmlformats.org/officeDocument/2006/relationships/image" Target="../media/image12.emf"/><Relationship Id="rId2" Type="http://schemas.openxmlformats.org/officeDocument/2006/relationships/slideLayout" Target="../slideLayouts/slideLayout7.xml"/><Relationship Id="rId1" Type="http://schemas.openxmlformats.org/officeDocument/2006/relationships/tags" Target="../tags/tag30.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33.xml.rels><?xml version="1.0" encoding="UTF-8" standalone="yes"?>
<Relationships xmlns="http://schemas.openxmlformats.org/package/2006/relationships"><Relationship Id="rId8" Type="http://schemas.openxmlformats.org/officeDocument/2006/relationships/image" Target="../media/image14.png"/><Relationship Id="rId3" Type="http://schemas.openxmlformats.org/officeDocument/2006/relationships/image" Target="../media/image8.emf"/><Relationship Id="rId7" Type="http://schemas.openxmlformats.org/officeDocument/2006/relationships/image" Target="../media/image12.emf"/><Relationship Id="rId2" Type="http://schemas.openxmlformats.org/officeDocument/2006/relationships/slideLayout" Target="../slideLayouts/slideLayout7.xml"/><Relationship Id="rId1" Type="http://schemas.openxmlformats.org/officeDocument/2006/relationships/tags" Target="../tags/tag31.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34.xml.rels><?xml version="1.0" encoding="UTF-8" standalone="yes"?>
<Relationships xmlns="http://schemas.openxmlformats.org/package/2006/relationships"><Relationship Id="rId8" Type="http://schemas.openxmlformats.org/officeDocument/2006/relationships/image" Target="../media/image14.png"/><Relationship Id="rId3" Type="http://schemas.openxmlformats.org/officeDocument/2006/relationships/image" Target="../media/image8.emf"/><Relationship Id="rId7" Type="http://schemas.openxmlformats.org/officeDocument/2006/relationships/image" Target="../media/image12.emf"/><Relationship Id="rId2" Type="http://schemas.openxmlformats.org/officeDocument/2006/relationships/slideLayout" Target="../slideLayouts/slideLayout7.xml"/><Relationship Id="rId1" Type="http://schemas.openxmlformats.org/officeDocument/2006/relationships/tags" Target="../tags/tag3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35.xml.rels><?xml version="1.0" encoding="UTF-8" standalone="yes"?>
<Relationships xmlns="http://schemas.openxmlformats.org/package/2006/relationships"><Relationship Id="rId8" Type="http://schemas.openxmlformats.org/officeDocument/2006/relationships/image" Target="../media/image14.png"/><Relationship Id="rId3" Type="http://schemas.openxmlformats.org/officeDocument/2006/relationships/image" Target="../media/image8.emf"/><Relationship Id="rId7" Type="http://schemas.openxmlformats.org/officeDocument/2006/relationships/image" Target="../media/image12.emf"/><Relationship Id="rId2" Type="http://schemas.openxmlformats.org/officeDocument/2006/relationships/slideLayout" Target="../slideLayouts/slideLayout7.xml"/><Relationship Id="rId1" Type="http://schemas.openxmlformats.org/officeDocument/2006/relationships/tags" Target="../tags/tag33.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36.xml.rels><?xml version="1.0" encoding="UTF-8" standalone="yes"?>
<Relationships xmlns="http://schemas.openxmlformats.org/package/2006/relationships"><Relationship Id="rId8" Type="http://schemas.openxmlformats.org/officeDocument/2006/relationships/image" Target="../media/image14.png"/><Relationship Id="rId3" Type="http://schemas.openxmlformats.org/officeDocument/2006/relationships/image" Target="../media/image8.emf"/><Relationship Id="rId7" Type="http://schemas.openxmlformats.org/officeDocument/2006/relationships/image" Target="../media/image12.emf"/><Relationship Id="rId2" Type="http://schemas.openxmlformats.org/officeDocument/2006/relationships/slideLayout" Target="../slideLayouts/slideLayout7.xml"/><Relationship Id="rId1" Type="http://schemas.openxmlformats.org/officeDocument/2006/relationships/tags" Target="../tags/tag34.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37.xml.rels><?xml version="1.0" encoding="UTF-8" standalone="yes"?>
<Relationships xmlns="http://schemas.openxmlformats.org/package/2006/relationships"><Relationship Id="rId8" Type="http://schemas.openxmlformats.org/officeDocument/2006/relationships/image" Target="../media/image14.png"/><Relationship Id="rId3" Type="http://schemas.openxmlformats.org/officeDocument/2006/relationships/image" Target="../media/image8.emf"/><Relationship Id="rId7" Type="http://schemas.openxmlformats.org/officeDocument/2006/relationships/image" Target="../media/image12.emf"/><Relationship Id="rId2" Type="http://schemas.openxmlformats.org/officeDocument/2006/relationships/slideLayout" Target="../slideLayouts/slideLayout7.xml"/><Relationship Id="rId1" Type="http://schemas.openxmlformats.org/officeDocument/2006/relationships/tags" Target="../tags/tag35.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38.xml.rels><?xml version="1.0" encoding="UTF-8" standalone="yes"?>
<Relationships xmlns="http://schemas.openxmlformats.org/package/2006/relationships"><Relationship Id="rId8" Type="http://schemas.openxmlformats.org/officeDocument/2006/relationships/image" Target="../media/image14.png"/><Relationship Id="rId3" Type="http://schemas.openxmlformats.org/officeDocument/2006/relationships/image" Target="../media/image8.emf"/><Relationship Id="rId7" Type="http://schemas.openxmlformats.org/officeDocument/2006/relationships/image" Target="../media/image12.emf"/><Relationship Id="rId2" Type="http://schemas.openxmlformats.org/officeDocument/2006/relationships/slideLayout" Target="../slideLayouts/slideLayout7.xml"/><Relationship Id="rId1" Type="http://schemas.openxmlformats.org/officeDocument/2006/relationships/tags" Target="../tags/tag36.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39.xml.rels><?xml version="1.0" encoding="UTF-8" standalone="yes"?>
<Relationships xmlns="http://schemas.openxmlformats.org/package/2006/relationships"><Relationship Id="rId8" Type="http://schemas.openxmlformats.org/officeDocument/2006/relationships/image" Target="../media/image14.png"/><Relationship Id="rId3" Type="http://schemas.openxmlformats.org/officeDocument/2006/relationships/image" Target="../media/image8.emf"/><Relationship Id="rId7" Type="http://schemas.openxmlformats.org/officeDocument/2006/relationships/image" Target="../media/image12.emf"/><Relationship Id="rId2" Type="http://schemas.openxmlformats.org/officeDocument/2006/relationships/slideLayout" Target="../slideLayouts/slideLayout7.xml"/><Relationship Id="rId1" Type="http://schemas.openxmlformats.org/officeDocument/2006/relationships/tags" Target="../tags/tag3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40.xml.rels><?xml version="1.0" encoding="UTF-8" standalone="yes"?>
<Relationships xmlns="http://schemas.openxmlformats.org/package/2006/relationships"><Relationship Id="rId3" Type="http://schemas.openxmlformats.org/officeDocument/2006/relationships/image" Target="../media/image9.emf"/><Relationship Id="rId7" Type="http://schemas.openxmlformats.org/officeDocument/2006/relationships/image" Target="../media/image14.png"/><Relationship Id="rId2" Type="http://schemas.openxmlformats.org/officeDocument/2006/relationships/image" Target="../media/image8.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541009" y="3193478"/>
            <a:ext cx="3755783" cy="398780"/>
          </a:xfrm>
          <a:prstGeom prst="rect">
            <a:avLst/>
          </a:prstGeom>
          <a:noFill/>
        </p:spPr>
        <p:txBody>
          <a:bodyPr wrap="square" rtlCol="0">
            <a:spAutoFit/>
          </a:bodyPr>
          <a:lstStyle/>
          <a:p>
            <a:r>
              <a:rPr lang="en-US" sz="2000" dirty="0">
                <a:latin typeface="Alexandria" charset="0"/>
                <a:cs typeface="Alexandria" charset="0"/>
              </a:rPr>
              <a:t>Prepared by Dr. Mohamed </a:t>
            </a:r>
            <a:r>
              <a:rPr lang="en-US" sz="2000" dirty="0" err="1">
                <a:latin typeface="Alexandria" charset="0"/>
                <a:cs typeface="Alexandria" charset="0"/>
              </a:rPr>
              <a:t>Owies</a:t>
            </a:r>
            <a:endParaRPr lang="en-US" sz="2000" dirty="0">
              <a:latin typeface="Alexandria" charset="0"/>
              <a:cs typeface="Alexandria" charset="0"/>
            </a:endParaRPr>
          </a:p>
        </p:txBody>
      </p:sp>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sp>
        <p:nvSpPr>
          <p:cNvPr id="34" name="Rectangle: Rounded Corners 33"/>
          <p:cNvSpPr/>
          <p:nvPr/>
        </p:nvSpPr>
        <p:spPr>
          <a:xfrm>
            <a:off x="194617" y="5721828"/>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Lecture </a:t>
            </a:r>
            <a:r>
              <a:rPr lang="en-GB" sz="2800" b="1" dirty="0">
                <a:solidFill>
                  <a:schemeClr val="bg1"/>
                </a:solidFill>
                <a:latin typeface="Alexandria" charset="0"/>
                <a:cs typeface="Alexandria" charset="0"/>
              </a:rPr>
              <a:t>9</a:t>
            </a:r>
            <a:endParaRPr lang="en-US" sz="2800" b="1" dirty="0">
              <a:solidFill>
                <a:schemeClr val="bg1"/>
              </a:solidFill>
              <a:latin typeface="Alexandria" charset="0"/>
              <a:cs typeface="Alexandria" charset="0"/>
            </a:endParaRPr>
          </a:p>
        </p:txBody>
      </p:sp>
      <p:sp>
        <p:nvSpPr>
          <p:cNvPr id="46" name="TextBox 45"/>
          <p:cNvSpPr txBox="1"/>
          <p:nvPr/>
        </p:nvSpPr>
        <p:spPr>
          <a:xfrm>
            <a:off x="541009" y="4782518"/>
            <a:ext cx="2083455" cy="707886"/>
          </a:xfrm>
          <a:prstGeom prst="rect">
            <a:avLst/>
          </a:prstGeom>
          <a:noFill/>
        </p:spPr>
        <p:txBody>
          <a:bodyPr wrap="none" rtlCol="0">
            <a:spAutoFit/>
          </a:bodyPr>
          <a:lstStyle/>
          <a:p>
            <a:r>
              <a:rPr lang="en-US" sz="2000" dirty="0">
                <a:latin typeface="Alexandria" charset="0"/>
                <a:cs typeface="Alexandria" charset="0"/>
              </a:rPr>
              <a:t>(DGM 729) </a:t>
            </a:r>
          </a:p>
          <a:p>
            <a:r>
              <a:rPr lang="en-US" sz="2000" dirty="0">
                <a:latin typeface="Alexandria" charset="0"/>
                <a:cs typeface="Alexandria" charset="0"/>
              </a:rPr>
              <a:t>Interaction Design</a:t>
            </a:r>
          </a:p>
        </p:txBody>
      </p:sp>
      <p:sp>
        <p:nvSpPr>
          <p:cNvPr id="14" name="Oval 13"/>
          <p:cNvSpPr/>
          <p:nvPr/>
        </p:nvSpPr>
        <p:spPr>
          <a:xfrm>
            <a:off x="6200343" y="-320675"/>
            <a:ext cx="7410450" cy="7410450"/>
          </a:xfrm>
          <a:prstGeom prst="ellipse">
            <a:avLst/>
          </a:prstGeom>
          <a:blipFill>
            <a:blip r:embed="rId5"/>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6"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pic>
        <p:nvPicPr>
          <p:cNvPr id="15" name="Audio 14">
            <a:hlinkClick r:id="" action="ppaction://media"/>
            <a:extLst>
              <a:ext uri="{FF2B5EF4-FFF2-40B4-BE49-F238E27FC236}">
                <a16:creationId xmlns:a16="http://schemas.microsoft.com/office/drawing/2014/main" id="{869CB915-6067-3FE6-C901-1B369702C2A4}"/>
              </a:ext>
            </a:extLst>
          </p:cNvPr>
          <p:cNvPicPr>
            <a:picLocks noChangeAspect="1"/>
          </p:cNvPicPr>
          <p:nvPr>
            <a:audioFile r:link="rId2"/>
            <p:extLst>
              <p:ext uri="{DAA4B4D4-6D71-4841-9C94-3DE7FCFB9230}">
                <p14:media xmlns:p14="http://schemas.microsoft.com/office/powerpoint/2010/main" r:embed="rId1"/>
              </p:ext>
            </p:extLst>
          </p:nvPr>
        </p:nvPicPr>
        <p:blipFill>
          <a:blip r:embed="rId7"/>
          <a:srcRect l="-118750" t="-118750" r="-118750" b="-118750"/>
          <a:stretch>
            <a:fillRect/>
          </a:stretch>
        </p:blipFill>
        <p:spPr>
          <a:xfrm>
            <a:off x="10052304" y="4718304"/>
            <a:ext cx="2057400" cy="2057400"/>
          </a:xfrm>
          <a:prstGeom prst="ellipse">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77587" fill="hold"/>
                                        <p:tgtEl>
                                          <p:spTgt spid="15"/>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showWhenStopped="0">
                <p:cTn id="7" fill="hold" display="0">
                  <p:stCondLst>
                    <p:cond delay="indefinite"/>
                  </p:stCondLst>
                  <p:endCondLst>
                    <p:cond evt="onStopAudio" delay="0">
                      <p:tgtEl>
                        <p:sldTgt/>
                      </p:tgtEl>
                    </p:cond>
                  </p:endCondLst>
                </p:cTn>
                <p:tgtEl>
                  <p:spTgt spid="15"/>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11"/>
          <p:cNvPicPr>
            <a:picLocks noChangeAspect="1"/>
          </p:cNvPicPr>
          <p:nvPr/>
        </p:nvPicPr>
        <p:blipFill>
          <a:blip r:embed="rId2"/>
          <a:stretch>
            <a:fillRect/>
          </a:stretch>
        </p:blipFill>
        <p:spPr>
          <a:xfrm>
            <a:off x="2259898" y="845421"/>
            <a:ext cx="6714451" cy="1972334"/>
          </a:xfrm>
          <a:prstGeom prst="rect">
            <a:avLst/>
          </a:prstGeom>
        </p:spPr>
      </p:pic>
      <p:pic>
        <p:nvPicPr>
          <p:cNvPr id="2" name="Picture 1"/>
          <p:cNvPicPr>
            <a:picLocks noChangeAspect="1"/>
          </p:cNvPicPr>
          <p:nvPr/>
        </p:nvPicPr>
        <p:blipFill>
          <a:blip r:embed="rId3"/>
          <a:stretch>
            <a:fillRect/>
          </a:stretch>
        </p:blipFill>
        <p:spPr>
          <a:xfrm>
            <a:off x="-139261" y="-101602"/>
            <a:ext cx="4169394" cy="7137043"/>
          </a:xfrm>
          <a:prstGeom prst="rect">
            <a:avLst/>
          </a:prstGeom>
        </p:spPr>
      </p:pic>
      <p:pic>
        <p:nvPicPr>
          <p:cNvPr id="13" name="Picture 12"/>
          <p:cNvPicPr>
            <a:picLocks noChangeAspect="1"/>
          </p:cNvPicPr>
          <p:nvPr/>
        </p:nvPicPr>
        <p:blipFill>
          <a:blip r:embed="rId4"/>
          <a:stretch>
            <a:fillRect/>
          </a:stretch>
        </p:blipFill>
        <p:spPr>
          <a:xfrm rot="10800000">
            <a:off x="3612444" y="5284188"/>
            <a:ext cx="5882401" cy="1034667"/>
          </a:xfrm>
          <a:prstGeom prst="rect">
            <a:avLst/>
          </a:prstGeom>
        </p:spPr>
      </p:pic>
      <p:sp>
        <p:nvSpPr>
          <p:cNvPr id="16" name="TextBox 15"/>
          <p:cNvSpPr txBox="1"/>
          <p:nvPr/>
        </p:nvSpPr>
        <p:spPr>
          <a:xfrm>
            <a:off x="4753836" y="5424149"/>
            <a:ext cx="3589953" cy="754694"/>
          </a:xfrm>
          <a:prstGeom prst="rect">
            <a:avLst/>
          </a:prstGeom>
          <a:noFill/>
        </p:spPr>
        <p:txBody>
          <a:bodyPr wrap="square" rtlCol="0">
            <a:spAutoFit/>
          </a:bodyPr>
          <a:lstStyle/>
          <a:p>
            <a:pPr algn="ctr">
              <a:lnSpc>
                <a:spcPct val="150000"/>
              </a:lnSpc>
            </a:pPr>
            <a:r>
              <a:rPr lang="en-GB" sz="3200" b="1" dirty="0">
                <a:solidFill>
                  <a:schemeClr val="bg1"/>
                </a:solidFill>
              </a:rPr>
              <a:t>Interaction Design</a:t>
            </a:r>
          </a:p>
        </p:txBody>
      </p:sp>
      <p:sp>
        <p:nvSpPr>
          <p:cNvPr id="4" name="TextBox 3">
            <a:extLst>
              <a:ext uri="{FF2B5EF4-FFF2-40B4-BE49-F238E27FC236}">
                <a16:creationId xmlns:a16="http://schemas.microsoft.com/office/drawing/2014/main" id="{F4A664B3-56C3-D815-532B-1399BB47DAD1}"/>
              </a:ext>
            </a:extLst>
          </p:cNvPr>
          <p:cNvSpPr txBox="1"/>
          <p:nvPr/>
        </p:nvSpPr>
        <p:spPr>
          <a:xfrm>
            <a:off x="2550059" y="1024469"/>
            <a:ext cx="6134127" cy="1569660"/>
          </a:xfrm>
          <a:prstGeom prst="rect">
            <a:avLst/>
          </a:prstGeom>
          <a:noFill/>
        </p:spPr>
        <p:txBody>
          <a:bodyPr wrap="square" rtlCol="0">
            <a:spAutoFit/>
          </a:bodyPr>
          <a:lstStyle>
            <a:defPPr>
              <a:defRPr lang="en-US"/>
            </a:defPPr>
            <a:lvl1pPr algn="ctr">
              <a:defRPr sz="3200" b="1">
                <a:solidFill>
                  <a:schemeClr val="bg1"/>
                </a:solidFill>
                <a:latin typeface="Tajawal Medium" panose="00000600000000000000" pitchFamily="2" charset="-78"/>
                <a:cs typeface="Tajawal Medium" panose="00000600000000000000" pitchFamily="2" charset="-78"/>
              </a:defRPr>
            </a:lvl1pPr>
          </a:lstStyle>
          <a:p>
            <a:r>
              <a:rPr lang="en-GB" dirty="0"/>
              <a:t>Chapter 9 </a:t>
            </a:r>
            <a:endParaRPr lang="ar-EG" dirty="0"/>
          </a:p>
          <a:p>
            <a:endParaRPr lang="en-GB" dirty="0"/>
          </a:p>
          <a:p>
            <a:r>
              <a:rPr lang="en-GB" dirty="0"/>
              <a:t>Evangelism Methods</a:t>
            </a:r>
          </a:p>
        </p:txBody>
      </p:sp>
      <p:pic>
        <p:nvPicPr>
          <p:cNvPr id="5" name="Graphic 21">
            <a:extLst>
              <a:ext uri="{FF2B5EF4-FFF2-40B4-BE49-F238E27FC236}">
                <a16:creationId xmlns:a16="http://schemas.microsoft.com/office/drawing/2014/main" id="{557D921B-5E7D-1AF7-6554-23E227C4EDE0}"/>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483242" y="5374832"/>
            <a:ext cx="2213913" cy="1033746"/>
          </a:xfrm>
          <a:prstGeom prst="rect">
            <a:avLst/>
          </a:prstGeom>
        </p:spPr>
      </p:pic>
    </p:spTree>
    <p:extLst>
      <p:ext uri="{BB962C8B-B14F-4D97-AF65-F5344CB8AC3E}">
        <p14:creationId xmlns:p14="http://schemas.microsoft.com/office/powerpoint/2010/main" val="113456308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6" y="543490"/>
            <a:ext cx="3689463" cy="523220"/>
          </a:xfrm>
          <a:prstGeom prst="rect">
            <a:avLst/>
          </a:prstGeom>
          <a:noFill/>
        </p:spPr>
        <p:txBody>
          <a:bodyPr wrap="squar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Content </a:t>
            </a:r>
            <a:endParaRPr lang="en-US" sz="2800" b="1"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314923" y="1457411"/>
            <a:ext cx="7853660" cy="4204356"/>
          </a:xfrm>
          <a:prstGeom prst="rect">
            <a:avLst/>
          </a:prstGeom>
          <a:noFill/>
        </p:spPr>
        <p:txBody>
          <a:bodyPr wrap="square" rtlCol="0">
            <a:spAutoFit/>
          </a:bodyPr>
          <a:lstStyle/>
          <a:p>
            <a:pPr>
              <a:lnSpc>
                <a:spcPct val="150000"/>
              </a:lnSpc>
            </a:pPr>
            <a:r>
              <a:rPr lang="en-US" b="1" dirty="0">
                <a:cs typeface="+mj-cs"/>
              </a:rPr>
              <a:t>lecture </a:t>
            </a:r>
            <a:r>
              <a:rPr lang="en-GB" b="1" dirty="0">
                <a:cs typeface="+mj-cs"/>
              </a:rPr>
              <a:t>9</a:t>
            </a:r>
            <a:r>
              <a:rPr lang="en-US" b="1" dirty="0">
                <a:cs typeface="+mj-cs"/>
              </a:rPr>
              <a:t> includes the following points:</a:t>
            </a:r>
          </a:p>
          <a:p>
            <a:pPr>
              <a:lnSpc>
                <a:spcPct val="150000"/>
              </a:lnSpc>
            </a:pPr>
            <a:r>
              <a:rPr lang="en-GB" b="1" dirty="0">
                <a:solidFill>
                  <a:srgbClr val="FF0000"/>
                </a:solidFill>
                <a:cs typeface="+mj-cs"/>
              </a:rPr>
              <a:t> Method 24</a:t>
            </a:r>
          </a:p>
          <a:p>
            <a:pPr>
              <a:lnSpc>
                <a:spcPct val="150000"/>
              </a:lnSpc>
            </a:pPr>
            <a:r>
              <a:rPr lang="en-GB" b="1" dirty="0">
                <a:cs typeface="+mj-cs"/>
              </a:rPr>
              <a:t>Bathroom UX  </a:t>
            </a:r>
          </a:p>
          <a:p>
            <a:pPr>
              <a:lnSpc>
                <a:spcPct val="150000"/>
              </a:lnSpc>
            </a:pPr>
            <a:r>
              <a:rPr lang="en-GB" b="1" dirty="0">
                <a:solidFill>
                  <a:srgbClr val="FF0000"/>
                </a:solidFill>
                <a:cs typeface="+mj-cs"/>
              </a:rPr>
              <a:t>Method 25</a:t>
            </a:r>
          </a:p>
          <a:p>
            <a:pPr>
              <a:lnSpc>
                <a:spcPct val="150000"/>
              </a:lnSpc>
            </a:pPr>
            <a:r>
              <a:rPr lang="en-GB" b="1" dirty="0">
                <a:cs typeface="+mj-cs"/>
              </a:rPr>
              <a:t>Mini Case Studies  </a:t>
            </a:r>
          </a:p>
          <a:p>
            <a:pPr>
              <a:lnSpc>
                <a:spcPct val="150000"/>
              </a:lnSpc>
            </a:pPr>
            <a:r>
              <a:rPr lang="en-GB" b="1" dirty="0">
                <a:solidFill>
                  <a:srgbClr val="FF0000"/>
                </a:solidFill>
                <a:cs typeface="+mj-cs"/>
              </a:rPr>
              <a:t>Method 26</a:t>
            </a:r>
          </a:p>
          <a:p>
            <a:pPr>
              <a:lnSpc>
                <a:spcPct val="150000"/>
              </a:lnSpc>
            </a:pPr>
            <a:r>
              <a:rPr lang="en-GB" b="1" dirty="0">
                <a:cs typeface="+mj-cs"/>
              </a:rPr>
              <a:t>Peer-to-Peer Learning Community  </a:t>
            </a:r>
          </a:p>
          <a:p>
            <a:pPr>
              <a:lnSpc>
                <a:spcPct val="150000"/>
              </a:lnSpc>
            </a:pPr>
            <a:r>
              <a:rPr lang="en-GB" b="1" dirty="0">
                <a:solidFill>
                  <a:srgbClr val="FF0000"/>
                </a:solidFill>
                <a:cs typeface="+mj-cs"/>
              </a:rPr>
              <a:t>Method 27</a:t>
            </a:r>
          </a:p>
          <a:p>
            <a:pPr>
              <a:lnSpc>
                <a:spcPct val="150000"/>
              </a:lnSpc>
            </a:pPr>
            <a:r>
              <a:rPr lang="en-GB" b="1" dirty="0">
                <a:cs typeface="+mj-cs"/>
              </a:rPr>
              <a:t>Pyramid Evangelism  </a:t>
            </a:r>
          </a:p>
          <a:p>
            <a:pPr>
              <a:lnSpc>
                <a:spcPct val="150000"/>
              </a:lnSpc>
            </a:pPr>
            <a:r>
              <a:rPr lang="en-US" b="1" dirty="0">
                <a:cs typeface="+mj-cs"/>
              </a:rPr>
              <a:t>If You Only Do One Thing…</a:t>
            </a:r>
          </a:p>
        </p:txBody>
      </p:sp>
      <p:sp>
        <p:nvSpPr>
          <p:cNvPr id="6" name="TextBox 5">
            <a:extLst>
              <a:ext uri="{FF2B5EF4-FFF2-40B4-BE49-F238E27FC236}">
                <a16:creationId xmlns:a16="http://schemas.microsoft.com/office/drawing/2014/main" id="{FDC4955D-677C-9F20-275A-839CBB4829B1}"/>
              </a:ext>
            </a:extLst>
          </p:cNvPr>
          <p:cNvSpPr txBox="1"/>
          <p:nvPr/>
        </p:nvSpPr>
        <p:spPr>
          <a:xfrm>
            <a:off x="269633" y="219670"/>
            <a:ext cx="1493097" cy="727571"/>
          </a:xfrm>
          <a:prstGeom prst="rect">
            <a:avLst/>
          </a:prstGeom>
          <a:noFill/>
        </p:spPr>
        <p:txBody>
          <a:bodyPr wrap="square" rtlCol="0">
            <a:spAutoFit/>
          </a:bodyPr>
          <a:lstStyle/>
          <a:p>
            <a:pPr algn="ctr">
              <a:lnSpc>
                <a:spcPct val="200000"/>
              </a:lnSpc>
            </a:pPr>
            <a:r>
              <a:rPr lang="en-GB" sz="2400" b="1" dirty="0">
                <a:solidFill>
                  <a:schemeClr val="bg1"/>
                </a:solidFill>
              </a:rPr>
              <a:t>Lecture 9</a:t>
            </a:r>
            <a:endParaRPr lang="en-GB" sz="2400" b="1" dirty="0">
              <a:solidFill>
                <a:srgbClr val="FF0000"/>
              </a:solidFill>
              <a:highlight>
                <a:srgbClr val="FFFF00"/>
              </a:highlight>
            </a:endParaRPr>
          </a:p>
        </p:txBody>
      </p:sp>
      <p:pic>
        <p:nvPicPr>
          <p:cNvPr id="8" name="Graphic 21">
            <a:extLst>
              <a:ext uri="{FF2B5EF4-FFF2-40B4-BE49-F238E27FC236}">
                <a16:creationId xmlns:a16="http://schemas.microsoft.com/office/drawing/2014/main" id="{A068ECBA-A2A1-5138-1120-283A2A6100D3}"/>
              </a:ext>
            </a:extLst>
          </p:cNvPr>
          <p:cNvPicPr>
            <a:picLocks noChangeAspect="1"/>
          </p:cNvPicPr>
          <p:nvPr/>
        </p:nvPicPr>
        <p:blipFill rotWithShape="1">
          <a:blip r:embed="rId8"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629406" y="5841044"/>
            <a:ext cx="1358975" cy="634548"/>
          </a:xfrm>
          <a:prstGeom prst="rect">
            <a:avLst/>
          </a:prstGeom>
        </p:spPr>
      </p:pic>
    </p:spTree>
    <p:custDataLst>
      <p:tags r:id="rId1"/>
    </p:custDataLst>
    <p:extLst>
      <p:ext uri="{BB962C8B-B14F-4D97-AF65-F5344CB8AC3E}">
        <p14:creationId xmlns:p14="http://schemas.microsoft.com/office/powerpoint/2010/main" val="3175628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19">
                                            <p:txEl>
                                              <p:pRg st="0" end="0"/>
                                            </p:txEl>
                                          </p:spTgt>
                                        </p:tgtEl>
                                        <p:attrNameLst>
                                          <p:attrName>style.visibility</p:attrName>
                                        </p:attrNameLst>
                                      </p:cBhvr>
                                      <p:to>
                                        <p:strVal val="visible"/>
                                      </p:to>
                                    </p:set>
                                    <p:animEffect transition="in" filter="wipe(down)">
                                      <p:cBhvr>
                                        <p:cTn id="7" dur="500"/>
                                        <p:tgtEl>
                                          <p:spTgt spid="19">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522294" y="432182"/>
            <a:ext cx="4104635" cy="621709"/>
          </a:xfrm>
          <a:prstGeom prst="rect">
            <a:avLst/>
          </a:prstGeom>
          <a:noFill/>
        </p:spPr>
        <p:txBody>
          <a:bodyPr wrap="square" rtlCol="0">
            <a:spAutoFit/>
          </a:bodyPr>
          <a:lstStyle/>
          <a:p>
            <a:pPr algn="ctr">
              <a:lnSpc>
                <a:spcPct val="200000"/>
              </a:lnSpc>
            </a:pPr>
            <a:r>
              <a:rPr lang="en-US" sz="2000" b="1" dirty="0">
                <a:solidFill>
                  <a:schemeClr val="bg1"/>
                </a:solidFill>
              </a:rPr>
              <a:t>Method 24 Bathroom UX</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988434" y="432182"/>
            <a:ext cx="3179850" cy="5748868"/>
          </a:xfrm>
          <a:prstGeom prst="rect">
            <a:avLst/>
          </a:prstGeom>
        </p:spPr>
      </p:pic>
      <p:sp>
        <p:nvSpPr>
          <p:cNvPr id="19" name="TextBox 18"/>
          <p:cNvSpPr txBox="1"/>
          <p:nvPr/>
        </p:nvSpPr>
        <p:spPr>
          <a:xfrm>
            <a:off x="238564" y="1633537"/>
            <a:ext cx="8749870" cy="4455322"/>
          </a:xfrm>
          <a:prstGeom prst="rect">
            <a:avLst/>
          </a:prstGeom>
          <a:noFill/>
        </p:spPr>
        <p:txBody>
          <a:bodyPr wrap="square" numCol="1" rtlCol="0">
            <a:spAutoFit/>
          </a:bodyPr>
          <a:lstStyle/>
          <a:p>
            <a:pPr algn="just">
              <a:lnSpc>
                <a:spcPct val="200000"/>
              </a:lnSpc>
            </a:pPr>
            <a:r>
              <a:rPr lang="en-US" sz="1600" b="1" dirty="0"/>
              <a:t>Bathroom UX is a technique for building awareness of user-centered design and keeping people interested in your work. Bathroom UX gets its name from the environment in which it is practiced—you guessed it, the bathroom. The idea is simple: get people where you have their captive attention (for example, on the inside of the bathroom stall door) and post bite-sized notices to create awareness for UX and promote what’s been going on (see Figure 9.1). Bathroom UX doesn’t have to happen exclusively in the bathroom, of course. The same approach can be used in elevators, stairwells, and heavily trafficked hallways.</a:t>
            </a:r>
          </a:p>
          <a:p>
            <a:pPr algn="just">
              <a:lnSpc>
                <a:spcPct val="200000"/>
              </a:lnSpc>
            </a:pPr>
            <a:r>
              <a:rPr lang="en-US" sz="1600" b="1" dirty="0"/>
              <a:t>The basic idea in all cases is to do a little informal promotion and awareness building.</a:t>
            </a:r>
          </a:p>
          <a:p>
            <a:pPr algn="just">
              <a:lnSpc>
                <a:spcPct val="200000"/>
              </a:lnSpc>
            </a:pPr>
            <a:endParaRPr lang="en-US" sz="1600" b="1" dirty="0"/>
          </a:p>
        </p:txBody>
      </p:sp>
      <p:sp>
        <p:nvSpPr>
          <p:cNvPr id="5" name="TextBox 4">
            <a:extLst>
              <a:ext uri="{FF2B5EF4-FFF2-40B4-BE49-F238E27FC236}">
                <a16:creationId xmlns:a16="http://schemas.microsoft.com/office/drawing/2014/main" id="{3654FDB4-4A63-53F9-CB11-BDA6F56F4015}"/>
              </a:ext>
            </a:extLst>
          </p:cNvPr>
          <p:cNvSpPr txBox="1"/>
          <p:nvPr/>
        </p:nvSpPr>
        <p:spPr>
          <a:xfrm>
            <a:off x="269633" y="219670"/>
            <a:ext cx="1493097" cy="727571"/>
          </a:xfrm>
          <a:prstGeom prst="rect">
            <a:avLst/>
          </a:prstGeom>
          <a:noFill/>
        </p:spPr>
        <p:txBody>
          <a:bodyPr wrap="square" rtlCol="0">
            <a:spAutoFit/>
          </a:bodyPr>
          <a:lstStyle/>
          <a:p>
            <a:pPr algn="ctr">
              <a:lnSpc>
                <a:spcPct val="200000"/>
              </a:lnSpc>
            </a:pPr>
            <a:r>
              <a:rPr lang="en-GB" sz="2400" b="1" dirty="0">
                <a:solidFill>
                  <a:schemeClr val="bg1"/>
                </a:solidFill>
              </a:rPr>
              <a:t>Lecture 9</a:t>
            </a:r>
            <a:endParaRPr lang="en-GB" sz="2400" b="1" dirty="0">
              <a:solidFill>
                <a:srgbClr val="FF0000"/>
              </a:solidFill>
              <a:highlight>
                <a:srgbClr val="FFFF00"/>
              </a:highlight>
            </a:endParaRPr>
          </a:p>
        </p:txBody>
      </p:sp>
      <p:pic>
        <p:nvPicPr>
          <p:cNvPr id="6" name="Graphic 21">
            <a:extLst>
              <a:ext uri="{FF2B5EF4-FFF2-40B4-BE49-F238E27FC236}">
                <a16:creationId xmlns:a16="http://schemas.microsoft.com/office/drawing/2014/main" id="{7AAB5883-2917-0976-76FA-D322E32593D6}"/>
              </a:ext>
            </a:extLst>
          </p:cNvPr>
          <p:cNvPicPr>
            <a:picLocks noChangeAspect="1"/>
          </p:cNvPicPr>
          <p:nvPr/>
        </p:nvPicPr>
        <p:blipFill rotWithShape="1">
          <a:blip r:embed="rId8"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521456" y="5663485"/>
            <a:ext cx="1358975" cy="797286"/>
          </a:xfrm>
          <a:prstGeom prst="rect">
            <a:avLst/>
          </a:prstGeom>
        </p:spPr>
      </p:pic>
    </p:spTree>
    <p:custDataLst>
      <p:tags r:id="rId1"/>
    </p:custDataLst>
    <p:extLst>
      <p:ext uri="{BB962C8B-B14F-4D97-AF65-F5344CB8AC3E}">
        <p14:creationId xmlns:p14="http://schemas.microsoft.com/office/powerpoint/2010/main" val="248411514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522294" y="432182"/>
            <a:ext cx="4104635" cy="621709"/>
          </a:xfrm>
          <a:prstGeom prst="rect">
            <a:avLst/>
          </a:prstGeom>
          <a:noFill/>
        </p:spPr>
        <p:txBody>
          <a:bodyPr wrap="square" rtlCol="0">
            <a:spAutoFit/>
          </a:bodyPr>
          <a:lstStyle/>
          <a:p>
            <a:pPr algn="ctr">
              <a:lnSpc>
                <a:spcPct val="200000"/>
              </a:lnSpc>
            </a:pPr>
            <a:r>
              <a:rPr lang="en-US" sz="2000" b="1" dirty="0">
                <a:solidFill>
                  <a:schemeClr val="bg1"/>
                </a:solidFill>
              </a:rPr>
              <a:t>Method 24 Bathroom UX</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988434" y="432182"/>
            <a:ext cx="3179850" cy="5748868"/>
          </a:xfrm>
          <a:prstGeom prst="rect">
            <a:avLst/>
          </a:prstGeom>
        </p:spPr>
      </p:pic>
      <p:sp>
        <p:nvSpPr>
          <p:cNvPr id="5" name="TextBox 4">
            <a:extLst>
              <a:ext uri="{FF2B5EF4-FFF2-40B4-BE49-F238E27FC236}">
                <a16:creationId xmlns:a16="http://schemas.microsoft.com/office/drawing/2014/main" id="{3654FDB4-4A63-53F9-CB11-BDA6F56F4015}"/>
              </a:ext>
            </a:extLst>
          </p:cNvPr>
          <p:cNvSpPr txBox="1"/>
          <p:nvPr/>
        </p:nvSpPr>
        <p:spPr>
          <a:xfrm>
            <a:off x="269633" y="219670"/>
            <a:ext cx="1493097" cy="727571"/>
          </a:xfrm>
          <a:prstGeom prst="rect">
            <a:avLst/>
          </a:prstGeom>
          <a:noFill/>
        </p:spPr>
        <p:txBody>
          <a:bodyPr wrap="square" rtlCol="0">
            <a:spAutoFit/>
          </a:bodyPr>
          <a:lstStyle/>
          <a:p>
            <a:pPr algn="ctr">
              <a:lnSpc>
                <a:spcPct val="200000"/>
              </a:lnSpc>
            </a:pPr>
            <a:r>
              <a:rPr lang="en-GB" sz="2400" b="1" dirty="0">
                <a:solidFill>
                  <a:schemeClr val="bg1"/>
                </a:solidFill>
              </a:rPr>
              <a:t>Lecture 9</a:t>
            </a:r>
            <a:endParaRPr lang="en-GB" sz="2400" b="1" dirty="0">
              <a:solidFill>
                <a:srgbClr val="FF0000"/>
              </a:solidFill>
              <a:highlight>
                <a:srgbClr val="FFFF00"/>
              </a:highlight>
            </a:endParaRPr>
          </a:p>
        </p:txBody>
      </p:sp>
      <p:pic>
        <p:nvPicPr>
          <p:cNvPr id="8" name="Picture 7">
            <a:extLst>
              <a:ext uri="{FF2B5EF4-FFF2-40B4-BE49-F238E27FC236}">
                <a16:creationId xmlns:a16="http://schemas.microsoft.com/office/drawing/2014/main" id="{1DC76C02-36DB-5DB5-007C-64D44744014A}"/>
              </a:ext>
            </a:extLst>
          </p:cNvPr>
          <p:cNvPicPr>
            <a:picLocks noChangeAspect="1"/>
          </p:cNvPicPr>
          <p:nvPr/>
        </p:nvPicPr>
        <p:blipFill rotWithShape="1">
          <a:blip r:embed="rId8"/>
          <a:srcRect l="29782" t="16976" r="25573" b="10244"/>
          <a:stretch/>
        </p:blipFill>
        <p:spPr>
          <a:xfrm>
            <a:off x="4275700" y="1237896"/>
            <a:ext cx="6198451" cy="4745281"/>
          </a:xfrm>
          <a:prstGeom prst="rect">
            <a:avLst/>
          </a:prstGeom>
        </p:spPr>
      </p:pic>
      <p:sp>
        <p:nvSpPr>
          <p:cNvPr id="12" name="TextBox 11">
            <a:extLst>
              <a:ext uri="{FF2B5EF4-FFF2-40B4-BE49-F238E27FC236}">
                <a16:creationId xmlns:a16="http://schemas.microsoft.com/office/drawing/2014/main" id="{3B3DF8DA-3DFA-9036-ED0A-4500BB36DFF2}"/>
              </a:ext>
            </a:extLst>
          </p:cNvPr>
          <p:cNvSpPr txBox="1"/>
          <p:nvPr/>
        </p:nvSpPr>
        <p:spPr>
          <a:xfrm>
            <a:off x="453715" y="2461429"/>
            <a:ext cx="3720720" cy="2126864"/>
          </a:xfrm>
          <a:prstGeom prst="rect">
            <a:avLst/>
          </a:prstGeom>
          <a:noFill/>
        </p:spPr>
        <p:txBody>
          <a:bodyPr wrap="square">
            <a:spAutoFit/>
          </a:bodyPr>
          <a:lstStyle/>
          <a:p>
            <a:pPr algn="ctr">
              <a:lnSpc>
                <a:spcPct val="150000"/>
              </a:lnSpc>
            </a:pPr>
            <a:r>
              <a:rPr lang="en-GB" sz="1800" b="1" i="0" u="none" strike="noStrike" baseline="0" dirty="0">
                <a:latin typeface="Gotham-Medium"/>
              </a:rPr>
              <a:t>Figure 9.1</a:t>
            </a:r>
          </a:p>
          <a:p>
            <a:pPr algn="ctr">
              <a:lnSpc>
                <a:spcPct val="150000"/>
              </a:lnSpc>
            </a:pPr>
            <a:endParaRPr lang="en-GB" sz="1800" b="1" i="0" u="none" strike="noStrike" baseline="0" dirty="0">
              <a:latin typeface="Gotham-Medium"/>
            </a:endParaRPr>
          </a:p>
          <a:p>
            <a:pPr algn="ctr">
              <a:lnSpc>
                <a:spcPct val="150000"/>
              </a:lnSpc>
            </a:pPr>
            <a:r>
              <a:rPr lang="en-GB" sz="1800" b="1" i="0" u="none" strike="noStrike" baseline="0" dirty="0">
                <a:latin typeface="Gotham-Medium"/>
              </a:rPr>
              <a:t>This flyer reminds readers of a core principle of UX and challenges them to get involved.</a:t>
            </a:r>
            <a:endParaRPr lang="en-GB" b="1" dirty="0"/>
          </a:p>
        </p:txBody>
      </p:sp>
      <p:pic>
        <p:nvPicPr>
          <p:cNvPr id="6" name="Graphic 21">
            <a:extLst>
              <a:ext uri="{FF2B5EF4-FFF2-40B4-BE49-F238E27FC236}">
                <a16:creationId xmlns:a16="http://schemas.microsoft.com/office/drawing/2014/main" id="{11346E7F-3D02-2654-8351-F2593F3FE74C}"/>
              </a:ext>
            </a:extLst>
          </p:cNvPr>
          <p:cNvPicPr>
            <a:picLocks noChangeAspect="1"/>
          </p:cNvPicPr>
          <p:nvPr/>
        </p:nvPicPr>
        <p:blipFill rotWithShape="1">
          <a:blip r:embed="rId9"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521456" y="5663485"/>
            <a:ext cx="1358975" cy="797286"/>
          </a:xfrm>
          <a:prstGeom prst="rect">
            <a:avLst/>
          </a:prstGeom>
        </p:spPr>
      </p:pic>
    </p:spTree>
    <p:custDataLst>
      <p:tags r:id="rId1"/>
    </p:custDataLst>
    <p:extLst>
      <p:ext uri="{BB962C8B-B14F-4D97-AF65-F5344CB8AC3E}">
        <p14:creationId xmlns:p14="http://schemas.microsoft.com/office/powerpoint/2010/main" val="417881102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522294" y="432182"/>
            <a:ext cx="4104635" cy="621709"/>
          </a:xfrm>
          <a:prstGeom prst="rect">
            <a:avLst/>
          </a:prstGeom>
          <a:noFill/>
        </p:spPr>
        <p:txBody>
          <a:bodyPr wrap="square" rtlCol="0">
            <a:spAutoFit/>
          </a:bodyPr>
          <a:lstStyle/>
          <a:p>
            <a:pPr algn="ctr">
              <a:lnSpc>
                <a:spcPct val="200000"/>
              </a:lnSpc>
            </a:pPr>
            <a:r>
              <a:rPr lang="en-US" sz="2000" b="1" dirty="0">
                <a:solidFill>
                  <a:schemeClr val="bg1"/>
                </a:solidFill>
              </a:rPr>
              <a:t>Method 24 Bathroom UX</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988434" y="432182"/>
            <a:ext cx="3179850" cy="5748868"/>
          </a:xfrm>
          <a:prstGeom prst="rect">
            <a:avLst/>
          </a:prstGeom>
        </p:spPr>
      </p:pic>
      <p:sp>
        <p:nvSpPr>
          <p:cNvPr id="19" name="TextBox 18"/>
          <p:cNvSpPr txBox="1"/>
          <p:nvPr/>
        </p:nvSpPr>
        <p:spPr>
          <a:xfrm>
            <a:off x="238564" y="1379219"/>
            <a:ext cx="8749870" cy="4455322"/>
          </a:xfrm>
          <a:prstGeom prst="rect">
            <a:avLst/>
          </a:prstGeom>
          <a:noFill/>
        </p:spPr>
        <p:txBody>
          <a:bodyPr wrap="square" numCol="1" rtlCol="0">
            <a:spAutoFit/>
          </a:bodyPr>
          <a:lstStyle/>
          <a:p>
            <a:pPr algn="just">
              <a:lnSpc>
                <a:spcPct val="200000"/>
              </a:lnSpc>
            </a:pPr>
            <a:r>
              <a:rPr lang="en-US" sz="1600" b="1" dirty="0"/>
              <a:t>Use When</a:t>
            </a:r>
          </a:p>
          <a:p>
            <a:pPr algn="just">
              <a:lnSpc>
                <a:spcPct val="200000"/>
              </a:lnSpc>
            </a:pPr>
            <a:r>
              <a:rPr lang="en-US" sz="1600" b="1" dirty="0"/>
              <a:t>• You want to build awareness for UX quickly, creatively, and with minimal effort.</a:t>
            </a:r>
          </a:p>
          <a:p>
            <a:pPr algn="just">
              <a:lnSpc>
                <a:spcPct val="200000"/>
              </a:lnSpc>
            </a:pPr>
            <a:r>
              <a:rPr lang="en-US" sz="1600" b="1" dirty="0"/>
              <a:t>• You have recently completed some UX-related work that you’d like to showcase.</a:t>
            </a:r>
          </a:p>
          <a:p>
            <a:pPr algn="just">
              <a:lnSpc>
                <a:spcPct val="200000"/>
              </a:lnSpc>
            </a:pPr>
            <a:r>
              <a:rPr lang="en-US" sz="1600" b="1" dirty="0"/>
              <a:t>Try It Out</a:t>
            </a:r>
          </a:p>
          <a:p>
            <a:pPr algn="just">
              <a:lnSpc>
                <a:spcPct val="200000"/>
              </a:lnSpc>
            </a:pPr>
            <a:r>
              <a:rPr lang="en-US" sz="1600" b="1" dirty="0">
                <a:solidFill>
                  <a:srgbClr val="FF0000"/>
                </a:solidFill>
              </a:rPr>
              <a:t>1. Think about your message.</a:t>
            </a:r>
          </a:p>
          <a:p>
            <a:pPr algn="just">
              <a:lnSpc>
                <a:spcPct val="200000"/>
              </a:lnSpc>
            </a:pPr>
            <a:r>
              <a:rPr lang="en-US" sz="1600" b="1" dirty="0"/>
              <a:t>One approach is to create a UX newsletter. Include some news from recent projects, their outcomes, and how to connect with you if people are interested in learning more. This is effective if you’re trying to build interest in UX services, and you work within an organization where you see lots of potential opportunities for UX. Another approach is to build awareness of UX resources. </a:t>
            </a:r>
          </a:p>
        </p:txBody>
      </p:sp>
      <p:sp>
        <p:nvSpPr>
          <p:cNvPr id="5" name="TextBox 4">
            <a:extLst>
              <a:ext uri="{FF2B5EF4-FFF2-40B4-BE49-F238E27FC236}">
                <a16:creationId xmlns:a16="http://schemas.microsoft.com/office/drawing/2014/main" id="{3654FDB4-4A63-53F9-CB11-BDA6F56F4015}"/>
              </a:ext>
            </a:extLst>
          </p:cNvPr>
          <p:cNvSpPr txBox="1"/>
          <p:nvPr/>
        </p:nvSpPr>
        <p:spPr>
          <a:xfrm>
            <a:off x="269633" y="219670"/>
            <a:ext cx="1493097" cy="727571"/>
          </a:xfrm>
          <a:prstGeom prst="rect">
            <a:avLst/>
          </a:prstGeom>
          <a:noFill/>
        </p:spPr>
        <p:txBody>
          <a:bodyPr wrap="square" rtlCol="0">
            <a:spAutoFit/>
          </a:bodyPr>
          <a:lstStyle/>
          <a:p>
            <a:pPr algn="ctr">
              <a:lnSpc>
                <a:spcPct val="200000"/>
              </a:lnSpc>
            </a:pPr>
            <a:r>
              <a:rPr lang="en-GB" sz="2400" b="1" dirty="0">
                <a:solidFill>
                  <a:schemeClr val="bg1"/>
                </a:solidFill>
              </a:rPr>
              <a:t>Lecture 9</a:t>
            </a:r>
            <a:endParaRPr lang="en-GB" sz="2400" b="1" dirty="0">
              <a:solidFill>
                <a:srgbClr val="FF0000"/>
              </a:solidFill>
              <a:highlight>
                <a:srgbClr val="FFFF00"/>
              </a:highlight>
            </a:endParaRPr>
          </a:p>
        </p:txBody>
      </p:sp>
      <p:pic>
        <p:nvPicPr>
          <p:cNvPr id="6" name="Picture 5">
            <a:extLst>
              <a:ext uri="{FF2B5EF4-FFF2-40B4-BE49-F238E27FC236}">
                <a16:creationId xmlns:a16="http://schemas.microsoft.com/office/drawing/2014/main" id="{0A4655A9-BD53-22F0-8F53-B92A186F28AE}"/>
              </a:ext>
            </a:extLst>
          </p:cNvPr>
          <p:cNvPicPr>
            <a:picLocks noChangeAspect="1"/>
          </p:cNvPicPr>
          <p:nvPr/>
        </p:nvPicPr>
        <p:blipFill rotWithShape="1">
          <a:blip r:embed="rId8"/>
          <a:srcRect l="29782" t="16976" r="25573" b="10244"/>
          <a:stretch/>
        </p:blipFill>
        <p:spPr>
          <a:xfrm>
            <a:off x="9019598" y="1742589"/>
            <a:ext cx="3107320" cy="2378837"/>
          </a:xfrm>
          <a:prstGeom prst="rect">
            <a:avLst/>
          </a:prstGeom>
        </p:spPr>
      </p:pic>
      <p:pic>
        <p:nvPicPr>
          <p:cNvPr id="8" name="Graphic 21">
            <a:extLst>
              <a:ext uri="{FF2B5EF4-FFF2-40B4-BE49-F238E27FC236}">
                <a16:creationId xmlns:a16="http://schemas.microsoft.com/office/drawing/2014/main" id="{94FA0AC9-33DB-3BDC-4DEA-B007DC4AFC8C}"/>
              </a:ext>
            </a:extLst>
          </p:cNvPr>
          <p:cNvPicPr>
            <a:picLocks noChangeAspect="1"/>
          </p:cNvPicPr>
          <p:nvPr/>
        </p:nvPicPr>
        <p:blipFill rotWithShape="1">
          <a:blip r:embed="rId9"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423824" y="5784371"/>
            <a:ext cx="1358975" cy="797286"/>
          </a:xfrm>
          <a:prstGeom prst="rect">
            <a:avLst/>
          </a:prstGeom>
        </p:spPr>
      </p:pic>
    </p:spTree>
    <p:custDataLst>
      <p:tags r:id="rId1"/>
    </p:custDataLst>
    <p:extLst>
      <p:ext uri="{BB962C8B-B14F-4D97-AF65-F5344CB8AC3E}">
        <p14:creationId xmlns:p14="http://schemas.microsoft.com/office/powerpoint/2010/main" val="16858503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522294" y="432182"/>
            <a:ext cx="4104635" cy="621709"/>
          </a:xfrm>
          <a:prstGeom prst="rect">
            <a:avLst/>
          </a:prstGeom>
          <a:noFill/>
        </p:spPr>
        <p:txBody>
          <a:bodyPr wrap="square" rtlCol="0">
            <a:spAutoFit/>
          </a:bodyPr>
          <a:lstStyle/>
          <a:p>
            <a:pPr algn="ctr">
              <a:lnSpc>
                <a:spcPct val="200000"/>
              </a:lnSpc>
            </a:pPr>
            <a:r>
              <a:rPr lang="en-US" sz="2000" b="1" dirty="0">
                <a:solidFill>
                  <a:schemeClr val="bg1"/>
                </a:solidFill>
              </a:rPr>
              <a:t>Method 24 Bathroom UX</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988434" y="432182"/>
            <a:ext cx="3179850" cy="5748868"/>
          </a:xfrm>
          <a:prstGeom prst="rect">
            <a:avLst/>
          </a:prstGeom>
        </p:spPr>
      </p:pic>
      <p:sp>
        <p:nvSpPr>
          <p:cNvPr id="19" name="TextBox 18"/>
          <p:cNvSpPr txBox="1"/>
          <p:nvPr/>
        </p:nvSpPr>
        <p:spPr>
          <a:xfrm>
            <a:off x="238564" y="1379219"/>
            <a:ext cx="8749870" cy="4455322"/>
          </a:xfrm>
          <a:prstGeom prst="rect">
            <a:avLst/>
          </a:prstGeom>
          <a:noFill/>
        </p:spPr>
        <p:txBody>
          <a:bodyPr wrap="square" numCol="1" rtlCol="0">
            <a:spAutoFit/>
          </a:bodyPr>
          <a:lstStyle/>
          <a:p>
            <a:pPr algn="just">
              <a:lnSpc>
                <a:spcPct val="200000"/>
              </a:lnSpc>
            </a:pPr>
            <a:r>
              <a:rPr lang="en-US" sz="1600" b="1" dirty="0"/>
              <a:t>That could be you. Or, if you have or know of a Web page or a place where people can go to learn more about UX, draw attention to that. Or you can use bathroom UX to simply educate people about new concepts. For example, what is user research and how does it differ from market research? In all cases, include some information about how to get in touch with you if someone is interested in learning more.</a:t>
            </a:r>
          </a:p>
          <a:p>
            <a:pPr algn="just">
              <a:lnSpc>
                <a:spcPct val="200000"/>
              </a:lnSpc>
            </a:pPr>
            <a:r>
              <a:rPr lang="en-US" sz="1600" b="1" dirty="0">
                <a:solidFill>
                  <a:srgbClr val="FF0000"/>
                </a:solidFill>
              </a:rPr>
              <a:t>2. Make it fun to read.</a:t>
            </a:r>
          </a:p>
          <a:p>
            <a:pPr algn="just">
              <a:lnSpc>
                <a:spcPct val="200000"/>
              </a:lnSpc>
            </a:pPr>
            <a:r>
              <a:rPr lang="en-US" sz="1600" b="1" dirty="0"/>
              <a:t>Design a one-page flyer (or a few different types of flyers that work together to form a little campaign). Show your flyers to a friend to make sure that they make sense and cast you and UX in a flattering light.</a:t>
            </a:r>
          </a:p>
        </p:txBody>
      </p:sp>
      <p:sp>
        <p:nvSpPr>
          <p:cNvPr id="5" name="TextBox 4">
            <a:extLst>
              <a:ext uri="{FF2B5EF4-FFF2-40B4-BE49-F238E27FC236}">
                <a16:creationId xmlns:a16="http://schemas.microsoft.com/office/drawing/2014/main" id="{3654FDB4-4A63-53F9-CB11-BDA6F56F4015}"/>
              </a:ext>
            </a:extLst>
          </p:cNvPr>
          <p:cNvSpPr txBox="1"/>
          <p:nvPr/>
        </p:nvSpPr>
        <p:spPr>
          <a:xfrm>
            <a:off x="269633" y="219670"/>
            <a:ext cx="1493097" cy="727571"/>
          </a:xfrm>
          <a:prstGeom prst="rect">
            <a:avLst/>
          </a:prstGeom>
          <a:noFill/>
        </p:spPr>
        <p:txBody>
          <a:bodyPr wrap="square" rtlCol="0">
            <a:spAutoFit/>
          </a:bodyPr>
          <a:lstStyle/>
          <a:p>
            <a:pPr algn="ctr">
              <a:lnSpc>
                <a:spcPct val="200000"/>
              </a:lnSpc>
            </a:pPr>
            <a:r>
              <a:rPr lang="en-GB" sz="2400" b="1" dirty="0">
                <a:solidFill>
                  <a:schemeClr val="bg1"/>
                </a:solidFill>
              </a:rPr>
              <a:t>Lecture 9</a:t>
            </a:r>
            <a:endParaRPr lang="en-GB" sz="2400" b="1" dirty="0">
              <a:solidFill>
                <a:srgbClr val="FF0000"/>
              </a:solidFill>
              <a:highlight>
                <a:srgbClr val="FFFF00"/>
              </a:highlight>
            </a:endParaRPr>
          </a:p>
        </p:txBody>
      </p:sp>
      <p:pic>
        <p:nvPicPr>
          <p:cNvPr id="6" name="Picture 5">
            <a:extLst>
              <a:ext uri="{FF2B5EF4-FFF2-40B4-BE49-F238E27FC236}">
                <a16:creationId xmlns:a16="http://schemas.microsoft.com/office/drawing/2014/main" id="{B41B44E9-C284-1B48-20E0-CD0F67C2C0E8}"/>
              </a:ext>
            </a:extLst>
          </p:cNvPr>
          <p:cNvPicPr>
            <a:picLocks noChangeAspect="1"/>
          </p:cNvPicPr>
          <p:nvPr/>
        </p:nvPicPr>
        <p:blipFill rotWithShape="1">
          <a:blip r:embed="rId8"/>
          <a:srcRect l="29782" t="16976" r="25573" b="10244"/>
          <a:stretch/>
        </p:blipFill>
        <p:spPr>
          <a:xfrm>
            <a:off x="9019598" y="1742589"/>
            <a:ext cx="3107320" cy="2378837"/>
          </a:xfrm>
          <a:prstGeom prst="rect">
            <a:avLst/>
          </a:prstGeom>
        </p:spPr>
      </p:pic>
      <p:pic>
        <p:nvPicPr>
          <p:cNvPr id="8" name="Graphic 21">
            <a:extLst>
              <a:ext uri="{FF2B5EF4-FFF2-40B4-BE49-F238E27FC236}">
                <a16:creationId xmlns:a16="http://schemas.microsoft.com/office/drawing/2014/main" id="{B9507DC2-FC77-8FC2-EC6C-3681D29312CC}"/>
              </a:ext>
            </a:extLst>
          </p:cNvPr>
          <p:cNvPicPr>
            <a:picLocks noChangeAspect="1"/>
          </p:cNvPicPr>
          <p:nvPr/>
        </p:nvPicPr>
        <p:blipFill rotWithShape="1">
          <a:blip r:embed="rId9"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521456" y="5805919"/>
            <a:ext cx="1358975" cy="797286"/>
          </a:xfrm>
          <a:prstGeom prst="rect">
            <a:avLst/>
          </a:prstGeom>
        </p:spPr>
      </p:pic>
    </p:spTree>
    <p:custDataLst>
      <p:tags r:id="rId1"/>
    </p:custDataLst>
    <p:extLst>
      <p:ext uri="{BB962C8B-B14F-4D97-AF65-F5344CB8AC3E}">
        <p14:creationId xmlns:p14="http://schemas.microsoft.com/office/powerpoint/2010/main" val="11321467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522294" y="432182"/>
            <a:ext cx="4104635" cy="621709"/>
          </a:xfrm>
          <a:prstGeom prst="rect">
            <a:avLst/>
          </a:prstGeom>
          <a:noFill/>
        </p:spPr>
        <p:txBody>
          <a:bodyPr wrap="square" rtlCol="0">
            <a:spAutoFit/>
          </a:bodyPr>
          <a:lstStyle/>
          <a:p>
            <a:pPr algn="ctr">
              <a:lnSpc>
                <a:spcPct val="200000"/>
              </a:lnSpc>
            </a:pPr>
            <a:r>
              <a:rPr lang="en-US" sz="2000" b="1" dirty="0">
                <a:solidFill>
                  <a:schemeClr val="bg1"/>
                </a:solidFill>
              </a:rPr>
              <a:t>Method 24 Bathroom UX</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988434" y="432182"/>
            <a:ext cx="3179850" cy="5748868"/>
          </a:xfrm>
          <a:prstGeom prst="rect">
            <a:avLst/>
          </a:prstGeom>
        </p:spPr>
      </p:pic>
      <p:sp>
        <p:nvSpPr>
          <p:cNvPr id="19" name="TextBox 18"/>
          <p:cNvSpPr txBox="1"/>
          <p:nvPr/>
        </p:nvSpPr>
        <p:spPr>
          <a:xfrm>
            <a:off x="269633" y="1960932"/>
            <a:ext cx="8511286" cy="3048207"/>
          </a:xfrm>
          <a:prstGeom prst="rect">
            <a:avLst/>
          </a:prstGeom>
          <a:noFill/>
        </p:spPr>
        <p:txBody>
          <a:bodyPr wrap="square" numCol="1" rtlCol="0">
            <a:spAutoFit/>
          </a:bodyPr>
          <a:lstStyle/>
          <a:p>
            <a:pPr algn="just">
              <a:lnSpc>
                <a:spcPct val="200000"/>
              </a:lnSpc>
            </a:pPr>
            <a:r>
              <a:rPr lang="en-US" sz="1400" b="1" dirty="0"/>
              <a:t>That could be you. Or, if you have or know of a Web page or a place where people can go to learn more about UX, draw attention to that. Or you can use bathroom UX to simply educate people about new concepts. For example, what is user research and how does it differ from market research? In all cases, include some information about how to get in touch with you if someone is interested in learning more.</a:t>
            </a:r>
          </a:p>
          <a:p>
            <a:pPr algn="just">
              <a:lnSpc>
                <a:spcPct val="200000"/>
              </a:lnSpc>
            </a:pPr>
            <a:r>
              <a:rPr lang="en-US" sz="1400" b="1" dirty="0">
                <a:solidFill>
                  <a:srgbClr val="FF0000"/>
                </a:solidFill>
              </a:rPr>
              <a:t>2. Make it fun to read.</a:t>
            </a:r>
          </a:p>
          <a:p>
            <a:pPr algn="just">
              <a:lnSpc>
                <a:spcPct val="200000"/>
              </a:lnSpc>
            </a:pPr>
            <a:r>
              <a:rPr lang="en-US" sz="1400" b="1" dirty="0"/>
              <a:t>Design a one-page flyer (or a few different types of flyers that work together to form a little campaign). Show your flyers to a friend to make sure that they make sense and cast you and UX in a flattering light.</a:t>
            </a:r>
          </a:p>
        </p:txBody>
      </p:sp>
      <p:sp>
        <p:nvSpPr>
          <p:cNvPr id="5" name="TextBox 4">
            <a:extLst>
              <a:ext uri="{FF2B5EF4-FFF2-40B4-BE49-F238E27FC236}">
                <a16:creationId xmlns:a16="http://schemas.microsoft.com/office/drawing/2014/main" id="{3654FDB4-4A63-53F9-CB11-BDA6F56F4015}"/>
              </a:ext>
            </a:extLst>
          </p:cNvPr>
          <p:cNvSpPr txBox="1"/>
          <p:nvPr/>
        </p:nvSpPr>
        <p:spPr>
          <a:xfrm>
            <a:off x="269633" y="219670"/>
            <a:ext cx="1493097" cy="727571"/>
          </a:xfrm>
          <a:prstGeom prst="rect">
            <a:avLst/>
          </a:prstGeom>
          <a:noFill/>
        </p:spPr>
        <p:txBody>
          <a:bodyPr wrap="square" rtlCol="0">
            <a:spAutoFit/>
          </a:bodyPr>
          <a:lstStyle/>
          <a:p>
            <a:pPr algn="ctr">
              <a:lnSpc>
                <a:spcPct val="200000"/>
              </a:lnSpc>
            </a:pPr>
            <a:r>
              <a:rPr lang="en-GB" sz="2400" b="1" dirty="0">
                <a:solidFill>
                  <a:schemeClr val="bg1"/>
                </a:solidFill>
              </a:rPr>
              <a:t>Lecture 9</a:t>
            </a:r>
            <a:endParaRPr lang="en-GB" sz="2400" b="1" dirty="0">
              <a:solidFill>
                <a:srgbClr val="FF0000"/>
              </a:solidFill>
              <a:highlight>
                <a:srgbClr val="FFFF00"/>
              </a:highlight>
            </a:endParaRPr>
          </a:p>
        </p:txBody>
      </p:sp>
      <p:pic>
        <p:nvPicPr>
          <p:cNvPr id="6" name="Graphic 21">
            <a:extLst>
              <a:ext uri="{FF2B5EF4-FFF2-40B4-BE49-F238E27FC236}">
                <a16:creationId xmlns:a16="http://schemas.microsoft.com/office/drawing/2014/main" id="{08A94C33-0CFB-680E-2BAA-A82B96F0374C}"/>
              </a:ext>
            </a:extLst>
          </p:cNvPr>
          <p:cNvPicPr>
            <a:picLocks noChangeAspect="1"/>
          </p:cNvPicPr>
          <p:nvPr/>
        </p:nvPicPr>
        <p:blipFill rotWithShape="1">
          <a:blip r:embed="rId8"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521456" y="5663485"/>
            <a:ext cx="1358975" cy="797286"/>
          </a:xfrm>
          <a:prstGeom prst="rect">
            <a:avLst/>
          </a:prstGeom>
        </p:spPr>
      </p:pic>
    </p:spTree>
    <p:custDataLst>
      <p:tags r:id="rId1"/>
    </p:custDataLst>
    <p:extLst>
      <p:ext uri="{BB962C8B-B14F-4D97-AF65-F5344CB8AC3E}">
        <p14:creationId xmlns:p14="http://schemas.microsoft.com/office/powerpoint/2010/main" val="260287335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522294" y="432182"/>
            <a:ext cx="4104635" cy="621709"/>
          </a:xfrm>
          <a:prstGeom prst="rect">
            <a:avLst/>
          </a:prstGeom>
          <a:noFill/>
        </p:spPr>
        <p:txBody>
          <a:bodyPr wrap="square" rtlCol="0">
            <a:spAutoFit/>
          </a:bodyPr>
          <a:lstStyle/>
          <a:p>
            <a:pPr algn="ctr">
              <a:lnSpc>
                <a:spcPct val="200000"/>
              </a:lnSpc>
            </a:pPr>
            <a:r>
              <a:rPr lang="en-US" sz="2000" b="1" dirty="0">
                <a:solidFill>
                  <a:schemeClr val="bg1"/>
                </a:solidFill>
              </a:rPr>
              <a:t>Method 24 Bathroom UX</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988434" y="432182"/>
            <a:ext cx="3179850" cy="5748868"/>
          </a:xfrm>
          <a:prstGeom prst="rect">
            <a:avLst/>
          </a:prstGeom>
        </p:spPr>
      </p:pic>
      <p:sp>
        <p:nvSpPr>
          <p:cNvPr id="19" name="TextBox 18"/>
          <p:cNvSpPr txBox="1"/>
          <p:nvPr/>
        </p:nvSpPr>
        <p:spPr>
          <a:xfrm>
            <a:off x="252154" y="1700325"/>
            <a:ext cx="8749870" cy="3470437"/>
          </a:xfrm>
          <a:prstGeom prst="rect">
            <a:avLst/>
          </a:prstGeom>
          <a:noFill/>
        </p:spPr>
        <p:txBody>
          <a:bodyPr wrap="square" numCol="1" rtlCol="0">
            <a:spAutoFit/>
          </a:bodyPr>
          <a:lstStyle/>
          <a:p>
            <a:pPr algn="just">
              <a:lnSpc>
                <a:spcPct val="200000"/>
              </a:lnSpc>
            </a:pPr>
            <a:r>
              <a:rPr lang="en-US" sz="1600" b="1" dirty="0">
                <a:solidFill>
                  <a:srgbClr val="FF0000"/>
                </a:solidFill>
              </a:rPr>
              <a:t>3. Distribute.</a:t>
            </a:r>
          </a:p>
          <a:p>
            <a:pPr algn="just">
              <a:lnSpc>
                <a:spcPct val="200000"/>
              </a:lnSpc>
            </a:pPr>
            <a:r>
              <a:rPr lang="en-US" sz="1600" b="1" dirty="0"/>
              <a:t>Print a bunch of copies of your flyers and post them around the workplace. (Remember to clean up after yourself a week or two later by going around and removing any flyers that are still hanging.)</a:t>
            </a:r>
          </a:p>
          <a:p>
            <a:pPr algn="just">
              <a:lnSpc>
                <a:spcPct val="200000"/>
              </a:lnSpc>
            </a:pPr>
            <a:endParaRPr lang="en-US" sz="1600" b="1" dirty="0"/>
          </a:p>
          <a:p>
            <a:pPr algn="just">
              <a:lnSpc>
                <a:spcPct val="200000"/>
              </a:lnSpc>
            </a:pPr>
            <a:r>
              <a:rPr lang="en-US" sz="1600" b="1" dirty="0">
                <a:solidFill>
                  <a:srgbClr val="FF0000"/>
                </a:solidFill>
              </a:rPr>
              <a:t>4. Repeat.</a:t>
            </a:r>
          </a:p>
          <a:p>
            <a:pPr algn="just">
              <a:lnSpc>
                <a:spcPct val="200000"/>
              </a:lnSpc>
            </a:pPr>
            <a:r>
              <a:rPr lang="en-US" sz="1600" b="1" dirty="0"/>
              <a:t>Plan to do this again once every few months. The UX avenger strikes again! A surprising location, plus a novel message will definitely get people’s attention.</a:t>
            </a:r>
          </a:p>
        </p:txBody>
      </p:sp>
      <p:sp>
        <p:nvSpPr>
          <p:cNvPr id="5" name="TextBox 4">
            <a:extLst>
              <a:ext uri="{FF2B5EF4-FFF2-40B4-BE49-F238E27FC236}">
                <a16:creationId xmlns:a16="http://schemas.microsoft.com/office/drawing/2014/main" id="{3654FDB4-4A63-53F9-CB11-BDA6F56F4015}"/>
              </a:ext>
            </a:extLst>
          </p:cNvPr>
          <p:cNvSpPr txBox="1"/>
          <p:nvPr/>
        </p:nvSpPr>
        <p:spPr>
          <a:xfrm>
            <a:off x="269633" y="219670"/>
            <a:ext cx="1493097" cy="727571"/>
          </a:xfrm>
          <a:prstGeom prst="rect">
            <a:avLst/>
          </a:prstGeom>
          <a:noFill/>
        </p:spPr>
        <p:txBody>
          <a:bodyPr wrap="square" rtlCol="0">
            <a:spAutoFit/>
          </a:bodyPr>
          <a:lstStyle/>
          <a:p>
            <a:pPr algn="ctr">
              <a:lnSpc>
                <a:spcPct val="200000"/>
              </a:lnSpc>
            </a:pPr>
            <a:r>
              <a:rPr lang="en-GB" sz="2400" b="1" dirty="0">
                <a:solidFill>
                  <a:schemeClr val="bg1"/>
                </a:solidFill>
              </a:rPr>
              <a:t>Lecture 9</a:t>
            </a:r>
            <a:endParaRPr lang="en-GB" sz="2400" b="1" dirty="0">
              <a:solidFill>
                <a:srgbClr val="FF0000"/>
              </a:solidFill>
              <a:highlight>
                <a:srgbClr val="FFFF00"/>
              </a:highlight>
            </a:endParaRPr>
          </a:p>
        </p:txBody>
      </p:sp>
      <p:pic>
        <p:nvPicPr>
          <p:cNvPr id="6" name="Graphic 21">
            <a:extLst>
              <a:ext uri="{FF2B5EF4-FFF2-40B4-BE49-F238E27FC236}">
                <a16:creationId xmlns:a16="http://schemas.microsoft.com/office/drawing/2014/main" id="{3D8E1D3A-B11F-F0E0-709D-D663AF04FEB1}"/>
              </a:ext>
            </a:extLst>
          </p:cNvPr>
          <p:cNvPicPr>
            <a:picLocks noChangeAspect="1"/>
          </p:cNvPicPr>
          <p:nvPr/>
        </p:nvPicPr>
        <p:blipFill rotWithShape="1">
          <a:blip r:embed="rId8"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521456" y="5663485"/>
            <a:ext cx="1358975" cy="797286"/>
          </a:xfrm>
          <a:prstGeom prst="rect">
            <a:avLst/>
          </a:prstGeom>
        </p:spPr>
      </p:pic>
    </p:spTree>
    <p:custDataLst>
      <p:tags r:id="rId1"/>
    </p:custDataLst>
    <p:extLst>
      <p:ext uri="{BB962C8B-B14F-4D97-AF65-F5344CB8AC3E}">
        <p14:creationId xmlns:p14="http://schemas.microsoft.com/office/powerpoint/2010/main" val="355435417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522294" y="432182"/>
            <a:ext cx="4104635" cy="621709"/>
          </a:xfrm>
          <a:prstGeom prst="rect">
            <a:avLst/>
          </a:prstGeom>
          <a:noFill/>
        </p:spPr>
        <p:txBody>
          <a:bodyPr wrap="square" rtlCol="0">
            <a:spAutoFit/>
          </a:bodyPr>
          <a:lstStyle/>
          <a:p>
            <a:pPr algn="just">
              <a:lnSpc>
                <a:spcPct val="200000"/>
              </a:lnSpc>
            </a:pPr>
            <a:r>
              <a:rPr lang="en-US" sz="2000" b="1" dirty="0">
                <a:solidFill>
                  <a:schemeClr val="bg1"/>
                </a:solidFill>
              </a:rPr>
              <a:t>Tips and Tricks for Bathroom UX</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988434" y="432182"/>
            <a:ext cx="3179850" cy="5748868"/>
          </a:xfrm>
          <a:prstGeom prst="rect">
            <a:avLst/>
          </a:prstGeom>
        </p:spPr>
      </p:pic>
      <p:sp>
        <p:nvSpPr>
          <p:cNvPr id="19" name="TextBox 18"/>
          <p:cNvSpPr txBox="1"/>
          <p:nvPr/>
        </p:nvSpPr>
        <p:spPr>
          <a:xfrm>
            <a:off x="212766" y="1415455"/>
            <a:ext cx="8749870" cy="4455322"/>
          </a:xfrm>
          <a:prstGeom prst="rect">
            <a:avLst/>
          </a:prstGeom>
          <a:noFill/>
        </p:spPr>
        <p:txBody>
          <a:bodyPr wrap="square" numCol="1" rtlCol="0">
            <a:spAutoFit/>
          </a:bodyPr>
          <a:lstStyle/>
          <a:p>
            <a:pPr marL="285750" indent="-285750" algn="just">
              <a:lnSpc>
                <a:spcPct val="200000"/>
              </a:lnSpc>
              <a:buFont typeface="Arial" panose="020B0604020202020204" pitchFamily="34" charset="0"/>
              <a:buChar char="•"/>
            </a:pPr>
            <a:r>
              <a:rPr lang="en-US" sz="1600" b="1" dirty="0">
                <a:solidFill>
                  <a:srgbClr val="FF0000"/>
                </a:solidFill>
              </a:rPr>
              <a:t>Permission vs. forgiveness. </a:t>
            </a:r>
            <a:r>
              <a:rPr lang="en-US" sz="1600" b="1" dirty="0">
                <a:solidFill>
                  <a:srgbClr val="002060"/>
                </a:solidFill>
              </a:rPr>
              <a:t>Should you notify someone or get advance permission to do this? You will be the best judge of what’s acceptable where you work, but generally in this type of situation my motto is it’s better to ask forgiveness than get permission.</a:t>
            </a:r>
          </a:p>
          <a:p>
            <a:pPr marL="285750" indent="-285750" algn="just">
              <a:lnSpc>
                <a:spcPct val="200000"/>
              </a:lnSpc>
              <a:buFont typeface="Arial" panose="020B0604020202020204" pitchFamily="34" charset="0"/>
              <a:buChar char="•"/>
            </a:pPr>
            <a:r>
              <a:rPr lang="en-US" sz="1600" b="1" dirty="0">
                <a:solidFill>
                  <a:srgbClr val="FF0000"/>
                </a:solidFill>
              </a:rPr>
              <a:t>Don’t be shy. </a:t>
            </a:r>
            <a:r>
              <a:rPr lang="en-US" sz="1600" b="1" dirty="0">
                <a:solidFill>
                  <a:srgbClr val="002060"/>
                </a:solidFill>
              </a:rPr>
              <a:t>Capers like this elevate what you do from undercover UX to something that’s public and you’re proud of. That kind of exposure can be a little intimidating, especially if you’re the shy type.  </a:t>
            </a:r>
          </a:p>
          <a:p>
            <a:pPr marL="285750" indent="-285750" algn="just">
              <a:lnSpc>
                <a:spcPct val="200000"/>
              </a:lnSpc>
              <a:buFont typeface="Arial" panose="020B0604020202020204" pitchFamily="34" charset="0"/>
              <a:buChar char="•"/>
            </a:pPr>
            <a:r>
              <a:rPr lang="en-US" sz="1600" b="1" dirty="0">
                <a:solidFill>
                  <a:srgbClr val="FF0000"/>
                </a:solidFill>
              </a:rPr>
              <a:t>Be patient. </a:t>
            </a:r>
            <a:r>
              <a:rPr lang="en-US" sz="1600" b="1" dirty="0">
                <a:solidFill>
                  <a:srgbClr val="002060"/>
                </a:solidFill>
              </a:rPr>
              <a:t>In contrast to the previous point, there’s also the possibility that your first foray into bathroom UX won’t suddenly have your phone ringing off the hook. Its intent is to begin to create awareness and familiarity with UX.  </a:t>
            </a:r>
          </a:p>
        </p:txBody>
      </p:sp>
      <p:sp>
        <p:nvSpPr>
          <p:cNvPr id="5" name="TextBox 4">
            <a:extLst>
              <a:ext uri="{FF2B5EF4-FFF2-40B4-BE49-F238E27FC236}">
                <a16:creationId xmlns:a16="http://schemas.microsoft.com/office/drawing/2014/main" id="{3654FDB4-4A63-53F9-CB11-BDA6F56F4015}"/>
              </a:ext>
            </a:extLst>
          </p:cNvPr>
          <p:cNvSpPr txBox="1"/>
          <p:nvPr/>
        </p:nvSpPr>
        <p:spPr>
          <a:xfrm>
            <a:off x="269633" y="219670"/>
            <a:ext cx="1493097" cy="727571"/>
          </a:xfrm>
          <a:prstGeom prst="rect">
            <a:avLst/>
          </a:prstGeom>
          <a:noFill/>
        </p:spPr>
        <p:txBody>
          <a:bodyPr wrap="square" rtlCol="0">
            <a:spAutoFit/>
          </a:bodyPr>
          <a:lstStyle/>
          <a:p>
            <a:pPr algn="ctr">
              <a:lnSpc>
                <a:spcPct val="200000"/>
              </a:lnSpc>
            </a:pPr>
            <a:r>
              <a:rPr lang="en-GB" sz="2400" b="1" dirty="0">
                <a:solidFill>
                  <a:schemeClr val="bg1"/>
                </a:solidFill>
              </a:rPr>
              <a:t>Lecture 9</a:t>
            </a:r>
            <a:endParaRPr lang="en-GB" sz="2400" b="1" dirty="0">
              <a:solidFill>
                <a:srgbClr val="FF0000"/>
              </a:solidFill>
              <a:highlight>
                <a:srgbClr val="FFFF00"/>
              </a:highlight>
            </a:endParaRPr>
          </a:p>
        </p:txBody>
      </p:sp>
      <p:pic>
        <p:nvPicPr>
          <p:cNvPr id="6" name="Graphic 21">
            <a:extLst>
              <a:ext uri="{FF2B5EF4-FFF2-40B4-BE49-F238E27FC236}">
                <a16:creationId xmlns:a16="http://schemas.microsoft.com/office/drawing/2014/main" id="{7BAA8A23-00C8-3CA8-D646-CFF89C58DCFF}"/>
              </a:ext>
            </a:extLst>
          </p:cNvPr>
          <p:cNvPicPr>
            <a:picLocks noChangeAspect="1"/>
          </p:cNvPicPr>
          <p:nvPr/>
        </p:nvPicPr>
        <p:blipFill rotWithShape="1">
          <a:blip r:embed="rId8"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423824" y="5782407"/>
            <a:ext cx="1358975" cy="797286"/>
          </a:xfrm>
          <a:prstGeom prst="rect">
            <a:avLst/>
          </a:prstGeom>
        </p:spPr>
      </p:pic>
    </p:spTree>
    <p:custDataLst>
      <p:tags r:id="rId1"/>
    </p:custDataLst>
    <p:extLst>
      <p:ext uri="{BB962C8B-B14F-4D97-AF65-F5344CB8AC3E}">
        <p14:creationId xmlns:p14="http://schemas.microsoft.com/office/powerpoint/2010/main" val="130030380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522294" y="432182"/>
            <a:ext cx="4104635" cy="621709"/>
          </a:xfrm>
          <a:prstGeom prst="rect">
            <a:avLst/>
          </a:prstGeom>
          <a:noFill/>
        </p:spPr>
        <p:txBody>
          <a:bodyPr wrap="square" rtlCol="0">
            <a:spAutoFit/>
          </a:bodyPr>
          <a:lstStyle/>
          <a:p>
            <a:pPr algn="ctr">
              <a:lnSpc>
                <a:spcPct val="200000"/>
              </a:lnSpc>
            </a:pPr>
            <a:r>
              <a:rPr lang="en-US" sz="2000" b="1" dirty="0">
                <a:solidFill>
                  <a:schemeClr val="bg1"/>
                </a:solidFill>
              </a:rPr>
              <a:t>Method 25 Mini Case Studies</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9321729" y="432182"/>
            <a:ext cx="2943108" cy="5748868"/>
          </a:xfrm>
          <a:prstGeom prst="rect">
            <a:avLst/>
          </a:prstGeom>
        </p:spPr>
      </p:pic>
      <p:sp>
        <p:nvSpPr>
          <p:cNvPr id="19" name="TextBox 18"/>
          <p:cNvSpPr txBox="1"/>
          <p:nvPr/>
        </p:nvSpPr>
        <p:spPr>
          <a:xfrm>
            <a:off x="771607" y="1869833"/>
            <a:ext cx="7909128" cy="2977995"/>
          </a:xfrm>
          <a:prstGeom prst="rect">
            <a:avLst/>
          </a:prstGeom>
          <a:noFill/>
        </p:spPr>
        <p:txBody>
          <a:bodyPr wrap="square" numCol="1" rtlCol="0">
            <a:spAutoFit/>
          </a:bodyPr>
          <a:lstStyle/>
          <a:p>
            <a:pPr algn="just">
              <a:lnSpc>
                <a:spcPct val="200000"/>
              </a:lnSpc>
            </a:pPr>
            <a:r>
              <a:rPr lang="en-US" sz="1600" b="1" dirty="0"/>
              <a:t>A mini case study summarizes your work and turns it into compelling, </a:t>
            </a:r>
            <a:r>
              <a:rPr lang="en-US" sz="1600" b="1" dirty="0" err="1"/>
              <a:t>bitesized</a:t>
            </a:r>
            <a:r>
              <a:rPr lang="en-US" sz="1600" b="1" dirty="0"/>
              <a:t> stories that you can share with others. Mini case studies are good hygiene at the end of every project or sizable piece of UX work you’ve conducted. “Mini” is a strategic choice here. By focusing on the most bite-sized of stories, you create easy-to-remember, quick-to-tell, simple-to-share anecdotes. This also makes them easier for others to hear, understand, and make sense of.   </a:t>
            </a:r>
          </a:p>
        </p:txBody>
      </p:sp>
      <p:sp>
        <p:nvSpPr>
          <p:cNvPr id="5" name="TextBox 4">
            <a:extLst>
              <a:ext uri="{FF2B5EF4-FFF2-40B4-BE49-F238E27FC236}">
                <a16:creationId xmlns:a16="http://schemas.microsoft.com/office/drawing/2014/main" id="{3654FDB4-4A63-53F9-CB11-BDA6F56F4015}"/>
              </a:ext>
            </a:extLst>
          </p:cNvPr>
          <p:cNvSpPr txBox="1"/>
          <p:nvPr/>
        </p:nvSpPr>
        <p:spPr>
          <a:xfrm>
            <a:off x="269633" y="219670"/>
            <a:ext cx="1493097" cy="727571"/>
          </a:xfrm>
          <a:prstGeom prst="rect">
            <a:avLst/>
          </a:prstGeom>
          <a:noFill/>
        </p:spPr>
        <p:txBody>
          <a:bodyPr wrap="square" rtlCol="0">
            <a:spAutoFit/>
          </a:bodyPr>
          <a:lstStyle/>
          <a:p>
            <a:pPr algn="ctr">
              <a:lnSpc>
                <a:spcPct val="200000"/>
              </a:lnSpc>
            </a:pPr>
            <a:r>
              <a:rPr lang="en-GB" sz="2400" b="1" dirty="0">
                <a:solidFill>
                  <a:schemeClr val="bg1"/>
                </a:solidFill>
              </a:rPr>
              <a:t>Lecture 9</a:t>
            </a:r>
            <a:endParaRPr lang="en-GB" sz="2400" b="1" dirty="0">
              <a:solidFill>
                <a:srgbClr val="FF0000"/>
              </a:solidFill>
              <a:highlight>
                <a:srgbClr val="FFFF00"/>
              </a:highlight>
            </a:endParaRPr>
          </a:p>
        </p:txBody>
      </p:sp>
      <p:pic>
        <p:nvPicPr>
          <p:cNvPr id="6" name="Graphic 21">
            <a:extLst>
              <a:ext uri="{FF2B5EF4-FFF2-40B4-BE49-F238E27FC236}">
                <a16:creationId xmlns:a16="http://schemas.microsoft.com/office/drawing/2014/main" id="{CE39B0FD-1A6F-6CCE-5A26-1871326697E2}"/>
              </a:ext>
            </a:extLst>
          </p:cNvPr>
          <p:cNvPicPr>
            <a:picLocks noChangeAspect="1"/>
          </p:cNvPicPr>
          <p:nvPr/>
        </p:nvPicPr>
        <p:blipFill rotWithShape="1">
          <a:blip r:embed="rId8"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521456" y="5663485"/>
            <a:ext cx="1358975" cy="797286"/>
          </a:xfrm>
          <a:prstGeom prst="rect">
            <a:avLst/>
          </a:prstGeom>
        </p:spPr>
      </p:pic>
    </p:spTree>
    <p:custDataLst>
      <p:tags r:id="rId1"/>
    </p:custDataLst>
    <p:extLst>
      <p:ext uri="{BB962C8B-B14F-4D97-AF65-F5344CB8AC3E}">
        <p14:creationId xmlns:p14="http://schemas.microsoft.com/office/powerpoint/2010/main" val="82878370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522294" y="432182"/>
            <a:ext cx="4104635" cy="621709"/>
          </a:xfrm>
          <a:prstGeom prst="rect">
            <a:avLst/>
          </a:prstGeom>
          <a:noFill/>
        </p:spPr>
        <p:txBody>
          <a:bodyPr wrap="square" rtlCol="0">
            <a:spAutoFit/>
          </a:bodyPr>
          <a:lstStyle/>
          <a:p>
            <a:pPr algn="ctr">
              <a:lnSpc>
                <a:spcPct val="200000"/>
              </a:lnSpc>
            </a:pPr>
            <a:r>
              <a:rPr lang="en-US" sz="2000" b="1" dirty="0">
                <a:solidFill>
                  <a:schemeClr val="bg1"/>
                </a:solidFill>
              </a:rPr>
              <a:t>Method 25 Mini Case Studies</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9321729" y="432182"/>
            <a:ext cx="2943108" cy="5748868"/>
          </a:xfrm>
          <a:prstGeom prst="rect">
            <a:avLst/>
          </a:prstGeom>
        </p:spPr>
      </p:pic>
      <p:sp>
        <p:nvSpPr>
          <p:cNvPr id="19" name="TextBox 18"/>
          <p:cNvSpPr txBox="1"/>
          <p:nvPr/>
        </p:nvSpPr>
        <p:spPr>
          <a:xfrm>
            <a:off x="630351" y="2063840"/>
            <a:ext cx="8191641" cy="2485552"/>
          </a:xfrm>
          <a:prstGeom prst="rect">
            <a:avLst/>
          </a:prstGeom>
          <a:noFill/>
        </p:spPr>
        <p:txBody>
          <a:bodyPr wrap="square" numCol="1" rtlCol="0">
            <a:spAutoFit/>
          </a:bodyPr>
          <a:lstStyle/>
          <a:p>
            <a:pPr algn="just">
              <a:lnSpc>
                <a:spcPct val="200000"/>
              </a:lnSpc>
            </a:pPr>
            <a:r>
              <a:rPr lang="en-US" sz="1600" b="1" dirty="0"/>
              <a:t> By keeping them mini, you also make less work for yourself, which means that you’re more likely to actually do them. If possible, see if you can tell the whole story in one page, like the mini case study in Figure 9.2. Then it’s easy to print or send this one page around. Or you can put all your mini case studies together in a presentation or a document, and it becomes a self-contained portfolio of your UX work.</a:t>
            </a:r>
          </a:p>
        </p:txBody>
      </p:sp>
      <p:sp>
        <p:nvSpPr>
          <p:cNvPr id="5" name="TextBox 4">
            <a:extLst>
              <a:ext uri="{FF2B5EF4-FFF2-40B4-BE49-F238E27FC236}">
                <a16:creationId xmlns:a16="http://schemas.microsoft.com/office/drawing/2014/main" id="{3654FDB4-4A63-53F9-CB11-BDA6F56F4015}"/>
              </a:ext>
            </a:extLst>
          </p:cNvPr>
          <p:cNvSpPr txBox="1"/>
          <p:nvPr/>
        </p:nvSpPr>
        <p:spPr>
          <a:xfrm>
            <a:off x="269633" y="219670"/>
            <a:ext cx="1493097" cy="727571"/>
          </a:xfrm>
          <a:prstGeom prst="rect">
            <a:avLst/>
          </a:prstGeom>
          <a:noFill/>
        </p:spPr>
        <p:txBody>
          <a:bodyPr wrap="square" rtlCol="0">
            <a:spAutoFit/>
          </a:bodyPr>
          <a:lstStyle/>
          <a:p>
            <a:pPr algn="ctr">
              <a:lnSpc>
                <a:spcPct val="200000"/>
              </a:lnSpc>
            </a:pPr>
            <a:r>
              <a:rPr lang="en-GB" sz="2400" b="1" dirty="0">
                <a:solidFill>
                  <a:schemeClr val="bg1"/>
                </a:solidFill>
              </a:rPr>
              <a:t>Lecture 9</a:t>
            </a:r>
            <a:endParaRPr lang="en-GB" sz="2400" b="1" dirty="0">
              <a:solidFill>
                <a:srgbClr val="FF0000"/>
              </a:solidFill>
              <a:highlight>
                <a:srgbClr val="FFFF00"/>
              </a:highlight>
            </a:endParaRPr>
          </a:p>
        </p:txBody>
      </p:sp>
      <p:pic>
        <p:nvPicPr>
          <p:cNvPr id="6" name="Graphic 21">
            <a:extLst>
              <a:ext uri="{FF2B5EF4-FFF2-40B4-BE49-F238E27FC236}">
                <a16:creationId xmlns:a16="http://schemas.microsoft.com/office/drawing/2014/main" id="{D1A50F1F-495C-98D0-8683-C2459686AA05}"/>
              </a:ext>
            </a:extLst>
          </p:cNvPr>
          <p:cNvPicPr>
            <a:picLocks noChangeAspect="1"/>
          </p:cNvPicPr>
          <p:nvPr/>
        </p:nvPicPr>
        <p:blipFill rotWithShape="1">
          <a:blip r:embed="rId8"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521456" y="5550601"/>
            <a:ext cx="1358975" cy="797286"/>
          </a:xfrm>
          <a:prstGeom prst="rect">
            <a:avLst/>
          </a:prstGeom>
        </p:spPr>
      </p:pic>
    </p:spTree>
    <p:custDataLst>
      <p:tags r:id="rId1"/>
    </p:custDataLst>
    <p:extLst>
      <p:ext uri="{BB962C8B-B14F-4D97-AF65-F5344CB8AC3E}">
        <p14:creationId xmlns:p14="http://schemas.microsoft.com/office/powerpoint/2010/main" val="177441460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522294" y="432182"/>
            <a:ext cx="4104635" cy="621709"/>
          </a:xfrm>
          <a:prstGeom prst="rect">
            <a:avLst/>
          </a:prstGeom>
          <a:noFill/>
        </p:spPr>
        <p:txBody>
          <a:bodyPr wrap="square" rtlCol="0">
            <a:spAutoFit/>
          </a:bodyPr>
          <a:lstStyle/>
          <a:p>
            <a:pPr algn="ctr">
              <a:lnSpc>
                <a:spcPct val="200000"/>
              </a:lnSpc>
            </a:pPr>
            <a:r>
              <a:rPr lang="en-US" sz="2000" b="1" dirty="0">
                <a:solidFill>
                  <a:schemeClr val="bg1"/>
                </a:solidFill>
              </a:rPr>
              <a:t>Method 25 Mini Case Studies</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9321729" y="432182"/>
            <a:ext cx="2943108" cy="5748868"/>
          </a:xfrm>
          <a:prstGeom prst="rect">
            <a:avLst/>
          </a:prstGeom>
        </p:spPr>
      </p:pic>
      <p:sp>
        <p:nvSpPr>
          <p:cNvPr id="5" name="TextBox 4">
            <a:extLst>
              <a:ext uri="{FF2B5EF4-FFF2-40B4-BE49-F238E27FC236}">
                <a16:creationId xmlns:a16="http://schemas.microsoft.com/office/drawing/2014/main" id="{3654FDB4-4A63-53F9-CB11-BDA6F56F4015}"/>
              </a:ext>
            </a:extLst>
          </p:cNvPr>
          <p:cNvSpPr txBox="1"/>
          <p:nvPr/>
        </p:nvSpPr>
        <p:spPr>
          <a:xfrm>
            <a:off x="269633" y="219670"/>
            <a:ext cx="1493097" cy="727571"/>
          </a:xfrm>
          <a:prstGeom prst="rect">
            <a:avLst/>
          </a:prstGeom>
          <a:noFill/>
        </p:spPr>
        <p:txBody>
          <a:bodyPr wrap="square" rtlCol="0">
            <a:spAutoFit/>
          </a:bodyPr>
          <a:lstStyle/>
          <a:p>
            <a:pPr algn="ctr">
              <a:lnSpc>
                <a:spcPct val="200000"/>
              </a:lnSpc>
            </a:pPr>
            <a:r>
              <a:rPr lang="en-GB" sz="2400" b="1" dirty="0">
                <a:solidFill>
                  <a:schemeClr val="bg1"/>
                </a:solidFill>
              </a:rPr>
              <a:t>Lecture 9</a:t>
            </a:r>
            <a:endParaRPr lang="en-GB" sz="2400" b="1" dirty="0">
              <a:solidFill>
                <a:srgbClr val="FF0000"/>
              </a:solidFill>
              <a:highlight>
                <a:srgbClr val="FFFF00"/>
              </a:highlight>
            </a:endParaRPr>
          </a:p>
        </p:txBody>
      </p:sp>
      <p:pic>
        <p:nvPicPr>
          <p:cNvPr id="8" name="Picture 7">
            <a:extLst>
              <a:ext uri="{FF2B5EF4-FFF2-40B4-BE49-F238E27FC236}">
                <a16:creationId xmlns:a16="http://schemas.microsoft.com/office/drawing/2014/main" id="{E1797A45-948F-0610-15F2-0C1978696383}"/>
              </a:ext>
            </a:extLst>
          </p:cNvPr>
          <p:cNvPicPr>
            <a:picLocks noChangeAspect="1"/>
          </p:cNvPicPr>
          <p:nvPr/>
        </p:nvPicPr>
        <p:blipFill rotWithShape="1">
          <a:blip r:embed="rId8"/>
          <a:srcRect l="26595" t="18544" r="26956" b="13233"/>
          <a:stretch/>
        </p:blipFill>
        <p:spPr>
          <a:xfrm>
            <a:off x="2678144" y="1203275"/>
            <a:ext cx="6962149" cy="4676395"/>
          </a:xfrm>
          <a:prstGeom prst="rect">
            <a:avLst/>
          </a:prstGeom>
        </p:spPr>
      </p:pic>
      <p:pic>
        <p:nvPicPr>
          <p:cNvPr id="6" name="Graphic 21">
            <a:extLst>
              <a:ext uri="{FF2B5EF4-FFF2-40B4-BE49-F238E27FC236}">
                <a16:creationId xmlns:a16="http://schemas.microsoft.com/office/drawing/2014/main" id="{A904DC50-C36F-E88F-F355-EE3B12EBFACE}"/>
              </a:ext>
            </a:extLst>
          </p:cNvPr>
          <p:cNvPicPr>
            <a:picLocks noChangeAspect="1"/>
          </p:cNvPicPr>
          <p:nvPr/>
        </p:nvPicPr>
        <p:blipFill rotWithShape="1">
          <a:blip r:embed="rId9"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521456" y="5663485"/>
            <a:ext cx="1358975" cy="797286"/>
          </a:xfrm>
          <a:prstGeom prst="rect">
            <a:avLst/>
          </a:prstGeom>
        </p:spPr>
      </p:pic>
    </p:spTree>
    <p:custDataLst>
      <p:tags r:id="rId1"/>
    </p:custDataLst>
    <p:extLst>
      <p:ext uri="{BB962C8B-B14F-4D97-AF65-F5344CB8AC3E}">
        <p14:creationId xmlns:p14="http://schemas.microsoft.com/office/powerpoint/2010/main" val="367899751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522294" y="432182"/>
            <a:ext cx="4104635" cy="621709"/>
          </a:xfrm>
          <a:prstGeom prst="rect">
            <a:avLst/>
          </a:prstGeom>
          <a:noFill/>
        </p:spPr>
        <p:txBody>
          <a:bodyPr wrap="square" rtlCol="0">
            <a:spAutoFit/>
          </a:bodyPr>
          <a:lstStyle/>
          <a:p>
            <a:pPr algn="ctr">
              <a:lnSpc>
                <a:spcPct val="200000"/>
              </a:lnSpc>
            </a:pPr>
            <a:r>
              <a:rPr lang="en-US" sz="2000" b="1" dirty="0">
                <a:solidFill>
                  <a:schemeClr val="bg1"/>
                </a:solidFill>
              </a:rPr>
              <a:t>Method 25 Mini Case Studies</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9321729" y="432182"/>
            <a:ext cx="2943108" cy="5748868"/>
          </a:xfrm>
          <a:prstGeom prst="rect">
            <a:avLst/>
          </a:prstGeom>
        </p:spPr>
      </p:pic>
      <p:sp>
        <p:nvSpPr>
          <p:cNvPr id="19" name="TextBox 18"/>
          <p:cNvSpPr txBox="1"/>
          <p:nvPr/>
        </p:nvSpPr>
        <p:spPr>
          <a:xfrm>
            <a:off x="130613" y="1362447"/>
            <a:ext cx="9191116" cy="4455322"/>
          </a:xfrm>
          <a:prstGeom prst="rect">
            <a:avLst/>
          </a:prstGeom>
          <a:noFill/>
        </p:spPr>
        <p:txBody>
          <a:bodyPr wrap="square" numCol="1" rtlCol="0">
            <a:spAutoFit/>
          </a:bodyPr>
          <a:lstStyle/>
          <a:p>
            <a:pPr algn="just">
              <a:lnSpc>
                <a:spcPct val="200000"/>
              </a:lnSpc>
            </a:pPr>
            <a:r>
              <a:rPr lang="en-US" sz="1600" b="1" dirty="0">
                <a:solidFill>
                  <a:srgbClr val="FF0000"/>
                </a:solidFill>
              </a:rPr>
              <a:t>Use When</a:t>
            </a:r>
          </a:p>
          <a:p>
            <a:pPr marL="285750" indent="-285750" algn="just">
              <a:lnSpc>
                <a:spcPct val="200000"/>
              </a:lnSpc>
              <a:buFont typeface="Arial" panose="020B0604020202020204" pitchFamily="34" charset="0"/>
              <a:buChar char="•"/>
            </a:pPr>
            <a:r>
              <a:rPr lang="en-US" sz="1600" b="1" dirty="0"/>
              <a:t>You need examples of past UX projects to share with colleagues.</a:t>
            </a:r>
          </a:p>
          <a:p>
            <a:pPr marL="285750" indent="-285750" algn="just">
              <a:lnSpc>
                <a:spcPct val="200000"/>
              </a:lnSpc>
              <a:buFont typeface="Arial" panose="020B0604020202020204" pitchFamily="34" charset="0"/>
              <a:buChar char="•"/>
            </a:pPr>
            <a:r>
              <a:rPr lang="en-US" sz="1600" b="1" dirty="0"/>
              <a:t>You want to get better at explaining your work clearly and succinctly.</a:t>
            </a:r>
          </a:p>
          <a:p>
            <a:pPr algn="just">
              <a:lnSpc>
                <a:spcPct val="200000"/>
              </a:lnSpc>
            </a:pPr>
            <a:r>
              <a:rPr lang="en-US" sz="1600" b="1" dirty="0">
                <a:solidFill>
                  <a:srgbClr val="FF0000"/>
                </a:solidFill>
              </a:rPr>
              <a:t>Try It Out</a:t>
            </a:r>
          </a:p>
          <a:p>
            <a:pPr algn="just">
              <a:lnSpc>
                <a:spcPct val="200000"/>
              </a:lnSpc>
            </a:pPr>
            <a:r>
              <a:rPr lang="en-US" sz="1600" b="1" dirty="0">
                <a:solidFill>
                  <a:srgbClr val="FF0000"/>
                </a:solidFill>
              </a:rPr>
              <a:t>1. Ask yourself some questions.</a:t>
            </a:r>
          </a:p>
          <a:p>
            <a:pPr algn="just">
              <a:lnSpc>
                <a:spcPct val="200000"/>
              </a:lnSpc>
            </a:pPr>
            <a:r>
              <a:rPr lang="en-US" sz="1600" b="1" dirty="0"/>
              <a:t>For a given project, consider the following questions:</a:t>
            </a:r>
          </a:p>
          <a:p>
            <a:pPr algn="just">
              <a:lnSpc>
                <a:spcPct val="200000"/>
              </a:lnSpc>
            </a:pPr>
            <a:r>
              <a:rPr lang="en-US" sz="1600" b="1" dirty="0"/>
              <a:t>• What is a one or two-sentence description of the project goals? Try to think about the why, not the what. Instead of “redesign the website,” perhaps it could be to “help more customers sign up (and increase your conversion rates).”</a:t>
            </a:r>
          </a:p>
        </p:txBody>
      </p:sp>
      <p:sp>
        <p:nvSpPr>
          <p:cNvPr id="5" name="TextBox 4">
            <a:extLst>
              <a:ext uri="{FF2B5EF4-FFF2-40B4-BE49-F238E27FC236}">
                <a16:creationId xmlns:a16="http://schemas.microsoft.com/office/drawing/2014/main" id="{3654FDB4-4A63-53F9-CB11-BDA6F56F4015}"/>
              </a:ext>
            </a:extLst>
          </p:cNvPr>
          <p:cNvSpPr txBox="1"/>
          <p:nvPr/>
        </p:nvSpPr>
        <p:spPr>
          <a:xfrm>
            <a:off x="269633" y="219670"/>
            <a:ext cx="1493097" cy="727571"/>
          </a:xfrm>
          <a:prstGeom prst="rect">
            <a:avLst/>
          </a:prstGeom>
          <a:noFill/>
        </p:spPr>
        <p:txBody>
          <a:bodyPr wrap="square" rtlCol="0">
            <a:spAutoFit/>
          </a:bodyPr>
          <a:lstStyle/>
          <a:p>
            <a:pPr algn="ctr">
              <a:lnSpc>
                <a:spcPct val="200000"/>
              </a:lnSpc>
            </a:pPr>
            <a:r>
              <a:rPr lang="en-GB" sz="2400" b="1" dirty="0">
                <a:solidFill>
                  <a:schemeClr val="bg1"/>
                </a:solidFill>
              </a:rPr>
              <a:t>Lecture 9</a:t>
            </a:r>
            <a:endParaRPr lang="en-GB" sz="2400" b="1" dirty="0">
              <a:solidFill>
                <a:srgbClr val="FF0000"/>
              </a:solidFill>
              <a:highlight>
                <a:srgbClr val="FFFF00"/>
              </a:highlight>
            </a:endParaRPr>
          </a:p>
        </p:txBody>
      </p:sp>
      <p:pic>
        <p:nvPicPr>
          <p:cNvPr id="6" name="Graphic 21">
            <a:extLst>
              <a:ext uri="{FF2B5EF4-FFF2-40B4-BE49-F238E27FC236}">
                <a16:creationId xmlns:a16="http://schemas.microsoft.com/office/drawing/2014/main" id="{958AEA7D-29F3-907C-1613-77C1893EC1B1}"/>
              </a:ext>
            </a:extLst>
          </p:cNvPr>
          <p:cNvPicPr>
            <a:picLocks noChangeAspect="1"/>
          </p:cNvPicPr>
          <p:nvPr/>
        </p:nvPicPr>
        <p:blipFill rotWithShape="1">
          <a:blip r:embed="rId8"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461494" y="5747004"/>
            <a:ext cx="1358975" cy="797286"/>
          </a:xfrm>
          <a:prstGeom prst="rect">
            <a:avLst/>
          </a:prstGeom>
        </p:spPr>
      </p:pic>
    </p:spTree>
    <p:custDataLst>
      <p:tags r:id="rId1"/>
    </p:custDataLst>
    <p:extLst>
      <p:ext uri="{BB962C8B-B14F-4D97-AF65-F5344CB8AC3E}">
        <p14:creationId xmlns:p14="http://schemas.microsoft.com/office/powerpoint/2010/main" val="222847890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522294" y="432182"/>
            <a:ext cx="4104635" cy="621709"/>
          </a:xfrm>
          <a:prstGeom prst="rect">
            <a:avLst/>
          </a:prstGeom>
          <a:noFill/>
        </p:spPr>
        <p:txBody>
          <a:bodyPr wrap="square" rtlCol="0">
            <a:spAutoFit/>
          </a:bodyPr>
          <a:lstStyle/>
          <a:p>
            <a:pPr algn="ctr">
              <a:lnSpc>
                <a:spcPct val="200000"/>
              </a:lnSpc>
            </a:pPr>
            <a:r>
              <a:rPr lang="en-US" sz="2000" b="1" dirty="0">
                <a:solidFill>
                  <a:schemeClr val="bg1"/>
                </a:solidFill>
              </a:rPr>
              <a:t>Method 25 Mini Case Studies</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9321729" y="432182"/>
            <a:ext cx="2943108" cy="5748868"/>
          </a:xfrm>
          <a:prstGeom prst="rect">
            <a:avLst/>
          </a:prstGeom>
        </p:spPr>
      </p:pic>
      <p:sp>
        <p:nvSpPr>
          <p:cNvPr id="19" name="TextBox 18"/>
          <p:cNvSpPr txBox="1"/>
          <p:nvPr/>
        </p:nvSpPr>
        <p:spPr>
          <a:xfrm>
            <a:off x="130613" y="1513507"/>
            <a:ext cx="9191116" cy="3962880"/>
          </a:xfrm>
          <a:prstGeom prst="rect">
            <a:avLst/>
          </a:prstGeom>
          <a:noFill/>
        </p:spPr>
        <p:txBody>
          <a:bodyPr wrap="square" numCol="1" rtlCol="0">
            <a:spAutoFit/>
          </a:bodyPr>
          <a:lstStyle/>
          <a:p>
            <a:pPr marL="285750" indent="-285750" algn="just">
              <a:lnSpc>
                <a:spcPct val="200000"/>
              </a:lnSpc>
              <a:buFont typeface="Arial" panose="020B0604020202020204" pitchFamily="34" charset="0"/>
              <a:buChar char="•"/>
            </a:pPr>
            <a:r>
              <a:rPr lang="en-US" sz="1600" b="1" dirty="0"/>
              <a:t>What did you do, and whom did you work with? Don’t think too hard about this. Keep it high level. Just a few bullets will do.</a:t>
            </a:r>
          </a:p>
          <a:p>
            <a:pPr marL="285750" indent="-285750" algn="just">
              <a:lnSpc>
                <a:spcPct val="200000"/>
              </a:lnSpc>
              <a:buFont typeface="Arial" panose="020B0604020202020204" pitchFamily="34" charset="0"/>
              <a:buChar char="•"/>
            </a:pPr>
            <a:r>
              <a:rPr lang="en-US" sz="1600" b="1" dirty="0"/>
              <a:t>What was the impact of your work? If you have access to any quantitative measures of impact, that’s ideal here. If not, even anecdotal evidence of impact, such as customer or stakeholder quotes, is good.</a:t>
            </a:r>
          </a:p>
          <a:p>
            <a:pPr marL="285750" indent="-285750" algn="just">
              <a:lnSpc>
                <a:spcPct val="200000"/>
              </a:lnSpc>
              <a:buFont typeface="Arial" panose="020B0604020202020204" pitchFamily="34" charset="0"/>
              <a:buChar char="•"/>
            </a:pPr>
            <a:r>
              <a:rPr lang="en-US" sz="1600" b="1" dirty="0"/>
              <a:t>What’s one interesting thing you learned in the course of the project? People love these kinds of details. They’re often described as the big “ah-ha’s.” If you can identify one or two, it makes your mini case study more interesting and makes people curious about what kind of ah-ha’s there might be to unearth in their project or product.</a:t>
            </a:r>
          </a:p>
        </p:txBody>
      </p:sp>
      <p:sp>
        <p:nvSpPr>
          <p:cNvPr id="5" name="TextBox 4">
            <a:extLst>
              <a:ext uri="{FF2B5EF4-FFF2-40B4-BE49-F238E27FC236}">
                <a16:creationId xmlns:a16="http://schemas.microsoft.com/office/drawing/2014/main" id="{3654FDB4-4A63-53F9-CB11-BDA6F56F4015}"/>
              </a:ext>
            </a:extLst>
          </p:cNvPr>
          <p:cNvSpPr txBox="1"/>
          <p:nvPr/>
        </p:nvSpPr>
        <p:spPr>
          <a:xfrm>
            <a:off x="269633" y="219670"/>
            <a:ext cx="1493097" cy="727571"/>
          </a:xfrm>
          <a:prstGeom prst="rect">
            <a:avLst/>
          </a:prstGeom>
          <a:noFill/>
        </p:spPr>
        <p:txBody>
          <a:bodyPr wrap="square" rtlCol="0">
            <a:spAutoFit/>
          </a:bodyPr>
          <a:lstStyle/>
          <a:p>
            <a:pPr algn="ctr">
              <a:lnSpc>
                <a:spcPct val="200000"/>
              </a:lnSpc>
            </a:pPr>
            <a:r>
              <a:rPr lang="en-GB" sz="2400" b="1" dirty="0">
                <a:solidFill>
                  <a:schemeClr val="bg1"/>
                </a:solidFill>
              </a:rPr>
              <a:t>Lecture 9</a:t>
            </a:r>
            <a:endParaRPr lang="en-GB" sz="2400" b="1" dirty="0">
              <a:solidFill>
                <a:srgbClr val="FF0000"/>
              </a:solidFill>
              <a:highlight>
                <a:srgbClr val="FFFF00"/>
              </a:highlight>
            </a:endParaRPr>
          </a:p>
        </p:txBody>
      </p:sp>
      <p:pic>
        <p:nvPicPr>
          <p:cNvPr id="6" name="Graphic 21">
            <a:extLst>
              <a:ext uri="{FF2B5EF4-FFF2-40B4-BE49-F238E27FC236}">
                <a16:creationId xmlns:a16="http://schemas.microsoft.com/office/drawing/2014/main" id="{02AA0013-98E8-1EC2-4B42-49BAD7319C8C}"/>
              </a:ext>
            </a:extLst>
          </p:cNvPr>
          <p:cNvPicPr>
            <a:picLocks noChangeAspect="1"/>
          </p:cNvPicPr>
          <p:nvPr/>
        </p:nvPicPr>
        <p:blipFill rotWithShape="1">
          <a:blip r:embed="rId8"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521456" y="5663485"/>
            <a:ext cx="1358975" cy="797286"/>
          </a:xfrm>
          <a:prstGeom prst="rect">
            <a:avLst/>
          </a:prstGeom>
        </p:spPr>
      </p:pic>
    </p:spTree>
    <p:custDataLst>
      <p:tags r:id="rId1"/>
    </p:custDataLst>
    <p:extLst>
      <p:ext uri="{BB962C8B-B14F-4D97-AF65-F5344CB8AC3E}">
        <p14:creationId xmlns:p14="http://schemas.microsoft.com/office/powerpoint/2010/main" val="186868761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522294" y="432182"/>
            <a:ext cx="4104635" cy="621709"/>
          </a:xfrm>
          <a:prstGeom prst="rect">
            <a:avLst/>
          </a:prstGeom>
          <a:noFill/>
        </p:spPr>
        <p:txBody>
          <a:bodyPr wrap="square" rtlCol="0">
            <a:spAutoFit/>
          </a:bodyPr>
          <a:lstStyle/>
          <a:p>
            <a:pPr algn="ctr">
              <a:lnSpc>
                <a:spcPct val="200000"/>
              </a:lnSpc>
            </a:pPr>
            <a:r>
              <a:rPr lang="en-US" sz="2000" b="1" dirty="0">
                <a:solidFill>
                  <a:schemeClr val="bg1"/>
                </a:solidFill>
              </a:rPr>
              <a:t>Method 25 Mini Case Studies</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9321729" y="432182"/>
            <a:ext cx="2943108" cy="5748868"/>
          </a:xfrm>
          <a:prstGeom prst="rect">
            <a:avLst/>
          </a:prstGeom>
        </p:spPr>
      </p:pic>
      <p:sp>
        <p:nvSpPr>
          <p:cNvPr id="19" name="TextBox 18"/>
          <p:cNvSpPr txBox="1"/>
          <p:nvPr/>
        </p:nvSpPr>
        <p:spPr>
          <a:xfrm>
            <a:off x="22663" y="1415455"/>
            <a:ext cx="9191116" cy="4455322"/>
          </a:xfrm>
          <a:prstGeom prst="rect">
            <a:avLst/>
          </a:prstGeom>
          <a:noFill/>
        </p:spPr>
        <p:txBody>
          <a:bodyPr wrap="square" numCol="1" rtlCol="0">
            <a:spAutoFit/>
          </a:bodyPr>
          <a:lstStyle/>
          <a:p>
            <a:pPr marL="285750" indent="-285750" algn="just">
              <a:lnSpc>
                <a:spcPct val="200000"/>
              </a:lnSpc>
              <a:buFont typeface="Arial" panose="020B0604020202020204" pitchFamily="34" charset="0"/>
              <a:buChar char="•"/>
            </a:pPr>
            <a:r>
              <a:rPr lang="en-US" sz="1600" b="1" dirty="0">
                <a:solidFill>
                  <a:srgbClr val="FF0000"/>
                </a:solidFill>
              </a:rPr>
              <a:t>2. Gather visuals.</a:t>
            </a:r>
          </a:p>
          <a:p>
            <a:pPr marL="285750" indent="-285750" algn="just">
              <a:lnSpc>
                <a:spcPct val="200000"/>
              </a:lnSpc>
              <a:buFont typeface="Arial" panose="020B0604020202020204" pitchFamily="34" charset="0"/>
              <a:buChar char="•"/>
            </a:pPr>
            <a:r>
              <a:rPr lang="en-US" sz="1600" b="1" dirty="0"/>
              <a:t>Pull together three to five interesting, attractive images—either of the final design, or of some particularly visual working documents that were developed in the course of the project. Having a few pictures in your mini case study pulls people in and makes them more memorable.</a:t>
            </a:r>
          </a:p>
          <a:p>
            <a:pPr marL="285750" indent="-285750" algn="just">
              <a:lnSpc>
                <a:spcPct val="200000"/>
              </a:lnSpc>
              <a:buFont typeface="Arial" panose="020B0604020202020204" pitchFamily="34" charset="0"/>
              <a:buChar char="•"/>
            </a:pPr>
            <a:r>
              <a:rPr lang="en-US" sz="1600" b="1" dirty="0">
                <a:solidFill>
                  <a:srgbClr val="FF0000"/>
                </a:solidFill>
              </a:rPr>
              <a:t>3. Create a one-pager: </a:t>
            </a:r>
            <a:r>
              <a:rPr lang="en-US" sz="1600" b="1" dirty="0"/>
              <a:t>Put your images and mini write-up into a nicely formatted document. Ideally, it should all fit within one page.</a:t>
            </a:r>
          </a:p>
          <a:p>
            <a:pPr marL="285750" indent="-285750" algn="just">
              <a:lnSpc>
                <a:spcPct val="200000"/>
              </a:lnSpc>
              <a:buFont typeface="Arial" panose="020B0604020202020204" pitchFamily="34" charset="0"/>
              <a:buChar char="•"/>
            </a:pPr>
            <a:r>
              <a:rPr lang="en-US" sz="1600" b="1" dirty="0">
                <a:solidFill>
                  <a:srgbClr val="FF0000"/>
                </a:solidFill>
              </a:rPr>
              <a:t>4. Memorize it: </a:t>
            </a:r>
            <a:r>
              <a:rPr lang="en-US" sz="1600" b="1" dirty="0"/>
              <a:t>Try to commit your mini case study to memory, so you can easily share your story when the right opportunity arises. And, of course, be prepared to send along your document when someone expresses interest.</a:t>
            </a:r>
          </a:p>
        </p:txBody>
      </p:sp>
      <p:sp>
        <p:nvSpPr>
          <p:cNvPr id="5" name="TextBox 4">
            <a:extLst>
              <a:ext uri="{FF2B5EF4-FFF2-40B4-BE49-F238E27FC236}">
                <a16:creationId xmlns:a16="http://schemas.microsoft.com/office/drawing/2014/main" id="{3654FDB4-4A63-53F9-CB11-BDA6F56F4015}"/>
              </a:ext>
            </a:extLst>
          </p:cNvPr>
          <p:cNvSpPr txBox="1"/>
          <p:nvPr/>
        </p:nvSpPr>
        <p:spPr>
          <a:xfrm>
            <a:off x="269633" y="219670"/>
            <a:ext cx="1493097" cy="727571"/>
          </a:xfrm>
          <a:prstGeom prst="rect">
            <a:avLst/>
          </a:prstGeom>
          <a:noFill/>
        </p:spPr>
        <p:txBody>
          <a:bodyPr wrap="square" rtlCol="0">
            <a:spAutoFit/>
          </a:bodyPr>
          <a:lstStyle/>
          <a:p>
            <a:pPr algn="ctr">
              <a:lnSpc>
                <a:spcPct val="200000"/>
              </a:lnSpc>
            </a:pPr>
            <a:r>
              <a:rPr lang="en-GB" sz="2400" b="1" dirty="0">
                <a:solidFill>
                  <a:schemeClr val="bg1"/>
                </a:solidFill>
              </a:rPr>
              <a:t>Lecture 9</a:t>
            </a:r>
            <a:endParaRPr lang="en-GB" sz="2400" b="1" dirty="0">
              <a:solidFill>
                <a:srgbClr val="FF0000"/>
              </a:solidFill>
              <a:highlight>
                <a:srgbClr val="FFFF00"/>
              </a:highlight>
            </a:endParaRPr>
          </a:p>
        </p:txBody>
      </p:sp>
      <p:pic>
        <p:nvPicPr>
          <p:cNvPr id="6" name="Graphic 21">
            <a:extLst>
              <a:ext uri="{FF2B5EF4-FFF2-40B4-BE49-F238E27FC236}">
                <a16:creationId xmlns:a16="http://schemas.microsoft.com/office/drawing/2014/main" id="{99C9633D-EB31-3928-0ED4-8F0C70C3D988}"/>
              </a:ext>
            </a:extLst>
          </p:cNvPr>
          <p:cNvPicPr>
            <a:picLocks noChangeAspect="1"/>
          </p:cNvPicPr>
          <p:nvPr/>
        </p:nvPicPr>
        <p:blipFill rotWithShape="1">
          <a:blip r:embed="rId8"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461494" y="5841044"/>
            <a:ext cx="1358975" cy="797286"/>
          </a:xfrm>
          <a:prstGeom prst="rect">
            <a:avLst/>
          </a:prstGeom>
        </p:spPr>
      </p:pic>
    </p:spTree>
    <p:custDataLst>
      <p:tags r:id="rId1"/>
    </p:custDataLst>
    <p:extLst>
      <p:ext uri="{BB962C8B-B14F-4D97-AF65-F5344CB8AC3E}">
        <p14:creationId xmlns:p14="http://schemas.microsoft.com/office/powerpoint/2010/main" val="68726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456690" y="380016"/>
            <a:ext cx="4104635" cy="621709"/>
          </a:xfrm>
          <a:prstGeom prst="rect">
            <a:avLst/>
          </a:prstGeom>
          <a:noFill/>
        </p:spPr>
        <p:txBody>
          <a:bodyPr wrap="square" rtlCol="0">
            <a:spAutoFit/>
          </a:bodyPr>
          <a:lstStyle/>
          <a:p>
            <a:pPr algn="just">
              <a:lnSpc>
                <a:spcPct val="200000"/>
              </a:lnSpc>
            </a:pPr>
            <a:r>
              <a:rPr lang="en-US" sz="2000" b="1" dirty="0">
                <a:solidFill>
                  <a:schemeClr val="bg1"/>
                </a:solidFill>
              </a:rPr>
              <a:t>Tips and Tricks for Mini Case Studies</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9321729" y="432182"/>
            <a:ext cx="2943108" cy="5748868"/>
          </a:xfrm>
          <a:prstGeom prst="rect">
            <a:avLst/>
          </a:prstGeom>
        </p:spPr>
      </p:pic>
      <p:sp>
        <p:nvSpPr>
          <p:cNvPr id="19" name="TextBox 18"/>
          <p:cNvSpPr txBox="1"/>
          <p:nvPr/>
        </p:nvSpPr>
        <p:spPr>
          <a:xfrm>
            <a:off x="22663" y="1578149"/>
            <a:ext cx="9191116" cy="3962880"/>
          </a:xfrm>
          <a:prstGeom prst="rect">
            <a:avLst/>
          </a:prstGeom>
          <a:noFill/>
        </p:spPr>
        <p:txBody>
          <a:bodyPr wrap="square" numCol="1" rtlCol="0">
            <a:spAutoFit/>
          </a:bodyPr>
          <a:lstStyle/>
          <a:p>
            <a:pPr marL="285750" indent="-285750" algn="just">
              <a:lnSpc>
                <a:spcPct val="200000"/>
              </a:lnSpc>
              <a:buFont typeface="Arial" panose="020B0604020202020204" pitchFamily="34" charset="0"/>
              <a:buChar char="•"/>
            </a:pPr>
            <a:r>
              <a:rPr lang="en-US" sz="1600" b="1" dirty="0">
                <a:solidFill>
                  <a:srgbClr val="FF0000"/>
                </a:solidFill>
              </a:rPr>
              <a:t>Tell a simple story. </a:t>
            </a:r>
            <a:r>
              <a:rPr lang="en-US" sz="1600" b="1" dirty="0"/>
              <a:t>When you do your mini write-up, try to think about it from the lay person’s perspective—or even better, the business person’s perspective. UX experts tend to be interested in craft and process, so it’s tempting to fill in a lot of details about the work that you did. But someone who is unfamiliar with UX is likely to have a more basic set of questions: What kind of problems does this solve? What kind of impact does it produce?</a:t>
            </a:r>
          </a:p>
          <a:p>
            <a:pPr marL="285750" indent="-285750" algn="just">
              <a:lnSpc>
                <a:spcPct val="200000"/>
              </a:lnSpc>
              <a:buFont typeface="Arial" panose="020B0604020202020204" pitchFamily="34" charset="0"/>
              <a:buChar char="•"/>
            </a:pPr>
            <a:endParaRPr lang="en-US" sz="1600" b="1" dirty="0"/>
          </a:p>
          <a:p>
            <a:pPr marL="285750" indent="-285750" algn="just">
              <a:lnSpc>
                <a:spcPct val="200000"/>
              </a:lnSpc>
              <a:buFont typeface="Arial" panose="020B0604020202020204" pitchFamily="34" charset="0"/>
              <a:buChar char="•"/>
            </a:pPr>
            <a:r>
              <a:rPr lang="en-US" sz="1600" b="1" dirty="0">
                <a:solidFill>
                  <a:srgbClr val="FF0000"/>
                </a:solidFill>
              </a:rPr>
              <a:t>If you work remotely</a:t>
            </a:r>
            <a:r>
              <a:rPr lang="en-US" sz="1600" b="1" dirty="0"/>
              <a:t>… This technique is great for remote practitioners because it produces an overview of your work that is self-explanatory and easy to share with people who are far away.</a:t>
            </a:r>
          </a:p>
        </p:txBody>
      </p:sp>
      <p:sp>
        <p:nvSpPr>
          <p:cNvPr id="5" name="TextBox 4">
            <a:extLst>
              <a:ext uri="{FF2B5EF4-FFF2-40B4-BE49-F238E27FC236}">
                <a16:creationId xmlns:a16="http://schemas.microsoft.com/office/drawing/2014/main" id="{3654FDB4-4A63-53F9-CB11-BDA6F56F4015}"/>
              </a:ext>
            </a:extLst>
          </p:cNvPr>
          <p:cNvSpPr txBox="1"/>
          <p:nvPr/>
        </p:nvSpPr>
        <p:spPr>
          <a:xfrm>
            <a:off x="269633" y="219670"/>
            <a:ext cx="1493097" cy="727571"/>
          </a:xfrm>
          <a:prstGeom prst="rect">
            <a:avLst/>
          </a:prstGeom>
          <a:noFill/>
        </p:spPr>
        <p:txBody>
          <a:bodyPr wrap="square" rtlCol="0">
            <a:spAutoFit/>
          </a:bodyPr>
          <a:lstStyle/>
          <a:p>
            <a:pPr algn="ctr">
              <a:lnSpc>
                <a:spcPct val="200000"/>
              </a:lnSpc>
            </a:pPr>
            <a:r>
              <a:rPr lang="en-GB" sz="2400" b="1" dirty="0">
                <a:solidFill>
                  <a:schemeClr val="bg1"/>
                </a:solidFill>
              </a:rPr>
              <a:t>Lecture 9</a:t>
            </a:r>
            <a:endParaRPr lang="en-GB" sz="2400" b="1" dirty="0">
              <a:solidFill>
                <a:srgbClr val="FF0000"/>
              </a:solidFill>
              <a:highlight>
                <a:srgbClr val="FFFF00"/>
              </a:highlight>
            </a:endParaRPr>
          </a:p>
        </p:txBody>
      </p:sp>
      <p:pic>
        <p:nvPicPr>
          <p:cNvPr id="6" name="Graphic 21">
            <a:extLst>
              <a:ext uri="{FF2B5EF4-FFF2-40B4-BE49-F238E27FC236}">
                <a16:creationId xmlns:a16="http://schemas.microsoft.com/office/drawing/2014/main" id="{3DCD41A9-ECDE-7786-6D25-C6E18EB2DF2C}"/>
              </a:ext>
            </a:extLst>
          </p:cNvPr>
          <p:cNvPicPr>
            <a:picLocks noChangeAspect="1"/>
          </p:cNvPicPr>
          <p:nvPr/>
        </p:nvPicPr>
        <p:blipFill rotWithShape="1">
          <a:blip r:embed="rId8"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521456" y="5663485"/>
            <a:ext cx="1358975" cy="797286"/>
          </a:xfrm>
          <a:prstGeom prst="rect">
            <a:avLst/>
          </a:prstGeom>
        </p:spPr>
      </p:pic>
    </p:spTree>
    <p:custDataLst>
      <p:tags r:id="rId1"/>
    </p:custDataLst>
    <p:extLst>
      <p:ext uri="{BB962C8B-B14F-4D97-AF65-F5344CB8AC3E}">
        <p14:creationId xmlns:p14="http://schemas.microsoft.com/office/powerpoint/2010/main" val="288213266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8028732"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385600" y="397229"/>
            <a:ext cx="5317849" cy="621709"/>
          </a:xfrm>
          <a:prstGeom prst="rect">
            <a:avLst/>
          </a:prstGeom>
          <a:noFill/>
        </p:spPr>
        <p:txBody>
          <a:bodyPr wrap="square" rtlCol="0">
            <a:spAutoFit/>
          </a:bodyPr>
          <a:lstStyle/>
          <a:p>
            <a:pPr algn="just">
              <a:lnSpc>
                <a:spcPct val="200000"/>
              </a:lnSpc>
            </a:pPr>
            <a:r>
              <a:rPr lang="en-US" sz="2000" b="1" dirty="0">
                <a:solidFill>
                  <a:schemeClr val="bg1"/>
                </a:solidFill>
              </a:rPr>
              <a:t>Method 26 Peer-to-Peer Learning Community</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9321729" y="432182"/>
            <a:ext cx="2943108" cy="5748868"/>
          </a:xfrm>
          <a:prstGeom prst="rect">
            <a:avLst/>
          </a:prstGeom>
        </p:spPr>
      </p:pic>
      <p:sp>
        <p:nvSpPr>
          <p:cNvPr id="19" name="TextBox 18"/>
          <p:cNvSpPr txBox="1"/>
          <p:nvPr/>
        </p:nvSpPr>
        <p:spPr>
          <a:xfrm>
            <a:off x="22663" y="1578149"/>
            <a:ext cx="9191116" cy="3962880"/>
          </a:xfrm>
          <a:prstGeom prst="rect">
            <a:avLst/>
          </a:prstGeom>
          <a:noFill/>
        </p:spPr>
        <p:txBody>
          <a:bodyPr wrap="square" numCol="1" rtlCol="0">
            <a:spAutoFit/>
          </a:bodyPr>
          <a:lstStyle/>
          <a:p>
            <a:pPr marL="285750" indent="-285750" algn="just">
              <a:lnSpc>
                <a:spcPct val="200000"/>
              </a:lnSpc>
              <a:buFont typeface="Arial" panose="020B0604020202020204" pitchFamily="34" charset="0"/>
              <a:buChar char="•"/>
            </a:pPr>
            <a:r>
              <a:rPr lang="en-US" sz="1600" b="1" dirty="0"/>
              <a:t>A peer-to-peer learning community mobilizes support and knowledge within a community of interested colleagues. </a:t>
            </a:r>
          </a:p>
          <a:p>
            <a:pPr marL="285750" indent="-285750" algn="just">
              <a:lnSpc>
                <a:spcPct val="200000"/>
              </a:lnSpc>
              <a:buFont typeface="Arial" panose="020B0604020202020204" pitchFamily="34" charset="0"/>
              <a:buChar char="•"/>
            </a:pPr>
            <a:r>
              <a:rPr lang="en-US" sz="1600" b="1" dirty="0"/>
              <a:t>While you may be the only one practicing UX where you work, you may find that engineers, product managers, marketers, and others are all at least nominally familiar with the concept and eager to learn more. Host a peer-to-peer learning community to create a voluntary forum for sharing information that also up-levels the knowledge of user experience within your organization (see Figure 9.3). One important aspect of a peer-to-peer learning community is that everyone is interested in learning, and no one claims to be an expert. This engenders a participatory, open attitude that invites people in.</a:t>
            </a:r>
          </a:p>
        </p:txBody>
      </p:sp>
      <p:sp>
        <p:nvSpPr>
          <p:cNvPr id="5" name="TextBox 4">
            <a:extLst>
              <a:ext uri="{FF2B5EF4-FFF2-40B4-BE49-F238E27FC236}">
                <a16:creationId xmlns:a16="http://schemas.microsoft.com/office/drawing/2014/main" id="{3654FDB4-4A63-53F9-CB11-BDA6F56F4015}"/>
              </a:ext>
            </a:extLst>
          </p:cNvPr>
          <p:cNvSpPr txBox="1"/>
          <p:nvPr/>
        </p:nvSpPr>
        <p:spPr>
          <a:xfrm>
            <a:off x="269633" y="219670"/>
            <a:ext cx="1493097" cy="727571"/>
          </a:xfrm>
          <a:prstGeom prst="rect">
            <a:avLst/>
          </a:prstGeom>
          <a:noFill/>
        </p:spPr>
        <p:txBody>
          <a:bodyPr wrap="square" rtlCol="0">
            <a:spAutoFit/>
          </a:bodyPr>
          <a:lstStyle/>
          <a:p>
            <a:pPr algn="ctr">
              <a:lnSpc>
                <a:spcPct val="200000"/>
              </a:lnSpc>
            </a:pPr>
            <a:r>
              <a:rPr lang="en-GB" sz="2400" b="1" dirty="0">
                <a:solidFill>
                  <a:schemeClr val="bg1"/>
                </a:solidFill>
              </a:rPr>
              <a:t>Lecture 9</a:t>
            </a:r>
            <a:endParaRPr lang="en-GB" sz="2400" b="1" dirty="0">
              <a:solidFill>
                <a:srgbClr val="FF0000"/>
              </a:solidFill>
              <a:highlight>
                <a:srgbClr val="FFFF00"/>
              </a:highlight>
            </a:endParaRPr>
          </a:p>
        </p:txBody>
      </p:sp>
      <p:pic>
        <p:nvPicPr>
          <p:cNvPr id="6" name="Graphic 21">
            <a:extLst>
              <a:ext uri="{FF2B5EF4-FFF2-40B4-BE49-F238E27FC236}">
                <a16:creationId xmlns:a16="http://schemas.microsoft.com/office/drawing/2014/main" id="{0E9C9742-4528-7C53-13ED-EFA09F6B5CBD}"/>
              </a:ext>
            </a:extLst>
          </p:cNvPr>
          <p:cNvPicPr>
            <a:picLocks noChangeAspect="1"/>
          </p:cNvPicPr>
          <p:nvPr/>
        </p:nvPicPr>
        <p:blipFill rotWithShape="1">
          <a:blip r:embed="rId8"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521456" y="5663485"/>
            <a:ext cx="1358975" cy="797286"/>
          </a:xfrm>
          <a:prstGeom prst="rect">
            <a:avLst/>
          </a:prstGeom>
        </p:spPr>
      </p:pic>
    </p:spTree>
    <p:custDataLst>
      <p:tags r:id="rId1"/>
    </p:custDataLst>
    <p:extLst>
      <p:ext uri="{BB962C8B-B14F-4D97-AF65-F5344CB8AC3E}">
        <p14:creationId xmlns:p14="http://schemas.microsoft.com/office/powerpoint/2010/main" val="187380303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8028732"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385600" y="397229"/>
            <a:ext cx="5317849" cy="621709"/>
          </a:xfrm>
          <a:prstGeom prst="rect">
            <a:avLst/>
          </a:prstGeom>
          <a:noFill/>
        </p:spPr>
        <p:txBody>
          <a:bodyPr wrap="square" rtlCol="0">
            <a:spAutoFit/>
          </a:bodyPr>
          <a:lstStyle/>
          <a:p>
            <a:pPr algn="just">
              <a:lnSpc>
                <a:spcPct val="200000"/>
              </a:lnSpc>
            </a:pPr>
            <a:r>
              <a:rPr lang="en-US" sz="2000" b="1" dirty="0">
                <a:solidFill>
                  <a:schemeClr val="bg1"/>
                </a:solidFill>
              </a:rPr>
              <a:t>Method 26 Peer-to-Peer Learning Community</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9321729" y="432182"/>
            <a:ext cx="2943108" cy="5748868"/>
          </a:xfrm>
          <a:prstGeom prst="rect">
            <a:avLst/>
          </a:prstGeom>
        </p:spPr>
      </p:pic>
      <p:sp>
        <p:nvSpPr>
          <p:cNvPr id="5" name="TextBox 4">
            <a:extLst>
              <a:ext uri="{FF2B5EF4-FFF2-40B4-BE49-F238E27FC236}">
                <a16:creationId xmlns:a16="http://schemas.microsoft.com/office/drawing/2014/main" id="{3654FDB4-4A63-53F9-CB11-BDA6F56F4015}"/>
              </a:ext>
            </a:extLst>
          </p:cNvPr>
          <p:cNvSpPr txBox="1"/>
          <p:nvPr/>
        </p:nvSpPr>
        <p:spPr>
          <a:xfrm>
            <a:off x="269633" y="219670"/>
            <a:ext cx="1493097" cy="727571"/>
          </a:xfrm>
          <a:prstGeom prst="rect">
            <a:avLst/>
          </a:prstGeom>
          <a:noFill/>
        </p:spPr>
        <p:txBody>
          <a:bodyPr wrap="square" rtlCol="0">
            <a:spAutoFit/>
          </a:bodyPr>
          <a:lstStyle/>
          <a:p>
            <a:pPr algn="ctr">
              <a:lnSpc>
                <a:spcPct val="200000"/>
              </a:lnSpc>
            </a:pPr>
            <a:r>
              <a:rPr lang="en-GB" sz="2400" b="1" dirty="0">
                <a:solidFill>
                  <a:schemeClr val="bg1"/>
                </a:solidFill>
              </a:rPr>
              <a:t>Lecture 9</a:t>
            </a:r>
            <a:endParaRPr lang="en-GB" sz="2400" b="1" dirty="0">
              <a:solidFill>
                <a:srgbClr val="FF0000"/>
              </a:solidFill>
              <a:highlight>
                <a:srgbClr val="FFFF00"/>
              </a:highlight>
            </a:endParaRPr>
          </a:p>
        </p:txBody>
      </p:sp>
      <p:pic>
        <p:nvPicPr>
          <p:cNvPr id="8" name="Picture 7">
            <a:extLst>
              <a:ext uri="{FF2B5EF4-FFF2-40B4-BE49-F238E27FC236}">
                <a16:creationId xmlns:a16="http://schemas.microsoft.com/office/drawing/2014/main" id="{6446532F-FDF1-2975-AA27-5D1569492479}"/>
              </a:ext>
            </a:extLst>
          </p:cNvPr>
          <p:cNvPicPr>
            <a:picLocks noChangeAspect="1"/>
          </p:cNvPicPr>
          <p:nvPr/>
        </p:nvPicPr>
        <p:blipFill rotWithShape="1">
          <a:blip r:embed="rId8"/>
          <a:srcRect l="28478" t="16977" r="22839" b="8191"/>
          <a:stretch/>
        </p:blipFill>
        <p:spPr>
          <a:xfrm>
            <a:off x="2270548" y="1212461"/>
            <a:ext cx="6995993" cy="4694256"/>
          </a:xfrm>
          <a:prstGeom prst="rect">
            <a:avLst/>
          </a:prstGeom>
        </p:spPr>
      </p:pic>
      <p:pic>
        <p:nvPicPr>
          <p:cNvPr id="6" name="Graphic 21">
            <a:extLst>
              <a:ext uri="{FF2B5EF4-FFF2-40B4-BE49-F238E27FC236}">
                <a16:creationId xmlns:a16="http://schemas.microsoft.com/office/drawing/2014/main" id="{DF88F866-3DB0-B810-EC93-B9B4FCE26FE0}"/>
              </a:ext>
            </a:extLst>
          </p:cNvPr>
          <p:cNvPicPr>
            <a:picLocks noChangeAspect="1"/>
          </p:cNvPicPr>
          <p:nvPr/>
        </p:nvPicPr>
        <p:blipFill rotWithShape="1">
          <a:blip r:embed="rId9"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521456" y="5663485"/>
            <a:ext cx="1358975" cy="797286"/>
          </a:xfrm>
          <a:prstGeom prst="rect">
            <a:avLst/>
          </a:prstGeom>
        </p:spPr>
      </p:pic>
    </p:spTree>
    <p:custDataLst>
      <p:tags r:id="rId1"/>
    </p:custDataLst>
    <p:extLst>
      <p:ext uri="{BB962C8B-B14F-4D97-AF65-F5344CB8AC3E}">
        <p14:creationId xmlns:p14="http://schemas.microsoft.com/office/powerpoint/2010/main" val="123846439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8028732"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385600" y="397229"/>
            <a:ext cx="5317849" cy="621709"/>
          </a:xfrm>
          <a:prstGeom prst="rect">
            <a:avLst/>
          </a:prstGeom>
          <a:noFill/>
        </p:spPr>
        <p:txBody>
          <a:bodyPr wrap="square" rtlCol="0">
            <a:spAutoFit/>
          </a:bodyPr>
          <a:lstStyle/>
          <a:p>
            <a:pPr algn="just">
              <a:lnSpc>
                <a:spcPct val="200000"/>
              </a:lnSpc>
            </a:pPr>
            <a:r>
              <a:rPr lang="en-US" sz="2000" b="1" dirty="0">
                <a:solidFill>
                  <a:schemeClr val="bg1"/>
                </a:solidFill>
              </a:rPr>
              <a:t>Method 26 Peer-to-Peer Learning Community</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9172586" y="432182"/>
            <a:ext cx="3092251" cy="5748868"/>
          </a:xfrm>
          <a:prstGeom prst="rect">
            <a:avLst/>
          </a:prstGeom>
        </p:spPr>
      </p:pic>
      <p:sp>
        <p:nvSpPr>
          <p:cNvPr id="19" name="TextBox 18"/>
          <p:cNvSpPr txBox="1"/>
          <p:nvPr/>
        </p:nvSpPr>
        <p:spPr>
          <a:xfrm>
            <a:off x="22663" y="1578149"/>
            <a:ext cx="9191116" cy="3962880"/>
          </a:xfrm>
          <a:prstGeom prst="rect">
            <a:avLst/>
          </a:prstGeom>
          <a:noFill/>
        </p:spPr>
        <p:txBody>
          <a:bodyPr wrap="square" numCol="1" rtlCol="0">
            <a:spAutoFit/>
          </a:bodyPr>
          <a:lstStyle/>
          <a:p>
            <a:pPr marL="285750" indent="-285750" algn="just">
              <a:lnSpc>
                <a:spcPct val="200000"/>
              </a:lnSpc>
              <a:buFont typeface="Arial" panose="020B0604020202020204" pitchFamily="34" charset="0"/>
              <a:buChar char="•"/>
            </a:pPr>
            <a:r>
              <a:rPr lang="en-US" sz="1600" b="1" dirty="0">
                <a:solidFill>
                  <a:srgbClr val="FF0000"/>
                </a:solidFill>
              </a:rPr>
              <a:t>Use When</a:t>
            </a:r>
          </a:p>
          <a:p>
            <a:pPr marL="285750" indent="-285750" algn="just">
              <a:lnSpc>
                <a:spcPct val="200000"/>
              </a:lnSpc>
              <a:buFont typeface="Arial" panose="020B0604020202020204" pitchFamily="34" charset="0"/>
              <a:buChar char="•"/>
            </a:pPr>
            <a:r>
              <a:rPr lang="en-US" sz="1600" b="1" dirty="0"/>
              <a:t>A peer-to-peer learning community is appropriate at any time, but is a particularly good idea once you’ve built some initial awareness.</a:t>
            </a:r>
          </a:p>
          <a:p>
            <a:pPr marL="285750" indent="-285750" algn="just">
              <a:lnSpc>
                <a:spcPct val="200000"/>
              </a:lnSpc>
              <a:buFont typeface="Arial" panose="020B0604020202020204" pitchFamily="34" charset="0"/>
              <a:buChar char="•"/>
            </a:pPr>
            <a:r>
              <a:rPr lang="en-US" sz="1600" b="1" dirty="0"/>
              <a:t>Try It Out</a:t>
            </a:r>
          </a:p>
          <a:p>
            <a:pPr marL="285750" indent="-285750" algn="just">
              <a:lnSpc>
                <a:spcPct val="200000"/>
              </a:lnSpc>
              <a:buFont typeface="Arial" panose="020B0604020202020204" pitchFamily="34" charset="0"/>
              <a:buChar char="•"/>
            </a:pPr>
            <a:r>
              <a:rPr lang="en-US" sz="1600" b="1" dirty="0">
                <a:solidFill>
                  <a:srgbClr val="FF0000"/>
                </a:solidFill>
              </a:rPr>
              <a:t>1. Invite everyone.</a:t>
            </a:r>
          </a:p>
          <a:p>
            <a:pPr marL="285750" indent="-285750" algn="just">
              <a:lnSpc>
                <a:spcPct val="200000"/>
              </a:lnSpc>
              <a:buFont typeface="Arial" panose="020B0604020202020204" pitchFamily="34" charset="0"/>
              <a:buChar char="•"/>
            </a:pPr>
            <a:r>
              <a:rPr lang="en-US" sz="1600" b="1" dirty="0"/>
              <a:t>Send out a broad invitation announcing the peer-to-peer learning community and inviting people to participate. Include a date and a time for a kick-off meeting, which ideally takes place in person (although remote and via video conference will work too, if that’s your only option).</a:t>
            </a:r>
          </a:p>
        </p:txBody>
      </p:sp>
      <p:sp>
        <p:nvSpPr>
          <p:cNvPr id="5" name="TextBox 4">
            <a:extLst>
              <a:ext uri="{FF2B5EF4-FFF2-40B4-BE49-F238E27FC236}">
                <a16:creationId xmlns:a16="http://schemas.microsoft.com/office/drawing/2014/main" id="{3654FDB4-4A63-53F9-CB11-BDA6F56F4015}"/>
              </a:ext>
            </a:extLst>
          </p:cNvPr>
          <p:cNvSpPr txBox="1"/>
          <p:nvPr/>
        </p:nvSpPr>
        <p:spPr>
          <a:xfrm>
            <a:off x="269633" y="219670"/>
            <a:ext cx="1493097" cy="727571"/>
          </a:xfrm>
          <a:prstGeom prst="rect">
            <a:avLst/>
          </a:prstGeom>
          <a:noFill/>
        </p:spPr>
        <p:txBody>
          <a:bodyPr wrap="square" rtlCol="0">
            <a:spAutoFit/>
          </a:bodyPr>
          <a:lstStyle/>
          <a:p>
            <a:pPr algn="ctr">
              <a:lnSpc>
                <a:spcPct val="200000"/>
              </a:lnSpc>
            </a:pPr>
            <a:r>
              <a:rPr lang="en-GB" sz="2400" b="1" dirty="0">
                <a:solidFill>
                  <a:schemeClr val="bg1"/>
                </a:solidFill>
              </a:rPr>
              <a:t>Lecture 9</a:t>
            </a:r>
            <a:endParaRPr lang="en-GB" sz="2400" b="1" dirty="0">
              <a:solidFill>
                <a:srgbClr val="FF0000"/>
              </a:solidFill>
              <a:highlight>
                <a:srgbClr val="FFFF00"/>
              </a:highlight>
            </a:endParaRPr>
          </a:p>
        </p:txBody>
      </p:sp>
      <p:pic>
        <p:nvPicPr>
          <p:cNvPr id="6" name="Picture 5">
            <a:extLst>
              <a:ext uri="{FF2B5EF4-FFF2-40B4-BE49-F238E27FC236}">
                <a16:creationId xmlns:a16="http://schemas.microsoft.com/office/drawing/2014/main" id="{2B8C09B7-B50A-3B49-5E10-57AA516ACB3B}"/>
              </a:ext>
            </a:extLst>
          </p:cNvPr>
          <p:cNvPicPr>
            <a:picLocks noChangeAspect="1"/>
          </p:cNvPicPr>
          <p:nvPr/>
        </p:nvPicPr>
        <p:blipFill rotWithShape="1">
          <a:blip r:embed="rId8"/>
          <a:srcRect l="28478" t="16977" r="22839" b="8191"/>
          <a:stretch/>
        </p:blipFill>
        <p:spPr>
          <a:xfrm>
            <a:off x="9268830" y="1995288"/>
            <a:ext cx="2845435" cy="2390850"/>
          </a:xfrm>
          <a:prstGeom prst="rect">
            <a:avLst/>
          </a:prstGeom>
        </p:spPr>
      </p:pic>
      <p:pic>
        <p:nvPicPr>
          <p:cNvPr id="8" name="Graphic 21">
            <a:extLst>
              <a:ext uri="{FF2B5EF4-FFF2-40B4-BE49-F238E27FC236}">
                <a16:creationId xmlns:a16="http://schemas.microsoft.com/office/drawing/2014/main" id="{C997EC0D-B055-6BDD-1881-B59509F54E30}"/>
              </a:ext>
            </a:extLst>
          </p:cNvPr>
          <p:cNvPicPr>
            <a:picLocks noChangeAspect="1"/>
          </p:cNvPicPr>
          <p:nvPr/>
        </p:nvPicPr>
        <p:blipFill rotWithShape="1">
          <a:blip r:embed="rId9"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521456" y="5663485"/>
            <a:ext cx="1358975" cy="797286"/>
          </a:xfrm>
          <a:prstGeom prst="rect">
            <a:avLst/>
          </a:prstGeom>
        </p:spPr>
      </p:pic>
    </p:spTree>
    <p:custDataLst>
      <p:tags r:id="rId1"/>
    </p:custDataLst>
    <p:extLst>
      <p:ext uri="{BB962C8B-B14F-4D97-AF65-F5344CB8AC3E}">
        <p14:creationId xmlns:p14="http://schemas.microsoft.com/office/powerpoint/2010/main" val="65727067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8028732"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385600" y="397229"/>
            <a:ext cx="5317849" cy="621709"/>
          </a:xfrm>
          <a:prstGeom prst="rect">
            <a:avLst/>
          </a:prstGeom>
          <a:noFill/>
        </p:spPr>
        <p:txBody>
          <a:bodyPr wrap="square" rtlCol="0">
            <a:spAutoFit/>
          </a:bodyPr>
          <a:lstStyle/>
          <a:p>
            <a:pPr algn="just">
              <a:lnSpc>
                <a:spcPct val="200000"/>
              </a:lnSpc>
            </a:pPr>
            <a:r>
              <a:rPr lang="en-US" sz="2000" b="1" dirty="0">
                <a:solidFill>
                  <a:schemeClr val="bg1"/>
                </a:solidFill>
              </a:rPr>
              <a:t>Method 26 Peer-to-Peer Learning Community</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806427" y="432182"/>
            <a:ext cx="3458410" cy="5748868"/>
          </a:xfrm>
          <a:prstGeom prst="rect">
            <a:avLst/>
          </a:prstGeom>
        </p:spPr>
      </p:pic>
      <p:sp>
        <p:nvSpPr>
          <p:cNvPr id="19" name="TextBox 18"/>
          <p:cNvSpPr txBox="1"/>
          <p:nvPr/>
        </p:nvSpPr>
        <p:spPr>
          <a:xfrm>
            <a:off x="22663" y="1578149"/>
            <a:ext cx="8529733" cy="3962880"/>
          </a:xfrm>
          <a:prstGeom prst="rect">
            <a:avLst/>
          </a:prstGeom>
          <a:noFill/>
        </p:spPr>
        <p:txBody>
          <a:bodyPr wrap="square" numCol="1" rtlCol="0">
            <a:spAutoFit/>
          </a:bodyPr>
          <a:lstStyle/>
          <a:p>
            <a:pPr marL="285750" indent="-285750" algn="just">
              <a:lnSpc>
                <a:spcPct val="200000"/>
              </a:lnSpc>
              <a:buFont typeface="Arial" panose="020B0604020202020204" pitchFamily="34" charset="0"/>
              <a:buChar char="•"/>
            </a:pPr>
            <a:r>
              <a:rPr lang="en-US" sz="1600" b="1" dirty="0">
                <a:solidFill>
                  <a:srgbClr val="FF0000"/>
                </a:solidFill>
              </a:rPr>
              <a:t>2. Agree on format and goals.</a:t>
            </a:r>
          </a:p>
          <a:p>
            <a:pPr marL="285750" indent="-285750" algn="just">
              <a:lnSpc>
                <a:spcPct val="200000"/>
              </a:lnSpc>
              <a:buFont typeface="Arial" panose="020B0604020202020204" pitchFamily="34" charset="0"/>
              <a:buChar char="•"/>
            </a:pPr>
            <a:endParaRPr lang="en-US" sz="1600" b="1" dirty="0"/>
          </a:p>
          <a:p>
            <a:pPr marL="285750" indent="-285750" algn="just">
              <a:lnSpc>
                <a:spcPct val="200000"/>
              </a:lnSpc>
              <a:buFont typeface="Arial" panose="020B0604020202020204" pitchFamily="34" charset="0"/>
              <a:buChar char="•"/>
            </a:pPr>
            <a:r>
              <a:rPr lang="en-US" sz="1600" b="1" dirty="0"/>
              <a:t>In the first meeting, discuss goals of the community. What is everyone hoping to learn or do? How much working knowledge of UX is there, and how much do people want to learn? Record this conversation on a whiteboard or flipchart. Also, discuss what format people are interested in following to foster learning. This could take a number of different form. Any of these models can work well—or even a combination of them—to give a group just enough structure and a reason to stay engaged.</a:t>
            </a:r>
          </a:p>
        </p:txBody>
      </p:sp>
      <p:sp>
        <p:nvSpPr>
          <p:cNvPr id="5" name="TextBox 4">
            <a:extLst>
              <a:ext uri="{FF2B5EF4-FFF2-40B4-BE49-F238E27FC236}">
                <a16:creationId xmlns:a16="http://schemas.microsoft.com/office/drawing/2014/main" id="{3654FDB4-4A63-53F9-CB11-BDA6F56F4015}"/>
              </a:ext>
            </a:extLst>
          </p:cNvPr>
          <p:cNvSpPr txBox="1"/>
          <p:nvPr/>
        </p:nvSpPr>
        <p:spPr>
          <a:xfrm>
            <a:off x="269633" y="219670"/>
            <a:ext cx="1493097" cy="727571"/>
          </a:xfrm>
          <a:prstGeom prst="rect">
            <a:avLst/>
          </a:prstGeom>
          <a:noFill/>
        </p:spPr>
        <p:txBody>
          <a:bodyPr wrap="square" rtlCol="0">
            <a:spAutoFit/>
          </a:bodyPr>
          <a:lstStyle/>
          <a:p>
            <a:pPr algn="ctr">
              <a:lnSpc>
                <a:spcPct val="200000"/>
              </a:lnSpc>
            </a:pPr>
            <a:r>
              <a:rPr lang="en-GB" sz="2400" b="1" dirty="0">
                <a:solidFill>
                  <a:schemeClr val="bg1"/>
                </a:solidFill>
              </a:rPr>
              <a:t>Lecture 9</a:t>
            </a:r>
            <a:endParaRPr lang="en-GB" sz="2400" b="1" dirty="0">
              <a:solidFill>
                <a:srgbClr val="FF0000"/>
              </a:solidFill>
              <a:highlight>
                <a:srgbClr val="FFFF00"/>
              </a:highlight>
            </a:endParaRPr>
          </a:p>
        </p:txBody>
      </p:sp>
      <p:pic>
        <p:nvPicPr>
          <p:cNvPr id="6" name="Picture 5">
            <a:extLst>
              <a:ext uri="{FF2B5EF4-FFF2-40B4-BE49-F238E27FC236}">
                <a16:creationId xmlns:a16="http://schemas.microsoft.com/office/drawing/2014/main" id="{2B8C09B7-B50A-3B49-5E10-57AA516ACB3B}"/>
              </a:ext>
            </a:extLst>
          </p:cNvPr>
          <p:cNvPicPr>
            <a:picLocks noChangeAspect="1"/>
          </p:cNvPicPr>
          <p:nvPr/>
        </p:nvPicPr>
        <p:blipFill rotWithShape="1">
          <a:blip r:embed="rId8"/>
          <a:srcRect l="28478" t="16977" r="22839" b="8191"/>
          <a:stretch/>
        </p:blipFill>
        <p:spPr>
          <a:xfrm>
            <a:off x="9268830" y="1995288"/>
            <a:ext cx="2845435" cy="2390850"/>
          </a:xfrm>
          <a:prstGeom prst="rect">
            <a:avLst/>
          </a:prstGeom>
        </p:spPr>
      </p:pic>
      <p:pic>
        <p:nvPicPr>
          <p:cNvPr id="8" name="Graphic 21">
            <a:extLst>
              <a:ext uri="{FF2B5EF4-FFF2-40B4-BE49-F238E27FC236}">
                <a16:creationId xmlns:a16="http://schemas.microsoft.com/office/drawing/2014/main" id="{F9212FBD-CE3B-C074-3A50-9C45B3D39254}"/>
              </a:ext>
            </a:extLst>
          </p:cNvPr>
          <p:cNvPicPr>
            <a:picLocks noChangeAspect="1"/>
          </p:cNvPicPr>
          <p:nvPr/>
        </p:nvPicPr>
        <p:blipFill rotWithShape="1">
          <a:blip r:embed="rId9"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521456" y="5663485"/>
            <a:ext cx="1358975" cy="797286"/>
          </a:xfrm>
          <a:prstGeom prst="rect">
            <a:avLst/>
          </a:prstGeom>
        </p:spPr>
      </p:pic>
    </p:spTree>
    <p:custDataLst>
      <p:tags r:id="rId1"/>
    </p:custDataLst>
    <p:extLst>
      <p:ext uri="{BB962C8B-B14F-4D97-AF65-F5344CB8AC3E}">
        <p14:creationId xmlns:p14="http://schemas.microsoft.com/office/powerpoint/2010/main" val="297514944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8028732"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385600" y="397229"/>
            <a:ext cx="5317849" cy="621709"/>
          </a:xfrm>
          <a:prstGeom prst="rect">
            <a:avLst/>
          </a:prstGeom>
          <a:noFill/>
        </p:spPr>
        <p:txBody>
          <a:bodyPr wrap="square" rtlCol="0">
            <a:spAutoFit/>
          </a:bodyPr>
          <a:lstStyle/>
          <a:p>
            <a:pPr algn="just">
              <a:lnSpc>
                <a:spcPct val="200000"/>
              </a:lnSpc>
            </a:pPr>
            <a:r>
              <a:rPr lang="en-US" sz="2000" b="1" dirty="0">
                <a:solidFill>
                  <a:schemeClr val="bg1"/>
                </a:solidFill>
              </a:rPr>
              <a:t>Method 26 Peer-to-Peer Learning Community</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806427" y="432182"/>
            <a:ext cx="3458410" cy="5748868"/>
          </a:xfrm>
          <a:prstGeom prst="rect">
            <a:avLst/>
          </a:prstGeom>
        </p:spPr>
      </p:pic>
      <p:sp>
        <p:nvSpPr>
          <p:cNvPr id="19" name="TextBox 18"/>
          <p:cNvSpPr txBox="1"/>
          <p:nvPr/>
        </p:nvSpPr>
        <p:spPr>
          <a:xfrm>
            <a:off x="22663" y="1578149"/>
            <a:ext cx="8529733" cy="3962880"/>
          </a:xfrm>
          <a:prstGeom prst="rect">
            <a:avLst/>
          </a:prstGeom>
          <a:noFill/>
        </p:spPr>
        <p:txBody>
          <a:bodyPr wrap="square" numCol="1" rtlCol="0">
            <a:spAutoFit/>
          </a:bodyPr>
          <a:lstStyle/>
          <a:p>
            <a:pPr marL="285750" indent="-285750" algn="just">
              <a:lnSpc>
                <a:spcPct val="200000"/>
              </a:lnSpc>
              <a:buFont typeface="Arial" panose="020B0604020202020204" pitchFamily="34" charset="0"/>
              <a:buChar char="•"/>
            </a:pPr>
            <a:r>
              <a:rPr lang="en-US" sz="1600" b="1" dirty="0"/>
              <a:t>A book club (where everyone agrees to read and discuss a UX book)</a:t>
            </a:r>
          </a:p>
          <a:p>
            <a:pPr marL="285750" indent="-285750" algn="just">
              <a:lnSpc>
                <a:spcPct val="200000"/>
              </a:lnSpc>
              <a:buFont typeface="Arial" panose="020B0604020202020204" pitchFamily="34" charset="0"/>
              <a:buChar char="•"/>
            </a:pPr>
            <a:r>
              <a:rPr lang="en-US" sz="1600" b="1" dirty="0"/>
              <a:t>A discussion list (where people can share interesting examples and links)</a:t>
            </a:r>
          </a:p>
          <a:p>
            <a:pPr marL="285750" indent="-285750" algn="just">
              <a:lnSpc>
                <a:spcPct val="200000"/>
              </a:lnSpc>
              <a:buFont typeface="Arial" panose="020B0604020202020204" pitchFamily="34" charset="0"/>
              <a:buChar char="•"/>
            </a:pPr>
            <a:r>
              <a:rPr lang="en-US" sz="1600" b="1" dirty="0"/>
              <a:t>A brown bag or lunch-and-learn series (where outside presenters can be brought in, or community members can volunteer to research and share on specific UX topics)</a:t>
            </a:r>
          </a:p>
          <a:p>
            <a:pPr marL="285750" indent="-285750" algn="just">
              <a:lnSpc>
                <a:spcPct val="200000"/>
              </a:lnSpc>
              <a:buFont typeface="Arial" panose="020B0604020202020204" pitchFamily="34" charset="0"/>
              <a:buChar char="•"/>
            </a:pPr>
            <a:r>
              <a:rPr lang="en-US" sz="1600" b="1" dirty="0"/>
              <a:t>A whitespace learning project (where the community decides to work together to design a solution to an interesting problem)</a:t>
            </a:r>
          </a:p>
          <a:p>
            <a:pPr algn="just">
              <a:lnSpc>
                <a:spcPct val="200000"/>
              </a:lnSpc>
            </a:pPr>
            <a:r>
              <a:rPr lang="en-US" sz="1600" b="1" dirty="0"/>
              <a:t>Finish the meeting by agreeing on a topic, format, frequency, and date for the next community meeting.</a:t>
            </a:r>
          </a:p>
        </p:txBody>
      </p:sp>
      <p:sp>
        <p:nvSpPr>
          <p:cNvPr id="5" name="TextBox 4">
            <a:extLst>
              <a:ext uri="{FF2B5EF4-FFF2-40B4-BE49-F238E27FC236}">
                <a16:creationId xmlns:a16="http://schemas.microsoft.com/office/drawing/2014/main" id="{3654FDB4-4A63-53F9-CB11-BDA6F56F4015}"/>
              </a:ext>
            </a:extLst>
          </p:cNvPr>
          <p:cNvSpPr txBox="1"/>
          <p:nvPr/>
        </p:nvSpPr>
        <p:spPr>
          <a:xfrm>
            <a:off x="269633" y="219670"/>
            <a:ext cx="1493097" cy="727571"/>
          </a:xfrm>
          <a:prstGeom prst="rect">
            <a:avLst/>
          </a:prstGeom>
          <a:noFill/>
        </p:spPr>
        <p:txBody>
          <a:bodyPr wrap="square" rtlCol="0">
            <a:spAutoFit/>
          </a:bodyPr>
          <a:lstStyle/>
          <a:p>
            <a:pPr algn="ctr">
              <a:lnSpc>
                <a:spcPct val="200000"/>
              </a:lnSpc>
            </a:pPr>
            <a:r>
              <a:rPr lang="en-GB" sz="2400" b="1" dirty="0">
                <a:solidFill>
                  <a:schemeClr val="bg1"/>
                </a:solidFill>
              </a:rPr>
              <a:t>Lecture 9</a:t>
            </a:r>
            <a:endParaRPr lang="en-GB" sz="2400" b="1" dirty="0">
              <a:solidFill>
                <a:srgbClr val="FF0000"/>
              </a:solidFill>
              <a:highlight>
                <a:srgbClr val="FFFF00"/>
              </a:highlight>
            </a:endParaRPr>
          </a:p>
        </p:txBody>
      </p:sp>
      <p:pic>
        <p:nvPicPr>
          <p:cNvPr id="6" name="Picture 5">
            <a:extLst>
              <a:ext uri="{FF2B5EF4-FFF2-40B4-BE49-F238E27FC236}">
                <a16:creationId xmlns:a16="http://schemas.microsoft.com/office/drawing/2014/main" id="{2B8C09B7-B50A-3B49-5E10-57AA516ACB3B}"/>
              </a:ext>
            </a:extLst>
          </p:cNvPr>
          <p:cNvPicPr>
            <a:picLocks noChangeAspect="1"/>
          </p:cNvPicPr>
          <p:nvPr/>
        </p:nvPicPr>
        <p:blipFill rotWithShape="1">
          <a:blip r:embed="rId8"/>
          <a:srcRect l="28478" t="16977" r="22839" b="8191"/>
          <a:stretch/>
        </p:blipFill>
        <p:spPr>
          <a:xfrm>
            <a:off x="9268830" y="1995288"/>
            <a:ext cx="2845435" cy="2390850"/>
          </a:xfrm>
          <a:prstGeom prst="rect">
            <a:avLst/>
          </a:prstGeom>
        </p:spPr>
      </p:pic>
      <p:pic>
        <p:nvPicPr>
          <p:cNvPr id="8" name="Graphic 21">
            <a:extLst>
              <a:ext uri="{FF2B5EF4-FFF2-40B4-BE49-F238E27FC236}">
                <a16:creationId xmlns:a16="http://schemas.microsoft.com/office/drawing/2014/main" id="{B4A5FA79-F55E-8FA5-BB0F-18B55243402D}"/>
              </a:ext>
            </a:extLst>
          </p:cNvPr>
          <p:cNvPicPr>
            <a:picLocks noChangeAspect="1"/>
          </p:cNvPicPr>
          <p:nvPr/>
        </p:nvPicPr>
        <p:blipFill rotWithShape="1">
          <a:blip r:embed="rId9"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521456" y="5663485"/>
            <a:ext cx="1358975" cy="797286"/>
          </a:xfrm>
          <a:prstGeom prst="rect">
            <a:avLst/>
          </a:prstGeom>
        </p:spPr>
      </p:pic>
    </p:spTree>
    <p:custDataLst>
      <p:tags r:id="rId1"/>
    </p:custDataLst>
    <p:extLst>
      <p:ext uri="{BB962C8B-B14F-4D97-AF65-F5344CB8AC3E}">
        <p14:creationId xmlns:p14="http://schemas.microsoft.com/office/powerpoint/2010/main" val="407305012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8028732"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385600" y="397229"/>
            <a:ext cx="5317849" cy="621709"/>
          </a:xfrm>
          <a:prstGeom prst="rect">
            <a:avLst/>
          </a:prstGeom>
          <a:noFill/>
        </p:spPr>
        <p:txBody>
          <a:bodyPr wrap="square" rtlCol="0">
            <a:spAutoFit/>
          </a:bodyPr>
          <a:lstStyle/>
          <a:p>
            <a:pPr algn="just">
              <a:lnSpc>
                <a:spcPct val="200000"/>
              </a:lnSpc>
            </a:pPr>
            <a:r>
              <a:rPr lang="en-US" sz="2000" b="1" dirty="0">
                <a:solidFill>
                  <a:schemeClr val="bg1"/>
                </a:solidFill>
              </a:rPr>
              <a:t>Method 26 Peer-to-Peer Learning Community</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806427" y="432182"/>
            <a:ext cx="3458410" cy="5748868"/>
          </a:xfrm>
          <a:prstGeom prst="rect">
            <a:avLst/>
          </a:prstGeom>
        </p:spPr>
      </p:pic>
      <p:sp>
        <p:nvSpPr>
          <p:cNvPr id="19" name="TextBox 18"/>
          <p:cNvSpPr txBox="1"/>
          <p:nvPr/>
        </p:nvSpPr>
        <p:spPr>
          <a:xfrm>
            <a:off x="22663" y="1578149"/>
            <a:ext cx="8529733" cy="3962880"/>
          </a:xfrm>
          <a:prstGeom prst="rect">
            <a:avLst/>
          </a:prstGeom>
          <a:noFill/>
        </p:spPr>
        <p:txBody>
          <a:bodyPr wrap="square" numCol="1" rtlCol="0">
            <a:spAutoFit/>
          </a:bodyPr>
          <a:lstStyle/>
          <a:p>
            <a:pPr marL="285750" indent="-285750" algn="just">
              <a:lnSpc>
                <a:spcPct val="200000"/>
              </a:lnSpc>
              <a:buFont typeface="Arial" panose="020B0604020202020204" pitchFamily="34" charset="0"/>
              <a:buChar char="•"/>
            </a:pPr>
            <a:r>
              <a:rPr lang="en-US" sz="1600" b="1" dirty="0">
                <a:solidFill>
                  <a:srgbClr val="FF0000"/>
                </a:solidFill>
              </a:rPr>
              <a:t>3. Pick a leader and plan ahead.</a:t>
            </a:r>
          </a:p>
          <a:p>
            <a:pPr marL="285750" indent="-285750" algn="just">
              <a:lnSpc>
                <a:spcPct val="200000"/>
              </a:lnSpc>
              <a:buFont typeface="Arial" panose="020B0604020202020204" pitchFamily="34" charset="0"/>
              <a:buChar char="•"/>
            </a:pPr>
            <a:r>
              <a:rPr lang="en-US" sz="1600" b="1" dirty="0"/>
              <a:t>Communities generally need organizers. That’s probably you, unless someone else has volunteered to organize it. You can also share responsibility, putting a new member of the group in charge week by week or month by month. If you agree to follow a format that requires some work in between meetings (for example, to find a presenter or organize an activity), be sure to plan for and block off enough time for adequate preparation. Even if your format is as simple as a book club, sending out one or two reminder emails in between meetings is a good idea, to keep the community in people’s minds.</a:t>
            </a:r>
          </a:p>
        </p:txBody>
      </p:sp>
      <p:sp>
        <p:nvSpPr>
          <p:cNvPr id="5" name="TextBox 4">
            <a:extLst>
              <a:ext uri="{FF2B5EF4-FFF2-40B4-BE49-F238E27FC236}">
                <a16:creationId xmlns:a16="http://schemas.microsoft.com/office/drawing/2014/main" id="{3654FDB4-4A63-53F9-CB11-BDA6F56F4015}"/>
              </a:ext>
            </a:extLst>
          </p:cNvPr>
          <p:cNvSpPr txBox="1"/>
          <p:nvPr/>
        </p:nvSpPr>
        <p:spPr>
          <a:xfrm>
            <a:off x="269633" y="219670"/>
            <a:ext cx="1493097" cy="727571"/>
          </a:xfrm>
          <a:prstGeom prst="rect">
            <a:avLst/>
          </a:prstGeom>
          <a:noFill/>
        </p:spPr>
        <p:txBody>
          <a:bodyPr wrap="square" rtlCol="0">
            <a:spAutoFit/>
          </a:bodyPr>
          <a:lstStyle/>
          <a:p>
            <a:pPr algn="ctr">
              <a:lnSpc>
                <a:spcPct val="200000"/>
              </a:lnSpc>
            </a:pPr>
            <a:r>
              <a:rPr lang="en-GB" sz="2400" b="1" dirty="0">
                <a:solidFill>
                  <a:schemeClr val="bg1"/>
                </a:solidFill>
              </a:rPr>
              <a:t>Lecture 9</a:t>
            </a:r>
            <a:endParaRPr lang="en-GB" sz="2400" b="1" dirty="0">
              <a:solidFill>
                <a:srgbClr val="FF0000"/>
              </a:solidFill>
              <a:highlight>
                <a:srgbClr val="FFFF00"/>
              </a:highlight>
            </a:endParaRPr>
          </a:p>
        </p:txBody>
      </p:sp>
      <p:pic>
        <p:nvPicPr>
          <p:cNvPr id="6" name="Picture 5">
            <a:extLst>
              <a:ext uri="{FF2B5EF4-FFF2-40B4-BE49-F238E27FC236}">
                <a16:creationId xmlns:a16="http://schemas.microsoft.com/office/drawing/2014/main" id="{2B8C09B7-B50A-3B49-5E10-57AA516ACB3B}"/>
              </a:ext>
            </a:extLst>
          </p:cNvPr>
          <p:cNvPicPr>
            <a:picLocks noChangeAspect="1"/>
          </p:cNvPicPr>
          <p:nvPr/>
        </p:nvPicPr>
        <p:blipFill rotWithShape="1">
          <a:blip r:embed="rId8"/>
          <a:srcRect l="28478" t="16977" r="22839" b="8191"/>
          <a:stretch/>
        </p:blipFill>
        <p:spPr>
          <a:xfrm>
            <a:off x="9268830" y="1995288"/>
            <a:ext cx="2845435" cy="2390850"/>
          </a:xfrm>
          <a:prstGeom prst="rect">
            <a:avLst/>
          </a:prstGeom>
        </p:spPr>
      </p:pic>
      <p:pic>
        <p:nvPicPr>
          <p:cNvPr id="8" name="Graphic 21">
            <a:extLst>
              <a:ext uri="{FF2B5EF4-FFF2-40B4-BE49-F238E27FC236}">
                <a16:creationId xmlns:a16="http://schemas.microsoft.com/office/drawing/2014/main" id="{0F21B1B3-5618-9A9D-8BBB-44B5AC599668}"/>
              </a:ext>
            </a:extLst>
          </p:cNvPr>
          <p:cNvPicPr>
            <a:picLocks noChangeAspect="1"/>
          </p:cNvPicPr>
          <p:nvPr/>
        </p:nvPicPr>
        <p:blipFill rotWithShape="1">
          <a:blip r:embed="rId9"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521456" y="5663485"/>
            <a:ext cx="1358975" cy="797286"/>
          </a:xfrm>
          <a:prstGeom prst="rect">
            <a:avLst/>
          </a:prstGeom>
        </p:spPr>
      </p:pic>
    </p:spTree>
    <p:custDataLst>
      <p:tags r:id="rId1"/>
    </p:custDataLst>
    <p:extLst>
      <p:ext uri="{BB962C8B-B14F-4D97-AF65-F5344CB8AC3E}">
        <p14:creationId xmlns:p14="http://schemas.microsoft.com/office/powerpoint/2010/main" val="390749396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8028732"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385600" y="397229"/>
            <a:ext cx="5317849" cy="621709"/>
          </a:xfrm>
          <a:prstGeom prst="rect">
            <a:avLst/>
          </a:prstGeom>
          <a:noFill/>
        </p:spPr>
        <p:txBody>
          <a:bodyPr wrap="square" rtlCol="0">
            <a:spAutoFit/>
          </a:bodyPr>
          <a:lstStyle/>
          <a:p>
            <a:pPr algn="just">
              <a:lnSpc>
                <a:spcPct val="200000"/>
              </a:lnSpc>
            </a:pPr>
            <a:r>
              <a:rPr lang="en-US" sz="2000" b="1" dirty="0">
                <a:solidFill>
                  <a:schemeClr val="bg1"/>
                </a:solidFill>
              </a:rPr>
              <a:t>Method 26 Peer-to-Peer Learning Community</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806427" y="432182"/>
            <a:ext cx="3458410" cy="5748868"/>
          </a:xfrm>
          <a:prstGeom prst="rect">
            <a:avLst/>
          </a:prstGeom>
        </p:spPr>
      </p:pic>
      <p:sp>
        <p:nvSpPr>
          <p:cNvPr id="19" name="TextBox 18"/>
          <p:cNvSpPr txBox="1"/>
          <p:nvPr/>
        </p:nvSpPr>
        <p:spPr>
          <a:xfrm>
            <a:off x="77735" y="1900586"/>
            <a:ext cx="8529733" cy="2485552"/>
          </a:xfrm>
          <a:prstGeom prst="rect">
            <a:avLst/>
          </a:prstGeom>
          <a:noFill/>
        </p:spPr>
        <p:txBody>
          <a:bodyPr wrap="square" numCol="1" rtlCol="0">
            <a:spAutoFit/>
          </a:bodyPr>
          <a:lstStyle/>
          <a:p>
            <a:pPr marL="285750" indent="-285750" algn="just">
              <a:lnSpc>
                <a:spcPct val="200000"/>
              </a:lnSpc>
              <a:buFont typeface="Arial" panose="020B0604020202020204" pitchFamily="34" charset="0"/>
              <a:buChar char="•"/>
            </a:pPr>
            <a:r>
              <a:rPr lang="en-US" sz="1600" b="1" dirty="0">
                <a:solidFill>
                  <a:srgbClr val="FF0000"/>
                </a:solidFill>
              </a:rPr>
              <a:t>4. Meet. Learn. Have fun.</a:t>
            </a:r>
          </a:p>
          <a:p>
            <a:pPr marL="285750" indent="-285750" algn="just">
              <a:lnSpc>
                <a:spcPct val="200000"/>
              </a:lnSpc>
              <a:buFont typeface="Arial" panose="020B0604020202020204" pitchFamily="34" charset="0"/>
              <a:buChar char="•"/>
            </a:pPr>
            <a:endParaRPr lang="en-US" sz="1600" b="1" dirty="0">
              <a:solidFill>
                <a:srgbClr val="FF0000"/>
              </a:solidFill>
            </a:endParaRPr>
          </a:p>
          <a:p>
            <a:pPr marL="285750" indent="-285750" algn="just">
              <a:lnSpc>
                <a:spcPct val="200000"/>
              </a:lnSpc>
              <a:buFont typeface="Arial" panose="020B0604020202020204" pitchFamily="34" charset="0"/>
              <a:buChar char="•"/>
            </a:pPr>
            <a:r>
              <a:rPr lang="en-US" sz="1600" b="1" dirty="0"/>
              <a:t>Pay attention to what’s working well, and what could benefit from a revised approach. Check in regularly with individual participants </a:t>
            </a:r>
            <a:r>
              <a:rPr lang="en-US" sz="1600" b="1" dirty="0" err="1"/>
              <a:t>tosee</a:t>
            </a:r>
            <a:r>
              <a:rPr lang="en-US" sz="1600" b="1" dirty="0"/>
              <a:t> that they’re getting value from the community. Continue to fine-tune and tinker with the format as needed.</a:t>
            </a:r>
          </a:p>
        </p:txBody>
      </p:sp>
      <p:sp>
        <p:nvSpPr>
          <p:cNvPr id="5" name="TextBox 4">
            <a:extLst>
              <a:ext uri="{FF2B5EF4-FFF2-40B4-BE49-F238E27FC236}">
                <a16:creationId xmlns:a16="http://schemas.microsoft.com/office/drawing/2014/main" id="{3654FDB4-4A63-53F9-CB11-BDA6F56F4015}"/>
              </a:ext>
            </a:extLst>
          </p:cNvPr>
          <p:cNvSpPr txBox="1"/>
          <p:nvPr/>
        </p:nvSpPr>
        <p:spPr>
          <a:xfrm>
            <a:off x="269633" y="219670"/>
            <a:ext cx="1493097" cy="727571"/>
          </a:xfrm>
          <a:prstGeom prst="rect">
            <a:avLst/>
          </a:prstGeom>
          <a:noFill/>
        </p:spPr>
        <p:txBody>
          <a:bodyPr wrap="square" rtlCol="0">
            <a:spAutoFit/>
          </a:bodyPr>
          <a:lstStyle/>
          <a:p>
            <a:pPr algn="ctr">
              <a:lnSpc>
                <a:spcPct val="200000"/>
              </a:lnSpc>
            </a:pPr>
            <a:r>
              <a:rPr lang="en-GB" sz="2400" b="1" dirty="0">
                <a:solidFill>
                  <a:schemeClr val="bg1"/>
                </a:solidFill>
              </a:rPr>
              <a:t>Lecture 9</a:t>
            </a:r>
            <a:endParaRPr lang="en-GB" sz="2400" b="1" dirty="0">
              <a:solidFill>
                <a:srgbClr val="FF0000"/>
              </a:solidFill>
              <a:highlight>
                <a:srgbClr val="FFFF00"/>
              </a:highlight>
            </a:endParaRPr>
          </a:p>
        </p:txBody>
      </p:sp>
      <p:pic>
        <p:nvPicPr>
          <p:cNvPr id="6" name="Picture 5">
            <a:extLst>
              <a:ext uri="{FF2B5EF4-FFF2-40B4-BE49-F238E27FC236}">
                <a16:creationId xmlns:a16="http://schemas.microsoft.com/office/drawing/2014/main" id="{2B8C09B7-B50A-3B49-5E10-57AA516ACB3B}"/>
              </a:ext>
            </a:extLst>
          </p:cNvPr>
          <p:cNvPicPr>
            <a:picLocks noChangeAspect="1"/>
          </p:cNvPicPr>
          <p:nvPr/>
        </p:nvPicPr>
        <p:blipFill rotWithShape="1">
          <a:blip r:embed="rId8"/>
          <a:srcRect l="28478" t="16977" r="22839" b="8191"/>
          <a:stretch/>
        </p:blipFill>
        <p:spPr>
          <a:xfrm>
            <a:off x="9268830" y="1995288"/>
            <a:ext cx="2845435" cy="2390850"/>
          </a:xfrm>
          <a:prstGeom prst="rect">
            <a:avLst/>
          </a:prstGeom>
        </p:spPr>
      </p:pic>
      <p:pic>
        <p:nvPicPr>
          <p:cNvPr id="8" name="Graphic 21">
            <a:extLst>
              <a:ext uri="{FF2B5EF4-FFF2-40B4-BE49-F238E27FC236}">
                <a16:creationId xmlns:a16="http://schemas.microsoft.com/office/drawing/2014/main" id="{A3842ABE-471F-0ED9-FE72-CF6121C8F182}"/>
              </a:ext>
            </a:extLst>
          </p:cNvPr>
          <p:cNvPicPr>
            <a:picLocks noChangeAspect="1"/>
          </p:cNvPicPr>
          <p:nvPr/>
        </p:nvPicPr>
        <p:blipFill rotWithShape="1">
          <a:blip r:embed="rId9"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521456" y="5663485"/>
            <a:ext cx="1358975" cy="797286"/>
          </a:xfrm>
          <a:prstGeom prst="rect">
            <a:avLst/>
          </a:prstGeom>
        </p:spPr>
      </p:pic>
    </p:spTree>
    <p:custDataLst>
      <p:tags r:id="rId1"/>
    </p:custDataLst>
    <p:extLst>
      <p:ext uri="{BB962C8B-B14F-4D97-AF65-F5344CB8AC3E}">
        <p14:creationId xmlns:p14="http://schemas.microsoft.com/office/powerpoint/2010/main" val="1288686211"/>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8028732"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385600" y="397229"/>
            <a:ext cx="5317849" cy="621709"/>
          </a:xfrm>
          <a:prstGeom prst="rect">
            <a:avLst/>
          </a:prstGeom>
          <a:noFill/>
        </p:spPr>
        <p:txBody>
          <a:bodyPr wrap="square" rtlCol="0">
            <a:spAutoFit/>
          </a:bodyPr>
          <a:lstStyle/>
          <a:p>
            <a:pPr algn="just">
              <a:lnSpc>
                <a:spcPct val="200000"/>
              </a:lnSpc>
            </a:pPr>
            <a:r>
              <a:rPr lang="en-US" sz="2000" b="1" dirty="0">
                <a:solidFill>
                  <a:schemeClr val="bg1"/>
                </a:solidFill>
              </a:rPr>
              <a:t>Method 26 Peer-to-Peer Learning Community</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806427" y="432182"/>
            <a:ext cx="3458410" cy="5748868"/>
          </a:xfrm>
          <a:prstGeom prst="rect">
            <a:avLst/>
          </a:prstGeom>
        </p:spPr>
      </p:pic>
      <p:sp>
        <p:nvSpPr>
          <p:cNvPr id="19" name="TextBox 18"/>
          <p:cNvSpPr txBox="1"/>
          <p:nvPr/>
        </p:nvSpPr>
        <p:spPr>
          <a:xfrm>
            <a:off x="269633" y="1900586"/>
            <a:ext cx="8337835" cy="3470437"/>
          </a:xfrm>
          <a:prstGeom prst="rect">
            <a:avLst/>
          </a:prstGeom>
          <a:noFill/>
        </p:spPr>
        <p:txBody>
          <a:bodyPr wrap="square" numCol="1" rtlCol="0">
            <a:spAutoFit/>
          </a:bodyPr>
          <a:lstStyle/>
          <a:p>
            <a:pPr marL="285750" indent="-285750" algn="just">
              <a:lnSpc>
                <a:spcPct val="200000"/>
              </a:lnSpc>
              <a:buFont typeface="Arial" panose="020B0604020202020204" pitchFamily="34" charset="0"/>
              <a:buChar char="•"/>
            </a:pPr>
            <a:r>
              <a:rPr lang="en-US" sz="1600" b="1" dirty="0">
                <a:solidFill>
                  <a:srgbClr val="FF0000"/>
                </a:solidFill>
              </a:rPr>
              <a:t>Tips and Tricks for Peer-to-Peer Learning Communities</a:t>
            </a:r>
          </a:p>
          <a:p>
            <a:pPr marL="285750" indent="-285750" algn="just">
              <a:lnSpc>
                <a:spcPct val="200000"/>
              </a:lnSpc>
              <a:buFont typeface="Arial" panose="020B0604020202020204" pitchFamily="34" charset="0"/>
              <a:buChar char="•"/>
            </a:pPr>
            <a:endParaRPr lang="en-US" sz="1600" b="1" dirty="0">
              <a:solidFill>
                <a:srgbClr val="FF0000"/>
              </a:solidFill>
            </a:endParaRPr>
          </a:p>
          <a:p>
            <a:pPr marL="285750" indent="-285750" algn="just">
              <a:lnSpc>
                <a:spcPct val="200000"/>
              </a:lnSpc>
              <a:buFont typeface="Arial" panose="020B0604020202020204" pitchFamily="34" charset="0"/>
              <a:buChar char="•"/>
            </a:pPr>
            <a:r>
              <a:rPr lang="en-US" sz="1600" b="1" dirty="0"/>
              <a:t>Estimate and block off prep time. A common mistake with community efforts like this is underestimating the amount of time needed for organizing and administration. Try to make a realistic estimate up front of how many hours per week or month this will probably take, and be sure you’re in a position to make that commitment. If not, consider asking someone to be a co-organizer.</a:t>
            </a:r>
          </a:p>
        </p:txBody>
      </p:sp>
      <p:sp>
        <p:nvSpPr>
          <p:cNvPr id="5" name="TextBox 4">
            <a:extLst>
              <a:ext uri="{FF2B5EF4-FFF2-40B4-BE49-F238E27FC236}">
                <a16:creationId xmlns:a16="http://schemas.microsoft.com/office/drawing/2014/main" id="{3654FDB4-4A63-53F9-CB11-BDA6F56F4015}"/>
              </a:ext>
            </a:extLst>
          </p:cNvPr>
          <p:cNvSpPr txBox="1"/>
          <p:nvPr/>
        </p:nvSpPr>
        <p:spPr>
          <a:xfrm>
            <a:off x="269633" y="219670"/>
            <a:ext cx="1493097" cy="727571"/>
          </a:xfrm>
          <a:prstGeom prst="rect">
            <a:avLst/>
          </a:prstGeom>
          <a:noFill/>
        </p:spPr>
        <p:txBody>
          <a:bodyPr wrap="square" rtlCol="0">
            <a:spAutoFit/>
          </a:bodyPr>
          <a:lstStyle/>
          <a:p>
            <a:pPr algn="ctr">
              <a:lnSpc>
                <a:spcPct val="200000"/>
              </a:lnSpc>
            </a:pPr>
            <a:r>
              <a:rPr lang="en-GB" sz="2400" b="1" dirty="0">
                <a:solidFill>
                  <a:schemeClr val="bg1"/>
                </a:solidFill>
              </a:rPr>
              <a:t>Lecture 9</a:t>
            </a:r>
            <a:endParaRPr lang="en-GB" sz="2400" b="1" dirty="0">
              <a:solidFill>
                <a:srgbClr val="FF0000"/>
              </a:solidFill>
              <a:highlight>
                <a:srgbClr val="FFFF00"/>
              </a:highlight>
            </a:endParaRPr>
          </a:p>
        </p:txBody>
      </p:sp>
      <p:pic>
        <p:nvPicPr>
          <p:cNvPr id="6" name="Graphic 21">
            <a:extLst>
              <a:ext uri="{FF2B5EF4-FFF2-40B4-BE49-F238E27FC236}">
                <a16:creationId xmlns:a16="http://schemas.microsoft.com/office/drawing/2014/main" id="{C5155AF7-35F4-1E21-6919-E23394A47A7B}"/>
              </a:ext>
            </a:extLst>
          </p:cNvPr>
          <p:cNvPicPr>
            <a:picLocks noChangeAspect="1"/>
          </p:cNvPicPr>
          <p:nvPr/>
        </p:nvPicPr>
        <p:blipFill rotWithShape="1">
          <a:blip r:embed="rId8"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521456" y="5663485"/>
            <a:ext cx="1358975" cy="797286"/>
          </a:xfrm>
          <a:prstGeom prst="rect">
            <a:avLst/>
          </a:prstGeom>
        </p:spPr>
      </p:pic>
    </p:spTree>
    <p:custDataLst>
      <p:tags r:id="rId1"/>
    </p:custDataLst>
    <p:extLst>
      <p:ext uri="{BB962C8B-B14F-4D97-AF65-F5344CB8AC3E}">
        <p14:creationId xmlns:p14="http://schemas.microsoft.com/office/powerpoint/2010/main" val="4121493242"/>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8028732"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385600" y="397229"/>
            <a:ext cx="5317849" cy="621709"/>
          </a:xfrm>
          <a:prstGeom prst="rect">
            <a:avLst/>
          </a:prstGeom>
          <a:noFill/>
        </p:spPr>
        <p:txBody>
          <a:bodyPr wrap="square" rtlCol="0">
            <a:spAutoFit/>
          </a:bodyPr>
          <a:lstStyle/>
          <a:p>
            <a:pPr algn="just">
              <a:lnSpc>
                <a:spcPct val="200000"/>
              </a:lnSpc>
            </a:pPr>
            <a:r>
              <a:rPr lang="en-US" sz="2000" b="1" dirty="0">
                <a:solidFill>
                  <a:schemeClr val="bg1"/>
                </a:solidFill>
              </a:rPr>
              <a:t>Method 26 Peer-to-Peer Learning Community</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806427" y="432182"/>
            <a:ext cx="3458410" cy="5748868"/>
          </a:xfrm>
          <a:prstGeom prst="rect">
            <a:avLst/>
          </a:prstGeom>
        </p:spPr>
      </p:pic>
      <p:sp>
        <p:nvSpPr>
          <p:cNvPr id="19" name="TextBox 18"/>
          <p:cNvSpPr txBox="1"/>
          <p:nvPr/>
        </p:nvSpPr>
        <p:spPr>
          <a:xfrm>
            <a:off x="238564" y="1578149"/>
            <a:ext cx="8313832" cy="3962880"/>
          </a:xfrm>
          <a:prstGeom prst="rect">
            <a:avLst/>
          </a:prstGeom>
          <a:noFill/>
        </p:spPr>
        <p:txBody>
          <a:bodyPr wrap="square" numCol="1" rtlCol="0">
            <a:spAutoFit/>
          </a:bodyPr>
          <a:lstStyle/>
          <a:p>
            <a:pPr marL="285750" indent="-285750" algn="just">
              <a:lnSpc>
                <a:spcPct val="200000"/>
              </a:lnSpc>
              <a:buFont typeface="Arial" panose="020B0604020202020204" pitchFamily="34" charset="0"/>
              <a:buChar char="•"/>
            </a:pPr>
            <a:r>
              <a:rPr lang="en-US" sz="1600" b="1" dirty="0">
                <a:solidFill>
                  <a:srgbClr val="FF0000"/>
                </a:solidFill>
              </a:rPr>
              <a:t>Tips and Tricks for Peer-to-Peer Learning Communities</a:t>
            </a:r>
          </a:p>
          <a:p>
            <a:pPr marL="285750" indent="-285750" algn="just">
              <a:lnSpc>
                <a:spcPct val="200000"/>
              </a:lnSpc>
              <a:buFont typeface="Arial" panose="020B0604020202020204" pitchFamily="34" charset="0"/>
              <a:buChar char="•"/>
            </a:pPr>
            <a:r>
              <a:rPr lang="en-US" sz="1600" b="1" dirty="0"/>
              <a:t>Give it a time limit. If you’re not sure if your organization has the appetite for an ongoing peer-to-peer learning community, consider pitching it as a fixed-length experiment (say, three to six months). That way, you’re not committing to do this forever, and there’s also some urgency for people to get involved, or else they’ll miss the opportunity.</a:t>
            </a:r>
          </a:p>
          <a:p>
            <a:pPr marL="285750" indent="-285750" algn="just">
              <a:lnSpc>
                <a:spcPct val="200000"/>
              </a:lnSpc>
              <a:buFont typeface="Arial" panose="020B0604020202020204" pitchFamily="34" charset="0"/>
              <a:buChar char="•"/>
            </a:pPr>
            <a:endParaRPr lang="en-US" sz="1600" b="1" dirty="0"/>
          </a:p>
          <a:p>
            <a:pPr marL="285750" indent="-285750" algn="just">
              <a:lnSpc>
                <a:spcPct val="200000"/>
              </a:lnSpc>
              <a:buFont typeface="Arial" panose="020B0604020202020204" pitchFamily="34" charset="0"/>
              <a:buChar char="•"/>
            </a:pPr>
            <a:r>
              <a:rPr lang="en-US" sz="1600" b="1" dirty="0"/>
              <a:t>If you work remotely… Keeping up momentum can be difficult when you lack the in-person element. A format such as an internal discussion list may work better in this case.</a:t>
            </a:r>
          </a:p>
        </p:txBody>
      </p:sp>
      <p:sp>
        <p:nvSpPr>
          <p:cNvPr id="5" name="TextBox 4">
            <a:extLst>
              <a:ext uri="{FF2B5EF4-FFF2-40B4-BE49-F238E27FC236}">
                <a16:creationId xmlns:a16="http://schemas.microsoft.com/office/drawing/2014/main" id="{3654FDB4-4A63-53F9-CB11-BDA6F56F4015}"/>
              </a:ext>
            </a:extLst>
          </p:cNvPr>
          <p:cNvSpPr txBox="1"/>
          <p:nvPr/>
        </p:nvSpPr>
        <p:spPr>
          <a:xfrm>
            <a:off x="269633" y="219670"/>
            <a:ext cx="1493097" cy="727571"/>
          </a:xfrm>
          <a:prstGeom prst="rect">
            <a:avLst/>
          </a:prstGeom>
          <a:noFill/>
        </p:spPr>
        <p:txBody>
          <a:bodyPr wrap="square" rtlCol="0">
            <a:spAutoFit/>
          </a:bodyPr>
          <a:lstStyle/>
          <a:p>
            <a:pPr algn="ctr">
              <a:lnSpc>
                <a:spcPct val="200000"/>
              </a:lnSpc>
            </a:pPr>
            <a:r>
              <a:rPr lang="en-GB" sz="2400" b="1" dirty="0">
                <a:solidFill>
                  <a:schemeClr val="bg1"/>
                </a:solidFill>
              </a:rPr>
              <a:t>Lecture 9</a:t>
            </a:r>
            <a:endParaRPr lang="en-GB" sz="2400" b="1" dirty="0">
              <a:solidFill>
                <a:srgbClr val="FF0000"/>
              </a:solidFill>
              <a:highlight>
                <a:srgbClr val="FFFF00"/>
              </a:highlight>
            </a:endParaRPr>
          </a:p>
        </p:txBody>
      </p:sp>
      <p:pic>
        <p:nvPicPr>
          <p:cNvPr id="6" name="Graphic 21">
            <a:extLst>
              <a:ext uri="{FF2B5EF4-FFF2-40B4-BE49-F238E27FC236}">
                <a16:creationId xmlns:a16="http://schemas.microsoft.com/office/drawing/2014/main" id="{085204C5-66B7-34BD-2C06-237D4ED3BE63}"/>
              </a:ext>
            </a:extLst>
          </p:cNvPr>
          <p:cNvPicPr>
            <a:picLocks noChangeAspect="1"/>
          </p:cNvPicPr>
          <p:nvPr/>
        </p:nvPicPr>
        <p:blipFill rotWithShape="1">
          <a:blip r:embed="rId8"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521456" y="5663485"/>
            <a:ext cx="1358975" cy="797286"/>
          </a:xfrm>
          <a:prstGeom prst="rect">
            <a:avLst/>
          </a:prstGeom>
        </p:spPr>
      </p:pic>
    </p:spTree>
    <p:custDataLst>
      <p:tags r:id="rId1"/>
    </p:custDataLst>
    <p:extLst>
      <p:ext uri="{BB962C8B-B14F-4D97-AF65-F5344CB8AC3E}">
        <p14:creationId xmlns:p14="http://schemas.microsoft.com/office/powerpoint/2010/main" val="3555370339"/>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8028732"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385600" y="397229"/>
            <a:ext cx="5317849" cy="621709"/>
          </a:xfrm>
          <a:prstGeom prst="rect">
            <a:avLst/>
          </a:prstGeom>
          <a:noFill/>
        </p:spPr>
        <p:txBody>
          <a:bodyPr wrap="square" rtlCol="0">
            <a:spAutoFit/>
          </a:bodyPr>
          <a:lstStyle/>
          <a:p>
            <a:pPr algn="just">
              <a:lnSpc>
                <a:spcPct val="200000"/>
              </a:lnSpc>
            </a:pPr>
            <a:r>
              <a:rPr lang="en-US" sz="2000" b="1" dirty="0">
                <a:solidFill>
                  <a:schemeClr val="bg1"/>
                </a:solidFill>
              </a:rPr>
              <a:t>Method 26 Peer-to-Peer Learning Community</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806427" y="432182"/>
            <a:ext cx="3458410" cy="5748868"/>
          </a:xfrm>
          <a:prstGeom prst="rect">
            <a:avLst/>
          </a:prstGeom>
        </p:spPr>
      </p:pic>
      <p:sp>
        <p:nvSpPr>
          <p:cNvPr id="19" name="TextBox 18"/>
          <p:cNvSpPr txBox="1"/>
          <p:nvPr/>
        </p:nvSpPr>
        <p:spPr>
          <a:xfrm>
            <a:off x="269633" y="1578149"/>
            <a:ext cx="8282763" cy="3962880"/>
          </a:xfrm>
          <a:prstGeom prst="rect">
            <a:avLst/>
          </a:prstGeom>
          <a:noFill/>
        </p:spPr>
        <p:txBody>
          <a:bodyPr wrap="square" numCol="1" rtlCol="0">
            <a:spAutoFit/>
          </a:bodyPr>
          <a:lstStyle/>
          <a:p>
            <a:pPr marL="285750" indent="-285750" algn="just">
              <a:lnSpc>
                <a:spcPct val="200000"/>
              </a:lnSpc>
              <a:buFont typeface="Arial" panose="020B0604020202020204" pitchFamily="34" charset="0"/>
              <a:buChar char="•"/>
            </a:pPr>
            <a:r>
              <a:rPr lang="en-US" sz="1600" b="1" dirty="0">
                <a:solidFill>
                  <a:srgbClr val="FF0000"/>
                </a:solidFill>
              </a:rPr>
              <a:t>Tips and Tricks for Peer-to-Peer Learning Communities</a:t>
            </a:r>
          </a:p>
          <a:p>
            <a:pPr marL="285750" indent="-285750" algn="just">
              <a:lnSpc>
                <a:spcPct val="200000"/>
              </a:lnSpc>
              <a:buFont typeface="Arial" panose="020B0604020202020204" pitchFamily="34" charset="0"/>
              <a:buChar char="•"/>
            </a:pPr>
            <a:r>
              <a:rPr lang="en-US" sz="1600" b="1" dirty="0"/>
              <a:t>Give it a time limit. If you’re not sure if your organization has the appetite for an ongoing peer-to-peer learning community, consider pitching it as a fixed-length experiment (say, three to six months). That way, you’re not committing to do this forever, and there’s also some urgency for people to get involved, or else they’ll miss the opportunity.</a:t>
            </a:r>
          </a:p>
          <a:p>
            <a:pPr marL="285750" indent="-285750" algn="just">
              <a:lnSpc>
                <a:spcPct val="200000"/>
              </a:lnSpc>
              <a:buFont typeface="Arial" panose="020B0604020202020204" pitchFamily="34" charset="0"/>
              <a:buChar char="•"/>
            </a:pPr>
            <a:endParaRPr lang="en-US" sz="1600" b="1" dirty="0"/>
          </a:p>
          <a:p>
            <a:pPr marL="285750" indent="-285750" algn="just">
              <a:lnSpc>
                <a:spcPct val="200000"/>
              </a:lnSpc>
              <a:buFont typeface="Arial" panose="020B0604020202020204" pitchFamily="34" charset="0"/>
              <a:buChar char="•"/>
            </a:pPr>
            <a:r>
              <a:rPr lang="en-US" sz="1600" b="1" dirty="0"/>
              <a:t>If you work remotely… Keeping up momentum can be difficult when you lack the in-person element. A format such as an internal discussion list may work better in this case.</a:t>
            </a:r>
          </a:p>
        </p:txBody>
      </p:sp>
      <p:sp>
        <p:nvSpPr>
          <p:cNvPr id="5" name="TextBox 4">
            <a:extLst>
              <a:ext uri="{FF2B5EF4-FFF2-40B4-BE49-F238E27FC236}">
                <a16:creationId xmlns:a16="http://schemas.microsoft.com/office/drawing/2014/main" id="{3654FDB4-4A63-53F9-CB11-BDA6F56F4015}"/>
              </a:ext>
            </a:extLst>
          </p:cNvPr>
          <p:cNvSpPr txBox="1"/>
          <p:nvPr/>
        </p:nvSpPr>
        <p:spPr>
          <a:xfrm>
            <a:off x="269633" y="219670"/>
            <a:ext cx="1493097" cy="727571"/>
          </a:xfrm>
          <a:prstGeom prst="rect">
            <a:avLst/>
          </a:prstGeom>
          <a:noFill/>
        </p:spPr>
        <p:txBody>
          <a:bodyPr wrap="square" rtlCol="0">
            <a:spAutoFit/>
          </a:bodyPr>
          <a:lstStyle/>
          <a:p>
            <a:pPr algn="ctr">
              <a:lnSpc>
                <a:spcPct val="200000"/>
              </a:lnSpc>
            </a:pPr>
            <a:r>
              <a:rPr lang="en-GB" sz="2400" b="1" dirty="0">
                <a:solidFill>
                  <a:schemeClr val="bg1"/>
                </a:solidFill>
              </a:rPr>
              <a:t>Lecture 9</a:t>
            </a:r>
            <a:endParaRPr lang="en-GB" sz="2400" b="1" dirty="0">
              <a:solidFill>
                <a:srgbClr val="FF0000"/>
              </a:solidFill>
              <a:highlight>
                <a:srgbClr val="FFFF00"/>
              </a:highlight>
            </a:endParaRPr>
          </a:p>
        </p:txBody>
      </p:sp>
      <p:pic>
        <p:nvPicPr>
          <p:cNvPr id="6" name="Graphic 21">
            <a:extLst>
              <a:ext uri="{FF2B5EF4-FFF2-40B4-BE49-F238E27FC236}">
                <a16:creationId xmlns:a16="http://schemas.microsoft.com/office/drawing/2014/main" id="{132C2CBE-28B1-D680-FE0F-64FAF3F4AA1E}"/>
              </a:ext>
            </a:extLst>
          </p:cNvPr>
          <p:cNvPicPr>
            <a:picLocks noChangeAspect="1"/>
          </p:cNvPicPr>
          <p:nvPr/>
        </p:nvPicPr>
        <p:blipFill rotWithShape="1">
          <a:blip r:embed="rId8"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521456" y="5663485"/>
            <a:ext cx="1358975" cy="797286"/>
          </a:xfrm>
          <a:prstGeom prst="rect">
            <a:avLst/>
          </a:prstGeom>
        </p:spPr>
      </p:pic>
    </p:spTree>
    <p:custDataLst>
      <p:tags r:id="rId1"/>
    </p:custDataLst>
    <p:extLst>
      <p:ext uri="{BB962C8B-B14F-4D97-AF65-F5344CB8AC3E}">
        <p14:creationId xmlns:p14="http://schemas.microsoft.com/office/powerpoint/2010/main" val="2303059467"/>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8028732"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385600" y="397229"/>
            <a:ext cx="5317849" cy="621709"/>
          </a:xfrm>
          <a:prstGeom prst="rect">
            <a:avLst/>
          </a:prstGeom>
          <a:noFill/>
        </p:spPr>
        <p:txBody>
          <a:bodyPr wrap="square" rtlCol="0">
            <a:spAutoFit/>
          </a:bodyPr>
          <a:lstStyle/>
          <a:p>
            <a:pPr algn="ctr">
              <a:lnSpc>
                <a:spcPct val="200000"/>
              </a:lnSpc>
            </a:pPr>
            <a:r>
              <a:rPr lang="en-US" sz="2000" b="1" dirty="0">
                <a:solidFill>
                  <a:schemeClr val="bg1"/>
                </a:solidFill>
              </a:rPr>
              <a:t>Method 2 7 Pyramid Evangelism</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806427" y="432182"/>
            <a:ext cx="3458410" cy="5748868"/>
          </a:xfrm>
          <a:prstGeom prst="rect">
            <a:avLst/>
          </a:prstGeom>
        </p:spPr>
      </p:pic>
      <p:sp>
        <p:nvSpPr>
          <p:cNvPr id="19" name="TextBox 18"/>
          <p:cNvSpPr txBox="1"/>
          <p:nvPr/>
        </p:nvSpPr>
        <p:spPr>
          <a:xfrm>
            <a:off x="269633" y="2029179"/>
            <a:ext cx="8282763" cy="3048207"/>
          </a:xfrm>
          <a:prstGeom prst="rect">
            <a:avLst/>
          </a:prstGeom>
          <a:noFill/>
        </p:spPr>
        <p:txBody>
          <a:bodyPr wrap="square" numCol="1" rtlCol="0">
            <a:spAutoFit/>
          </a:bodyPr>
          <a:lstStyle/>
          <a:p>
            <a:pPr marL="285750" indent="-285750" algn="just">
              <a:lnSpc>
                <a:spcPct val="200000"/>
              </a:lnSpc>
              <a:buFont typeface="Arial" panose="020B0604020202020204" pitchFamily="34" charset="0"/>
              <a:buChar char="•"/>
            </a:pPr>
            <a:r>
              <a:rPr lang="en-US" sz="1400" b="1" dirty="0"/>
              <a:t>Pyramid evangelism builds relationships and potential opportunities </a:t>
            </a:r>
            <a:r>
              <a:rPr lang="en-US" sz="1400" b="1" dirty="0" err="1"/>
              <a:t>forUX</a:t>
            </a:r>
            <a:r>
              <a:rPr lang="en-US" sz="1400" b="1" dirty="0"/>
              <a:t> in an organization. </a:t>
            </a:r>
          </a:p>
          <a:p>
            <a:pPr algn="just">
              <a:lnSpc>
                <a:spcPct val="200000"/>
              </a:lnSpc>
            </a:pPr>
            <a:r>
              <a:rPr lang="en-US" sz="1400" b="1" dirty="0"/>
              <a:t>The basic idea of pyramid evangelism is that you make it a priority to connect to people at every level of the organizational pyramid—at the base, in the middle, and even at the top. Instead of trying to win an executive over in one presentation, build an army of supporters throughout the organization. The approach is simple: Connect to people, introduce yourself if you haven’t met before, tell them that you’re interested in this thing called user experience, ask them about their own work, listen sincerely and carefully, and discuss any ways that you think UX could help.</a:t>
            </a:r>
          </a:p>
        </p:txBody>
      </p:sp>
      <p:sp>
        <p:nvSpPr>
          <p:cNvPr id="5" name="TextBox 4">
            <a:extLst>
              <a:ext uri="{FF2B5EF4-FFF2-40B4-BE49-F238E27FC236}">
                <a16:creationId xmlns:a16="http://schemas.microsoft.com/office/drawing/2014/main" id="{3654FDB4-4A63-53F9-CB11-BDA6F56F4015}"/>
              </a:ext>
            </a:extLst>
          </p:cNvPr>
          <p:cNvSpPr txBox="1"/>
          <p:nvPr/>
        </p:nvSpPr>
        <p:spPr>
          <a:xfrm>
            <a:off x="269633" y="219670"/>
            <a:ext cx="1493097" cy="727571"/>
          </a:xfrm>
          <a:prstGeom prst="rect">
            <a:avLst/>
          </a:prstGeom>
          <a:noFill/>
        </p:spPr>
        <p:txBody>
          <a:bodyPr wrap="square" rtlCol="0">
            <a:spAutoFit/>
          </a:bodyPr>
          <a:lstStyle/>
          <a:p>
            <a:pPr algn="ctr">
              <a:lnSpc>
                <a:spcPct val="200000"/>
              </a:lnSpc>
            </a:pPr>
            <a:r>
              <a:rPr lang="en-GB" sz="2400" b="1" dirty="0">
                <a:solidFill>
                  <a:schemeClr val="bg1"/>
                </a:solidFill>
              </a:rPr>
              <a:t>Lecture 9</a:t>
            </a:r>
            <a:endParaRPr lang="en-GB" sz="2400" b="1" dirty="0">
              <a:solidFill>
                <a:srgbClr val="FF0000"/>
              </a:solidFill>
              <a:highlight>
                <a:srgbClr val="FFFF00"/>
              </a:highlight>
            </a:endParaRPr>
          </a:p>
        </p:txBody>
      </p:sp>
      <p:pic>
        <p:nvPicPr>
          <p:cNvPr id="6" name="Graphic 21">
            <a:extLst>
              <a:ext uri="{FF2B5EF4-FFF2-40B4-BE49-F238E27FC236}">
                <a16:creationId xmlns:a16="http://schemas.microsoft.com/office/drawing/2014/main" id="{1FF9209C-2FF2-9CA3-D7D7-F6C1FB4B6776}"/>
              </a:ext>
            </a:extLst>
          </p:cNvPr>
          <p:cNvPicPr>
            <a:picLocks noChangeAspect="1"/>
          </p:cNvPicPr>
          <p:nvPr/>
        </p:nvPicPr>
        <p:blipFill rotWithShape="1">
          <a:blip r:embed="rId8"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521456" y="5663485"/>
            <a:ext cx="1358975" cy="797286"/>
          </a:xfrm>
          <a:prstGeom prst="rect">
            <a:avLst/>
          </a:prstGeom>
        </p:spPr>
      </p:pic>
    </p:spTree>
    <p:custDataLst>
      <p:tags r:id="rId1"/>
    </p:custDataLst>
    <p:extLst>
      <p:ext uri="{BB962C8B-B14F-4D97-AF65-F5344CB8AC3E}">
        <p14:creationId xmlns:p14="http://schemas.microsoft.com/office/powerpoint/2010/main" val="2783447899"/>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8028732"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385600" y="397229"/>
            <a:ext cx="5317849" cy="621709"/>
          </a:xfrm>
          <a:prstGeom prst="rect">
            <a:avLst/>
          </a:prstGeom>
          <a:noFill/>
        </p:spPr>
        <p:txBody>
          <a:bodyPr wrap="square" rtlCol="0">
            <a:spAutoFit/>
          </a:bodyPr>
          <a:lstStyle/>
          <a:p>
            <a:pPr algn="ctr">
              <a:lnSpc>
                <a:spcPct val="200000"/>
              </a:lnSpc>
            </a:pPr>
            <a:r>
              <a:rPr lang="en-US" sz="2000" b="1" dirty="0">
                <a:solidFill>
                  <a:schemeClr val="bg1"/>
                </a:solidFill>
              </a:rPr>
              <a:t>Method 2 7 Pyramid Evangelism</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607584" y="432182"/>
            <a:ext cx="3657253" cy="5748868"/>
          </a:xfrm>
          <a:prstGeom prst="rect">
            <a:avLst/>
          </a:prstGeom>
        </p:spPr>
      </p:pic>
      <p:sp>
        <p:nvSpPr>
          <p:cNvPr id="19" name="TextBox 18"/>
          <p:cNvSpPr txBox="1"/>
          <p:nvPr/>
        </p:nvSpPr>
        <p:spPr>
          <a:xfrm>
            <a:off x="523663" y="2085708"/>
            <a:ext cx="7414389" cy="1993110"/>
          </a:xfrm>
          <a:prstGeom prst="rect">
            <a:avLst/>
          </a:prstGeom>
          <a:noFill/>
        </p:spPr>
        <p:txBody>
          <a:bodyPr wrap="square" numCol="1" rtlCol="0">
            <a:spAutoFit/>
          </a:bodyPr>
          <a:lstStyle/>
          <a:p>
            <a:pPr marL="285750" indent="-285750" algn="just">
              <a:lnSpc>
                <a:spcPct val="200000"/>
              </a:lnSpc>
              <a:buFont typeface="Arial" panose="020B0604020202020204" pitchFamily="34" charset="0"/>
              <a:buChar char="•"/>
            </a:pPr>
            <a:r>
              <a:rPr lang="en-US" sz="1600" b="1" dirty="0"/>
              <a:t>In addition to doing your regular job, have a parallel track of influence and education that’s always in the back of your mind, and seek out opportunities for one-on-one conversations to spread the word one person at a time. In pyramid evangelism, the lunch date is your most powerful weapon.</a:t>
            </a:r>
          </a:p>
        </p:txBody>
      </p:sp>
      <p:sp>
        <p:nvSpPr>
          <p:cNvPr id="5" name="TextBox 4">
            <a:extLst>
              <a:ext uri="{FF2B5EF4-FFF2-40B4-BE49-F238E27FC236}">
                <a16:creationId xmlns:a16="http://schemas.microsoft.com/office/drawing/2014/main" id="{3654FDB4-4A63-53F9-CB11-BDA6F56F4015}"/>
              </a:ext>
            </a:extLst>
          </p:cNvPr>
          <p:cNvSpPr txBox="1"/>
          <p:nvPr/>
        </p:nvSpPr>
        <p:spPr>
          <a:xfrm>
            <a:off x="269633" y="219670"/>
            <a:ext cx="1493097" cy="727571"/>
          </a:xfrm>
          <a:prstGeom prst="rect">
            <a:avLst/>
          </a:prstGeom>
          <a:noFill/>
        </p:spPr>
        <p:txBody>
          <a:bodyPr wrap="square" rtlCol="0">
            <a:spAutoFit/>
          </a:bodyPr>
          <a:lstStyle/>
          <a:p>
            <a:pPr algn="ctr">
              <a:lnSpc>
                <a:spcPct val="200000"/>
              </a:lnSpc>
            </a:pPr>
            <a:r>
              <a:rPr lang="en-GB" sz="2400" b="1" dirty="0">
                <a:solidFill>
                  <a:schemeClr val="bg1"/>
                </a:solidFill>
              </a:rPr>
              <a:t>Lecture 9</a:t>
            </a:r>
            <a:endParaRPr lang="en-GB" sz="2400" b="1" dirty="0">
              <a:solidFill>
                <a:srgbClr val="FF0000"/>
              </a:solidFill>
              <a:highlight>
                <a:srgbClr val="FFFF00"/>
              </a:highlight>
            </a:endParaRPr>
          </a:p>
        </p:txBody>
      </p:sp>
      <p:pic>
        <p:nvPicPr>
          <p:cNvPr id="6" name="Graphic 21">
            <a:extLst>
              <a:ext uri="{FF2B5EF4-FFF2-40B4-BE49-F238E27FC236}">
                <a16:creationId xmlns:a16="http://schemas.microsoft.com/office/drawing/2014/main" id="{A3AFD0C4-A07D-E369-CAEC-404CD4AD7D6B}"/>
              </a:ext>
            </a:extLst>
          </p:cNvPr>
          <p:cNvPicPr>
            <a:picLocks noChangeAspect="1"/>
          </p:cNvPicPr>
          <p:nvPr/>
        </p:nvPicPr>
        <p:blipFill rotWithShape="1">
          <a:blip r:embed="rId8"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521456" y="5663485"/>
            <a:ext cx="1358975" cy="797286"/>
          </a:xfrm>
          <a:prstGeom prst="rect">
            <a:avLst/>
          </a:prstGeom>
        </p:spPr>
      </p:pic>
    </p:spTree>
    <p:custDataLst>
      <p:tags r:id="rId1"/>
    </p:custDataLst>
    <p:extLst>
      <p:ext uri="{BB962C8B-B14F-4D97-AF65-F5344CB8AC3E}">
        <p14:creationId xmlns:p14="http://schemas.microsoft.com/office/powerpoint/2010/main" val="2507922914"/>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8028732"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385600" y="397229"/>
            <a:ext cx="5317849" cy="621709"/>
          </a:xfrm>
          <a:prstGeom prst="rect">
            <a:avLst/>
          </a:prstGeom>
          <a:noFill/>
        </p:spPr>
        <p:txBody>
          <a:bodyPr wrap="square" rtlCol="0">
            <a:spAutoFit/>
          </a:bodyPr>
          <a:lstStyle/>
          <a:p>
            <a:pPr algn="ctr">
              <a:lnSpc>
                <a:spcPct val="200000"/>
              </a:lnSpc>
            </a:pPr>
            <a:r>
              <a:rPr lang="en-US" sz="2000" b="1" dirty="0">
                <a:solidFill>
                  <a:schemeClr val="bg1"/>
                </a:solidFill>
              </a:rPr>
              <a:t>Method 2 7 Pyramid Evangelism</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607584" y="432182"/>
            <a:ext cx="3657253" cy="5748868"/>
          </a:xfrm>
          <a:prstGeom prst="rect">
            <a:avLst/>
          </a:prstGeom>
        </p:spPr>
      </p:pic>
      <p:sp>
        <p:nvSpPr>
          <p:cNvPr id="19" name="TextBox 18"/>
          <p:cNvSpPr txBox="1"/>
          <p:nvPr/>
        </p:nvSpPr>
        <p:spPr>
          <a:xfrm>
            <a:off x="523663" y="2085708"/>
            <a:ext cx="7414389" cy="2977995"/>
          </a:xfrm>
          <a:prstGeom prst="rect">
            <a:avLst/>
          </a:prstGeom>
          <a:noFill/>
        </p:spPr>
        <p:txBody>
          <a:bodyPr wrap="square" numCol="1" rtlCol="0">
            <a:spAutoFit/>
          </a:bodyPr>
          <a:lstStyle/>
          <a:p>
            <a:pPr marL="285750" indent="-285750" algn="just">
              <a:lnSpc>
                <a:spcPct val="200000"/>
              </a:lnSpc>
              <a:buFont typeface="Arial" panose="020B0604020202020204" pitchFamily="34" charset="0"/>
              <a:buChar char="•"/>
            </a:pPr>
            <a:r>
              <a:rPr lang="en-US" sz="1600" b="1" dirty="0"/>
              <a:t> Still, there are many ways to connect to people at various points in the pyramid, and the format that you use may depend in part on whom you’re connecting to. The goal when connecting to people at any level is to inspire them with interest in the user-centered design approach, and to find more opportunities to apply UX practices to improve the experiences that are being delivered by your organization.</a:t>
            </a:r>
          </a:p>
        </p:txBody>
      </p:sp>
      <p:sp>
        <p:nvSpPr>
          <p:cNvPr id="5" name="TextBox 4">
            <a:extLst>
              <a:ext uri="{FF2B5EF4-FFF2-40B4-BE49-F238E27FC236}">
                <a16:creationId xmlns:a16="http://schemas.microsoft.com/office/drawing/2014/main" id="{3654FDB4-4A63-53F9-CB11-BDA6F56F4015}"/>
              </a:ext>
            </a:extLst>
          </p:cNvPr>
          <p:cNvSpPr txBox="1"/>
          <p:nvPr/>
        </p:nvSpPr>
        <p:spPr>
          <a:xfrm>
            <a:off x="269633" y="219670"/>
            <a:ext cx="1493097" cy="727571"/>
          </a:xfrm>
          <a:prstGeom prst="rect">
            <a:avLst/>
          </a:prstGeom>
          <a:noFill/>
        </p:spPr>
        <p:txBody>
          <a:bodyPr wrap="square" rtlCol="0">
            <a:spAutoFit/>
          </a:bodyPr>
          <a:lstStyle/>
          <a:p>
            <a:pPr algn="ctr">
              <a:lnSpc>
                <a:spcPct val="200000"/>
              </a:lnSpc>
            </a:pPr>
            <a:r>
              <a:rPr lang="en-GB" sz="2400" b="1" dirty="0">
                <a:solidFill>
                  <a:schemeClr val="bg1"/>
                </a:solidFill>
              </a:rPr>
              <a:t>Lecture 9</a:t>
            </a:r>
            <a:endParaRPr lang="en-GB" sz="2400" b="1" dirty="0">
              <a:solidFill>
                <a:srgbClr val="FF0000"/>
              </a:solidFill>
              <a:highlight>
                <a:srgbClr val="FFFF00"/>
              </a:highlight>
            </a:endParaRPr>
          </a:p>
        </p:txBody>
      </p:sp>
      <p:pic>
        <p:nvPicPr>
          <p:cNvPr id="6" name="Graphic 21">
            <a:extLst>
              <a:ext uri="{FF2B5EF4-FFF2-40B4-BE49-F238E27FC236}">
                <a16:creationId xmlns:a16="http://schemas.microsoft.com/office/drawing/2014/main" id="{FA174FA1-A86E-DD62-9F84-F4382265BD87}"/>
              </a:ext>
            </a:extLst>
          </p:cNvPr>
          <p:cNvPicPr>
            <a:picLocks noChangeAspect="1"/>
          </p:cNvPicPr>
          <p:nvPr/>
        </p:nvPicPr>
        <p:blipFill rotWithShape="1">
          <a:blip r:embed="rId8"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521456" y="5663485"/>
            <a:ext cx="1358975" cy="797286"/>
          </a:xfrm>
          <a:prstGeom prst="rect">
            <a:avLst/>
          </a:prstGeom>
        </p:spPr>
      </p:pic>
    </p:spTree>
    <p:custDataLst>
      <p:tags r:id="rId1"/>
    </p:custDataLst>
    <p:extLst>
      <p:ext uri="{BB962C8B-B14F-4D97-AF65-F5344CB8AC3E}">
        <p14:creationId xmlns:p14="http://schemas.microsoft.com/office/powerpoint/2010/main" val="691926159"/>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8028732"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385600" y="397229"/>
            <a:ext cx="5317849" cy="621709"/>
          </a:xfrm>
          <a:prstGeom prst="rect">
            <a:avLst/>
          </a:prstGeom>
          <a:noFill/>
        </p:spPr>
        <p:txBody>
          <a:bodyPr wrap="square" rtlCol="0">
            <a:spAutoFit/>
          </a:bodyPr>
          <a:lstStyle/>
          <a:p>
            <a:pPr algn="ctr">
              <a:lnSpc>
                <a:spcPct val="200000"/>
              </a:lnSpc>
            </a:pPr>
            <a:r>
              <a:rPr lang="en-US" sz="2000" b="1" dirty="0">
                <a:solidFill>
                  <a:schemeClr val="bg1"/>
                </a:solidFill>
              </a:rPr>
              <a:t>Method 2 7 Pyramid Evangelism</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607584" y="432182"/>
            <a:ext cx="3657253" cy="5748868"/>
          </a:xfrm>
          <a:prstGeom prst="rect">
            <a:avLst/>
          </a:prstGeom>
        </p:spPr>
      </p:pic>
      <p:sp>
        <p:nvSpPr>
          <p:cNvPr id="19" name="TextBox 18"/>
          <p:cNvSpPr txBox="1"/>
          <p:nvPr/>
        </p:nvSpPr>
        <p:spPr>
          <a:xfrm>
            <a:off x="247930" y="1578149"/>
            <a:ext cx="8028732" cy="3962880"/>
          </a:xfrm>
          <a:prstGeom prst="rect">
            <a:avLst/>
          </a:prstGeom>
          <a:noFill/>
        </p:spPr>
        <p:txBody>
          <a:bodyPr wrap="square" numCol="1" rtlCol="0">
            <a:spAutoFit/>
          </a:bodyPr>
          <a:lstStyle/>
          <a:p>
            <a:pPr marL="285750" indent="-285750" algn="just">
              <a:lnSpc>
                <a:spcPct val="200000"/>
              </a:lnSpc>
              <a:buFont typeface="Arial" panose="020B0604020202020204" pitchFamily="34" charset="0"/>
              <a:buChar char="•"/>
            </a:pPr>
            <a:r>
              <a:rPr lang="en-US" sz="1600" b="1" dirty="0"/>
              <a:t>Use When</a:t>
            </a:r>
          </a:p>
          <a:p>
            <a:pPr marL="285750" indent="-285750" algn="just">
              <a:lnSpc>
                <a:spcPct val="200000"/>
              </a:lnSpc>
              <a:buFont typeface="Arial" panose="020B0604020202020204" pitchFamily="34" charset="0"/>
              <a:buChar char="•"/>
            </a:pPr>
            <a:r>
              <a:rPr lang="en-US" sz="1600" b="1" dirty="0"/>
              <a:t>You’ve done the undercover UX thing and would like to start building a recognized UX role or practice.</a:t>
            </a:r>
          </a:p>
          <a:p>
            <a:pPr marL="285750" indent="-285750" algn="just">
              <a:lnSpc>
                <a:spcPct val="200000"/>
              </a:lnSpc>
              <a:buFont typeface="Arial" panose="020B0604020202020204" pitchFamily="34" charset="0"/>
              <a:buChar char="•"/>
            </a:pPr>
            <a:r>
              <a:rPr lang="en-US" sz="1600" b="1" dirty="0"/>
              <a:t>Try It Out</a:t>
            </a:r>
          </a:p>
          <a:p>
            <a:pPr marL="285750" indent="-285750" algn="just">
              <a:lnSpc>
                <a:spcPct val="200000"/>
              </a:lnSpc>
              <a:buFont typeface="Arial" panose="020B0604020202020204" pitchFamily="34" charset="0"/>
              <a:buChar char="•"/>
            </a:pPr>
            <a:r>
              <a:rPr lang="en-US" sz="1600" b="1" dirty="0"/>
              <a:t>• For people you feel comfortable approaching directly, the best format is usually a casual and social conversation. Ask people out to lunch, or a drink after work, or even a coffee break. Tell them that you’ve been working on some things that you’d like to talk with them about and you’d like their advice and input.</a:t>
            </a:r>
          </a:p>
        </p:txBody>
      </p:sp>
      <p:sp>
        <p:nvSpPr>
          <p:cNvPr id="5" name="TextBox 4">
            <a:extLst>
              <a:ext uri="{FF2B5EF4-FFF2-40B4-BE49-F238E27FC236}">
                <a16:creationId xmlns:a16="http://schemas.microsoft.com/office/drawing/2014/main" id="{3654FDB4-4A63-53F9-CB11-BDA6F56F4015}"/>
              </a:ext>
            </a:extLst>
          </p:cNvPr>
          <p:cNvSpPr txBox="1"/>
          <p:nvPr/>
        </p:nvSpPr>
        <p:spPr>
          <a:xfrm>
            <a:off x="269633" y="219670"/>
            <a:ext cx="1493097" cy="727571"/>
          </a:xfrm>
          <a:prstGeom prst="rect">
            <a:avLst/>
          </a:prstGeom>
          <a:noFill/>
        </p:spPr>
        <p:txBody>
          <a:bodyPr wrap="square" rtlCol="0">
            <a:spAutoFit/>
          </a:bodyPr>
          <a:lstStyle/>
          <a:p>
            <a:pPr algn="ctr">
              <a:lnSpc>
                <a:spcPct val="200000"/>
              </a:lnSpc>
            </a:pPr>
            <a:r>
              <a:rPr lang="en-GB" sz="2400" b="1" dirty="0">
                <a:solidFill>
                  <a:schemeClr val="bg1"/>
                </a:solidFill>
              </a:rPr>
              <a:t>Lecture 9</a:t>
            </a:r>
            <a:endParaRPr lang="en-GB" sz="2400" b="1" dirty="0">
              <a:solidFill>
                <a:srgbClr val="FF0000"/>
              </a:solidFill>
              <a:highlight>
                <a:srgbClr val="FFFF00"/>
              </a:highlight>
            </a:endParaRPr>
          </a:p>
        </p:txBody>
      </p:sp>
      <p:pic>
        <p:nvPicPr>
          <p:cNvPr id="6" name="Graphic 21">
            <a:extLst>
              <a:ext uri="{FF2B5EF4-FFF2-40B4-BE49-F238E27FC236}">
                <a16:creationId xmlns:a16="http://schemas.microsoft.com/office/drawing/2014/main" id="{30BDF62E-9867-4E83-6AB1-8AD25A64662F}"/>
              </a:ext>
            </a:extLst>
          </p:cNvPr>
          <p:cNvPicPr>
            <a:picLocks noChangeAspect="1"/>
          </p:cNvPicPr>
          <p:nvPr/>
        </p:nvPicPr>
        <p:blipFill rotWithShape="1">
          <a:blip r:embed="rId8"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521456" y="5663485"/>
            <a:ext cx="1358975" cy="797286"/>
          </a:xfrm>
          <a:prstGeom prst="rect">
            <a:avLst/>
          </a:prstGeom>
        </p:spPr>
      </p:pic>
    </p:spTree>
    <p:custDataLst>
      <p:tags r:id="rId1"/>
    </p:custDataLst>
    <p:extLst>
      <p:ext uri="{BB962C8B-B14F-4D97-AF65-F5344CB8AC3E}">
        <p14:creationId xmlns:p14="http://schemas.microsoft.com/office/powerpoint/2010/main" val="3162697690"/>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8028732"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385600" y="397229"/>
            <a:ext cx="5317849" cy="621709"/>
          </a:xfrm>
          <a:prstGeom prst="rect">
            <a:avLst/>
          </a:prstGeom>
          <a:noFill/>
        </p:spPr>
        <p:txBody>
          <a:bodyPr wrap="square" rtlCol="0">
            <a:spAutoFit/>
          </a:bodyPr>
          <a:lstStyle/>
          <a:p>
            <a:pPr algn="ctr">
              <a:lnSpc>
                <a:spcPct val="200000"/>
              </a:lnSpc>
            </a:pPr>
            <a:r>
              <a:rPr lang="en-US" sz="2000" b="1" dirty="0">
                <a:solidFill>
                  <a:schemeClr val="bg1"/>
                </a:solidFill>
              </a:rPr>
              <a:t>Method 2 7 Pyramid Evangelism</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607584" y="432182"/>
            <a:ext cx="3657253" cy="5748868"/>
          </a:xfrm>
          <a:prstGeom prst="rect">
            <a:avLst/>
          </a:prstGeom>
        </p:spPr>
      </p:pic>
      <p:sp>
        <p:nvSpPr>
          <p:cNvPr id="19" name="TextBox 18"/>
          <p:cNvSpPr txBox="1"/>
          <p:nvPr/>
        </p:nvSpPr>
        <p:spPr>
          <a:xfrm>
            <a:off x="325497" y="2069466"/>
            <a:ext cx="8028732" cy="3048207"/>
          </a:xfrm>
          <a:prstGeom prst="rect">
            <a:avLst/>
          </a:prstGeom>
          <a:noFill/>
        </p:spPr>
        <p:txBody>
          <a:bodyPr wrap="square" numCol="1" rtlCol="0">
            <a:spAutoFit/>
          </a:bodyPr>
          <a:lstStyle/>
          <a:p>
            <a:pPr marL="285750" indent="-285750" algn="just">
              <a:lnSpc>
                <a:spcPct val="200000"/>
              </a:lnSpc>
              <a:buFont typeface="Arial" panose="020B0604020202020204" pitchFamily="34" charset="0"/>
              <a:buChar char="•"/>
            </a:pPr>
            <a:r>
              <a:rPr lang="en-US" sz="1400" b="1" dirty="0"/>
              <a:t>Use When</a:t>
            </a:r>
          </a:p>
          <a:p>
            <a:pPr marL="285750" indent="-285750" algn="just">
              <a:lnSpc>
                <a:spcPct val="200000"/>
              </a:lnSpc>
              <a:buFont typeface="Arial" panose="020B0604020202020204" pitchFamily="34" charset="0"/>
              <a:buChar char="•"/>
            </a:pPr>
            <a:r>
              <a:rPr lang="en-US" sz="1400" b="1" dirty="0"/>
              <a:t>You’ve done the undercover UX thing and would like to start building a recognized UX role or practice.</a:t>
            </a:r>
          </a:p>
          <a:p>
            <a:pPr marL="285750" indent="-285750" algn="just">
              <a:lnSpc>
                <a:spcPct val="200000"/>
              </a:lnSpc>
              <a:buFont typeface="Arial" panose="020B0604020202020204" pitchFamily="34" charset="0"/>
              <a:buChar char="•"/>
            </a:pPr>
            <a:r>
              <a:rPr lang="en-US" sz="1400" b="1" dirty="0"/>
              <a:t>Try It Out</a:t>
            </a:r>
          </a:p>
          <a:p>
            <a:pPr marL="285750" indent="-285750" algn="just">
              <a:lnSpc>
                <a:spcPct val="200000"/>
              </a:lnSpc>
              <a:buFont typeface="Arial" panose="020B0604020202020204" pitchFamily="34" charset="0"/>
              <a:buChar char="•"/>
            </a:pPr>
            <a:r>
              <a:rPr lang="en-US" sz="1400" b="1" dirty="0">
                <a:solidFill>
                  <a:srgbClr val="FF0000"/>
                </a:solidFill>
              </a:rPr>
              <a:t>For people you feel comfortable approaching directly, the best format is usually a casual and social conversation.</a:t>
            </a:r>
          </a:p>
          <a:p>
            <a:pPr algn="just">
              <a:lnSpc>
                <a:spcPct val="200000"/>
              </a:lnSpc>
            </a:pPr>
            <a:r>
              <a:rPr lang="en-US" sz="1400" b="1" dirty="0"/>
              <a:t> Ask people out to lunch, or a drink after work, or even a coffee break. Tell them that you’ve been working on some things that you’d like to talk with them about and you’d like their advice and input.</a:t>
            </a:r>
          </a:p>
        </p:txBody>
      </p:sp>
      <p:sp>
        <p:nvSpPr>
          <p:cNvPr id="5" name="TextBox 4">
            <a:extLst>
              <a:ext uri="{FF2B5EF4-FFF2-40B4-BE49-F238E27FC236}">
                <a16:creationId xmlns:a16="http://schemas.microsoft.com/office/drawing/2014/main" id="{3654FDB4-4A63-53F9-CB11-BDA6F56F4015}"/>
              </a:ext>
            </a:extLst>
          </p:cNvPr>
          <p:cNvSpPr txBox="1"/>
          <p:nvPr/>
        </p:nvSpPr>
        <p:spPr>
          <a:xfrm>
            <a:off x="269633" y="219670"/>
            <a:ext cx="1493097" cy="727571"/>
          </a:xfrm>
          <a:prstGeom prst="rect">
            <a:avLst/>
          </a:prstGeom>
          <a:noFill/>
        </p:spPr>
        <p:txBody>
          <a:bodyPr wrap="square" rtlCol="0">
            <a:spAutoFit/>
          </a:bodyPr>
          <a:lstStyle/>
          <a:p>
            <a:pPr algn="ctr">
              <a:lnSpc>
                <a:spcPct val="200000"/>
              </a:lnSpc>
            </a:pPr>
            <a:r>
              <a:rPr lang="en-GB" sz="2400" b="1" dirty="0">
                <a:solidFill>
                  <a:schemeClr val="bg1"/>
                </a:solidFill>
              </a:rPr>
              <a:t>Lecture 9</a:t>
            </a:r>
            <a:endParaRPr lang="en-GB" sz="2400" b="1" dirty="0">
              <a:solidFill>
                <a:srgbClr val="FF0000"/>
              </a:solidFill>
              <a:highlight>
                <a:srgbClr val="FFFF00"/>
              </a:highlight>
            </a:endParaRPr>
          </a:p>
        </p:txBody>
      </p:sp>
      <p:pic>
        <p:nvPicPr>
          <p:cNvPr id="6" name="Graphic 21">
            <a:extLst>
              <a:ext uri="{FF2B5EF4-FFF2-40B4-BE49-F238E27FC236}">
                <a16:creationId xmlns:a16="http://schemas.microsoft.com/office/drawing/2014/main" id="{18C428BC-59F2-36BD-27C4-9E278F018025}"/>
              </a:ext>
            </a:extLst>
          </p:cNvPr>
          <p:cNvPicPr>
            <a:picLocks noChangeAspect="1"/>
          </p:cNvPicPr>
          <p:nvPr/>
        </p:nvPicPr>
        <p:blipFill rotWithShape="1">
          <a:blip r:embed="rId8"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521456" y="5663485"/>
            <a:ext cx="1358975" cy="797286"/>
          </a:xfrm>
          <a:prstGeom prst="rect">
            <a:avLst/>
          </a:prstGeom>
        </p:spPr>
      </p:pic>
    </p:spTree>
    <p:custDataLst>
      <p:tags r:id="rId1"/>
    </p:custDataLst>
    <p:extLst>
      <p:ext uri="{BB962C8B-B14F-4D97-AF65-F5344CB8AC3E}">
        <p14:creationId xmlns:p14="http://schemas.microsoft.com/office/powerpoint/2010/main" val="436061051"/>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8028732"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385600" y="397229"/>
            <a:ext cx="5317849" cy="621709"/>
          </a:xfrm>
          <a:prstGeom prst="rect">
            <a:avLst/>
          </a:prstGeom>
          <a:noFill/>
        </p:spPr>
        <p:txBody>
          <a:bodyPr wrap="square" rtlCol="0">
            <a:spAutoFit/>
          </a:bodyPr>
          <a:lstStyle/>
          <a:p>
            <a:pPr algn="ctr">
              <a:lnSpc>
                <a:spcPct val="200000"/>
              </a:lnSpc>
            </a:pPr>
            <a:r>
              <a:rPr lang="en-US" sz="2000" b="1" dirty="0">
                <a:solidFill>
                  <a:schemeClr val="bg1"/>
                </a:solidFill>
              </a:rPr>
              <a:t>Method 2 7 Pyramid Evangelism</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607584" y="432182"/>
            <a:ext cx="3657253" cy="5748868"/>
          </a:xfrm>
          <a:prstGeom prst="rect">
            <a:avLst/>
          </a:prstGeom>
        </p:spPr>
      </p:pic>
      <p:sp>
        <p:nvSpPr>
          <p:cNvPr id="19" name="TextBox 18"/>
          <p:cNvSpPr txBox="1"/>
          <p:nvPr/>
        </p:nvSpPr>
        <p:spPr>
          <a:xfrm>
            <a:off x="247930" y="1578149"/>
            <a:ext cx="8028732" cy="3962880"/>
          </a:xfrm>
          <a:prstGeom prst="rect">
            <a:avLst/>
          </a:prstGeom>
          <a:noFill/>
        </p:spPr>
        <p:txBody>
          <a:bodyPr wrap="square" numCol="1" rtlCol="0">
            <a:spAutoFit/>
          </a:bodyPr>
          <a:lstStyle/>
          <a:p>
            <a:pPr marL="285750" indent="-285750" algn="just">
              <a:lnSpc>
                <a:spcPct val="200000"/>
              </a:lnSpc>
              <a:buFont typeface="Arial" panose="020B0604020202020204" pitchFamily="34" charset="0"/>
              <a:buChar char="•"/>
            </a:pPr>
            <a:r>
              <a:rPr lang="en-US" sz="1600" b="1" dirty="0"/>
              <a:t>This works well with people who you already actually feel friendly and social with. It can also be surprisingly helpful with precisely the people that you feel least inclined to spend time with—that coworker who always seems grumpy, that person you’ve had some workplace tension with, and so on. Treat this as an opportunity to learn about their priorities and what they’re trying to accomplish.</a:t>
            </a:r>
          </a:p>
          <a:p>
            <a:pPr marL="285750" indent="-285750" algn="just">
              <a:lnSpc>
                <a:spcPct val="200000"/>
              </a:lnSpc>
              <a:buFont typeface="Arial" panose="020B0604020202020204" pitchFamily="34" charset="0"/>
              <a:buChar char="•"/>
            </a:pPr>
            <a:endParaRPr lang="en-US" sz="1600" b="1" dirty="0"/>
          </a:p>
          <a:p>
            <a:pPr marL="285750" indent="-285750" algn="just">
              <a:lnSpc>
                <a:spcPct val="200000"/>
              </a:lnSpc>
              <a:buFont typeface="Arial" panose="020B0604020202020204" pitchFamily="34" charset="0"/>
              <a:buChar char="•"/>
            </a:pPr>
            <a:r>
              <a:rPr lang="en-US" sz="1600" b="1" dirty="0"/>
              <a:t>This is less about pushing your perspective on them, and more about listening and offering to help where there’s good alignment between their needs and yours.</a:t>
            </a:r>
          </a:p>
        </p:txBody>
      </p:sp>
      <p:sp>
        <p:nvSpPr>
          <p:cNvPr id="5" name="TextBox 4">
            <a:extLst>
              <a:ext uri="{FF2B5EF4-FFF2-40B4-BE49-F238E27FC236}">
                <a16:creationId xmlns:a16="http://schemas.microsoft.com/office/drawing/2014/main" id="{3654FDB4-4A63-53F9-CB11-BDA6F56F4015}"/>
              </a:ext>
            </a:extLst>
          </p:cNvPr>
          <p:cNvSpPr txBox="1"/>
          <p:nvPr/>
        </p:nvSpPr>
        <p:spPr>
          <a:xfrm>
            <a:off x="269633" y="219670"/>
            <a:ext cx="1493097" cy="727571"/>
          </a:xfrm>
          <a:prstGeom prst="rect">
            <a:avLst/>
          </a:prstGeom>
          <a:noFill/>
        </p:spPr>
        <p:txBody>
          <a:bodyPr wrap="square" rtlCol="0">
            <a:spAutoFit/>
          </a:bodyPr>
          <a:lstStyle/>
          <a:p>
            <a:pPr algn="ctr">
              <a:lnSpc>
                <a:spcPct val="200000"/>
              </a:lnSpc>
            </a:pPr>
            <a:r>
              <a:rPr lang="en-GB" sz="2400" b="1" dirty="0">
                <a:solidFill>
                  <a:schemeClr val="bg1"/>
                </a:solidFill>
              </a:rPr>
              <a:t>Lecture 9</a:t>
            </a:r>
            <a:endParaRPr lang="en-GB" sz="2400" b="1" dirty="0">
              <a:solidFill>
                <a:srgbClr val="FF0000"/>
              </a:solidFill>
              <a:highlight>
                <a:srgbClr val="FFFF00"/>
              </a:highlight>
            </a:endParaRPr>
          </a:p>
        </p:txBody>
      </p:sp>
      <p:pic>
        <p:nvPicPr>
          <p:cNvPr id="6" name="Graphic 21">
            <a:extLst>
              <a:ext uri="{FF2B5EF4-FFF2-40B4-BE49-F238E27FC236}">
                <a16:creationId xmlns:a16="http://schemas.microsoft.com/office/drawing/2014/main" id="{C66DA30C-1252-82AF-05C0-255BB24C25DB}"/>
              </a:ext>
            </a:extLst>
          </p:cNvPr>
          <p:cNvPicPr>
            <a:picLocks noChangeAspect="1"/>
          </p:cNvPicPr>
          <p:nvPr/>
        </p:nvPicPr>
        <p:blipFill rotWithShape="1">
          <a:blip r:embed="rId8"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521456" y="5663485"/>
            <a:ext cx="1358975" cy="797286"/>
          </a:xfrm>
          <a:prstGeom prst="rect">
            <a:avLst/>
          </a:prstGeom>
        </p:spPr>
      </p:pic>
    </p:spTree>
    <p:custDataLst>
      <p:tags r:id="rId1"/>
    </p:custDataLst>
    <p:extLst>
      <p:ext uri="{BB962C8B-B14F-4D97-AF65-F5344CB8AC3E}">
        <p14:creationId xmlns:p14="http://schemas.microsoft.com/office/powerpoint/2010/main" val="1831584865"/>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8028732"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385600" y="397229"/>
            <a:ext cx="5317849" cy="621709"/>
          </a:xfrm>
          <a:prstGeom prst="rect">
            <a:avLst/>
          </a:prstGeom>
          <a:noFill/>
        </p:spPr>
        <p:txBody>
          <a:bodyPr wrap="square" rtlCol="0">
            <a:spAutoFit/>
          </a:bodyPr>
          <a:lstStyle/>
          <a:p>
            <a:pPr algn="ctr">
              <a:lnSpc>
                <a:spcPct val="200000"/>
              </a:lnSpc>
            </a:pPr>
            <a:r>
              <a:rPr lang="en-US" sz="2000" b="1" dirty="0">
                <a:solidFill>
                  <a:schemeClr val="bg1"/>
                </a:solidFill>
              </a:rPr>
              <a:t>Method 2 7 Pyramid Evangelism</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607584" y="432182"/>
            <a:ext cx="3657253" cy="5748868"/>
          </a:xfrm>
          <a:prstGeom prst="rect">
            <a:avLst/>
          </a:prstGeom>
        </p:spPr>
      </p:pic>
      <p:sp>
        <p:nvSpPr>
          <p:cNvPr id="19" name="TextBox 18"/>
          <p:cNvSpPr txBox="1"/>
          <p:nvPr/>
        </p:nvSpPr>
        <p:spPr>
          <a:xfrm>
            <a:off x="185802" y="1792510"/>
            <a:ext cx="8028732" cy="3470437"/>
          </a:xfrm>
          <a:prstGeom prst="rect">
            <a:avLst/>
          </a:prstGeom>
          <a:noFill/>
        </p:spPr>
        <p:txBody>
          <a:bodyPr wrap="square" numCol="1" rtlCol="0">
            <a:spAutoFit/>
          </a:bodyPr>
          <a:lstStyle/>
          <a:p>
            <a:pPr marL="285750" indent="-285750" algn="just">
              <a:lnSpc>
                <a:spcPct val="200000"/>
              </a:lnSpc>
              <a:buFont typeface="Arial" panose="020B0604020202020204" pitchFamily="34" charset="0"/>
              <a:buChar char="•"/>
            </a:pPr>
            <a:r>
              <a:rPr lang="en-US" sz="1600" b="1" dirty="0">
                <a:solidFill>
                  <a:srgbClr val="FF0000"/>
                </a:solidFill>
              </a:rPr>
              <a:t>For people who operate more at the “managing lots-of-stuff and always-busy” level, you can approach it like a sharing of capabilities and services.</a:t>
            </a:r>
          </a:p>
          <a:p>
            <a:pPr algn="just">
              <a:lnSpc>
                <a:spcPct val="200000"/>
              </a:lnSpc>
            </a:pPr>
            <a:r>
              <a:rPr lang="en-US" sz="1600" b="1" dirty="0"/>
              <a:t> Ask them if they’d be interested in learning a bit about some projects that you’ve been working on that use new kinds of techniques for product design. If yes, schedule a half hour or an hour for a brief presentation or walk-through of your work and approach. Leave time to discuss if they have any questions about any of it, or if they saw anything in your work that seems relevant to what they’re working on.</a:t>
            </a:r>
          </a:p>
        </p:txBody>
      </p:sp>
      <p:sp>
        <p:nvSpPr>
          <p:cNvPr id="5" name="TextBox 4">
            <a:extLst>
              <a:ext uri="{FF2B5EF4-FFF2-40B4-BE49-F238E27FC236}">
                <a16:creationId xmlns:a16="http://schemas.microsoft.com/office/drawing/2014/main" id="{3654FDB4-4A63-53F9-CB11-BDA6F56F4015}"/>
              </a:ext>
            </a:extLst>
          </p:cNvPr>
          <p:cNvSpPr txBox="1"/>
          <p:nvPr/>
        </p:nvSpPr>
        <p:spPr>
          <a:xfrm>
            <a:off x="269633" y="219670"/>
            <a:ext cx="1493097" cy="727571"/>
          </a:xfrm>
          <a:prstGeom prst="rect">
            <a:avLst/>
          </a:prstGeom>
          <a:noFill/>
        </p:spPr>
        <p:txBody>
          <a:bodyPr wrap="square" rtlCol="0">
            <a:spAutoFit/>
          </a:bodyPr>
          <a:lstStyle/>
          <a:p>
            <a:pPr algn="ctr">
              <a:lnSpc>
                <a:spcPct val="200000"/>
              </a:lnSpc>
            </a:pPr>
            <a:r>
              <a:rPr lang="en-GB" sz="2400" b="1" dirty="0">
                <a:solidFill>
                  <a:schemeClr val="bg1"/>
                </a:solidFill>
              </a:rPr>
              <a:t>Lecture 9</a:t>
            </a:r>
            <a:endParaRPr lang="en-GB" sz="2400" b="1" dirty="0">
              <a:solidFill>
                <a:srgbClr val="FF0000"/>
              </a:solidFill>
              <a:highlight>
                <a:srgbClr val="FFFF00"/>
              </a:highlight>
            </a:endParaRPr>
          </a:p>
        </p:txBody>
      </p:sp>
      <p:pic>
        <p:nvPicPr>
          <p:cNvPr id="6" name="Graphic 21">
            <a:extLst>
              <a:ext uri="{FF2B5EF4-FFF2-40B4-BE49-F238E27FC236}">
                <a16:creationId xmlns:a16="http://schemas.microsoft.com/office/drawing/2014/main" id="{9A577EE0-7D6C-E248-271E-D5A6C02D72AB}"/>
              </a:ext>
            </a:extLst>
          </p:cNvPr>
          <p:cNvPicPr>
            <a:picLocks noChangeAspect="1"/>
          </p:cNvPicPr>
          <p:nvPr/>
        </p:nvPicPr>
        <p:blipFill rotWithShape="1">
          <a:blip r:embed="rId8"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521456" y="5663485"/>
            <a:ext cx="1358975" cy="797286"/>
          </a:xfrm>
          <a:prstGeom prst="rect">
            <a:avLst/>
          </a:prstGeom>
        </p:spPr>
      </p:pic>
    </p:spTree>
    <p:custDataLst>
      <p:tags r:id="rId1"/>
    </p:custDataLst>
    <p:extLst>
      <p:ext uri="{BB962C8B-B14F-4D97-AF65-F5344CB8AC3E}">
        <p14:creationId xmlns:p14="http://schemas.microsoft.com/office/powerpoint/2010/main" val="1482778660"/>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8028732"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385600" y="397229"/>
            <a:ext cx="5317849" cy="621709"/>
          </a:xfrm>
          <a:prstGeom prst="rect">
            <a:avLst/>
          </a:prstGeom>
          <a:noFill/>
        </p:spPr>
        <p:txBody>
          <a:bodyPr wrap="square" rtlCol="0">
            <a:spAutoFit/>
          </a:bodyPr>
          <a:lstStyle/>
          <a:p>
            <a:pPr algn="ctr">
              <a:lnSpc>
                <a:spcPct val="200000"/>
              </a:lnSpc>
            </a:pPr>
            <a:r>
              <a:rPr lang="en-US" sz="2000" b="1" dirty="0">
                <a:solidFill>
                  <a:schemeClr val="bg1"/>
                </a:solidFill>
              </a:rPr>
              <a:t>Method 2 7 Pyramid Evangelism</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607584" y="432182"/>
            <a:ext cx="3657253" cy="5748868"/>
          </a:xfrm>
          <a:prstGeom prst="rect">
            <a:avLst/>
          </a:prstGeom>
        </p:spPr>
      </p:pic>
      <p:sp>
        <p:nvSpPr>
          <p:cNvPr id="19" name="TextBox 18"/>
          <p:cNvSpPr txBox="1"/>
          <p:nvPr/>
        </p:nvSpPr>
        <p:spPr>
          <a:xfrm>
            <a:off x="185802" y="1626859"/>
            <a:ext cx="8421782" cy="4455322"/>
          </a:xfrm>
          <a:prstGeom prst="rect">
            <a:avLst/>
          </a:prstGeom>
          <a:noFill/>
        </p:spPr>
        <p:txBody>
          <a:bodyPr wrap="square" numCol="1" rtlCol="0">
            <a:spAutoFit/>
          </a:bodyPr>
          <a:lstStyle/>
          <a:p>
            <a:pPr marL="285750" indent="-285750" algn="just">
              <a:lnSpc>
                <a:spcPct val="200000"/>
              </a:lnSpc>
              <a:buFont typeface="Arial" panose="020B0604020202020204" pitchFamily="34" charset="0"/>
              <a:buChar char="•"/>
            </a:pPr>
            <a:r>
              <a:rPr lang="en-US" sz="1600" b="1" dirty="0">
                <a:solidFill>
                  <a:srgbClr val="FF0000"/>
                </a:solidFill>
              </a:rPr>
              <a:t>For people at the most senior level in the organization, getting access to them and finding a way to connect your passion with their priorities may be understandably more daunting.</a:t>
            </a:r>
          </a:p>
          <a:p>
            <a:pPr algn="just">
              <a:lnSpc>
                <a:spcPct val="200000"/>
              </a:lnSpc>
            </a:pPr>
            <a:r>
              <a:rPr lang="en-US" sz="1600" b="1" dirty="0"/>
              <a:t>Two good paths for connecting with these kinds of people are 1) under the guise of sharing and briefing them on project work and 2) connecting with them through the people who work directly for them. In either case, you may need to work with other people in the pyramid—to get yourself invited to a project update meeting,  for example, or to get to know people at lower levels and ask them to help you represent your message higher up in the organization.</a:t>
            </a:r>
          </a:p>
          <a:p>
            <a:pPr marL="285750" indent="-285750" algn="just">
              <a:lnSpc>
                <a:spcPct val="200000"/>
              </a:lnSpc>
              <a:buFont typeface="Arial" panose="020B0604020202020204" pitchFamily="34" charset="0"/>
              <a:buChar char="•"/>
            </a:pPr>
            <a:endParaRPr lang="en-US" sz="1600" b="1" dirty="0">
              <a:solidFill>
                <a:srgbClr val="FF0000"/>
              </a:solidFill>
            </a:endParaRPr>
          </a:p>
          <a:p>
            <a:pPr marL="285750" indent="-285750" algn="just">
              <a:lnSpc>
                <a:spcPct val="200000"/>
              </a:lnSpc>
              <a:buFont typeface="Arial" panose="020B0604020202020204" pitchFamily="34" charset="0"/>
              <a:buChar char="•"/>
            </a:pPr>
            <a:endParaRPr lang="en-US" sz="1600" b="1" dirty="0">
              <a:solidFill>
                <a:srgbClr val="FF0000"/>
              </a:solidFill>
            </a:endParaRPr>
          </a:p>
        </p:txBody>
      </p:sp>
      <p:sp>
        <p:nvSpPr>
          <p:cNvPr id="5" name="TextBox 4">
            <a:extLst>
              <a:ext uri="{FF2B5EF4-FFF2-40B4-BE49-F238E27FC236}">
                <a16:creationId xmlns:a16="http://schemas.microsoft.com/office/drawing/2014/main" id="{3654FDB4-4A63-53F9-CB11-BDA6F56F4015}"/>
              </a:ext>
            </a:extLst>
          </p:cNvPr>
          <p:cNvSpPr txBox="1"/>
          <p:nvPr/>
        </p:nvSpPr>
        <p:spPr>
          <a:xfrm>
            <a:off x="269633" y="219670"/>
            <a:ext cx="1493097" cy="727571"/>
          </a:xfrm>
          <a:prstGeom prst="rect">
            <a:avLst/>
          </a:prstGeom>
          <a:noFill/>
        </p:spPr>
        <p:txBody>
          <a:bodyPr wrap="square" rtlCol="0">
            <a:spAutoFit/>
          </a:bodyPr>
          <a:lstStyle/>
          <a:p>
            <a:pPr algn="ctr">
              <a:lnSpc>
                <a:spcPct val="200000"/>
              </a:lnSpc>
            </a:pPr>
            <a:r>
              <a:rPr lang="en-GB" sz="2400" b="1" dirty="0">
                <a:solidFill>
                  <a:schemeClr val="bg1"/>
                </a:solidFill>
              </a:rPr>
              <a:t>Lecture 9</a:t>
            </a:r>
            <a:endParaRPr lang="en-GB" sz="2400" b="1" dirty="0">
              <a:solidFill>
                <a:srgbClr val="FF0000"/>
              </a:solidFill>
              <a:highlight>
                <a:srgbClr val="FFFF00"/>
              </a:highlight>
            </a:endParaRPr>
          </a:p>
        </p:txBody>
      </p:sp>
      <p:pic>
        <p:nvPicPr>
          <p:cNvPr id="6" name="Graphic 21">
            <a:extLst>
              <a:ext uri="{FF2B5EF4-FFF2-40B4-BE49-F238E27FC236}">
                <a16:creationId xmlns:a16="http://schemas.microsoft.com/office/drawing/2014/main" id="{712148CF-E6AA-A2E2-09B1-3BE9DB95A7AA}"/>
              </a:ext>
            </a:extLst>
          </p:cNvPr>
          <p:cNvPicPr>
            <a:picLocks noChangeAspect="1"/>
          </p:cNvPicPr>
          <p:nvPr/>
        </p:nvPicPr>
        <p:blipFill rotWithShape="1">
          <a:blip r:embed="rId8"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521456" y="5663485"/>
            <a:ext cx="1358975" cy="797286"/>
          </a:xfrm>
          <a:prstGeom prst="rect">
            <a:avLst/>
          </a:prstGeom>
        </p:spPr>
      </p:pic>
    </p:spTree>
    <p:custDataLst>
      <p:tags r:id="rId1"/>
    </p:custDataLst>
    <p:extLst>
      <p:ext uri="{BB962C8B-B14F-4D97-AF65-F5344CB8AC3E}">
        <p14:creationId xmlns:p14="http://schemas.microsoft.com/office/powerpoint/2010/main" val="1572198728"/>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8028732"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385600" y="397229"/>
            <a:ext cx="5317849" cy="621709"/>
          </a:xfrm>
          <a:prstGeom prst="rect">
            <a:avLst/>
          </a:prstGeom>
          <a:noFill/>
        </p:spPr>
        <p:txBody>
          <a:bodyPr wrap="square" rtlCol="0">
            <a:spAutoFit/>
          </a:bodyPr>
          <a:lstStyle/>
          <a:p>
            <a:pPr algn="ctr">
              <a:lnSpc>
                <a:spcPct val="200000"/>
              </a:lnSpc>
            </a:pPr>
            <a:r>
              <a:rPr lang="en-US" sz="2000" b="1" dirty="0">
                <a:solidFill>
                  <a:schemeClr val="bg1"/>
                </a:solidFill>
              </a:rPr>
              <a:t>Method 2 7 Pyramid Evangelism</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607584" y="432182"/>
            <a:ext cx="3657253" cy="5748868"/>
          </a:xfrm>
          <a:prstGeom prst="rect">
            <a:avLst/>
          </a:prstGeom>
        </p:spPr>
      </p:pic>
      <p:sp>
        <p:nvSpPr>
          <p:cNvPr id="19" name="TextBox 18"/>
          <p:cNvSpPr txBox="1"/>
          <p:nvPr/>
        </p:nvSpPr>
        <p:spPr>
          <a:xfrm>
            <a:off x="185802" y="1626859"/>
            <a:ext cx="8421782" cy="3962880"/>
          </a:xfrm>
          <a:prstGeom prst="rect">
            <a:avLst/>
          </a:prstGeom>
          <a:noFill/>
        </p:spPr>
        <p:txBody>
          <a:bodyPr wrap="square" numCol="1" rtlCol="0">
            <a:spAutoFit/>
          </a:bodyPr>
          <a:lstStyle/>
          <a:p>
            <a:pPr marL="285750" indent="-285750" algn="just">
              <a:lnSpc>
                <a:spcPct val="200000"/>
              </a:lnSpc>
              <a:buFont typeface="Arial" panose="020B0604020202020204" pitchFamily="34" charset="0"/>
              <a:buChar char="•"/>
            </a:pPr>
            <a:r>
              <a:rPr lang="en-US" sz="1600" b="1" dirty="0">
                <a:solidFill>
                  <a:srgbClr val="FF0000"/>
                </a:solidFill>
              </a:rPr>
              <a:t>Tips and Tricks for Pyramid Evangelism</a:t>
            </a:r>
          </a:p>
          <a:p>
            <a:pPr marL="285750" indent="-285750" algn="just">
              <a:lnSpc>
                <a:spcPct val="200000"/>
              </a:lnSpc>
              <a:buFont typeface="Arial" panose="020B0604020202020204" pitchFamily="34" charset="0"/>
              <a:buChar char="•"/>
            </a:pPr>
            <a:endParaRPr lang="en-US" sz="1600" b="1" dirty="0">
              <a:solidFill>
                <a:srgbClr val="FF0000"/>
              </a:solidFill>
            </a:endParaRPr>
          </a:p>
          <a:p>
            <a:pPr marL="285750" indent="-285750" algn="just">
              <a:lnSpc>
                <a:spcPct val="200000"/>
              </a:lnSpc>
              <a:buFont typeface="Arial" panose="020B0604020202020204" pitchFamily="34" charset="0"/>
              <a:buChar char="•"/>
            </a:pPr>
            <a:r>
              <a:rPr lang="en-US" sz="1600" b="1" dirty="0"/>
              <a:t>Give it time. Be patient with yourself and other people, and don’t necessarily expect that one conversation will be enough to win support and a home for UX. One of the most important lessons for UX teams of one is that a UX practice isn’t built by delivering great projects (although it certainly doesn’t hurt); it’s built through relationships, trust, and goodwill over time. If you arm yourself with that expectation from the beginning, you will have the endurance, patience, and flexibility to build a good idea into a flourishing practice.</a:t>
            </a:r>
          </a:p>
        </p:txBody>
      </p:sp>
      <p:sp>
        <p:nvSpPr>
          <p:cNvPr id="5" name="TextBox 4">
            <a:extLst>
              <a:ext uri="{FF2B5EF4-FFF2-40B4-BE49-F238E27FC236}">
                <a16:creationId xmlns:a16="http://schemas.microsoft.com/office/drawing/2014/main" id="{3654FDB4-4A63-53F9-CB11-BDA6F56F4015}"/>
              </a:ext>
            </a:extLst>
          </p:cNvPr>
          <p:cNvSpPr txBox="1"/>
          <p:nvPr/>
        </p:nvSpPr>
        <p:spPr>
          <a:xfrm>
            <a:off x="269633" y="219670"/>
            <a:ext cx="1493097" cy="727571"/>
          </a:xfrm>
          <a:prstGeom prst="rect">
            <a:avLst/>
          </a:prstGeom>
          <a:noFill/>
        </p:spPr>
        <p:txBody>
          <a:bodyPr wrap="square" rtlCol="0">
            <a:spAutoFit/>
          </a:bodyPr>
          <a:lstStyle/>
          <a:p>
            <a:pPr algn="ctr">
              <a:lnSpc>
                <a:spcPct val="200000"/>
              </a:lnSpc>
            </a:pPr>
            <a:r>
              <a:rPr lang="en-GB" sz="2400" b="1" dirty="0">
                <a:solidFill>
                  <a:schemeClr val="bg1"/>
                </a:solidFill>
              </a:rPr>
              <a:t>Lecture 9</a:t>
            </a:r>
            <a:endParaRPr lang="en-GB" sz="2400" b="1" dirty="0">
              <a:solidFill>
                <a:srgbClr val="FF0000"/>
              </a:solidFill>
              <a:highlight>
                <a:srgbClr val="FFFF00"/>
              </a:highlight>
            </a:endParaRPr>
          </a:p>
        </p:txBody>
      </p:sp>
      <p:pic>
        <p:nvPicPr>
          <p:cNvPr id="6" name="Graphic 21">
            <a:extLst>
              <a:ext uri="{FF2B5EF4-FFF2-40B4-BE49-F238E27FC236}">
                <a16:creationId xmlns:a16="http://schemas.microsoft.com/office/drawing/2014/main" id="{328424EB-CAEF-D953-BC73-4892AADD1F8A}"/>
              </a:ext>
            </a:extLst>
          </p:cNvPr>
          <p:cNvPicPr>
            <a:picLocks noChangeAspect="1"/>
          </p:cNvPicPr>
          <p:nvPr/>
        </p:nvPicPr>
        <p:blipFill rotWithShape="1">
          <a:blip r:embed="rId8"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521456" y="5663485"/>
            <a:ext cx="1358975" cy="797286"/>
          </a:xfrm>
          <a:prstGeom prst="rect">
            <a:avLst/>
          </a:prstGeom>
        </p:spPr>
      </p:pic>
    </p:spTree>
    <p:custDataLst>
      <p:tags r:id="rId1"/>
    </p:custDataLst>
    <p:extLst>
      <p:ext uri="{BB962C8B-B14F-4D97-AF65-F5344CB8AC3E}">
        <p14:creationId xmlns:p14="http://schemas.microsoft.com/office/powerpoint/2010/main" val="1006209914"/>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8028732"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385600" y="397229"/>
            <a:ext cx="5317849" cy="621709"/>
          </a:xfrm>
          <a:prstGeom prst="rect">
            <a:avLst/>
          </a:prstGeom>
          <a:noFill/>
        </p:spPr>
        <p:txBody>
          <a:bodyPr wrap="square" rtlCol="0">
            <a:spAutoFit/>
          </a:bodyPr>
          <a:lstStyle/>
          <a:p>
            <a:pPr algn="ctr">
              <a:lnSpc>
                <a:spcPct val="200000"/>
              </a:lnSpc>
            </a:pPr>
            <a:r>
              <a:rPr lang="en-US" sz="2000" b="1" dirty="0">
                <a:solidFill>
                  <a:schemeClr val="bg1"/>
                </a:solidFill>
              </a:rPr>
              <a:t>Method 2 7 Pyramid Evangelism</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607584" y="432182"/>
            <a:ext cx="3657253" cy="5748868"/>
          </a:xfrm>
          <a:prstGeom prst="rect">
            <a:avLst/>
          </a:prstGeom>
        </p:spPr>
      </p:pic>
      <p:sp>
        <p:nvSpPr>
          <p:cNvPr id="19" name="TextBox 18"/>
          <p:cNvSpPr txBox="1"/>
          <p:nvPr/>
        </p:nvSpPr>
        <p:spPr>
          <a:xfrm>
            <a:off x="185802" y="1626859"/>
            <a:ext cx="8421782" cy="2977995"/>
          </a:xfrm>
          <a:prstGeom prst="rect">
            <a:avLst/>
          </a:prstGeom>
          <a:noFill/>
        </p:spPr>
        <p:txBody>
          <a:bodyPr wrap="square" numCol="1" rtlCol="0">
            <a:spAutoFit/>
          </a:bodyPr>
          <a:lstStyle/>
          <a:p>
            <a:pPr marL="285750" indent="-285750" algn="just">
              <a:lnSpc>
                <a:spcPct val="200000"/>
              </a:lnSpc>
              <a:buFont typeface="Arial" panose="020B0604020202020204" pitchFamily="34" charset="0"/>
              <a:buChar char="•"/>
            </a:pPr>
            <a:r>
              <a:rPr lang="en-US" sz="1600" b="1" dirty="0">
                <a:solidFill>
                  <a:srgbClr val="FF0000"/>
                </a:solidFill>
              </a:rPr>
              <a:t>Tips and Tricks for Pyramid Evangelism</a:t>
            </a:r>
          </a:p>
          <a:p>
            <a:pPr marL="285750" indent="-285750" algn="just">
              <a:lnSpc>
                <a:spcPct val="200000"/>
              </a:lnSpc>
              <a:buFont typeface="Arial" panose="020B0604020202020204" pitchFamily="34" charset="0"/>
              <a:buChar char="•"/>
            </a:pPr>
            <a:endParaRPr lang="en-US" sz="1600" b="1" dirty="0">
              <a:solidFill>
                <a:srgbClr val="FF0000"/>
              </a:solidFill>
            </a:endParaRPr>
          </a:p>
          <a:p>
            <a:pPr marL="285750" indent="-285750" algn="just">
              <a:lnSpc>
                <a:spcPct val="200000"/>
              </a:lnSpc>
              <a:buFont typeface="Arial" panose="020B0604020202020204" pitchFamily="34" charset="0"/>
              <a:buChar char="•"/>
            </a:pPr>
            <a:r>
              <a:rPr lang="en-US" sz="1600" b="1" dirty="0"/>
              <a:t>If you work remotely… It’s definitely easier to build relationships face-</a:t>
            </a:r>
            <a:r>
              <a:rPr lang="en-US" sz="1600" b="1" dirty="0" err="1"/>
              <a:t>toface</a:t>
            </a:r>
            <a:r>
              <a:rPr lang="en-US" sz="1600" b="1" dirty="0"/>
              <a:t>. If you’ll be meeting with other members of your team in person any time soon, think ahead about whom you’d like to meet with, and drop them a note in advance to set up a little extra time with them while you’re there.</a:t>
            </a:r>
          </a:p>
        </p:txBody>
      </p:sp>
      <p:sp>
        <p:nvSpPr>
          <p:cNvPr id="5" name="TextBox 4">
            <a:extLst>
              <a:ext uri="{FF2B5EF4-FFF2-40B4-BE49-F238E27FC236}">
                <a16:creationId xmlns:a16="http://schemas.microsoft.com/office/drawing/2014/main" id="{3654FDB4-4A63-53F9-CB11-BDA6F56F4015}"/>
              </a:ext>
            </a:extLst>
          </p:cNvPr>
          <p:cNvSpPr txBox="1"/>
          <p:nvPr/>
        </p:nvSpPr>
        <p:spPr>
          <a:xfrm>
            <a:off x="269633" y="219670"/>
            <a:ext cx="1493097" cy="727571"/>
          </a:xfrm>
          <a:prstGeom prst="rect">
            <a:avLst/>
          </a:prstGeom>
          <a:noFill/>
        </p:spPr>
        <p:txBody>
          <a:bodyPr wrap="square" rtlCol="0">
            <a:spAutoFit/>
          </a:bodyPr>
          <a:lstStyle/>
          <a:p>
            <a:pPr algn="ctr">
              <a:lnSpc>
                <a:spcPct val="200000"/>
              </a:lnSpc>
            </a:pPr>
            <a:r>
              <a:rPr lang="en-GB" sz="2400" b="1" dirty="0">
                <a:solidFill>
                  <a:schemeClr val="bg1"/>
                </a:solidFill>
              </a:rPr>
              <a:t>Lecture 9</a:t>
            </a:r>
            <a:endParaRPr lang="en-GB" sz="2400" b="1" dirty="0">
              <a:solidFill>
                <a:srgbClr val="FF0000"/>
              </a:solidFill>
              <a:highlight>
                <a:srgbClr val="FFFF00"/>
              </a:highlight>
            </a:endParaRPr>
          </a:p>
        </p:txBody>
      </p:sp>
      <p:pic>
        <p:nvPicPr>
          <p:cNvPr id="6" name="Graphic 21">
            <a:extLst>
              <a:ext uri="{FF2B5EF4-FFF2-40B4-BE49-F238E27FC236}">
                <a16:creationId xmlns:a16="http://schemas.microsoft.com/office/drawing/2014/main" id="{1DD71EC1-97F5-73AD-3395-7350408A6684}"/>
              </a:ext>
            </a:extLst>
          </p:cNvPr>
          <p:cNvPicPr>
            <a:picLocks noChangeAspect="1"/>
          </p:cNvPicPr>
          <p:nvPr/>
        </p:nvPicPr>
        <p:blipFill rotWithShape="1">
          <a:blip r:embed="rId8"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521456" y="5663485"/>
            <a:ext cx="1358975" cy="797286"/>
          </a:xfrm>
          <a:prstGeom prst="rect">
            <a:avLst/>
          </a:prstGeom>
        </p:spPr>
      </p:pic>
    </p:spTree>
    <p:custDataLst>
      <p:tags r:id="rId1"/>
    </p:custDataLst>
    <p:extLst>
      <p:ext uri="{BB962C8B-B14F-4D97-AF65-F5344CB8AC3E}">
        <p14:creationId xmlns:p14="http://schemas.microsoft.com/office/powerpoint/2010/main" val="3087473553"/>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8028732"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385600" y="397229"/>
            <a:ext cx="5317849" cy="621709"/>
          </a:xfrm>
          <a:prstGeom prst="rect">
            <a:avLst/>
          </a:prstGeom>
          <a:noFill/>
        </p:spPr>
        <p:txBody>
          <a:bodyPr wrap="square" rtlCol="0">
            <a:spAutoFit/>
          </a:bodyPr>
          <a:lstStyle/>
          <a:p>
            <a:pPr algn="ctr">
              <a:lnSpc>
                <a:spcPct val="200000"/>
              </a:lnSpc>
            </a:pPr>
            <a:r>
              <a:rPr lang="en-US" sz="2000" b="1" dirty="0">
                <a:solidFill>
                  <a:schemeClr val="bg1"/>
                </a:solidFill>
              </a:rPr>
              <a:t>If You Only Do One Thing…</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607584" y="432182"/>
            <a:ext cx="3657253" cy="5748868"/>
          </a:xfrm>
          <a:prstGeom prst="rect">
            <a:avLst/>
          </a:prstGeom>
        </p:spPr>
      </p:pic>
      <p:sp>
        <p:nvSpPr>
          <p:cNvPr id="19" name="TextBox 18"/>
          <p:cNvSpPr txBox="1"/>
          <p:nvPr/>
        </p:nvSpPr>
        <p:spPr>
          <a:xfrm>
            <a:off x="185802" y="1626859"/>
            <a:ext cx="8421782" cy="3470437"/>
          </a:xfrm>
          <a:prstGeom prst="rect">
            <a:avLst/>
          </a:prstGeom>
          <a:noFill/>
        </p:spPr>
        <p:txBody>
          <a:bodyPr wrap="square" numCol="1" rtlCol="0">
            <a:spAutoFit/>
          </a:bodyPr>
          <a:lstStyle/>
          <a:p>
            <a:pPr marL="285750" indent="-285750" algn="just">
              <a:lnSpc>
                <a:spcPct val="200000"/>
              </a:lnSpc>
              <a:buFont typeface="Arial" panose="020B0604020202020204" pitchFamily="34" charset="0"/>
              <a:buChar char="•"/>
            </a:pPr>
            <a:r>
              <a:rPr lang="en-US" sz="1600" b="1" dirty="0"/>
              <a:t>If You Only Do One Thing…</a:t>
            </a:r>
          </a:p>
          <a:p>
            <a:pPr marL="285750" indent="-285750" algn="just">
              <a:lnSpc>
                <a:spcPct val="200000"/>
              </a:lnSpc>
              <a:buFont typeface="Arial" panose="020B0604020202020204" pitchFamily="34" charset="0"/>
              <a:buChar char="•"/>
            </a:pPr>
            <a:endParaRPr lang="en-US" sz="1600" b="1" dirty="0"/>
          </a:p>
          <a:p>
            <a:pPr marL="285750" indent="-285750" algn="just">
              <a:lnSpc>
                <a:spcPct val="200000"/>
              </a:lnSpc>
              <a:buFont typeface="Arial" panose="020B0604020202020204" pitchFamily="34" charset="0"/>
              <a:buChar char="•"/>
            </a:pPr>
            <a:r>
              <a:rPr lang="en-US" sz="1600" b="1" dirty="0"/>
              <a:t>The methods in this chapter are all focused on building visibility and support for UX, whether that’s project-by-project, with “Mini Case Studies,” or moment-by-moment, with “Bathroom UX.” The ultimate goal of all these methods is to built rapport and good will with others who could be potential supporters of UX—or, in a word, to build relationships.</a:t>
            </a:r>
          </a:p>
          <a:p>
            <a:pPr marL="285750" indent="-285750" algn="just">
              <a:lnSpc>
                <a:spcPct val="200000"/>
              </a:lnSpc>
              <a:buFont typeface="Arial" panose="020B0604020202020204" pitchFamily="34" charset="0"/>
              <a:buChar char="•"/>
            </a:pPr>
            <a:endParaRPr lang="en-US" sz="1600" b="1" dirty="0"/>
          </a:p>
        </p:txBody>
      </p:sp>
      <p:sp>
        <p:nvSpPr>
          <p:cNvPr id="5" name="TextBox 4">
            <a:extLst>
              <a:ext uri="{FF2B5EF4-FFF2-40B4-BE49-F238E27FC236}">
                <a16:creationId xmlns:a16="http://schemas.microsoft.com/office/drawing/2014/main" id="{3654FDB4-4A63-53F9-CB11-BDA6F56F4015}"/>
              </a:ext>
            </a:extLst>
          </p:cNvPr>
          <p:cNvSpPr txBox="1"/>
          <p:nvPr/>
        </p:nvSpPr>
        <p:spPr>
          <a:xfrm>
            <a:off x="269633" y="219670"/>
            <a:ext cx="1493097" cy="727571"/>
          </a:xfrm>
          <a:prstGeom prst="rect">
            <a:avLst/>
          </a:prstGeom>
          <a:noFill/>
        </p:spPr>
        <p:txBody>
          <a:bodyPr wrap="square" rtlCol="0">
            <a:spAutoFit/>
          </a:bodyPr>
          <a:lstStyle/>
          <a:p>
            <a:pPr algn="ctr">
              <a:lnSpc>
                <a:spcPct val="200000"/>
              </a:lnSpc>
            </a:pPr>
            <a:r>
              <a:rPr lang="en-GB" sz="2400" b="1" dirty="0">
                <a:solidFill>
                  <a:schemeClr val="bg1"/>
                </a:solidFill>
              </a:rPr>
              <a:t>Lecture 9</a:t>
            </a:r>
            <a:endParaRPr lang="en-GB" sz="2400" b="1" dirty="0">
              <a:solidFill>
                <a:srgbClr val="FF0000"/>
              </a:solidFill>
              <a:highlight>
                <a:srgbClr val="FFFF00"/>
              </a:highlight>
            </a:endParaRPr>
          </a:p>
        </p:txBody>
      </p:sp>
      <p:pic>
        <p:nvPicPr>
          <p:cNvPr id="6" name="Graphic 21">
            <a:extLst>
              <a:ext uri="{FF2B5EF4-FFF2-40B4-BE49-F238E27FC236}">
                <a16:creationId xmlns:a16="http://schemas.microsoft.com/office/drawing/2014/main" id="{7ECCD159-230B-8398-AA5D-5195F39C39A4}"/>
              </a:ext>
            </a:extLst>
          </p:cNvPr>
          <p:cNvPicPr>
            <a:picLocks noChangeAspect="1"/>
          </p:cNvPicPr>
          <p:nvPr/>
        </p:nvPicPr>
        <p:blipFill rotWithShape="1">
          <a:blip r:embed="rId8"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521456" y="5663485"/>
            <a:ext cx="1358975" cy="797286"/>
          </a:xfrm>
          <a:prstGeom prst="rect">
            <a:avLst/>
          </a:prstGeom>
        </p:spPr>
      </p:pic>
    </p:spTree>
    <p:custDataLst>
      <p:tags r:id="rId1"/>
    </p:custDataLst>
    <p:extLst>
      <p:ext uri="{BB962C8B-B14F-4D97-AF65-F5344CB8AC3E}">
        <p14:creationId xmlns:p14="http://schemas.microsoft.com/office/powerpoint/2010/main" val="969068799"/>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8028732"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385600" y="397229"/>
            <a:ext cx="5317849" cy="621709"/>
          </a:xfrm>
          <a:prstGeom prst="rect">
            <a:avLst/>
          </a:prstGeom>
          <a:noFill/>
        </p:spPr>
        <p:txBody>
          <a:bodyPr wrap="square" rtlCol="0">
            <a:spAutoFit/>
          </a:bodyPr>
          <a:lstStyle/>
          <a:p>
            <a:pPr algn="ctr">
              <a:lnSpc>
                <a:spcPct val="200000"/>
              </a:lnSpc>
            </a:pPr>
            <a:r>
              <a:rPr lang="en-US" sz="2000" b="1" dirty="0">
                <a:solidFill>
                  <a:schemeClr val="bg1"/>
                </a:solidFill>
              </a:rPr>
              <a:t>If You Only Do One Thing…</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607584" y="432182"/>
            <a:ext cx="3657253" cy="5748868"/>
          </a:xfrm>
          <a:prstGeom prst="rect">
            <a:avLst/>
          </a:prstGeom>
        </p:spPr>
      </p:pic>
      <p:sp>
        <p:nvSpPr>
          <p:cNvPr id="19" name="TextBox 18"/>
          <p:cNvSpPr txBox="1"/>
          <p:nvPr/>
        </p:nvSpPr>
        <p:spPr>
          <a:xfrm>
            <a:off x="185802" y="1626859"/>
            <a:ext cx="8421782" cy="3470437"/>
          </a:xfrm>
          <a:prstGeom prst="rect">
            <a:avLst/>
          </a:prstGeom>
          <a:noFill/>
        </p:spPr>
        <p:txBody>
          <a:bodyPr wrap="square" numCol="1" rtlCol="0">
            <a:spAutoFit/>
          </a:bodyPr>
          <a:lstStyle/>
          <a:p>
            <a:pPr marL="285750" indent="-285750" algn="just">
              <a:lnSpc>
                <a:spcPct val="200000"/>
              </a:lnSpc>
              <a:buFont typeface="Arial" panose="020B0604020202020204" pitchFamily="34" charset="0"/>
              <a:buChar char="•"/>
            </a:pPr>
            <a:r>
              <a:rPr lang="en-US" sz="1600" b="1" dirty="0"/>
              <a:t>If You Only Do One Thing…</a:t>
            </a:r>
          </a:p>
          <a:p>
            <a:pPr marL="285750" indent="-285750" algn="just">
              <a:lnSpc>
                <a:spcPct val="200000"/>
              </a:lnSpc>
              <a:buFont typeface="Arial" panose="020B0604020202020204" pitchFamily="34" charset="0"/>
              <a:buChar char="•"/>
            </a:pPr>
            <a:endParaRPr lang="en-US" sz="1600" b="1" dirty="0"/>
          </a:p>
          <a:p>
            <a:pPr marL="285750" indent="-285750" algn="just">
              <a:lnSpc>
                <a:spcPct val="200000"/>
              </a:lnSpc>
              <a:buFont typeface="Arial" panose="020B0604020202020204" pitchFamily="34" charset="0"/>
              <a:buChar char="•"/>
            </a:pPr>
            <a:r>
              <a:rPr lang="en-US" sz="1600" b="1" dirty="0"/>
              <a:t>So if you only have time to do one method, focus on building your relationships with pyramid evangelism. And if you don’t have time for the whole pyramid, start by identifying a few key supporters and ask them to lunch. It will lay the foundation for more work together in the future. Even more importantly, it will help you feel that even though you may be a UX team of one, you are certainly not alone.</a:t>
            </a:r>
          </a:p>
        </p:txBody>
      </p:sp>
      <p:sp>
        <p:nvSpPr>
          <p:cNvPr id="5" name="TextBox 4">
            <a:extLst>
              <a:ext uri="{FF2B5EF4-FFF2-40B4-BE49-F238E27FC236}">
                <a16:creationId xmlns:a16="http://schemas.microsoft.com/office/drawing/2014/main" id="{3654FDB4-4A63-53F9-CB11-BDA6F56F4015}"/>
              </a:ext>
            </a:extLst>
          </p:cNvPr>
          <p:cNvSpPr txBox="1"/>
          <p:nvPr/>
        </p:nvSpPr>
        <p:spPr>
          <a:xfrm>
            <a:off x="269633" y="219670"/>
            <a:ext cx="1493097" cy="727571"/>
          </a:xfrm>
          <a:prstGeom prst="rect">
            <a:avLst/>
          </a:prstGeom>
          <a:noFill/>
        </p:spPr>
        <p:txBody>
          <a:bodyPr wrap="square" rtlCol="0">
            <a:spAutoFit/>
          </a:bodyPr>
          <a:lstStyle/>
          <a:p>
            <a:pPr algn="ctr">
              <a:lnSpc>
                <a:spcPct val="200000"/>
              </a:lnSpc>
            </a:pPr>
            <a:r>
              <a:rPr lang="en-GB" sz="2400" b="1" dirty="0">
                <a:solidFill>
                  <a:schemeClr val="bg1"/>
                </a:solidFill>
              </a:rPr>
              <a:t>Lecture 9</a:t>
            </a:r>
            <a:endParaRPr lang="en-GB" sz="2400" b="1" dirty="0">
              <a:solidFill>
                <a:srgbClr val="FF0000"/>
              </a:solidFill>
              <a:highlight>
                <a:srgbClr val="FFFF00"/>
              </a:highlight>
            </a:endParaRPr>
          </a:p>
        </p:txBody>
      </p:sp>
      <p:pic>
        <p:nvPicPr>
          <p:cNvPr id="6" name="Graphic 21">
            <a:extLst>
              <a:ext uri="{FF2B5EF4-FFF2-40B4-BE49-F238E27FC236}">
                <a16:creationId xmlns:a16="http://schemas.microsoft.com/office/drawing/2014/main" id="{17B85CBF-303B-CA73-0BA5-00DCC345C638}"/>
              </a:ext>
            </a:extLst>
          </p:cNvPr>
          <p:cNvPicPr>
            <a:picLocks noChangeAspect="1"/>
          </p:cNvPicPr>
          <p:nvPr/>
        </p:nvPicPr>
        <p:blipFill rotWithShape="1">
          <a:blip r:embed="rId8"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521456" y="5663485"/>
            <a:ext cx="1358975" cy="797286"/>
          </a:xfrm>
          <a:prstGeom prst="rect">
            <a:avLst/>
          </a:prstGeom>
        </p:spPr>
      </p:pic>
    </p:spTree>
    <p:custDataLst>
      <p:tags r:id="rId1"/>
    </p:custDataLst>
    <p:extLst>
      <p:ext uri="{BB962C8B-B14F-4D97-AF65-F5344CB8AC3E}">
        <p14:creationId xmlns:p14="http://schemas.microsoft.com/office/powerpoint/2010/main" val="1757610319"/>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sp>
        <p:nvSpPr>
          <p:cNvPr id="19" name="TextBox 18"/>
          <p:cNvSpPr txBox="1"/>
          <p:nvPr/>
        </p:nvSpPr>
        <p:spPr>
          <a:xfrm>
            <a:off x="818606" y="1756985"/>
            <a:ext cx="7271812" cy="2421625"/>
          </a:xfrm>
          <a:prstGeom prst="rect">
            <a:avLst/>
          </a:prstGeom>
          <a:noFill/>
        </p:spPr>
        <p:txBody>
          <a:bodyPr wrap="square" rtlCol="0">
            <a:spAutoFit/>
          </a:bodyPr>
          <a:lstStyle/>
          <a:p>
            <a:pPr algn="ctr">
              <a:lnSpc>
                <a:spcPct val="200000"/>
              </a:lnSpc>
            </a:pPr>
            <a:r>
              <a:rPr lang="en-GB" sz="8800" b="1" dirty="0">
                <a:solidFill>
                  <a:srgbClr val="0070C0"/>
                </a:solidFill>
              </a:rPr>
              <a:t>Thank You</a:t>
            </a:r>
            <a:endParaRPr lang="en-GB" sz="7200" b="1" dirty="0"/>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6"/>
          <a:stretch>
            <a:fillRect/>
          </a:stretch>
        </p:blipFill>
        <p:spPr>
          <a:xfrm>
            <a:off x="8609198" y="263506"/>
            <a:ext cx="3119743" cy="5748868"/>
          </a:xfrm>
          <a:prstGeom prst="rect">
            <a:avLst/>
          </a:prstGeom>
        </p:spPr>
      </p:pic>
      <p:sp>
        <p:nvSpPr>
          <p:cNvPr id="5" name="TextBox 4">
            <a:extLst>
              <a:ext uri="{FF2B5EF4-FFF2-40B4-BE49-F238E27FC236}">
                <a16:creationId xmlns:a16="http://schemas.microsoft.com/office/drawing/2014/main" id="{98F507D2-5105-93A8-6CEB-3827B6C741C5}"/>
              </a:ext>
            </a:extLst>
          </p:cNvPr>
          <p:cNvSpPr txBox="1"/>
          <p:nvPr/>
        </p:nvSpPr>
        <p:spPr>
          <a:xfrm>
            <a:off x="238443" y="344361"/>
            <a:ext cx="1493097" cy="727571"/>
          </a:xfrm>
          <a:prstGeom prst="rect">
            <a:avLst/>
          </a:prstGeom>
          <a:noFill/>
        </p:spPr>
        <p:txBody>
          <a:bodyPr wrap="square" rtlCol="0">
            <a:spAutoFit/>
          </a:bodyPr>
          <a:lstStyle/>
          <a:p>
            <a:pPr algn="ctr">
              <a:lnSpc>
                <a:spcPct val="200000"/>
              </a:lnSpc>
            </a:pPr>
            <a:r>
              <a:rPr lang="en-GB" sz="2400" b="1" dirty="0">
                <a:solidFill>
                  <a:schemeClr val="bg1"/>
                </a:solidFill>
              </a:rPr>
              <a:t>Lecture 9</a:t>
            </a:r>
            <a:endParaRPr lang="en-GB" sz="2400" b="1" dirty="0">
              <a:solidFill>
                <a:srgbClr val="FF0000"/>
              </a:solidFill>
              <a:highlight>
                <a:srgbClr val="FFFF00"/>
              </a:highlight>
            </a:endParaRPr>
          </a:p>
        </p:txBody>
      </p:sp>
      <p:pic>
        <p:nvPicPr>
          <p:cNvPr id="6" name="Graphic 21">
            <a:extLst>
              <a:ext uri="{FF2B5EF4-FFF2-40B4-BE49-F238E27FC236}">
                <a16:creationId xmlns:a16="http://schemas.microsoft.com/office/drawing/2014/main" id="{9B048120-9FC2-E9F7-0CB6-628326DA97D9}"/>
              </a:ext>
            </a:extLst>
          </p:cNvPr>
          <p:cNvPicPr>
            <a:picLocks noChangeAspect="1"/>
          </p:cNvPicPr>
          <p:nvPr/>
        </p:nvPicPr>
        <p:blipFill rotWithShape="1">
          <a:blip r:embed="rId7"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521456" y="5663485"/>
            <a:ext cx="1358975" cy="797286"/>
          </a:xfrm>
          <a:prstGeom prst="rect">
            <a:avLst/>
          </a:prstGeom>
        </p:spPr>
      </p:pic>
    </p:spTree>
    <p:extLst>
      <p:ext uri="{BB962C8B-B14F-4D97-AF65-F5344CB8AC3E}">
        <p14:creationId xmlns:p14="http://schemas.microsoft.com/office/powerpoint/2010/main" val="2066178652"/>
      </p:ext>
    </p:extLst>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TIMING" val="|1.4"/>
</p:tagLst>
</file>

<file path=ppt/tags/tag2.xml><?xml version="1.0" encoding="utf-8"?>
<p:tagLst xmlns:a="http://schemas.openxmlformats.org/drawingml/2006/main" xmlns:r="http://schemas.openxmlformats.org/officeDocument/2006/relationships" xmlns:p="http://schemas.openxmlformats.org/presentationml/2006/main">
  <p:tag name="TIMING" val="|7.2|76.7"/>
</p:tagLst>
</file>

<file path=ppt/tags/tag3.xml><?xml version="1.0" encoding="utf-8"?>
<p:tagLst xmlns:a="http://schemas.openxmlformats.org/drawingml/2006/main" xmlns:r="http://schemas.openxmlformats.org/officeDocument/2006/relationships" xmlns:p="http://schemas.openxmlformats.org/presentationml/2006/main">
  <p:tag name="TIMING" val="|7.2|76.7"/>
</p:tagLst>
</file>

<file path=ppt/tags/tag4.xml><?xml version="1.0" encoding="utf-8"?>
<p:tagLst xmlns:a="http://schemas.openxmlformats.org/drawingml/2006/main" xmlns:r="http://schemas.openxmlformats.org/officeDocument/2006/relationships" xmlns:p="http://schemas.openxmlformats.org/presentationml/2006/main">
  <p:tag name="TIMING" val="|7.2|76.7"/>
</p:tagLst>
</file>

<file path=ppt/tags/tag5.xml><?xml version="1.0" encoding="utf-8"?>
<p:tagLst xmlns:a="http://schemas.openxmlformats.org/drawingml/2006/main" xmlns:r="http://schemas.openxmlformats.org/officeDocument/2006/relationships" xmlns:p="http://schemas.openxmlformats.org/presentationml/2006/main">
  <p:tag name="TIMING" val="|7.2|76.7"/>
</p:tagLst>
</file>

<file path=ppt/tags/tag6.xml><?xml version="1.0" encoding="utf-8"?>
<p:tagLst xmlns:a="http://schemas.openxmlformats.org/drawingml/2006/main" xmlns:r="http://schemas.openxmlformats.org/officeDocument/2006/relationships" xmlns:p="http://schemas.openxmlformats.org/presentationml/2006/main">
  <p:tag name="TIMING" val="|7.2|76.7"/>
</p:tagLst>
</file>

<file path=ppt/tags/tag7.xml><?xml version="1.0" encoding="utf-8"?>
<p:tagLst xmlns:a="http://schemas.openxmlformats.org/drawingml/2006/main" xmlns:r="http://schemas.openxmlformats.org/officeDocument/2006/relationships" xmlns:p="http://schemas.openxmlformats.org/presentationml/2006/main">
  <p:tag name="TIMING" val="|7.2|76.7"/>
</p:tagLst>
</file>

<file path=ppt/tags/tag8.xml><?xml version="1.0" encoding="utf-8"?>
<p:tagLst xmlns:a="http://schemas.openxmlformats.org/drawingml/2006/main" xmlns:r="http://schemas.openxmlformats.org/officeDocument/2006/relationships" xmlns:p="http://schemas.openxmlformats.org/presentationml/2006/main">
  <p:tag name="TIMING" val="|7.2|76.7"/>
</p:tagLst>
</file>

<file path=ppt/tags/tag9.xml><?xml version="1.0" encoding="utf-8"?>
<p:tagLst xmlns:a="http://schemas.openxmlformats.org/drawingml/2006/main" xmlns:r="http://schemas.openxmlformats.org/officeDocument/2006/relationships" xmlns:p="http://schemas.openxmlformats.org/presentationml/2006/main">
  <p:tag name="TIMING" val="|7.2|76.7"/>
</p:tagLst>
</file>

<file path=ppt/tags/tag10.xml><?xml version="1.0" encoding="utf-8"?>
<p:tagLst xmlns:a="http://schemas.openxmlformats.org/drawingml/2006/main" xmlns:r="http://schemas.openxmlformats.org/officeDocument/2006/relationships" xmlns:p="http://schemas.openxmlformats.org/presentationml/2006/main">
  <p:tag name="TIMING" val="|7.2|76.7"/>
</p:tagLst>
</file>

<file path=ppt/tags/tag11.xml><?xml version="1.0" encoding="utf-8"?>
<p:tagLst xmlns:a="http://schemas.openxmlformats.org/drawingml/2006/main" xmlns:r="http://schemas.openxmlformats.org/officeDocument/2006/relationships" xmlns:p="http://schemas.openxmlformats.org/presentationml/2006/main">
  <p:tag name="TIMING" val="|7.2|76.7"/>
</p:tagLst>
</file>

<file path=ppt/tags/tag12.xml><?xml version="1.0" encoding="utf-8"?>
<p:tagLst xmlns:a="http://schemas.openxmlformats.org/drawingml/2006/main" xmlns:r="http://schemas.openxmlformats.org/officeDocument/2006/relationships" xmlns:p="http://schemas.openxmlformats.org/presentationml/2006/main">
  <p:tag name="TIMING" val="|7.2|76.7"/>
</p:tagLst>
</file>

<file path=ppt/tags/tag13.xml><?xml version="1.0" encoding="utf-8"?>
<p:tagLst xmlns:a="http://schemas.openxmlformats.org/drawingml/2006/main" xmlns:r="http://schemas.openxmlformats.org/officeDocument/2006/relationships" xmlns:p="http://schemas.openxmlformats.org/presentationml/2006/main">
  <p:tag name="TIMING" val="|7.2|76.7"/>
</p:tagLst>
</file>

<file path=ppt/tags/tag14.xml><?xml version="1.0" encoding="utf-8"?>
<p:tagLst xmlns:a="http://schemas.openxmlformats.org/drawingml/2006/main" xmlns:r="http://schemas.openxmlformats.org/officeDocument/2006/relationships" xmlns:p="http://schemas.openxmlformats.org/presentationml/2006/main">
  <p:tag name="TIMING" val="|7.2|76.7"/>
</p:tagLst>
</file>

<file path=ppt/tags/tag15.xml><?xml version="1.0" encoding="utf-8"?>
<p:tagLst xmlns:a="http://schemas.openxmlformats.org/drawingml/2006/main" xmlns:r="http://schemas.openxmlformats.org/officeDocument/2006/relationships" xmlns:p="http://schemas.openxmlformats.org/presentationml/2006/main">
  <p:tag name="TIMING" val="|7.2|76.7"/>
</p:tagLst>
</file>

<file path=ppt/tags/tag16.xml><?xml version="1.0" encoding="utf-8"?>
<p:tagLst xmlns:a="http://schemas.openxmlformats.org/drawingml/2006/main" xmlns:r="http://schemas.openxmlformats.org/officeDocument/2006/relationships" xmlns:p="http://schemas.openxmlformats.org/presentationml/2006/main">
  <p:tag name="TIMING" val="|7.2|76.7"/>
</p:tagLst>
</file>

<file path=ppt/tags/tag17.xml><?xml version="1.0" encoding="utf-8"?>
<p:tagLst xmlns:a="http://schemas.openxmlformats.org/drawingml/2006/main" xmlns:r="http://schemas.openxmlformats.org/officeDocument/2006/relationships" xmlns:p="http://schemas.openxmlformats.org/presentationml/2006/main">
  <p:tag name="TIMING" val="|7.2|76.7"/>
</p:tagLst>
</file>

<file path=ppt/tags/tag18.xml><?xml version="1.0" encoding="utf-8"?>
<p:tagLst xmlns:a="http://schemas.openxmlformats.org/drawingml/2006/main" xmlns:r="http://schemas.openxmlformats.org/officeDocument/2006/relationships" xmlns:p="http://schemas.openxmlformats.org/presentationml/2006/main">
  <p:tag name="TIMING" val="|7.2|76.7"/>
</p:tagLst>
</file>

<file path=ppt/tags/tag19.xml><?xml version="1.0" encoding="utf-8"?>
<p:tagLst xmlns:a="http://schemas.openxmlformats.org/drawingml/2006/main" xmlns:r="http://schemas.openxmlformats.org/officeDocument/2006/relationships" xmlns:p="http://schemas.openxmlformats.org/presentationml/2006/main">
  <p:tag name="TIMING" val="|7.2|76.7"/>
</p:tagLst>
</file>

<file path=ppt/tags/tag20.xml><?xml version="1.0" encoding="utf-8"?>
<p:tagLst xmlns:a="http://schemas.openxmlformats.org/drawingml/2006/main" xmlns:r="http://schemas.openxmlformats.org/officeDocument/2006/relationships" xmlns:p="http://schemas.openxmlformats.org/presentationml/2006/main">
  <p:tag name="TIMING" val="|7.2|76.7"/>
</p:tagLst>
</file>

<file path=ppt/tags/tag21.xml><?xml version="1.0" encoding="utf-8"?>
<p:tagLst xmlns:a="http://schemas.openxmlformats.org/drawingml/2006/main" xmlns:r="http://schemas.openxmlformats.org/officeDocument/2006/relationships" xmlns:p="http://schemas.openxmlformats.org/presentationml/2006/main">
  <p:tag name="TIMING" val="|7.2|76.7"/>
</p:tagLst>
</file>

<file path=ppt/tags/tag22.xml><?xml version="1.0" encoding="utf-8"?>
<p:tagLst xmlns:a="http://schemas.openxmlformats.org/drawingml/2006/main" xmlns:r="http://schemas.openxmlformats.org/officeDocument/2006/relationships" xmlns:p="http://schemas.openxmlformats.org/presentationml/2006/main">
  <p:tag name="TIMING" val="|7.2|76.7"/>
</p:tagLst>
</file>

<file path=ppt/tags/tag23.xml><?xml version="1.0" encoding="utf-8"?>
<p:tagLst xmlns:a="http://schemas.openxmlformats.org/drawingml/2006/main" xmlns:r="http://schemas.openxmlformats.org/officeDocument/2006/relationships" xmlns:p="http://schemas.openxmlformats.org/presentationml/2006/main">
  <p:tag name="TIMING" val="|7.2|76.7"/>
</p:tagLst>
</file>

<file path=ppt/tags/tag24.xml><?xml version="1.0" encoding="utf-8"?>
<p:tagLst xmlns:a="http://schemas.openxmlformats.org/drawingml/2006/main" xmlns:r="http://schemas.openxmlformats.org/officeDocument/2006/relationships" xmlns:p="http://schemas.openxmlformats.org/presentationml/2006/main">
  <p:tag name="TIMING" val="|7.2|76.7"/>
</p:tagLst>
</file>

<file path=ppt/tags/tag25.xml><?xml version="1.0" encoding="utf-8"?>
<p:tagLst xmlns:a="http://schemas.openxmlformats.org/drawingml/2006/main" xmlns:r="http://schemas.openxmlformats.org/officeDocument/2006/relationships" xmlns:p="http://schemas.openxmlformats.org/presentationml/2006/main">
  <p:tag name="TIMING" val="|7.2|76.7"/>
</p:tagLst>
</file>

<file path=ppt/tags/tag26.xml><?xml version="1.0" encoding="utf-8"?>
<p:tagLst xmlns:a="http://schemas.openxmlformats.org/drawingml/2006/main" xmlns:r="http://schemas.openxmlformats.org/officeDocument/2006/relationships" xmlns:p="http://schemas.openxmlformats.org/presentationml/2006/main">
  <p:tag name="TIMING" val="|7.2|76.7"/>
</p:tagLst>
</file>

<file path=ppt/tags/tag27.xml><?xml version="1.0" encoding="utf-8"?>
<p:tagLst xmlns:a="http://schemas.openxmlformats.org/drawingml/2006/main" xmlns:r="http://schemas.openxmlformats.org/officeDocument/2006/relationships" xmlns:p="http://schemas.openxmlformats.org/presentationml/2006/main">
  <p:tag name="TIMING" val="|7.2|76.7"/>
</p:tagLst>
</file>

<file path=ppt/tags/tag28.xml><?xml version="1.0" encoding="utf-8"?>
<p:tagLst xmlns:a="http://schemas.openxmlformats.org/drawingml/2006/main" xmlns:r="http://schemas.openxmlformats.org/officeDocument/2006/relationships" xmlns:p="http://schemas.openxmlformats.org/presentationml/2006/main">
  <p:tag name="TIMING" val="|7.2|76.7"/>
</p:tagLst>
</file>

<file path=ppt/tags/tag29.xml><?xml version="1.0" encoding="utf-8"?>
<p:tagLst xmlns:a="http://schemas.openxmlformats.org/drawingml/2006/main" xmlns:r="http://schemas.openxmlformats.org/officeDocument/2006/relationships" xmlns:p="http://schemas.openxmlformats.org/presentationml/2006/main">
  <p:tag name="TIMING" val="|7.2|76.7"/>
</p:tagLst>
</file>

<file path=ppt/tags/tag30.xml><?xml version="1.0" encoding="utf-8"?>
<p:tagLst xmlns:a="http://schemas.openxmlformats.org/drawingml/2006/main" xmlns:r="http://schemas.openxmlformats.org/officeDocument/2006/relationships" xmlns:p="http://schemas.openxmlformats.org/presentationml/2006/main">
  <p:tag name="TIMING" val="|7.2|76.7"/>
</p:tagLst>
</file>

<file path=ppt/tags/tag31.xml><?xml version="1.0" encoding="utf-8"?>
<p:tagLst xmlns:a="http://schemas.openxmlformats.org/drawingml/2006/main" xmlns:r="http://schemas.openxmlformats.org/officeDocument/2006/relationships" xmlns:p="http://schemas.openxmlformats.org/presentationml/2006/main">
  <p:tag name="TIMING" val="|7.2|76.7"/>
</p:tagLst>
</file>

<file path=ppt/tags/tag32.xml><?xml version="1.0" encoding="utf-8"?>
<p:tagLst xmlns:a="http://schemas.openxmlformats.org/drawingml/2006/main" xmlns:r="http://schemas.openxmlformats.org/officeDocument/2006/relationships" xmlns:p="http://schemas.openxmlformats.org/presentationml/2006/main">
  <p:tag name="TIMING" val="|7.2|76.7"/>
</p:tagLst>
</file>

<file path=ppt/tags/tag33.xml><?xml version="1.0" encoding="utf-8"?>
<p:tagLst xmlns:a="http://schemas.openxmlformats.org/drawingml/2006/main" xmlns:r="http://schemas.openxmlformats.org/officeDocument/2006/relationships" xmlns:p="http://schemas.openxmlformats.org/presentationml/2006/main">
  <p:tag name="TIMING" val="|7.2|76.7"/>
</p:tagLst>
</file>

<file path=ppt/tags/tag34.xml><?xml version="1.0" encoding="utf-8"?>
<p:tagLst xmlns:a="http://schemas.openxmlformats.org/drawingml/2006/main" xmlns:r="http://schemas.openxmlformats.org/officeDocument/2006/relationships" xmlns:p="http://schemas.openxmlformats.org/presentationml/2006/main">
  <p:tag name="TIMING" val="|7.2|76.7"/>
</p:tagLst>
</file>

<file path=ppt/tags/tag35.xml><?xml version="1.0" encoding="utf-8"?>
<p:tagLst xmlns:a="http://schemas.openxmlformats.org/drawingml/2006/main" xmlns:r="http://schemas.openxmlformats.org/officeDocument/2006/relationships" xmlns:p="http://schemas.openxmlformats.org/presentationml/2006/main">
  <p:tag name="TIMING" val="|7.2|76.7"/>
</p:tagLst>
</file>

<file path=ppt/tags/tag36.xml><?xml version="1.0" encoding="utf-8"?>
<p:tagLst xmlns:a="http://schemas.openxmlformats.org/drawingml/2006/main" xmlns:r="http://schemas.openxmlformats.org/officeDocument/2006/relationships" xmlns:p="http://schemas.openxmlformats.org/presentationml/2006/main">
  <p:tag name="TIMING" val="|7.2|76.7"/>
</p:tagLst>
</file>

<file path=ppt/tags/tag37.xml><?xml version="1.0" encoding="utf-8"?>
<p:tagLst xmlns:a="http://schemas.openxmlformats.org/drawingml/2006/main" xmlns:r="http://schemas.openxmlformats.org/officeDocument/2006/relationships" xmlns:p="http://schemas.openxmlformats.org/presentationml/2006/main">
  <p:tag name="TIMING" val="|7.2|76.7"/>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مستند" ma:contentTypeID="0x0101006A254F5D6A14094B8840E79896A2F150" ma:contentTypeVersion="14" ma:contentTypeDescription="إنشاء مستند جديد." ma:contentTypeScope="" ma:versionID="9cf2d3659aae8bc81616b6a9098a3d6a">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7dcef34c42d8d3384dab161fc5b8c453"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3:SharedWithUsers" minOccurs="0"/>
                <xsd:element ref="ns3:SharedWithDetails" minOccurs="0"/>
                <xsd:element ref="ns2: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علامات الصور"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21"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fbce9ccb-a055-48b1-a76c-139ecd114ee5}"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19" nillable="true" ma:displayName="تمت مشاركته مع"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مشتركة مع تفاصيل"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نوع المحتوى"/>
        <xsd:element ref="dc:title" minOccurs="0" maxOccurs="1" ma:index="4" ma:displayName="العنوان"/>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012B6D45-F5D0-451F-A8E7-51742F62641C}"/>
</file>

<file path=customXml/itemProps2.xml><?xml version="1.0" encoding="utf-8"?>
<ds:datastoreItem xmlns:ds="http://schemas.openxmlformats.org/officeDocument/2006/customXml" ds:itemID="{8B040452-784B-4DE0-A4E7-18384BF9068F}"/>
</file>

<file path=customXml/itemProps3.xml><?xml version="1.0" encoding="utf-8"?>
<ds:datastoreItem xmlns:ds="http://schemas.openxmlformats.org/officeDocument/2006/customXml" ds:itemID="{35E50450-4F4E-48AD-8511-5FCB095B6E58}"/>
</file>

<file path=docProps/app.xml><?xml version="1.0" encoding="utf-8"?>
<Properties xmlns="http://schemas.openxmlformats.org/officeDocument/2006/extended-properties" xmlns:vt="http://schemas.openxmlformats.org/officeDocument/2006/docPropsVTypes">
  <TotalTime>4534</TotalTime>
  <Words>3718</Words>
  <Application>Microsoft Office PowerPoint</Application>
  <PresentationFormat>Widescreen</PresentationFormat>
  <Paragraphs>202</Paragraphs>
  <Slides>40</Slides>
  <Notes>1</Notes>
  <HiddenSlides>0</HiddenSlides>
  <MMClips>1</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40</vt:i4>
      </vt:variant>
    </vt:vector>
  </HeadingPairs>
  <TitlesOfParts>
    <vt:vector size="48" baseType="lpstr">
      <vt:lpstr>Alexandria</vt:lpstr>
      <vt:lpstr>Aptos</vt:lpstr>
      <vt:lpstr>Arial</vt:lpstr>
      <vt:lpstr>Calibri</vt:lpstr>
      <vt:lpstr>Calibri Light</vt:lpstr>
      <vt:lpstr>Gotham-Medium</vt:lpstr>
      <vt:lpstr>Tajawal Medium</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مهيتاب الرافعي</cp:lastModifiedBy>
  <cp:revision>181</cp:revision>
  <dcterms:created xsi:type="dcterms:W3CDTF">2021-08-03T13:03:26Z</dcterms:created>
  <dcterms:modified xsi:type="dcterms:W3CDTF">2025-08-03T11:39:07Z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