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3"/>
  </p:notesMasterIdLst>
  <p:sldIdLst>
    <p:sldId id="480" r:id="rId5"/>
    <p:sldId id="560" r:id="rId6"/>
    <p:sldId id="568" r:id="rId7"/>
    <p:sldId id="616" r:id="rId8"/>
    <p:sldId id="694" r:id="rId9"/>
    <p:sldId id="764" r:id="rId10"/>
    <p:sldId id="765" r:id="rId11"/>
    <p:sldId id="766" r:id="rId12"/>
    <p:sldId id="767" r:id="rId13"/>
    <p:sldId id="768" r:id="rId14"/>
    <p:sldId id="769" r:id="rId15"/>
    <p:sldId id="770" r:id="rId16"/>
    <p:sldId id="771" r:id="rId17"/>
    <p:sldId id="772" r:id="rId18"/>
    <p:sldId id="773" r:id="rId19"/>
    <p:sldId id="774" r:id="rId20"/>
    <p:sldId id="775" r:id="rId21"/>
    <p:sldId id="776" r:id="rId22"/>
    <p:sldId id="777" r:id="rId23"/>
    <p:sldId id="778" r:id="rId24"/>
    <p:sldId id="779" r:id="rId25"/>
    <p:sldId id="781" r:id="rId26"/>
    <p:sldId id="780" r:id="rId27"/>
    <p:sldId id="782" r:id="rId28"/>
    <p:sldId id="783" r:id="rId29"/>
    <p:sldId id="784" r:id="rId30"/>
    <p:sldId id="785" r:id="rId31"/>
    <p:sldId id="786" r:id="rId32"/>
    <p:sldId id="787" r:id="rId33"/>
    <p:sldId id="788" r:id="rId34"/>
    <p:sldId id="789" r:id="rId35"/>
    <p:sldId id="790" r:id="rId36"/>
    <p:sldId id="791" r:id="rId37"/>
    <p:sldId id="792" r:id="rId38"/>
    <p:sldId id="793" r:id="rId39"/>
    <p:sldId id="795" r:id="rId40"/>
    <p:sldId id="794" r:id="rId41"/>
    <p:sldId id="796" r:id="rId42"/>
    <p:sldId id="797" r:id="rId43"/>
    <p:sldId id="798" r:id="rId44"/>
    <p:sldId id="799" r:id="rId45"/>
    <p:sldId id="800" r:id="rId46"/>
    <p:sldId id="801" r:id="rId47"/>
    <p:sldId id="802" r:id="rId48"/>
    <p:sldId id="803" r:id="rId49"/>
    <p:sldId id="804" r:id="rId50"/>
    <p:sldId id="805" r:id="rId51"/>
    <p:sldId id="349" r:id="rId52"/>
  </p:sldIdLst>
  <p:sldSz cx="12192000" cy="6858000"/>
  <p:notesSz cx="6858000" cy="9144000"/>
  <p:embeddedFontLst>
    <p:embeddedFont>
      <p:font typeface="Alexandria" pitchFamily="2" charset="-78"/>
      <p:regular r:id="rId54"/>
      <p:bold r:id="rId55"/>
    </p:embeddedFont>
    <p:embeddedFont>
      <p:font typeface="Alexandria Light" pitchFamily="2" charset="-78"/>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8"/>
            <p14:sldId id="616"/>
            <p14:sldId id="694"/>
            <p14:sldId id="764"/>
            <p14:sldId id="765"/>
            <p14:sldId id="766"/>
            <p14:sldId id="767"/>
            <p14:sldId id="768"/>
            <p14:sldId id="769"/>
            <p14:sldId id="770"/>
            <p14:sldId id="771"/>
            <p14:sldId id="772"/>
            <p14:sldId id="773"/>
            <p14:sldId id="774"/>
            <p14:sldId id="775"/>
            <p14:sldId id="776"/>
            <p14:sldId id="777"/>
            <p14:sldId id="778"/>
            <p14:sldId id="779"/>
            <p14:sldId id="781"/>
            <p14:sldId id="780"/>
            <p14:sldId id="782"/>
            <p14:sldId id="783"/>
            <p14:sldId id="784"/>
            <p14:sldId id="785"/>
            <p14:sldId id="786"/>
            <p14:sldId id="787"/>
            <p14:sldId id="788"/>
            <p14:sldId id="789"/>
            <p14:sldId id="790"/>
            <p14:sldId id="791"/>
            <p14:sldId id="792"/>
            <p14:sldId id="793"/>
            <p14:sldId id="795"/>
            <p14:sldId id="794"/>
            <p14:sldId id="796"/>
            <p14:sldId id="797"/>
            <p14:sldId id="798"/>
            <p14:sldId id="799"/>
            <p14:sldId id="800"/>
            <p14:sldId id="801"/>
            <p14:sldId id="802"/>
            <p14:sldId id="803"/>
            <p14:sldId id="804"/>
            <p14:sldId id="8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6B99F-4E07-4452-D806-DA610D0C3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7C53E1-84B3-A191-24E7-275B2D87C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A897AA-FE52-2A56-53CA-C0EEAB57B9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23540A-0FA9-9FE4-48BC-7D2068110386}"/>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57323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8BDF7-3992-F9F9-25EF-64EB72578E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2B2E2-7A15-2092-0B33-08F892B9FC3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35F60E-1EA4-18C6-E53B-35A83EC5A2B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11A4F4-B4E4-D992-91A9-98DAA944C5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7AABF77D-C7FA-CC77-E95D-DEC99BD3D14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7</a:t>
            </a:r>
            <a:r>
              <a:rPr lang="en-US" sz="2400" dirty="0">
                <a:latin typeface="Alexandria" pitchFamily="2" charset="-78"/>
                <a:ea typeface="Times New Roman" panose="02020603050405020304" pitchFamily="18" charset="0"/>
                <a:cs typeface="Alexandria" pitchFamily="2" charset="-78"/>
              </a:rPr>
              <a:t>: Using Project Communication Tools</a:t>
            </a:r>
          </a:p>
        </p:txBody>
      </p:sp>
      <p:sp>
        <p:nvSpPr>
          <p:cNvPr id="3" name="Rectangle: Rounded Corners 2">
            <a:extLst>
              <a:ext uri="{FF2B5EF4-FFF2-40B4-BE49-F238E27FC236}">
                <a16:creationId xmlns:a16="http://schemas.microsoft.com/office/drawing/2014/main" id="{08E3DF19-B9D2-100B-5850-46B59EF35052}"/>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695BFEF-3EE7-4C40-BE68-05623B8F696F}"/>
              </a:ext>
            </a:extLst>
          </p:cNvPr>
          <p:cNvSpPr/>
          <p:nvPr/>
        </p:nvSpPr>
        <p:spPr>
          <a:xfrm>
            <a:off x="461462" y="1814958"/>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what goes into choosing the right communication tools for your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the purpose and benefits of different project communication tools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being knowledgeable about whatever communication tools you use for your project.</a:t>
            </a:r>
          </a:p>
        </p:txBody>
      </p:sp>
      <p:pic>
        <p:nvPicPr>
          <p:cNvPr id="2" name="Picture 2" descr="Communication Tools Images - Free Download on Freepik">
            <a:extLst>
              <a:ext uri="{FF2B5EF4-FFF2-40B4-BE49-F238E27FC236}">
                <a16:creationId xmlns:a16="http://schemas.microsoft.com/office/drawing/2014/main" id="{AA032202-DEF9-B1A7-74F6-4FAEEDEFCC7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84"/>
          <a:stretch/>
        </p:blipFill>
        <p:spPr bwMode="auto">
          <a:xfrm>
            <a:off x="6750526" y="1849120"/>
            <a:ext cx="5000332" cy="4746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6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sp>
        <p:nvSpPr>
          <p:cNvPr id="8" name="TextBox 7">
            <a:extLst>
              <a:ext uri="{FF2B5EF4-FFF2-40B4-BE49-F238E27FC236}">
                <a16:creationId xmlns:a16="http://schemas.microsoft.com/office/drawing/2014/main" id="{134AECE0-D97D-14F6-759D-C71A67A14305}"/>
              </a:ext>
            </a:extLst>
          </p:cNvPr>
          <p:cNvSpPr txBox="1"/>
          <p:nvPr/>
        </p:nvSpPr>
        <p:spPr>
          <a:xfrm>
            <a:off x="180431" y="5635896"/>
            <a:ext cx="11767729"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The more elaborate our means of communication, the less we communicate.</a:t>
            </a:r>
          </a:p>
          <a:p>
            <a:pPr algn="ctr">
              <a:lnSpc>
                <a:spcPct val="150000"/>
              </a:lnSpc>
            </a:pPr>
            <a:r>
              <a:rPr lang="en-US" sz="2400" b="1" i="1" dirty="0">
                <a:solidFill>
                  <a:schemeClr val="accent6">
                    <a:lumMod val="75000"/>
                  </a:schemeClr>
                </a:solidFill>
              </a:rPr>
              <a:t>—Joseph Priestley, </a:t>
            </a:r>
            <a:r>
              <a:rPr lang="ar-SA" sz="2400" b="1" i="1" dirty="0">
                <a:solidFill>
                  <a:schemeClr val="accent6">
                    <a:lumMod val="75000"/>
                  </a:schemeClr>
                </a:solidFill>
              </a:rPr>
              <a:t>18th-century</a:t>
            </a:r>
            <a:r>
              <a:rPr lang="en-US" sz="2400" b="1" i="1" dirty="0">
                <a:solidFill>
                  <a:schemeClr val="accent6">
                    <a:lumMod val="75000"/>
                  </a:schemeClr>
                </a:solidFill>
              </a:rPr>
              <a:t> theologian, philosopher, chemist, grammarian, teacher</a:t>
            </a:r>
          </a:p>
        </p:txBody>
      </p:sp>
      <p:pic>
        <p:nvPicPr>
          <p:cNvPr id="6" name="Picture 5">
            <a:extLst>
              <a:ext uri="{FF2B5EF4-FFF2-40B4-BE49-F238E27FC236}">
                <a16:creationId xmlns:a16="http://schemas.microsoft.com/office/drawing/2014/main" id="{79CCD4E3-3691-428A-C265-91F64A771EDD}"/>
              </a:ext>
            </a:extLst>
          </p:cNvPr>
          <p:cNvPicPr>
            <a:picLocks noChangeAspect="1"/>
          </p:cNvPicPr>
          <p:nvPr/>
        </p:nvPicPr>
        <p:blipFill>
          <a:blip r:embed="rId3"/>
          <a:stretch>
            <a:fillRect/>
          </a:stretch>
        </p:blipFill>
        <p:spPr>
          <a:xfrm>
            <a:off x="2601738" y="1390461"/>
            <a:ext cx="6827397" cy="4300373"/>
          </a:xfrm>
          <a:prstGeom prst="rect">
            <a:avLst/>
          </a:prstGeom>
          <a:ln>
            <a:noFill/>
          </a:ln>
          <a:effectLst>
            <a:softEdge rad="112500"/>
          </a:effec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3AC9-74CF-4196-664B-E9CE3D53D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62079-53A7-8855-F35E-F49A47136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17C8DE-971F-F269-5365-799C71DEF4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27476B-3C5A-6E58-715D-212CC38F816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sp>
        <p:nvSpPr>
          <p:cNvPr id="3" name="Rectangle: Rounded Corners 2">
            <a:extLst>
              <a:ext uri="{FF2B5EF4-FFF2-40B4-BE49-F238E27FC236}">
                <a16:creationId xmlns:a16="http://schemas.microsoft.com/office/drawing/2014/main" id="{BB13E3FD-EFEA-B589-276C-38CB58316D1B}"/>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4736B-791D-370D-BEF0-A6C374CE64C0}"/>
              </a:ext>
            </a:extLst>
          </p:cNvPr>
          <p:cNvSpPr/>
          <p:nvPr/>
        </p:nvSpPr>
        <p:spPr>
          <a:xfrm>
            <a:off x="599767" y="2024001"/>
            <a:ext cx="6613833"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Our emphasis in this section is on the process and importance of choosing the right tool, rather than focusing on specific, brand-name products or services.</a:t>
            </a:r>
            <a:endParaRPr lang="tr-TR" dirty="0">
              <a:latin typeface="Alexandria Light" pitchFamily="2" charset="-78"/>
              <a:cs typeface="Alexandria Light"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concept starts with </a:t>
            </a:r>
            <a:r>
              <a:rPr lang="en-US" b="1" dirty="0">
                <a:solidFill>
                  <a:srgbClr val="FF0000"/>
                </a:solidFill>
                <a:latin typeface="Alexandria Light" pitchFamily="2" charset="-78"/>
                <a:cs typeface="Alexandria Light" pitchFamily="2" charset="-78"/>
              </a:rPr>
              <a:t>WHY</a:t>
            </a:r>
            <a:r>
              <a:rPr lang="en-US" dirty="0">
                <a:latin typeface="Alexandria Light" pitchFamily="2" charset="-78"/>
                <a:cs typeface="Alexandria Light" pitchFamily="2" charset="-78"/>
              </a:rPr>
              <a:t>, then looks at </a:t>
            </a:r>
            <a:r>
              <a:rPr lang="en-US" b="1" dirty="0">
                <a:solidFill>
                  <a:srgbClr val="FF0000"/>
                </a:solidFill>
                <a:latin typeface="Alexandria Light" pitchFamily="2" charset="-78"/>
                <a:cs typeface="Alexandria Light" pitchFamily="2" charset="-78"/>
              </a:rPr>
              <a:t>HOW</a:t>
            </a:r>
            <a:r>
              <a:rPr lang="en-US" dirty="0">
                <a:latin typeface="Alexandria Light" pitchFamily="2" charset="-78"/>
                <a:cs typeface="Alexandria Light" pitchFamily="2" charset="-78"/>
              </a:rPr>
              <a:t>, and then answers</a:t>
            </a:r>
            <a:r>
              <a:rPr lang="en-US" b="1" dirty="0">
                <a:solidFill>
                  <a:srgbClr val="FF0000"/>
                </a:solidFill>
                <a:latin typeface="Alexandria Light" pitchFamily="2" charset="-78"/>
                <a:cs typeface="Alexandria Light" pitchFamily="2" charset="-78"/>
              </a:rPr>
              <a:t> WHAT.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Sinek describes the approach to organizational success, but we can use the same approach when selecting project communication tools</a:t>
            </a:r>
          </a:p>
        </p:txBody>
      </p:sp>
      <p:sp>
        <p:nvSpPr>
          <p:cNvPr id="4" name="Rectangle: Rounded Corners 3">
            <a:extLst>
              <a:ext uri="{FF2B5EF4-FFF2-40B4-BE49-F238E27FC236}">
                <a16:creationId xmlns:a16="http://schemas.microsoft.com/office/drawing/2014/main" id="{C4CDB19F-1C3B-036D-6D12-B5C56C865C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8553049-E8A3-1404-0C8F-43BC11EDB77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44A0633F-379B-3B68-CB47-8C3548899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2" descr="Unit 21: Selecting Appropriate Channels – Communication@Work">
            <a:extLst>
              <a:ext uri="{FF2B5EF4-FFF2-40B4-BE49-F238E27FC236}">
                <a16:creationId xmlns:a16="http://schemas.microsoft.com/office/drawing/2014/main" id="{FC8E4358-9328-BBD2-B972-9C5C415E7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5142" y="2112684"/>
            <a:ext cx="4896858" cy="4328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E66B3-DE63-8A0A-E696-9F54C5E426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2F93D7-E734-39A9-3FD1-A403E9E457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730E35-9B63-934C-79C4-8EF048BDB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BEECBE-1F14-CAD1-B8D6-7397522B73E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A672949E-ADD0-3C06-1CC9-CC6437A6708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4885ADD-E415-056C-8B5B-7AFED06DE375}"/>
              </a:ext>
            </a:extLst>
          </p:cNvPr>
          <p:cNvSpPr/>
          <p:nvPr/>
        </p:nvSpPr>
        <p:spPr>
          <a:xfrm>
            <a:off x="599767" y="1935136"/>
            <a:ext cx="10520517" cy="4627485"/>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Approaches for selecting project communication tools: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200000"/>
              </a:lnSpc>
              <a:buFont typeface="+mj-lt"/>
              <a:buAutoNum type="arabicPeriod"/>
            </a:pPr>
            <a:r>
              <a:rPr lang="en-US" sz="2000" b="1" dirty="0">
                <a:solidFill>
                  <a:srgbClr val="FF0000"/>
                </a:solidFill>
                <a:latin typeface="Alexandria" pitchFamily="2" charset="-78"/>
                <a:cs typeface="Alexandria" pitchFamily="2" charset="-78"/>
              </a:rPr>
              <a:t>WHY</a:t>
            </a:r>
            <a:r>
              <a:rPr lang="en-US" dirty="0">
                <a:latin typeface="Alexandria Light" pitchFamily="2" charset="-78"/>
                <a:cs typeface="Alexandria Light" pitchFamily="2" charset="-78"/>
              </a:rPr>
              <a:t>—the reason or purpose. Why are we addressing this communication problem? Why is this an issue? Why is this important?</a:t>
            </a:r>
          </a:p>
          <a:p>
            <a:pPr marL="342900" indent="-342900" algn="just">
              <a:lnSpc>
                <a:spcPct val="200000"/>
              </a:lnSpc>
              <a:buFont typeface="+mj-lt"/>
              <a:buAutoNum type="arabicPeriod"/>
            </a:pPr>
            <a:r>
              <a:rPr lang="en-US" sz="2000" b="1" dirty="0">
                <a:solidFill>
                  <a:srgbClr val="FF0000"/>
                </a:solidFill>
                <a:latin typeface="Alexandria" pitchFamily="2" charset="-78"/>
                <a:cs typeface="Alexandria" pitchFamily="2" charset="-78"/>
              </a:rPr>
              <a:t>HOW</a:t>
            </a:r>
            <a:r>
              <a:rPr lang="en-US" dirty="0">
                <a:latin typeface="Alexandria Light" pitchFamily="2" charset="-78"/>
                <a:cs typeface="Alexandria Light" pitchFamily="2" charset="-78"/>
              </a:rPr>
              <a:t>—differentiating factors. How do the different features, capabilities, or uses address our project communication needs? How will this tool solve a need or enhance our project communication abilities?</a:t>
            </a:r>
          </a:p>
          <a:p>
            <a:pPr marL="342900" indent="-342900" algn="just">
              <a:lnSpc>
                <a:spcPct val="200000"/>
              </a:lnSpc>
              <a:buFont typeface="+mj-lt"/>
              <a:buAutoNum type="arabicPeriod"/>
            </a:pPr>
            <a:r>
              <a:rPr lang="en-US" sz="2000" b="1" dirty="0">
                <a:solidFill>
                  <a:srgbClr val="FF0000"/>
                </a:solidFill>
                <a:latin typeface="Alexandria" pitchFamily="2" charset="-78"/>
                <a:cs typeface="Alexandria" pitchFamily="2" charset="-78"/>
              </a:rPr>
              <a:t>WHAT</a:t>
            </a:r>
            <a:r>
              <a:rPr lang="en-US" dirty="0">
                <a:latin typeface="Alexandria Light" pitchFamily="2" charset="-78"/>
                <a:cs typeface="Alexandria Light" pitchFamily="2" charset="-78"/>
              </a:rPr>
              <a:t>—the product or mechanism. What project communication tool is the best solution? What result or change in our project communications do we expect to see?</a:t>
            </a:r>
          </a:p>
        </p:txBody>
      </p:sp>
      <p:sp>
        <p:nvSpPr>
          <p:cNvPr id="4" name="Rectangle: Rounded Corners 3">
            <a:extLst>
              <a:ext uri="{FF2B5EF4-FFF2-40B4-BE49-F238E27FC236}">
                <a16:creationId xmlns:a16="http://schemas.microsoft.com/office/drawing/2014/main" id="{A4F3CF3A-AF9F-0951-5029-3E0D2A8E90A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A6AB54B-93BC-DA5B-8265-E9CD7DA7FE1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67C1E4B6-10EC-20D7-E0CA-9B79A6E7B15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9920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38F13-D966-F0BF-B0C0-99F549CF2A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027A8-8C3F-2AFC-1A61-E408DC6193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81926E-42E3-1739-5499-7D35369416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10CFF75-D739-7F81-6DD3-A91DB0404CD3}"/>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18FC284C-2850-72FE-0BF8-571E5CF458E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02EE7C3-4F5A-4794-1C16-ACD8E6DCC1F8}"/>
              </a:ext>
            </a:extLst>
          </p:cNvPr>
          <p:cNvSpPr/>
          <p:nvPr/>
        </p:nvSpPr>
        <p:spPr>
          <a:xfrm>
            <a:off x="599767" y="1935136"/>
            <a:ext cx="10520517" cy="4338945"/>
          </a:xfrm>
          <a:prstGeom prst="rect">
            <a:avLst/>
          </a:prstGeom>
        </p:spPr>
        <p:txBody>
          <a:bodyPr wrap="square">
            <a:spAutoFit/>
          </a:bodyPr>
          <a:lstStyle/>
          <a:p>
            <a:pPr marL="457200" indent="-457200" algn="just">
              <a:lnSpc>
                <a:spcPct val="150000"/>
              </a:lnSpc>
              <a:buFont typeface="+mj-lt"/>
              <a:buAutoNum type="arabicPeriod"/>
            </a:pPr>
            <a:r>
              <a:rPr lang="en-US" sz="2400" b="1" dirty="0">
                <a:solidFill>
                  <a:srgbClr val="FF0000"/>
                </a:solidFill>
                <a:latin typeface="Alexandria" pitchFamily="2" charset="-78"/>
                <a:cs typeface="Alexandria" pitchFamily="2" charset="-78"/>
              </a:rPr>
              <a:t>The Why </a:t>
            </a:r>
            <a:endParaRPr lang="tr-TR" sz="2400" b="1" dirty="0">
              <a:solidFill>
                <a:srgbClr val="FF0000"/>
              </a:solidFill>
              <a:latin typeface="Alexandria" pitchFamily="2" charset="-78"/>
              <a:cs typeface="Alexandria"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Usually, we start with the tool (</a:t>
            </a:r>
            <a:r>
              <a:rPr lang="en-US" b="1" dirty="0">
                <a:solidFill>
                  <a:schemeClr val="accent6">
                    <a:lumMod val="50000"/>
                  </a:schemeClr>
                </a:solidFill>
                <a:latin typeface="Alexandria Light" pitchFamily="2" charset="-78"/>
                <a:cs typeface="Alexandria Light" pitchFamily="2" charset="-78"/>
              </a:rPr>
              <a:t>the what</a:t>
            </a:r>
            <a:r>
              <a:rPr lang="en-US" dirty="0">
                <a:latin typeface="Alexandria Light" pitchFamily="2" charset="-78"/>
                <a:cs typeface="Alexandria Light" pitchFamily="2" charset="-78"/>
              </a:rPr>
              <a:t>) and even look at the features (</a:t>
            </a:r>
            <a:r>
              <a:rPr lang="en-US" b="1" dirty="0">
                <a:solidFill>
                  <a:schemeClr val="accent6">
                    <a:lumMod val="50000"/>
                  </a:schemeClr>
                </a:solidFill>
                <a:latin typeface="Alexandria Light" pitchFamily="2" charset="-78"/>
                <a:cs typeface="Alexandria Light" pitchFamily="2" charset="-78"/>
              </a:rPr>
              <a:t>the</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before we address the need (</a:t>
            </a:r>
            <a:r>
              <a:rPr lang="en-US" b="1" dirty="0">
                <a:solidFill>
                  <a:schemeClr val="accent6">
                    <a:lumMod val="50000"/>
                  </a:schemeClr>
                </a:solidFill>
                <a:latin typeface="Alexandria Light" pitchFamily="2" charset="-78"/>
                <a:cs typeface="Alexandria Light" pitchFamily="2" charset="-78"/>
              </a:rPr>
              <a:t>the</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why</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Suppose we get a new communications tool. We start using it. We then discover it does not meet our communication needs.</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This creates even greater communication problems on the project:</a:t>
            </a:r>
          </a:p>
          <a:p>
            <a:pPr marL="800100" lvl="1" indent="-342900" algn="just">
              <a:lnSpc>
                <a:spcPct val="150000"/>
              </a:lnSpc>
              <a:buFont typeface="Wingdings" panose="05000000000000000000" pitchFamily="2" charset="2"/>
              <a:buChar char="§"/>
            </a:pPr>
            <a:r>
              <a:rPr lang="en-US" dirty="0">
                <a:latin typeface="Alexandria Light" pitchFamily="2" charset="-78"/>
                <a:cs typeface="Alexandria Light" pitchFamily="2" charset="-78"/>
              </a:rPr>
              <a:t>More  misunderstandings, </a:t>
            </a:r>
          </a:p>
          <a:p>
            <a:pPr marL="800100" lvl="1" indent="-342900" algn="just">
              <a:lnSpc>
                <a:spcPct val="150000"/>
              </a:lnSpc>
              <a:buFont typeface="Wingdings" panose="05000000000000000000" pitchFamily="2" charset="2"/>
              <a:buChar char="§"/>
            </a:pPr>
            <a:r>
              <a:rPr lang="en-US" dirty="0">
                <a:latin typeface="Alexandria Light" pitchFamily="2" charset="-78"/>
                <a:cs typeface="Alexandria Light" pitchFamily="2" charset="-78"/>
              </a:rPr>
              <a:t>More frustration, </a:t>
            </a:r>
          </a:p>
          <a:p>
            <a:pPr marL="800100" lvl="1" indent="-342900" algn="just">
              <a:lnSpc>
                <a:spcPct val="150000"/>
              </a:lnSpc>
              <a:buFont typeface="Wingdings" panose="05000000000000000000" pitchFamily="2" charset="2"/>
              <a:buChar char="§"/>
            </a:pPr>
            <a:r>
              <a:rPr lang="en-US" dirty="0">
                <a:latin typeface="Alexandria Light" pitchFamily="2" charset="-78"/>
                <a:cs typeface="Alexandria Light" pitchFamily="2" charset="-78"/>
              </a:rPr>
              <a:t>More waste of time and resources, and </a:t>
            </a:r>
          </a:p>
          <a:p>
            <a:pPr marL="800100" lvl="1" indent="-342900" algn="just">
              <a:lnSpc>
                <a:spcPct val="150000"/>
              </a:lnSpc>
              <a:buFont typeface="Wingdings" panose="05000000000000000000" pitchFamily="2" charset="2"/>
              <a:buChar char="§"/>
            </a:pPr>
            <a:r>
              <a:rPr lang="en-US" dirty="0">
                <a:latin typeface="Alexandria Light" pitchFamily="2" charset="-78"/>
                <a:cs typeface="Alexandria Light" pitchFamily="2" charset="-78"/>
              </a:rPr>
              <a:t>More uncertainty</a:t>
            </a:r>
          </a:p>
        </p:txBody>
      </p:sp>
      <p:sp>
        <p:nvSpPr>
          <p:cNvPr id="4" name="Rectangle: Rounded Corners 3">
            <a:extLst>
              <a:ext uri="{FF2B5EF4-FFF2-40B4-BE49-F238E27FC236}">
                <a16:creationId xmlns:a16="http://schemas.microsoft.com/office/drawing/2014/main" id="{5E0937B0-3B33-9C96-1FE9-B7D39E03D9A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645470-4436-F7F5-2037-1CD48A1ABCF5}"/>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C3EF0EF6-13D1-BF86-56CF-5E33508635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8434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6073-0E63-D7B9-A00A-92D9ACFFDE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845DF0-F27B-F222-681D-CCAA6F63A16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836FB92-70E4-14D6-DCBC-6F7B7DC28E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F096FF-D325-BC54-8B73-EAF0FA78D41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04214E1F-A268-AFB4-1033-19E9B8E3118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AF98801-8C14-9DEB-F569-6E301279CD0A}"/>
              </a:ext>
            </a:extLst>
          </p:cNvPr>
          <p:cNvSpPr/>
          <p:nvPr/>
        </p:nvSpPr>
        <p:spPr>
          <a:xfrm>
            <a:off x="599767" y="1935136"/>
            <a:ext cx="10520517" cy="4073487"/>
          </a:xfrm>
          <a:prstGeom prst="rect">
            <a:avLst/>
          </a:prstGeom>
        </p:spPr>
        <p:txBody>
          <a:bodyPr wrap="square">
            <a:spAutoFit/>
          </a:bodyPr>
          <a:lstStyle/>
          <a:p>
            <a:pPr marL="457200" indent="-457200" algn="just">
              <a:lnSpc>
                <a:spcPct val="200000"/>
              </a:lnSpc>
              <a:buFont typeface="+mj-lt"/>
              <a:buAutoNum type="arabicPeriod"/>
            </a:pPr>
            <a:r>
              <a:rPr lang="en-US" sz="2400" b="1" dirty="0">
                <a:solidFill>
                  <a:srgbClr val="FF0000"/>
                </a:solidFill>
                <a:latin typeface="Alexandria" pitchFamily="2" charset="-78"/>
                <a:cs typeface="Alexandria" pitchFamily="2" charset="-78"/>
              </a:rPr>
              <a:t>The Why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How can we avoid this? By starting with the why! </a:t>
            </a:r>
          </a:p>
          <a:p>
            <a:pPr marL="800100" lvl="1" indent="-342900" algn="just">
              <a:lnSpc>
                <a:spcPct val="200000"/>
              </a:lnSpc>
              <a:buFont typeface="Wingdings" panose="05000000000000000000" pitchFamily="2" charset="2"/>
              <a:buChar char="§"/>
            </a:pPr>
            <a:r>
              <a:rPr lang="en-US" dirty="0">
                <a:latin typeface="Alexandria Light" pitchFamily="2" charset="-78"/>
                <a:cs typeface="Alexandria Light" pitchFamily="2" charset="-78"/>
              </a:rPr>
              <a:t>Why are we addressing this communication need? </a:t>
            </a:r>
          </a:p>
          <a:p>
            <a:pPr marL="800100" lvl="1" indent="-342900" algn="just">
              <a:lnSpc>
                <a:spcPct val="200000"/>
              </a:lnSpc>
              <a:buFont typeface="Wingdings" panose="05000000000000000000" pitchFamily="2" charset="2"/>
              <a:buChar char="§"/>
            </a:pPr>
            <a:r>
              <a:rPr lang="en-US" dirty="0">
                <a:latin typeface="Alexandria Light" pitchFamily="2" charset="-78"/>
                <a:cs typeface="Alexandria Light" pitchFamily="2" charset="-78"/>
              </a:rPr>
              <a:t>Why is this an issue? </a:t>
            </a:r>
          </a:p>
          <a:p>
            <a:pPr marL="800100" lvl="1" indent="-342900" algn="just">
              <a:lnSpc>
                <a:spcPct val="200000"/>
              </a:lnSpc>
              <a:buFont typeface="Wingdings" panose="05000000000000000000" pitchFamily="2" charset="2"/>
              <a:buChar char="§"/>
            </a:pPr>
            <a:r>
              <a:rPr lang="en-US" dirty="0">
                <a:latin typeface="Alexandria Light" pitchFamily="2" charset="-78"/>
                <a:cs typeface="Alexandria Light" pitchFamily="2" charset="-78"/>
              </a:rPr>
              <a:t>Why is this important to the project, team, and stakeholders?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Focus first on the why—the reason or the purpose.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Once these questions are answered, the next steps of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what</a:t>
            </a:r>
            <a:r>
              <a:rPr lang="en-US" dirty="0">
                <a:latin typeface="Alexandria Light" pitchFamily="2" charset="-78"/>
                <a:cs typeface="Alexandria Light" pitchFamily="2" charset="-78"/>
              </a:rPr>
              <a:t> will logically follow</a:t>
            </a:r>
          </a:p>
        </p:txBody>
      </p:sp>
      <p:sp>
        <p:nvSpPr>
          <p:cNvPr id="4" name="Rectangle: Rounded Corners 3">
            <a:extLst>
              <a:ext uri="{FF2B5EF4-FFF2-40B4-BE49-F238E27FC236}">
                <a16:creationId xmlns:a16="http://schemas.microsoft.com/office/drawing/2014/main" id="{34EA259B-F289-96C7-BFEC-8BE735112CF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2DDB50-3604-55C3-9EA6-E9EFF21D1C61}"/>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BB025861-6234-555B-36BB-1F3A0FD79C0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0407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1094-4DE7-57DE-B3EF-1AD236ED05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7418BC-3CD6-0F36-A6E2-0675F2A8C4E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FCC577-C2BF-8E53-D7E6-A329F5BEE2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D49931-9753-2B1B-C6EC-4CC6B1A6186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77EED650-A3BA-6105-2F7F-8FA5EB451DD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8BC5484-F843-4C87-24DC-B177AFE38B33}"/>
              </a:ext>
            </a:extLst>
          </p:cNvPr>
          <p:cNvSpPr/>
          <p:nvPr/>
        </p:nvSpPr>
        <p:spPr>
          <a:xfrm>
            <a:off x="599767" y="1935136"/>
            <a:ext cx="10520517" cy="4073487"/>
          </a:xfrm>
          <a:prstGeom prst="rect">
            <a:avLst/>
          </a:prstGeom>
        </p:spPr>
        <p:txBody>
          <a:bodyPr wrap="square">
            <a:spAutoFit/>
          </a:bodyPr>
          <a:lstStyle/>
          <a:p>
            <a:pPr marL="457200" indent="-457200" algn="just">
              <a:lnSpc>
                <a:spcPct val="200000"/>
              </a:lnSpc>
              <a:buFont typeface="+mj-lt"/>
              <a:buAutoNum type="arabicPeriod" startAt="2"/>
            </a:pPr>
            <a:r>
              <a:rPr lang="en-US" sz="2400" b="1" dirty="0">
                <a:solidFill>
                  <a:srgbClr val="FF0000"/>
                </a:solidFill>
                <a:latin typeface="Alexandria" pitchFamily="2" charset="-78"/>
                <a:cs typeface="Alexandria" pitchFamily="2" charset="-78"/>
              </a:rPr>
              <a:t>The How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Next, establish a list of criteria based on your project needs, organization, team, budget, and other influencing factors.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Researchers recommend focusing “on the criteria that matter” when selecting the right product or tool. These criteria are the how—</a:t>
            </a:r>
            <a:r>
              <a:rPr lang="en-US" b="1" dirty="0">
                <a:solidFill>
                  <a:schemeClr val="accent6">
                    <a:lumMod val="50000"/>
                  </a:schemeClr>
                </a:solidFill>
                <a:latin typeface="Alexandria Light" pitchFamily="2" charset="-78"/>
                <a:cs typeface="Alexandria Light" pitchFamily="2" charset="-78"/>
              </a:rPr>
              <a:t>how the tool can accomplish the why.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Harrin provides a sample criteria list (as shown in Exhibit). This is an excellent place to begin. Take a look at the list and modify it to build your own set of selection criteria.</a:t>
            </a:r>
          </a:p>
        </p:txBody>
      </p:sp>
      <p:sp>
        <p:nvSpPr>
          <p:cNvPr id="4" name="Rectangle: Rounded Corners 3">
            <a:extLst>
              <a:ext uri="{FF2B5EF4-FFF2-40B4-BE49-F238E27FC236}">
                <a16:creationId xmlns:a16="http://schemas.microsoft.com/office/drawing/2014/main" id="{39F019D9-66C3-7EEB-7E54-60544A7A812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0E8A00C-EF63-C890-0AD1-B415A9CACB7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B2BC1D92-CE8C-0261-173A-825460B897F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9489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353FB-0745-694C-E316-6D42B333BB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B1D48D-2E54-7D6D-64B5-DB4D5A13DF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5792C1-92CC-EE3B-EF31-A3A11E5F4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CE5294-E935-95DD-1D8C-E01D504E3103}"/>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4" name="Picture 3">
            <a:extLst>
              <a:ext uri="{FF2B5EF4-FFF2-40B4-BE49-F238E27FC236}">
                <a16:creationId xmlns:a16="http://schemas.microsoft.com/office/drawing/2014/main" id="{CE6EA15E-0A78-06BA-1A42-677DE662DD64}"/>
              </a:ext>
            </a:extLst>
          </p:cNvPr>
          <p:cNvPicPr>
            <a:picLocks noChangeAspect="1"/>
          </p:cNvPicPr>
          <p:nvPr/>
        </p:nvPicPr>
        <p:blipFill>
          <a:blip r:embed="rId3"/>
          <a:stretch>
            <a:fillRect/>
          </a:stretch>
        </p:blipFill>
        <p:spPr>
          <a:xfrm>
            <a:off x="832547" y="1885411"/>
            <a:ext cx="10755043" cy="3895629"/>
          </a:xfrm>
          <a:prstGeom prst="rect">
            <a:avLst/>
          </a:prstGeom>
          <a:ln>
            <a:noFill/>
          </a:ln>
          <a:effectLst>
            <a:softEdge rad="112500"/>
          </a:effectLst>
        </p:spPr>
      </p:pic>
    </p:spTree>
    <p:extLst>
      <p:ext uri="{BB962C8B-B14F-4D97-AF65-F5344CB8AC3E}">
        <p14:creationId xmlns:p14="http://schemas.microsoft.com/office/powerpoint/2010/main" val="3001011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934B1-0668-4B7F-E1F7-C576B15050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7351F8-9C41-6EF5-D1A7-83EFCE14DE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F5EB25-BF86-EDB5-1FCA-E377447E2C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99F09C6-B813-6CA3-B0BC-16770DAECA92}"/>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6" name="Picture 5">
            <a:extLst>
              <a:ext uri="{FF2B5EF4-FFF2-40B4-BE49-F238E27FC236}">
                <a16:creationId xmlns:a16="http://schemas.microsoft.com/office/drawing/2014/main" id="{672E92DD-11BC-A3DE-81D2-5072969CCE98}"/>
              </a:ext>
            </a:extLst>
          </p:cNvPr>
          <p:cNvPicPr>
            <a:picLocks noChangeAspect="1"/>
          </p:cNvPicPr>
          <p:nvPr/>
        </p:nvPicPr>
        <p:blipFill>
          <a:blip r:embed="rId3"/>
          <a:stretch>
            <a:fillRect/>
          </a:stretch>
        </p:blipFill>
        <p:spPr>
          <a:xfrm>
            <a:off x="1198880" y="1719346"/>
            <a:ext cx="9407445" cy="4298618"/>
          </a:xfrm>
          <a:prstGeom prst="rect">
            <a:avLst/>
          </a:prstGeom>
          <a:ln>
            <a:noFill/>
          </a:ln>
          <a:effectLst>
            <a:softEdge rad="112500"/>
          </a:effectLst>
        </p:spPr>
      </p:pic>
    </p:spTree>
    <p:extLst>
      <p:ext uri="{BB962C8B-B14F-4D97-AF65-F5344CB8AC3E}">
        <p14:creationId xmlns:p14="http://schemas.microsoft.com/office/powerpoint/2010/main" val="3743415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E1E35-DA84-9672-2130-C6B15CA4C8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2BF717-57FC-EDCF-9C67-EB863CE5FC2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5E85CD-474B-F78A-9675-A47837DFE6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78B3176-31A4-DFED-B270-14FEDBFFB5B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F4DE6BA8-83BD-AC0C-16B7-1A9DF8350BC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10C42DC-C3DA-3C7D-A1EA-CE95D8BED80D}"/>
              </a:ext>
            </a:extLst>
          </p:cNvPr>
          <p:cNvSpPr/>
          <p:nvPr/>
        </p:nvSpPr>
        <p:spPr>
          <a:xfrm>
            <a:off x="599767" y="1935136"/>
            <a:ext cx="10520517" cy="4627485"/>
          </a:xfrm>
          <a:prstGeom prst="rect">
            <a:avLst/>
          </a:prstGeom>
        </p:spPr>
        <p:txBody>
          <a:bodyPr wrap="square">
            <a:spAutoFit/>
          </a:bodyPr>
          <a:lstStyle/>
          <a:p>
            <a:pPr marL="457200" indent="-457200" algn="just">
              <a:lnSpc>
                <a:spcPct val="200000"/>
              </a:lnSpc>
              <a:buFont typeface="+mj-lt"/>
              <a:buAutoNum type="arabicPeriod" startAt="2"/>
            </a:pPr>
            <a:r>
              <a:rPr lang="en-US" sz="2400" b="1" dirty="0">
                <a:solidFill>
                  <a:srgbClr val="FF0000"/>
                </a:solidFill>
                <a:latin typeface="Alexandria" pitchFamily="2" charset="-78"/>
                <a:cs typeface="Alexandria" pitchFamily="2" charset="-78"/>
              </a:rPr>
              <a:t>The How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Why is this important? A criteria list provides you with a focused roadmap for your selection process so that you don’t get off track with criteria that do not matter.</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evaluating tools, you also need to consider how the communication takes place—is it </a:t>
            </a:r>
            <a:r>
              <a:rPr lang="en-US" b="1" dirty="0">
                <a:solidFill>
                  <a:schemeClr val="accent6">
                    <a:lumMod val="50000"/>
                  </a:schemeClr>
                </a:solidFill>
                <a:latin typeface="Alexandria Light" pitchFamily="2" charset="-78"/>
                <a:cs typeface="Alexandria Light" pitchFamily="2" charset="-78"/>
              </a:rPr>
              <a:t>synchronous</a:t>
            </a:r>
            <a:r>
              <a:rPr lang="en-US" dirty="0">
                <a:latin typeface="Alexandria Light" pitchFamily="2" charset="-78"/>
                <a:cs typeface="Alexandria Light" pitchFamily="2" charset="-78"/>
              </a:rPr>
              <a:t> (</a:t>
            </a:r>
            <a:r>
              <a:rPr lang="en-US" dirty="0">
                <a:solidFill>
                  <a:srgbClr val="FF0000"/>
                </a:solidFill>
                <a:latin typeface="Alexandria Light" pitchFamily="2" charset="-78"/>
                <a:cs typeface="Alexandria Light" pitchFamily="2" charset="-78"/>
              </a:rPr>
              <a:t>meaning real-time or contemporaneous</a:t>
            </a:r>
            <a:r>
              <a:rPr lang="en-US" dirty="0">
                <a:latin typeface="Alexandria Light" pitchFamily="2" charset="-78"/>
                <a:cs typeface="Alexandria Light" pitchFamily="2" charset="-78"/>
              </a:rPr>
              <a:t>) or </a:t>
            </a:r>
            <a:r>
              <a:rPr lang="en-US" b="1" dirty="0">
                <a:solidFill>
                  <a:schemeClr val="accent6">
                    <a:lumMod val="50000"/>
                  </a:schemeClr>
                </a:solidFill>
                <a:latin typeface="Alexandria Light" pitchFamily="2" charset="-78"/>
                <a:cs typeface="Alexandria Light" pitchFamily="2" charset="-78"/>
              </a:rPr>
              <a:t>asynchronous</a:t>
            </a:r>
            <a:r>
              <a:rPr lang="en-US" dirty="0">
                <a:latin typeface="Alexandria Light" pitchFamily="2" charset="-78"/>
                <a:cs typeface="Alexandria Light" pitchFamily="2" charset="-78"/>
              </a:rPr>
              <a:t> (</a:t>
            </a:r>
            <a:r>
              <a:rPr lang="en-US" dirty="0">
                <a:solidFill>
                  <a:srgbClr val="FF0000"/>
                </a:solidFill>
                <a:latin typeface="Alexandria Light" pitchFamily="2" charset="-78"/>
                <a:cs typeface="Alexandria Light" pitchFamily="2" charset="-78"/>
              </a:rPr>
              <a:t>not interactive or not at the same time</a:t>
            </a:r>
            <a:r>
              <a:rPr lang="en-US" dirty="0">
                <a:latin typeface="Alexandria Light" pitchFamily="2" charset="-78"/>
                <a:cs typeface="Alexandria Light" pitchFamily="2" charset="-78"/>
              </a:rPr>
              <a:t>)? A </a:t>
            </a:r>
            <a:r>
              <a:rPr lang="en-US" b="1" dirty="0">
                <a:solidFill>
                  <a:schemeClr val="accent6">
                    <a:lumMod val="50000"/>
                  </a:schemeClr>
                </a:solidFill>
                <a:latin typeface="Alexandria Light" pitchFamily="2" charset="-78"/>
                <a:cs typeface="Alexandria Light" pitchFamily="2" charset="-78"/>
              </a:rPr>
              <a:t>combination</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of</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both</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synchronous</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and</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asynchronous</a:t>
            </a:r>
            <a:r>
              <a:rPr lang="en-US" dirty="0">
                <a:latin typeface="Alexandria Light" pitchFamily="2" charset="-78"/>
                <a:cs typeface="Alexandria Light" pitchFamily="2" charset="-78"/>
              </a:rPr>
              <a:t> communication tools is required for all types of project teams and stakeholders.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Next exhibit provides examples and considerations for both types.</a:t>
            </a:r>
          </a:p>
        </p:txBody>
      </p:sp>
      <p:sp>
        <p:nvSpPr>
          <p:cNvPr id="4" name="Rectangle: Rounded Corners 3">
            <a:extLst>
              <a:ext uri="{FF2B5EF4-FFF2-40B4-BE49-F238E27FC236}">
                <a16:creationId xmlns:a16="http://schemas.microsoft.com/office/drawing/2014/main" id="{18E18FDF-C338-D6CA-C0CB-106C0430B2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25F7ACD-BAAF-FB7E-0EA7-B1F5CB80EA1D}"/>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EA735A21-7B6A-427B-D397-A7DCB602C57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4188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BBAF4-88BB-B48A-58BA-F46592F56C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7B29F0-E453-7FEC-3859-CC14B16896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540275-CD86-FB04-1303-89073AA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DCABC0-80A0-8673-FB70-97DB78280ED4}"/>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4" name="Picture 3">
            <a:extLst>
              <a:ext uri="{FF2B5EF4-FFF2-40B4-BE49-F238E27FC236}">
                <a16:creationId xmlns:a16="http://schemas.microsoft.com/office/drawing/2014/main" id="{02C6FBA1-36E1-6F4A-1796-88C2DEBD96DA}"/>
              </a:ext>
            </a:extLst>
          </p:cNvPr>
          <p:cNvPicPr>
            <a:picLocks noChangeAspect="1"/>
          </p:cNvPicPr>
          <p:nvPr/>
        </p:nvPicPr>
        <p:blipFill>
          <a:blip r:embed="rId3"/>
          <a:stretch>
            <a:fillRect/>
          </a:stretch>
        </p:blipFill>
        <p:spPr>
          <a:xfrm>
            <a:off x="766618" y="1650808"/>
            <a:ext cx="10446585" cy="4374071"/>
          </a:xfrm>
          <a:prstGeom prst="rect">
            <a:avLst/>
          </a:prstGeom>
          <a:ln>
            <a:noFill/>
          </a:ln>
          <a:effectLst>
            <a:softEdge rad="112500"/>
          </a:effectLst>
        </p:spPr>
      </p:pic>
    </p:spTree>
    <p:extLst>
      <p:ext uri="{BB962C8B-B14F-4D97-AF65-F5344CB8AC3E}">
        <p14:creationId xmlns:p14="http://schemas.microsoft.com/office/powerpoint/2010/main" val="2828519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365DC-0D76-B8FB-3554-3A33958777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314FE1-976A-87B7-2126-E0661401863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3BEDD0-105B-33F7-14FE-25B359A62A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B8901B8-9696-51FB-7710-8DF44B1C60CC}"/>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6" name="Picture 5">
            <a:extLst>
              <a:ext uri="{FF2B5EF4-FFF2-40B4-BE49-F238E27FC236}">
                <a16:creationId xmlns:a16="http://schemas.microsoft.com/office/drawing/2014/main" id="{6FD2E379-A74A-C725-B113-4C82C0D477DE}"/>
              </a:ext>
            </a:extLst>
          </p:cNvPr>
          <p:cNvPicPr>
            <a:picLocks noChangeAspect="1"/>
          </p:cNvPicPr>
          <p:nvPr/>
        </p:nvPicPr>
        <p:blipFill>
          <a:blip r:embed="rId3"/>
          <a:stretch>
            <a:fillRect/>
          </a:stretch>
        </p:blipFill>
        <p:spPr>
          <a:xfrm>
            <a:off x="496489" y="1650809"/>
            <a:ext cx="10661471" cy="4068987"/>
          </a:xfrm>
          <a:prstGeom prst="rect">
            <a:avLst/>
          </a:prstGeom>
        </p:spPr>
      </p:pic>
    </p:spTree>
    <p:extLst>
      <p:ext uri="{BB962C8B-B14F-4D97-AF65-F5344CB8AC3E}">
        <p14:creationId xmlns:p14="http://schemas.microsoft.com/office/powerpoint/2010/main" val="2685873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826F0-5EC7-5DBA-3945-2550CEB806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15BE04-5715-E12C-9875-82E70BE29C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33E2EE-515B-93F9-E5DF-30DE76623E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86028A9-43DB-99CD-4F54-952EA98E7932}"/>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4" name="Picture 3">
            <a:extLst>
              <a:ext uri="{FF2B5EF4-FFF2-40B4-BE49-F238E27FC236}">
                <a16:creationId xmlns:a16="http://schemas.microsoft.com/office/drawing/2014/main" id="{6136047E-2AFA-19FA-C1F7-920A1AD59752}"/>
              </a:ext>
            </a:extLst>
          </p:cNvPr>
          <p:cNvPicPr>
            <a:picLocks noChangeAspect="1"/>
          </p:cNvPicPr>
          <p:nvPr/>
        </p:nvPicPr>
        <p:blipFill>
          <a:blip r:embed="rId3"/>
          <a:stretch>
            <a:fillRect/>
          </a:stretch>
        </p:blipFill>
        <p:spPr>
          <a:xfrm>
            <a:off x="1227304" y="1793924"/>
            <a:ext cx="9334949" cy="4058236"/>
          </a:xfrm>
          <a:prstGeom prst="rect">
            <a:avLst/>
          </a:prstGeom>
          <a:ln>
            <a:noFill/>
          </a:ln>
          <a:effectLst>
            <a:softEdge rad="112500"/>
          </a:effectLst>
        </p:spPr>
      </p:pic>
    </p:spTree>
    <p:extLst>
      <p:ext uri="{BB962C8B-B14F-4D97-AF65-F5344CB8AC3E}">
        <p14:creationId xmlns:p14="http://schemas.microsoft.com/office/powerpoint/2010/main" val="29363200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24DAF-EA6A-C938-F5C9-4024D2F54C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F419F0-6BE5-27F8-433F-7C84D283572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3F9196-F74A-BC77-2886-BB4FB713E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CB1C42-0ED8-9F96-28F3-236B2BE4979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17E26E42-C81F-F6C3-067D-8C5923251ED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47ABF40-B35B-4FC8-9888-20BCCC0CE9E1}"/>
              </a:ext>
            </a:extLst>
          </p:cNvPr>
          <p:cNvSpPr/>
          <p:nvPr/>
        </p:nvSpPr>
        <p:spPr>
          <a:xfrm>
            <a:off x="599767" y="1935136"/>
            <a:ext cx="10520517" cy="4627485"/>
          </a:xfrm>
          <a:prstGeom prst="rect">
            <a:avLst/>
          </a:prstGeom>
        </p:spPr>
        <p:txBody>
          <a:bodyPr wrap="square">
            <a:spAutoFit/>
          </a:bodyPr>
          <a:lstStyle/>
          <a:p>
            <a:pPr marL="457200" indent="-457200" algn="just">
              <a:lnSpc>
                <a:spcPct val="200000"/>
              </a:lnSpc>
              <a:buFont typeface="+mj-lt"/>
              <a:buAutoNum type="arabicPeriod" startAt="2"/>
            </a:pPr>
            <a:r>
              <a:rPr lang="en-US" sz="2400" b="1" dirty="0">
                <a:solidFill>
                  <a:srgbClr val="FF0000"/>
                </a:solidFill>
                <a:latin typeface="Alexandria" pitchFamily="2" charset="-78"/>
                <a:cs typeface="Alexandria" pitchFamily="2" charset="-78"/>
              </a:rPr>
              <a:t>The How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Once you have established your criteria list and have considered the need for synchronous and asynchronous communications, the next step is to prioritize the criteria in order of importance.</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Categorize the features into three groups:</a:t>
            </a:r>
          </a:p>
          <a:p>
            <a:pPr marL="800100" lvl="1" indent="-342900" algn="just">
              <a:lnSpc>
                <a:spcPct val="200000"/>
              </a:lnSpc>
              <a:buFont typeface="Wingdings" panose="05000000000000000000" pitchFamily="2" charset="2"/>
              <a:buChar char="§"/>
            </a:pPr>
            <a:r>
              <a:rPr lang="en-US" b="1" dirty="0">
                <a:solidFill>
                  <a:schemeClr val="accent6">
                    <a:lumMod val="50000"/>
                  </a:schemeClr>
                </a:solidFill>
                <a:latin typeface="Alexandria Light" pitchFamily="2" charset="-78"/>
                <a:cs typeface="Alexandria Light" pitchFamily="2" charset="-78"/>
              </a:rPr>
              <a:t>Group 1: </a:t>
            </a:r>
            <a:r>
              <a:rPr lang="en-US" dirty="0">
                <a:latin typeface="Alexandria Light" pitchFamily="2" charset="-78"/>
                <a:cs typeface="Alexandria Light" pitchFamily="2" charset="-78"/>
              </a:rPr>
              <a:t>Criteria you must have.</a:t>
            </a:r>
          </a:p>
          <a:p>
            <a:pPr marL="800100" lvl="1" indent="-342900" algn="just">
              <a:lnSpc>
                <a:spcPct val="200000"/>
              </a:lnSpc>
              <a:buFont typeface="Wingdings" panose="05000000000000000000" pitchFamily="2" charset="2"/>
              <a:buChar char="§"/>
            </a:pPr>
            <a:r>
              <a:rPr lang="en-US" b="1" dirty="0">
                <a:solidFill>
                  <a:schemeClr val="accent6">
                    <a:lumMod val="50000"/>
                  </a:schemeClr>
                </a:solidFill>
                <a:latin typeface="Alexandria Light" pitchFamily="2" charset="-78"/>
                <a:cs typeface="Alexandria Light" pitchFamily="2" charset="-78"/>
              </a:rPr>
              <a:t>Group 2</a:t>
            </a:r>
            <a:r>
              <a:rPr lang="en-US" dirty="0">
                <a:latin typeface="Alexandria Light" pitchFamily="2" charset="-78"/>
                <a:cs typeface="Alexandria Light" pitchFamily="2" charset="-78"/>
              </a:rPr>
              <a:t>: Criteria you would like to have.</a:t>
            </a:r>
          </a:p>
          <a:p>
            <a:pPr marL="800100" lvl="1" indent="-342900" algn="just">
              <a:lnSpc>
                <a:spcPct val="200000"/>
              </a:lnSpc>
              <a:buFont typeface="Wingdings" panose="05000000000000000000" pitchFamily="2" charset="2"/>
              <a:buChar char="§"/>
            </a:pPr>
            <a:r>
              <a:rPr lang="en-US" b="1" dirty="0">
                <a:solidFill>
                  <a:schemeClr val="accent6">
                    <a:lumMod val="50000"/>
                  </a:schemeClr>
                </a:solidFill>
                <a:latin typeface="Alexandria Light" pitchFamily="2" charset="-78"/>
                <a:cs typeface="Alexandria Light" pitchFamily="2" charset="-78"/>
              </a:rPr>
              <a:t>Group 3</a:t>
            </a:r>
            <a:r>
              <a:rPr lang="en-US" dirty="0">
                <a:latin typeface="Alexandria Light" pitchFamily="2" charset="-78"/>
                <a:cs typeface="Alexandria Light" pitchFamily="2" charset="-78"/>
              </a:rPr>
              <a:t>: Criteria you don’t need.</a:t>
            </a:r>
          </a:p>
        </p:txBody>
      </p:sp>
      <p:sp>
        <p:nvSpPr>
          <p:cNvPr id="4" name="Rectangle: Rounded Corners 3">
            <a:extLst>
              <a:ext uri="{FF2B5EF4-FFF2-40B4-BE49-F238E27FC236}">
                <a16:creationId xmlns:a16="http://schemas.microsoft.com/office/drawing/2014/main" id="{4E74BFB6-3FDB-FAAB-4393-0EF635DBA99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6DEC5E4-F982-DF57-AD87-3D7DE3494FC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C8ECB972-4AF4-0530-F177-1C175909B88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6875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D88FB-8FAA-206B-826C-EC678E0F3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B43C64-DCA8-D041-1D86-43C1D6CEB6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383E67-E23F-1BDD-E70D-D73DB29E4E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133AE4E-38CE-1AEB-520C-58B8440525A8}"/>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6" name="Picture 5">
            <a:extLst>
              <a:ext uri="{FF2B5EF4-FFF2-40B4-BE49-F238E27FC236}">
                <a16:creationId xmlns:a16="http://schemas.microsoft.com/office/drawing/2014/main" id="{3F61E5F0-C078-E043-779E-895CFC151DDB}"/>
              </a:ext>
            </a:extLst>
          </p:cNvPr>
          <p:cNvPicPr>
            <a:picLocks noChangeAspect="1"/>
          </p:cNvPicPr>
          <p:nvPr/>
        </p:nvPicPr>
        <p:blipFill>
          <a:blip r:embed="rId3"/>
          <a:stretch>
            <a:fillRect/>
          </a:stretch>
        </p:blipFill>
        <p:spPr>
          <a:xfrm>
            <a:off x="950445" y="2066411"/>
            <a:ext cx="10291109" cy="3096753"/>
          </a:xfrm>
          <a:prstGeom prst="rect">
            <a:avLst/>
          </a:prstGeom>
          <a:ln>
            <a:noFill/>
          </a:ln>
          <a:effectLst>
            <a:softEdge rad="112500"/>
          </a:effectLst>
        </p:spPr>
      </p:pic>
    </p:spTree>
    <p:extLst>
      <p:ext uri="{BB962C8B-B14F-4D97-AF65-F5344CB8AC3E}">
        <p14:creationId xmlns:p14="http://schemas.microsoft.com/office/powerpoint/2010/main" val="3689014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CEF53-E263-93C7-916A-8AEDB1621C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2FAC0D-290E-B220-9271-9707A8669D3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694196-C746-4694-7BD9-7F4B5BB17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210369-9E6B-8592-AE89-6C2426FC532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8E7447A8-7140-C212-EB61-2EADF1306EF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32B84B9-B330-69BC-290D-F3693AB3CDAB}"/>
              </a:ext>
            </a:extLst>
          </p:cNvPr>
          <p:cNvSpPr/>
          <p:nvPr/>
        </p:nvSpPr>
        <p:spPr>
          <a:xfrm>
            <a:off x="599767" y="1935136"/>
            <a:ext cx="10520517" cy="3519490"/>
          </a:xfrm>
          <a:prstGeom prst="rect">
            <a:avLst/>
          </a:prstGeom>
        </p:spPr>
        <p:txBody>
          <a:bodyPr wrap="square">
            <a:spAutoFit/>
          </a:bodyPr>
          <a:lstStyle/>
          <a:p>
            <a:pPr marL="457200" indent="-457200" algn="just">
              <a:lnSpc>
                <a:spcPct val="200000"/>
              </a:lnSpc>
              <a:buFont typeface="+mj-lt"/>
              <a:buAutoNum type="arabicPeriod" startAt="2"/>
            </a:pPr>
            <a:r>
              <a:rPr lang="en-US" sz="2400" b="1" dirty="0">
                <a:solidFill>
                  <a:srgbClr val="FF0000"/>
                </a:solidFill>
                <a:latin typeface="Alexandria" pitchFamily="2" charset="-78"/>
                <a:cs typeface="Alexandria" pitchFamily="2" charset="-78"/>
              </a:rPr>
              <a:t>The How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Why categories of criteria are important</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Putting together a criteria list and establishing priorities before looking at the actual communication tools—regardless of the type of tool—will help you throughout the selection process and increase the probability of choosing and </a:t>
            </a:r>
            <a:r>
              <a:rPr lang="en-US" b="1" dirty="0">
                <a:solidFill>
                  <a:schemeClr val="accent6">
                    <a:lumMod val="50000"/>
                  </a:schemeClr>
                </a:solidFill>
                <a:latin typeface="Alexandria Light" pitchFamily="2" charset="-78"/>
                <a:cs typeface="Alexandria Light" pitchFamily="2" charset="-78"/>
              </a:rPr>
              <a:t>using the most effective tools that fit your project needs</a:t>
            </a:r>
            <a:r>
              <a:rPr lang="en-US"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64045200-A041-3E61-A0E2-C712D73997A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09F638-997E-0850-1B3B-798085A6C8A4}"/>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AD50DAB4-2C55-0189-E300-AADFD777218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0517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D9D98-D6E9-9A89-7873-DBA70A8F52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CC4A3A-5D3E-8DA5-3C32-B39397CBDF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1362D5-C27D-5C61-1956-9FA4FF9FA0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6BE134-8D21-E6DE-B93C-F93DA56410A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4B4D8B05-4ABC-44A8-9937-EB39019D0909}"/>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66C8271-28E8-2B11-2288-C6A179886F3C}"/>
              </a:ext>
            </a:extLst>
          </p:cNvPr>
          <p:cNvSpPr/>
          <p:nvPr/>
        </p:nvSpPr>
        <p:spPr>
          <a:xfrm>
            <a:off x="599767" y="1935136"/>
            <a:ext cx="10520517" cy="4073487"/>
          </a:xfrm>
          <a:prstGeom prst="rect">
            <a:avLst/>
          </a:prstGeom>
        </p:spPr>
        <p:txBody>
          <a:bodyPr wrap="square">
            <a:spAutoFit/>
          </a:bodyPr>
          <a:lstStyle/>
          <a:p>
            <a:pPr marL="457200" indent="-457200" algn="just">
              <a:lnSpc>
                <a:spcPct val="200000"/>
              </a:lnSpc>
              <a:buFont typeface="+mj-lt"/>
              <a:buAutoNum type="arabicPeriod" startAt="3"/>
            </a:pPr>
            <a:r>
              <a:rPr lang="en-US" sz="2400" b="1" dirty="0">
                <a:solidFill>
                  <a:srgbClr val="FF0000"/>
                </a:solidFill>
                <a:latin typeface="Alexandria" pitchFamily="2" charset="-78"/>
                <a:cs typeface="Alexandria" pitchFamily="2" charset="-78"/>
              </a:rPr>
              <a:t>The WHAT </a:t>
            </a:r>
            <a:endParaRPr lang="tr-TR" sz="2400" b="1" dirty="0">
              <a:solidFill>
                <a:srgbClr val="FF000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Now that we have looked at the why and the how, it is time to look at the what—the actual project communication tools that you might consider.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goal here is to find and </a:t>
            </a:r>
            <a:r>
              <a:rPr lang="en-US" b="1" dirty="0">
                <a:solidFill>
                  <a:schemeClr val="accent6">
                    <a:lumMod val="50000"/>
                  </a:schemeClr>
                </a:solidFill>
                <a:latin typeface="Alexandria Light" pitchFamily="2" charset="-78"/>
                <a:cs typeface="Alexandria Light" pitchFamily="2" charset="-78"/>
              </a:rPr>
              <a:t>select tools that can accomplish the why while meeting all of the criteria you have established in the how</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next section provides an overview of several types of project communication tools for consideration.</a:t>
            </a:r>
          </a:p>
        </p:txBody>
      </p:sp>
      <p:sp>
        <p:nvSpPr>
          <p:cNvPr id="4" name="Rectangle: Rounded Corners 3">
            <a:extLst>
              <a:ext uri="{FF2B5EF4-FFF2-40B4-BE49-F238E27FC236}">
                <a16:creationId xmlns:a16="http://schemas.microsoft.com/office/drawing/2014/main" id="{B2368B6A-215C-B4D8-DE69-56165C0DD2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AC1ADE4-4B45-9584-F728-B477B92EDB0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Choosing the Right Communication Tool</a:t>
            </a:r>
          </a:p>
        </p:txBody>
      </p:sp>
      <p:sp>
        <p:nvSpPr>
          <p:cNvPr id="7" name="TextBox 6">
            <a:extLst>
              <a:ext uri="{FF2B5EF4-FFF2-40B4-BE49-F238E27FC236}">
                <a16:creationId xmlns:a16="http://schemas.microsoft.com/office/drawing/2014/main" id="{5E6C3C6D-9DFD-2B11-BF0A-5F161E66AB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7853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11B3-1AD5-A85A-9123-16956EF303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4F9A46-EBF4-E8E6-2455-F3BF183290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7473A7-DD67-5FCE-BEA3-8BE6967905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D537CC-E098-4A47-28E9-0B60A630CFD2}"/>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Tools for Projects</a:t>
            </a:r>
          </a:p>
        </p:txBody>
      </p:sp>
      <p:pic>
        <p:nvPicPr>
          <p:cNvPr id="3074" name="Picture 2" descr="What are the best communication channels to support your customers ?">
            <a:extLst>
              <a:ext uri="{FF2B5EF4-FFF2-40B4-BE49-F238E27FC236}">
                <a16:creationId xmlns:a16="http://schemas.microsoft.com/office/drawing/2014/main" id="{C1D70E67-EF48-895A-0A6E-0DB4E349F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6300" y="1531488"/>
            <a:ext cx="7726660" cy="47940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669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D23D8-68D9-30A5-CACF-51D2377A81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F1DBF3-B911-579A-77C1-6B922D9520C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ACCB81-3797-25CE-9031-ED0BBDCDA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8A37289-2B4D-3146-27C7-7EDCBA32B3D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2FC4BBDE-86B9-8C8F-E982-67B7F9BEADF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24CB47C-6574-8C2F-1540-B7ECAAD263BB}"/>
              </a:ext>
            </a:extLst>
          </p:cNvPr>
          <p:cNvSpPr/>
          <p:nvPr/>
        </p:nvSpPr>
        <p:spPr>
          <a:xfrm>
            <a:off x="599767" y="1935136"/>
            <a:ext cx="10520517"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managing projects and working with project teams and stakeholders, you should be using a collection of project communication tools.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Each tool in your collection has its own purpose and benefits. When it comes to project communications, there is no “one size fits all!</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get started, we will look at five general categories of project communication tools</a:t>
            </a:r>
          </a:p>
        </p:txBody>
      </p:sp>
      <p:sp>
        <p:nvSpPr>
          <p:cNvPr id="4" name="Rectangle: Rounded Corners 3">
            <a:extLst>
              <a:ext uri="{FF2B5EF4-FFF2-40B4-BE49-F238E27FC236}">
                <a16:creationId xmlns:a16="http://schemas.microsoft.com/office/drawing/2014/main" id="{C91D328E-A586-6786-3A41-DED34D657F7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BDADE90-98E4-67AB-8B4F-EFEE7F31E86E}"/>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Communication Tools for Projects</a:t>
            </a:r>
          </a:p>
        </p:txBody>
      </p:sp>
      <p:sp>
        <p:nvSpPr>
          <p:cNvPr id="7" name="TextBox 6">
            <a:extLst>
              <a:ext uri="{FF2B5EF4-FFF2-40B4-BE49-F238E27FC236}">
                <a16:creationId xmlns:a16="http://schemas.microsoft.com/office/drawing/2014/main" id="{78BADCE9-B7F1-09F3-4838-38D8F258A65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C75C8031-E409-1B54-F74C-DC2FA70D9ED3}"/>
              </a:ext>
            </a:extLst>
          </p:cNvPr>
          <p:cNvPicPr>
            <a:picLocks noChangeAspect="1"/>
          </p:cNvPicPr>
          <p:nvPr/>
        </p:nvPicPr>
        <p:blipFill>
          <a:blip r:embed="rId3"/>
          <a:stretch>
            <a:fillRect/>
          </a:stretch>
        </p:blipFill>
        <p:spPr>
          <a:xfrm>
            <a:off x="1747520" y="4806519"/>
            <a:ext cx="8478433" cy="1676634"/>
          </a:xfrm>
          <a:prstGeom prst="rect">
            <a:avLst/>
          </a:prstGeom>
        </p:spPr>
      </p:pic>
    </p:spTree>
    <p:extLst>
      <p:ext uri="{BB962C8B-B14F-4D97-AF65-F5344CB8AC3E}">
        <p14:creationId xmlns:p14="http://schemas.microsoft.com/office/powerpoint/2010/main" val="4134901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F4C35-6A89-5EBF-0F6B-4E87059899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000727-19E8-15F2-1D27-B99BB425485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3FC1829-2056-1A80-5A8B-C974BE5DB4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9B19203-34D1-CAA9-F5F0-E73134B51C2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FAEE8CBC-66C8-51E7-A27C-B6CBE32D7EFD}"/>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8FCFEDE-F7FE-F320-2A3C-7274C22B082B}"/>
              </a:ext>
            </a:extLst>
          </p:cNvPr>
          <p:cNvSpPr/>
          <p:nvPr/>
        </p:nvSpPr>
        <p:spPr>
          <a:xfrm>
            <a:off x="599767" y="1935136"/>
            <a:ext cx="10520517" cy="278088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Choosing the most effective technology must be done carefully. This is not a simple process. It is “influenced by the organization’s budget, nature of the team task, and members’ access to various technologies.”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There is </a:t>
            </a:r>
            <a:r>
              <a:rPr lang="en-US" b="1" dirty="0">
                <a:solidFill>
                  <a:schemeClr val="accent6">
                    <a:lumMod val="50000"/>
                  </a:schemeClr>
                </a:solidFill>
                <a:latin typeface="Alexandria Light" pitchFamily="2" charset="-78"/>
                <a:cs typeface="Alexandria Light" pitchFamily="2" charset="-78"/>
              </a:rPr>
              <a:t>urgency</a:t>
            </a:r>
            <a:r>
              <a:rPr lang="en-US" dirty="0">
                <a:latin typeface="Alexandria Light" pitchFamily="2" charset="-78"/>
                <a:cs typeface="Alexandria Light" pitchFamily="2" charset="-78"/>
              </a:rPr>
              <a:t>. There is </a:t>
            </a:r>
            <a:r>
              <a:rPr lang="en-US" b="1" dirty="0">
                <a:solidFill>
                  <a:schemeClr val="accent6">
                    <a:lumMod val="50000"/>
                  </a:schemeClr>
                </a:solidFill>
                <a:latin typeface="Alexandria Light" pitchFamily="2" charset="-78"/>
                <a:cs typeface="Alexandria Light" pitchFamily="2" charset="-78"/>
              </a:rPr>
              <a:t>confidentiality</a:t>
            </a:r>
            <a:r>
              <a:rPr lang="en-US" dirty="0">
                <a:latin typeface="Alexandria Light" pitchFamily="2" charset="-78"/>
                <a:cs typeface="Alexandria Light" pitchFamily="2" charset="-78"/>
              </a:rPr>
              <a:t>. There is </a:t>
            </a:r>
            <a:r>
              <a:rPr lang="en-US" b="1" dirty="0">
                <a:solidFill>
                  <a:schemeClr val="accent6">
                    <a:lumMod val="50000"/>
                  </a:schemeClr>
                </a:solidFill>
                <a:latin typeface="Alexandria Light" pitchFamily="2" charset="-78"/>
                <a:cs typeface="Alexandria Light" pitchFamily="2" charset="-78"/>
              </a:rPr>
              <a:t>availability</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compatibility</a:t>
            </a:r>
            <a:r>
              <a:rPr lang="en-US" dirty="0">
                <a:latin typeface="Alexandria Light" pitchFamily="2" charset="-78"/>
                <a:cs typeface="Alexandria Light" pitchFamily="2" charset="-78"/>
              </a:rPr>
              <a:t>. There is </a:t>
            </a:r>
            <a:r>
              <a:rPr lang="en-US" b="1" dirty="0">
                <a:solidFill>
                  <a:schemeClr val="accent6">
                    <a:lumMod val="50000"/>
                  </a:schemeClr>
                </a:solidFill>
                <a:latin typeface="Alexandria Light" pitchFamily="2" charset="-78"/>
                <a:cs typeface="Alexandria Light" pitchFamily="2" charset="-78"/>
              </a:rPr>
              <a:t>knowledge</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ability</a:t>
            </a:r>
            <a:r>
              <a:rPr lang="en-US" dirty="0">
                <a:latin typeface="Alexandria Light" pitchFamily="2" charset="-78"/>
                <a:cs typeface="Alexandria Light" pitchFamily="2" charset="-78"/>
              </a:rPr>
              <a:t>. The process is not easy.</a:t>
            </a:r>
          </a:p>
        </p:txBody>
      </p:sp>
      <p:sp>
        <p:nvSpPr>
          <p:cNvPr id="4" name="Rectangle: Rounded Corners 3">
            <a:extLst>
              <a:ext uri="{FF2B5EF4-FFF2-40B4-BE49-F238E27FC236}">
                <a16:creationId xmlns:a16="http://schemas.microsoft.com/office/drawing/2014/main" id="{94F56361-FDBF-D411-84E7-EC7165ACC3A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6FF1455-03F8-C2E1-4509-287B6D7AE876}"/>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3594D20D-30D8-2A26-C697-88A9B0E8211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3337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B08B8-4420-C84D-34E0-7FD8313DD3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5D9FF1-2C40-0276-4606-5FF739A045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4013CF-73B0-C394-A809-70702F071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D86A1FC-FB51-3F1D-276B-D661EE272BA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F8FA02FF-082C-DA8D-FA96-04B9CE7AC89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DAE49FB-FA79-A338-9B08-42E6040A57B0}"/>
              </a:ext>
            </a:extLst>
          </p:cNvPr>
          <p:cNvSpPr/>
          <p:nvPr/>
        </p:nvSpPr>
        <p:spPr>
          <a:xfrm>
            <a:off x="599767" y="1935136"/>
            <a:ext cx="10520517" cy="3923446"/>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Collaboration Software </a:t>
            </a:r>
            <a:endParaRPr lang="tr-TR" sz="2400" b="1" dirty="0">
              <a:solidFill>
                <a:srgbClr val="002060"/>
              </a:solidFill>
              <a:latin typeface="Alexandria" pitchFamily="2" charset="-78"/>
              <a:cs typeface="Alexandria"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collaboration software is “many different kinds of apps and services that handle everything from video conference calls to letting two people type on a document at the same time.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a team needs to collaborate, use collaboration software tools that allow for interactive discussions (</a:t>
            </a:r>
            <a:r>
              <a:rPr lang="en-US" dirty="0">
                <a:solidFill>
                  <a:srgbClr val="FF0000"/>
                </a:solidFill>
                <a:latin typeface="Alexandria Light" pitchFamily="2" charset="-78"/>
                <a:cs typeface="Alexandria Light" pitchFamily="2" charset="-78"/>
              </a:rPr>
              <a:t>such as online chat rooms or instant messaging</a:t>
            </a:r>
            <a:r>
              <a:rPr lang="en-US" dirty="0">
                <a:latin typeface="Alexandria Light" pitchFamily="2" charset="-78"/>
                <a:cs typeface="Alexandria Light" pitchFamily="2" charset="-78"/>
              </a:rPr>
              <a:t>) or the ability to jointly work on the same document.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It will increase productivity with people working together, talking, and communicating (synchronous).</a:t>
            </a:r>
          </a:p>
        </p:txBody>
      </p:sp>
      <p:sp>
        <p:nvSpPr>
          <p:cNvPr id="4" name="Rectangle: Rounded Corners 3">
            <a:extLst>
              <a:ext uri="{FF2B5EF4-FFF2-40B4-BE49-F238E27FC236}">
                <a16:creationId xmlns:a16="http://schemas.microsoft.com/office/drawing/2014/main" id="{B7B15779-187A-E56A-8527-A27E4982D76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5A937E-C9F7-EFAB-74FC-C6B191CEF633}"/>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CB313A45-9FBD-97DC-BE3D-AE49A649B28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1416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A3AC8-5CC2-56D9-70D9-2F5714F444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B8FBED-8192-C013-9B2F-E0A66EAEF6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352BD1-D98B-A830-1462-A6D8BA0FD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9819DB-490D-8B9C-FABE-AC6C77AFCEA5}"/>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431C7F32-4FF8-F54F-318A-A7D6735E045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7FA219E-2D84-8BA8-A753-3AD0AA5D4740}"/>
              </a:ext>
            </a:extLst>
          </p:cNvPr>
          <p:cNvSpPr/>
          <p:nvPr/>
        </p:nvSpPr>
        <p:spPr>
          <a:xfrm>
            <a:off x="599767" y="1935136"/>
            <a:ext cx="10520517" cy="4442819"/>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Collaboration Software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information needs to be shared, collaboration websites provide a resource for storing, communicating, and sharing project information (asynchronous).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benefit is that the project team and authorized stakeholders can use the website—at their convenience—to access the most current information on the project.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addition, collaboration tools today are very robust and can be especially useful for teams who are not collocated.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They also cut down significantly on e-mail clutter.</a:t>
            </a:r>
          </a:p>
        </p:txBody>
      </p:sp>
      <p:sp>
        <p:nvSpPr>
          <p:cNvPr id="4" name="Rectangle: Rounded Corners 3">
            <a:extLst>
              <a:ext uri="{FF2B5EF4-FFF2-40B4-BE49-F238E27FC236}">
                <a16:creationId xmlns:a16="http://schemas.microsoft.com/office/drawing/2014/main" id="{34996230-7589-D19B-8539-BF3FFC8DDE4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1FB8BFC-A2A4-687E-7EEC-149FB1D576C2}"/>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49154CF6-A2FC-305D-3B83-8EC0D366B80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0935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7598D-859E-024E-E862-836F418DD1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3363B2-DF00-397E-5187-C5FBB1D36C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233015E-C3F1-A52D-D2CC-64F76BF87E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8435A64-E4EB-7822-0330-7A91598CA5A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CB915ED3-36BD-CB32-3628-CDD9F6E8D37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559B85D-7B5E-7179-4770-2FC66A37F6FA}"/>
              </a:ext>
            </a:extLst>
          </p:cNvPr>
          <p:cNvSpPr/>
          <p:nvPr/>
        </p:nvSpPr>
        <p:spPr>
          <a:xfrm>
            <a:off x="599767" y="1935136"/>
            <a:ext cx="10520517" cy="4442819"/>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Video Conferencing </a:t>
            </a:r>
            <a:endParaRPr lang="tr-TR" sz="2400" b="1" dirty="0">
              <a:solidFill>
                <a:schemeClr val="accent6">
                  <a:lumMod val="50000"/>
                </a:schemeClr>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value of using a video conferencing tool as a communication method is that you can see everyone. Consider it another form of face-to-face meeting. You benefit from verbal communication, as well as seeing the nonverbal communication of gestures, body language, reactions, or level of participation.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Furthermore, you can share a screen to show participants documents, presentations, videos, and other information which can facilitate even greater understanding and collaboration</a:t>
            </a:r>
          </a:p>
        </p:txBody>
      </p:sp>
      <p:sp>
        <p:nvSpPr>
          <p:cNvPr id="4" name="Rectangle: Rounded Corners 3">
            <a:extLst>
              <a:ext uri="{FF2B5EF4-FFF2-40B4-BE49-F238E27FC236}">
                <a16:creationId xmlns:a16="http://schemas.microsoft.com/office/drawing/2014/main" id="{0B34D5A7-906F-BC87-3584-A6CB80C08B2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2E4093-0EAA-0339-B1A5-201B73DE1042}"/>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E72FA7A2-B86D-59C0-8434-CFC6018242C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3529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7B3E9-78B3-5649-7192-E75CA750DA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D3B005-9649-EA10-2170-41696D6DE1E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10E6F5-0D7D-A90A-54E3-8E9D9B126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FD8BF0-4B8A-A5F4-31E9-537393588AC5}"/>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E61E25C5-5101-4F5B-CEBA-6180F0191C2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DC16CBC-8E30-0A50-0574-2372A7FF4863}"/>
              </a:ext>
            </a:extLst>
          </p:cNvPr>
          <p:cNvSpPr/>
          <p:nvPr/>
        </p:nvSpPr>
        <p:spPr>
          <a:xfrm>
            <a:off x="599767" y="1935136"/>
            <a:ext cx="10520517" cy="2780826"/>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Video Conferencing </a:t>
            </a:r>
            <a:endParaRPr lang="tr-TR" sz="2400" b="1" dirty="0">
              <a:solidFill>
                <a:schemeClr val="accent6">
                  <a:lumMod val="50000"/>
                </a:schemeClr>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chat feature within many video conferencing tools provides an added mechanism for asking questions, getting clarification, and engaging online with other participants.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downside of video conferencing is that not everyone has the required bandwidth, or some may have difficulty accessing it or may not know how to use it effectively.</a:t>
            </a:r>
          </a:p>
        </p:txBody>
      </p:sp>
      <p:sp>
        <p:nvSpPr>
          <p:cNvPr id="4" name="Rectangle: Rounded Corners 3">
            <a:extLst>
              <a:ext uri="{FF2B5EF4-FFF2-40B4-BE49-F238E27FC236}">
                <a16:creationId xmlns:a16="http://schemas.microsoft.com/office/drawing/2014/main" id="{284AB4CD-CD24-D384-936F-817EDEB02AB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E44BA50-04AC-156D-A311-284990F3B17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31D8F8C9-35EE-7675-4AFB-A17589F9852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8" name="Picture 4" descr="Work From Home Video Conferencing Setup: A Quick Guide">
            <a:extLst>
              <a:ext uri="{FF2B5EF4-FFF2-40B4-BE49-F238E27FC236}">
                <a16:creationId xmlns:a16="http://schemas.microsoft.com/office/drawing/2014/main" id="{D3A9788C-6266-5AD2-9973-D2A349FA16F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5080" y="4668524"/>
            <a:ext cx="3418840" cy="1789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36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DB1F5-9825-AB6A-86CA-270D6CBA95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CD87C7-81EE-9237-893F-B9A933F7F9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923A5E-B57F-77FD-4131-DBB712FD5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57745F-878A-0298-9690-CC442059C4C6}"/>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67967316-FC5F-22CD-34F3-4193DFE8331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F3A68C4-7F07-9F87-6737-D65FC91E695E}"/>
              </a:ext>
            </a:extLst>
          </p:cNvPr>
          <p:cNvSpPr/>
          <p:nvPr/>
        </p:nvSpPr>
        <p:spPr>
          <a:xfrm>
            <a:off x="599767" y="1935136"/>
            <a:ext cx="10520517" cy="3888821"/>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Teleconferencing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Conducting a phone meeting, or teleconference, among people who are not collocated is another communication tool.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benefit is that it is easier to schedule as it involves less complicated technology than a video conference call.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Many teleconferencing and video conferencing tools also allow the meeting to be recorded so that absent team members can listen to it at a later time.</a:t>
            </a:r>
          </a:p>
        </p:txBody>
      </p:sp>
      <p:sp>
        <p:nvSpPr>
          <p:cNvPr id="4" name="Rectangle: Rounded Corners 3">
            <a:extLst>
              <a:ext uri="{FF2B5EF4-FFF2-40B4-BE49-F238E27FC236}">
                <a16:creationId xmlns:a16="http://schemas.microsoft.com/office/drawing/2014/main" id="{1FB3D166-F884-769A-6A13-3D885E0E23D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8BAEC8E-065E-D353-6DED-25FBA91423D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B9305E29-2A0E-83B3-E4B1-46A01626FF8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4878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F8517-BA96-BCA7-E4D6-A8D8115AD946}"/>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974A368-D3D1-FE54-9218-CD998A114DF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9066B07-CA6D-7B2C-DCFC-73AEC37857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13CF7F4-D3A8-DAB6-2487-5DB9AE14C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B83D328-4513-F591-8576-D1FA2E70C68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8" name="Rectangle 7">
            <a:extLst>
              <a:ext uri="{FF2B5EF4-FFF2-40B4-BE49-F238E27FC236}">
                <a16:creationId xmlns:a16="http://schemas.microsoft.com/office/drawing/2014/main" id="{5837241E-9C84-CB49-44B4-9565A7DF014E}"/>
              </a:ext>
            </a:extLst>
          </p:cNvPr>
          <p:cNvSpPr/>
          <p:nvPr/>
        </p:nvSpPr>
        <p:spPr>
          <a:xfrm>
            <a:off x="599767" y="1935136"/>
            <a:ext cx="10520517" cy="2780826"/>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Teleconferencing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Teleconferencing requires an excellent facilitator to manage the conversation so that participants are not talking all at the same time and the conversation (and agenda topics) keeps moving forward.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downside of these tools is that you can only hear the participants; you cannot see them</a:t>
            </a:r>
          </a:p>
        </p:txBody>
      </p:sp>
      <p:sp>
        <p:nvSpPr>
          <p:cNvPr id="4" name="Rectangle: Rounded Corners 3">
            <a:extLst>
              <a:ext uri="{FF2B5EF4-FFF2-40B4-BE49-F238E27FC236}">
                <a16:creationId xmlns:a16="http://schemas.microsoft.com/office/drawing/2014/main" id="{60C166C1-9229-2EFE-B363-EED0ED607ED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5513BB-F3AB-5ABC-67BC-88E251EE6628}"/>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72DBB01B-07EB-8836-B20B-A2026BE589B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What is Teleconferencing? - LeadsRain">
            <a:extLst>
              <a:ext uri="{FF2B5EF4-FFF2-40B4-BE49-F238E27FC236}">
                <a16:creationId xmlns:a16="http://schemas.microsoft.com/office/drawing/2014/main" id="{0193A0C6-BC44-2083-2C0B-01BE522684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4800" y="4676040"/>
            <a:ext cx="6088380" cy="2181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290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829B1-7A20-C3D7-95FB-4031DCE66A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4458DF-F066-3793-98A4-C5CC4BC168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1717F71-8CD3-EE38-C925-31176F84B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F20514-E976-B121-5963-46AE705785B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967BE56D-3B92-0214-8407-D4AF08855B0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6321DCC-1A39-E469-FF30-28640E5692E1}"/>
              </a:ext>
            </a:extLst>
          </p:cNvPr>
          <p:cNvSpPr/>
          <p:nvPr/>
        </p:nvSpPr>
        <p:spPr>
          <a:xfrm>
            <a:off x="599767" y="1935136"/>
            <a:ext cx="10520517" cy="4442819"/>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E-mail </a:t>
            </a:r>
            <a:endParaRPr lang="tr-TR" sz="2400" b="1" dirty="0">
              <a:solidFill>
                <a:schemeClr val="accent6">
                  <a:lumMod val="50000"/>
                </a:schemeClr>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While e-mail is part of our daily routine, it is considered one-way communication (asynchronous). You send a message. Then you wait. And wait. And wait until you get a response, if any.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E-mail should be used for documenting conversations, not conducting conversations. 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4" name="Rectangle: Rounded Corners 3">
            <a:extLst>
              <a:ext uri="{FF2B5EF4-FFF2-40B4-BE49-F238E27FC236}">
                <a16:creationId xmlns:a16="http://schemas.microsoft.com/office/drawing/2014/main" id="{ABB6CA74-DF4F-48AD-6CEE-97567B4397A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4D11E00-FFB4-6529-D7ED-8EB5B51A6052}"/>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877DBCFF-A462-754F-53C2-42D3EA9AE89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1805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E9843-A89F-513F-8AA0-ED08767D58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16B112-C5DC-52D4-1D79-667F9D79ABC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E26AEA-131F-D042-AC88-ACB3514A0A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4F9742-5E28-ED16-DD46-74DDD0CBDC43}"/>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0A039F24-1B0B-0084-A2E4-5895AE64E1BD}"/>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129E3F0-DF9C-04E0-28A9-7361C96285B5}"/>
              </a:ext>
            </a:extLst>
          </p:cNvPr>
          <p:cNvSpPr/>
          <p:nvPr/>
        </p:nvSpPr>
        <p:spPr>
          <a:xfrm>
            <a:off x="599767" y="1935136"/>
            <a:ext cx="10520517" cy="2226828"/>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E-mail </a:t>
            </a:r>
            <a:endParaRPr lang="tr-TR" sz="2400" b="1" dirty="0">
              <a:solidFill>
                <a:schemeClr val="accent6">
                  <a:lumMod val="50000"/>
                </a:schemeClr>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working on projects, look for tools that enable a two-way dialogue, not one-way.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Remember: Just because you hit the “send” button on an e-mail does not mean that you have actually communicated</a:t>
            </a:r>
          </a:p>
        </p:txBody>
      </p:sp>
      <p:sp>
        <p:nvSpPr>
          <p:cNvPr id="4" name="Rectangle: Rounded Corners 3">
            <a:extLst>
              <a:ext uri="{FF2B5EF4-FFF2-40B4-BE49-F238E27FC236}">
                <a16:creationId xmlns:a16="http://schemas.microsoft.com/office/drawing/2014/main" id="{C05393EC-E633-7158-C969-BFE5FA8BD76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51506ED-ED51-3885-2C4E-CAAC0D5AD6F0}"/>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C9D3C186-EF0D-D4E8-253E-A8085ED0A7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290" name="Picture 2" descr="Best email provider | TechRadar">
            <a:extLst>
              <a:ext uri="{FF2B5EF4-FFF2-40B4-BE49-F238E27FC236}">
                <a16:creationId xmlns:a16="http://schemas.microsoft.com/office/drawing/2014/main" id="{FD5AF8CC-69C3-48D2-E396-9BAE963BF6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4120" y="3951952"/>
            <a:ext cx="4038600" cy="22717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77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4C954-80CE-22AB-3143-B31CAB43EC12}"/>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2669886-021D-F846-43FD-0DB1EABF5C9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A60EA110-4BB1-7BE3-72CD-ED66F04E83D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03BDC5-909D-C6DE-4D5E-689E7C8E0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97D588-6CEB-B141-E48C-DFC46D167CD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8" name="Rectangle 7">
            <a:extLst>
              <a:ext uri="{FF2B5EF4-FFF2-40B4-BE49-F238E27FC236}">
                <a16:creationId xmlns:a16="http://schemas.microsoft.com/office/drawing/2014/main" id="{66A847E5-24B4-8650-45DC-35A02B83FCCD}"/>
              </a:ext>
            </a:extLst>
          </p:cNvPr>
          <p:cNvSpPr/>
          <p:nvPr/>
        </p:nvSpPr>
        <p:spPr>
          <a:xfrm>
            <a:off x="599767" y="1935136"/>
            <a:ext cx="10520517" cy="3888821"/>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Social Media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Using social media tools to communicate in a project is becoming more prevalent. Social media provides an avenue for sharing project information with stakeholders in a public, low-cost, and easily accessible way.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can be beneficial in large projects that affect members of the broader external community as a means to provide them with current information about the project status and how it affects them as it progresses.</a:t>
            </a:r>
          </a:p>
        </p:txBody>
      </p:sp>
      <p:sp>
        <p:nvSpPr>
          <p:cNvPr id="4" name="Rectangle: Rounded Corners 3">
            <a:extLst>
              <a:ext uri="{FF2B5EF4-FFF2-40B4-BE49-F238E27FC236}">
                <a16:creationId xmlns:a16="http://schemas.microsoft.com/office/drawing/2014/main" id="{299A3A4C-9B29-79D3-3D6A-612F4D2B37F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endParaRPr lang="en-US"/>
          </a:p>
        </p:txBody>
      </p:sp>
      <p:sp>
        <p:nvSpPr>
          <p:cNvPr id="6" name="Rectangle 5">
            <a:extLst>
              <a:ext uri="{FF2B5EF4-FFF2-40B4-BE49-F238E27FC236}">
                <a16:creationId xmlns:a16="http://schemas.microsoft.com/office/drawing/2014/main" id="{DEF8E60D-61A5-6D4E-73DF-6667752F812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BDFB18B3-EBEA-EC82-F6C3-C8050186B75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1408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2B4FD-49B7-A3AF-6BE4-EB00552EBEB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41EDB02-36B6-8A4F-7562-F32D7A2560D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F8B5082B-A7EF-5411-0B77-9D0D0B20B5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475202-3ABA-9CF7-6CE6-45F6D05309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473FB4-3CC5-511D-A7FD-C16E782CF75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8" name="Rectangle 7">
            <a:extLst>
              <a:ext uri="{FF2B5EF4-FFF2-40B4-BE49-F238E27FC236}">
                <a16:creationId xmlns:a16="http://schemas.microsoft.com/office/drawing/2014/main" id="{14A5C035-9D4A-E99D-DA37-320B914EDFDA}"/>
              </a:ext>
            </a:extLst>
          </p:cNvPr>
          <p:cNvSpPr/>
          <p:nvPr/>
        </p:nvSpPr>
        <p:spPr>
          <a:xfrm>
            <a:off x="599767" y="1935136"/>
            <a:ext cx="10520517" cy="3334824"/>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Social Media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also provides stakeholders with a means of providing feedback and can be measured</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through engagement metrics available on many social platforms.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4" name="Rectangle: Rounded Corners 3">
            <a:extLst>
              <a:ext uri="{FF2B5EF4-FFF2-40B4-BE49-F238E27FC236}">
                <a16:creationId xmlns:a16="http://schemas.microsoft.com/office/drawing/2014/main" id="{7E118C23-4CBF-2676-DF67-D32DE239E04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CF5059-DDED-4617-4BF3-FA8EAB51CC9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Technology</a:t>
            </a:r>
          </a:p>
        </p:txBody>
      </p:sp>
      <p:sp>
        <p:nvSpPr>
          <p:cNvPr id="7" name="TextBox 6">
            <a:extLst>
              <a:ext uri="{FF2B5EF4-FFF2-40B4-BE49-F238E27FC236}">
                <a16:creationId xmlns:a16="http://schemas.microsoft.com/office/drawing/2014/main" id="{0C3F6FD8-C2D3-0DBE-A7B8-67C4D81392D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316" name="Picture 4" descr="Should social media be used for news? - The Advance-Titan">
            <a:extLst>
              <a:ext uri="{FF2B5EF4-FFF2-40B4-BE49-F238E27FC236}">
                <a16:creationId xmlns:a16="http://schemas.microsoft.com/office/drawing/2014/main" id="{CFE94286-FD9D-1E03-BF08-58F97C4F33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5234" y="4358293"/>
            <a:ext cx="3575050" cy="2419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08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C5AD5-F3EB-3E37-2445-C3B722AB16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47C7BD-F386-52A9-6062-6E98CE8FC2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E25EC86-9A31-A243-FB5C-235AB0278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4244E8-1F5F-BEB7-B33C-2305AB3C3335}"/>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49EC73F0-FC5B-C229-270D-EDEBAF82EA3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E7732316-C631-19EF-8931-362EDC661C1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E65C40C-440B-2272-C8CA-45DAEF16F27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898DE3F6-09BC-39A6-1182-FC304A0BE7D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4EA82B57-7C1B-A22E-64F2-C18F9322E762}"/>
              </a:ext>
            </a:extLst>
          </p:cNvPr>
          <p:cNvSpPr/>
          <p:nvPr/>
        </p:nvSpPr>
        <p:spPr>
          <a:xfrm>
            <a:off x="599767" y="1935136"/>
            <a:ext cx="10520517" cy="4627485"/>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Project Reports</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report is simply for documentation purposes. Just because we wrote it, it doesn’t mean that people read it! If you know there is information in the report that certain stakeholders need to know, communicate it separately. At a minimum, when you send the report, add an introductory note that uses bullet points to highlight specific aspects of the report you want to ensure they see. </a:t>
            </a:r>
            <a:r>
              <a:rPr lang="en-US" sz="2000" b="1" dirty="0">
                <a:solidFill>
                  <a:srgbClr val="FF0000"/>
                </a:solidFill>
                <a:latin typeface="Alexandria" pitchFamily="2" charset="-78"/>
                <a:cs typeface="Alexandria" pitchFamily="2" charset="-78"/>
              </a:rPr>
              <a:t>The benefit </a:t>
            </a:r>
            <a:r>
              <a:rPr lang="en-US" dirty="0">
                <a:latin typeface="Alexandria Light" pitchFamily="2" charset="-78"/>
                <a:cs typeface="Alexandria Light" pitchFamily="2" charset="-78"/>
              </a:rPr>
              <a:t>of project reports is that critical project information has been documented. </a:t>
            </a:r>
            <a:r>
              <a:rPr lang="en-US" sz="2000" b="1" dirty="0">
                <a:solidFill>
                  <a:srgbClr val="FF0000"/>
                </a:solidFill>
                <a:latin typeface="Alexandria" pitchFamily="2" charset="-78"/>
                <a:cs typeface="Alexandria" pitchFamily="2" charset="-78"/>
              </a:rPr>
              <a:t>The challenge</a:t>
            </a:r>
            <a:r>
              <a:rPr lang="en-US" dirty="0">
                <a:latin typeface="Alexandria Light" pitchFamily="2" charset="-78"/>
                <a:cs typeface="Alexandria Light" pitchFamily="2" charset="-78"/>
              </a:rPr>
              <a:t>: making sure that project reports, decision logs, issue logs, and other reports have a purpose and are being used</a:t>
            </a:r>
          </a:p>
        </p:txBody>
      </p:sp>
    </p:spTree>
    <p:extLst>
      <p:ext uri="{BB962C8B-B14F-4D97-AF65-F5344CB8AC3E}">
        <p14:creationId xmlns:p14="http://schemas.microsoft.com/office/powerpoint/2010/main" val="145670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5EF60-F3B6-AC95-F3FB-435AB91A3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318B77-350C-E7DC-16E9-926A7D7CDE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EB1AFB-A3B6-BAF0-DA85-7D0D381762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5D38D5B-11AE-645E-7B09-6B4C2E9D63DD}"/>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E42B3876-A81F-DE4C-210D-A0B1EF38ABE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44BC40D4-DA8E-6C66-0E6E-6C49713E002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E4FBC16-3C6C-9D41-52D3-8FC0E7356653}"/>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DE555E15-DF31-1892-A5B3-52D035CEFF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AD05D977-DEFB-5BF3-4E54-B2EFD8129AF9}"/>
              </a:ext>
            </a:extLst>
          </p:cNvPr>
          <p:cNvSpPr/>
          <p:nvPr/>
        </p:nvSpPr>
        <p:spPr>
          <a:xfrm>
            <a:off x="599767" y="1935136"/>
            <a:ext cx="10520517" cy="4442819"/>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Project Schedule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project schedule is highly detailed and communicates the tasks, milestones, planned and actual start/end dates, durations, dependencies, resources, and other detailed information. It brings the pieces (information) from other sections of the project plan into one place—the schedule.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improve your project communications, consider printing the project schedule as a large wall chart, or post it on a virtual team wall. As you start doing the work on the project, mark your project schedule in different colors.</a:t>
            </a:r>
          </a:p>
        </p:txBody>
      </p:sp>
    </p:spTree>
    <p:extLst>
      <p:ext uri="{BB962C8B-B14F-4D97-AF65-F5344CB8AC3E}">
        <p14:creationId xmlns:p14="http://schemas.microsoft.com/office/powerpoint/2010/main" val="333210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03F5F-58EF-6C78-21C4-460C4A981E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C3688D-3D0C-762F-0325-8D8B68080B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66A34-AF06-E735-40A5-1AC4869FAE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667809-81C1-4325-329D-48E2902A66C6}"/>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2B320986-F0F2-6EBC-9169-68EC2C2415C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3CA0C45E-359B-FB56-DCED-CF7AA27928B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A045BBC-2C59-475F-CB4B-77EBCFDAAA04}"/>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CC605348-9B7B-FDC8-1EC9-B5975BF4A5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57CF086C-E7B4-7F46-F5DF-C25A395EE0DD}"/>
              </a:ext>
            </a:extLst>
          </p:cNvPr>
          <p:cNvSpPr/>
          <p:nvPr/>
        </p:nvSpPr>
        <p:spPr>
          <a:xfrm>
            <a:off x="599767" y="1935136"/>
            <a:ext cx="10520517" cy="3888821"/>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Project Schedule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a task is late, communicate this by highlighting the task in a bright color with a large arrow or circle.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a task is completed early, communicate this by highlighting the task on the schedule in a different bright color and adding an icon (star, exclamation point, etc.).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benefit of having a marked-up project schedule that is visible to everyone is communicating progress, problems, and commitment.</a:t>
            </a:r>
          </a:p>
        </p:txBody>
      </p:sp>
    </p:spTree>
    <p:extLst>
      <p:ext uri="{BB962C8B-B14F-4D97-AF65-F5344CB8AC3E}">
        <p14:creationId xmlns:p14="http://schemas.microsoft.com/office/powerpoint/2010/main" val="374994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F29C4-47DB-9269-64B5-4C20FCD12F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EDA085-6FF8-EB21-EF37-1D43AEAC5D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BED7E8-F74B-9334-2F40-1D6D7C326A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D8495E-1CD7-79BA-C37F-CAD4BB8982A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7" name="TextBox 6">
            <a:extLst>
              <a:ext uri="{FF2B5EF4-FFF2-40B4-BE49-F238E27FC236}">
                <a16:creationId xmlns:a16="http://schemas.microsoft.com/office/drawing/2014/main" id="{9410FE16-83AA-5FFC-C111-02712FF6AD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5362" name="Picture 2" descr="Project Schedule Template">
            <a:extLst>
              <a:ext uri="{FF2B5EF4-FFF2-40B4-BE49-F238E27FC236}">
                <a16:creationId xmlns:a16="http://schemas.microsoft.com/office/drawing/2014/main" id="{65F68A57-236D-AACF-0FCC-3F55F9F475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0553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D706A-2A58-B40A-F887-4A97019797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2139B5-1C16-8640-8C33-433AE46B39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4D058CF-0A1D-6CBE-72FE-0155E3FAE2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331E0D-9846-96F3-FBCF-2B2103D4E16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8DCE877C-9FAB-85DE-A9CD-1E5130AFCC6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926D6C2F-2D39-3246-A7B7-4309401113B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8F21EE-4E0F-3BA3-CFFE-5DFA31576C62}"/>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A645313D-492C-807C-AB02-97B2AC7341E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990BAACD-318F-FACA-E7BF-1890A6A47E92}"/>
              </a:ext>
            </a:extLst>
          </p:cNvPr>
          <p:cNvSpPr/>
          <p:nvPr/>
        </p:nvSpPr>
        <p:spPr>
          <a:xfrm>
            <a:off x="599767" y="1935136"/>
            <a:ext cx="10520517" cy="4442819"/>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Milestone Schedule</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By definition, a milestone schedule is “a type of schedule that presents milestones with</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planned dates. Notice the difference in the level of detail in the milestone schedule.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p>
          <a:p>
            <a:pPr marL="342900" indent="-34290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p:txBody>
      </p:sp>
    </p:spTree>
    <p:extLst>
      <p:ext uri="{BB962C8B-B14F-4D97-AF65-F5344CB8AC3E}">
        <p14:creationId xmlns:p14="http://schemas.microsoft.com/office/powerpoint/2010/main" val="366037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B389B-B85E-A4D6-44FE-0AE24EC97D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DB59D2-929C-D88E-6C69-218B3A1EEE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FEDAC8-2390-5208-F57D-85772512FB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307EC2A-ECB5-866F-B0BD-A2BE08C17AE5}"/>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7" name="TextBox 6">
            <a:extLst>
              <a:ext uri="{FF2B5EF4-FFF2-40B4-BE49-F238E27FC236}">
                <a16:creationId xmlns:a16="http://schemas.microsoft.com/office/drawing/2014/main" id="{72F8FA22-CF7D-8F1D-79BD-1002F4D7951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descr="Project Milestone Schedule Infographic Layout Stock Template | Adobe Stock">
            <a:extLst>
              <a:ext uri="{FF2B5EF4-FFF2-40B4-BE49-F238E27FC236}">
                <a16:creationId xmlns:a16="http://schemas.microsoft.com/office/drawing/2014/main" id="{991CC5BE-F699-4862-BF59-BBD07F3260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390"/>
            <a:ext cx="12192000" cy="68623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1726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C04F6-B5C5-2E32-501C-7896BA5BBE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B6BC6F-44AE-A6E5-7C0F-980E808F60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4E4921-234F-2F5D-E27E-B9AE55967E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4BB4E4-F2E8-A40D-F00C-F8F782F4F26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AA7BD85E-24D5-7001-BE1D-B1826A1522D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EB41FDDF-0FCB-D1C7-BAE6-BBA27911628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20C6535-B2F6-908E-C009-849166E10FC8}"/>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CCA3E332-5360-8983-2ACA-9D26141C0C1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E0F3FC90-B175-1F73-F7AB-38E010C14A82}"/>
              </a:ext>
            </a:extLst>
          </p:cNvPr>
          <p:cNvSpPr/>
          <p:nvPr/>
        </p:nvSpPr>
        <p:spPr>
          <a:xfrm>
            <a:off x="599767" y="1935136"/>
            <a:ext cx="10520517" cy="3888821"/>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Status Reports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Status reports allow us to communicate project progress at regular intervals. Whether your document is called a status report, project update, or some other name, it is a vital communication tool. Without it, how would you know that progress is being made on the project?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frequency and formality of communicating project status will depend on your project. This should be documented in your team’s operating principles.</a:t>
            </a:r>
          </a:p>
        </p:txBody>
      </p:sp>
    </p:spTree>
    <p:extLst>
      <p:ext uri="{BB962C8B-B14F-4D97-AF65-F5344CB8AC3E}">
        <p14:creationId xmlns:p14="http://schemas.microsoft.com/office/powerpoint/2010/main" val="68983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AC593-0751-23B4-1CF5-504403B3AD6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AB2A43-1DB5-5992-57C2-38E84C8298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BE3EED-68FC-B154-EC54-77E88AA224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52C0AB-9746-6F7B-D506-AC888AEF156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1C2F51E8-F349-3C87-2C83-F78588D5E84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387DE018-43DE-21CF-3754-263673E016B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6BFD298-E775-3E4D-FE97-F466CD379D6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Project Documents</a:t>
            </a:r>
          </a:p>
        </p:txBody>
      </p:sp>
      <p:sp>
        <p:nvSpPr>
          <p:cNvPr id="7" name="TextBox 6">
            <a:extLst>
              <a:ext uri="{FF2B5EF4-FFF2-40B4-BE49-F238E27FC236}">
                <a16:creationId xmlns:a16="http://schemas.microsoft.com/office/drawing/2014/main" id="{FC82EADF-2C89-FD3B-BB36-262A657D41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8F4D861F-37E4-F369-7EC6-1388BEC7D4F9}"/>
              </a:ext>
            </a:extLst>
          </p:cNvPr>
          <p:cNvSpPr/>
          <p:nvPr/>
        </p:nvSpPr>
        <p:spPr>
          <a:xfrm>
            <a:off x="599767" y="1935136"/>
            <a:ext cx="10520517" cy="4338945"/>
          </a:xfrm>
          <a:prstGeom prst="rect">
            <a:avLst/>
          </a:prstGeom>
        </p:spPr>
        <p:txBody>
          <a:bodyPr wrap="square">
            <a:spAutoFit/>
          </a:bodyPr>
          <a:lstStyle/>
          <a:p>
            <a:pPr algn="just">
              <a:lnSpc>
                <a:spcPct val="150000"/>
              </a:lnSpc>
            </a:pPr>
            <a:r>
              <a:rPr lang="en-US" sz="2400" b="1" dirty="0">
                <a:solidFill>
                  <a:srgbClr val="002060"/>
                </a:solidFill>
                <a:latin typeface="Alexandria" pitchFamily="2" charset="-78"/>
                <a:cs typeface="Alexandria" pitchFamily="2" charset="-78"/>
              </a:rPr>
              <a:t>Status Reports </a:t>
            </a:r>
            <a:endParaRPr lang="tr-TR" sz="2400" b="1" dirty="0">
              <a:solidFill>
                <a:srgbClr val="002060"/>
              </a:solidFill>
              <a:latin typeface="Alexandria" pitchFamily="2" charset="-78"/>
              <a:cs typeface="Alexandria"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Status reports do not need to be complicated. They should be easy to read and preferably a maximum of one page (depending on the size and complexity of the project). Using a template ensures that a constant format and consistent information is being communicated.</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Make sure that your stakeholders are receiving current information in the status reports and not getting status reports with outdated details.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timing of your status report distribution should be outlined in your project communications management plan. The benefit in consistently using status reports is that they help answer the question, “Where are we on the project?” for everyone involved.</a:t>
            </a:r>
          </a:p>
        </p:txBody>
      </p:sp>
    </p:spTree>
    <p:extLst>
      <p:ext uri="{BB962C8B-B14F-4D97-AF65-F5344CB8AC3E}">
        <p14:creationId xmlns:p14="http://schemas.microsoft.com/office/powerpoint/2010/main" val="1220862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99DA2-9D79-F779-18A4-4689DB872E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821133-9A6C-7AE8-8150-00257279AF1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4445C4-0152-8D13-BD74-897835CC45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17261A-A880-73BD-DD31-D5458B8F06C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BE60433A-03E4-9DF1-C57B-EE562466C71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6C22B3E8-0193-DA29-1A95-62A944E2D61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4024796-C050-C042-5C2E-494C260831D0}"/>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3"/>
            </a:pPr>
            <a:r>
              <a:rPr lang="en-US" sz="2400" b="1" dirty="0">
                <a:solidFill>
                  <a:srgbClr val="FF0000"/>
                </a:solidFill>
                <a:latin typeface="Alexandria" pitchFamily="2" charset="-78"/>
                <a:cs typeface="Alexandria" pitchFamily="2" charset="-78"/>
              </a:rPr>
              <a:t>Presentations and Templates</a:t>
            </a:r>
          </a:p>
        </p:txBody>
      </p:sp>
      <p:sp>
        <p:nvSpPr>
          <p:cNvPr id="7" name="TextBox 6">
            <a:extLst>
              <a:ext uri="{FF2B5EF4-FFF2-40B4-BE49-F238E27FC236}">
                <a16:creationId xmlns:a16="http://schemas.microsoft.com/office/drawing/2014/main" id="{3139264E-410C-F5CF-DB01-A41FCA53CFD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4785ABA4-91A3-D3F3-1DF3-00BB25F07BAA}"/>
              </a:ext>
            </a:extLst>
          </p:cNvPr>
          <p:cNvSpPr/>
          <p:nvPr/>
        </p:nvSpPr>
        <p:spPr>
          <a:xfrm>
            <a:off x="599767" y="1935136"/>
            <a:ext cx="10520517" cy="4073487"/>
          </a:xfrm>
          <a:prstGeom prst="rect">
            <a:avLst/>
          </a:prstGeom>
        </p:spPr>
        <p:txBody>
          <a:bodyPr wrap="square">
            <a:spAutoFit/>
          </a:bodyPr>
          <a:lstStyle/>
          <a:p>
            <a:pPr algn="just">
              <a:lnSpc>
                <a:spcPct val="200000"/>
              </a:lnSpc>
            </a:pPr>
            <a:r>
              <a:rPr lang="en-US" sz="2400" b="1" dirty="0">
                <a:solidFill>
                  <a:schemeClr val="accent6">
                    <a:lumMod val="50000"/>
                  </a:schemeClr>
                </a:solidFill>
                <a:latin typeface="Alexandria" pitchFamily="2" charset="-78"/>
                <a:cs typeface="Alexandria" pitchFamily="2" charset="-78"/>
              </a:rPr>
              <a:t>Presentations</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Tools such as face-to-face presentations, interactive webinars, podcasts, or videos provide an excellent opportunity for communicating project information. This is a time to use your presentation skills and facilitation techniques when presenting key project information.</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Graphs, charts, photographs, and stories can create very powerful and impactful images.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benefit is that you can engage the audience (see Chapter 3) and reduce uncertainty (see Chapter 2) by directly addressing any project questions or concerns.</a:t>
            </a:r>
          </a:p>
        </p:txBody>
      </p:sp>
    </p:spTree>
    <p:extLst>
      <p:ext uri="{BB962C8B-B14F-4D97-AF65-F5344CB8AC3E}">
        <p14:creationId xmlns:p14="http://schemas.microsoft.com/office/powerpoint/2010/main" val="396321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3A689-018D-6D33-CC01-C8F9590C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8E70F-7988-32F4-D35E-E0B7628959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A987A4-654E-B962-5885-532BC7B332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B653FBB-405E-C32D-40DB-11DFD94A4E1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F7817AEB-C3CE-B1FE-F1BC-0AD5B0059C2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FD5F5690-82FA-E714-EAF9-32C27DDE5B5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DA861F-D853-823B-9CAF-F9078FF18D1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3"/>
            </a:pPr>
            <a:r>
              <a:rPr lang="en-US" sz="2400" b="1" dirty="0">
                <a:solidFill>
                  <a:srgbClr val="FF0000"/>
                </a:solidFill>
                <a:latin typeface="Alexandria" pitchFamily="2" charset="-78"/>
                <a:cs typeface="Alexandria" pitchFamily="2" charset="-78"/>
              </a:rPr>
              <a:t>Presentations and Templates</a:t>
            </a:r>
          </a:p>
        </p:txBody>
      </p:sp>
      <p:sp>
        <p:nvSpPr>
          <p:cNvPr id="7" name="TextBox 6">
            <a:extLst>
              <a:ext uri="{FF2B5EF4-FFF2-40B4-BE49-F238E27FC236}">
                <a16:creationId xmlns:a16="http://schemas.microsoft.com/office/drawing/2014/main" id="{900BB90D-B3E3-08EA-3C20-A74E3A64FB1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A55ACC7C-5DD8-BBB5-EF6E-C8ABDFB81926}"/>
              </a:ext>
            </a:extLst>
          </p:cNvPr>
          <p:cNvSpPr/>
          <p:nvPr/>
        </p:nvSpPr>
        <p:spPr>
          <a:xfrm>
            <a:off x="599767" y="1935136"/>
            <a:ext cx="10520517" cy="4627485"/>
          </a:xfrm>
          <a:prstGeom prst="rect">
            <a:avLst/>
          </a:prstGeom>
        </p:spPr>
        <p:txBody>
          <a:bodyPr wrap="square">
            <a:spAutoFit/>
          </a:bodyPr>
          <a:lstStyle/>
          <a:p>
            <a:pPr algn="just">
              <a:lnSpc>
                <a:spcPct val="200000"/>
              </a:lnSpc>
            </a:pPr>
            <a:r>
              <a:rPr lang="en-US" sz="2400" b="1" dirty="0">
                <a:solidFill>
                  <a:srgbClr val="002060"/>
                </a:solidFill>
                <a:latin typeface="Alexandria" pitchFamily="2" charset="-78"/>
                <a:cs typeface="Alexandria" pitchFamily="2" charset="-78"/>
              </a:rPr>
              <a:t>Templates</a:t>
            </a:r>
            <a:r>
              <a:rPr lang="en-US" sz="2400" b="1" dirty="0">
                <a:solidFill>
                  <a:schemeClr val="accent6">
                    <a:lumMod val="50000"/>
                  </a:schemeClr>
                </a:solidFill>
                <a:latin typeface="Alexandria" pitchFamily="2" charset="-78"/>
                <a:cs typeface="Alexandria"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There is a template or form for just about everything! Don’t spend your time creating a form from a blank sheet of paper or screen.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Find a template, modify it, then use the same template for similar interactions. The benefit in using a template is that it provides consistent messaging and branding to support your project communication.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Spend your time on the communication content, and not on creating, designing, and redesigning a form.</a:t>
            </a:r>
          </a:p>
        </p:txBody>
      </p:sp>
    </p:spTree>
    <p:extLst>
      <p:ext uri="{BB962C8B-B14F-4D97-AF65-F5344CB8AC3E}">
        <p14:creationId xmlns:p14="http://schemas.microsoft.com/office/powerpoint/2010/main" val="68788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33BBD-95B8-7D48-C3B0-6DC9AE8817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68AC17-3DBA-A06B-C8D4-B64FFEBFEA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90377FE-B236-FAEA-28F7-22C8B38CC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BE4E86B-C8CE-1D27-1C6A-FE1DAFC4D8F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C3B119BD-1B6C-820A-4B52-B09C30C1B3F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B7DB7F9A-96C4-2BFD-05DB-F8B21607964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519884C-46BC-6206-F6CE-9438D99813BD}"/>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Meetings</a:t>
            </a:r>
          </a:p>
        </p:txBody>
      </p:sp>
      <p:sp>
        <p:nvSpPr>
          <p:cNvPr id="7" name="TextBox 6">
            <a:extLst>
              <a:ext uri="{FF2B5EF4-FFF2-40B4-BE49-F238E27FC236}">
                <a16:creationId xmlns:a16="http://schemas.microsoft.com/office/drawing/2014/main" id="{AD26B3A3-8974-25C9-1DD0-EA275E8A94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0C6F42F7-8602-E345-F6F8-AF3B1EA4586A}"/>
              </a:ext>
            </a:extLst>
          </p:cNvPr>
          <p:cNvSpPr/>
          <p:nvPr/>
        </p:nvSpPr>
        <p:spPr>
          <a:xfrm>
            <a:off x="599767" y="1935136"/>
            <a:ext cx="10520517" cy="3519490"/>
          </a:xfrm>
          <a:prstGeom prst="rect">
            <a:avLst/>
          </a:prstGeom>
        </p:spPr>
        <p:txBody>
          <a:bodyPr wrap="square">
            <a:spAutoFit/>
          </a:bodyPr>
          <a:lstStyle/>
          <a:p>
            <a:pPr algn="just">
              <a:lnSpc>
                <a:spcPct val="200000"/>
              </a:lnSpc>
            </a:pPr>
            <a:r>
              <a:rPr lang="en-US" sz="2400" b="1" dirty="0">
                <a:solidFill>
                  <a:schemeClr val="accent6">
                    <a:lumMod val="50000"/>
                  </a:schemeClr>
                </a:solidFill>
                <a:latin typeface="Alexandria" pitchFamily="2" charset="-78"/>
                <a:cs typeface="Alexandria" pitchFamily="2" charset="-78"/>
              </a:rPr>
              <a:t>Face-to-Face Meetings</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Invest the time and money to have at least one face-to-face meeting for a project team, especially at the beginning of the project.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Face-to-face meetings are critical for all teams. Research shows that “when teams are unable to meet face-to-face—even once—they are less able to handle cultural differences and to understand and appreciate one another.”</a:t>
            </a:r>
          </a:p>
        </p:txBody>
      </p:sp>
    </p:spTree>
    <p:extLst>
      <p:ext uri="{BB962C8B-B14F-4D97-AF65-F5344CB8AC3E}">
        <p14:creationId xmlns:p14="http://schemas.microsoft.com/office/powerpoint/2010/main" val="1831304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AF178-8651-5DEE-2E22-58F8A1FD17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F39975-2AA5-65AE-B0D6-6C0B0DA6EF4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1032B9-144A-B9B3-D867-8CA68CCBD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C74E1E6-B2D2-4F0E-8408-2121A145EC2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2B13C0CD-CCDB-A5D3-F3EA-100F4E8A69F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D149BA7B-B925-01F7-E0A2-7BBBD1CB9CA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BBF7EC0-170D-EB75-C7F2-ACCD579BD158}"/>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Meetings</a:t>
            </a:r>
          </a:p>
        </p:txBody>
      </p:sp>
      <p:sp>
        <p:nvSpPr>
          <p:cNvPr id="7" name="TextBox 6">
            <a:extLst>
              <a:ext uri="{FF2B5EF4-FFF2-40B4-BE49-F238E27FC236}">
                <a16:creationId xmlns:a16="http://schemas.microsoft.com/office/drawing/2014/main" id="{9A24715B-994F-BF37-228A-3C65D6B5D8B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DC79AF55-E129-7D82-E0B3-157ABEAD1ECB}"/>
              </a:ext>
            </a:extLst>
          </p:cNvPr>
          <p:cNvSpPr/>
          <p:nvPr/>
        </p:nvSpPr>
        <p:spPr>
          <a:xfrm>
            <a:off x="599767" y="1935136"/>
            <a:ext cx="10520517" cy="3519490"/>
          </a:xfrm>
          <a:prstGeom prst="rect">
            <a:avLst/>
          </a:prstGeom>
        </p:spPr>
        <p:txBody>
          <a:bodyPr wrap="square">
            <a:spAutoFit/>
          </a:bodyPr>
          <a:lstStyle/>
          <a:p>
            <a:pPr algn="just">
              <a:lnSpc>
                <a:spcPct val="200000"/>
              </a:lnSpc>
            </a:pPr>
            <a:r>
              <a:rPr lang="en-US" sz="2400" b="1" dirty="0">
                <a:solidFill>
                  <a:schemeClr val="accent6">
                    <a:lumMod val="50000"/>
                  </a:schemeClr>
                </a:solidFill>
                <a:latin typeface="Alexandria" pitchFamily="2" charset="-78"/>
                <a:cs typeface="Alexandria" pitchFamily="2" charset="-78"/>
              </a:rPr>
              <a:t>Face-to-Face Meetings</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Don’t underestimate the power and benefits of face-to-face meetings.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They are crucial to project and team success!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downside of face-to-face meetings is the difficulty in getting everyone scheduled to attend at the same time, and the costs that may be associated with them.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However, there are greater costs when face-to-face meetings are not held</a:t>
            </a:r>
          </a:p>
        </p:txBody>
      </p:sp>
    </p:spTree>
    <p:extLst>
      <p:ext uri="{BB962C8B-B14F-4D97-AF65-F5344CB8AC3E}">
        <p14:creationId xmlns:p14="http://schemas.microsoft.com/office/powerpoint/2010/main" val="243335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FDC37-2BB5-2BA7-5487-10F9C9C2F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0CE718-BE17-C8F8-6E21-3899B6DD41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E451D0-7AF3-CBDC-0DA8-D4BA58B94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B7E556-D4A6-F943-95B5-686E27F3521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90CE12A1-34ED-A933-4231-906E9892139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F6BC1EFC-BF06-D5B1-4F8A-DD316BD51F5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246D884-36E7-637D-2CED-3A67EEA796FD}"/>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Meetings</a:t>
            </a:r>
          </a:p>
        </p:txBody>
      </p:sp>
      <p:sp>
        <p:nvSpPr>
          <p:cNvPr id="7" name="TextBox 6">
            <a:extLst>
              <a:ext uri="{FF2B5EF4-FFF2-40B4-BE49-F238E27FC236}">
                <a16:creationId xmlns:a16="http://schemas.microsoft.com/office/drawing/2014/main" id="{03FC1A7E-4042-C419-F676-8F315F366A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F7D2CE18-F8DE-9E10-8591-945BE488E618}"/>
              </a:ext>
            </a:extLst>
          </p:cNvPr>
          <p:cNvSpPr/>
          <p:nvPr/>
        </p:nvSpPr>
        <p:spPr>
          <a:xfrm>
            <a:off x="599767" y="1935136"/>
            <a:ext cx="10520517" cy="4073487"/>
          </a:xfrm>
          <a:prstGeom prst="rect">
            <a:avLst/>
          </a:prstGeom>
        </p:spPr>
        <p:txBody>
          <a:bodyPr wrap="square">
            <a:spAutoFit/>
          </a:bodyPr>
          <a:lstStyle/>
          <a:p>
            <a:pPr algn="just">
              <a:lnSpc>
                <a:spcPct val="200000"/>
              </a:lnSpc>
            </a:pPr>
            <a:r>
              <a:rPr lang="en-US" sz="2400" b="1" dirty="0">
                <a:solidFill>
                  <a:srgbClr val="002060"/>
                </a:solidFill>
                <a:latin typeface="Alexandria" pitchFamily="2" charset="-78"/>
                <a:cs typeface="Alexandria" pitchFamily="2" charset="-78"/>
              </a:rPr>
              <a:t>Stand-Up Meetings</a:t>
            </a:r>
            <a:r>
              <a:rPr lang="en-US" sz="2400" b="1" dirty="0">
                <a:solidFill>
                  <a:schemeClr val="accent6">
                    <a:lumMod val="50000"/>
                  </a:schemeClr>
                </a:solidFill>
                <a:latin typeface="Alexandria" pitchFamily="2" charset="-78"/>
                <a:cs typeface="Alexandria"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Quick stand-up meetings are also an excellent communication tool, especially for agile project teams.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Stand-up meetings are just that: participants stand. They do not sit down.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meeting is short and focused. In agile practice, stand-up meetings typically occur daily and last no longer than 15 minutes.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traditional or hybrid teams, these meetings may occur weekly and last longer.</a:t>
            </a:r>
          </a:p>
        </p:txBody>
      </p:sp>
    </p:spTree>
    <p:extLst>
      <p:ext uri="{BB962C8B-B14F-4D97-AF65-F5344CB8AC3E}">
        <p14:creationId xmlns:p14="http://schemas.microsoft.com/office/powerpoint/2010/main" val="379395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1EEF1-E38D-E8F9-F471-DB2A13081E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2B1116-393B-0AB0-9702-8F6198346C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5B9C52-A7FD-AD56-1DAC-6BE501DDEC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114D31-1291-5D83-D55B-66D2BA74DDC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95894488-7C28-0487-0955-DFCCD096C50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BEF523DB-9466-47C4-B5F9-D1FACD93653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513933-3A4E-692A-EED0-4C142850283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Meetings</a:t>
            </a:r>
          </a:p>
        </p:txBody>
      </p:sp>
      <p:sp>
        <p:nvSpPr>
          <p:cNvPr id="7" name="TextBox 6">
            <a:extLst>
              <a:ext uri="{FF2B5EF4-FFF2-40B4-BE49-F238E27FC236}">
                <a16:creationId xmlns:a16="http://schemas.microsoft.com/office/drawing/2014/main" id="{A5F4E789-F2B6-9753-7209-A92CA8E3BC3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785B993D-0B17-09C2-C696-176723FB67CB}"/>
              </a:ext>
            </a:extLst>
          </p:cNvPr>
          <p:cNvSpPr/>
          <p:nvPr/>
        </p:nvSpPr>
        <p:spPr>
          <a:xfrm>
            <a:off x="599767" y="1935136"/>
            <a:ext cx="10520517" cy="3519490"/>
          </a:xfrm>
          <a:prstGeom prst="rect">
            <a:avLst/>
          </a:prstGeom>
        </p:spPr>
        <p:txBody>
          <a:bodyPr wrap="square">
            <a:spAutoFit/>
          </a:bodyPr>
          <a:lstStyle/>
          <a:p>
            <a:pPr algn="just">
              <a:lnSpc>
                <a:spcPct val="200000"/>
              </a:lnSpc>
            </a:pPr>
            <a:r>
              <a:rPr lang="en-US" sz="2400" b="1" dirty="0">
                <a:solidFill>
                  <a:srgbClr val="002060"/>
                </a:solidFill>
                <a:latin typeface="Alexandria" pitchFamily="2" charset="-78"/>
                <a:cs typeface="Alexandria" pitchFamily="2" charset="-78"/>
              </a:rPr>
              <a:t>Stand-Up Meetings</a:t>
            </a:r>
            <a:r>
              <a:rPr lang="en-US" sz="2400" b="1" dirty="0">
                <a:solidFill>
                  <a:schemeClr val="accent6">
                    <a:lumMod val="50000"/>
                  </a:schemeClr>
                </a:solidFill>
                <a:latin typeface="Alexandria" pitchFamily="2" charset="-78"/>
                <a:cs typeface="Alexandria"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Regardless of the duration, the benefit of stand-up meetings is that they are consistent, short, and focused.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is an opportunity to quickly identify problems, prioritize items, and provide support where needed.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Make sure that you have established ground rules for your stand-up meetings</a:t>
            </a:r>
          </a:p>
        </p:txBody>
      </p:sp>
    </p:spTree>
    <p:extLst>
      <p:ext uri="{BB962C8B-B14F-4D97-AF65-F5344CB8AC3E}">
        <p14:creationId xmlns:p14="http://schemas.microsoft.com/office/powerpoint/2010/main" val="324702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14896-2F65-B1D0-DB34-71320A306D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C1A24-768B-DCBF-8777-A5803F9917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02D4F3-9FCE-9FBB-88E6-C454157FBD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CD055C-B9C2-8B4B-6C1A-9DD426C7E13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091BAD9B-F1AA-DF12-5D41-16F4E7B9F57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ADE8AA75-9134-A4E3-C229-7E94C10894C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644943A-A961-A03E-0FCA-E3A80418F6A9}"/>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Meetings</a:t>
            </a:r>
          </a:p>
        </p:txBody>
      </p:sp>
      <p:sp>
        <p:nvSpPr>
          <p:cNvPr id="7" name="TextBox 6">
            <a:extLst>
              <a:ext uri="{FF2B5EF4-FFF2-40B4-BE49-F238E27FC236}">
                <a16:creationId xmlns:a16="http://schemas.microsoft.com/office/drawing/2014/main" id="{384F9148-2BE5-EEC9-A7F6-E8DB792BB20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9" name="Rectangle 8">
            <a:extLst>
              <a:ext uri="{FF2B5EF4-FFF2-40B4-BE49-F238E27FC236}">
                <a16:creationId xmlns:a16="http://schemas.microsoft.com/office/drawing/2014/main" id="{07FF723B-D9CB-8CDA-5FF1-163FF2565F40}"/>
              </a:ext>
            </a:extLst>
          </p:cNvPr>
          <p:cNvSpPr/>
          <p:nvPr/>
        </p:nvSpPr>
        <p:spPr>
          <a:xfrm>
            <a:off x="599767" y="1935136"/>
            <a:ext cx="10520517" cy="3923446"/>
          </a:xfrm>
          <a:prstGeom prst="rect">
            <a:avLst/>
          </a:prstGeom>
        </p:spPr>
        <p:txBody>
          <a:bodyPr wrap="square">
            <a:spAutoFit/>
          </a:bodyPr>
          <a:lstStyle/>
          <a:p>
            <a:pPr algn="just">
              <a:lnSpc>
                <a:spcPct val="150000"/>
              </a:lnSpc>
            </a:pPr>
            <a:r>
              <a:rPr lang="en-US" sz="2400" b="1" dirty="0">
                <a:solidFill>
                  <a:schemeClr val="accent6">
                    <a:lumMod val="50000"/>
                  </a:schemeClr>
                </a:solidFill>
                <a:latin typeface="Alexandria" pitchFamily="2" charset="-78"/>
                <a:cs typeface="Alexandria" pitchFamily="2" charset="-78"/>
              </a:rPr>
              <a:t>Meeting Outcomes</a:t>
            </a:r>
            <a:r>
              <a:rPr lang="en-US" sz="2400" b="1" dirty="0">
                <a:solidFill>
                  <a:srgbClr val="002060"/>
                </a:solidFill>
                <a:latin typeface="Alexandria" pitchFamily="2" charset="-78"/>
                <a:cs typeface="Alexandria" pitchFamily="2" charset="-78"/>
              </a:rPr>
              <a:t> </a:t>
            </a:r>
            <a:endParaRPr lang="tr-TR" sz="2400" b="1" dirty="0">
              <a:solidFill>
                <a:srgbClr val="002060"/>
              </a:solidFill>
              <a:latin typeface="Alexandria" pitchFamily="2" charset="-78"/>
              <a:cs typeface="Alexandria"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working with teams and conducting meetings, it is essential to communicate the meeting outcomes, goals, or intentions.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Meeting outcomes should address the intended goal for the meeting and expectations of what will be accomplished by the end of the meeting.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Include the meeting outcomes on the meeting agenda and distribute the agenda well in advance of the meeting time. The benefit of clearly stating meeting outcomes is that everyone knows that their time and input are valued and respected, and can come prepared for focused discussions.</a:t>
            </a:r>
          </a:p>
        </p:txBody>
      </p:sp>
    </p:spTree>
    <p:extLst>
      <p:ext uri="{BB962C8B-B14F-4D97-AF65-F5344CB8AC3E}">
        <p14:creationId xmlns:p14="http://schemas.microsoft.com/office/powerpoint/2010/main" val="306779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F1CE6CFE-2415-4008-A503-C8E9113E294A}"/>
</file>

<file path=docProps/app.xml><?xml version="1.0" encoding="utf-8"?>
<Properties xmlns="http://schemas.openxmlformats.org/officeDocument/2006/extended-properties" xmlns:vt="http://schemas.openxmlformats.org/officeDocument/2006/docPropsVTypes">
  <TotalTime>4106</TotalTime>
  <Words>3262</Words>
  <Application>Microsoft Office PowerPoint</Application>
  <PresentationFormat>Widescreen</PresentationFormat>
  <Paragraphs>272</Paragraphs>
  <Slides>48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Alexandria</vt:lpstr>
      <vt:lpstr>Alexandria Light</vt:lpstr>
      <vt:lpstr>Wingdings</vt:lpstr>
      <vt:lpstr>Calibri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601</cp:revision>
  <dcterms:created xsi:type="dcterms:W3CDTF">2023-04-29T09:08:00Z</dcterms:created>
  <dcterms:modified xsi:type="dcterms:W3CDTF">2025-03-20T00:41:34Z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