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image" ContentType="image/p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6.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7.xml" ContentType="application/vnd.openxmlformats-officedocument.presentationml.tags+xml"/>
  <Override PartName="/ppt/notesSlides/notesSlide26.xml" ContentType="application/vnd.openxmlformats-officedocument.presentationml.notesSlide+xml"/>
  <Override PartName="/ppt/tags/tag8.xml" ContentType="application/vnd.openxmlformats-officedocument.presentationml.tags+xml"/>
  <Override PartName="/ppt/notesSlides/notesSlide27.xml" ContentType="application/vnd.openxmlformats-officedocument.presentationml.notesSlide+xml"/>
  <Override PartName="/ppt/tags/tag9.xml" ContentType="application/vnd.openxmlformats-officedocument.presentationml.tags+xml"/>
  <Override PartName="/ppt/notesSlides/notesSlide28.xml" ContentType="application/vnd.openxmlformats-officedocument.presentationml.notesSlide+xml"/>
  <Override PartName="/ppt/tags/tag10.xml" ContentType="application/vnd.openxmlformats-officedocument.presentationml.tags+xml"/>
  <Override PartName="/ppt/notesSlides/notesSlide29.xml" ContentType="application/vnd.openxmlformats-officedocument.presentationml.notesSlide+xml"/>
  <Override PartName="/ppt/tags/tag11.xml" ContentType="application/vnd.openxmlformats-officedocument.presentationml.tags+xml"/>
  <Override PartName="/ppt/notesSlides/notesSlide30.xml" ContentType="application/vnd.openxmlformats-officedocument.presentationml.notesSlide+xml"/>
  <Override PartName="/ppt/tags/tag12.xml" ContentType="application/vnd.openxmlformats-officedocument.presentationml.tags+xml"/>
  <Override PartName="/ppt/notesSlides/notesSlide31.xml" ContentType="application/vnd.openxmlformats-officedocument.presentationml.notesSlide+xml"/>
  <Override PartName="/ppt/tags/tag13.xml" ContentType="application/vnd.openxmlformats-officedocument.presentationml.tags+xml"/>
  <Override PartName="/ppt/notesSlides/notesSlide32.xml" ContentType="application/vnd.openxmlformats-officedocument.presentationml.notesSlide+xml"/>
  <Override PartName="/ppt/tags/tag14.xml" ContentType="application/vnd.openxmlformats-officedocument.presentationml.tags+xml"/>
  <Override PartName="/ppt/notesSlides/notesSlide33.xml" ContentType="application/vnd.openxmlformats-officedocument.presentationml.notesSlide+xml"/>
  <Override PartName="/ppt/tags/tag15.xml" ContentType="application/vnd.openxmlformats-officedocument.presentationml.tags+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770" r:id="rId5"/>
    <p:sldId id="720" r:id="rId6"/>
    <p:sldId id="784" r:id="rId7"/>
    <p:sldId id="717" r:id="rId8"/>
    <p:sldId id="718" r:id="rId9"/>
    <p:sldId id="702" r:id="rId10"/>
    <p:sldId id="776" r:id="rId11"/>
    <p:sldId id="774" r:id="rId12"/>
    <p:sldId id="775" r:id="rId13"/>
    <p:sldId id="704" r:id="rId14"/>
    <p:sldId id="807" r:id="rId15"/>
    <p:sldId id="811" r:id="rId16"/>
    <p:sldId id="813" r:id="rId17"/>
    <p:sldId id="814" r:id="rId18"/>
    <p:sldId id="815" r:id="rId19"/>
    <p:sldId id="816" r:id="rId20"/>
    <p:sldId id="794" r:id="rId21"/>
    <p:sldId id="780" r:id="rId22"/>
    <p:sldId id="777" r:id="rId23"/>
    <p:sldId id="789" r:id="rId24"/>
    <p:sldId id="802" r:id="rId25"/>
    <p:sldId id="778" r:id="rId26"/>
    <p:sldId id="808" r:id="rId27"/>
    <p:sldId id="803" r:id="rId28"/>
    <p:sldId id="804" r:id="rId29"/>
    <p:sldId id="805" r:id="rId30"/>
    <p:sldId id="687" r:id="rId31"/>
    <p:sldId id="809" r:id="rId32"/>
    <p:sldId id="817" r:id="rId33"/>
    <p:sldId id="806" r:id="rId34"/>
    <p:sldId id="795" r:id="rId35"/>
    <p:sldId id="772" r:id="rId36"/>
    <p:sldId id="760" r:id="rId37"/>
    <p:sldId id="763" r:id="rId38"/>
    <p:sldId id="796" r:id="rId39"/>
    <p:sldId id="797" r:id="rId40"/>
    <p:sldId id="798" r:id="rId41"/>
    <p:sldId id="686" r:id="rId42"/>
    <p:sldId id="801" r:id="rId43"/>
    <p:sldId id="81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74"/>
            <p14:sldId id="775"/>
            <p14:sldId id="704"/>
            <p14:sldId id="807"/>
            <p14:sldId id="811"/>
            <p14:sldId id="813"/>
            <p14:sldId id="814"/>
            <p14:sldId id="815"/>
            <p14:sldId id="816"/>
            <p14:sldId id="794"/>
            <p14:sldId id="780"/>
            <p14:sldId id="777"/>
            <p14:sldId id="789"/>
            <p14:sldId id="802"/>
            <p14:sldId id="778"/>
            <p14:sldId id="808"/>
            <p14:sldId id="803"/>
            <p14:sldId id="804"/>
            <p14:sldId id="805"/>
            <p14:sldId id="687"/>
            <p14:sldId id="809"/>
            <p14:sldId id="817"/>
            <p14:sldId id="806"/>
            <p14:sldId id="795"/>
            <p14:sldId id="772"/>
            <p14:sldId id="760"/>
            <p14:sldId id="763"/>
            <p14:sldId id="796"/>
            <p14:sldId id="797"/>
            <p14:sldId id="798"/>
            <p14:sldId id="686"/>
            <p14:sldId id="801"/>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869" autoAdjust="0"/>
    <p:restoredTop sz="93772" autoAdjust="0"/>
  </p:normalViewPr>
  <p:slideViewPr>
    <p:cSldViewPr snapToGrid="0" showGuides="1">
      <p:cViewPr varScale="1">
        <p:scale>
          <a:sx n="84" d="100"/>
          <a:sy n="84" d="100"/>
        </p:scale>
        <p:origin x="48" y="82"/>
      </p:cViewPr>
      <p:guideLst>
        <p:guide orient="horz" pos="2159"/>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4661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987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9232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42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607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9985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968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16234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64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webp"/><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13.webp"/></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webp"/><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7.webp"/><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webp"/><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24.webp"/></Relationships>
</file>

<file path=ppt/slides/_rels/slide21.xml.rels><?xml version="1.0" encoding="UTF-8" standalone="yes"?>
<Relationships xmlns="http://schemas.openxmlformats.org/package/2006/relationships"><Relationship Id="rId3" Type="http://schemas.openxmlformats.org/officeDocument/2006/relationships/image" Target="../media/image25.webp"/><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6.webp"/><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8.webp"/><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29.webp"/><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0.webp"/><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webp"/><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2.webp"/><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2.webp"/><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hyperlink" Target="https://www.descript.com/?utm_source=chatgpt.com" TargetMode="Externa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34.jpeg"/><Relationship Id="rId5" Type="http://schemas.openxmlformats.org/officeDocument/2006/relationships/image" Target="../media/image6.png"/><Relationship Id="rId4" Type="http://schemas.openxmlformats.org/officeDocument/2006/relationships/hyperlink" Target="https://runwayml.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38.jp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40.png"/><Relationship Id="rId5" Type="http://schemas.openxmlformats.org/officeDocument/2006/relationships/image" Target="../media/image6.png"/><Relationship Id="rId4" Type="http://schemas.openxmlformats.org/officeDocument/2006/relationships/image" Target="../media/image39.jp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42.jpg"/><Relationship Id="rId5" Type="http://schemas.openxmlformats.org/officeDocument/2006/relationships/image" Target="../media/image6.png"/><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image" Target="../media/image45.jp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44.jpg"/><Relationship Id="rId5" Type="http://schemas.openxmlformats.org/officeDocument/2006/relationships/image" Target="../media/image6.png"/><Relationship Id="rId4" Type="http://schemas.openxmlformats.org/officeDocument/2006/relationships/image" Target="../media/image43.image"/></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47.jp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6.png"/><Relationship Id="rId5" Type="http://schemas.openxmlformats.org/officeDocument/2006/relationships/hyperlink" Target="https://www.topazlabs.com/topaz-video" TargetMode="Externa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image" Target="../media/image49.webp"/><Relationship Id="rId5" Type="http://schemas.openxmlformats.org/officeDocument/2006/relationships/image" Target="../media/image6.pn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ags" Target="../tags/tag13.xml"/><Relationship Id="rId5" Type="http://schemas.openxmlformats.org/officeDocument/2006/relationships/image" Target="../media/image6.png"/><Relationship Id="rId4" Type="http://schemas.openxmlformats.org/officeDocument/2006/relationships/image" Target="../media/image50.jp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6.png"/><Relationship Id="rId4" Type="http://schemas.openxmlformats.org/officeDocument/2006/relationships/image" Target="../media/image51.jpeg"/></Relationships>
</file>

<file path=ppt/slides/_rels/slide40.xml.rels><?xml version="1.0" encoding="UTF-8" standalone="yes"?>
<Relationships xmlns="http://schemas.openxmlformats.org/package/2006/relationships"><Relationship Id="rId8" Type="http://schemas.openxmlformats.org/officeDocument/2006/relationships/hyperlink" Target="https://www.blackmagicdesign.com/" TargetMode="External"/><Relationship Id="rId3" Type="http://schemas.openxmlformats.org/officeDocument/2006/relationships/notesSlide" Target="../notesSlides/notesSlide34.xml"/><Relationship Id="rId7" Type="http://schemas.openxmlformats.org/officeDocument/2006/relationships/hyperlink" Target="https://www.adobe.com/" TargetMode="External"/><Relationship Id="rId12"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hyperlink" Target="https://www.theverge.com/" TargetMode="External"/><Relationship Id="rId11" Type="http://schemas.openxmlformats.org/officeDocument/2006/relationships/hyperlink" Target="https://www.topazlabs.com/" TargetMode="External"/><Relationship Id="rId5" Type="http://schemas.openxmlformats.org/officeDocument/2006/relationships/hyperlink" Target="https://techcrunch.com/" TargetMode="External"/><Relationship Id="rId10" Type="http://schemas.openxmlformats.org/officeDocument/2006/relationships/hyperlink" Target="https://www.nvidia.com/" TargetMode="External"/><Relationship Id="rId4" Type="http://schemas.openxmlformats.org/officeDocument/2006/relationships/image" Target="../media/image52.jpeg"/><Relationship Id="rId9" Type="http://schemas.openxmlformats.org/officeDocument/2006/relationships/hyperlink" Target="https://runwayml.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4.xml"/><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3152" y="5888443"/>
            <a:ext cx="240487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98623"/>
            <a:ext cx="12682891" cy="7053944"/>
          </a:xfrm>
          <a:prstGeom prst="rect">
            <a:avLst/>
          </a:prstGeom>
        </p:spPr>
      </p:pic>
      <p:sp>
        <p:nvSpPr>
          <p:cNvPr id="2" name="Rectangle: Single Corner Rounded 1"/>
          <p:cNvSpPr/>
          <p:nvPr/>
        </p:nvSpPr>
        <p:spPr>
          <a:xfrm flipV="1">
            <a:off x="-79129" y="-43542"/>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33099" y="310584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5104618" y="3807256"/>
            <a:ext cx="6022975" cy="106827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A" sz="2800" dirty="0">
                <a:solidFill>
                  <a:schemeClr val="tx1"/>
                </a:solidFill>
                <a:latin typeface="Abd Elrady Pro" panose="020F0803030102020204" pitchFamily="34" charset="-78"/>
                <a:cs typeface="Abd Elrady Pro" panose="020F0803030102020204" pitchFamily="34" charset="-78"/>
              </a:rPr>
              <a:t>استخدام </a:t>
            </a:r>
            <a:r>
              <a:rPr lang="ar-SA" sz="2800" dirty="0" smtClean="0">
                <a:solidFill>
                  <a:schemeClr val="tx1"/>
                </a:solidFill>
                <a:latin typeface="Abd Elrady Pro" panose="020F0803030102020204" pitchFamily="34" charset="-78"/>
                <a:cs typeface="Abd Elrady Pro" panose="020F0803030102020204" pitchFamily="34" charset="-78"/>
              </a:rPr>
              <a:t>الذكاء </a:t>
            </a:r>
            <a:r>
              <a:rPr lang="ar-SA" sz="2800" dirty="0">
                <a:solidFill>
                  <a:schemeClr val="tx1"/>
                </a:solidFill>
                <a:latin typeface="Abd Elrady Pro" panose="020F0803030102020204" pitchFamily="34" charset="-78"/>
                <a:cs typeface="Abd Elrady Pro" panose="020F0803030102020204" pitchFamily="34" charset="-78"/>
              </a:rPr>
              <a:t>الاصطناعي في </a:t>
            </a:r>
            <a:r>
              <a:rPr lang="ar-SA" sz="2800" dirty="0" smtClean="0">
                <a:solidFill>
                  <a:schemeClr val="tx1"/>
                </a:solidFill>
                <a:latin typeface="Abd Elrady Pro" panose="020F0803030102020204" pitchFamily="34" charset="-78"/>
                <a:cs typeface="Abd Elrady Pro" panose="020F0803030102020204" pitchFamily="34" charset="-78"/>
              </a:rPr>
              <a:t>المونتاج</a:t>
            </a:r>
            <a:endParaRPr lang="ar-SA" sz="2800"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454900" y="1414582"/>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10</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p>
        </p:txBody>
      </p:sp>
      <p:sp>
        <p:nvSpPr>
          <p:cNvPr id="3" name="Rectangle 2"/>
          <p:cNvSpPr/>
          <p:nvPr/>
        </p:nvSpPr>
        <p:spPr>
          <a:xfrm>
            <a:off x="3454900" y="2259285"/>
            <a:ext cx="8509606" cy="4247317"/>
          </a:xfrm>
          <a:prstGeom prst="rect">
            <a:avLst/>
          </a:prstGeom>
        </p:spPr>
        <p:txBody>
          <a:bodyPr wrap="square">
            <a:spAutoFit/>
          </a:bodyPr>
          <a:lstStyle/>
          <a:p>
            <a:pPr marL="457200" lvl="0" indent="-457200" algn="r" rtl="1" eaLnBrk="0" fontAlgn="base" hangingPunct="0">
              <a:lnSpc>
                <a:spcPct val="150000"/>
              </a:lnSpc>
              <a:spcBef>
                <a:spcPct val="0"/>
              </a:spcBef>
              <a:spcAft>
                <a:spcPct val="0"/>
              </a:spcAft>
              <a:buFont typeface="+mj-lt"/>
              <a:buAutoNum type="arabicPeriod"/>
            </a:pPr>
            <a:r>
              <a:rPr lang="ar-SA" altLang="en-US" sz="2000" b="1" dirty="0" smtClean="0">
                <a:solidFill>
                  <a:srgbClr val="00B0F0"/>
                </a:solidFill>
                <a:latin typeface="Bahnschrift Light Condensed" panose="020B0502040204020203" charset="0"/>
                <a:cs typeface="+mj-cs"/>
              </a:rPr>
              <a:t>مقدمة</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مفهوم الذكاء الاصطناعي في صناعة </a:t>
            </a:r>
            <a:r>
              <a:rPr lang="ar-SA" sz="2000" b="1" dirty="0" smtClean="0">
                <a:solidFill>
                  <a:srgbClr val="00B0F0"/>
                </a:solidFill>
                <a:latin typeface="Bahnschrift Light Condensed" panose="020B0502040204020203" charset="0"/>
                <a:cs typeface="+mj-cs"/>
              </a:rPr>
              <a:t>الفيديو</a:t>
            </a:r>
          </a:p>
          <a:p>
            <a:pPr marL="457200" indent="-457200" algn="just" rtl="1">
              <a:lnSpc>
                <a:spcPct val="150000"/>
              </a:lnSpc>
              <a:buFont typeface="+mj-lt"/>
              <a:buAutoNum type="arabicPeriod"/>
            </a:pPr>
            <a:r>
              <a:rPr lang="ar-SA" sz="2000" b="1" dirty="0" smtClean="0">
                <a:solidFill>
                  <a:srgbClr val="00B0F0"/>
                </a:solidFill>
                <a:latin typeface="Simplified Arabic" pitchFamily="18" charset="-78"/>
                <a:cs typeface="+mj-cs"/>
              </a:rPr>
              <a:t>أهمية </a:t>
            </a:r>
            <a:r>
              <a:rPr lang="ar-SA" sz="2000" b="1" dirty="0">
                <a:solidFill>
                  <a:srgbClr val="00B0F0"/>
                </a:solidFill>
                <a:latin typeface="Simplified Arabic" pitchFamily="18" charset="-78"/>
                <a:cs typeface="+mj-cs"/>
              </a:rPr>
              <a:t>الذكاء الاصطناعي في </a:t>
            </a:r>
            <a:r>
              <a:rPr lang="ar-SA" sz="2000" b="1" dirty="0" smtClean="0">
                <a:solidFill>
                  <a:srgbClr val="00B0F0"/>
                </a:solidFill>
                <a:latin typeface="Simplified Arabic" pitchFamily="18" charset="-78"/>
                <a:cs typeface="+mj-cs"/>
              </a:rPr>
              <a:t>المونتاج</a:t>
            </a:r>
          </a:p>
          <a:p>
            <a:pPr marL="457200" indent="-457200" algn="just" rtl="1">
              <a:lnSpc>
                <a:spcPct val="150000"/>
              </a:lnSpc>
              <a:buFont typeface="+mj-lt"/>
              <a:buAutoNum type="arabicPeriod"/>
            </a:pPr>
            <a:r>
              <a:rPr lang="ar-SA" sz="2000" b="1" dirty="0">
                <a:solidFill>
                  <a:srgbClr val="00B0F0"/>
                </a:solidFill>
                <a:cs typeface="+mj-cs"/>
              </a:rPr>
              <a:t>كيف غيّر الذكاء الاصطناعي سير عمل المونتاج </a:t>
            </a:r>
            <a:r>
              <a:rPr lang="ar-SA" sz="2000" b="1" dirty="0" smtClean="0">
                <a:solidFill>
                  <a:srgbClr val="00B0F0"/>
                </a:solidFill>
                <a:cs typeface="+mj-cs"/>
              </a:rPr>
              <a:t>التقليدي</a:t>
            </a:r>
            <a:endParaRPr lang="ar-SA" sz="2000" b="1" dirty="0" smtClean="0">
              <a:solidFill>
                <a:srgbClr val="00B0F0"/>
              </a:solidFill>
              <a:latin typeface="Bahnschrift Light Condensed" panose="020B0502040204020203" charset="0"/>
              <a:cs typeface="+mj-cs"/>
            </a:endParaRPr>
          </a:p>
          <a:p>
            <a:pPr marL="457200" indent="-457200" algn="just" rtl="1">
              <a:lnSpc>
                <a:spcPct val="150000"/>
              </a:lnSpc>
              <a:buFont typeface="+mj-lt"/>
              <a:buAutoNum type="arabicPeriod"/>
            </a:pPr>
            <a:r>
              <a:rPr lang="ar-SA" sz="2000" b="1" dirty="0" smtClean="0">
                <a:solidFill>
                  <a:srgbClr val="00B0F0"/>
                </a:solidFill>
                <a:latin typeface="Bahnschrift Light Condensed" panose="020B0502040204020203" charset="0"/>
                <a:cs typeface="+mj-cs"/>
              </a:rPr>
              <a:t>استخدام </a:t>
            </a:r>
            <a:r>
              <a:rPr lang="ar-SA" sz="2000" b="1" dirty="0" smtClean="0">
                <a:solidFill>
                  <a:srgbClr val="00B0F0"/>
                </a:solidFill>
                <a:cs typeface="+mj-cs"/>
              </a:rPr>
              <a:t>تقنيات </a:t>
            </a:r>
            <a:r>
              <a:rPr lang="ar-SA" sz="2000" b="1" dirty="0">
                <a:solidFill>
                  <a:srgbClr val="00B0F0"/>
                </a:solidFill>
                <a:cs typeface="+mj-cs"/>
              </a:rPr>
              <a:t>الذكاء الاصطناَِعي في تحسين جودة السيناريو</a:t>
            </a:r>
            <a:endParaRPr lang="ar-SA" sz="2000" b="1" dirty="0">
              <a:solidFill>
                <a:srgbClr val="00B0F0"/>
              </a:solidFill>
              <a:latin typeface="Arial" panose="020B0604020202020204" pitchFamily="34" charset="0"/>
              <a:cs typeface="+mj-cs"/>
            </a:endParaRPr>
          </a:p>
          <a:p>
            <a:pPr marL="457200" lvl="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Bahnschrift Light Condensed" panose="020B0502040204020203" charset="0"/>
                <a:cs typeface="+mj-cs"/>
              </a:rPr>
              <a:t>المونتاج </a:t>
            </a:r>
            <a:r>
              <a:rPr lang="ar-SA" sz="2000" b="1" dirty="0">
                <a:solidFill>
                  <a:srgbClr val="00B0F0"/>
                </a:solidFill>
                <a:latin typeface="Bahnschrift Light Condensed" panose="020B0502040204020203" charset="0"/>
                <a:cs typeface="+mj-cs"/>
              </a:rPr>
              <a:t>الذكي القائم على </a:t>
            </a:r>
            <a:r>
              <a:rPr lang="ar-SA" sz="2000" b="1" dirty="0" smtClean="0">
                <a:solidFill>
                  <a:srgbClr val="00B0F0"/>
                </a:solidFill>
                <a:latin typeface="Bahnschrift Light Condensed" panose="020B0502040204020203" charset="0"/>
                <a:cs typeface="+mj-cs"/>
              </a:rPr>
              <a:t>النص</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cs typeface="+mj-cs"/>
              </a:rPr>
              <a:t>تقنيات الذكاء الاصطناعي في تحسين التصوير والتأثيرات </a:t>
            </a:r>
            <a:r>
              <a:rPr lang="ar-SA" sz="2000" b="1" dirty="0" smtClean="0">
                <a:solidFill>
                  <a:srgbClr val="00B0F0"/>
                </a:solidFill>
                <a:cs typeface="+mj-cs"/>
              </a:rPr>
              <a:t>البصرية</a:t>
            </a:r>
          </a:p>
          <a:p>
            <a:pPr marL="45720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cs typeface="+mj-cs"/>
              </a:rPr>
              <a:t>أدوات الذكاء الاصطناعي المساعدة في </a:t>
            </a:r>
            <a:r>
              <a:rPr lang="ar-SA" sz="2000" b="1" dirty="0" smtClean="0">
                <a:solidFill>
                  <a:srgbClr val="00B0F0"/>
                </a:solidFill>
                <a:cs typeface="+mj-cs"/>
              </a:rPr>
              <a:t>المونتاج</a:t>
            </a:r>
            <a:endParaRPr lang="ar-SA" sz="2000" b="1" dirty="0">
              <a:solidFill>
                <a:srgbClr val="00B0F0"/>
              </a:solidFill>
              <a:latin typeface="Bahnschrift Light Condensed" panose="020B0502040204020203" charset="0"/>
              <a:cs typeface="+mj-cs"/>
            </a:endParaRPr>
          </a:p>
          <a:p>
            <a:pPr marL="457200" lvl="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Bahnschrift Light Condensed" panose="020B0502040204020203" charset="0"/>
                <a:cs typeface="+mj-cs"/>
              </a:rPr>
              <a:t>خاتمة المحاضرة والمراجع </a:t>
            </a:r>
            <a:endParaRPr lang="en-US" altLang="en-US" sz="2000" b="1" dirty="0">
              <a:solidFill>
                <a:srgbClr val="00B0F0"/>
              </a:solidFill>
              <a:latin typeface="Bahnschrift Light Condensed" panose="020B0502040204020203" charset="0"/>
              <a:cs typeface="+mj-cs"/>
            </a:endParaRPr>
          </a:p>
        </p:txBody>
      </p:sp>
    </p:spTree>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7985185" y="1749222"/>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375498" y="1390898"/>
            <a:ext cx="6079787" cy="5159514"/>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63082" y="1497035"/>
            <a:ext cx="3865656"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anose="02020603050405020304" pitchFamily="18" charset="-78"/>
                <a:cs typeface="Simplified Arabic" panose="02020603050405020304" pitchFamily="18" charset="-78"/>
              </a:rPr>
              <a:t>المقدمة</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454900" y="3019984"/>
            <a:ext cx="8486030" cy="2806666"/>
          </a:xfrm>
          <a:prstGeom prst="rect">
            <a:avLst/>
          </a:prstGeom>
          <a:noFill/>
        </p:spPr>
        <p:txBody>
          <a:bodyPr wrap="square" rtlCol="0">
            <a:spAutoFit/>
          </a:bodyPr>
          <a:lstStyle/>
          <a:p>
            <a:pPr algn="just" rtl="1">
              <a:lnSpc>
                <a:spcPct val="150000"/>
              </a:lnSpc>
            </a:pPr>
            <a:r>
              <a:rPr lang="ar-SA" sz="2000" dirty="0"/>
              <a:t>أ</a:t>
            </a:r>
            <a:r>
              <a:rPr lang="ar-SA" sz="2000" dirty="0" smtClean="0"/>
              <a:t>صبحت </a:t>
            </a:r>
            <a:r>
              <a:rPr lang="ar-SA" sz="2000" dirty="0"/>
              <a:t>صناعة الفيديو خلال السنوات الأخيرة واحدةً من أكثر المجالات تأثرًا بالثورة التقنية، خصوصًا مع دخول </a:t>
            </a:r>
            <a:r>
              <a:rPr lang="ar-SA" sz="2000" b="1" dirty="0"/>
              <a:t>أدوات الذكاء الاصطناعي </a:t>
            </a:r>
            <a:r>
              <a:rPr lang="en-US" sz="2000" b="1" dirty="0" smtClean="0"/>
              <a:t>(AI)</a:t>
            </a:r>
            <a:r>
              <a:rPr lang="ar-SA" sz="2000" dirty="0" smtClean="0"/>
              <a:t> التي أحدثت </a:t>
            </a:r>
            <a:r>
              <a:rPr lang="ar-SA" sz="2000" dirty="0"/>
              <a:t>تحولًا جذريًا في طريقة التخطيط والإنتاج والمونتاج. وبعد أن كان المونتاج يعتمد بشكل رئيسي على مهارة المحرّر وقدرته على ضبط الإيقاع البصري والصوتي، ظهرت اليوم تقنيات ذكية قادرة على تحليل المشاهد، والتعرف على الشخصيات، ومعالجة الصورة والصوت، بل وحتى توليد لقطات جديدة بالكامل. هذه التغيرات جعلت الذكاء الاصطناعي شريكًا رئيسيًا في عملية الإنتاج، ومكوّنًا لا يمكن تجاهله في بيئة العمل الإعلامي الحديثة.</a:t>
            </a:r>
            <a:endParaRPr lang="ar-SA" sz="2000" dirty="0">
              <a:cs typeface="+mj-cs"/>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0" y="1339321"/>
            <a:ext cx="3386537" cy="2105755"/>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3454900" y="1445360"/>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10</a:t>
            </a:r>
            <a:endParaRPr lang="ar-SA" sz="20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423697" y="1661571"/>
            <a:ext cx="6305519" cy="4416318"/>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899787" y="1661571"/>
            <a:ext cx="3074880" cy="523220"/>
          </a:xfrm>
          <a:prstGeom prst="rect">
            <a:avLst/>
          </a:prstGeom>
          <a:noFill/>
        </p:spPr>
        <p:txBody>
          <a:bodyPr wrap="none" rtlCol="0">
            <a:spAutoFit/>
          </a:bodyPr>
          <a:lstStyle/>
          <a:p>
            <a:pPr algn="just" rtl="1"/>
            <a:r>
              <a:rPr lang="ar-SA" sz="2800" b="1" dirty="0">
                <a:solidFill>
                  <a:srgbClr val="00B0F0"/>
                </a:solidFill>
              </a:rPr>
              <a:t>مفهوم الذكاء </a:t>
            </a:r>
            <a:r>
              <a:rPr lang="ar-SA" sz="2800" b="1" dirty="0" smtClean="0">
                <a:solidFill>
                  <a:srgbClr val="00B0F0"/>
                </a:solidFill>
              </a:rPr>
              <a:t>الاصطناعي</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5874" y="1321346"/>
            <a:ext cx="3380663" cy="193180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12586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85047" y="2723219"/>
            <a:ext cx="8456292" cy="3170099"/>
          </a:xfrm>
          <a:prstGeom prst="rect">
            <a:avLst/>
          </a:prstGeom>
          <a:noFill/>
        </p:spPr>
        <p:txBody>
          <a:bodyPr wrap="square" rtlCol="0">
            <a:spAutoFit/>
          </a:bodyPr>
          <a:lstStyle/>
          <a:p>
            <a:pPr algn="r" rtl="1">
              <a:lnSpc>
                <a:spcPct val="200000"/>
              </a:lnSpc>
            </a:pPr>
            <a:r>
              <a:rPr lang="ar-SA" sz="2000" dirty="0">
                <a:cs typeface="+mj-cs"/>
              </a:rPr>
              <a:t>مفهوم الذكاء الاصطناعي </a:t>
            </a:r>
            <a:r>
              <a:rPr lang="ar-SA" sz="2000" dirty="0" smtClean="0">
                <a:cs typeface="+mj-cs"/>
              </a:rPr>
              <a:t>الذكاء الاصطناعي هو أحد فروع علوم الحاسوب التي تهدف إلى تطوير أنظمة وبرامج قادرة على محاكاة القدرات العقلية للبشر، مثل الفهم، والتعلم، واتخاذ القرار، وحل المشكلات. وبمعنى آخر، يسعى الذكاء الاصطناعي إلى جعل الآلة قادرة على أداء مهام تتطلب عادةً ذكاءً بشريًا.</a:t>
            </a:r>
          </a:p>
          <a:p>
            <a:pPr algn="r" rtl="1">
              <a:lnSpc>
                <a:spcPct val="200000"/>
              </a:lnSpc>
            </a:pPr>
            <a:r>
              <a:rPr lang="ar-SA" sz="2000" dirty="0" smtClean="0">
                <a:cs typeface="+mj-cs"/>
              </a:rPr>
              <a:t>ويعتمد </a:t>
            </a:r>
            <a:r>
              <a:rPr lang="ar-SA" sz="2000" dirty="0">
                <a:cs typeface="+mj-cs"/>
              </a:rPr>
              <a:t>الذكاء الاصطناعي على خوارزميات تتعلم من البيانات والخبرات السابقة، بحيث تصبح قادرة على تحسين أدائها بمرور الوقت دون تدخل مباشر من </a:t>
            </a:r>
            <a:r>
              <a:rPr lang="ar-SA" sz="2000" dirty="0" smtClean="0">
                <a:cs typeface="+mj-cs"/>
              </a:rPr>
              <a:t>الإنسان</a:t>
            </a:r>
            <a:r>
              <a:rPr lang="ar-SA" sz="2000" dirty="0">
                <a:cs typeface="+mj-cs"/>
              </a:rPr>
              <a:t>.</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897316" y="1445360"/>
            <a:ext cx="6453554" cy="461665"/>
          </a:xfrm>
          <a:prstGeom prst="rect">
            <a:avLst/>
          </a:prstGeom>
          <a:noFill/>
        </p:spPr>
        <p:txBody>
          <a:bodyPr wrap="square" rtlCol="0">
            <a:spAutoFit/>
          </a:bodyPr>
          <a:lstStyle/>
          <a:p>
            <a:pPr algn="just" rtl="1"/>
            <a:r>
              <a:rPr lang="ar-SA" sz="2400" b="1" dirty="0">
                <a:solidFill>
                  <a:srgbClr val="00B0F0"/>
                </a:solidFill>
              </a:rPr>
              <a:t>مفهوم الذكاء </a:t>
            </a:r>
            <a:r>
              <a:rPr lang="ar-SA" sz="2400" b="1" dirty="0" smtClean="0">
                <a:solidFill>
                  <a:srgbClr val="00B0F0"/>
                </a:solidFill>
              </a:rPr>
              <a:t>الاصطناعي </a:t>
            </a:r>
            <a:r>
              <a:rPr lang="en-US" sz="2400" b="1" dirty="0">
                <a:solidFill>
                  <a:srgbClr val="00B0F0"/>
                </a:solidFill>
              </a:rPr>
              <a:t>Artificial Intelligence)</a:t>
            </a:r>
            <a:r>
              <a:rPr lang="ar-SA" sz="2400" b="1" dirty="0" smtClean="0">
                <a:solidFill>
                  <a:srgbClr val="00B0F0"/>
                </a:solidFill>
              </a:rPr>
              <a:t>)</a:t>
            </a:r>
            <a:endParaRPr lang="en-US"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1166" y="1335074"/>
            <a:ext cx="3344203" cy="18727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15227" y="2271451"/>
            <a:ext cx="8417320" cy="3785652"/>
          </a:xfrm>
          <a:prstGeom prst="rect">
            <a:avLst/>
          </a:prstGeom>
          <a:noFill/>
        </p:spPr>
        <p:txBody>
          <a:bodyPr wrap="square" rtlCol="0">
            <a:spAutoFit/>
          </a:bodyPr>
          <a:lstStyle/>
          <a:p>
            <a:pPr algn="r" rtl="1">
              <a:lnSpc>
                <a:spcPct val="200000"/>
              </a:lnSpc>
            </a:pPr>
            <a:r>
              <a:rPr lang="ar-SA" sz="2000" b="1" dirty="0">
                <a:solidFill>
                  <a:srgbClr val="C00000"/>
                </a:solidFill>
                <a:cs typeface="+mj-cs"/>
              </a:rPr>
              <a:t>وتشمل هذه القدرات:</a:t>
            </a:r>
          </a:p>
          <a:p>
            <a:pPr marL="342900" indent="-342900" algn="r" rtl="1">
              <a:lnSpc>
                <a:spcPct val="200000"/>
              </a:lnSpc>
              <a:buFont typeface="Arial" panose="020B0604020202020204" pitchFamily="34" charset="0"/>
              <a:buChar char="•"/>
            </a:pPr>
            <a:r>
              <a:rPr lang="ar-SA" sz="2000" b="1" dirty="0">
                <a:cs typeface="+mj-cs"/>
              </a:rPr>
              <a:t>التعرف على الأنماط</a:t>
            </a:r>
            <a:r>
              <a:rPr lang="ar-SA" sz="2000" dirty="0">
                <a:cs typeface="+mj-cs"/>
              </a:rPr>
              <a:t> مثل التعرف على الوجه أو الصوت.</a:t>
            </a:r>
          </a:p>
          <a:p>
            <a:pPr marL="342900" indent="-342900" algn="r" rtl="1">
              <a:lnSpc>
                <a:spcPct val="200000"/>
              </a:lnSpc>
              <a:buFont typeface="Arial" panose="020B0604020202020204" pitchFamily="34" charset="0"/>
              <a:buChar char="•"/>
            </a:pPr>
            <a:r>
              <a:rPr lang="ar-SA" sz="2000" b="1" dirty="0">
                <a:cs typeface="+mj-cs"/>
              </a:rPr>
              <a:t>فهم اللغة الطبيعية</a:t>
            </a:r>
            <a:r>
              <a:rPr lang="ar-SA" sz="2000" dirty="0">
                <a:cs typeface="+mj-cs"/>
              </a:rPr>
              <a:t> والتعامل مع النصوص والكلام.</a:t>
            </a:r>
          </a:p>
          <a:p>
            <a:pPr marL="342900" indent="-342900" algn="r" rtl="1">
              <a:lnSpc>
                <a:spcPct val="200000"/>
              </a:lnSpc>
              <a:buFont typeface="Arial" panose="020B0604020202020204" pitchFamily="34" charset="0"/>
              <a:buChar char="•"/>
            </a:pPr>
            <a:r>
              <a:rPr lang="ar-SA" sz="2000" b="1" dirty="0">
                <a:cs typeface="+mj-cs"/>
              </a:rPr>
              <a:t>اتخاذ القرارات</a:t>
            </a:r>
            <a:r>
              <a:rPr lang="ar-SA" sz="2000" dirty="0">
                <a:cs typeface="+mj-cs"/>
              </a:rPr>
              <a:t> بناءً على تحليل البيانات.</a:t>
            </a:r>
          </a:p>
          <a:p>
            <a:pPr marL="342900" indent="-342900" algn="r" rtl="1">
              <a:lnSpc>
                <a:spcPct val="200000"/>
              </a:lnSpc>
              <a:buFont typeface="Arial" panose="020B0604020202020204" pitchFamily="34" charset="0"/>
              <a:buChar char="•"/>
            </a:pPr>
            <a:r>
              <a:rPr lang="ar-SA" sz="2000" b="1" dirty="0">
                <a:cs typeface="+mj-cs"/>
              </a:rPr>
              <a:t>الرؤية الحاسوبية</a:t>
            </a:r>
            <a:r>
              <a:rPr lang="ar-SA" sz="2000" dirty="0">
                <a:cs typeface="+mj-cs"/>
              </a:rPr>
              <a:t> للتعامل مع الصور والفيديو.</a:t>
            </a:r>
          </a:p>
          <a:p>
            <a:pPr marL="342900" indent="-342900" algn="r" rtl="1">
              <a:lnSpc>
                <a:spcPct val="200000"/>
              </a:lnSpc>
              <a:buFont typeface="Arial" panose="020B0604020202020204" pitchFamily="34" charset="0"/>
              <a:buChar char="•"/>
            </a:pPr>
            <a:r>
              <a:rPr lang="ar-SA" sz="2000" b="1" dirty="0">
                <a:cs typeface="+mj-cs"/>
              </a:rPr>
              <a:t>التعلم العميق</a:t>
            </a:r>
            <a:r>
              <a:rPr lang="ar-SA" sz="2000" dirty="0">
                <a:cs typeface="+mj-cs"/>
              </a:rPr>
              <a:t> الذي يمكّن الآلة من التعلم بطريقة تشبه الدماغ البشري.</a:t>
            </a:r>
          </a:p>
        </p:txBody>
      </p:sp>
      <p:sp>
        <p:nvSpPr>
          <p:cNvPr id="18" name="TextBox 17"/>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5703249" cy="461665"/>
          </a:xfrm>
          <a:prstGeom prst="rect">
            <a:avLst/>
          </a:prstGeom>
          <a:noFill/>
        </p:spPr>
        <p:txBody>
          <a:bodyPr wrap="square" rtlCol="0">
            <a:spAutoFit/>
          </a:bodyPr>
          <a:lstStyle/>
          <a:p>
            <a:pPr algn="just" rtl="1"/>
            <a:r>
              <a:rPr lang="ar-SA" sz="2400" b="1" dirty="0">
                <a:solidFill>
                  <a:srgbClr val="00B0F0"/>
                </a:solidFill>
              </a:rPr>
              <a:t>مفهوم الذكاء الاصطناعي </a:t>
            </a:r>
            <a:r>
              <a:rPr lang="en-US" sz="2400" b="1" dirty="0">
                <a:solidFill>
                  <a:srgbClr val="00B0F0"/>
                </a:solidFill>
              </a:rPr>
              <a:t>Artificial Intelligence)</a:t>
            </a:r>
            <a:r>
              <a:rPr lang="ar-SA" sz="2400" b="1" dirty="0">
                <a:solidFill>
                  <a:srgbClr val="00B0F0"/>
                </a:solidFill>
              </a:rPr>
              <a:t>)</a:t>
            </a:r>
            <a:endParaRPr lang="en-US" sz="2400" b="1" dirty="0">
              <a:solidFill>
                <a:srgbClr val="00B0F0"/>
              </a:solidFill>
            </a:endParaRPr>
          </a:p>
        </p:txBody>
      </p:sp>
    </p:spTree>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77392"/>
            <a:ext cx="3385474" cy="169273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47513" y="2223760"/>
            <a:ext cx="8417320" cy="4611519"/>
          </a:xfrm>
          <a:prstGeom prst="rect">
            <a:avLst/>
          </a:prstGeom>
          <a:noFill/>
        </p:spPr>
        <p:txBody>
          <a:bodyPr wrap="square" rtlCol="0">
            <a:spAutoFit/>
          </a:bodyPr>
          <a:lstStyle/>
          <a:p>
            <a:pPr algn="r" rtl="1">
              <a:lnSpc>
                <a:spcPct val="150000"/>
              </a:lnSpc>
            </a:pPr>
            <a:r>
              <a:rPr lang="ar-SA" dirty="0"/>
              <a:t>أصبح الذكاء الاصطناعي عنصرًا أساسيًا في صناعة المحتوى المرئي، ليس فقط في عمليات المونتاج، بل في </a:t>
            </a:r>
            <a:r>
              <a:rPr lang="ar-SA" b="1" dirty="0"/>
              <a:t>جميع مراحل الإنتاج</a:t>
            </a:r>
            <a:r>
              <a:rPr lang="ar-SA" dirty="0"/>
              <a:t> من مرحلة ما قبل التصوير وحتى التوزيع. وتقوم تقنيات الذكاء الاصطناعي بدعم صناعة الفيديو من خلال زيادة الإنتاجية، تقليل التكاليف، تحسين الجودة، وتعزيز القدرة الإبداعية للفريق.</a:t>
            </a:r>
            <a:endParaRPr lang="ar-SA" dirty="0" smtClean="0"/>
          </a:p>
          <a:p>
            <a:pPr algn="r" rtl="1">
              <a:lnSpc>
                <a:spcPct val="150000"/>
              </a:lnSpc>
            </a:pPr>
            <a:r>
              <a:rPr lang="ar-SA" dirty="0" smtClean="0"/>
              <a:t>يشير </a:t>
            </a:r>
            <a:r>
              <a:rPr lang="ar-SA" dirty="0"/>
              <a:t>الذكاء الاصطناعي في مجال صناعة الفيديو إلى مجموعة من الخوارزميات والتقنيات التي تُمكن الآلات من فهم المحتوى البصري والصوتي، وتحليله، واتخاذ قرارات تحريرية أو فنية تشبه ما يقوم به </a:t>
            </a:r>
            <a:r>
              <a:rPr lang="ar-SA" dirty="0" smtClean="0"/>
              <a:t>الإنسان.</a:t>
            </a:r>
            <a:r>
              <a:rPr lang="ar-SA" b="1" dirty="0" smtClean="0">
                <a:solidFill>
                  <a:srgbClr val="C00000"/>
                </a:solidFill>
              </a:rPr>
              <a:t>ويشمل </a:t>
            </a:r>
            <a:r>
              <a:rPr lang="ar-SA" b="1" dirty="0">
                <a:solidFill>
                  <a:srgbClr val="C00000"/>
                </a:solidFill>
              </a:rPr>
              <a:t>ذلك:</a:t>
            </a:r>
          </a:p>
          <a:p>
            <a:pPr marL="342900" indent="-342900" algn="r" rtl="1">
              <a:lnSpc>
                <a:spcPct val="150000"/>
              </a:lnSpc>
              <a:buFont typeface="Arial" panose="020B0604020202020204" pitchFamily="34" charset="0"/>
              <a:buChar char="•"/>
            </a:pPr>
            <a:r>
              <a:rPr lang="ar-SA" b="1" dirty="0" smtClean="0"/>
              <a:t>تحليل المشاهد</a:t>
            </a:r>
            <a:r>
              <a:rPr lang="ar-SA" dirty="0" smtClean="0"/>
              <a:t> وتحديد مواقع القطع المناسبة.</a:t>
            </a:r>
          </a:p>
          <a:p>
            <a:pPr marL="342900" indent="-342900" algn="r" rtl="1">
              <a:lnSpc>
                <a:spcPct val="150000"/>
              </a:lnSpc>
              <a:buFont typeface="Arial" panose="020B0604020202020204" pitchFamily="34" charset="0"/>
              <a:buChar char="•"/>
            </a:pPr>
            <a:r>
              <a:rPr lang="ar-SA" b="1" dirty="0" smtClean="0"/>
              <a:t>التعرف </a:t>
            </a:r>
            <a:r>
              <a:rPr lang="ar-SA" b="1" dirty="0"/>
              <a:t>على الوجوه والشخصيات</a:t>
            </a:r>
            <a:r>
              <a:rPr lang="ar-SA" dirty="0"/>
              <a:t> وتتبعها عبر اللقطات.</a:t>
            </a:r>
          </a:p>
          <a:p>
            <a:pPr marL="342900" indent="-342900" algn="r" rtl="1">
              <a:lnSpc>
                <a:spcPct val="150000"/>
              </a:lnSpc>
              <a:buFont typeface="Arial" panose="020B0604020202020204" pitchFamily="34" charset="0"/>
              <a:buChar char="•"/>
            </a:pPr>
            <a:r>
              <a:rPr lang="ar-SA" b="1" dirty="0" smtClean="0"/>
              <a:t>تصحيح الألوان والإضاءة</a:t>
            </a:r>
            <a:r>
              <a:rPr lang="ar-SA" dirty="0" smtClean="0"/>
              <a:t> بشكل تلقائي وفق سياق المشهد.</a:t>
            </a:r>
          </a:p>
          <a:p>
            <a:pPr marL="342900" indent="-342900" algn="r" rtl="1">
              <a:lnSpc>
                <a:spcPct val="150000"/>
              </a:lnSpc>
              <a:buFont typeface="Arial" panose="020B0604020202020204" pitchFamily="34" charset="0"/>
              <a:buChar char="•"/>
            </a:pPr>
            <a:r>
              <a:rPr lang="ar-SA" b="1" dirty="0" smtClean="0"/>
              <a:t>اكتشاف الضوضاء</a:t>
            </a:r>
            <a:r>
              <a:rPr lang="ar-SA" dirty="0" smtClean="0"/>
              <a:t> وإزالتها من الصوت.</a:t>
            </a:r>
          </a:p>
          <a:p>
            <a:pPr marL="342900" indent="-342900" algn="r" rtl="1">
              <a:lnSpc>
                <a:spcPct val="150000"/>
              </a:lnSpc>
              <a:buFont typeface="Arial" panose="020B0604020202020204" pitchFamily="34" charset="0"/>
              <a:buChar char="•"/>
            </a:pPr>
            <a:r>
              <a:rPr lang="ar-SA" b="1" dirty="0"/>
              <a:t>توليد فيديو أو لقطات جديدة</a:t>
            </a:r>
            <a:r>
              <a:rPr lang="ar-SA" dirty="0"/>
              <a:t> باستخدام نماذج توليدية (</a:t>
            </a:r>
            <a:r>
              <a:rPr lang="en-US" dirty="0"/>
              <a:t>Generative </a:t>
            </a:r>
            <a:r>
              <a:rPr lang="en-US" dirty="0" smtClean="0"/>
              <a:t>AI</a:t>
            </a:r>
            <a:r>
              <a:rPr lang="ar-SA" dirty="0" smtClean="0"/>
              <a:t>)</a:t>
            </a:r>
          </a:p>
          <a:p>
            <a:pPr marL="342900" indent="-342900" algn="r" rtl="1">
              <a:lnSpc>
                <a:spcPct val="150000"/>
              </a:lnSpc>
              <a:buFont typeface="Arial" panose="020B0604020202020204" pitchFamily="34" charset="0"/>
              <a:buChar char="•"/>
            </a:pPr>
            <a:r>
              <a:rPr lang="ar-SA" b="1" dirty="0" smtClean="0"/>
              <a:t>إدارة </a:t>
            </a:r>
            <a:r>
              <a:rPr lang="ar-SA" b="1" dirty="0"/>
              <a:t>الإيقاع البصري</a:t>
            </a:r>
            <a:r>
              <a:rPr lang="ar-SA" dirty="0"/>
              <a:t> عبر تقسيم اللقطات وإعادة ترتيبها حسب السرد.</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911389" y="1445360"/>
            <a:ext cx="4744673" cy="461665"/>
          </a:xfrm>
          <a:prstGeom prst="rect">
            <a:avLst/>
          </a:prstGeom>
          <a:noFill/>
        </p:spPr>
        <p:txBody>
          <a:bodyPr wrap="square" rtlCol="0">
            <a:spAutoFit/>
          </a:bodyPr>
          <a:lstStyle/>
          <a:p>
            <a:r>
              <a:rPr lang="ar-SA" sz="2400" b="1" dirty="0">
                <a:solidFill>
                  <a:srgbClr val="00B0F0"/>
                </a:solidFill>
              </a:rPr>
              <a:t>مفهوم الذكاء الاصطناعي في صناعة الفيديو</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95459" y="1212743"/>
            <a:ext cx="5123582" cy="1909305"/>
          </a:xfrm>
          <a:prstGeom prst="rect">
            <a:avLst/>
          </a:prstGeom>
          <a:noFill/>
        </p:spPr>
        <p:txBody>
          <a:bodyPr wrap="none" rtlCol="0">
            <a:spAutoFit/>
          </a:bodyPr>
          <a:lstStyle/>
          <a:p>
            <a:pPr algn="r" rtl="1" eaLnBrk="0" fontAlgn="base" hangingPunct="0">
              <a:lnSpc>
                <a:spcPct val="200000"/>
              </a:lnSpc>
              <a:spcBef>
                <a:spcPct val="0"/>
              </a:spcBef>
              <a:spcAft>
                <a:spcPct val="0"/>
              </a:spcAft>
            </a:pPr>
            <a:r>
              <a:rPr lang="ar-SA" sz="3200" b="1" dirty="0">
                <a:solidFill>
                  <a:srgbClr val="00B0F0"/>
                </a:solidFill>
                <a:latin typeface="Simplified Arabic" pitchFamily="18" charset="-78"/>
                <a:cs typeface="Simplified Arabic" pitchFamily="18" charset="-78"/>
              </a:rPr>
              <a:t>أهمية الذكاء </a:t>
            </a:r>
            <a:r>
              <a:rPr lang="ar-SA" sz="3200" b="1" dirty="0" smtClean="0">
                <a:solidFill>
                  <a:srgbClr val="00B0F0"/>
                </a:solidFill>
                <a:latin typeface="Simplified Arabic" pitchFamily="18" charset="-78"/>
                <a:cs typeface="Simplified Arabic" pitchFamily="18" charset="-78"/>
              </a:rPr>
              <a:t>الاصطناعي في المونتاج</a:t>
            </a:r>
            <a:endParaRPr lang="ar-EG" sz="3200" b="1" dirty="0">
              <a:solidFill>
                <a:srgbClr val="00B0F0"/>
              </a:solidFill>
              <a:latin typeface="Simplified Arabic" pitchFamily="18" charset="-78"/>
              <a:cs typeface="Simplified Arabic" pitchFamily="18" charset="-78"/>
            </a:endParaRPr>
          </a:p>
          <a:p>
            <a:pPr lvl="0" algn="r" rtl="1" eaLnBrk="0" fontAlgn="base" hangingPunct="0">
              <a:lnSpc>
                <a:spcPct val="200000"/>
              </a:lnSpc>
              <a:spcBef>
                <a:spcPct val="0"/>
              </a:spcBef>
              <a:spcAft>
                <a:spcPct val="0"/>
              </a:spcAft>
            </a:pPr>
            <a:endParaRPr lang="ar-SA" sz="32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994579" y="1475643"/>
            <a:ext cx="6406613"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53990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462202"/>
            <a:ext cx="8630096" cy="4247317"/>
          </a:xfrm>
          <a:prstGeom prst="rect">
            <a:avLst/>
          </a:prstGeom>
          <a:noFill/>
        </p:spPr>
        <p:txBody>
          <a:bodyPr wrap="square" rtlCol="0">
            <a:spAutoFit/>
          </a:bodyPr>
          <a:lstStyle/>
          <a:p>
            <a:pPr algn="r" rtl="1">
              <a:lnSpc>
                <a:spcPct val="150000"/>
              </a:lnSpc>
            </a:pPr>
            <a:r>
              <a:rPr lang="ar-SA" dirty="0">
                <a:cs typeface="+mj-cs"/>
              </a:rPr>
              <a:t>أصبحت تقنيات الذكاء الاصطناعي عنصرًا أساسيًا في عالم المونتاج الرقمي، حيث تُستخدم لتحسين جودة الفيديو، وتسريع العمل، وتوفير أدوات تحليل تلقائية تساعد في اتخاذ قرارات فنية دقيقة. لم يعد المونتاج يعتمد فقط على مهارات المونتير، بل أصبح الذكاء الاصطناعي شريكًا إبداعيًا وتقنيًا مهمًا</a:t>
            </a:r>
            <a:r>
              <a:rPr lang="ar-SA" dirty="0" smtClean="0">
                <a:cs typeface="+mj-cs"/>
              </a:rPr>
              <a:t>.</a:t>
            </a:r>
          </a:p>
          <a:p>
            <a:pPr algn="r" rtl="1">
              <a:lnSpc>
                <a:spcPct val="150000"/>
              </a:lnSpc>
            </a:pPr>
            <a:r>
              <a:rPr lang="ar-SA" b="1" dirty="0">
                <a:cs typeface="+mj-cs"/>
              </a:rPr>
              <a:t>1. </a:t>
            </a:r>
            <a:r>
              <a:rPr lang="ar-SA" b="1" dirty="0">
                <a:solidFill>
                  <a:srgbClr val="C00000"/>
                </a:solidFill>
                <a:cs typeface="+mj-cs"/>
              </a:rPr>
              <a:t>تسريع عملية المونتاج بشكل كبير</a:t>
            </a:r>
          </a:p>
          <a:p>
            <a:pPr algn="r" rtl="1">
              <a:lnSpc>
                <a:spcPct val="150000"/>
              </a:lnSpc>
            </a:pPr>
            <a:r>
              <a:rPr lang="ar-SA" b="1" dirty="0" smtClean="0">
                <a:cs typeface="+mj-cs"/>
              </a:rPr>
              <a:t>التعرف </a:t>
            </a:r>
            <a:r>
              <a:rPr lang="ar-SA" b="1" dirty="0">
                <a:cs typeface="+mj-cs"/>
              </a:rPr>
              <a:t>التلقائي على اللقطات </a:t>
            </a:r>
            <a:r>
              <a:rPr lang="en-US" b="1" dirty="0" smtClean="0">
                <a:cs typeface="+mj-cs"/>
              </a:rPr>
              <a:t>Auto </a:t>
            </a:r>
            <a:r>
              <a:rPr lang="en-US" b="1" dirty="0">
                <a:cs typeface="+mj-cs"/>
              </a:rPr>
              <a:t>Scene Detection</a:t>
            </a:r>
            <a:r>
              <a:rPr lang="en-US" b="1" dirty="0" smtClean="0">
                <a:cs typeface="+mj-cs"/>
              </a:rPr>
              <a:t>)</a:t>
            </a:r>
            <a:r>
              <a:rPr lang="ar-SA" b="1" dirty="0" smtClean="0">
                <a:cs typeface="+mj-cs"/>
              </a:rPr>
              <a:t>)</a:t>
            </a:r>
            <a:endParaRPr lang="en-US" b="1" dirty="0">
              <a:cs typeface="+mj-cs"/>
            </a:endParaRPr>
          </a:p>
          <a:p>
            <a:pPr algn="r" rtl="1">
              <a:lnSpc>
                <a:spcPct val="150000"/>
              </a:lnSpc>
            </a:pPr>
            <a:r>
              <a:rPr lang="ar-SA" dirty="0">
                <a:cs typeface="+mj-cs"/>
              </a:rPr>
              <a:t>يقوم الذكاء الاصطناعي بتحليل الفيديو وتقسيمه إلى:</a:t>
            </a:r>
          </a:p>
          <a:p>
            <a:pPr algn="r" rtl="1">
              <a:lnSpc>
                <a:spcPct val="150000"/>
              </a:lnSpc>
            </a:pPr>
            <a:r>
              <a:rPr lang="ar-SA" dirty="0" smtClean="0">
                <a:cs typeface="+mj-cs"/>
              </a:rPr>
              <a:t>مشاهد – لقطات - حركات كاميرا - لحظات </a:t>
            </a:r>
            <a:r>
              <a:rPr lang="ar-SA" dirty="0">
                <a:cs typeface="+mj-cs"/>
              </a:rPr>
              <a:t>مهمة</a:t>
            </a:r>
          </a:p>
          <a:p>
            <a:pPr algn="r" rtl="1">
              <a:lnSpc>
                <a:spcPct val="150000"/>
              </a:lnSpc>
            </a:pPr>
            <a:r>
              <a:rPr lang="ar-SA" dirty="0">
                <a:cs typeface="+mj-cs"/>
              </a:rPr>
              <a:t>بدلاً من أن يقضي المونتير ساعات في تصنيف المواد الخام (</a:t>
            </a:r>
            <a:r>
              <a:rPr lang="en-US" dirty="0" smtClean="0">
                <a:cs typeface="+mj-cs"/>
              </a:rPr>
              <a:t>Footage</a:t>
            </a:r>
            <a:r>
              <a:rPr lang="ar-SA" dirty="0" smtClean="0">
                <a:cs typeface="+mj-cs"/>
              </a:rPr>
              <a:t>)</a:t>
            </a:r>
            <a:endParaRPr lang="en-US" dirty="0">
              <a:cs typeface="+mj-cs"/>
            </a:endParaRPr>
          </a:p>
          <a:p>
            <a:pPr algn="r" rtl="1">
              <a:lnSpc>
                <a:spcPct val="150000"/>
              </a:lnSpc>
            </a:pPr>
            <a:r>
              <a:rPr lang="ar-SA" b="1" dirty="0" smtClean="0">
                <a:cs typeface="+mj-cs"/>
              </a:rPr>
              <a:t>اختيار </a:t>
            </a:r>
            <a:r>
              <a:rPr lang="ar-SA" b="1" dirty="0">
                <a:cs typeface="+mj-cs"/>
              </a:rPr>
              <a:t>أفضل اللقطات تلقائيًا</a:t>
            </a:r>
          </a:p>
          <a:p>
            <a:pPr algn="r" rtl="1">
              <a:lnSpc>
                <a:spcPct val="150000"/>
              </a:lnSpc>
            </a:pPr>
            <a:r>
              <a:rPr lang="ar-SA" dirty="0">
                <a:cs typeface="+mj-cs"/>
              </a:rPr>
              <a:t>يعتمد </a:t>
            </a:r>
            <a:r>
              <a:rPr lang="ar-SA" dirty="0" smtClean="0">
                <a:cs typeface="+mj-cs"/>
              </a:rPr>
              <a:t>على: جودة الإضاءة - وضوح الصورة - مدى </a:t>
            </a:r>
            <a:r>
              <a:rPr lang="ar-SA" dirty="0">
                <a:cs typeface="+mj-cs"/>
              </a:rPr>
              <a:t>استقرار </a:t>
            </a:r>
            <a:r>
              <a:rPr lang="ar-SA" dirty="0" smtClean="0">
                <a:cs typeface="+mj-cs"/>
              </a:rPr>
              <a:t>الحركة - تعابير الممثل.</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1682192"/>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المونتاج</a:t>
            </a:r>
            <a:endParaRPr lang="ar-EG" sz="2800" b="1" dirty="0">
              <a:solidFill>
                <a:srgbClr val="00B0F0"/>
              </a:solidFill>
              <a:latin typeface="Simplified Arabic" pitchFamily="18" charset="-78"/>
              <a:cs typeface="Simplified Arabic" pitchFamily="18" charset="-78"/>
            </a:endParaRPr>
          </a:p>
          <a:p>
            <a:pPr lvl="0" algn="r" rtl="1" eaLnBrk="0" fontAlgn="base" hangingPunct="0">
              <a:lnSpc>
                <a:spcPct val="200000"/>
              </a:lnSpc>
              <a:spcBef>
                <a:spcPct val="0"/>
              </a:spcBef>
              <a:spcAft>
                <a:spcPct val="0"/>
              </a:spcAft>
            </a:pP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6318" y="1331779"/>
            <a:ext cx="3447037" cy="193895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462202"/>
            <a:ext cx="8630096" cy="3831818"/>
          </a:xfrm>
          <a:prstGeom prst="rect">
            <a:avLst/>
          </a:prstGeom>
          <a:noFill/>
        </p:spPr>
        <p:txBody>
          <a:bodyPr wrap="square" rtlCol="0">
            <a:spAutoFit/>
          </a:bodyPr>
          <a:lstStyle/>
          <a:p>
            <a:pPr algn="r" rtl="1">
              <a:lnSpc>
                <a:spcPct val="150000"/>
              </a:lnSpc>
            </a:pPr>
            <a:r>
              <a:rPr lang="ar-SA" b="1" dirty="0">
                <a:cs typeface="+mj-cs"/>
              </a:rPr>
              <a:t>2. </a:t>
            </a:r>
            <a:r>
              <a:rPr lang="ar-SA" b="1" dirty="0">
                <a:solidFill>
                  <a:srgbClr val="C00000"/>
                </a:solidFill>
                <a:cs typeface="+mj-cs"/>
              </a:rPr>
              <a:t>تحسين جودة الفيديو تلقائيًا</a:t>
            </a:r>
          </a:p>
          <a:p>
            <a:pPr algn="r" rtl="1">
              <a:lnSpc>
                <a:spcPct val="150000"/>
              </a:lnSpc>
            </a:pPr>
            <a:r>
              <a:rPr lang="ar-SA" b="1" dirty="0">
                <a:cs typeface="+mj-cs"/>
              </a:rPr>
              <a:t>✔ إزالة الضوضاء (</a:t>
            </a:r>
            <a:r>
              <a:rPr lang="en-US" b="1" dirty="0" err="1" smtClean="0">
                <a:cs typeface="+mj-cs"/>
              </a:rPr>
              <a:t>Denoising</a:t>
            </a:r>
            <a:r>
              <a:rPr lang="ar-SA" b="1" dirty="0" smtClean="0">
                <a:cs typeface="+mj-cs"/>
              </a:rPr>
              <a:t>)</a:t>
            </a:r>
            <a:endParaRPr lang="en-US" b="1" dirty="0">
              <a:cs typeface="+mj-cs"/>
            </a:endParaRPr>
          </a:p>
          <a:p>
            <a:pPr algn="r" rtl="1">
              <a:lnSpc>
                <a:spcPct val="150000"/>
              </a:lnSpc>
            </a:pPr>
            <a:r>
              <a:rPr lang="ar-SA" dirty="0">
                <a:cs typeface="+mj-cs"/>
              </a:rPr>
              <a:t>خاصة في المشاهد الليلية أو منخفضة الإضاءة.</a:t>
            </a:r>
          </a:p>
          <a:p>
            <a:pPr algn="r" rtl="1">
              <a:lnSpc>
                <a:spcPct val="150000"/>
              </a:lnSpc>
            </a:pPr>
            <a:r>
              <a:rPr lang="ar-SA" b="1" dirty="0">
                <a:cs typeface="+mj-cs"/>
              </a:rPr>
              <a:t>✔ تثبيت الصورة </a:t>
            </a:r>
            <a:r>
              <a:rPr lang="en-US" b="1" dirty="0" smtClean="0">
                <a:cs typeface="+mj-cs"/>
              </a:rPr>
              <a:t>Auto </a:t>
            </a:r>
            <a:r>
              <a:rPr lang="en-US" b="1" dirty="0">
                <a:cs typeface="+mj-cs"/>
              </a:rPr>
              <a:t>Stabilization</a:t>
            </a:r>
            <a:r>
              <a:rPr lang="en-US" b="1" dirty="0" smtClean="0">
                <a:cs typeface="+mj-cs"/>
              </a:rPr>
              <a:t>)</a:t>
            </a:r>
            <a:r>
              <a:rPr lang="ar-SA" b="1" dirty="0" smtClean="0">
                <a:cs typeface="+mj-cs"/>
              </a:rPr>
              <a:t>)</a:t>
            </a:r>
            <a:endParaRPr lang="en-US" b="1" dirty="0">
              <a:cs typeface="+mj-cs"/>
            </a:endParaRPr>
          </a:p>
          <a:p>
            <a:pPr algn="r" rtl="1">
              <a:lnSpc>
                <a:spcPct val="150000"/>
              </a:lnSpc>
            </a:pPr>
            <a:r>
              <a:rPr lang="ar-SA" dirty="0">
                <a:cs typeface="+mj-cs"/>
              </a:rPr>
              <a:t>تصحيح الاهتزازات بطريقة أكثر دقة من الطرق التقليدية.</a:t>
            </a:r>
          </a:p>
          <a:p>
            <a:pPr algn="r" rtl="1">
              <a:lnSpc>
                <a:spcPct val="150000"/>
              </a:lnSpc>
            </a:pPr>
            <a:r>
              <a:rPr lang="ar-SA" b="1" dirty="0">
                <a:cs typeface="+mj-cs"/>
              </a:rPr>
              <a:t>✔ زيادة دقة المشاهد (</a:t>
            </a:r>
            <a:r>
              <a:rPr lang="en-US" b="1" dirty="0">
                <a:cs typeface="+mj-cs"/>
              </a:rPr>
              <a:t>AI </a:t>
            </a:r>
            <a:r>
              <a:rPr lang="en-US" b="1" dirty="0" smtClean="0">
                <a:cs typeface="+mj-cs"/>
              </a:rPr>
              <a:t>Upscaling</a:t>
            </a:r>
            <a:r>
              <a:rPr lang="ar-SA" b="1" dirty="0" smtClean="0">
                <a:cs typeface="+mj-cs"/>
              </a:rPr>
              <a:t>)</a:t>
            </a:r>
            <a:endParaRPr lang="en-US" b="1" dirty="0">
              <a:cs typeface="+mj-cs"/>
            </a:endParaRPr>
          </a:p>
          <a:p>
            <a:pPr algn="r" rtl="1">
              <a:lnSpc>
                <a:spcPct val="150000"/>
              </a:lnSpc>
            </a:pPr>
            <a:r>
              <a:rPr lang="ar-SA" dirty="0">
                <a:cs typeface="+mj-cs"/>
              </a:rPr>
              <a:t>تحويل فيديو منخفض الجودة إلى 4</a:t>
            </a:r>
            <a:r>
              <a:rPr lang="en-US" dirty="0">
                <a:cs typeface="+mj-cs"/>
              </a:rPr>
              <a:t>K </a:t>
            </a:r>
            <a:r>
              <a:rPr lang="ar-SA" dirty="0">
                <a:cs typeface="+mj-cs"/>
              </a:rPr>
              <a:t>أو 8</a:t>
            </a:r>
            <a:r>
              <a:rPr lang="en-US" dirty="0">
                <a:cs typeface="+mj-cs"/>
              </a:rPr>
              <a:t>K </a:t>
            </a:r>
            <a:r>
              <a:rPr lang="ar-SA" dirty="0">
                <a:cs typeface="+mj-cs"/>
              </a:rPr>
              <a:t>بجودة محسّنة.</a:t>
            </a:r>
          </a:p>
          <a:p>
            <a:pPr algn="r" rtl="1">
              <a:lnSpc>
                <a:spcPct val="150000"/>
              </a:lnSpc>
            </a:pPr>
            <a:r>
              <a:rPr lang="ar-SA" b="1" dirty="0">
                <a:cs typeface="+mj-cs"/>
              </a:rPr>
              <a:t>✔ التصحيح التلقائي للألوان </a:t>
            </a:r>
            <a:r>
              <a:rPr lang="en-US" b="1" dirty="0" smtClean="0">
                <a:cs typeface="+mj-cs"/>
              </a:rPr>
              <a:t>Auto </a:t>
            </a:r>
            <a:r>
              <a:rPr lang="en-US" b="1" dirty="0">
                <a:cs typeface="+mj-cs"/>
              </a:rPr>
              <a:t>Color Grading</a:t>
            </a:r>
            <a:r>
              <a:rPr lang="en-US" b="1" dirty="0" smtClean="0">
                <a:cs typeface="+mj-cs"/>
              </a:rPr>
              <a:t>)</a:t>
            </a:r>
            <a:r>
              <a:rPr lang="ar-SA" b="1" dirty="0" smtClean="0">
                <a:cs typeface="+mj-cs"/>
              </a:rPr>
              <a:t>)</a:t>
            </a:r>
            <a:endParaRPr lang="en-US" b="1" dirty="0">
              <a:cs typeface="+mj-cs"/>
            </a:endParaRPr>
          </a:p>
          <a:p>
            <a:pPr algn="r" rtl="1">
              <a:lnSpc>
                <a:spcPct val="150000"/>
              </a:lnSpc>
            </a:pPr>
            <a:r>
              <a:rPr lang="ar-SA" dirty="0" smtClean="0">
                <a:cs typeface="+mj-cs"/>
              </a:rPr>
              <a:t>يستطيع</a:t>
            </a:r>
            <a:r>
              <a:rPr lang="en-US" dirty="0" smtClean="0">
                <a:cs typeface="+mj-cs"/>
              </a:rPr>
              <a:t>AI </a:t>
            </a:r>
            <a:r>
              <a:rPr lang="ar-SA" dirty="0" smtClean="0">
                <a:cs typeface="+mj-cs"/>
              </a:rPr>
              <a:t> تحليل </a:t>
            </a:r>
            <a:r>
              <a:rPr lang="ar-SA" dirty="0">
                <a:cs typeface="+mj-cs"/>
              </a:rPr>
              <a:t>المشهد </a:t>
            </a:r>
            <a:r>
              <a:rPr lang="ar-SA" dirty="0" smtClean="0">
                <a:cs typeface="+mj-cs"/>
              </a:rPr>
              <a:t>وتطبيق:</a:t>
            </a:r>
            <a:r>
              <a:rPr lang="ar-SA" dirty="0" smtClean="0"/>
              <a:t>تلوين </a:t>
            </a:r>
            <a:r>
              <a:rPr lang="ar-SA" dirty="0"/>
              <a:t>تلقائي ثم تصحيح لونية جماعية </a:t>
            </a:r>
            <a:r>
              <a:rPr lang="ar-SA" dirty="0" smtClean="0"/>
              <a:t>لإعطاء </a:t>
            </a:r>
            <a:r>
              <a:rPr lang="ar-SA" dirty="0"/>
              <a:t>طابع زمني أو سينمائي.</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1682192"/>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المونتاج</a:t>
            </a:r>
            <a:endParaRPr lang="ar-EG" sz="2800" b="1" dirty="0">
              <a:solidFill>
                <a:srgbClr val="00B0F0"/>
              </a:solidFill>
              <a:latin typeface="Simplified Arabic" pitchFamily="18" charset="-78"/>
              <a:cs typeface="Simplified Arabic" pitchFamily="18" charset="-78"/>
            </a:endParaRPr>
          </a:p>
          <a:p>
            <a:pPr lvl="0" algn="r" rtl="1" eaLnBrk="0" fontAlgn="base" hangingPunct="0">
              <a:lnSpc>
                <a:spcPct val="200000"/>
              </a:lnSpc>
              <a:spcBef>
                <a:spcPct val="0"/>
              </a:spcBef>
              <a:spcAft>
                <a:spcPct val="0"/>
              </a:spcAft>
            </a:pP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5235096"/>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5709" y="1338395"/>
            <a:ext cx="3455033" cy="207302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62401"/>
            <a:ext cx="8630096" cy="4662815"/>
          </a:xfrm>
          <a:prstGeom prst="rect">
            <a:avLst/>
          </a:prstGeom>
          <a:noFill/>
        </p:spPr>
        <p:txBody>
          <a:bodyPr wrap="square" rtlCol="0">
            <a:spAutoFit/>
          </a:bodyPr>
          <a:lstStyle/>
          <a:p>
            <a:pPr algn="r" rtl="1">
              <a:lnSpc>
                <a:spcPct val="150000"/>
              </a:lnSpc>
            </a:pPr>
            <a:r>
              <a:rPr lang="ar-SA" b="1" dirty="0" smtClean="0">
                <a:solidFill>
                  <a:srgbClr val="C00000"/>
                </a:solidFill>
              </a:rPr>
              <a:t>3.المساعدة </a:t>
            </a:r>
            <a:r>
              <a:rPr lang="ar-SA" b="1" dirty="0">
                <a:solidFill>
                  <a:srgbClr val="C00000"/>
                </a:solidFill>
              </a:rPr>
              <a:t>في بناء السرد البصري</a:t>
            </a:r>
          </a:p>
          <a:p>
            <a:pPr algn="r" rtl="1">
              <a:lnSpc>
                <a:spcPct val="150000"/>
              </a:lnSpc>
            </a:pPr>
            <a:r>
              <a:rPr lang="ar-SA" b="1" dirty="0"/>
              <a:t>✔ التحليل الدرامي للمشاهد</a:t>
            </a:r>
          </a:p>
          <a:p>
            <a:pPr algn="r" rtl="1">
              <a:lnSpc>
                <a:spcPct val="150000"/>
              </a:lnSpc>
            </a:pPr>
            <a:r>
              <a:rPr lang="ar-SA" dirty="0"/>
              <a:t>الذكاء الاصطناعي يستطيع فهم:</a:t>
            </a:r>
          </a:p>
          <a:p>
            <a:pPr algn="r" rtl="1">
              <a:lnSpc>
                <a:spcPct val="150000"/>
              </a:lnSpc>
            </a:pPr>
            <a:r>
              <a:rPr lang="ar-SA" dirty="0"/>
              <a:t>إيقاع القصة</a:t>
            </a:r>
          </a:p>
          <a:p>
            <a:pPr algn="r" rtl="1">
              <a:lnSpc>
                <a:spcPct val="150000"/>
              </a:lnSpc>
            </a:pPr>
            <a:r>
              <a:rPr lang="ar-SA" dirty="0"/>
              <a:t>لحظات الذروة</a:t>
            </a:r>
          </a:p>
          <a:p>
            <a:pPr algn="r" rtl="1">
              <a:lnSpc>
                <a:spcPct val="150000"/>
              </a:lnSpc>
            </a:pPr>
            <a:r>
              <a:rPr lang="ar-SA" dirty="0"/>
              <a:t>التوتر والانفعال</a:t>
            </a:r>
          </a:p>
          <a:p>
            <a:pPr algn="r" rtl="1">
              <a:lnSpc>
                <a:spcPct val="150000"/>
              </a:lnSpc>
            </a:pPr>
            <a:r>
              <a:rPr lang="ar-SA" dirty="0"/>
              <a:t>نقاط التحول</a:t>
            </a:r>
          </a:p>
          <a:p>
            <a:pPr algn="r" rtl="1">
              <a:lnSpc>
                <a:spcPct val="150000"/>
              </a:lnSpc>
            </a:pPr>
            <a:r>
              <a:rPr lang="ar-SA" dirty="0"/>
              <a:t>ثم يقترح:</a:t>
            </a:r>
          </a:p>
          <a:p>
            <a:pPr algn="r" rtl="1">
              <a:lnSpc>
                <a:spcPct val="150000"/>
              </a:lnSpc>
            </a:pPr>
            <a:r>
              <a:rPr lang="ar-SA" dirty="0"/>
              <a:t>توزيع لقطات أفضل</a:t>
            </a:r>
          </a:p>
          <a:p>
            <a:pPr algn="r" rtl="1">
              <a:lnSpc>
                <a:spcPct val="150000"/>
              </a:lnSpc>
            </a:pPr>
            <a:r>
              <a:rPr lang="ar-SA" dirty="0"/>
              <a:t>إطالة أو تقصير المشاهد</a:t>
            </a:r>
          </a:p>
          <a:p>
            <a:pPr algn="r" rtl="1">
              <a:lnSpc>
                <a:spcPct val="150000"/>
              </a:lnSpc>
            </a:pPr>
            <a:r>
              <a:rPr lang="ar-SA" dirty="0"/>
              <a:t>وضع الموسيقى والمؤثرات في اللحظة المناسبة</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1682192"/>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المونتاج</a:t>
            </a:r>
            <a:endParaRPr lang="ar-EG" sz="2800" b="1" dirty="0">
              <a:solidFill>
                <a:srgbClr val="00B0F0"/>
              </a:solidFill>
              <a:latin typeface="Simplified Arabic" pitchFamily="18" charset="-78"/>
              <a:cs typeface="Simplified Arabic" pitchFamily="18" charset="-78"/>
            </a:endParaRPr>
          </a:p>
          <a:p>
            <a:pPr lvl="0" algn="r" rtl="1" eaLnBrk="0" fontAlgn="base" hangingPunct="0">
              <a:lnSpc>
                <a:spcPct val="200000"/>
              </a:lnSpc>
              <a:spcBef>
                <a:spcPct val="0"/>
              </a:spcBef>
              <a:spcAft>
                <a:spcPct val="0"/>
              </a:spcAft>
            </a:pPr>
            <a:endParaRPr lang="ar-SA" sz="2800" b="1" dirty="0">
              <a:solidFill>
                <a:srgbClr val="00B0F0"/>
              </a:solidFill>
              <a:latin typeface="Arial" panose="020B0604020202020204" pitchFamily="34" charset="0"/>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84001235"/>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841"/>
            <a:ext cx="3385474" cy="184801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62401"/>
            <a:ext cx="8630096" cy="3000821"/>
          </a:xfrm>
          <a:prstGeom prst="rect">
            <a:avLst/>
          </a:prstGeom>
          <a:noFill/>
        </p:spPr>
        <p:txBody>
          <a:bodyPr wrap="square" rtlCol="0">
            <a:spAutoFit/>
          </a:bodyPr>
          <a:lstStyle/>
          <a:p>
            <a:pPr algn="r" rtl="1">
              <a:lnSpc>
                <a:spcPct val="150000"/>
              </a:lnSpc>
            </a:pPr>
            <a:r>
              <a:rPr lang="ar-SA" b="1" dirty="0">
                <a:solidFill>
                  <a:srgbClr val="C00000"/>
                </a:solidFill>
              </a:rPr>
              <a:t>4. تحرير الصوت بشكل متقدم</a:t>
            </a:r>
          </a:p>
          <a:p>
            <a:pPr algn="r" rtl="1">
              <a:lnSpc>
                <a:spcPct val="150000"/>
              </a:lnSpc>
            </a:pPr>
            <a:r>
              <a:rPr lang="ar-SA" b="1" dirty="0"/>
              <a:t>✔ عزل الأصوات </a:t>
            </a:r>
            <a:r>
              <a:rPr lang="en-US" b="1" dirty="0" smtClean="0"/>
              <a:t>Voice </a:t>
            </a:r>
            <a:r>
              <a:rPr lang="en-US" b="1" dirty="0"/>
              <a:t>Isolation</a:t>
            </a:r>
            <a:r>
              <a:rPr lang="en-US" b="1" dirty="0" smtClean="0"/>
              <a:t>)</a:t>
            </a:r>
            <a:r>
              <a:rPr lang="ar-SA" b="1" dirty="0" smtClean="0"/>
              <a:t>)</a:t>
            </a:r>
            <a:endParaRPr lang="en-US" b="1" dirty="0"/>
          </a:p>
          <a:p>
            <a:pPr algn="r" rtl="1">
              <a:lnSpc>
                <a:spcPct val="150000"/>
              </a:lnSpc>
            </a:pPr>
            <a:r>
              <a:rPr lang="ar-SA" dirty="0"/>
              <a:t>عزل صوت الممثل عن ضوضاء الخلفية.</a:t>
            </a:r>
          </a:p>
          <a:p>
            <a:pPr algn="r" rtl="1">
              <a:lnSpc>
                <a:spcPct val="150000"/>
              </a:lnSpc>
            </a:pPr>
            <a:r>
              <a:rPr lang="ar-SA" b="1" dirty="0"/>
              <a:t>✔ تحسين جودة الصوت</a:t>
            </a:r>
          </a:p>
          <a:p>
            <a:pPr algn="r" rtl="1">
              <a:lnSpc>
                <a:spcPct val="150000"/>
              </a:lnSpc>
            </a:pPr>
            <a:r>
              <a:rPr lang="ar-SA" dirty="0"/>
              <a:t>رفع وضوح الصوت وتصحيح الترددات تلقائيًا.</a:t>
            </a:r>
          </a:p>
          <a:p>
            <a:pPr algn="r" rtl="1">
              <a:lnSpc>
                <a:spcPct val="150000"/>
              </a:lnSpc>
            </a:pPr>
            <a:r>
              <a:rPr lang="ar-SA" b="1" dirty="0"/>
              <a:t>✔ المزامنة التلقائية بين الصوت والصورة</a:t>
            </a:r>
          </a:p>
          <a:p>
            <a:pPr algn="r" rtl="1">
              <a:lnSpc>
                <a:spcPct val="150000"/>
              </a:lnSpc>
            </a:pPr>
            <a:r>
              <a:rPr lang="en-US" dirty="0"/>
              <a:t>Auto Sync </a:t>
            </a:r>
            <a:r>
              <a:rPr lang="ar-SA" dirty="0"/>
              <a:t>بين الحوار واللقطات، خصوصًا في الأفلام الوثائقية والبودكاست المرئي.</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846386"/>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a:t>
            </a:r>
            <a:r>
              <a:rPr lang="ar-SA" sz="2800" b="1" dirty="0" smtClean="0">
                <a:solidFill>
                  <a:srgbClr val="00B0F0"/>
                </a:solidFill>
                <a:latin typeface="Simplified Arabic" pitchFamily="18" charset="-78"/>
                <a:cs typeface="Simplified Arabic" pitchFamily="18" charset="-78"/>
              </a:rPr>
              <a:t>المونتاج</a:t>
            </a:r>
            <a:endParaRPr lang="ar-EG" sz="2800" b="1" dirty="0">
              <a:solidFill>
                <a:srgbClr val="00B0F0"/>
              </a:solidFill>
              <a:latin typeface="Simplified Arabic" pitchFamily="18" charset="-78"/>
              <a:cs typeface="Simplified Arabic" pitchFamily="18" charset="-78"/>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21250"/>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6362" y="1338395"/>
            <a:ext cx="3381600" cy="193234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62401"/>
            <a:ext cx="8630096" cy="4247317"/>
          </a:xfrm>
          <a:prstGeom prst="rect">
            <a:avLst/>
          </a:prstGeom>
          <a:noFill/>
        </p:spPr>
        <p:txBody>
          <a:bodyPr wrap="square" rtlCol="0">
            <a:spAutoFit/>
          </a:bodyPr>
          <a:lstStyle/>
          <a:p>
            <a:pPr algn="r" rtl="1">
              <a:lnSpc>
                <a:spcPct val="150000"/>
              </a:lnSpc>
            </a:pPr>
            <a:r>
              <a:rPr lang="ar-SA" b="1" dirty="0" smtClean="0">
                <a:solidFill>
                  <a:srgbClr val="C00000"/>
                </a:solidFill>
              </a:rPr>
              <a:t>5. إنتاج مؤثرات بصرية بسرعة واحترافية</a:t>
            </a:r>
          </a:p>
          <a:p>
            <a:pPr algn="r" rtl="1">
              <a:lnSpc>
                <a:spcPct val="150000"/>
              </a:lnSpc>
            </a:pPr>
            <a:r>
              <a:rPr lang="ar-SA" b="1" dirty="0" smtClean="0"/>
              <a:t>✔ تتبع الحركة الذكي </a:t>
            </a:r>
            <a:r>
              <a:rPr lang="en-US" b="1" dirty="0" smtClean="0"/>
              <a:t>AI Motion Tracking)</a:t>
            </a:r>
            <a:r>
              <a:rPr lang="ar-SA" b="1" dirty="0" smtClean="0"/>
              <a:t>)</a:t>
            </a:r>
            <a:endParaRPr lang="en-US" b="1" dirty="0" smtClean="0"/>
          </a:p>
          <a:p>
            <a:pPr algn="r" rtl="1">
              <a:lnSpc>
                <a:spcPct val="150000"/>
              </a:lnSpc>
            </a:pPr>
            <a:r>
              <a:rPr lang="ar-SA" dirty="0" smtClean="0"/>
              <a:t>بدقة أعلى من الطرق التقليدية.</a:t>
            </a:r>
          </a:p>
          <a:p>
            <a:pPr algn="r" rtl="1">
              <a:lnSpc>
                <a:spcPct val="150000"/>
              </a:lnSpc>
            </a:pPr>
            <a:r>
              <a:rPr lang="ar-SA" b="1" dirty="0" smtClean="0"/>
              <a:t>✔ إزالة العناصر غير المرغوبة من المشهد</a:t>
            </a:r>
          </a:p>
          <a:p>
            <a:pPr algn="r" rtl="1">
              <a:lnSpc>
                <a:spcPct val="150000"/>
              </a:lnSpc>
            </a:pPr>
            <a:r>
              <a:rPr lang="ar-SA" dirty="0" smtClean="0"/>
              <a:t>مثل الأشخاص في الخلفية، أو الأسلاك، أو معدات التصوير.</a:t>
            </a:r>
          </a:p>
          <a:p>
            <a:pPr algn="r" rtl="1">
              <a:lnSpc>
                <a:spcPct val="150000"/>
              </a:lnSpc>
            </a:pPr>
            <a:r>
              <a:rPr lang="ar-SA" b="1" dirty="0" smtClean="0"/>
              <a:t>✔ إنشاء محتوى بصري إضافي</a:t>
            </a:r>
          </a:p>
          <a:p>
            <a:pPr algn="r" rtl="1">
              <a:lnSpc>
                <a:spcPct val="150000"/>
              </a:lnSpc>
            </a:pPr>
            <a:r>
              <a:rPr lang="ar-SA" dirty="0" smtClean="0"/>
              <a:t>مثل:</a:t>
            </a:r>
          </a:p>
          <a:p>
            <a:pPr algn="r" rtl="1">
              <a:lnSpc>
                <a:spcPct val="150000"/>
              </a:lnSpc>
            </a:pPr>
            <a:r>
              <a:rPr lang="ar-SA" dirty="0" smtClean="0"/>
              <a:t>خلفيات</a:t>
            </a:r>
          </a:p>
          <a:p>
            <a:pPr algn="r" rtl="1">
              <a:lnSpc>
                <a:spcPct val="150000"/>
              </a:lnSpc>
            </a:pPr>
            <a:r>
              <a:rPr lang="ar-SA" dirty="0" smtClean="0"/>
              <a:t>عناصر ثلاثية الأبعاد</a:t>
            </a:r>
          </a:p>
          <a:p>
            <a:pPr algn="r" rtl="1">
              <a:lnSpc>
                <a:spcPct val="150000"/>
              </a:lnSpc>
            </a:pPr>
            <a:r>
              <a:rPr lang="ar-SA" dirty="0" smtClean="0"/>
              <a:t>مؤثرات ضوئية ودخانية</a:t>
            </a:r>
            <a:endParaRPr lang="ar-SA"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846386"/>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a:t>
            </a:r>
            <a:r>
              <a:rPr lang="ar-SA" sz="2800" b="1" dirty="0" smtClean="0">
                <a:solidFill>
                  <a:srgbClr val="00B0F0"/>
                </a:solidFill>
                <a:latin typeface="Simplified Arabic" pitchFamily="18" charset="-78"/>
                <a:cs typeface="Simplified Arabic" pitchFamily="18" charset="-78"/>
              </a:rPr>
              <a:t>المونتاج</a:t>
            </a:r>
            <a:endParaRPr lang="ar-EG" sz="2800" b="1" dirty="0">
              <a:solidFill>
                <a:srgbClr val="00B0F0"/>
              </a:solidFill>
              <a:latin typeface="Simplified Arabic" pitchFamily="18" charset="-78"/>
              <a:cs typeface="Simplified Arabic" pitchFamily="18" charset="-78"/>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84974262"/>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8395"/>
            <a:ext cx="3420187" cy="215518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62401"/>
            <a:ext cx="8630096" cy="507831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dirty="0">
                <a:solidFill>
                  <a:srgbClr val="C00000"/>
                </a:solidFill>
              </a:rPr>
              <a:t>من أهم فوائد الذكاء الاصطناعي:</a:t>
            </a:r>
          </a:p>
          <a:p>
            <a:pPr marL="285750" indent="-285750" algn="r" rtl="1">
              <a:lnSpc>
                <a:spcPct val="200000"/>
              </a:lnSpc>
              <a:buFont typeface="Arial" panose="020B0604020202020204" pitchFamily="34" charset="0"/>
              <a:buChar char="•"/>
            </a:pPr>
            <a:r>
              <a:rPr lang="ar-SA" dirty="0"/>
              <a:t>تقليل الوقت اللازم للمونتاج بنسبة </a:t>
            </a:r>
            <a:r>
              <a:rPr lang="ar-SA" b="1" dirty="0"/>
              <a:t>قد</a:t>
            </a:r>
            <a:r>
              <a:rPr lang="ar-SA" dirty="0"/>
              <a:t> تصل إلى </a:t>
            </a:r>
            <a:r>
              <a:rPr lang="ar-SA" b="1" dirty="0"/>
              <a:t>50–70%</a:t>
            </a:r>
            <a:r>
              <a:rPr lang="ar-SA" dirty="0"/>
              <a:t>.</a:t>
            </a:r>
          </a:p>
          <a:p>
            <a:pPr marL="285750" indent="-285750" algn="r" rtl="1">
              <a:lnSpc>
                <a:spcPct val="200000"/>
              </a:lnSpc>
              <a:buFont typeface="Arial" panose="020B0604020202020204" pitchFamily="34" charset="0"/>
              <a:buChar char="•"/>
            </a:pPr>
            <a:r>
              <a:rPr lang="ar-SA" dirty="0"/>
              <a:t>تقليل الاعتماد على العمالة في المهام الروتينية.</a:t>
            </a:r>
          </a:p>
          <a:p>
            <a:pPr marL="285750" indent="-285750" algn="r" rtl="1">
              <a:lnSpc>
                <a:spcPct val="200000"/>
              </a:lnSpc>
              <a:buFont typeface="Arial" panose="020B0604020202020204" pitchFamily="34" charset="0"/>
              <a:buChar char="•"/>
            </a:pPr>
            <a:r>
              <a:rPr lang="ar-SA" dirty="0"/>
              <a:t>رفع جودة العمل دون حاجة لبرامج إضافية مكلفة</a:t>
            </a:r>
            <a:r>
              <a:rPr lang="ar-SA" dirty="0" smtClean="0"/>
              <a:t>.</a:t>
            </a:r>
          </a:p>
          <a:p>
            <a:pPr marL="285750" indent="-285750" algn="r" rtl="1">
              <a:lnSpc>
                <a:spcPct val="200000"/>
              </a:lnSpc>
              <a:buFont typeface="Arial" panose="020B0604020202020204" pitchFamily="34" charset="0"/>
              <a:buChar char="•"/>
            </a:pPr>
            <a:r>
              <a:rPr lang="ar-SA" dirty="0"/>
              <a:t>الذكاء الاصطناعي يمكّن المونتير من:</a:t>
            </a:r>
          </a:p>
          <a:p>
            <a:pPr marL="285750" indent="-285750" algn="r" rtl="1">
              <a:lnSpc>
                <a:spcPct val="200000"/>
              </a:lnSpc>
              <a:buFont typeface="Arial" panose="020B0604020202020204" pitchFamily="34" charset="0"/>
              <a:buChar char="•"/>
            </a:pPr>
            <a:r>
              <a:rPr lang="ar-SA" dirty="0"/>
              <a:t>تجربة لقطات وتأثيرات جديدة بسهولة.</a:t>
            </a:r>
          </a:p>
          <a:p>
            <a:pPr marL="285750" indent="-285750" algn="r" rtl="1">
              <a:lnSpc>
                <a:spcPct val="200000"/>
              </a:lnSpc>
              <a:buFont typeface="Arial" panose="020B0604020202020204" pitchFamily="34" charset="0"/>
              <a:buChar char="•"/>
            </a:pPr>
            <a:r>
              <a:rPr lang="ar-SA" dirty="0"/>
              <a:t>عمل نسخ مختلفة من الفيلم لأغراض مختلفة (سينما – منصات رقمية).</a:t>
            </a:r>
          </a:p>
          <a:p>
            <a:pPr marL="285750" indent="-285750" algn="r" rtl="1">
              <a:lnSpc>
                <a:spcPct val="200000"/>
              </a:lnSpc>
              <a:buFont typeface="Arial" panose="020B0604020202020204" pitchFamily="34" charset="0"/>
              <a:buChar char="•"/>
            </a:pPr>
            <a:r>
              <a:rPr lang="ar-SA" dirty="0"/>
              <a:t>تعديل المشاهد دون الحاجة لإعادة التصوير.</a:t>
            </a:r>
          </a:p>
          <a:p>
            <a:pPr marL="285750" indent="-285750" algn="r" rtl="1">
              <a:lnSpc>
                <a:spcPct val="200000"/>
              </a:lnSpc>
              <a:buFont typeface="Arial" panose="020B0604020202020204" pitchFamily="34" charset="0"/>
              <a:buChar char="•"/>
            </a:pPr>
            <a:endParaRPr lang="ar-SA"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645500" y="1270547"/>
            <a:ext cx="5636770" cy="846386"/>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latin typeface="Simplified Arabic" pitchFamily="18" charset="-78"/>
                <a:cs typeface="Simplified Arabic" pitchFamily="18" charset="-78"/>
              </a:rPr>
              <a:t>أهمية الذكاء الاصطناعي في </a:t>
            </a:r>
            <a:r>
              <a:rPr lang="ar-SA" sz="2800" b="1" dirty="0" smtClean="0">
                <a:solidFill>
                  <a:srgbClr val="00B0F0"/>
                </a:solidFill>
                <a:latin typeface="Simplified Arabic" pitchFamily="18" charset="-78"/>
                <a:cs typeface="Simplified Arabic" pitchFamily="18" charset="-78"/>
              </a:rPr>
              <a:t>المونتاج</a:t>
            </a:r>
            <a:endParaRPr lang="ar-EG" sz="2800" b="1" dirty="0">
              <a:solidFill>
                <a:srgbClr val="00B0F0"/>
              </a:solidFill>
              <a:latin typeface="Simplified Arabic" pitchFamily="18" charset="-78"/>
              <a:cs typeface="Simplified Arabic" pitchFamily="18" charset="-78"/>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24091989"/>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58394"/>
            <a:ext cx="3387039" cy="189674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65313" y="2437534"/>
            <a:ext cx="8417320" cy="4401205"/>
          </a:xfrm>
          <a:prstGeom prst="rect">
            <a:avLst/>
          </a:prstGeom>
          <a:noFill/>
        </p:spPr>
        <p:txBody>
          <a:bodyPr wrap="square" rtlCol="0">
            <a:spAutoFit/>
          </a:bodyPr>
          <a:lstStyle/>
          <a:p>
            <a:pPr algn="r" rtl="1">
              <a:lnSpc>
                <a:spcPct val="200000"/>
              </a:lnSpc>
            </a:pPr>
            <a:r>
              <a:rPr lang="ar-SA" sz="2000" dirty="0" smtClean="0"/>
              <a:t>قبل </a:t>
            </a:r>
            <a:r>
              <a:rPr lang="ar-SA" sz="2000" dirty="0"/>
              <a:t>ظهور </a:t>
            </a:r>
            <a:r>
              <a:rPr lang="ar-SA" sz="2000" dirty="0" smtClean="0"/>
              <a:t>الذكاء الاصطناعي كان </a:t>
            </a:r>
            <a:r>
              <a:rPr lang="ar-SA" sz="2000" dirty="0"/>
              <a:t>المحرّر يقضي ساعات طويلة في تنفيذ مهام متكررة مثل:</a:t>
            </a:r>
          </a:p>
          <a:p>
            <a:pPr marL="342900" indent="-342900" algn="r" rtl="1">
              <a:lnSpc>
                <a:spcPct val="200000"/>
              </a:lnSpc>
              <a:buFont typeface="Arial" panose="020B0604020202020204" pitchFamily="34" charset="0"/>
              <a:buChar char="•"/>
            </a:pPr>
            <a:r>
              <a:rPr lang="ar-SA" sz="2000" dirty="0"/>
              <a:t>قص اللقطات غير الضرورية</a:t>
            </a:r>
          </a:p>
          <a:p>
            <a:pPr marL="342900" indent="-342900" algn="r" rtl="1">
              <a:lnSpc>
                <a:spcPct val="200000"/>
              </a:lnSpc>
              <a:buFont typeface="Arial" panose="020B0604020202020204" pitchFamily="34" charset="0"/>
              <a:buChar char="•"/>
            </a:pPr>
            <a:r>
              <a:rPr lang="ar-SA" sz="2000" dirty="0"/>
              <a:t>ضبط الإضاءة والألوان</a:t>
            </a:r>
          </a:p>
          <a:p>
            <a:pPr marL="342900" indent="-342900" algn="r" rtl="1">
              <a:lnSpc>
                <a:spcPct val="200000"/>
              </a:lnSpc>
              <a:buFont typeface="Arial" panose="020B0604020202020204" pitchFamily="34" charset="0"/>
              <a:buChar char="•"/>
            </a:pPr>
            <a:r>
              <a:rPr lang="ar-SA" sz="2000" dirty="0"/>
              <a:t>تحسين الصوت</a:t>
            </a:r>
          </a:p>
          <a:p>
            <a:pPr marL="342900" indent="-342900" algn="r" rtl="1">
              <a:lnSpc>
                <a:spcPct val="200000"/>
              </a:lnSpc>
              <a:buFont typeface="Arial" panose="020B0604020202020204" pitchFamily="34" charset="0"/>
              <a:buChar char="•"/>
            </a:pPr>
            <a:r>
              <a:rPr lang="ar-SA" sz="2000" dirty="0"/>
              <a:t>البحث عن لقطات بديلة أو </a:t>
            </a:r>
            <a:r>
              <a:rPr lang="en-US" sz="2000" dirty="0"/>
              <a:t>B-roll</a:t>
            </a:r>
          </a:p>
          <a:p>
            <a:pPr marL="342900" indent="-342900" algn="r" rtl="1">
              <a:lnSpc>
                <a:spcPct val="200000"/>
              </a:lnSpc>
              <a:buFont typeface="Arial" panose="020B0604020202020204" pitchFamily="34" charset="0"/>
              <a:buChar char="•"/>
            </a:pPr>
            <a:r>
              <a:rPr lang="ar-SA" sz="2000" dirty="0"/>
              <a:t>تتبع العناصر والوجوه يدويًا</a:t>
            </a:r>
          </a:p>
          <a:p>
            <a:pPr marL="342900" indent="-342900" algn="r" rtl="1">
              <a:lnSpc>
                <a:spcPct val="200000"/>
              </a:lnSpc>
              <a:buFont typeface="Arial" panose="020B0604020202020204" pitchFamily="34" charset="0"/>
              <a:buChar char="•"/>
            </a:pPr>
            <a:r>
              <a:rPr lang="ar-SA" sz="2000" dirty="0"/>
              <a:t>كتابة نصوص المقابلات يدويًا </a:t>
            </a:r>
            <a:r>
              <a:rPr lang="en-US" sz="2000" dirty="0" smtClean="0"/>
              <a:t>Transcription)</a:t>
            </a:r>
            <a:r>
              <a:rPr lang="ar-SA" sz="2000" dirty="0" smtClean="0"/>
              <a:t>)</a:t>
            </a:r>
            <a:endParaRPr lang="en-US"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5257800" y="1699735"/>
            <a:ext cx="5926015" cy="461665"/>
          </a:xfrm>
          <a:prstGeom prst="rect">
            <a:avLst/>
          </a:prstGeom>
          <a:noFill/>
        </p:spPr>
        <p:txBody>
          <a:bodyPr wrap="square" rtlCol="0">
            <a:spAutoFit/>
          </a:bodyPr>
          <a:lstStyle/>
          <a:p>
            <a:r>
              <a:rPr lang="ar-SA" sz="2400" b="1" dirty="0">
                <a:solidFill>
                  <a:srgbClr val="00B0F0"/>
                </a:solidFill>
              </a:rPr>
              <a:t>كيف غيّر الذكاء الاصطناعي سير عمل المونتاج التقليدي</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09676"/>
            <a:ext cx="3386537" cy="239107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152115"/>
            <a:ext cx="8560670" cy="4708981"/>
          </a:xfrm>
          <a:prstGeom prst="rect">
            <a:avLst/>
          </a:prstGeom>
          <a:noFill/>
        </p:spPr>
        <p:txBody>
          <a:bodyPr wrap="square" rtlCol="0">
            <a:spAutoFit/>
          </a:bodyPr>
          <a:lstStyle/>
          <a:p>
            <a:pPr algn="r" rtl="1">
              <a:lnSpc>
                <a:spcPct val="150000"/>
              </a:lnSpc>
            </a:pPr>
            <a:r>
              <a:rPr lang="ar-SA" sz="2000" dirty="0"/>
              <a:t>ومع دخول أدوات الذكاء الاصطناعي، حدثت تغييرات جوهرية في طريقة العمل:</a:t>
            </a:r>
          </a:p>
          <a:p>
            <a:pPr algn="r" rtl="1">
              <a:lnSpc>
                <a:spcPct val="150000"/>
              </a:lnSpc>
            </a:pPr>
            <a:r>
              <a:rPr lang="ar-SA" sz="2000" b="1" dirty="0"/>
              <a:t>1</a:t>
            </a:r>
            <a:r>
              <a:rPr lang="ar-SA" sz="2000" b="1" dirty="0">
                <a:solidFill>
                  <a:srgbClr val="C00000"/>
                </a:solidFill>
              </a:rPr>
              <a:t>. تقليل الوقت والجهد في المهام الروتينية</a:t>
            </a:r>
          </a:p>
          <a:p>
            <a:pPr algn="r" rtl="1">
              <a:lnSpc>
                <a:spcPct val="150000"/>
              </a:lnSpc>
            </a:pPr>
            <a:r>
              <a:rPr lang="ar-SA" sz="2000" dirty="0"/>
              <a:t>أصبح بالإمكان تحليل الفيديو بالكامل بضغطة زر، واكتشاف القطوع، وعزل الصوت، وتحديد الشخصيات في ثوانٍ.</a:t>
            </a:r>
          </a:p>
          <a:p>
            <a:pPr algn="r" rtl="1">
              <a:lnSpc>
                <a:spcPct val="150000"/>
              </a:lnSpc>
            </a:pPr>
            <a:r>
              <a:rPr lang="ar-SA" sz="2000" b="1" dirty="0"/>
              <a:t>2</a:t>
            </a:r>
            <a:r>
              <a:rPr lang="ar-SA" sz="2000" b="1" dirty="0">
                <a:solidFill>
                  <a:srgbClr val="C00000"/>
                </a:solidFill>
              </a:rPr>
              <a:t>. إتاحة وقت أكبر للإبداع</a:t>
            </a:r>
          </a:p>
          <a:p>
            <a:pPr algn="r" rtl="1">
              <a:lnSpc>
                <a:spcPct val="150000"/>
              </a:lnSpc>
            </a:pPr>
            <a:r>
              <a:rPr lang="ar-SA" sz="2000" dirty="0"/>
              <a:t>استبدال الأعمال التقنية المرهقة بوقت أطول للتفكير في السرد البصري، والإيقاع، والرؤية الفنية.</a:t>
            </a:r>
          </a:p>
          <a:p>
            <a:pPr algn="r" rtl="1">
              <a:lnSpc>
                <a:spcPct val="150000"/>
              </a:lnSpc>
            </a:pPr>
            <a:r>
              <a:rPr lang="ar-SA" sz="2000" b="1" dirty="0"/>
              <a:t>3</a:t>
            </a:r>
            <a:r>
              <a:rPr lang="ar-SA" sz="2000" b="1" dirty="0">
                <a:solidFill>
                  <a:srgbClr val="C00000"/>
                </a:solidFill>
              </a:rPr>
              <a:t>. تحسين الجودة البصرية والصوتية</a:t>
            </a:r>
          </a:p>
          <a:p>
            <a:pPr algn="r" rtl="1">
              <a:lnSpc>
                <a:spcPct val="150000"/>
              </a:lnSpc>
            </a:pPr>
            <a:r>
              <a:rPr lang="ar-SA" sz="2000" dirty="0" smtClean="0"/>
              <a:t>تطبيقات</a:t>
            </a:r>
            <a:r>
              <a:rPr lang="en-US" sz="2000" dirty="0" smtClean="0"/>
              <a:t>AI </a:t>
            </a:r>
            <a:r>
              <a:rPr lang="ar-SA" sz="2000" dirty="0" smtClean="0"/>
              <a:t> قادرة </a:t>
            </a:r>
            <a:r>
              <a:rPr lang="ar-SA" sz="2000" dirty="0"/>
              <a:t>على:</a:t>
            </a:r>
          </a:p>
          <a:p>
            <a:pPr algn="r" rtl="1">
              <a:lnSpc>
                <a:spcPct val="150000"/>
              </a:lnSpc>
            </a:pPr>
            <a:r>
              <a:rPr lang="ar-SA" sz="2000" dirty="0"/>
              <a:t>رفع دقة الفيديو (</a:t>
            </a:r>
            <a:r>
              <a:rPr lang="en-US" sz="2000" dirty="0" smtClean="0"/>
              <a:t>Upscaling</a:t>
            </a:r>
            <a:r>
              <a:rPr lang="ar-SA" sz="2000" dirty="0" smtClean="0"/>
              <a:t>) ، إزالة </a:t>
            </a:r>
            <a:r>
              <a:rPr lang="ar-SA" sz="2000" dirty="0"/>
              <a:t>الضوضاء والفوضى البصرية</a:t>
            </a:r>
          </a:p>
          <a:p>
            <a:pPr algn="r" rtl="1">
              <a:lnSpc>
                <a:spcPct val="150000"/>
              </a:lnSpc>
            </a:pPr>
            <a:r>
              <a:rPr lang="ar-SA" sz="2000" dirty="0"/>
              <a:t>محاذاة الألوان بين </a:t>
            </a:r>
            <a:r>
              <a:rPr lang="ar-SA" sz="2000" dirty="0" smtClean="0"/>
              <a:t>اللقطات، وهو </a:t>
            </a:r>
            <a:r>
              <a:rPr lang="ar-SA" sz="2000" dirty="0"/>
              <a:t>ما كان يتطلب خبرة كبيرة وجهدًا يدويًا معقدًا</a:t>
            </a:r>
            <a:r>
              <a:rPr lang="ar-SA" sz="2000" dirty="0" smtClean="0"/>
              <a:t>.</a:t>
            </a:r>
            <a:endParaRPr lang="ar-SA"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264912" y="1539652"/>
            <a:ext cx="6750658" cy="523220"/>
          </a:xfrm>
          <a:prstGeom prst="rect">
            <a:avLst/>
          </a:prstGeom>
          <a:noFill/>
        </p:spPr>
        <p:txBody>
          <a:bodyPr wrap="square" rtlCol="0">
            <a:spAutoFit/>
          </a:bodyPr>
          <a:lstStyle/>
          <a:p>
            <a:r>
              <a:rPr lang="ar-SA" sz="2800" b="1" dirty="0">
                <a:solidFill>
                  <a:srgbClr val="00B0F0"/>
                </a:solidFill>
              </a:rPr>
              <a:t>كيف غيّر الذكاء الاصطناعي سير عمل المونتاج التقليدي</a:t>
            </a:r>
          </a:p>
        </p:txBody>
      </p:sp>
      <p:pic>
        <p:nvPicPr>
          <p:cNvPr id="11" name="Picture Placeholder 3">
            <a:extLst>
              <a:ext uri="{FF2B5EF4-FFF2-40B4-BE49-F238E27FC236}">
                <a16:creationId xmlns:a16="http://schemas.microsoft.com/office/drawing/2014/main" id="{04AD71DD-ADB0-9694-FD1A-34ACE3FE1D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45" y="1309676"/>
            <a:ext cx="3354246" cy="192279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296808"/>
            <a:ext cx="3394781" cy="276394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04089" y="2400294"/>
            <a:ext cx="8709662" cy="3785652"/>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4.نقل </a:t>
            </a:r>
            <a:r>
              <a:rPr lang="ar-SA" sz="2000" b="1" dirty="0">
                <a:solidFill>
                  <a:srgbClr val="C00000"/>
                </a:solidFill>
                <a:cs typeface="+mj-cs"/>
              </a:rPr>
              <a:t>بعض مراحل الإنتاج إلى مرحلة ما قبل المونتاج</a:t>
            </a:r>
          </a:p>
          <a:p>
            <a:pPr algn="r" rtl="1">
              <a:lnSpc>
                <a:spcPct val="200000"/>
              </a:lnSpc>
            </a:pPr>
            <a:r>
              <a:rPr lang="ar-SA" sz="2000" dirty="0">
                <a:cs typeface="+mj-cs"/>
              </a:rPr>
              <a:t>أصبح بالإمكان توليد </a:t>
            </a:r>
            <a:r>
              <a:rPr lang="en-US" sz="2000" dirty="0">
                <a:cs typeface="+mj-cs"/>
              </a:rPr>
              <a:t>Storyboard </a:t>
            </a:r>
            <a:r>
              <a:rPr lang="ar-SA" sz="2000" dirty="0" smtClean="0">
                <a:cs typeface="+mj-cs"/>
              </a:rPr>
              <a:t>أو</a:t>
            </a:r>
            <a:r>
              <a:rPr lang="en-US" sz="2000" dirty="0" smtClean="0">
                <a:cs typeface="+mj-cs"/>
              </a:rPr>
              <a:t>B-roll </a:t>
            </a:r>
            <a:r>
              <a:rPr lang="ar-SA" sz="2000" dirty="0" smtClean="0">
                <a:cs typeface="+mj-cs"/>
              </a:rPr>
              <a:t> باستخدام </a:t>
            </a:r>
            <a:r>
              <a:rPr lang="ar-SA" sz="2000" dirty="0">
                <a:cs typeface="+mj-cs"/>
              </a:rPr>
              <a:t>الذكاء الاصطناعي قبل بدء التصوير، ما يغيّر طريقة التخطيط للفيلم نفسه.</a:t>
            </a:r>
          </a:p>
          <a:p>
            <a:pPr algn="r" rtl="1">
              <a:lnSpc>
                <a:spcPct val="200000"/>
              </a:lnSpc>
            </a:pPr>
            <a:r>
              <a:rPr lang="ar-SA" sz="2000" b="1" dirty="0">
                <a:solidFill>
                  <a:srgbClr val="C00000"/>
                </a:solidFill>
                <a:cs typeface="+mj-cs"/>
              </a:rPr>
              <a:t>5. إتاحة المونتاج لمن لا يمتلكون خبرة احترافية</a:t>
            </a:r>
          </a:p>
          <a:p>
            <a:pPr algn="r" rtl="1">
              <a:lnSpc>
                <a:spcPct val="200000"/>
              </a:lnSpc>
            </a:pPr>
            <a:r>
              <a:rPr lang="ar-SA" sz="2000" dirty="0">
                <a:cs typeface="+mj-cs"/>
              </a:rPr>
              <a:t>أصبحت أدوات مثل </a:t>
            </a:r>
            <a:r>
              <a:rPr lang="en-US" sz="2000" dirty="0" err="1">
                <a:cs typeface="+mj-cs"/>
              </a:rPr>
              <a:t>CapCut</a:t>
            </a:r>
            <a:r>
              <a:rPr lang="en-US" sz="2000" dirty="0">
                <a:cs typeface="+mj-cs"/>
              </a:rPr>
              <a:t> </a:t>
            </a:r>
            <a:r>
              <a:rPr lang="ar-SA" sz="2000" dirty="0" smtClean="0">
                <a:cs typeface="+mj-cs"/>
              </a:rPr>
              <a:t> و</a:t>
            </a:r>
            <a:r>
              <a:rPr lang="en-US" sz="2000" dirty="0">
                <a:cs typeface="+mj-cs"/>
              </a:rPr>
              <a:t>Runway </a:t>
            </a:r>
            <a:r>
              <a:rPr lang="ar-SA" sz="2000" dirty="0">
                <a:cs typeface="+mj-cs"/>
              </a:rPr>
              <a:t>و</a:t>
            </a:r>
            <a:r>
              <a:rPr lang="en-US" sz="2000" dirty="0">
                <a:cs typeface="+mj-cs"/>
              </a:rPr>
              <a:t>Descript </a:t>
            </a:r>
            <a:r>
              <a:rPr lang="ar-SA" sz="2000" smtClean="0">
                <a:cs typeface="+mj-cs"/>
              </a:rPr>
              <a:t> تجعل </a:t>
            </a:r>
            <a:r>
              <a:rPr lang="ar-SA" sz="2000" dirty="0">
                <a:cs typeface="+mj-cs"/>
              </a:rPr>
              <a:t>المونتاج متاحًا للمبتدئين عبر واجهات بسيطة تعتمد على الأوامر النصية أو التلقائية.</a:t>
            </a:r>
            <a:endParaRPr lang="ar-SA" sz="2000" dirty="0" smtClean="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8" y="1486898"/>
            <a:ext cx="6910651" cy="523220"/>
          </a:xfrm>
          <a:prstGeom prst="rect">
            <a:avLst/>
          </a:prstGeom>
          <a:noFill/>
        </p:spPr>
        <p:txBody>
          <a:bodyPr wrap="square" rtlCol="0">
            <a:spAutoFit/>
          </a:bodyPr>
          <a:lstStyle/>
          <a:p>
            <a:r>
              <a:rPr lang="ar-SA" sz="2800" b="1" dirty="0">
                <a:solidFill>
                  <a:srgbClr val="00B0F0"/>
                </a:solidFill>
              </a:rPr>
              <a:t>كيف غيّر الذكاء الاصطناعي سير عمل المونتاج التقليدي</a:t>
            </a:r>
          </a:p>
        </p:txBody>
      </p:sp>
    </p:spTree>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748676" y="987731"/>
            <a:ext cx="4167554" cy="1455014"/>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400" b="1" dirty="0" smtClean="0">
                <a:solidFill>
                  <a:srgbClr val="00B0F0"/>
                </a:solidFill>
              </a:rPr>
              <a:t>تقنيات </a:t>
            </a:r>
            <a:r>
              <a:rPr lang="ar-SA" sz="2400" b="1" dirty="0">
                <a:solidFill>
                  <a:srgbClr val="00B0F0"/>
                </a:solidFill>
              </a:rPr>
              <a:t>الذكاء </a:t>
            </a:r>
            <a:r>
              <a:rPr lang="ar-SA" sz="2400" b="1" dirty="0" smtClean="0">
                <a:solidFill>
                  <a:srgbClr val="00B0F0"/>
                </a:solidFill>
              </a:rPr>
              <a:t>الاصطناَِعي </a:t>
            </a:r>
            <a:r>
              <a:rPr lang="ar-SA" sz="2400" b="1" dirty="0">
                <a:solidFill>
                  <a:srgbClr val="00B0F0"/>
                </a:solidFill>
              </a:rPr>
              <a:t>في تحسين جودة </a:t>
            </a:r>
            <a:r>
              <a:rPr lang="ar-SA" sz="2400" b="1" dirty="0" smtClean="0">
                <a:solidFill>
                  <a:srgbClr val="00B0F0"/>
                </a:solidFill>
              </a:rPr>
              <a:t>السيناريو</a:t>
            </a:r>
            <a:endParaRPr lang="ar-SA" sz="36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109698" y="1481254"/>
            <a:ext cx="7277954" cy="5235828"/>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19656" cy="256474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445652"/>
            <a:ext cx="8630096" cy="4247317"/>
          </a:xfrm>
          <a:prstGeom prst="rect">
            <a:avLst/>
          </a:prstGeom>
          <a:noFill/>
        </p:spPr>
        <p:txBody>
          <a:bodyPr wrap="square" rtlCol="0">
            <a:spAutoFit/>
          </a:bodyPr>
          <a:lstStyle/>
          <a:p>
            <a:pPr algn="r" rtl="1">
              <a:lnSpc>
                <a:spcPct val="150000"/>
              </a:lnSpc>
            </a:pPr>
            <a:r>
              <a:rPr lang="ar-SA" dirty="0">
                <a:cs typeface="+mj-cs"/>
              </a:rPr>
              <a:t>يشهد مجال كتابة السيناريو تطورًا جذريًا بفضل الذكاء الاصطناعي، الذي أصبح قادرًا على تحليل النصوص، والتنبؤ بسلوك الجمهور، وتوليد قصص </a:t>
            </a:r>
            <a:r>
              <a:rPr lang="ar-SA" dirty="0" smtClean="0">
                <a:cs typeface="+mj-cs"/>
              </a:rPr>
              <a:t>مبتكرة</a:t>
            </a:r>
          </a:p>
          <a:p>
            <a:pPr algn="r" rtl="1">
              <a:lnSpc>
                <a:spcPct val="150000"/>
              </a:lnSpc>
            </a:pPr>
            <a:r>
              <a:rPr lang="ar-SA" b="1" dirty="0">
                <a:solidFill>
                  <a:srgbClr val="C00000"/>
                </a:solidFill>
                <a:cs typeface="+mj-cs"/>
              </a:rPr>
              <a:t>ابتكار القصص التلقائي (</a:t>
            </a:r>
            <a:r>
              <a:rPr lang="en-US" b="1" dirty="0">
                <a:solidFill>
                  <a:srgbClr val="C00000"/>
                </a:solidFill>
                <a:cs typeface="+mj-cs"/>
              </a:rPr>
              <a:t>AI Story </a:t>
            </a:r>
            <a:r>
              <a:rPr lang="en-US" b="1" dirty="0" smtClean="0">
                <a:solidFill>
                  <a:srgbClr val="C00000"/>
                </a:solidFill>
                <a:cs typeface="+mj-cs"/>
              </a:rPr>
              <a:t>Generation</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a:cs typeface="+mj-cs"/>
              </a:rPr>
              <a:t>أصبح الذكاء الاصطناعي قادرًا على </a:t>
            </a:r>
            <a:r>
              <a:rPr lang="ar-SA" b="1" dirty="0">
                <a:cs typeface="+mj-cs"/>
              </a:rPr>
              <a:t>ابتكار قصص كاملة أو خطوط قصصية مقترحة</a:t>
            </a:r>
            <a:r>
              <a:rPr lang="ar-SA" dirty="0">
                <a:cs typeface="+mj-cs"/>
              </a:rPr>
              <a:t> بناءً على البيانات التي يزودها به الكاتب أو فريق الإنتاج.</a:t>
            </a:r>
          </a:p>
          <a:p>
            <a:pPr algn="r" rtl="1">
              <a:lnSpc>
                <a:spcPct val="150000"/>
              </a:lnSpc>
            </a:pPr>
            <a:r>
              <a:rPr lang="ar-SA" b="1" dirty="0">
                <a:cs typeface="+mj-cs"/>
              </a:rPr>
              <a:t>كيف تعمل التقنية؟</a:t>
            </a:r>
          </a:p>
          <a:p>
            <a:pPr algn="r" rtl="1">
              <a:lnSpc>
                <a:spcPct val="150000"/>
              </a:lnSpc>
            </a:pPr>
            <a:r>
              <a:rPr lang="ar-SA" dirty="0">
                <a:cs typeface="+mj-cs"/>
              </a:rPr>
              <a:t>يعتمد الذكاء الاصطناعي على:</a:t>
            </a:r>
          </a:p>
          <a:p>
            <a:pPr marL="285750" indent="-285750" algn="r" rtl="1">
              <a:lnSpc>
                <a:spcPct val="150000"/>
              </a:lnSpc>
              <a:buFont typeface="Arial" panose="020B0604020202020204" pitchFamily="34" charset="0"/>
              <a:buChar char="•"/>
            </a:pPr>
            <a:r>
              <a:rPr lang="ar-SA" dirty="0">
                <a:cs typeface="+mj-cs"/>
              </a:rPr>
              <a:t>قواعد بيانات ضخمة من النصوص الأدبية والسينمائية.</a:t>
            </a:r>
          </a:p>
          <a:p>
            <a:pPr marL="285750" indent="-285750" algn="r" rtl="1">
              <a:lnSpc>
                <a:spcPct val="150000"/>
              </a:lnSpc>
              <a:buFont typeface="Arial" panose="020B0604020202020204" pitchFamily="34" charset="0"/>
              <a:buChar char="•"/>
            </a:pPr>
            <a:r>
              <a:rPr lang="ar-SA" dirty="0">
                <a:cs typeface="+mj-cs"/>
              </a:rPr>
              <a:t>نماذج لغوية عميقة </a:t>
            </a:r>
            <a:r>
              <a:rPr lang="ar-SA" dirty="0" smtClean="0">
                <a:cs typeface="+mj-cs"/>
              </a:rPr>
              <a:t>مثل(</a:t>
            </a:r>
            <a:r>
              <a:rPr lang="en-US" dirty="0" smtClean="0">
                <a:cs typeface="+mj-cs"/>
              </a:rPr>
              <a:t>GPT </a:t>
            </a:r>
            <a:r>
              <a:rPr lang="ar-SA" dirty="0">
                <a:cs typeface="+mj-cs"/>
              </a:rPr>
              <a:t>و</a:t>
            </a:r>
            <a:r>
              <a:rPr lang="en-US" dirty="0" err="1">
                <a:cs typeface="+mj-cs"/>
              </a:rPr>
              <a:t>LLaMA</a:t>
            </a:r>
            <a:r>
              <a:rPr lang="en-US" dirty="0">
                <a:cs typeface="+mj-cs"/>
              </a:rPr>
              <a:t> </a:t>
            </a:r>
            <a:r>
              <a:rPr lang="ar-SA" dirty="0">
                <a:cs typeface="+mj-cs"/>
              </a:rPr>
              <a:t>وغيرها).</a:t>
            </a:r>
          </a:p>
          <a:p>
            <a:pPr marL="285750" indent="-285750" algn="r" rtl="1">
              <a:lnSpc>
                <a:spcPct val="150000"/>
              </a:lnSpc>
              <a:buFont typeface="Arial" panose="020B0604020202020204" pitchFamily="34" charset="0"/>
              <a:buChar char="•"/>
            </a:pPr>
            <a:r>
              <a:rPr lang="ar-SA" dirty="0">
                <a:cs typeface="+mj-cs"/>
              </a:rPr>
              <a:t>تحليل العلاقات بين الشخصيات، والعقدة، والبناء الزمني</a:t>
            </a:r>
            <a:r>
              <a:rPr lang="ar-SA" dirty="0" smtClean="0">
                <a:cs typeface="+mj-cs"/>
              </a:rPr>
              <a:t>.</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8" y="1486898"/>
            <a:ext cx="5848065" cy="82041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b="1" dirty="0" smtClean="0">
                <a:solidFill>
                  <a:srgbClr val="00B0F0"/>
                </a:solidFill>
              </a:rPr>
              <a:t>تقنيات الذكاء الاصطناعي ودورها كتابة السيناريو</a:t>
            </a:r>
            <a:endParaRPr lang="ar-SA" sz="40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420718" cy="205243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160311"/>
            <a:ext cx="8701604" cy="5170646"/>
          </a:xfrm>
          <a:prstGeom prst="rect">
            <a:avLst/>
          </a:prstGeom>
          <a:noFill/>
        </p:spPr>
        <p:txBody>
          <a:bodyPr wrap="square" rtlCol="0">
            <a:spAutoFit/>
          </a:bodyPr>
          <a:lstStyle/>
          <a:p>
            <a:pPr algn="r" rtl="1">
              <a:lnSpc>
                <a:spcPct val="150000"/>
              </a:lnSpc>
            </a:pPr>
            <a:r>
              <a:rPr lang="ar-SA" sz="2000" b="1" dirty="0">
                <a:solidFill>
                  <a:srgbClr val="C00000"/>
                </a:solidFill>
              </a:rPr>
              <a:t>ما الذي يستطيع الذكاء الاصطناعي إنتاجه</a:t>
            </a:r>
            <a:r>
              <a:rPr lang="ar-SA" sz="2000" b="1" dirty="0" smtClean="0">
                <a:solidFill>
                  <a:srgbClr val="C00000"/>
                </a:solidFill>
              </a:rPr>
              <a:t>؟</a:t>
            </a:r>
            <a:endParaRPr lang="tr-TR" sz="2000" b="1" dirty="0" smtClean="0">
              <a:solidFill>
                <a:srgbClr val="C00000"/>
              </a:solidFill>
            </a:endParaRPr>
          </a:p>
          <a:p>
            <a:pPr marL="342900" indent="-342900" algn="r" rtl="1">
              <a:lnSpc>
                <a:spcPct val="150000"/>
              </a:lnSpc>
              <a:buFont typeface="Arial" panose="020B0604020202020204" pitchFamily="34" charset="0"/>
              <a:buChar char="•"/>
            </a:pPr>
            <a:r>
              <a:rPr lang="ar-SA" sz="2000" b="1" dirty="0" smtClean="0"/>
              <a:t>ملخصات </a:t>
            </a:r>
            <a:r>
              <a:rPr lang="ar-SA" sz="2000" b="1" dirty="0"/>
              <a:t>قصصية</a:t>
            </a:r>
            <a:r>
              <a:rPr lang="ar-SA" sz="2000" dirty="0"/>
              <a:t> تصلح أن تكون نواة لسيناريو فيلم.</a:t>
            </a:r>
          </a:p>
          <a:p>
            <a:pPr marL="342900" indent="-342900" algn="r" rtl="1">
              <a:lnSpc>
                <a:spcPct val="150000"/>
              </a:lnSpc>
              <a:buFont typeface="Arial" panose="020B0604020202020204" pitchFamily="34" charset="0"/>
              <a:buChar char="•"/>
            </a:pPr>
            <a:r>
              <a:rPr lang="ar-SA" sz="2000" b="1" dirty="0"/>
              <a:t>تطوير شخصيات</a:t>
            </a:r>
            <a:r>
              <a:rPr lang="ar-SA" sz="2000" dirty="0"/>
              <a:t> عبر اقتراح ملامح نفسية وسلوكية.</a:t>
            </a:r>
          </a:p>
          <a:p>
            <a:pPr marL="342900" indent="-342900" algn="r" rtl="1">
              <a:lnSpc>
                <a:spcPct val="150000"/>
              </a:lnSpc>
              <a:buFont typeface="Arial" panose="020B0604020202020204" pitchFamily="34" charset="0"/>
              <a:buChar char="•"/>
            </a:pPr>
            <a:r>
              <a:rPr lang="ar-SA" sz="2000" b="1" dirty="0"/>
              <a:t>بناء خطوط درامية</a:t>
            </a:r>
            <a:r>
              <a:rPr lang="ar-SA" sz="2000" dirty="0"/>
              <a:t> جديدة بناءً على نوع الفيلم (رعب، دراما، أكشن، خيال علمي…).</a:t>
            </a:r>
          </a:p>
          <a:p>
            <a:pPr marL="342900" indent="-342900" algn="r" rtl="1">
              <a:lnSpc>
                <a:spcPct val="150000"/>
              </a:lnSpc>
              <a:buFont typeface="Arial" panose="020B0604020202020204" pitchFamily="34" charset="0"/>
              <a:buChar char="•"/>
            </a:pPr>
            <a:r>
              <a:rPr lang="ar-SA" sz="2000" b="1" dirty="0"/>
              <a:t>اقتراح نهايات بديلة</a:t>
            </a:r>
            <a:r>
              <a:rPr lang="ar-SA" sz="2000" dirty="0"/>
              <a:t> أو نسخ مختلفة للمشهد نفسه.</a:t>
            </a:r>
          </a:p>
          <a:p>
            <a:pPr algn="r" rtl="1">
              <a:lnSpc>
                <a:spcPct val="150000"/>
              </a:lnSpc>
            </a:pPr>
            <a:r>
              <a:rPr lang="ar-SA" sz="2000" b="1" dirty="0"/>
              <a:t>فائدة ذلك لصنّاع الأفلام</a:t>
            </a:r>
          </a:p>
          <a:p>
            <a:pPr marL="342900" indent="-342900" algn="r" rtl="1">
              <a:lnSpc>
                <a:spcPct val="150000"/>
              </a:lnSpc>
              <a:buFont typeface="Arial" panose="020B0604020202020204" pitchFamily="34" charset="0"/>
              <a:buChar char="•"/>
            </a:pPr>
            <a:r>
              <a:rPr lang="ar-SA" sz="2000" dirty="0"/>
              <a:t>تسريع مرحلة ما قبل الإنتاج </a:t>
            </a:r>
            <a:r>
              <a:rPr lang="en-US" sz="2000" dirty="0" smtClean="0"/>
              <a:t>Pre-production</a:t>
            </a:r>
            <a:r>
              <a:rPr lang="ar-SA" sz="2000" dirty="0" smtClean="0"/>
              <a:t>.</a:t>
            </a:r>
            <a:endParaRPr lang="en-US" sz="2000" dirty="0"/>
          </a:p>
          <a:p>
            <a:pPr marL="342900" indent="-342900" algn="r" rtl="1">
              <a:lnSpc>
                <a:spcPct val="150000"/>
              </a:lnSpc>
              <a:buFont typeface="Arial" panose="020B0604020202020204" pitchFamily="34" charset="0"/>
              <a:buChar char="•"/>
            </a:pPr>
            <a:r>
              <a:rPr lang="ar-SA" sz="2000" dirty="0"/>
              <a:t>إنتاج عشرات الأفكار خلال دقائق بدل أيام.</a:t>
            </a:r>
          </a:p>
          <a:p>
            <a:pPr marL="342900" indent="-342900" algn="r" rtl="1">
              <a:lnSpc>
                <a:spcPct val="150000"/>
              </a:lnSpc>
              <a:buFont typeface="Arial" panose="020B0604020202020204" pitchFamily="34" charset="0"/>
              <a:buChar char="•"/>
            </a:pPr>
            <a:r>
              <a:rPr lang="ar-SA" sz="2000" dirty="0"/>
              <a:t>مساعدة الكتاب المبتدئين على تحسين جودة السرد.</a:t>
            </a:r>
          </a:p>
          <a:p>
            <a:pPr marL="342900" indent="-342900" algn="r" rtl="1">
              <a:lnSpc>
                <a:spcPct val="150000"/>
              </a:lnSpc>
              <a:buFont typeface="Arial" panose="020B0604020202020204" pitchFamily="34" charset="0"/>
              <a:buChar char="•"/>
            </a:pPr>
            <a:r>
              <a:rPr lang="ar-SA" sz="2000" dirty="0"/>
              <a:t>منح الكاتب أفكارًا جديدة بدل الوقوع في التكرار.</a:t>
            </a:r>
          </a:p>
          <a:p>
            <a:pPr algn="r" rtl="1">
              <a:lnSpc>
                <a:spcPct val="150000"/>
              </a:lnSpc>
            </a:pPr>
            <a:endParaRPr lang="ar-SA"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577850"/>
          </a:xfrm>
          <a:prstGeom prst="rect">
            <a:avLst/>
          </a:prstGeom>
          <a:noFill/>
        </p:spPr>
        <p:txBody>
          <a:bodyPr wrap="square" rtlCol="0">
            <a:spAutoFit/>
          </a:bodyPr>
          <a:lstStyle/>
          <a:p>
            <a:pPr lvl="0" algn="r" rtl="1">
              <a:lnSpc>
                <a:spcPct val="150000"/>
              </a:lnSpc>
            </a:pPr>
            <a:r>
              <a:rPr lang="ar-SA" sz="2400" b="1" dirty="0">
                <a:solidFill>
                  <a:srgbClr val="00B0F0"/>
                </a:solidFill>
              </a:rPr>
              <a:t>تقنيات الذكاء الاصطناعي ودورها كتابة </a:t>
            </a:r>
            <a:r>
              <a:rPr lang="ar-SA" sz="2400" b="1" dirty="0" smtClean="0">
                <a:solidFill>
                  <a:srgbClr val="00B0F0"/>
                </a:solidFill>
              </a:rPr>
              <a:t>السيناريو</a:t>
            </a:r>
            <a:endParaRPr lang="ar-SA" sz="36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8604"/>
            <a:ext cx="3435022" cy="238129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6" y="2484083"/>
            <a:ext cx="8701604" cy="3416320"/>
          </a:xfrm>
          <a:prstGeom prst="rect">
            <a:avLst/>
          </a:prstGeom>
          <a:noFill/>
        </p:spPr>
        <p:txBody>
          <a:bodyPr wrap="square" rtlCol="0">
            <a:spAutoFit/>
          </a:bodyPr>
          <a:lstStyle/>
          <a:p>
            <a:pPr algn="r" rtl="1">
              <a:lnSpc>
                <a:spcPct val="150000"/>
              </a:lnSpc>
            </a:pPr>
            <a:r>
              <a:rPr lang="ar-SA" b="1" dirty="0">
                <a:solidFill>
                  <a:srgbClr val="C00000"/>
                </a:solidFill>
                <a:cs typeface="+mj-cs"/>
              </a:rPr>
              <a:t>التنبؤ بنجاح السيناريو (</a:t>
            </a:r>
            <a:r>
              <a:rPr lang="en-US" b="1" dirty="0">
                <a:solidFill>
                  <a:srgbClr val="C00000"/>
                </a:solidFill>
                <a:cs typeface="+mj-cs"/>
              </a:rPr>
              <a:t>Script Success </a:t>
            </a:r>
            <a:r>
              <a:rPr lang="en-US" b="1" dirty="0" smtClean="0">
                <a:solidFill>
                  <a:srgbClr val="C00000"/>
                </a:solidFill>
                <a:cs typeface="+mj-cs"/>
              </a:rPr>
              <a:t>Prediction</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a:cs typeface="+mj-cs"/>
              </a:rPr>
              <a:t>يستطيع الذكاء الاصطناعي تحليل السيناريو بالكامل والتنبؤ بفرص نجاحه التجاري والجماهيري </a:t>
            </a:r>
            <a:r>
              <a:rPr lang="ar-SA" b="1" dirty="0">
                <a:cs typeface="+mj-cs"/>
              </a:rPr>
              <a:t>قبل تصوير الفيلم</a:t>
            </a:r>
            <a:r>
              <a:rPr lang="ar-SA" dirty="0">
                <a:cs typeface="+mj-cs"/>
              </a:rPr>
              <a:t>.</a:t>
            </a:r>
          </a:p>
          <a:p>
            <a:pPr algn="r" rtl="1">
              <a:lnSpc>
                <a:spcPct val="150000"/>
              </a:lnSpc>
            </a:pPr>
            <a:r>
              <a:rPr lang="ar-SA" b="1" dirty="0">
                <a:cs typeface="+mj-cs"/>
              </a:rPr>
              <a:t>كيف يتم ذلك؟</a:t>
            </a:r>
          </a:p>
          <a:p>
            <a:pPr algn="r" rtl="1">
              <a:lnSpc>
                <a:spcPct val="150000"/>
              </a:lnSpc>
            </a:pPr>
            <a:r>
              <a:rPr lang="ar-SA" dirty="0">
                <a:cs typeface="+mj-cs"/>
              </a:rPr>
              <a:t>تتم العملية من خلال تحليل:</a:t>
            </a:r>
          </a:p>
          <a:p>
            <a:pPr algn="r" rtl="1">
              <a:lnSpc>
                <a:spcPct val="150000"/>
              </a:lnSpc>
            </a:pPr>
            <a:r>
              <a:rPr lang="ar-SA" b="1" dirty="0">
                <a:cs typeface="+mj-cs"/>
              </a:rPr>
              <a:t>هيكل القصة</a:t>
            </a:r>
            <a:r>
              <a:rPr lang="ar-SA" dirty="0">
                <a:cs typeface="+mj-cs"/>
              </a:rPr>
              <a:t>: هل يتبع مبادئ </a:t>
            </a:r>
            <a:r>
              <a:rPr lang="en-US" dirty="0">
                <a:cs typeface="+mj-cs"/>
              </a:rPr>
              <a:t>Dramatic Arc؟ </a:t>
            </a:r>
            <a:r>
              <a:rPr lang="ar-SA" dirty="0">
                <a:cs typeface="+mj-cs"/>
              </a:rPr>
              <a:t>هل يحتوي على نقاط تحوّل قوية؟</a:t>
            </a:r>
          </a:p>
          <a:p>
            <a:pPr algn="r" rtl="1">
              <a:lnSpc>
                <a:spcPct val="150000"/>
              </a:lnSpc>
            </a:pPr>
            <a:r>
              <a:rPr lang="ar-SA" b="1" dirty="0">
                <a:cs typeface="+mj-cs"/>
              </a:rPr>
              <a:t>تطور الشخصيات</a:t>
            </a:r>
            <a:r>
              <a:rPr lang="ar-SA" dirty="0">
                <a:cs typeface="+mj-cs"/>
              </a:rPr>
              <a:t>: هل الشخصية الرئيسية تتغير؟ هل لها دوافع واضحة؟</a:t>
            </a:r>
          </a:p>
          <a:p>
            <a:pPr algn="r" rtl="1">
              <a:lnSpc>
                <a:spcPct val="150000"/>
              </a:lnSpc>
            </a:pPr>
            <a:r>
              <a:rPr lang="ar-SA" b="1" dirty="0">
                <a:cs typeface="+mj-cs"/>
              </a:rPr>
              <a:t>الإيقاع السردي</a:t>
            </a:r>
            <a:r>
              <a:rPr lang="ar-SA" dirty="0">
                <a:cs typeface="+mj-cs"/>
              </a:rPr>
              <a:t>: فترات الملل/الأحداث/التصاعد الدرامي.</a:t>
            </a:r>
          </a:p>
          <a:p>
            <a:pPr algn="r" rtl="1">
              <a:lnSpc>
                <a:spcPct val="150000"/>
              </a:lnSpc>
            </a:pPr>
            <a:r>
              <a:rPr lang="ar-SA" b="1" dirty="0">
                <a:cs typeface="+mj-cs"/>
              </a:rPr>
              <a:t>أنماط السوق</a:t>
            </a:r>
            <a:r>
              <a:rPr lang="ar-SA" dirty="0">
                <a:cs typeface="+mj-cs"/>
              </a:rPr>
              <a:t>: ماذا يفضّل الجمهور حاليًا؟ ما الأنواع الأكثر رواجًا</a:t>
            </a:r>
            <a:r>
              <a:rPr lang="ar-SA" dirty="0" smtClean="0">
                <a:cs typeface="+mj-cs"/>
              </a:rPr>
              <a:t>؟</a:t>
            </a: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716350"/>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400" b="1" dirty="0">
                <a:solidFill>
                  <a:srgbClr val="00B0F0"/>
                </a:solidFill>
              </a:rPr>
              <a:t>تقنيات الذكاء الاصطناعي ودورها كتابة السيناريو</a:t>
            </a:r>
            <a:endParaRPr lang="ar-SA" sz="3600" b="1" dirty="0">
              <a:solidFill>
                <a:srgbClr val="00B0F0"/>
              </a:solidFill>
              <a:latin typeface="Arial" panose="020B0604020202020204" pitchFamily="34" charset="0"/>
            </a:endParaRPr>
          </a:p>
        </p:txBody>
      </p:sp>
    </p:spTree>
    <p:extLst>
      <p:ext uri="{BB962C8B-B14F-4D97-AF65-F5344CB8AC3E}">
        <p14:creationId xmlns:p14="http://schemas.microsoft.com/office/powerpoint/2010/main" val="356742604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2675" y="1319772"/>
            <a:ext cx="3418149" cy="1917498"/>
          </a:xfrm>
          <a:prstGeom prst="rect">
            <a:avLst/>
          </a:prstGeom>
        </p:spPr>
      </p:pic>
      <p:sp>
        <p:nvSpPr>
          <p:cNvPr id="2" name="Right Triangle 1"/>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472244"/>
            <a:ext cx="8630096" cy="3366563"/>
          </a:xfrm>
          <a:prstGeom prst="rect">
            <a:avLst/>
          </a:prstGeom>
          <a:noFill/>
        </p:spPr>
        <p:txBody>
          <a:bodyPr wrap="square" rtlCol="0">
            <a:spAutoFit/>
          </a:bodyPr>
          <a:lstStyle/>
          <a:p>
            <a:pPr algn="r" rtl="1">
              <a:lnSpc>
                <a:spcPct val="150000"/>
              </a:lnSpc>
            </a:pPr>
            <a:r>
              <a:rPr lang="ar-SA" b="1" dirty="0"/>
              <a:t>مقارنة النص بنصوص أفلام ناجحة</a:t>
            </a:r>
            <a:r>
              <a:rPr lang="ar-SA" dirty="0"/>
              <a:t> في النوع نفسه.</a:t>
            </a:r>
          </a:p>
          <a:p>
            <a:pPr algn="r" rtl="1">
              <a:lnSpc>
                <a:spcPct val="150000"/>
              </a:lnSpc>
            </a:pPr>
            <a:r>
              <a:rPr lang="ar-SA" b="1" dirty="0"/>
              <a:t>آليات الذكاء الاصطناعي في التنبؤ</a:t>
            </a:r>
          </a:p>
          <a:p>
            <a:pPr algn="r" rtl="1">
              <a:lnSpc>
                <a:spcPct val="150000"/>
              </a:lnSpc>
            </a:pPr>
            <a:r>
              <a:rPr lang="ar-SA" dirty="0"/>
              <a:t>تحليل آلاف السيناريوهات السابقة وأداء الأفلام في شباك التذاكر.</a:t>
            </a:r>
          </a:p>
          <a:p>
            <a:pPr algn="r" rtl="1">
              <a:lnSpc>
                <a:spcPct val="150000"/>
              </a:lnSpc>
            </a:pPr>
            <a:r>
              <a:rPr lang="ar-SA" dirty="0"/>
              <a:t>استخدام خوارزميات التعلم العميق للتنبؤ بنسبة النجاح المتوقعة.</a:t>
            </a:r>
          </a:p>
          <a:p>
            <a:pPr algn="r" rtl="1">
              <a:lnSpc>
                <a:spcPct val="150000"/>
              </a:lnSpc>
            </a:pPr>
            <a:r>
              <a:rPr lang="ar-SA" dirty="0"/>
              <a:t>تقديم تقارير مهنية تحتوي:</a:t>
            </a:r>
          </a:p>
          <a:p>
            <a:pPr marL="742950" lvl="1" indent="-285750" algn="r" rtl="1">
              <a:lnSpc>
                <a:spcPct val="150000"/>
              </a:lnSpc>
              <a:buFont typeface="Arial" panose="020B0604020202020204" pitchFamily="34" charset="0"/>
              <a:buChar char="•"/>
            </a:pPr>
            <a:r>
              <a:rPr lang="ar-SA" dirty="0"/>
              <a:t>نقاط القوة في السيناريو.</a:t>
            </a:r>
          </a:p>
          <a:p>
            <a:pPr marL="742950" lvl="1" indent="-285750" algn="r" rtl="1">
              <a:lnSpc>
                <a:spcPct val="150000"/>
              </a:lnSpc>
              <a:buFont typeface="Arial" panose="020B0604020202020204" pitchFamily="34" charset="0"/>
              <a:buChar char="•"/>
            </a:pPr>
            <a:r>
              <a:rPr lang="ar-SA" dirty="0"/>
              <a:t>نقاط الضعف التي يجب تعديلها.</a:t>
            </a:r>
          </a:p>
          <a:p>
            <a:pPr marL="742950" lvl="1" indent="-285750" algn="r" rtl="1">
              <a:lnSpc>
                <a:spcPct val="150000"/>
              </a:lnSpc>
              <a:buFont typeface="Arial" panose="020B0604020202020204" pitchFamily="34" charset="0"/>
              <a:buChar char="•"/>
            </a:pPr>
            <a:r>
              <a:rPr lang="ar-SA" dirty="0"/>
              <a:t>مقترحات لتحسين الإيقاع أو الحوار أو بناء الشخصيات.</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95786" y="1307145"/>
            <a:ext cx="6561652" cy="82041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dirty="0">
                <a:solidFill>
                  <a:srgbClr val="00B0F0"/>
                </a:solidFill>
              </a:rPr>
              <a:t>تقنيات الذكاء الاصطناعي ودورها كتابة السيناريو</a:t>
            </a:r>
            <a:endParaRPr lang="ar-SA" sz="4000"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75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74523"/>
            <a:ext cx="3407197" cy="340719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47311" y="2029683"/>
            <a:ext cx="8305396" cy="4662815"/>
          </a:xfrm>
          <a:prstGeom prst="rect">
            <a:avLst/>
          </a:prstGeom>
          <a:noFill/>
        </p:spPr>
        <p:txBody>
          <a:bodyPr wrap="square" rtlCol="0">
            <a:spAutoFit/>
          </a:bodyPr>
          <a:lstStyle/>
          <a:p>
            <a:pPr algn="r" rtl="1">
              <a:lnSpc>
                <a:spcPct val="150000"/>
              </a:lnSpc>
            </a:pPr>
            <a:r>
              <a:rPr lang="ar-SA" b="1" dirty="0">
                <a:solidFill>
                  <a:srgbClr val="C00000"/>
                </a:solidFill>
                <a:cs typeface="+mj-cs"/>
              </a:rPr>
              <a:t>التنبؤ بتفاعل الجمهور </a:t>
            </a:r>
            <a:r>
              <a:rPr lang="en-US" b="1" dirty="0" smtClean="0">
                <a:solidFill>
                  <a:srgbClr val="C00000"/>
                </a:solidFill>
                <a:cs typeface="+mj-cs"/>
              </a:rPr>
              <a:t>Audience </a:t>
            </a:r>
            <a:r>
              <a:rPr lang="en-US" b="1" dirty="0">
                <a:solidFill>
                  <a:srgbClr val="C00000"/>
                </a:solidFill>
                <a:cs typeface="+mj-cs"/>
              </a:rPr>
              <a:t>Reaction Prediction</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a:cs typeface="+mj-cs"/>
              </a:rPr>
              <a:t>من أهم التطبيقات الحديثة للذكاء الاصطناعي في السينما هو </a:t>
            </a:r>
            <a:r>
              <a:rPr lang="ar-SA" b="1" dirty="0">
                <a:cs typeface="+mj-cs"/>
              </a:rPr>
              <a:t>فهم الجمهور وتوجيه القصة لتناسب توقعاته</a:t>
            </a:r>
            <a:r>
              <a:rPr lang="ar-SA" dirty="0">
                <a:cs typeface="+mj-cs"/>
              </a:rPr>
              <a:t>.</a:t>
            </a:r>
          </a:p>
          <a:p>
            <a:pPr algn="r" rtl="1">
              <a:lnSpc>
                <a:spcPct val="150000"/>
              </a:lnSpc>
            </a:pPr>
            <a:r>
              <a:rPr lang="ar-SA" b="1" dirty="0">
                <a:cs typeface="+mj-cs"/>
              </a:rPr>
              <a:t>كيف يعمل الذكاء الاصطناعي على ذلك؟</a:t>
            </a:r>
          </a:p>
          <a:p>
            <a:pPr algn="r" rtl="1">
              <a:lnSpc>
                <a:spcPct val="150000"/>
              </a:lnSpc>
            </a:pPr>
            <a:r>
              <a:rPr lang="ar-SA" dirty="0">
                <a:cs typeface="+mj-cs"/>
              </a:rPr>
              <a:t>جمع بيانات عن الجمهور:</a:t>
            </a:r>
          </a:p>
          <a:p>
            <a:pPr marL="742950" lvl="1" indent="-285750" algn="r" rtl="1">
              <a:lnSpc>
                <a:spcPct val="150000"/>
              </a:lnSpc>
              <a:buFont typeface="Arial" panose="020B0604020202020204" pitchFamily="34" charset="0"/>
              <a:buChar char="•"/>
            </a:pPr>
            <a:r>
              <a:rPr lang="ar-SA" dirty="0">
                <a:cs typeface="+mj-cs"/>
              </a:rPr>
              <a:t>العمر</a:t>
            </a:r>
          </a:p>
          <a:p>
            <a:pPr marL="742950" lvl="1" indent="-285750" algn="r" rtl="1">
              <a:lnSpc>
                <a:spcPct val="150000"/>
              </a:lnSpc>
              <a:buFont typeface="Arial" panose="020B0604020202020204" pitchFamily="34" charset="0"/>
              <a:buChar char="•"/>
            </a:pPr>
            <a:r>
              <a:rPr lang="ar-SA" dirty="0">
                <a:cs typeface="+mj-cs"/>
              </a:rPr>
              <a:t>الاهتمامات</a:t>
            </a:r>
          </a:p>
          <a:p>
            <a:pPr marL="742950" lvl="1" indent="-285750" algn="r" rtl="1">
              <a:lnSpc>
                <a:spcPct val="150000"/>
              </a:lnSpc>
              <a:buFont typeface="Arial" panose="020B0604020202020204" pitchFamily="34" charset="0"/>
              <a:buChar char="•"/>
            </a:pPr>
            <a:r>
              <a:rPr lang="ar-SA" dirty="0">
                <a:cs typeface="+mj-cs"/>
              </a:rPr>
              <a:t>نوع المحتوى المفضل</a:t>
            </a:r>
          </a:p>
          <a:p>
            <a:pPr marL="742950" lvl="1" indent="-285750" algn="r" rtl="1">
              <a:lnSpc>
                <a:spcPct val="150000"/>
              </a:lnSpc>
              <a:buFont typeface="Arial" panose="020B0604020202020204" pitchFamily="34" charset="0"/>
              <a:buChar char="•"/>
            </a:pPr>
            <a:r>
              <a:rPr lang="ar-SA" dirty="0">
                <a:cs typeface="+mj-cs"/>
              </a:rPr>
              <a:t>سلوك المشاهدة على منصات مثل نتفلكس ويوتيوب</a:t>
            </a:r>
          </a:p>
          <a:p>
            <a:pPr marL="285750" indent="-285750" algn="r" rtl="1">
              <a:lnSpc>
                <a:spcPct val="150000"/>
              </a:lnSpc>
              <a:buFont typeface="Arial" panose="020B0604020202020204" pitchFamily="34" charset="0"/>
              <a:buChar char="•"/>
            </a:pPr>
            <a:r>
              <a:rPr lang="ar-SA" dirty="0">
                <a:cs typeface="+mj-cs"/>
              </a:rPr>
              <a:t>تحليل اتجاهات الجمهور باستخدام </a:t>
            </a:r>
            <a:r>
              <a:rPr lang="en-US" dirty="0">
                <a:cs typeface="+mj-cs"/>
              </a:rPr>
              <a:t>Big </a:t>
            </a:r>
            <a:r>
              <a:rPr lang="en-US" dirty="0" smtClean="0">
                <a:cs typeface="+mj-cs"/>
              </a:rPr>
              <a:t>Data</a:t>
            </a:r>
            <a:r>
              <a:rPr lang="ar-SA" dirty="0" smtClean="0">
                <a:cs typeface="+mj-cs"/>
              </a:rPr>
              <a:t>.</a:t>
            </a:r>
            <a:endParaRPr lang="en-US" dirty="0">
              <a:cs typeface="+mj-cs"/>
            </a:endParaRPr>
          </a:p>
          <a:p>
            <a:pPr algn="r" rtl="1">
              <a:lnSpc>
                <a:spcPct val="150000"/>
              </a:lnSpc>
            </a:pPr>
            <a:r>
              <a:rPr lang="ar-SA" b="1" dirty="0">
                <a:cs typeface="+mj-cs"/>
              </a:rPr>
              <a:t>محاكاة ردود أفعال الجمهور </a:t>
            </a:r>
            <a:r>
              <a:rPr lang="ar-SA" b="1" dirty="0" smtClean="0">
                <a:cs typeface="+mj-cs"/>
              </a:rPr>
              <a:t>على:</a:t>
            </a:r>
          </a:p>
          <a:p>
            <a:pPr algn="r" rtl="1">
              <a:lnSpc>
                <a:spcPct val="150000"/>
              </a:lnSpc>
            </a:pPr>
            <a:r>
              <a:rPr lang="ar-SA" dirty="0" smtClean="0">
                <a:cs typeface="+mj-cs"/>
              </a:rPr>
              <a:t>الشخصيات – الحبكة - المشاهد المؤثرة - الأحداث المفاجئة - ءالنهايات</a:t>
            </a:r>
            <a:endParaRPr lang="ar-SA" dirty="0">
              <a:cs typeface="+mj-cs"/>
            </a:endParaRPr>
          </a:p>
        </p:txBody>
      </p:sp>
      <p:sp>
        <p:nvSpPr>
          <p:cNvPr id="18" name="TextBox 17"/>
          <p:cNvSpPr txBox="1"/>
          <p:nvPr/>
        </p:nvSpPr>
        <p:spPr>
          <a:xfrm>
            <a:off x="3453837" y="108607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913992" y="973541"/>
            <a:ext cx="6331369" cy="82041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dirty="0">
                <a:solidFill>
                  <a:srgbClr val="00B0F0"/>
                </a:solidFill>
              </a:rPr>
              <a:t>تقنيات الذكاء الاصطناعي ودورها كتابة السيناريو</a:t>
            </a:r>
            <a:endParaRPr lang="ar-SA" sz="4000"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4729"/>
            <a:ext cx="3384921" cy="154631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73549" y="2522469"/>
            <a:ext cx="8630096" cy="3785652"/>
          </a:xfrm>
          <a:prstGeom prst="rect">
            <a:avLst/>
          </a:prstGeom>
          <a:noFill/>
        </p:spPr>
        <p:txBody>
          <a:bodyPr wrap="square" rtlCol="0">
            <a:spAutoFit/>
          </a:bodyPr>
          <a:lstStyle/>
          <a:p>
            <a:pPr algn="r" rtl="1">
              <a:lnSpc>
                <a:spcPct val="200000"/>
              </a:lnSpc>
            </a:pPr>
            <a:r>
              <a:rPr lang="ar-SA" sz="2000" b="1" dirty="0">
                <a:cs typeface="+mj-cs"/>
              </a:rPr>
              <a:t>ما الذي يمكن للذكاء الاصطناعي تحديده؟</a:t>
            </a:r>
          </a:p>
          <a:p>
            <a:pPr algn="r" rtl="1">
              <a:lnSpc>
                <a:spcPct val="200000"/>
              </a:lnSpc>
            </a:pPr>
            <a:r>
              <a:rPr lang="ar-SA" sz="2000" dirty="0">
                <a:cs typeface="+mj-cs"/>
              </a:rPr>
              <a:t>ما إذا كانت القصة </a:t>
            </a:r>
            <a:r>
              <a:rPr lang="ar-SA" sz="2000" b="1" dirty="0">
                <a:cs typeface="+mj-cs"/>
              </a:rPr>
              <a:t>طويلة أكثر من اللازم</a:t>
            </a:r>
            <a:r>
              <a:rPr lang="ar-SA" sz="2000" dirty="0">
                <a:cs typeface="+mj-cs"/>
              </a:rPr>
              <a:t>.</a:t>
            </a:r>
          </a:p>
          <a:p>
            <a:pPr algn="r" rtl="1">
              <a:lnSpc>
                <a:spcPct val="200000"/>
              </a:lnSpc>
            </a:pPr>
            <a:r>
              <a:rPr lang="ar-SA" sz="2000" dirty="0">
                <a:cs typeface="+mj-cs"/>
              </a:rPr>
              <a:t>المشاهد التي قد تسبب مللًا.</a:t>
            </a:r>
          </a:p>
          <a:p>
            <a:pPr algn="r" rtl="1">
              <a:lnSpc>
                <a:spcPct val="200000"/>
              </a:lnSpc>
            </a:pPr>
            <a:r>
              <a:rPr lang="ar-SA" sz="2000" dirty="0">
                <a:cs typeface="+mj-cs"/>
              </a:rPr>
              <a:t>مدى إعجاب الجمهور بالشخصيات.</a:t>
            </a:r>
          </a:p>
          <a:p>
            <a:pPr algn="r" rtl="1">
              <a:lnSpc>
                <a:spcPct val="200000"/>
              </a:lnSpc>
            </a:pPr>
            <a:r>
              <a:rPr lang="ar-SA" sz="2000" dirty="0">
                <a:cs typeface="+mj-cs"/>
              </a:rPr>
              <a:t>نوع النهاية التي تزيد من رضا المشاهدين.</a:t>
            </a:r>
          </a:p>
          <a:p>
            <a:pPr algn="r" rtl="1">
              <a:lnSpc>
                <a:spcPct val="200000"/>
              </a:lnSpc>
            </a:pPr>
            <a:r>
              <a:rPr lang="ar-SA" sz="2000" dirty="0">
                <a:cs typeface="+mj-cs"/>
              </a:rPr>
              <a:t>الفئة العمرية التي ستتفاعل بشكل أكبر مع الفيلم.</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595786" y="1307145"/>
            <a:ext cx="6253922" cy="82041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dirty="0">
                <a:solidFill>
                  <a:srgbClr val="00B0F0"/>
                </a:solidFill>
              </a:rPr>
              <a:t>تقنيات الذكاء الاصطناعي ودورها كتابة السيناريو</a:t>
            </a:r>
            <a:endParaRPr lang="ar-SA" sz="4000"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Tm="219124"/>
    </mc:Choice>
    <mc:Fallback xmlns="">
      <p:transition advTm="21912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210835" y="1622658"/>
            <a:ext cx="6163911" cy="4106606"/>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216154" y="1522074"/>
            <a:ext cx="5649303" cy="716350"/>
          </a:xfrm>
          <a:prstGeom prst="rect">
            <a:avLst/>
          </a:prstGeom>
        </p:spPr>
        <p:txBody>
          <a:bodyPr wrap="none">
            <a:spAutoFit/>
          </a:bodyPr>
          <a:lstStyle/>
          <a:p>
            <a:pPr lvl="0" algn="r" rtl="1" eaLnBrk="0" fontAlgn="base" hangingPunct="0">
              <a:lnSpc>
                <a:spcPct val="200000"/>
              </a:lnSpc>
              <a:spcBef>
                <a:spcPct val="0"/>
              </a:spcBef>
              <a:spcAft>
                <a:spcPct val="0"/>
              </a:spcAft>
            </a:pPr>
            <a:r>
              <a:rPr lang="ar-SA" sz="2400" b="1" dirty="0">
                <a:solidFill>
                  <a:srgbClr val="00B0F0"/>
                </a:solidFill>
              </a:rPr>
              <a:t>تقنيات الذكاء الاصطناعي </a:t>
            </a:r>
            <a:r>
              <a:rPr lang="ar-SA" sz="2400" b="1" dirty="0" smtClean="0">
                <a:solidFill>
                  <a:srgbClr val="00B0F0"/>
                </a:solidFill>
              </a:rPr>
              <a:t>في المونتاج القائم على النص</a:t>
            </a:r>
            <a:endParaRPr lang="ar-SA" sz="36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10614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039513"/>
            <a:ext cx="3385474" cy="19043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354779"/>
            <a:ext cx="8630096" cy="3323987"/>
          </a:xfrm>
          <a:prstGeom prst="rect">
            <a:avLst/>
          </a:prstGeom>
          <a:noFill/>
        </p:spPr>
        <p:txBody>
          <a:bodyPr wrap="square" rtlCol="0">
            <a:spAutoFit/>
          </a:bodyPr>
          <a:lstStyle/>
          <a:p>
            <a:pPr algn="r" rtl="1">
              <a:lnSpc>
                <a:spcPct val="150000"/>
              </a:lnSpc>
            </a:pPr>
            <a:r>
              <a:rPr lang="ar-SA" sz="2000" dirty="0" smtClean="0">
                <a:cs typeface="+mj-cs"/>
              </a:rPr>
              <a:t>الفكرة</a:t>
            </a:r>
            <a:r>
              <a:rPr lang="ar-SA" sz="2000" dirty="0">
                <a:cs typeface="+mj-cs"/>
              </a:rPr>
              <a:t>: بدلاً من استخدام الجدول الزمني </a:t>
            </a:r>
            <a:r>
              <a:rPr lang="ar-SA" sz="2000" dirty="0" smtClean="0">
                <a:cs typeface="+mj-cs"/>
              </a:rPr>
              <a:t>(</a:t>
            </a:r>
            <a:r>
              <a:rPr lang="en-US" sz="2000" dirty="0">
                <a:cs typeface="+mj-cs"/>
              </a:rPr>
              <a:t>timeline</a:t>
            </a:r>
            <a:r>
              <a:rPr lang="ar-SA" sz="2000" dirty="0" smtClean="0">
                <a:cs typeface="+mj-cs"/>
              </a:rPr>
              <a:t>) التقليدي </a:t>
            </a:r>
            <a:r>
              <a:rPr lang="ar-SA" sz="2000" dirty="0">
                <a:cs typeface="+mj-cs"/>
              </a:rPr>
              <a:t>كما في برامج مثل </a:t>
            </a:r>
            <a:r>
              <a:rPr lang="en-US" sz="2000" dirty="0">
                <a:cs typeface="+mj-cs"/>
              </a:rPr>
              <a:t>Adobe Premiere Pro </a:t>
            </a:r>
            <a:r>
              <a:rPr lang="ar-SA" sz="2000" dirty="0">
                <a:cs typeface="+mj-cs"/>
              </a:rPr>
              <a:t>أو </a:t>
            </a:r>
            <a:r>
              <a:rPr lang="en-US" sz="2000" dirty="0" err="1">
                <a:cs typeface="+mj-cs"/>
              </a:rPr>
              <a:t>DaVinci</a:t>
            </a:r>
            <a:r>
              <a:rPr lang="en-US" sz="2000" dirty="0">
                <a:cs typeface="+mj-cs"/>
              </a:rPr>
              <a:t> Resolve، </a:t>
            </a:r>
            <a:r>
              <a:rPr lang="ar-SA" sz="2000" dirty="0">
                <a:cs typeface="+mj-cs"/>
              </a:rPr>
              <a:t>تستخدم أداة مونتاج تعتمد على الذكاء الاصطناعي لتفريغ الكلام </a:t>
            </a:r>
            <a:r>
              <a:rPr lang="ar-SA" sz="2000" dirty="0" smtClean="0">
                <a:cs typeface="+mj-cs"/>
              </a:rPr>
              <a:t>(</a:t>
            </a:r>
            <a:r>
              <a:rPr lang="en-US" sz="2000" dirty="0">
                <a:cs typeface="+mj-cs"/>
              </a:rPr>
              <a:t>transcription</a:t>
            </a:r>
            <a:r>
              <a:rPr lang="ar-SA" sz="2000" dirty="0" smtClean="0">
                <a:cs typeface="+mj-cs"/>
              </a:rPr>
              <a:t>) أي </a:t>
            </a:r>
            <a:r>
              <a:rPr lang="ar-SA" sz="2000" dirty="0">
                <a:cs typeface="+mj-cs"/>
              </a:rPr>
              <a:t>تحويل الصوت إلى نص مكتوب، ثم يمكنك </a:t>
            </a:r>
            <a:r>
              <a:rPr lang="ar-SA" sz="2000" b="1" dirty="0">
                <a:cs typeface="+mj-cs"/>
              </a:rPr>
              <a:t>تحرير الفيديو كأنك تعدّل مستند </a:t>
            </a:r>
            <a:r>
              <a:rPr lang="ar-SA" sz="2000" b="1" dirty="0" smtClean="0">
                <a:cs typeface="+mj-cs"/>
              </a:rPr>
              <a:t>مثل (</a:t>
            </a:r>
            <a:r>
              <a:rPr lang="en-US" sz="2000" b="1" dirty="0">
                <a:cs typeface="+mj-cs"/>
              </a:rPr>
              <a:t>Word</a:t>
            </a:r>
            <a:r>
              <a:rPr lang="ar-SA" sz="2000" b="1" dirty="0" smtClean="0">
                <a:cs typeface="+mj-cs"/>
              </a:rPr>
              <a:t>أو</a:t>
            </a:r>
            <a:r>
              <a:rPr lang="en-US" sz="2000" b="1" dirty="0" smtClean="0">
                <a:cs typeface="+mj-cs"/>
              </a:rPr>
              <a:t>Google Doc</a:t>
            </a:r>
            <a:r>
              <a:rPr lang="en-US" sz="2000" dirty="0" smtClean="0">
                <a:cs typeface="+mj-cs"/>
              </a:rPr>
              <a:t> </a:t>
            </a:r>
            <a:r>
              <a:rPr lang="ar-SA" sz="2000" dirty="0" smtClean="0">
                <a:cs typeface="+mj-cs"/>
              </a:rPr>
              <a:t>)أي</a:t>
            </a:r>
            <a:r>
              <a:rPr lang="ar-SA" sz="2000" dirty="0">
                <a:cs typeface="+mj-cs"/>
              </a:rPr>
              <a:t>: تحذف جملة من النص → تختفي من الفيديو/الصوت؛ تقلّب فقرات في النص → يتم نقل المشهد في الفيديو، وهكذا. </a:t>
            </a:r>
            <a:endParaRPr lang="ar-SA" sz="2000" dirty="0" smtClean="0">
              <a:cs typeface="+mj-cs"/>
            </a:endParaRPr>
          </a:p>
          <a:p>
            <a:pPr algn="r" rtl="1">
              <a:lnSpc>
                <a:spcPct val="150000"/>
              </a:lnSpc>
            </a:pPr>
            <a:r>
              <a:rPr lang="ar-SA" sz="2000" dirty="0" smtClean="0">
                <a:cs typeface="+mj-cs"/>
              </a:rPr>
              <a:t>هذه </a:t>
            </a:r>
            <a:r>
              <a:rPr lang="ar-SA" sz="2000" dirty="0">
                <a:cs typeface="+mj-cs"/>
              </a:rPr>
              <a:t>الطريقة تجعل المونتاج أسرع، أسهل للمبتدئين، وتُناسب المحتوى التحريري/التوعوي/البودكاست/الفيديوهات الكلامية أكثر من المونتاج السينمائي المعقد.</a:t>
            </a:r>
          </a:p>
        </p:txBody>
      </p:sp>
      <p:sp>
        <p:nvSpPr>
          <p:cNvPr id="18" name="TextBox 17"/>
          <p:cNvSpPr txBox="1"/>
          <p:nvPr/>
        </p:nvSpPr>
        <p:spPr>
          <a:xfrm>
            <a:off x="3453837" y="1171709"/>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Box 12"/>
          <p:cNvSpPr txBox="1"/>
          <p:nvPr/>
        </p:nvSpPr>
        <p:spPr>
          <a:xfrm>
            <a:off x="5908430" y="1322584"/>
            <a:ext cx="5750169" cy="669094"/>
          </a:xfrm>
          <a:prstGeom prst="rect">
            <a:avLst/>
          </a:prstGeom>
          <a:noFill/>
        </p:spPr>
        <p:txBody>
          <a:bodyPr wrap="square" rtlCol="0">
            <a:spAutoFit/>
          </a:bodyPr>
          <a:lstStyle/>
          <a:p>
            <a:pPr algn="r" rtl="1">
              <a:lnSpc>
                <a:spcPct val="150000"/>
              </a:lnSpc>
            </a:pPr>
            <a:r>
              <a:rPr lang="ar-SA" sz="2800" b="1" dirty="0">
                <a:solidFill>
                  <a:srgbClr val="00B0F0"/>
                </a:solidFill>
              </a:rPr>
              <a:t>ما هو المونتاج الذكي القائم على </a:t>
            </a:r>
            <a:r>
              <a:rPr lang="ar-SA" sz="2800" b="1" dirty="0" smtClean="0">
                <a:solidFill>
                  <a:srgbClr val="00B0F0"/>
                </a:solidFill>
              </a:rPr>
              <a:t>النص</a:t>
            </a:r>
            <a:endParaRPr lang="en-US" sz="2800" b="1" dirty="0">
              <a:solidFill>
                <a:srgbClr val="00B0F0"/>
              </a:solidFill>
            </a:endParaRPr>
          </a:p>
        </p:txBody>
      </p:sp>
    </p:spTree>
    <p:extLst>
      <p:ext uri="{BB962C8B-B14F-4D97-AF65-F5344CB8AC3E}">
        <p14:creationId xmlns:p14="http://schemas.microsoft.com/office/powerpoint/2010/main" val="2853732060"/>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10614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039513"/>
            <a:ext cx="3385474" cy="190432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p:cNvSpPr txBox="1"/>
          <p:nvPr/>
        </p:nvSpPr>
        <p:spPr>
          <a:xfrm>
            <a:off x="3453837" y="1171709"/>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TextBox 12"/>
          <p:cNvSpPr txBox="1"/>
          <p:nvPr/>
        </p:nvSpPr>
        <p:spPr>
          <a:xfrm>
            <a:off x="4507711" y="1028343"/>
            <a:ext cx="6678603" cy="1315425"/>
          </a:xfrm>
          <a:prstGeom prst="rect">
            <a:avLst/>
          </a:prstGeom>
          <a:noFill/>
        </p:spPr>
        <p:txBody>
          <a:bodyPr wrap="square" rtlCol="0">
            <a:spAutoFit/>
          </a:bodyPr>
          <a:lstStyle/>
          <a:p>
            <a:pPr algn="ctr" rtl="1">
              <a:lnSpc>
                <a:spcPct val="150000"/>
              </a:lnSpc>
            </a:pPr>
            <a:r>
              <a:rPr lang="ar-SA" sz="2800" b="1" dirty="0">
                <a:solidFill>
                  <a:srgbClr val="00B0F0"/>
                </a:solidFill>
              </a:rPr>
              <a:t>ما هو المونتاج الذكي القائم على </a:t>
            </a:r>
            <a:r>
              <a:rPr lang="ar-SA" sz="2800" b="1" dirty="0" smtClean="0">
                <a:solidFill>
                  <a:srgbClr val="00B0F0"/>
                </a:solidFill>
              </a:rPr>
              <a:t>النص</a:t>
            </a:r>
          </a:p>
          <a:p>
            <a:pPr algn="ctr" rtl="1">
              <a:lnSpc>
                <a:spcPct val="150000"/>
              </a:lnSpc>
            </a:pPr>
            <a:r>
              <a:rPr lang="ar-SA" sz="2800" b="1" dirty="0" smtClean="0">
                <a:solidFill>
                  <a:srgbClr val="00B0F0"/>
                </a:solidFill>
              </a:rPr>
              <a:t>(أداة </a:t>
            </a:r>
            <a:r>
              <a:rPr lang="en-US" sz="2800" dirty="0" smtClean="0">
                <a:solidFill>
                  <a:srgbClr val="00B0F0"/>
                </a:solidFill>
              </a:rPr>
              <a:t>Descript</a:t>
            </a:r>
            <a:r>
              <a:rPr lang="ar-SA" sz="2800" dirty="0" smtClean="0">
                <a:solidFill>
                  <a:srgbClr val="00B0F0"/>
                </a:solidFill>
              </a:rPr>
              <a:t>)</a:t>
            </a:r>
            <a:endParaRPr lang="en-US" sz="2800" b="1" dirty="0">
              <a:solidFill>
                <a:srgbClr val="00B0F0"/>
              </a:solidFill>
            </a:endParaRPr>
          </a:p>
        </p:txBody>
      </p:sp>
      <p:sp>
        <p:nvSpPr>
          <p:cNvPr id="7" name="Rectangle 6"/>
          <p:cNvSpPr/>
          <p:nvPr/>
        </p:nvSpPr>
        <p:spPr>
          <a:xfrm>
            <a:off x="3385474" y="2413338"/>
            <a:ext cx="8702666" cy="3831818"/>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dirty="0" smtClean="0">
                <a:latin typeface="Arial" panose="020B0604020202020204" pitchFamily="34" charset="0"/>
                <a:cs typeface="+mj-cs"/>
              </a:rPr>
              <a:t>هو محرّر فيديو/صوت ذكي يعتمد على النص: يقوم أوتوماتيكيًا بتفريغ الكلام إلى نص</a:t>
            </a:r>
            <a:r>
              <a:rPr lang="en-US" altLang="en-US" dirty="0" smtClean="0">
                <a:latin typeface="Arial" panose="020B0604020202020204" pitchFamily="34" charset="0"/>
                <a:cs typeface="+mj-cs"/>
              </a:rPr>
              <a:t> (transcript) </a:t>
            </a:r>
            <a:r>
              <a:rPr lang="ar-SA" altLang="en-US" dirty="0" smtClean="0">
                <a:latin typeface="Arial" panose="020B0604020202020204" pitchFamily="34" charset="0"/>
                <a:cs typeface="+mj-cs"/>
              </a:rPr>
              <a:t>ثم يمكنك: حذف أو نقل أو تعديل النص بسهولة، ويُطبّق على الفيديو/الصوت.</a:t>
            </a:r>
            <a:r>
              <a:rPr lang="ar-SA" altLang="en-US" dirty="0">
                <a:latin typeface="Arial" panose="020B0604020202020204" pitchFamily="34" charset="0"/>
                <a:cs typeface="+mj-cs"/>
              </a:rPr>
              <a:t> </a:t>
            </a:r>
            <a:r>
              <a:rPr lang="ar-SA" altLang="en-US" dirty="0" smtClean="0">
                <a:latin typeface="Arial" panose="020B0604020202020204" pitchFamily="34" charset="0"/>
                <a:cs typeface="+mj-cs"/>
              </a:rPr>
              <a:t>يقدم </a:t>
            </a:r>
            <a:r>
              <a:rPr lang="ar-SA" altLang="en-US" dirty="0">
                <a:latin typeface="Arial" panose="020B0604020202020204" pitchFamily="34" charset="0"/>
                <a:cs typeface="+mj-cs"/>
              </a:rPr>
              <a:t>ميزات إضافية باستخدام الذكاء الاصطناعي، مثل إزالة كلمات الحشو</a:t>
            </a:r>
            <a:r>
              <a:rPr lang="en-US" altLang="en-US" dirty="0">
                <a:latin typeface="Arial" panose="020B0604020202020204" pitchFamily="34" charset="0"/>
                <a:cs typeface="+mj-cs"/>
              </a:rPr>
              <a:t> </a:t>
            </a:r>
            <a:r>
              <a:rPr lang="ar-SA" altLang="en-US" dirty="0" smtClean="0">
                <a:latin typeface="Arial" panose="020B0604020202020204" pitchFamily="34" charset="0"/>
                <a:cs typeface="+mj-cs"/>
              </a:rPr>
              <a:t>، إزالة </a:t>
            </a:r>
            <a:r>
              <a:rPr lang="ar-SA" altLang="en-US" dirty="0">
                <a:latin typeface="Arial" panose="020B0604020202020204" pitchFamily="34" charset="0"/>
                <a:cs typeface="+mj-cs"/>
              </a:rPr>
              <a:t>الضوضاء من الصوت، تحسين الصوت</a:t>
            </a:r>
            <a:r>
              <a:rPr lang="en-US" altLang="en-US" dirty="0">
                <a:latin typeface="Arial" panose="020B0604020202020204" pitchFamily="34" charset="0"/>
                <a:cs typeface="+mj-cs"/>
              </a:rPr>
              <a:t> (Studio Sound)، </a:t>
            </a:r>
            <a:r>
              <a:rPr lang="ar-SA" altLang="en-US" dirty="0">
                <a:latin typeface="Arial" panose="020B0604020202020204" pitchFamily="34" charset="0"/>
                <a:cs typeface="+mj-cs"/>
              </a:rPr>
              <a:t>استبدال الخلفية</a:t>
            </a:r>
            <a:r>
              <a:rPr lang="en-US" altLang="en-US" dirty="0">
                <a:latin typeface="Arial" panose="020B0604020202020204" pitchFamily="34" charset="0"/>
                <a:cs typeface="+mj-cs"/>
              </a:rPr>
              <a:t> (Green Screen)، </a:t>
            </a:r>
            <a:r>
              <a:rPr lang="ar-SA" altLang="en-US" dirty="0">
                <a:latin typeface="Arial" panose="020B0604020202020204" pitchFamily="34" charset="0"/>
                <a:cs typeface="+mj-cs"/>
              </a:rPr>
              <a:t>إضافة ترجمات، تحويل النص إلى صوت</a:t>
            </a:r>
            <a:r>
              <a:rPr lang="en-US" altLang="en-US" dirty="0">
                <a:latin typeface="Arial" panose="020B0604020202020204" pitchFamily="34" charset="0"/>
                <a:cs typeface="+mj-cs"/>
              </a:rPr>
              <a:t> (Text-to-Speech / Overdub) </a:t>
            </a:r>
            <a:r>
              <a:rPr lang="ar-SA" altLang="en-US" dirty="0">
                <a:latin typeface="Arial" panose="020B0604020202020204" pitchFamily="34" charset="0"/>
                <a:cs typeface="+mj-cs"/>
              </a:rPr>
              <a:t>وغيرها</a:t>
            </a:r>
            <a:r>
              <a:rPr lang="en-US" altLang="en-US" dirty="0">
                <a:latin typeface="Arial" panose="020B0604020202020204" pitchFamily="34" charset="0"/>
                <a:cs typeface="+mj-cs"/>
              </a:rPr>
              <a:t>. </a:t>
            </a:r>
            <a:endParaRPr lang="ar-SA" altLang="en-US" dirty="0" smtClean="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smtClean="0">
                <a:latin typeface="Arial" panose="020B0604020202020204" pitchFamily="34" charset="0"/>
                <a:cs typeface="+mj-cs"/>
              </a:rPr>
              <a:t>يناسب :</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صُنّاع محتوى</a:t>
            </a:r>
            <a:r>
              <a:rPr lang="en-US" altLang="en-US" dirty="0">
                <a:latin typeface="Arial" panose="020B0604020202020204" pitchFamily="34" charset="0"/>
                <a:cs typeface="Arial" panose="020B0604020202020204" pitchFamily="34" charset="0"/>
              </a:rPr>
              <a:t> (YouTube, </a:t>
            </a:r>
            <a:r>
              <a:rPr lang="ar-SA" altLang="en-US" dirty="0">
                <a:latin typeface="Arial" panose="020B0604020202020204" pitchFamily="34" charset="0"/>
              </a:rPr>
              <a:t>مدونات فيديو، تعليم، كورسات، بودكاست</a:t>
            </a:r>
            <a:r>
              <a:rPr lang="en-US" altLang="en-US" dirty="0">
                <a:latin typeface="Arial" panose="020B0604020202020204" pitchFamily="34" charset="0"/>
                <a:cs typeface="Arial" panose="020B0604020202020204" pitchFamily="34" charset="0"/>
              </a:rPr>
              <a:t>) </a:t>
            </a:r>
            <a:r>
              <a:rPr lang="ar-SA" altLang="en-US" dirty="0">
                <a:latin typeface="Arial" panose="020B0604020202020204" pitchFamily="34" charset="0"/>
              </a:rPr>
              <a:t>يريدون مونتاج سريع وسهل</a:t>
            </a:r>
            <a:r>
              <a:rPr lang="en-US" altLang="en-US" dirty="0">
                <a:latin typeface="Arial" panose="020B0604020202020204" pitchFamily="34" charset="0"/>
                <a:cs typeface="Arial" panose="020B0604020202020204" pitchFamily="34" charset="0"/>
              </a:rPr>
              <a:t>.</a:t>
            </a:r>
            <a:endParaRPr lang="en-US" altLang="en-US" dirty="0">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من ليس لديه خبرة كبيرة في برامج المونتاج التقليدية</a:t>
            </a:r>
            <a:r>
              <a:rPr lang="en-US" altLang="en-US" dirty="0">
                <a:latin typeface="Arial" panose="020B0604020202020204" pitchFamily="34" charset="0"/>
                <a:cs typeface="Arial" panose="020B0604020202020204" pitchFamily="34" charset="0"/>
              </a:rPr>
              <a:t>.</a:t>
            </a:r>
            <a:endParaRPr lang="en-US" altLang="en-US" dirty="0">
              <a:latin typeface="Arial" panose="020B0604020202020204" pitchFamily="34" charset="0"/>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rPr>
              <a:t>محتوى يعتمد على الحوار أو الشرح أكثر من الحركة أو المؤثرات السينمائية</a:t>
            </a:r>
            <a:r>
              <a:rPr lang="en-US" altLang="en-US" dirty="0">
                <a:latin typeface="Arial" panose="020B0604020202020204" pitchFamily="34" charset="0"/>
                <a:cs typeface="Arial" panose="020B0604020202020204" pitchFamily="34" charset="0"/>
              </a:rPr>
              <a:t>.</a:t>
            </a:r>
            <a:endParaRPr lang="en-US" altLang="en-US" dirty="0">
              <a:latin typeface="Arial" panose="020B0604020202020204" pitchFamily="34" charset="0"/>
            </a:endParaRPr>
          </a:p>
          <a:p>
            <a:pPr lvl="0" algn="r" rtl="1" eaLnBrk="0" fontAlgn="base" hangingPunct="0">
              <a:lnSpc>
                <a:spcPct val="150000"/>
              </a:lnSpc>
              <a:spcBef>
                <a:spcPct val="0"/>
              </a:spcBef>
              <a:spcAft>
                <a:spcPct val="0"/>
              </a:spcAft>
            </a:pPr>
            <a:r>
              <a:rPr lang="en-US" altLang="en-US" dirty="0">
                <a:latin typeface="Arial" panose="020B0604020202020204" pitchFamily="34" charset="0"/>
                <a:cs typeface="+mj-cs"/>
                <a:hlinkClick r:id="rId5"/>
              </a:rPr>
              <a:t>https://www.descript.com/?</a:t>
            </a:r>
            <a:r>
              <a:rPr lang="en-US" altLang="en-US" dirty="0" smtClean="0">
                <a:latin typeface="Arial" panose="020B0604020202020204" pitchFamily="34" charset="0"/>
                <a:cs typeface="+mj-cs"/>
                <a:hlinkClick r:id="rId5"/>
              </a:rPr>
              <a:t>utm_source=chatgpt.com</a:t>
            </a:r>
            <a:r>
              <a:rPr lang="ar-SA" altLang="en-US" dirty="0" smtClean="0">
                <a:latin typeface="Arial" panose="020B0604020202020204" pitchFamily="34" charset="0"/>
                <a:cs typeface="+mj-cs"/>
              </a:rPr>
              <a:t> رابط الأداة</a:t>
            </a: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412660017"/>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4585" y="10065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006529"/>
            <a:ext cx="3434211" cy="228947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82948" y="2173110"/>
            <a:ext cx="8532622" cy="4293483"/>
          </a:xfrm>
          <a:prstGeom prst="rect">
            <a:avLst/>
          </a:prstGeom>
          <a:noFill/>
        </p:spPr>
        <p:txBody>
          <a:bodyPr wrap="square" rtlCol="0">
            <a:spAutoFit/>
          </a:bodyPr>
          <a:lstStyle/>
          <a:p>
            <a:pPr algn="just" rtl="1">
              <a:lnSpc>
                <a:spcPct val="150000"/>
              </a:lnSpc>
            </a:pPr>
            <a:r>
              <a:rPr lang="ar-SA" b="1" dirty="0" smtClean="0">
                <a:solidFill>
                  <a:srgbClr val="C00000"/>
                </a:solidFill>
              </a:rPr>
              <a:t>تطوير </a:t>
            </a:r>
            <a:r>
              <a:rPr lang="ar-SA" b="1" dirty="0">
                <a:solidFill>
                  <a:srgbClr val="C00000"/>
                </a:solidFill>
              </a:rPr>
              <a:t>التصوير</a:t>
            </a:r>
            <a:r>
              <a:rPr lang="ar-SA" dirty="0">
                <a:solidFill>
                  <a:srgbClr val="C00000"/>
                </a:solidFill>
              </a:rPr>
              <a:t>: </a:t>
            </a:r>
            <a:r>
              <a:rPr lang="ar-SA" dirty="0"/>
              <a:t>يمكن استخدام الذكاء الاصطناعي لتحسين التصوير من خلال تحليل الصور </a:t>
            </a:r>
            <a:r>
              <a:rPr lang="ar-SA" dirty="0" smtClean="0"/>
              <a:t>وتطبيق التقنيات </a:t>
            </a:r>
            <a:r>
              <a:rPr lang="ar-SA" dirty="0"/>
              <a:t>التلقائية لتحسين جودة الصورة وتعديلها لتكون أكثر جاذبية وواقعية، كذلك تقديم </a:t>
            </a:r>
            <a:r>
              <a:rPr lang="ar-SA" dirty="0" smtClean="0"/>
              <a:t>النصائح والتوجيهات </a:t>
            </a:r>
            <a:r>
              <a:rPr lang="ar-SA" dirty="0"/>
              <a:t>للمخرجين وفرق التصوير للحصول على أفضل استخدام لإعدادا ت الإضاءة.</a:t>
            </a:r>
          </a:p>
          <a:p>
            <a:pPr algn="just" rtl="1">
              <a:lnSpc>
                <a:spcPct val="150000"/>
              </a:lnSpc>
            </a:pPr>
            <a:r>
              <a:rPr lang="ar-SA" b="1" dirty="0">
                <a:solidFill>
                  <a:srgbClr val="C00000"/>
                </a:solidFill>
              </a:rPr>
              <a:t>تطوير جودة </a:t>
            </a:r>
            <a:r>
              <a:rPr lang="ar-SA" b="1" dirty="0" smtClean="0">
                <a:solidFill>
                  <a:srgbClr val="C00000"/>
                </a:solidFill>
              </a:rPr>
              <a:t>التصوير </a:t>
            </a:r>
            <a:r>
              <a:rPr lang="ar-SA" b="1" dirty="0">
                <a:solidFill>
                  <a:srgbClr val="C00000"/>
                </a:solidFill>
              </a:rPr>
              <a:t>والتلاعب بالصور: </a:t>
            </a:r>
            <a:r>
              <a:rPr lang="ar-SA" dirty="0"/>
              <a:t>يمكن للذكاء الاصطناعي تحسين جودة التص وير بشكل </a:t>
            </a:r>
            <a:r>
              <a:rPr lang="ar-SA" dirty="0" smtClean="0"/>
              <a:t>عام والتلاعب </a:t>
            </a:r>
            <a:r>
              <a:rPr lang="ar-SA" dirty="0"/>
              <a:t>بها لتحسين دقة الصور </a:t>
            </a:r>
            <a:r>
              <a:rPr lang="ar-SA" dirty="0" smtClean="0"/>
              <a:t>وإزالة </a:t>
            </a:r>
            <a:r>
              <a:rPr lang="ar-SA" dirty="0"/>
              <a:t>العيوب وتقليل الضوضاء، مما يساهم في إنتاج أفلام </a:t>
            </a:r>
            <a:r>
              <a:rPr lang="ar-SA" dirty="0" smtClean="0"/>
              <a:t>بجودة عالية </a:t>
            </a:r>
            <a:r>
              <a:rPr lang="ar-SA" dirty="0"/>
              <a:t>وتجربة مشاهدة أكثر واقعية .</a:t>
            </a:r>
          </a:p>
          <a:p>
            <a:pPr algn="just" rtl="1">
              <a:lnSpc>
                <a:spcPct val="150000"/>
              </a:lnSpc>
            </a:pPr>
            <a:r>
              <a:rPr lang="ar-SA" b="1" dirty="0">
                <a:solidFill>
                  <a:srgbClr val="C00000"/>
                </a:solidFill>
              </a:rPr>
              <a:t>تطوير </a:t>
            </a:r>
            <a:r>
              <a:rPr lang="ar-SA" b="1" dirty="0" smtClean="0">
                <a:solidFill>
                  <a:srgbClr val="C00000"/>
                </a:solidFill>
              </a:rPr>
              <a:t>التأثيرات </a:t>
            </a:r>
            <a:r>
              <a:rPr lang="ar-SA" b="1" dirty="0">
                <a:solidFill>
                  <a:srgbClr val="C00000"/>
                </a:solidFill>
              </a:rPr>
              <a:t>البصرية: </a:t>
            </a:r>
            <a:r>
              <a:rPr lang="ar-SA" dirty="0"/>
              <a:t>يتيح استخدام الذكاء الاصطناعي تطوير </a:t>
            </a:r>
            <a:r>
              <a:rPr lang="ar-SA" dirty="0" smtClean="0"/>
              <a:t>تأثيرات </a:t>
            </a:r>
            <a:r>
              <a:rPr lang="ar-SA" dirty="0"/>
              <a:t>بصرية مذهلة بشكل </a:t>
            </a:r>
            <a:r>
              <a:rPr lang="ar-SA" dirty="0" smtClean="0"/>
              <a:t>أسرع وأكثر </a:t>
            </a:r>
            <a:r>
              <a:rPr lang="ar-SA" dirty="0"/>
              <a:t>كفاءة، على سبيل المثال، يمكن استخدامها لخلق </a:t>
            </a:r>
            <a:r>
              <a:rPr lang="ar-SA" dirty="0" smtClean="0"/>
              <a:t>تأثيرات </a:t>
            </a:r>
            <a:r>
              <a:rPr lang="ar-SA" dirty="0"/>
              <a:t>تفاعلية أو توليد </a:t>
            </a:r>
            <a:r>
              <a:rPr lang="ar-SA" dirty="0" smtClean="0"/>
              <a:t>مؤثرات </a:t>
            </a:r>
            <a:r>
              <a:rPr lang="ar-SA" dirty="0"/>
              <a:t>بصرية </a:t>
            </a:r>
            <a:r>
              <a:rPr lang="ar-SA" dirty="0" smtClean="0"/>
              <a:t>معقدة مثل </a:t>
            </a:r>
            <a:r>
              <a:rPr lang="ar-SA" dirty="0"/>
              <a:t>التجسيم والتلاعب بالصور</a:t>
            </a:r>
            <a:r>
              <a:rPr lang="ar-SA" dirty="0" smtClean="0"/>
              <a:t>.</a:t>
            </a:r>
          </a:p>
          <a:p>
            <a:pPr algn="just" rtl="1">
              <a:lnSpc>
                <a:spcPct val="150000"/>
              </a:lnSpc>
            </a:pPr>
            <a:r>
              <a:rPr lang="en-US" sz="2000" dirty="0">
                <a:cs typeface="+mj-cs"/>
                <a:hlinkClick r:id="rId4"/>
              </a:rPr>
              <a:t>https://runwayml.com</a:t>
            </a:r>
            <a:r>
              <a:rPr lang="en-US" sz="2000" dirty="0" smtClean="0">
                <a:cs typeface="+mj-cs"/>
                <a:hlinkClick r:id="rId4"/>
              </a:rPr>
              <a:t>/</a:t>
            </a:r>
            <a:r>
              <a:rPr lang="ar-SA" sz="2000" dirty="0" smtClean="0">
                <a:cs typeface="+mj-cs"/>
              </a:rPr>
              <a:t> </a:t>
            </a:r>
            <a:endParaRPr lang="ar-SA" sz="2000" dirty="0">
              <a:cs typeface="+mj-cs"/>
            </a:endParaRPr>
          </a:p>
        </p:txBody>
      </p:sp>
      <p:sp>
        <p:nvSpPr>
          <p:cNvPr id="18" name="TextBox 17"/>
          <p:cNvSpPr txBox="1"/>
          <p:nvPr/>
        </p:nvSpPr>
        <p:spPr>
          <a:xfrm>
            <a:off x="3482948" y="1116815"/>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327722" y="899652"/>
            <a:ext cx="7520822" cy="1455014"/>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400" b="1" dirty="0">
                <a:solidFill>
                  <a:srgbClr val="00B0F0"/>
                </a:solidFill>
              </a:rPr>
              <a:t>تقنيات الذكاء الاصطناعي في تحسين التصوير والتأثيرات البصرية </a:t>
            </a:r>
            <a:r>
              <a:rPr lang="ar-SA" sz="2400" b="1" dirty="0" smtClean="0">
                <a:solidFill>
                  <a:srgbClr val="00B0F0"/>
                </a:solidFill>
              </a:rPr>
              <a:t>في الأفلام</a:t>
            </a:r>
            <a:endParaRPr lang="ar-SA" sz="2400" b="1" dirty="0">
              <a:solidFill>
                <a:srgbClr val="00B0F0"/>
              </a:solidFill>
              <a:latin typeface="Arial" panose="020B0604020202020204" pitchFamily="34" charset="0"/>
            </a:endParaRP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737" y="3296003"/>
            <a:ext cx="2963008" cy="1666692"/>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4652" y="5064370"/>
            <a:ext cx="3008923" cy="169251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37936" y="2046336"/>
            <a:ext cx="6473300" cy="364123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074586" y="1821302"/>
            <a:ext cx="5662127" cy="523220"/>
          </a:xfrm>
          <a:prstGeom prst="rect">
            <a:avLst/>
          </a:prstGeom>
          <a:noFill/>
        </p:spPr>
        <p:txBody>
          <a:bodyPr wrap="none" rtlCol="0">
            <a:spAutoFit/>
          </a:bodyPr>
          <a:lstStyle/>
          <a:p>
            <a:pPr lvl="0" algn="just" rtl="1">
              <a:defRPr/>
            </a:pPr>
            <a:r>
              <a:rPr lang="ar-SA" sz="2800" b="1" dirty="0">
                <a:solidFill>
                  <a:srgbClr val="00B0F0"/>
                </a:solidFill>
              </a:rPr>
              <a:t>أدوات الذكاء الاصطناعي المساعدة في </a:t>
            </a:r>
            <a:r>
              <a:rPr lang="ar-SA" sz="2800" b="1" dirty="0" smtClean="0">
                <a:solidFill>
                  <a:srgbClr val="00B0F0"/>
                </a:solidFill>
              </a:rPr>
              <a:t>المونتاج</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5411" y="838118"/>
            <a:ext cx="3417547" cy="192237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084091"/>
            <a:ext cx="8633240" cy="3416320"/>
          </a:xfrm>
          <a:prstGeom prst="rect">
            <a:avLst/>
          </a:prstGeom>
          <a:noFill/>
        </p:spPr>
        <p:txBody>
          <a:bodyPr wrap="square" rtlCol="0">
            <a:spAutoFit/>
          </a:bodyPr>
          <a:lstStyle/>
          <a:p>
            <a:pPr algn="r" rtl="1">
              <a:lnSpc>
                <a:spcPct val="150000"/>
              </a:lnSpc>
            </a:pPr>
            <a:r>
              <a:rPr lang="ar-SA" b="1" dirty="0">
                <a:solidFill>
                  <a:srgbClr val="C00000"/>
                </a:solidFill>
              </a:rPr>
              <a:t>1</a:t>
            </a:r>
            <a:r>
              <a:rPr lang="ar-SA" b="1" dirty="0"/>
              <a:t>. </a:t>
            </a:r>
            <a:r>
              <a:rPr lang="ar-SA" b="1" dirty="0">
                <a:solidFill>
                  <a:srgbClr val="C00000"/>
                </a:solidFill>
                <a:cs typeface="+mj-cs"/>
              </a:rPr>
              <a:t>أداة التقطيع التلقائي – </a:t>
            </a:r>
            <a:r>
              <a:rPr lang="en-US" b="1" dirty="0">
                <a:solidFill>
                  <a:srgbClr val="C00000"/>
                </a:solidFill>
                <a:cs typeface="+mj-cs"/>
              </a:rPr>
              <a:t>Auto Scene Detection</a:t>
            </a:r>
          </a:p>
          <a:p>
            <a:pPr algn="r" rtl="1">
              <a:lnSpc>
                <a:spcPct val="150000"/>
              </a:lnSpc>
            </a:pPr>
            <a:r>
              <a:rPr lang="ar-SA" b="1" dirty="0"/>
              <a:t>الوظيفة:</a:t>
            </a:r>
            <a:r>
              <a:rPr lang="ar-SA" dirty="0"/>
              <a:t> تقسم المواد الخام (</a:t>
            </a:r>
            <a:r>
              <a:rPr lang="en-US" dirty="0" smtClean="0"/>
              <a:t>Footage </a:t>
            </a:r>
            <a:r>
              <a:rPr lang="ar-SA" dirty="0" smtClean="0"/>
              <a:t>) إلى </a:t>
            </a:r>
            <a:r>
              <a:rPr lang="ar-SA" dirty="0"/>
              <a:t>لقطات ومشاهد تلقائيًا.</a:t>
            </a:r>
            <a:br>
              <a:rPr lang="ar-SA" dirty="0"/>
            </a:br>
            <a:r>
              <a:rPr lang="ar-SA" b="1" dirty="0"/>
              <a:t>الفائدة للمونتير:</a:t>
            </a:r>
            <a:endParaRPr lang="ar-SA" dirty="0"/>
          </a:p>
          <a:p>
            <a:pPr marL="285750" indent="-285750" algn="r" rtl="1">
              <a:lnSpc>
                <a:spcPct val="150000"/>
              </a:lnSpc>
              <a:buFont typeface="Arial" panose="020B0604020202020204" pitchFamily="34" charset="0"/>
              <a:buChar char="•"/>
            </a:pPr>
            <a:r>
              <a:rPr lang="ar-SA" dirty="0">
                <a:cs typeface="+mj-cs"/>
              </a:rPr>
              <a:t>توفير ساعات من العمل اليدوي.</a:t>
            </a:r>
          </a:p>
          <a:p>
            <a:pPr marL="285750" indent="-285750" algn="r" rtl="1">
              <a:lnSpc>
                <a:spcPct val="150000"/>
              </a:lnSpc>
              <a:buFont typeface="Arial" panose="020B0604020202020204" pitchFamily="34" charset="0"/>
              <a:buChar char="•"/>
            </a:pPr>
            <a:r>
              <a:rPr lang="ar-SA" dirty="0">
                <a:cs typeface="+mj-cs"/>
              </a:rPr>
              <a:t>سهولة تنظيم </a:t>
            </a:r>
            <a:r>
              <a:rPr lang="en-US" dirty="0" smtClean="0">
                <a:cs typeface="+mj-cs"/>
              </a:rPr>
              <a:t>Timeli</a:t>
            </a:r>
            <a:r>
              <a:rPr lang="en-US" dirty="0" smtClean="0"/>
              <a:t>ne</a:t>
            </a:r>
            <a:r>
              <a:rPr lang="ar-SA" dirty="0" smtClean="0"/>
              <a:t> </a:t>
            </a:r>
          </a:p>
          <a:p>
            <a:pPr algn="r" rtl="1">
              <a:lnSpc>
                <a:spcPct val="150000"/>
              </a:lnSpc>
            </a:pPr>
            <a:r>
              <a:rPr lang="ar-SA" b="1" dirty="0" smtClean="0"/>
              <a:t>أمثلة </a:t>
            </a:r>
            <a:r>
              <a:rPr lang="ar-SA" b="1" dirty="0"/>
              <a:t>أدوات:</a:t>
            </a:r>
            <a:endParaRPr lang="ar-SA" dirty="0"/>
          </a:p>
          <a:p>
            <a:pPr marL="285750" indent="-285750" algn="r" rtl="1">
              <a:lnSpc>
                <a:spcPct val="150000"/>
              </a:lnSpc>
              <a:buFont typeface="Arial" panose="020B0604020202020204" pitchFamily="34" charset="0"/>
              <a:buChar char="•"/>
            </a:pPr>
            <a:r>
              <a:rPr lang="en-US" b="1" dirty="0"/>
              <a:t>Adobe Premiere Pro – Scene Edit Detection</a:t>
            </a:r>
            <a:endParaRPr lang="en-US" dirty="0"/>
          </a:p>
          <a:p>
            <a:pPr marL="285750" indent="-285750" algn="r" rtl="1">
              <a:lnSpc>
                <a:spcPct val="150000"/>
              </a:lnSpc>
              <a:buFont typeface="Arial" panose="020B0604020202020204" pitchFamily="34" charset="0"/>
              <a:buChar char="•"/>
            </a:pPr>
            <a:r>
              <a:rPr lang="en-US" b="1" dirty="0" err="1"/>
              <a:t>DaVinci</a:t>
            </a:r>
            <a:r>
              <a:rPr lang="en-US" b="1" dirty="0"/>
              <a:t> Resolve – Scene Cut Detection</a:t>
            </a:r>
            <a:endParaRPr lang="en-US" dirty="0"/>
          </a:p>
        </p:txBody>
      </p:sp>
      <p:sp>
        <p:nvSpPr>
          <p:cNvPr id="18" name="TextBox 17"/>
          <p:cNvSpPr txBox="1"/>
          <p:nvPr/>
        </p:nvSpPr>
        <p:spPr>
          <a:xfrm>
            <a:off x="3454900" y="981131"/>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395276" y="1195308"/>
            <a:ext cx="5800105" cy="523220"/>
          </a:xfrm>
          <a:prstGeom prst="rect">
            <a:avLst/>
          </a:prstGeom>
          <a:noFill/>
        </p:spPr>
        <p:txBody>
          <a:bodyPr wrap="square" rtlCol="0">
            <a:spAutoFit/>
          </a:bodyPr>
          <a:lstStyle/>
          <a:p>
            <a:pPr lvl="0" algn="just" rtl="1">
              <a:defRPr/>
            </a:pPr>
            <a:r>
              <a:rPr lang="ar-SA" sz="2800" b="1" dirty="0">
                <a:solidFill>
                  <a:srgbClr val="00B0F0"/>
                </a:solidFill>
              </a:rPr>
              <a:t>أدوات الذكاء الاصطناعي المساعدة في المونتاج</a:t>
            </a:r>
            <a:endParaRPr lang="ar-SA" sz="2800" b="1" dirty="0">
              <a:solidFill>
                <a:srgbClr val="00B0F0"/>
              </a:solidFill>
              <a:latin typeface="Arial" panose="020B0604020202020204" pitchFamily="34"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411" y="2870774"/>
            <a:ext cx="7099362" cy="399339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26783"/>
            <a:ext cx="3395882" cy="199348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67352" y="2323527"/>
            <a:ext cx="8417320" cy="3831818"/>
          </a:xfrm>
          <a:prstGeom prst="rect">
            <a:avLst/>
          </a:prstGeom>
          <a:noFill/>
        </p:spPr>
        <p:txBody>
          <a:bodyPr wrap="square" rtlCol="0">
            <a:spAutoFit/>
          </a:bodyPr>
          <a:lstStyle/>
          <a:p>
            <a:pPr algn="r" rtl="1">
              <a:lnSpc>
                <a:spcPct val="150000"/>
              </a:lnSpc>
            </a:pPr>
            <a:r>
              <a:rPr lang="ar-SA" b="1" dirty="0" smtClean="0">
                <a:solidFill>
                  <a:srgbClr val="C00000"/>
                </a:solidFill>
              </a:rPr>
              <a:t>2</a:t>
            </a:r>
            <a:r>
              <a:rPr lang="ar-SA" b="1" dirty="0" smtClean="0"/>
              <a:t>. </a:t>
            </a:r>
            <a:r>
              <a:rPr lang="ar-SA" b="1" dirty="0" smtClean="0">
                <a:solidFill>
                  <a:srgbClr val="C00000"/>
                </a:solidFill>
              </a:rPr>
              <a:t>أدوات اختيار أفضل اللقطات – </a:t>
            </a:r>
            <a:r>
              <a:rPr lang="en-US" b="1" dirty="0" smtClean="0">
                <a:solidFill>
                  <a:srgbClr val="C00000"/>
                </a:solidFill>
              </a:rPr>
              <a:t>Smart Shot Selection</a:t>
            </a:r>
          </a:p>
          <a:p>
            <a:pPr algn="r" rtl="1">
              <a:lnSpc>
                <a:spcPct val="150000"/>
              </a:lnSpc>
            </a:pPr>
            <a:r>
              <a:rPr lang="ar-SA" b="1" dirty="0" smtClean="0"/>
              <a:t>الوظيفة:</a:t>
            </a:r>
            <a:r>
              <a:rPr lang="ar-SA" dirty="0" smtClean="0"/>
              <a:t> تحلل الذكاء الاصطناعي جودة اللقطات وتقترح الأفضل بناء على:</a:t>
            </a:r>
          </a:p>
          <a:p>
            <a:pPr marL="285750" indent="-285750" algn="r" rtl="1">
              <a:lnSpc>
                <a:spcPct val="150000"/>
              </a:lnSpc>
              <a:buFont typeface="Arial" panose="020B0604020202020204" pitchFamily="34" charset="0"/>
              <a:buChar char="•"/>
            </a:pPr>
            <a:r>
              <a:rPr lang="ar-SA" dirty="0" smtClean="0"/>
              <a:t>الإضاءة</a:t>
            </a:r>
          </a:p>
          <a:p>
            <a:pPr marL="285750" indent="-285750" algn="r" rtl="1">
              <a:lnSpc>
                <a:spcPct val="150000"/>
              </a:lnSpc>
              <a:buFont typeface="Arial" panose="020B0604020202020204" pitchFamily="34" charset="0"/>
              <a:buChar char="•"/>
            </a:pPr>
            <a:r>
              <a:rPr lang="ar-SA" dirty="0" smtClean="0"/>
              <a:t>وضوح الوجه</a:t>
            </a:r>
          </a:p>
          <a:p>
            <a:pPr marL="285750" indent="-285750" algn="r" rtl="1">
              <a:lnSpc>
                <a:spcPct val="150000"/>
              </a:lnSpc>
              <a:buFont typeface="Arial" panose="020B0604020202020204" pitchFamily="34" charset="0"/>
              <a:buChar char="•"/>
            </a:pPr>
            <a:r>
              <a:rPr lang="ar-SA" dirty="0" smtClean="0"/>
              <a:t>ثبات الكاميرا</a:t>
            </a:r>
          </a:p>
          <a:p>
            <a:pPr marL="285750" indent="-285750" algn="r" rtl="1">
              <a:lnSpc>
                <a:spcPct val="150000"/>
              </a:lnSpc>
              <a:buFont typeface="Arial" panose="020B0604020202020204" pitchFamily="34" charset="0"/>
              <a:buChar char="•"/>
            </a:pPr>
            <a:r>
              <a:rPr lang="ar-SA" dirty="0" smtClean="0"/>
              <a:t>التعبير العاطفي للممثل</a:t>
            </a:r>
          </a:p>
          <a:p>
            <a:pPr algn="r" rtl="1">
              <a:lnSpc>
                <a:spcPct val="150000"/>
              </a:lnSpc>
            </a:pPr>
            <a:r>
              <a:rPr lang="ar-SA" b="1" dirty="0" smtClean="0"/>
              <a:t>أمثلة أدوات:</a:t>
            </a:r>
            <a:endParaRPr lang="ar-SA" dirty="0" smtClean="0"/>
          </a:p>
          <a:p>
            <a:pPr marL="285750" indent="-285750" algn="r" rtl="1">
              <a:lnSpc>
                <a:spcPct val="150000"/>
              </a:lnSpc>
              <a:buFont typeface="Arial" panose="020B0604020202020204" pitchFamily="34" charset="0"/>
              <a:buChar char="•"/>
            </a:pPr>
            <a:r>
              <a:rPr lang="en-US" b="1" dirty="0" smtClean="0"/>
              <a:t>Adobe Sensei</a:t>
            </a:r>
            <a:r>
              <a:rPr lang="en-US" dirty="0" smtClean="0"/>
              <a:t> </a:t>
            </a:r>
            <a:r>
              <a:rPr lang="ar-SA" dirty="0" smtClean="0"/>
              <a:t> داخل </a:t>
            </a:r>
            <a:r>
              <a:rPr lang="en-US" dirty="0" smtClean="0"/>
              <a:t>Adobe Premiere</a:t>
            </a:r>
          </a:p>
          <a:p>
            <a:pPr marL="285750" indent="-285750" algn="r" rtl="1">
              <a:lnSpc>
                <a:spcPct val="150000"/>
              </a:lnSpc>
              <a:buFont typeface="Arial" panose="020B0604020202020204" pitchFamily="34" charset="0"/>
              <a:buChar char="•"/>
            </a:pPr>
            <a:r>
              <a:rPr lang="en-US" b="1" dirty="0" smtClean="0"/>
              <a:t>Runway Auto-Select Best Shots</a:t>
            </a:r>
            <a:endParaRPr lang="en-US"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688107" y="1498997"/>
            <a:ext cx="5975810" cy="461665"/>
          </a:xfrm>
          <a:prstGeom prst="rect">
            <a:avLst/>
          </a:prstGeom>
          <a:noFill/>
        </p:spPr>
        <p:txBody>
          <a:bodyPr wrap="square" rtlCol="0">
            <a:spAutoFit/>
          </a:bodyPr>
          <a:lstStyle/>
          <a:p>
            <a:pPr lvl="0" algn="just" rtl="1">
              <a:defRPr/>
            </a:pPr>
            <a:r>
              <a:rPr lang="ar-SA" sz="2400" b="1" dirty="0">
                <a:solidFill>
                  <a:srgbClr val="00B0F0"/>
                </a:solidFill>
              </a:rPr>
              <a:t>أدوات الذكاء الاصطناعي المساعدة في المونتاج</a:t>
            </a:r>
            <a:endParaRPr lang="ar-SA" sz="2400" b="1" dirty="0">
              <a:solidFill>
                <a:srgbClr val="00B0F0"/>
              </a:solidFill>
              <a:latin typeface="Arial" panose="020B0604020202020204" pitchFamily="34" charset="0"/>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297985"/>
            <a:ext cx="5460023" cy="3538142"/>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6817" y="1335074"/>
            <a:ext cx="3378658" cy="190049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49" y="2262401"/>
            <a:ext cx="8417320" cy="4401205"/>
          </a:xfrm>
          <a:prstGeom prst="rect">
            <a:avLst/>
          </a:prstGeom>
          <a:noFill/>
        </p:spPr>
        <p:txBody>
          <a:bodyPr wrap="square" rtlCol="0">
            <a:spAutoFit/>
          </a:bodyPr>
          <a:lstStyle/>
          <a:p>
            <a:pPr algn="r" rtl="1">
              <a:lnSpc>
                <a:spcPct val="200000"/>
              </a:lnSpc>
            </a:pPr>
            <a:r>
              <a:rPr lang="ar-SA" sz="2000" b="1" dirty="0">
                <a:solidFill>
                  <a:srgbClr val="C00000"/>
                </a:solidFill>
              </a:rPr>
              <a:t>3. </a:t>
            </a:r>
            <a:r>
              <a:rPr lang="ar-SA" sz="2000" b="1" dirty="0" smtClean="0">
                <a:solidFill>
                  <a:srgbClr val="C00000"/>
                </a:solidFill>
              </a:rPr>
              <a:t>تثبيت الصورة التلقائي – </a:t>
            </a:r>
            <a:r>
              <a:rPr lang="en-US" sz="2000" b="1" dirty="0" smtClean="0">
                <a:solidFill>
                  <a:srgbClr val="C00000"/>
                </a:solidFill>
              </a:rPr>
              <a:t>AI Video Stabilization</a:t>
            </a:r>
          </a:p>
          <a:p>
            <a:pPr algn="r" rtl="1">
              <a:lnSpc>
                <a:spcPct val="200000"/>
              </a:lnSpc>
            </a:pPr>
            <a:r>
              <a:rPr lang="ar-SA" sz="2000" b="1" dirty="0" smtClean="0"/>
              <a:t>الوظيفة:</a:t>
            </a:r>
            <a:r>
              <a:rPr lang="ar-SA" sz="2000" dirty="0" smtClean="0"/>
              <a:t> إزالة الاهتزاز وجعل اللقطة ثابتة.</a:t>
            </a:r>
            <a:br>
              <a:rPr lang="ar-SA" sz="2000" dirty="0" smtClean="0"/>
            </a:br>
            <a:r>
              <a:rPr lang="ar-SA" sz="2000" b="1" dirty="0" smtClean="0"/>
              <a:t>الفائدة:</a:t>
            </a:r>
            <a:r>
              <a:rPr lang="ar-SA" sz="2000" dirty="0" smtClean="0"/>
              <a:t> مشاهد احترافية بدون معدات </a:t>
            </a:r>
            <a:r>
              <a:rPr lang="en-US" sz="2000" dirty="0" smtClean="0"/>
              <a:t>Steadicam </a:t>
            </a:r>
            <a:r>
              <a:rPr lang="ar-SA" sz="2000" dirty="0" smtClean="0"/>
              <a:t>أو </a:t>
            </a:r>
            <a:r>
              <a:rPr lang="en-US" sz="2000" dirty="0" smtClean="0"/>
              <a:t>Gimbal.</a:t>
            </a:r>
          </a:p>
          <a:p>
            <a:pPr algn="r" rtl="1">
              <a:lnSpc>
                <a:spcPct val="200000"/>
              </a:lnSpc>
            </a:pPr>
            <a:r>
              <a:rPr lang="ar-SA" sz="2000" b="1" dirty="0" smtClean="0"/>
              <a:t>أمثلة </a:t>
            </a:r>
            <a:r>
              <a:rPr lang="ar-SA" sz="2000" b="1" dirty="0"/>
              <a:t>أدوات:</a:t>
            </a:r>
            <a:endParaRPr lang="ar-SA" sz="2000" dirty="0"/>
          </a:p>
          <a:p>
            <a:pPr algn="r" rtl="1">
              <a:lnSpc>
                <a:spcPct val="200000"/>
              </a:lnSpc>
            </a:pPr>
            <a:r>
              <a:rPr lang="en-US" sz="2000" dirty="0"/>
              <a:t>Premiere Pro Warp Stabilizer</a:t>
            </a:r>
          </a:p>
          <a:p>
            <a:pPr algn="r" rtl="1">
              <a:lnSpc>
                <a:spcPct val="200000"/>
              </a:lnSpc>
            </a:pPr>
            <a:r>
              <a:rPr lang="en-US" sz="2000" dirty="0" err="1"/>
              <a:t>DaVinci</a:t>
            </a:r>
            <a:r>
              <a:rPr lang="en-US" sz="2000" dirty="0"/>
              <a:t> Neural Stabilizer</a:t>
            </a:r>
          </a:p>
          <a:p>
            <a:pPr algn="r" rtl="1">
              <a:lnSpc>
                <a:spcPct val="200000"/>
              </a:lnSpc>
            </a:pPr>
            <a:r>
              <a:rPr lang="en-US" sz="2000" dirty="0"/>
              <a:t>Topaz Video AI Stabilization</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2" y="1514761"/>
            <a:ext cx="5377933" cy="461665"/>
          </a:xfrm>
          <a:prstGeom prst="rect">
            <a:avLst/>
          </a:prstGeom>
          <a:noFill/>
        </p:spPr>
        <p:txBody>
          <a:bodyPr wrap="square" rtlCol="0">
            <a:spAutoFit/>
          </a:bodyPr>
          <a:lstStyle/>
          <a:p>
            <a:pPr lvl="0" algn="just" rtl="1">
              <a:defRPr/>
            </a:pPr>
            <a:r>
              <a:rPr lang="ar-SA" sz="2400" b="1" dirty="0">
                <a:solidFill>
                  <a:srgbClr val="00B0F0"/>
                </a:solidFill>
              </a:rPr>
              <a:t>أدوات الذكاء الاصطناعي المساعدة في المونتاج</a:t>
            </a:r>
            <a:endParaRPr lang="ar-SA" sz="2400" b="1" dirty="0">
              <a:solidFill>
                <a:srgbClr val="00B0F0"/>
              </a:solidFill>
              <a:latin typeface="Arial" panose="020B0604020202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235569"/>
            <a:ext cx="2675579" cy="3477789"/>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7473" y="1312857"/>
            <a:ext cx="3452947" cy="167851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196724"/>
            <a:ext cx="8417320" cy="4661276"/>
          </a:xfrm>
          <a:prstGeom prst="rect">
            <a:avLst/>
          </a:prstGeom>
          <a:noFill/>
        </p:spPr>
        <p:txBody>
          <a:bodyPr wrap="square" rtlCol="0">
            <a:spAutoFit/>
          </a:bodyPr>
          <a:lstStyle/>
          <a:p>
            <a:pPr algn="r" rtl="1">
              <a:lnSpc>
                <a:spcPct val="150000"/>
              </a:lnSpc>
            </a:pPr>
            <a:r>
              <a:rPr lang="ar-SA" sz="2000" b="1" dirty="0" smtClean="0">
                <a:solidFill>
                  <a:srgbClr val="C00000"/>
                </a:solidFill>
              </a:rPr>
              <a:t>4</a:t>
            </a:r>
            <a:r>
              <a:rPr lang="ar-SA" sz="2000" b="1" dirty="0" smtClean="0"/>
              <a:t>. </a:t>
            </a:r>
            <a:r>
              <a:rPr lang="ar-SA" sz="2000" b="1" dirty="0" smtClean="0">
                <a:solidFill>
                  <a:srgbClr val="C00000"/>
                </a:solidFill>
                <a:cs typeface="+mj-cs"/>
              </a:rPr>
              <a:t>تصحيح الألوان الذكي – </a:t>
            </a:r>
            <a:r>
              <a:rPr lang="en-US" sz="2000" b="1" dirty="0" smtClean="0">
                <a:solidFill>
                  <a:srgbClr val="C00000"/>
                </a:solidFill>
                <a:cs typeface="+mj-cs"/>
              </a:rPr>
              <a:t>AI Color Correction / Color Grading</a:t>
            </a:r>
          </a:p>
          <a:p>
            <a:pPr algn="r" rtl="1">
              <a:lnSpc>
                <a:spcPct val="150000"/>
              </a:lnSpc>
            </a:pPr>
            <a:r>
              <a:rPr lang="ar-SA" sz="2000" b="1" dirty="0" smtClean="0"/>
              <a:t>الوظيفة:</a:t>
            </a:r>
            <a:endParaRPr lang="ar-SA" sz="2000" dirty="0" smtClean="0"/>
          </a:p>
          <a:p>
            <a:pPr marL="342900" indent="-342900" algn="r" rtl="1">
              <a:lnSpc>
                <a:spcPct val="150000"/>
              </a:lnSpc>
              <a:buFont typeface="Arial" panose="020B0604020202020204" pitchFamily="34" charset="0"/>
              <a:buChar char="•"/>
            </a:pPr>
            <a:r>
              <a:rPr lang="ar-SA" sz="2000" dirty="0" smtClean="0"/>
              <a:t>تعديل الإضاءة تلقائيًا</a:t>
            </a:r>
          </a:p>
          <a:p>
            <a:pPr marL="342900" indent="-342900" algn="r" rtl="1">
              <a:lnSpc>
                <a:spcPct val="150000"/>
              </a:lnSpc>
              <a:buFont typeface="Arial" panose="020B0604020202020204" pitchFamily="34" charset="0"/>
              <a:buChar char="•"/>
            </a:pPr>
            <a:r>
              <a:rPr lang="ar-SA" sz="2000" dirty="0" smtClean="0"/>
              <a:t>موازنة اللون الأبيض</a:t>
            </a:r>
          </a:p>
          <a:p>
            <a:pPr marL="342900" indent="-342900" algn="r" rtl="1">
              <a:lnSpc>
                <a:spcPct val="150000"/>
              </a:lnSpc>
              <a:buFont typeface="Arial" panose="020B0604020202020204" pitchFamily="34" charset="0"/>
              <a:buChar char="•"/>
            </a:pPr>
            <a:r>
              <a:rPr lang="ar-SA" sz="2000" dirty="0" smtClean="0"/>
              <a:t>تحسين الألوان</a:t>
            </a:r>
          </a:p>
          <a:p>
            <a:pPr marL="342900" indent="-342900" algn="r" rtl="1">
              <a:lnSpc>
                <a:spcPct val="150000"/>
              </a:lnSpc>
              <a:buFont typeface="Arial" panose="020B0604020202020204" pitchFamily="34" charset="0"/>
              <a:buChar char="•"/>
            </a:pPr>
            <a:r>
              <a:rPr lang="ar-SA" sz="2000" dirty="0" smtClean="0"/>
              <a:t>مطابقة ألوان لقطات مختلفة </a:t>
            </a:r>
            <a:r>
              <a:rPr lang="en-US" sz="2000" dirty="0" smtClean="0"/>
              <a:t>Color Match)</a:t>
            </a:r>
            <a:r>
              <a:rPr lang="ar-SA" sz="2000" dirty="0" smtClean="0"/>
              <a:t>)</a:t>
            </a:r>
            <a:endParaRPr lang="en-US" sz="2000" dirty="0" smtClean="0"/>
          </a:p>
          <a:p>
            <a:pPr algn="r" rtl="1">
              <a:lnSpc>
                <a:spcPct val="150000"/>
              </a:lnSpc>
            </a:pPr>
            <a:r>
              <a:rPr lang="ar-SA" sz="2000" b="1" dirty="0" smtClean="0"/>
              <a:t>أمثلة أدوات:</a:t>
            </a:r>
            <a:endParaRPr lang="ar-SA" sz="2000" dirty="0" smtClean="0"/>
          </a:p>
          <a:p>
            <a:pPr algn="r" rtl="1">
              <a:lnSpc>
                <a:spcPct val="150000"/>
              </a:lnSpc>
            </a:pPr>
            <a:r>
              <a:rPr lang="en-US" sz="2000" dirty="0" err="1" smtClean="0"/>
              <a:t>DaVinci</a:t>
            </a:r>
            <a:r>
              <a:rPr lang="en-US" sz="2000" dirty="0" smtClean="0"/>
              <a:t> Resolve – Color Match + Neural Engine</a:t>
            </a:r>
          </a:p>
          <a:p>
            <a:pPr algn="r" rtl="1">
              <a:lnSpc>
                <a:spcPct val="150000"/>
              </a:lnSpc>
            </a:pPr>
            <a:r>
              <a:rPr lang="en-US" sz="2000" dirty="0" smtClean="0"/>
              <a:t>Adobe Premiere Auto Color</a:t>
            </a:r>
          </a:p>
          <a:p>
            <a:pPr algn="r" rtl="1">
              <a:lnSpc>
                <a:spcPct val="150000"/>
              </a:lnSpc>
            </a:pPr>
            <a:r>
              <a:rPr lang="en-US" sz="2000" dirty="0" smtClean="0"/>
              <a:t>Runway AI Color Correction</a:t>
            </a:r>
            <a:endParaRPr lang="en-US"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939997" y="1567904"/>
            <a:ext cx="5377933" cy="461665"/>
          </a:xfrm>
          <a:prstGeom prst="rect">
            <a:avLst/>
          </a:prstGeom>
          <a:noFill/>
        </p:spPr>
        <p:txBody>
          <a:bodyPr wrap="square" rtlCol="0">
            <a:spAutoFit/>
          </a:bodyPr>
          <a:lstStyle/>
          <a:p>
            <a:pPr lvl="0" algn="just" rtl="1">
              <a:defRPr/>
            </a:pPr>
            <a:r>
              <a:rPr lang="ar-SA" sz="2400" b="1" dirty="0">
                <a:solidFill>
                  <a:srgbClr val="00B0F0"/>
                </a:solidFill>
              </a:rPr>
              <a:t>أدوات الذكاء الاصطناعي المساعدة في المونتاج</a:t>
            </a:r>
            <a:endParaRPr lang="ar-SA" sz="2400" b="1" dirty="0">
              <a:solidFill>
                <a:srgbClr val="00B0F0"/>
              </a:solidFill>
              <a:latin typeface="Arial" panose="020B0604020202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87" y="3277206"/>
            <a:ext cx="3453062" cy="3453062"/>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6820" y="2688491"/>
            <a:ext cx="4182143" cy="258689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905"/>
            <a:ext cx="3454900" cy="207294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323527"/>
            <a:ext cx="8417320" cy="4662815"/>
          </a:xfrm>
          <a:prstGeom prst="rect">
            <a:avLst/>
          </a:prstGeom>
          <a:noFill/>
        </p:spPr>
        <p:txBody>
          <a:bodyPr wrap="square" rtlCol="0">
            <a:spAutoFit/>
          </a:bodyPr>
          <a:lstStyle/>
          <a:p>
            <a:pPr algn="r" rtl="1">
              <a:lnSpc>
                <a:spcPct val="200000"/>
              </a:lnSpc>
            </a:pPr>
            <a:r>
              <a:rPr lang="ar-SA" b="1" dirty="0"/>
              <a:t>5. </a:t>
            </a:r>
            <a:r>
              <a:rPr lang="ar-SA" b="1" dirty="0">
                <a:solidFill>
                  <a:srgbClr val="C00000"/>
                </a:solidFill>
              </a:rPr>
              <a:t>إزالة الضوضاء وتحسين جودة الفيديو – </a:t>
            </a:r>
            <a:r>
              <a:rPr lang="en-US" b="1" dirty="0">
                <a:solidFill>
                  <a:srgbClr val="C00000"/>
                </a:solidFill>
              </a:rPr>
              <a:t>AI </a:t>
            </a:r>
            <a:r>
              <a:rPr lang="en-US" b="1" dirty="0" err="1">
                <a:solidFill>
                  <a:srgbClr val="C00000"/>
                </a:solidFill>
              </a:rPr>
              <a:t>Denoising</a:t>
            </a:r>
            <a:r>
              <a:rPr lang="en-US" b="1" dirty="0">
                <a:solidFill>
                  <a:srgbClr val="C00000"/>
                </a:solidFill>
              </a:rPr>
              <a:t> / Super Resolution</a:t>
            </a:r>
          </a:p>
          <a:p>
            <a:pPr algn="r" rtl="1">
              <a:lnSpc>
                <a:spcPct val="200000"/>
              </a:lnSpc>
            </a:pPr>
            <a:r>
              <a:rPr lang="ar-SA" b="1" dirty="0"/>
              <a:t>الوظيفة:</a:t>
            </a:r>
            <a:endParaRPr lang="ar-SA" dirty="0"/>
          </a:p>
          <a:p>
            <a:pPr marL="285750" indent="-285750" algn="r" rtl="1">
              <a:lnSpc>
                <a:spcPct val="150000"/>
              </a:lnSpc>
              <a:buFont typeface="Arial" panose="020B0604020202020204" pitchFamily="34" charset="0"/>
              <a:buChar char="•"/>
            </a:pPr>
            <a:r>
              <a:rPr lang="ar-SA" dirty="0"/>
              <a:t>إزالة </a:t>
            </a:r>
            <a:r>
              <a:rPr lang="en-US" dirty="0"/>
              <a:t>noise </a:t>
            </a:r>
            <a:r>
              <a:rPr lang="ar-SA" dirty="0"/>
              <a:t>من اللقطات</a:t>
            </a:r>
          </a:p>
          <a:p>
            <a:pPr marL="285750" indent="-285750" algn="r" rtl="1">
              <a:lnSpc>
                <a:spcPct val="150000"/>
              </a:lnSpc>
              <a:buFont typeface="Arial" panose="020B0604020202020204" pitchFamily="34" charset="0"/>
              <a:buChar char="•"/>
            </a:pPr>
            <a:r>
              <a:rPr lang="ar-SA" dirty="0"/>
              <a:t>تنقية التفاصيل</a:t>
            </a:r>
          </a:p>
          <a:p>
            <a:pPr marL="285750" indent="-285750" algn="r" rtl="1">
              <a:lnSpc>
                <a:spcPct val="150000"/>
              </a:lnSpc>
              <a:buFont typeface="Arial" panose="020B0604020202020204" pitchFamily="34" charset="0"/>
              <a:buChar char="•"/>
            </a:pPr>
            <a:r>
              <a:rPr lang="ar-SA" dirty="0"/>
              <a:t>رفع دقة الفيديو إلى 4</a:t>
            </a:r>
            <a:r>
              <a:rPr lang="en-US" dirty="0"/>
              <a:t>K </a:t>
            </a:r>
            <a:r>
              <a:rPr lang="ar-SA" dirty="0"/>
              <a:t>أو 8</a:t>
            </a:r>
            <a:r>
              <a:rPr lang="en-US" dirty="0" smtClean="0"/>
              <a:t>K</a:t>
            </a:r>
            <a:endParaRPr lang="ar-SA" dirty="0" smtClean="0"/>
          </a:p>
          <a:p>
            <a:pPr algn="r" rtl="1">
              <a:lnSpc>
                <a:spcPct val="200000"/>
              </a:lnSpc>
            </a:pPr>
            <a:r>
              <a:rPr lang="ar-SA" b="1" dirty="0"/>
              <a:t>6. </a:t>
            </a:r>
            <a:r>
              <a:rPr lang="ar-SA" b="1" dirty="0">
                <a:solidFill>
                  <a:srgbClr val="C00000"/>
                </a:solidFill>
              </a:rPr>
              <a:t>إزالة الخلفية أو العناصر غير المرغوبة – </a:t>
            </a:r>
            <a:r>
              <a:rPr lang="en-US" b="1" dirty="0">
                <a:solidFill>
                  <a:srgbClr val="C00000"/>
                </a:solidFill>
              </a:rPr>
              <a:t>Object Removal</a:t>
            </a:r>
          </a:p>
          <a:p>
            <a:pPr algn="r" rtl="1">
              <a:lnSpc>
                <a:spcPct val="200000"/>
              </a:lnSpc>
            </a:pPr>
            <a:r>
              <a:rPr lang="ar-SA" b="1" dirty="0"/>
              <a:t>الوظيفة:</a:t>
            </a:r>
            <a:r>
              <a:rPr lang="ar-SA" dirty="0"/>
              <a:t> حذف عناصر في المشهد دون استخدام </a:t>
            </a:r>
            <a:r>
              <a:rPr lang="en-US" dirty="0"/>
              <a:t>Chroma Key.</a:t>
            </a:r>
            <a:br>
              <a:rPr lang="en-US" dirty="0"/>
            </a:br>
            <a:r>
              <a:rPr lang="ar-SA" b="1" dirty="0"/>
              <a:t>الفائدة:</a:t>
            </a:r>
            <a:r>
              <a:rPr lang="ar-SA" dirty="0"/>
              <a:t> توفير تكلفة إعادة التصوير.</a:t>
            </a:r>
          </a:p>
          <a:p>
            <a:pPr algn="r" rtl="1">
              <a:lnSpc>
                <a:spcPct val="200000"/>
              </a:lnSpc>
            </a:pPr>
            <a:r>
              <a:rPr lang="en-US" dirty="0">
                <a:hlinkClick r:id="rId5"/>
              </a:rPr>
              <a:t>https://</a:t>
            </a:r>
            <a:r>
              <a:rPr lang="en-US" dirty="0" smtClean="0">
                <a:hlinkClick r:id="rId5"/>
              </a:rPr>
              <a:t>www.topazlabs.com/topaz-video</a:t>
            </a:r>
            <a:r>
              <a:rPr lang="ar-SA" dirty="0" smtClean="0"/>
              <a:t> </a:t>
            </a:r>
            <a:endParaRPr lang="en-US"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050485" y="1617619"/>
            <a:ext cx="5377933" cy="461665"/>
          </a:xfrm>
          <a:prstGeom prst="rect">
            <a:avLst/>
          </a:prstGeom>
          <a:noFill/>
        </p:spPr>
        <p:txBody>
          <a:bodyPr wrap="square" rtlCol="0">
            <a:spAutoFit/>
          </a:bodyPr>
          <a:lstStyle/>
          <a:p>
            <a:pPr lvl="0" algn="just" rtl="1">
              <a:defRPr/>
            </a:pPr>
            <a:r>
              <a:rPr lang="ar-SA" sz="2400" b="1" dirty="0">
                <a:solidFill>
                  <a:srgbClr val="00B0F0"/>
                </a:solidFill>
              </a:rPr>
              <a:t>أدوات الذكاء الاصطناعي المساعدة في المونتاج</a:t>
            </a:r>
            <a:endParaRPr lang="ar-SA" sz="2400" b="1" dirty="0">
              <a:solidFill>
                <a:srgbClr val="00B0F0"/>
              </a:solidFill>
              <a:latin typeface="Arial" panose="020B0604020202020204" pitchFamily="34" charset="0"/>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4686533"/>
            <a:ext cx="3525715" cy="2115429"/>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9426" y="1335074"/>
            <a:ext cx="3454900" cy="172745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49" y="2579129"/>
            <a:ext cx="8417320" cy="3785652"/>
          </a:xfrm>
          <a:prstGeom prst="rect">
            <a:avLst/>
          </a:prstGeom>
          <a:noFill/>
        </p:spPr>
        <p:txBody>
          <a:bodyPr wrap="square" rtlCol="0">
            <a:spAutoFit/>
          </a:bodyPr>
          <a:lstStyle/>
          <a:p>
            <a:pPr algn="r" rtl="1">
              <a:lnSpc>
                <a:spcPct val="150000"/>
              </a:lnSpc>
            </a:pPr>
            <a:r>
              <a:rPr lang="ar-SA" sz="2000" b="1" dirty="0" smtClean="0"/>
              <a:t>7</a:t>
            </a:r>
            <a:r>
              <a:rPr lang="ar-SA" sz="2000" b="1" dirty="0" smtClean="0">
                <a:solidFill>
                  <a:srgbClr val="C00000"/>
                </a:solidFill>
              </a:rPr>
              <a:t>. </a:t>
            </a:r>
            <a:r>
              <a:rPr lang="ar-SA" sz="2000" b="1" dirty="0">
                <a:solidFill>
                  <a:srgbClr val="C00000"/>
                </a:solidFill>
              </a:rPr>
              <a:t>مزامنة الصوت مع الصورة – </a:t>
            </a:r>
            <a:r>
              <a:rPr lang="en-US" sz="2000" b="1" dirty="0">
                <a:solidFill>
                  <a:srgbClr val="C00000"/>
                </a:solidFill>
              </a:rPr>
              <a:t>Auto Audio Sync</a:t>
            </a:r>
          </a:p>
          <a:p>
            <a:pPr algn="r" rtl="1">
              <a:lnSpc>
                <a:spcPct val="150000"/>
              </a:lnSpc>
            </a:pPr>
            <a:r>
              <a:rPr lang="ar-SA" sz="2000" b="1" dirty="0"/>
              <a:t>الوظيفة:</a:t>
            </a:r>
            <a:r>
              <a:rPr lang="ar-SA" sz="2000" dirty="0"/>
              <a:t> مطابقة الصوت الخارجي </a:t>
            </a:r>
            <a:r>
              <a:rPr lang="en-US" sz="2000" dirty="0" smtClean="0"/>
              <a:t>External </a:t>
            </a:r>
            <a:r>
              <a:rPr lang="en-US" sz="2000" dirty="0"/>
              <a:t>Audio) </a:t>
            </a:r>
            <a:r>
              <a:rPr lang="ar-SA" sz="2000" dirty="0" smtClean="0"/>
              <a:t>) مع </a:t>
            </a:r>
            <a:r>
              <a:rPr lang="ar-SA" sz="2000" dirty="0"/>
              <a:t>الفيديو تلقائيًا.</a:t>
            </a:r>
            <a:br>
              <a:rPr lang="ar-SA" sz="2000" dirty="0"/>
            </a:br>
            <a:r>
              <a:rPr lang="ar-SA" sz="2000" b="1" dirty="0"/>
              <a:t>الفائدة:</a:t>
            </a:r>
            <a:endParaRPr lang="ar-SA" sz="2000" dirty="0"/>
          </a:p>
          <a:p>
            <a:pPr algn="r" rtl="1">
              <a:lnSpc>
                <a:spcPct val="150000"/>
              </a:lnSpc>
            </a:pPr>
            <a:r>
              <a:rPr lang="ar-SA" sz="2000" dirty="0"/>
              <a:t>تسريع عملية مونتاج الأفلام الوثائقية والمقابلات.</a:t>
            </a:r>
          </a:p>
          <a:p>
            <a:pPr algn="r" rtl="1">
              <a:lnSpc>
                <a:spcPct val="150000"/>
              </a:lnSpc>
            </a:pPr>
            <a:r>
              <a:rPr lang="ar-SA" sz="2000" b="1" dirty="0"/>
              <a:t>أمثلة أدوات:</a:t>
            </a:r>
            <a:endParaRPr lang="ar-SA" sz="2000" dirty="0"/>
          </a:p>
          <a:p>
            <a:pPr marL="342900" indent="-342900" algn="r" rtl="1">
              <a:lnSpc>
                <a:spcPct val="150000"/>
              </a:lnSpc>
              <a:buFont typeface="Arial" panose="020B0604020202020204" pitchFamily="34" charset="0"/>
              <a:buChar char="•"/>
            </a:pPr>
            <a:r>
              <a:rPr lang="en-US" sz="2000" dirty="0"/>
              <a:t>Premiere Pro Merge Clips</a:t>
            </a:r>
          </a:p>
          <a:p>
            <a:pPr marL="342900" indent="-342900" algn="r" rtl="1">
              <a:lnSpc>
                <a:spcPct val="150000"/>
              </a:lnSpc>
              <a:buFont typeface="Arial" panose="020B0604020202020204" pitchFamily="34" charset="0"/>
              <a:buChar char="•"/>
            </a:pPr>
            <a:r>
              <a:rPr lang="en-US" sz="2000" dirty="0" err="1"/>
              <a:t>DaVinci</a:t>
            </a:r>
            <a:r>
              <a:rPr lang="en-US" sz="2000" dirty="0"/>
              <a:t> Resolve Auto Sync</a:t>
            </a:r>
          </a:p>
          <a:p>
            <a:pPr marL="342900" indent="-342900" algn="r" rtl="1">
              <a:lnSpc>
                <a:spcPct val="150000"/>
              </a:lnSpc>
              <a:buFont typeface="Arial" panose="020B0604020202020204" pitchFamily="34" charset="0"/>
              <a:buChar char="•"/>
            </a:pPr>
            <a:r>
              <a:rPr lang="en-US" sz="2000" dirty="0"/>
              <a:t>Descript Video Sync</a:t>
            </a:r>
          </a:p>
        </p:txBody>
      </p:sp>
      <p:sp>
        <p:nvSpPr>
          <p:cNvPr id="18" name="TextBox 17"/>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ar-SA" sz="2000" b="1" dirty="0" smtClean="0">
                <a:solidFill>
                  <a:prstClr val="white"/>
                </a:solidFill>
                <a:latin typeface="Times New Roman" panose="02020603050405020304" pitchFamily="18" charset="0"/>
                <a:cs typeface="Times New Roman" panose="02020603050405020304" pitchFamily="18" charset="0"/>
              </a:rPr>
              <a:t>10</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016303" y="1568470"/>
            <a:ext cx="5377933" cy="461665"/>
          </a:xfrm>
          <a:prstGeom prst="rect">
            <a:avLst/>
          </a:prstGeom>
          <a:noFill/>
        </p:spPr>
        <p:txBody>
          <a:bodyPr wrap="square" rtlCol="0">
            <a:spAutoFit/>
          </a:bodyPr>
          <a:lstStyle/>
          <a:p>
            <a:pPr lvl="0" algn="just" rtl="1">
              <a:defRPr/>
            </a:pPr>
            <a:r>
              <a:rPr lang="ar-SA" sz="2400" b="1" dirty="0">
                <a:solidFill>
                  <a:srgbClr val="00B0F0"/>
                </a:solidFill>
              </a:rPr>
              <a:t>أدوات الذكاء الاصطناعي المساعدة في المونتاج</a:t>
            </a:r>
            <a:endParaRPr lang="ar-SA" sz="2400" b="1" dirty="0">
              <a:solidFill>
                <a:srgbClr val="00B0F0"/>
              </a:solidFill>
              <a:latin typeface="Arial" panose="020B0604020202020204" pitchFamily="34" charset="0"/>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946" y="4505521"/>
            <a:ext cx="7984742" cy="226130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35074"/>
            <a:ext cx="3402974" cy="16834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59980" y="1478540"/>
            <a:ext cx="5175712" cy="523220"/>
          </a:xfrm>
          <a:prstGeom prst="rect">
            <a:avLst/>
          </a:prstGeom>
          <a:noFill/>
        </p:spPr>
        <p:txBody>
          <a:bodyPr wrap="square" rtlCol="0">
            <a:spAutoFit/>
          </a:bodyPr>
          <a:lstStyle/>
          <a:p>
            <a:pPr lvl="0" algn="just" rtl="1">
              <a:defRPr/>
            </a:pPr>
            <a:r>
              <a:rPr lang="ar-SA" sz="2800" b="1" dirty="0">
                <a:solidFill>
                  <a:srgbClr val="00B0F0"/>
                </a:solidFill>
              </a:rPr>
              <a:t>أهم العناصر التي تهمّ المونتير مباشرة</a:t>
            </a:r>
            <a:endParaRPr lang="ar-SA" sz="2800" b="1" dirty="0">
              <a:solidFill>
                <a:srgbClr val="00B0F0"/>
              </a:solidFill>
              <a:latin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 </a:t>
            </a:r>
          </a:p>
        </p:txBody>
      </p:sp>
      <p:sp>
        <p:nvSpPr>
          <p:cNvPr id="16" name="TextBox 15"/>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10</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637737887"/>
              </p:ext>
            </p:extLst>
          </p:nvPr>
        </p:nvGraphicFramePr>
        <p:xfrm>
          <a:off x="3510528" y="2777690"/>
          <a:ext cx="8128000" cy="3429678"/>
        </p:xfrm>
        <a:graphic>
          <a:graphicData uri="http://schemas.openxmlformats.org/drawingml/2006/table">
            <a:tbl>
              <a:tblPr firstRow="1" bandRow="1">
                <a:tableStyleId>{5C22544A-7EE6-4342-B048-85BDC9FD1C3A}</a:tableStyleId>
              </a:tblPr>
              <a:tblGrid>
                <a:gridCol w="5571926">
                  <a:extLst>
                    <a:ext uri="{9D8B030D-6E8A-4147-A177-3AD203B41FA5}">
                      <a16:colId xmlns:a16="http://schemas.microsoft.com/office/drawing/2014/main" val="4109587129"/>
                    </a:ext>
                  </a:extLst>
                </a:gridCol>
                <a:gridCol w="2556074">
                  <a:extLst>
                    <a:ext uri="{9D8B030D-6E8A-4147-A177-3AD203B41FA5}">
                      <a16:colId xmlns:a16="http://schemas.microsoft.com/office/drawing/2014/main" val="3037755551"/>
                    </a:ext>
                  </a:extLst>
                </a:gridCol>
              </a:tblGrid>
              <a:tr h="489954">
                <a:tc>
                  <a:txBody>
                    <a:bodyPr/>
                    <a:lstStyle/>
                    <a:p>
                      <a:pPr algn="ctr"/>
                      <a:r>
                        <a:rPr lang="ar-SA" dirty="0" smtClean="0"/>
                        <a:t>\</a:t>
                      </a:r>
                      <a:endParaRPr lang="ar-SA" dirty="0"/>
                    </a:p>
                  </a:txBody>
                  <a:tcPr anchor="ctr"/>
                </a:tc>
                <a:tc>
                  <a:txBody>
                    <a:bodyPr/>
                    <a:lstStyle/>
                    <a:p>
                      <a:pPr algn="ctr"/>
                      <a:r>
                        <a:rPr lang="ar-SA" dirty="0"/>
                        <a:t>الحاجة</a:t>
                      </a:r>
                    </a:p>
                  </a:txBody>
                  <a:tcPr anchor="ctr"/>
                </a:tc>
                <a:extLst>
                  <a:ext uri="{0D108BD9-81ED-4DB2-BD59-A6C34878D82A}">
                    <a16:rowId xmlns:a16="http://schemas.microsoft.com/office/drawing/2014/main" val="4049967640"/>
                  </a:ext>
                </a:extLst>
              </a:tr>
              <a:tr h="489954">
                <a:tc>
                  <a:txBody>
                    <a:bodyPr/>
                    <a:lstStyle/>
                    <a:p>
                      <a:r>
                        <a:rPr lang="en-US" dirty="0" err="1" smtClean="0"/>
                        <a:t>DaVinci</a:t>
                      </a:r>
                      <a:r>
                        <a:rPr lang="en-US" dirty="0" smtClean="0"/>
                        <a:t> Resolve Neural Engine</a:t>
                      </a:r>
                      <a:endParaRPr lang="en-US" dirty="0"/>
                    </a:p>
                  </a:txBody>
                  <a:tcPr/>
                </a:tc>
                <a:tc>
                  <a:txBody>
                    <a:bodyPr/>
                    <a:lstStyle/>
                    <a:p>
                      <a:pPr algn="ctr" rtl="1"/>
                      <a:r>
                        <a:rPr lang="ar-SA"/>
                        <a:t>تصحيح ألوان سينمائي</a:t>
                      </a:r>
                    </a:p>
                  </a:txBody>
                  <a:tcPr anchor="ctr"/>
                </a:tc>
                <a:extLst>
                  <a:ext uri="{0D108BD9-81ED-4DB2-BD59-A6C34878D82A}">
                    <a16:rowId xmlns:a16="http://schemas.microsoft.com/office/drawing/2014/main" val="1748547082"/>
                  </a:ext>
                </a:extLst>
              </a:tr>
              <a:tr h="489954">
                <a:tc>
                  <a:txBody>
                    <a:bodyPr/>
                    <a:lstStyle/>
                    <a:p>
                      <a:r>
                        <a:rPr lang="en-US" dirty="0" smtClean="0"/>
                        <a:t>Topaz Video AI / </a:t>
                      </a:r>
                      <a:r>
                        <a:rPr lang="en-US" dirty="0" err="1" smtClean="0"/>
                        <a:t>DaVinci</a:t>
                      </a:r>
                      <a:endParaRPr lang="en-US" dirty="0"/>
                    </a:p>
                  </a:txBody>
                  <a:tcPr/>
                </a:tc>
                <a:tc>
                  <a:txBody>
                    <a:bodyPr/>
                    <a:lstStyle/>
                    <a:p>
                      <a:pPr algn="ctr" rtl="1"/>
                      <a:r>
                        <a:rPr lang="ar-SA"/>
                        <a:t>إزالة </a:t>
                      </a:r>
                      <a:r>
                        <a:rPr lang="en-US"/>
                        <a:t>Noise</a:t>
                      </a:r>
                    </a:p>
                  </a:txBody>
                  <a:tcPr anchor="ctr"/>
                </a:tc>
                <a:extLst>
                  <a:ext uri="{0D108BD9-81ED-4DB2-BD59-A6C34878D82A}">
                    <a16:rowId xmlns:a16="http://schemas.microsoft.com/office/drawing/2014/main" val="913590989"/>
                  </a:ext>
                </a:extLst>
              </a:tr>
              <a:tr h="489954">
                <a:tc>
                  <a:txBody>
                    <a:bodyPr/>
                    <a:lstStyle/>
                    <a:p>
                      <a:r>
                        <a:rPr lang="en-US" dirty="0" smtClean="0"/>
                        <a:t>Adobe Scene Detection</a:t>
                      </a:r>
                      <a:endParaRPr lang="en-US" dirty="0"/>
                    </a:p>
                  </a:txBody>
                  <a:tcPr/>
                </a:tc>
                <a:tc>
                  <a:txBody>
                    <a:bodyPr/>
                    <a:lstStyle/>
                    <a:p>
                      <a:pPr algn="ctr" rtl="1"/>
                      <a:r>
                        <a:rPr lang="ar-SA"/>
                        <a:t>تقطيع الفيديو بسرعة</a:t>
                      </a:r>
                    </a:p>
                  </a:txBody>
                  <a:tcPr anchor="ctr"/>
                </a:tc>
                <a:extLst>
                  <a:ext uri="{0D108BD9-81ED-4DB2-BD59-A6C34878D82A}">
                    <a16:rowId xmlns:a16="http://schemas.microsoft.com/office/drawing/2014/main" val="1903173355"/>
                  </a:ext>
                </a:extLst>
              </a:tr>
              <a:tr h="489954">
                <a:tc>
                  <a:txBody>
                    <a:bodyPr/>
                    <a:lstStyle/>
                    <a:p>
                      <a:r>
                        <a:rPr lang="en-US" dirty="0" smtClean="0"/>
                        <a:t>Adobe Sensei / Runway</a:t>
                      </a:r>
                      <a:endParaRPr lang="en-US" dirty="0"/>
                    </a:p>
                  </a:txBody>
                  <a:tcPr/>
                </a:tc>
                <a:tc>
                  <a:txBody>
                    <a:bodyPr/>
                    <a:lstStyle/>
                    <a:p>
                      <a:pPr algn="ctr" rtl="1"/>
                      <a:r>
                        <a:rPr lang="ar-SA"/>
                        <a:t>تتبع الحركة</a:t>
                      </a:r>
                    </a:p>
                  </a:txBody>
                  <a:tcPr anchor="ctr"/>
                </a:tc>
                <a:extLst>
                  <a:ext uri="{0D108BD9-81ED-4DB2-BD59-A6C34878D82A}">
                    <a16:rowId xmlns:a16="http://schemas.microsoft.com/office/drawing/2014/main" val="3104559159"/>
                  </a:ext>
                </a:extLst>
              </a:tr>
              <a:tr h="489954">
                <a:tc>
                  <a:txBody>
                    <a:bodyPr/>
                    <a:lstStyle/>
                    <a:p>
                      <a:r>
                        <a:rPr lang="en-US" dirty="0" smtClean="0"/>
                        <a:t>Runway / AE Content-Aware</a:t>
                      </a:r>
                      <a:endParaRPr lang="en-US" dirty="0"/>
                    </a:p>
                  </a:txBody>
                  <a:tcPr/>
                </a:tc>
                <a:tc>
                  <a:txBody>
                    <a:bodyPr/>
                    <a:lstStyle/>
                    <a:p>
                      <a:pPr algn="ctr" rtl="1"/>
                      <a:r>
                        <a:rPr lang="ar-SA"/>
                        <a:t>إزالة الخلفية</a:t>
                      </a:r>
                    </a:p>
                  </a:txBody>
                  <a:tcPr anchor="ctr"/>
                </a:tc>
                <a:extLst>
                  <a:ext uri="{0D108BD9-81ED-4DB2-BD59-A6C34878D82A}">
                    <a16:rowId xmlns:a16="http://schemas.microsoft.com/office/drawing/2014/main" val="180680684"/>
                  </a:ext>
                </a:extLst>
              </a:tr>
              <a:tr h="489954">
                <a:tc>
                  <a:txBody>
                    <a:bodyPr/>
                    <a:lstStyle/>
                    <a:p>
                      <a:r>
                        <a:rPr lang="en-US" dirty="0" smtClean="0"/>
                        <a:t>Adobe Enhance Speech / Descript</a:t>
                      </a:r>
                      <a:endParaRPr lang="en-US" dirty="0"/>
                    </a:p>
                  </a:txBody>
                  <a:tcPr anchor="ctr"/>
                </a:tc>
                <a:tc>
                  <a:txBody>
                    <a:bodyPr/>
                    <a:lstStyle/>
                    <a:p>
                      <a:pPr algn="ctr" rtl="1"/>
                      <a:r>
                        <a:rPr lang="ar-SA" dirty="0"/>
                        <a:t>تنظيف الصوت</a:t>
                      </a:r>
                    </a:p>
                  </a:txBody>
                  <a:tcPr anchor="ctr"/>
                </a:tc>
                <a:extLst>
                  <a:ext uri="{0D108BD9-81ED-4DB2-BD59-A6C34878D82A}">
                    <a16:rowId xmlns:a16="http://schemas.microsoft.com/office/drawing/2014/main" val="3401998703"/>
                  </a:ext>
                </a:extLst>
              </a:tr>
            </a:tbl>
          </a:graphicData>
        </a:graphic>
      </p:graphicFrame>
    </p:spTree>
    <p:custDataLst>
      <p:tags r:id="rId1"/>
    </p:custData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017180"/>
            <a:ext cx="3383663" cy="190331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14700" y="1897383"/>
            <a:ext cx="8521981" cy="5016758"/>
          </a:xfrm>
          <a:prstGeom prst="rect">
            <a:avLst/>
          </a:prstGeom>
          <a:noFill/>
        </p:spPr>
        <p:txBody>
          <a:bodyPr wrap="square" rtlCol="0">
            <a:spAutoFit/>
          </a:bodyPr>
          <a:lstStyle/>
          <a:p>
            <a:pPr algn="r" rtl="1">
              <a:lnSpc>
                <a:spcPct val="200000"/>
              </a:lnSpc>
            </a:pPr>
            <a:r>
              <a:rPr lang="ar-SA" sz="2000" dirty="0"/>
              <a:t>نؤكد أن الذكاء الاصطناعي لم يعد مجرد تقنية مستقبلية، بل أصبح اليوم جزءًا أساسيًا من منظومة الإنتاج السينمائي، وخاصة في مجال المونتاج. فقد أسهم في تسريع سير العمل، وتحسين جودة المخرجات، وتوفير أدوات متقدمة تمنح المونتير قدرة أكبر على الإبداع والدقة. إن الاستفادة من هذه التقنيات لا تُلغِي دور المونتير البشري، بل تعزّزه وتفتح أمامه آفاقًا جديدة للتجريب وصناعة سرد بصري أكثر قوة وتأثيرًا.</a:t>
            </a:r>
          </a:p>
          <a:p>
            <a:pPr algn="r" rtl="1">
              <a:lnSpc>
                <a:spcPct val="200000"/>
              </a:lnSpc>
            </a:pPr>
            <a:r>
              <a:rPr lang="ar-SA" sz="2000" dirty="0"/>
              <a:t>المونتير المتميز في العصر الحديث هو من يجمع بين المهارة الفنية التقليدية والقدرة على توظيف أدوات الذكاء الاصطناعي بشكل فعال. ومع التطور المستمر لهذه التقنيات، يصبح التعلم المستمر والتجريب ضرورة ملحّة لكل من يعمل في صناعة الصورة.</a:t>
            </a: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10</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7326283" y="1094811"/>
            <a:ext cx="1821332" cy="586699"/>
          </a:xfrm>
          <a:prstGeom prst="rect">
            <a:avLst/>
          </a:prstGeom>
        </p:spPr>
        <p:txBody>
          <a:bodyPr wrap="none">
            <a:spAutoFit/>
          </a:bodyPr>
          <a:lstStyle/>
          <a:p>
            <a:pPr algn="r" rtl="1">
              <a:lnSpc>
                <a:spcPct val="150000"/>
              </a:lnSpc>
            </a:pPr>
            <a:r>
              <a:rPr lang="ar-SA" sz="2400" b="1" dirty="0" smtClean="0">
                <a:solidFill>
                  <a:srgbClr val="00B0F0"/>
                </a:solidFill>
              </a:rPr>
              <a:t>خاتمة المحاضرة</a:t>
            </a:r>
            <a:endParaRPr lang="en-US"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المراجع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14700" y="2289889"/>
            <a:ext cx="8625883" cy="507831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dirty="0"/>
              <a:t>الحربي، عبد الله. (2022). أثر الذكاء الاصطناعي على تقنيات الإنتاج الإعلامي. مجلة علوم الإعلام العربي، </a:t>
            </a:r>
          </a:p>
          <a:p>
            <a:pPr marL="342900" indent="-342900" algn="r" rtl="1">
              <a:lnSpc>
                <a:spcPct val="150000"/>
              </a:lnSpc>
              <a:buFont typeface="Arial" panose="020B0604020202020204" pitchFamily="34" charset="0"/>
              <a:buChar char="•"/>
            </a:pPr>
            <a:r>
              <a:rPr lang="ar-SA" dirty="0"/>
              <a:t>السالم، أحمد. (2023). مستقبل المونتاج باستخدام الذكاء الاصطناعي. مجلة الإعلام </a:t>
            </a:r>
            <a:r>
              <a:rPr lang="ar-SA" dirty="0" smtClean="0"/>
              <a:t>الرقمي</a:t>
            </a:r>
            <a:r>
              <a:rPr lang="ar-SA" dirty="0"/>
              <a:t>.</a:t>
            </a:r>
          </a:p>
          <a:p>
            <a:pPr marL="342900" indent="-342900" algn="l">
              <a:lnSpc>
                <a:spcPct val="150000"/>
              </a:lnSpc>
              <a:buFont typeface="Arial" panose="020B0604020202020204" pitchFamily="34" charset="0"/>
              <a:buChar char="•"/>
            </a:pPr>
            <a:r>
              <a:rPr lang="en-US" dirty="0"/>
              <a:t>TechCrunch. (2023). AI is Transforming Film Production and Post-Production. Retrieved from </a:t>
            </a:r>
            <a:r>
              <a:rPr lang="en-US" dirty="0">
                <a:hlinkClick r:id="rId5"/>
              </a:rPr>
              <a:t>https://techcrunch.com</a:t>
            </a:r>
            <a:endParaRPr lang="en-US" dirty="0"/>
          </a:p>
          <a:p>
            <a:pPr marL="342900" indent="-342900" algn="l">
              <a:lnSpc>
                <a:spcPct val="150000"/>
              </a:lnSpc>
              <a:buFont typeface="Arial" panose="020B0604020202020204" pitchFamily="34" charset="0"/>
              <a:buChar char="•"/>
            </a:pPr>
            <a:r>
              <a:rPr lang="en-US" dirty="0"/>
              <a:t>The Verge. (2023). How AI Tools are Changing Video Editing. Retrieved from </a:t>
            </a:r>
            <a:r>
              <a:rPr lang="en-US" dirty="0">
                <a:hlinkClick r:id="rId6"/>
              </a:rPr>
              <a:t>https://www.theverge.com</a:t>
            </a:r>
            <a:endParaRPr lang="ar-SA" dirty="0"/>
          </a:p>
          <a:p>
            <a:pPr marL="342900" indent="-342900" algn="l">
              <a:lnSpc>
                <a:spcPct val="150000"/>
              </a:lnSpc>
              <a:buFont typeface="Arial" panose="020B0604020202020204" pitchFamily="34" charset="0"/>
              <a:buChar char="•"/>
            </a:pPr>
            <a:r>
              <a:rPr lang="en-US" dirty="0">
                <a:hlinkClick r:id="rId7"/>
              </a:rPr>
              <a:t>https://www.adobe.com</a:t>
            </a:r>
            <a:endParaRPr lang="ar-SA" dirty="0"/>
          </a:p>
          <a:p>
            <a:pPr marL="342900" indent="-342900" algn="l">
              <a:lnSpc>
                <a:spcPct val="150000"/>
              </a:lnSpc>
              <a:buFont typeface="Arial" panose="020B0604020202020204" pitchFamily="34" charset="0"/>
              <a:buChar char="•"/>
            </a:pPr>
            <a:r>
              <a:rPr lang="en-US" dirty="0">
                <a:hlinkClick r:id="rId8"/>
              </a:rPr>
              <a:t>https://www.blackmagicdesign.com</a:t>
            </a:r>
            <a:endParaRPr lang="ar-SA" dirty="0"/>
          </a:p>
          <a:p>
            <a:pPr marL="342900" indent="-342900" algn="l">
              <a:lnSpc>
                <a:spcPct val="150000"/>
              </a:lnSpc>
              <a:buFont typeface="Arial" panose="020B0604020202020204" pitchFamily="34" charset="0"/>
              <a:buChar char="•"/>
            </a:pPr>
            <a:r>
              <a:rPr lang="en-US" dirty="0">
                <a:hlinkClick r:id="rId9"/>
              </a:rPr>
              <a:t>https://runwayml.com</a:t>
            </a:r>
            <a:endParaRPr lang="ar-SA" dirty="0"/>
          </a:p>
          <a:p>
            <a:pPr marL="342900" indent="-342900" algn="l">
              <a:lnSpc>
                <a:spcPct val="150000"/>
              </a:lnSpc>
              <a:buFont typeface="Arial" panose="020B0604020202020204" pitchFamily="34" charset="0"/>
              <a:buChar char="•"/>
            </a:pPr>
            <a:r>
              <a:rPr lang="en-US" dirty="0">
                <a:hlinkClick r:id="rId10"/>
              </a:rPr>
              <a:t>https://www.nvidia.com</a:t>
            </a:r>
            <a:endParaRPr lang="ar-SA" dirty="0"/>
          </a:p>
          <a:p>
            <a:pPr marL="342900" indent="-342900" algn="l">
              <a:lnSpc>
                <a:spcPct val="150000"/>
              </a:lnSpc>
              <a:buFont typeface="Arial" panose="020B0604020202020204" pitchFamily="34" charset="0"/>
              <a:buChar char="•"/>
            </a:pPr>
            <a:r>
              <a:rPr lang="en-US" dirty="0">
                <a:hlinkClick r:id="rId11"/>
              </a:rPr>
              <a:t>https://www.topazlabs.com</a:t>
            </a:r>
            <a:endParaRPr lang="ar-SA" dirty="0"/>
          </a:p>
          <a:p>
            <a:pPr marL="342900" indent="-342900" algn="r" rtl="1">
              <a:lnSpc>
                <a:spcPct val="150000"/>
              </a:lnSpc>
              <a:buFont typeface="Arial" panose="020B0604020202020204" pitchFamily="34" charset="0"/>
              <a:buChar char="•"/>
            </a:pPr>
            <a:endParaRPr lang="en-US" dirty="0"/>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9</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117962266"/>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2"/>
</p:tagLst>
</file>

<file path=ppt/tags/tag4.xml><?xml version="1.0" encoding="utf-8"?>
<p:tagLst xmlns:a="http://schemas.openxmlformats.org/drawingml/2006/main" xmlns:r="http://schemas.openxmlformats.org/officeDocument/2006/relationships" xmlns:p="http://schemas.openxmlformats.org/presentationml/2006/main">
  <p:tag name="TIMING" val="|15.8"/>
</p:tagLst>
</file>

<file path=ppt/tags/tag5.xml><?xml version="1.0" encoding="utf-8"?>
<p:tagLst xmlns:a="http://schemas.openxmlformats.org/drawingml/2006/main" xmlns:r="http://schemas.openxmlformats.org/officeDocument/2006/relationships" xmlns:p="http://schemas.openxmlformats.org/presentationml/2006/main">
  <p:tag name="TIMING" val="|2"/>
</p:tagLst>
</file>

<file path=ppt/tags/tag6.xml><?xml version="1.0" encoding="utf-8"?>
<p:tagLst xmlns:a="http://schemas.openxmlformats.org/drawingml/2006/main" xmlns:r="http://schemas.openxmlformats.org/officeDocument/2006/relationships" xmlns:p="http://schemas.openxmlformats.org/presentationml/2006/main">
  <p:tag name="TIMING" val="|15.8"/>
</p:tagLst>
</file>

<file path=ppt/tags/tag7.xml><?xml version="1.0" encoding="utf-8"?>
<p:tagLst xmlns:a="http://schemas.openxmlformats.org/drawingml/2006/main" xmlns:r="http://schemas.openxmlformats.org/officeDocument/2006/relationships" xmlns:p="http://schemas.openxmlformats.org/presentationml/2006/main">
  <p:tag name="TIMING" val="|8.1"/>
</p:tagLst>
</file>

<file path=ppt/tags/tag8.xml><?xml version="1.0" encoding="utf-8"?>
<p:tagLst xmlns:a="http://schemas.openxmlformats.org/drawingml/2006/main" xmlns:r="http://schemas.openxmlformats.org/officeDocument/2006/relationships" xmlns:p="http://schemas.openxmlformats.org/presentationml/2006/main">
  <p:tag name="TIMING" val="|2.4"/>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
</p:tagLst>
</file>

<file path=ppt/tags/tag11.xml><?xml version="1.0" encoding="utf-8"?>
<p:tagLst xmlns:a="http://schemas.openxmlformats.org/drawingml/2006/main" xmlns:r="http://schemas.openxmlformats.org/officeDocument/2006/relationships" xmlns:p="http://schemas.openxmlformats.org/presentationml/2006/main">
  <p:tag name="TIMING" val="|1"/>
</p:tagLst>
</file>

<file path=ppt/tags/tag12.xml><?xml version="1.0" encoding="utf-8"?>
<p:tagLst xmlns:a="http://schemas.openxmlformats.org/drawingml/2006/main" xmlns:r="http://schemas.openxmlformats.org/officeDocument/2006/relationships" xmlns:p="http://schemas.openxmlformats.org/presentationml/2006/main">
  <p:tag name="TIMING" val="|1"/>
</p:tagLst>
</file>

<file path=ppt/tags/tag13.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d13aca44-ef33-4cf4-9980-7f0b00e6eeb9"/>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49100919-8a76-4266-be0c-7dc583902cb4"/>
    <ds:schemaRef ds:uri="http://purl.org/dc/term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7EB9F7F8-65B8-41E9-A4B5-6257A18D4D76}"/>
</file>

<file path=customXml/itemProps3.xml><?xml version="1.0" encoding="utf-8"?>
<ds:datastoreItem xmlns:ds="http://schemas.openxmlformats.org/officeDocument/2006/customXml" ds:itemID="{78F489A2-DBD6-4160-9924-B654DB4B86E9}">
  <ds:schemaRefs/>
</ds:datastoreItem>
</file>

<file path=docProps/app.xml><?xml version="1.0" encoding="utf-8"?>
<Properties xmlns="http://schemas.openxmlformats.org/officeDocument/2006/extended-properties" xmlns:vt="http://schemas.openxmlformats.org/officeDocument/2006/docPropsVTypes">
  <TotalTime>3291</TotalTime>
  <Words>2573</Words>
  <Application>Microsoft Office PowerPoint</Application>
  <PresentationFormat>Widescreen</PresentationFormat>
  <Paragraphs>353</Paragraphs>
  <Slides>41</Slides>
  <Notes>34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 Soraya</vt:lpstr>
      <vt:lpstr>Abd Elrady Pro</vt:lpstr>
      <vt:lpstr>Alexandria</vt:lpstr>
      <vt:lpstr>Arial</vt:lpstr>
      <vt:lpstr>Bahnschrift Light Condensed</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618</cp:revision>
  <dcterms:created xsi:type="dcterms:W3CDTF">2023-04-29T09:08:00Z</dcterms:created>
  <dcterms:modified xsi:type="dcterms:W3CDTF">2025-12-02T07:46:30Z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99C2C1F062734C2182AD0C8EE1322D91_12</vt:lpwstr>
  </property>
  <property fmtid="{D5CDD505-2E9C-101B-9397-08002B2CF9AE}" pid="4" name="KSOProductBuildVer">
    <vt:lpwstr>1033-12.2.0.23131</vt:lpwstr>
  </property>
  <property fmtid="{D5CDD505-2E9C-101B-9397-08002B2CF9AE}" pid="5" name="MediaServiceImageTags">
    <vt:lpwstr/>
  </property>
</Properties>
</file>