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483" r:id="rId6"/>
    <p:sldId id="351" r:id="rId7"/>
    <p:sldId id="532" r:id="rId8"/>
    <p:sldId id="533" r:id="rId9"/>
    <p:sldId id="584" r:id="rId10"/>
    <p:sldId id="585" r:id="rId11"/>
    <p:sldId id="586" r:id="rId12"/>
    <p:sldId id="583" r:id="rId13"/>
    <p:sldId id="587" r:id="rId14"/>
    <p:sldId id="571" r:id="rId15"/>
    <p:sldId id="588" r:id="rId16"/>
    <p:sldId id="589" r:id="rId17"/>
    <p:sldId id="591" r:id="rId18"/>
    <p:sldId id="572" r:id="rId19"/>
    <p:sldId id="275" r:id="rId20"/>
    <p:sldId id="276" r:id="rId21"/>
    <p:sldId id="573" r:id="rId22"/>
    <p:sldId id="590" r:id="rId23"/>
    <p:sldId id="592" r:id="rId24"/>
    <p:sldId id="595" r:id="rId25"/>
    <p:sldId id="594" r:id="rId26"/>
    <p:sldId id="593" r:id="rId27"/>
    <p:sldId id="596" r:id="rId28"/>
    <p:sldId id="497" r:id="rId29"/>
    <p:sldId id="605" r:id="rId30"/>
    <p:sldId id="604" r:id="rId31"/>
    <p:sldId id="618" r:id="rId32"/>
    <p:sldId id="603" r:id="rId33"/>
    <p:sldId id="608" r:id="rId34"/>
    <p:sldId id="607" r:id="rId35"/>
    <p:sldId id="606" r:id="rId36"/>
    <p:sldId id="616" r:id="rId37"/>
    <p:sldId id="617" r:id="rId38"/>
    <p:sldId id="598" r:id="rId39"/>
    <p:sldId id="597" r:id="rId40"/>
    <p:sldId id="612" r:id="rId41"/>
    <p:sldId id="613" r:id="rId42"/>
    <p:sldId id="614" r:id="rId43"/>
    <p:sldId id="615" r:id="rId44"/>
    <p:sldId id="602" r:id="rId45"/>
    <p:sldId id="601" r:id="rId46"/>
    <p:sldId id="610" r:id="rId47"/>
    <p:sldId id="609" r:id="rId48"/>
    <p:sldId id="600" r:id="rId49"/>
    <p:sldId id="599" r:id="rId50"/>
    <p:sldId id="507" r:id="rId51"/>
    <p:sldId id="50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32"/>
            <p14:sldId id="533"/>
            <p14:sldId id="584"/>
            <p14:sldId id="585"/>
            <p14:sldId id="586"/>
            <p14:sldId id="583"/>
            <p14:sldId id="587"/>
            <p14:sldId id="571"/>
            <p14:sldId id="588"/>
            <p14:sldId id="589"/>
            <p14:sldId id="591"/>
            <p14:sldId id="572"/>
            <p14:sldId id="275"/>
            <p14:sldId id="276"/>
            <p14:sldId id="573"/>
            <p14:sldId id="590"/>
            <p14:sldId id="592"/>
            <p14:sldId id="595"/>
            <p14:sldId id="594"/>
            <p14:sldId id="593"/>
            <p14:sldId id="596"/>
            <p14:sldId id="497"/>
            <p14:sldId id="605"/>
            <p14:sldId id="604"/>
            <p14:sldId id="618"/>
            <p14:sldId id="603"/>
            <p14:sldId id="608"/>
            <p14:sldId id="607"/>
            <p14:sldId id="606"/>
            <p14:sldId id="616"/>
            <p14:sldId id="617"/>
            <p14:sldId id="598"/>
            <p14:sldId id="597"/>
            <p14:sldId id="612"/>
            <p14:sldId id="613"/>
            <p14:sldId id="614"/>
            <p14:sldId id="615"/>
            <p14:sldId id="602"/>
            <p14:sldId id="601"/>
            <p14:sldId id="610"/>
            <p14:sldId id="609"/>
            <p14:sldId id="600"/>
            <p14:sldId id="599"/>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93738" autoAdjust="0"/>
  </p:normalViewPr>
  <p:slideViewPr>
    <p:cSldViewPr snapToGrid="0">
      <p:cViewPr varScale="1">
        <p:scale>
          <a:sx n="61" d="100"/>
          <a:sy n="61" d="100"/>
        </p:scale>
        <p:origin x="91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أدوات استكشاف المحتوى الرقمي التسويقي المناسب للجمهور</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أدوات إنتاج المحتوى التسويقي الرقمي </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dirty="0">
              <a:latin typeface="Alexandria Medium" pitchFamily="2" charset="-78"/>
              <a:cs typeface="Alexandria Medium" pitchFamily="2" charset="-78"/>
            </a:rPr>
            <a:t>تسويق المحتوى الرقمي عبر المؤثرين</a:t>
          </a:r>
          <a:endParaRPr lang="en-US" sz="16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r>
            <a:rPr lang="ar-EG" sz="1800" dirty="0">
              <a:latin typeface="Alexandria Medium" pitchFamily="2" charset="-78"/>
              <a:cs typeface="Alexandria Medium" pitchFamily="2" charset="-78"/>
            </a:rPr>
            <a:t>إعادة استخدام المحتوى التسويقي الرقمي </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4"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4"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أدوات استكشاف المحتوى الرقمي التسويقي المناسب للجمهور</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أدوات إنتاج المحتوى التسويقي الرقمي </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dirty="0">
              <a:latin typeface="Alexandria Medium" pitchFamily="2" charset="-78"/>
              <a:cs typeface="Alexandria Medium" pitchFamily="2" charset="-78"/>
            </a:rPr>
            <a:t>تسويق المحتوى الرقمي عبر المؤثرين</a:t>
          </a:r>
          <a:endParaRPr lang="en-US" sz="16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r>
            <a:rPr lang="ar-EG" sz="1800" dirty="0">
              <a:latin typeface="Alexandria Medium" pitchFamily="2" charset="-78"/>
              <a:cs typeface="Alexandria Medium" pitchFamily="2" charset="-78"/>
            </a:rPr>
            <a:t>إعادة استخدام المحتوى التسويقي الرقمي </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4"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4"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43456"/>
          <a:ext cx="8403460" cy="52262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استكشاف المحتوى الرقمي التسويقي المناسب للجمهور</a:t>
          </a:r>
        </a:p>
      </dsp:txBody>
      <dsp:txXfrm>
        <a:off x="25512" y="968968"/>
        <a:ext cx="8352436" cy="471602"/>
      </dsp:txXfrm>
    </dsp:sp>
    <dsp:sp modelId="{DBA06B27-B941-4DFA-9965-1BE0784B3538}">
      <dsp:nvSpPr>
        <dsp:cNvPr id="0" name=""/>
        <dsp:cNvSpPr/>
      </dsp:nvSpPr>
      <dsp:spPr>
        <a:xfrm>
          <a:off x="0" y="1650402"/>
          <a:ext cx="8403460" cy="38031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إنتاج المحتوى التسويقي الرقمي </a:t>
          </a:r>
          <a:endParaRPr lang="en-US" sz="1600" kern="1200" dirty="0">
            <a:latin typeface="Alexandria Medium" pitchFamily="2" charset="-78"/>
            <a:cs typeface="Alexandria Medium" pitchFamily="2" charset="-78"/>
          </a:endParaRPr>
        </a:p>
      </dsp:txBody>
      <dsp:txXfrm>
        <a:off x="18566" y="1668968"/>
        <a:ext cx="8366328" cy="343186"/>
      </dsp:txXfrm>
    </dsp:sp>
    <dsp:sp modelId="{E93139D4-0D13-41E2-A7D0-7A1455EE9051}">
      <dsp:nvSpPr>
        <dsp:cNvPr id="0" name=""/>
        <dsp:cNvSpPr/>
      </dsp:nvSpPr>
      <dsp:spPr>
        <a:xfrm>
          <a:off x="0" y="2215041"/>
          <a:ext cx="8403460" cy="60855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إعادة استخدام المحتوى التسويقي الرقمي </a:t>
          </a:r>
          <a:endParaRPr lang="en-US" sz="1800" kern="1200" dirty="0">
            <a:latin typeface="Alexandria Medium" pitchFamily="2" charset="-78"/>
            <a:cs typeface="Alexandria Medium" pitchFamily="2" charset="-78"/>
          </a:endParaRPr>
        </a:p>
      </dsp:txBody>
      <dsp:txXfrm>
        <a:off x="29707" y="2244748"/>
        <a:ext cx="8344046" cy="549138"/>
      </dsp:txXfrm>
    </dsp:sp>
    <dsp:sp modelId="{21A895FE-3002-471E-9622-F79486058E7E}">
      <dsp:nvSpPr>
        <dsp:cNvPr id="0" name=""/>
        <dsp:cNvSpPr/>
      </dsp:nvSpPr>
      <dsp:spPr>
        <a:xfrm>
          <a:off x="0" y="3007914"/>
          <a:ext cx="8403460" cy="5812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600" kern="1200" dirty="0">
              <a:latin typeface="Alexandria Medium" pitchFamily="2" charset="-78"/>
              <a:cs typeface="Alexandria Medium" pitchFamily="2" charset="-78"/>
            </a:rPr>
            <a:t>تسويق المحتوى الرقمي عبر المؤثرين</a:t>
          </a:r>
          <a:endParaRPr lang="en-US" sz="1600" kern="12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28372" y="3036286"/>
        <a:ext cx="8346716" cy="524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43456"/>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استكشاف المحتوى الرقمي التسويقي المناسب للجمهور</a:t>
          </a:r>
        </a:p>
      </dsp:txBody>
      <dsp:txXfrm>
        <a:off x="25512" y="968968"/>
        <a:ext cx="8352436" cy="471602"/>
      </dsp:txXfrm>
    </dsp:sp>
    <dsp:sp modelId="{DBA06B27-B941-4DFA-9965-1BE0784B3538}">
      <dsp:nvSpPr>
        <dsp:cNvPr id="0" name=""/>
        <dsp:cNvSpPr/>
      </dsp:nvSpPr>
      <dsp:spPr>
        <a:xfrm>
          <a:off x="0" y="1650402"/>
          <a:ext cx="8403460" cy="38031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إنتاج المحتوى التسويقي الرقمي </a:t>
          </a:r>
          <a:endParaRPr lang="en-US" sz="1600" kern="1200" dirty="0">
            <a:latin typeface="Alexandria Medium" pitchFamily="2" charset="-78"/>
            <a:cs typeface="Alexandria Medium" pitchFamily="2" charset="-78"/>
          </a:endParaRPr>
        </a:p>
      </dsp:txBody>
      <dsp:txXfrm>
        <a:off x="18566" y="1668968"/>
        <a:ext cx="8366328" cy="343186"/>
      </dsp:txXfrm>
    </dsp:sp>
    <dsp:sp modelId="{E93139D4-0D13-41E2-A7D0-7A1455EE9051}">
      <dsp:nvSpPr>
        <dsp:cNvPr id="0" name=""/>
        <dsp:cNvSpPr/>
      </dsp:nvSpPr>
      <dsp:spPr>
        <a:xfrm>
          <a:off x="0" y="2215041"/>
          <a:ext cx="8403460" cy="60855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إعادة استخدام المحتوى التسويقي الرقمي </a:t>
          </a:r>
          <a:endParaRPr lang="en-US" sz="1800" kern="1200" dirty="0">
            <a:latin typeface="Alexandria Medium" pitchFamily="2" charset="-78"/>
            <a:cs typeface="Alexandria Medium" pitchFamily="2" charset="-78"/>
          </a:endParaRPr>
        </a:p>
      </dsp:txBody>
      <dsp:txXfrm>
        <a:off x="29707" y="2244748"/>
        <a:ext cx="8344046" cy="549138"/>
      </dsp:txXfrm>
    </dsp:sp>
    <dsp:sp modelId="{21A895FE-3002-471E-9622-F79486058E7E}">
      <dsp:nvSpPr>
        <dsp:cNvPr id="0" name=""/>
        <dsp:cNvSpPr/>
      </dsp:nvSpPr>
      <dsp:spPr>
        <a:xfrm>
          <a:off x="0" y="3007914"/>
          <a:ext cx="8403460" cy="5812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600" kern="1200" dirty="0">
              <a:latin typeface="Alexandria Medium" pitchFamily="2" charset="-78"/>
              <a:cs typeface="Alexandria Medium" pitchFamily="2" charset="-78"/>
            </a:rPr>
            <a:t>تسويق المحتوى الرقمي عبر المؤثرين</a:t>
          </a:r>
          <a:endParaRPr lang="en-US" sz="1600" kern="12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28372" y="3036286"/>
        <a:ext cx="8346716" cy="5244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ogle.co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bing.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ahoo.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yandex.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aidu.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ar.quora.co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reddit.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trends.google.com/trend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ogle.com/alert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nalytics.moz.com/pro"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semrush.com/projects/"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sparktoro.com/"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unsplash.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freepik.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canva.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renderforest.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lottiefiles.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imeme.en.softonic.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2.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46" name="TextBox 45"/>
          <p:cNvSpPr txBox="1"/>
          <p:nvPr/>
        </p:nvSpPr>
        <p:spPr>
          <a:xfrm>
            <a:off x="476059" y="4581784"/>
            <a:ext cx="4564070"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تابع: تسويق المحتوى الرقمي (الجزء الثالث)</a:t>
            </a:r>
            <a:r>
              <a:rPr lang="en-US" kern="0" dirty="0">
                <a:latin typeface="Simplified Arabic" panose="02020603050405020304" pitchFamily="18" charset="-78"/>
                <a:cs typeface="Alexandria" charset="0"/>
              </a:rPr>
              <a:t> </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54055"/>
    </mc:Choice>
    <mc:Fallback xmlns="">
      <p:transition spd="slow" advTm="540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الثالثة</a:t>
            </a:r>
            <a:br>
              <a:rPr lang="ar-EG" sz="3200" b="1" dirty="0">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تابع: </a:t>
            </a:r>
            <a:r>
              <a:rPr lang="ar-EG" sz="2400" b="1" dirty="0">
                <a:solidFill>
                  <a:srgbClr val="00ADEE"/>
                </a:solidFill>
                <a:latin typeface="Alexandria" pitchFamily="2" charset="-78"/>
                <a:cs typeface="Alexandria" pitchFamily="2" charset="-78"/>
              </a:rPr>
              <a:t>تسويق المحتوى الرقمي (الجزء الثالث)</a:t>
            </a:r>
            <a:endParaRPr lang="en-US" sz="2700" b="1" dirty="0">
              <a:solidFill>
                <a:srgbClr val="00ADEE"/>
              </a:solidFill>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3734918440"/>
              </p:ext>
            </p:extLst>
          </p:nvPr>
        </p:nvGraphicFramePr>
        <p:xfrm>
          <a:off x="3657161" y="1852463"/>
          <a:ext cx="8403460" cy="4532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257507" y="2612809"/>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استكشاف المحتوى التسويقي الرقمي</a:t>
            </a:r>
            <a:endParaRPr lang="en-US" sz="28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1907628"/>
            <a:ext cx="6513786" cy="4445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indent="0" algn="just" rtl="1">
              <a:lnSpc>
                <a:spcPct val="150000"/>
              </a:lnSpc>
              <a:buNone/>
            </a:pPr>
            <a:r>
              <a:rPr lang="ar-EG" sz="1600" dirty="0">
                <a:solidFill>
                  <a:srgbClr val="203E5F"/>
                </a:solidFill>
                <a:latin typeface="Alexandria Medium" pitchFamily="2" charset="-78"/>
                <a:cs typeface="Alexandria Medium" pitchFamily="2" charset="-78"/>
              </a:rPr>
              <a:t>استكشاف المحتوى الرقمي هو عملية تحديد واستكشاف الموارد والمحتوى المتاح عبر الويب. يشير إلى البحث والتصفح لاكتشاف الصور والفيديوهات والمقالات والمدونات والمواقع والمنتديات والمواقع الاجتماعية وغيرها من الوسائط الرقمية.</a:t>
            </a:r>
          </a:p>
          <a:p>
            <a:pPr marL="0" indent="0" algn="just" rtl="1">
              <a:lnSpc>
                <a:spcPct val="150000"/>
              </a:lnSpc>
              <a:buNone/>
            </a:pPr>
            <a:r>
              <a:rPr lang="ar-EG" sz="1600" dirty="0">
                <a:solidFill>
                  <a:srgbClr val="203E5F"/>
                </a:solidFill>
                <a:latin typeface="Alexandria Medium" pitchFamily="2" charset="-78"/>
                <a:cs typeface="Alexandria Medium" pitchFamily="2" charset="-78"/>
              </a:rPr>
              <a:t>يعتمد استكشاف المحتوى الرقمي على استخدام محركات البحث والتصفح لتصفح وفهرسة الويب، وكذلك على استخدام الشبكات الاجتماعية والمنصات الرقمية الأخرى للاطلاع على المحتوى الذي يتم تبادله من قبل المستخدمين الآخرين. يتيح استكشاف المحتوى الرقمي للأفراد العثور على المعلومات والمصادر التي يبحثون عنها، ويساعدهم في استكشاف واكتشاف محتوى جديد ومثير للاهتمام</a:t>
            </a:r>
            <a:endParaRPr lang="en-US" dirty="0"/>
          </a:p>
        </p:txBody>
      </p:sp>
      <p:pic>
        <p:nvPicPr>
          <p:cNvPr id="8" name="Picture 7" descr="A person holding a tablet with icons flying out of it&#10;&#10;Description automatically generated">
            <a:extLst>
              <a:ext uri="{FF2B5EF4-FFF2-40B4-BE49-F238E27FC236}">
                <a16:creationId xmlns:a16="http://schemas.microsoft.com/office/drawing/2014/main" id="{40355F13-1909-8919-0623-2CE2B0D5BC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90" y="2585890"/>
            <a:ext cx="4187161" cy="2546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738350" y="221932"/>
            <a:ext cx="10515600" cy="1325563"/>
          </a:xfrm>
        </p:spPr>
        <p:txBody>
          <a:bodyPr>
            <a:normAutofit/>
          </a:bodyPr>
          <a:lstStyle/>
          <a:p>
            <a:pPr algn="ctr" rtl="1">
              <a:lnSpc>
                <a:spcPct val="150000"/>
              </a:lnSpc>
            </a:pPr>
            <a:r>
              <a:rPr lang="ar-EG" sz="2400" b="1" dirty="0">
                <a:latin typeface="Alexandria" pitchFamily="2" charset="-78"/>
                <a:cs typeface="Alexandria" pitchFamily="2" charset="-78"/>
              </a:rPr>
              <a:t>أدوات مهمة</a:t>
            </a:r>
            <a:r>
              <a:rPr lang="en-US" sz="2400" b="1" dirty="0">
                <a:latin typeface="Alexandria" pitchFamily="2" charset="-78"/>
                <a:cs typeface="Alexandria" pitchFamily="2" charset="-78"/>
              </a:rPr>
              <a:t> </a:t>
            </a:r>
            <a:r>
              <a:rPr lang="ar-EG" sz="2400" b="1" dirty="0">
                <a:latin typeface="Alexandria" pitchFamily="2" charset="-78"/>
                <a:cs typeface="Alexandria" pitchFamily="2" charset="-78"/>
              </a:rPr>
              <a:t>لاستكشاف المحتوى الرقمي</a:t>
            </a:r>
            <a:endParaRPr lang="en-US" sz="24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B52AF7A-96F5-1596-E27A-5501A3782AFE}"/>
              </a:ext>
            </a:extLst>
          </p:cNvPr>
          <p:cNvSpPr txBox="1"/>
          <p:nvPr/>
        </p:nvSpPr>
        <p:spPr>
          <a:xfrm>
            <a:off x="567559" y="1547495"/>
            <a:ext cx="11222420" cy="4851969"/>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2"/>
              </a:rPr>
              <a:t>https://www.google.com/</a:t>
            </a:r>
            <a:endParaRPr lang="en-US"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هو محرك بحث على الإنترنت تم تطويره وإطلاقه في عام 1997 من قبل لاري </a:t>
            </a:r>
            <a:r>
              <a:rPr lang="ar-EG" sz="1600" dirty="0" err="1">
                <a:latin typeface="Alexandria Medium" pitchFamily="2" charset="-78"/>
                <a:cs typeface="Alexandria Medium" pitchFamily="2" charset="-78"/>
              </a:rPr>
              <a:t>بيدج</a:t>
            </a:r>
            <a:r>
              <a:rPr lang="ar-EG" sz="1600" dirty="0">
                <a:latin typeface="Alexandria Medium" pitchFamily="2" charset="-78"/>
                <a:cs typeface="Alexandria Medium" pitchFamily="2" charset="-78"/>
              </a:rPr>
              <a:t> وسيرجي برين، طلاب دكتوراه في جامعة ستانفورد. منذ ذلك الحين، أصبح جوجل المحرك الأكثر استخدامًا وشهرةً على مستوى العالم، حيث يقدم خدمات البحث والاستكشاف عبر الإنترنت.</a:t>
            </a:r>
          </a:p>
          <a:p>
            <a:pPr marL="0" indent="0" algn="just" rtl="1">
              <a:lnSpc>
                <a:spcPct val="150000"/>
              </a:lnSpc>
              <a:buNone/>
            </a:pPr>
            <a:r>
              <a:rPr lang="ar-EG" sz="1600" dirty="0">
                <a:latin typeface="Alexandria Medium" pitchFamily="2" charset="-78"/>
                <a:cs typeface="Alexandria Medium" pitchFamily="2" charset="-78"/>
              </a:rPr>
              <a:t>يعتمد جوجل على تقنية تسمى "</a:t>
            </a:r>
            <a:r>
              <a:rPr lang="en-US" sz="1600" dirty="0">
                <a:latin typeface="Alexandria Medium" pitchFamily="2" charset="-78"/>
                <a:cs typeface="Alexandria Medium" pitchFamily="2" charset="-78"/>
              </a:rPr>
              <a:t>PageRank" </a:t>
            </a:r>
            <a:r>
              <a:rPr lang="ar-EG" sz="1600" dirty="0">
                <a:latin typeface="Alexandria Medium" pitchFamily="2" charset="-78"/>
                <a:cs typeface="Alexandria Medium" pitchFamily="2" charset="-78"/>
              </a:rPr>
              <a:t>لتحديد أهمية الصفحات وترتيبها في نتائج البحث. يستخدم جوجل أيضًا العديد من العوامل الأخرى في تصنيف الصفحات، مثل تكرار الكلمات الرئيسية وجودتها والعنوان، والوصف والعناوين الفرعية وغيرها.</a:t>
            </a:r>
          </a:p>
          <a:p>
            <a:pPr marL="0" indent="0" algn="just" rtl="1">
              <a:lnSpc>
                <a:spcPct val="150000"/>
              </a:lnSpc>
              <a:buNone/>
            </a:pPr>
            <a:r>
              <a:rPr lang="ar-EG" sz="1600" dirty="0">
                <a:latin typeface="Alexandria Medium" pitchFamily="2" charset="-78"/>
                <a:cs typeface="Alexandria Medium" pitchFamily="2" charset="-78"/>
              </a:rPr>
              <a:t>بالإضافة إلى خدمة البحث الأساسية، قدمت جوجل مجموعة واسعة من الخدمات والمنتجات الأخرى، مثل </a:t>
            </a:r>
            <a:r>
              <a:rPr lang="en-US" sz="1600" dirty="0">
                <a:latin typeface="Alexandria Medium" pitchFamily="2" charset="-78"/>
                <a:cs typeface="Alexandria Medium" pitchFamily="2" charset="-78"/>
              </a:rPr>
              <a:t>Gmail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Maps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YouTube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Drive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Docs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Calendar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Translate </a:t>
            </a:r>
            <a:r>
              <a:rPr lang="ar-EG" sz="1600" dirty="0">
                <a:latin typeface="Alexandria Medium" pitchFamily="2" charset="-78"/>
                <a:cs typeface="Alexandria Medium" pitchFamily="2" charset="-78"/>
              </a:rPr>
              <a:t>وغيرها. كما أطلقت جوجل أيضًا نظام تشغيل محمول يعرف بـ "أندرويد"، والذي أصبح أحد أنظمة التشغيل الأكثر استخدامًا في الهواتف الذكية.</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C8D6B19-9F85-38B1-921B-3F2DF77A5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9769" y="80043"/>
            <a:ext cx="2305141" cy="1076343"/>
          </a:xfrm>
          <a:prstGeom prst="rect">
            <a:avLst/>
          </a:prstGeom>
        </p:spPr>
      </p:pic>
      <p:pic>
        <p:nvPicPr>
          <p:cNvPr id="4" name="Graphic 21">
            <a:extLst>
              <a:ext uri="{FF2B5EF4-FFF2-40B4-BE49-F238E27FC236}">
                <a16:creationId xmlns:a16="http://schemas.microsoft.com/office/drawing/2014/main" id="{06B49E9F-29D2-ABA9-54CC-7EF63CD77C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124605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457201" y="2295677"/>
            <a:ext cx="10796750" cy="4113306"/>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3"/>
              </a:rPr>
              <a:t>https://www.bing.com/</a:t>
            </a:r>
            <a:endParaRPr lang="ar-EG"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Bing</a:t>
            </a:r>
            <a:r>
              <a:rPr lang="ar-EG" sz="1600" dirty="0">
                <a:latin typeface="Alexandria Medium" pitchFamily="2" charset="-78"/>
                <a:cs typeface="Alexandria Medium" pitchFamily="2" charset="-78"/>
              </a:rPr>
              <a:t> هو محرك بحث يتم تشغيله من قبل شركة مايكروسوفت. تم إطلاق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في عام 2009 كبديل لمحرك البحث السابق لشركة مايكروسوفت، وهو </a:t>
            </a:r>
            <a:r>
              <a:rPr lang="en-US" sz="1600" dirty="0">
                <a:latin typeface="Alexandria Medium" pitchFamily="2" charset="-78"/>
                <a:cs typeface="Alexandria Medium" pitchFamily="2" charset="-78"/>
              </a:rPr>
              <a:t>MSN Search. </a:t>
            </a:r>
            <a:r>
              <a:rPr lang="ar-EG" sz="1600" dirty="0">
                <a:latin typeface="Alexandria Medium" pitchFamily="2" charset="-78"/>
                <a:cs typeface="Alexandria Medium" pitchFamily="2" charset="-78"/>
              </a:rPr>
              <a:t>يهدف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إلى توفير نتائج بحث دقيقة وشاملة للمستخدمين عبر الإنترنت. يستخدم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مجموعة متنوعة من التقنيات والخوارزميات لتحسين نتائج البحث وتجربة المستخدم. يعتمد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على عوامل مثل محتوى الصفحة وترتيب الروابط وأهمية المواقع وعوامل الاستخدام لتصنيف الصفحات وعرضها في نتائج البحث.</a:t>
            </a:r>
          </a:p>
          <a:p>
            <a:pPr marL="0" indent="0" algn="just" rtl="1">
              <a:lnSpc>
                <a:spcPct val="150000"/>
              </a:lnSpc>
              <a:buNone/>
            </a:pPr>
            <a:r>
              <a:rPr lang="ar-EG" sz="1600" dirty="0">
                <a:latin typeface="Alexandria Medium" pitchFamily="2" charset="-78"/>
                <a:cs typeface="Alexandria Medium" pitchFamily="2" charset="-78"/>
              </a:rPr>
              <a:t>من بين الميزات المميزة لـ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هناك ميزة الصور اليومية، حيث يعرض صورة خلفية جديدة يوميًا على صفحة البحث الرئيسية. كما يقدم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خدمات إضافية مثل </a:t>
            </a:r>
            <a:r>
              <a:rPr lang="en-US" sz="1600" dirty="0">
                <a:latin typeface="Alexandria Medium" pitchFamily="2" charset="-78"/>
                <a:cs typeface="Alexandria Medium" pitchFamily="2" charset="-78"/>
              </a:rPr>
              <a:t>Bing Maps </a:t>
            </a:r>
            <a:r>
              <a:rPr lang="ar-EG" sz="1600" dirty="0">
                <a:latin typeface="Alexandria Medium" pitchFamily="2" charset="-78"/>
                <a:cs typeface="Alexandria Medium" pitchFamily="2" charset="-78"/>
              </a:rPr>
              <a:t>لتوفير خرائط وتوجيهات، و</a:t>
            </a:r>
            <a:r>
              <a:rPr lang="en-US" sz="1600" dirty="0">
                <a:latin typeface="Alexandria Medium" pitchFamily="2" charset="-78"/>
                <a:cs typeface="Alexandria Medium" pitchFamily="2" charset="-78"/>
              </a:rPr>
              <a:t>Bing News </a:t>
            </a:r>
            <a:r>
              <a:rPr lang="ar-EG" sz="1600" dirty="0">
                <a:latin typeface="Alexandria Medium" pitchFamily="2" charset="-78"/>
                <a:cs typeface="Alexandria Medium" pitchFamily="2" charset="-78"/>
              </a:rPr>
              <a:t>لعرض الأخبار الحالية، و</a:t>
            </a:r>
            <a:r>
              <a:rPr lang="en-US" sz="1600" dirty="0">
                <a:latin typeface="Alexandria Medium" pitchFamily="2" charset="-78"/>
                <a:cs typeface="Alexandria Medium" pitchFamily="2" charset="-78"/>
              </a:rPr>
              <a:t>Bing Videos </a:t>
            </a:r>
            <a:r>
              <a:rPr lang="ar-EG" sz="1600" dirty="0">
                <a:latin typeface="Alexandria Medium" pitchFamily="2" charset="-78"/>
                <a:cs typeface="Alexandria Medium" pitchFamily="2" charset="-78"/>
              </a:rPr>
              <a:t>للبحث عن مقاطع الفيديو، و</a:t>
            </a:r>
            <a:r>
              <a:rPr lang="en-US" sz="1600" dirty="0">
                <a:latin typeface="Alexandria Medium" pitchFamily="2" charset="-78"/>
                <a:cs typeface="Alexandria Medium" pitchFamily="2" charset="-78"/>
              </a:rPr>
              <a:t>Bing Shopping </a:t>
            </a:r>
            <a:r>
              <a:rPr lang="ar-EG" sz="1600" dirty="0">
                <a:latin typeface="Alexandria Medium" pitchFamily="2" charset="-78"/>
                <a:cs typeface="Alexandria Medium" pitchFamily="2" charset="-78"/>
              </a:rPr>
              <a:t>للتسوق عبر الإنترنت.</a:t>
            </a: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84225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504497" y="1996127"/>
            <a:ext cx="10749453" cy="4482637"/>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endParaRPr lang="en-US"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hlinkClick r:id="rId3"/>
              </a:rPr>
              <a:t>https://www.yahoo.com/</a:t>
            </a:r>
            <a:endParaRPr lang="en-US"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هو محرك بحث يتم تشغيله من قبل شركة ياهو!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تأسست شركة ياهو! في عام 1994 كشركة بوابة إنترنت شاملة تقدم خدمات مثل البريد الإلكتروني والأخبار والترفيه والتجارة الإلكترونية، وتطورت لتصبح واحدة من الشركات الرائدة في صناعة الإنترنت في السنوات التالية.</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يشتهر محرك بحث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بتوفير نتائج البحث والمعلومات على الإنترنت. يعتمد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على تقنيات البحث والتصنيف لعرض الصفحات وفقًا لأهميتها وملاءمتها لمعايير البحث المحددة. بالإضافة إلى ذلك، يقدم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مجموعة متنوعة من الخدمات الأخرى مثل البريد الإلكتروني </a:t>
            </a:r>
            <a:r>
              <a:rPr lang="en-US" sz="1600" dirty="0">
                <a:latin typeface="Alexandria Medium" pitchFamily="2" charset="-78"/>
                <a:cs typeface="Alexandria Medium" pitchFamily="2" charset="-78"/>
              </a:rPr>
              <a:t>Yahoo Mail)، </a:t>
            </a:r>
            <a:r>
              <a:rPr lang="ar-EG" sz="1600" dirty="0">
                <a:latin typeface="Alexandria Medium" pitchFamily="2" charset="-78"/>
                <a:cs typeface="Alexandria Medium" pitchFamily="2" charset="-78"/>
              </a:rPr>
              <a:t>وخدمة الأخبار (</a:t>
            </a:r>
            <a:r>
              <a:rPr lang="en-US" sz="1600" dirty="0">
                <a:latin typeface="Alexandria Medium" pitchFamily="2" charset="-78"/>
                <a:cs typeface="Alexandria Medium" pitchFamily="2" charset="-78"/>
              </a:rPr>
              <a:t>Yahoo News، </a:t>
            </a:r>
            <a:r>
              <a:rPr lang="ar-EG" sz="1600" dirty="0">
                <a:latin typeface="Alexandria Medium" pitchFamily="2" charset="-78"/>
                <a:cs typeface="Alexandria Medium" pitchFamily="2" charset="-78"/>
              </a:rPr>
              <a:t>وخدمة الطقس </a:t>
            </a:r>
            <a:r>
              <a:rPr lang="en-US" sz="1600" dirty="0">
                <a:latin typeface="Alexandria Medium" pitchFamily="2" charset="-78"/>
                <a:cs typeface="Alexandria Medium" pitchFamily="2" charset="-78"/>
              </a:rPr>
              <a:t>Yahoo Weather)، </a:t>
            </a:r>
            <a:r>
              <a:rPr lang="ar-EG" sz="1600" dirty="0">
                <a:latin typeface="Alexandria Medium" pitchFamily="2" charset="-78"/>
                <a:cs typeface="Alexandria Medium" pitchFamily="2" charset="-78"/>
              </a:rPr>
              <a:t>وخدمة الأسهم والمالية </a:t>
            </a:r>
            <a:r>
              <a:rPr lang="en-US" sz="1600" dirty="0">
                <a:latin typeface="Alexandria Medium" pitchFamily="2" charset="-78"/>
                <a:cs typeface="Alexandria Medium" pitchFamily="2" charset="-78"/>
              </a:rPr>
              <a:t>Yahoo Finance)، </a:t>
            </a:r>
            <a:r>
              <a:rPr lang="ar-EG" sz="1600" dirty="0">
                <a:latin typeface="Alexandria Medium" pitchFamily="2" charset="-78"/>
                <a:cs typeface="Alexandria Medium" pitchFamily="2" charset="-78"/>
              </a:rPr>
              <a:t>وغيرها.</a:t>
            </a: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169654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41803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493988" y="1492859"/>
            <a:ext cx="10859812" cy="5590633"/>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3"/>
              </a:rPr>
              <a:t>https://yandex.com/</a:t>
            </a: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هو محرك بحث روسي يعتبر واحدًا من أكبر محركات البحث في روسيا والدول المجاورة. تأسست شركة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في عام 1997 وتعتبر اليوم شركة تكنولوجيا رائدة تقدم مجموعة واسعة من الخدمات عبر الإنترنت.</a:t>
            </a:r>
          </a:p>
          <a:p>
            <a:pPr marL="0" indent="0" algn="just" rtl="1">
              <a:lnSpc>
                <a:spcPct val="150000"/>
              </a:lnSpc>
              <a:buNone/>
            </a:pPr>
            <a:r>
              <a:rPr lang="ar-EG" sz="1600" dirty="0">
                <a:latin typeface="Alexandria Medium" pitchFamily="2" charset="-78"/>
                <a:cs typeface="Alexandria Medium" pitchFamily="2" charset="-78"/>
              </a:rPr>
              <a:t>يتميز محرك بحث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بتقديم نتائج بحث محسّنة للمستخدمين الروس والناطقين باللغة الروسية. يعتمد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على خوارزميات متقدمة لتحليل المحتوى وترتيب الصفحات وفهرسة الويب. كما يقدم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مجموعة متنوعة من الميزات والخدمات بما في ذلك الصور والفيديو والأخبار والخرائط وخدمات البريد الإلكتروني والترجمة.</a:t>
            </a:r>
          </a:p>
          <a:p>
            <a:pPr marL="0" indent="0" algn="just" rtl="1">
              <a:lnSpc>
                <a:spcPct val="150000"/>
              </a:lnSpc>
              <a:buNone/>
            </a:pPr>
            <a:r>
              <a:rPr lang="ar-EG" sz="1600" dirty="0">
                <a:latin typeface="Alexandria Medium" pitchFamily="2" charset="-78"/>
                <a:cs typeface="Alexandria Medium" pitchFamily="2" charset="-78"/>
              </a:rPr>
              <a:t>تشمل الميزات الأخرى لمحرك بحث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نظام تصنيف الصفحات </a:t>
            </a:r>
            <a:r>
              <a:rPr lang="en-US" sz="1600" dirty="0">
                <a:latin typeface="Alexandria Medium" pitchFamily="2" charset="-78"/>
                <a:cs typeface="Alexandria Medium" pitchFamily="2" charset="-78"/>
              </a:rPr>
              <a:t>Yandex Rank </a:t>
            </a:r>
            <a:r>
              <a:rPr lang="ar-EG" sz="1600" dirty="0">
                <a:latin typeface="Alexandria Medium" pitchFamily="2" charset="-78"/>
                <a:cs typeface="Alexandria Medium" pitchFamily="2" charset="-78"/>
              </a:rPr>
              <a:t>الذي يعمل على تحديد أهمية الصفحات وترتيبها في نتائج البحث. يعتمد نظام التصنيف على عوامل مثل عدد الروابط الواردة إلى الصفحة وجودة المحتوى وتفاعل المستخدمين مع الصفحة.</a:t>
            </a:r>
          </a:p>
          <a:p>
            <a:pPr marL="0" indent="0" algn="just" rtl="1">
              <a:lnSpc>
                <a:spcPct val="150000"/>
              </a:lnSpc>
              <a:buNone/>
            </a:pPr>
            <a:r>
              <a:rPr lang="ar-EG" sz="1600" dirty="0">
                <a:latin typeface="Alexandria Medium" pitchFamily="2" charset="-78"/>
                <a:cs typeface="Alexandria Medium" pitchFamily="2" charset="-78"/>
              </a:rPr>
              <a:t>بالإضافة إلى ذلك، توفر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خدمات أخرى مثل خدمة الدفع الإلكتروني </a:t>
            </a:r>
            <a:r>
              <a:rPr lang="en-US" sz="1600" dirty="0" err="1">
                <a:latin typeface="Alexandria Medium" pitchFamily="2" charset="-78"/>
                <a:cs typeface="Alexandria Medium" pitchFamily="2" charset="-78"/>
              </a:rPr>
              <a:t>Yandex.Money</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وخدمة السفر </a:t>
            </a:r>
            <a:r>
              <a:rPr lang="en-US" sz="1600" dirty="0" err="1">
                <a:latin typeface="Alexandria Medium" pitchFamily="2" charset="-78"/>
                <a:cs typeface="Alexandria Medium" pitchFamily="2" charset="-78"/>
              </a:rPr>
              <a:t>Yandex.Travel</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وخدمات النقل </a:t>
            </a:r>
            <a:r>
              <a:rPr lang="en-US" sz="1600" dirty="0" err="1">
                <a:latin typeface="Alexandria Medium" pitchFamily="2" charset="-78"/>
                <a:cs typeface="Alexandria Medium" pitchFamily="2" charset="-78"/>
              </a:rPr>
              <a:t>Yandex.Taxi</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كما لديها تطبيقات للهواتف المحمولة والأجهزة اللوحية لتوفير تجربة بحث محسّنة على الأجهزة المحمولة.</a:t>
            </a: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16470415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488731" y="1647487"/>
            <a:ext cx="10865069" cy="4113306"/>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3"/>
              </a:rPr>
              <a:t>https://www.baidu.com/</a:t>
            </a:r>
            <a:endParaRPr lang="en-US"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 </a:t>
            </a:r>
            <a:r>
              <a:rPr lang="ar-EG" sz="1600" dirty="0" err="1">
                <a:latin typeface="Alexandria Medium" pitchFamily="2" charset="-78"/>
                <a:cs typeface="Alexandria Medium" pitchFamily="2" charset="-78"/>
              </a:rPr>
              <a:t>بايدو</a:t>
            </a:r>
            <a:r>
              <a:rPr lang="ar-EG" sz="1600" dirty="0">
                <a:latin typeface="Alexandria Medium" pitchFamily="2" charset="-78"/>
                <a:cs typeface="Alexandria Medium" pitchFamily="2" charset="-78"/>
              </a:rPr>
              <a:t> هو محرك بحث صيني وهو يعتبر بمثابة "جوجل الصين"، حيث يحتل المرتبة الأولى في سوق البحث الصيني. تأسست </a:t>
            </a:r>
            <a:r>
              <a:rPr lang="ar-EG" sz="1600" dirty="0" err="1">
                <a:latin typeface="Alexandria Medium" pitchFamily="2" charset="-78"/>
                <a:cs typeface="Alexandria Medium" pitchFamily="2" charset="-78"/>
              </a:rPr>
              <a:t>بايدو</a:t>
            </a:r>
            <a:r>
              <a:rPr lang="ar-EG" sz="1600" dirty="0">
                <a:latin typeface="Alexandria Medium" pitchFamily="2" charset="-78"/>
                <a:cs typeface="Alexandria Medium" pitchFamily="2" charset="-78"/>
              </a:rPr>
              <a:t> في عام 2000 بواسطة روبن ليانج، وهي شركة تكنولوجية صينية مقرها في بكين.</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يعمل </a:t>
            </a:r>
            <a:r>
              <a:rPr lang="ar-EG" sz="1600" dirty="0" err="1">
                <a:latin typeface="Alexandria Medium" pitchFamily="2" charset="-78"/>
                <a:cs typeface="Alexandria Medium" pitchFamily="2" charset="-78"/>
              </a:rPr>
              <a:t>بايدو</a:t>
            </a:r>
            <a:r>
              <a:rPr lang="ar-EG" sz="1600" dirty="0">
                <a:latin typeface="Alexandria Medium" pitchFamily="2" charset="-78"/>
                <a:cs typeface="Alexandria Medium" pitchFamily="2" charset="-78"/>
              </a:rPr>
              <a:t> بشكل مشابه لمحركات البحث الأخرى، حيث يقدم نتائج بحث دقيقة وشاملة للمستخدمين عبر الويب ويتيح الوصول إلى مجموعة متنوعة من المحتوى الرقمي بما في ذلك الصور والفيديوهات والمقالات والمواقع والمنتديات والمدونات والتطبيقات وجميع الأخبار والمعلومات العامة، والمواقع الأخرى والخرائط، والتسوق عبر الإنترنت، والترجمة، والبحث عن المحتوى الترفيهي مثل الأفلام والموسيقى والألعاب.</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154816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B01F5-E7A2-AE38-56D5-8C484E37247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A68BB02F-74FB-5C00-4B73-A5670C389F7F}"/>
              </a:ext>
            </a:extLst>
          </p:cNvPr>
          <p:cNvSpPr>
            <a:spLocks noGrp="1"/>
          </p:cNvSpPr>
          <p:nvPr>
            <p:ph idx="1"/>
          </p:nvPr>
        </p:nvSpPr>
        <p:spPr/>
        <p:txBody>
          <a:bodyPr>
            <a:normAutofit/>
          </a:bodyPr>
          <a:lstStyle/>
          <a:p>
            <a:pPr algn="r" rtl="1"/>
            <a:r>
              <a:rPr lang="en-US" sz="1800" dirty="0">
                <a:hlinkClick r:id="rId2"/>
              </a:rPr>
              <a:t>https://ar.quora.com/</a:t>
            </a:r>
            <a:endParaRPr lang="en-US" sz="1800" dirty="0"/>
          </a:p>
          <a:p>
            <a:pPr algn="just" rtl="1">
              <a:lnSpc>
                <a:spcPct val="150000"/>
              </a:lnSpc>
            </a:pPr>
            <a:r>
              <a:rPr lang="ar-EG" sz="1600" dirty="0">
                <a:latin typeface="Alexandria Medium" pitchFamily="2" charset="-78"/>
                <a:cs typeface="Alexandria Medium" pitchFamily="2" charset="-78"/>
              </a:rPr>
              <a:t>هو موقع إلكتروني للسؤال والإجابة، حيث تُطرح الأسئلة ويُجاب عليها، ويتم تعديلها وتنظيمها بواسطة مستخدمي الموقع. تحتوي على العديد من اللغات ومنها (العربية والعبرية والإنجليزية الخ..) يقع مقر شركة كْوَرا الناشرة للموقع في ماونتن فيو بكاليفورنيا.، أُسست الشركة في يونيو عام 2009، وأُتيح الموقع الإلكتروني للاستخدام في 21 يونيو 2010.</a:t>
            </a:r>
          </a:p>
          <a:p>
            <a:pPr algn="just" rtl="1">
              <a:lnSpc>
                <a:spcPct val="150000"/>
              </a:lnSpc>
            </a:pPr>
            <a:r>
              <a:rPr lang="ar-EG" sz="1600" dirty="0">
                <a:latin typeface="Alexandria Medium" pitchFamily="2" charset="-78"/>
                <a:cs typeface="Alexandria Medium" pitchFamily="2" charset="-78"/>
              </a:rPr>
              <a:t>يهدف موقع كْوَرا إلى مشاركة كل المعرفة المتاحة في العالم عن طريق مساهمة الناس في هذه القاعدة المعرفية، وتمكين الجميع من الوصول إليها مهما كانت الاسئلة .</a:t>
            </a:r>
          </a:p>
          <a:p>
            <a:pPr marL="0" indent="0" algn="just" rtl="1">
              <a:lnSpc>
                <a:spcPct val="150000"/>
              </a:lnSpc>
              <a:buNone/>
            </a:pPr>
            <a:endParaRPr lang="ar-EG" sz="2100" dirty="0">
              <a:latin typeface="Alexandria Medium" pitchFamily="2" charset="-78"/>
              <a:cs typeface="Alexandria Medium" pitchFamily="2" charset="-78"/>
            </a:endParaRPr>
          </a:p>
          <a:p>
            <a:pPr marL="0" indent="0">
              <a:buNone/>
            </a:pPr>
            <a:endParaRPr lang="en-US" dirty="0"/>
          </a:p>
        </p:txBody>
      </p:sp>
      <p:pic>
        <p:nvPicPr>
          <p:cNvPr id="4" name="Graphic 21">
            <a:extLst>
              <a:ext uri="{FF2B5EF4-FFF2-40B4-BE49-F238E27FC236}">
                <a16:creationId xmlns:a16="http://schemas.microsoft.com/office/drawing/2014/main" id="{9292C6DB-611C-26C3-1AF1-89579F3892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27059"/>
            <a:ext cx="2305141" cy="1076343"/>
          </a:xfrm>
          <a:prstGeom prst="rect">
            <a:avLst/>
          </a:prstGeom>
        </p:spPr>
      </p:pic>
    </p:spTree>
    <p:extLst>
      <p:ext uri="{BB962C8B-B14F-4D97-AF65-F5344CB8AC3E}">
        <p14:creationId xmlns:p14="http://schemas.microsoft.com/office/powerpoint/2010/main" val="2725510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42D06-8134-8094-6968-623E49CAB973}"/>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5BDFB17F-1EF1-156B-8423-27CB9A715422}"/>
              </a:ext>
            </a:extLst>
          </p:cNvPr>
          <p:cNvSpPr>
            <a:spLocks noGrp="1"/>
          </p:cNvSpPr>
          <p:nvPr>
            <p:ph idx="1"/>
          </p:nvPr>
        </p:nvSpPr>
        <p:spPr/>
        <p:txBody>
          <a:bodyPr>
            <a:normAutofit/>
          </a:bodyPr>
          <a:lstStyle/>
          <a:p>
            <a:pPr algn="r" rtl="1"/>
            <a:r>
              <a:rPr lang="en-US" sz="1800" b="1" dirty="0">
                <a:hlinkClick r:id="rId2"/>
              </a:rPr>
              <a:t>https://www.reddit.com/</a:t>
            </a:r>
            <a:endParaRPr lang="ar-EG" sz="18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يعتبر من مواقع مشاركة الروابط الأكثر شيوعا ومناقشتها، يستطيع الأعضاء المسجلون في الموقع إضافة الكثير من أنواع المحتوى إلى الموقع مثل الروابط والمنشورات النصية والصور، والتي يتم التصويت عليها بعد ذلك. يتم تنظيم المشاركات حسب الموضوع في لوحات يتم إنشاؤها بواسطة المستخدم تسمى "</a:t>
            </a:r>
            <a:r>
              <a:rPr lang="en-US" sz="1600" dirty="0">
                <a:latin typeface="Alexandria Medium" pitchFamily="2" charset="-78"/>
                <a:cs typeface="Alexandria Medium" pitchFamily="2" charset="-78"/>
              </a:rPr>
              <a:t>subreddits"، </a:t>
            </a:r>
            <a:r>
              <a:rPr lang="ar-EG" sz="1600" dirty="0">
                <a:latin typeface="Alexandria Medium" pitchFamily="2" charset="-78"/>
                <a:cs typeface="Alexandria Medium" pitchFamily="2" charset="-78"/>
              </a:rPr>
              <a:t>والتي تغطي مجموعة متنوعة من الموضوعات مثل الأخبار والسياسة والعلوم والأفلام وألعاب الفيديو والموسيقى والكتب والرياضة واللياقة والطبخ والحيوانات الأليفة ومشاركة الصور. </a:t>
            </a:r>
          </a:p>
          <a:p>
            <a:pPr marL="0" indent="0" algn="just" rtl="1">
              <a:lnSpc>
                <a:spcPct val="150000"/>
              </a:lnSpc>
              <a:buNone/>
            </a:pPr>
            <a:r>
              <a:rPr lang="ar-EG" sz="1600" dirty="0">
                <a:latin typeface="Alexandria Medium" pitchFamily="2" charset="-78"/>
                <a:cs typeface="Alexandria Medium" pitchFamily="2" charset="-78"/>
              </a:rPr>
              <a:t>تظهر المشاركات التي تحتوي على المزيد من الأصوات الأعلى في الجزء العلوي من </a:t>
            </a:r>
            <a:r>
              <a:rPr lang="en-US" sz="1600" dirty="0">
                <a:latin typeface="Alexandria Medium" pitchFamily="2" charset="-78"/>
                <a:cs typeface="Alexandria Medium" pitchFamily="2" charset="-78"/>
              </a:rPr>
              <a:t>subreddit </a:t>
            </a:r>
            <a:r>
              <a:rPr lang="ar-EG" sz="1600" dirty="0">
                <a:latin typeface="Alexandria Medium" pitchFamily="2" charset="-78"/>
                <a:cs typeface="Alexandria Medium" pitchFamily="2" charset="-78"/>
              </a:rPr>
              <a:t> الخاص بالمستخدمين.</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4137540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BC25-5D95-0321-58FD-4BAAB9D92D8B}"/>
              </a:ext>
            </a:extLst>
          </p:cNvPr>
          <p:cNvSpPr>
            <a:spLocks noGrp="1"/>
          </p:cNvSpPr>
          <p:nvPr>
            <p:ph type="title"/>
          </p:nvPr>
        </p:nvSpPr>
        <p:spPr>
          <a:xfrm>
            <a:off x="838200" y="667254"/>
            <a:ext cx="10515600" cy="1076343"/>
          </a:xfrm>
        </p:spPr>
        <p:txBody>
          <a:bodyPr>
            <a:normAutofit/>
          </a:bodyPr>
          <a:lstStyle/>
          <a:p>
            <a:pPr algn="ctr" rtl="1">
              <a:lnSpc>
                <a:spcPct val="150000"/>
              </a:lnSpc>
            </a:pPr>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DA28149-1DF0-F223-96C4-E2A5D8BEAFC5}"/>
              </a:ext>
            </a:extLst>
          </p:cNvPr>
          <p:cNvSpPr>
            <a:spLocks noGrp="1"/>
          </p:cNvSpPr>
          <p:nvPr>
            <p:ph idx="1"/>
          </p:nvPr>
        </p:nvSpPr>
        <p:spPr>
          <a:xfrm>
            <a:off x="472966" y="2077818"/>
            <a:ext cx="11493061"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مؤشرات جوجل </a:t>
            </a:r>
          </a:p>
          <a:p>
            <a:pPr marL="0" indent="0" algn="just" rtl="1">
              <a:lnSpc>
                <a:spcPct val="150000"/>
              </a:lnSpc>
              <a:buNone/>
            </a:pPr>
            <a:r>
              <a:rPr lang="en-US" sz="1600" dirty="0">
                <a:latin typeface="Alexandria Medium" pitchFamily="2" charset="-78"/>
                <a:cs typeface="Alexandria Medium" pitchFamily="2" charset="-78"/>
                <a:hlinkClick r:id="rId2"/>
              </a:rPr>
              <a:t>https://trends.google.com/trends/</a:t>
            </a: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خدمة عامة على الويب مقدمة من شركة جوجل تستند ببحث جوجل لإظهار إحصائيات مصطلحات البحث معينة وارتباطها بكميات استخدامها نحو شتى مناطق العالم في لغات مختلفة. شعبية البحث توزع ترتيبيا على حسب الدولة، المدينة، واللغة.</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F197AB2B-876F-7BE6-4F6B-8D0D2FD1FF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spTree>
    <p:extLst>
      <p:ext uri="{BB962C8B-B14F-4D97-AF65-F5344CB8AC3E}">
        <p14:creationId xmlns:p14="http://schemas.microsoft.com/office/powerpoint/2010/main" val="2340302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59F0F-FFC1-E468-F81B-C270061AAB7A}"/>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56152CD7-B84B-39E6-782D-290940F6193B}"/>
              </a:ext>
            </a:extLst>
          </p:cNvPr>
          <p:cNvSpPr>
            <a:spLocks noGrp="1"/>
          </p:cNvSpPr>
          <p:nvPr>
            <p:ph idx="1"/>
          </p:nvPr>
        </p:nvSpPr>
        <p:spPr/>
        <p:txBody>
          <a:bodyPr>
            <a:normAutofit/>
          </a:bodyPr>
          <a:lstStyle/>
          <a:p>
            <a:pPr algn="r" rtl="1"/>
            <a:r>
              <a:rPr lang="ar-EG" sz="1800" b="1" dirty="0">
                <a:latin typeface="Alexandria Medium" pitchFamily="2" charset="-78"/>
                <a:cs typeface="Alexandria Medium" pitchFamily="2" charset="-78"/>
              </a:rPr>
              <a:t>تنبيهات جوجل</a:t>
            </a:r>
            <a:endParaRPr lang="en-US" sz="1800" b="1" dirty="0">
              <a:latin typeface="Alexandria Medium" pitchFamily="2" charset="-78"/>
              <a:cs typeface="Alexandria Medium" pitchFamily="2" charset="-78"/>
            </a:endParaRPr>
          </a:p>
          <a:p>
            <a:pPr marL="0" indent="0" algn="r" rtl="1">
              <a:buNone/>
            </a:pPr>
            <a:r>
              <a:rPr lang="en-US" sz="1800" dirty="0">
                <a:hlinkClick r:id="rId2"/>
              </a:rPr>
              <a:t>https://www.google.com/alerts</a:t>
            </a:r>
            <a:endParaRPr lang="en-US" sz="1800" dirty="0"/>
          </a:p>
          <a:p>
            <a:pPr marL="0" indent="0" algn="just" rtl="1">
              <a:lnSpc>
                <a:spcPct val="150000"/>
              </a:lnSpc>
              <a:buNone/>
            </a:pPr>
            <a:r>
              <a:rPr lang="ar-EG" sz="1800" dirty="0">
                <a:latin typeface="Alexandria Medium" pitchFamily="2" charset="-78"/>
                <a:cs typeface="Alexandria Medium" pitchFamily="2" charset="-78"/>
              </a:rPr>
              <a:t>تنبيهات جوجل (بالإنجليزية: </a:t>
            </a:r>
            <a:r>
              <a:rPr lang="en-US" sz="1800" dirty="0">
                <a:latin typeface="Alexandria Medium" pitchFamily="2" charset="-78"/>
                <a:cs typeface="Alexandria Medium" pitchFamily="2" charset="-78"/>
              </a:rPr>
              <a:t>Google Alerts)‏ </a:t>
            </a:r>
            <a:r>
              <a:rPr lang="ar-EG" sz="1800" dirty="0">
                <a:latin typeface="Alexandria Medium" pitchFamily="2" charset="-78"/>
                <a:cs typeface="Alexandria Medium" pitchFamily="2" charset="-78"/>
              </a:rPr>
              <a:t>هي خدمة مجانية تقدمها شركة غوغل تقوم بإشعار المستخدم بالأحداث وتنبيهه بالوقائع والتغيّرات. تعمل الخدمة عبر إرسال رسائل إلكترونية للمستخدم عندما تعثر على نتائج بحث جديدة ومتعلقة مثل الصفحات الإلكترونية، مقالات الصحف، التدوينات أو البحوث العلمية.</a:t>
            </a: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FC08952-E38A-EC40-0BC5-340D92BBFB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spTree>
    <p:extLst>
      <p:ext uri="{BB962C8B-B14F-4D97-AF65-F5344CB8AC3E}">
        <p14:creationId xmlns:p14="http://schemas.microsoft.com/office/powerpoint/2010/main" val="1084055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CE05D-8E88-BF4C-BF0B-0014E66DD76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3D98452B-EA31-E1F7-25A2-47655D11EBE4}"/>
              </a:ext>
            </a:extLst>
          </p:cNvPr>
          <p:cNvSpPr>
            <a:spLocks noGrp="1"/>
          </p:cNvSpPr>
          <p:nvPr>
            <p:ph idx="1"/>
          </p:nvPr>
        </p:nvSpPr>
        <p:spPr/>
        <p:txBody>
          <a:bodyPr/>
          <a:lstStyle/>
          <a:p>
            <a:pPr algn="r" rtl="1"/>
            <a:r>
              <a:rPr lang="en-US" dirty="0">
                <a:hlinkClick r:id="rId2"/>
              </a:rPr>
              <a:t>https://analytics.moz.com/pro</a:t>
            </a:r>
            <a:endParaRPr lang="ar-EG" dirty="0"/>
          </a:p>
          <a:p>
            <a:pPr algn="r" rtl="1"/>
            <a:endParaRPr lang="en-US" dirty="0"/>
          </a:p>
        </p:txBody>
      </p:sp>
      <p:pic>
        <p:nvPicPr>
          <p:cNvPr id="5" name="Picture 4">
            <a:extLst>
              <a:ext uri="{FF2B5EF4-FFF2-40B4-BE49-F238E27FC236}">
                <a16:creationId xmlns:a16="http://schemas.microsoft.com/office/drawing/2014/main" id="{EDFB1CC9-6BCB-AFA8-477F-38413E9F04DB}"/>
              </a:ext>
            </a:extLst>
          </p:cNvPr>
          <p:cNvPicPr>
            <a:picLocks noChangeAspect="1"/>
          </p:cNvPicPr>
          <p:nvPr/>
        </p:nvPicPr>
        <p:blipFill>
          <a:blip r:embed="rId3"/>
          <a:stretch>
            <a:fillRect/>
          </a:stretch>
        </p:blipFill>
        <p:spPr>
          <a:xfrm>
            <a:off x="1166649" y="2415909"/>
            <a:ext cx="9585434" cy="4230443"/>
          </a:xfrm>
          <a:prstGeom prst="rect">
            <a:avLst/>
          </a:prstGeom>
        </p:spPr>
      </p:pic>
      <p:pic>
        <p:nvPicPr>
          <p:cNvPr id="4" name="Graphic 21">
            <a:extLst>
              <a:ext uri="{FF2B5EF4-FFF2-40B4-BE49-F238E27FC236}">
                <a16:creationId xmlns:a16="http://schemas.microsoft.com/office/drawing/2014/main" id="{9D7F7136-E9CA-89E3-1EF6-2DD66F583A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3468867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E5ED2-984A-E757-133F-1A457459C63B}"/>
              </a:ext>
            </a:extLst>
          </p:cNvPr>
          <p:cNvSpPr>
            <a:spLocks noGrp="1"/>
          </p:cNvSpPr>
          <p:nvPr>
            <p:ph type="title"/>
          </p:nvPr>
        </p:nvSpPr>
        <p:spPr/>
        <p:txBody>
          <a:bodyPr>
            <a:noAutofit/>
          </a:bodyPr>
          <a:lstStyle/>
          <a:p>
            <a:pPr algn="ctr" rtl="1">
              <a:lnSpc>
                <a:spcPct val="150000"/>
              </a:lnSpc>
            </a:pPr>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DF1A0BF6-23EB-9DD9-50F9-890F1B1B2689}"/>
              </a:ext>
            </a:extLst>
          </p:cNvPr>
          <p:cNvSpPr>
            <a:spLocks noGrp="1"/>
          </p:cNvSpPr>
          <p:nvPr>
            <p:ph idx="1"/>
          </p:nvPr>
        </p:nvSpPr>
        <p:spPr>
          <a:xfrm>
            <a:off x="316136" y="1761633"/>
            <a:ext cx="10515600" cy="4351338"/>
          </a:xfrm>
        </p:spPr>
        <p:txBody>
          <a:bodyPr/>
          <a:lstStyle/>
          <a:p>
            <a:r>
              <a:rPr lang="en-US" sz="2000" dirty="0">
                <a:latin typeface="Alexandria Medium" pitchFamily="2" charset="-78"/>
                <a:cs typeface="Alexandria Medium" pitchFamily="2" charset="-78"/>
                <a:hlinkClick r:id="rId2"/>
              </a:rPr>
              <a:t>https://www.semrush.com/projects/</a:t>
            </a:r>
            <a:endParaRPr lang="ar-EG" sz="2000" dirty="0">
              <a:latin typeface="Alexandria Medium" pitchFamily="2" charset="-78"/>
              <a:cs typeface="Alexandria Medium" pitchFamily="2" charset="-78"/>
            </a:endParaRPr>
          </a:p>
          <a:p>
            <a:endParaRPr lang="en-US" dirty="0"/>
          </a:p>
        </p:txBody>
      </p:sp>
      <p:pic>
        <p:nvPicPr>
          <p:cNvPr id="5" name="Picture 4">
            <a:extLst>
              <a:ext uri="{FF2B5EF4-FFF2-40B4-BE49-F238E27FC236}">
                <a16:creationId xmlns:a16="http://schemas.microsoft.com/office/drawing/2014/main" id="{5B8C943D-B3CC-0FA5-E1C1-44147EB2E6C0}"/>
              </a:ext>
            </a:extLst>
          </p:cNvPr>
          <p:cNvPicPr>
            <a:picLocks noChangeAspect="1"/>
          </p:cNvPicPr>
          <p:nvPr/>
        </p:nvPicPr>
        <p:blipFill>
          <a:blip r:embed="rId3"/>
          <a:stretch>
            <a:fillRect/>
          </a:stretch>
        </p:blipFill>
        <p:spPr>
          <a:xfrm>
            <a:off x="1360264" y="2376307"/>
            <a:ext cx="9532470" cy="40377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19E77D0C-F7F5-4B31-6E93-812ACDE942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1187181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FCC2-B59C-B152-F344-46E02B9BA93E}"/>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استكشاف المحتوى الرقمي من خلال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الاستماع الاجتماعي والمراقبة الاجتماعية</a:t>
            </a:r>
            <a:endParaRPr lang="en-US" sz="2800" dirty="0"/>
          </a:p>
        </p:txBody>
      </p:sp>
      <p:sp>
        <p:nvSpPr>
          <p:cNvPr id="3" name="Content Placeholder 2">
            <a:extLst>
              <a:ext uri="{FF2B5EF4-FFF2-40B4-BE49-F238E27FC236}">
                <a16:creationId xmlns:a16="http://schemas.microsoft.com/office/drawing/2014/main" id="{DADEF299-AC06-D49D-82EE-D56B584976E0}"/>
              </a:ext>
            </a:extLst>
          </p:cNvPr>
          <p:cNvSpPr>
            <a:spLocks noGrp="1"/>
          </p:cNvSpPr>
          <p:nvPr>
            <p:ph idx="1"/>
          </p:nvPr>
        </p:nvSpPr>
        <p:spPr>
          <a:xfrm>
            <a:off x="581973" y="2055813"/>
            <a:ext cx="11028053" cy="4802187"/>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الاستماع الاجتماعي (</a:t>
            </a:r>
            <a:r>
              <a:rPr lang="en-US" sz="1600" dirty="0">
                <a:latin typeface="Alexandria Medium" pitchFamily="2" charset="-78"/>
                <a:cs typeface="Alexandria Medium" pitchFamily="2" charset="-78"/>
              </a:rPr>
              <a:t>Social Listening </a:t>
            </a:r>
            <a:r>
              <a:rPr lang="ar-EG" sz="1600" dirty="0">
                <a:latin typeface="Alexandria Medium" pitchFamily="2" charset="-78"/>
                <a:cs typeface="Alexandria Medium" pitchFamily="2" charset="-78"/>
              </a:rPr>
              <a:t>يشير إلى عملية مراقبة ومتابعة المحتوى والمحادثات التي تجري على وسائل التواصل الاجتماعي والمنصات الرقمية الأخرى. وهو يهدف إلى فهم واستيعاب آراء ومشاعر الأفراد والجمهور والمستهلكين حول علامة تجارية أو منتج معين، أو حول موضوع معين. يتم ذلك من خلال مراقبة المحتوى الذي يتم نشره على وسائل التواصل الاجتماعي وتحليله لاستخلاص الأفكار والاتجاهات العامة.</a:t>
            </a:r>
          </a:p>
          <a:p>
            <a:pPr marL="0" indent="0" algn="just" rtl="1">
              <a:lnSpc>
                <a:spcPct val="150000"/>
              </a:lnSpc>
              <a:buNone/>
            </a:pPr>
            <a:r>
              <a:rPr lang="ar-EG" sz="1600" dirty="0">
                <a:latin typeface="Alexandria Medium" pitchFamily="2" charset="-78"/>
                <a:cs typeface="Alexandria Medium" pitchFamily="2" charset="-78"/>
              </a:rPr>
              <a:t>أما المراقبة الاجتماعية (</a:t>
            </a:r>
            <a:r>
              <a:rPr lang="en-US" sz="1600" dirty="0">
                <a:latin typeface="Alexandria Medium" pitchFamily="2" charset="-78"/>
                <a:cs typeface="Alexandria Medium" pitchFamily="2" charset="-78"/>
              </a:rPr>
              <a:t>Social Monitoring، </a:t>
            </a:r>
            <a:r>
              <a:rPr lang="ar-EG" sz="1600" dirty="0">
                <a:latin typeface="Alexandria Medium" pitchFamily="2" charset="-78"/>
                <a:cs typeface="Alexandria Medium" pitchFamily="2" charset="-78"/>
              </a:rPr>
              <a:t>فتتعلق بجمع ومراقبة المعلومات والبيانات المتعلقة بسلوك ونشاط الأفراد على وسائل التواصل الاجتماعي. هذه المعلومات تشمل عادات الاستخدام والتفاعلات والمشاركات والتعليقات </a:t>
            </a:r>
            <a:r>
              <a:rPr lang="ar-EG" sz="1600" dirty="0" err="1">
                <a:latin typeface="Alexandria Medium" pitchFamily="2" charset="-78"/>
                <a:cs typeface="Alexandria Medium" pitchFamily="2" charset="-78"/>
              </a:rPr>
              <a:t>والإعجابات</a:t>
            </a:r>
            <a:r>
              <a:rPr lang="ar-EG" sz="1600" dirty="0">
                <a:latin typeface="Alexandria Medium" pitchFamily="2" charset="-78"/>
                <a:cs typeface="Alexandria Medium" pitchFamily="2" charset="-78"/>
              </a:rPr>
              <a:t> والمشاركات المشار إليها، وما إلى ذلك. يتم تحليل هذه المعلومات لفهم سلوك المستخدمين واستجابتهم لمحتوى معين أو حملة تسويقية أو حدث معين.</a:t>
            </a:r>
          </a:p>
          <a:p>
            <a:pPr marL="0" indent="0" algn="just" rtl="1">
              <a:lnSpc>
                <a:spcPct val="150000"/>
              </a:lnSpc>
              <a:buNone/>
            </a:pPr>
            <a:r>
              <a:rPr lang="ar-EG" sz="1600" dirty="0">
                <a:latin typeface="Alexandria Medium" pitchFamily="2" charset="-78"/>
                <a:cs typeface="Alexandria Medium" pitchFamily="2" charset="-78"/>
              </a:rPr>
              <a:t>يمكن القول إن الفرق الرئيسي بين الاستماع الاجتماعي والمراقبة الاجتماعية يكمن في التركيز الأساسي لكل منهما. الاستماع الاجتماعي يركز على فهم وتحليل آراء الأفراد والمشاعر والاتجاهات العامة، في حين يركز النشاط الأساسي للمراقبة الاجتماعية على جمع وتحليل البيانات المتعلقة بسلوك وتفاعل المستخدمين على منصات التواصل الاجتماعي.</a:t>
            </a:r>
          </a:p>
          <a:p>
            <a:pPr marL="0" indent="0" algn="just" rtl="1">
              <a:lnSpc>
                <a:spcPct val="150000"/>
              </a:lnSpc>
              <a:buNone/>
            </a:pPr>
            <a:endParaRPr lang="ar-EG"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965ABDE4-59E7-8D63-3061-6C7FA27A95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3326436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0F42E-7C8F-41F9-6156-64AE6B67E0E4}"/>
              </a:ext>
            </a:extLst>
          </p:cNvPr>
          <p:cNvSpPr>
            <a:spLocks noGrp="1"/>
          </p:cNvSpPr>
          <p:nvPr>
            <p:ph type="title"/>
          </p:nvPr>
        </p:nvSpPr>
        <p:spPr>
          <a:xfrm>
            <a:off x="1576551" y="66893"/>
            <a:ext cx="9866586" cy="1293028"/>
          </a:xfrm>
        </p:spPr>
        <p:txBody>
          <a:bodyPr>
            <a:normAutofit fontScale="90000"/>
          </a:bodyPr>
          <a:lstStyle/>
          <a:p>
            <a:pPr algn="ctr">
              <a:lnSpc>
                <a:spcPct val="150000"/>
              </a:lnSpc>
            </a:pPr>
            <a:r>
              <a:rPr lang="ar-EG" sz="2800" b="1" dirty="0">
                <a:latin typeface="Alexandria" pitchFamily="2" charset="-78"/>
                <a:cs typeface="Alexandria" pitchFamily="2" charset="-78"/>
              </a:rPr>
              <a:t>استكشاف المحتوى الرقمي من خلال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الاستماع الاجتماعي والمراقبة الاجتماعية</a:t>
            </a:r>
            <a:endParaRPr lang="en-US" sz="3200" b="1" dirty="0"/>
          </a:p>
        </p:txBody>
      </p:sp>
      <p:pic>
        <p:nvPicPr>
          <p:cNvPr id="4" name="Graphic 21">
            <a:extLst>
              <a:ext uri="{FF2B5EF4-FFF2-40B4-BE49-F238E27FC236}">
                <a16:creationId xmlns:a16="http://schemas.microsoft.com/office/drawing/2014/main" id="{B95A4A4F-E8BA-86D5-49DB-A0F329C60D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pic>
        <p:nvPicPr>
          <p:cNvPr id="7" name="Picture 6" descr="A comparison between two different colored squares&#10;&#10;Description automatically generated with medium confidence">
            <a:extLst>
              <a:ext uri="{FF2B5EF4-FFF2-40B4-BE49-F238E27FC236}">
                <a16:creationId xmlns:a16="http://schemas.microsoft.com/office/drawing/2014/main" id="{3B71360B-17C5-606A-2ED7-C2598CB0D201}"/>
              </a:ext>
            </a:extLst>
          </p:cNvPr>
          <p:cNvPicPr>
            <a:picLocks noChangeAspect="1"/>
          </p:cNvPicPr>
          <p:nvPr/>
        </p:nvPicPr>
        <p:blipFill rotWithShape="1">
          <a:blip r:embed="rId3">
            <a:extLst>
              <a:ext uri="{28A0092B-C50C-407E-A947-70E740481C1C}">
                <a14:useLocalDpi xmlns:a14="http://schemas.microsoft.com/office/drawing/2010/main" val="0"/>
              </a:ext>
            </a:extLst>
          </a:blip>
          <a:srcRect b="9740"/>
          <a:stretch/>
        </p:blipFill>
        <p:spPr>
          <a:xfrm>
            <a:off x="1602828" y="1521410"/>
            <a:ext cx="9049408" cy="5147398"/>
          </a:xfrm>
          <a:prstGeom prst="rect">
            <a:avLst/>
          </a:prstGeom>
        </p:spPr>
      </p:pic>
    </p:spTree>
    <p:extLst>
      <p:ext uri="{BB962C8B-B14F-4D97-AF65-F5344CB8AC3E}">
        <p14:creationId xmlns:p14="http://schemas.microsoft.com/office/powerpoint/2010/main" val="28404226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24008-2205-C83D-7ACD-8A22B8331D97}"/>
              </a:ext>
            </a:extLst>
          </p:cNvPr>
          <p:cNvSpPr>
            <a:spLocks noGrp="1"/>
          </p:cNvSpPr>
          <p:nvPr>
            <p:ph type="title"/>
          </p:nvPr>
        </p:nvSpPr>
        <p:spPr>
          <a:xfrm>
            <a:off x="990600" y="141890"/>
            <a:ext cx="10515600" cy="1707405"/>
          </a:xfrm>
        </p:spPr>
        <p:txBody>
          <a:bodyPr>
            <a:normAutofit/>
          </a:bodyPr>
          <a:lstStyle/>
          <a:p>
            <a:pPr algn="ctr">
              <a:lnSpc>
                <a:spcPct val="150000"/>
              </a:lnSpc>
            </a:pPr>
            <a:r>
              <a:rPr lang="ar-EG" sz="2800" b="1" dirty="0">
                <a:latin typeface="Alexandria" pitchFamily="2" charset="-78"/>
                <a:cs typeface="Alexandria" pitchFamily="2" charset="-78"/>
              </a:rPr>
              <a:t>استكشاف المحتوى الرقمي من خلال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مراقبة المنافسين</a:t>
            </a:r>
            <a:endParaRPr lang="en-US" sz="32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07DE25E3-1D39-C5B2-C2D6-41DA46BCD7D0}"/>
              </a:ext>
            </a:extLst>
          </p:cNvPr>
          <p:cNvSpPr>
            <a:spLocks noGrp="1"/>
          </p:cNvSpPr>
          <p:nvPr>
            <p:ph idx="1"/>
          </p:nvPr>
        </p:nvSpPr>
        <p:spPr>
          <a:xfrm>
            <a:off x="5328746" y="1825624"/>
            <a:ext cx="6025054" cy="4890485"/>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غالبًا ما تكون مراقبة المنافسين </a:t>
            </a:r>
            <a:r>
              <a:rPr lang="en-US" sz="1600" dirty="0">
                <a:latin typeface="Alexandria Medium" pitchFamily="2" charset="-78"/>
                <a:cs typeface="Alexandria Medium" pitchFamily="2" charset="-78"/>
              </a:rPr>
              <a:t>Competitor monitoring</a:t>
            </a:r>
            <a:r>
              <a:rPr lang="ar-EG" sz="1600" dirty="0">
                <a:latin typeface="Alexandria Medium" pitchFamily="2" charset="-78"/>
                <a:cs typeface="Alexandria Medium" pitchFamily="2" charset="-78"/>
              </a:rPr>
              <a:t> بنفس أهمية الاستماع الاجتماعي لعلامتك التجارية. فيما يلي بعض الفوائد التي يمكنك الاستفادة منها:</a:t>
            </a:r>
          </a:p>
          <a:p>
            <a:pPr algn="just" rtl="1">
              <a:lnSpc>
                <a:spcPct val="150000"/>
              </a:lnSpc>
            </a:pPr>
            <a:r>
              <a:rPr lang="ar-EG" sz="1600" dirty="0">
                <a:latin typeface="Alexandria Medium" pitchFamily="2" charset="-78"/>
                <a:cs typeface="Alexandria Medium" pitchFamily="2" charset="-78"/>
              </a:rPr>
              <a:t>حلل محتوى منافسيك (قوالبه – </a:t>
            </a:r>
            <a:r>
              <a:rPr lang="ar-EG" sz="1600" dirty="0" err="1">
                <a:latin typeface="Alexandria Medium" pitchFamily="2" charset="-78"/>
                <a:cs typeface="Alexandria Medium" pitchFamily="2" charset="-78"/>
              </a:rPr>
              <a:t>استمالاته</a:t>
            </a:r>
            <a:r>
              <a:rPr lang="ar-EG" sz="1600" dirty="0">
                <a:latin typeface="Alexandria Medium" pitchFamily="2" charset="-78"/>
                <a:cs typeface="Alexandria Medium" pitchFamily="2" charset="-78"/>
              </a:rPr>
              <a:t> – نقاط الابداع)</a:t>
            </a:r>
          </a:p>
          <a:p>
            <a:pPr algn="just" rtl="1">
              <a:lnSpc>
                <a:spcPct val="150000"/>
              </a:lnSpc>
            </a:pPr>
            <a:r>
              <a:rPr lang="ar-EG" sz="1600" dirty="0">
                <a:latin typeface="Alexandria Medium" pitchFamily="2" charset="-78"/>
                <a:cs typeface="Alexandria Medium" pitchFamily="2" charset="-78"/>
              </a:rPr>
              <a:t>حدد فجوات المحتوى من خلال النظر إلى محتوى المنافس الناجح.</a:t>
            </a:r>
          </a:p>
          <a:p>
            <a:pPr algn="just" rtl="1">
              <a:lnSpc>
                <a:spcPct val="150000"/>
              </a:lnSpc>
            </a:pPr>
            <a:r>
              <a:rPr lang="ar-EG" sz="1600" dirty="0">
                <a:latin typeface="Alexandria Medium" pitchFamily="2" charset="-78"/>
                <a:cs typeface="Alexandria Medium" pitchFamily="2" charset="-78"/>
              </a:rPr>
              <a:t>حدد نقاط الابتكار التي يجب ان تغطيها في محتواك التسويقي الرقمي من خلال النظر في القنوات وأنواع المحتوى الجديدة التي يستخدمها المنافسين.</a:t>
            </a:r>
          </a:p>
          <a:p>
            <a:pPr algn="just" rtl="1">
              <a:lnSpc>
                <a:spcPct val="150000"/>
              </a:lnSpc>
            </a:pPr>
            <a:r>
              <a:rPr lang="ar-EG" sz="1600" dirty="0">
                <a:latin typeface="Alexandria Medium" pitchFamily="2" charset="-78"/>
                <a:cs typeface="Alexandria Medium" pitchFamily="2" charset="-78"/>
              </a:rPr>
              <a:t>تجنب تضارب المحتوى أو الأفكار من خلال الحفاظ على المحتوى الخاص بك فريدًا لعلامتك التجارية أو مؤسستك</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F0017B9A-E849-7893-B625-1B9A812B7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pic>
        <p:nvPicPr>
          <p:cNvPr id="7" name="Picture 6" descr="A cartoon of a person with binoculars&#10;&#10;Description automatically generated">
            <a:extLst>
              <a:ext uri="{FF2B5EF4-FFF2-40B4-BE49-F238E27FC236}">
                <a16:creationId xmlns:a16="http://schemas.microsoft.com/office/drawing/2014/main" id="{C4AE1E5C-8957-E614-4D1C-7F91EBDCE7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285" y="2680138"/>
            <a:ext cx="4706508" cy="2638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57934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13FCE-DCF7-39E0-5EC3-338425B0CACF}"/>
              </a:ext>
            </a:extLst>
          </p:cNvPr>
          <p:cNvSpPr>
            <a:spLocks noGrp="1"/>
          </p:cNvSpPr>
          <p:nvPr>
            <p:ph type="title"/>
          </p:nvPr>
        </p:nvSpPr>
        <p:spPr>
          <a:xfrm>
            <a:off x="838200" y="635074"/>
            <a:ext cx="10515600" cy="1325563"/>
          </a:xfrm>
        </p:spPr>
        <p:txBody>
          <a:bodyPr>
            <a:noAutofit/>
          </a:bodyPr>
          <a:lstStyle/>
          <a:p>
            <a:pPr algn="ctr">
              <a:lnSpc>
                <a:spcPct val="150000"/>
              </a:lnSpc>
            </a:pPr>
            <a:r>
              <a:rPr lang="ar-EG" sz="2800" b="1" dirty="0">
                <a:latin typeface="Alexandria" pitchFamily="2" charset="-78"/>
                <a:cs typeface="Alexandria" pitchFamily="2" charset="-78"/>
              </a:rPr>
              <a:t>أدوات مهمة للاستماع الاجتماعي ومراقبة المنافسين</a:t>
            </a:r>
            <a:endParaRPr lang="en-US" sz="2800" dirty="0"/>
          </a:p>
        </p:txBody>
      </p:sp>
      <p:pic>
        <p:nvPicPr>
          <p:cNvPr id="3" name="Graphic 21">
            <a:extLst>
              <a:ext uri="{FF2B5EF4-FFF2-40B4-BE49-F238E27FC236}">
                <a16:creationId xmlns:a16="http://schemas.microsoft.com/office/drawing/2014/main" id="{34A33D91-F677-03BE-DAFE-29CFE3FCF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04" y="5864764"/>
            <a:ext cx="2305141" cy="1076343"/>
          </a:xfrm>
          <a:prstGeom prst="rect">
            <a:avLst/>
          </a:prstGeom>
        </p:spPr>
      </p:pic>
      <p:sp>
        <p:nvSpPr>
          <p:cNvPr id="6" name="TextBox 5">
            <a:extLst>
              <a:ext uri="{FF2B5EF4-FFF2-40B4-BE49-F238E27FC236}">
                <a16:creationId xmlns:a16="http://schemas.microsoft.com/office/drawing/2014/main" id="{FEDEA7BE-7C78-599F-EE19-89C4DA499BF7}"/>
              </a:ext>
            </a:extLst>
          </p:cNvPr>
          <p:cNvSpPr txBox="1"/>
          <p:nvPr/>
        </p:nvSpPr>
        <p:spPr>
          <a:xfrm>
            <a:off x="446690" y="1770499"/>
            <a:ext cx="6124902" cy="1137876"/>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latin typeface="Alexandria Medium" pitchFamily="2" charset="-78"/>
                <a:cs typeface="Alexandria Medium" pitchFamily="2" charset="-78"/>
                <a:hlinkClick r:id="rId3"/>
              </a:rPr>
              <a:t>https://sparktoro.com/</a:t>
            </a:r>
            <a:endParaRPr lang="en-US" sz="2400" dirty="0">
              <a:latin typeface="Alexandria Medium" pitchFamily="2" charset="-78"/>
              <a:cs typeface="Alexandria Medium" pitchFamily="2" charset="-78"/>
            </a:endParaRPr>
          </a:p>
          <a:p>
            <a:pPr marL="342900" indent="-342900">
              <a:lnSpc>
                <a:spcPct val="150000"/>
              </a:lnSpc>
              <a:buFont typeface="Arial" panose="020B0604020202020204" pitchFamily="34" charset="0"/>
              <a:buChar char="•"/>
            </a:pPr>
            <a:endParaRPr lang="en-US" sz="2400" dirty="0">
              <a:latin typeface="Alexandria Medium" pitchFamily="2" charset="-78"/>
              <a:cs typeface="Alexandria Medium" pitchFamily="2" charset="-78"/>
            </a:endParaRPr>
          </a:p>
        </p:txBody>
      </p:sp>
      <p:pic>
        <p:nvPicPr>
          <p:cNvPr id="8" name="Picture 7">
            <a:extLst>
              <a:ext uri="{FF2B5EF4-FFF2-40B4-BE49-F238E27FC236}">
                <a16:creationId xmlns:a16="http://schemas.microsoft.com/office/drawing/2014/main" id="{978D109B-D379-78E9-5569-C0528F64D02E}"/>
              </a:ext>
            </a:extLst>
          </p:cNvPr>
          <p:cNvPicPr>
            <a:picLocks noChangeAspect="1"/>
          </p:cNvPicPr>
          <p:nvPr/>
        </p:nvPicPr>
        <p:blipFill>
          <a:blip r:embed="rId4"/>
          <a:stretch>
            <a:fillRect/>
          </a:stretch>
        </p:blipFill>
        <p:spPr>
          <a:xfrm>
            <a:off x="2241331" y="2591236"/>
            <a:ext cx="7709338" cy="34085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22585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583EB-5C13-98D4-F452-D794F38F3692}"/>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أدوات لإنتاج المحتوى الرقمي التسويقي</a:t>
            </a:r>
            <a:br>
              <a:rPr lang="ar-EG" sz="2800" b="1" dirty="0">
                <a:latin typeface="Alexandria Medium" pitchFamily="2" charset="-78"/>
                <a:cs typeface="Alexandria Medium" pitchFamily="2" charset="-78"/>
              </a:rPr>
            </a:br>
            <a:br>
              <a:rPr lang="ar-EG"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صور وتصميمات</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5677643-8459-DFED-7B56-085D385E5697}"/>
              </a:ext>
            </a:extLst>
          </p:cNvPr>
          <p:cNvSpPr>
            <a:spLocks noGrp="1"/>
          </p:cNvSpPr>
          <p:nvPr>
            <p:ph idx="1"/>
          </p:nvPr>
        </p:nvSpPr>
        <p:spPr/>
        <p:txBody>
          <a:bodyPr/>
          <a:lstStyle/>
          <a:p>
            <a:pPr marL="0" indent="0" rtl="1">
              <a:buNone/>
            </a:pPr>
            <a:r>
              <a:rPr lang="en-US" dirty="0">
                <a:hlinkClick r:id="rId2"/>
              </a:rPr>
              <a:t>https://unsplash.com/</a:t>
            </a:r>
            <a:endParaRPr lang="en-US" dirty="0"/>
          </a:p>
          <a:p>
            <a:pPr marL="0" indent="0" rtl="1">
              <a:buNone/>
            </a:pPr>
            <a:endParaRPr lang="en-US" dirty="0"/>
          </a:p>
          <a:p>
            <a:pPr marL="0" indent="0" rtl="1">
              <a:buNone/>
            </a:pPr>
            <a:endParaRPr lang="en-US" dirty="0"/>
          </a:p>
          <a:p>
            <a:pPr marL="0" indent="0" rtl="1">
              <a:buNone/>
            </a:pPr>
            <a:endParaRPr lang="ar-EG" dirty="0"/>
          </a:p>
        </p:txBody>
      </p:sp>
      <p:pic>
        <p:nvPicPr>
          <p:cNvPr id="5" name="Picture 4">
            <a:extLst>
              <a:ext uri="{FF2B5EF4-FFF2-40B4-BE49-F238E27FC236}">
                <a16:creationId xmlns:a16="http://schemas.microsoft.com/office/drawing/2014/main" id="{4DA1B03F-4CFC-3FD8-2F6C-441C73E0BE4D}"/>
              </a:ext>
            </a:extLst>
          </p:cNvPr>
          <p:cNvPicPr>
            <a:picLocks noChangeAspect="1"/>
          </p:cNvPicPr>
          <p:nvPr/>
        </p:nvPicPr>
        <p:blipFill>
          <a:blip r:embed="rId3"/>
          <a:stretch>
            <a:fillRect/>
          </a:stretch>
        </p:blipFill>
        <p:spPr>
          <a:xfrm>
            <a:off x="1508234" y="2593615"/>
            <a:ext cx="9175532" cy="3899260"/>
          </a:xfrm>
          <a:prstGeom prst="rect">
            <a:avLst/>
          </a:prstGeom>
        </p:spPr>
      </p:pic>
      <p:pic>
        <p:nvPicPr>
          <p:cNvPr id="6" name="Graphic 21">
            <a:extLst>
              <a:ext uri="{FF2B5EF4-FFF2-40B4-BE49-F238E27FC236}">
                <a16:creationId xmlns:a16="http://schemas.microsoft.com/office/drawing/2014/main" id="{89BF6DB3-83A5-C209-2CF3-79615EC2EA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227540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8FE70-4223-EA3C-B69F-B37F6636B1D0}"/>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صور وتصميمات</a:t>
            </a:r>
            <a:endParaRPr lang="en-US" sz="2800" dirty="0"/>
          </a:p>
        </p:txBody>
      </p:sp>
      <p:sp>
        <p:nvSpPr>
          <p:cNvPr id="3" name="Content Placeholder 2">
            <a:extLst>
              <a:ext uri="{FF2B5EF4-FFF2-40B4-BE49-F238E27FC236}">
                <a16:creationId xmlns:a16="http://schemas.microsoft.com/office/drawing/2014/main" id="{67CA7AEE-68F5-3258-58CA-B164B970C612}"/>
              </a:ext>
            </a:extLst>
          </p:cNvPr>
          <p:cNvSpPr>
            <a:spLocks noGrp="1"/>
          </p:cNvSpPr>
          <p:nvPr>
            <p:ph idx="1"/>
          </p:nvPr>
        </p:nvSpPr>
        <p:spPr/>
        <p:txBody>
          <a:bodyPr/>
          <a:lstStyle/>
          <a:p>
            <a:r>
              <a:rPr lang="en-US" dirty="0">
                <a:hlinkClick r:id="rId2"/>
              </a:rPr>
              <a:t>https://www.freepik.com/</a:t>
            </a:r>
            <a:endParaRPr lang="en-US" dirty="0"/>
          </a:p>
          <a:p>
            <a:endParaRPr lang="en-US" dirty="0"/>
          </a:p>
        </p:txBody>
      </p:sp>
      <p:pic>
        <p:nvPicPr>
          <p:cNvPr id="5" name="Picture 4">
            <a:extLst>
              <a:ext uri="{FF2B5EF4-FFF2-40B4-BE49-F238E27FC236}">
                <a16:creationId xmlns:a16="http://schemas.microsoft.com/office/drawing/2014/main" id="{6E12D2AC-BEC5-D2EC-CFDB-AE17F01777F5}"/>
              </a:ext>
            </a:extLst>
          </p:cNvPr>
          <p:cNvPicPr>
            <a:picLocks noChangeAspect="1"/>
          </p:cNvPicPr>
          <p:nvPr/>
        </p:nvPicPr>
        <p:blipFill>
          <a:blip r:embed="rId3"/>
          <a:stretch>
            <a:fillRect/>
          </a:stretch>
        </p:blipFill>
        <p:spPr>
          <a:xfrm>
            <a:off x="0" y="2437283"/>
            <a:ext cx="12192000" cy="4205697"/>
          </a:xfrm>
          <a:prstGeom prst="rect">
            <a:avLst/>
          </a:prstGeom>
        </p:spPr>
      </p:pic>
      <p:pic>
        <p:nvPicPr>
          <p:cNvPr id="6" name="Graphic 21">
            <a:extLst>
              <a:ext uri="{FF2B5EF4-FFF2-40B4-BE49-F238E27FC236}">
                <a16:creationId xmlns:a16="http://schemas.microsoft.com/office/drawing/2014/main" id="{C5559FC1-9BA9-912A-75D7-B3309A5DEAB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169021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56F82-85D8-F72C-06C9-013498B60DE8}"/>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لكل أنواع المحتوى</a:t>
            </a:r>
            <a:endParaRPr lang="en-US" sz="2800" dirty="0"/>
          </a:p>
        </p:txBody>
      </p:sp>
      <p:sp>
        <p:nvSpPr>
          <p:cNvPr id="3" name="Content Placeholder 2">
            <a:extLst>
              <a:ext uri="{FF2B5EF4-FFF2-40B4-BE49-F238E27FC236}">
                <a16:creationId xmlns:a16="http://schemas.microsoft.com/office/drawing/2014/main" id="{62BF23D6-8CDB-DCAE-207E-D84BD36437ED}"/>
              </a:ext>
            </a:extLst>
          </p:cNvPr>
          <p:cNvSpPr>
            <a:spLocks noGrp="1"/>
          </p:cNvSpPr>
          <p:nvPr>
            <p:ph idx="1"/>
          </p:nvPr>
        </p:nvSpPr>
        <p:spPr/>
        <p:txBody>
          <a:bodyPr/>
          <a:lstStyle/>
          <a:p>
            <a:r>
              <a:rPr lang="en-US" dirty="0">
                <a:hlinkClick r:id="rId2"/>
              </a:rPr>
              <a:t>https://www.canva.com/</a:t>
            </a:r>
            <a:endParaRPr lang="ar-EG" dirty="0"/>
          </a:p>
          <a:p>
            <a:endParaRPr lang="en-US" dirty="0"/>
          </a:p>
        </p:txBody>
      </p:sp>
      <p:pic>
        <p:nvPicPr>
          <p:cNvPr id="5" name="Picture 4">
            <a:extLst>
              <a:ext uri="{FF2B5EF4-FFF2-40B4-BE49-F238E27FC236}">
                <a16:creationId xmlns:a16="http://schemas.microsoft.com/office/drawing/2014/main" id="{B74C0AD3-E125-582C-5CA3-C71F86D6098C}"/>
              </a:ext>
            </a:extLst>
          </p:cNvPr>
          <p:cNvPicPr>
            <a:picLocks noChangeAspect="1"/>
          </p:cNvPicPr>
          <p:nvPr/>
        </p:nvPicPr>
        <p:blipFill>
          <a:blip r:embed="rId3"/>
          <a:stretch>
            <a:fillRect/>
          </a:stretch>
        </p:blipFill>
        <p:spPr>
          <a:xfrm>
            <a:off x="914407" y="2450209"/>
            <a:ext cx="10515600" cy="4234365"/>
          </a:xfrm>
          <a:prstGeom prst="rect">
            <a:avLst/>
          </a:prstGeom>
        </p:spPr>
      </p:pic>
      <p:pic>
        <p:nvPicPr>
          <p:cNvPr id="6" name="Graphic 21">
            <a:extLst>
              <a:ext uri="{FF2B5EF4-FFF2-40B4-BE49-F238E27FC236}">
                <a16:creationId xmlns:a16="http://schemas.microsoft.com/office/drawing/2014/main" id="{4B55A3EC-AE8D-3A03-B1C0-0899E8A5B7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84745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08E4F-3E2E-9475-2A72-B16A391896F3}"/>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لكل أنواع المحتوى</a:t>
            </a:r>
            <a:endParaRPr lang="en-US" sz="2800" dirty="0"/>
          </a:p>
        </p:txBody>
      </p:sp>
      <p:sp>
        <p:nvSpPr>
          <p:cNvPr id="3" name="Content Placeholder 2">
            <a:extLst>
              <a:ext uri="{FF2B5EF4-FFF2-40B4-BE49-F238E27FC236}">
                <a16:creationId xmlns:a16="http://schemas.microsoft.com/office/drawing/2014/main" id="{A6BA0E3A-8418-88BF-8DE8-032C4043CBDB}"/>
              </a:ext>
            </a:extLst>
          </p:cNvPr>
          <p:cNvSpPr>
            <a:spLocks noGrp="1"/>
          </p:cNvSpPr>
          <p:nvPr>
            <p:ph idx="1"/>
          </p:nvPr>
        </p:nvSpPr>
        <p:spPr/>
        <p:txBody>
          <a:bodyPr/>
          <a:lstStyle/>
          <a:p>
            <a:r>
              <a:rPr lang="en-US" dirty="0">
                <a:hlinkClick r:id="rId2"/>
              </a:rPr>
              <a:t>https://www.renderforest.com/</a:t>
            </a:r>
            <a:endParaRPr lang="ar-EG" dirty="0"/>
          </a:p>
          <a:p>
            <a:endParaRPr lang="en-US" dirty="0"/>
          </a:p>
        </p:txBody>
      </p:sp>
      <p:pic>
        <p:nvPicPr>
          <p:cNvPr id="5" name="Picture 4">
            <a:extLst>
              <a:ext uri="{FF2B5EF4-FFF2-40B4-BE49-F238E27FC236}">
                <a16:creationId xmlns:a16="http://schemas.microsoft.com/office/drawing/2014/main" id="{6ED36921-049D-9ECE-173A-BF670EA2557E}"/>
              </a:ext>
            </a:extLst>
          </p:cNvPr>
          <p:cNvPicPr>
            <a:picLocks noChangeAspect="1"/>
          </p:cNvPicPr>
          <p:nvPr/>
        </p:nvPicPr>
        <p:blipFill>
          <a:blip r:embed="rId3"/>
          <a:stretch>
            <a:fillRect/>
          </a:stretch>
        </p:blipFill>
        <p:spPr>
          <a:xfrm>
            <a:off x="832952" y="2412066"/>
            <a:ext cx="10632192" cy="4351338"/>
          </a:xfrm>
          <a:prstGeom prst="rect">
            <a:avLst/>
          </a:prstGeom>
        </p:spPr>
      </p:pic>
      <p:pic>
        <p:nvPicPr>
          <p:cNvPr id="6" name="Graphic 21">
            <a:extLst>
              <a:ext uri="{FF2B5EF4-FFF2-40B4-BE49-F238E27FC236}">
                <a16:creationId xmlns:a16="http://schemas.microsoft.com/office/drawing/2014/main" id="{3ED9E30D-41BF-223D-6D47-87A1CEC3AB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146261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4CA3-3F94-C869-2175-83E672690C42}"/>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err="1">
                <a:latin typeface="Alexandria Medium" pitchFamily="2" charset="-78"/>
                <a:cs typeface="Alexandria Medium" pitchFamily="2" charset="-78"/>
              </a:rPr>
              <a:t>للأنيميشن</a:t>
            </a:r>
            <a:endParaRPr lang="en-US" sz="2800" dirty="0"/>
          </a:p>
        </p:txBody>
      </p:sp>
      <p:sp>
        <p:nvSpPr>
          <p:cNvPr id="3" name="Content Placeholder 2">
            <a:extLst>
              <a:ext uri="{FF2B5EF4-FFF2-40B4-BE49-F238E27FC236}">
                <a16:creationId xmlns:a16="http://schemas.microsoft.com/office/drawing/2014/main" id="{C191EFBB-EF48-275E-C798-EF82172E087E}"/>
              </a:ext>
            </a:extLst>
          </p:cNvPr>
          <p:cNvSpPr>
            <a:spLocks noGrp="1"/>
          </p:cNvSpPr>
          <p:nvPr>
            <p:ph idx="1"/>
          </p:nvPr>
        </p:nvSpPr>
        <p:spPr/>
        <p:txBody>
          <a:bodyPr/>
          <a:lstStyle/>
          <a:p>
            <a:r>
              <a:rPr lang="en-US" dirty="0">
                <a:hlinkClick r:id="rId2"/>
              </a:rPr>
              <a:t>https://lottiefiles.com/</a:t>
            </a:r>
            <a:endParaRPr lang="en-US" dirty="0"/>
          </a:p>
          <a:p>
            <a:endParaRPr lang="en-US" dirty="0"/>
          </a:p>
          <a:p>
            <a:pPr marL="0" indent="0">
              <a:buNone/>
            </a:pPr>
            <a:endParaRPr lang="en-US" dirty="0"/>
          </a:p>
        </p:txBody>
      </p:sp>
      <p:pic>
        <p:nvPicPr>
          <p:cNvPr id="5" name="Picture 4">
            <a:extLst>
              <a:ext uri="{FF2B5EF4-FFF2-40B4-BE49-F238E27FC236}">
                <a16:creationId xmlns:a16="http://schemas.microsoft.com/office/drawing/2014/main" id="{DAA9DF9D-FE3C-A2A3-D265-954D3F4AE59B}"/>
              </a:ext>
            </a:extLst>
          </p:cNvPr>
          <p:cNvPicPr>
            <a:picLocks noChangeAspect="1"/>
          </p:cNvPicPr>
          <p:nvPr/>
        </p:nvPicPr>
        <p:blipFill>
          <a:blip r:embed="rId3"/>
          <a:stretch>
            <a:fillRect/>
          </a:stretch>
        </p:blipFill>
        <p:spPr>
          <a:xfrm>
            <a:off x="943382" y="2517447"/>
            <a:ext cx="10305235" cy="3975428"/>
          </a:xfrm>
          <a:prstGeom prst="rect">
            <a:avLst/>
          </a:prstGeom>
        </p:spPr>
      </p:pic>
      <p:pic>
        <p:nvPicPr>
          <p:cNvPr id="6" name="Graphic 21">
            <a:extLst>
              <a:ext uri="{FF2B5EF4-FFF2-40B4-BE49-F238E27FC236}">
                <a16:creationId xmlns:a16="http://schemas.microsoft.com/office/drawing/2014/main" id="{47953C65-7645-EFCE-EEF1-B9FF3FADB0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67337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1D7F6-B377-959D-A6ED-419BDE5D7042}"/>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للميم</a:t>
            </a:r>
            <a:endParaRPr lang="en-US" sz="2800" dirty="0"/>
          </a:p>
        </p:txBody>
      </p:sp>
      <p:sp>
        <p:nvSpPr>
          <p:cNvPr id="3" name="Content Placeholder 2">
            <a:extLst>
              <a:ext uri="{FF2B5EF4-FFF2-40B4-BE49-F238E27FC236}">
                <a16:creationId xmlns:a16="http://schemas.microsoft.com/office/drawing/2014/main" id="{13DC17F1-BD73-58F7-EF22-11EE34264BE8}"/>
              </a:ext>
            </a:extLst>
          </p:cNvPr>
          <p:cNvSpPr>
            <a:spLocks noGrp="1"/>
          </p:cNvSpPr>
          <p:nvPr>
            <p:ph idx="1"/>
          </p:nvPr>
        </p:nvSpPr>
        <p:spPr/>
        <p:txBody>
          <a:bodyPr/>
          <a:lstStyle/>
          <a:p>
            <a:r>
              <a:rPr lang="en-US" dirty="0">
                <a:hlinkClick r:id="rId2"/>
              </a:rPr>
              <a:t>https://imeme.en.softonic.com/</a:t>
            </a:r>
            <a:endParaRPr lang="en-US" dirty="0"/>
          </a:p>
          <a:p>
            <a:endParaRPr lang="en-US" dirty="0"/>
          </a:p>
        </p:txBody>
      </p:sp>
      <p:pic>
        <p:nvPicPr>
          <p:cNvPr id="5" name="Picture 4">
            <a:extLst>
              <a:ext uri="{FF2B5EF4-FFF2-40B4-BE49-F238E27FC236}">
                <a16:creationId xmlns:a16="http://schemas.microsoft.com/office/drawing/2014/main" id="{C2BF633B-75BF-3C08-AACD-FE3EB82594A1}"/>
              </a:ext>
            </a:extLst>
          </p:cNvPr>
          <p:cNvPicPr>
            <a:picLocks noChangeAspect="1"/>
          </p:cNvPicPr>
          <p:nvPr/>
        </p:nvPicPr>
        <p:blipFill>
          <a:blip r:embed="rId3"/>
          <a:stretch>
            <a:fillRect/>
          </a:stretch>
        </p:blipFill>
        <p:spPr>
          <a:xfrm>
            <a:off x="1939646" y="2532405"/>
            <a:ext cx="8344240" cy="4167936"/>
          </a:xfrm>
          <a:prstGeom prst="rect">
            <a:avLst/>
          </a:prstGeom>
        </p:spPr>
      </p:pic>
      <p:pic>
        <p:nvPicPr>
          <p:cNvPr id="6" name="Graphic 21">
            <a:extLst>
              <a:ext uri="{FF2B5EF4-FFF2-40B4-BE49-F238E27FC236}">
                <a16:creationId xmlns:a16="http://schemas.microsoft.com/office/drawing/2014/main" id="{4FF4CE17-413A-DC8E-BB07-0383459D1B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733444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437D-0290-635B-5AC0-7D8146110656}"/>
              </a:ext>
            </a:extLst>
          </p:cNvPr>
          <p:cNvSpPr>
            <a:spLocks noGrp="1"/>
          </p:cNvSpPr>
          <p:nvPr>
            <p:ph type="title"/>
          </p:nvPr>
        </p:nvSpPr>
        <p:spPr/>
        <p:txBody>
          <a:bodyPr>
            <a:normAutofit/>
          </a:bodyPr>
          <a:lstStyle/>
          <a:p>
            <a:pPr algn="ctr" rtl="1">
              <a:lnSpc>
                <a:spcPct val="150000"/>
              </a:lnSpc>
            </a:pPr>
            <a:r>
              <a:rPr lang="ar-EG" sz="2800" b="1" dirty="0">
                <a:latin typeface="Alexandria" pitchFamily="2" charset="-78"/>
                <a:cs typeface="Alexandria" pitchFamily="2" charset="-78"/>
              </a:rPr>
              <a:t>إعادة استخدام المحتوى التسويقي الرقمي</a:t>
            </a:r>
            <a:br>
              <a:rPr lang="ar-EG" sz="2800" b="1" dirty="0">
                <a:latin typeface="Alexandria" pitchFamily="2" charset="-78"/>
                <a:cs typeface="Alexandria" pitchFamily="2" charset="-78"/>
              </a:rPr>
            </a:br>
            <a:r>
              <a:rPr lang="en-US" sz="2800" b="1" dirty="0">
                <a:latin typeface="Alexandria" pitchFamily="2" charset="-78"/>
                <a:cs typeface="Alexandria" pitchFamily="2" charset="-78"/>
              </a:rPr>
              <a:t>Content repurposing </a:t>
            </a:r>
            <a:endParaRPr lang="en-US" sz="2800" dirty="0"/>
          </a:p>
        </p:txBody>
      </p:sp>
      <p:pic>
        <p:nvPicPr>
          <p:cNvPr id="7" name="Graphic 21">
            <a:extLst>
              <a:ext uri="{FF2B5EF4-FFF2-40B4-BE49-F238E27FC236}">
                <a16:creationId xmlns:a16="http://schemas.microsoft.com/office/drawing/2014/main" id="{F01F5A08-00C1-0BC0-1276-9D5A453AA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4" name="Content Placeholder 3">
            <a:extLst>
              <a:ext uri="{FF2B5EF4-FFF2-40B4-BE49-F238E27FC236}">
                <a16:creationId xmlns:a16="http://schemas.microsoft.com/office/drawing/2014/main" id="{AE22C5C6-F724-FC67-32DC-877F767C30AE}"/>
              </a:ext>
            </a:extLst>
          </p:cNvPr>
          <p:cNvSpPr>
            <a:spLocks noGrp="1"/>
          </p:cNvSpPr>
          <p:nvPr>
            <p:ph idx="1"/>
          </p:nvPr>
        </p:nvSpPr>
        <p:spPr>
          <a:xfrm>
            <a:off x="6227378" y="1825625"/>
            <a:ext cx="5126421" cy="4667250"/>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يمكنك إعادة توظيف المحتوى بتنسيقات مختلفة لتحقيق أقصى استفادة منه. حيث يمكن تعديله أو تقسيمه لاستخدامه لغرض آخر، مثل أخذ كتيب وتحويله إلى عدد من الصور الفردية، والتي يمكن استخدام كل منها في منشورات فردية على وسائل التواصل الاجتماعي أو إضافتها كنشرة محتوى عبر بريد إلكتروني.</a:t>
            </a:r>
            <a:endParaRPr lang="en-US" sz="1600" dirty="0">
              <a:latin typeface="Alexandria Medium" pitchFamily="2" charset="-78"/>
              <a:cs typeface="Alexandria Medium" pitchFamily="2" charset="-78"/>
            </a:endParaRPr>
          </a:p>
          <a:p>
            <a:pPr marL="0" indent="0" algn="just" rtl="1">
              <a:lnSpc>
                <a:spcPct val="150000"/>
              </a:lnSpc>
              <a:buNone/>
            </a:pPr>
            <a:r>
              <a:rPr lang="ar-EG" sz="1600" dirty="0">
                <a:solidFill>
                  <a:srgbClr val="00AEEF"/>
                </a:solidFill>
                <a:latin typeface="Alexandria Medium" pitchFamily="2" charset="-78"/>
                <a:cs typeface="Alexandria Medium" pitchFamily="2" charset="-78"/>
              </a:rPr>
              <a:t>مزاياه: </a:t>
            </a:r>
          </a:p>
          <a:p>
            <a:pPr marL="0" indent="0" algn="just" rtl="1">
              <a:lnSpc>
                <a:spcPct val="150000"/>
              </a:lnSpc>
              <a:buNone/>
            </a:pPr>
            <a:r>
              <a:rPr lang="ar-EG" sz="1600" dirty="0">
                <a:latin typeface="Alexandria Medium" pitchFamily="2" charset="-78"/>
                <a:cs typeface="Alexandria Medium" pitchFamily="2" charset="-78"/>
              </a:rPr>
              <a:t>1- توفير الوقت والجهد.</a:t>
            </a:r>
          </a:p>
          <a:p>
            <a:pPr marL="0" indent="0" algn="just" rtl="1">
              <a:lnSpc>
                <a:spcPct val="150000"/>
              </a:lnSpc>
              <a:buNone/>
            </a:pPr>
            <a:r>
              <a:rPr lang="ar-EG" sz="1600" dirty="0">
                <a:latin typeface="Alexandria Medium" pitchFamily="2" charset="-78"/>
                <a:cs typeface="Alexandria Medium" pitchFamily="2" charset="-78"/>
              </a:rPr>
              <a:t>2- تخفيض التكاليف.</a:t>
            </a:r>
          </a:p>
          <a:p>
            <a:pPr marL="0" indent="0" algn="just" rtl="1">
              <a:lnSpc>
                <a:spcPct val="150000"/>
              </a:lnSpc>
              <a:buNone/>
            </a:pPr>
            <a:r>
              <a:rPr lang="ar-EG" sz="1600" dirty="0">
                <a:latin typeface="Alexandria Medium" pitchFamily="2" charset="-78"/>
                <a:cs typeface="Alexandria Medium" pitchFamily="2" charset="-78"/>
              </a:rPr>
              <a:t>3- تدعيم الرسالة التسويقية المطلوبة في أكثر من قالب محتوى.</a:t>
            </a:r>
          </a:p>
          <a:p>
            <a:pPr marL="0" indent="0" algn="just" rtl="1">
              <a:lnSpc>
                <a:spcPct val="150000"/>
              </a:lnSpc>
              <a:buNone/>
            </a:pPr>
            <a:endParaRPr lang="en-US" sz="1600" dirty="0">
              <a:latin typeface="Alexandria Medium" pitchFamily="2" charset="-78"/>
              <a:cs typeface="Alexandria Medium" pitchFamily="2" charset="-78"/>
            </a:endParaRPr>
          </a:p>
        </p:txBody>
      </p:sp>
      <p:pic>
        <p:nvPicPr>
          <p:cNvPr id="5" name="Picture 4" descr="A phone with a megaphone and icons&#10;&#10;Description automatically generated">
            <a:extLst>
              <a:ext uri="{FF2B5EF4-FFF2-40B4-BE49-F238E27FC236}">
                <a16:creationId xmlns:a16="http://schemas.microsoft.com/office/drawing/2014/main" id="{A116E67F-CA28-4521-8FFD-AEA15D606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612" y="2395839"/>
            <a:ext cx="4762500" cy="381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575554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89508-9661-E1BB-5469-2573FED2B23F}"/>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تسويق المحتوى الرقمي عبر المؤثرين</a:t>
            </a:r>
            <a:br>
              <a:rPr lang="ar-EG" sz="2800" b="1" dirty="0">
                <a:latin typeface="Alexandria" pitchFamily="2" charset="-78"/>
                <a:cs typeface="Alexandria" pitchFamily="2" charset="-78"/>
              </a:rPr>
            </a:br>
            <a:r>
              <a:rPr lang="en-US" sz="2800" b="1" dirty="0">
                <a:latin typeface="Alexandria" pitchFamily="2" charset="-78"/>
                <a:cs typeface="Alexandria" pitchFamily="2" charset="-78"/>
              </a:rPr>
              <a:t>Influencer marketing</a:t>
            </a:r>
          </a:p>
        </p:txBody>
      </p:sp>
      <p:sp>
        <p:nvSpPr>
          <p:cNvPr id="3" name="Content Placeholder 2">
            <a:extLst>
              <a:ext uri="{FF2B5EF4-FFF2-40B4-BE49-F238E27FC236}">
                <a16:creationId xmlns:a16="http://schemas.microsoft.com/office/drawing/2014/main" id="{88A803E1-6EDD-A537-9158-39B8889DA35E}"/>
              </a:ext>
            </a:extLst>
          </p:cNvPr>
          <p:cNvSpPr>
            <a:spLocks noGrp="1"/>
          </p:cNvSpPr>
          <p:nvPr>
            <p:ph idx="1"/>
          </p:nvPr>
        </p:nvSpPr>
        <p:spPr>
          <a:xfrm>
            <a:off x="5123792" y="1825625"/>
            <a:ext cx="6230007" cy="4667250"/>
          </a:xfrm>
        </p:spPr>
        <p:txBody>
          <a:bodyPr>
            <a:normAutofit fontScale="92500"/>
          </a:bodyPr>
          <a:lstStyle/>
          <a:p>
            <a:pPr algn="just" rtl="1">
              <a:lnSpc>
                <a:spcPct val="150000"/>
              </a:lnSpc>
            </a:pPr>
            <a:r>
              <a:rPr lang="ar-EG" sz="1800" dirty="0">
                <a:latin typeface="Alexandria Medium" pitchFamily="2" charset="-78"/>
                <a:cs typeface="Alexandria Medium" pitchFamily="2" charset="-78"/>
              </a:rPr>
              <a:t>انتشر مصطلح التسويق بالمؤثرين كثيرًا كجزء من استراتيجيات التسويق الرقمي الحديثة، إذ أصبحنا نستمع إلى مصطلح (</a:t>
            </a:r>
            <a:r>
              <a:rPr lang="en-US" sz="1800" dirty="0">
                <a:latin typeface="Alexandria Medium" pitchFamily="2" charset="-78"/>
                <a:cs typeface="Alexandria Medium" pitchFamily="2" charset="-78"/>
              </a:rPr>
              <a:t>Influencers</a:t>
            </a:r>
            <a:r>
              <a:rPr lang="ar-EG" sz="1800" dirty="0">
                <a:latin typeface="Alexandria Medium" pitchFamily="2" charset="-78"/>
                <a:cs typeface="Alexandria Medium" pitchFamily="2" charset="-78"/>
              </a:rPr>
              <a:t>) لذا، قبل تعريف استراتيجية التسويق عبر المؤثرين، يجب تعريف معنى </a:t>
            </a:r>
            <a:r>
              <a:rPr lang="en-US" sz="1800" dirty="0">
                <a:latin typeface="Alexandria Medium" pitchFamily="2" charset="-78"/>
                <a:cs typeface="Alexandria Medium" pitchFamily="2" charset="-78"/>
              </a:rPr>
              <a:t>Influencer، </a:t>
            </a:r>
            <a:r>
              <a:rPr lang="ar-EG" sz="1800" dirty="0">
                <a:latin typeface="Alexandria Medium" pitchFamily="2" charset="-78"/>
                <a:cs typeface="Alexandria Medium" pitchFamily="2" charset="-78"/>
              </a:rPr>
              <a:t>وهو ببساطة الشخص الذي يملك القدرة على التأثير في سلوك الآخرين، نتيجة للعديد من العوامل.</a:t>
            </a:r>
          </a:p>
          <a:p>
            <a:pPr algn="just" rtl="1">
              <a:lnSpc>
                <a:spcPct val="150000"/>
              </a:lnSpc>
            </a:pPr>
            <a:r>
              <a:rPr lang="ar-EG" sz="1800" dirty="0">
                <a:latin typeface="Alexandria Medium" pitchFamily="2" charset="-78"/>
                <a:cs typeface="Alexandria Medium" pitchFamily="2" charset="-78"/>
              </a:rPr>
              <a:t>إذًا التسويق عن طريق المؤثرين هو الاعتماد على التسويق الرقمي للمنتجات من خلال الاستعانة بمحتوى المؤثرين، الذين ينشئون محتوى عن العلامة التجارية بمختلف الأشكال الممكنة، وذلك بهدف التأثير في جمهورهم وإقناعهم بالتعامل مع هذه العلامة التجارية والحصول على منتجاتها.</a:t>
            </a:r>
          </a:p>
          <a:p>
            <a:pPr algn="just" rtl="1">
              <a:lnSpc>
                <a:spcPct val="150000"/>
              </a:lnSpc>
            </a:pPr>
            <a:endParaRPr lang="en-US" sz="1800" dirty="0">
              <a:latin typeface="Alexandria Medium" pitchFamily="2" charset="-78"/>
              <a:cs typeface="Alexandria Medium" pitchFamily="2" charset="-78"/>
            </a:endParaRPr>
          </a:p>
        </p:txBody>
      </p:sp>
      <p:pic>
        <p:nvPicPr>
          <p:cNvPr id="5" name="Picture 4" descr="A person holding megaphone and magnets&#10;&#10;Description automatically generated">
            <a:extLst>
              <a:ext uri="{FF2B5EF4-FFF2-40B4-BE49-F238E27FC236}">
                <a16:creationId xmlns:a16="http://schemas.microsoft.com/office/drawing/2014/main" id="{E27F8909-B05F-6FEB-8CD2-DC9FFA6CDA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746" y="2222937"/>
            <a:ext cx="5220061" cy="347447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Graphic 21">
            <a:extLst>
              <a:ext uri="{FF2B5EF4-FFF2-40B4-BE49-F238E27FC236}">
                <a16:creationId xmlns:a16="http://schemas.microsoft.com/office/drawing/2014/main" id="{B674FB76-A612-D718-F258-BCD0122FAE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470664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80504-D23A-78F8-4ECA-64AF796050F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أهداف التسويق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EE3AF63-EB4D-3CCD-BC21-651972F1D725}"/>
              </a:ext>
            </a:extLst>
          </p:cNvPr>
          <p:cNvSpPr>
            <a:spLocks noGrp="1"/>
          </p:cNvSpPr>
          <p:nvPr>
            <p:ph idx="1"/>
          </p:nvPr>
        </p:nvSpPr>
        <p:spPr>
          <a:xfrm>
            <a:off x="5060730" y="1825625"/>
            <a:ext cx="6293069" cy="4795892"/>
          </a:xfrm>
        </p:spPr>
        <p:txBody>
          <a:bodyPr>
            <a:normAutofit/>
          </a:bodyPr>
          <a:lstStyle/>
          <a:p>
            <a:pPr algn="just" rtl="1">
              <a:lnSpc>
                <a:spcPct val="150000"/>
              </a:lnSpc>
            </a:pPr>
            <a:r>
              <a:rPr lang="ar-EG" sz="1600" b="1" dirty="0">
                <a:solidFill>
                  <a:srgbClr val="00AEEF"/>
                </a:solidFill>
                <a:latin typeface="Alexandria Medium" pitchFamily="2" charset="-78"/>
                <a:cs typeface="Alexandria Medium" pitchFamily="2" charset="-78"/>
              </a:rPr>
              <a:t>بناء الوعي بالعلامة التجارية</a:t>
            </a:r>
          </a:p>
          <a:p>
            <a:pPr marL="0" indent="0" algn="just" rtl="1">
              <a:lnSpc>
                <a:spcPct val="150000"/>
              </a:lnSpc>
              <a:buNone/>
            </a:pPr>
            <a:r>
              <a:rPr lang="ar-EG" sz="1600" dirty="0">
                <a:latin typeface="Alexandria Medium" pitchFamily="2" charset="-78"/>
                <a:cs typeface="Alexandria Medium" pitchFamily="2" charset="-78"/>
              </a:rPr>
              <a:t>تحتاج المشروعات في بدايتها إلى تعريف الجمهور بعلامتها التجارية، وهو ما يعني الرغبة في الانتشار والوصول إلى أكبر عدد ممكن من الأفراد. لا يوجد أفضل من الاعتماد على التسويق عن طريق المؤثرين لإتمام هذه المهمة بنجاح، نتيجة امتلاكهم لقاعدة جماهيرية كبيرة.</a:t>
            </a:r>
          </a:p>
          <a:p>
            <a:pPr algn="just" rtl="1">
              <a:lnSpc>
                <a:spcPct val="150000"/>
              </a:lnSpc>
            </a:pPr>
            <a:r>
              <a:rPr lang="ar-EG" sz="1600" b="1" dirty="0">
                <a:solidFill>
                  <a:srgbClr val="00AEEF"/>
                </a:solidFill>
                <a:latin typeface="Alexandria Medium" pitchFamily="2" charset="-78"/>
                <a:cs typeface="Alexandria Medium" pitchFamily="2" charset="-78"/>
              </a:rPr>
              <a:t>زيادة معدل التحويل</a:t>
            </a:r>
          </a:p>
          <a:p>
            <a:pPr marL="0" indent="0" algn="just" rtl="1">
              <a:lnSpc>
                <a:spcPct val="150000"/>
              </a:lnSpc>
              <a:buNone/>
            </a:pPr>
            <a:r>
              <a:rPr lang="ar-EG" sz="1600" dirty="0">
                <a:latin typeface="Alexandria Medium" pitchFamily="2" charset="-78"/>
                <a:cs typeface="Alexandria Medium" pitchFamily="2" charset="-78"/>
              </a:rPr>
              <a:t>يؤدي الاعتماد على المؤثرين إلى زيادة معدل التحويل، نتيجة اقتناع الجمهور بآراء المؤثرين والاستماع إلى ترشيحاتهم وتوصياتهم المختلفة، مما يترتب عليه في النهاية إمكانية تحويل هذا الاقتناع إلى تحسين في المبيعات.</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group of people standing next to a dart board&#10;&#10;Description automatically generated">
            <a:extLst>
              <a:ext uri="{FF2B5EF4-FFF2-40B4-BE49-F238E27FC236}">
                <a16:creationId xmlns:a16="http://schemas.microsoft.com/office/drawing/2014/main" id="{9FA46C10-03CF-1CDE-F1C1-49C9D02FD1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705" y="1993395"/>
            <a:ext cx="4459012" cy="3776783"/>
          </a:xfrm>
          <a:prstGeom prst="rect">
            <a:avLst/>
          </a:prstGeom>
        </p:spPr>
      </p:pic>
      <p:pic>
        <p:nvPicPr>
          <p:cNvPr id="6" name="Graphic 21">
            <a:extLst>
              <a:ext uri="{FF2B5EF4-FFF2-40B4-BE49-F238E27FC236}">
                <a16:creationId xmlns:a16="http://schemas.microsoft.com/office/drawing/2014/main" id="{99A1CE1F-3EE9-6457-3610-FD53260A67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74443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27F5A-CA44-4DD5-ED8B-79BAC94FD17C}"/>
              </a:ext>
            </a:extLst>
          </p:cNvPr>
          <p:cNvSpPr>
            <a:spLocks noGrp="1"/>
          </p:cNvSpPr>
          <p:nvPr>
            <p:ph type="title"/>
          </p:nvPr>
        </p:nvSpPr>
        <p:spPr>
          <a:xfrm>
            <a:off x="838200" y="112874"/>
            <a:ext cx="10515600" cy="1325563"/>
          </a:xfrm>
        </p:spPr>
        <p:txBody>
          <a:bodyPr/>
          <a:lstStyle/>
          <a:p>
            <a:pPr algn="ctr"/>
            <a:r>
              <a:rPr lang="ar-EG" b="1" dirty="0"/>
              <a:t>أنواع المؤثرين </a:t>
            </a:r>
            <a:endParaRPr lang="en-US" b="1" dirty="0"/>
          </a:p>
        </p:txBody>
      </p:sp>
      <p:pic>
        <p:nvPicPr>
          <p:cNvPr id="5" name="Content Placeholder 4" descr="A diagram of influencers&#10;&#10;Description automatically generated">
            <a:extLst>
              <a:ext uri="{FF2B5EF4-FFF2-40B4-BE49-F238E27FC236}">
                <a16:creationId xmlns:a16="http://schemas.microsoft.com/office/drawing/2014/main" id="{14946B80-D15A-2B13-0A3F-EF2522CA3AD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809" t="2659" r="2340" b="10144"/>
          <a:stretch/>
        </p:blipFill>
        <p:spPr>
          <a:xfrm>
            <a:off x="2680138" y="1353594"/>
            <a:ext cx="6498525" cy="515264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6" name="Graphic 21">
            <a:extLst>
              <a:ext uri="{FF2B5EF4-FFF2-40B4-BE49-F238E27FC236}">
                <a16:creationId xmlns:a16="http://schemas.microsoft.com/office/drawing/2014/main" id="{75C2C414-57D9-1059-DE65-E73F8D0F02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8447076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75395-C0A6-3AFC-DC5C-27DA2758C510}"/>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5C59CCA-6788-2207-005B-227FD2075A3A}"/>
              </a:ext>
            </a:extLst>
          </p:cNvPr>
          <p:cNvSpPr>
            <a:spLocks noGrp="1"/>
          </p:cNvSpPr>
          <p:nvPr>
            <p:ph idx="1"/>
          </p:nvPr>
        </p:nvSpPr>
        <p:spPr>
          <a:xfrm>
            <a:off x="5089689" y="2675731"/>
            <a:ext cx="5757041" cy="4351338"/>
          </a:xfrm>
        </p:spPr>
        <p:txBody>
          <a:bodyPr>
            <a:normAutofit/>
          </a:bodyPr>
          <a:lstStyle/>
          <a:p>
            <a:pPr marL="0" indent="0" algn="just" rtl="1">
              <a:lnSpc>
                <a:spcPct val="150000"/>
              </a:lnSpc>
              <a:buNone/>
            </a:pPr>
            <a:r>
              <a:rPr lang="ar-EG" sz="1800" dirty="0">
                <a:solidFill>
                  <a:srgbClr val="3498DB"/>
                </a:solidFill>
                <a:effectLst/>
                <a:latin typeface="Alexandria Medium" pitchFamily="2" charset="-78"/>
                <a:cs typeface="Alexandria Medium" pitchFamily="2" charset="-78"/>
              </a:rPr>
              <a:t>الشخصيات العامة </a:t>
            </a:r>
            <a:r>
              <a:rPr lang="en-US" sz="1800" dirty="0">
                <a:solidFill>
                  <a:srgbClr val="3498DB"/>
                </a:solidFill>
                <a:effectLst/>
                <a:latin typeface="Alexandria Medium" pitchFamily="2" charset="-78"/>
                <a:cs typeface="Alexandria Medium" pitchFamily="2" charset="-78"/>
              </a:rPr>
              <a:t>Celebrities)</a:t>
            </a:r>
            <a:endParaRPr lang="en-US" sz="1800" dirty="0">
              <a:effectLst/>
              <a:latin typeface="Alexandria Medium" pitchFamily="2" charset="-78"/>
              <a:cs typeface="Alexandria Medium" pitchFamily="2" charset="-78"/>
            </a:endParaRPr>
          </a:p>
          <a:p>
            <a:pPr marL="0" indent="0" algn="just" rtl="1">
              <a:lnSpc>
                <a:spcPct val="150000"/>
              </a:lnSpc>
              <a:buNone/>
            </a:pPr>
            <a:r>
              <a:rPr lang="ar-EG" sz="1800" dirty="0">
                <a:effectLst/>
                <a:latin typeface="Alexandria Medium" pitchFamily="2" charset="-78"/>
                <a:cs typeface="Alexandria Medium" pitchFamily="2" charset="-78"/>
              </a:rPr>
              <a:t>مثل لاعبي كرة القدم والممثلين ونجوم المجتمع </a:t>
            </a:r>
          </a:p>
          <a:p>
            <a:pPr marL="0" indent="0" algn="just" rtl="1">
              <a:lnSpc>
                <a:spcPct val="150000"/>
              </a:lnSpc>
              <a:buNone/>
            </a:pPr>
            <a:r>
              <a:rPr lang="ar-EG" sz="1800" dirty="0">
                <a:effectLst/>
                <a:latin typeface="Alexandria Medium" pitchFamily="2" charset="-78"/>
                <a:cs typeface="Alexandria Medium" pitchFamily="2" charset="-78"/>
              </a:rPr>
              <a:t>فهناك من هؤلاء المشاهير من يتقاضى الملايين على نشر بعض الصور على حسابه على </a:t>
            </a:r>
            <a:r>
              <a:rPr lang="ar-EG" sz="1800" dirty="0" err="1">
                <a:effectLst/>
                <a:latin typeface="Alexandria Medium" pitchFamily="2" charset="-78"/>
                <a:cs typeface="Alexandria Medium" pitchFamily="2" charset="-78"/>
              </a:rPr>
              <a:t>انستجرام</a:t>
            </a:r>
            <a:r>
              <a:rPr lang="ar-EG" sz="1800" dirty="0">
                <a:effectLst/>
                <a:latin typeface="Alexandria Medium" pitchFamily="2" charset="-78"/>
                <a:cs typeface="Alexandria Medium" pitchFamily="2" charset="-78"/>
              </a:rPr>
              <a:t> فقط.</a:t>
            </a:r>
            <a:endParaRPr lang="en-US" sz="1800" dirty="0">
              <a:latin typeface="Alexandria Medium" pitchFamily="2" charset="-78"/>
              <a:cs typeface="Alexandria Medium" pitchFamily="2" charset="-78"/>
            </a:endParaRPr>
          </a:p>
        </p:txBody>
      </p:sp>
      <p:pic>
        <p:nvPicPr>
          <p:cNvPr id="5" name="Picture 4" descr="A person and person walking on a red carpet&#10;&#10;Description automatically generated">
            <a:extLst>
              <a:ext uri="{FF2B5EF4-FFF2-40B4-BE49-F238E27FC236}">
                <a16:creationId xmlns:a16="http://schemas.microsoft.com/office/drawing/2014/main" id="{4541BE86-487B-0372-DC6A-E4379B1C8A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855" y="2159875"/>
            <a:ext cx="3227937" cy="3227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0D3D1873-98F0-B01F-02E5-1FDE12101C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140077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CB8DA-6058-0483-B8C4-66D09F9199DE}"/>
              </a:ext>
            </a:extLst>
          </p:cNvPr>
          <p:cNvSpPr>
            <a:spLocks noGrp="1"/>
          </p:cNvSpPr>
          <p:nvPr>
            <p:ph type="title"/>
          </p:nvPr>
        </p:nvSpPr>
        <p:spPr>
          <a:xfrm>
            <a:off x="838200" y="160174"/>
            <a:ext cx="10515600" cy="1325563"/>
          </a:xfrm>
        </p:spPr>
        <p:txBody>
          <a:bodyPr>
            <a:normAutofit/>
          </a:bodyPr>
          <a:lstStyle/>
          <a:p>
            <a:r>
              <a:rPr lang="ar-EG" sz="2800" b="1" dirty="0">
                <a:latin typeface="Alexandria" pitchFamily="2" charset="-78"/>
                <a:cs typeface="Alexandria" pitchFamily="2" charset="-78"/>
              </a:rPr>
              <a:t>أنواع المؤثرين</a:t>
            </a:r>
            <a:endParaRPr lang="en-US" sz="2800" dirty="0"/>
          </a:p>
        </p:txBody>
      </p:sp>
      <p:sp>
        <p:nvSpPr>
          <p:cNvPr id="3" name="Content Placeholder 2">
            <a:extLst>
              <a:ext uri="{FF2B5EF4-FFF2-40B4-BE49-F238E27FC236}">
                <a16:creationId xmlns:a16="http://schemas.microsoft.com/office/drawing/2014/main" id="{FD626701-CC57-9251-9F2F-65F3A21BCE8D}"/>
              </a:ext>
            </a:extLst>
          </p:cNvPr>
          <p:cNvSpPr>
            <a:spLocks noGrp="1"/>
          </p:cNvSpPr>
          <p:nvPr>
            <p:ph idx="1"/>
          </p:nvPr>
        </p:nvSpPr>
        <p:spPr>
          <a:xfrm>
            <a:off x="4887310" y="1027906"/>
            <a:ext cx="6687207" cy="6542689"/>
          </a:xfrm>
        </p:spPr>
        <p:txBody>
          <a:bodyPr>
            <a:normAutofit fontScale="55000" lnSpcReduction="20000"/>
          </a:bodyPr>
          <a:lstStyle/>
          <a:p>
            <a:pPr algn="just" rtl="1">
              <a:lnSpc>
                <a:spcPct val="170000"/>
              </a:lnSpc>
            </a:pPr>
            <a:r>
              <a:rPr lang="ar-EG" sz="2900" dirty="0">
                <a:solidFill>
                  <a:srgbClr val="3498DB"/>
                </a:solidFill>
                <a:effectLst/>
                <a:latin typeface="Alexandria Medium" pitchFamily="2" charset="-78"/>
                <a:cs typeface="Alexandria Medium" pitchFamily="2" charset="-78"/>
              </a:rPr>
              <a:t>المؤثرين المشاهير </a:t>
            </a:r>
            <a:r>
              <a:rPr lang="en-US" sz="2900" dirty="0">
                <a:solidFill>
                  <a:srgbClr val="3498DB"/>
                </a:solidFill>
                <a:effectLst/>
                <a:latin typeface="Alexandria Medium" pitchFamily="2" charset="-78"/>
                <a:cs typeface="Alexandria Medium" pitchFamily="2" charset="-78"/>
              </a:rPr>
              <a:t>Mega Influencers</a:t>
            </a:r>
            <a:endParaRPr lang="ar-EG" sz="2900" dirty="0">
              <a:solidFill>
                <a:srgbClr val="3498DB"/>
              </a:solidFill>
              <a:effectLst/>
              <a:latin typeface="Alexandria Medium" pitchFamily="2" charset="-78"/>
              <a:cs typeface="Alexandria Medium" pitchFamily="2" charset="-78"/>
            </a:endParaRPr>
          </a:p>
          <a:p>
            <a:pPr marL="0" indent="0" algn="just" rtl="1">
              <a:lnSpc>
                <a:spcPct val="170000"/>
              </a:lnSpc>
              <a:buNone/>
            </a:pPr>
            <a:r>
              <a:rPr lang="ar-EG" sz="2900" dirty="0">
                <a:effectLst/>
                <a:latin typeface="Alexandria Medium" pitchFamily="2" charset="-78"/>
                <a:cs typeface="Alexandria Medium" pitchFamily="2" charset="-78"/>
              </a:rPr>
              <a:t>المؤثرين المشاهير هم هؤلاء التي يتخطى عدد  متابعيهم المليون على منصات التواصل الاجتماعي المختلفة، وهناك الكثير من الأمثلة على هؤلاء.</a:t>
            </a:r>
          </a:p>
          <a:p>
            <a:pPr marL="0" indent="0" algn="just" rtl="1">
              <a:lnSpc>
                <a:spcPct val="170000"/>
              </a:lnSpc>
              <a:buNone/>
            </a:pPr>
            <a:r>
              <a:rPr lang="ar-EG" sz="2900" dirty="0">
                <a:effectLst/>
                <a:latin typeface="Alexandria Medium" pitchFamily="2" charset="-78"/>
                <a:cs typeface="Alexandria Medium" pitchFamily="2" charset="-78"/>
              </a:rPr>
              <a:t>فمثلاً لعلك تتابع عمرو نصوحي صانع المحتوى المصري الشهير في مجال كرة القدم، والذي تتعاون معه الكثير من </a:t>
            </a:r>
            <a:r>
              <a:rPr lang="ar-EG" sz="2900" dirty="0" err="1">
                <a:effectLst/>
                <a:latin typeface="Alexandria Medium" pitchFamily="2" charset="-78"/>
                <a:cs typeface="Alexandria Medium" pitchFamily="2" charset="-78"/>
              </a:rPr>
              <a:t>البرندات</a:t>
            </a:r>
            <a:r>
              <a:rPr lang="ar-EG" sz="2900" dirty="0">
                <a:effectLst/>
                <a:latin typeface="Alexandria Medium" pitchFamily="2" charset="-78"/>
                <a:cs typeface="Alexandria Medium" pitchFamily="2" charset="-78"/>
              </a:rPr>
              <a:t> في الترويج لمنتجاتها مثل </a:t>
            </a:r>
            <a:r>
              <a:rPr lang="en-US" sz="2900" dirty="0">
                <a:effectLst/>
                <a:latin typeface="Alexandria Medium" pitchFamily="2" charset="-78"/>
                <a:cs typeface="Alexandria Medium" pitchFamily="2" charset="-78"/>
              </a:rPr>
              <a:t>EA Sports </a:t>
            </a:r>
            <a:r>
              <a:rPr lang="ar-EG" sz="2900" dirty="0">
                <a:effectLst/>
                <a:latin typeface="Alexandria Medium" pitchFamily="2" charset="-78"/>
                <a:cs typeface="Alexandria Medium" pitchFamily="2" charset="-78"/>
              </a:rPr>
              <a:t> و نيفيا وغيرهم.</a:t>
            </a:r>
          </a:p>
          <a:p>
            <a:pPr marL="0" indent="0" algn="just" rtl="1">
              <a:lnSpc>
                <a:spcPct val="170000"/>
              </a:lnSpc>
              <a:buNone/>
            </a:pPr>
            <a:r>
              <a:rPr lang="ar-EG" sz="2900" dirty="0">
                <a:effectLst/>
                <a:latin typeface="Alexandria Medium" pitchFamily="2" charset="-78"/>
                <a:cs typeface="Alexandria Medium" pitchFamily="2" charset="-78"/>
              </a:rPr>
              <a:t>وهناك أمثلة أخرى على هؤلاء المؤثرين في عدة مجالات مثل </a:t>
            </a:r>
            <a:r>
              <a:rPr lang="ar-EG" sz="2900" dirty="0">
                <a:latin typeface="Alexandria Medium" pitchFamily="2" charset="-78"/>
                <a:cs typeface="Alexandria Medium" pitchFamily="2" charset="-78"/>
              </a:rPr>
              <a:t>الأزياء والموضة (</a:t>
            </a:r>
            <a:r>
              <a:rPr lang="ar-EG" sz="2900" dirty="0">
                <a:effectLst/>
                <a:latin typeface="Alexandria Medium" pitchFamily="2" charset="-78"/>
                <a:cs typeface="Alexandria Medium" pitchFamily="2" charset="-78"/>
              </a:rPr>
              <a:t>هادية غالب) والتكنولوجيا ( </a:t>
            </a:r>
            <a:r>
              <a:rPr lang="ar-EG" sz="2900" dirty="0" err="1">
                <a:effectLst/>
                <a:latin typeface="Alexandria Medium" pitchFamily="2" charset="-78"/>
                <a:cs typeface="Alexandria Medium" pitchFamily="2" charset="-78"/>
              </a:rPr>
              <a:t>الدحيح</a:t>
            </a:r>
            <a:r>
              <a:rPr lang="ar-EG" sz="2900" dirty="0">
                <a:effectLst/>
                <a:latin typeface="Alexandria Medium" pitchFamily="2" charset="-78"/>
                <a:cs typeface="Alexandria Medium" pitchFamily="2" charset="-78"/>
              </a:rPr>
              <a:t>) والصحة والرشاقة والسفر (</a:t>
            </a:r>
            <a:r>
              <a:rPr lang="ar-EG" sz="2900" dirty="0" err="1">
                <a:effectLst/>
                <a:latin typeface="Alexandria Medium" pitchFamily="2" charset="-78"/>
                <a:cs typeface="Alexandria Medium" pitchFamily="2" charset="-78"/>
              </a:rPr>
              <a:t>حجاجوفيتش</a:t>
            </a:r>
            <a:r>
              <a:rPr lang="ar-EG" sz="2900" dirty="0">
                <a:effectLst/>
                <a:latin typeface="Alexandria Medium" pitchFamily="2" charset="-78"/>
                <a:cs typeface="Alexandria Medium" pitchFamily="2" charset="-78"/>
              </a:rPr>
              <a:t> وبسنت نور الدين</a:t>
            </a:r>
            <a:r>
              <a:rPr lang="ar-EG" sz="2900" dirty="0">
                <a:latin typeface="Alexandria Medium" pitchFamily="2" charset="-78"/>
                <a:cs typeface="Alexandria Medium" pitchFamily="2" charset="-78"/>
              </a:rPr>
              <a:t>)</a:t>
            </a:r>
            <a:r>
              <a:rPr lang="ar-EG" sz="2900" dirty="0">
                <a:effectLst/>
                <a:latin typeface="Alexandria Medium" pitchFamily="2" charset="-78"/>
                <a:cs typeface="Alexandria Medium" pitchFamily="2" charset="-78"/>
              </a:rPr>
              <a:t> وغيرها من المجالات.</a:t>
            </a:r>
          </a:p>
          <a:p>
            <a:pPr marL="0" indent="0" algn="just" rtl="1">
              <a:lnSpc>
                <a:spcPct val="170000"/>
              </a:lnSpc>
              <a:buNone/>
            </a:pPr>
            <a:r>
              <a:rPr lang="ar-EG" sz="2900" dirty="0">
                <a:effectLst/>
                <a:latin typeface="Alexandria Medium" pitchFamily="2" charset="-78"/>
                <a:cs typeface="Alexandria Medium" pitchFamily="2" charset="-78"/>
              </a:rPr>
              <a:t>أفضل استخدام لهذا النوع من المؤثرين هو استغلالهم في الترويج لعروض حصرية وتخفيضات ومسابقات حول منتجاتك، وذلك لأنهم يتمتعون بقاعدة عريضة من المتابعين المخلصين لهم.</a:t>
            </a:r>
          </a:p>
          <a:p>
            <a:pPr algn="r" rtl="1">
              <a:lnSpc>
                <a:spcPct val="170000"/>
              </a:lnSpc>
            </a:pPr>
            <a:endParaRPr lang="en-US" dirty="0">
              <a:latin typeface="Alexandria Medium" pitchFamily="2" charset="-78"/>
              <a:cs typeface="Alexandria Medium" pitchFamily="2" charset="-78"/>
            </a:endParaRPr>
          </a:p>
        </p:txBody>
      </p:sp>
      <p:pic>
        <p:nvPicPr>
          <p:cNvPr id="5" name="Picture 4" descr="A person holding a phone with a megaphone&#10;&#10;Description automatically generated">
            <a:extLst>
              <a:ext uri="{FF2B5EF4-FFF2-40B4-BE49-F238E27FC236}">
                <a16:creationId xmlns:a16="http://schemas.microsoft.com/office/drawing/2014/main" id="{9F2605B8-03AA-9580-E0A8-224576FEFC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531" y="1702676"/>
            <a:ext cx="4177862" cy="41778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01EA1A5C-B370-2F66-CCC5-81803C709A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66293" y="0"/>
            <a:ext cx="2305141" cy="1076343"/>
          </a:xfrm>
          <a:prstGeom prst="rect">
            <a:avLst/>
          </a:prstGeom>
        </p:spPr>
      </p:pic>
    </p:spTree>
    <p:extLst>
      <p:ext uri="{BB962C8B-B14F-4D97-AF65-F5344CB8AC3E}">
        <p14:creationId xmlns:p14="http://schemas.microsoft.com/office/powerpoint/2010/main" val="20714304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557AD-F940-06DA-934A-087F6F547649}"/>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المؤثرين</a:t>
            </a:r>
            <a:endParaRPr lang="en-US" sz="2800" dirty="0"/>
          </a:p>
        </p:txBody>
      </p:sp>
      <p:sp>
        <p:nvSpPr>
          <p:cNvPr id="3" name="Content Placeholder 2">
            <a:extLst>
              <a:ext uri="{FF2B5EF4-FFF2-40B4-BE49-F238E27FC236}">
                <a16:creationId xmlns:a16="http://schemas.microsoft.com/office/drawing/2014/main" id="{C71C43FE-2ABE-6AD1-E3C8-FE9B09EA7898}"/>
              </a:ext>
            </a:extLst>
          </p:cNvPr>
          <p:cNvSpPr>
            <a:spLocks noGrp="1"/>
          </p:cNvSpPr>
          <p:nvPr>
            <p:ph idx="1"/>
          </p:nvPr>
        </p:nvSpPr>
        <p:spPr>
          <a:xfrm>
            <a:off x="5801710" y="1825625"/>
            <a:ext cx="5552090" cy="4351338"/>
          </a:xfrm>
        </p:spPr>
        <p:txBody>
          <a:bodyPr>
            <a:normAutofit lnSpcReduction="10000"/>
          </a:bodyPr>
          <a:lstStyle/>
          <a:p>
            <a:pPr marL="0" indent="0" algn="just" rtl="1">
              <a:lnSpc>
                <a:spcPct val="150000"/>
              </a:lnSpc>
              <a:buNone/>
            </a:pPr>
            <a:r>
              <a:rPr lang="ar-EG" sz="1600" dirty="0">
                <a:solidFill>
                  <a:srgbClr val="3498DB"/>
                </a:solidFill>
                <a:effectLst/>
                <a:latin typeface="Alexandria Medium" pitchFamily="2" charset="-78"/>
                <a:cs typeface="Alexandria Medium" pitchFamily="2" charset="-78"/>
              </a:rPr>
              <a:t>المؤثرين المتوسطين </a:t>
            </a:r>
            <a:r>
              <a:rPr lang="en-US" sz="1600" dirty="0">
                <a:solidFill>
                  <a:srgbClr val="3498DB"/>
                </a:solidFill>
                <a:effectLst/>
                <a:latin typeface="Alexandria Medium" pitchFamily="2" charset="-78"/>
                <a:cs typeface="Alexandria Medium" pitchFamily="2" charset="-78"/>
              </a:rPr>
              <a:t>Medium-influencers</a:t>
            </a:r>
            <a:endParaRPr lang="en-US" sz="1600" dirty="0">
              <a:effectLst/>
              <a:latin typeface="Alexandria Medium" pitchFamily="2" charset="-78"/>
              <a:cs typeface="Alexandria Medium" pitchFamily="2" charset="-78"/>
            </a:endParaRPr>
          </a:p>
          <a:p>
            <a:pPr algn="just" rtl="1">
              <a:lnSpc>
                <a:spcPct val="150000"/>
              </a:lnSpc>
            </a:pPr>
            <a:r>
              <a:rPr lang="ar-EG" sz="1600" dirty="0">
                <a:effectLst/>
                <a:latin typeface="Alexandria Medium" pitchFamily="2" charset="-78"/>
                <a:cs typeface="Alexandria Medium" pitchFamily="2" charset="-78"/>
              </a:rPr>
              <a:t>يمكننا وصف هذا النوع من المؤثرين الذين عدد متابعيهم أكثر من 100,000 متابع وأقل من مليون، فهم لهم مكانتهم في مجالهم، ولكن ليسوا مشاهير نوعاً ما.</a:t>
            </a:r>
          </a:p>
          <a:p>
            <a:pPr algn="just" rtl="1">
              <a:lnSpc>
                <a:spcPct val="150000"/>
              </a:lnSpc>
            </a:pPr>
            <a:r>
              <a:rPr lang="ar-EG" sz="1600" dirty="0">
                <a:effectLst/>
                <a:latin typeface="Alexandria Medium" pitchFamily="2" charset="-78"/>
                <a:cs typeface="Alexandria Medium" pitchFamily="2" charset="-78"/>
              </a:rPr>
              <a:t>هذا النوع من المؤثرين يعتبره الكثير من  الخبراء الأكثر فاعلية، وذلك نظراً لأن المؤثر المتوسط يقوم بصناعة محتوى موجه يخاطب به فئة محددة من الجمهور مما يسهل عملية الاستهداف.</a:t>
            </a:r>
          </a:p>
          <a:p>
            <a:pPr algn="just" rtl="1">
              <a:lnSpc>
                <a:spcPct val="150000"/>
              </a:lnSpc>
            </a:pPr>
            <a:r>
              <a:rPr lang="ar-EG" sz="1600" dirty="0">
                <a:effectLst/>
                <a:latin typeface="Alexandria Medium" pitchFamily="2" charset="-78"/>
                <a:cs typeface="Alexandria Medium" pitchFamily="2" charset="-78"/>
              </a:rPr>
              <a:t>فتجد أحد هؤلاء المؤثرين يصنع محتوى حول التخسيس للفتيات قبل الزواج، أو وصفات أكل مناسبة للسيدات الحوامل وهكذا …</a:t>
            </a:r>
          </a:p>
          <a:p>
            <a:pPr marL="0" indent="0" algn="r" rtl="1">
              <a:lnSpc>
                <a:spcPct val="150000"/>
              </a:lnSpc>
              <a:buNone/>
            </a:pPr>
            <a:endParaRPr lang="en-US" sz="1600" dirty="0">
              <a:latin typeface="Alexandria Medium" pitchFamily="2" charset="-78"/>
              <a:cs typeface="Alexandria Medium" pitchFamily="2" charset="-78"/>
            </a:endParaRPr>
          </a:p>
        </p:txBody>
      </p:sp>
      <p:pic>
        <p:nvPicPr>
          <p:cNvPr id="5" name="Picture 4" descr="A group of images of a person and person&#10;&#10;Description automatically generated">
            <a:extLst>
              <a:ext uri="{FF2B5EF4-FFF2-40B4-BE49-F238E27FC236}">
                <a16:creationId xmlns:a16="http://schemas.microsoft.com/office/drawing/2014/main" id="{E231076A-2F89-886E-E570-7952D91B38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890" y="2204735"/>
            <a:ext cx="4616669" cy="3077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CCF57C2D-E756-B7B0-CC30-007FF15CAC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72340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6FADF-3C06-9A32-3A59-5D1154EB5B4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المؤثرين</a:t>
            </a:r>
            <a:endParaRPr lang="en-US" sz="2800" dirty="0"/>
          </a:p>
        </p:txBody>
      </p:sp>
      <p:sp>
        <p:nvSpPr>
          <p:cNvPr id="3" name="Content Placeholder 2">
            <a:extLst>
              <a:ext uri="{FF2B5EF4-FFF2-40B4-BE49-F238E27FC236}">
                <a16:creationId xmlns:a16="http://schemas.microsoft.com/office/drawing/2014/main" id="{2CF9AC05-75E4-AEFA-611D-B3351AFB656B}"/>
              </a:ext>
            </a:extLst>
          </p:cNvPr>
          <p:cNvSpPr>
            <a:spLocks noGrp="1"/>
          </p:cNvSpPr>
          <p:nvPr>
            <p:ph idx="1"/>
          </p:nvPr>
        </p:nvSpPr>
        <p:spPr>
          <a:xfrm>
            <a:off x="6096000" y="1825624"/>
            <a:ext cx="5257800" cy="4843189"/>
          </a:xfrm>
        </p:spPr>
        <p:txBody>
          <a:bodyPr>
            <a:normAutofit lnSpcReduction="10000"/>
          </a:bodyPr>
          <a:lstStyle/>
          <a:p>
            <a:pPr marL="0" indent="0" algn="just" rtl="1">
              <a:lnSpc>
                <a:spcPct val="150000"/>
              </a:lnSpc>
              <a:buNone/>
            </a:pPr>
            <a:r>
              <a:rPr lang="ar-EG" sz="1600" dirty="0">
                <a:solidFill>
                  <a:srgbClr val="3498DB"/>
                </a:solidFill>
                <a:effectLst/>
                <a:latin typeface="Alexandria Medium" pitchFamily="2" charset="-78"/>
                <a:cs typeface="Alexandria Medium" pitchFamily="2" charset="-78"/>
              </a:rPr>
              <a:t>المؤثرين الصغار </a:t>
            </a:r>
            <a:r>
              <a:rPr lang="en-US" sz="1600" dirty="0">
                <a:solidFill>
                  <a:srgbClr val="3498DB"/>
                </a:solidFill>
                <a:effectLst/>
                <a:latin typeface="Alexandria Medium" pitchFamily="2" charset="-78"/>
                <a:cs typeface="Alexandria Medium" pitchFamily="2" charset="-78"/>
              </a:rPr>
              <a:t>Micro-influencers)</a:t>
            </a:r>
            <a:endParaRPr lang="en-US" sz="1600" dirty="0">
              <a:effectLst/>
              <a:latin typeface="Alexandria Medium" pitchFamily="2" charset="-78"/>
              <a:cs typeface="Alexandria Medium" pitchFamily="2" charset="-78"/>
            </a:endParaRPr>
          </a:p>
          <a:p>
            <a:pPr algn="just" rtl="1">
              <a:lnSpc>
                <a:spcPct val="150000"/>
              </a:lnSpc>
            </a:pPr>
            <a:r>
              <a:rPr lang="ar-EG" sz="1600" dirty="0">
                <a:effectLst/>
                <a:latin typeface="Alexandria Medium" pitchFamily="2" charset="-78"/>
                <a:cs typeface="Alexandria Medium" pitchFamily="2" charset="-78"/>
              </a:rPr>
              <a:t>يمكننا أن نضع أي مؤثر يمتلك أقل من 100,000 متابع في هذا التصنيف. في الكثير من الأحيان يكون التعاون مع هذا النوع من المؤثرين فعّال للغاية.</a:t>
            </a:r>
          </a:p>
          <a:p>
            <a:pPr algn="just" rtl="1">
              <a:lnSpc>
                <a:spcPct val="150000"/>
              </a:lnSpc>
            </a:pPr>
            <a:r>
              <a:rPr lang="ar-EG" sz="1600" dirty="0">
                <a:effectLst/>
                <a:latin typeface="Alexandria Medium" pitchFamily="2" charset="-78"/>
                <a:cs typeface="Alexandria Medium" pitchFamily="2" charset="-78"/>
              </a:rPr>
              <a:t>فأغلب هؤلاء المؤثرين مبتدئين في مجالهم، وبالتالي فهم يهتمون كثيراً لجمهورهم ويتواصلون معهم ويردون على تعليقاتهم بشكل أكبر، وأيضاً يهتمون كثيراً بالمحتوى ويحرصون على تقديم أكبر فائدة للمتابعين.</a:t>
            </a:r>
          </a:p>
          <a:p>
            <a:pPr algn="just" rtl="1">
              <a:lnSpc>
                <a:spcPct val="150000"/>
              </a:lnSpc>
            </a:pPr>
            <a:r>
              <a:rPr lang="ar-EG" sz="1600" dirty="0">
                <a:effectLst/>
                <a:latin typeface="Alexandria Medium" pitchFamily="2" charset="-78"/>
                <a:cs typeface="Alexandria Medium" pitchFamily="2" charset="-78"/>
              </a:rPr>
              <a:t>لهذا إن بحثت جيداً يمكنك أن تكتشف بعض هؤلاء المؤثرين وتستغلهم في ترويج منتجاتك بأقل تكلفة ممكنة.</a:t>
            </a:r>
          </a:p>
          <a:p>
            <a:pPr algn="r" rtl="1">
              <a:lnSpc>
                <a:spcPct val="150000"/>
              </a:lnSpc>
            </a:pPr>
            <a:endParaRPr lang="en-US" sz="1600" dirty="0">
              <a:latin typeface="Alexandria Medium" pitchFamily="2" charset="-78"/>
              <a:cs typeface="Alexandria Medium" pitchFamily="2" charset="-78"/>
            </a:endParaRPr>
          </a:p>
        </p:txBody>
      </p:sp>
      <p:pic>
        <p:nvPicPr>
          <p:cNvPr id="5" name="Picture 4" descr="A group of colorful heads with different symbols&#10;&#10;Description automatically generated">
            <a:extLst>
              <a:ext uri="{FF2B5EF4-FFF2-40B4-BE49-F238E27FC236}">
                <a16:creationId xmlns:a16="http://schemas.microsoft.com/office/drawing/2014/main" id="{A287737F-C1AA-1A4E-66F6-71A0D76CAE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130" y="2437670"/>
            <a:ext cx="4572000" cy="3127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08B2AF2E-5B8D-3A45-24B9-63D9A629FB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1049201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A33BD-1018-6CCD-FF68-FDAABE08275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معايير اختيار المؤثر المناسب</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A7FFA12-EC3F-CDA4-DC7B-BCBF82569DDA}"/>
              </a:ext>
            </a:extLst>
          </p:cNvPr>
          <p:cNvSpPr>
            <a:spLocks noGrp="1"/>
          </p:cNvSpPr>
          <p:nvPr>
            <p:ph idx="1"/>
          </p:nvPr>
        </p:nvSpPr>
        <p:spPr/>
        <p:txBody>
          <a:bodyPr>
            <a:normAutofit/>
          </a:bodyPr>
          <a:lstStyle/>
          <a:p>
            <a:pPr algn="just" rtl="1">
              <a:lnSpc>
                <a:spcPct val="150000"/>
              </a:lnSpc>
            </a:pPr>
            <a:endParaRPr lang="ar-EG"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التوافق: يجب أن يكون المؤثر متوافقًا مع قيم ورسالة وشخصية علامتك التجارية. يجب أن يستطيع تمثيل علامتك التجارية بشكل صحيح .</a:t>
            </a:r>
            <a:endParaRPr lang="en-US"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الجمهور المستهدف: قم بتحليل جمهورك المستهدف وتفهم اهتماماتهم وميولهم. حدد المؤثرين الذين لديهم جمهور يتماشى مع جمهورك المستهدف ويستطيعون التأثير عليه بشكل إيجابي.</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سابقة الأعمال: قم بمراجعة أعمال المؤثر واستكشاف الحملات التي شارك فيها سابقًا. هل نجح في تحقيق نتائج إيجابية؟ هل استطاع زيادة الوعي بالعلامة التجارية وتعزيز المبيعات؟</a:t>
            </a:r>
          </a:p>
          <a:p>
            <a:pPr marL="0" indent="0" algn="just" rtl="1">
              <a:lnSpc>
                <a:spcPct val="150000"/>
              </a:lnSpc>
              <a:buNone/>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C7DE9C0-3102-B4EB-B1B6-A91AABCF92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283855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DFBAE-A6B9-CB19-3E0B-10DB8614E8D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معايير اختيار المؤثر المناسب</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BF3ED8F-EA1D-7A60-1AD8-87316131EB29}"/>
              </a:ext>
            </a:extLst>
          </p:cNvPr>
          <p:cNvSpPr>
            <a:spLocks noGrp="1"/>
          </p:cNvSpPr>
          <p:nvPr>
            <p:ph idx="1"/>
          </p:nvPr>
        </p:nvSpPr>
        <p:spPr/>
        <p:txBody>
          <a:bodyPr>
            <a:normAutofit/>
          </a:bodyPr>
          <a:lstStyle/>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المصداقية: يجب أن يكون المؤثر صادقًا وموثوقًا وذو مصداقية عالية. يجب أن يكون لديه سجل حافل في التعامل مع العلامات التجارية وأن يتمتع بسمعة جيدة في صناعة التسويق.</a:t>
            </a:r>
          </a:p>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التواجد الرقمي: يجب أن يكون المؤثر نشطًا ومؤثرًا على وسائل التواصل الاجتماعي التي تستهدفها. قم بتقييم عدد المتابعين ومعدل التفاعل ونوعية المحتوى الذي ينشره.</a:t>
            </a:r>
          </a:p>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الميزانية: حدد ميزانية محددة للتسويق مع المؤثرين. قم بمقارنة تكاليف التعاون مع المؤثرين المختلفين وقيمة العائد المتوقع للاستثمار.</a:t>
            </a:r>
          </a:p>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الابتكار والإبداع: ابحث عن المؤثرين الذين يمتلكون قدرة على إنشاء محتوى إبداعي وجذاب. يمكن أن يساعد المحتوى المبتكر في جذب انتباه الجمهور وتعزيز التفاعل والمشاركة.</a:t>
            </a:r>
          </a:p>
          <a:p>
            <a:pPr algn="just">
              <a:lnSpc>
                <a:spcPct val="160000"/>
              </a:lnSpc>
              <a:buFont typeface="Wingdings" panose="05000000000000000000" pitchFamily="2" charset="2"/>
              <a:buChar char="ü"/>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03796E4-0EA3-8C37-9755-B4BE9444F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156034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DCD4F-79C1-2D2E-E584-400820B31B33}"/>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محددات التعاقد مع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19431387-06B4-E656-DF7C-078812CF7E9D}"/>
              </a:ext>
            </a:extLst>
          </p:cNvPr>
          <p:cNvSpPr>
            <a:spLocks noGrp="1"/>
          </p:cNvSpPr>
          <p:nvPr>
            <p:ph idx="1"/>
          </p:nvPr>
        </p:nvSpPr>
        <p:spPr>
          <a:xfrm>
            <a:off x="838200" y="1529255"/>
            <a:ext cx="10515600" cy="4963620"/>
          </a:xfrm>
        </p:spPr>
        <p:txBody>
          <a:bodyPr>
            <a:normAutofit fontScale="92500" lnSpcReduction="10000"/>
          </a:bodyPr>
          <a:lstStyle/>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فترة التعاقد</a:t>
            </a:r>
            <a:r>
              <a:rPr lang="ar-EG" sz="1600" dirty="0">
                <a:latin typeface="Alexandria Medium" pitchFamily="2" charset="-78"/>
                <a:cs typeface="Alexandria Medium" pitchFamily="2" charset="-78"/>
              </a:rPr>
              <a:t>: ما هي الفترة المتوقعة للتعاقد مع المؤثر؟</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عدد المنشورات</a:t>
            </a:r>
            <a:r>
              <a:rPr lang="ar-EG" sz="1600" dirty="0">
                <a:latin typeface="Alexandria Medium" pitchFamily="2" charset="-78"/>
                <a:cs typeface="Alexandria Medium" pitchFamily="2" charset="-78"/>
              </a:rPr>
              <a:t>: ما هو العدد المتفق عليه من المنشورات؟</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جدول نشر المحتوى</a:t>
            </a:r>
            <a:r>
              <a:rPr lang="ar-EG" sz="1600" dirty="0">
                <a:latin typeface="Alexandria Medium" pitchFamily="2" charset="-78"/>
                <a:cs typeface="Alexandria Medium" pitchFamily="2" charset="-78"/>
              </a:rPr>
              <a:t>: ما هو جدول نشر المحتوى؟ مثلًا منشور واحد يوميًا، أو منشور كل ثلاث أيام.</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منصات نشر المحتوى</a:t>
            </a:r>
            <a:r>
              <a:rPr lang="ar-EG" sz="1600" dirty="0">
                <a:latin typeface="Alexandria Medium" pitchFamily="2" charset="-78"/>
                <a:cs typeface="Alexandria Medium" pitchFamily="2" charset="-78"/>
              </a:rPr>
              <a:t>: هل التعاقد يركّز على منصة معينة؟ أم يشمل مجموعة مختلفة من المنصات؟</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أنشطة التسويق عبر المؤثرين</a:t>
            </a:r>
            <a:r>
              <a:rPr lang="ar-EG" sz="1600" dirty="0">
                <a:latin typeface="Alexandria Medium" pitchFamily="2" charset="-78"/>
                <a:cs typeface="Alexandria Medium" pitchFamily="2" charset="-78"/>
              </a:rPr>
              <a:t>: ما هي الأنشطة التي يجب مراعاتها في المحتوى عند نشره؟</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إنتاج المحتوى</a:t>
            </a:r>
            <a:r>
              <a:rPr lang="ar-EG" sz="1600" dirty="0">
                <a:latin typeface="Alexandria Medium" pitchFamily="2" charset="-78"/>
                <a:cs typeface="Alexandria Medium" pitchFamily="2" charset="-78"/>
              </a:rPr>
              <a:t>: هل ستشارك المحتوى مع المؤثر؟ أم سيكون هو المسئول عن إنتاجه؟ أم ستجمعان بين الخيارين؟</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الأمور التي يجب مراعاتها</a:t>
            </a:r>
            <a:r>
              <a:rPr lang="ar-EG" sz="1600" dirty="0">
                <a:latin typeface="Alexandria Medium" pitchFamily="2" charset="-78"/>
                <a:cs typeface="Alexandria Medium" pitchFamily="2" charset="-78"/>
              </a:rPr>
              <a:t>: هل توجد عوامل معينة يجب مراعاتها؟ مثلًا استخدام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معينة، أو ضرورة ذكر الصفحة الخاصة بمشروعك (</a:t>
            </a:r>
            <a:r>
              <a:rPr lang="en-US" sz="1600" dirty="0">
                <a:latin typeface="Alexandria Medium" pitchFamily="2" charset="-78"/>
                <a:cs typeface="Alexandria Medium" pitchFamily="2" charset="-78"/>
              </a:rPr>
              <a:t>mention</a:t>
            </a:r>
            <a:r>
              <a:rPr lang="ar-EG" sz="1600" dirty="0">
                <a:latin typeface="Alexandria Medium" pitchFamily="2" charset="-78"/>
                <a:cs typeface="Alexandria Medium" pitchFamily="2" charset="-78"/>
              </a:rPr>
              <a:t>في كل منشور.</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المستهدفات المطلوبة</a:t>
            </a:r>
            <a:r>
              <a:rPr lang="ar-EG" sz="1600" dirty="0">
                <a:latin typeface="Alexandria Medium" pitchFamily="2" charset="-78"/>
                <a:cs typeface="Alexandria Medium" pitchFamily="2" charset="-78"/>
              </a:rPr>
              <a:t>: هل مطلوب بيع عدد معين من المنتجات؟ أو زيادة عدد المتابعين بنسبة معينة؟</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الاتفاق المادي: </a:t>
            </a:r>
            <a:r>
              <a:rPr lang="ar-EG" sz="1600" dirty="0">
                <a:latin typeface="Alexandria Medium" pitchFamily="2" charset="-78"/>
                <a:cs typeface="Alexandria Medium" pitchFamily="2" charset="-78"/>
              </a:rPr>
              <a:t>المخصصات المالية وطريقة الحصول عليها </a:t>
            </a:r>
          </a:p>
          <a:p>
            <a:pPr algn="r" rtl="1"/>
            <a:endParaRPr lang="en-US" sz="1600" dirty="0"/>
          </a:p>
        </p:txBody>
      </p:sp>
      <p:pic>
        <p:nvPicPr>
          <p:cNvPr id="4" name="Graphic 21">
            <a:extLst>
              <a:ext uri="{FF2B5EF4-FFF2-40B4-BE49-F238E27FC236}">
                <a16:creationId xmlns:a16="http://schemas.microsoft.com/office/drawing/2014/main" id="{FD44A891-95AE-2168-504E-B53BD9AFD9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381911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57886-24AE-95C9-1A37-E7DF696483A9}"/>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أشكال التعاقد مع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2921684-D6E3-E4D9-45DE-40C8614EDE0E}"/>
              </a:ext>
            </a:extLst>
          </p:cNvPr>
          <p:cNvSpPr>
            <a:spLocks noGrp="1"/>
          </p:cNvSpPr>
          <p:nvPr>
            <p:ph idx="1"/>
          </p:nvPr>
        </p:nvSpPr>
        <p:spPr/>
        <p:txBody>
          <a:bodyPr>
            <a:normAutofit/>
          </a:bodyPr>
          <a:lstStyle/>
          <a:p>
            <a:pPr algn="just" rtl="1">
              <a:lnSpc>
                <a:spcPct val="150000"/>
              </a:lnSpc>
              <a:buFont typeface="Arial" panose="020B0604020202020204" pitchFamily="34" charset="0"/>
              <a:buChar char="•"/>
            </a:pPr>
            <a:r>
              <a:rPr lang="ar-EG" sz="1600" b="1" dirty="0">
                <a:solidFill>
                  <a:srgbClr val="00AEEF"/>
                </a:solidFill>
                <a:latin typeface="Alexandria Medium" pitchFamily="2" charset="-78"/>
                <a:cs typeface="Alexandria Medium" pitchFamily="2" charset="-78"/>
              </a:rPr>
              <a:t>دفع مقابل مادي للتعاقد</a:t>
            </a:r>
            <a:r>
              <a:rPr lang="ar-EG" sz="1600" dirty="0">
                <a:solidFill>
                  <a:srgbClr val="00AEEF"/>
                </a:solidFill>
                <a:latin typeface="Alexandria Medium" pitchFamily="2" charset="-78"/>
                <a:cs typeface="Alexandria Medium" pitchFamily="2" charset="-78"/>
              </a:rPr>
              <a:t>: </a:t>
            </a:r>
          </a:p>
          <a:p>
            <a:pPr marL="0" indent="0" algn="just" rtl="1">
              <a:lnSpc>
                <a:spcPct val="150000"/>
              </a:lnSpc>
              <a:buNone/>
            </a:pPr>
            <a:r>
              <a:rPr lang="ar-EG" sz="1600" dirty="0">
                <a:latin typeface="Alexandria Medium" pitchFamily="2" charset="-78"/>
                <a:cs typeface="Alexandria Medium" pitchFamily="2" charset="-78"/>
              </a:rPr>
              <a:t>بالنسبة لبعض المؤثرين، فهم يملكون أسعارًا محددة وثابتة لمن يرغب في التعاقد معهم. بالتالي من خلال معرفة أسعار المؤثرين ستقدر على اختيار ما يتناسب مع ميزانيتك.</a:t>
            </a:r>
          </a:p>
          <a:p>
            <a:pPr algn="just" rtl="1">
              <a:lnSpc>
                <a:spcPct val="150000"/>
              </a:lnSpc>
              <a:buFont typeface="Arial" panose="020B0604020202020204" pitchFamily="34" charset="0"/>
              <a:buChar char="•"/>
            </a:pPr>
            <a:r>
              <a:rPr lang="ar-EG" sz="1600" b="1" dirty="0">
                <a:solidFill>
                  <a:srgbClr val="00AEEF"/>
                </a:solidFill>
                <a:latin typeface="Alexandria Medium" pitchFamily="2" charset="-78"/>
                <a:cs typeface="Alexandria Medium" pitchFamily="2" charset="-78"/>
              </a:rPr>
              <a:t>دفع مقابل وفقًا لعدد عمليات البيع</a:t>
            </a:r>
            <a:r>
              <a:rPr lang="ar-EG" sz="1600" dirty="0">
                <a:solidFill>
                  <a:srgbClr val="00AEEF"/>
                </a:solidFill>
                <a:latin typeface="Alexandria Medium" pitchFamily="2" charset="-78"/>
                <a:cs typeface="Alexandria Medium" pitchFamily="2" charset="-78"/>
              </a:rPr>
              <a:t>: </a:t>
            </a:r>
          </a:p>
          <a:p>
            <a:pPr marL="0" indent="0" algn="just" rtl="1">
              <a:lnSpc>
                <a:spcPct val="150000"/>
              </a:lnSpc>
              <a:buNone/>
            </a:pPr>
            <a:r>
              <a:rPr lang="ar-EG" sz="1600" dirty="0">
                <a:latin typeface="Alexandria Medium" pitchFamily="2" charset="-78"/>
                <a:cs typeface="Alexandria Medium" pitchFamily="2" charset="-78"/>
              </a:rPr>
              <a:t>يعتمد البعض على التعاقد مع المؤثرين وفقًا لعدد عمليات البيع الحاصلة، فالأمر يشبه التسويق بالعمولة، إذ تدفع فقط مقابل مادي لهم وفقًا لعدد عمليات البيع المنفذة.</a:t>
            </a:r>
          </a:p>
          <a:p>
            <a:pPr algn="just" rtl="1">
              <a:lnSpc>
                <a:spcPct val="150000"/>
              </a:lnSpc>
              <a:buFont typeface="Arial" panose="020B0604020202020204" pitchFamily="34" charset="0"/>
              <a:buChar char="•"/>
            </a:pPr>
            <a:r>
              <a:rPr lang="ar-EG" sz="1600" b="1" dirty="0">
                <a:solidFill>
                  <a:srgbClr val="00AEEF"/>
                </a:solidFill>
                <a:latin typeface="Alexandria Medium" pitchFamily="2" charset="-78"/>
                <a:cs typeface="Alexandria Medium" pitchFamily="2" charset="-78"/>
              </a:rPr>
              <a:t>تقديم منتجات أو خدمات مجانية للمؤثر</a:t>
            </a:r>
            <a:r>
              <a:rPr lang="ar-EG" sz="1600" dirty="0">
                <a:solidFill>
                  <a:srgbClr val="00AEEF"/>
                </a:solidFill>
                <a:latin typeface="Alexandria Medium" pitchFamily="2" charset="-78"/>
                <a:cs typeface="Alexandria Medium" pitchFamily="2" charset="-78"/>
              </a:rPr>
              <a:t>: </a:t>
            </a:r>
          </a:p>
          <a:p>
            <a:pPr marL="0" indent="0" algn="just" rtl="1">
              <a:lnSpc>
                <a:spcPct val="150000"/>
              </a:lnSpc>
              <a:buNone/>
            </a:pPr>
            <a:r>
              <a:rPr lang="ar-EG" sz="1600" dirty="0">
                <a:latin typeface="Alexandria Medium" pitchFamily="2" charset="-78"/>
                <a:cs typeface="Alexandria Medium" pitchFamily="2" charset="-78"/>
              </a:rPr>
              <a:t>بدلًا من الاتفاق على مقابل مادي، قد يكون شكل التعاقد هو تقديم منتجات أو خدمات المشروع مجانًا للمؤثر في مقابل الترويج لها.</a:t>
            </a:r>
          </a:p>
          <a:p>
            <a:pPr algn="just"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7A2EBC6-2048-88A3-AED4-C96CC04F8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307576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BDC20-02D6-51FD-F562-79A4F4CBC31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معايير المفاضلة بين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4E08C251-EED9-DD32-F149-B981A76BC0BD}"/>
              </a:ext>
            </a:extLst>
          </p:cNvPr>
          <p:cNvSpPr>
            <a:spLocks noGrp="1"/>
          </p:cNvSpPr>
          <p:nvPr>
            <p:ph idx="1"/>
          </p:nvPr>
        </p:nvSpPr>
        <p:spPr/>
        <p:txBody>
          <a:bodyPr>
            <a:normAutofit/>
          </a:bodyPr>
          <a:lstStyle/>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أعداد المتابعين</a:t>
            </a:r>
            <a:r>
              <a:rPr lang="ar-EG" sz="1600" dirty="0">
                <a:latin typeface="Alexandria" pitchFamily="2" charset="-78"/>
                <a:cs typeface="Alexandria" pitchFamily="2" charset="-78"/>
              </a:rPr>
              <a:t>: من المهم تقييم أعداد المتابعين على المنصة المتوقع العمل عليها بالتحديد. مثلًا إذا كنت ترغب في العمل على </a:t>
            </a:r>
            <a:r>
              <a:rPr lang="ar-EG" sz="1600" dirty="0" err="1">
                <a:latin typeface="Alexandria" pitchFamily="2" charset="-78"/>
                <a:cs typeface="Alexandria" pitchFamily="2" charset="-78"/>
              </a:rPr>
              <a:t>الانستقرام</a:t>
            </a:r>
            <a:r>
              <a:rPr lang="ar-EG" sz="1600" dirty="0">
                <a:latin typeface="Alexandria" pitchFamily="2" charset="-78"/>
                <a:cs typeface="Alexandria" pitchFamily="2" charset="-78"/>
              </a:rPr>
              <a:t>، فلا بد من معرفة أعداد المتابعين للمؤثر على المنصة.</a:t>
            </a:r>
          </a:p>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حجم التفاعل</a:t>
            </a:r>
            <a:r>
              <a:rPr lang="ar-EG" sz="1600" dirty="0">
                <a:latin typeface="Alexandria" pitchFamily="2" charset="-78"/>
                <a:cs typeface="Alexandria" pitchFamily="2" charset="-78"/>
              </a:rPr>
              <a:t>: لا بد أيضًا من تقييم حجم التفاعل مقارنةً بالعدد. مثلًا حساب عدد </a:t>
            </a:r>
            <a:r>
              <a:rPr lang="ar-EG" sz="1600" dirty="0" err="1">
                <a:latin typeface="Alexandria" pitchFamily="2" charset="-78"/>
                <a:cs typeface="Alexandria" pitchFamily="2" charset="-78"/>
              </a:rPr>
              <a:t>الإعجابات</a:t>
            </a:r>
            <a:r>
              <a:rPr lang="ar-EG" sz="1600" dirty="0">
                <a:latin typeface="Alexandria" pitchFamily="2" charset="-78"/>
                <a:cs typeface="Alexandria" pitchFamily="2" charset="-78"/>
              </a:rPr>
              <a:t> والتعليقات على منشورات المؤثر، وقسمتها على عدد المتابعين، للخروج بالنسبة المئوية للتفاعل.</a:t>
            </a:r>
          </a:p>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نوعية المحتوى</a:t>
            </a:r>
            <a:r>
              <a:rPr lang="ar-EG" sz="1600" dirty="0">
                <a:latin typeface="Alexandria" pitchFamily="2" charset="-78"/>
                <a:cs typeface="Alexandria" pitchFamily="2" charset="-78"/>
              </a:rPr>
              <a:t>: يختلف المحتوى الذي ينتجه كل مؤثر، لذا من الضروري إلقاء النظرة على المحتوى، وذلك لاختيار مؤثر يقدم محتوى مشابه لما تبحث عنه للتسويق لمشروعك.</a:t>
            </a:r>
          </a:p>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عدد المنشورات</a:t>
            </a:r>
            <a:r>
              <a:rPr lang="ar-EG" sz="1600" dirty="0">
                <a:latin typeface="Alexandria" pitchFamily="2" charset="-78"/>
                <a:cs typeface="Alexandria" pitchFamily="2" charset="-78"/>
              </a:rPr>
              <a:t>: من المهم أيضًا تقييم عدد المنشورات التي ينتجها الشخص، وذلك في حالة احتياجك في التسويق عبر المؤثرين لإنتاج عدد معين، فتتحف من ملاءمة هذا الأمر للمؤثر.</a:t>
            </a:r>
          </a:p>
          <a:p>
            <a:pPr>
              <a:lnSpc>
                <a:spcPct val="160000"/>
              </a:lnSpc>
            </a:pPr>
            <a:endParaRPr lang="en-US" sz="16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8DCC94D0-B8ED-CE23-10B0-835738925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643067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CDAA7-8BDB-B780-5941-42A8F73B4FA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أنشطة التسويق الرقمي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E951CAB-606F-3FC6-57A8-F268E69B8A6A}"/>
              </a:ext>
            </a:extLst>
          </p:cNvPr>
          <p:cNvSpPr>
            <a:spLocks noGrp="1"/>
          </p:cNvSpPr>
          <p:nvPr>
            <p:ph idx="1"/>
          </p:nvPr>
        </p:nvSpPr>
        <p:spPr>
          <a:xfrm>
            <a:off x="4508937" y="1450428"/>
            <a:ext cx="7267903" cy="5297213"/>
          </a:xfrm>
        </p:spPr>
        <p:txBody>
          <a:bodyPr>
            <a:normAutofit lnSpcReduction="10000"/>
          </a:bodyPr>
          <a:lstStyle/>
          <a:p>
            <a:pPr marL="0" indent="0" algn="just" rtl="1">
              <a:lnSpc>
                <a:spcPct val="170000"/>
              </a:lnSpc>
              <a:buNone/>
            </a:pPr>
            <a:r>
              <a:rPr lang="ar-EG" sz="1600" b="1" dirty="0">
                <a:solidFill>
                  <a:srgbClr val="00AEEF"/>
                </a:solidFill>
                <a:latin typeface="Alexandria Medium" pitchFamily="2" charset="-78"/>
                <a:cs typeface="Alexandria Medium" pitchFamily="2" charset="-78"/>
              </a:rPr>
              <a:t>مراجعات المنتجات أو الخدمات</a:t>
            </a:r>
          </a:p>
          <a:p>
            <a:pPr algn="just" rtl="1">
              <a:lnSpc>
                <a:spcPct val="170000"/>
              </a:lnSpc>
            </a:pPr>
            <a:r>
              <a:rPr lang="ar-EG" sz="1600" dirty="0">
                <a:latin typeface="Alexandria Medium" pitchFamily="2" charset="-78"/>
                <a:cs typeface="Alexandria Medium" pitchFamily="2" charset="-78"/>
              </a:rPr>
              <a:t>بدلًا من الترويج للمنتجات بطريقة مباشرة، يمكن التركيز على إشراك المؤثرين في تنفيذ مراجعات للمنتجات أو الخدمات الخاصة بك، من خلال مشاركته بالمميزات والسلبيات في المنتج، أو ببساطة عرض تجربته في الاستخدام لتوضيح كيفية استخدام المنتج والاستمتاع بفوائده.</a:t>
            </a:r>
          </a:p>
          <a:p>
            <a:pPr marL="0" indent="0" algn="just" rtl="1">
              <a:lnSpc>
                <a:spcPct val="170000"/>
              </a:lnSpc>
              <a:buNone/>
            </a:pPr>
            <a:r>
              <a:rPr lang="ar-EG" sz="1600" b="1" dirty="0">
                <a:solidFill>
                  <a:srgbClr val="00AEEF"/>
                </a:solidFill>
                <a:latin typeface="Alexandria Medium" pitchFamily="2" charset="-78"/>
                <a:cs typeface="Alexandria Medium" pitchFamily="2" charset="-78"/>
              </a:rPr>
              <a:t>فتح صناديق المنتجات في فيديو </a:t>
            </a:r>
            <a:r>
              <a:rPr lang="en-US" sz="1600" b="1" dirty="0">
                <a:solidFill>
                  <a:srgbClr val="00AEEF"/>
                </a:solidFill>
                <a:latin typeface="Alexandria Medium" pitchFamily="2" charset="-78"/>
                <a:cs typeface="Alexandria Medium" pitchFamily="2" charset="-78"/>
              </a:rPr>
              <a:t>unboxing videos)</a:t>
            </a:r>
            <a:r>
              <a:rPr lang="ar-EG" sz="1600" b="1" dirty="0">
                <a:solidFill>
                  <a:srgbClr val="00AEEF"/>
                </a:solidFill>
                <a:latin typeface="Alexandria Medium" pitchFamily="2" charset="-78"/>
                <a:cs typeface="Alexandria Medium" pitchFamily="2" charset="-78"/>
              </a:rPr>
              <a:t>)</a:t>
            </a:r>
            <a:endParaRPr lang="en-US" sz="1600" b="1" dirty="0">
              <a:solidFill>
                <a:srgbClr val="00AEEF"/>
              </a:solidFill>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تعد واحدة من أفضل أنشطة التسويق عبر المؤثرين من ناحية طريقة العرض، إذ تركّز على إرسال المنتجات للمؤثر في صندوق مغلف بطريقة مميزة. يحرص المؤثر على مشاركة محتويات الصندوق مع الجمهور في فيديو، من خلال البدء في فتحه، ثم عرض المحتويات تدريجيًا. تساعد هذه الطريقة على إظهار المنتجات إلى الجمهور بطريقة إبداعية ومميزة تحفزهم للشراء.</a:t>
            </a:r>
          </a:p>
          <a:p>
            <a:pPr marL="0" indent="0" algn="just" rtl="1">
              <a:lnSpc>
                <a:spcPct val="170000"/>
              </a:lnSpc>
              <a:buNone/>
            </a:pPr>
            <a:endParaRPr lang="en-US" sz="1600" dirty="0">
              <a:latin typeface="Alexandria Medium" pitchFamily="2" charset="-78"/>
              <a:cs typeface="Alexandria Medium" pitchFamily="2" charset="-78"/>
            </a:endParaRPr>
          </a:p>
        </p:txBody>
      </p:sp>
      <p:pic>
        <p:nvPicPr>
          <p:cNvPr id="5" name="Picture 4" descr="A white box with red ribbon and a bow&#10;&#10;Description automatically generated">
            <a:extLst>
              <a:ext uri="{FF2B5EF4-FFF2-40B4-BE49-F238E27FC236}">
                <a16:creationId xmlns:a16="http://schemas.microsoft.com/office/drawing/2014/main" id="{01F018BE-13DE-C883-4F5C-98185AB5B4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15160" y="2103437"/>
            <a:ext cx="3429000" cy="3429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481C70E7-2467-05EB-A4D7-DB2224B1AD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193107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C16A3-2C90-C5E2-4E50-EACB1C8E3995}"/>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أنشطة التسويق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B8176C4-43FA-037A-9B0F-159ED0ADF100}"/>
              </a:ext>
            </a:extLst>
          </p:cNvPr>
          <p:cNvSpPr>
            <a:spLocks noGrp="1"/>
          </p:cNvSpPr>
          <p:nvPr>
            <p:ph idx="1"/>
          </p:nvPr>
        </p:nvSpPr>
        <p:spPr>
          <a:xfrm>
            <a:off x="4572000" y="1466194"/>
            <a:ext cx="7204841" cy="5391806"/>
          </a:xfrm>
        </p:spPr>
        <p:txBody>
          <a:bodyPr>
            <a:normAutofit fontScale="92500" lnSpcReduction="20000"/>
          </a:bodyPr>
          <a:lstStyle/>
          <a:p>
            <a:pPr marL="0" indent="0" algn="just" rtl="1">
              <a:lnSpc>
                <a:spcPct val="170000"/>
              </a:lnSpc>
              <a:buNone/>
            </a:pPr>
            <a:r>
              <a:rPr lang="ar-EG" sz="1600" b="1" dirty="0">
                <a:solidFill>
                  <a:srgbClr val="00AEEF"/>
                </a:solidFill>
                <a:latin typeface="Alexandria Medium" pitchFamily="2" charset="-78"/>
                <a:cs typeface="Alexandria Medium" pitchFamily="2" charset="-78"/>
              </a:rPr>
              <a:t>تصوير فيديو لاستخدام الخدمة</a:t>
            </a:r>
          </a:p>
          <a:p>
            <a:pPr algn="just" rtl="1">
              <a:lnSpc>
                <a:spcPct val="170000"/>
              </a:lnSpc>
            </a:pPr>
            <a:r>
              <a:rPr lang="ar-EG" sz="1600" dirty="0">
                <a:latin typeface="Alexandria Medium" pitchFamily="2" charset="-78"/>
                <a:cs typeface="Alexandria Medium" pitchFamily="2" charset="-78"/>
              </a:rPr>
              <a:t>مثلما تُعرض المنتجات في فيديوهات، فيمكن أيضًا التركيز على عرض الخدمات من خلال تصوير فيديو في أثناء الحصول على الخدمة. مثلًا إذا كانت الخدمة لدى طبيب أسنان، فيمكن تصوير أجزاء في أثناء التنفيذ، لإظهار مكان العمل ونظافته وجودته، ثم مشاركة النتيجة النهائية مع الجمهور، للتأكيد على جودة الخدمة، وإقناع الأفراد بالحصول عليها عند رغبتهم في تنفيذ ذلك.</a:t>
            </a:r>
          </a:p>
          <a:p>
            <a:pPr marL="0" indent="0" algn="just" rtl="1">
              <a:lnSpc>
                <a:spcPct val="170000"/>
              </a:lnSpc>
              <a:buNone/>
            </a:pPr>
            <a:r>
              <a:rPr lang="ar-EG" sz="1600" b="1" dirty="0">
                <a:solidFill>
                  <a:srgbClr val="00AEEF"/>
                </a:solidFill>
                <a:latin typeface="Alexandria Medium" pitchFamily="2" charset="-78"/>
                <a:cs typeface="Alexandria Medium" pitchFamily="2" charset="-78"/>
              </a:rPr>
              <a:t>المسابقات والهدايا المجانية</a:t>
            </a:r>
          </a:p>
          <a:p>
            <a:pPr algn="just" rtl="1">
              <a:lnSpc>
                <a:spcPct val="170000"/>
              </a:lnSpc>
            </a:pPr>
            <a:r>
              <a:rPr lang="ar-EG" sz="1600" dirty="0">
                <a:latin typeface="Alexandria Medium" pitchFamily="2" charset="-78"/>
                <a:cs typeface="Alexandria Medium" pitchFamily="2" charset="-78"/>
              </a:rPr>
              <a:t>تعد المسابقات من أشهر أنشطة التسويق عبر المؤثرين، لا سيّما عند الرغبة في زيادة أعداد المتابعين أو الزوار للموقع الإلكتروني، أو حتى جمع البيانات من الجمهور. لا بد من الاتفاق مع المؤثر على شروط المسابقة لعرضها إلى المتابعين، مثلًا: مشاركة المنشورات على الصفحات، ذكر الأصدقاء في المنشور </a:t>
            </a:r>
            <a:r>
              <a:rPr lang="en-US" sz="1600" dirty="0">
                <a:latin typeface="Alexandria Medium" pitchFamily="2" charset="-78"/>
                <a:cs typeface="Alexandria Medium" pitchFamily="2" charset="-78"/>
              </a:rPr>
              <a:t>mention)، </a:t>
            </a:r>
            <a:r>
              <a:rPr lang="ar-EG" sz="1600" dirty="0">
                <a:latin typeface="Alexandria Medium" pitchFamily="2" charset="-78"/>
                <a:cs typeface="Alexandria Medium" pitchFamily="2" charset="-78"/>
              </a:rPr>
              <a:t>التأكد من إجراء متابعة لصفحة المشروع، وغيرها من الشروط. بعد ذلك يختار المؤثر الفائزين وفقًا لتنفيذ هذه الشروط، ويمنحهم الهدايا المجانية من منتجات أو خدمات المشروع.</a:t>
            </a:r>
          </a:p>
        </p:txBody>
      </p:sp>
      <p:pic>
        <p:nvPicPr>
          <p:cNvPr id="5" name="Picture 4" descr="A person wearing a hijab standing in front of a computer&#10;&#10;Description automatically generated">
            <a:extLst>
              <a:ext uri="{FF2B5EF4-FFF2-40B4-BE49-F238E27FC236}">
                <a16:creationId xmlns:a16="http://schemas.microsoft.com/office/drawing/2014/main" id="{7C730E3E-4D84-C86E-0CAB-C1AE65F896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159" y="2074479"/>
            <a:ext cx="3727231" cy="372723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6" name="Graphic 21">
            <a:extLst>
              <a:ext uri="{FF2B5EF4-FFF2-40B4-BE49-F238E27FC236}">
                <a16:creationId xmlns:a16="http://schemas.microsoft.com/office/drawing/2014/main" id="{BF8DEA2C-DEB0-AC3B-EB5C-5C1987FDC6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086701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ADFA4-12CF-4E2B-BB0D-D763B2E6FEF9}"/>
              </a:ext>
            </a:extLst>
          </p:cNvPr>
          <p:cNvSpPr>
            <a:spLocks noGrp="1"/>
          </p:cNvSpPr>
          <p:nvPr>
            <p:ph type="title"/>
          </p:nvPr>
        </p:nvSpPr>
        <p:spPr>
          <a:xfrm>
            <a:off x="-2535621" y="0"/>
            <a:ext cx="10515600" cy="1325563"/>
          </a:xfrm>
        </p:spPr>
        <p:txBody>
          <a:bodyPr>
            <a:normAutofit/>
          </a:bodyPr>
          <a:lstStyle/>
          <a:p>
            <a:pPr algn="ctr"/>
            <a:r>
              <a:rPr lang="ar-EG" sz="2800" b="1" dirty="0">
                <a:latin typeface="Alexandria Medium" pitchFamily="2" charset="-78"/>
                <a:cs typeface="Alexandria Medium" pitchFamily="2" charset="-78"/>
              </a:rPr>
              <a:t>أنشطة التسويق عبر المؤثرين</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AF10CDB-0D9A-F6E8-8A86-E16BF67A63BC}"/>
              </a:ext>
            </a:extLst>
          </p:cNvPr>
          <p:cNvSpPr>
            <a:spLocks noGrp="1"/>
          </p:cNvSpPr>
          <p:nvPr>
            <p:ph idx="1"/>
          </p:nvPr>
        </p:nvSpPr>
        <p:spPr>
          <a:xfrm>
            <a:off x="5312979" y="252248"/>
            <a:ext cx="6479628" cy="6416567"/>
          </a:xfrm>
        </p:spPr>
        <p:txBody>
          <a:bodyPr>
            <a:normAutofit/>
          </a:bodyPr>
          <a:lstStyle/>
          <a:p>
            <a:pPr marL="0" indent="0" algn="just" rtl="1">
              <a:lnSpc>
                <a:spcPct val="170000"/>
              </a:lnSpc>
              <a:buNone/>
            </a:pPr>
            <a:r>
              <a:rPr lang="ar-EG" sz="1400" b="1" dirty="0">
                <a:solidFill>
                  <a:srgbClr val="00AEEF"/>
                </a:solidFill>
                <a:latin typeface="Alexandria Medium" pitchFamily="2" charset="-78"/>
                <a:cs typeface="Alexandria Medium" pitchFamily="2" charset="-78"/>
              </a:rPr>
              <a:t>مشاركة أكواد الخصومات</a:t>
            </a:r>
            <a:r>
              <a:rPr lang="en-US" sz="1400" b="1" dirty="0">
                <a:solidFill>
                  <a:srgbClr val="00AEEF"/>
                </a:solidFill>
                <a:latin typeface="Alexandria Medium" pitchFamily="2" charset="-78"/>
                <a:cs typeface="Alexandria Medium" pitchFamily="2" charset="-78"/>
              </a:rPr>
              <a:t>:</a:t>
            </a:r>
            <a:endParaRPr lang="ar-EG" sz="1400" b="1" dirty="0">
              <a:solidFill>
                <a:srgbClr val="00AEEF"/>
              </a:solidFill>
              <a:latin typeface="Alexandria Medium" pitchFamily="2" charset="-78"/>
              <a:cs typeface="Alexandria Medium" pitchFamily="2" charset="-78"/>
            </a:endParaRPr>
          </a:p>
          <a:p>
            <a:pPr algn="just" rtl="1">
              <a:lnSpc>
                <a:spcPct val="170000"/>
              </a:lnSpc>
            </a:pPr>
            <a:r>
              <a:rPr lang="ar-EG" sz="1400" dirty="0">
                <a:latin typeface="Alexandria Medium" pitchFamily="2" charset="-78"/>
                <a:cs typeface="Alexandria Medium" pitchFamily="2" charset="-78"/>
              </a:rPr>
              <a:t>من الأنشطة الجيدة في التسويق عبر المؤثرين، هي منح المؤثر كود خصم خاص به، يمكنه مشاركته مع جمهوره، والتأكيد عليهم أنّه في حالة إجراء عملية الشراء من خلاله باستخدام الكود، سيحصلون على خصم معين. تعد هذه الطريقة ذات فاعلية، لأنّها تمنح المؤثر الحصرية وسط جمهوره، إلى جانب أيضًا إمكانية تقييم أداء الحملات التسويقية، من خلال تحديد عدد الأشخاص الذين أجروا عمليات الشراء فعلًا بالاعتماد على الكود.</a:t>
            </a:r>
          </a:p>
          <a:p>
            <a:pPr marL="0" indent="0" algn="just" rtl="1">
              <a:lnSpc>
                <a:spcPct val="170000"/>
              </a:lnSpc>
              <a:buNone/>
            </a:pPr>
            <a:r>
              <a:rPr lang="ar-EG" sz="1400" b="1" dirty="0">
                <a:solidFill>
                  <a:srgbClr val="00AEEF"/>
                </a:solidFill>
                <a:latin typeface="Alexandria Medium" pitchFamily="2" charset="-78"/>
                <a:cs typeface="Alexandria Medium" pitchFamily="2" charset="-78"/>
              </a:rPr>
              <a:t>الإحالات التسويقية:</a:t>
            </a:r>
          </a:p>
          <a:p>
            <a:pPr algn="just" rtl="1">
              <a:lnSpc>
                <a:spcPct val="170000"/>
              </a:lnSpc>
            </a:pPr>
            <a:r>
              <a:rPr lang="ar-EG" sz="1400" dirty="0">
                <a:latin typeface="Alexandria Medium" pitchFamily="2" charset="-78"/>
                <a:cs typeface="Alexandria Medium" pitchFamily="2" charset="-78"/>
              </a:rPr>
              <a:t>من خلال مشاركة صفحات الهبوط لشركات ومنتجات معينة، أو صور لمنتج معين مع هايبر لينك للمنتج</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 </a:t>
            </a:r>
            <a:r>
              <a:rPr lang="en-US" sz="1400" dirty="0">
                <a:latin typeface="Alexandria Medium" pitchFamily="2" charset="-78"/>
                <a:cs typeface="Alexandria Medium" pitchFamily="2" charset="-78"/>
              </a:rPr>
              <a:t>referral marketing</a:t>
            </a:r>
            <a:r>
              <a:rPr lang="ar-EG" sz="1400" dirty="0">
                <a:latin typeface="Alexandria Medium" pitchFamily="2" charset="-78"/>
                <a:cs typeface="Alexandria Medium" pitchFamily="2" charset="-78"/>
              </a:rPr>
              <a:t>.</a:t>
            </a:r>
          </a:p>
          <a:p>
            <a:pPr marL="0" indent="0" algn="just" rtl="1">
              <a:lnSpc>
                <a:spcPct val="170000"/>
              </a:lnSpc>
              <a:buNone/>
            </a:pPr>
            <a:r>
              <a:rPr lang="ar-EG" sz="1400" b="1" dirty="0">
                <a:solidFill>
                  <a:srgbClr val="00AEEF"/>
                </a:solidFill>
                <a:latin typeface="Alexandria Medium" pitchFamily="2" charset="-78"/>
                <a:cs typeface="Alexandria Medium" pitchFamily="2" charset="-78"/>
              </a:rPr>
              <a:t>اللقاءات مع المؤثرين</a:t>
            </a:r>
          </a:p>
          <a:p>
            <a:pPr algn="just" rtl="1">
              <a:lnSpc>
                <a:spcPct val="170000"/>
              </a:lnSpc>
            </a:pPr>
            <a:r>
              <a:rPr lang="ar-EG" sz="1400" dirty="0">
                <a:latin typeface="Alexandria Medium" pitchFamily="2" charset="-78"/>
                <a:cs typeface="Alexandria Medium" pitchFamily="2" charset="-78"/>
              </a:rPr>
              <a:t>تركز هذه الطريقة على إجراء لقاءات مع المؤثرين، مثلًا عمل حوار مصور أو مكتوب معهم، أو حتى استضافتهم في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الخاص بالمشروع. عندما يشارك المؤثر هذا اللقاء مع الجمهور، فهو يعرّفهم بمشروعك بطريقة غير مباشرة،</a:t>
            </a:r>
            <a:endParaRPr lang="en-US" sz="1000" dirty="0"/>
          </a:p>
        </p:txBody>
      </p:sp>
      <p:pic>
        <p:nvPicPr>
          <p:cNvPr id="5" name="Picture 4" descr="Hands touching a keyboard with a dollar sign above it&#10;&#10;Description automatically generated">
            <a:extLst>
              <a:ext uri="{FF2B5EF4-FFF2-40B4-BE49-F238E27FC236}">
                <a16:creationId xmlns:a16="http://schemas.microsoft.com/office/drawing/2014/main" id="{E8847A96-B5E1-75D6-93BC-26B0EB7900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 y="2427316"/>
            <a:ext cx="5162968" cy="2623508"/>
          </a:xfrm>
          <a:prstGeom prst="rect">
            <a:avLst/>
          </a:prstGeom>
        </p:spPr>
      </p:pic>
    </p:spTree>
    <p:extLst>
      <p:ext uri="{BB962C8B-B14F-4D97-AF65-F5344CB8AC3E}">
        <p14:creationId xmlns:p14="http://schemas.microsoft.com/office/powerpoint/2010/main" val="26848770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BA39-2EA4-A4DB-9198-A92FC0E5A135}"/>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52457FA-ACD6-F6C0-EBBC-CAB87FBFE1BC}"/>
              </a:ext>
            </a:extLst>
          </p:cNvPr>
          <p:cNvSpPr>
            <a:spLocks noGrp="1"/>
          </p:cNvSpPr>
          <p:nvPr>
            <p:ph idx="1"/>
          </p:nvPr>
        </p:nvSpPr>
        <p:spPr>
          <a:xfrm>
            <a:off x="5833240" y="1829260"/>
            <a:ext cx="5693979" cy="4351338"/>
          </a:xfrm>
        </p:spPr>
        <p:txBody>
          <a:bodyPr>
            <a:norm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يتطلب ميزانيات تسويقية مرتفعة:</a:t>
            </a:r>
            <a:endParaRPr lang="en-US" sz="1600" dirty="0">
              <a:solidFill>
                <a:srgbClr val="00AEEF"/>
              </a:solidFill>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بلغت قيمة هذه الصناعة 13.8 مليار دولار في نهاية عام 2023. حيث تنفق العلامات التجارية حوالي 174 دولاراً لكل جزء من المحتوى الذي تم إنشاؤه بواسطة المؤثرين. والأسعار تتزايد كل عام. لذلك أصبح استخدام المؤثرين للإعلان أكثر تكلفة بالنسبة للعلامات التجارية.</a:t>
            </a:r>
          </a:p>
          <a:p>
            <a:pPr marL="0" indent="0" algn="just" rtl="1">
              <a:lnSpc>
                <a:spcPct val="150000"/>
              </a:lnSpc>
              <a:buNone/>
            </a:pPr>
            <a:r>
              <a:rPr lang="ar-EG" sz="1600" dirty="0">
                <a:effectLst/>
                <a:latin typeface="Alexandria Medium" pitchFamily="2" charset="-78"/>
                <a:cs typeface="Alexandria Medium" pitchFamily="2" charset="-78"/>
              </a:rPr>
              <a:t>ولهذا قد تشكِّل تكلفة التسويق بالمؤثرين عائقاً أمام الشركات الناشئة أو الصغيرة ذات الميزانية التسويقية المحدودة. أو الشركات التي ترغب بالعمل مع عدة مؤثرين في وقت واحد.</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algn="just">
              <a:lnSpc>
                <a:spcPct val="150000"/>
              </a:lnSpc>
            </a:pPr>
            <a:endParaRPr lang="ar-EG" sz="1600" dirty="0">
              <a:latin typeface="Alexandria Medium" pitchFamily="2" charset="-78"/>
              <a:cs typeface="Alexandria Medium" pitchFamily="2" charset="-78"/>
            </a:endParaRPr>
          </a:p>
          <a:p>
            <a:pPr algn="just">
              <a:lnSpc>
                <a:spcPct val="150000"/>
              </a:lnSpc>
            </a:pPr>
            <a:endParaRPr lang="en-US" sz="1600" dirty="0">
              <a:latin typeface="Alexandria Medium" pitchFamily="2" charset="-78"/>
              <a:cs typeface="Alexandria Medium" pitchFamily="2" charset="-78"/>
            </a:endParaRPr>
          </a:p>
        </p:txBody>
      </p:sp>
      <p:pic>
        <p:nvPicPr>
          <p:cNvPr id="5" name="Picture 4" descr="A person looking at a large money bag&#10;&#10;Description automatically generated">
            <a:extLst>
              <a:ext uri="{FF2B5EF4-FFF2-40B4-BE49-F238E27FC236}">
                <a16:creationId xmlns:a16="http://schemas.microsoft.com/office/drawing/2014/main" id="{2E36806F-7158-F147-BB88-BAADBE6EDF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972" y="2168560"/>
            <a:ext cx="5750028" cy="367273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Graphic 21">
            <a:extLst>
              <a:ext uri="{FF2B5EF4-FFF2-40B4-BE49-F238E27FC236}">
                <a16:creationId xmlns:a16="http://schemas.microsoft.com/office/drawing/2014/main" id="{91ABA106-44FA-088E-0F36-047E5753D0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2356935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9867F-39A0-B57D-F487-9B0B4740646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D9D4CF5-2D4C-2956-DF34-AF846033CE9D}"/>
              </a:ext>
            </a:extLst>
          </p:cNvPr>
          <p:cNvSpPr>
            <a:spLocks noGrp="1"/>
          </p:cNvSpPr>
          <p:nvPr>
            <p:ph idx="1"/>
          </p:nvPr>
        </p:nvSpPr>
        <p:spPr>
          <a:xfrm>
            <a:off x="1182414" y="1825625"/>
            <a:ext cx="10171386" cy="4351338"/>
          </a:xfrm>
        </p:spPr>
        <p:txBody>
          <a:bodyPr>
            <a:normAutofit/>
          </a:bodyPr>
          <a:lstStyle/>
          <a:p>
            <a:pPr marL="0" indent="0" algn="r" rtl="1">
              <a:lnSpc>
                <a:spcPct val="170000"/>
              </a:lnSpc>
              <a:buNone/>
            </a:pPr>
            <a:r>
              <a:rPr lang="ar-EG" sz="1600" b="1" dirty="0">
                <a:solidFill>
                  <a:srgbClr val="00AEEF"/>
                </a:solidFill>
                <a:effectLst/>
                <a:latin typeface="Alexandria Medium" pitchFamily="2" charset="-78"/>
                <a:cs typeface="Alexandria Medium" pitchFamily="2" charset="-78"/>
              </a:rPr>
              <a:t>الاعتماد عليه وحده مخاطرة كبيرة</a:t>
            </a:r>
          </a:p>
          <a:p>
            <a:pPr marL="0" indent="0" algn="just" rtl="1">
              <a:lnSpc>
                <a:spcPct val="170000"/>
              </a:lnSpc>
              <a:buNone/>
            </a:pPr>
            <a:r>
              <a:rPr lang="ar-EG" sz="1600" dirty="0">
                <a:effectLst/>
                <a:latin typeface="Alexandria Medium" pitchFamily="2" charset="-78"/>
                <a:cs typeface="Alexandria Medium" pitchFamily="2" charset="-78"/>
              </a:rPr>
              <a:t>هناك خطر ينطوي على الاعتماد فقط على التسويق بالمؤثرين. لأنه إذا لم يتمكن المؤثر من إنشاء محتوى جذاب، فقد تفشل جهوده الترويجية أو حتى تعمل ضد علامتك التجارية. لأنه يعتمد بشكل كبير على قدرة المؤثر على إنشاء محتوى مقنع يلقى صدى لدى جمهوره. ومن الضروري أن تتأمل المخاطر والفوائد المحتملة للتسويق المؤثر قبل أن تتخذ قرار الاستثمار فيه.</a:t>
            </a:r>
          </a:p>
          <a:p>
            <a:pPr algn="r"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F0C96D1-B985-1366-DC86-79EE97D9C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4319066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1D453-25F7-32EF-62C6-12DBA2922852}"/>
              </a:ext>
            </a:extLst>
          </p:cNvPr>
          <p:cNvSpPr>
            <a:spLocks noGrp="1"/>
          </p:cNvSpPr>
          <p:nvPr>
            <p:ph type="title"/>
          </p:nvPr>
        </p:nvSpPr>
        <p:spPr>
          <a:xfrm>
            <a:off x="838200" y="500062"/>
            <a:ext cx="10515600" cy="1325563"/>
          </a:xfrm>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E15F539-B4C0-3260-145B-57894DF7540F}"/>
              </a:ext>
            </a:extLst>
          </p:cNvPr>
          <p:cNvSpPr>
            <a:spLocks noGrp="1"/>
          </p:cNvSpPr>
          <p:nvPr>
            <p:ph idx="1"/>
          </p:nvPr>
        </p:nvSpPr>
        <p:spPr/>
        <p:txBody>
          <a:bodyPr>
            <a:normAutofit/>
          </a:bodyPr>
          <a:lstStyle/>
          <a:p>
            <a:pPr marL="0" indent="0" algn="just" rtl="1">
              <a:lnSpc>
                <a:spcPct val="150000"/>
              </a:lnSpc>
              <a:buNone/>
            </a:pPr>
            <a:r>
              <a:rPr lang="ar-EG" sz="1600" b="1" dirty="0">
                <a:solidFill>
                  <a:srgbClr val="00AEEF"/>
                </a:solidFill>
                <a:effectLst/>
                <a:latin typeface="Alexandria Medium" pitchFamily="2" charset="-78"/>
                <a:cs typeface="Alexandria Medium" pitchFamily="2" charset="-78"/>
              </a:rPr>
              <a:t>عائد استثمار غير مضمون وصعب القياس:</a:t>
            </a:r>
          </a:p>
          <a:p>
            <a:pPr algn="just" rtl="1">
              <a:lnSpc>
                <a:spcPct val="150000"/>
              </a:lnSpc>
            </a:pPr>
            <a:r>
              <a:rPr lang="ar-EG" sz="1600" dirty="0">
                <a:effectLst/>
                <a:latin typeface="Alexandria Medium" pitchFamily="2" charset="-78"/>
                <a:cs typeface="Alexandria Medium" pitchFamily="2" charset="-78"/>
              </a:rPr>
              <a:t>قد تستغرق نتائج التسويق عبر المؤثرين وقتاً حتى تظهر. على سبيل المثال، قد يؤدي التسويق المؤثر إلى زيادة الوعي بعلامتك التجارية أو منتجك، لكن قد يستغرق الأمر بعض الوقت قبل أن يتحول هذا الوعي إلى مبيعات.</a:t>
            </a:r>
          </a:p>
          <a:p>
            <a:pPr algn="just" rtl="1">
              <a:lnSpc>
                <a:spcPct val="150000"/>
              </a:lnSpc>
            </a:pPr>
            <a:r>
              <a:rPr lang="ar-EG" sz="1600" dirty="0">
                <a:effectLst/>
                <a:latin typeface="Alexandria Medium" pitchFamily="2" charset="-78"/>
                <a:cs typeface="Alexandria Medium" pitchFamily="2" charset="-78"/>
              </a:rPr>
              <a:t>تنبع تحديات أخرى للتسويق بالمؤثرين، مثل تتبع المبيعات وإسنادها مباشرة إلى حملات التسويق المؤثر. يمكنك تتبع رموز الخصم أو روابط الإحالة المرتبطة بمنشور معين. لكن من الصعب ردُّ عملية بيع مباشرة إلى مؤثر أو حملة معينة. خاصة إذا رأى العميل عدة منشورات لك في أماكن مختلفة.</a:t>
            </a:r>
          </a:p>
          <a:p>
            <a:pPr algn="just" rtl="1">
              <a:lnSpc>
                <a:spcPct val="150000"/>
              </a:lnSpc>
            </a:pPr>
            <a:r>
              <a:rPr lang="ar-EG" sz="1600" dirty="0">
                <a:effectLst/>
                <a:latin typeface="Alexandria Medium" pitchFamily="2" charset="-78"/>
                <a:cs typeface="Alexandria Medium" pitchFamily="2" charset="-78"/>
              </a:rPr>
              <a:t>لا يمكن لعدد </a:t>
            </a:r>
            <a:r>
              <a:rPr lang="ar-EG" sz="1600" dirty="0" err="1">
                <a:effectLst/>
                <a:latin typeface="Alexandria Medium" pitchFamily="2" charset="-78"/>
                <a:cs typeface="Alexandria Medium" pitchFamily="2" charset="-78"/>
              </a:rPr>
              <a:t>الإعجابات</a:t>
            </a:r>
            <a:r>
              <a:rPr lang="ar-EG" sz="1600" dirty="0">
                <a:effectLst/>
                <a:latin typeface="Alexandria Medium" pitchFamily="2" charset="-78"/>
                <a:cs typeface="Alexandria Medium" pitchFamily="2" charset="-78"/>
              </a:rPr>
              <a:t> والتعليقات والمشاركات والمتابعين إظهار مساهمة المؤثر في قرار الشراء بوضوح. ومن سوء الحظ أن بعض المؤثرين يلجؤون إلى شراء المتابعين والمشاركات لكسب شعبية زائفة. لذلك لا يمكنك التنبؤ بعائد الاستثمار أو حجم المبيعات التي سيحققها لك التسويق المؤثر.</a:t>
            </a:r>
          </a:p>
          <a:p>
            <a:pPr algn="just" rtl="1">
              <a:lnSpc>
                <a:spcPct val="15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12BD3A1-E9D2-61AC-207C-48713D036F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858463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98532-E709-F124-F60A-B0980FFDE7A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p>
        </p:txBody>
      </p:sp>
      <p:sp>
        <p:nvSpPr>
          <p:cNvPr id="3" name="Content Placeholder 2">
            <a:extLst>
              <a:ext uri="{FF2B5EF4-FFF2-40B4-BE49-F238E27FC236}">
                <a16:creationId xmlns:a16="http://schemas.microsoft.com/office/drawing/2014/main" id="{EC6E33C9-5EE3-D493-1A74-3CDB92B67D06}"/>
              </a:ext>
            </a:extLst>
          </p:cNvPr>
          <p:cNvSpPr>
            <a:spLocks noGrp="1"/>
          </p:cNvSpPr>
          <p:nvPr>
            <p:ph idx="1"/>
          </p:nvPr>
        </p:nvSpPr>
        <p:spPr>
          <a:xfrm>
            <a:off x="5849006" y="1825625"/>
            <a:ext cx="5504793" cy="4351338"/>
          </a:xfrm>
        </p:spPr>
        <p:txBody>
          <a:bodyPr>
            <a:normAutofit/>
          </a:bodyPr>
          <a:lstStyle/>
          <a:p>
            <a:pPr marL="0" indent="0" algn="r" rtl="1">
              <a:lnSpc>
                <a:spcPct val="150000"/>
              </a:lnSpc>
              <a:buNone/>
            </a:pPr>
            <a:r>
              <a:rPr lang="ar-EG" sz="1800" b="1" dirty="0">
                <a:solidFill>
                  <a:srgbClr val="00AEEF"/>
                </a:solidFill>
                <a:effectLst/>
                <a:latin typeface="Alexandria Medium" pitchFamily="2" charset="-78"/>
                <a:cs typeface="Alexandria Medium" pitchFamily="2" charset="-78"/>
              </a:rPr>
              <a:t>تراجع "واقعية" المؤثرين لدى الجمهور</a:t>
            </a:r>
          </a:p>
          <a:p>
            <a:pPr marL="0" indent="0" algn="just" rtl="1">
              <a:lnSpc>
                <a:spcPct val="150000"/>
              </a:lnSpc>
              <a:buNone/>
            </a:pPr>
            <a:r>
              <a:rPr lang="ar-EG" sz="1600" dirty="0">
                <a:effectLst/>
                <a:latin typeface="Alexandria Medium" pitchFamily="2" charset="-78"/>
                <a:cs typeface="Alexandria Medium" pitchFamily="2" charset="-78"/>
              </a:rPr>
              <a:t>بدأ الجمهور يرى المؤثرين مزيفين لعدة أسباب، منها مشاركة المؤثرين لمحتوى يدعم علامة تجارية معينة، مما يظهر أنهم يتلقون دعماً مالياً منها. وغياب الشفافية حول هذا الموضوع. وتصوير المؤثرين لأنماط حياة مثالية وسطحية على مواقع التواصل الاجتماعي لا يمكن للجمهور تطبيقها في الواقع. </a:t>
            </a:r>
          </a:p>
          <a:p>
            <a:pPr marL="0" indent="0" algn="r" rtl="1">
              <a:lnSpc>
                <a:spcPct val="150000"/>
              </a:lnSpc>
              <a:buNone/>
            </a:pPr>
            <a:br>
              <a:rPr lang="ar-EG" sz="1800" dirty="0">
                <a:effectLst/>
                <a:latin typeface="Alexandria Medium" pitchFamily="2" charset="-78"/>
                <a:cs typeface="Alexandria Medium" pitchFamily="2" charset="-78"/>
              </a:rPr>
            </a:br>
            <a:endParaRPr lang="ar-EG" sz="1800" dirty="0">
              <a:effectLst/>
              <a:latin typeface="Alexandria Medium" pitchFamily="2" charset="-78"/>
              <a:cs typeface="Alexandria Medium" pitchFamily="2" charset="-78"/>
            </a:endParaRP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D60C7B6-F356-723B-44D2-2B1C2055DB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covering their face with a mask&#10;&#10;Description automatically generated">
            <a:extLst>
              <a:ext uri="{FF2B5EF4-FFF2-40B4-BE49-F238E27FC236}">
                <a16:creationId xmlns:a16="http://schemas.microsoft.com/office/drawing/2014/main" id="{9AADB992-0AA8-97EA-F2DD-9211ACB26A0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633" r="27834"/>
          <a:stretch/>
        </p:blipFill>
        <p:spPr>
          <a:xfrm>
            <a:off x="627341" y="1987430"/>
            <a:ext cx="4175408" cy="34689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663360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2EF22-493A-EBB8-FD3C-B21AE2DD607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p>
        </p:txBody>
      </p:sp>
      <p:sp>
        <p:nvSpPr>
          <p:cNvPr id="3" name="Content Placeholder 2">
            <a:extLst>
              <a:ext uri="{FF2B5EF4-FFF2-40B4-BE49-F238E27FC236}">
                <a16:creationId xmlns:a16="http://schemas.microsoft.com/office/drawing/2014/main" id="{D90A6644-48A8-996D-AA6F-CD1209C2E8F0}"/>
              </a:ext>
            </a:extLst>
          </p:cNvPr>
          <p:cNvSpPr>
            <a:spLocks noGrp="1"/>
          </p:cNvSpPr>
          <p:nvPr>
            <p:ph idx="1"/>
          </p:nvPr>
        </p:nvSpPr>
        <p:spPr/>
        <p:txBody>
          <a:bodyPr>
            <a:normAutofit/>
          </a:bodyPr>
          <a:lstStyle/>
          <a:p>
            <a:pPr marL="0" indent="0" algn="just" rtl="1">
              <a:lnSpc>
                <a:spcPct val="160000"/>
              </a:lnSpc>
              <a:buNone/>
            </a:pPr>
            <a:r>
              <a:rPr lang="ar-EG" sz="1800" b="1" dirty="0">
                <a:solidFill>
                  <a:srgbClr val="00AEEF"/>
                </a:solidFill>
                <a:effectLst/>
                <a:latin typeface="Alexandria Medium" pitchFamily="2" charset="-78"/>
                <a:cs typeface="Alexandria Medium" pitchFamily="2" charset="-78"/>
              </a:rPr>
              <a:t>صعوبة إيجاد المؤثر المناسب لتمثيل علامتك التجارية:</a:t>
            </a:r>
          </a:p>
          <a:p>
            <a:pPr marL="0" indent="0" algn="just" rtl="1">
              <a:lnSpc>
                <a:spcPct val="160000"/>
              </a:lnSpc>
              <a:buNone/>
            </a:pPr>
            <a:r>
              <a:rPr lang="ar-EG" sz="1600" dirty="0">
                <a:latin typeface="Alexandria Medium" pitchFamily="2" charset="-78"/>
                <a:cs typeface="Alexandria Medium" pitchFamily="2" charset="-78"/>
              </a:rPr>
              <a:t>من السهل إيجاد مجموعة من المؤثرين والتواصل معهم، لكن الأصعب هو التأكد من أن جمهورهم المستهدف مشابه لجمهورك أو مهتم بما تقدمه.</a:t>
            </a:r>
            <a:endParaRPr lang="ar-EG" sz="1600" dirty="0">
              <a:effectLst/>
              <a:latin typeface="Alexandria Medium" pitchFamily="2" charset="-78"/>
              <a:cs typeface="Alexandria Medium" pitchFamily="2" charset="-78"/>
            </a:endParaRPr>
          </a:p>
          <a:p>
            <a:pPr marL="0" indent="0" algn="just" rtl="1">
              <a:lnSpc>
                <a:spcPct val="160000"/>
              </a:lnSpc>
              <a:buNone/>
            </a:pPr>
            <a:r>
              <a:rPr lang="ar-EG" sz="1600" dirty="0">
                <a:effectLst/>
                <a:latin typeface="Alexandria Medium" pitchFamily="2" charset="-78"/>
                <a:cs typeface="Alexandria Medium" pitchFamily="2" charset="-78"/>
              </a:rPr>
              <a:t>عندما تتعاون علامة تجارية مع مؤثر، ينبغي أن تتأكد من أن المحتوى التسويقي الذي سيصنعه يتوافق مع قيم العلامة التجارية ورسالتها. </a:t>
            </a:r>
          </a:p>
          <a:p>
            <a:pPr marL="0" indent="0" algn="just" rtl="1">
              <a:lnSpc>
                <a:spcPct val="160000"/>
              </a:lnSpc>
              <a:buNone/>
            </a:pPr>
            <a:r>
              <a:rPr lang="ar-EG" sz="1600" dirty="0">
                <a:effectLst/>
                <a:latin typeface="Alexandria Medium" pitchFamily="2" charset="-78"/>
                <a:cs typeface="Alexandria Medium" pitchFamily="2" charset="-78"/>
              </a:rPr>
              <a:t>لكن المؤثرين يبقون أفراداً مستقلين لديهم رؤاهم وأنماطهم الإبداعية الخاصة، ولهذا قد يفسرون العلامة التجارية بطرق تختلف عما تريده. وقد يؤدي هذا لظهور محتوى لا توافق مع علامتك التجارية أو حتى يتعارض معها. </a:t>
            </a:r>
          </a:p>
          <a:p>
            <a:pPr algn="r" rtl="1">
              <a:lnSpc>
                <a:spcPct val="16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39DAF8E-B979-66D8-93FC-C986E8B031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643383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7C696-2D64-AC95-DDF7-FDAE14FFC887}"/>
              </a:ext>
            </a:extLst>
          </p:cNvPr>
          <p:cNvSpPr>
            <a:spLocks noGrp="1"/>
          </p:cNvSpPr>
          <p:nvPr>
            <p:ph type="title"/>
          </p:nvPr>
        </p:nvSpPr>
        <p:spPr>
          <a:xfrm>
            <a:off x="838200" y="821971"/>
            <a:ext cx="10515600" cy="1325563"/>
          </a:xfrm>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p>
        </p:txBody>
      </p:sp>
      <p:sp>
        <p:nvSpPr>
          <p:cNvPr id="3" name="Content Placeholder 2">
            <a:extLst>
              <a:ext uri="{FF2B5EF4-FFF2-40B4-BE49-F238E27FC236}">
                <a16:creationId xmlns:a16="http://schemas.microsoft.com/office/drawing/2014/main" id="{BA69AF77-7ED4-CBD8-D290-8DFD45D13AF8}"/>
              </a:ext>
            </a:extLst>
          </p:cNvPr>
          <p:cNvSpPr>
            <a:spLocks noGrp="1"/>
          </p:cNvSpPr>
          <p:nvPr>
            <p:ph idx="1"/>
          </p:nvPr>
        </p:nvSpPr>
        <p:spPr>
          <a:xfrm>
            <a:off x="838200" y="2147534"/>
            <a:ext cx="10515600" cy="4351338"/>
          </a:xfrm>
        </p:spPr>
        <p:txBody>
          <a:bodyPr>
            <a:normAutofit/>
          </a:bodyPr>
          <a:lstStyle/>
          <a:p>
            <a:pPr marL="0" indent="0" algn="just" rtl="1">
              <a:lnSpc>
                <a:spcPct val="150000"/>
              </a:lnSpc>
              <a:buNone/>
            </a:pPr>
            <a:r>
              <a:rPr lang="ar-EG" sz="1800" b="1" dirty="0">
                <a:solidFill>
                  <a:srgbClr val="00AEEF"/>
                </a:solidFill>
                <a:effectLst/>
                <a:latin typeface="Alexandria Medium" pitchFamily="2" charset="-78"/>
                <a:cs typeface="Alexandria Medium" pitchFamily="2" charset="-78"/>
              </a:rPr>
              <a:t>التأثير قصير المدى للتسويق عبر المؤثرين</a:t>
            </a:r>
            <a:r>
              <a:rPr lang="en-US" sz="1800" b="1" dirty="0">
                <a:solidFill>
                  <a:srgbClr val="00AEEF"/>
                </a:solidFill>
                <a:effectLst/>
                <a:latin typeface="Alexandria Medium" pitchFamily="2" charset="-78"/>
                <a:cs typeface="Alexandria Medium" pitchFamily="2" charset="-78"/>
              </a:rPr>
              <a:t>:</a:t>
            </a:r>
            <a:endParaRPr lang="ar-EG" sz="1800" b="1" dirty="0">
              <a:solidFill>
                <a:srgbClr val="00AEEF"/>
              </a:solidFill>
              <a:effectLst/>
              <a:latin typeface="Alexandria Medium" pitchFamily="2" charset="-78"/>
              <a:cs typeface="Alexandria Medium" pitchFamily="2" charset="-78"/>
            </a:endParaRPr>
          </a:p>
          <a:p>
            <a:pPr marL="0" indent="0" algn="just" rtl="1">
              <a:lnSpc>
                <a:spcPct val="150000"/>
              </a:lnSpc>
              <a:buNone/>
            </a:pPr>
            <a:r>
              <a:rPr lang="ar-EG" sz="1600" dirty="0">
                <a:effectLst/>
                <a:latin typeface="Alexandria Medium" pitchFamily="2" charset="-78"/>
                <a:cs typeface="Alexandria Medium" pitchFamily="2" charset="-78"/>
              </a:rPr>
              <a:t>يمكن أن يفيد التسويق عن طريق المؤثرين في توليد الوعي بالعلامة التجارية وزيادة المشاركة على المدى القصير. لكن قد لا يكون له تأثير دائم على المبيعات أو سمعة العلامة التجارية. </a:t>
            </a:r>
          </a:p>
          <a:p>
            <a:pPr marL="0" indent="0" algn="just" rtl="1">
              <a:lnSpc>
                <a:spcPct val="150000"/>
              </a:lnSpc>
              <a:buNone/>
            </a:pPr>
            <a:r>
              <a:rPr lang="ar-EG" sz="1600" dirty="0">
                <a:effectLst/>
                <a:latin typeface="Alexandria Medium" pitchFamily="2" charset="-78"/>
                <a:cs typeface="Alexandria Medium" pitchFamily="2" charset="-78"/>
              </a:rPr>
              <a:t>ويعود السبب الرئيسي في ذلك إلى أن التسويق عبر المؤثرين يهدف إلى الترويج لمنتجات أو خدمات معينة، وليس إلى بناء علاقات طويلة الأمد مع العملاء. حيث تفاعل الجمهور مع محتوى المؤثر ويجرون عملية الشراء بناء على توصيته، لكنهم لا يصبحون عملاء مخلصين للعلامة التجارية مع مرور الوقت. </a:t>
            </a:r>
          </a:p>
        </p:txBody>
      </p:sp>
      <p:pic>
        <p:nvPicPr>
          <p:cNvPr id="4" name="Graphic 21">
            <a:extLst>
              <a:ext uri="{FF2B5EF4-FFF2-40B4-BE49-F238E27FC236}">
                <a16:creationId xmlns:a16="http://schemas.microsoft.com/office/drawing/2014/main" id="{640DA1BF-13D9-E7AD-5239-251744D59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683958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8" name="Content Placeholder 2">
            <a:extLst>
              <a:ext uri="{FF2B5EF4-FFF2-40B4-BE49-F238E27FC236}">
                <a16:creationId xmlns:a16="http://schemas.microsoft.com/office/drawing/2014/main" id="{3F30D925-7EEC-B587-DBB4-88304838FE2E}"/>
              </a:ext>
            </a:extLst>
          </p:cNvPr>
          <p:cNvGraphicFramePr>
            <a:graphicFrameLocks noGrp="1"/>
          </p:cNvGraphicFramePr>
          <p:nvPr>
            <p:ph idx="1"/>
            <p:extLst>
              <p:ext uri="{D42A27DB-BD31-4B8C-83A1-F6EECF244321}">
                <p14:modId xmlns:p14="http://schemas.microsoft.com/office/powerpoint/2010/main" val="193998973"/>
              </p:ext>
            </p:extLst>
          </p:nvPr>
        </p:nvGraphicFramePr>
        <p:xfrm>
          <a:off x="1894270" y="1690688"/>
          <a:ext cx="8403460"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تجزئة الجمهور في التسويق الرقمي</a:t>
            </a:r>
          </a:p>
          <a:p>
            <a:pPr algn="ctr" rtl="1"/>
            <a:r>
              <a:rPr lang="ar-EG" sz="1800" dirty="0">
                <a:latin typeface="Alexandria Medium" pitchFamily="2" charset="-78"/>
                <a:cs typeface="Alexandria Medium" pitchFamily="2" charset="-78"/>
              </a:rPr>
              <a:t>معايير رسم الـ </a:t>
            </a:r>
            <a:r>
              <a:rPr lang="en-US" sz="1800" dirty="0">
                <a:latin typeface="Alexandria Medium" pitchFamily="2" charset="-78"/>
                <a:cs typeface="Alexandria Medium" pitchFamily="2" charset="-78"/>
              </a:rPr>
              <a:t>Buyer persona</a:t>
            </a:r>
            <a:endParaRPr lang="ar-EG"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01366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http://schemas.microsoft.com/office/infopath/2007/PartnerControls"/>
    <ds:schemaRef ds:uri="http://purl.org/dc/elements/1.1/"/>
    <ds:schemaRef ds:uri="http://purl.org/dc/terms/"/>
    <ds:schemaRef ds:uri="aca13214-df29-4e3c-a050-857c0bf7bd8e"/>
    <ds:schemaRef ds:uri="http://www.w3.org/XML/1998/namespace"/>
    <ds:schemaRef ds:uri="http://purl.org/dc/dcmitype/"/>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2166</TotalTime>
  <Words>3837</Words>
  <Application>Microsoft Office PowerPoint</Application>
  <PresentationFormat>Widescreen</PresentationFormat>
  <Paragraphs>214</Paragraphs>
  <Slides>49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الثالثة تابع: تسويق المحتوى الرقمي (الجزء الثالث)</vt:lpstr>
      <vt:lpstr>استكشاف المحتوى التسويقي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استكشاف المحتوى الرقمي من خلال  الاستماع الاجتماعي والمراقبة الاجتماعية</vt:lpstr>
      <vt:lpstr>استكشاف المحتوى الرقمي من خلال  الاستماع الاجتماعي والمراقبة الاجتماعية</vt:lpstr>
      <vt:lpstr>استكشاف المحتوى الرقمي من خلال  مراقبة المنافسين</vt:lpstr>
      <vt:lpstr>أدوات مهمة للاستماع الاجتماعي ومراقبة المنافسين</vt:lpstr>
      <vt:lpstr>أدوات لإنتاج المحتوى الرقمي التسويقي  صور وتصميمات</vt:lpstr>
      <vt:lpstr>أدوات لإنتاج المحتوى الرقمي التسويقي  صور وتصميمات</vt:lpstr>
      <vt:lpstr>أدوات لإنتاج المحتوى الرقمي التسويقي  لكل أنواع المحتوى</vt:lpstr>
      <vt:lpstr>أدوات لإنتاج المحتوى الرقمي التسويقي  لكل أنواع المحتوى</vt:lpstr>
      <vt:lpstr>أدوات لإنتاج المحتوى الرقمي التسويقي  للأنيميشن</vt:lpstr>
      <vt:lpstr>أدوات لإنتاج المحتوى الرقمي التسويقي  للميم</vt:lpstr>
      <vt:lpstr>إعادة استخدام المحتوى التسويقي الرقمي Content repurposing </vt:lpstr>
      <vt:lpstr>تسويق المحتوى الرقمي عبر المؤثرين Influencer marketing</vt:lpstr>
      <vt:lpstr>أهداف التسويق عبر المؤثرين</vt:lpstr>
      <vt:lpstr>أنواع المؤثرين </vt:lpstr>
      <vt:lpstr>أنواع المؤثرين</vt:lpstr>
      <vt:lpstr>أنواع المؤثرين</vt:lpstr>
      <vt:lpstr>أنواع المؤثرين</vt:lpstr>
      <vt:lpstr>أنواع المؤثرين</vt:lpstr>
      <vt:lpstr>معايير اختيار المؤثر المناسب</vt:lpstr>
      <vt:lpstr>معايير اختيار المؤثر المناسب</vt:lpstr>
      <vt:lpstr>محددات التعاقد مع المؤثرين</vt:lpstr>
      <vt:lpstr>أشكال التعاقد مع المؤثرين</vt:lpstr>
      <vt:lpstr>معايير المفاضلة بين المؤثرين</vt:lpstr>
      <vt:lpstr>أنشطة التسويق الرقمي عبر المؤثرين</vt:lpstr>
      <vt:lpstr>أنشطة التسويق عبر المؤثرين</vt:lpstr>
      <vt:lpstr>أنشطة التسويق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319</cp:revision>
  <dcterms:created xsi:type="dcterms:W3CDTF">2023-04-29T09:08:00Z</dcterms:created>
  <dcterms:modified xsi:type="dcterms:W3CDTF">2024-05-18T19:24:23Z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