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81"/>
  </p:notesMasterIdLst>
  <p:sldIdLst>
    <p:sldId id="494" r:id="rId4"/>
    <p:sldId id="608" r:id="rId5"/>
    <p:sldId id="609" r:id="rId6"/>
    <p:sldId id="610" r:id="rId7"/>
    <p:sldId id="611" r:id="rId8"/>
    <p:sldId id="612" r:id="rId9"/>
    <p:sldId id="613" r:id="rId10"/>
    <p:sldId id="614" r:id="rId11"/>
    <p:sldId id="615" r:id="rId12"/>
    <p:sldId id="616"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1" r:id="rId38"/>
    <p:sldId id="642" r:id="rId39"/>
    <p:sldId id="643" r:id="rId40"/>
    <p:sldId id="644" r:id="rId41"/>
    <p:sldId id="645" r:id="rId42"/>
    <p:sldId id="646" r:id="rId43"/>
    <p:sldId id="647" r:id="rId44"/>
    <p:sldId id="648" r:id="rId45"/>
    <p:sldId id="649" r:id="rId46"/>
    <p:sldId id="650" r:id="rId47"/>
    <p:sldId id="651" r:id="rId48"/>
    <p:sldId id="652" r:id="rId49"/>
    <p:sldId id="653" r:id="rId50"/>
    <p:sldId id="654" r:id="rId51"/>
    <p:sldId id="655" r:id="rId52"/>
    <p:sldId id="656" r:id="rId53"/>
    <p:sldId id="657" r:id="rId54"/>
    <p:sldId id="658" r:id="rId55"/>
    <p:sldId id="659" r:id="rId56"/>
    <p:sldId id="660" r:id="rId57"/>
    <p:sldId id="661" r:id="rId58"/>
    <p:sldId id="662" r:id="rId59"/>
    <p:sldId id="663" r:id="rId60"/>
    <p:sldId id="664" r:id="rId61"/>
    <p:sldId id="665" r:id="rId62"/>
    <p:sldId id="666" r:id="rId63"/>
    <p:sldId id="667" r:id="rId64"/>
    <p:sldId id="668" r:id="rId65"/>
    <p:sldId id="669" r:id="rId66"/>
    <p:sldId id="670" r:id="rId67"/>
    <p:sldId id="671" r:id="rId68"/>
    <p:sldId id="672" r:id="rId69"/>
    <p:sldId id="673" r:id="rId70"/>
    <p:sldId id="674" r:id="rId71"/>
    <p:sldId id="675" r:id="rId72"/>
    <p:sldId id="676" r:id="rId73"/>
    <p:sldId id="677" r:id="rId74"/>
    <p:sldId id="678" r:id="rId75"/>
    <p:sldId id="679" r:id="rId76"/>
    <p:sldId id="680" r:id="rId77"/>
    <p:sldId id="681" r:id="rId78"/>
    <p:sldId id="682" r:id="rId79"/>
    <p:sldId id="606"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2523" autoAdjust="0"/>
  </p:normalViewPr>
  <p:slideViewPr>
    <p:cSldViewPr snapToGrid="0">
      <p:cViewPr varScale="1">
        <p:scale>
          <a:sx n="50" d="100"/>
          <a:sy n="50" d="100"/>
        </p:scale>
        <p:origin x="24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theme" Target="theme/theme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tableStyles" Target="tableStyle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customXml" Target="../customXml/item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61" Type="http://schemas.openxmlformats.org/officeDocument/2006/relationships/slide" Target="slides/slide58.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07-Jul-24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07-Jul-24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07-Jul-24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07-Jul-24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07-Jul-24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07-Jul-24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07-Jul-24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07-Jul-24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07-Jul-24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07-Jul-24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s://www.nexxt.com/articles/4-ways-to-make-a-better-impression-at-your-14199-article.html"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jobsearch.about.com/od/jobinterviewtypes/a/mock-interview.htm"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Merna</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Communication</a:t>
            </a:r>
            <a:r>
              <a:rPr kumimoji="0" lang="en-US" sz="4400" b="1" i="0" u="none" strike="noStrike" kern="1200" cap="none" spc="0" normalizeH="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Skills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5</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CMM201</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650449" y="933253"/>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4" name="Rectangle 3"/>
          <p:cNvSpPr/>
          <p:nvPr/>
        </p:nvSpPr>
        <p:spPr>
          <a:xfrm>
            <a:off x="1158976" y="1255022"/>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6" name="Oval 5"/>
          <p:cNvSpPr/>
          <p:nvPr/>
        </p:nvSpPr>
        <p:spPr>
          <a:xfrm>
            <a:off x="3079444" y="2648715"/>
            <a:ext cx="2355482"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one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
        <p:nvSpPr>
          <p:cNvPr id="8" name="Oval 7"/>
          <p:cNvSpPr/>
          <p:nvPr/>
        </p:nvSpPr>
        <p:spPr>
          <a:xfrm>
            <a:off x="4624405" y="149645"/>
            <a:ext cx="2298535"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two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3733463" y="4386347"/>
            <a:ext cx="1720343"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Exploring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525939" y="5087202"/>
            <a:ext cx="2071336"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3073554" y="5788057"/>
            <a:ext cx="2909771"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Applying Resume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p:cNvSpPr/>
          <p:nvPr/>
        </p:nvSpPr>
        <p:spPr>
          <a:xfrm>
            <a:off x="8037713" y="1107830"/>
            <a:ext cx="2138727"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8072980" y="1799336"/>
            <a:ext cx="2191626"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Following up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8125879" y="2651754"/>
            <a:ext cx="2050561" cy="530594"/>
          </a:xfrm>
          <a:prstGeom prst="rect">
            <a:avLst/>
          </a:prstGeom>
          <a:no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1" name="Elbow Connector 20"/>
          <p:cNvCxnSpPr/>
          <p:nvPr/>
        </p:nvCxnSpPr>
        <p:spPr>
          <a:xfrm flipV="1">
            <a:off x="3129699" y="933253"/>
            <a:ext cx="1398740" cy="536775"/>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3" name="Elbow Connector 22"/>
          <p:cNvCxnSpPr/>
          <p:nvPr/>
        </p:nvCxnSpPr>
        <p:spPr>
          <a:xfrm rot="16200000" flipH="1">
            <a:off x="3091399" y="1508327"/>
            <a:ext cx="934437" cy="85783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0" name="Left Bracket 29"/>
          <p:cNvSpPr/>
          <p:nvPr/>
        </p:nvSpPr>
        <p:spPr>
          <a:xfrm>
            <a:off x="7241352" y="933253"/>
            <a:ext cx="396790" cy="239511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1" name="Right Bracket 30"/>
          <p:cNvSpPr/>
          <p:nvPr/>
        </p:nvSpPr>
        <p:spPr>
          <a:xfrm>
            <a:off x="5759624" y="4298406"/>
            <a:ext cx="350598" cy="23003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2" name="Right Bracket 31"/>
          <p:cNvSpPr/>
          <p:nvPr/>
        </p:nvSpPr>
        <p:spPr>
          <a:xfrm>
            <a:off x="10454250" y="991198"/>
            <a:ext cx="386906" cy="2422689"/>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3" name="Left Bracket 32"/>
          <p:cNvSpPr/>
          <p:nvPr/>
        </p:nvSpPr>
        <p:spPr>
          <a:xfrm>
            <a:off x="3002253" y="4450806"/>
            <a:ext cx="396790" cy="220608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4" name="TextBox 2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2241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ppt_x"/>
                                          </p:val>
                                        </p:tav>
                                        <p:tav tm="100000">
                                          <p:val>
                                            <p:strVal val="#ppt_x"/>
                                          </p:val>
                                        </p:tav>
                                      </p:tavLst>
                                    </p:anim>
                                    <p:anim calcmode="lin" valueType="num">
                                      <p:cBhvr additive="base">
                                        <p:cTn id="5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ppt_x"/>
                                          </p:val>
                                        </p:tav>
                                        <p:tav tm="100000">
                                          <p:val>
                                            <p:strVal val="#ppt_x"/>
                                          </p:val>
                                        </p:tav>
                                      </p:tavLst>
                                    </p:anim>
                                    <p:anim calcmode="lin" valueType="num">
                                      <p:cBhvr additive="base">
                                        <p:cTn id="6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animBg="1"/>
      <p:bldP spid="8" grpId="0" animBg="1"/>
      <p:bldP spid="14" grpId="0" animBg="1"/>
      <p:bldP spid="15" grpId="0" animBg="1"/>
      <p:bldP spid="17"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0854" y="95526"/>
            <a:ext cx="5344733" cy="71846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40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23104" y="1066487"/>
            <a:ext cx="5185971" cy="530594"/>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What is the job-seeking process?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3253" y="1849576"/>
            <a:ext cx="7956223" cy="882678"/>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Seeking a job is a multifaceted process that is part research, part performance, and part roller-coaster ride.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27901" y="2740996"/>
            <a:ext cx="5762347" cy="487506"/>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The job-seeking </a:t>
            </a:r>
            <a:r>
              <a:rPr lang="en-US" sz="2400" b="1" dirty="0" smtClean="0">
                <a:latin typeface="Times New Roman" panose="02020603050405020304" pitchFamily="18" charset="0"/>
                <a:ea typeface="Calibri" panose="020F0502020204030204" pitchFamily="34" charset="0"/>
                <a:cs typeface="Arial" panose="020B0604020202020204" pitchFamily="34" charset="0"/>
              </a:rPr>
              <a:t>process involves six stages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3253" y="3670941"/>
            <a:ext cx="165462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Exploring,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15874" y="4305469"/>
            <a:ext cx="1956818"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Researching,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450934" y="4937883"/>
            <a:ext cx="155363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Applying,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004563" y="3638372"/>
            <a:ext cx="201369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Interviewing,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877959" y="4270215"/>
            <a:ext cx="205697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Following up,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906446" y="4902058"/>
            <a:ext cx="1859805"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95769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924472"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92286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475631"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Exploring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7801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414779" y="1307452"/>
            <a:ext cx="8050491" cy="1475404"/>
          </a:xfrm>
          <a:prstGeom prst="rect">
            <a:avLst/>
          </a:prstGeom>
        </p:spPr>
        <p:txBody>
          <a:bodyPr wrap="squar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The exploring stage begins with you, the job seeker. During this stage, you will need to explore both yourself and potential careers.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5" name="Straight Arrow Connector 4"/>
          <p:cNvCxnSpPr/>
          <p:nvPr/>
        </p:nvCxnSpPr>
        <p:spPr>
          <a:xfrm flipH="1">
            <a:off x="2790334" y="2941163"/>
            <a:ext cx="1960775" cy="1176779"/>
          </a:xfrm>
          <a:prstGeom prst="straightConnector1">
            <a:avLst/>
          </a:prstGeom>
          <a:ln>
            <a:solidFill>
              <a:schemeClr val="tx1"/>
            </a:solidFill>
            <a:tailEnd type="triangle"/>
          </a:ln>
        </p:spPr>
        <p:style>
          <a:lnRef idx="3">
            <a:schemeClr val="accent2"/>
          </a:lnRef>
          <a:fillRef idx="0">
            <a:schemeClr val="accent2"/>
          </a:fillRef>
          <a:effectRef idx="2">
            <a:schemeClr val="accent2"/>
          </a:effectRef>
          <a:fontRef idx="minor">
            <a:schemeClr val="tx1"/>
          </a:fontRef>
        </p:style>
      </p:cxnSp>
      <p:cxnSp>
        <p:nvCxnSpPr>
          <p:cNvPr id="6" name="Straight Arrow Connector 5"/>
          <p:cNvCxnSpPr/>
          <p:nvPr/>
        </p:nvCxnSpPr>
        <p:spPr>
          <a:xfrm>
            <a:off x="4751109" y="2941163"/>
            <a:ext cx="1753386" cy="1176779"/>
          </a:xfrm>
          <a:prstGeom prst="straightConnector1">
            <a:avLst/>
          </a:prstGeom>
          <a:ln>
            <a:solidFill>
              <a:schemeClr val="tx1"/>
            </a:solidFill>
            <a:tailEnd type="triangle"/>
          </a:ln>
        </p:spPr>
        <p:style>
          <a:lnRef idx="3">
            <a:schemeClr val="accent2"/>
          </a:lnRef>
          <a:fillRef idx="0">
            <a:schemeClr val="accent2"/>
          </a:fillRef>
          <a:effectRef idx="2">
            <a:schemeClr val="accent2"/>
          </a:effectRef>
          <a:fontRef idx="minor">
            <a:schemeClr val="tx1"/>
          </a:fontRef>
        </p:style>
      </p:cxnSp>
      <p:sp>
        <p:nvSpPr>
          <p:cNvPr id="8" name="Rectangle 7"/>
          <p:cNvSpPr/>
          <p:nvPr/>
        </p:nvSpPr>
        <p:spPr>
          <a:xfrm>
            <a:off x="1117695" y="4248640"/>
            <a:ext cx="2719014"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286390" y="4256945"/>
            <a:ext cx="3194529"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74417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style.rotation</p:attrName>
                                        </p:attrNameLst>
                                      </p:cBhvr>
                                      <p:tavLst>
                                        <p:tav tm="0">
                                          <p:val>
                                            <p:fltVal val="90"/>
                                          </p:val>
                                        </p:tav>
                                        <p:tav tm="100000">
                                          <p:val>
                                            <p:fltVal val="0"/>
                                          </p:val>
                                        </p:tav>
                                      </p:tavLst>
                                    </p:anim>
                                    <p:animEffect transition="in" filter="fade">
                                      <p:cBhvr>
                                        <p:cTn id="27" dur="1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par>
                                <p:cTn id="36" presetID="31"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35067" y="599097"/>
            <a:ext cx="3078087" cy="593304"/>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5067" y="1348461"/>
            <a:ext cx="4366901"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96762" y="2223942"/>
            <a:ext cx="8130421" cy="707886"/>
          </a:xfrm>
          <a:prstGeom prst="rect">
            <a:avLst/>
          </a:prstGeom>
          <a:solidFill>
            <a:schemeClr val="accent3">
              <a:lumMod val="20000"/>
              <a:lumOff val="80000"/>
            </a:schemeClr>
          </a:solidFill>
          <a:ln>
            <a:solidFill>
              <a:schemeClr val="tx1"/>
            </a:solidFill>
          </a:ln>
        </p:spPr>
        <p:txBody>
          <a:bodyPr wrap="square">
            <a:spAutoFit/>
          </a:bodyPr>
          <a:lstStyle/>
          <a:p>
            <a:pPr algn="ctr"/>
            <a:r>
              <a:rPr lang="en-US" sz="2000" b="1" u="sng" dirty="0">
                <a:latin typeface="Times New Roman" panose="02020603050405020304" pitchFamily="18" charset="0"/>
                <a:ea typeface="Calibri" panose="020F0502020204030204" pitchFamily="34" charset="0"/>
              </a:rPr>
              <a:t>Take time to explore your goals and priorities</a:t>
            </a:r>
            <a:r>
              <a:rPr lang="en-US" sz="2000" b="1" u="sng" dirty="0" smtClean="0">
                <a:latin typeface="Times New Roman" panose="02020603050405020304" pitchFamily="18" charset="0"/>
                <a:ea typeface="Calibri" panose="020F0502020204030204" pitchFamily="34" charset="0"/>
              </a:rPr>
              <a:t>.</a:t>
            </a:r>
          </a:p>
          <a:p>
            <a:pPr algn="ctr"/>
            <a:r>
              <a:rPr lang="en-US" sz="2000" b="1" u="sng" dirty="0" smtClean="0">
                <a:latin typeface="Times New Roman" panose="02020603050405020304" pitchFamily="18" charset="0"/>
                <a:ea typeface="Calibri" panose="020F0502020204030204" pitchFamily="34" charset="0"/>
              </a:rPr>
              <a:t> </a:t>
            </a:r>
            <a:r>
              <a:rPr lang="en-US" sz="2000" b="1" u="sng" dirty="0">
                <a:latin typeface="Times New Roman" panose="02020603050405020304" pitchFamily="18" charset="0"/>
                <a:ea typeface="Calibri" panose="020F0502020204030204" pitchFamily="34" charset="0"/>
              </a:rPr>
              <a:t>Here are just a few questions you should consider: </a:t>
            </a:r>
            <a:endParaRPr lang="en-US" sz="2000" b="1" u="sng" dirty="0"/>
          </a:p>
        </p:txBody>
      </p:sp>
      <p:sp>
        <p:nvSpPr>
          <p:cNvPr id="10" name="Rectangle 9"/>
          <p:cNvSpPr/>
          <p:nvPr/>
        </p:nvSpPr>
        <p:spPr>
          <a:xfrm>
            <a:off x="333030" y="3036944"/>
            <a:ext cx="2813591"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are you best at? </a:t>
            </a:r>
            <a:endParaRPr lang="en-US" sz="2000" dirty="0"/>
          </a:p>
        </p:txBody>
      </p:sp>
      <p:sp>
        <p:nvSpPr>
          <p:cNvPr id="11" name="Rectangle 10"/>
          <p:cNvSpPr/>
          <p:nvPr/>
        </p:nvSpPr>
        <p:spPr>
          <a:xfrm>
            <a:off x="333030" y="3492172"/>
            <a:ext cx="4251485"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do you enjoy doing the most? </a:t>
            </a:r>
            <a:endParaRPr lang="en-US" sz="2000" dirty="0"/>
          </a:p>
        </p:txBody>
      </p:sp>
      <p:sp>
        <p:nvSpPr>
          <p:cNvPr id="12" name="Rectangle 11"/>
          <p:cNvSpPr/>
          <p:nvPr/>
        </p:nvSpPr>
        <p:spPr>
          <a:xfrm>
            <a:off x="333030" y="3947400"/>
            <a:ext cx="2706190"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motivates you?</a:t>
            </a:r>
            <a:endParaRPr lang="en-US" sz="2000" dirty="0"/>
          </a:p>
        </p:txBody>
      </p:sp>
      <p:sp>
        <p:nvSpPr>
          <p:cNvPr id="13" name="Rectangle 12"/>
          <p:cNvSpPr/>
          <p:nvPr/>
        </p:nvSpPr>
        <p:spPr>
          <a:xfrm>
            <a:off x="333030" y="4506690"/>
            <a:ext cx="6922088"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What salary range do you need to live the lifestyle you </a:t>
            </a:r>
            <a:r>
              <a:rPr lang="en-US" sz="2000" dirty="0" smtClean="0">
                <a:latin typeface="Times New Roman" panose="02020603050405020304" pitchFamily="18" charset="0"/>
                <a:ea typeface="Calibri" panose="020F0502020204030204" pitchFamily="34" charset="0"/>
              </a:rPr>
              <a:t>desire?</a:t>
            </a:r>
            <a:endParaRPr lang="en-US" sz="2000" dirty="0"/>
          </a:p>
        </p:txBody>
      </p:sp>
      <p:sp>
        <p:nvSpPr>
          <p:cNvPr id="14" name="Rectangle 13"/>
          <p:cNvSpPr/>
          <p:nvPr/>
        </p:nvSpPr>
        <p:spPr>
          <a:xfrm>
            <a:off x="374067" y="5065980"/>
            <a:ext cx="5205271" cy="400110"/>
          </a:xfrm>
          <a:prstGeom prst="rect">
            <a:avLst/>
          </a:prstGeom>
        </p:spPr>
        <p:txBody>
          <a:bodyPr wrap="non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Is a family-friendly career a priority for you? </a:t>
            </a:r>
            <a:endParaRPr lang="en-US" sz="2000" dirty="0"/>
          </a:p>
        </p:txBody>
      </p:sp>
      <p:sp>
        <p:nvSpPr>
          <p:cNvPr id="15" name="Rectangle 14"/>
          <p:cNvSpPr/>
          <p:nvPr/>
        </p:nvSpPr>
        <p:spPr>
          <a:xfrm>
            <a:off x="302783" y="5660710"/>
            <a:ext cx="6603987" cy="421654"/>
          </a:xfrm>
          <a:prstGeom prst="rect">
            <a:avLst/>
          </a:prstGeom>
        </p:spPr>
        <p:txBody>
          <a:bodyPr wrap="none">
            <a:spAutoFit/>
          </a:bodyPr>
          <a:lstStyle/>
          <a:p>
            <a:pPr marL="342900" indent="-342900">
              <a:lnSpc>
                <a:spcPct val="107000"/>
              </a:lnSpc>
              <a:buFont typeface="Wingdings" panose="05000000000000000000" pitchFamily="2" charset="2"/>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 </a:t>
            </a:r>
            <a:r>
              <a:rPr lang="en-US" sz="2000" dirty="0">
                <a:latin typeface="Times New Roman" panose="02020603050405020304" pitchFamily="18" charset="0"/>
                <a:ea typeface="Calibri" panose="020F0502020204030204" pitchFamily="34" charset="0"/>
                <a:cs typeface="Arial" panose="020B0604020202020204" pitchFamily="34" charset="0"/>
              </a:rPr>
              <a:t>Would you prefer to work in a large or small organization?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47347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randombar(horizont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circle(in)">
                                      <p:cBhvr>
                                        <p:cTn id="48"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8506" y="581613"/>
            <a:ext cx="3078087" cy="593304"/>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8506" y="1369148"/>
            <a:ext cx="4366901"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7617" y="2292442"/>
            <a:ext cx="9137245" cy="584775"/>
          </a:xfrm>
          <a:prstGeom prst="rect">
            <a:avLst/>
          </a:prstGeom>
        </p:spPr>
        <p:txBody>
          <a:bodyPr wrap="none">
            <a:spAutoFit/>
          </a:bodyPr>
          <a:lstStyle/>
          <a:p>
            <a:pPr marL="457200" indent="-457200">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list of what you do not like in your life&amp; yourself</a:t>
            </a:r>
          </a:p>
        </p:txBody>
      </p:sp>
      <p:sp>
        <p:nvSpPr>
          <p:cNvPr id="12" name="Rectangle 11"/>
          <p:cNvSpPr/>
          <p:nvPr/>
        </p:nvSpPr>
        <p:spPr>
          <a:xfrm>
            <a:off x="107617" y="3071450"/>
            <a:ext cx="6723123" cy="584775"/>
          </a:xfrm>
          <a:prstGeom prst="rect">
            <a:avLst/>
          </a:prstGeom>
        </p:spPr>
        <p:txBody>
          <a:bodyPr wrap="none">
            <a:spAutoFit/>
          </a:bodyPr>
          <a:lstStyle/>
          <a:p>
            <a:pPr marL="457200" indent="-457200">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list of what you want to be or have</a:t>
            </a:r>
          </a:p>
        </p:txBody>
      </p:sp>
      <p:sp>
        <p:nvSpPr>
          <p:cNvPr id="14" name="Rectangle 13"/>
          <p:cNvSpPr/>
          <p:nvPr/>
        </p:nvSpPr>
        <p:spPr>
          <a:xfrm>
            <a:off x="165869" y="3850458"/>
            <a:ext cx="3480440" cy="646331"/>
          </a:xfrm>
          <a:prstGeom prst="rect">
            <a:avLst/>
          </a:prstGeom>
        </p:spPr>
        <p:txBody>
          <a:bodyPr wrap="none">
            <a:spAutoFit/>
          </a:bodyPr>
          <a:lstStyle/>
          <a:p>
            <a:pPr marL="571500" indent="-571500">
              <a:buFont typeface="Wingdings" panose="05000000000000000000" pitchFamily="2" charset="2"/>
              <a:buChar char="§"/>
            </a:pPr>
            <a:r>
              <a:rPr lang="en-US" sz="3600" dirty="0" smtClean="0">
                <a:latin typeface="Times New Roman" panose="02020603050405020304" pitchFamily="18" charset="0"/>
                <a:ea typeface="Calibri" panose="020F0502020204030204" pitchFamily="34" charset="0"/>
              </a:rPr>
              <a:t>An action plan</a:t>
            </a:r>
            <a:endParaRPr lang="en-US" sz="3600" dirty="0"/>
          </a:p>
        </p:txBody>
      </p:sp>
      <p:sp>
        <p:nvSpPr>
          <p:cNvPr id="11" name="Rectangle 10"/>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04637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27412" y="669969"/>
            <a:ext cx="3627660" cy="593304"/>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27412" y="1391567"/>
            <a:ext cx="5205271" cy="530594"/>
          </a:xfrm>
          <a:prstGeom prst="rect">
            <a:avLst/>
          </a:prstGeom>
          <a:solidFill>
            <a:schemeClr val="accent1">
              <a:lumMod val="40000"/>
              <a:lumOff val="60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Career exploration requires you to:</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7412" y="2484706"/>
            <a:ext cx="9180539" cy="421654"/>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Research opportunities in your major that correspond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27411" y="2953619"/>
            <a:ext cx="3007275" cy="421654"/>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Do some investigating.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27412" y="3422532"/>
            <a:ext cx="8143815"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Interview several people in that line of work and find out what the job involves.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27412" y="4175422"/>
            <a:ext cx="7833794"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Ask questions that will help you determine if this career lines up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227412" y="5028735"/>
            <a:ext cx="6380704" cy="400110"/>
          </a:xfrm>
          <a:prstGeom prst="rect">
            <a:avLst/>
          </a:prstGeom>
        </p:spPr>
        <p:txBody>
          <a:bodyPr wrap="square">
            <a:spAutoFit/>
          </a:bodyPr>
          <a:lstStyle/>
          <a:p>
            <a:pPr marL="342900" indent="-342900">
              <a:buFont typeface="Wingdings" panose="05000000000000000000" pitchFamily="2" charset="2"/>
              <a:buChar char="§"/>
            </a:pPr>
            <a:r>
              <a:rPr lang="en-US" sz="2000" dirty="0">
                <a:latin typeface="Times New Roman" panose="02020603050405020304" pitchFamily="18" charset="0"/>
                <a:ea typeface="Calibri" panose="020F0502020204030204" pitchFamily="34" charset="0"/>
              </a:rPr>
              <a:t>Try shadowing someone in the field for a week or two.</a:t>
            </a:r>
            <a:endParaRPr lang="en-US" sz="2000" dirty="0"/>
          </a:p>
        </p:txBody>
      </p:sp>
      <p:sp>
        <p:nvSpPr>
          <p:cNvPr id="14" name="Rectangle 13"/>
          <p:cNvSpPr/>
          <p:nvPr/>
        </p:nvSpPr>
        <p:spPr>
          <a:xfrm>
            <a:off x="227411" y="5631708"/>
            <a:ext cx="6324661" cy="750975"/>
          </a:xfrm>
          <a:prstGeom prst="rect">
            <a:avLst/>
          </a:prstGeom>
        </p:spPr>
        <p:txBody>
          <a:bodyPr wrap="square">
            <a:spAutoFit/>
          </a:bodyPr>
          <a:lstStyle/>
          <a:p>
            <a:pPr marL="342900" indent="-342900">
              <a:lnSpc>
                <a:spcPct val="107000"/>
              </a:lnSpc>
              <a:buFont typeface="Wingdings" panose="05000000000000000000" pitchFamily="2"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Seek an internship that will allow you to develop a clearer understanding of this career choice.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10112585" y="0"/>
            <a:ext cx="2079415" cy="355803"/>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71189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arn(inVertical)">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inVertic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Vertical)">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7"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4231158"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05106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380879"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199587" y="1192193"/>
            <a:ext cx="6096000" cy="1569660"/>
          </a:xfrm>
          <a:prstGeom prst="rect">
            <a:avLst/>
          </a:prstGeom>
        </p:spPr>
        <p:txBody>
          <a:bodyPr>
            <a:spAutoFit/>
          </a:bodyPr>
          <a:lstStyle/>
          <a:p>
            <a:r>
              <a:rPr lang="en-US" sz="3200" dirty="0">
                <a:latin typeface="Times New Roman" panose="02020603050405020304" pitchFamily="18" charset="0"/>
                <a:ea typeface="Calibri" panose="020F0502020204030204" pitchFamily="34" charset="0"/>
              </a:rPr>
              <a:t>The researching stage of the job-seeking process comprises two components: </a:t>
            </a:r>
            <a:endParaRPr lang="en-US" sz="3200" dirty="0"/>
          </a:p>
        </p:txBody>
      </p:sp>
      <p:cxnSp>
        <p:nvCxnSpPr>
          <p:cNvPr id="4" name="Straight Arrow Connector 3"/>
          <p:cNvCxnSpPr/>
          <p:nvPr/>
        </p:nvCxnSpPr>
        <p:spPr>
          <a:xfrm flipH="1">
            <a:off x="1894788" y="2761852"/>
            <a:ext cx="1960775" cy="1176779"/>
          </a:xfrm>
          <a:prstGeom prst="straightConnector1">
            <a:avLst/>
          </a:prstGeom>
          <a:ln>
            <a:solidFill>
              <a:schemeClr val="accent1"/>
            </a:solidFill>
            <a:tailEnd type="triangle"/>
          </a:ln>
        </p:spPr>
        <p:style>
          <a:lnRef idx="3">
            <a:schemeClr val="accent2"/>
          </a:lnRef>
          <a:fillRef idx="0">
            <a:schemeClr val="accent2"/>
          </a:fillRef>
          <a:effectRef idx="2">
            <a:schemeClr val="accent2"/>
          </a:effectRef>
          <a:fontRef idx="minor">
            <a:schemeClr val="tx1"/>
          </a:fontRef>
        </p:style>
      </p:cxnSp>
      <p:cxnSp>
        <p:nvCxnSpPr>
          <p:cNvPr id="5" name="Straight Arrow Connector 4"/>
          <p:cNvCxnSpPr/>
          <p:nvPr/>
        </p:nvCxnSpPr>
        <p:spPr>
          <a:xfrm>
            <a:off x="3855563" y="2761853"/>
            <a:ext cx="1753386" cy="1176779"/>
          </a:xfrm>
          <a:prstGeom prst="straightConnector1">
            <a:avLst/>
          </a:prstGeom>
          <a:ln>
            <a:solidFill>
              <a:schemeClr val="accent1"/>
            </a:solidFill>
            <a:tailEnd type="triangle"/>
          </a:ln>
        </p:spPr>
        <p:style>
          <a:lnRef idx="3">
            <a:schemeClr val="accent2"/>
          </a:lnRef>
          <a:fillRef idx="0">
            <a:schemeClr val="accent2"/>
          </a:fillRef>
          <a:effectRef idx="2">
            <a:schemeClr val="accent2"/>
          </a:effectRef>
          <a:fontRef idx="minor">
            <a:schemeClr val="tx1"/>
          </a:fontRef>
        </p:style>
      </p:cxnSp>
      <p:sp>
        <p:nvSpPr>
          <p:cNvPr id="6" name="Rectangle 5"/>
          <p:cNvSpPr/>
          <p:nvPr/>
        </p:nvSpPr>
        <p:spPr>
          <a:xfrm>
            <a:off x="587128" y="4082891"/>
            <a:ext cx="2615320" cy="1014380"/>
          </a:xfrm>
          <a:prstGeom prst="rect">
            <a:avLst/>
          </a:prstGeom>
          <a:solidFill>
            <a:schemeClr val="accent1">
              <a:lumMod val="40000"/>
              <a:lumOff val="6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855563" y="4082891"/>
            <a:ext cx="3297438" cy="1014380"/>
          </a:xfrm>
          <a:prstGeom prst="rect">
            <a:avLst/>
          </a:prstGeom>
          <a:solidFill>
            <a:schemeClr val="accent1">
              <a:lumMod val="40000"/>
              <a:lumOff val="6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27211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par>
                                <p:cTn id="37" presetID="31"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9902" y="711737"/>
            <a:ext cx="3673788" cy="553357"/>
          </a:xfrm>
          <a:prstGeom prst="rect">
            <a:avLst/>
          </a:prstGeom>
          <a:solidFill>
            <a:schemeClr val="accent1">
              <a:lumMod val="40000"/>
              <a:lumOff val="6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74399"/>
            <a:ext cx="4697696" cy="405367"/>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Utilizing Career Guidance Resources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79286" y="3121267"/>
            <a:ext cx="6711885" cy="2048766"/>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Most colleges have career guidance offices with beneficial resources for the students. It is advisable that you seek help from such offices because they have dedicated professionals who are ready to guide you through your career challenges.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7734470"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Elbow Connector 9"/>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8284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3716274" cy="421654"/>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a:t>
            </a: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searching in the right places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8261824"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Most graduates research for jobs in the yellow websites (non-real websites) because they have a lack experiences in searching right and well.</a:t>
            </a:r>
          </a:p>
        </p:txBody>
      </p:sp>
      <p:sp>
        <p:nvSpPr>
          <p:cNvPr id="7" name="Rectangle 6"/>
          <p:cNvSpPr/>
          <p:nvPr/>
        </p:nvSpPr>
        <p:spPr>
          <a:xfrm>
            <a:off x="504952" y="4385124"/>
            <a:ext cx="3206968" cy="374077"/>
          </a:xfrm>
          <a:prstGeom prst="rect">
            <a:avLst/>
          </a:prstGeom>
          <a:solidFill>
            <a:schemeClr val="accent1">
              <a:lumMod val="75000"/>
            </a:schemeClr>
          </a:solidFill>
          <a:ln>
            <a:solidFill>
              <a:schemeClr val="tx1"/>
            </a:solidFill>
          </a:ln>
        </p:spPr>
        <p:txBody>
          <a:bodyPr wrap="none">
            <a:spAutoFit/>
          </a:bodyPr>
          <a:lstStyle/>
          <a:p>
            <a:pPr>
              <a:lnSpc>
                <a:spcPct val="107000"/>
              </a:lnSpc>
              <a:spcAft>
                <a:spcPts val="800"/>
              </a:spcAft>
            </a:pPr>
            <a:r>
              <a:rPr lang="en-US" b="1" u="sng"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So, Begin by asking help from:</a:t>
            </a:r>
            <a:endParaRPr lang="en-US" sz="1400" b="1" u="sng"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4952" y="4919428"/>
            <a:ext cx="6096000" cy="734688"/>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Career planning centers or career services, career placements, career development, or career consulting.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04952" y="5781687"/>
            <a:ext cx="1404552" cy="405367"/>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Job fairs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59902" y="711737"/>
            <a:ext cx="3673788" cy="553357"/>
          </a:xfrm>
          <a:prstGeom prst="rect">
            <a:avLst/>
          </a:prstGeom>
          <a:solidFill>
            <a:schemeClr val="accent1">
              <a:lumMod val="60000"/>
              <a:lumOff val="4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7734470"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Elbow Connector 14"/>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85674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barn(inVertical)">
                                      <p:cBhvr>
                                        <p:cTn id="24" dur="500"/>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barn(inVertical)">
                                      <p:cBhvr>
                                        <p:cTn id="29" dur="500"/>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4156907"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understanding the market value</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99012"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Every graduate should research and assess their market value in order to fit in the marketplace. It is advisable that you understand the data before attending any single interview. You can consider learning new skill sets that will put your market value at a higher rate.</a:t>
            </a:r>
          </a:p>
        </p:txBody>
      </p:sp>
      <p:sp>
        <p:nvSpPr>
          <p:cNvPr id="8" name="Rectangle 7"/>
          <p:cNvSpPr/>
          <p:nvPr/>
        </p:nvSpPr>
        <p:spPr>
          <a:xfrm>
            <a:off x="159902" y="711737"/>
            <a:ext cx="3673788" cy="553357"/>
          </a:xfrm>
          <a:prstGeom prst="rect">
            <a:avLst/>
          </a:prstGeom>
          <a:solidFill>
            <a:schemeClr val="accent1">
              <a:lumMod val="60000"/>
              <a:lumOff val="4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7944535"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Elbow Connector 10"/>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71861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1834" y="2327976"/>
            <a:ext cx="3742115"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preparing for Job interview</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80158" cy="193899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Many graduates make the mistake of not preparing well enough for their job interviews. It is critical to ensure that you are well-prepared and that you have researched everything you need to know about the employer.</a:t>
            </a:r>
          </a:p>
        </p:txBody>
      </p:sp>
      <p:sp>
        <p:nvSpPr>
          <p:cNvPr id="8" name="Rectangle 7"/>
          <p:cNvSpPr/>
          <p:nvPr/>
        </p:nvSpPr>
        <p:spPr>
          <a:xfrm>
            <a:off x="159902" y="711737"/>
            <a:ext cx="3673788" cy="553357"/>
          </a:xfrm>
          <a:prstGeom prst="rect">
            <a:avLst/>
          </a:prstGeom>
          <a:solidFill>
            <a:schemeClr val="accent1">
              <a:lumMod val="60000"/>
              <a:lumOff val="4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7685043"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 name="Elbow Connector 10"/>
          <p:cNvCxnSpPr/>
          <p:nvPr/>
        </p:nvCxnSpPr>
        <p:spPr>
          <a:xfrm rot="16200000" flipH="1">
            <a:off x="3744431" y="939302"/>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420439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2068" y="697029"/>
            <a:ext cx="5316717" cy="553357"/>
          </a:xfrm>
          <a:prstGeom prst="rect">
            <a:avLst/>
          </a:prstGeom>
          <a:solidFill>
            <a:schemeClr val="accent1">
              <a:lumMod val="60000"/>
              <a:lumOff val="4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301657" y="2614038"/>
            <a:ext cx="11349873" cy="1080296"/>
          </a:xfrm>
          <a:prstGeom prst="rect">
            <a:avLst/>
          </a:prstGeom>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Think about this stage of the job-seeking process as job researching, not job searching. You are not simply searching for vacant positions. You are researching positions and companies to find the right fit between your skills and desires and their needs and opportunities.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Before Applying steps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8087157" y="0"/>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Elbow Connector 16"/>
          <p:cNvCxnSpPr/>
          <p:nvPr/>
        </p:nvCxnSpPr>
        <p:spPr>
          <a:xfrm rot="16200000" flipH="1">
            <a:off x="5419526" y="995010"/>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301657" y="4133857"/>
            <a:ext cx="6096000" cy="1938992"/>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take a few moments to research the position and the company. This research not only will help you determine if you truly wish to apply for this position with this organization but also will help you down the line when you customize your résumé and prepare for your interview. </a:t>
            </a: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85652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92068" y="697029"/>
            <a:ext cx="5316717" cy="553357"/>
          </a:xfrm>
          <a:prstGeom prst="rect">
            <a:avLst/>
          </a:prstGeom>
          <a:solidFill>
            <a:schemeClr val="accent1">
              <a:lumMod val="60000"/>
              <a:lumOff val="4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72673" y="1706438"/>
            <a:ext cx="9872225" cy="468077"/>
          </a:xfrm>
          <a:prstGeom prst="rect">
            <a:avLst/>
          </a:prstGeom>
          <a:solidFill>
            <a:schemeClr val="accent1">
              <a:lumMod val="20000"/>
              <a:lumOff val="80000"/>
            </a:schemeClr>
          </a:solidFill>
          <a:ln>
            <a:solidFill>
              <a:schemeClr val="tx1"/>
            </a:solidFill>
          </a:ln>
        </p:spPr>
        <p:txBody>
          <a:bodyPr wrap="square">
            <a:spAutoFit/>
          </a:bodyPr>
          <a:lstStyle/>
          <a:p>
            <a:pPr algn="ctr">
              <a:lnSpc>
                <a:spcPct val="107000"/>
              </a:lnSpc>
              <a:spcAft>
                <a:spcPts val="800"/>
              </a:spcAft>
            </a:pPr>
            <a:r>
              <a:rPr lang="en-US" sz="2400" b="1" dirty="0" smtClean="0">
                <a:latin typeface="Times New Roman" panose="02020603050405020304" pitchFamily="18" charset="0"/>
                <a:ea typeface="Calibri" panose="020F0502020204030204" pitchFamily="34" charset="0"/>
                <a:cs typeface="Arial" panose="020B0604020202020204" pitchFamily="34" charset="0"/>
              </a:rPr>
              <a:t>Before Applying steps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689129" y="-9251"/>
            <a:ext cx="2282741" cy="34278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Two: Researching</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Elbow Connector 16"/>
          <p:cNvCxnSpPr/>
          <p:nvPr/>
        </p:nvCxnSpPr>
        <p:spPr>
          <a:xfrm rot="16200000" flipH="1">
            <a:off x="5419526" y="995010"/>
            <a:ext cx="800687" cy="62216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8" name="Rectangle 7"/>
          <p:cNvSpPr/>
          <p:nvPr/>
        </p:nvSpPr>
        <p:spPr>
          <a:xfrm>
            <a:off x="329937" y="2304156"/>
            <a:ext cx="7359192"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by researching their websites, but remember that the purpose of company websites is to make the organization look appealing, so you do not want to end your research there. </a:t>
            </a:r>
          </a:p>
        </p:txBody>
      </p:sp>
      <p:sp>
        <p:nvSpPr>
          <p:cNvPr id="10" name="Rectangle 9"/>
          <p:cNvSpPr/>
          <p:nvPr/>
        </p:nvSpPr>
        <p:spPr>
          <a:xfrm>
            <a:off x="329937" y="3538167"/>
            <a:ext cx="6900421"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Interview anyone who works for the organization in question or has a similar type of position with a different organization for insights. </a:t>
            </a:r>
          </a:p>
        </p:txBody>
      </p:sp>
      <p:sp>
        <p:nvSpPr>
          <p:cNvPr id="11" name="Rectangle 10"/>
          <p:cNvSpPr/>
          <p:nvPr/>
        </p:nvSpPr>
        <p:spPr>
          <a:xfrm>
            <a:off x="329936" y="4864115"/>
            <a:ext cx="6900421" cy="2381293"/>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Other sources of information that may be helpful include the Chamber of Commerce, Better Business Bureau reports, the College Placement Annual, Public libraries and career centers have valuable information about employers, including companies’ annual reports to shareholders, reports kept by local chambers of commerce, trade journals, and business indexes.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65260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8"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7823" y="1886619"/>
            <a:ext cx="6320961" cy="1013675"/>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Applying </a:t>
            </a:r>
            <a:r>
              <a:rPr lang="en-US" sz="6000" b="1" dirty="0" smtClean="0">
                <a:latin typeface="Times New Roman" panose="02020603050405020304" pitchFamily="18" charset="0"/>
                <a:cs typeface="Times New Roman" panose="02020603050405020304" pitchFamily="18" charset="0"/>
              </a:rPr>
              <a:t>Résumés</a:t>
            </a:r>
            <a:endParaRPr lang="en-US" sz="60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26471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1982" y="86670"/>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584460" y="980705"/>
            <a:ext cx="11117347" cy="830997"/>
          </a:xfrm>
          <a:prstGeom prst="rect">
            <a:avLst/>
          </a:prstGeom>
          <a:solidFill>
            <a:schemeClr val="accent1">
              <a:lumMod val="60000"/>
              <a:lumOff val="40000"/>
            </a:schemeClr>
          </a:solidFill>
          <a:ln>
            <a:solidFill>
              <a:schemeClr val="tx1"/>
            </a:solidFill>
          </a:ln>
        </p:spPr>
        <p:txBody>
          <a:bodyPr wrap="square">
            <a:spAutoFit/>
          </a:bodyPr>
          <a:lstStyle/>
          <a:p>
            <a:pPr algn="ctr"/>
            <a:r>
              <a:rPr lang="en-US" sz="2400" b="1" dirty="0">
                <a:latin typeface="Times New Roman" panose="02020603050405020304" pitchFamily="18" charset="0"/>
                <a:cs typeface="Times New Roman" panose="02020603050405020304" pitchFamily="18" charset="0"/>
              </a:rPr>
              <a:t>Once you have researched a place you would like to consider for employment, it is time to turn your attention to résumés and cover letters.</a:t>
            </a:r>
          </a:p>
        </p:txBody>
      </p:sp>
      <p:sp>
        <p:nvSpPr>
          <p:cNvPr id="4" name="Rectangle 3"/>
          <p:cNvSpPr/>
          <p:nvPr/>
        </p:nvSpPr>
        <p:spPr>
          <a:xfrm>
            <a:off x="3259434" y="1962033"/>
            <a:ext cx="5040162" cy="530594"/>
          </a:xfrm>
          <a:prstGeom prst="rect">
            <a:avLst/>
          </a:prstGeom>
          <a:solidFill>
            <a:schemeClr val="tx2">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Characteristics of good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99067" y="2548411"/>
            <a:ext cx="3288080" cy="400110"/>
          </a:xfrm>
          <a:prstGeom prst="rect">
            <a:avLst/>
          </a:prstGeom>
        </p:spPr>
        <p:txBody>
          <a:bodyPr wrap="none">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Highlighting your skill set.</a:t>
            </a:r>
            <a:endParaRPr lang="en-US" sz="2000" dirty="0"/>
          </a:p>
        </p:txBody>
      </p:sp>
      <p:sp>
        <p:nvSpPr>
          <p:cNvPr id="6" name="Rectangle 5"/>
          <p:cNvSpPr/>
          <p:nvPr/>
        </p:nvSpPr>
        <p:spPr>
          <a:xfrm>
            <a:off x="399067" y="3072304"/>
            <a:ext cx="6096000" cy="1393330"/>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Shows </a:t>
            </a:r>
            <a:r>
              <a:rPr lang="en-US" sz="2000" dirty="0">
                <a:latin typeface="Times New Roman" panose="02020603050405020304" pitchFamily="18" charset="0"/>
                <a:ea typeface="Calibri" panose="020F0502020204030204" pitchFamily="34" charset="0"/>
                <a:cs typeface="Arial" panose="020B0604020202020204" pitchFamily="34" charset="0"/>
              </a:rPr>
              <a:t>how you fit this position and this organization and highlights the skills you possess relevant to the skills required by the position for which you are applying.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99067" y="4272892"/>
            <a:ext cx="6096000" cy="750975"/>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Select a format that will highlight your strengths and downplay your weaknesses.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399067" y="5177116"/>
            <a:ext cx="6484660" cy="405367"/>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smtClean="0">
                <a:latin typeface="Times New Roman" panose="02020603050405020304" pitchFamily="18" charset="0"/>
                <a:ea typeface="Calibri" panose="020F0502020204030204" pitchFamily="34" charset="0"/>
                <a:cs typeface="Arial" panose="020B0604020202020204" pitchFamily="34" charset="0"/>
              </a:rPr>
              <a:t>Customize your résumé to each position and organization.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99067" y="5784977"/>
            <a:ext cx="6096000" cy="750975"/>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Should be no more than two pages and must be visually appealing.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37516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4" grpId="0" animBg="1"/>
      <p:bldP spid="5" grpId="0"/>
      <p:bldP spid="6"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52602" y="2431338"/>
            <a:ext cx="7433445" cy="707886"/>
          </a:xfrm>
          <a:prstGeom prst="rect">
            <a:avLst/>
          </a:prstGeom>
        </p:spPr>
        <p:txBody>
          <a:bodyPr wrap="non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is the most common form and probably the easiest to prepare.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352601" y="3268869"/>
            <a:ext cx="7383312"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chronological résumé emphasizes employment and/or experience history, listing elements in reverse chronological order (i.e., your most recent experience first).</a:t>
            </a:r>
          </a:p>
        </p:txBody>
      </p:sp>
      <p:sp>
        <p:nvSpPr>
          <p:cNvPr id="10" name="Rectangle 9"/>
          <p:cNvSpPr/>
          <p:nvPr/>
        </p:nvSpPr>
        <p:spPr>
          <a:xfrm>
            <a:off x="352601" y="5140988"/>
            <a:ext cx="6548487"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format is especially useful to new graduates or those with limited work experience.</a:t>
            </a:r>
          </a:p>
        </p:txBody>
      </p:sp>
      <p:sp>
        <p:nvSpPr>
          <p:cNvPr id="3" name="Rectangle 2"/>
          <p:cNvSpPr/>
          <p:nvPr/>
        </p:nvSpPr>
        <p:spPr>
          <a:xfrm>
            <a:off x="2733959" y="1493914"/>
            <a:ext cx="2351862" cy="553357"/>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74428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P spid="10" grpId="0"/>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67666" t="23160" r="11059" b="22858"/>
          <a:stretch/>
        </p:blipFill>
        <p:spPr>
          <a:xfrm>
            <a:off x="0" y="1508288"/>
            <a:ext cx="5448693" cy="5349711"/>
          </a:xfrm>
          <a:prstGeom prst="rect">
            <a:avLst/>
          </a:prstGeom>
        </p:spPr>
      </p:pic>
      <p:sp>
        <p:nvSpPr>
          <p:cNvPr id="6" name="Rectangle 5"/>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182159" y="127028"/>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3563517" y="941761"/>
            <a:ext cx="2351862" cy="553357"/>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24303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3971" y="2308647"/>
            <a:ext cx="883920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functional résumé emphasizes skills and attributes that can be applied to a variety of employment situations.</a:t>
            </a:r>
          </a:p>
        </p:txBody>
      </p:sp>
      <p:sp>
        <p:nvSpPr>
          <p:cNvPr id="6" name="Rectangle 5"/>
          <p:cNvSpPr/>
          <p:nvPr/>
        </p:nvSpPr>
        <p:spPr>
          <a:xfrm>
            <a:off x="153970" y="3312951"/>
            <a:ext cx="7383312"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Your skills are broken down into categories that quickly communicate to employers what you can do for them. </a:t>
            </a:r>
          </a:p>
        </p:txBody>
      </p:sp>
      <p:sp>
        <p:nvSpPr>
          <p:cNvPr id="10" name="Rectangle 9"/>
          <p:cNvSpPr/>
          <p:nvPr/>
        </p:nvSpPr>
        <p:spPr>
          <a:xfrm>
            <a:off x="238811" y="4458215"/>
            <a:ext cx="6548487"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format is useful for candidates without direct employment-related experience or for those who wish to work in fields unrelated to their academic major.</a:t>
            </a:r>
          </a:p>
        </p:txBody>
      </p:sp>
      <p:sp>
        <p:nvSpPr>
          <p:cNvPr id="9" name="Rectangle 8"/>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2733959" y="1493914"/>
            <a:ext cx="3809056"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79089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9"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03" y="1517715"/>
            <a:ext cx="6337869" cy="5340285"/>
          </a:xfrm>
          <a:prstGeom prst="rect">
            <a:avLst/>
          </a:prstGeom>
        </p:spPr>
      </p:pic>
      <p:sp>
        <p:nvSpPr>
          <p:cNvPr id="8" name="Rectangle 7"/>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786234" y="172388"/>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167592" y="987121"/>
            <a:ext cx="3809056"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966498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8144" y="2374778"/>
            <a:ext cx="6614475" cy="1200329"/>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many candidates, a combination of elements from the chronological and functional résumé formats works best.</a:t>
            </a:r>
          </a:p>
        </p:txBody>
      </p:sp>
      <p:sp>
        <p:nvSpPr>
          <p:cNvPr id="7" name="Rectangle 6"/>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352601" y="679181"/>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733959" y="1493914"/>
            <a:ext cx="2202847"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Combination</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17322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60981" y="2638728"/>
            <a:ext cx="6614475"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your generic résumé by listing your contact information.</a:t>
            </a:r>
          </a:p>
        </p:txBody>
      </p:sp>
      <p:sp>
        <p:nvSpPr>
          <p:cNvPr id="3" name="Rectangle 2"/>
          <p:cNvSpPr/>
          <p:nvPr/>
        </p:nvSpPr>
        <p:spPr>
          <a:xfrm>
            <a:off x="2675444" y="1658954"/>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44209" y="3527670"/>
            <a:ext cx="6096000" cy="70788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rPr>
              <a:t>You should include your name, address, phone number, and e-mail address. </a:t>
            </a:r>
            <a:endParaRPr lang="en-US" sz="2000" dirty="0"/>
          </a:p>
        </p:txBody>
      </p:sp>
      <p:sp>
        <p:nvSpPr>
          <p:cNvPr id="7" name="Rectangle 6"/>
          <p:cNvSpPr/>
          <p:nvPr/>
        </p:nvSpPr>
        <p:spPr>
          <a:xfrm>
            <a:off x="864451" y="4506693"/>
            <a:ext cx="6096000" cy="1722651"/>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You should make certain the address you provide will be valid throughout your job search. Believe it or not, many prospective job seekers are taken out of the running due to problems with their contact information.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9214454" y="0"/>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79181"/>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840928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e-mail address such as “partygirl2010” is going to land your résumé in the trash. Addresses like these are unprofessional as well.</a:t>
            </a:r>
          </a:p>
        </p:txBody>
      </p:sp>
      <p:sp>
        <p:nvSpPr>
          <p:cNvPr id="3" name="Rectangle 2"/>
          <p:cNvSpPr/>
          <p:nvPr/>
        </p:nvSpPr>
        <p:spPr>
          <a:xfrm>
            <a:off x="3734728" y="1266327"/>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Choose an e-mail address related to your name, and be certain to check your e-mail account regularly.</a:t>
            </a:r>
          </a:p>
        </p:txBody>
      </p:sp>
      <p:sp>
        <p:nvSpPr>
          <p:cNvPr id="7" name="Rectangle 6"/>
          <p:cNvSpPr/>
          <p:nvPr/>
        </p:nvSpPr>
        <p:spPr>
          <a:xfrm>
            <a:off x="345976" y="4289876"/>
            <a:ext cx="7402857" cy="2554545"/>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It’s also important to make sure there is nothing in cyberspace that you would not want your future employer to see. What comes up when you “Google” your name? What information can be found on your Facebook and Instagram accounts? If you think prospective employers don’t bother to check these sites, you’re wrong. Not only do employers use Google and Yahoo to run background checks on potential employees; they also check Facebook, Twitter, and other forms of social media.</a:t>
            </a:r>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34925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An objective is a one- or two-sentence declarative statement about your career goals.</a:t>
            </a:r>
          </a:p>
        </p:txBody>
      </p:sp>
      <p:sp>
        <p:nvSpPr>
          <p:cNvPr id="3" name="Rectangle 2"/>
          <p:cNvSpPr/>
          <p:nvPr/>
        </p:nvSpPr>
        <p:spPr>
          <a:xfrm>
            <a:off x="3565046" y="1266327"/>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benefit of including an objective is debatable. Some people argue it can be beneficial and has been a résumé standard for years. </a:t>
            </a:r>
          </a:p>
        </p:txBody>
      </p:sp>
      <p:sp>
        <p:nvSpPr>
          <p:cNvPr id="7" name="Rectangle 6"/>
          <p:cNvSpPr/>
          <p:nvPr/>
        </p:nvSpPr>
        <p:spPr>
          <a:xfrm>
            <a:off x="473055" y="4353546"/>
            <a:ext cx="6587622" cy="1323439"/>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Others argue that since the objective is clear (to obtain the position), there is no need to waste space stating the obvious. Many résumés have moved away from the objective to a summary of skills and traits.</a:t>
            </a:r>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47846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5977" y="2421773"/>
            <a:ext cx="9259936" cy="1200329"/>
          </a:xfrm>
          <a:prstGeom prst="rect">
            <a:avLst/>
          </a:prstGeom>
          <a:noFill/>
          <a:ln>
            <a:solidFill>
              <a:schemeClr val="accent1"/>
            </a:solidFill>
          </a:ln>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pPr fontAlgn="base"/>
            <a:r>
              <a:rPr lang="en-US" i="1" dirty="0"/>
              <a:t>Highly motivated individual and a certified digital marketer with strong SEO and SEM skills, attention to detail, and a solid online marketing background looking to obtain a position of SEO Specialist with XYZ company.</a:t>
            </a:r>
            <a:endParaRPr lang="en-US" dirty="0"/>
          </a:p>
        </p:txBody>
      </p:sp>
      <p:sp>
        <p:nvSpPr>
          <p:cNvPr id="3" name="Rectangle 2"/>
          <p:cNvSpPr/>
          <p:nvPr/>
        </p:nvSpPr>
        <p:spPr>
          <a:xfrm>
            <a:off x="3536765" y="1266327"/>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5" y="4353546"/>
            <a:ext cx="6587622" cy="1754326"/>
          </a:xfrm>
          <a:prstGeom prst="rect">
            <a:avLst/>
          </a:prstGeom>
          <a:noFill/>
          <a:ln>
            <a:solidFill>
              <a:schemeClr val="accent1"/>
            </a:solidFill>
          </a:ln>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2:</a:t>
            </a:r>
          </a:p>
          <a:p>
            <a:pPr fontAlgn="base"/>
            <a:r>
              <a:rPr lang="en-US" i="1" dirty="0"/>
              <a:t>An MBA with specialization in online marketing, working knowledge of Google Analytics and </a:t>
            </a:r>
            <a:r>
              <a:rPr lang="en-US" i="1" dirty="0" err="1"/>
              <a:t>Adwords</a:t>
            </a:r>
            <a:r>
              <a:rPr lang="en-US" i="1" dirty="0"/>
              <a:t>, and 4 years experience in developing and managing marketing campaigns seek the role of Online Marketing Manager with ABC Inc. to provide thought leadership and implement best practices for digital marketing.</a:t>
            </a:r>
            <a:endParaRPr lang="en-US" dirty="0"/>
          </a:p>
        </p:txBody>
      </p:sp>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50447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40" y="2468907"/>
            <a:ext cx="9259936"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you’re a recent college graduate, your education is, in all likelihood, the most important thing you want future employers to consider, So your education section should be displayed prominently. </a:t>
            </a:r>
          </a:p>
        </p:txBody>
      </p:sp>
      <p:sp>
        <p:nvSpPr>
          <p:cNvPr id="3" name="Rectangle 2"/>
          <p:cNvSpPr/>
          <p:nvPr/>
        </p:nvSpPr>
        <p:spPr>
          <a:xfrm>
            <a:off x="3591939" y="1235458"/>
            <a:ext cx="1762021"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4" y="4697052"/>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Don’t list high school education or high school accomplishments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473054" y="3715323"/>
            <a:ext cx="7044638" cy="750975"/>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Include the name of any college or university from which you have graduated or that you are currently attending.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43939" y="5485551"/>
            <a:ext cx="6096000" cy="70788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List the name of your degree and your major (e.g., bachelor of science in biology). </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65921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40" y="2468907"/>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may also wish to state a minor if you have one. Include the date of graduation.</a:t>
            </a:r>
          </a:p>
        </p:txBody>
      </p:sp>
      <p:sp>
        <p:nvSpPr>
          <p:cNvPr id="3" name="Rectangle 2"/>
          <p:cNvSpPr/>
          <p:nvPr/>
        </p:nvSpPr>
        <p:spPr>
          <a:xfrm>
            <a:off x="3697021" y="1245025"/>
            <a:ext cx="1762021"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43939" y="4327719"/>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 GPA is a 3.0 or higher, include it.</a:t>
            </a:r>
          </a:p>
        </p:txBody>
      </p:sp>
      <p:sp>
        <p:nvSpPr>
          <p:cNvPr id="8" name="Rectangle 7"/>
          <p:cNvSpPr/>
          <p:nvPr/>
        </p:nvSpPr>
        <p:spPr>
          <a:xfrm>
            <a:off x="543939" y="2991410"/>
            <a:ext cx="7044638"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may also wish to list some relevant courses. For the purposes of the generic résumé, list all the courses you think may be relevant during your job-seeking process. </a:t>
            </a:r>
          </a:p>
        </p:txBody>
      </p:sp>
      <p:sp>
        <p:nvSpPr>
          <p:cNvPr id="9" name="Rectangle 8"/>
          <p:cNvSpPr/>
          <p:nvPr/>
        </p:nvSpPr>
        <p:spPr>
          <a:xfrm>
            <a:off x="543939" y="5337831"/>
            <a:ext cx="6096000" cy="400110"/>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can narrow the list during the customizing step.</a:t>
            </a: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479546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P spid="13"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78168" y="1334697"/>
            <a:ext cx="1762021"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p:nvPr/>
        </p:nvPicPr>
        <p:blipFill rotWithShape="1">
          <a:blip r:embed="rId2">
            <a:extLst>
              <a:ext uri="{28A0092B-C50C-407E-A947-70E740481C1C}">
                <a14:useLocalDpi xmlns:a14="http://schemas.microsoft.com/office/drawing/2010/main" val="0"/>
              </a:ext>
            </a:extLst>
          </a:blip>
          <a:srcRect l="20769" t="30997" r="44102" b="58290"/>
          <a:stretch/>
        </p:blipFill>
        <p:spPr bwMode="auto">
          <a:xfrm>
            <a:off x="612741" y="2558513"/>
            <a:ext cx="6853287" cy="235285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9" name="Rectangle 8"/>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129838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7439" y="2666041"/>
            <a:ext cx="9259936"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section on experience is a standard part of the résumé.</a:t>
            </a:r>
          </a:p>
        </p:txBody>
      </p:sp>
      <p:sp>
        <p:nvSpPr>
          <p:cNvPr id="3" name="Rectangle 2"/>
          <p:cNvSpPr/>
          <p:nvPr/>
        </p:nvSpPr>
        <p:spPr>
          <a:xfrm>
            <a:off x="3744155" y="1213177"/>
            <a:ext cx="1896673"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7440" y="4874474"/>
            <a:ext cx="7700353" cy="1323439"/>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Yet, for most college graduates, including relevant experience, not just employment experience, is more beneficial. Using the general title “Relevant Experience” allows you to incorporate a broader range of information. </a:t>
            </a:r>
          </a:p>
        </p:txBody>
      </p:sp>
      <p:sp>
        <p:nvSpPr>
          <p:cNvPr id="8" name="Rectangle 7"/>
          <p:cNvSpPr/>
          <p:nvPr/>
        </p:nvSpPr>
        <p:spPr>
          <a:xfrm>
            <a:off x="157439" y="3458046"/>
            <a:ext cx="7402857"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you advance in your career, you will most likely label this section as employment experience, which will take precedence over your education. </a:t>
            </a:r>
          </a:p>
        </p:txBody>
      </p:sp>
      <p:sp>
        <p:nvSpPr>
          <p:cNvPr id="10" name="Rectangle 9"/>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66172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38" y="2656614"/>
            <a:ext cx="9259936" cy="461665"/>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In this section, you can list the following:</a:t>
            </a:r>
          </a:p>
        </p:txBody>
      </p:sp>
      <p:sp>
        <p:nvSpPr>
          <p:cNvPr id="3" name="Rectangle 2"/>
          <p:cNvSpPr/>
          <p:nvPr/>
        </p:nvSpPr>
        <p:spPr>
          <a:xfrm>
            <a:off x="3832198" y="1172068"/>
            <a:ext cx="1896673"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43938" y="3304708"/>
            <a:ext cx="3603856" cy="400110"/>
          </a:xfrm>
          <a:prstGeom prst="rect">
            <a:avLst/>
          </a:prstGeom>
          <a:solidFill>
            <a:schemeClr val="accent3">
              <a:lumMod val="20000"/>
              <a:lumOff val="80000"/>
            </a:schemeClr>
          </a:solidFill>
        </p:spPr>
        <p:txBody>
          <a:bodyPr wrap="squar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Relevant employment history</a:t>
            </a:r>
          </a:p>
        </p:txBody>
      </p:sp>
      <p:sp>
        <p:nvSpPr>
          <p:cNvPr id="6" name="Rectangle 5"/>
          <p:cNvSpPr/>
          <p:nvPr/>
        </p:nvSpPr>
        <p:spPr>
          <a:xfrm>
            <a:off x="8019394" y="3279865"/>
            <a:ext cx="1436612"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Internships</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4394115" y="3279865"/>
            <a:ext cx="2669513"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class projects</a:t>
            </a:r>
          </a:p>
        </p:txBody>
      </p:sp>
      <p:sp>
        <p:nvSpPr>
          <p:cNvPr id="10" name="Rectangle 9"/>
          <p:cNvSpPr/>
          <p:nvPr/>
        </p:nvSpPr>
        <p:spPr>
          <a:xfrm>
            <a:off x="3386237" y="3885527"/>
            <a:ext cx="1787669"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a:t>
            </a: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work</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6568900" y="3854107"/>
            <a:ext cx="1599027" cy="400110"/>
          </a:xfrm>
          <a:prstGeom prst="rect">
            <a:avLst/>
          </a:prstGeom>
          <a:solidFill>
            <a:schemeClr val="accent3">
              <a:lumMod val="20000"/>
              <a:lumOff val="80000"/>
            </a:schemeClr>
          </a:solidFill>
        </p:spPr>
        <p:txBody>
          <a:bodyPr wrap="non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Volunteering</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178220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animBg="1"/>
      <p:bldP spid="6" grpId="0" animBg="1"/>
      <p:bldP spid="9" grpId="0" animBg="1"/>
      <p:bldP spid="10" grpId="0" animBg="1"/>
      <p:bldP spid="11" grpId="0" animBg="1"/>
      <p:bldP spid="14"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3938" y="2656614"/>
            <a:ext cx="9259936" cy="1384995"/>
          </a:xfrm>
          <a:prstGeom prst="rect">
            <a:avLst/>
          </a:prstGeom>
          <a:no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Hard skills</a:t>
            </a:r>
            <a:r>
              <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r>
              <a:rPr lang="en-US" sz="2000" dirty="0" smtClean="0">
                <a:latin typeface="Times New Roman" panose="02020603050405020304" pitchFamily="18" charset="0"/>
                <a:cs typeface="Times New Roman" panose="02020603050405020304" pitchFamily="18" charset="0"/>
              </a:rPr>
              <a:t>are </a:t>
            </a:r>
            <a:r>
              <a:rPr lang="en-US" sz="2000" dirty="0">
                <a:latin typeface="Times New Roman" panose="02020603050405020304" pitchFamily="18" charset="0"/>
                <a:cs typeface="Times New Roman" panose="02020603050405020304" pitchFamily="18" charset="0"/>
              </a:rPr>
              <a:t>those of your skills that you’ve acquired through deliberate effort. They can be learned, taught, and measured. Examples of hard skills include </a:t>
            </a:r>
            <a:r>
              <a:rPr lang="en-US" sz="2000" i="1" dirty="0">
                <a:latin typeface="Times New Roman" panose="02020603050405020304" pitchFamily="18" charset="0"/>
                <a:cs typeface="Times New Roman" panose="02020603050405020304" pitchFamily="18" charset="0"/>
              </a:rPr>
              <a:t>English, Spanish, HTML, copywriting, data analysis, SEO, SEM, and others.</a:t>
            </a:r>
            <a:endParaRPr lang="en-US" sz="2000" dirty="0">
              <a:latin typeface="Times New Roman" panose="02020603050405020304" pitchFamily="18" charset="0"/>
              <a:cs typeface="Times New Roman" panose="02020603050405020304" pitchFamily="18" charset="0"/>
            </a:endParaRPr>
          </a:p>
        </p:txBody>
      </p:sp>
      <p:sp>
        <p:nvSpPr>
          <p:cNvPr id="3" name="Rectangle 2"/>
          <p:cNvSpPr/>
          <p:nvPr/>
        </p:nvSpPr>
        <p:spPr>
          <a:xfrm>
            <a:off x="3800716" y="1206977"/>
            <a:ext cx="1023037"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Skills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73054" y="4434743"/>
            <a:ext cx="7077816" cy="2308324"/>
          </a:xfrm>
          <a:prstGeom prst="rect">
            <a:avLst/>
          </a:prstGeom>
          <a:no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Soft skills, </a:t>
            </a:r>
            <a:endPar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on </a:t>
            </a:r>
            <a:r>
              <a:rPr lang="en-US" sz="2000" dirty="0">
                <a:latin typeface="Times New Roman" panose="02020603050405020304" pitchFamily="18" charset="0"/>
                <a:cs typeface="Times New Roman" panose="02020603050405020304" pitchFamily="18" charset="0"/>
              </a:rPr>
              <a:t>the other hand, are closely tied to one’s personality traits. They arise from your previous experiences and the environment you grew up in. These could be your leadership, communication, or other interpersonal skills</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Examples of soft skills include: </a:t>
            </a:r>
            <a:r>
              <a:rPr lang="en-US" sz="2000" i="1" dirty="0">
                <a:latin typeface="Times New Roman" panose="02020603050405020304" pitchFamily="18" charset="0"/>
                <a:cs typeface="Times New Roman" panose="02020603050405020304" pitchFamily="18" charset="0"/>
              </a:rPr>
              <a:t>problem-solving, negotiating, multitasking, time management, presenting, and others</a:t>
            </a:r>
            <a:r>
              <a:rPr lang="en-US" sz="2000" i="1"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984761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8" grpId="0" animBg="1"/>
      <p:bldP spid="11"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261517"/>
            <a:ext cx="1078255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you’ve been lucky enough to work at a job that’s relevant to the position you’re seeking, prominently display that experience and your job duties. For most college graduates, however, this will not be the case.</a:t>
            </a:r>
          </a:p>
        </p:txBody>
      </p:sp>
      <p:sp>
        <p:nvSpPr>
          <p:cNvPr id="3" name="Rectangle 2"/>
          <p:cNvSpPr/>
          <p:nvPr/>
        </p:nvSpPr>
        <p:spPr>
          <a:xfrm>
            <a:off x="3631033" y="1243563"/>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6481" y="3311721"/>
            <a:ext cx="7700353"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this situation, list the class projects, your internship, and your work with the Sociology Club under “Relevant Experience,” as previously discussed. Give some details about each experience</a:t>
            </a:r>
          </a:p>
        </p:txBody>
      </p:sp>
      <p:sp>
        <p:nvSpPr>
          <p:cNvPr id="6" name="Rectangle 5"/>
          <p:cNvSpPr/>
          <p:nvPr/>
        </p:nvSpPr>
        <p:spPr>
          <a:xfrm>
            <a:off x="0" y="4566195"/>
            <a:ext cx="6096000" cy="1409617"/>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Then you can simply list your places of employment, job titles, and employment dates later in the résumé in a section titled “Employment Experience,” “Employment History,” or “Work History.”</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683737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inVertic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6" grpId="0"/>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7698" y="2574821"/>
            <a:ext cx="9123433" cy="163121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your work history is not directly related to the position you are pursuing, </a:t>
            </a:r>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list </a:t>
            </a:r>
            <a:r>
              <a:rPr lang="en-US" sz="2000" dirty="0">
                <a:latin typeface="Times New Roman" panose="02020603050405020304" pitchFamily="18" charset="0"/>
                <a:cs typeface="Times New Roman" panose="02020603050405020304" pitchFamily="18" charset="0"/>
              </a:rPr>
              <a:t>the place of employment, job title, employment dates, and some skills you acquired at this job. Even if the job is not directly related to your career, you likely gained or honed some skill(s) that will make you a more appealing applicant. </a:t>
            </a:r>
          </a:p>
        </p:txBody>
      </p:sp>
      <p:sp>
        <p:nvSpPr>
          <p:cNvPr id="3" name="Rectangle 2"/>
          <p:cNvSpPr/>
          <p:nvPr/>
        </p:nvSpPr>
        <p:spPr>
          <a:xfrm>
            <a:off x="4008106" y="1320087"/>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54374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5408" y="2052076"/>
            <a:ext cx="1078255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Include an awards and honors section only if you have multiple listings and they are relevant to the position.</a:t>
            </a:r>
          </a:p>
        </p:txBody>
      </p:sp>
      <p:sp>
        <p:nvSpPr>
          <p:cNvPr id="3" name="Rectangle 2"/>
          <p:cNvSpPr/>
          <p:nvPr/>
        </p:nvSpPr>
        <p:spPr>
          <a:xfrm>
            <a:off x="3847850" y="1266327"/>
            <a:ext cx="1445204"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Awards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6292" y="3078922"/>
            <a:ext cx="7402857"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you have Academic awards and honors. </a:t>
            </a:r>
          </a:p>
        </p:txBody>
      </p:sp>
      <p:sp>
        <p:nvSpPr>
          <p:cNvPr id="6" name="Rectangle 5"/>
          <p:cNvSpPr/>
          <p:nvPr/>
        </p:nvSpPr>
        <p:spPr>
          <a:xfrm>
            <a:off x="176292" y="4826191"/>
            <a:ext cx="6096000" cy="1631216"/>
          </a:xfrm>
          <a:prstGeom prst="rect">
            <a:avLst/>
          </a:prstGeom>
        </p:spPr>
        <p:txBody>
          <a:bodyPr>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for hobbies, do not put a hobbies and interests section in your résumé. If you do have a hobby or interest directly relevant to the position, work it into your résumé as a skill or experience. Otherwise, leave it out.</a:t>
            </a:r>
          </a:p>
        </p:txBody>
      </p:sp>
      <p:sp>
        <p:nvSpPr>
          <p:cNvPr id="9" name="Rectangle 8"/>
          <p:cNvSpPr/>
          <p:nvPr/>
        </p:nvSpPr>
        <p:spPr>
          <a:xfrm>
            <a:off x="3847850" y="3797992"/>
            <a:ext cx="1531188"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Hobbies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43042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p:bldP spid="6" grpId="0"/>
      <p:bldP spid="9"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7640" y="2845979"/>
            <a:ext cx="8180752" cy="1200329"/>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References should not be listed on your résumé. You can make a note about references at the bottom of the page (e.g., “References available on request”)</a:t>
            </a:r>
          </a:p>
        </p:txBody>
      </p:sp>
      <p:sp>
        <p:nvSpPr>
          <p:cNvPr id="3" name="Rectangle 2"/>
          <p:cNvSpPr/>
          <p:nvPr/>
        </p:nvSpPr>
        <p:spPr>
          <a:xfrm>
            <a:off x="3610256" y="1347220"/>
            <a:ext cx="1939890" cy="53059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References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352601" y="641474"/>
            <a:ext cx="3087705"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Section of </a:t>
            </a:r>
            <a:r>
              <a:rPr lang="en-US" sz="2800" b="1" dirty="0" smtClean="0">
                <a:latin typeface="Times New Roman" panose="02020603050405020304" pitchFamily="18" charset="0"/>
                <a:ea typeface="Calibri" panose="020F0502020204030204" pitchFamily="34" charset="0"/>
                <a:cs typeface="Arial" panose="020B0604020202020204" pitchFamily="34" charset="0"/>
              </a:rPr>
              <a:t>Résumé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11941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807" y="684627"/>
            <a:ext cx="5105821" cy="553357"/>
          </a:xfrm>
          <a:prstGeom prst="rect">
            <a:avLst/>
          </a:prstGeom>
          <a:solidFill>
            <a:schemeClr val="accent1">
              <a:lumMod val="60000"/>
              <a:lumOff val="4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How to Customize your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2001603"/>
            <a:ext cx="6672010" cy="400110"/>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Begin with the generic résumé you have already developed. </a:t>
            </a:r>
          </a:p>
        </p:txBody>
      </p:sp>
      <p:sp>
        <p:nvSpPr>
          <p:cNvPr id="7" name="Rectangle 6"/>
          <p:cNvSpPr/>
          <p:nvPr/>
        </p:nvSpPr>
        <p:spPr>
          <a:xfrm>
            <a:off x="466807" y="2689169"/>
            <a:ext cx="667201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Identifying the information that is most relevant to this position. </a:t>
            </a:r>
          </a:p>
        </p:txBody>
      </p:sp>
      <p:sp>
        <p:nvSpPr>
          <p:cNvPr id="8" name="Rectangle 7"/>
          <p:cNvSpPr/>
          <p:nvPr/>
        </p:nvSpPr>
        <p:spPr>
          <a:xfrm>
            <a:off x="466807" y="3573839"/>
            <a:ext cx="667201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During the first round of cuts, delete all the information that is not relevant to the position. </a:t>
            </a:r>
          </a:p>
        </p:txBody>
      </p:sp>
      <p:sp>
        <p:nvSpPr>
          <p:cNvPr id="9" name="Rectangle 8"/>
          <p:cNvSpPr/>
          <p:nvPr/>
        </p:nvSpPr>
        <p:spPr>
          <a:xfrm>
            <a:off x="466807" y="4678605"/>
            <a:ext cx="667201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If the remaining information does not fit on two pages, go back and eliminate the information that is least relevant to the position.</a:t>
            </a: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5513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P spid="9" grpId="0"/>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807" y="527853"/>
            <a:ext cx="3689793" cy="553357"/>
          </a:xfrm>
          <a:prstGeom prst="rect">
            <a:avLst/>
          </a:prstGeom>
          <a:solidFill>
            <a:schemeClr val="accent1">
              <a:lumMod val="60000"/>
              <a:lumOff val="4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1460031"/>
            <a:ext cx="10666249" cy="707886"/>
          </a:xfrm>
          <a:prstGeom prst="rect">
            <a:avLst/>
          </a:prstGeom>
          <a:solidFill>
            <a:schemeClr val="accent1">
              <a:lumMod val="20000"/>
              <a:lumOff val="8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Although résumés can come in a variety of different forms, all résumés should be visually appealing and utilize a parallel structure. </a:t>
            </a:r>
          </a:p>
        </p:txBody>
      </p:sp>
      <p:sp>
        <p:nvSpPr>
          <p:cNvPr id="7" name="Rectangle 6"/>
          <p:cNvSpPr/>
          <p:nvPr/>
        </p:nvSpPr>
        <p:spPr>
          <a:xfrm>
            <a:off x="436285" y="2333964"/>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247749" y="3109522"/>
            <a:ext cx="6672010" cy="1754326"/>
          </a:xfrm>
          <a:prstGeom prst="rect">
            <a:avLst/>
          </a:prstGeom>
        </p:spPr>
        <p:txBody>
          <a:bodyPr wrap="square">
            <a:spAutoFit/>
          </a:bodyPr>
          <a:lstStyle/>
          <a:p>
            <a:pPr marL="285750" indent="-285750">
              <a:buFont typeface="Arial" panose="020B0604020202020204" pitchFamily="34" charset="0"/>
              <a:buChar char="•"/>
            </a:pPr>
            <a:r>
              <a:rPr lang="en-US" dirty="0"/>
              <a:t>A balance between text and white space. Too much white space indicates a lack of qualifications. On the flip side, too much information jammed on a page does not make you look more qualified. Instead, it makes your résumé difficult to read, which makes you less appealing. </a:t>
            </a:r>
          </a:p>
          <a:p>
            <a:pPr marL="285750" indent="-285750">
              <a:buFont typeface="Arial" panose="020B0604020202020204" pitchFamily="34" charset="0"/>
              <a:buChar char="•"/>
            </a:pPr>
            <a:endParaRPr lang="en-US" dirty="0"/>
          </a:p>
        </p:txBody>
      </p:sp>
      <p:sp>
        <p:nvSpPr>
          <p:cNvPr id="9" name="Rectangle 8"/>
          <p:cNvSpPr/>
          <p:nvPr/>
        </p:nvSpPr>
        <p:spPr>
          <a:xfrm>
            <a:off x="247748" y="5159372"/>
            <a:ext cx="6672010" cy="923330"/>
          </a:xfrm>
          <a:prstGeom prst="rect">
            <a:avLst/>
          </a:prstGeom>
        </p:spPr>
        <p:txBody>
          <a:bodyPr wrap="square">
            <a:spAutoFit/>
          </a:bodyPr>
          <a:lstStyle/>
          <a:p>
            <a:pPr marL="285750" indent="-285750">
              <a:buFont typeface="Arial" panose="020B0604020202020204" pitchFamily="34" charset="0"/>
              <a:buChar char="•"/>
            </a:pPr>
            <a:r>
              <a:rPr lang="en-US" dirty="0"/>
              <a:t>Remember, a résumé is a snapshot. You can’t include every detail of your life, so make sure to include the information that is most relevant to this position at this organization.</a:t>
            </a:r>
          </a:p>
        </p:txBody>
      </p:sp>
      <p:sp>
        <p:nvSpPr>
          <p:cNvPr id="11" name="Rectangle 10"/>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732834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font you select for the text of the résumé should be 12 point—no less than 11 point if you need more space—for easy reading. </a:t>
            </a:r>
          </a:p>
        </p:txBody>
      </p:sp>
      <p:sp>
        <p:nvSpPr>
          <p:cNvPr id="9" name="Rectangle 8"/>
          <p:cNvSpPr/>
          <p:nvPr/>
        </p:nvSpPr>
        <p:spPr>
          <a:xfrm>
            <a:off x="466807" y="3189478"/>
            <a:ext cx="6672010"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selecting a font, you want to stick with standard fonts such as Arial, Helvetica, and Times New Roman to ensure easy electronic transfer.</a:t>
            </a:r>
          </a:p>
        </p:txBody>
      </p:sp>
      <p:sp>
        <p:nvSpPr>
          <p:cNvPr id="3" name="Rectangle 2"/>
          <p:cNvSpPr/>
          <p:nvPr/>
        </p:nvSpPr>
        <p:spPr>
          <a:xfrm>
            <a:off x="466807" y="4495593"/>
            <a:ext cx="6096000" cy="1716688"/>
          </a:xfrm>
          <a:prstGeom prst="rect">
            <a:avLst/>
          </a:prstGeom>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As for parallel structure, decide on a heading system, and keep it consistent throughout the résumé. If your first major heading is bold, 14 point, and all capitals, then all major headings should be bold, 14 point, and all capitals.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466807" y="527853"/>
            <a:ext cx="3689793" cy="553357"/>
          </a:xfrm>
          <a:prstGeom prst="rect">
            <a:avLst/>
          </a:prstGeom>
          <a:solidFill>
            <a:schemeClr val="accent1">
              <a:lumMod val="60000"/>
              <a:lumOff val="4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391213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P spid="11"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use of a parallel structure can also be applied to your word choices. For example, when listing your duties/work experience, use active verbs. In addition, you may utilize a list of bulleted duties/skills. </a:t>
            </a:r>
          </a:p>
        </p:txBody>
      </p:sp>
      <p:sp>
        <p:nvSpPr>
          <p:cNvPr id="9" name="Rectangle 8"/>
          <p:cNvSpPr/>
          <p:nvPr/>
        </p:nvSpPr>
        <p:spPr>
          <a:xfrm>
            <a:off x="466807" y="3466477"/>
            <a:ext cx="8686620"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Whichever format you select, remember to use that format throughout that section of the résumé.</a:t>
            </a:r>
          </a:p>
        </p:txBody>
      </p:sp>
      <p:sp>
        <p:nvSpPr>
          <p:cNvPr id="3" name="Rectangle 2"/>
          <p:cNvSpPr/>
          <p:nvPr/>
        </p:nvSpPr>
        <p:spPr>
          <a:xfrm>
            <a:off x="466807" y="4388355"/>
            <a:ext cx="7649671"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It’s also critical to edit résumés, applications, and cover letters carefully. </a:t>
            </a:r>
          </a:p>
        </p:txBody>
      </p:sp>
      <p:sp>
        <p:nvSpPr>
          <p:cNvPr id="5" name="Rectangle 4"/>
          <p:cNvSpPr/>
          <p:nvPr/>
        </p:nvSpPr>
        <p:spPr>
          <a:xfrm>
            <a:off x="466807" y="5129439"/>
            <a:ext cx="6418745" cy="399405"/>
          </a:xfrm>
          <a:prstGeom prst="rect">
            <a:avLst/>
          </a:prstGeom>
        </p:spPr>
        <p:txBody>
          <a:bodyPr wrap="non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Make it a habit to check, double-check, and triple-check.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66807" y="5681489"/>
            <a:ext cx="7348014" cy="1080296"/>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Spelling errors seem to jump off the page at potential employers. If you want to be considered for an interview, your résumé can contain no spelling errors.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6807" y="527853"/>
            <a:ext cx="3689793" cy="553357"/>
          </a:xfrm>
          <a:prstGeom prst="rect">
            <a:avLst/>
          </a:prstGeom>
          <a:solidFill>
            <a:schemeClr val="accent1">
              <a:lumMod val="60000"/>
              <a:lumOff val="4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a:t>
            </a:r>
            <a:r>
              <a:rPr lang="en-US" sz="2800" b="1" dirty="0" smtClean="0">
                <a:latin typeface="Times New Roman" panose="02020603050405020304" pitchFamily="18" charset="0"/>
                <a:ea typeface="Calibri" panose="020F0502020204030204" pitchFamily="34" charset="0"/>
                <a:cs typeface="Arial" panose="020B0604020202020204" pitchFamily="34" charset="0"/>
              </a:rPr>
              <a:t>visual </a:t>
            </a:r>
            <a:r>
              <a:rPr lang="en-US" sz="2800" b="1" dirty="0" smtClean="0">
                <a:latin typeface="Times New Roman" panose="02020603050405020304" pitchFamily="18" charset="0"/>
                <a:ea typeface="Calibri" panose="020F0502020204030204" pitchFamily="34" charset="0"/>
                <a:cs typeface="Arial" panose="020B0604020202020204" pitchFamily="34" charset="0"/>
              </a:rPr>
              <a:t>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51633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barn(inVertical)">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P spid="5" grpId="0"/>
      <p:bldP spid="11"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6666" y="470415"/>
            <a:ext cx="9135771" cy="523220"/>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Developing Electronic and </a:t>
            </a:r>
            <a:r>
              <a:rPr lang="en-US" sz="2800" b="1" dirty="0" err="1">
                <a:latin typeface="Times New Roman" panose="02020603050405020304" pitchFamily="18" charset="0"/>
                <a:cs typeface="Times New Roman" panose="02020603050405020304" pitchFamily="18" charset="0"/>
              </a:rPr>
              <a:t>Scannable</a:t>
            </a:r>
            <a:r>
              <a:rPr lang="en-US" sz="2800" b="1" dirty="0">
                <a:latin typeface="Times New Roman" panose="02020603050405020304" pitchFamily="18" charset="0"/>
                <a:cs typeface="Times New Roman" panose="02020603050405020304" pitchFamily="18" charset="0"/>
              </a:rPr>
              <a:t> Résumés and Online</a:t>
            </a:r>
          </a:p>
        </p:txBody>
      </p:sp>
      <p:sp>
        <p:nvSpPr>
          <p:cNvPr id="8" name="Rectangle 7"/>
          <p:cNvSpPr/>
          <p:nvPr/>
        </p:nvSpPr>
        <p:spPr>
          <a:xfrm>
            <a:off x="825026" y="1255245"/>
            <a:ext cx="10553127" cy="1015663"/>
          </a:xfrm>
          <a:prstGeom prst="rect">
            <a:avLst/>
          </a:prstGeom>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Applications Back in the day, résumés and cover letters were either mailed or hand-delivered to organizations. Today, organizations are requesting that résumés be submitted electronically or that the information traditionally found in a résumé be submitted via an online application.</a:t>
            </a:r>
          </a:p>
        </p:txBody>
      </p:sp>
      <p:sp>
        <p:nvSpPr>
          <p:cNvPr id="9" name="Rectangle 8"/>
          <p:cNvSpPr/>
          <p:nvPr/>
        </p:nvSpPr>
        <p:spPr>
          <a:xfrm>
            <a:off x="256666" y="2532518"/>
            <a:ext cx="10534273" cy="646331"/>
          </a:xfrm>
          <a:prstGeom prst="rect">
            <a:avLst/>
          </a:prstGeom>
        </p:spPr>
        <p:txBody>
          <a:bodyPr wrap="square">
            <a:spAutoFit/>
          </a:bodyPr>
          <a:lstStyle/>
          <a:p>
            <a:pPr algn="ctr"/>
            <a:r>
              <a:rPr lang="en-US" b="1" u="sng" dirty="0"/>
              <a:t>When it comes to submitting electronic or </a:t>
            </a:r>
            <a:r>
              <a:rPr lang="en-US" b="1" u="sng" dirty="0" err="1"/>
              <a:t>scannable</a:t>
            </a:r>
            <a:r>
              <a:rPr lang="en-US" b="1" u="sng" dirty="0"/>
              <a:t> résumés, you must take into your consecration the following:</a:t>
            </a:r>
          </a:p>
        </p:txBody>
      </p:sp>
      <p:sp>
        <p:nvSpPr>
          <p:cNvPr id="3" name="Rectangle 2"/>
          <p:cNvSpPr/>
          <p:nvPr/>
        </p:nvSpPr>
        <p:spPr>
          <a:xfrm>
            <a:off x="155722" y="3440459"/>
            <a:ext cx="7131197" cy="707886"/>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Electronic résumés should be prepared in common programs, such as Microsoft Word. </a:t>
            </a:r>
          </a:p>
        </p:txBody>
      </p:sp>
      <p:sp>
        <p:nvSpPr>
          <p:cNvPr id="5" name="Rectangle 4"/>
          <p:cNvSpPr/>
          <p:nvPr/>
        </p:nvSpPr>
        <p:spPr>
          <a:xfrm>
            <a:off x="89734" y="4225289"/>
            <a:ext cx="6754125" cy="707886"/>
          </a:xfrm>
          <a:prstGeom prst="rect">
            <a:avLst/>
          </a:prstGeom>
        </p:spPr>
        <p:txBody>
          <a:bodyPr wrap="square">
            <a:spAutoFit/>
          </a:bodyPr>
          <a:lstStyle/>
          <a:p>
            <a:pPr marL="342900" indent="-342900">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Scannable</a:t>
            </a:r>
            <a:r>
              <a:rPr lang="en-US" sz="2000" dirty="0">
                <a:latin typeface="Times New Roman" panose="02020603050405020304" pitchFamily="18" charset="0"/>
                <a:cs typeface="Times New Roman" panose="02020603050405020304" pitchFamily="18" charset="0"/>
              </a:rPr>
              <a:t> résumés should be simplistic; so avoid any decorative fonts or graphics.</a:t>
            </a:r>
          </a:p>
        </p:txBody>
      </p:sp>
      <p:sp>
        <p:nvSpPr>
          <p:cNvPr id="6" name="Rectangle 5"/>
          <p:cNvSpPr/>
          <p:nvPr/>
        </p:nvSpPr>
        <p:spPr>
          <a:xfrm>
            <a:off x="89734" y="5103256"/>
            <a:ext cx="7348014" cy="1015663"/>
          </a:xfrm>
          <a:prstGeom prst="rect">
            <a:avLst/>
          </a:prstGeom>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electronic applications, you’ll most likely be cutting information from your résumé and pasting it into the application. the information presented should still be concise and relevant.</a:t>
            </a:r>
          </a:p>
        </p:txBody>
      </p:sp>
      <p:sp>
        <p:nvSpPr>
          <p:cNvPr id="13" name="Rectangle 12"/>
          <p:cNvSpPr/>
          <p:nvPr/>
        </p:nvSpPr>
        <p:spPr>
          <a:xfrm>
            <a:off x="9214454" y="-37707"/>
            <a:ext cx="2977546" cy="338041"/>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Stage </a:t>
            </a:r>
            <a:r>
              <a:rPr lang="en-US" sz="16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1600" b="1" dirty="0" smtClean="0">
                <a:latin typeface="Times New Roman" panose="02020603050405020304" pitchFamily="18" charset="0"/>
                <a:cs typeface="Times New Roman" panose="02020603050405020304" pitchFamily="18" charset="0"/>
              </a:rPr>
              <a:t>Résumés</a:t>
            </a:r>
            <a:endParaRPr lang="en-US" sz="16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422503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barn(inVertical)">
                                      <p:cBhvr>
                                        <p:cTn id="33" dur="500"/>
                                        <p:tgtEl>
                                          <p:spTgt spid="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p:bldP spid="3" grpId="0"/>
      <p:bldP spid="5" grpId="0"/>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309082"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77586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Before </a:t>
            </a:r>
            <a:endParaRPr lang="en-US" sz="44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91198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244339" y="1195721"/>
            <a:ext cx="8587818"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Although securing an interview is an exciting milestone in the job-seeking process, you’re still several steps away from being hired. To land the position, you must do two important tasks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3" name="Straight Arrow Connector 2"/>
          <p:cNvCxnSpPr/>
          <p:nvPr/>
        </p:nvCxnSpPr>
        <p:spPr>
          <a:xfrm flipH="1">
            <a:off x="2073897" y="2396050"/>
            <a:ext cx="3091992" cy="147836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263951" y="3912124"/>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10" name="Straight Arrow Connector 9"/>
          <p:cNvCxnSpPr/>
          <p:nvPr/>
        </p:nvCxnSpPr>
        <p:spPr>
          <a:xfrm>
            <a:off x="5165889" y="2396050"/>
            <a:ext cx="1029093" cy="144065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4385036" y="3874416"/>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racticing</a:t>
            </a:r>
            <a:endParaRPr lang="en-US" sz="24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43382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11085" y="933253"/>
            <a:ext cx="2488676" cy="1121789"/>
          </a:xfrm>
          <a:prstGeom prst="round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5" name="Straight Arrow Connector 4"/>
          <p:cNvCxnSpPr/>
          <p:nvPr/>
        </p:nvCxnSpPr>
        <p:spPr>
          <a:xfrm flipV="1">
            <a:off x="2799761" y="933253"/>
            <a:ext cx="4722829" cy="2545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775513" y="1943493"/>
            <a:ext cx="4747077" cy="1304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Wave 7"/>
          <p:cNvSpPr/>
          <p:nvPr/>
        </p:nvSpPr>
        <p:spPr>
          <a:xfrm>
            <a:off x="7677451" y="473612"/>
            <a:ext cx="2234153" cy="942681"/>
          </a:xfrm>
          <a:prstGeom prst="wave">
            <a:avLst/>
          </a:prstGeom>
          <a:solidFill>
            <a:schemeClr val="accent1">
              <a:lumMod val="20000"/>
              <a:lumOff val="8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13" name="Wave 12"/>
          <p:cNvSpPr/>
          <p:nvPr/>
        </p:nvSpPr>
        <p:spPr>
          <a:xfrm>
            <a:off x="7677451" y="1602557"/>
            <a:ext cx="2234153" cy="942681"/>
          </a:xfrm>
          <a:prstGeom prst="wave">
            <a:avLst/>
          </a:prstGeom>
          <a:solidFill>
            <a:schemeClr val="accent1">
              <a:lumMod val="20000"/>
              <a:lumOff val="8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17" name="Explosion 2 16"/>
          <p:cNvSpPr/>
          <p:nvPr/>
        </p:nvSpPr>
        <p:spPr>
          <a:xfrm>
            <a:off x="348197" y="2316945"/>
            <a:ext cx="3044857" cy="1732963"/>
          </a:xfrm>
          <a:prstGeom prst="irregularSeal2">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Bad news</a:t>
            </a:r>
          </a:p>
        </p:txBody>
      </p:sp>
      <p:sp>
        <p:nvSpPr>
          <p:cNvPr id="18" name="Rectangle 17"/>
          <p:cNvSpPr/>
          <p:nvPr/>
        </p:nvSpPr>
        <p:spPr>
          <a:xfrm>
            <a:off x="2084212" y="3646828"/>
            <a:ext cx="8233601" cy="530594"/>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“YOU CAN NOT KNOW ALL THE QUESTIONS”.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Explosion 2 18"/>
          <p:cNvSpPr/>
          <p:nvPr/>
        </p:nvSpPr>
        <p:spPr>
          <a:xfrm>
            <a:off x="104671" y="4202308"/>
            <a:ext cx="3430381" cy="1732963"/>
          </a:xfrm>
          <a:prstGeom prst="irregularSeal2">
            <a:avLst/>
          </a:prstGeom>
          <a:solidFill>
            <a:schemeClr val="accent1">
              <a:lumMod val="75000"/>
            </a:schemeClr>
          </a:solidFill>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news</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764101" y="5810992"/>
            <a:ext cx="5541902" cy="553357"/>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WE CAN GUESS CORRECTLEY</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91201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80">
                                          <p:stCondLst>
                                            <p:cond delay="0"/>
                                          </p:stCondLst>
                                        </p:cTn>
                                        <p:tgtEl>
                                          <p:spTgt spid="12"/>
                                        </p:tgtEl>
                                      </p:cBhvr>
                                    </p:animEffect>
                                    <p:anim calcmode="lin" valueType="num">
                                      <p:cBhvr>
                                        <p:cTn id="5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5" dur="26">
                                          <p:stCondLst>
                                            <p:cond delay="650"/>
                                          </p:stCondLst>
                                        </p:cTn>
                                        <p:tgtEl>
                                          <p:spTgt spid="12"/>
                                        </p:tgtEl>
                                      </p:cBhvr>
                                      <p:to x="100000" y="60000"/>
                                    </p:animScale>
                                    <p:animScale>
                                      <p:cBhvr>
                                        <p:cTn id="56" dur="166" decel="50000">
                                          <p:stCondLst>
                                            <p:cond delay="676"/>
                                          </p:stCondLst>
                                        </p:cTn>
                                        <p:tgtEl>
                                          <p:spTgt spid="12"/>
                                        </p:tgtEl>
                                      </p:cBhvr>
                                      <p:to x="100000" y="100000"/>
                                    </p:animScale>
                                    <p:animScale>
                                      <p:cBhvr>
                                        <p:cTn id="57" dur="26">
                                          <p:stCondLst>
                                            <p:cond delay="1312"/>
                                          </p:stCondLst>
                                        </p:cTn>
                                        <p:tgtEl>
                                          <p:spTgt spid="12"/>
                                        </p:tgtEl>
                                      </p:cBhvr>
                                      <p:to x="100000" y="80000"/>
                                    </p:animScale>
                                    <p:animScale>
                                      <p:cBhvr>
                                        <p:cTn id="58" dur="166" decel="50000">
                                          <p:stCondLst>
                                            <p:cond delay="1338"/>
                                          </p:stCondLst>
                                        </p:cTn>
                                        <p:tgtEl>
                                          <p:spTgt spid="12"/>
                                        </p:tgtEl>
                                      </p:cBhvr>
                                      <p:to x="100000" y="100000"/>
                                    </p:animScale>
                                    <p:animScale>
                                      <p:cBhvr>
                                        <p:cTn id="59" dur="26">
                                          <p:stCondLst>
                                            <p:cond delay="1642"/>
                                          </p:stCondLst>
                                        </p:cTn>
                                        <p:tgtEl>
                                          <p:spTgt spid="12"/>
                                        </p:tgtEl>
                                      </p:cBhvr>
                                      <p:to x="100000" y="90000"/>
                                    </p:animScale>
                                    <p:animScale>
                                      <p:cBhvr>
                                        <p:cTn id="60" dur="166" decel="50000">
                                          <p:stCondLst>
                                            <p:cond delay="1668"/>
                                          </p:stCondLst>
                                        </p:cTn>
                                        <p:tgtEl>
                                          <p:spTgt spid="12"/>
                                        </p:tgtEl>
                                      </p:cBhvr>
                                      <p:to x="100000" y="100000"/>
                                    </p:animScale>
                                    <p:animScale>
                                      <p:cBhvr>
                                        <p:cTn id="61" dur="26">
                                          <p:stCondLst>
                                            <p:cond delay="1808"/>
                                          </p:stCondLst>
                                        </p:cTn>
                                        <p:tgtEl>
                                          <p:spTgt spid="12"/>
                                        </p:tgtEl>
                                      </p:cBhvr>
                                      <p:to x="100000" y="95000"/>
                                    </p:animScale>
                                    <p:animScale>
                                      <p:cBhvr>
                                        <p:cTn id="62" dur="166" decel="50000">
                                          <p:stCondLst>
                                            <p:cond delay="1834"/>
                                          </p:stCondLst>
                                        </p:cTn>
                                        <p:tgtEl>
                                          <p:spTgt spid="12"/>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80">
                                          <p:stCondLst>
                                            <p:cond delay="0"/>
                                          </p:stCondLst>
                                        </p:cTn>
                                        <p:tgtEl>
                                          <p:spTgt spid="13"/>
                                        </p:tgtEl>
                                      </p:cBhvr>
                                    </p:animEffect>
                                    <p:anim calcmode="lin" valueType="num">
                                      <p:cBhvr>
                                        <p:cTn id="6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1" dur="26">
                                          <p:stCondLst>
                                            <p:cond delay="650"/>
                                          </p:stCondLst>
                                        </p:cTn>
                                        <p:tgtEl>
                                          <p:spTgt spid="13"/>
                                        </p:tgtEl>
                                      </p:cBhvr>
                                      <p:to x="100000" y="60000"/>
                                    </p:animScale>
                                    <p:animScale>
                                      <p:cBhvr>
                                        <p:cTn id="72" dur="166" decel="50000">
                                          <p:stCondLst>
                                            <p:cond delay="676"/>
                                          </p:stCondLst>
                                        </p:cTn>
                                        <p:tgtEl>
                                          <p:spTgt spid="13"/>
                                        </p:tgtEl>
                                      </p:cBhvr>
                                      <p:to x="100000" y="100000"/>
                                    </p:animScale>
                                    <p:animScale>
                                      <p:cBhvr>
                                        <p:cTn id="73" dur="26">
                                          <p:stCondLst>
                                            <p:cond delay="1312"/>
                                          </p:stCondLst>
                                        </p:cTn>
                                        <p:tgtEl>
                                          <p:spTgt spid="13"/>
                                        </p:tgtEl>
                                      </p:cBhvr>
                                      <p:to x="100000" y="80000"/>
                                    </p:animScale>
                                    <p:animScale>
                                      <p:cBhvr>
                                        <p:cTn id="74" dur="166" decel="50000">
                                          <p:stCondLst>
                                            <p:cond delay="1338"/>
                                          </p:stCondLst>
                                        </p:cTn>
                                        <p:tgtEl>
                                          <p:spTgt spid="13"/>
                                        </p:tgtEl>
                                      </p:cBhvr>
                                      <p:to x="100000" y="100000"/>
                                    </p:animScale>
                                    <p:animScale>
                                      <p:cBhvr>
                                        <p:cTn id="75" dur="26">
                                          <p:stCondLst>
                                            <p:cond delay="1642"/>
                                          </p:stCondLst>
                                        </p:cTn>
                                        <p:tgtEl>
                                          <p:spTgt spid="13"/>
                                        </p:tgtEl>
                                      </p:cBhvr>
                                      <p:to x="100000" y="90000"/>
                                    </p:animScale>
                                    <p:animScale>
                                      <p:cBhvr>
                                        <p:cTn id="76" dur="166" decel="50000">
                                          <p:stCondLst>
                                            <p:cond delay="1668"/>
                                          </p:stCondLst>
                                        </p:cTn>
                                        <p:tgtEl>
                                          <p:spTgt spid="13"/>
                                        </p:tgtEl>
                                      </p:cBhvr>
                                      <p:to x="100000" y="100000"/>
                                    </p:animScale>
                                    <p:animScale>
                                      <p:cBhvr>
                                        <p:cTn id="77" dur="26">
                                          <p:stCondLst>
                                            <p:cond delay="1808"/>
                                          </p:stCondLst>
                                        </p:cTn>
                                        <p:tgtEl>
                                          <p:spTgt spid="13"/>
                                        </p:tgtEl>
                                      </p:cBhvr>
                                      <p:to x="100000" y="95000"/>
                                    </p:animScale>
                                    <p:animScale>
                                      <p:cBhvr>
                                        <p:cTn id="78" dur="166" decel="50000">
                                          <p:stCondLst>
                                            <p:cond delay="1834"/>
                                          </p:stCondLst>
                                        </p:cTn>
                                        <p:tgtEl>
                                          <p:spTgt spid="13"/>
                                        </p:tgtEl>
                                      </p:cBhvr>
                                      <p:to x="100000" y="100000"/>
                                    </p:animScale>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ppt_x"/>
                                          </p:val>
                                        </p:tav>
                                        <p:tav tm="100000">
                                          <p:val>
                                            <p:strVal val="#ppt_x"/>
                                          </p:val>
                                        </p:tav>
                                      </p:tavLst>
                                    </p:anim>
                                    <p:anim calcmode="lin" valueType="num">
                                      <p:cBhvr additive="base">
                                        <p:cTn id="8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fill="hold"/>
                                        <p:tgtEl>
                                          <p:spTgt spid="19"/>
                                        </p:tgtEl>
                                        <p:attrNameLst>
                                          <p:attrName>ppt_x</p:attrName>
                                        </p:attrNameLst>
                                      </p:cBhvr>
                                      <p:tavLst>
                                        <p:tav tm="0">
                                          <p:val>
                                            <p:strVal val="#ppt_x"/>
                                          </p:val>
                                        </p:tav>
                                        <p:tav tm="100000">
                                          <p:val>
                                            <p:strVal val="#ppt_x"/>
                                          </p:val>
                                        </p:tav>
                                      </p:tavLst>
                                    </p:anim>
                                    <p:anim calcmode="lin" valueType="num">
                                      <p:cBhvr additive="base">
                                        <p:cTn id="9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500" fill="hold"/>
                                        <p:tgtEl>
                                          <p:spTgt spid="18"/>
                                        </p:tgtEl>
                                        <p:attrNameLst>
                                          <p:attrName>ppt_x</p:attrName>
                                        </p:attrNameLst>
                                      </p:cBhvr>
                                      <p:tavLst>
                                        <p:tav tm="0">
                                          <p:val>
                                            <p:strVal val="#ppt_x"/>
                                          </p:val>
                                        </p:tav>
                                        <p:tav tm="100000">
                                          <p:val>
                                            <p:strVal val="#ppt_x"/>
                                          </p:val>
                                        </p:tav>
                                      </p:tavLst>
                                    </p:anim>
                                    <p:anim calcmode="lin" valueType="num">
                                      <p:cBhvr additive="base">
                                        <p:cTn id="9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500" fill="hold"/>
                                        <p:tgtEl>
                                          <p:spTgt spid="20"/>
                                        </p:tgtEl>
                                        <p:attrNameLst>
                                          <p:attrName>ppt_x</p:attrName>
                                        </p:attrNameLst>
                                      </p:cBhvr>
                                      <p:tavLst>
                                        <p:tav tm="0">
                                          <p:val>
                                            <p:strVal val="#ppt_x"/>
                                          </p:val>
                                        </p:tav>
                                        <p:tav tm="100000">
                                          <p:val>
                                            <p:strVal val="#ppt_x"/>
                                          </p:val>
                                        </p:tav>
                                      </p:tavLst>
                                    </p:anim>
                                    <p:anim calcmode="lin" valueType="num">
                                      <p:cBhvr additive="base">
                                        <p:cTn id="10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grpId="0"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additive="base">
                                        <p:cTn id="107" dur="500" fill="hold"/>
                                        <p:tgtEl>
                                          <p:spTgt spid="14"/>
                                        </p:tgtEl>
                                        <p:attrNameLst>
                                          <p:attrName>ppt_x</p:attrName>
                                        </p:attrNameLst>
                                      </p:cBhvr>
                                      <p:tavLst>
                                        <p:tav tm="0">
                                          <p:val>
                                            <p:strVal val="#ppt_x"/>
                                          </p:val>
                                        </p:tav>
                                        <p:tav tm="100000">
                                          <p:val>
                                            <p:strVal val="#ppt_x"/>
                                          </p:val>
                                        </p:tav>
                                      </p:tavLst>
                                    </p:anim>
                                    <p:anim calcmode="lin" valueType="num">
                                      <p:cBhvr additive="base">
                                        <p:cTn id="10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3" grpId="0" animBg="1"/>
      <p:bldP spid="17" grpId="0" animBg="1"/>
      <p:bldP spid="18" grpId="0" animBg="1"/>
      <p:bldP spid="19" grpId="0" animBg="1"/>
      <p:bldP spid="20"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7" y="2596030"/>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résumé and cover letter.</a:t>
            </a:r>
          </a:p>
        </p:txBody>
      </p:sp>
      <p:sp>
        <p:nvSpPr>
          <p:cNvPr id="12" name="Rectangle 11"/>
          <p:cNvSpPr/>
          <p:nvPr/>
        </p:nvSpPr>
        <p:spPr>
          <a:xfrm>
            <a:off x="2212544" y="1782899"/>
            <a:ext cx="773942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should you know to prepare your message?</a:t>
            </a: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522506" y="3119697"/>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skills</a:t>
            </a:r>
          </a:p>
        </p:txBody>
      </p:sp>
      <p:sp>
        <p:nvSpPr>
          <p:cNvPr id="16" name="Rectangle 15"/>
          <p:cNvSpPr/>
          <p:nvPr/>
        </p:nvSpPr>
        <p:spPr>
          <a:xfrm>
            <a:off x="522503" y="3651432"/>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you have</a:t>
            </a:r>
          </a:p>
        </p:txBody>
      </p:sp>
      <p:sp>
        <p:nvSpPr>
          <p:cNvPr id="17" name="Rectangle 16"/>
          <p:cNvSpPr/>
          <p:nvPr/>
        </p:nvSpPr>
        <p:spPr>
          <a:xfrm>
            <a:off x="522503" y="4174652"/>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job posting</a:t>
            </a:r>
          </a:p>
        </p:txBody>
      </p:sp>
      <p:sp>
        <p:nvSpPr>
          <p:cNvPr id="18" name="Rectangle 17"/>
          <p:cNvSpPr/>
          <p:nvPr/>
        </p:nvSpPr>
        <p:spPr>
          <a:xfrm>
            <a:off x="522503" y="4712130"/>
            <a:ext cx="3182227"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company info</a:t>
            </a:r>
          </a:p>
        </p:txBody>
      </p:sp>
      <p:sp>
        <p:nvSpPr>
          <p:cNvPr id="19" name="Rectangle 18"/>
          <p:cNvSpPr/>
          <p:nvPr/>
        </p:nvSpPr>
        <p:spPr>
          <a:xfrm>
            <a:off x="522502" y="5253558"/>
            <a:ext cx="4266314"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the job requires</a:t>
            </a:r>
          </a:p>
        </p:txBody>
      </p:sp>
      <p:sp>
        <p:nvSpPr>
          <p:cNvPr id="2" name="Rectangle 1"/>
          <p:cNvSpPr/>
          <p:nvPr/>
        </p:nvSpPr>
        <p:spPr>
          <a:xfrm>
            <a:off x="446202" y="5760728"/>
            <a:ext cx="6520206" cy="750975"/>
          </a:xfrm>
          <a:prstGeom prst="rect">
            <a:avLst/>
          </a:prstGeom>
          <a:no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In the end, you should be ready to discuss specific examples, stories, and experiences that are relevant to the position.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
        <p:nvSpPr>
          <p:cNvPr id="21" name="TextBox 2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391263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inVertical)">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8" grpId="0" animBg="1"/>
      <p:bldP spid="19" grpId="0" animBg="1"/>
      <p:bldP spid="2" grpId="0"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0" y="2274678"/>
            <a:ext cx="8049213"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can never be 100% certain about what’s going to be asked during the interview, but you can make some educated guesses.</a:t>
            </a:r>
          </a:p>
        </p:txBody>
      </p:sp>
      <p:sp>
        <p:nvSpPr>
          <p:cNvPr id="12" name="Rectangle 11"/>
          <p:cNvSpPr/>
          <p:nvPr/>
        </p:nvSpPr>
        <p:spPr>
          <a:xfrm>
            <a:off x="3258342" y="1521289"/>
            <a:ext cx="370806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Anticipating 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5801" y="3176045"/>
            <a:ext cx="804921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certain to practice both behavioral questions and traditional questions. Behavioral questions explore how you have handled past situations and ask you to respond to hypothetical situations.</a:t>
            </a: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20107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291" y="2580120"/>
            <a:ext cx="485077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Tell me a little about yourself.</a:t>
            </a:r>
          </a:p>
        </p:txBody>
      </p:sp>
      <p:sp>
        <p:nvSpPr>
          <p:cNvPr id="12" name="Rectangle 11"/>
          <p:cNvSpPr/>
          <p:nvPr/>
        </p:nvSpPr>
        <p:spPr>
          <a:xfrm>
            <a:off x="1935137" y="1830121"/>
            <a:ext cx="916590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Traditional questions include some of the old standards listed below:</a:t>
            </a: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131291" y="3096272"/>
            <a:ext cx="4945040"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Why did you apply for this position?</a:t>
            </a:r>
          </a:p>
        </p:txBody>
      </p:sp>
      <p:sp>
        <p:nvSpPr>
          <p:cNvPr id="13" name="Rectangle 12"/>
          <p:cNvSpPr/>
          <p:nvPr/>
        </p:nvSpPr>
        <p:spPr>
          <a:xfrm>
            <a:off x="131291" y="4716921"/>
            <a:ext cx="7782508"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makes you qualified for this position? Why should we hire you?</a:t>
            </a:r>
          </a:p>
        </p:txBody>
      </p:sp>
      <p:sp>
        <p:nvSpPr>
          <p:cNvPr id="20" name="Rectangle 19"/>
          <p:cNvSpPr/>
          <p:nvPr/>
        </p:nvSpPr>
        <p:spPr>
          <a:xfrm>
            <a:off x="131291" y="3609371"/>
            <a:ext cx="601969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strengths? What are your weaknesses?</a:t>
            </a:r>
          </a:p>
        </p:txBody>
      </p:sp>
      <p:sp>
        <p:nvSpPr>
          <p:cNvPr id="21" name="Rectangle 20"/>
          <p:cNvSpPr/>
          <p:nvPr/>
        </p:nvSpPr>
        <p:spPr>
          <a:xfrm>
            <a:off x="131291" y="4121952"/>
            <a:ext cx="507701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three words that describe you?</a:t>
            </a:r>
          </a:p>
        </p:txBody>
      </p:sp>
      <p:sp>
        <p:nvSpPr>
          <p:cNvPr id="22" name="Rectangle 21"/>
          <p:cNvSpPr/>
          <p:nvPr/>
        </p:nvSpPr>
        <p:spPr>
          <a:xfrm>
            <a:off x="131291" y="5329676"/>
            <a:ext cx="763168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short-term goals? What are your long-term goals?</a:t>
            </a:r>
          </a:p>
        </p:txBody>
      </p:sp>
      <p:sp>
        <p:nvSpPr>
          <p:cNvPr id="23" name="Rectangle 22"/>
          <p:cNvSpPr/>
          <p:nvPr/>
        </p:nvSpPr>
        <p:spPr>
          <a:xfrm>
            <a:off x="131291" y="5913289"/>
            <a:ext cx="6520206"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Do you have any questions for us?</a:t>
            </a:r>
          </a:p>
        </p:txBody>
      </p:sp>
      <p:sp>
        <p:nvSpPr>
          <p:cNvPr id="16" name="Rectangle 15"/>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494526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inVertical)">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3" grpId="0" animBg="1"/>
      <p:bldP spid="20" grpId="0" animBg="1"/>
      <p:bldP spid="21" grpId="0" animBg="1"/>
      <p:bldP spid="22" grpId="0" animBg="1"/>
      <p:bldP spid="23"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291" y="2197234"/>
            <a:ext cx="9116404"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purpose of practicing is not to guess the exact questions that will be asked—it’s to learn to professionally present important information about your qualifications for the position and your fit in the organization.</a:t>
            </a:r>
          </a:p>
        </p:txBody>
      </p:sp>
      <p:sp>
        <p:nvSpPr>
          <p:cNvPr id="12" name="Rectangle 11"/>
          <p:cNvSpPr/>
          <p:nvPr/>
        </p:nvSpPr>
        <p:spPr>
          <a:xfrm>
            <a:off x="3240066" y="1552066"/>
            <a:ext cx="258820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31291" y="4716921"/>
            <a:ext cx="7782508"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Back up your answer with a specific example, that supports your answer.</a:t>
            </a:r>
          </a:p>
        </p:txBody>
      </p:sp>
      <p:sp>
        <p:nvSpPr>
          <p:cNvPr id="21" name="Rectangle 20"/>
          <p:cNvSpPr/>
          <p:nvPr/>
        </p:nvSpPr>
        <p:spPr>
          <a:xfrm>
            <a:off x="131291" y="4121952"/>
            <a:ext cx="5077019"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Directly answer the question.</a:t>
            </a:r>
          </a:p>
        </p:txBody>
      </p:sp>
      <p:sp>
        <p:nvSpPr>
          <p:cNvPr id="22" name="Rectangle 21"/>
          <p:cNvSpPr/>
          <p:nvPr/>
        </p:nvSpPr>
        <p:spPr>
          <a:xfrm>
            <a:off x="131291" y="5329676"/>
            <a:ext cx="763168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Connect the answer back to the company and/or the position.</a:t>
            </a:r>
          </a:p>
        </p:txBody>
      </p:sp>
      <p:sp>
        <p:nvSpPr>
          <p:cNvPr id="17" name="Rectangle 16"/>
          <p:cNvSpPr/>
          <p:nvPr/>
        </p:nvSpPr>
        <p:spPr>
          <a:xfrm>
            <a:off x="3240065" y="3323132"/>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71901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2" grpId="0" animBg="1"/>
      <p:bldP spid="17"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466599"/>
            <a:ext cx="6976451"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interviewing attire is in a sense a uniform that identifies you as a professional. </a:t>
            </a: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main piece in an interviewing uniform is the standard business suit. </a:t>
            </a:r>
            <a:r>
              <a:rPr lang="en-US" sz="2000" dirty="0" smtClean="0">
                <a:latin typeface="Times New Roman" panose="02020603050405020304" pitchFamily="18" charset="0"/>
                <a:cs typeface="Times New Roman" panose="02020603050405020304" pitchFamily="18" charset="0"/>
              </a:rPr>
              <a:t> </a:t>
            </a:r>
          </a:p>
          <a:p>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men, that suit includes a jacket and pants. </a:t>
            </a:r>
          </a:p>
        </p:txBody>
      </p:sp>
      <p:sp>
        <p:nvSpPr>
          <p:cNvPr id="12" name="Rectangle 11"/>
          <p:cNvSpPr/>
          <p:nvPr/>
        </p:nvSpPr>
        <p:spPr>
          <a:xfrm>
            <a:off x="3421334" y="1511781"/>
            <a:ext cx="11769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Clothes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55801" y="4373809"/>
            <a:ext cx="6552245" cy="1409617"/>
          </a:xfrm>
          <a:prstGeom prst="rect">
            <a:avLst/>
          </a:prstGeom>
          <a:no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For women, it includes a jacket and skirt. Many female students question the necessity of wearing a skirt. For better or worse, even in the 21</a:t>
            </a:r>
            <a:r>
              <a:rPr lang="en-US" sz="2000" spc="-35" baseline="30000" dirty="0">
                <a:latin typeface="Times New Roman" panose="02020603050405020304" pitchFamily="18" charset="0"/>
                <a:ea typeface="Calibri" panose="020F0502020204030204" pitchFamily="34" charset="0"/>
                <a:cs typeface="Arial" panose="020B0604020202020204" pitchFamily="34" charset="0"/>
              </a:rPr>
              <a:t>st</a:t>
            </a:r>
            <a:r>
              <a:rPr lang="en-US" sz="2000" spc="-35" dirty="0">
                <a:latin typeface="Times New Roman" panose="02020603050405020304" pitchFamily="18" charset="0"/>
                <a:ea typeface="Calibri" panose="020F0502020204030204" pitchFamily="34" charset="0"/>
                <a:cs typeface="Arial" panose="020B0604020202020204" pitchFamily="34" charset="0"/>
              </a:rPr>
              <a:t> century, the standard interviewing uniform for women is the suit with a skirt.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828123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3"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466599"/>
            <a:ext cx="6976451"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Black, dark gray or dark blue.</a:t>
            </a:r>
          </a:p>
        </p:txBody>
      </p:sp>
      <p:sp>
        <p:nvSpPr>
          <p:cNvPr id="12" name="Rectangle 11"/>
          <p:cNvSpPr/>
          <p:nvPr/>
        </p:nvSpPr>
        <p:spPr>
          <a:xfrm>
            <a:off x="3421334" y="1687340"/>
            <a:ext cx="105670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Colors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255800" y="3040232"/>
            <a:ext cx="7059399" cy="1187823"/>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3421334" y="4487723"/>
            <a:ext cx="114326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Brands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04035" y="5052540"/>
            <a:ext cx="7011164" cy="1080296"/>
          </a:xfrm>
          <a:prstGeom prst="rect">
            <a:avLst/>
          </a:prstGeom>
          <a:no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Interviewers do not expect to see new college graduates in expensive, designer-label suits, nor do they expect to see them in ill-fitting suits. When purchasing your suit, the fit is extremely important.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4138009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808827" y="1817962"/>
            <a:ext cx="210185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Shoes &amp; Socks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2787219" y="3415358"/>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8057415" y="1782899"/>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48791" y="2370622"/>
            <a:ext cx="5137609"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Shoes should be black. Shocks should be dark, over-the-calf dress socks that correspond with the outfit.</a:t>
            </a:r>
          </a:p>
        </p:txBody>
      </p:sp>
      <p:sp>
        <p:nvSpPr>
          <p:cNvPr id="15" name="Rectangle 14"/>
          <p:cNvSpPr/>
          <p:nvPr/>
        </p:nvSpPr>
        <p:spPr>
          <a:xfrm>
            <a:off x="126820" y="3964580"/>
            <a:ext cx="7011164" cy="2862322"/>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women, the rule of thumb for women is no more than five pieces of jewelry. Those five pieces consist of a watch, a pair of earrings (counts as two pieces), a necklace, and a wedding/engagement ring. The earrings should be small posts, and the necklace should be very simple.</a:t>
            </a:r>
          </a:p>
          <a:p>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For men, Men should keep a two-piece rule in mind for jewelry: one watch, as long as it appears professional with the suit, and one ring, such as a wedding band. </a:t>
            </a:r>
          </a:p>
        </p:txBody>
      </p:sp>
      <p:sp>
        <p:nvSpPr>
          <p:cNvPr id="16" name="Rectangle 15"/>
          <p:cNvSpPr/>
          <p:nvPr/>
        </p:nvSpPr>
        <p:spPr>
          <a:xfrm>
            <a:off x="6023730" y="2366452"/>
            <a:ext cx="5947036"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men and women should carry a briefcase, portfolio, or some sort of professional bag. Under no circumstances is it acceptable to carry your backpack.</a:t>
            </a:r>
          </a:p>
        </p:txBody>
      </p:sp>
      <p:sp>
        <p:nvSpPr>
          <p:cNvPr id="17" name="Rectangle 16"/>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99490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13" grpId="0" animBg="1"/>
      <p:bldP spid="15" grpId="0" animBg="1"/>
      <p:bldP spid="16" grpId="0" animBg="1"/>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5801" y="2360266"/>
            <a:ext cx="7348879" cy="3046988"/>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Reading questions and thinking through the answers is an effective way to begin practicing, but to be fully prepared, you must take part in mock interviews. Enlist the help of family members and friends to run through questions with you. Have different people take different approaches to the interview. Have some mock interviewers smile and give you a lot of feedback. Have others be stern and cold and provide little feedback.</a:t>
            </a:r>
          </a:p>
        </p:txBody>
      </p:sp>
      <p:sp>
        <p:nvSpPr>
          <p:cNvPr id="12" name="Rectangle 11"/>
          <p:cNvSpPr/>
          <p:nvPr/>
        </p:nvSpPr>
        <p:spPr>
          <a:xfrm>
            <a:off x="3946296" y="1581307"/>
            <a:ext cx="1061509"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Mock</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69216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35587" y="2286689"/>
            <a:ext cx="8435713" cy="707886"/>
          </a:xfrm>
          <a:prstGeom prst="rect">
            <a:avLst/>
          </a:prstGeom>
          <a:solidFill>
            <a:schemeClr val="bg1"/>
          </a:solidFill>
          <a:ln>
            <a:solidFill>
              <a:schemeClr val="accent1"/>
            </a:solidFill>
          </a:ln>
        </p:spPr>
        <p:txBody>
          <a:bodyPr wrap="square">
            <a:spAutoFit/>
          </a:bodyPr>
          <a:lstStyle/>
          <a:p>
            <a:pPr algn="ctr"/>
            <a:r>
              <a:rPr lang="en-US" sz="2000" b="1" u="sng" dirty="0">
                <a:solidFill>
                  <a:schemeClr val="accent5">
                    <a:lumMod val="75000"/>
                  </a:schemeClr>
                </a:solidFill>
                <a:latin typeface="Times New Roman" panose="02020603050405020304" pitchFamily="18" charset="0"/>
                <a:cs typeface="Times New Roman" panose="02020603050405020304" pitchFamily="18" charset="0"/>
              </a:rPr>
              <a:t>Prepare for your </a:t>
            </a:r>
            <a:r>
              <a:rPr lang="en-US" sz="2000" b="1" u="sng" dirty="0">
                <a:solidFill>
                  <a:schemeClr val="accent5">
                    <a:lumMod val="75000"/>
                  </a:schemeClr>
                </a:solidFill>
                <a:latin typeface="Times New Roman" panose="02020603050405020304" pitchFamily="18" charset="0"/>
                <a:cs typeface="Times New Roman" panose="02020603050405020304" pitchFamily="18" charset="0"/>
                <a:hlinkClick r:id="rId2"/>
              </a:rPr>
              <a:t>mock interview video</a:t>
            </a:r>
            <a:r>
              <a:rPr lang="en-US" sz="2000" b="1" u="sng" dirty="0">
                <a:solidFill>
                  <a:schemeClr val="accent5">
                    <a:lumMod val="75000"/>
                  </a:schemeClr>
                </a:solidFill>
                <a:latin typeface="Times New Roman" panose="02020603050405020304" pitchFamily="18" charset="0"/>
                <a:cs typeface="Times New Roman" panose="02020603050405020304" pitchFamily="18" charset="0"/>
              </a:rPr>
              <a:t> just as you would prepare for a real interview.</a:t>
            </a:r>
          </a:p>
        </p:txBody>
      </p:sp>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3167303"/>
            <a:ext cx="10066550" cy="421654"/>
          </a:xfrm>
          <a:prstGeom prst="rect">
            <a:avLst/>
          </a:prstGeom>
          <a:noFill/>
          <a:ln>
            <a:solidFill>
              <a:schemeClr val="bg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Think through the questions you are likely to be asked, and prepare answers for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848549" y="3738399"/>
            <a:ext cx="8435713" cy="369332"/>
          </a:xfrm>
          <a:prstGeom prst="rect">
            <a:avLst/>
          </a:prstGeom>
          <a:solidFill>
            <a:schemeClr val="bg1"/>
          </a:solidFill>
          <a:ln>
            <a:solidFill>
              <a:schemeClr val="accent1"/>
            </a:solidFill>
          </a:ln>
        </p:spPr>
        <p:txBody>
          <a:bodyPr wrap="square">
            <a:spAutoFit/>
          </a:bodyPr>
          <a:lstStyle/>
          <a:p>
            <a:pPr algn="ctr"/>
            <a:r>
              <a:rPr lang="en-US" b="1" u="sng" dirty="0">
                <a:solidFill>
                  <a:schemeClr val="accent5">
                    <a:lumMod val="75000"/>
                  </a:schemeClr>
                </a:solidFill>
                <a:latin typeface="Times New Roman" panose="02020603050405020304" pitchFamily="18" charset="0"/>
                <a:cs typeface="Times New Roman" panose="02020603050405020304" pitchFamily="18" charset="0"/>
              </a:rPr>
              <a:t>Bring all the energy to your mock interview video you would bring to a real one.</a:t>
            </a:r>
            <a:endParaRPr lang="en-US" sz="2000" b="1" u="sng"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3" name="Rectangle 2"/>
          <p:cNvSpPr/>
          <p:nvPr/>
        </p:nvSpPr>
        <p:spPr>
          <a:xfrm>
            <a:off x="373333" y="4287485"/>
            <a:ext cx="7234097" cy="1870512"/>
          </a:xfrm>
          <a:prstGeom prst="rect">
            <a:avLst/>
          </a:prstGeom>
          <a:noFill/>
          <a:ln>
            <a:solidFill>
              <a:schemeClr val="bg1"/>
            </a:solidFill>
          </a:ln>
        </p:spPr>
        <p:txBody>
          <a:bodyPr wrap="square">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The second you enter the room to sit down before the camera recording your mock interview, your interview has begun. Focus on making a good impression in the way you greet your interviewer and shake her hand, take your seat, present your resume and respond to questions. Ignore the camera completely, and avoid looking directly at it. Instead focus all your energy and attention on your interviewer.</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8249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2" grpId="0" animBg="1"/>
      <p:bldP spid="8" grpId="0" animBg="1"/>
      <p:bldP spid="3" grpId="0"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35587" y="2286689"/>
            <a:ext cx="8435713" cy="400110"/>
          </a:xfrm>
          <a:prstGeom prst="rect">
            <a:avLst/>
          </a:prstGeom>
          <a:solidFill>
            <a:schemeClr val="bg1"/>
          </a:solidFill>
          <a:ln>
            <a:solidFill>
              <a:schemeClr val="accent1"/>
            </a:solidFill>
          </a:ln>
        </p:spPr>
        <p:txBody>
          <a:bodyPr wrap="square">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Watch your mock interview video</a:t>
            </a:r>
          </a:p>
        </p:txBody>
      </p:sp>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a:solidFill>
            <a:schemeClr val="accent1">
              <a:lumMod val="60000"/>
              <a:lumOff val="4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2896651"/>
            <a:ext cx="10066550"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value of a </a:t>
            </a:r>
            <a:r>
              <a:rPr lang="en-US" sz="2000" dirty="0">
                <a:latin typeface="Times New Roman" panose="02020603050405020304" pitchFamily="18" charset="0"/>
                <a:cs typeface="Times New Roman" panose="02020603050405020304" pitchFamily="18" charset="0"/>
                <a:hlinkClick r:id="rId2"/>
              </a:rPr>
              <a:t>recorded mock interview</a:t>
            </a:r>
            <a:r>
              <a:rPr lang="en-US" sz="2000" dirty="0">
                <a:latin typeface="Times New Roman" panose="02020603050405020304" pitchFamily="18" charset="0"/>
                <a:cs typeface="Times New Roman" panose="02020603050405020304" pitchFamily="18" charset="0"/>
              </a:rPr>
              <a:t> is that you get to see yourself through neutral eyes. Start by turning down the audio on your video and just watch yourself. Take a look at what you're wearing, and see if it looks as good when you're sitting down as it did when you looked at yourself standing before your bathroom mirror.</a:t>
            </a:r>
          </a:p>
        </p:txBody>
      </p:sp>
      <p:sp>
        <p:nvSpPr>
          <p:cNvPr id="8" name="Rectangle 7"/>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407752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During </a:t>
            </a:r>
            <a:endParaRPr lang="en-US" sz="4400" b="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24903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0642" y="1642886"/>
            <a:ext cx="10066550"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Arrive for the interview at least 10 minutes early. </a:t>
            </a:r>
          </a:p>
          <a:p>
            <a:r>
              <a:rPr lang="en-US" dirty="0">
                <a:latin typeface="Times New Roman" panose="02020603050405020304" pitchFamily="18" charset="0"/>
                <a:cs typeface="Times New Roman" panose="02020603050405020304" pitchFamily="18" charset="0"/>
              </a:rPr>
              <a:t>Treat everyone from the parking attendant to the receptionist to the CEO with the same level of </a:t>
            </a:r>
            <a:r>
              <a:rPr lang="en-US" dirty="0" smtClean="0">
                <a:latin typeface="Times New Roman" panose="02020603050405020304" pitchFamily="18" charset="0"/>
                <a:cs typeface="Times New Roman" panose="02020603050405020304" pitchFamily="18" charset="0"/>
              </a:rPr>
              <a:t>professionalism </a:t>
            </a:r>
            <a:r>
              <a:rPr lang="en-US" dirty="0">
                <a:latin typeface="Times New Roman" panose="02020603050405020304" pitchFamily="18" charset="0"/>
                <a:cs typeface="Times New Roman" panose="02020603050405020304" pitchFamily="18" charset="0"/>
              </a:rPr>
              <a:t>and respect.</a:t>
            </a:r>
          </a:p>
        </p:txBody>
      </p:sp>
      <p:sp>
        <p:nvSpPr>
          <p:cNvPr id="8" name="Rectangle 7"/>
          <p:cNvSpPr/>
          <p:nvPr/>
        </p:nvSpPr>
        <p:spPr>
          <a:xfrm>
            <a:off x="340642" y="1109315"/>
            <a:ext cx="255069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arrived,</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40642" y="2762415"/>
            <a:ext cx="22445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While you wait,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40642" y="3304312"/>
            <a:ext cx="10066550"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 way you sit in the lobby, the way you greet the receptionist and the interviewer, and the way you wait, will all have an impact on whether you are going to be considered for the job. Be friendly and pleasant, but not overbearing. If you need to wait, sit quietly (no phone calls) and patiently.</a:t>
            </a:r>
          </a:p>
        </p:txBody>
      </p:sp>
      <p:sp>
        <p:nvSpPr>
          <p:cNvPr id="11" name="Rectangle 10"/>
          <p:cNvSpPr/>
          <p:nvPr/>
        </p:nvSpPr>
        <p:spPr>
          <a:xfrm>
            <a:off x="340642" y="4931333"/>
            <a:ext cx="424725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meet the interviewer,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40642" y="5534556"/>
            <a:ext cx="6569205"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Shake hands with the interviewer. Your handshake should be firm - not sticky or wimpy.</a:t>
            </a: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958059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3" grpId="0" animBg="1"/>
      <p:bldP spid="1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92" y="2025947"/>
            <a:ext cx="7144240" cy="4708981"/>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you take your seat, be sure to sit up straight and avoid slouching. </a:t>
            </a:r>
            <a:endParaRPr lang="en-US" sz="20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can lean forward a little to show your interest. The goal here is to appear natural, confident, and enthusiastic.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Avoid any body language that could be construed as showing disinterest or desperation.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Don’t lean back (you’ll look too relaxed or lethargic) or fidget (you’ll look nervous or immature) and don’t invade your interviewer’s personal space (you’ll look like a stalker</a:t>
            </a:r>
            <a:r>
              <a:rPr lang="en-US" sz="2000" dirty="0" smtClean="0">
                <a:latin typeface="Times New Roman" panose="02020603050405020304" pitchFamily="18" charset="0"/>
                <a:cs typeface="Times New Roman" panose="02020603050405020304" pitchFamily="18" charset="0"/>
              </a:rPr>
              <a:t>).</a:t>
            </a: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the social space (4 to 12 feet), which is the distance at which we usually talk to strangers or conduct </a:t>
            </a:r>
            <a:r>
              <a:rPr lang="en-US" sz="2000" dirty="0" smtClean="0">
                <a:latin typeface="Times New Roman" panose="02020603050405020304" pitchFamily="18" charset="0"/>
                <a:cs typeface="Times New Roman" panose="02020603050405020304" pitchFamily="18" charset="0"/>
              </a:rPr>
              <a:t>business</a:t>
            </a:r>
            <a:r>
              <a:rPr lang="en-US" sz="2000" dirty="0">
                <a:latin typeface="Times New Roman" panose="02020603050405020304" pitchFamily="18" charset="0"/>
                <a:cs typeface="Times New Roman" panose="02020603050405020304" pitchFamily="18" charset="0"/>
              </a:rPr>
              <a:t>.</a:t>
            </a: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088649" cy="356829"/>
          </a:xfrm>
          <a:prstGeom prst="rect">
            <a:avLst/>
          </a:prstGeom>
          <a:solidFill>
            <a:schemeClr val="accent1">
              <a:lumMod val="60000"/>
              <a:lumOff val="40000"/>
            </a:schemeClr>
          </a:solidFill>
          <a:ln>
            <a:solidFill>
              <a:srgbClr val="002060"/>
            </a:solidFill>
          </a:ln>
        </p:spPr>
        <p:txBody>
          <a:bodyPr wrap="none">
            <a:spAutoFit/>
          </a:bodyPr>
          <a:lstStyle/>
          <a:p>
            <a:pPr fontAlgn="base">
              <a:lnSpc>
                <a:spcPts val="2040"/>
              </a:lnSpc>
            </a:pPr>
            <a:r>
              <a:rPr lang="en-US" sz="2400" b="1"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Posture:</a:t>
            </a:r>
            <a:r>
              <a:rPr lang="en-US" sz="2400"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22127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92" y="2025947"/>
            <a:ext cx="8878772" cy="1015663"/>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your feet on the floor and your hands positioned naturally. If you’re not sure what to do with your hands, keep them folded loosely in your lap or on the tabletop.</a:t>
            </a:r>
            <a:endParaRPr lang="en-US" sz="2400" dirty="0">
              <a:latin typeface="Times New Roman" panose="02020603050405020304" pitchFamily="18" charset="0"/>
              <a:cs typeface="Times New Roman" panose="02020603050405020304" pitchFamily="18" charset="0"/>
            </a:endParaRP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823593" cy="348813"/>
          </a:xfrm>
          <a:prstGeom prst="rect">
            <a:avLst/>
          </a:prstGeom>
          <a:solidFill>
            <a:schemeClr val="accent1">
              <a:lumMod val="60000"/>
              <a:lumOff val="40000"/>
            </a:schemeClr>
          </a:solidFill>
          <a:ln>
            <a:solidFill>
              <a:schemeClr val="accent1"/>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hands and feet</a:t>
            </a:r>
            <a:endParaRPr lang="en-US" sz="20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4054746" y="3176248"/>
            <a:ext cx="2366738" cy="356829"/>
          </a:xfrm>
          <a:prstGeom prst="rect">
            <a:avLst/>
          </a:prstGeom>
          <a:solidFill>
            <a:schemeClr val="accent1">
              <a:lumMod val="60000"/>
              <a:lumOff val="40000"/>
            </a:schemeClr>
          </a:solidFill>
          <a:ln>
            <a:solidFill>
              <a:schemeClr val="accent1"/>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eye contact</a:t>
            </a:r>
            <a:endParaRPr lang="en-US"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76692" y="3638850"/>
            <a:ext cx="8577114" cy="1015663"/>
          </a:xfrm>
          <a:prstGeom prst="rect">
            <a:avLst/>
          </a:prstGeom>
          <a:no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Maintain eye contact in a natural way. Just don’t stare fixedly at your interviewer. That can seem creepy or robotic. Listen carefully and smile and nod as appropriate.</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417627" y="4790088"/>
            <a:ext cx="374076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At the end of the interview,</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6692" y="5387328"/>
            <a:ext cx="6966408" cy="1323439"/>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Once the interview is over, when you thank your interviewer politely for her time, shake her hand professionally and smile. On your way out, say goodbye to the receptionist or anyone else you spoke to during the interview.</a:t>
            </a: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412354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0" grpId="0" animBg="1"/>
      <p:bldP spid="11" grpId="0"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946" y="2062740"/>
            <a:ext cx="8878772" cy="1015663"/>
          </a:xfrm>
          <a:prstGeom prst="rect">
            <a:avLst/>
          </a:prstGeom>
          <a:no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According to the Civil Rights Act, employers may not consider race, color, religion, sex, national origin, disability, or age when hiring or promoting employees. Therefore, they legally can’t ask questions related to these categories.</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34668" cy="461665"/>
          </a:xfrm>
          <a:prstGeom prst="rect">
            <a:avLst/>
          </a:prstGeom>
          <a:solidFill>
            <a:schemeClr val="accent1">
              <a:lumMod val="60000"/>
              <a:lumOff val="40000"/>
            </a:schemeClr>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Illegal Questions. </a:t>
            </a:r>
          </a:p>
        </p:txBody>
      </p:sp>
      <p:sp>
        <p:nvSpPr>
          <p:cNvPr id="7" name="Rectangle 6"/>
          <p:cNvSpPr/>
          <p:nvPr/>
        </p:nvSpPr>
        <p:spPr>
          <a:xfrm>
            <a:off x="2209036" y="3338754"/>
            <a:ext cx="6388287" cy="461665"/>
          </a:xfrm>
          <a:prstGeom prst="rect">
            <a:avLst/>
          </a:prstGeom>
          <a:solidFill>
            <a:schemeClr val="accent1">
              <a:lumMod val="20000"/>
              <a:lumOff val="80000"/>
            </a:schemeClr>
          </a:solidFill>
          <a:ln>
            <a:solidFill>
              <a:srgbClr val="002060"/>
            </a:solidFill>
          </a:ln>
        </p:spPr>
        <p:txBody>
          <a:bodyPr wrap="none">
            <a:spAutoFit/>
          </a:bodyPr>
          <a:lstStyle/>
          <a:p>
            <a:r>
              <a:rPr lang="en-US" sz="2400" b="1" dirty="0">
                <a:latin typeface="Times New Roman" panose="02020603050405020304" pitchFamily="18" charset="0"/>
                <a:cs typeface="Times New Roman" panose="02020603050405020304" pitchFamily="18" charset="0"/>
              </a:rPr>
              <a:t>If you faced this situation, what should you do?</a:t>
            </a:r>
          </a:p>
        </p:txBody>
      </p:sp>
      <p:sp>
        <p:nvSpPr>
          <p:cNvPr id="9" name="Rectangle 8"/>
          <p:cNvSpPr/>
          <p:nvPr/>
        </p:nvSpPr>
        <p:spPr>
          <a:xfrm>
            <a:off x="91716" y="4097564"/>
            <a:ext cx="7807946" cy="400110"/>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answer their questions</a:t>
            </a:r>
          </a:p>
        </p:txBody>
      </p:sp>
      <p:sp>
        <p:nvSpPr>
          <p:cNvPr id="12" name="Rectangle 11"/>
          <p:cNvSpPr/>
          <p:nvPr/>
        </p:nvSpPr>
        <p:spPr>
          <a:xfrm>
            <a:off x="91716" y="4780236"/>
            <a:ext cx="7807946"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 answer the question and then ask why that question was asked at the first place</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91716" y="5762141"/>
            <a:ext cx="7807946"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you just simply tell them that it is illegal to ask such questions or how this question can be related to the job posting</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93737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946" y="2062740"/>
            <a:ext cx="887877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Although you should never bring up the issue of salary prior to being offered the position, you should be prepared in case the interviewer asks about your salary expectations. </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69934" cy="461665"/>
          </a:xfrm>
          <a:prstGeom prst="rect">
            <a:avLst/>
          </a:prstGeom>
          <a:solidFill>
            <a:schemeClr val="accent1">
              <a:lumMod val="60000"/>
              <a:lumOff val="40000"/>
            </a:schemeClr>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Salary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Questions. </a:t>
            </a:r>
          </a:p>
        </p:txBody>
      </p:sp>
      <p:sp>
        <p:nvSpPr>
          <p:cNvPr id="7" name="Rectangle 6"/>
          <p:cNvSpPr/>
          <p:nvPr/>
        </p:nvSpPr>
        <p:spPr>
          <a:xfrm>
            <a:off x="3994924" y="3181003"/>
            <a:ext cx="2585323" cy="369332"/>
          </a:xfrm>
          <a:prstGeom prst="rect">
            <a:avLst/>
          </a:prstGeom>
          <a:solidFill>
            <a:schemeClr val="tx2">
              <a:lumMod val="20000"/>
              <a:lumOff val="80000"/>
            </a:schemeClr>
          </a:solidFill>
          <a:ln>
            <a:solidFill>
              <a:srgbClr val="002060"/>
            </a:solidFill>
          </a:ln>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prepare, you need to:</a:t>
            </a:r>
          </a:p>
        </p:txBody>
      </p:sp>
      <p:sp>
        <p:nvSpPr>
          <p:cNvPr id="9" name="Rectangle 8"/>
          <p:cNvSpPr/>
          <p:nvPr/>
        </p:nvSpPr>
        <p:spPr>
          <a:xfrm>
            <a:off x="91716" y="3597696"/>
            <a:ext cx="8898959"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Research the appropriate pay for the position you are seeking. Be sure to examine pay-scale variations related to credentials, experience, and location. </a:t>
            </a:r>
          </a:p>
        </p:txBody>
      </p:sp>
      <p:sp>
        <p:nvSpPr>
          <p:cNvPr id="12" name="Rectangle 11"/>
          <p:cNvSpPr/>
          <p:nvPr/>
        </p:nvSpPr>
        <p:spPr>
          <a:xfrm>
            <a:off x="90951" y="5148697"/>
            <a:ext cx="7807946" cy="400110"/>
          </a:xfrm>
          <a:prstGeom prst="rect">
            <a:avLst/>
          </a:prstGeom>
          <a:no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 answer: </a:t>
            </a:r>
            <a:r>
              <a:rPr lang="en-US" dirty="0">
                <a:latin typeface="Times New Roman" panose="02020603050405020304" pitchFamily="18" charset="0"/>
                <a:cs typeface="Times New Roman" panose="02020603050405020304" pitchFamily="18" charset="0"/>
              </a:rPr>
              <a:t>“I expect a salary that is competitive in this market.”</a:t>
            </a:r>
          </a:p>
        </p:txBody>
      </p:sp>
      <p:sp>
        <p:nvSpPr>
          <p:cNvPr id="13" name="Rectangle 12"/>
          <p:cNvSpPr/>
          <p:nvPr/>
        </p:nvSpPr>
        <p:spPr>
          <a:xfrm>
            <a:off x="91716" y="5762141"/>
            <a:ext cx="7807946" cy="677108"/>
          </a:xfrm>
          <a:prstGeom prst="rect">
            <a:avLst/>
          </a:prstGeom>
          <a:no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answer</a:t>
            </a:r>
            <a:r>
              <a:rPr lang="en-US" dirty="0">
                <a:latin typeface="Times New Roman" panose="02020603050405020304" pitchFamily="18" charset="0"/>
                <a:cs typeface="Times New Roman" panose="02020603050405020304" pitchFamily="18" charset="0"/>
              </a:rPr>
              <a:t>: give a range starting with the employer’s probable salary and ending with a little above what you are willing to accept.</a:t>
            </a:r>
          </a:p>
        </p:txBody>
      </p:sp>
      <p:sp>
        <p:nvSpPr>
          <p:cNvPr id="11" name="Rectangle 10"/>
          <p:cNvSpPr/>
          <p:nvPr/>
        </p:nvSpPr>
        <p:spPr>
          <a:xfrm>
            <a:off x="2835427" y="4563265"/>
            <a:ext cx="1951175" cy="400110"/>
          </a:xfrm>
          <a:prstGeom prst="rect">
            <a:avLst/>
          </a:prstGeom>
          <a:solidFill>
            <a:schemeClr val="tx2">
              <a:lumMod val="20000"/>
              <a:lumOff val="80000"/>
            </a:schemeClr>
          </a:solidFill>
          <a:ln>
            <a:solidFill>
              <a:srgbClr val="002060"/>
            </a:solidFill>
          </a:ln>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answer</a:t>
            </a: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72433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P spid="11" grpId="0" animBg="1"/>
      <p:bldP spid="1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9117" y="1663869"/>
            <a:ext cx="801150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Face-to-face interviews also come in a variety of formats, which include the following:</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cxnSp>
        <p:nvCxnSpPr>
          <p:cNvPr id="5" name="Straight Arrow Connector 4"/>
          <p:cNvCxnSpPr/>
          <p:nvPr/>
        </p:nvCxnSpPr>
        <p:spPr>
          <a:xfrm flipH="1">
            <a:off x="1366887" y="2374974"/>
            <a:ext cx="2054447" cy="6887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H="1">
            <a:off x="4382271" y="2374973"/>
            <a:ext cx="16419" cy="109014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5036092" y="2383715"/>
            <a:ext cx="1265249" cy="6887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76707" y="3076424"/>
            <a:ext cx="3724161" cy="388696"/>
          </a:xfrm>
          <a:prstGeom prst="rect">
            <a:avLst/>
          </a:prstGeom>
          <a:solidFill>
            <a:schemeClr val="tx2">
              <a:lumMod val="20000"/>
              <a:lumOff val="8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The standard one on-one interview,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2769540" y="3586745"/>
            <a:ext cx="3531801" cy="388696"/>
          </a:xfrm>
          <a:prstGeom prst="rect">
            <a:avLst/>
          </a:prstGeom>
          <a:solidFill>
            <a:schemeClr val="tx2">
              <a:lumMod val="20000"/>
              <a:lumOff val="8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A series of one-on-one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5505627" y="3116559"/>
            <a:ext cx="1922321" cy="388696"/>
          </a:xfrm>
          <a:prstGeom prst="rect">
            <a:avLst/>
          </a:prstGeom>
          <a:solidFill>
            <a:schemeClr val="tx2">
              <a:lumMod val="20000"/>
              <a:lumOff val="8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Panel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1" name="Straight Arrow Connector 20"/>
          <p:cNvCxnSpPr/>
          <p:nvPr/>
        </p:nvCxnSpPr>
        <p:spPr>
          <a:xfrm>
            <a:off x="6601017" y="2387685"/>
            <a:ext cx="1477754" cy="8703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Rectangle 21"/>
          <p:cNvSpPr/>
          <p:nvPr/>
        </p:nvSpPr>
        <p:spPr>
          <a:xfrm>
            <a:off x="7615495" y="3318216"/>
            <a:ext cx="3929281" cy="374077"/>
          </a:xfrm>
          <a:prstGeom prst="rect">
            <a:avLst/>
          </a:prstGeom>
          <a:solidFill>
            <a:schemeClr val="tx2">
              <a:lumMod val="20000"/>
              <a:lumOff val="8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Interviews with multiple interviewees.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5" name="Rectangle 24"/>
          <p:cNvSpPr/>
          <p:nvPr/>
        </p:nvSpPr>
        <p:spPr>
          <a:xfrm>
            <a:off x="239316" y="4430416"/>
            <a:ext cx="6096000" cy="1080296"/>
          </a:xfrm>
          <a:prstGeom prst="rect">
            <a:avLst/>
          </a:prstGeom>
          <a:noFill/>
          <a:ln>
            <a:solidFill>
              <a:schemeClr val="bg1"/>
            </a:solidFill>
          </a:ln>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The same rules that apply in the standard one-on-one interview apply in each of these settings, but keep a few things in mind for each context.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42254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style.rotation</p:attrName>
                                        </p:attrNameLst>
                                      </p:cBhvr>
                                      <p:tavLst>
                                        <p:tav tm="0">
                                          <p:val>
                                            <p:fltVal val="90"/>
                                          </p:val>
                                        </p:tav>
                                        <p:tav tm="100000">
                                          <p:val>
                                            <p:fltVal val="0"/>
                                          </p:val>
                                        </p:tav>
                                      </p:tavLst>
                                    </p:anim>
                                    <p:animEffect transition="in" filter="fade">
                                      <p:cBhvr>
                                        <p:cTn id="35" dur="1000"/>
                                        <p:tgtEl>
                                          <p:spTgt spid="14"/>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000" fill="hold"/>
                                        <p:tgtEl>
                                          <p:spTgt spid="19"/>
                                        </p:tgtEl>
                                        <p:attrNameLst>
                                          <p:attrName>ppt_w</p:attrName>
                                        </p:attrNameLst>
                                      </p:cBhvr>
                                      <p:tavLst>
                                        <p:tav tm="0">
                                          <p:val>
                                            <p:fltVal val="0"/>
                                          </p:val>
                                        </p:tav>
                                        <p:tav tm="100000">
                                          <p:val>
                                            <p:strVal val="#ppt_w"/>
                                          </p:val>
                                        </p:tav>
                                      </p:tavLst>
                                    </p:anim>
                                    <p:anim calcmode="lin" valueType="num">
                                      <p:cBhvr>
                                        <p:cTn id="39" dur="1000" fill="hold"/>
                                        <p:tgtEl>
                                          <p:spTgt spid="19"/>
                                        </p:tgtEl>
                                        <p:attrNameLst>
                                          <p:attrName>ppt_h</p:attrName>
                                        </p:attrNameLst>
                                      </p:cBhvr>
                                      <p:tavLst>
                                        <p:tav tm="0">
                                          <p:val>
                                            <p:fltVal val="0"/>
                                          </p:val>
                                        </p:tav>
                                        <p:tav tm="100000">
                                          <p:val>
                                            <p:strVal val="#ppt_h"/>
                                          </p:val>
                                        </p:tav>
                                      </p:tavLst>
                                    </p:anim>
                                    <p:anim calcmode="lin" valueType="num">
                                      <p:cBhvr>
                                        <p:cTn id="40" dur="1000" fill="hold"/>
                                        <p:tgtEl>
                                          <p:spTgt spid="19"/>
                                        </p:tgtEl>
                                        <p:attrNameLst>
                                          <p:attrName>style.rotation</p:attrName>
                                        </p:attrNameLst>
                                      </p:cBhvr>
                                      <p:tavLst>
                                        <p:tav tm="0">
                                          <p:val>
                                            <p:fltVal val="90"/>
                                          </p:val>
                                        </p:tav>
                                        <p:tav tm="100000">
                                          <p:val>
                                            <p:fltVal val="0"/>
                                          </p:val>
                                        </p:tav>
                                      </p:tavLst>
                                    </p:anim>
                                    <p:animEffect transition="in" filter="fade">
                                      <p:cBhvr>
                                        <p:cTn id="41" dur="10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style.rotation</p:attrName>
                                        </p:attrNameLst>
                                      </p:cBhvr>
                                      <p:tavLst>
                                        <p:tav tm="0">
                                          <p:val>
                                            <p:fltVal val="90"/>
                                          </p:val>
                                        </p:tav>
                                        <p:tav tm="100000">
                                          <p:val>
                                            <p:fltVal val="0"/>
                                          </p:val>
                                        </p:tav>
                                      </p:tavLst>
                                    </p:anim>
                                    <p:animEffect transition="in" filter="fade">
                                      <p:cBhvr>
                                        <p:cTn id="49" dur="1000"/>
                                        <p:tgtEl>
                                          <p:spTgt spid="16"/>
                                        </p:tgtEl>
                                      </p:cBhvr>
                                    </p:animEffect>
                                  </p:childTnLst>
                                </p:cTn>
                              </p:par>
                              <p:par>
                                <p:cTn id="50" presetID="31"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 calcmode="lin" valueType="num">
                                      <p:cBhvr>
                                        <p:cTn id="54" dur="1000" fill="hold"/>
                                        <p:tgtEl>
                                          <p:spTgt spid="20"/>
                                        </p:tgtEl>
                                        <p:attrNameLst>
                                          <p:attrName>style.rotation</p:attrName>
                                        </p:attrNameLst>
                                      </p:cBhvr>
                                      <p:tavLst>
                                        <p:tav tm="0">
                                          <p:val>
                                            <p:fltVal val="90"/>
                                          </p:val>
                                        </p:tav>
                                        <p:tav tm="100000">
                                          <p:val>
                                            <p:fltVal val="0"/>
                                          </p:val>
                                        </p:tav>
                                      </p:tavLst>
                                    </p:anim>
                                    <p:animEffect transition="in" filter="fade">
                                      <p:cBhvr>
                                        <p:cTn id="55" dur="10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nodeType="click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1000" fill="hold"/>
                                        <p:tgtEl>
                                          <p:spTgt spid="21"/>
                                        </p:tgtEl>
                                        <p:attrNameLst>
                                          <p:attrName>ppt_w</p:attrName>
                                        </p:attrNameLst>
                                      </p:cBhvr>
                                      <p:tavLst>
                                        <p:tav tm="0">
                                          <p:val>
                                            <p:fltVal val="0"/>
                                          </p:val>
                                        </p:tav>
                                        <p:tav tm="100000">
                                          <p:val>
                                            <p:strVal val="#ppt_w"/>
                                          </p:val>
                                        </p:tav>
                                      </p:tavLst>
                                    </p:anim>
                                    <p:anim calcmode="lin" valueType="num">
                                      <p:cBhvr>
                                        <p:cTn id="61" dur="1000" fill="hold"/>
                                        <p:tgtEl>
                                          <p:spTgt spid="21"/>
                                        </p:tgtEl>
                                        <p:attrNameLst>
                                          <p:attrName>ppt_h</p:attrName>
                                        </p:attrNameLst>
                                      </p:cBhvr>
                                      <p:tavLst>
                                        <p:tav tm="0">
                                          <p:val>
                                            <p:fltVal val="0"/>
                                          </p:val>
                                        </p:tav>
                                        <p:tav tm="100000">
                                          <p:val>
                                            <p:strVal val="#ppt_h"/>
                                          </p:val>
                                        </p:tav>
                                      </p:tavLst>
                                    </p:anim>
                                    <p:anim calcmode="lin" valueType="num">
                                      <p:cBhvr>
                                        <p:cTn id="62" dur="1000" fill="hold"/>
                                        <p:tgtEl>
                                          <p:spTgt spid="21"/>
                                        </p:tgtEl>
                                        <p:attrNameLst>
                                          <p:attrName>style.rotation</p:attrName>
                                        </p:attrNameLst>
                                      </p:cBhvr>
                                      <p:tavLst>
                                        <p:tav tm="0">
                                          <p:val>
                                            <p:fltVal val="90"/>
                                          </p:val>
                                        </p:tav>
                                        <p:tav tm="100000">
                                          <p:val>
                                            <p:fltVal val="0"/>
                                          </p:val>
                                        </p:tav>
                                      </p:tavLst>
                                    </p:anim>
                                    <p:animEffect transition="in" filter="fade">
                                      <p:cBhvr>
                                        <p:cTn id="63" dur="1000"/>
                                        <p:tgtEl>
                                          <p:spTgt spid="21"/>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1000" fill="hold"/>
                                        <p:tgtEl>
                                          <p:spTgt spid="22"/>
                                        </p:tgtEl>
                                        <p:attrNameLst>
                                          <p:attrName>ppt_w</p:attrName>
                                        </p:attrNameLst>
                                      </p:cBhvr>
                                      <p:tavLst>
                                        <p:tav tm="0">
                                          <p:val>
                                            <p:fltVal val="0"/>
                                          </p:val>
                                        </p:tav>
                                        <p:tav tm="100000">
                                          <p:val>
                                            <p:strVal val="#ppt_w"/>
                                          </p:val>
                                        </p:tav>
                                      </p:tavLst>
                                    </p:anim>
                                    <p:anim calcmode="lin" valueType="num">
                                      <p:cBhvr>
                                        <p:cTn id="67" dur="1000" fill="hold"/>
                                        <p:tgtEl>
                                          <p:spTgt spid="22"/>
                                        </p:tgtEl>
                                        <p:attrNameLst>
                                          <p:attrName>ppt_h</p:attrName>
                                        </p:attrNameLst>
                                      </p:cBhvr>
                                      <p:tavLst>
                                        <p:tav tm="0">
                                          <p:val>
                                            <p:fltVal val="0"/>
                                          </p:val>
                                        </p:tav>
                                        <p:tav tm="100000">
                                          <p:val>
                                            <p:strVal val="#ppt_h"/>
                                          </p:val>
                                        </p:tav>
                                      </p:tavLst>
                                    </p:anim>
                                    <p:anim calcmode="lin" valueType="num">
                                      <p:cBhvr>
                                        <p:cTn id="68" dur="1000" fill="hold"/>
                                        <p:tgtEl>
                                          <p:spTgt spid="22"/>
                                        </p:tgtEl>
                                        <p:attrNameLst>
                                          <p:attrName>style.rotation</p:attrName>
                                        </p:attrNameLst>
                                      </p:cBhvr>
                                      <p:tavLst>
                                        <p:tav tm="0">
                                          <p:val>
                                            <p:fltVal val="90"/>
                                          </p:val>
                                        </p:tav>
                                        <p:tav tm="100000">
                                          <p:val>
                                            <p:fltVal val="0"/>
                                          </p:val>
                                        </p:tav>
                                      </p:tavLst>
                                    </p:anim>
                                    <p:animEffect transition="in" filter="fade">
                                      <p:cBhvr>
                                        <p:cTn id="69" dur="10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barn(inVertical)">
                                      <p:cBhvr>
                                        <p:cTn id="74" dur="500"/>
                                        <p:tgtEl>
                                          <p:spTgt spid="25"/>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8" grpId="0" animBg="1"/>
      <p:bldP spid="19" grpId="0" animBg="1"/>
      <p:bldP spid="20" grpId="0" animBg="1"/>
      <p:bldP spid="22" grpId="0" animBg="1"/>
      <p:bldP spid="25" grpId="0"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06" y="2288109"/>
            <a:ext cx="8011506" cy="1384995"/>
          </a:xfrm>
          <a:prstGeom prst="rect">
            <a:avLst/>
          </a:prstGeom>
          <a:noFill/>
          <a:ln>
            <a:solidFill>
              <a:schemeClr val="bg1"/>
            </a:solidFill>
          </a:ln>
        </p:spPr>
        <p:txBody>
          <a:bodyPr wrap="square">
            <a:spAutoFit/>
          </a:bodyPr>
          <a:lstStyle/>
          <a:p>
            <a:r>
              <a:rPr lang="en-US" sz="24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series of one-on-one interviews, </a:t>
            </a:r>
            <a:r>
              <a:rPr lang="en-US" sz="2000" dirty="0">
                <a:latin typeface="Times New Roman" panose="02020603050405020304" pitchFamily="18" charset="0"/>
                <a:cs typeface="Times New Roman" panose="02020603050405020304" pitchFamily="18" charset="0"/>
              </a:rPr>
              <a:t>you may feel as though you are repeating yourself. But remember, each interviewer is hearing your information for the first time, so not only it is okay to repeat yourself, it is necessary.</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864220"/>
            <a:ext cx="6956701" cy="1015663"/>
          </a:xfrm>
          <a:prstGeom prst="rect">
            <a:avLst/>
          </a:prstGeom>
          <a:no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panel of interviewers, </a:t>
            </a:r>
            <a:r>
              <a:rPr lang="en-US" sz="2000" dirty="0">
                <a:latin typeface="Times New Roman" panose="02020603050405020304" pitchFamily="18" charset="0"/>
                <a:cs typeface="Times New Roman" panose="02020603050405020304" pitchFamily="18" charset="0"/>
              </a:rPr>
              <a:t>always acknowledge the person who asks the question but address your answer to (and make eye contact with) the entire group when responding.</a:t>
            </a:r>
          </a:p>
        </p:txBody>
      </p:sp>
      <p:sp>
        <p:nvSpPr>
          <p:cNvPr id="15" name="Rectangle 14"/>
          <p:cNvSpPr/>
          <p:nvPr/>
        </p:nvSpPr>
        <p:spPr>
          <a:xfrm>
            <a:off x="4054746" y="1542496"/>
            <a:ext cx="1867627" cy="461665"/>
          </a:xfrm>
          <a:prstGeom prst="rect">
            <a:avLst/>
          </a:prstGeom>
          <a:solidFill>
            <a:schemeClr val="tx2">
              <a:lumMod val="20000"/>
              <a:lumOff val="80000"/>
            </a:schemeClr>
          </a:solidFill>
          <a:ln>
            <a:solidFill>
              <a:srgbClr val="002060"/>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care of,</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323439"/>
          </a:xfrm>
          <a:prstGeom prst="rect">
            <a:avLst/>
          </a:prstGeom>
          <a:no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an interview with other interviewees, </a:t>
            </a:r>
            <a:r>
              <a:rPr lang="en-US" sz="2000" dirty="0">
                <a:latin typeface="Times New Roman" panose="02020603050405020304" pitchFamily="18" charset="0"/>
                <a:cs typeface="Times New Roman" panose="02020603050405020304" pitchFamily="18" charset="0"/>
              </a:rPr>
              <a:t>always treat your competition with respect and professionalism. The way you treat the other candidates is indeed part of how you will be assessed.</a:t>
            </a:r>
          </a:p>
        </p:txBody>
      </p:sp>
      <p:sp>
        <p:nvSpPr>
          <p:cNvPr id="9" name="Rectangle 8"/>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 y="0"/>
            <a:ext cx="980387" cy="422532"/>
          </a:xfrm>
          <a:prstGeom prst="rect">
            <a:avLst/>
          </a:prstGeom>
        </p:spPr>
      </p:pic>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77121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inVertic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011506"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Keeping yourself on mute as they speak can help your interviewer feel more focused on what they want to tell you.</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378326"/>
            <a:ext cx="6956701"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Maintaining eye contact with your interviewer is a sign of confidence and respect.  Look into the camera as you are speaking. This creates the illusion that you are looking at them rather than yourself or the screen.</a:t>
            </a:r>
          </a:p>
        </p:txBody>
      </p:sp>
      <p:sp>
        <p:nvSpPr>
          <p:cNvPr id="15" name="Rectangle 14"/>
          <p:cNvSpPr/>
          <p:nvPr/>
        </p:nvSpPr>
        <p:spPr>
          <a:xfrm>
            <a:off x="4054746" y="1542496"/>
            <a:ext cx="2172646" cy="369332"/>
          </a:xfrm>
          <a:prstGeom prst="rect">
            <a:avLst/>
          </a:prstGeom>
          <a:solidFill>
            <a:schemeClr val="tx2">
              <a:lumMod val="20000"/>
              <a:lumOff val="8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Use the mute button</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477328"/>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Choose an area that is tidy and free of clutter. Make sure your background is sparse rather than busy and only has professional-looking items in the background. Setting up in front of a blank wall or a few tasteful decorations shows that you are organized and pay attention to detail.</a:t>
            </a:r>
          </a:p>
        </p:txBody>
      </p:sp>
      <p:sp>
        <p:nvSpPr>
          <p:cNvPr id="9" name="Rectangle 8"/>
          <p:cNvSpPr/>
          <p:nvPr/>
        </p:nvSpPr>
        <p:spPr>
          <a:xfrm>
            <a:off x="2895249" y="2880027"/>
            <a:ext cx="3807453" cy="369332"/>
          </a:xfrm>
          <a:prstGeom prst="rect">
            <a:avLst/>
          </a:prstGeom>
          <a:solidFill>
            <a:schemeClr val="tx2">
              <a:lumMod val="20000"/>
              <a:lumOff val="8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Look into the camera while speaking</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721172" y="4540968"/>
            <a:ext cx="3568285" cy="369332"/>
          </a:xfrm>
          <a:prstGeom prst="rect">
            <a:avLst/>
          </a:prstGeom>
          <a:solidFill>
            <a:schemeClr val="tx2">
              <a:lumMod val="20000"/>
              <a:lumOff val="8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Choose a professional background</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96576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964612"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 Setting your interview space facing a window that lets in a lot of natural lighting is a great way to make yourself more visible. Your interviewer needs to be able to see your body language and facial expressions during your Zoom interview.</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09892" y="4089978"/>
            <a:ext cx="6956701"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Before your Zoom interview, silence your phone and put it away. This way, you can focus on the interview rather than a text message or phone call.</a:t>
            </a:r>
          </a:p>
        </p:txBody>
      </p:sp>
      <p:sp>
        <p:nvSpPr>
          <p:cNvPr id="15" name="Rectangle 14"/>
          <p:cNvSpPr/>
          <p:nvPr/>
        </p:nvSpPr>
        <p:spPr>
          <a:xfrm>
            <a:off x="3788242" y="1583453"/>
            <a:ext cx="2768900" cy="400110"/>
          </a:xfrm>
          <a:prstGeom prst="rect">
            <a:avLst/>
          </a:prstGeom>
          <a:solidFill>
            <a:schemeClr val="tx2">
              <a:lumMod val="20000"/>
              <a:lumOff val="80000"/>
            </a:schemeClr>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brightly lit room</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1015663"/>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Test out your connection where you plan to sit during your interview. Moreover, make sure you are connected to the internet during the interview. </a:t>
            </a:r>
          </a:p>
        </p:txBody>
      </p:sp>
      <p:sp>
        <p:nvSpPr>
          <p:cNvPr id="9" name="Rectangle 8"/>
          <p:cNvSpPr/>
          <p:nvPr/>
        </p:nvSpPr>
        <p:spPr>
          <a:xfrm>
            <a:off x="2291761" y="3574599"/>
            <a:ext cx="2259145" cy="400110"/>
          </a:xfrm>
          <a:prstGeom prst="rect">
            <a:avLst/>
          </a:prstGeom>
          <a:solidFill>
            <a:schemeClr val="tx2">
              <a:lumMod val="20000"/>
              <a:lumOff val="80000"/>
            </a:schemeClr>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Silence your phone</a:t>
            </a:r>
            <a:endParaRPr lang="en-US" sz="2000"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3658374" cy="400110"/>
          </a:xfrm>
          <a:prstGeom prst="rect">
            <a:avLst/>
          </a:prstGeom>
          <a:solidFill>
            <a:schemeClr val="tx2">
              <a:lumMod val="20000"/>
              <a:lumOff val="80000"/>
            </a:schemeClr>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good internet connection</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42806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ppt_x"/>
                                          </p:val>
                                        </p:tav>
                                        <p:tav tm="100000">
                                          <p:val>
                                            <p:strVal val="#ppt_x"/>
                                          </p:val>
                                        </p:tav>
                                      </p:tavLst>
                                    </p:anim>
                                    <p:anim calcmode="lin" valueType="num">
                                      <p:cBhvr additive="base">
                                        <p:cTn id="4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061" y="2434332"/>
            <a:ext cx="9023901" cy="163121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benefit of using video chat rather than a phone call is that you get to see each other's body language. During your interview, sit up tall with your hands in your lap and your feet on the floor. While you speak, you may use your hands as well if that's natural for you. As your interviewer speaks, use nonverbal cues such as nodding and smiling to show that you are listening.</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15" name="Rectangle 14"/>
          <p:cNvSpPr/>
          <p:nvPr/>
        </p:nvSpPr>
        <p:spPr>
          <a:xfrm>
            <a:off x="3253467" y="1846773"/>
            <a:ext cx="4061307" cy="400110"/>
          </a:xfrm>
          <a:prstGeom prst="rect">
            <a:avLst/>
          </a:prstGeom>
          <a:solidFill>
            <a:schemeClr val="tx2">
              <a:lumMod val="20000"/>
              <a:lumOff val="80000"/>
            </a:schemeClr>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Use appropriate body language</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4851427"/>
            <a:ext cx="7426225" cy="163121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Make sure to listen throughout your interview so you only ask questions about topics the interviewer hasn't covered yet. Appropriate questions could be about the company's culture, this role's responsibilities or what the interviewer enjoys most about the company.</a:t>
            </a:r>
          </a:p>
        </p:txBody>
      </p:sp>
      <p:sp>
        <p:nvSpPr>
          <p:cNvPr id="10" name="Rectangle 9"/>
          <p:cNvSpPr/>
          <p:nvPr/>
        </p:nvSpPr>
        <p:spPr>
          <a:xfrm>
            <a:off x="1402309" y="4252997"/>
            <a:ext cx="4038050" cy="400110"/>
          </a:xfrm>
          <a:prstGeom prst="rect">
            <a:avLst/>
          </a:prstGeom>
          <a:solidFill>
            <a:schemeClr val="tx2">
              <a:lumMod val="20000"/>
              <a:lumOff val="80000"/>
            </a:schemeClr>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Ask your interviewer questions</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330814" y="370313"/>
            <a:ext cx="3392275" cy="593304"/>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16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0888438" y="0"/>
            <a:ext cx="1303562" cy="355803"/>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1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364842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P spid="17" grpId="0" animBg="1"/>
      <p:bldP spid="10" grpId="0" animBg="1"/>
      <p:bldP spid="1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600036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Following-up</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44309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99284" y="0"/>
            <a:ext cx="1492716" cy="37407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b="1" dirty="0" smtClean="0">
                <a:latin typeface="Times New Roman" panose="02020603050405020304" pitchFamily="18" charset="0"/>
                <a:ea typeface="Calibri" panose="020F0502020204030204" pitchFamily="34" charset="0"/>
                <a:cs typeface="Arial" panose="020B0604020202020204" pitchFamily="34" charset="0"/>
              </a:rPr>
              <a:t>Following-up</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24080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Thank you email</a:t>
            </a:r>
          </a:p>
        </p:txBody>
      </p:sp>
      <p:sp>
        <p:nvSpPr>
          <p:cNvPr id="7" name="Rectangle 6"/>
          <p:cNvSpPr/>
          <p:nvPr/>
        </p:nvSpPr>
        <p:spPr>
          <a:xfrm>
            <a:off x="1002792" y="1437510"/>
            <a:ext cx="7528465"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first step should be to send a thank you email to the interviewers within two days of the interview. </a:t>
            </a:r>
          </a:p>
        </p:txBody>
      </p:sp>
      <p:sp>
        <p:nvSpPr>
          <p:cNvPr id="10" name="Rectangle 9"/>
          <p:cNvSpPr/>
          <p:nvPr/>
        </p:nvSpPr>
        <p:spPr>
          <a:xfrm>
            <a:off x="1002792" y="2913204"/>
            <a:ext cx="7651014" cy="707886"/>
          </a:xfrm>
          <a:prstGeom prst="rect">
            <a:avLst/>
          </a:prstGeom>
          <a:no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should send a follow up email in case you have never heard from the company within 14 days of the interview. </a:t>
            </a:r>
          </a:p>
        </p:txBody>
      </p:sp>
      <p:sp>
        <p:nvSpPr>
          <p:cNvPr id="8" name="Rectangle 7"/>
          <p:cNvSpPr/>
          <p:nvPr/>
        </p:nvSpPr>
        <p:spPr>
          <a:xfrm>
            <a:off x="214061" y="2268267"/>
            <a:ext cx="269657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Following up email</a:t>
            </a:r>
          </a:p>
        </p:txBody>
      </p:sp>
      <p:sp>
        <p:nvSpPr>
          <p:cNvPr id="9" name="Rectangle 8"/>
          <p:cNvSpPr/>
          <p:nvPr/>
        </p:nvSpPr>
        <p:spPr>
          <a:xfrm>
            <a:off x="2184051" y="3815466"/>
            <a:ext cx="4038050" cy="400110"/>
          </a:xfrm>
          <a:prstGeom prst="rect">
            <a:avLst/>
          </a:prstGeom>
          <a:solidFill>
            <a:schemeClr val="tx2">
              <a:lumMod val="20000"/>
              <a:lumOff val="80000"/>
            </a:schemeClr>
          </a:solidFill>
          <a:ln>
            <a:solidFill>
              <a:schemeClr val="accent1"/>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Here are a few pointers:</a:t>
            </a:r>
          </a:p>
        </p:txBody>
      </p:sp>
      <p:sp>
        <p:nvSpPr>
          <p:cNvPr id="2" name="Rectangle 1"/>
          <p:cNvSpPr/>
          <p:nvPr/>
        </p:nvSpPr>
        <p:spPr>
          <a:xfrm>
            <a:off x="455629" y="4347765"/>
            <a:ext cx="6096000" cy="2178289"/>
          </a:xfrm>
          <a:prstGeom prst="rect">
            <a:avLst/>
          </a:prstGeom>
          <a:noFill/>
          <a:ln>
            <a:solidFill>
              <a:schemeClr val="bg1"/>
            </a:solidFill>
          </a:ln>
        </p:spPr>
        <p:txBody>
          <a:bodyPr>
            <a:spAutoFit/>
          </a:bodyPr>
          <a:lstStyle/>
          <a:p>
            <a:pPr marL="342900" lvl="0" indent="-342900">
              <a:lnSpc>
                <a:spcPct val="107000"/>
              </a:lnSpc>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Address the person you are emailing by their first name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Mention the job title of the role you're following up about and the date you interviewed to refresh their memory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Confirm that you're still interested in the position and that you are eager to hear about next steps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Finally, ask for an update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9041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8" grpId="0" animBg="1"/>
      <p:bldP spid="9" grpId="0" animBg="1"/>
      <p:bldP spid="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5256567"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220491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15007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Definition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748267" y="1459859"/>
            <a:ext cx="7943246" cy="707886"/>
          </a:xfrm>
          <a:prstGeom prst="rect">
            <a:avLst/>
          </a:prstGeom>
          <a:noFill/>
          <a:ln>
            <a:solidFill>
              <a:schemeClr val="bg1"/>
            </a:solidFill>
          </a:ln>
        </p:spPr>
        <p:txBody>
          <a:bodyPr wrap="square">
            <a:spAutoFit/>
          </a:bodyPr>
          <a:lstStyle/>
          <a:p>
            <a:pPr fontAlgn="base"/>
            <a:r>
              <a:rPr lang="en-US" sz="2000" dirty="0">
                <a:latin typeface="Times New Roman" panose="02020603050405020304" pitchFamily="18" charset="0"/>
                <a:cs typeface="Times New Roman" panose="02020603050405020304" pitchFamily="18" charset="0"/>
              </a:rPr>
              <a:t>Negotiation skills refers to the ability to bring about agreement on a decision through discussion, so as to achieve win-win situation.</a:t>
            </a:r>
          </a:p>
        </p:txBody>
      </p:sp>
      <p:sp>
        <p:nvSpPr>
          <p:cNvPr id="9" name="Rectangle 8"/>
          <p:cNvSpPr/>
          <p:nvPr/>
        </p:nvSpPr>
        <p:spPr>
          <a:xfrm>
            <a:off x="2609613" y="2657285"/>
            <a:ext cx="4122862" cy="400110"/>
          </a:xfrm>
          <a:prstGeom prst="rect">
            <a:avLst/>
          </a:prstGeom>
          <a:solidFill>
            <a:schemeClr val="tx2">
              <a:lumMod val="20000"/>
              <a:lumOff val="80000"/>
            </a:schemeClr>
          </a:solidFill>
          <a:ln>
            <a:solidFill>
              <a:schemeClr val="accent1"/>
            </a:solidFill>
          </a:ln>
        </p:spPr>
        <p:txBody>
          <a:bodyPr wrap="square">
            <a:spAutoFit/>
          </a:bodyPr>
          <a:lstStyle/>
          <a:p>
            <a:pPr algn="ctr" fontAlgn="base"/>
            <a:r>
              <a:rPr lang="en-US" sz="2000" b="1" dirty="0">
                <a:latin typeface="Times New Roman" panose="02020603050405020304" pitchFamily="18" charset="0"/>
                <a:cs typeface="Times New Roman" panose="02020603050405020304" pitchFamily="18" charset="0"/>
              </a:rPr>
              <a:t>Before you negotiate, you need to:</a:t>
            </a:r>
          </a:p>
        </p:txBody>
      </p:sp>
      <p:sp>
        <p:nvSpPr>
          <p:cNvPr id="2" name="Rectangle 1"/>
          <p:cNvSpPr/>
          <p:nvPr/>
        </p:nvSpPr>
        <p:spPr>
          <a:xfrm>
            <a:off x="636475" y="3394668"/>
            <a:ext cx="6096000" cy="707886"/>
          </a:xfrm>
          <a:prstGeom prst="rect">
            <a:avLst/>
          </a:prstGeom>
          <a:solidFill>
            <a:schemeClr val="bg1"/>
          </a:solidFill>
          <a:ln>
            <a:solidFill>
              <a:schemeClr val="accent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Research salary norms, as well as benefits and other perks, for the industry, the region, and this organization.</a:t>
            </a:r>
          </a:p>
        </p:txBody>
      </p:sp>
      <p:sp>
        <p:nvSpPr>
          <p:cNvPr id="8" name="Rectangle 7"/>
          <p:cNvSpPr/>
          <p:nvPr/>
        </p:nvSpPr>
        <p:spPr>
          <a:xfrm>
            <a:off x="748267" y="4527456"/>
            <a:ext cx="6096000" cy="707886"/>
          </a:xfrm>
          <a:prstGeom prst="rect">
            <a:avLst/>
          </a:prstGeom>
          <a:solidFill>
            <a:schemeClr val="bg1"/>
          </a:solidFill>
          <a:ln>
            <a:solidFill>
              <a:schemeClr val="accent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Evaluate the offer by taking into account the entire compensation package, not just the salary.</a:t>
            </a:r>
          </a:p>
        </p:txBody>
      </p:sp>
      <p:sp>
        <p:nvSpPr>
          <p:cNvPr id="11" name="TextBox 10">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84856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1" y="2072762"/>
            <a:ext cx="8964612" cy="646331"/>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It’s not enough for them to like you. They also have to believe you’re worth the offer you want. Never let your proposal speak for itself—always tell the story that goes with it.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330814" y="3410497"/>
            <a:ext cx="6956701" cy="1477328"/>
          </a:xfrm>
          <a:prstGeom prst="rect">
            <a:avLst/>
          </a:prstGeom>
          <a:no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People won’t want to expend political or social capital to get approval for a strong or improved offer if they suspect that at the end of the day, you’re still going to say, “No, thanks.” If you intend to negotiate for a better package, make it clear that you’re serious about working for this employer.</a:t>
            </a:r>
          </a:p>
        </p:txBody>
      </p:sp>
      <p:sp>
        <p:nvSpPr>
          <p:cNvPr id="15" name="Rectangle 14"/>
          <p:cNvSpPr/>
          <p:nvPr/>
        </p:nvSpPr>
        <p:spPr>
          <a:xfrm>
            <a:off x="2289380" y="1646436"/>
            <a:ext cx="6479338" cy="369332"/>
          </a:xfrm>
          <a:prstGeom prst="rect">
            <a:avLst/>
          </a:prstGeom>
          <a:solidFill>
            <a:schemeClr val="accent1">
              <a:lumMod val="40000"/>
              <a:lumOff val="60000"/>
            </a:schemeClr>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Help them understand why you deserve what you’re requesting.</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Companies don’t negotiate; people do. And before you can influence the person sitting opposite you, you have to understand her. What are her interests and individual concerns? </a:t>
            </a:r>
          </a:p>
        </p:txBody>
      </p:sp>
      <p:sp>
        <p:nvSpPr>
          <p:cNvPr id="9" name="Rectangle 8"/>
          <p:cNvSpPr/>
          <p:nvPr/>
        </p:nvSpPr>
        <p:spPr>
          <a:xfrm>
            <a:off x="3036479" y="2885876"/>
            <a:ext cx="3200556" cy="369332"/>
          </a:xfrm>
          <a:prstGeom prst="rect">
            <a:avLst/>
          </a:prstGeom>
          <a:solidFill>
            <a:schemeClr val="accent1">
              <a:lumMod val="40000"/>
              <a:lumOff val="60000"/>
            </a:schemeClr>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Make it clear they can get you.</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4079002" cy="369332"/>
          </a:xfrm>
          <a:prstGeom prst="rect">
            <a:avLst/>
          </a:prstGeom>
          <a:solidFill>
            <a:schemeClr val="accent1">
              <a:lumMod val="40000"/>
              <a:lumOff val="60000"/>
            </a:schemeClr>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 person across the table.</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18540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350" y="2072762"/>
            <a:ext cx="11632397" cy="923330"/>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They may like you. They may think you deserve everything you want. But they still may not give it to you. Why? Because they may have certain ironclad constraints, such as salary caps, that no amount of negotiation can loosen. Your job is to figure out where they’re flexible and where they’re not.</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299930" y="3517289"/>
            <a:ext cx="7447540" cy="1477328"/>
          </a:xfrm>
          <a:prstGeom prst="rect">
            <a:avLst/>
          </a:prstGeom>
          <a:no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Many job candidates have been hit with difficult questions they were hoping not to face: Do you have any other offers? If we make you an offer tomorrow, will you say yes? Are we your top choice? If you’re unprepared, you might say something inelegantly evasive or, worse, untrue. My advice is to never lie in a negotiation.</a:t>
            </a:r>
          </a:p>
        </p:txBody>
      </p:sp>
      <p:sp>
        <p:nvSpPr>
          <p:cNvPr id="15" name="Rectangle 14"/>
          <p:cNvSpPr/>
          <p:nvPr/>
        </p:nvSpPr>
        <p:spPr>
          <a:xfrm>
            <a:off x="2289380" y="1646436"/>
            <a:ext cx="3085140" cy="369332"/>
          </a:xfrm>
          <a:prstGeom prst="rect">
            <a:avLst/>
          </a:prstGeom>
          <a:solidFill>
            <a:schemeClr val="accent1">
              <a:lumMod val="40000"/>
              <a:lumOff val="6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their constraints.</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256772" y="5631343"/>
            <a:ext cx="6593074" cy="1200329"/>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Don’t simply mention all the things you want—A, B, C, and D; also signal the relative importance of each to you. Otherwise, may pick the two things you value least, because they’re pretty easy to give you, and feel like meeting you halfway. </a:t>
            </a:r>
          </a:p>
        </p:txBody>
      </p:sp>
      <p:sp>
        <p:nvSpPr>
          <p:cNvPr id="9" name="Rectangle 8"/>
          <p:cNvSpPr/>
          <p:nvPr/>
        </p:nvSpPr>
        <p:spPr>
          <a:xfrm>
            <a:off x="2111286" y="3060673"/>
            <a:ext cx="3410229" cy="369332"/>
          </a:xfrm>
          <a:prstGeom prst="rect">
            <a:avLst/>
          </a:prstGeom>
          <a:solidFill>
            <a:schemeClr val="accent1">
              <a:lumMod val="40000"/>
              <a:lumOff val="6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Be prepared for tough questions.</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22590" y="5081901"/>
            <a:ext cx="4499950" cy="369332"/>
          </a:xfrm>
          <a:prstGeom prst="rect">
            <a:avLst/>
          </a:prstGeom>
          <a:solidFill>
            <a:schemeClr val="accent1">
              <a:lumMod val="40000"/>
              <a:lumOff val="60000"/>
            </a:schemeClr>
          </a:solidFill>
          <a:ln>
            <a:solidFill>
              <a:schemeClr val="accent1"/>
            </a:solidFill>
          </a:ln>
        </p:spPr>
        <p:txBody>
          <a:bodyPr wrap="none">
            <a:spAutoFit/>
          </a:bodyPr>
          <a:lstStyle/>
          <a:p>
            <a:r>
              <a:rPr lang="en-US" b="1" dirty="0">
                <a:latin typeface="Times New Roman" panose="02020603050405020304" pitchFamily="18" charset="0"/>
                <a:cs typeface="Times New Roman" panose="02020603050405020304" pitchFamily="18" charset="0"/>
              </a:rPr>
              <a:t>Pick the most important issues to Negotiate.</a:t>
            </a:r>
            <a:endParaRPr lang="en-US" dirty="0">
              <a:latin typeface="Times New Roman" panose="02020603050405020304" pitchFamily="18" charset="0"/>
              <a:cs typeface="Times New Roman" panose="02020603050405020304" pitchFamily="18" charset="0"/>
            </a:endParaRPr>
          </a:p>
        </p:txBody>
      </p:sp>
      <p:sp>
        <p:nvSpPr>
          <p:cNvPr id="11" name="Rectangle 10"/>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359501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338" y="2219052"/>
            <a:ext cx="11632397" cy="1200329"/>
          </a:xfrm>
          <a:prstGeom prst="rect">
            <a:avLst/>
          </a:prstGeom>
          <a:no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Sadly, to many people, “negotiating a job offer” and “negotiating a salary” are synonymous. But much of your satisfaction from the job will come from other factors you can negotiate—perhaps even more easily than salary. Focus on the value of the entire deal: responsibilities, location, travel, flexibility in work hours, opportunities for growth and promotion, perks, support for continued education, and so forth.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2117563" y="1739931"/>
            <a:ext cx="2871492" cy="400110"/>
          </a:xfrm>
          <a:prstGeom prst="rect">
            <a:avLst/>
          </a:prstGeom>
          <a:solidFill>
            <a:schemeClr val="accent1">
              <a:lumMod val="40000"/>
              <a:lumOff val="60000"/>
            </a:schemeClr>
          </a:solidFill>
          <a:ln>
            <a:solidFill>
              <a:schemeClr val="accent1"/>
            </a:solidFill>
          </a:ln>
        </p:spPr>
        <p:txBody>
          <a:bodyPr wrap="none">
            <a:spAutoFit/>
          </a:bodyPr>
          <a:lstStyle/>
          <a:p>
            <a:r>
              <a:rPr lang="en-US" sz="2000" b="1" dirty="0">
                <a:latin typeface="Times New Roman" panose="02020603050405020304" pitchFamily="18" charset="0"/>
                <a:cs typeface="Times New Roman" panose="02020603050405020304" pitchFamily="18" charset="0"/>
              </a:rPr>
              <a:t>Consider the whole deal.</a:t>
            </a:r>
            <a:endParaRPr lang="en-US" sz="2000" dirty="0">
              <a:latin typeface="Times New Roman" panose="02020603050405020304" pitchFamily="18" charset="0"/>
              <a:cs typeface="Times New Roman" panose="02020603050405020304" pitchFamily="18" charset="0"/>
            </a:endParaRPr>
          </a:p>
        </p:txBody>
      </p:sp>
      <p:sp>
        <p:nvSpPr>
          <p:cNvPr id="7" name="Rectangle 6"/>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28400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evel 1"/>
          <p:cNvSpPr/>
          <p:nvPr/>
        </p:nvSpPr>
        <p:spPr>
          <a:xfrm>
            <a:off x="1395167" y="650449"/>
            <a:ext cx="3054285" cy="1555423"/>
          </a:xfrm>
          <a:prstGeom prst="bevel">
            <a:avLst/>
          </a:prstGeom>
          <a:solidFill>
            <a:srgbClr val="7030A0"/>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smtClean="0">
                <a:latin typeface="Times New Roman" panose="02020603050405020304" pitchFamily="18" charset="0"/>
                <a:cs typeface="Times New Roman" panose="02020603050405020304" pitchFamily="18" charset="0"/>
              </a:rPr>
              <a:t>Remember</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83150" y="2427105"/>
            <a:ext cx="6096000" cy="2554545"/>
          </a:xfrm>
          <a:prstGeom prst="rect">
            <a:avLst/>
          </a:prstGeom>
          <a:solidFill>
            <a:schemeClr val="accent1">
              <a:lumMod val="40000"/>
              <a:lumOff val="60000"/>
            </a:schemeClr>
          </a:solidFill>
          <a:ln>
            <a:solidFill>
              <a:schemeClr val="accent1"/>
            </a:solidFill>
          </a:ln>
        </p:spPr>
        <p:txBody>
          <a:bodyPr>
            <a:spAutoFit/>
          </a:bodyPr>
          <a:lstStyle/>
          <a:p>
            <a:pPr algn="ct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What’s not negotiable today may be negotiable tomorrow. </a:t>
            </a:r>
            <a:endPar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endPar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r>
              <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Leave </a:t>
            </a: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a good impression even if you declined the offer</a:t>
            </a:r>
            <a:endParaRPr lang="en-US" sz="3200" b="1" dirty="0">
              <a:latin typeface="Goudy Old Style" panose="02020502050305020303" pitchFamily="18" charset="0"/>
            </a:endParaRPr>
          </a:p>
        </p:txBody>
      </p:sp>
      <p:sp>
        <p:nvSpPr>
          <p:cNvPr id="5" name="Rectangle 4"/>
          <p:cNvSpPr/>
          <p:nvPr/>
        </p:nvSpPr>
        <p:spPr>
          <a:xfrm>
            <a:off x="10991030" y="0"/>
            <a:ext cx="1200970" cy="3427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1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sz="1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5716106E-9F0A-4A94-930C-286075A48B3C}"/>
              </a:ext>
            </a:extLst>
          </p:cNvPr>
          <p:cNvSpPr txBox="1"/>
          <p:nvPr/>
        </p:nvSpPr>
        <p:spPr>
          <a:xfrm>
            <a:off x="9688874" y="6265745"/>
            <a:ext cx="2616200" cy="369332"/>
          </a:xfrm>
          <a:prstGeom prst="rect">
            <a:avLst/>
          </a:prstGeom>
          <a:noFill/>
        </p:spPr>
        <p:txBody>
          <a:bodyPr wrap="square" rtlCol="0">
            <a:spAutoFit/>
          </a:bodyPr>
          <a:lstStyle/>
          <a:p>
            <a:pPr algn="ctr"/>
            <a:r>
              <a:rPr lang="en-US" b="1" dirty="0"/>
              <a:t>www.midocean.ae</a:t>
            </a:r>
          </a:p>
        </p:txBody>
      </p:sp>
    </p:spTree>
    <p:extLst>
      <p:ext uri="{BB962C8B-B14F-4D97-AF65-F5344CB8AC3E}">
        <p14:creationId xmlns:p14="http://schemas.microsoft.com/office/powerpoint/2010/main" val="102029698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10CB30-27BC-4621-B0CC-2CE509FD4A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1C07AD-D323-4C97-B028-8BAB1F0E6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5018</TotalTime>
  <Words>5485</Words>
  <Application>Microsoft Office PowerPoint</Application>
  <PresentationFormat>Widescreen</PresentationFormat>
  <Paragraphs>540</Paragraphs>
  <Slides>77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77</vt:i4>
      </vt:variant>
    </vt:vector>
  </HeadingPairs>
  <TitlesOfParts>
    <vt:vector size="84" baseType="lpstr">
      <vt:lpstr>Arial</vt:lpstr>
      <vt:lpstr>Calibri</vt:lpstr>
      <vt:lpstr>Calibri Light</vt:lpstr>
      <vt:lpstr>Goudy Old Style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163</cp:revision>
  <dcterms:created xsi:type="dcterms:W3CDTF">2023-04-29T09:08:00Z</dcterms:created>
  <dcterms:modified xsi:type="dcterms:W3CDTF">2024-07-07T16:00:35Z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