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7" r:id="rId2"/>
    <p:sldId id="462" r:id="rId3"/>
    <p:sldId id="569" r:id="rId4"/>
    <p:sldId id="348" r:id="rId5"/>
    <p:sldId id="546" r:id="rId6"/>
    <p:sldId id="554" r:id="rId7"/>
    <p:sldId id="555" r:id="rId8"/>
    <p:sldId id="556" r:id="rId9"/>
    <p:sldId id="557" r:id="rId10"/>
    <p:sldId id="558" r:id="rId11"/>
    <p:sldId id="560" r:id="rId12"/>
    <p:sldId id="562" r:id="rId13"/>
    <p:sldId id="561" r:id="rId14"/>
    <p:sldId id="559" r:id="rId15"/>
    <p:sldId id="566" r:id="rId16"/>
    <p:sldId id="583" r:id="rId17"/>
    <p:sldId id="584" r:id="rId18"/>
    <p:sldId id="585" r:id="rId19"/>
    <p:sldId id="586" r:id="rId20"/>
    <p:sldId id="587" r:id="rId21"/>
    <p:sldId id="588" r:id="rId22"/>
    <p:sldId id="582" r:id="rId23"/>
    <p:sldId id="567" r:id="rId24"/>
    <p:sldId id="592" r:id="rId25"/>
    <p:sldId id="593" r:id="rId26"/>
    <p:sldId id="594" r:id="rId27"/>
    <p:sldId id="612" r:id="rId28"/>
    <p:sldId id="595" r:id="rId29"/>
    <p:sldId id="596" r:id="rId30"/>
    <p:sldId id="613" r:id="rId31"/>
    <p:sldId id="597" r:id="rId32"/>
    <p:sldId id="598" r:id="rId33"/>
    <p:sldId id="614" r:id="rId34"/>
    <p:sldId id="600" r:id="rId35"/>
    <p:sldId id="601" r:id="rId36"/>
    <p:sldId id="602" r:id="rId37"/>
    <p:sldId id="615" r:id="rId38"/>
    <p:sldId id="297" r:id="rId39"/>
    <p:sldId id="260" r:id="rId40"/>
    <p:sldId id="30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EE8200"/>
    <a:srgbClr val="00C4AD"/>
    <a:srgbClr val="FF9518"/>
    <a:srgbClr val="FF8C01"/>
    <a:srgbClr val="2B5984"/>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74C9EE-D195-91B8-453B-81C61B5074B7}" v="78" dt="2024-05-18T10:21:12.3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0" d="100"/>
          <a:sy n="60" d="100"/>
        </p:scale>
        <p:origin x="84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n Tarek" userId="S::nourantarek@midocean.edu.km::91dc1509-1dc2-49d4-90d9-903b31cf82b4" providerId="AD" clId="Web-{EB74C9EE-D195-91B8-453B-81C61B5074B7}"/>
    <pc:docChg chg="modSld">
      <pc:chgData name="Nouran Tarek" userId="S::nourantarek@midocean.edu.km::91dc1509-1dc2-49d4-90d9-903b31cf82b4" providerId="AD" clId="Web-{EB74C9EE-D195-91B8-453B-81C61B5074B7}" dt="2024-05-18T10:21:11.905" v="38"/>
      <pc:docMkLst>
        <pc:docMk/>
      </pc:docMkLst>
      <pc:sldChg chg="modSp">
        <pc:chgData name="Nouran Tarek" userId="S::nourantarek@midocean.edu.km::91dc1509-1dc2-49d4-90d9-903b31cf82b4" providerId="AD" clId="Web-{EB74C9EE-D195-91B8-453B-81C61B5074B7}" dt="2024-05-18T10:14:26.909" v="0"/>
        <pc:sldMkLst>
          <pc:docMk/>
          <pc:sldMk cId="3253018081" sldId="257"/>
        </pc:sldMkLst>
        <pc:picChg chg="mod">
          <ac:chgData name="Nouran Tarek" userId="S::nourantarek@midocean.edu.km::91dc1509-1dc2-49d4-90d9-903b31cf82b4" providerId="AD" clId="Web-{EB74C9EE-D195-91B8-453B-81C61B5074B7}" dt="2024-05-18T10:14:26.909" v="0"/>
          <ac:picMkLst>
            <pc:docMk/>
            <pc:sldMk cId="3253018081" sldId="257"/>
            <ac:picMk id="6" creationId="{00000000-0000-0000-0000-000000000000}"/>
          </ac:picMkLst>
        </pc:picChg>
      </pc:sldChg>
      <pc:sldChg chg="modSp">
        <pc:chgData name="Nouran Tarek" userId="S::nourantarek@midocean.edu.km::91dc1509-1dc2-49d4-90d9-903b31cf82b4" providerId="AD" clId="Web-{EB74C9EE-D195-91B8-453B-81C61B5074B7}" dt="2024-05-18T10:21:11.905" v="38"/>
        <pc:sldMkLst>
          <pc:docMk/>
          <pc:sldMk cId="241612914" sldId="260"/>
        </pc:sldMkLst>
        <pc:picChg chg="mod">
          <ac:chgData name="Nouran Tarek" userId="S::nourantarek@midocean.edu.km::91dc1509-1dc2-49d4-90d9-903b31cf82b4" providerId="AD" clId="Web-{EB74C9EE-D195-91B8-453B-81C61B5074B7}" dt="2024-05-18T10:21:11.905" v="38"/>
          <ac:picMkLst>
            <pc:docMk/>
            <pc:sldMk cId="241612914" sldId="260"/>
            <ac:picMk id="2" creationId="{00000000-0000-0000-0000-000000000000}"/>
          </ac:picMkLst>
        </pc:picChg>
      </pc:sldChg>
      <pc:sldChg chg="modSp">
        <pc:chgData name="Nouran Tarek" userId="S::nourantarek@midocean.edu.km::91dc1509-1dc2-49d4-90d9-903b31cf82b4" providerId="AD" clId="Web-{EB74C9EE-D195-91B8-453B-81C61B5074B7}" dt="2024-05-18T10:21:03.014" v="37"/>
        <pc:sldMkLst>
          <pc:docMk/>
          <pc:sldMk cId="2581887303" sldId="297"/>
        </pc:sldMkLst>
        <pc:picChg chg="mod">
          <ac:chgData name="Nouran Tarek" userId="S::nourantarek@midocean.edu.km::91dc1509-1dc2-49d4-90d9-903b31cf82b4" providerId="AD" clId="Web-{EB74C9EE-D195-91B8-453B-81C61B5074B7}" dt="2024-05-18T10:21:03.014" v="37"/>
          <ac:picMkLst>
            <pc:docMk/>
            <pc:sldMk cId="2581887303" sldId="297"/>
            <ac:picMk id="2" creationId="{00000000-0000-0000-0000-000000000000}"/>
          </ac:picMkLst>
        </pc:picChg>
      </pc:sldChg>
      <pc:sldChg chg="modSp">
        <pc:chgData name="Nouran Tarek" userId="S::nourantarek@midocean.edu.km::91dc1509-1dc2-49d4-90d9-903b31cf82b4" providerId="AD" clId="Web-{EB74C9EE-D195-91B8-453B-81C61B5074B7}" dt="2024-05-18T10:15:02.113" v="3"/>
        <pc:sldMkLst>
          <pc:docMk/>
          <pc:sldMk cId="3556345536" sldId="348"/>
        </pc:sldMkLst>
        <pc:picChg chg="mod">
          <ac:chgData name="Nouran Tarek" userId="S::nourantarek@midocean.edu.km::91dc1509-1dc2-49d4-90d9-903b31cf82b4" providerId="AD" clId="Web-{EB74C9EE-D195-91B8-453B-81C61B5074B7}" dt="2024-05-18T10:15:02.113" v="3"/>
          <ac:picMkLst>
            <pc:docMk/>
            <pc:sldMk cId="3556345536" sldId="348"/>
            <ac:picMk id="2" creationId="{00000000-0000-0000-0000-000000000000}"/>
          </ac:picMkLst>
        </pc:picChg>
      </pc:sldChg>
      <pc:sldChg chg="modSp">
        <pc:chgData name="Nouran Tarek" userId="S::nourantarek@midocean.edu.km::91dc1509-1dc2-49d4-90d9-903b31cf82b4" providerId="AD" clId="Web-{EB74C9EE-D195-91B8-453B-81C61B5074B7}" dt="2024-05-18T10:14:40.956" v="1"/>
        <pc:sldMkLst>
          <pc:docMk/>
          <pc:sldMk cId="3864968210" sldId="462"/>
        </pc:sldMkLst>
        <pc:picChg chg="mod">
          <ac:chgData name="Nouran Tarek" userId="S::nourantarek@midocean.edu.km::91dc1509-1dc2-49d4-90d9-903b31cf82b4" providerId="AD" clId="Web-{EB74C9EE-D195-91B8-453B-81C61B5074B7}" dt="2024-05-18T10:14:40.956" v="1"/>
          <ac:picMkLst>
            <pc:docMk/>
            <pc:sldMk cId="3864968210" sldId="462"/>
            <ac:picMk id="7" creationId="{EE5C0217-4310-0F46-C1B9-C6212F691A66}"/>
          </ac:picMkLst>
        </pc:picChg>
      </pc:sldChg>
      <pc:sldChg chg="modSp">
        <pc:chgData name="Nouran Tarek" userId="S::nourantarek@midocean.edu.km::91dc1509-1dc2-49d4-90d9-903b31cf82b4" providerId="AD" clId="Web-{EB74C9EE-D195-91B8-453B-81C61B5074B7}" dt="2024-05-18T10:15:10.441" v="4"/>
        <pc:sldMkLst>
          <pc:docMk/>
          <pc:sldMk cId="2755685772" sldId="546"/>
        </pc:sldMkLst>
        <pc:picChg chg="mod">
          <ac:chgData name="Nouran Tarek" userId="S::nourantarek@midocean.edu.km::91dc1509-1dc2-49d4-90d9-903b31cf82b4" providerId="AD" clId="Web-{EB74C9EE-D195-91B8-453B-81C61B5074B7}" dt="2024-05-18T10:15:10.441" v="4"/>
          <ac:picMkLst>
            <pc:docMk/>
            <pc:sldMk cId="2755685772" sldId="546"/>
            <ac:picMk id="6" creationId="{3B7F1BF2-E887-4CD5-6C69-C01F9494BE8E}"/>
          </ac:picMkLst>
        </pc:picChg>
      </pc:sldChg>
      <pc:sldChg chg="modSp">
        <pc:chgData name="Nouran Tarek" userId="S::nourantarek@midocean.edu.km::91dc1509-1dc2-49d4-90d9-903b31cf82b4" providerId="AD" clId="Web-{EB74C9EE-D195-91B8-453B-81C61B5074B7}" dt="2024-05-18T10:15:19.879" v="5"/>
        <pc:sldMkLst>
          <pc:docMk/>
          <pc:sldMk cId="497414300" sldId="554"/>
        </pc:sldMkLst>
        <pc:picChg chg="mod">
          <ac:chgData name="Nouran Tarek" userId="S::nourantarek@midocean.edu.km::91dc1509-1dc2-49d4-90d9-903b31cf82b4" providerId="AD" clId="Web-{EB74C9EE-D195-91B8-453B-81C61B5074B7}" dt="2024-05-18T10:15:19.879" v="5"/>
          <ac:picMkLst>
            <pc:docMk/>
            <pc:sldMk cId="497414300" sldId="554"/>
            <ac:picMk id="2" creationId="{00000000-0000-0000-0000-000000000000}"/>
          </ac:picMkLst>
        </pc:picChg>
      </pc:sldChg>
      <pc:sldChg chg="modSp">
        <pc:chgData name="Nouran Tarek" userId="S::nourantarek@midocean.edu.km::91dc1509-1dc2-49d4-90d9-903b31cf82b4" providerId="AD" clId="Web-{EB74C9EE-D195-91B8-453B-81C61B5074B7}" dt="2024-05-18T10:15:30.082" v="6"/>
        <pc:sldMkLst>
          <pc:docMk/>
          <pc:sldMk cId="1946149399" sldId="555"/>
        </pc:sldMkLst>
        <pc:picChg chg="mod">
          <ac:chgData name="Nouran Tarek" userId="S::nourantarek@midocean.edu.km::91dc1509-1dc2-49d4-90d9-903b31cf82b4" providerId="AD" clId="Web-{EB74C9EE-D195-91B8-453B-81C61B5074B7}" dt="2024-05-18T10:15:30.082" v="6"/>
          <ac:picMkLst>
            <pc:docMk/>
            <pc:sldMk cId="1946149399" sldId="555"/>
            <ac:picMk id="2" creationId="{00000000-0000-0000-0000-000000000000}"/>
          </ac:picMkLst>
        </pc:picChg>
      </pc:sldChg>
      <pc:sldChg chg="modSp">
        <pc:chgData name="Nouran Tarek" userId="S::nourantarek@midocean.edu.km::91dc1509-1dc2-49d4-90d9-903b31cf82b4" providerId="AD" clId="Web-{EB74C9EE-D195-91B8-453B-81C61B5074B7}" dt="2024-05-18T10:15:43.520" v="7"/>
        <pc:sldMkLst>
          <pc:docMk/>
          <pc:sldMk cId="2001912699" sldId="556"/>
        </pc:sldMkLst>
        <pc:picChg chg="mod">
          <ac:chgData name="Nouran Tarek" userId="S::nourantarek@midocean.edu.km::91dc1509-1dc2-49d4-90d9-903b31cf82b4" providerId="AD" clId="Web-{EB74C9EE-D195-91B8-453B-81C61B5074B7}" dt="2024-05-18T10:15:43.520" v="7"/>
          <ac:picMkLst>
            <pc:docMk/>
            <pc:sldMk cId="2001912699" sldId="556"/>
            <ac:picMk id="2" creationId="{00000000-0000-0000-0000-000000000000}"/>
          </ac:picMkLst>
        </pc:picChg>
      </pc:sldChg>
      <pc:sldChg chg="modSp">
        <pc:chgData name="Nouran Tarek" userId="S::nourantarek@midocean.edu.km::91dc1509-1dc2-49d4-90d9-903b31cf82b4" providerId="AD" clId="Web-{EB74C9EE-D195-91B8-453B-81C61B5074B7}" dt="2024-05-18T10:15:59.474" v="8"/>
        <pc:sldMkLst>
          <pc:docMk/>
          <pc:sldMk cId="146419907" sldId="557"/>
        </pc:sldMkLst>
        <pc:picChg chg="mod">
          <ac:chgData name="Nouran Tarek" userId="S::nourantarek@midocean.edu.km::91dc1509-1dc2-49d4-90d9-903b31cf82b4" providerId="AD" clId="Web-{EB74C9EE-D195-91B8-453B-81C61B5074B7}" dt="2024-05-18T10:15:59.474" v="8"/>
          <ac:picMkLst>
            <pc:docMk/>
            <pc:sldMk cId="146419907" sldId="557"/>
            <ac:picMk id="2" creationId="{00000000-0000-0000-0000-000000000000}"/>
          </ac:picMkLst>
        </pc:picChg>
      </pc:sldChg>
      <pc:sldChg chg="modSp">
        <pc:chgData name="Nouran Tarek" userId="S::nourantarek@midocean.edu.km::91dc1509-1dc2-49d4-90d9-903b31cf82b4" providerId="AD" clId="Web-{EB74C9EE-D195-91B8-453B-81C61B5074B7}" dt="2024-05-18T10:16:16.740" v="9"/>
        <pc:sldMkLst>
          <pc:docMk/>
          <pc:sldMk cId="212034550" sldId="558"/>
        </pc:sldMkLst>
        <pc:picChg chg="mod">
          <ac:chgData name="Nouran Tarek" userId="S::nourantarek@midocean.edu.km::91dc1509-1dc2-49d4-90d9-903b31cf82b4" providerId="AD" clId="Web-{EB74C9EE-D195-91B8-453B-81C61B5074B7}" dt="2024-05-18T10:16:16.740" v="9"/>
          <ac:picMkLst>
            <pc:docMk/>
            <pc:sldMk cId="212034550" sldId="558"/>
            <ac:picMk id="2" creationId="{00000000-0000-0000-0000-000000000000}"/>
          </ac:picMkLst>
        </pc:picChg>
      </pc:sldChg>
      <pc:sldChg chg="modSp">
        <pc:chgData name="Nouran Tarek" userId="S::nourantarek@midocean.edu.km::91dc1509-1dc2-49d4-90d9-903b31cf82b4" providerId="AD" clId="Web-{EB74C9EE-D195-91B8-453B-81C61B5074B7}" dt="2024-05-18T10:16:57.382" v="13"/>
        <pc:sldMkLst>
          <pc:docMk/>
          <pc:sldMk cId="2871968684" sldId="559"/>
        </pc:sldMkLst>
        <pc:picChg chg="mod">
          <ac:chgData name="Nouran Tarek" userId="S::nourantarek@midocean.edu.km::91dc1509-1dc2-49d4-90d9-903b31cf82b4" providerId="AD" clId="Web-{EB74C9EE-D195-91B8-453B-81C61B5074B7}" dt="2024-05-18T10:16:57.382" v="13"/>
          <ac:picMkLst>
            <pc:docMk/>
            <pc:sldMk cId="2871968684" sldId="559"/>
            <ac:picMk id="2" creationId="{00000000-0000-0000-0000-000000000000}"/>
          </ac:picMkLst>
        </pc:picChg>
      </pc:sldChg>
      <pc:sldChg chg="modSp">
        <pc:chgData name="Nouran Tarek" userId="S::nourantarek@midocean.edu.km::91dc1509-1dc2-49d4-90d9-903b31cf82b4" providerId="AD" clId="Web-{EB74C9EE-D195-91B8-453B-81C61B5074B7}" dt="2024-05-18T10:16:30.834" v="10"/>
        <pc:sldMkLst>
          <pc:docMk/>
          <pc:sldMk cId="3310513307" sldId="560"/>
        </pc:sldMkLst>
        <pc:picChg chg="mod">
          <ac:chgData name="Nouran Tarek" userId="S::nourantarek@midocean.edu.km::91dc1509-1dc2-49d4-90d9-903b31cf82b4" providerId="AD" clId="Web-{EB74C9EE-D195-91B8-453B-81C61B5074B7}" dt="2024-05-18T10:16:30.834" v="10"/>
          <ac:picMkLst>
            <pc:docMk/>
            <pc:sldMk cId="3310513307" sldId="560"/>
            <ac:picMk id="2" creationId="{00000000-0000-0000-0000-000000000000}"/>
          </ac:picMkLst>
        </pc:picChg>
      </pc:sldChg>
      <pc:sldChg chg="modSp">
        <pc:chgData name="Nouran Tarek" userId="S::nourantarek@midocean.edu.km::91dc1509-1dc2-49d4-90d9-903b31cf82b4" providerId="AD" clId="Web-{EB74C9EE-D195-91B8-453B-81C61B5074B7}" dt="2024-05-18T10:16:48.710" v="12"/>
        <pc:sldMkLst>
          <pc:docMk/>
          <pc:sldMk cId="2894029513" sldId="561"/>
        </pc:sldMkLst>
        <pc:picChg chg="mod">
          <ac:chgData name="Nouran Tarek" userId="S::nourantarek@midocean.edu.km::91dc1509-1dc2-49d4-90d9-903b31cf82b4" providerId="AD" clId="Web-{EB74C9EE-D195-91B8-453B-81C61B5074B7}" dt="2024-05-18T10:16:48.710" v="12"/>
          <ac:picMkLst>
            <pc:docMk/>
            <pc:sldMk cId="2894029513" sldId="561"/>
            <ac:picMk id="2" creationId="{00000000-0000-0000-0000-000000000000}"/>
          </ac:picMkLst>
        </pc:picChg>
      </pc:sldChg>
      <pc:sldChg chg="modSp">
        <pc:chgData name="Nouran Tarek" userId="S::nourantarek@midocean.edu.km::91dc1509-1dc2-49d4-90d9-903b31cf82b4" providerId="AD" clId="Web-{EB74C9EE-D195-91B8-453B-81C61B5074B7}" dt="2024-05-18T10:16:39.756" v="11"/>
        <pc:sldMkLst>
          <pc:docMk/>
          <pc:sldMk cId="2688944385" sldId="562"/>
        </pc:sldMkLst>
        <pc:picChg chg="mod">
          <ac:chgData name="Nouran Tarek" userId="S::nourantarek@midocean.edu.km::91dc1509-1dc2-49d4-90d9-903b31cf82b4" providerId="AD" clId="Web-{EB74C9EE-D195-91B8-453B-81C61B5074B7}" dt="2024-05-18T10:16:39.756" v="11"/>
          <ac:picMkLst>
            <pc:docMk/>
            <pc:sldMk cId="2688944385" sldId="562"/>
            <ac:picMk id="2" creationId="{00000000-0000-0000-0000-000000000000}"/>
          </ac:picMkLst>
        </pc:picChg>
      </pc:sldChg>
      <pc:sldChg chg="modSp">
        <pc:chgData name="Nouran Tarek" userId="S::nourantarek@midocean.edu.km::91dc1509-1dc2-49d4-90d9-903b31cf82b4" providerId="AD" clId="Web-{EB74C9EE-D195-91B8-453B-81C61B5074B7}" dt="2024-05-18T10:17:06.288" v="14"/>
        <pc:sldMkLst>
          <pc:docMk/>
          <pc:sldMk cId="3812565126" sldId="566"/>
        </pc:sldMkLst>
        <pc:picChg chg="mod">
          <ac:chgData name="Nouran Tarek" userId="S::nourantarek@midocean.edu.km::91dc1509-1dc2-49d4-90d9-903b31cf82b4" providerId="AD" clId="Web-{EB74C9EE-D195-91B8-453B-81C61B5074B7}" dt="2024-05-18T10:17:06.288" v="14"/>
          <ac:picMkLst>
            <pc:docMk/>
            <pc:sldMk cId="3812565126" sldId="566"/>
            <ac:picMk id="6" creationId="{3B7F1BF2-E887-4CD5-6C69-C01F9494BE8E}"/>
          </ac:picMkLst>
        </pc:picChg>
      </pc:sldChg>
      <pc:sldChg chg="modSp">
        <pc:chgData name="Nouran Tarek" userId="S::nourantarek@midocean.edu.km::91dc1509-1dc2-49d4-90d9-903b31cf82b4" providerId="AD" clId="Web-{EB74C9EE-D195-91B8-453B-81C61B5074B7}" dt="2024-05-18T10:18:37.635" v="22"/>
        <pc:sldMkLst>
          <pc:docMk/>
          <pc:sldMk cId="4097470540" sldId="567"/>
        </pc:sldMkLst>
        <pc:picChg chg="mod">
          <ac:chgData name="Nouran Tarek" userId="S::nourantarek@midocean.edu.km::91dc1509-1dc2-49d4-90d9-903b31cf82b4" providerId="AD" clId="Web-{EB74C9EE-D195-91B8-453B-81C61B5074B7}" dt="2024-05-18T10:18:37.635" v="22"/>
          <ac:picMkLst>
            <pc:docMk/>
            <pc:sldMk cId="4097470540" sldId="567"/>
            <ac:picMk id="2" creationId="{00000000-0000-0000-0000-000000000000}"/>
          </ac:picMkLst>
        </pc:picChg>
      </pc:sldChg>
      <pc:sldChg chg="modSp">
        <pc:chgData name="Nouran Tarek" userId="S::nourantarek@midocean.edu.km::91dc1509-1dc2-49d4-90d9-903b31cf82b4" providerId="AD" clId="Web-{EB74C9EE-D195-91B8-453B-81C61B5074B7}" dt="2024-05-18T10:14:52.863" v="2"/>
        <pc:sldMkLst>
          <pc:docMk/>
          <pc:sldMk cId="2394176584" sldId="569"/>
        </pc:sldMkLst>
        <pc:picChg chg="mod">
          <ac:chgData name="Nouran Tarek" userId="S::nourantarek@midocean.edu.km::91dc1509-1dc2-49d4-90d9-903b31cf82b4" providerId="AD" clId="Web-{EB74C9EE-D195-91B8-453B-81C61B5074B7}" dt="2024-05-18T10:14:52.863" v="2"/>
          <ac:picMkLst>
            <pc:docMk/>
            <pc:sldMk cId="2394176584" sldId="569"/>
            <ac:picMk id="7" creationId="{EE5C0217-4310-0F46-C1B9-C6212F691A66}"/>
          </ac:picMkLst>
        </pc:picChg>
      </pc:sldChg>
      <pc:sldChg chg="modSp">
        <pc:chgData name="Nouran Tarek" userId="S::nourantarek@midocean.edu.km::91dc1509-1dc2-49d4-90d9-903b31cf82b4" providerId="AD" clId="Web-{EB74C9EE-D195-91B8-453B-81C61B5074B7}" dt="2024-05-18T10:18:26.759" v="21"/>
        <pc:sldMkLst>
          <pc:docMk/>
          <pc:sldMk cId="1087285952" sldId="582"/>
        </pc:sldMkLst>
        <pc:picChg chg="mod">
          <ac:chgData name="Nouran Tarek" userId="S::nourantarek@midocean.edu.km::91dc1509-1dc2-49d4-90d9-903b31cf82b4" providerId="AD" clId="Web-{EB74C9EE-D195-91B8-453B-81C61B5074B7}" dt="2024-05-18T10:18:26.759" v="21"/>
          <ac:picMkLst>
            <pc:docMk/>
            <pc:sldMk cId="1087285952" sldId="582"/>
            <ac:picMk id="6" creationId="{3B7F1BF2-E887-4CD5-6C69-C01F9494BE8E}"/>
          </ac:picMkLst>
        </pc:picChg>
      </pc:sldChg>
      <pc:sldChg chg="modSp">
        <pc:chgData name="Nouran Tarek" userId="S::nourantarek@midocean.edu.km::91dc1509-1dc2-49d4-90d9-903b31cf82b4" providerId="AD" clId="Web-{EB74C9EE-D195-91B8-453B-81C61B5074B7}" dt="2024-05-18T10:17:17.429" v="15"/>
        <pc:sldMkLst>
          <pc:docMk/>
          <pc:sldMk cId="229899855" sldId="583"/>
        </pc:sldMkLst>
        <pc:picChg chg="mod">
          <ac:chgData name="Nouran Tarek" userId="S::nourantarek@midocean.edu.km::91dc1509-1dc2-49d4-90d9-903b31cf82b4" providerId="AD" clId="Web-{EB74C9EE-D195-91B8-453B-81C61B5074B7}" dt="2024-05-18T10:17:17.429" v="15"/>
          <ac:picMkLst>
            <pc:docMk/>
            <pc:sldMk cId="229899855" sldId="583"/>
            <ac:picMk id="2" creationId="{00000000-0000-0000-0000-000000000000}"/>
          </ac:picMkLst>
        </pc:picChg>
      </pc:sldChg>
      <pc:sldChg chg="modSp">
        <pc:chgData name="Nouran Tarek" userId="S::nourantarek@midocean.edu.km::91dc1509-1dc2-49d4-90d9-903b31cf82b4" providerId="AD" clId="Web-{EB74C9EE-D195-91B8-453B-81C61B5074B7}" dt="2024-05-18T10:17:26.523" v="16"/>
        <pc:sldMkLst>
          <pc:docMk/>
          <pc:sldMk cId="4028168653" sldId="584"/>
        </pc:sldMkLst>
        <pc:picChg chg="mod">
          <ac:chgData name="Nouran Tarek" userId="S::nourantarek@midocean.edu.km::91dc1509-1dc2-49d4-90d9-903b31cf82b4" providerId="AD" clId="Web-{EB74C9EE-D195-91B8-453B-81C61B5074B7}" dt="2024-05-18T10:17:26.523" v="16"/>
          <ac:picMkLst>
            <pc:docMk/>
            <pc:sldMk cId="4028168653" sldId="584"/>
            <ac:picMk id="2" creationId="{00000000-0000-0000-0000-000000000000}"/>
          </ac:picMkLst>
        </pc:picChg>
      </pc:sldChg>
      <pc:sldChg chg="modSp">
        <pc:chgData name="Nouran Tarek" userId="S::nourantarek@midocean.edu.km::91dc1509-1dc2-49d4-90d9-903b31cf82b4" providerId="AD" clId="Web-{EB74C9EE-D195-91B8-453B-81C61B5074B7}" dt="2024-05-18T10:17:36.977" v="17"/>
        <pc:sldMkLst>
          <pc:docMk/>
          <pc:sldMk cId="1928651985" sldId="585"/>
        </pc:sldMkLst>
        <pc:picChg chg="mod">
          <ac:chgData name="Nouran Tarek" userId="S::nourantarek@midocean.edu.km::91dc1509-1dc2-49d4-90d9-903b31cf82b4" providerId="AD" clId="Web-{EB74C9EE-D195-91B8-453B-81C61B5074B7}" dt="2024-05-18T10:17:36.977" v="17"/>
          <ac:picMkLst>
            <pc:docMk/>
            <pc:sldMk cId="1928651985" sldId="585"/>
            <ac:picMk id="2" creationId="{00000000-0000-0000-0000-000000000000}"/>
          </ac:picMkLst>
        </pc:picChg>
      </pc:sldChg>
      <pc:sldChg chg="modSp">
        <pc:chgData name="Nouran Tarek" userId="S::nourantarek@midocean.edu.km::91dc1509-1dc2-49d4-90d9-903b31cf82b4" providerId="AD" clId="Web-{EB74C9EE-D195-91B8-453B-81C61B5074B7}" dt="2024-05-18T10:17:48.289" v="18"/>
        <pc:sldMkLst>
          <pc:docMk/>
          <pc:sldMk cId="2906216456" sldId="586"/>
        </pc:sldMkLst>
        <pc:picChg chg="mod">
          <ac:chgData name="Nouran Tarek" userId="S::nourantarek@midocean.edu.km::91dc1509-1dc2-49d4-90d9-903b31cf82b4" providerId="AD" clId="Web-{EB74C9EE-D195-91B8-453B-81C61B5074B7}" dt="2024-05-18T10:17:48.289" v="18"/>
          <ac:picMkLst>
            <pc:docMk/>
            <pc:sldMk cId="2906216456" sldId="586"/>
            <ac:picMk id="2" creationId="{00000000-0000-0000-0000-000000000000}"/>
          </ac:picMkLst>
        </pc:picChg>
      </pc:sldChg>
      <pc:sldChg chg="modSp">
        <pc:chgData name="Nouran Tarek" userId="S::nourantarek@midocean.edu.km::91dc1509-1dc2-49d4-90d9-903b31cf82b4" providerId="AD" clId="Web-{EB74C9EE-D195-91B8-453B-81C61B5074B7}" dt="2024-05-18T10:17:58.524" v="19"/>
        <pc:sldMkLst>
          <pc:docMk/>
          <pc:sldMk cId="2796150127" sldId="587"/>
        </pc:sldMkLst>
        <pc:picChg chg="mod">
          <ac:chgData name="Nouran Tarek" userId="S::nourantarek@midocean.edu.km::91dc1509-1dc2-49d4-90d9-903b31cf82b4" providerId="AD" clId="Web-{EB74C9EE-D195-91B8-453B-81C61B5074B7}" dt="2024-05-18T10:17:58.524" v="19"/>
          <ac:picMkLst>
            <pc:docMk/>
            <pc:sldMk cId="2796150127" sldId="587"/>
            <ac:picMk id="2" creationId="{00000000-0000-0000-0000-000000000000}"/>
          </ac:picMkLst>
        </pc:picChg>
      </pc:sldChg>
      <pc:sldChg chg="modSp">
        <pc:chgData name="Nouran Tarek" userId="S::nourantarek@midocean.edu.km::91dc1509-1dc2-49d4-90d9-903b31cf82b4" providerId="AD" clId="Web-{EB74C9EE-D195-91B8-453B-81C61B5074B7}" dt="2024-05-18T10:18:08.868" v="20"/>
        <pc:sldMkLst>
          <pc:docMk/>
          <pc:sldMk cId="985805718" sldId="588"/>
        </pc:sldMkLst>
        <pc:picChg chg="mod">
          <ac:chgData name="Nouran Tarek" userId="S::nourantarek@midocean.edu.km::91dc1509-1dc2-49d4-90d9-903b31cf82b4" providerId="AD" clId="Web-{EB74C9EE-D195-91B8-453B-81C61B5074B7}" dt="2024-05-18T10:18:08.868" v="20"/>
          <ac:picMkLst>
            <pc:docMk/>
            <pc:sldMk cId="985805718" sldId="588"/>
            <ac:picMk id="2" creationId="{00000000-0000-0000-0000-000000000000}"/>
          </ac:picMkLst>
        </pc:picChg>
      </pc:sldChg>
      <pc:sldChg chg="modSp">
        <pc:chgData name="Nouran Tarek" userId="S::nourantarek@midocean.edu.km::91dc1509-1dc2-49d4-90d9-903b31cf82b4" providerId="AD" clId="Web-{EB74C9EE-D195-91B8-453B-81C61B5074B7}" dt="2024-05-18T10:18:46.338" v="23"/>
        <pc:sldMkLst>
          <pc:docMk/>
          <pc:sldMk cId="146244219" sldId="592"/>
        </pc:sldMkLst>
        <pc:picChg chg="mod">
          <ac:chgData name="Nouran Tarek" userId="S::nourantarek@midocean.edu.km::91dc1509-1dc2-49d4-90d9-903b31cf82b4" providerId="AD" clId="Web-{EB74C9EE-D195-91B8-453B-81C61B5074B7}" dt="2024-05-18T10:18:46.338" v="23"/>
          <ac:picMkLst>
            <pc:docMk/>
            <pc:sldMk cId="146244219" sldId="592"/>
            <ac:picMk id="2" creationId="{00000000-0000-0000-0000-000000000000}"/>
          </ac:picMkLst>
        </pc:picChg>
      </pc:sldChg>
      <pc:sldChg chg="modSp">
        <pc:chgData name="Nouran Tarek" userId="S::nourantarek@midocean.edu.km::91dc1509-1dc2-49d4-90d9-903b31cf82b4" providerId="AD" clId="Web-{EB74C9EE-D195-91B8-453B-81C61B5074B7}" dt="2024-05-18T10:18:56.994" v="24"/>
        <pc:sldMkLst>
          <pc:docMk/>
          <pc:sldMk cId="3071898434" sldId="593"/>
        </pc:sldMkLst>
        <pc:picChg chg="mod">
          <ac:chgData name="Nouran Tarek" userId="S::nourantarek@midocean.edu.km::91dc1509-1dc2-49d4-90d9-903b31cf82b4" providerId="AD" clId="Web-{EB74C9EE-D195-91B8-453B-81C61B5074B7}" dt="2024-05-18T10:18:56.994" v="24"/>
          <ac:picMkLst>
            <pc:docMk/>
            <pc:sldMk cId="3071898434" sldId="593"/>
            <ac:picMk id="2" creationId="{00000000-0000-0000-0000-000000000000}"/>
          </ac:picMkLst>
        </pc:picChg>
      </pc:sldChg>
      <pc:sldChg chg="modSp">
        <pc:chgData name="Nouran Tarek" userId="S::nourantarek@midocean.edu.km::91dc1509-1dc2-49d4-90d9-903b31cf82b4" providerId="AD" clId="Web-{EB74C9EE-D195-91B8-453B-81C61B5074B7}" dt="2024-05-18T10:19:08.807" v="25"/>
        <pc:sldMkLst>
          <pc:docMk/>
          <pc:sldMk cId="3794733134" sldId="594"/>
        </pc:sldMkLst>
        <pc:picChg chg="mod">
          <ac:chgData name="Nouran Tarek" userId="S::nourantarek@midocean.edu.km::91dc1509-1dc2-49d4-90d9-903b31cf82b4" providerId="AD" clId="Web-{EB74C9EE-D195-91B8-453B-81C61B5074B7}" dt="2024-05-18T10:19:08.807" v="25"/>
          <ac:picMkLst>
            <pc:docMk/>
            <pc:sldMk cId="3794733134" sldId="594"/>
            <ac:picMk id="2" creationId="{00000000-0000-0000-0000-000000000000}"/>
          </ac:picMkLst>
        </pc:picChg>
      </pc:sldChg>
      <pc:sldChg chg="modSp">
        <pc:chgData name="Nouran Tarek" userId="S::nourantarek@midocean.edu.km::91dc1509-1dc2-49d4-90d9-903b31cf82b4" providerId="AD" clId="Web-{EB74C9EE-D195-91B8-453B-81C61B5074B7}" dt="2024-05-18T10:19:29.995" v="27"/>
        <pc:sldMkLst>
          <pc:docMk/>
          <pc:sldMk cId="1137064680" sldId="595"/>
        </pc:sldMkLst>
        <pc:picChg chg="mod">
          <ac:chgData name="Nouran Tarek" userId="S::nourantarek@midocean.edu.km::91dc1509-1dc2-49d4-90d9-903b31cf82b4" providerId="AD" clId="Web-{EB74C9EE-D195-91B8-453B-81C61B5074B7}" dt="2024-05-18T10:19:29.995" v="27"/>
          <ac:picMkLst>
            <pc:docMk/>
            <pc:sldMk cId="1137064680" sldId="595"/>
            <ac:picMk id="2" creationId="{00000000-0000-0000-0000-000000000000}"/>
          </ac:picMkLst>
        </pc:picChg>
      </pc:sldChg>
      <pc:sldChg chg="modSp">
        <pc:chgData name="Nouran Tarek" userId="S::nourantarek@midocean.edu.km::91dc1509-1dc2-49d4-90d9-903b31cf82b4" providerId="AD" clId="Web-{EB74C9EE-D195-91B8-453B-81C61B5074B7}" dt="2024-05-18T10:19:40.089" v="28"/>
        <pc:sldMkLst>
          <pc:docMk/>
          <pc:sldMk cId="2097542240" sldId="596"/>
        </pc:sldMkLst>
        <pc:picChg chg="mod">
          <ac:chgData name="Nouran Tarek" userId="S::nourantarek@midocean.edu.km::91dc1509-1dc2-49d4-90d9-903b31cf82b4" providerId="AD" clId="Web-{EB74C9EE-D195-91B8-453B-81C61B5074B7}" dt="2024-05-18T10:19:40.089" v="28"/>
          <ac:picMkLst>
            <pc:docMk/>
            <pc:sldMk cId="2097542240" sldId="596"/>
            <ac:picMk id="2" creationId="{00000000-0000-0000-0000-000000000000}"/>
          </ac:picMkLst>
        </pc:picChg>
      </pc:sldChg>
      <pc:sldChg chg="modSp">
        <pc:chgData name="Nouran Tarek" userId="S::nourantarek@midocean.edu.km::91dc1509-1dc2-49d4-90d9-903b31cf82b4" providerId="AD" clId="Web-{EB74C9EE-D195-91B8-453B-81C61B5074B7}" dt="2024-05-18T10:19:58.746" v="30"/>
        <pc:sldMkLst>
          <pc:docMk/>
          <pc:sldMk cId="97107647" sldId="597"/>
        </pc:sldMkLst>
        <pc:picChg chg="mod">
          <ac:chgData name="Nouran Tarek" userId="S::nourantarek@midocean.edu.km::91dc1509-1dc2-49d4-90d9-903b31cf82b4" providerId="AD" clId="Web-{EB74C9EE-D195-91B8-453B-81C61B5074B7}" dt="2024-05-18T10:19:58.746" v="30"/>
          <ac:picMkLst>
            <pc:docMk/>
            <pc:sldMk cId="97107647" sldId="597"/>
            <ac:picMk id="2" creationId="{00000000-0000-0000-0000-000000000000}"/>
          </ac:picMkLst>
        </pc:picChg>
      </pc:sldChg>
      <pc:sldChg chg="modSp">
        <pc:chgData name="Nouran Tarek" userId="S::nourantarek@midocean.edu.km::91dc1509-1dc2-49d4-90d9-903b31cf82b4" providerId="AD" clId="Web-{EB74C9EE-D195-91B8-453B-81C61B5074B7}" dt="2024-05-18T10:20:07.184" v="31"/>
        <pc:sldMkLst>
          <pc:docMk/>
          <pc:sldMk cId="2202069501" sldId="598"/>
        </pc:sldMkLst>
        <pc:picChg chg="mod">
          <ac:chgData name="Nouran Tarek" userId="S::nourantarek@midocean.edu.km::91dc1509-1dc2-49d4-90d9-903b31cf82b4" providerId="AD" clId="Web-{EB74C9EE-D195-91B8-453B-81C61B5074B7}" dt="2024-05-18T10:20:07.184" v="31"/>
          <ac:picMkLst>
            <pc:docMk/>
            <pc:sldMk cId="2202069501" sldId="598"/>
            <ac:picMk id="2" creationId="{00000000-0000-0000-0000-000000000000}"/>
          </ac:picMkLst>
        </pc:picChg>
      </pc:sldChg>
      <pc:sldChg chg="modSp">
        <pc:chgData name="Nouran Tarek" userId="S::nourantarek@midocean.edu.km::91dc1509-1dc2-49d4-90d9-903b31cf82b4" providerId="AD" clId="Web-{EB74C9EE-D195-91B8-453B-81C61B5074B7}" dt="2024-05-18T10:20:24.919" v="33"/>
        <pc:sldMkLst>
          <pc:docMk/>
          <pc:sldMk cId="4203132950" sldId="600"/>
        </pc:sldMkLst>
        <pc:picChg chg="mod">
          <ac:chgData name="Nouran Tarek" userId="S::nourantarek@midocean.edu.km::91dc1509-1dc2-49d4-90d9-903b31cf82b4" providerId="AD" clId="Web-{EB74C9EE-D195-91B8-453B-81C61B5074B7}" dt="2024-05-18T10:20:24.919" v="33"/>
          <ac:picMkLst>
            <pc:docMk/>
            <pc:sldMk cId="4203132950" sldId="600"/>
            <ac:picMk id="2" creationId="{00000000-0000-0000-0000-000000000000}"/>
          </ac:picMkLst>
        </pc:picChg>
      </pc:sldChg>
      <pc:sldChg chg="modSp">
        <pc:chgData name="Nouran Tarek" userId="S::nourantarek@midocean.edu.km::91dc1509-1dc2-49d4-90d9-903b31cf82b4" providerId="AD" clId="Web-{EB74C9EE-D195-91B8-453B-81C61B5074B7}" dt="2024-05-18T10:20:35.200" v="34"/>
        <pc:sldMkLst>
          <pc:docMk/>
          <pc:sldMk cId="2693836000" sldId="601"/>
        </pc:sldMkLst>
        <pc:picChg chg="mod">
          <ac:chgData name="Nouran Tarek" userId="S::nourantarek@midocean.edu.km::91dc1509-1dc2-49d4-90d9-903b31cf82b4" providerId="AD" clId="Web-{EB74C9EE-D195-91B8-453B-81C61B5074B7}" dt="2024-05-18T10:20:35.200" v="34"/>
          <ac:picMkLst>
            <pc:docMk/>
            <pc:sldMk cId="2693836000" sldId="601"/>
            <ac:picMk id="2" creationId="{00000000-0000-0000-0000-000000000000}"/>
          </ac:picMkLst>
        </pc:picChg>
      </pc:sldChg>
      <pc:sldChg chg="modSp">
        <pc:chgData name="Nouran Tarek" userId="S::nourantarek@midocean.edu.km::91dc1509-1dc2-49d4-90d9-903b31cf82b4" providerId="AD" clId="Web-{EB74C9EE-D195-91B8-453B-81C61B5074B7}" dt="2024-05-18T10:20:43.873" v="35"/>
        <pc:sldMkLst>
          <pc:docMk/>
          <pc:sldMk cId="3182140340" sldId="602"/>
        </pc:sldMkLst>
        <pc:picChg chg="mod">
          <ac:chgData name="Nouran Tarek" userId="S::nourantarek@midocean.edu.km::91dc1509-1dc2-49d4-90d9-903b31cf82b4" providerId="AD" clId="Web-{EB74C9EE-D195-91B8-453B-81C61B5074B7}" dt="2024-05-18T10:20:43.873" v="35"/>
          <ac:picMkLst>
            <pc:docMk/>
            <pc:sldMk cId="3182140340" sldId="602"/>
            <ac:picMk id="2" creationId="{00000000-0000-0000-0000-000000000000}"/>
          </ac:picMkLst>
        </pc:picChg>
      </pc:sldChg>
      <pc:sldChg chg="modSp">
        <pc:chgData name="Nouran Tarek" userId="S::nourantarek@midocean.edu.km::91dc1509-1dc2-49d4-90d9-903b31cf82b4" providerId="AD" clId="Web-{EB74C9EE-D195-91B8-453B-81C61B5074B7}" dt="2024-05-18T10:19:18.651" v="26"/>
        <pc:sldMkLst>
          <pc:docMk/>
          <pc:sldMk cId="650281371" sldId="612"/>
        </pc:sldMkLst>
        <pc:picChg chg="mod">
          <ac:chgData name="Nouran Tarek" userId="S::nourantarek@midocean.edu.km::91dc1509-1dc2-49d4-90d9-903b31cf82b4" providerId="AD" clId="Web-{EB74C9EE-D195-91B8-453B-81C61B5074B7}" dt="2024-05-18T10:19:18.651" v="26"/>
          <ac:picMkLst>
            <pc:docMk/>
            <pc:sldMk cId="650281371" sldId="612"/>
            <ac:picMk id="6" creationId="{3B7F1BF2-E887-4CD5-6C69-C01F9494BE8E}"/>
          </ac:picMkLst>
        </pc:picChg>
      </pc:sldChg>
      <pc:sldChg chg="modSp">
        <pc:chgData name="Nouran Tarek" userId="S::nourantarek@midocean.edu.km::91dc1509-1dc2-49d4-90d9-903b31cf82b4" providerId="AD" clId="Web-{EB74C9EE-D195-91B8-453B-81C61B5074B7}" dt="2024-05-18T10:19:49.652" v="29"/>
        <pc:sldMkLst>
          <pc:docMk/>
          <pc:sldMk cId="911059164" sldId="613"/>
        </pc:sldMkLst>
        <pc:picChg chg="mod">
          <ac:chgData name="Nouran Tarek" userId="S::nourantarek@midocean.edu.km::91dc1509-1dc2-49d4-90d9-903b31cf82b4" providerId="AD" clId="Web-{EB74C9EE-D195-91B8-453B-81C61B5074B7}" dt="2024-05-18T10:19:49.652" v="29"/>
          <ac:picMkLst>
            <pc:docMk/>
            <pc:sldMk cId="911059164" sldId="613"/>
            <ac:picMk id="6" creationId="{3B7F1BF2-E887-4CD5-6C69-C01F9494BE8E}"/>
          </ac:picMkLst>
        </pc:picChg>
      </pc:sldChg>
      <pc:sldChg chg="modSp">
        <pc:chgData name="Nouran Tarek" userId="S::nourantarek@midocean.edu.km::91dc1509-1dc2-49d4-90d9-903b31cf82b4" providerId="AD" clId="Web-{EB74C9EE-D195-91B8-453B-81C61B5074B7}" dt="2024-05-18T10:20:15.184" v="32"/>
        <pc:sldMkLst>
          <pc:docMk/>
          <pc:sldMk cId="1359245369" sldId="614"/>
        </pc:sldMkLst>
        <pc:picChg chg="mod">
          <ac:chgData name="Nouran Tarek" userId="S::nourantarek@midocean.edu.km::91dc1509-1dc2-49d4-90d9-903b31cf82b4" providerId="AD" clId="Web-{EB74C9EE-D195-91B8-453B-81C61B5074B7}" dt="2024-05-18T10:20:15.184" v="32"/>
          <ac:picMkLst>
            <pc:docMk/>
            <pc:sldMk cId="1359245369" sldId="614"/>
            <ac:picMk id="6" creationId="{3B7F1BF2-E887-4CD5-6C69-C01F9494BE8E}"/>
          </ac:picMkLst>
        </pc:picChg>
      </pc:sldChg>
      <pc:sldChg chg="modSp">
        <pc:chgData name="Nouran Tarek" userId="S::nourantarek@midocean.edu.km::91dc1509-1dc2-49d4-90d9-903b31cf82b4" providerId="AD" clId="Web-{EB74C9EE-D195-91B8-453B-81C61B5074B7}" dt="2024-05-18T10:20:54.498" v="36"/>
        <pc:sldMkLst>
          <pc:docMk/>
          <pc:sldMk cId="2766473480" sldId="615"/>
        </pc:sldMkLst>
        <pc:picChg chg="mod">
          <ac:chgData name="Nouran Tarek" userId="S::nourantarek@midocean.edu.km::91dc1509-1dc2-49d4-90d9-903b31cf82b4" providerId="AD" clId="Web-{EB74C9EE-D195-91B8-453B-81C61B5074B7}" dt="2024-05-18T10:20:54.498" v="36"/>
          <ac:picMkLst>
            <pc:docMk/>
            <pc:sldMk cId="2766473480" sldId="615"/>
            <ac:picMk id="2" creationId="{00000000-0000-0000-0000-00000000000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b="1" dirty="0"/>
            <a:t>Task Needs</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b="1" dirty="0"/>
            <a:t>Team Maintenance Needs</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b="1" dirty="0"/>
            <a:t>Individual Needs</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b="1" dirty="0"/>
            <a:t>Task Needs</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b="1" dirty="0"/>
            <a:t>Team Maintenance Needs</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b="1" dirty="0"/>
            <a:t>Individual Needs</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969729" y="64672"/>
          <a:ext cx="3104304" cy="3104304"/>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Task Needs</a:t>
          </a:r>
        </a:p>
      </dsp:txBody>
      <dsp:txXfrm>
        <a:off x="2383636" y="607926"/>
        <a:ext cx="2276489" cy="1396936"/>
      </dsp:txXfrm>
    </dsp:sp>
    <dsp:sp modelId="{55AFD1EE-72B3-4126-B034-4C4D5FE4A92E}">
      <dsp:nvSpPr>
        <dsp:cNvPr id="0" name=""/>
        <dsp:cNvSpPr/>
      </dsp:nvSpPr>
      <dsp:spPr>
        <a:xfrm>
          <a:off x="3089865" y="2004863"/>
          <a:ext cx="3104304" cy="31043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Team Maintenance Needs</a:t>
          </a:r>
        </a:p>
      </dsp:txBody>
      <dsp:txXfrm>
        <a:off x="4039265" y="2806808"/>
        <a:ext cx="1862582" cy="1707367"/>
      </dsp:txXfrm>
    </dsp:sp>
    <dsp:sp modelId="{9FD89D8B-672F-4128-A670-8B30EAEF0804}">
      <dsp:nvSpPr>
        <dsp:cNvPr id="0" name=""/>
        <dsp:cNvSpPr/>
      </dsp:nvSpPr>
      <dsp:spPr>
        <a:xfrm>
          <a:off x="849593" y="2004863"/>
          <a:ext cx="3104304" cy="3104304"/>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Individual Needs</a:t>
          </a:r>
        </a:p>
      </dsp:txBody>
      <dsp:txXfrm>
        <a:off x="1141915" y="2806808"/>
        <a:ext cx="1862582" cy="17073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969729" y="64672"/>
          <a:ext cx="3104304" cy="3104304"/>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Task Needs</a:t>
          </a:r>
        </a:p>
      </dsp:txBody>
      <dsp:txXfrm>
        <a:off x="2383636" y="607926"/>
        <a:ext cx="2276489" cy="1396936"/>
      </dsp:txXfrm>
    </dsp:sp>
    <dsp:sp modelId="{55AFD1EE-72B3-4126-B034-4C4D5FE4A92E}">
      <dsp:nvSpPr>
        <dsp:cNvPr id="0" name=""/>
        <dsp:cNvSpPr/>
      </dsp:nvSpPr>
      <dsp:spPr>
        <a:xfrm>
          <a:off x="3089865" y="2004863"/>
          <a:ext cx="3104304" cy="31043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Team Maintenance Needs</a:t>
          </a:r>
        </a:p>
      </dsp:txBody>
      <dsp:txXfrm>
        <a:off x="4039265" y="2806808"/>
        <a:ext cx="1862582" cy="1707367"/>
      </dsp:txXfrm>
    </dsp:sp>
    <dsp:sp modelId="{9FD89D8B-672F-4128-A670-8B30EAEF0804}">
      <dsp:nvSpPr>
        <dsp:cNvPr id="0" name=""/>
        <dsp:cNvSpPr/>
      </dsp:nvSpPr>
      <dsp:spPr>
        <a:xfrm>
          <a:off x="849593" y="2004863"/>
          <a:ext cx="3104304" cy="3104304"/>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Individual Needs</a:t>
          </a:r>
        </a:p>
      </dsp:txBody>
      <dsp:txXfrm>
        <a:off x="1141915" y="2806808"/>
        <a:ext cx="1862582" cy="1707367"/>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6/27/2024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8.emf"/><Relationship Id="rId7" Type="http://schemas.openxmlformats.org/officeDocument/2006/relationships/diagramLayout" Target="../diagrams/layout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6.emf"/><Relationship Id="rId9" Type="http://schemas.openxmlformats.org/officeDocument/2006/relationships/diagramColors" Target="../diagrams/colors1.xml"/></Relationships>
</file>

<file path=ppt/slides/_rels/slide7.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8.emf"/><Relationship Id="rId7" Type="http://schemas.openxmlformats.org/officeDocument/2006/relationships/diagramLayout" Target="../diagrams/layout2.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9.emf"/><Relationship Id="rId10" Type="http://schemas.microsoft.com/office/2007/relationships/diagramDrawing" Target="../diagrams/drawing2.xml"/><Relationship Id="rId4" Type="http://schemas.openxmlformats.org/officeDocument/2006/relationships/image" Target="../media/image6.emf"/><Relationship Id="rId9" Type="http://schemas.openxmlformats.org/officeDocument/2006/relationships/diagramColors" Target="../diagrams/colors2.xml"/></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6.emf"/><Relationship Id="rId5" Type="http://schemas.openxmlformats.org/officeDocument/2006/relationships/image" Target="../media/image9.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6.emf"/><Relationship Id="rId5" Type="http://schemas.openxmlformats.org/officeDocument/2006/relationships/image" Target="../media/image9.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67952"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descr="A logo for a university&#10;&#10;Description automatically generated"/>
          <p:cNvPicPr>
            <a:picLocks noChangeAspect="1"/>
          </p:cNvPicPr>
          <p:nvPr/>
        </p:nvPicPr>
        <p:blipFill>
          <a:blip r:embed="rId5"/>
          <a:stretch>
            <a:fillRect/>
          </a:stretch>
        </p:blipFill>
        <p:spPr>
          <a:xfrm>
            <a:off x="818500" y="308506"/>
            <a:ext cx="1524000"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W8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W8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478712"/>
            <a:ext cx="6357112" cy="5338641"/>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82000"/>
    </mc:Choice>
    <mc:Fallback xmlns="">
      <p:transition spd="slow" advTm="8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W8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1813" y="541269"/>
            <a:ext cx="8623659" cy="6001643"/>
          </a:xfrm>
          <a:prstGeom prst="rect">
            <a:avLst/>
          </a:prstGeom>
          <a:noFill/>
        </p:spPr>
        <p:txBody>
          <a:bodyPr wrap="square" rtlCol="0">
            <a:spAutoFit/>
          </a:bodyPr>
          <a:lstStyle/>
          <a:p>
            <a:pPr algn="just"/>
            <a:r>
              <a:rPr lang="en-US"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a:t>
            </a:r>
            <a:endParaRPr lang="en-US"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Individual Oriented Profile</a:t>
            </a:r>
            <a:endParaRPr lang="en-US"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Team Oriented Profile</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How do you build a team? </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Factors impact virtual teams’ performance</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Trust in virtual teams</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105000"/>
    </mc:Choice>
    <mc:Fallback xmlns="">
      <p:transition spd="slow" advTm="10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descr="A logo for a university&#10;&#10;Description automatically generated"/>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W8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262979"/>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r>
              <a:rPr lang="en-US" sz="2400" b="1" dirty="0">
                <a:solidFill>
                  <a:srgbClr val="0A1F61"/>
                </a:solidFill>
                <a:cs typeface="Tajawal ExtraBold" panose="00000800000000000000" pitchFamily="2" charset="-78"/>
              </a:rPr>
              <a:t>Successful virtual teams require leadership and high-level communication skills. The capacity to communicate and share data through online platforms (ICTs) has redefined organizations by giving the team members distant from each other the ability to participate and engage by working virtually.</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Action-Centered Leadership three aspects which are task, individual and team</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Team Building, Virtual Teams and the Effective Communication in virtual organizations</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120000"/>
    </mc:Choice>
    <mc:Fallback xmlns="">
      <p:transition spd="slow" advTm="12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pic>
        <p:nvPicPr>
          <p:cNvPr id="3" name="Picture 2" descr="Diagram&#10;&#10;Description automatically generated">
            <a:extLst>
              <a:ext uri="{FF2B5EF4-FFF2-40B4-BE49-F238E27FC236}">
                <a16:creationId xmlns:a16="http://schemas.microsoft.com/office/drawing/2014/main" id="{2BF92070-63F9-D1FE-0074-9B4C9E960D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5240" y="1119962"/>
            <a:ext cx="7557983" cy="4251366"/>
          </a:xfrm>
          <a:prstGeom prst="rect">
            <a:avLst/>
          </a:prstGeom>
        </p:spPr>
      </p:pic>
    </p:spTree>
    <p:extLst>
      <p:ext uri="{BB962C8B-B14F-4D97-AF65-F5344CB8AC3E}">
        <p14:creationId xmlns:p14="http://schemas.microsoft.com/office/powerpoint/2010/main" val="275568577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0016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Diagram 9">
            <a:extLst>
              <a:ext uri="{FF2B5EF4-FFF2-40B4-BE49-F238E27FC236}">
                <a16:creationId xmlns:a16="http://schemas.microsoft.com/office/drawing/2014/main" id="{D4BD00A8-111C-48AA-585D-71BBB18E3D57}"/>
              </a:ext>
            </a:extLst>
          </p:cNvPr>
          <p:cNvGraphicFramePr/>
          <p:nvPr>
            <p:extLst>
              <p:ext uri="{D42A27DB-BD31-4B8C-83A1-F6EECF244321}">
                <p14:modId xmlns:p14="http://schemas.microsoft.com/office/powerpoint/2010/main" val="1388202855"/>
              </p:ext>
            </p:extLst>
          </p:nvPr>
        </p:nvGraphicFramePr>
        <p:xfrm>
          <a:off x="5878270" y="1238540"/>
          <a:ext cx="7043763" cy="517384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5696749" cy="511364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 Centered Leadership is a simple </a:t>
            </a:r>
            <a:r>
              <a:rPr lang="en-US" sz="2000" b="1" dirty="0">
                <a:solidFill>
                  <a:srgbClr val="C00000"/>
                </a:solidFill>
                <a:latin typeface="Tajawal ExtraBold" panose="00000800000000000000" pitchFamily="2" charset="-78"/>
                <a:cs typeface="Tajawal ExtraBold" panose="00000800000000000000" pitchFamily="2" charset="-78"/>
              </a:rPr>
              <a:t>leadership and management model</a:t>
            </a:r>
            <a:r>
              <a:rPr lang="en-US" sz="2000" b="1" dirty="0">
                <a:solidFill>
                  <a:srgbClr val="0A1F61"/>
                </a:solidFill>
                <a:latin typeface="Tajawal ExtraBold" panose="00000800000000000000" pitchFamily="2" charset="-78"/>
                <a:cs typeface="Tajawal ExtraBold" panose="00000800000000000000" pitchFamily="2" charset="-78"/>
              </a:rPr>
              <a:t>, which makes it easy to </a:t>
            </a:r>
            <a:r>
              <a:rPr lang="en-US" sz="2000" b="1" dirty="0">
                <a:solidFill>
                  <a:srgbClr val="0070C0"/>
                </a:solidFill>
                <a:latin typeface="Tajawal ExtraBold" panose="00000800000000000000" pitchFamily="2" charset="-78"/>
                <a:cs typeface="Tajawal ExtraBold" panose="00000800000000000000" pitchFamily="2" charset="-78"/>
              </a:rPr>
              <a:t>remember</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070C0"/>
                </a:solidFill>
                <a:latin typeface="Tajawal ExtraBold" panose="00000800000000000000" pitchFamily="2" charset="-78"/>
                <a:cs typeface="Tajawal ExtraBold" panose="00000800000000000000" pitchFamily="2" charset="-78"/>
              </a:rPr>
              <a:t>apply</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0070C0"/>
                </a:solidFill>
                <a:latin typeface="Tajawal ExtraBold" panose="00000800000000000000" pitchFamily="2" charset="-78"/>
                <a:cs typeface="Tajawal ExtraBold" panose="00000800000000000000" pitchFamily="2" charset="-78"/>
              </a:rPr>
              <a:t>adapt</a:t>
            </a:r>
            <a:r>
              <a:rPr lang="en-US" sz="2000" b="1" dirty="0">
                <a:solidFill>
                  <a:srgbClr val="0A1F61"/>
                </a:solidFill>
                <a:latin typeface="Tajawal ExtraBold" panose="00000800000000000000" pitchFamily="2" charset="-78"/>
                <a:cs typeface="Tajawal ExtraBold" panose="00000800000000000000" pitchFamily="2" charset="-78"/>
              </a:rPr>
              <a:t> to your own situation.</a:t>
            </a: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John Adair's Action-Centered Leadership model is commonly represented by three overlapping circles, that explain how to be able to use each of the elements according to the situation. </a:t>
            </a:r>
          </a:p>
        </p:txBody>
      </p:sp>
    </p:spTree>
    <p:extLst>
      <p:ext uri="{BB962C8B-B14F-4D97-AF65-F5344CB8AC3E}">
        <p14:creationId xmlns:p14="http://schemas.microsoft.com/office/powerpoint/2010/main" val="497414300"/>
      </p:ext>
    </p:extLst>
  </p:cSld>
  <p:clrMapOvr>
    <a:masterClrMapping/>
  </p:clrMapOvr>
  <mc:AlternateContent xmlns:mc="http://schemas.openxmlformats.org/markup-compatibility/2006" xmlns:p14="http://schemas.microsoft.com/office/powerpoint/2010/main">
    <mc:Choice Requires="p14">
      <p:transition p14:dur="10" advTm="179000"/>
    </mc:Choice>
    <mc:Fallback xmlns="">
      <p:transition advTm="179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0016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Diagram 9">
            <a:extLst>
              <a:ext uri="{FF2B5EF4-FFF2-40B4-BE49-F238E27FC236}">
                <a16:creationId xmlns:a16="http://schemas.microsoft.com/office/drawing/2014/main" id="{D4BD00A8-111C-48AA-585D-71BBB18E3D57}"/>
              </a:ext>
            </a:extLst>
          </p:cNvPr>
          <p:cNvGraphicFramePr/>
          <p:nvPr/>
        </p:nvGraphicFramePr>
        <p:xfrm>
          <a:off x="5878270" y="1238540"/>
          <a:ext cx="7043763" cy="517384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5696749" cy="557530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Being able to do all of these things, and keep the right balance, gets results, builds morale, improves quality, develops teams and productivity and is the mark of a successful manager and leader.</a:t>
            </a: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'three circles' diagram  illustrates three core responsibilities:</a:t>
            </a:r>
          </a:p>
          <a:p>
            <a:pPr marL="1889125" lvl="2"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Achieving the task</a:t>
            </a:r>
          </a:p>
          <a:p>
            <a:pPr marL="1889125" lvl="2"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Managing the team or group</a:t>
            </a:r>
          </a:p>
          <a:p>
            <a:pPr marL="1889125" lvl="2"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Managing individuals</a:t>
            </a:r>
          </a:p>
          <a:p>
            <a:pPr marL="974725" indent="-457200" algn="just">
              <a:lnSpc>
                <a:spcPct val="150000"/>
              </a:lnSpc>
              <a:buFont typeface="Wingdings" panose="05000000000000000000" pitchFamily="2" charset="2"/>
              <a:buChar char="q"/>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46149399"/>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754350"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The Task</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66240"/>
            <a:ext cx="10818985" cy="5388719"/>
          </a:xfrm>
          <a:prstGeom prst="rect">
            <a:avLst/>
          </a:prstGeom>
          <a:noFill/>
        </p:spPr>
        <p:txBody>
          <a:bodyPr wrap="square" rtlCol="0">
            <a:spAutoFit/>
          </a:bodyPr>
          <a:lstStyle/>
          <a:p>
            <a:pPr marL="860425" indent="-3429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aims and vision for the group, purpose, and direction - define the activity (the task)</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resources, people, processes, systems and tools (inc. financials, communications, IT)</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Create the plan to achieve the task - deliverables, measures, timescales, strategy and tactics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Establish responsibilities, objectives, accountabilities and measures, by agreement and delegation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Set standards, quality, time and reporting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Control and maintain activities against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Monitor and maintain overall performance against the plan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Report on progress towards the group's aim</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Review, re-assess, and adjust plan, methods and targets as necessary</a:t>
            </a:r>
          </a:p>
        </p:txBody>
      </p:sp>
    </p:spTree>
    <p:extLst>
      <p:ext uri="{BB962C8B-B14F-4D97-AF65-F5344CB8AC3E}">
        <p14:creationId xmlns:p14="http://schemas.microsoft.com/office/powerpoint/2010/main" val="2001912699"/>
      </p:ext>
    </p:extLst>
  </p:cSld>
  <p:clrMapOvr>
    <a:masterClrMapping/>
  </p:clrMapOvr>
  <mc:AlternateContent xmlns:mc="http://schemas.openxmlformats.org/markup-compatibility/2006" xmlns:p14="http://schemas.microsoft.com/office/powerpoint/2010/main">
    <mc:Choice Requires="p14">
      <p:transition p14:dur="10" advTm="440000"/>
    </mc:Choice>
    <mc:Fallback xmlns="">
      <p:transition advTm="44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7098418"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Individuals</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88719"/>
          </a:xfrm>
          <a:prstGeom prst="rect">
            <a:avLst/>
          </a:prstGeom>
          <a:noFill/>
        </p:spPr>
        <p:txBody>
          <a:bodyPr wrap="square" rtlCol="0">
            <a:spAutoFit/>
          </a:bodyPr>
          <a:lstStyle/>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 the team members as individuals - personality, skills, strengths, needs, aims and fears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Assist and support individuals - plans, problems, challenges, highs and lows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and agree on appropriate individual responsibilities and objectives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Give recognition and praise to individuals - acknowledge effort and good work</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Where appropriate reward individuals with extra responsibility, advancement and status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develop and utilize each individual's capabilities and strengths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Train and develop individual team members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 individual freedom and authority</a:t>
            </a:r>
          </a:p>
        </p:txBody>
      </p:sp>
    </p:spTree>
    <p:extLst>
      <p:ext uri="{BB962C8B-B14F-4D97-AF65-F5344CB8AC3E}">
        <p14:creationId xmlns:p14="http://schemas.microsoft.com/office/powerpoint/2010/main" val="146419907"/>
      </p:ext>
    </p:extLst>
  </p:cSld>
  <p:clrMapOvr>
    <a:masterClrMapping/>
  </p:clrMapOvr>
  <mc:AlternateContent xmlns:mc="http://schemas.openxmlformats.org/markup-compatibility/2006" xmlns:p14="http://schemas.microsoft.com/office/powerpoint/2010/main">
    <mc:Choice Requires="p14">
      <p:transition p14:dur="10" advTm="350000"/>
    </mc:Choice>
    <mc:Fallback xmlns="">
      <p:transition advTm="35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133987"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Team</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24535"/>
          </a:xfrm>
          <a:prstGeom prst="rect">
            <a:avLst/>
          </a:prstGeom>
          <a:noFill/>
        </p:spPr>
        <p:txBody>
          <a:bodyPr wrap="square" rtlCol="0">
            <a:spAutoFit/>
          </a:bodyPr>
          <a:lstStyle/>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agree and communicate standards of performance and behavior</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 style, culture and approach of the group - soft skill elements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 and maintain discipline, ethics, integrity and focus on objectives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Anticipate and resolve group conflict, struggles or disagreements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Assess and change as necessary the balance and composition of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team-working, cooperation, morale and team spirit</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the collective maturity and capability of the group - progressively increase group freedom and authority</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Encourage the team towards objectives and aims - motivate the group and provide a collective sense of purpose</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develop and agree on the team- and project-leadership roles within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Enable, facilitate and ensure effective internal and external group communications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and meet group training needs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Give feedback to the group on overall progress; consult with, and seek feedback and input from the group</a:t>
            </a:r>
          </a:p>
        </p:txBody>
      </p:sp>
    </p:spTree>
    <p:extLst>
      <p:ext uri="{BB962C8B-B14F-4D97-AF65-F5344CB8AC3E}">
        <p14:creationId xmlns:p14="http://schemas.microsoft.com/office/powerpoint/2010/main" val="212034550"/>
      </p:ext>
    </p:extLst>
  </p:cSld>
  <p:clrMapOvr>
    <a:masterClrMapping/>
  </p:clrMapOvr>
  <mc:AlternateContent xmlns:mc="http://schemas.openxmlformats.org/markup-compatibility/2006" xmlns:p14="http://schemas.microsoft.com/office/powerpoint/2010/main">
    <mc:Choice Requires="p14">
      <p:transition p14:dur="10" advTm="508000"/>
    </mc:Choice>
    <mc:Fallback xmlns="">
      <p:transition advTm="508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22130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Task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336876"/>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task element, then you are more oriented towards a task-focused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task completion and less on the needs of the team or the individuals within the team.</a:t>
            </a:r>
          </a:p>
        </p:txBody>
      </p:sp>
      <p:pic>
        <p:nvPicPr>
          <p:cNvPr id="11" name="Picture 10" descr="Diagram&#10;&#10;Description automatically generated">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40451" y="1858442"/>
            <a:ext cx="5932224" cy="3336876"/>
          </a:xfrm>
          <a:prstGeom prst="rect">
            <a:avLst/>
          </a:prstGeom>
        </p:spPr>
      </p:pic>
    </p:spTree>
    <p:extLst>
      <p:ext uri="{BB962C8B-B14F-4D97-AF65-F5344CB8AC3E}">
        <p14:creationId xmlns:p14="http://schemas.microsoft.com/office/powerpoint/2010/main" val="3310513307"/>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39442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Individual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747244"/>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individual element, then you are more oriented towards an individual-focused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the needs of individuals and less on task completion and team cohesion.</a:t>
            </a:r>
          </a:p>
        </p:txBody>
      </p:sp>
      <p:pic>
        <p:nvPicPr>
          <p:cNvPr id="11" name="Picture 10">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140451" y="1858442"/>
            <a:ext cx="5932224" cy="3336876"/>
          </a:xfrm>
          <a:prstGeom prst="rect">
            <a:avLst/>
          </a:prstGeom>
        </p:spPr>
      </p:pic>
    </p:spTree>
    <p:extLst>
      <p:ext uri="{BB962C8B-B14F-4D97-AF65-F5344CB8AC3E}">
        <p14:creationId xmlns:p14="http://schemas.microsoft.com/office/powerpoint/2010/main" val="2688944385"/>
      </p:ext>
    </p:extLst>
  </p:cSld>
  <p:clrMapOvr>
    <a:masterClrMapping/>
  </p:clrMapOvr>
  <mc:AlternateContent xmlns:mc="http://schemas.openxmlformats.org/markup-compatibility/2006" xmlns:p14="http://schemas.microsoft.com/office/powerpoint/2010/main">
    <mc:Choice Requires="p14">
      <p:transition p14:dur="10" advTm="65000"/>
    </mc:Choice>
    <mc:Fallback xmlns="">
      <p:transition advTm="65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22130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Team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336876"/>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team element, then you are more oriented towards a team-focused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team cohesion and less on task completion and the individuals within the team.</a:t>
            </a:r>
          </a:p>
        </p:txBody>
      </p:sp>
      <p:pic>
        <p:nvPicPr>
          <p:cNvPr id="11" name="Picture 10">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140451" y="1858442"/>
            <a:ext cx="5932224" cy="3336876"/>
          </a:xfrm>
          <a:prstGeom prst="rect">
            <a:avLst/>
          </a:prstGeom>
        </p:spPr>
      </p:pic>
    </p:spTree>
    <p:extLst>
      <p:ext uri="{BB962C8B-B14F-4D97-AF65-F5344CB8AC3E}">
        <p14:creationId xmlns:p14="http://schemas.microsoft.com/office/powerpoint/2010/main" val="2894029513"/>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512191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a:t>
            </a:r>
            <a:endParaRPr lang="en-US" sz="2800" b="1" dirty="0">
              <a:solidFill>
                <a:srgbClr val="FF8C01"/>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67961"/>
            <a:ext cx="10671749" cy="4317977"/>
          </a:xfrm>
          <a:prstGeom prst="rect">
            <a:avLst/>
          </a:prstGeom>
          <a:noFill/>
        </p:spPr>
        <p:txBody>
          <a:bodyPr wrap="square" rtlCol="0">
            <a:spAutoFit/>
          </a:bodyPr>
          <a:lstStyle/>
          <a:p>
            <a:pPr marL="860425" indent="-342900">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John Adair's 50:50 Rule</a:t>
            </a:r>
          </a:p>
          <a:p>
            <a:pPr marL="860425" indent="-342900">
              <a:buFont typeface="Wingdings" panose="05000000000000000000" pitchFamily="2" charset="2"/>
              <a:buChar char="q"/>
            </a:pPr>
            <a:endParaRPr lang="en-US" sz="20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Adair also promotes a '50:50 rule' which he applies to various situations involving two possible influencers, </a:t>
            </a:r>
            <a:r>
              <a:rPr lang="en-US" sz="2400" b="1" dirty="0" err="1">
                <a:solidFill>
                  <a:srgbClr val="0A1F61"/>
                </a:solidFill>
                <a:latin typeface="Tajawal ExtraBold" panose="00000800000000000000" pitchFamily="2" charset="-78"/>
                <a:cs typeface="Tajawal ExtraBold" panose="00000800000000000000" pitchFamily="2" charset="-78"/>
              </a:rPr>
              <a:t>e.g</a:t>
            </a:r>
            <a:r>
              <a:rPr lang="en-US" sz="2400" b="1" dirty="0">
                <a:solidFill>
                  <a:srgbClr val="0A1F61"/>
                </a:solidFill>
                <a:latin typeface="Tajawal ExtraBold" panose="00000800000000000000" pitchFamily="2" charset="-78"/>
                <a:cs typeface="Tajawal ExtraBold" panose="00000800000000000000" pitchFamily="2" charset="-78"/>
              </a:rPr>
              <a:t> the view that </a:t>
            </a:r>
            <a:r>
              <a:rPr lang="en-US" sz="2400" b="1" dirty="0">
                <a:solidFill>
                  <a:srgbClr val="C00000"/>
                </a:solidFill>
                <a:latin typeface="Tajawal ExtraBold" panose="00000800000000000000" pitchFamily="2" charset="-78"/>
                <a:cs typeface="Tajawal ExtraBold" panose="00000800000000000000" pitchFamily="2" charset="-78"/>
              </a:rPr>
              <a:t>50% of motivation </a:t>
            </a:r>
            <a:r>
              <a:rPr lang="en-US" sz="2400" b="1" dirty="0">
                <a:solidFill>
                  <a:srgbClr val="0A1F61"/>
                </a:solidFill>
                <a:latin typeface="Tajawal ExtraBold" panose="00000800000000000000" pitchFamily="2" charset="-78"/>
                <a:cs typeface="Tajawal ExtraBold" panose="00000800000000000000" pitchFamily="2" charset="-78"/>
              </a:rPr>
              <a:t>lies with the individual and </a:t>
            </a:r>
            <a:r>
              <a:rPr lang="en-US" sz="2400" b="1" dirty="0">
                <a:solidFill>
                  <a:srgbClr val="C00000"/>
                </a:solidFill>
                <a:latin typeface="Tajawal ExtraBold" panose="00000800000000000000" pitchFamily="2" charset="-78"/>
                <a:cs typeface="Tajawal ExtraBold" panose="00000800000000000000" pitchFamily="2" charset="-78"/>
              </a:rPr>
              <a:t>50%</a:t>
            </a:r>
            <a:r>
              <a:rPr lang="en-US" sz="2400" b="1" dirty="0">
                <a:solidFill>
                  <a:srgbClr val="0A1F61"/>
                </a:solidFill>
                <a:latin typeface="Tajawal ExtraBold" panose="00000800000000000000" pitchFamily="2" charset="-78"/>
                <a:cs typeface="Tajawal ExtraBold" panose="00000800000000000000" pitchFamily="2" charset="-78"/>
              </a:rPr>
              <a:t> comes from </a:t>
            </a:r>
            <a:r>
              <a:rPr lang="en-US" sz="2400" b="1" dirty="0">
                <a:solidFill>
                  <a:srgbClr val="C00000"/>
                </a:solidFill>
                <a:latin typeface="Tajawal ExtraBold" panose="00000800000000000000" pitchFamily="2" charset="-78"/>
                <a:cs typeface="Tajawal ExtraBold" panose="00000800000000000000" pitchFamily="2" charset="-78"/>
              </a:rPr>
              <a:t>external factors</a:t>
            </a:r>
            <a:r>
              <a:rPr lang="en-US" sz="2400" b="1" dirty="0">
                <a:solidFill>
                  <a:srgbClr val="0A1F61"/>
                </a:solidFill>
                <a:latin typeface="Tajawal ExtraBold" panose="00000800000000000000" pitchFamily="2" charset="-78"/>
                <a:cs typeface="Tajawal ExtraBold" panose="00000800000000000000" pitchFamily="2" charset="-78"/>
              </a:rPr>
              <a:t>, among them leadership from another. </a:t>
            </a:r>
          </a:p>
          <a:p>
            <a:pPr marL="1317625" lvl="1" indent="-342900" algn="just">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This contradicts most of the motivation mentors who assert that most motivation is from within the individual. </a:t>
            </a:r>
          </a:p>
          <a:p>
            <a:pPr marL="1317625" lvl="1" indent="-342900" algn="just">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He also suggests that </a:t>
            </a:r>
            <a:r>
              <a:rPr lang="en-US" sz="2400" b="1" dirty="0">
                <a:solidFill>
                  <a:srgbClr val="C00000"/>
                </a:solidFill>
                <a:latin typeface="Tajawal ExtraBold" panose="00000800000000000000" pitchFamily="2" charset="-78"/>
                <a:cs typeface="Tajawal ExtraBold" panose="00000800000000000000" pitchFamily="2" charset="-78"/>
              </a:rPr>
              <a:t>50% of team </a:t>
            </a:r>
            <a:r>
              <a:rPr lang="en-US" sz="2400" b="1" dirty="0">
                <a:solidFill>
                  <a:srgbClr val="0A1F61"/>
                </a:solidFill>
                <a:latin typeface="Tajawal ExtraBold" panose="00000800000000000000" pitchFamily="2" charset="-78"/>
                <a:cs typeface="Tajawal ExtraBold" panose="00000800000000000000" pitchFamily="2" charset="-78"/>
              </a:rPr>
              <a:t>building success comes from the team and </a:t>
            </a:r>
            <a:r>
              <a:rPr lang="en-US" sz="2400" b="1" dirty="0">
                <a:solidFill>
                  <a:srgbClr val="C00000"/>
                </a:solidFill>
                <a:latin typeface="Tajawal ExtraBold" panose="00000800000000000000" pitchFamily="2" charset="-78"/>
                <a:cs typeface="Tajawal ExtraBold" panose="00000800000000000000" pitchFamily="2" charset="-78"/>
              </a:rPr>
              <a:t>50% from the leader</a:t>
            </a:r>
            <a:r>
              <a:rPr lang="en-US" sz="2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2871968684"/>
      </p:ext>
    </p:extLst>
  </p:cSld>
  <p:clrMapOvr>
    <a:masterClrMapping/>
  </p:clrMapOvr>
  <mc:AlternateContent xmlns:mc="http://schemas.openxmlformats.org/markup-compatibility/2006" xmlns:p14="http://schemas.microsoft.com/office/powerpoint/2010/main">
    <mc:Choice Requires="p14">
      <p:transition p14:dur="10" advTm="163000"/>
    </mc:Choice>
    <mc:Fallback xmlns="">
      <p:transition advTm="16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870988" y="518208"/>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Team Building</a:t>
            </a:r>
            <a:endParaRPr lang="en-US" sz="3200" b="1" dirty="0">
              <a:solidFill>
                <a:srgbClr val="FF9518"/>
              </a:solidFill>
              <a:latin typeface="Tajawal ExtraBold" panose="00000800000000000000" pitchFamily="2" charset="-78"/>
              <a:cs typeface="Tajawal ExtraBold" panose="00000800000000000000" pitchFamily="2" charset="-78"/>
            </a:endParaRPr>
          </a:p>
        </p:txBody>
      </p:sp>
      <p:pic>
        <p:nvPicPr>
          <p:cNvPr id="4" name="Picture 3" descr="A picture containing text, blackboard&#10;&#10;Description automatically generated">
            <a:extLst>
              <a:ext uri="{FF2B5EF4-FFF2-40B4-BE49-F238E27FC236}">
                <a16:creationId xmlns:a16="http://schemas.microsoft.com/office/drawing/2014/main" id="{2CB476B4-2580-3811-58DF-5D7E38E7FF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25476" y="1450364"/>
            <a:ext cx="8143894" cy="4571124"/>
          </a:xfrm>
          <a:prstGeom prst="rect">
            <a:avLst/>
          </a:prstGeom>
        </p:spPr>
      </p:pic>
    </p:spTree>
    <p:extLst>
      <p:ext uri="{BB962C8B-B14F-4D97-AF65-F5344CB8AC3E}">
        <p14:creationId xmlns:p14="http://schemas.microsoft.com/office/powerpoint/2010/main" val="3812565126"/>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225615"/>
            <a:ext cx="10818985" cy="5190588"/>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What is a team?</a:t>
            </a:r>
          </a:p>
          <a:p>
            <a:pPr marL="517525" algn="just">
              <a:lnSpc>
                <a:spcPts val="3000"/>
              </a:lnSpc>
            </a:pPr>
            <a:r>
              <a:rPr lang="en-US" sz="2200" b="1" dirty="0">
                <a:solidFill>
                  <a:srgbClr val="C00000"/>
                </a:solidFill>
                <a:latin typeface="Tajawal ExtraBold" panose="00000800000000000000" pitchFamily="2" charset="-78"/>
                <a:cs typeface="Tajawal ExtraBold" panose="00000800000000000000" pitchFamily="2" charset="-78"/>
              </a:rPr>
              <a:t>A team is a group of people with a commitment to one another, to the team, to a high level of achievement, to a common goal, and to a common vision. </a:t>
            </a:r>
          </a:p>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The advantages of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broadens what individuals can do.</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Several heads mean a wider range of ideas.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Teams have a great array of talents and skills.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learn new skills from their colleagues.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is more efficient than a number of individuals working singly.</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provides relief when someone's having a problem.</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workers are more effective.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member has more ownership of what he/she's doing.</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Good teams can build leaders.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shared vision keeps everyone moving forward.</a:t>
            </a:r>
          </a:p>
        </p:txBody>
      </p:sp>
    </p:spTree>
    <p:extLst>
      <p:ext uri="{BB962C8B-B14F-4D97-AF65-F5344CB8AC3E}">
        <p14:creationId xmlns:p14="http://schemas.microsoft.com/office/powerpoint/2010/main" val="229899855"/>
      </p:ext>
    </p:extLst>
  </p:cSld>
  <p:clrMapOvr>
    <a:masterClrMapping/>
  </p:clrMapOvr>
  <mc:AlternateContent xmlns:mc="http://schemas.openxmlformats.org/markup-compatibility/2006" xmlns:p14="http://schemas.microsoft.com/office/powerpoint/2010/main">
    <mc:Choice Requires="p14">
      <p:transition p14:dur="10" advTm="451000"/>
    </mc:Choice>
    <mc:Fallback xmlns="">
      <p:transition advTm="451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72553"/>
            <a:ext cx="10818985" cy="4036426"/>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The disadvantages of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decision-making takes longer.</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effort can be wasted effort.</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team's success may hang on the work of the least effective team member.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might gain momentum in the wrong direction.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work of team can bog down in interpersonal issues, resentments,  and blame.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may be reluctant to tell other about their unsatisfactory work.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Lost motivation for lack of individual recognition.</a:t>
            </a:r>
          </a:p>
        </p:txBody>
      </p:sp>
    </p:spTree>
    <p:extLst>
      <p:ext uri="{BB962C8B-B14F-4D97-AF65-F5344CB8AC3E}">
        <p14:creationId xmlns:p14="http://schemas.microsoft.com/office/powerpoint/2010/main" val="4028168653"/>
      </p:ext>
    </p:extLst>
  </p:cSld>
  <p:clrMapOvr>
    <a:masterClrMapping/>
  </p:clrMapOvr>
  <mc:AlternateContent xmlns:mc="http://schemas.openxmlformats.org/markup-compatibility/2006" xmlns:p14="http://schemas.microsoft.com/office/powerpoint/2010/main">
    <mc:Choice Requires="p14">
      <p:transition p14:dur="10" advTm="315000"/>
    </mc:Choice>
    <mc:Fallback xmlns="">
      <p:transition advTm="315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72553"/>
            <a:ext cx="10818985" cy="4754571"/>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When should you build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Creating a strategic plan for addressing community issues.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Starting up a new organization or initiative.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Starting a new program or intervention.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Starting a coalition.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Planning and carrying out a community assessment.</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Evaluating an organization, initiative, or intervention.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Spearheading an advocacy campaign with a specific goal.</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Running a fundraising event or campaign.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Staffing and running an organization or initiative.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Engaging in ongoing advocacy.</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Performing a particular function within a community program or initiative.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Changing the community over the long term.</a:t>
            </a:r>
          </a:p>
        </p:txBody>
      </p:sp>
    </p:spTree>
    <p:extLst>
      <p:ext uri="{BB962C8B-B14F-4D97-AF65-F5344CB8AC3E}">
        <p14:creationId xmlns:p14="http://schemas.microsoft.com/office/powerpoint/2010/main" val="1928651985"/>
      </p:ext>
    </p:extLst>
  </p:cSld>
  <p:clrMapOvr>
    <a:masterClrMapping/>
  </p:clrMapOvr>
  <mc:AlternateContent xmlns:mc="http://schemas.openxmlformats.org/markup-compatibility/2006" xmlns:p14="http://schemas.microsoft.com/office/powerpoint/2010/main">
    <mc:Choice Requires="p14">
      <p:transition p14:dur="10" advTm="134000"/>
    </mc:Choice>
    <mc:Fallback xmlns="">
      <p:transition advTm="134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8169" y="1303434"/>
            <a:ext cx="10818985" cy="7268080"/>
          </a:xfrm>
          <a:prstGeom prst="rect">
            <a:avLst/>
          </a:prstGeom>
          <a:noFill/>
        </p:spPr>
        <p:txBody>
          <a:bodyPr wrap="square" numCol="2" spcCol="0" rtlCol="0">
            <a:spAutoFit/>
          </a:bodyPr>
          <a:lstStyle/>
          <a:p>
            <a:pPr marL="795338" indent="-225425" algn="just">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What makes a good team? </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Some lessons about Great Groups:</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Greatness starts with superb people.</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and great leaders create each other.</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Every Great Group has a strong leader</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Leaders of Great Groups love talent and know where to find it.</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are full of talented people who can work together.</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think they are on a mission from a leader.</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Every Great Group is an island -- but an island with a bridge to the mainland.</a:t>
            </a: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 see themselves as winning underdogs.</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always have an enemy.</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People in Great Groups have blinders on.</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are optimistic, not realistic.</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 Great Groups the right person has the right job.</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 leaders of Great Groups give them what they need and free them from the rest.</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ship (produce results).</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work is its own reward.</a:t>
            </a:r>
          </a:p>
          <a:p>
            <a:pPr marL="795338" lvl="2" indent="-225425" algn="just"/>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906216456"/>
      </p:ext>
    </p:extLst>
  </p:cSld>
  <p:clrMapOvr>
    <a:masterClrMapping/>
  </p:clrMapOvr>
  <mc:AlternateContent xmlns:mc="http://schemas.openxmlformats.org/markup-compatibility/2006" xmlns:p14="http://schemas.microsoft.com/office/powerpoint/2010/main">
    <mc:Choice Requires="p14">
      <p:transition p14:dur="10" advTm="414000"/>
    </mc:Choice>
    <mc:Fallback xmlns="">
      <p:transition advTm="414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72553"/>
            <a:ext cx="10818985" cy="4093428"/>
          </a:xfrm>
          <a:prstGeom prst="rect">
            <a:avLst/>
          </a:prstGeom>
          <a:noFill/>
        </p:spPr>
        <p:txBody>
          <a:bodyPr wrap="square" rtlCol="0">
            <a:spAutoFit/>
          </a:bodyPr>
          <a:lstStyle/>
          <a:p>
            <a:pPr marL="517525" algn="just">
              <a:lnSpc>
                <a:spcPts val="3000"/>
              </a:lnSpc>
            </a:pP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u="sng" dirty="0">
                <a:solidFill>
                  <a:srgbClr val="0A1F61"/>
                </a:solidFill>
                <a:latin typeface="Tajawal ExtraBold" panose="00000800000000000000" pitchFamily="2" charset="-78"/>
                <a:cs typeface="Tajawal ExtraBold" panose="00000800000000000000" pitchFamily="2" charset="-78"/>
              </a:rPr>
              <a:t>How do you build a team? </a:t>
            </a:r>
          </a:p>
          <a:p>
            <a:pPr marL="517525" algn="just">
              <a:lnSpc>
                <a:spcPts val="3000"/>
              </a:lnSpc>
            </a:pPr>
            <a:endParaRPr lang="en-US" sz="2400" b="1" u="sng" dirty="0">
              <a:solidFill>
                <a:srgbClr val="0A1F61"/>
              </a:solidFill>
              <a:latin typeface="Tajawal ExtraBold" panose="00000800000000000000" pitchFamily="2" charset="-78"/>
              <a:cs typeface="Tajawal ExtraBold" panose="00000800000000000000" pitchFamily="2" charset="-78"/>
            </a:endParaRP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Start with the best people you can find.</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Choose team members so they'll have a good fit.</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Look for members with a diversity of backgrounds and perspectives</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Look for members with a commitment to the concept of working as a team</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Look for team members committed to the team's guiding vision</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Find people with a sense of humor.</a:t>
            </a:r>
          </a:p>
          <a:p>
            <a:pPr marL="974725" lvl="1">
              <a:lnSpc>
                <a:spcPts val="2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96150127"/>
      </p:ext>
    </p:extLst>
  </p:cSld>
  <p:clrMapOvr>
    <a:masterClrMapping/>
  </p:clrMapOvr>
  <mc:AlternateContent xmlns:mc="http://schemas.openxmlformats.org/markup-compatibility/2006" xmlns:p14="http://schemas.microsoft.com/office/powerpoint/2010/main">
    <mc:Choice Requires="p14">
      <p:transition p14:dur="10" advTm="243000"/>
    </mc:Choice>
    <mc:Fallback xmlns="">
      <p:transition advTm="24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11461"/>
            <a:ext cx="10818985" cy="5087996"/>
          </a:xfrm>
          <a:prstGeom prst="rect">
            <a:avLst/>
          </a:prstGeom>
          <a:noFill/>
        </p:spPr>
        <p:txBody>
          <a:bodyPr wrap="square" rtlCol="0">
            <a:spAutoFit/>
          </a:bodyPr>
          <a:lstStyle/>
          <a:p>
            <a:pPr marL="974725" lvl="1" algn="ctr">
              <a:lnSpc>
                <a:spcPts val="2800"/>
              </a:lnSpc>
            </a:pPr>
            <a:r>
              <a:rPr lang="en-US" sz="2400" b="1" dirty="0">
                <a:solidFill>
                  <a:srgbClr val="C00000"/>
                </a:solidFill>
                <a:latin typeface="Tajawal ExtraBold" panose="00000800000000000000" pitchFamily="2" charset="-78"/>
                <a:cs typeface="Tajawal ExtraBold" panose="00000800000000000000" pitchFamily="2" charset="-78"/>
              </a:rPr>
              <a:t>Building the team</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Start with the vision.</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Build team bonds.</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Make sure that the concept of a team is absolutely clear.</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Involve the team in jointly planning functionality and individual responsibilities. </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Address personal issues.</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Establish team norms.</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Hash out the logistics of working as a team.</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Start the team with a doable task that requires teamwork</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Go back over both successes and failures to learn for the future.</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Provide both individual and team support.</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Give people something extra for working as a team.</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Reward accomplishments like crazy.</a:t>
            </a:r>
          </a:p>
        </p:txBody>
      </p:sp>
    </p:spTree>
    <p:extLst>
      <p:ext uri="{BB962C8B-B14F-4D97-AF65-F5344CB8AC3E}">
        <p14:creationId xmlns:p14="http://schemas.microsoft.com/office/powerpoint/2010/main" val="985805718"/>
      </p:ext>
    </p:extLst>
  </p:cSld>
  <p:clrMapOvr>
    <a:masterClrMapping/>
  </p:clrMapOvr>
  <mc:AlternateContent xmlns:mc="http://schemas.openxmlformats.org/markup-compatibility/2006" xmlns:p14="http://schemas.microsoft.com/office/powerpoint/2010/main">
    <mc:Choice Requires="p14">
      <p:transition p14:dur="10" advTm="232000"/>
    </mc:Choice>
    <mc:Fallback xmlns="">
      <p:transition advTm="23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870988" y="478712"/>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Virtual Teams</a:t>
            </a:r>
            <a:endParaRPr lang="en-US" sz="2400" b="1" dirty="0">
              <a:solidFill>
                <a:schemeClr val="accent6">
                  <a:lumMod val="75000"/>
                </a:schemeClr>
              </a:solidFill>
              <a:latin typeface="Tajawal ExtraBold" panose="00000800000000000000" pitchFamily="2" charset="-78"/>
              <a:cs typeface="Tajawal ExtraBold" panose="00000800000000000000" pitchFamily="2" charset="-78"/>
            </a:endParaRP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108728595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What is a virtual team? </a:t>
            </a:r>
            <a:r>
              <a:rPr lang="en-US" sz="2400" b="1" dirty="0">
                <a:solidFill>
                  <a:srgbClr val="0A1F61"/>
                </a:solidFill>
                <a:latin typeface="Tajawal ExtraBold" panose="00000800000000000000" pitchFamily="2" charset="-78"/>
                <a:cs typeface="Tajawal ExtraBold" panose="00000800000000000000" pitchFamily="2" charset="-78"/>
              </a:rPr>
              <a:t>A virtual team is “a group of people who work interdependently with a shared purpose across space, time, and organization boundaries using technology.”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virtual team consists of a group of employees or individuals who use digital tools to communicate.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team members can be based in the same psychical location, or working from different locations e.g., city or country.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many terms for virtual teams, such as ‘’geographically dispersed teams’’ or ‘’remote teams’’. </a:t>
            </a: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166000"/>
    </mc:Choice>
    <mc:Fallback xmlns="">
      <p:transition advTm="166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46ACB90-BBAD-2F3B-714B-362468B1A9F7}"/>
              </a:ext>
            </a:extLst>
          </p:cNvPr>
          <p:cNvPicPr>
            <a:picLocks noChangeAspect="1"/>
          </p:cNvPicPr>
          <p:nvPr/>
        </p:nvPicPr>
        <p:blipFill rotWithShape="1">
          <a:blip r:embed="rId5">
            <a:lum bright="-20000" contrast="40000"/>
          </a:blip>
          <a:srcRect l="6987"/>
          <a:stretch/>
        </p:blipFill>
        <p:spPr>
          <a:xfrm>
            <a:off x="2654682" y="1899"/>
            <a:ext cx="9533101" cy="6871802"/>
          </a:xfrm>
          <a:prstGeom prst="rect">
            <a:avLst/>
          </a:prstGeom>
        </p:spPr>
      </p:pic>
      <p:sp>
        <p:nvSpPr>
          <p:cNvPr id="7" name="TextBox 6"/>
          <p:cNvSpPr txBox="1"/>
          <p:nvPr/>
        </p:nvSpPr>
        <p:spPr>
          <a:xfrm>
            <a:off x="2654682" y="543490"/>
            <a:ext cx="2507931" cy="523220"/>
          </a:xfrm>
          <a:prstGeom prst="rect">
            <a:avLst/>
          </a:prstGeom>
          <a:noFill/>
        </p:spPr>
        <p:txBody>
          <a:bodyPr wrap="non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Virtual Teams</a:t>
            </a:r>
          </a:p>
        </p:txBody>
      </p:sp>
      <p:sp>
        <p:nvSpPr>
          <p:cNvPr id="13" name="TextBox 12">
            <a:extLst>
              <a:ext uri="{FF2B5EF4-FFF2-40B4-BE49-F238E27FC236}">
                <a16:creationId xmlns:a16="http://schemas.microsoft.com/office/drawing/2014/main" id="{D27593B6-4495-565A-FFAD-E97F72F69A5C}"/>
              </a:ext>
            </a:extLst>
          </p:cNvPr>
          <p:cNvSpPr txBox="1"/>
          <p:nvPr/>
        </p:nvSpPr>
        <p:spPr>
          <a:xfrm>
            <a:off x="262992" y="1743707"/>
            <a:ext cx="2391690" cy="224676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en-US" sz="2800" b="1" i="0" u="none" strike="noStrike" baseline="0" dirty="0">
                <a:solidFill>
                  <a:srgbClr val="0A1F61"/>
                </a:solidFill>
                <a:latin typeface="ArialMT"/>
              </a:rPr>
              <a:t>Factors that impact virtual teams’ performance</a:t>
            </a:r>
            <a:endParaRPr lang="en-US" sz="2800" b="1" dirty="0">
              <a:solidFill>
                <a:srgbClr val="0A1F61"/>
              </a:solidFill>
            </a:endParaRPr>
          </a:p>
        </p:txBody>
      </p:sp>
    </p:spTree>
    <p:extLst>
      <p:ext uri="{BB962C8B-B14F-4D97-AF65-F5344CB8AC3E}">
        <p14:creationId xmlns:p14="http://schemas.microsoft.com/office/powerpoint/2010/main" val="146244219"/>
      </p:ext>
    </p:extLst>
  </p:cSld>
  <p:clrMapOvr>
    <a:masterClrMapping/>
  </p:clrMapOvr>
  <mc:AlternateContent xmlns:mc="http://schemas.openxmlformats.org/markup-compatibility/2006" xmlns:p14="http://schemas.microsoft.com/office/powerpoint/2010/main">
    <mc:Choice Requires="p14">
      <p:transition p14:dur="10" advTm="447000"/>
    </mc:Choice>
    <mc:Fallback xmlns="">
      <p:transition advTm="447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233334"/>
            <a:ext cx="11110774" cy="5262979"/>
          </a:xfrm>
          <a:prstGeom prst="rect">
            <a:avLst/>
          </a:prstGeom>
          <a:noFill/>
        </p:spPr>
        <p:txBody>
          <a:bodyPr wrap="square" rtlCol="0">
            <a:spAutoFit/>
          </a:bodyPr>
          <a:lstStyle/>
          <a:p>
            <a:pPr marL="517525" algn="just"/>
            <a:r>
              <a:rPr lang="en-US" sz="2400" b="1" dirty="0">
                <a:solidFill>
                  <a:srgbClr val="C00000"/>
                </a:solidFill>
                <a:latin typeface="Tajawal ExtraBold" panose="00000800000000000000" pitchFamily="2" charset="-78"/>
                <a:cs typeface="Tajawal ExtraBold" panose="00000800000000000000" pitchFamily="2" charset="-78"/>
              </a:rPr>
              <a:t>	Factors affecting Virtual teams:</a:t>
            </a:r>
          </a:p>
          <a:p>
            <a:pPr marL="517525" algn="just"/>
            <a:r>
              <a:rPr lang="en-US" sz="2400" b="1" dirty="0">
                <a:solidFill>
                  <a:srgbClr val="0A1F61"/>
                </a:solidFill>
                <a:latin typeface="Tajawal ExtraBold" panose="00000800000000000000" pitchFamily="2" charset="-78"/>
                <a:cs typeface="Tajawal ExtraBold" panose="00000800000000000000" pitchFamily="2" charset="-78"/>
              </a:rPr>
              <a:t>1) A key factor is </a:t>
            </a:r>
            <a:r>
              <a:rPr lang="en-US" sz="2400" b="1" dirty="0">
                <a:solidFill>
                  <a:srgbClr val="C00000"/>
                </a:solidFill>
                <a:latin typeface="Tajawal ExtraBold" panose="00000800000000000000" pitchFamily="2" charset="-78"/>
                <a:cs typeface="Tajawal ExtraBold" panose="00000800000000000000" pitchFamily="2" charset="-78"/>
              </a:rPr>
              <a:t>technology</a:t>
            </a:r>
            <a:r>
              <a:rPr lang="en-US" sz="2400" b="1" dirty="0">
                <a:solidFill>
                  <a:srgbClr val="0A1F61"/>
                </a:solidFill>
                <a:latin typeface="Tajawal ExtraBold" panose="00000800000000000000" pitchFamily="2" charset="-78"/>
                <a:cs typeface="Tajawal ExtraBold" panose="00000800000000000000" pitchFamily="2" charset="-78"/>
              </a:rPr>
              <a:t>, along with management, information distribution and human resources.</a:t>
            </a:r>
          </a:p>
          <a:p>
            <a:pPr marL="1431925" lvl="1"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Technology is the cornerstone in virtual communication; therefore, it has the most influence in the efficiency and effectiveness of a virtual team’s performance.</a:t>
            </a:r>
          </a:p>
          <a:p>
            <a:pPr marL="517525" algn="just"/>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C00000"/>
                </a:solidFill>
                <a:latin typeface="Tajawal ExtraBold" panose="00000800000000000000" pitchFamily="2" charset="-78"/>
                <a:cs typeface="Tajawal ExtraBold" panose="00000800000000000000" pitchFamily="2" charset="-78"/>
              </a:rPr>
              <a:t>Teamwork</a:t>
            </a:r>
            <a:r>
              <a:rPr lang="en-US" sz="2400" b="1" dirty="0">
                <a:solidFill>
                  <a:srgbClr val="0A1F61"/>
                </a:solidFill>
                <a:latin typeface="Tajawal ExtraBold" panose="00000800000000000000" pitchFamily="2" charset="-78"/>
                <a:cs typeface="Tajawal ExtraBold" panose="00000800000000000000" pitchFamily="2" charset="-78"/>
              </a:rPr>
              <a:t> is one of the core elements of an organization and it determines how well an organization performs. </a:t>
            </a:r>
          </a:p>
          <a:p>
            <a:pPr marL="1317625" lvl="1" indent="-3429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Teamwork is not only about how individuals work together, but also about how individuals correspond with the organization’s goals and strategies. It is necessary to examine the different levels of individuality in a work team - commitment, identification and attachment - to understand how team members affect team results and organizational goals.</a:t>
            </a:r>
          </a:p>
        </p:txBody>
      </p:sp>
    </p:spTree>
    <p:extLst>
      <p:ext uri="{BB962C8B-B14F-4D97-AF65-F5344CB8AC3E}">
        <p14:creationId xmlns:p14="http://schemas.microsoft.com/office/powerpoint/2010/main" val="3071898434"/>
      </p:ext>
    </p:extLst>
  </p:cSld>
  <p:clrMapOvr>
    <a:masterClrMapping/>
  </p:clrMapOvr>
  <mc:AlternateContent xmlns:mc="http://schemas.openxmlformats.org/markup-compatibility/2006" xmlns:p14="http://schemas.microsoft.com/office/powerpoint/2010/main">
    <mc:Choice Requires="p14">
      <p:transition p14:dur="10" advTm="198100"/>
    </mc:Choice>
    <mc:Fallback xmlns="">
      <p:transition advTm="1981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39059"/>
            <a:ext cx="11110774" cy="5125249"/>
          </a:xfrm>
          <a:prstGeom prst="rect">
            <a:avLst/>
          </a:prstGeom>
          <a:noFill/>
        </p:spPr>
        <p:txBody>
          <a:bodyPr wrap="square" rtlCol="0">
            <a:spAutoFit/>
          </a:bodyPr>
          <a:lstStyle/>
          <a:p>
            <a:pPr marL="517525" algn="just">
              <a:lnSpc>
                <a:spcPts val="3600"/>
              </a:lnSpc>
            </a:pPr>
            <a:r>
              <a:rPr lang="en-US" sz="2400" b="1" dirty="0">
                <a:solidFill>
                  <a:srgbClr val="0A1F61"/>
                </a:solidFill>
                <a:latin typeface="Tajawal ExtraBold" panose="00000800000000000000" pitchFamily="2" charset="-78"/>
                <a:cs typeface="Tajawal ExtraBold" panose="00000800000000000000" pitchFamily="2" charset="-78"/>
              </a:rPr>
              <a:t>3) </a:t>
            </a:r>
            <a:r>
              <a:rPr lang="en-US" sz="2400" b="1" dirty="0">
                <a:solidFill>
                  <a:srgbClr val="C00000"/>
                </a:solidFill>
                <a:latin typeface="Tajawal ExtraBold" panose="00000800000000000000" pitchFamily="2" charset="-78"/>
                <a:cs typeface="Tajawal ExtraBold" panose="00000800000000000000" pitchFamily="2" charset="-78"/>
              </a:rPr>
              <a:t>Operations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Knowledge, skills, and abilities are essential to teams and to successful organizations.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employees benefit corporations, by making it possible to cut down on office space and travel costs, all while making lower labor costs more appealing.</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working enables around the clock operations and without time boundaries employers are more engaged in teamwork due to temporal flexibility. </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teams can offer several benefits, such as cultural diversity, flexible time usage, and lower costs. </a:t>
            </a:r>
          </a:p>
        </p:txBody>
      </p:sp>
    </p:spTree>
    <p:extLst>
      <p:ext uri="{BB962C8B-B14F-4D97-AF65-F5344CB8AC3E}">
        <p14:creationId xmlns:p14="http://schemas.microsoft.com/office/powerpoint/2010/main" val="3794733134"/>
      </p:ext>
    </p:extLst>
  </p:cSld>
  <p:clrMapOvr>
    <a:masterClrMapping/>
  </p:clrMapOvr>
  <mc:AlternateContent xmlns:mc="http://schemas.openxmlformats.org/markup-compatibility/2006" xmlns:p14="http://schemas.microsoft.com/office/powerpoint/2010/main">
    <mc:Choice Requires="p14">
      <p:transition p14:dur="10" advTm="199000"/>
    </mc:Choice>
    <mc:Fallback xmlns="">
      <p:transition advTm="199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771129" y="578572"/>
            <a:ext cx="6367926"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Challenges of virtual teams</a:t>
            </a: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65028137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39059"/>
            <a:ext cx="11110774" cy="5125249"/>
          </a:xfrm>
          <a:prstGeom prst="rect">
            <a:avLst/>
          </a:prstGeom>
          <a:noFill/>
        </p:spPr>
        <p:txBody>
          <a:bodyPr wrap="square" rtlCol="0">
            <a:spAutoFit/>
          </a:bodyPr>
          <a:lstStyle/>
          <a:p>
            <a:pPr marL="517525" algn="just">
              <a:lnSpc>
                <a:spcPts val="3600"/>
              </a:lnSpc>
            </a:pPr>
            <a:r>
              <a:rPr lang="en-US" sz="2800" b="1" dirty="0">
                <a:solidFill>
                  <a:srgbClr val="0070C0"/>
                </a:solidFill>
                <a:latin typeface="Tajawal ExtraBold" panose="00000800000000000000" pitchFamily="2" charset="-78"/>
                <a:cs typeface="Tajawal ExtraBold" panose="00000800000000000000" pitchFamily="2" charset="-78"/>
              </a:rPr>
              <a:t>	Challenges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same aspects apply for challenges of virtual teams:</a:t>
            </a:r>
          </a:p>
          <a:p>
            <a:pPr marL="1317625" lvl="1"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Time, as a benefit, can be seen as synchronous, due to different time zones are limited by the ability to communicate synchronously and the solution appears as asynchronous communication media (e.g., e-mail).</a:t>
            </a:r>
          </a:p>
          <a:p>
            <a:pPr marL="1317625" lvl="1"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teams may not accomplish tasks as quickly as face-to-face teams. Accomplishing tasks and reaching decisions takes more time for virtual teams than for face-to-face teams. Reasons for this may be that typing is slower than talking in person, and synchronicity makes communication challenging.</a:t>
            </a:r>
          </a:p>
        </p:txBody>
      </p:sp>
    </p:spTree>
    <p:extLst>
      <p:ext uri="{BB962C8B-B14F-4D97-AF65-F5344CB8AC3E}">
        <p14:creationId xmlns:p14="http://schemas.microsoft.com/office/powerpoint/2010/main" val="1137064680"/>
      </p:ext>
    </p:extLst>
  </p:cSld>
  <p:clrMapOvr>
    <a:masterClrMapping/>
  </p:clrMapOvr>
  <mc:AlternateContent xmlns:mc="http://schemas.openxmlformats.org/markup-compatibility/2006" xmlns:p14="http://schemas.microsoft.com/office/powerpoint/2010/main">
    <mc:Choice Requires="p14">
      <p:transition p14:dur="10" advTm="200000"/>
    </mc:Choice>
    <mc:Fallback xmlns="">
      <p:transition advTm="200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4663584"/>
          </a:xfrm>
          <a:prstGeom prst="rect">
            <a:avLst/>
          </a:prstGeom>
          <a:noFill/>
        </p:spPr>
        <p:txBody>
          <a:bodyPr wrap="square" rtlCol="0">
            <a:spAutoFit/>
          </a:bodyPr>
          <a:lstStyle/>
          <a:p>
            <a:pPr marL="517525" algn="just">
              <a:lnSpc>
                <a:spcPts val="3600"/>
              </a:lnSpc>
            </a:pPr>
            <a:r>
              <a:rPr lang="en-US" sz="2400" b="1" dirty="0">
                <a:solidFill>
                  <a:srgbClr val="0070C0"/>
                </a:solidFill>
                <a:latin typeface="Tajawal ExtraBold" panose="00000800000000000000" pitchFamily="2" charset="-78"/>
                <a:cs typeface="Tajawal ExtraBold" panose="00000800000000000000" pitchFamily="2" charset="-78"/>
              </a:rPr>
              <a:t>	Challenges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same aspects apply for challenges of virtual teams:</a:t>
            </a:r>
          </a:p>
          <a:p>
            <a:pPr marL="1317625" lvl="1"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Relational boundaries regarding virtual teams: “individuals are more likely to look within their relational networks rather than across networks for team members”. This can be seen as both an opportunity and as a challenge. </a:t>
            </a:r>
          </a:p>
          <a:p>
            <a:pPr marL="1317625" lvl="1"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“Members have to work across differences in assumptions, motivations, knowledge bases … ”. It is possible that these aspects weaken the trust in other team members, which highly affect the efficiency of a virtual team.</a:t>
            </a:r>
          </a:p>
        </p:txBody>
      </p:sp>
    </p:spTree>
    <p:extLst>
      <p:ext uri="{BB962C8B-B14F-4D97-AF65-F5344CB8AC3E}">
        <p14:creationId xmlns:p14="http://schemas.microsoft.com/office/powerpoint/2010/main" val="2097542240"/>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721661" y="535090"/>
            <a:ext cx="6486290"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Adaptability of virtual teams</a:t>
            </a: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91105916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4663584"/>
          </a:xfrm>
          <a:prstGeom prst="rect">
            <a:avLst/>
          </a:prstGeom>
          <a:noFill/>
        </p:spPr>
        <p:txBody>
          <a:bodyPr wrap="square" rtlCol="0">
            <a:spAutoFit/>
          </a:bodyPr>
          <a:lstStyle/>
          <a:p>
            <a:pPr marL="517525" algn="just">
              <a:lnSpc>
                <a:spcPts val="36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Development and change are continuous in the current era of the knowledge culture. Successful changes in organizations and teams, require adaptability. </a:t>
            </a:r>
          </a:p>
          <a:p>
            <a:pPr marL="860425" indent="-3429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Adaptability</a:t>
            </a:r>
            <a:r>
              <a:rPr lang="en-US" sz="2400" b="1" dirty="0">
                <a:solidFill>
                  <a:srgbClr val="0A1F61"/>
                </a:solidFill>
                <a:latin typeface="Tajawal ExtraBold" panose="00000800000000000000" pitchFamily="2" charset="-78"/>
                <a:cs typeface="Tajawal ExtraBold" panose="00000800000000000000" pitchFamily="2" charset="-78"/>
              </a:rPr>
              <a:t> can be described as a capacity to understand and comprehend changes and as a willingness to being flexible and open-minded. </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importance of adaptability of team members in virtual teams, states that adaptive team members form an adaptive virtual time, which in turn contributes to the organization’s goals and outcomes. </a:t>
            </a:r>
          </a:p>
        </p:txBody>
      </p:sp>
    </p:spTree>
    <p:extLst>
      <p:ext uri="{BB962C8B-B14F-4D97-AF65-F5344CB8AC3E}">
        <p14:creationId xmlns:p14="http://schemas.microsoft.com/office/powerpoint/2010/main" val="97107647"/>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5285550"/>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Team members, who show flexibility, calmness and an interest in learning are contributing to an adaptive team performance.</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shows that individual actions affect team outcomes, and vice versa. Technological, work, and social adaptation are considered as key factors for virtual teams. </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Technological adaptation consists of different technological tools, that organizations provide and must be flexible and used for problem solving, because technological tools are meant to reduce technological limitations and increase effortless communication. </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behavior emerged from work adaptation is then furthermore implemented in social adaptation, by creating patterns of interaction.</a:t>
            </a:r>
          </a:p>
        </p:txBody>
      </p:sp>
    </p:spTree>
    <p:extLst>
      <p:ext uri="{BB962C8B-B14F-4D97-AF65-F5344CB8AC3E}">
        <p14:creationId xmlns:p14="http://schemas.microsoft.com/office/powerpoint/2010/main" val="2202069501"/>
      </p:ext>
    </p:extLst>
  </p:cSld>
  <p:clrMapOvr>
    <a:masterClrMapping/>
  </p:clrMapOvr>
  <mc:AlternateContent xmlns:mc="http://schemas.openxmlformats.org/markup-compatibility/2006" xmlns:p14="http://schemas.microsoft.com/office/powerpoint/2010/main">
    <mc:Choice Requires="p14">
      <p:transition p14:dur="10" advTm="226000"/>
    </mc:Choice>
    <mc:Fallback xmlns="">
      <p:transition advTm="226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721661" y="535090"/>
            <a:ext cx="6486290"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Trust in virtual teams</a:t>
            </a: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135924536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3865289"/>
          </a:xfrm>
          <a:prstGeom prst="rect">
            <a:avLst/>
          </a:prstGeom>
          <a:noFill/>
        </p:spPr>
        <p:txBody>
          <a:bodyPr wrap="square" rtlCol="0">
            <a:spAutoFit/>
          </a:bodyPr>
          <a:lstStyle/>
          <a:p>
            <a:pPr marL="517525" algn="just">
              <a:lnSpc>
                <a:spcPts val="3300"/>
              </a:lnSpc>
            </a:pPr>
            <a:r>
              <a:rPr lang="en-US" sz="2400" b="1" dirty="0">
                <a:solidFill>
                  <a:schemeClr val="accent6">
                    <a:lumMod val="75000"/>
                  </a:schemeClr>
                </a:solidFill>
                <a:latin typeface="Tajawal ExtraBold" panose="00000800000000000000" pitchFamily="2" charset="-78"/>
                <a:cs typeface="Tajawal ExtraBold" panose="00000800000000000000" pitchFamily="2" charset="-78"/>
              </a:rPr>
              <a:t>	Trust in virtual teams</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Trust is seen as a statement of confidence and mirrors as a cooperative behavior. Trust is an action where people are in good faith to each other and where honesty replaces the act of taking advantage of others. Trust in virtual teams, must be examined separately from trust in face-to-face interactions, due to lack of in-person interaction.</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lack of face-to-face interaction in virtual teams, interferes with building trust in other team members. </a:t>
            </a:r>
          </a:p>
        </p:txBody>
      </p:sp>
    </p:spTree>
    <p:extLst>
      <p:ext uri="{BB962C8B-B14F-4D97-AF65-F5344CB8AC3E}">
        <p14:creationId xmlns:p14="http://schemas.microsoft.com/office/powerpoint/2010/main" val="4203132950"/>
      </p:ext>
    </p:extLst>
  </p:cSld>
  <p:clrMapOvr>
    <a:masterClrMapping/>
  </p:clrMapOvr>
  <mc:AlternateContent xmlns:mc="http://schemas.openxmlformats.org/markup-compatibility/2006" xmlns:p14="http://schemas.microsoft.com/office/powerpoint/2010/main">
    <mc:Choice Requires="p14">
      <p:transition p14:dur="10" advTm="338200"/>
    </mc:Choice>
    <mc:Fallback xmlns="">
      <p:transition advTm="3382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6">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Studies showed that </a:t>
            </a:r>
            <a:r>
              <a:rPr lang="en-US" sz="2200" b="1" dirty="0">
                <a:solidFill>
                  <a:srgbClr val="C00000"/>
                </a:solidFill>
                <a:latin typeface="Tajawal ExtraBold" panose="00000800000000000000" pitchFamily="2" charset="-78"/>
                <a:cs typeface="Tajawal ExtraBold" panose="00000800000000000000" pitchFamily="2" charset="-78"/>
              </a:rPr>
              <a:t>trust is highly associated with leadership</a:t>
            </a:r>
            <a:r>
              <a:rPr lang="en-US" sz="2200" b="1" dirty="0">
                <a:solidFill>
                  <a:srgbClr val="0A1F61"/>
                </a:solidFill>
                <a:latin typeface="Tajawal ExtraBold" panose="00000800000000000000" pitchFamily="2" charset="-78"/>
                <a:cs typeface="Tajawal ExtraBold" panose="00000800000000000000" pitchFamily="2" charset="-78"/>
              </a:rPr>
              <a:t>, which makes leadership in virtual teams a higher factor for successful outcomes. The study showed that a strong connection between leadership skills and trust. The study examined how lack of in-person interactions affect trust in teams. Results showed that in order for a virtual team to be efficient and effective, lack of in-person interaction must be replaced by a leader’s effectiveness and proper use of correct communication tools and techniques.</a:t>
            </a:r>
          </a:p>
        </p:txBody>
      </p:sp>
    </p:spTree>
    <p:extLst>
      <p:ext uri="{BB962C8B-B14F-4D97-AF65-F5344CB8AC3E}">
        <p14:creationId xmlns:p14="http://schemas.microsoft.com/office/powerpoint/2010/main" val="269383600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6">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Performance level and behavioral controls affect trust in virtual teams. Studies showed that </a:t>
            </a:r>
            <a:r>
              <a:rPr lang="en-US" sz="2200" b="1" dirty="0">
                <a:solidFill>
                  <a:srgbClr val="EE8200"/>
                </a:solidFill>
                <a:latin typeface="Tajawal ExtraBold" panose="00000800000000000000" pitchFamily="2" charset="-78"/>
                <a:cs typeface="Tajawal ExtraBold" panose="00000800000000000000" pitchFamily="2" charset="-78"/>
              </a:rPr>
              <a:t>team members, who are required to use behavioral controls</a:t>
            </a:r>
            <a:r>
              <a:rPr lang="en-US" sz="2200" b="1" dirty="0">
                <a:solidFill>
                  <a:srgbClr val="0A1F61"/>
                </a:solidFill>
                <a:latin typeface="Tajawal ExtraBold" panose="00000800000000000000" pitchFamily="2" charset="-78"/>
                <a:cs typeface="Tajawal ExtraBold" panose="00000800000000000000" pitchFamily="2" charset="-78"/>
              </a:rPr>
              <a:t>, for instance weekly reports, </a:t>
            </a:r>
            <a:r>
              <a:rPr lang="en-US" sz="2200" b="1" dirty="0">
                <a:solidFill>
                  <a:srgbClr val="EE8200"/>
                </a:solidFill>
                <a:latin typeface="Tajawal ExtraBold" panose="00000800000000000000" pitchFamily="2" charset="-78"/>
                <a:cs typeface="Tajawal ExtraBold" panose="00000800000000000000" pitchFamily="2" charset="-78"/>
              </a:rPr>
              <a:t>are more likely to lack faith in the virtual team</a:t>
            </a:r>
            <a:r>
              <a:rPr lang="en-US" sz="2200" b="1" dirty="0">
                <a:solidFill>
                  <a:srgbClr val="0A1F61"/>
                </a:solidFill>
                <a:latin typeface="Tajawal ExtraBold" panose="00000800000000000000" pitchFamily="2" charset="-78"/>
                <a:cs typeface="Tajawal ExtraBold" panose="00000800000000000000" pitchFamily="2" charset="-78"/>
              </a:rPr>
              <a:t>. Furthermore, studies showed that </a:t>
            </a:r>
            <a:r>
              <a:rPr lang="en-US" sz="2200" b="1" dirty="0">
                <a:solidFill>
                  <a:srgbClr val="00B0F0"/>
                </a:solidFill>
                <a:latin typeface="Tajawal ExtraBold" panose="00000800000000000000" pitchFamily="2" charset="-78"/>
                <a:cs typeface="Tajawal ExtraBold" panose="00000800000000000000" pitchFamily="2" charset="-78"/>
              </a:rPr>
              <a:t>highly performing virtual teams are more successful in maintaining high levels of trust</a:t>
            </a:r>
            <a:r>
              <a:rPr lang="en-US" sz="2200" b="1" dirty="0">
                <a:solidFill>
                  <a:srgbClr val="0A1F61"/>
                </a:solidFill>
                <a:latin typeface="Tajawal ExtraBold" panose="00000800000000000000" pitchFamily="2" charset="-78"/>
                <a:cs typeface="Tajawal ExtraBold" panose="00000800000000000000" pitchFamily="2" charset="-78"/>
              </a:rPr>
              <a:t>. Team performance is also affected by the effectiveness of communication in virtual teams and studies showed that </a:t>
            </a:r>
            <a:r>
              <a:rPr lang="en-US" sz="2200" b="1" dirty="0">
                <a:solidFill>
                  <a:srgbClr val="C00000"/>
                </a:solidFill>
                <a:latin typeface="Tajawal ExtraBold" panose="00000800000000000000" pitchFamily="2" charset="-78"/>
                <a:cs typeface="Tajawal ExtraBold" panose="00000800000000000000" pitchFamily="2" charset="-78"/>
              </a:rPr>
              <a:t>a higher level in trust improves a team’s performance.</a:t>
            </a:r>
          </a:p>
        </p:txBody>
      </p:sp>
    </p:spTree>
    <p:extLst>
      <p:ext uri="{BB962C8B-B14F-4D97-AF65-F5344CB8AC3E}">
        <p14:creationId xmlns:p14="http://schemas.microsoft.com/office/powerpoint/2010/main" val="3182140340"/>
      </p:ext>
    </p:extLst>
  </p:cSld>
  <p:clrMapOvr>
    <a:masterClrMapping/>
  </p:clrMapOvr>
  <mc:AlternateContent xmlns:mc="http://schemas.openxmlformats.org/markup-compatibility/2006" xmlns:p14="http://schemas.microsoft.com/office/powerpoint/2010/main">
    <mc:Choice Requires="p14">
      <p:transition p14:dur="10" advTm="152000"/>
    </mc:Choice>
    <mc:Fallback xmlns="">
      <p:transition advTm="152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14193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845146" y="1710981"/>
            <a:ext cx="11110774" cy="3347840"/>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Working on a successful team is an important learning experience for future leaders. </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demonstrates that not everything can be done by one person and shows them what it takes to create a team. </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leader who's been part of a good team will be able to build good teams because she knows what they look and feel like.</a:t>
            </a: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66473480"/>
      </p:ext>
    </p:extLst>
  </p:cSld>
  <p:clrMapOvr>
    <a:masterClrMapping/>
  </p:clrMapOvr>
  <mc:AlternateContent xmlns:mc="http://schemas.openxmlformats.org/markup-compatibility/2006" xmlns:p14="http://schemas.microsoft.com/office/powerpoint/2010/main">
    <mc:Choice Requires="p14">
      <p:transition p14:dur="10" advTm="32000"/>
    </mc:Choice>
    <mc:Fallback xmlns="">
      <p:transition advTm="32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FE506A2-A74D-34C1-F728-73B70FA794E5}"/>
              </a:ext>
            </a:extLst>
          </p:cNvPr>
          <p:cNvSpPr txBox="1"/>
          <p:nvPr/>
        </p:nvSpPr>
        <p:spPr>
          <a:xfrm>
            <a:off x="2432269" y="1266595"/>
            <a:ext cx="8623659" cy="5386090"/>
          </a:xfrm>
          <a:prstGeom prst="rect">
            <a:avLst/>
          </a:prstGeom>
          <a:noFill/>
        </p:spPr>
        <p:txBody>
          <a:bodyPr wrap="square" rtlCol="0">
            <a:spAutoFit/>
          </a:bodyPr>
          <a:lstStyle/>
          <a:p>
            <a:pPr algn="just"/>
            <a:r>
              <a:rPr lang="en-US"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sz="1600" b="1" dirty="0">
                <a:solidFill>
                  <a:srgbClr val="FF8C01"/>
                </a:solidFill>
                <a:latin typeface="Tajawal Medium" panose="00000600000000000000" pitchFamily="2" charset="-78"/>
                <a:cs typeface="Tajawal Medium" panose="00000600000000000000" pitchFamily="2" charset="-78"/>
              </a:rPr>
              <a:t>The Task</a:t>
            </a:r>
            <a:endParaRPr lang="en-US" sz="1600"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sz="1600"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sz="1600"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sz="1600"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sz="1600" b="1" dirty="0">
                <a:solidFill>
                  <a:srgbClr val="FF8C01"/>
                </a:solidFill>
                <a:latin typeface="Tajawal Medium" panose="00000600000000000000" pitchFamily="2" charset="-78"/>
                <a:cs typeface="Tajawal Medium" panose="00000600000000000000" pitchFamily="2" charset="-78"/>
              </a:rPr>
              <a:t>The Individual Oriented Profile</a:t>
            </a:r>
            <a:endParaRPr lang="en-US" sz="1600"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sz="1600" b="1" dirty="0">
                <a:solidFill>
                  <a:srgbClr val="FF8C01"/>
                </a:solidFill>
                <a:latin typeface="Tajawal Medium" panose="00000600000000000000" pitchFamily="2" charset="-78"/>
                <a:cs typeface="Tajawal Medium" panose="00000600000000000000" pitchFamily="2" charset="-78"/>
              </a:rPr>
              <a:t>The Team Oriented Profile</a:t>
            </a:r>
            <a:endParaRPr lang="en-US" sz="1600"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sz="1600"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sz="1600"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sz="1600"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sz="1600"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sz="1600"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sz="1600" b="1" dirty="0">
                <a:solidFill>
                  <a:srgbClr val="C00000"/>
                </a:solidFill>
                <a:latin typeface="Tajawal ExtraBold" panose="00000800000000000000" pitchFamily="2" charset="-78"/>
                <a:cs typeface="Tajawal ExtraBold" panose="00000800000000000000" pitchFamily="2" charset="-78"/>
              </a:rPr>
              <a:t>How do you build a team? </a:t>
            </a:r>
            <a:endParaRPr lang="en-US" sz="1600"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sz="1600"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sz="1600" b="1" dirty="0">
                <a:solidFill>
                  <a:srgbClr val="0070C0"/>
                </a:solidFill>
                <a:latin typeface="Tajawal ExtraBold" panose="00000800000000000000" pitchFamily="2" charset="-78"/>
                <a:cs typeface="Tajawal ExtraBold" panose="00000800000000000000" pitchFamily="2" charset="-78"/>
              </a:rPr>
              <a:t>Factors impact virtual teams’ performance</a:t>
            </a:r>
          </a:p>
          <a:p>
            <a:pPr marL="920750" lvl="2" indent="-342900" algn="just">
              <a:buFont typeface="Wingdings" panose="05000000000000000000" pitchFamily="2" charset="2"/>
              <a:buChar char="q"/>
            </a:pPr>
            <a:r>
              <a:rPr lang="en-US" sz="1600"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sz="1600"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sz="1600" b="1" dirty="0">
                <a:solidFill>
                  <a:srgbClr val="0070C0"/>
                </a:solidFill>
                <a:latin typeface="Tajawal ExtraBold" panose="00000800000000000000" pitchFamily="2" charset="-78"/>
                <a:cs typeface="Tajawal ExtraBold" panose="00000800000000000000" pitchFamily="2" charset="-78"/>
              </a:rPr>
              <a:t>Trust in virtual teams</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39000"/>
    </mc:Choice>
    <mc:Fallback xmlns="">
      <p:transition spd="slow" advTm="39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968318" y="1275387"/>
            <a:ext cx="9072748" cy="3785652"/>
          </a:xfrm>
          <a:prstGeom prst="rect">
            <a:avLst/>
          </a:prstGeom>
          <a:noFill/>
        </p:spPr>
        <p:txBody>
          <a:bodyPr wrap="square" rtlCol="0">
            <a:spAutoFit/>
          </a:bodyPr>
          <a:lstStyle/>
          <a:p>
            <a:pPr marL="285750" indent="-285750" algn="just">
              <a:buFont typeface="Wingdings" panose="05000000000000000000" pitchFamily="2" charset="2"/>
              <a:buChar char="q"/>
            </a:pPr>
            <a:r>
              <a:rPr lang="en-US" sz="2400" dirty="0">
                <a:effectLst/>
              </a:rPr>
              <a:t>Rabinowitz, P. (n.d.). </a:t>
            </a:r>
            <a:r>
              <a:rPr lang="en-US" sz="2400" i="1" dirty="0">
                <a:effectLst/>
              </a:rPr>
              <a:t>Leadership and Management chapter 13:16. Community Tool Box</a:t>
            </a:r>
            <a:r>
              <a:rPr lang="en-US" sz="2400" dirty="0">
                <a:effectLst/>
              </a:rPr>
              <a:t>. Retrieved January 4, 2023, from https://ctb.ku.edu/en/table-of-contents</a:t>
            </a:r>
            <a:endParaRPr lang="en-US" sz="2400" dirty="0">
              <a:cs typeface="Tajawal Medium" panose="00000600000000000000" pitchFamily="2" charset="-78"/>
            </a:endParaRPr>
          </a:p>
          <a:p>
            <a:pPr marL="285750" indent="-285750" algn="just">
              <a:buFont typeface="Wingdings" panose="05000000000000000000" pitchFamily="2" charset="2"/>
              <a:buChar char="q"/>
            </a:pPr>
            <a:r>
              <a:rPr lang="en-US" sz="2400" dirty="0" err="1">
                <a:cs typeface="Tajawal Medium" panose="00000600000000000000" pitchFamily="2" charset="-78"/>
              </a:rPr>
              <a:t>Bli</a:t>
            </a:r>
            <a:r>
              <a:rPr lang="en-US" sz="2400" dirty="0">
                <a:cs typeface="Tajawal Medium" panose="00000600000000000000" pitchFamily="2" charset="-78"/>
              </a:rPr>
              <a:t>-Group-Wp. (2011</a:t>
            </a:r>
            <a:r>
              <a:rPr lang="en-US" sz="2400" i="1" dirty="0">
                <a:cs typeface="Tajawal Medium" panose="00000600000000000000" pitchFamily="2" charset="-78"/>
              </a:rPr>
              <a:t>). Leadership Course material</a:t>
            </a:r>
            <a:r>
              <a:rPr lang="en-US" sz="2400" dirty="0">
                <a:cs typeface="Tajawal Medium" panose="00000600000000000000" pitchFamily="2" charset="-78"/>
              </a:rPr>
              <a:t>. </a:t>
            </a:r>
            <a:r>
              <a:rPr lang="en-US" sz="2400" dirty="0" err="1">
                <a:cs typeface="Tajawal Medium" panose="00000600000000000000" pitchFamily="2" charset="-78"/>
              </a:rPr>
              <a:t>Amideast</a:t>
            </a:r>
            <a:r>
              <a:rPr lang="en-US" sz="2400" dirty="0">
                <a:cs typeface="Tajawal Medium" panose="00000600000000000000" pitchFamily="2" charset="-78"/>
              </a:rPr>
              <a:t> Egypt. Business Intelligence, Training &amp; Consulting, http://bli-group.com/ </a:t>
            </a:r>
          </a:p>
          <a:p>
            <a:pPr marL="285750" indent="-285750" algn="just">
              <a:buFont typeface="Wingdings" panose="05000000000000000000" pitchFamily="2" charset="2"/>
              <a:buChar char="q"/>
            </a:pPr>
            <a:r>
              <a:rPr lang="en-US" sz="2400" dirty="0">
                <a:effectLst/>
              </a:rPr>
              <a:t> </a:t>
            </a:r>
            <a:r>
              <a:rPr lang="en-US" sz="2400" dirty="0" err="1">
                <a:effectLst/>
              </a:rPr>
              <a:t>Hyvönen</a:t>
            </a:r>
            <a:r>
              <a:rPr lang="en-US" sz="2400" dirty="0">
                <a:effectLst/>
              </a:rPr>
              <a:t>, M., &amp; </a:t>
            </a:r>
            <a:r>
              <a:rPr lang="en-US" sz="2400" dirty="0" err="1">
                <a:effectLst/>
              </a:rPr>
              <a:t>Utoslahti</a:t>
            </a:r>
            <a:r>
              <a:rPr lang="en-US" sz="2400" dirty="0">
                <a:effectLst/>
              </a:rPr>
              <a:t>, E. (2021, May 25). </a:t>
            </a:r>
            <a:r>
              <a:rPr lang="en-US" sz="2400" i="1" dirty="0">
                <a:effectLst/>
              </a:rPr>
              <a:t>Leadership and communication in virtual teams</a:t>
            </a:r>
            <a:r>
              <a:rPr lang="en-US" sz="2400" dirty="0">
                <a:effectLst/>
              </a:rPr>
              <a:t>. theseus.fi. Retrieved March 12, 2023, from https://www.theseus.fi/bitstream/handle/10024/500605/Leadership_and_Communication_in_Virtual_Teams.pdf?sequence=2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p:blipFill>
        <p:spPr>
          <a:xfrm>
            <a:off x="1283602" y="1947651"/>
            <a:ext cx="2956551"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6050</TotalTime>
  <Words>3040</Words>
  <Application>Microsoft Office PowerPoint</Application>
  <PresentationFormat>Widescreen</PresentationFormat>
  <Paragraphs>314</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ArialMT</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215</cp:revision>
  <dcterms:created xsi:type="dcterms:W3CDTF">2021-08-03T13:03:26Z</dcterms:created>
  <dcterms:modified xsi:type="dcterms:W3CDTF">2024-06-27T20:09:14Z</dcterms:modified>
</cp:coreProperties>
</file>