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3" r:id="rId1"/>
    <p:sldMasterId id="2147483677" r:id="rId2"/>
  </p:sldMasterIdLst>
  <p:notesMasterIdLst>
    <p:notesMasterId r:id="rId47"/>
  </p:notesMasterIdLst>
  <p:handoutMasterIdLst>
    <p:handoutMasterId r:id="rId48"/>
  </p:handoutMasterIdLst>
  <p:sldIdLst>
    <p:sldId id="256" r:id="rId3"/>
    <p:sldId id="257" r:id="rId4"/>
    <p:sldId id="258" r:id="rId5"/>
    <p:sldId id="259" r:id="rId6"/>
    <p:sldId id="308" r:id="rId7"/>
    <p:sldId id="262" r:id="rId8"/>
    <p:sldId id="309" r:id="rId9"/>
    <p:sldId id="268" r:id="rId10"/>
    <p:sldId id="269" r:id="rId11"/>
    <p:sldId id="310" r:id="rId12"/>
    <p:sldId id="303" r:id="rId13"/>
    <p:sldId id="311" r:id="rId14"/>
    <p:sldId id="302" r:id="rId15"/>
    <p:sldId id="271" r:id="rId16"/>
    <p:sldId id="304" r:id="rId17"/>
    <p:sldId id="272" r:id="rId18"/>
    <p:sldId id="313" r:id="rId19"/>
    <p:sldId id="273" r:id="rId20"/>
    <p:sldId id="274" r:id="rId21"/>
    <p:sldId id="275" r:id="rId22"/>
    <p:sldId id="276" r:id="rId23"/>
    <p:sldId id="306" r:id="rId24"/>
    <p:sldId id="277" r:id="rId25"/>
    <p:sldId id="280" r:id="rId26"/>
    <p:sldId id="281" r:id="rId27"/>
    <p:sldId id="307"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Lst>
  <p:sldSz cx="12192000" cy="6858000"/>
  <p:notesSz cx="6858000" cy="12192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1AFEBC6-6EA3-4755-8328-B6B6C96AC721}">
          <p14:sldIdLst>
            <p14:sldId id="256"/>
            <p14:sldId id="257"/>
            <p14:sldId id="258"/>
            <p14:sldId id="259"/>
            <p14:sldId id="308"/>
            <p14:sldId id="262"/>
            <p14:sldId id="309"/>
            <p14:sldId id="268"/>
            <p14:sldId id="269"/>
            <p14:sldId id="310"/>
            <p14:sldId id="303"/>
            <p14:sldId id="311"/>
            <p14:sldId id="302"/>
          </p14:sldIdLst>
        </p14:section>
        <p14:section name="Methodology" id="{8A7139EC-C96A-4E09-8299-A6DDD394887F}">
          <p14:sldIdLst>
            <p14:sldId id="271"/>
            <p14:sldId id="304"/>
            <p14:sldId id="272"/>
            <p14:sldId id="313"/>
            <p14:sldId id="273"/>
            <p14:sldId id="274"/>
            <p14:sldId id="275"/>
            <p14:sldId id="276"/>
            <p14:sldId id="306"/>
            <p14:sldId id="277"/>
            <p14:sldId id="280"/>
            <p14:sldId id="281"/>
            <p14:sldId id="307"/>
          </p14:sldIdLst>
        </p14:section>
        <p14:section name="Results and Discussion" id="{66157CBD-D68D-45D4-A8C6-36646D28CA03}">
          <p14:sldIdLst>
            <p14:sldId id="284"/>
            <p14:sldId id="285"/>
            <p14:sldId id="286"/>
            <p14:sldId id="287"/>
            <p14:sldId id="288"/>
            <p14:sldId id="289"/>
            <p14:sldId id="290"/>
            <p14:sldId id="291"/>
            <p14:sldId id="292"/>
            <p14:sldId id="293"/>
            <p14:sldId id="294"/>
            <p14:sldId id="295"/>
            <p14:sldId id="296"/>
            <p14:sldId id="297"/>
          </p14:sldIdLst>
        </p14:section>
        <p14:section name="Conclusion and Future Work" id="{5180A962-02D3-4638-AA2B-A1790F5A72BD}">
          <p14:sldIdLst>
            <p14:sldId id="298"/>
            <p14:sldId id="299"/>
            <p14:sldId id="300"/>
            <p14:sldId id="30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B000"/>
    <a:srgbClr val="004E70"/>
    <a:srgbClr val="E8F7FE"/>
    <a:srgbClr val="00AEEF"/>
    <a:srgbClr val="16191B"/>
    <a:srgbClr val="5F6A70"/>
    <a:srgbClr val="A4B0B7"/>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91294" autoAdjust="0"/>
  </p:normalViewPr>
  <p:slideViewPr>
    <p:cSldViewPr snapToGrid="0" snapToObjects="1">
      <p:cViewPr varScale="1">
        <p:scale>
          <a:sx n="76" d="100"/>
          <a:sy n="76" d="100"/>
        </p:scale>
        <p:origin x="840" y="53"/>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handoutMaster" Target="handoutMasters/handoutMaster1.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6111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611188"/>
          </a:xfrm>
          <a:prstGeom prst="rect">
            <a:avLst/>
          </a:prstGeom>
        </p:spPr>
        <p:txBody>
          <a:bodyPr vert="horz" lIns="91440" tIns="45720" rIns="91440" bIns="45720" rtlCol="0"/>
          <a:lstStyle>
            <a:lvl1pPr algn="r">
              <a:defRPr sz="1200"/>
            </a:lvl1pPr>
          </a:lstStyle>
          <a:p>
            <a:fld id="{321AD324-E3B1-4285-8046-1F53471F8C50}" type="datetime1">
              <a:rPr lang="en-US" smtClean="0"/>
              <a:t>8/5/2026</a:t>
            </a:fld>
            <a:endParaRPr lang="en-US"/>
          </a:p>
        </p:txBody>
      </p:sp>
      <p:sp>
        <p:nvSpPr>
          <p:cNvPr id="4" name="Footer Placeholder 3"/>
          <p:cNvSpPr>
            <a:spLocks noGrp="1"/>
          </p:cNvSpPr>
          <p:nvPr>
            <p:ph type="ftr" sz="quarter" idx="2"/>
          </p:nvPr>
        </p:nvSpPr>
        <p:spPr>
          <a:xfrm>
            <a:off x="0" y="11580813"/>
            <a:ext cx="2971800" cy="6111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11580813"/>
            <a:ext cx="2971800" cy="611187"/>
          </a:xfrm>
          <a:prstGeom prst="rect">
            <a:avLst/>
          </a:prstGeom>
        </p:spPr>
        <p:txBody>
          <a:bodyPr vert="horz" lIns="91440" tIns="45720" rIns="91440" bIns="45720" rtlCol="0" anchor="b"/>
          <a:lstStyle>
            <a:lvl1pPr algn="r">
              <a:defRPr sz="1200"/>
            </a:lvl1pPr>
          </a:lstStyle>
          <a:p>
            <a:fld id="{C1AF9B30-2C97-48F4-81B3-A6D095895656}" type="slidenum">
              <a:rPr lang="en-US" smtClean="0"/>
              <a:t>‹#›</a:t>
            </a:fld>
            <a:endParaRPr lang="en-US"/>
          </a:p>
        </p:txBody>
      </p:sp>
    </p:spTree>
    <p:extLst>
      <p:ext uri="{BB962C8B-B14F-4D97-AF65-F5344CB8AC3E}">
        <p14:creationId xmlns:p14="http://schemas.microsoft.com/office/powerpoint/2010/main" val="2141791828"/>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775730"/>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944450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5176600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729FED9-4F4B-41D1-A0F7-0B79F12BDF9B}" type="datetime2">
              <a:rPr lang="en-US" smtClean="0"/>
              <a:t>Wednesday, August 5, 2026</a:t>
            </a:fld>
            <a:endParaRPr lang="en-US" dirty="0"/>
          </a:p>
        </p:txBody>
      </p:sp>
      <p:sp>
        <p:nvSpPr>
          <p:cNvPr id="5" name="Footer Placeholder 4"/>
          <p:cNvSpPr>
            <a:spLocks noGrp="1"/>
          </p:cNvSpPr>
          <p:nvPr>
            <p:ph type="ftr" sz="quarter" idx="11"/>
          </p:nvPr>
        </p:nvSpPr>
        <p:spPr/>
        <p:txBody>
          <a:bodyPr/>
          <a:lstStyle/>
          <a:p>
            <a:r>
              <a:rPr lang="en-US" smtClean="0"/>
              <a:t>Thesis Defense: Deep Learning for Kidney Tumor Classification</a:t>
            </a:r>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25024592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25C4FD0-83F3-4EDB-B6AF-2D3ADFBA5E6B}" type="datetime2">
              <a:rPr lang="en-US" smtClean="0"/>
              <a:t>Wednesday, August 5, 2026</a:t>
            </a:fld>
            <a:endParaRPr lang="en-US" dirty="0"/>
          </a:p>
        </p:txBody>
      </p:sp>
      <p:sp>
        <p:nvSpPr>
          <p:cNvPr id="5" name="Footer Placeholder 4"/>
          <p:cNvSpPr>
            <a:spLocks noGrp="1"/>
          </p:cNvSpPr>
          <p:nvPr>
            <p:ph type="ftr" sz="quarter" idx="11"/>
          </p:nvPr>
        </p:nvSpPr>
        <p:spPr/>
        <p:txBody>
          <a:bodyPr/>
          <a:lstStyle/>
          <a:p>
            <a:r>
              <a:rPr lang="en-US" smtClean="0"/>
              <a:t>Thesis Defense: Deep Learning for Kidney Tumor Classification</a:t>
            </a:r>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669472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504A3C5-B40B-43B9-952B-6BC995D2DC4E}" type="datetime2">
              <a:rPr lang="en-US" smtClean="0"/>
              <a:t>Wednesday, August 5, 2026</a:t>
            </a:fld>
            <a:endParaRPr lang="en-US" dirty="0"/>
          </a:p>
        </p:txBody>
      </p:sp>
      <p:sp>
        <p:nvSpPr>
          <p:cNvPr id="5" name="Footer Placeholder 4"/>
          <p:cNvSpPr>
            <a:spLocks noGrp="1"/>
          </p:cNvSpPr>
          <p:nvPr>
            <p:ph type="ftr" sz="quarter" idx="11"/>
          </p:nvPr>
        </p:nvSpPr>
        <p:spPr/>
        <p:txBody>
          <a:bodyPr/>
          <a:lstStyle/>
          <a:p>
            <a:r>
              <a:rPr lang="en-US" smtClean="0"/>
              <a:t>Thesis Defense: Deep Learning for Kidney Tumor Classification</a:t>
            </a:r>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49850340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3BDACA6-C7E4-4F76-8646-3927B2209EB2}" type="datetime2">
              <a:rPr lang="en-US" smtClean="0"/>
              <a:t>Wednesday, August 5, 2026</a:t>
            </a:fld>
            <a:endParaRPr lang="en-US" dirty="0"/>
          </a:p>
        </p:txBody>
      </p:sp>
      <p:sp>
        <p:nvSpPr>
          <p:cNvPr id="6" name="Footer Placeholder 5"/>
          <p:cNvSpPr>
            <a:spLocks noGrp="1"/>
          </p:cNvSpPr>
          <p:nvPr>
            <p:ph type="ftr" sz="quarter" idx="11"/>
          </p:nvPr>
        </p:nvSpPr>
        <p:spPr/>
        <p:txBody>
          <a:bodyPr/>
          <a:lstStyle/>
          <a:p>
            <a:r>
              <a:rPr lang="en-US" smtClean="0"/>
              <a:t>Thesis Defense: Deep Learning for Kidney Tumor Classification</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0479118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F52D8F3-5012-40DB-9F8C-CA31E1969676}" type="datetime2">
              <a:rPr lang="en-US" smtClean="0"/>
              <a:t>Wednesday, August 5, 2026</a:t>
            </a:fld>
            <a:endParaRPr lang="en-US" dirty="0"/>
          </a:p>
        </p:txBody>
      </p:sp>
      <p:sp>
        <p:nvSpPr>
          <p:cNvPr id="8" name="Footer Placeholder 7"/>
          <p:cNvSpPr>
            <a:spLocks noGrp="1"/>
          </p:cNvSpPr>
          <p:nvPr>
            <p:ph type="ftr" sz="quarter" idx="11"/>
          </p:nvPr>
        </p:nvSpPr>
        <p:spPr/>
        <p:txBody>
          <a:bodyPr/>
          <a:lstStyle/>
          <a:p>
            <a:r>
              <a:rPr lang="en-US" smtClean="0"/>
              <a:t>Thesis Defense: Deep Learning for Kidney Tumor Classification</a:t>
            </a:r>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7514266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2916301"/>
            <a:ext cx="10515600" cy="1325563"/>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6A1DEDD-312E-423E-8492-B49080F97719}" type="datetime2">
              <a:rPr lang="en-US" smtClean="0"/>
              <a:t>Wednesday, August 5, 2026</a:t>
            </a:fld>
            <a:endParaRPr lang="en-US" dirty="0"/>
          </a:p>
        </p:txBody>
      </p:sp>
      <p:sp>
        <p:nvSpPr>
          <p:cNvPr id="4" name="Footer Placeholder 3"/>
          <p:cNvSpPr>
            <a:spLocks noGrp="1"/>
          </p:cNvSpPr>
          <p:nvPr>
            <p:ph type="ftr" sz="quarter" idx="11"/>
          </p:nvPr>
        </p:nvSpPr>
        <p:spPr/>
        <p:txBody>
          <a:bodyPr/>
          <a:lstStyle/>
          <a:p>
            <a:r>
              <a:rPr lang="en-US" smtClean="0"/>
              <a:t>Thesis Defense: Deep Learning for Kidney Tumor Classification</a:t>
            </a:r>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21797619"/>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044451-BD5A-44EA-812A-6FAF6B3F2F2C}" type="datetime2">
              <a:rPr lang="en-US" smtClean="0"/>
              <a:t>Wednesday, August 5, 2026</a:t>
            </a:fld>
            <a:endParaRPr lang="en-US" dirty="0"/>
          </a:p>
        </p:txBody>
      </p:sp>
      <p:sp>
        <p:nvSpPr>
          <p:cNvPr id="3" name="Footer Placeholder 2"/>
          <p:cNvSpPr>
            <a:spLocks noGrp="1"/>
          </p:cNvSpPr>
          <p:nvPr>
            <p:ph type="ftr" sz="quarter" idx="11"/>
          </p:nvPr>
        </p:nvSpPr>
        <p:spPr/>
        <p:txBody>
          <a:bodyPr/>
          <a:lstStyle/>
          <a:p>
            <a:r>
              <a:rPr lang="en-US" smtClean="0"/>
              <a:t>Thesis Defense: Deep Learning for Kidney Tumor Classification</a:t>
            </a:r>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3639898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A3BA8A9-63AD-4A88-8E51-183C46DCA61B}" type="datetime2">
              <a:rPr lang="en-US" smtClean="0"/>
              <a:t>Wednesday, August 5, 2026</a:t>
            </a:fld>
            <a:endParaRPr lang="en-US" dirty="0"/>
          </a:p>
        </p:txBody>
      </p:sp>
      <p:sp>
        <p:nvSpPr>
          <p:cNvPr id="6" name="Footer Placeholder 5"/>
          <p:cNvSpPr>
            <a:spLocks noGrp="1"/>
          </p:cNvSpPr>
          <p:nvPr>
            <p:ph type="ftr" sz="quarter" idx="11"/>
          </p:nvPr>
        </p:nvSpPr>
        <p:spPr/>
        <p:txBody>
          <a:bodyPr/>
          <a:lstStyle/>
          <a:p>
            <a:r>
              <a:rPr lang="en-US" smtClean="0"/>
              <a:t>Thesis Defense: Deep Learning for Kidney Tumor Classification</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3814009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9B1686D-6388-4ABD-BE77-427D02750E30}" type="datetime2">
              <a:rPr lang="en-US" smtClean="0"/>
              <a:t>Wednesday, August 5, 2026</a:t>
            </a:fld>
            <a:endParaRPr lang="en-US" dirty="0"/>
          </a:p>
        </p:txBody>
      </p:sp>
      <p:sp>
        <p:nvSpPr>
          <p:cNvPr id="6" name="Footer Placeholder 5"/>
          <p:cNvSpPr>
            <a:spLocks noGrp="1"/>
          </p:cNvSpPr>
          <p:nvPr>
            <p:ph type="ftr" sz="quarter" idx="11"/>
          </p:nvPr>
        </p:nvSpPr>
        <p:spPr/>
        <p:txBody>
          <a:bodyPr/>
          <a:lstStyle/>
          <a:p>
            <a:r>
              <a:rPr lang="en-US" smtClean="0"/>
              <a:t>Thesis Defense: Deep Learning for Kidney Tumor Classification</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4872175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E7F3EBB-9BC4-4467-89B4-40A778D75274}" type="datetime2">
              <a:rPr lang="en-US" smtClean="0"/>
              <a:t>Wednesday, August 5, 2026</a:t>
            </a:fld>
            <a:endParaRPr lang="en-US" dirty="0"/>
          </a:p>
        </p:txBody>
      </p:sp>
      <p:sp>
        <p:nvSpPr>
          <p:cNvPr id="5" name="Footer Placeholder 4"/>
          <p:cNvSpPr>
            <a:spLocks noGrp="1"/>
          </p:cNvSpPr>
          <p:nvPr>
            <p:ph type="ftr" sz="quarter" idx="11"/>
          </p:nvPr>
        </p:nvSpPr>
        <p:spPr/>
        <p:txBody>
          <a:bodyPr/>
          <a:lstStyle/>
          <a:p>
            <a:r>
              <a:rPr lang="en-US" smtClean="0"/>
              <a:t>Thesis Defense: Deep Learning for Kidney Tumor Classification</a:t>
            </a:r>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5016814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3E06A4-01B3-490B-9374-322AA7DDA07F}" type="datetime2">
              <a:rPr lang="en-US" smtClean="0"/>
              <a:t>Wednesday, August 5, 2026</a:t>
            </a:fld>
            <a:endParaRPr lang="en-US" dirty="0"/>
          </a:p>
        </p:txBody>
      </p:sp>
      <p:sp>
        <p:nvSpPr>
          <p:cNvPr id="5" name="Footer Placeholder 4"/>
          <p:cNvSpPr>
            <a:spLocks noGrp="1"/>
          </p:cNvSpPr>
          <p:nvPr>
            <p:ph type="ftr" sz="quarter" idx="11"/>
          </p:nvPr>
        </p:nvSpPr>
        <p:spPr/>
        <p:txBody>
          <a:bodyPr/>
          <a:lstStyle/>
          <a:p>
            <a:r>
              <a:rPr lang="en-US" smtClean="0"/>
              <a:t>Thesis Defense: Deep Learning for Kidney Tumor Classification</a:t>
            </a:r>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8652480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101572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B2C3AFF-133C-4166-9662-B43C0A89C00C}" type="datetime2">
              <a:rPr lang="en-US" smtClean="0"/>
              <a:t>Wednesday, August 5, 2026</a:t>
            </a:fld>
            <a:endParaRPr lang="en-US" dirty="0"/>
          </a:p>
        </p:txBody>
      </p:sp>
      <p:sp>
        <p:nvSpPr>
          <p:cNvPr id="4" name="Footer Placeholder 3"/>
          <p:cNvSpPr>
            <a:spLocks noGrp="1"/>
          </p:cNvSpPr>
          <p:nvPr>
            <p:ph type="ftr" sz="quarter" idx="11"/>
          </p:nvPr>
        </p:nvSpPr>
        <p:spPr/>
        <p:txBody>
          <a:bodyPr/>
          <a:lstStyle/>
          <a:p>
            <a:r>
              <a:rPr lang="en-US" smtClean="0"/>
              <a:t>Thesis Defense: Deep Learning for Kidney Tumor Classification</a:t>
            </a:r>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4125844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B220DB8-F1A3-43E9-89BF-CE245EC94BBA}" type="datetime2">
              <a:rPr lang="en-US" smtClean="0"/>
              <a:t>Wednesday, August 5, 2026</a:t>
            </a:fld>
            <a:endParaRPr lang="en-US"/>
          </a:p>
        </p:txBody>
      </p:sp>
      <p:sp>
        <p:nvSpPr>
          <p:cNvPr id="5" name="Footer Placeholder 4"/>
          <p:cNvSpPr>
            <a:spLocks noGrp="1"/>
          </p:cNvSpPr>
          <p:nvPr>
            <p:ph type="ftr" sz="quarter" idx="11"/>
          </p:nvPr>
        </p:nvSpPr>
        <p:spPr/>
        <p:txBody>
          <a:bodyPr/>
          <a:lstStyle/>
          <a:p>
            <a:r>
              <a:rPr lang="en-US" smtClean="0"/>
              <a:t>Thesis Defense: Deep Learning for Kidney Tumor Classification</a:t>
            </a:r>
            <a:endParaRPr lang="en-US"/>
          </a:p>
        </p:txBody>
      </p:sp>
      <p:sp>
        <p:nvSpPr>
          <p:cNvPr id="6" name="Slide Number Placeholder 5"/>
          <p:cNvSpPr>
            <a:spLocks noGrp="1"/>
          </p:cNvSpPr>
          <p:nvPr>
            <p:ph type="sldNum" sz="quarter" idx="12"/>
          </p:nvPr>
        </p:nvSpPr>
        <p:spPr/>
        <p:txBody>
          <a:bodyPr/>
          <a:lstStyle/>
          <a:p>
            <a:fld id="{8A6EA95C-B6F4-43ED-8DA9-B21578C41077}" type="slidenum">
              <a:rPr lang="en-US" smtClean="0"/>
              <a:t>‹#›</a:t>
            </a:fld>
            <a:endParaRPr lang="en-US"/>
          </a:p>
        </p:txBody>
      </p:sp>
    </p:spTree>
    <p:extLst>
      <p:ext uri="{BB962C8B-B14F-4D97-AF65-F5344CB8AC3E}">
        <p14:creationId xmlns:p14="http://schemas.microsoft.com/office/powerpoint/2010/main" val="25543622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FAE0EB9-42A3-44E6-8476-3A09828A77CB}" type="datetime2">
              <a:rPr lang="en-US" smtClean="0"/>
              <a:t>Wednesday, August 5, 2026</a:t>
            </a:fld>
            <a:endParaRPr lang="en-US"/>
          </a:p>
        </p:txBody>
      </p:sp>
      <p:sp>
        <p:nvSpPr>
          <p:cNvPr id="5" name="Footer Placeholder 4"/>
          <p:cNvSpPr>
            <a:spLocks noGrp="1"/>
          </p:cNvSpPr>
          <p:nvPr>
            <p:ph type="ftr" sz="quarter" idx="11"/>
          </p:nvPr>
        </p:nvSpPr>
        <p:spPr/>
        <p:txBody>
          <a:bodyPr/>
          <a:lstStyle/>
          <a:p>
            <a:r>
              <a:rPr lang="en-US" smtClean="0"/>
              <a:t>Thesis Defense: Deep Learning for Kidney Tumor Classification</a:t>
            </a:r>
            <a:endParaRPr lang="en-US"/>
          </a:p>
        </p:txBody>
      </p:sp>
      <p:sp>
        <p:nvSpPr>
          <p:cNvPr id="6" name="Slide Number Placeholder 5"/>
          <p:cNvSpPr>
            <a:spLocks noGrp="1"/>
          </p:cNvSpPr>
          <p:nvPr>
            <p:ph type="sldNum" sz="quarter" idx="12"/>
          </p:nvPr>
        </p:nvSpPr>
        <p:spPr/>
        <p:txBody>
          <a:bodyPr/>
          <a:lstStyle/>
          <a:p>
            <a:fld id="{8A6EA95C-B6F4-43ED-8DA9-B21578C41077}" type="slidenum">
              <a:rPr lang="en-US" smtClean="0"/>
              <a:t>‹#›</a:t>
            </a:fld>
            <a:endParaRPr lang="en-US"/>
          </a:p>
        </p:txBody>
      </p:sp>
    </p:spTree>
    <p:extLst>
      <p:ext uri="{BB962C8B-B14F-4D97-AF65-F5344CB8AC3E}">
        <p14:creationId xmlns:p14="http://schemas.microsoft.com/office/powerpoint/2010/main" val="39429579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43896F1-BD7C-4C5B-B2AF-F925A1A105D1}" type="datetime2">
              <a:rPr lang="en-US" smtClean="0"/>
              <a:t>Wednesday, August 5, 2026</a:t>
            </a:fld>
            <a:endParaRPr lang="en-US"/>
          </a:p>
        </p:txBody>
      </p:sp>
      <p:sp>
        <p:nvSpPr>
          <p:cNvPr id="5" name="Footer Placeholder 4"/>
          <p:cNvSpPr>
            <a:spLocks noGrp="1"/>
          </p:cNvSpPr>
          <p:nvPr>
            <p:ph type="ftr" sz="quarter" idx="11"/>
          </p:nvPr>
        </p:nvSpPr>
        <p:spPr/>
        <p:txBody>
          <a:bodyPr/>
          <a:lstStyle/>
          <a:p>
            <a:r>
              <a:rPr lang="en-US" smtClean="0"/>
              <a:t>Thesis Defense: Deep Learning for Kidney Tumor Classification</a:t>
            </a:r>
            <a:endParaRPr lang="en-US"/>
          </a:p>
        </p:txBody>
      </p:sp>
      <p:sp>
        <p:nvSpPr>
          <p:cNvPr id="6" name="Slide Number Placeholder 5"/>
          <p:cNvSpPr>
            <a:spLocks noGrp="1"/>
          </p:cNvSpPr>
          <p:nvPr>
            <p:ph type="sldNum" sz="quarter" idx="12"/>
          </p:nvPr>
        </p:nvSpPr>
        <p:spPr/>
        <p:txBody>
          <a:bodyPr/>
          <a:lstStyle/>
          <a:p>
            <a:fld id="{8A6EA95C-B6F4-43ED-8DA9-B21578C41077}" type="slidenum">
              <a:rPr lang="en-US" smtClean="0"/>
              <a:t>‹#›</a:t>
            </a:fld>
            <a:endParaRPr lang="en-US"/>
          </a:p>
        </p:txBody>
      </p:sp>
    </p:spTree>
    <p:extLst>
      <p:ext uri="{BB962C8B-B14F-4D97-AF65-F5344CB8AC3E}">
        <p14:creationId xmlns:p14="http://schemas.microsoft.com/office/powerpoint/2010/main" val="27003123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7D87CD7-6E3D-4334-9EE6-493C99E9951E}" type="datetime2">
              <a:rPr lang="en-US" smtClean="0"/>
              <a:t>Wednesday, August 5, 2026</a:t>
            </a:fld>
            <a:endParaRPr lang="en-US"/>
          </a:p>
        </p:txBody>
      </p:sp>
      <p:sp>
        <p:nvSpPr>
          <p:cNvPr id="6" name="Footer Placeholder 5"/>
          <p:cNvSpPr>
            <a:spLocks noGrp="1"/>
          </p:cNvSpPr>
          <p:nvPr>
            <p:ph type="ftr" sz="quarter" idx="11"/>
          </p:nvPr>
        </p:nvSpPr>
        <p:spPr/>
        <p:txBody>
          <a:bodyPr/>
          <a:lstStyle/>
          <a:p>
            <a:r>
              <a:rPr lang="en-US" smtClean="0"/>
              <a:t>Thesis Defense: Deep Learning for Kidney Tumor Classification</a:t>
            </a:r>
            <a:endParaRPr lang="en-US"/>
          </a:p>
        </p:txBody>
      </p:sp>
      <p:sp>
        <p:nvSpPr>
          <p:cNvPr id="7" name="Slide Number Placeholder 6"/>
          <p:cNvSpPr>
            <a:spLocks noGrp="1"/>
          </p:cNvSpPr>
          <p:nvPr>
            <p:ph type="sldNum" sz="quarter" idx="12"/>
          </p:nvPr>
        </p:nvSpPr>
        <p:spPr/>
        <p:txBody>
          <a:bodyPr/>
          <a:lstStyle/>
          <a:p>
            <a:fld id="{8A6EA95C-B6F4-43ED-8DA9-B21578C41077}" type="slidenum">
              <a:rPr lang="en-US" smtClean="0"/>
              <a:t>‹#›</a:t>
            </a:fld>
            <a:endParaRPr lang="en-US"/>
          </a:p>
        </p:txBody>
      </p:sp>
    </p:spTree>
    <p:extLst>
      <p:ext uri="{BB962C8B-B14F-4D97-AF65-F5344CB8AC3E}">
        <p14:creationId xmlns:p14="http://schemas.microsoft.com/office/powerpoint/2010/main" val="31263361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2BA3714-2F31-4CF1-AC27-69942FCBE2F4}" type="datetime2">
              <a:rPr lang="en-US" smtClean="0"/>
              <a:t>Wednesday, August 5, 2026</a:t>
            </a:fld>
            <a:endParaRPr lang="en-US"/>
          </a:p>
        </p:txBody>
      </p:sp>
      <p:sp>
        <p:nvSpPr>
          <p:cNvPr id="8" name="Footer Placeholder 7"/>
          <p:cNvSpPr>
            <a:spLocks noGrp="1"/>
          </p:cNvSpPr>
          <p:nvPr>
            <p:ph type="ftr" sz="quarter" idx="11"/>
          </p:nvPr>
        </p:nvSpPr>
        <p:spPr/>
        <p:txBody>
          <a:bodyPr/>
          <a:lstStyle/>
          <a:p>
            <a:r>
              <a:rPr lang="en-US" smtClean="0"/>
              <a:t>Thesis Defense: Deep Learning for Kidney Tumor Classification</a:t>
            </a:r>
            <a:endParaRPr lang="en-US"/>
          </a:p>
        </p:txBody>
      </p:sp>
      <p:sp>
        <p:nvSpPr>
          <p:cNvPr id="9" name="Slide Number Placeholder 8"/>
          <p:cNvSpPr>
            <a:spLocks noGrp="1"/>
          </p:cNvSpPr>
          <p:nvPr>
            <p:ph type="sldNum" sz="quarter" idx="12"/>
          </p:nvPr>
        </p:nvSpPr>
        <p:spPr/>
        <p:txBody>
          <a:bodyPr/>
          <a:lstStyle/>
          <a:p>
            <a:fld id="{8A6EA95C-B6F4-43ED-8DA9-B21578C41077}" type="slidenum">
              <a:rPr lang="en-US" smtClean="0"/>
              <a:t>‹#›</a:t>
            </a:fld>
            <a:endParaRPr lang="en-US"/>
          </a:p>
        </p:txBody>
      </p:sp>
    </p:spTree>
    <p:extLst>
      <p:ext uri="{BB962C8B-B14F-4D97-AF65-F5344CB8AC3E}">
        <p14:creationId xmlns:p14="http://schemas.microsoft.com/office/powerpoint/2010/main" val="22526748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6EF3CE0-F6D3-4101-B411-9A006AD402B7}" type="datetime2">
              <a:rPr lang="en-US" smtClean="0"/>
              <a:t>Wednesday, August 5, 2026</a:t>
            </a:fld>
            <a:endParaRPr lang="en-US"/>
          </a:p>
        </p:txBody>
      </p:sp>
      <p:sp>
        <p:nvSpPr>
          <p:cNvPr id="4" name="Footer Placeholder 3"/>
          <p:cNvSpPr>
            <a:spLocks noGrp="1"/>
          </p:cNvSpPr>
          <p:nvPr>
            <p:ph type="ftr" sz="quarter" idx="11"/>
          </p:nvPr>
        </p:nvSpPr>
        <p:spPr/>
        <p:txBody>
          <a:bodyPr/>
          <a:lstStyle/>
          <a:p>
            <a:r>
              <a:rPr lang="en-US" smtClean="0"/>
              <a:t>Thesis Defense: Deep Learning for Kidney Tumor Classification</a:t>
            </a:r>
            <a:endParaRPr lang="en-US"/>
          </a:p>
        </p:txBody>
      </p:sp>
      <p:sp>
        <p:nvSpPr>
          <p:cNvPr id="5" name="Slide Number Placeholder 4"/>
          <p:cNvSpPr>
            <a:spLocks noGrp="1"/>
          </p:cNvSpPr>
          <p:nvPr>
            <p:ph type="sldNum" sz="quarter" idx="12"/>
          </p:nvPr>
        </p:nvSpPr>
        <p:spPr/>
        <p:txBody>
          <a:bodyPr/>
          <a:lstStyle/>
          <a:p>
            <a:fld id="{8A6EA95C-B6F4-43ED-8DA9-B21578C41077}" type="slidenum">
              <a:rPr lang="en-US" smtClean="0"/>
              <a:t>‹#›</a:t>
            </a:fld>
            <a:endParaRPr lang="en-US"/>
          </a:p>
        </p:txBody>
      </p:sp>
    </p:spTree>
    <p:extLst>
      <p:ext uri="{BB962C8B-B14F-4D97-AF65-F5344CB8AC3E}">
        <p14:creationId xmlns:p14="http://schemas.microsoft.com/office/powerpoint/2010/main" val="170790454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C38D28-C460-4285-8F22-E16AD8B3D6AE}" type="datetime2">
              <a:rPr lang="en-US" smtClean="0"/>
              <a:t>Wednesday, August 5, 2026</a:t>
            </a:fld>
            <a:endParaRPr lang="en-US"/>
          </a:p>
        </p:txBody>
      </p:sp>
      <p:sp>
        <p:nvSpPr>
          <p:cNvPr id="3" name="Footer Placeholder 2"/>
          <p:cNvSpPr>
            <a:spLocks noGrp="1"/>
          </p:cNvSpPr>
          <p:nvPr>
            <p:ph type="ftr" sz="quarter" idx="11"/>
          </p:nvPr>
        </p:nvSpPr>
        <p:spPr/>
        <p:txBody>
          <a:bodyPr/>
          <a:lstStyle/>
          <a:p>
            <a:r>
              <a:rPr lang="en-US" smtClean="0"/>
              <a:t>Thesis Defense: Deep Learning for Kidney Tumor Classification</a:t>
            </a:r>
            <a:endParaRPr lang="en-US"/>
          </a:p>
        </p:txBody>
      </p:sp>
      <p:sp>
        <p:nvSpPr>
          <p:cNvPr id="4" name="Slide Number Placeholder 3"/>
          <p:cNvSpPr>
            <a:spLocks noGrp="1"/>
          </p:cNvSpPr>
          <p:nvPr>
            <p:ph type="sldNum" sz="quarter" idx="12"/>
          </p:nvPr>
        </p:nvSpPr>
        <p:spPr/>
        <p:txBody>
          <a:bodyPr/>
          <a:lstStyle/>
          <a:p>
            <a:fld id="{8A6EA95C-B6F4-43ED-8DA9-B21578C41077}" type="slidenum">
              <a:rPr lang="en-US" smtClean="0"/>
              <a:t>‹#›</a:t>
            </a:fld>
            <a:endParaRPr lang="en-US"/>
          </a:p>
        </p:txBody>
      </p:sp>
    </p:spTree>
    <p:extLst>
      <p:ext uri="{BB962C8B-B14F-4D97-AF65-F5344CB8AC3E}">
        <p14:creationId xmlns:p14="http://schemas.microsoft.com/office/powerpoint/2010/main" val="16386228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A17B095-CAED-4F65-A9A1-364A48E81E8E}" type="datetime2">
              <a:rPr lang="en-US" smtClean="0"/>
              <a:t>Wednesday, August 5, 2026</a:t>
            </a:fld>
            <a:endParaRPr lang="en-US"/>
          </a:p>
        </p:txBody>
      </p:sp>
      <p:sp>
        <p:nvSpPr>
          <p:cNvPr id="6" name="Footer Placeholder 5"/>
          <p:cNvSpPr>
            <a:spLocks noGrp="1"/>
          </p:cNvSpPr>
          <p:nvPr>
            <p:ph type="ftr" sz="quarter" idx="11"/>
          </p:nvPr>
        </p:nvSpPr>
        <p:spPr/>
        <p:txBody>
          <a:bodyPr/>
          <a:lstStyle/>
          <a:p>
            <a:r>
              <a:rPr lang="en-US" smtClean="0"/>
              <a:t>Thesis Defense: Deep Learning for Kidney Tumor Classification</a:t>
            </a:r>
            <a:endParaRPr lang="en-US"/>
          </a:p>
        </p:txBody>
      </p:sp>
      <p:sp>
        <p:nvSpPr>
          <p:cNvPr id="7" name="Slide Number Placeholder 6"/>
          <p:cNvSpPr>
            <a:spLocks noGrp="1"/>
          </p:cNvSpPr>
          <p:nvPr>
            <p:ph type="sldNum" sz="quarter" idx="12"/>
          </p:nvPr>
        </p:nvSpPr>
        <p:spPr/>
        <p:txBody>
          <a:bodyPr/>
          <a:lstStyle/>
          <a:p>
            <a:fld id="{8A6EA95C-B6F4-43ED-8DA9-B21578C41077}" type="slidenum">
              <a:rPr lang="en-US" smtClean="0"/>
              <a:t>‹#›</a:t>
            </a:fld>
            <a:endParaRPr lang="en-US"/>
          </a:p>
        </p:txBody>
      </p:sp>
    </p:spTree>
    <p:extLst>
      <p:ext uri="{BB962C8B-B14F-4D97-AF65-F5344CB8AC3E}">
        <p14:creationId xmlns:p14="http://schemas.microsoft.com/office/powerpoint/2010/main" val="7898853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169E4E4-F1EE-45D5-ADD7-C3E6572EE1DC}" type="datetime2">
              <a:rPr lang="en-US" smtClean="0"/>
              <a:t>Wednesday, August 5, 2026</a:t>
            </a:fld>
            <a:endParaRPr lang="en-US"/>
          </a:p>
        </p:txBody>
      </p:sp>
      <p:sp>
        <p:nvSpPr>
          <p:cNvPr id="6" name="Footer Placeholder 5"/>
          <p:cNvSpPr>
            <a:spLocks noGrp="1"/>
          </p:cNvSpPr>
          <p:nvPr>
            <p:ph type="ftr" sz="quarter" idx="11"/>
          </p:nvPr>
        </p:nvSpPr>
        <p:spPr/>
        <p:txBody>
          <a:bodyPr/>
          <a:lstStyle/>
          <a:p>
            <a:r>
              <a:rPr lang="en-US" smtClean="0"/>
              <a:t>Thesis Defense: Deep Learning for Kidney Tumor Classification</a:t>
            </a:r>
            <a:endParaRPr lang="en-US"/>
          </a:p>
        </p:txBody>
      </p:sp>
      <p:sp>
        <p:nvSpPr>
          <p:cNvPr id="7" name="Slide Number Placeholder 6"/>
          <p:cNvSpPr>
            <a:spLocks noGrp="1"/>
          </p:cNvSpPr>
          <p:nvPr>
            <p:ph type="sldNum" sz="quarter" idx="12"/>
          </p:nvPr>
        </p:nvSpPr>
        <p:spPr/>
        <p:txBody>
          <a:bodyPr/>
          <a:lstStyle/>
          <a:p>
            <a:fld id="{8A6EA95C-B6F4-43ED-8DA9-B21578C41077}" type="slidenum">
              <a:rPr lang="en-US" smtClean="0"/>
              <a:t>‹#›</a:t>
            </a:fld>
            <a:endParaRPr lang="en-US"/>
          </a:p>
        </p:txBody>
      </p:sp>
    </p:spTree>
    <p:extLst>
      <p:ext uri="{BB962C8B-B14F-4D97-AF65-F5344CB8AC3E}">
        <p14:creationId xmlns:p14="http://schemas.microsoft.com/office/powerpoint/2010/main" val="401269919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D6C11FC-EA93-448C-BF59-8864C5F51065}" type="datetime2">
              <a:rPr lang="en-US" smtClean="0"/>
              <a:t>Wednesday, August 5, 2026</a:t>
            </a:fld>
            <a:endParaRPr lang="en-US"/>
          </a:p>
        </p:txBody>
      </p:sp>
      <p:sp>
        <p:nvSpPr>
          <p:cNvPr id="5" name="Footer Placeholder 4"/>
          <p:cNvSpPr>
            <a:spLocks noGrp="1"/>
          </p:cNvSpPr>
          <p:nvPr>
            <p:ph type="ftr" sz="quarter" idx="11"/>
          </p:nvPr>
        </p:nvSpPr>
        <p:spPr/>
        <p:txBody>
          <a:bodyPr/>
          <a:lstStyle/>
          <a:p>
            <a:r>
              <a:rPr lang="en-US" smtClean="0"/>
              <a:t>Thesis Defense: Deep Learning for Kidney Tumor Classification</a:t>
            </a:r>
            <a:endParaRPr lang="en-US"/>
          </a:p>
        </p:txBody>
      </p:sp>
      <p:sp>
        <p:nvSpPr>
          <p:cNvPr id="6" name="Slide Number Placeholder 5"/>
          <p:cNvSpPr>
            <a:spLocks noGrp="1"/>
          </p:cNvSpPr>
          <p:nvPr>
            <p:ph type="sldNum" sz="quarter" idx="12"/>
          </p:nvPr>
        </p:nvSpPr>
        <p:spPr/>
        <p:txBody>
          <a:bodyPr/>
          <a:lstStyle/>
          <a:p>
            <a:fld id="{8A6EA95C-B6F4-43ED-8DA9-B21578C41077}" type="slidenum">
              <a:rPr lang="en-US" smtClean="0"/>
              <a:t>‹#›</a:t>
            </a:fld>
            <a:endParaRPr lang="en-US"/>
          </a:p>
        </p:txBody>
      </p:sp>
    </p:spTree>
    <p:extLst>
      <p:ext uri="{BB962C8B-B14F-4D97-AF65-F5344CB8AC3E}">
        <p14:creationId xmlns:p14="http://schemas.microsoft.com/office/powerpoint/2010/main" val="293527799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94EF30D-35C7-4D47-92FC-B52A63C97942}" type="datetime2">
              <a:rPr lang="en-US" smtClean="0"/>
              <a:t>Wednesday, August 5, 2026</a:t>
            </a:fld>
            <a:endParaRPr lang="en-US"/>
          </a:p>
        </p:txBody>
      </p:sp>
      <p:sp>
        <p:nvSpPr>
          <p:cNvPr id="5" name="Footer Placeholder 4"/>
          <p:cNvSpPr>
            <a:spLocks noGrp="1"/>
          </p:cNvSpPr>
          <p:nvPr>
            <p:ph type="ftr" sz="quarter" idx="11"/>
          </p:nvPr>
        </p:nvSpPr>
        <p:spPr/>
        <p:txBody>
          <a:bodyPr/>
          <a:lstStyle/>
          <a:p>
            <a:r>
              <a:rPr lang="en-US" smtClean="0"/>
              <a:t>Thesis Defense: Deep Learning for Kidney Tumor Classification</a:t>
            </a:r>
            <a:endParaRPr lang="en-US"/>
          </a:p>
        </p:txBody>
      </p:sp>
      <p:sp>
        <p:nvSpPr>
          <p:cNvPr id="6" name="Slide Number Placeholder 5"/>
          <p:cNvSpPr>
            <a:spLocks noGrp="1"/>
          </p:cNvSpPr>
          <p:nvPr>
            <p:ph type="sldNum" sz="quarter" idx="12"/>
          </p:nvPr>
        </p:nvSpPr>
        <p:spPr/>
        <p:txBody>
          <a:bodyPr/>
          <a:lstStyle/>
          <a:p>
            <a:fld id="{8A6EA95C-B6F4-43ED-8DA9-B21578C41077}" type="slidenum">
              <a:rPr lang="en-US" smtClean="0"/>
              <a:t>‹#›</a:t>
            </a:fld>
            <a:endParaRPr lang="en-US"/>
          </a:p>
        </p:txBody>
      </p:sp>
    </p:spTree>
    <p:extLst>
      <p:ext uri="{BB962C8B-B14F-4D97-AF65-F5344CB8AC3E}">
        <p14:creationId xmlns:p14="http://schemas.microsoft.com/office/powerpoint/2010/main" val="16616920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2.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6191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EC1C55-3A37-4B2D-82D6-B9D36BDE580C}" type="datetime2">
              <a:rPr lang="en-US" smtClean="0"/>
              <a:t>Wednesday, August 5, 2026</a:t>
            </a:fld>
            <a:endParaRPr lang="en-US" dirty="0"/>
          </a:p>
        </p:txBody>
      </p:sp>
      <p:sp>
        <p:nvSpPr>
          <p:cNvPr id="5" name="Footer Placeholder 4"/>
          <p:cNvSpPr>
            <a:spLocks noGrp="1"/>
          </p:cNvSpPr>
          <p:nvPr>
            <p:ph type="ftr" sz="quarter" idx="3"/>
          </p:nvPr>
        </p:nvSpPr>
        <p:spPr>
          <a:xfrm>
            <a:off x="4038599" y="6356350"/>
            <a:ext cx="447923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Thesis Defense: Deep Learning for Kidney Tumor Classification</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smtClean="0"/>
              <a:t>‹#›</a:t>
            </a:fld>
            <a:endParaRPr lang="en-US" dirty="0"/>
          </a:p>
        </p:txBody>
      </p:sp>
      <p:pic>
        <p:nvPicPr>
          <p:cNvPr id="7" name="Image 0" descr="/home/claude/work/img/logo_white.png"/>
          <p:cNvPicPr>
            <a:picLocks noChangeAspect="1"/>
          </p:cNvPicPr>
          <p:nvPr userDrawn="1"/>
        </p:nvPicPr>
        <p:blipFill>
          <a:blip r:embed="rId15"/>
          <a:stretch>
            <a:fillRect/>
          </a:stretch>
        </p:blipFill>
        <p:spPr>
          <a:xfrm>
            <a:off x="10819906" y="-144871"/>
            <a:ext cx="1371600" cy="1191615"/>
          </a:xfrm>
          <a:prstGeom prst="rect">
            <a:avLst/>
          </a:prstGeom>
        </p:spPr>
      </p:pic>
    </p:spTree>
    <p:extLst>
      <p:ext uri="{BB962C8B-B14F-4D97-AF65-F5344CB8AC3E}">
        <p14:creationId xmlns:p14="http://schemas.microsoft.com/office/powerpoint/2010/main" val="207768916"/>
      </p:ext>
    </p:extLst>
  </p:cSld>
  <p:clrMap bg1="dk1" tx1="lt1" bg2="dk2" tx2="lt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2EF20B-3315-442F-A0FD-6335C3368D65}" type="datetime2">
              <a:rPr lang="en-US" smtClean="0"/>
              <a:t>Wednesday, August 5, 2026</a:t>
            </a:fld>
            <a:endParaRPr lang="en-US"/>
          </a:p>
        </p:txBody>
      </p:sp>
      <p:sp>
        <p:nvSpPr>
          <p:cNvPr id="5" name="Footer Placeholder 4"/>
          <p:cNvSpPr>
            <a:spLocks noGrp="1"/>
          </p:cNvSpPr>
          <p:nvPr>
            <p:ph type="ftr" sz="quarter" idx="3"/>
          </p:nvPr>
        </p:nvSpPr>
        <p:spPr>
          <a:xfrm>
            <a:off x="4038600" y="6356350"/>
            <a:ext cx="443947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Thesis Defense: Deep Learning for Kidney Tumor Classification</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6EA95C-B6F4-43ED-8DA9-B21578C41077}" type="slidenum">
              <a:rPr lang="en-US" smtClean="0"/>
              <a:t>‹#›</a:t>
            </a:fld>
            <a:endParaRPr lang="en-US"/>
          </a:p>
        </p:txBody>
      </p:sp>
      <p:pic>
        <p:nvPicPr>
          <p:cNvPr id="8" name="Picture 7" descr="D:\Midocean University\Logo and templates 2-2025\logo-midocean.png"/>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0818361" y="-271533"/>
            <a:ext cx="1371600" cy="1188720"/>
          </a:xfrm>
          <a:prstGeom prst="rect">
            <a:avLst/>
          </a:prstGeom>
          <a:noFill/>
          <a:ln>
            <a:noFill/>
          </a:ln>
        </p:spPr>
      </p:pic>
    </p:spTree>
    <p:extLst>
      <p:ext uri="{BB962C8B-B14F-4D97-AF65-F5344CB8AC3E}">
        <p14:creationId xmlns:p14="http://schemas.microsoft.com/office/powerpoint/2010/main" val="3651006544"/>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20.xml"/><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2.xml"/><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20.xml"/><Relationship Id="rId4" Type="http://schemas.openxmlformats.org/officeDocument/2006/relationships/image" Target="../media/image17.png"/></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4.xml"/><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5.xml"/><Relationship Id="rId1" Type="http://schemas.openxmlformats.org/officeDocument/2006/relationships/slideLayout" Target="../slideLayouts/slideLayout20.xml"/><Relationship Id="rId4" Type="http://schemas.openxmlformats.org/officeDocument/2006/relationships/image" Target="../media/image20.png"/></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6.xml"/><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7.xml"/><Relationship Id="rId1" Type="http://schemas.openxmlformats.org/officeDocument/2006/relationships/slideLayout" Target="../slideLayouts/slideLayout20.xml"/><Relationship Id="rId4" Type="http://schemas.openxmlformats.org/officeDocument/2006/relationships/image" Target="../media/image23.png"/></Relationships>
</file>

<file path=ppt/slides/_rels/slide3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8.xml"/><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0.xml"/><Relationship Id="rId1" Type="http://schemas.openxmlformats.org/officeDocument/2006/relationships/slideLayout" Target="../slideLayouts/slideLayout20.xml"/><Relationship Id="rId4" Type="http://schemas.openxmlformats.org/officeDocument/2006/relationships/image" Target="../media/image26.png"/></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1.xml"/><Relationship Id="rId1" Type="http://schemas.openxmlformats.org/officeDocument/2006/relationships/slideLayout" Target="../slideLayouts/slideLayout20.xml"/><Relationship Id="rId4" Type="http://schemas.openxmlformats.org/officeDocument/2006/relationships/image" Target="../media/image28.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0.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0.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0.xml"/></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9" name="Picture 28"/>
          <p:cNvPicPr>
            <a:picLocks noChangeAspect="1"/>
          </p:cNvPicPr>
          <p:nvPr/>
        </p:nvPicPr>
        <p:blipFill rotWithShape="1">
          <a:blip r:embed="rId3"/>
          <a:srcRect l="2470" r="10165"/>
          <a:stretch/>
        </p:blipFill>
        <p:spPr>
          <a:xfrm>
            <a:off x="4775987" y="1096527"/>
            <a:ext cx="3004458" cy="1600423"/>
          </a:xfrm>
          <a:prstGeom prst="rect">
            <a:avLst/>
          </a:prstGeom>
        </p:spPr>
      </p:pic>
      <p:sp>
        <p:nvSpPr>
          <p:cNvPr id="5" name="Text 2"/>
          <p:cNvSpPr/>
          <p:nvPr/>
        </p:nvSpPr>
        <p:spPr>
          <a:xfrm>
            <a:off x="885429" y="3875526"/>
            <a:ext cx="10515600" cy="952168"/>
          </a:xfrm>
          <a:prstGeom prst="rect">
            <a:avLst/>
          </a:prstGeom>
          <a:noFill/>
          <a:ln/>
        </p:spPr>
        <p:txBody>
          <a:bodyPr wrap="square" lIns="0" tIns="0" rIns="0" bIns="0" rtlCol="0" anchor="ctr"/>
          <a:lstStyle/>
          <a:p>
            <a:endParaRPr lang="en-US" sz="2400" b="1" kern="0" spc="140" dirty="0">
              <a:solidFill>
                <a:srgbClr val="00AEEF"/>
              </a:solidFill>
              <a:ea typeface="Calibri" pitchFamily="34" charset="-122"/>
              <a:cs typeface="Arial" panose="020B0604020202020204" pitchFamily="34" charset="0"/>
            </a:endParaRPr>
          </a:p>
        </p:txBody>
      </p:sp>
      <p:sp>
        <p:nvSpPr>
          <p:cNvPr id="6" name="Text 3"/>
          <p:cNvSpPr/>
          <p:nvPr/>
        </p:nvSpPr>
        <p:spPr>
          <a:xfrm>
            <a:off x="657363" y="2850804"/>
            <a:ext cx="10607040" cy="1463040"/>
          </a:xfrm>
          <a:prstGeom prst="rect">
            <a:avLst/>
          </a:prstGeom>
          <a:noFill/>
          <a:ln/>
        </p:spPr>
        <p:txBody>
          <a:bodyPr wrap="square" lIns="0" tIns="0" rIns="0" bIns="0" rtlCol="0" anchor="ctr"/>
          <a:lstStyle/>
          <a:p>
            <a:pPr marL="0" indent="0" algn="ctr">
              <a:lnSpc>
                <a:spcPts val="4200"/>
              </a:lnSpc>
              <a:buNone/>
            </a:pPr>
            <a:r>
              <a:rPr lang="en-US" sz="3200" b="1" dirty="0">
                <a:solidFill>
                  <a:srgbClr val="FFFFFF"/>
                </a:solidFill>
                <a:ea typeface="Arial" pitchFamily="34" charset="-122"/>
                <a:cs typeface="Arial" panose="020B0604020202020204" pitchFamily="34" charset="0"/>
              </a:rPr>
              <a:t>Deep Learning for Detection </a:t>
            </a:r>
            <a:r>
              <a:rPr lang="en-US" sz="3200" b="1" dirty="0" smtClean="0">
                <a:solidFill>
                  <a:srgbClr val="FFFFFF"/>
                </a:solidFill>
                <a:ea typeface="Arial" pitchFamily="34" charset="-122"/>
                <a:cs typeface="Arial" panose="020B0604020202020204" pitchFamily="34" charset="0"/>
              </a:rPr>
              <a:t>and</a:t>
            </a:r>
            <a:r>
              <a:rPr lang="en-US" sz="3200" dirty="0">
                <a:cs typeface="Arial" panose="020B0604020202020204" pitchFamily="34" charset="0"/>
              </a:rPr>
              <a:t> </a:t>
            </a:r>
            <a:r>
              <a:rPr lang="en-US" sz="3200" b="1" dirty="0" smtClean="0">
                <a:solidFill>
                  <a:srgbClr val="FFFFFF"/>
                </a:solidFill>
                <a:ea typeface="Arial" pitchFamily="34" charset="-122"/>
                <a:cs typeface="Arial" panose="020B0604020202020204" pitchFamily="34" charset="0"/>
              </a:rPr>
              <a:t>Classification </a:t>
            </a:r>
            <a:r>
              <a:rPr lang="en-US" sz="3200" b="1" dirty="0">
                <a:solidFill>
                  <a:srgbClr val="FFFFFF"/>
                </a:solidFill>
                <a:ea typeface="Arial" pitchFamily="34" charset="-122"/>
                <a:cs typeface="Arial" panose="020B0604020202020204" pitchFamily="34" charset="0"/>
              </a:rPr>
              <a:t>of Kidney Tumors and Cancer</a:t>
            </a:r>
            <a:endParaRPr lang="en-US" sz="3200" dirty="0">
              <a:cs typeface="Arial" panose="020B0604020202020204" pitchFamily="34" charset="0"/>
            </a:endParaRPr>
          </a:p>
        </p:txBody>
      </p:sp>
      <p:sp>
        <p:nvSpPr>
          <p:cNvPr id="9" name="Text 6"/>
          <p:cNvSpPr/>
          <p:nvPr/>
        </p:nvSpPr>
        <p:spPr>
          <a:xfrm>
            <a:off x="822960" y="4261489"/>
            <a:ext cx="4434840" cy="1618103"/>
          </a:xfrm>
          <a:prstGeom prst="rect">
            <a:avLst/>
          </a:prstGeom>
          <a:noFill/>
          <a:ln/>
        </p:spPr>
        <p:txBody>
          <a:bodyPr wrap="square" lIns="0" tIns="0" rIns="0" bIns="0" rtlCol="0" anchor="t"/>
          <a:lstStyle/>
          <a:p>
            <a:pPr marL="0" indent="0">
              <a:lnSpc>
                <a:spcPts val="1750"/>
              </a:lnSpc>
              <a:buNone/>
            </a:pPr>
            <a:endParaRPr lang="en-US" dirty="0" smtClean="0">
              <a:solidFill>
                <a:srgbClr val="8CC9E4"/>
              </a:solidFill>
              <a:ea typeface="Calibri" pitchFamily="34" charset="-122"/>
              <a:cs typeface="Arial" panose="020B0604020202020204" pitchFamily="34" charset="0"/>
            </a:endParaRPr>
          </a:p>
        </p:txBody>
      </p:sp>
      <p:sp>
        <p:nvSpPr>
          <p:cNvPr id="11" name="Text 8"/>
          <p:cNvSpPr/>
          <p:nvPr/>
        </p:nvSpPr>
        <p:spPr>
          <a:xfrm>
            <a:off x="6062471" y="4184725"/>
            <a:ext cx="5513229" cy="1694867"/>
          </a:xfrm>
          <a:prstGeom prst="rect">
            <a:avLst/>
          </a:prstGeom>
          <a:noFill/>
          <a:ln/>
        </p:spPr>
        <p:txBody>
          <a:bodyPr wrap="square" lIns="0" tIns="0" rIns="0" bIns="0" rtlCol="0" anchor="t"/>
          <a:lstStyle/>
          <a:p>
            <a:pPr marL="0" indent="0">
              <a:lnSpc>
                <a:spcPts val="1750"/>
              </a:lnSpc>
              <a:buNone/>
            </a:pPr>
            <a:endParaRPr lang="en-US" sz="2000" dirty="0"/>
          </a:p>
        </p:txBody>
      </p:sp>
      <p:sp>
        <p:nvSpPr>
          <p:cNvPr id="21" name="Date Placeholder 20"/>
          <p:cNvSpPr>
            <a:spLocks noGrp="1"/>
          </p:cNvSpPr>
          <p:nvPr>
            <p:ph type="dt" sz="half" idx="10"/>
          </p:nvPr>
        </p:nvSpPr>
        <p:spPr/>
        <p:txBody>
          <a:bodyPr/>
          <a:lstStyle/>
          <a:p>
            <a:fld id="{60AC399B-DC31-40E1-88DA-00C837F2BDDC}" type="datetime2">
              <a:rPr lang="en-US" smtClean="0"/>
              <a:t>Wednesday, August 5, 2026</a:t>
            </a:fld>
            <a:endParaRPr lang="en-US" dirty="0"/>
          </a:p>
        </p:txBody>
      </p:sp>
      <p:sp>
        <p:nvSpPr>
          <p:cNvPr id="22" name="Footer Placeholder 21"/>
          <p:cNvSpPr>
            <a:spLocks noGrp="1"/>
          </p:cNvSpPr>
          <p:nvPr>
            <p:ph type="ftr" sz="quarter" idx="11"/>
          </p:nvPr>
        </p:nvSpPr>
        <p:spPr/>
        <p:txBody>
          <a:bodyPr/>
          <a:lstStyle/>
          <a:p>
            <a:r>
              <a:rPr lang="en-US" smtClean="0"/>
              <a:t>Thesis Defense: Deep Learning for Kidney Tumor Classification</a:t>
            </a:r>
            <a:endParaRPr lang="en-US" dirty="0"/>
          </a:p>
        </p:txBody>
      </p:sp>
      <p:sp>
        <p:nvSpPr>
          <p:cNvPr id="23" name="Slide Number Placeholder 22"/>
          <p:cNvSpPr>
            <a:spLocks noGrp="1"/>
          </p:cNvSpPr>
          <p:nvPr>
            <p:ph type="sldNum" sz="quarter" idx="12"/>
          </p:nvPr>
        </p:nvSpPr>
        <p:spPr/>
        <p:txBody>
          <a:bodyPr/>
          <a:lstStyle/>
          <a:p>
            <a:fld id="{48F63A3B-78C7-47BE-AE5E-E10140E04643}" type="slidenum">
              <a:rPr lang="en-US" smtClean="0"/>
              <a:t>1</a:t>
            </a:fld>
            <a:endParaRPr lang="en-US" dirty="0"/>
          </a:p>
        </p:txBody>
      </p:sp>
      <p:sp>
        <p:nvSpPr>
          <p:cNvPr id="24" name="Rectangle 23"/>
          <p:cNvSpPr/>
          <p:nvPr/>
        </p:nvSpPr>
        <p:spPr>
          <a:xfrm>
            <a:off x="3460593" y="5284341"/>
            <a:ext cx="2264402" cy="553998"/>
          </a:xfrm>
          <a:prstGeom prst="rect">
            <a:avLst/>
          </a:prstGeom>
        </p:spPr>
        <p:txBody>
          <a:bodyPr wrap="square">
            <a:spAutoFit/>
          </a:bodyPr>
          <a:lstStyle/>
          <a:p>
            <a:pPr>
              <a:lnSpc>
                <a:spcPts val="1750"/>
              </a:lnSpc>
            </a:pPr>
            <a:r>
              <a:rPr lang="en-US" sz="1600" b="1" dirty="0" err="1">
                <a:solidFill>
                  <a:srgbClr val="FFFFFF"/>
                </a:solidFill>
                <a:ea typeface="Calibri" pitchFamily="34" charset="-122"/>
                <a:cs typeface="Arial" panose="020B0604020202020204" pitchFamily="34" charset="0"/>
              </a:rPr>
              <a:t>Meshaal</a:t>
            </a:r>
            <a:r>
              <a:rPr lang="en-US" sz="1600" b="1" dirty="0">
                <a:solidFill>
                  <a:srgbClr val="FFFFFF"/>
                </a:solidFill>
                <a:ea typeface="Calibri" pitchFamily="34" charset="-122"/>
                <a:cs typeface="Arial" panose="020B0604020202020204" pitchFamily="34" charset="0"/>
              </a:rPr>
              <a:t> </a:t>
            </a:r>
            <a:r>
              <a:rPr lang="en-US" sz="1600" b="1" dirty="0" err="1">
                <a:solidFill>
                  <a:srgbClr val="FFFFFF"/>
                </a:solidFill>
                <a:ea typeface="Calibri" pitchFamily="34" charset="-122"/>
                <a:cs typeface="Arial" panose="020B0604020202020204" pitchFamily="34" charset="0"/>
              </a:rPr>
              <a:t>Almutairi</a:t>
            </a:r>
            <a:r>
              <a:rPr lang="en-US" sz="1600" b="1" dirty="0">
                <a:solidFill>
                  <a:srgbClr val="FFFFFF"/>
                </a:solidFill>
                <a:ea typeface="Calibri" pitchFamily="34" charset="-122"/>
                <a:cs typeface="Arial" panose="020B0604020202020204" pitchFamily="34" charset="0"/>
              </a:rPr>
              <a:t> </a:t>
            </a:r>
          </a:p>
          <a:p>
            <a:pPr>
              <a:lnSpc>
                <a:spcPts val="1750"/>
              </a:lnSpc>
            </a:pPr>
            <a:r>
              <a:rPr lang="en-US" sz="1600" dirty="0">
                <a:solidFill>
                  <a:srgbClr val="00AEEF"/>
                </a:solidFill>
                <a:ea typeface="Calibri" pitchFamily="34" charset="-122"/>
                <a:cs typeface="Arial" panose="020B0604020202020204" pitchFamily="34" charset="0"/>
              </a:rPr>
              <a:t>ID No. 252000278</a:t>
            </a:r>
            <a:endParaRPr lang="en-US" sz="1600" dirty="0">
              <a:solidFill>
                <a:srgbClr val="00AEEF"/>
              </a:solidFill>
              <a:cs typeface="Arial" panose="020B0604020202020204" pitchFamily="34" charset="0"/>
            </a:endParaRPr>
          </a:p>
        </p:txBody>
      </p:sp>
      <p:sp>
        <p:nvSpPr>
          <p:cNvPr id="25" name="Rectangle 24"/>
          <p:cNvSpPr/>
          <p:nvPr/>
        </p:nvSpPr>
        <p:spPr>
          <a:xfrm>
            <a:off x="6437093" y="4827694"/>
            <a:ext cx="5374374" cy="1015663"/>
          </a:xfrm>
          <a:prstGeom prst="rect">
            <a:avLst/>
          </a:prstGeom>
        </p:spPr>
        <p:txBody>
          <a:bodyPr wrap="square">
            <a:spAutoFit/>
          </a:bodyPr>
          <a:lstStyle/>
          <a:p>
            <a:pPr>
              <a:lnSpc>
                <a:spcPts val="1750"/>
              </a:lnSpc>
            </a:pPr>
            <a:r>
              <a:rPr lang="en-US" sz="1600" b="1" kern="0" spc="120" dirty="0" smtClean="0">
                <a:solidFill>
                  <a:srgbClr val="00AEEF"/>
                </a:solidFill>
                <a:ea typeface="Calibri" pitchFamily="34" charset="-122"/>
                <a:cs typeface="Calibri" pitchFamily="34" charset="-120"/>
              </a:rPr>
              <a:t>Supervisor:</a:t>
            </a:r>
          </a:p>
          <a:p>
            <a:pPr>
              <a:lnSpc>
                <a:spcPts val="1750"/>
              </a:lnSpc>
            </a:pPr>
            <a:endParaRPr lang="en-US" sz="1600" dirty="0"/>
          </a:p>
          <a:p>
            <a:pPr>
              <a:lnSpc>
                <a:spcPts val="1750"/>
              </a:lnSpc>
            </a:pPr>
            <a:r>
              <a:rPr lang="en-US" sz="1600" b="1" dirty="0">
                <a:solidFill>
                  <a:srgbClr val="FFFFFF"/>
                </a:solidFill>
                <a:ea typeface="Calibri" pitchFamily="34" charset="-122"/>
                <a:cs typeface="Calibri" pitchFamily="34" charset="-120"/>
              </a:rPr>
              <a:t>Dr. Mohamed </a:t>
            </a:r>
            <a:r>
              <a:rPr lang="en-US" sz="1600" b="1" dirty="0" err="1" smtClean="0">
                <a:solidFill>
                  <a:srgbClr val="FFFFFF"/>
                </a:solidFill>
                <a:ea typeface="Calibri" pitchFamily="34" charset="-122"/>
                <a:cs typeface="Calibri" pitchFamily="34" charset="-120"/>
              </a:rPr>
              <a:t>Eassa</a:t>
            </a:r>
            <a:endParaRPr lang="en-US" sz="1600" b="1" dirty="0" smtClean="0">
              <a:solidFill>
                <a:srgbClr val="FFFFFF"/>
              </a:solidFill>
              <a:ea typeface="Calibri" pitchFamily="34" charset="-122"/>
              <a:cs typeface="Calibri" pitchFamily="34" charset="-120"/>
            </a:endParaRPr>
          </a:p>
          <a:p>
            <a:pPr>
              <a:lnSpc>
                <a:spcPts val="1750"/>
              </a:lnSpc>
            </a:pPr>
            <a:r>
              <a:rPr lang="en-US" sz="1600" dirty="0" err="1">
                <a:solidFill>
                  <a:srgbClr val="00AEEF"/>
                </a:solidFill>
                <a:ea typeface="Calibri" pitchFamily="34" charset="-122"/>
                <a:cs typeface="Calibri" pitchFamily="34" charset="-120"/>
              </a:rPr>
              <a:t>Midocean</a:t>
            </a:r>
            <a:r>
              <a:rPr lang="en-US" sz="1600" dirty="0">
                <a:solidFill>
                  <a:srgbClr val="00AEEF"/>
                </a:solidFill>
                <a:ea typeface="Calibri" pitchFamily="34" charset="-122"/>
                <a:cs typeface="Calibri" pitchFamily="34" charset="-120"/>
              </a:rPr>
              <a:t> </a:t>
            </a:r>
            <a:r>
              <a:rPr lang="en-US" sz="1600" dirty="0" smtClean="0">
                <a:solidFill>
                  <a:srgbClr val="00AEEF"/>
                </a:solidFill>
                <a:ea typeface="Calibri" pitchFamily="34" charset="-122"/>
                <a:cs typeface="Calibri" pitchFamily="34" charset="-120"/>
              </a:rPr>
              <a:t>University . College </a:t>
            </a:r>
            <a:r>
              <a:rPr lang="en-US" sz="1600" dirty="0">
                <a:solidFill>
                  <a:srgbClr val="00AEEF"/>
                </a:solidFill>
                <a:ea typeface="Calibri" pitchFamily="34" charset="-122"/>
                <a:cs typeface="Calibri" pitchFamily="34" charset="-120"/>
              </a:rPr>
              <a:t>of Informatics</a:t>
            </a:r>
            <a:r>
              <a:rPr lang="en-US" sz="1600" dirty="0">
                <a:solidFill>
                  <a:srgbClr val="00AEEF"/>
                </a:solidFill>
              </a:rPr>
              <a:t> </a:t>
            </a:r>
            <a:r>
              <a:rPr lang="en-US" sz="1600" b="1" dirty="0">
                <a:solidFill>
                  <a:srgbClr val="00AEEF"/>
                </a:solidFill>
                <a:ea typeface="Calibri" pitchFamily="34" charset="-122"/>
                <a:cs typeface="Calibri" pitchFamily="34" charset="-120"/>
              </a:rPr>
              <a:t>. </a:t>
            </a:r>
            <a:r>
              <a:rPr lang="en-US" sz="1600" dirty="0" smtClean="0">
                <a:solidFill>
                  <a:srgbClr val="00AEEF"/>
                </a:solidFill>
                <a:ea typeface="Calibri" pitchFamily="34" charset="-122"/>
                <a:cs typeface="Calibri" pitchFamily="34" charset="-120"/>
              </a:rPr>
              <a:t>Comoros</a:t>
            </a:r>
            <a:endParaRPr lang="en-US" sz="1600" dirty="0">
              <a:solidFill>
                <a:srgbClr val="00AEEF"/>
              </a:solidFill>
            </a:endParaRPr>
          </a:p>
        </p:txBody>
      </p:sp>
      <p:sp>
        <p:nvSpPr>
          <p:cNvPr id="26" name="Rectangle 25"/>
          <p:cNvSpPr/>
          <p:nvPr/>
        </p:nvSpPr>
        <p:spPr>
          <a:xfrm>
            <a:off x="885429" y="4827694"/>
            <a:ext cx="3708507" cy="1015663"/>
          </a:xfrm>
          <a:prstGeom prst="rect">
            <a:avLst/>
          </a:prstGeom>
        </p:spPr>
        <p:txBody>
          <a:bodyPr wrap="square">
            <a:spAutoFit/>
          </a:bodyPr>
          <a:lstStyle/>
          <a:p>
            <a:pPr>
              <a:lnSpc>
                <a:spcPts val="1750"/>
              </a:lnSpc>
            </a:pPr>
            <a:r>
              <a:rPr lang="en-US" sz="1600" b="1" kern="0" spc="120" dirty="0" smtClean="0">
                <a:solidFill>
                  <a:srgbClr val="00AEEF"/>
                </a:solidFill>
                <a:ea typeface="Calibri" pitchFamily="34" charset="-122"/>
                <a:cs typeface="Arial" panose="020B0604020202020204" pitchFamily="34" charset="0"/>
              </a:rPr>
              <a:t>		    Presented By:</a:t>
            </a:r>
          </a:p>
          <a:p>
            <a:pPr>
              <a:lnSpc>
                <a:spcPts val="1750"/>
              </a:lnSpc>
            </a:pPr>
            <a:endParaRPr lang="en-US" sz="1600" b="1" kern="0" spc="120" dirty="0">
              <a:solidFill>
                <a:srgbClr val="00AEEF"/>
              </a:solidFill>
              <a:ea typeface="Calibri" pitchFamily="34" charset="-122"/>
              <a:cs typeface="Arial" panose="020B0604020202020204" pitchFamily="34" charset="0"/>
            </a:endParaRPr>
          </a:p>
          <a:p>
            <a:pPr>
              <a:lnSpc>
                <a:spcPts val="1750"/>
              </a:lnSpc>
            </a:pPr>
            <a:r>
              <a:rPr lang="en-US" sz="1600" b="1" dirty="0">
                <a:solidFill>
                  <a:srgbClr val="FFFFFF"/>
                </a:solidFill>
                <a:ea typeface="Calibri" pitchFamily="34" charset="-122"/>
                <a:cs typeface="Arial" panose="020B0604020202020204" pitchFamily="34" charset="0"/>
              </a:rPr>
              <a:t>Faisal Almokayed </a:t>
            </a:r>
          </a:p>
          <a:p>
            <a:pPr>
              <a:lnSpc>
                <a:spcPts val="1750"/>
              </a:lnSpc>
            </a:pPr>
            <a:r>
              <a:rPr lang="en-US" sz="1600" dirty="0">
                <a:solidFill>
                  <a:srgbClr val="00AEEF"/>
                </a:solidFill>
                <a:ea typeface="Calibri" pitchFamily="34" charset="-122"/>
                <a:cs typeface="Arial" panose="020B0604020202020204" pitchFamily="34" charset="0"/>
              </a:rPr>
              <a:t>ID No. 253001589</a:t>
            </a:r>
          </a:p>
        </p:txBody>
      </p:sp>
      <p:sp>
        <p:nvSpPr>
          <p:cNvPr id="27" name="Rectangle 26"/>
          <p:cNvSpPr/>
          <p:nvPr/>
        </p:nvSpPr>
        <p:spPr>
          <a:xfrm>
            <a:off x="885429" y="1306270"/>
            <a:ext cx="1705595" cy="338554"/>
          </a:xfrm>
          <a:prstGeom prst="rect">
            <a:avLst/>
          </a:prstGeom>
        </p:spPr>
        <p:txBody>
          <a:bodyPr wrap="none">
            <a:spAutoFit/>
          </a:bodyPr>
          <a:lstStyle/>
          <a:p>
            <a:r>
              <a:rPr lang="en-US" sz="1600" b="1" kern="0" spc="140" dirty="0">
                <a:solidFill>
                  <a:srgbClr val="00AEEF"/>
                </a:solidFill>
                <a:ea typeface="Calibri" pitchFamily="34" charset="-122"/>
                <a:cs typeface="Arial" panose="020B0604020202020204" pitchFamily="34" charset="0"/>
              </a:rPr>
              <a:t>Thesis Defense</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r>
              <a:rPr lang="en-US" sz="3600" b="1" kern="0" spc="160" dirty="0" smtClean="0">
                <a:ea typeface="Calibri" pitchFamily="34" charset="-122"/>
                <a:cs typeface="Arial" panose="020B0604020202020204" pitchFamily="34" charset="0"/>
              </a:rPr>
              <a:t>Agenda</a:t>
            </a:r>
            <a:endParaRPr lang="en-US" sz="3200" dirty="0">
              <a:cs typeface="Arial" panose="020B0604020202020204" pitchFamily="34" charset="0"/>
            </a:endParaRPr>
          </a:p>
        </p:txBody>
      </p:sp>
      <p:sp>
        <p:nvSpPr>
          <p:cNvPr id="5" name="Shape 3"/>
          <p:cNvSpPr/>
          <p:nvPr/>
        </p:nvSpPr>
        <p:spPr>
          <a:xfrm>
            <a:off x="1099489" y="1846421"/>
            <a:ext cx="475488" cy="475488"/>
          </a:xfrm>
          <a:prstGeom prst="ellipse">
            <a:avLst/>
          </a:prstGeom>
          <a:solidFill>
            <a:srgbClr val="00AEEF"/>
          </a:solidFill>
          <a:ln w="12700">
            <a:solidFill>
              <a:srgbClr val="00AEEF"/>
            </a:solidFill>
            <a:prstDash val="solid"/>
          </a:ln>
        </p:spPr>
      </p:sp>
      <p:sp>
        <p:nvSpPr>
          <p:cNvPr id="6" name="Text 4"/>
          <p:cNvSpPr/>
          <p:nvPr/>
        </p:nvSpPr>
        <p:spPr>
          <a:xfrm>
            <a:off x="1099489" y="1846421"/>
            <a:ext cx="475488" cy="475488"/>
          </a:xfrm>
          <a:prstGeom prst="rect">
            <a:avLst/>
          </a:prstGeom>
          <a:noFill/>
          <a:ln/>
        </p:spPr>
        <p:txBody>
          <a:bodyPr wrap="square" lIns="0" tIns="0" rIns="0" bIns="0" rtlCol="0" anchor="ctr"/>
          <a:lstStyle/>
          <a:p>
            <a:pPr marL="0" indent="0" algn="ctr">
              <a:buNone/>
            </a:pPr>
            <a:r>
              <a:rPr lang="en-US" sz="2400" b="1" dirty="0">
                <a:solidFill>
                  <a:srgbClr val="16191B"/>
                </a:solidFill>
                <a:ea typeface="Arial" pitchFamily="34" charset="-122"/>
                <a:cs typeface="Arial" panose="020B0604020202020204" pitchFamily="34" charset="0"/>
              </a:rPr>
              <a:t>01</a:t>
            </a:r>
            <a:endParaRPr lang="en-US" sz="1400" dirty="0">
              <a:cs typeface="Arial" panose="020B0604020202020204" pitchFamily="34" charset="0"/>
            </a:endParaRPr>
          </a:p>
        </p:txBody>
      </p:sp>
      <p:sp>
        <p:nvSpPr>
          <p:cNvPr id="10" name="Shape 8"/>
          <p:cNvSpPr/>
          <p:nvPr/>
        </p:nvSpPr>
        <p:spPr>
          <a:xfrm>
            <a:off x="1099489" y="2514600"/>
            <a:ext cx="475488" cy="475488"/>
          </a:xfrm>
          <a:prstGeom prst="ellipse">
            <a:avLst/>
          </a:prstGeom>
          <a:solidFill>
            <a:srgbClr val="00AEEF"/>
          </a:solidFill>
          <a:ln w="12700">
            <a:solidFill>
              <a:srgbClr val="00AEEF"/>
            </a:solidFill>
            <a:prstDash val="solid"/>
          </a:ln>
        </p:spPr>
      </p:sp>
      <p:sp>
        <p:nvSpPr>
          <p:cNvPr id="11" name="Text 9"/>
          <p:cNvSpPr/>
          <p:nvPr/>
        </p:nvSpPr>
        <p:spPr>
          <a:xfrm>
            <a:off x="1099489" y="2514600"/>
            <a:ext cx="475488" cy="475488"/>
          </a:xfrm>
          <a:prstGeom prst="rect">
            <a:avLst/>
          </a:prstGeom>
          <a:noFill/>
          <a:ln/>
        </p:spPr>
        <p:txBody>
          <a:bodyPr wrap="square" lIns="0" tIns="0" rIns="0" bIns="0" rtlCol="0" anchor="ctr"/>
          <a:lstStyle/>
          <a:p>
            <a:pPr marL="0" indent="0" algn="ctr">
              <a:buNone/>
            </a:pPr>
            <a:r>
              <a:rPr lang="en-US" sz="2400" b="1" dirty="0">
                <a:solidFill>
                  <a:srgbClr val="16191B"/>
                </a:solidFill>
                <a:ea typeface="Arial" pitchFamily="34" charset="-122"/>
                <a:cs typeface="Arial" panose="020B0604020202020204" pitchFamily="34" charset="0"/>
              </a:rPr>
              <a:t>02</a:t>
            </a:r>
          </a:p>
        </p:txBody>
      </p:sp>
      <p:sp>
        <p:nvSpPr>
          <p:cNvPr id="15" name="Shape 13"/>
          <p:cNvSpPr/>
          <p:nvPr/>
        </p:nvSpPr>
        <p:spPr>
          <a:xfrm>
            <a:off x="1099489" y="3182779"/>
            <a:ext cx="475488" cy="475488"/>
          </a:xfrm>
          <a:prstGeom prst="ellipse">
            <a:avLst/>
          </a:prstGeom>
          <a:solidFill>
            <a:srgbClr val="00AEEF"/>
          </a:solidFill>
          <a:ln w="12700">
            <a:solidFill>
              <a:srgbClr val="00AEEF"/>
            </a:solidFill>
            <a:prstDash val="solid"/>
          </a:ln>
        </p:spPr>
      </p:sp>
      <p:sp>
        <p:nvSpPr>
          <p:cNvPr id="16" name="Text 14"/>
          <p:cNvSpPr/>
          <p:nvPr/>
        </p:nvSpPr>
        <p:spPr>
          <a:xfrm>
            <a:off x="1099489" y="3182779"/>
            <a:ext cx="475488" cy="475488"/>
          </a:xfrm>
          <a:prstGeom prst="rect">
            <a:avLst/>
          </a:prstGeom>
          <a:noFill/>
          <a:ln/>
        </p:spPr>
        <p:txBody>
          <a:bodyPr wrap="square" lIns="0" tIns="0" rIns="0" bIns="0" rtlCol="0" anchor="ctr"/>
          <a:lstStyle/>
          <a:p>
            <a:pPr marL="0" indent="0" algn="ctr">
              <a:buNone/>
            </a:pPr>
            <a:r>
              <a:rPr lang="en-US" sz="2400" b="1" dirty="0">
                <a:solidFill>
                  <a:srgbClr val="16191B"/>
                </a:solidFill>
                <a:ea typeface="Arial" pitchFamily="34" charset="-122"/>
                <a:cs typeface="Arial" panose="020B0604020202020204" pitchFamily="34" charset="0"/>
              </a:rPr>
              <a:t>03</a:t>
            </a:r>
          </a:p>
        </p:txBody>
      </p:sp>
      <p:sp>
        <p:nvSpPr>
          <p:cNvPr id="20" name="Shape 18"/>
          <p:cNvSpPr/>
          <p:nvPr/>
        </p:nvSpPr>
        <p:spPr>
          <a:xfrm>
            <a:off x="1099489" y="3850227"/>
            <a:ext cx="475488" cy="475488"/>
          </a:xfrm>
          <a:prstGeom prst="ellipse">
            <a:avLst/>
          </a:prstGeom>
          <a:solidFill>
            <a:srgbClr val="00AEEF"/>
          </a:solidFill>
          <a:ln w="12700">
            <a:solidFill>
              <a:srgbClr val="00AEEF"/>
            </a:solidFill>
            <a:prstDash val="solid"/>
          </a:ln>
        </p:spPr>
      </p:sp>
      <p:sp>
        <p:nvSpPr>
          <p:cNvPr id="21" name="Text 19"/>
          <p:cNvSpPr/>
          <p:nvPr/>
        </p:nvSpPr>
        <p:spPr>
          <a:xfrm>
            <a:off x="1099489" y="3850227"/>
            <a:ext cx="475488" cy="475488"/>
          </a:xfrm>
          <a:prstGeom prst="rect">
            <a:avLst/>
          </a:prstGeom>
          <a:noFill/>
          <a:ln/>
        </p:spPr>
        <p:txBody>
          <a:bodyPr wrap="square" lIns="0" tIns="0" rIns="0" bIns="0" rtlCol="0" anchor="ctr"/>
          <a:lstStyle/>
          <a:p>
            <a:pPr marL="0" indent="0" algn="ctr">
              <a:buNone/>
            </a:pPr>
            <a:r>
              <a:rPr lang="en-US" sz="2400" b="1" dirty="0">
                <a:solidFill>
                  <a:srgbClr val="16191B"/>
                </a:solidFill>
                <a:ea typeface="Arial" pitchFamily="34" charset="-122"/>
                <a:cs typeface="Arial" panose="020B0604020202020204" pitchFamily="34" charset="0"/>
              </a:rPr>
              <a:t>04</a:t>
            </a:r>
          </a:p>
        </p:txBody>
      </p:sp>
      <p:sp>
        <p:nvSpPr>
          <p:cNvPr id="25" name="Shape 23"/>
          <p:cNvSpPr/>
          <p:nvPr/>
        </p:nvSpPr>
        <p:spPr>
          <a:xfrm>
            <a:off x="1099489" y="4517675"/>
            <a:ext cx="475488" cy="475488"/>
          </a:xfrm>
          <a:prstGeom prst="ellipse">
            <a:avLst/>
          </a:prstGeom>
          <a:solidFill>
            <a:srgbClr val="00AEEF"/>
          </a:solidFill>
          <a:ln w="12700">
            <a:solidFill>
              <a:srgbClr val="00AEEF"/>
            </a:solidFill>
            <a:prstDash val="solid"/>
          </a:ln>
        </p:spPr>
      </p:sp>
      <p:sp>
        <p:nvSpPr>
          <p:cNvPr id="26" name="Text 24"/>
          <p:cNvSpPr/>
          <p:nvPr/>
        </p:nvSpPr>
        <p:spPr>
          <a:xfrm>
            <a:off x="1099489" y="4517675"/>
            <a:ext cx="475488" cy="475488"/>
          </a:xfrm>
          <a:prstGeom prst="rect">
            <a:avLst/>
          </a:prstGeom>
          <a:noFill/>
          <a:ln/>
        </p:spPr>
        <p:txBody>
          <a:bodyPr wrap="square" lIns="0" tIns="0" rIns="0" bIns="0" rtlCol="0" anchor="ctr"/>
          <a:lstStyle/>
          <a:p>
            <a:pPr marL="0" indent="0" algn="ctr">
              <a:buNone/>
            </a:pPr>
            <a:r>
              <a:rPr lang="en-US" sz="2400" b="1" dirty="0">
                <a:solidFill>
                  <a:srgbClr val="16191B"/>
                </a:solidFill>
                <a:ea typeface="Arial" pitchFamily="34" charset="-122"/>
                <a:cs typeface="Arial" panose="020B0604020202020204" pitchFamily="34" charset="0"/>
              </a:rPr>
              <a:t>05</a:t>
            </a:r>
          </a:p>
        </p:txBody>
      </p:sp>
      <p:sp>
        <p:nvSpPr>
          <p:cNvPr id="18" name="Date Placeholder 17"/>
          <p:cNvSpPr>
            <a:spLocks noGrp="1"/>
          </p:cNvSpPr>
          <p:nvPr>
            <p:ph type="dt" sz="half" idx="10"/>
          </p:nvPr>
        </p:nvSpPr>
        <p:spPr/>
        <p:txBody>
          <a:bodyPr/>
          <a:lstStyle/>
          <a:p>
            <a:fld id="{3ED35294-1B20-42B5-AD69-6F18213794DD}" type="datetime2">
              <a:rPr lang="en-US" smtClean="0"/>
              <a:t>Wednesday, August 5, 2026</a:t>
            </a:fld>
            <a:endParaRPr lang="en-US"/>
          </a:p>
        </p:txBody>
      </p:sp>
      <p:sp>
        <p:nvSpPr>
          <p:cNvPr id="23" name="Footer Placeholder 22"/>
          <p:cNvSpPr>
            <a:spLocks noGrp="1"/>
          </p:cNvSpPr>
          <p:nvPr>
            <p:ph type="ftr" sz="quarter" idx="11"/>
          </p:nvPr>
        </p:nvSpPr>
        <p:spPr/>
        <p:txBody>
          <a:bodyPr/>
          <a:lstStyle/>
          <a:p>
            <a:r>
              <a:rPr lang="en-US" smtClean="0"/>
              <a:t>Thesis Defense: Deep Learning for Kidney Tumor Classification</a:t>
            </a:r>
            <a:endParaRPr lang="en-US"/>
          </a:p>
        </p:txBody>
      </p:sp>
      <p:sp>
        <p:nvSpPr>
          <p:cNvPr id="30" name="Slide Number Placeholder 29"/>
          <p:cNvSpPr>
            <a:spLocks noGrp="1"/>
          </p:cNvSpPr>
          <p:nvPr>
            <p:ph type="sldNum" sz="quarter" idx="12"/>
          </p:nvPr>
        </p:nvSpPr>
        <p:spPr/>
        <p:txBody>
          <a:bodyPr/>
          <a:lstStyle/>
          <a:p>
            <a:fld id="{8A6EA95C-B6F4-43ED-8DA9-B21578C41077}" type="slidenum">
              <a:rPr lang="en-US" smtClean="0"/>
              <a:t>2</a:t>
            </a:fld>
            <a:endParaRPr lang="en-US"/>
          </a:p>
        </p:txBody>
      </p:sp>
      <p:sp>
        <p:nvSpPr>
          <p:cNvPr id="31" name="Rectangle 30"/>
          <p:cNvSpPr/>
          <p:nvPr/>
        </p:nvSpPr>
        <p:spPr>
          <a:xfrm>
            <a:off x="1748713" y="3903305"/>
            <a:ext cx="1919885" cy="461665"/>
          </a:xfrm>
          <a:prstGeom prst="rect">
            <a:avLst/>
          </a:prstGeom>
        </p:spPr>
        <p:txBody>
          <a:bodyPr wrap="none">
            <a:spAutoFit/>
          </a:bodyPr>
          <a:lstStyle/>
          <a:p>
            <a:r>
              <a:rPr lang="en-US" sz="2400" b="1" dirty="0">
                <a:solidFill>
                  <a:srgbClr val="16191B"/>
                </a:solidFill>
                <a:ea typeface="Arial" pitchFamily="34" charset="-122"/>
                <a:cs typeface="Arial" panose="020B0604020202020204" pitchFamily="34" charset="0"/>
              </a:rPr>
              <a:t>Research Gap</a:t>
            </a:r>
          </a:p>
        </p:txBody>
      </p:sp>
      <p:sp>
        <p:nvSpPr>
          <p:cNvPr id="37" name="Rectangle 36"/>
          <p:cNvSpPr/>
          <p:nvPr/>
        </p:nvSpPr>
        <p:spPr>
          <a:xfrm>
            <a:off x="1574977" y="3229298"/>
            <a:ext cx="1984069" cy="461665"/>
          </a:xfrm>
          <a:prstGeom prst="rect">
            <a:avLst/>
          </a:prstGeom>
        </p:spPr>
        <p:txBody>
          <a:bodyPr wrap="none">
            <a:spAutoFit/>
          </a:bodyPr>
          <a:lstStyle/>
          <a:p>
            <a:r>
              <a:rPr lang="en-US" sz="2400" b="1" dirty="0" smtClean="0">
                <a:ea typeface="Arial" pitchFamily="34" charset="-122"/>
                <a:cs typeface="Arial" pitchFamily="34" charset="-120"/>
              </a:rPr>
              <a:t> </a:t>
            </a:r>
            <a:r>
              <a:rPr lang="en-US" sz="2400" b="1" dirty="0">
                <a:solidFill>
                  <a:srgbClr val="16191B"/>
                </a:solidFill>
                <a:ea typeface="Arial" pitchFamily="34" charset="-122"/>
                <a:cs typeface="Arial" panose="020B0604020202020204" pitchFamily="34" charset="0"/>
              </a:rPr>
              <a:t>Related</a:t>
            </a:r>
            <a:r>
              <a:rPr lang="en-US" sz="2400" b="1" dirty="0">
                <a:ea typeface="Arial" pitchFamily="34" charset="-122"/>
                <a:cs typeface="Arial" pitchFamily="34" charset="-120"/>
              </a:rPr>
              <a:t> </a:t>
            </a:r>
            <a:r>
              <a:rPr lang="en-US" sz="2400" b="1" dirty="0">
                <a:solidFill>
                  <a:srgbClr val="16191B"/>
                </a:solidFill>
                <a:ea typeface="Arial" pitchFamily="34" charset="-122"/>
                <a:cs typeface="Arial" panose="020B0604020202020204" pitchFamily="34" charset="0"/>
              </a:rPr>
              <a:t>Work</a:t>
            </a:r>
          </a:p>
        </p:txBody>
      </p:sp>
      <p:sp>
        <p:nvSpPr>
          <p:cNvPr id="38" name="Rectangle 37"/>
          <p:cNvSpPr/>
          <p:nvPr/>
        </p:nvSpPr>
        <p:spPr>
          <a:xfrm>
            <a:off x="1748713" y="4539545"/>
            <a:ext cx="1525097" cy="461665"/>
          </a:xfrm>
          <a:prstGeom prst="rect">
            <a:avLst/>
          </a:prstGeom>
        </p:spPr>
        <p:txBody>
          <a:bodyPr wrap="none">
            <a:spAutoFit/>
          </a:bodyPr>
          <a:lstStyle/>
          <a:p>
            <a:r>
              <a:rPr lang="en-US" sz="2400" b="1" dirty="0">
                <a:solidFill>
                  <a:srgbClr val="16191B"/>
                </a:solidFill>
                <a:ea typeface="Arial" pitchFamily="34" charset="-122"/>
                <a:cs typeface="Arial" panose="020B0604020202020204" pitchFamily="34" charset="0"/>
              </a:rPr>
              <a:t>Objectives</a:t>
            </a:r>
          </a:p>
        </p:txBody>
      </p:sp>
      <p:sp>
        <p:nvSpPr>
          <p:cNvPr id="39" name="Rectangle 38"/>
          <p:cNvSpPr/>
          <p:nvPr/>
        </p:nvSpPr>
        <p:spPr>
          <a:xfrm>
            <a:off x="1626949" y="2572906"/>
            <a:ext cx="2667397" cy="461665"/>
          </a:xfrm>
          <a:prstGeom prst="rect">
            <a:avLst/>
          </a:prstGeom>
        </p:spPr>
        <p:txBody>
          <a:bodyPr wrap="none">
            <a:spAutoFit/>
          </a:bodyPr>
          <a:lstStyle/>
          <a:p>
            <a:r>
              <a:rPr lang="en-US" sz="2400" b="1" dirty="0">
                <a:solidFill>
                  <a:srgbClr val="16191B"/>
                </a:solidFill>
                <a:ea typeface="Arial" pitchFamily="34" charset="-122"/>
                <a:cs typeface="Arial" panose="020B0604020202020204" pitchFamily="34" charset="0"/>
              </a:rPr>
              <a:t>Problem Statement</a:t>
            </a:r>
          </a:p>
        </p:txBody>
      </p:sp>
      <p:sp>
        <p:nvSpPr>
          <p:cNvPr id="40" name="Rectangle 39"/>
          <p:cNvSpPr/>
          <p:nvPr/>
        </p:nvSpPr>
        <p:spPr>
          <a:xfrm>
            <a:off x="1748713" y="1853332"/>
            <a:ext cx="1777794" cy="461665"/>
          </a:xfrm>
          <a:prstGeom prst="rect">
            <a:avLst/>
          </a:prstGeom>
        </p:spPr>
        <p:txBody>
          <a:bodyPr wrap="none">
            <a:spAutoFit/>
          </a:bodyPr>
          <a:lstStyle/>
          <a:p>
            <a:r>
              <a:rPr lang="en-US" sz="2400" b="1" dirty="0">
                <a:solidFill>
                  <a:srgbClr val="16191B"/>
                </a:solidFill>
                <a:ea typeface="Arial" pitchFamily="34" charset="-122"/>
                <a:cs typeface="Arial" panose="020B0604020202020204" pitchFamily="34" charset="0"/>
              </a:rPr>
              <a:t>Introduction</a:t>
            </a:r>
            <a:endParaRPr lang="en-US" sz="2400" dirty="0"/>
          </a:p>
        </p:txBody>
      </p:sp>
      <p:sp>
        <p:nvSpPr>
          <p:cNvPr id="41" name="Rectangle 40"/>
          <p:cNvSpPr/>
          <p:nvPr/>
        </p:nvSpPr>
        <p:spPr>
          <a:xfrm>
            <a:off x="6555920" y="2400077"/>
            <a:ext cx="1907382" cy="461665"/>
          </a:xfrm>
          <a:prstGeom prst="rect">
            <a:avLst/>
          </a:prstGeom>
        </p:spPr>
        <p:txBody>
          <a:bodyPr wrap="none">
            <a:spAutoFit/>
          </a:bodyPr>
          <a:lstStyle/>
          <a:p>
            <a:r>
              <a:rPr lang="en-US" sz="2400" b="1" dirty="0">
                <a:solidFill>
                  <a:srgbClr val="16191B"/>
                </a:solidFill>
                <a:ea typeface="Arial" pitchFamily="34" charset="-122"/>
                <a:cs typeface="Arial" panose="020B0604020202020204" pitchFamily="34" charset="0"/>
              </a:rPr>
              <a:t>Methodology</a:t>
            </a:r>
            <a:endParaRPr lang="en-US" sz="2400" dirty="0">
              <a:cs typeface="Arial" panose="020B0604020202020204" pitchFamily="34" charset="0"/>
            </a:endParaRPr>
          </a:p>
        </p:txBody>
      </p:sp>
      <p:sp>
        <p:nvSpPr>
          <p:cNvPr id="42" name="Rectangle 41"/>
          <p:cNvSpPr/>
          <p:nvPr/>
        </p:nvSpPr>
        <p:spPr>
          <a:xfrm>
            <a:off x="6555920" y="2972956"/>
            <a:ext cx="3062377" cy="461665"/>
          </a:xfrm>
          <a:prstGeom prst="rect">
            <a:avLst/>
          </a:prstGeom>
        </p:spPr>
        <p:txBody>
          <a:bodyPr wrap="none">
            <a:spAutoFit/>
          </a:bodyPr>
          <a:lstStyle/>
          <a:p>
            <a:r>
              <a:rPr lang="en-US" sz="2400" b="1" dirty="0">
                <a:solidFill>
                  <a:srgbClr val="16191B"/>
                </a:solidFill>
                <a:ea typeface="Arial" pitchFamily="34" charset="-122"/>
                <a:cs typeface="Arial" panose="020B0604020202020204" pitchFamily="34" charset="0"/>
              </a:rPr>
              <a:t>Results and Discussion</a:t>
            </a:r>
            <a:endParaRPr lang="en-US" sz="2400" dirty="0">
              <a:cs typeface="Arial" panose="020B0604020202020204" pitchFamily="34" charset="0"/>
            </a:endParaRPr>
          </a:p>
        </p:txBody>
      </p:sp>
      <p:sp>
        <p:nvSpPr>
          <p:cNvPr id="43" name="Rectangle 42"/>
          <p:cNvSpPr/>
          <p:nvPr/>
        </p:nvSpPr>
        <p:spPr>
          <a:xfrm>
            <a:off x="6555920" y="3725389"/>
            <a:ext cx="3793539" cy="461665"/>
          </a:xfrm>
          <a:prstGeom prst="rect">
            <a:avLst/>
          </a:prstGeom>
        </p:spPr>
        <p:txBody>
          <a:bodyPr wrap="none">
            <a:spAutoFit/>
          </a:bodyPr>
          <a:lstStyle/>
          <a:p>
            <a:r>
              <a:rPr lang="en-US" sz="2400" b="1" dirty="0">
                <a:solidFill>
                  <a:srgbClr val="16191B"/>
                </a:solidFill>
                <a:ea typeface="Arial" pitchFamily="34" charset="-122"/>
                <a:cs typeface="Arial" panose="020B0604020202020204" pitchFamily="34" charset="0"/>
              </a:rPr>
              <a:t>Conclusion and Future Work</a:t>
            </a:r>
            <a:endParaRPr lang="en-US" sz="2400" dirty="0">
              <a:cs typeface="Arial" panose="020B0604020202020204" pitchFamily="34" charset="0"/>
            </a:endParaRPr>
          </a:p>
        </p:txBody>
      </p:sp>
      <p:sp>
        <p:nvSpPr>
          <p:cNvPr id="44" name="Shape 3"/>
          <p:cNvSpPr/>
          <p:nvPr/>
        </p:nvSpPr>
        <p:spPr>
          <a:xfrm>
            <a:off x="5912004" y="2395942"/>
            <a:ext cx="475488" cy="475488"/>
          </a:xfrm>
          <a:prstGeom prst="ellipse">
            <a:avLst/>
          </a:prstGeom>
          <a:solidFill>
            <a:srgbClr val="00AEEF"/>
          </a:solidFill>
          <a:ln w="12700">
            <a:solidFill>
              <a:srgbClr val="00AEEF"/>
            </a:solidFill>
            <a:prstDash val="solid"/>
          </a:ln>
        </p:spPr>
      </p:sp>
      <p:sp>
        <p:nvSpPr>
          <p:cNvPr id="45" name="Text 4"/>
          <p:cNvSpPr/>
          <p:nvPr/>
        </p:nvSpPr>
        <p:spPr>
          <a:xfrm>
            <a:off x="5912004" y="2395942"/>
            <a:ext cx="475488" cy="475488"/>
          </a:xfrm>
          <a:prstGeom prst="rect">
            <a:avLst/>
          </a:prstGeom>
          <a:noFill/>
          <a:ln/>
        </p:spPr>
        <p:txBody>
          <a:bodyPr wrap="square" lIns="0" tIns="0" rIns="0" bIns="0" rtlCol="0" anchor="ctr"/>
          <a:lstStyle/>
          <a:p>
            <a:pPr marL="0" indent="0" algn="ctr">
              <a:buNone/>
            </a:pPr>
            <a:r>
              <a:rPr lang="en-US" sz="2400" b="1" dirty="0" smtClean="0">
                <a:solidFill>
                  <a:srgbClr val="16191B"/>
                </a:solidFill>
                <a:ea typeface="Arial" pitchFamily="34" charset="-122"/>
                <a:cs typeface="Arial" panose="020B0604020202020204" pitchFamily="34" charset="0"/>
              </a:rPr>
              <a:t>06</a:t>
            </a:r>
            <a:endParaRPr lang="en-US" sz="1400" dirty="0">
              <a:cs typeface="Arial" panose="020B0604020202020204" pitchFamily="34" charset="0"/>
            </a:endParaRPr>
          </a:p>
        </p:txBody>
      </p:sp>
      <p:sp>
        <p:nvSpPr>
          <p:cNvPr id="46" name="Shape 8"/>
          <p:cNvSpPr/>
          <p:nvPr/>
        </p:nvSpPr>
        <p:spPr>
          <a:xfrm>
            <a:off x="5912004" y="3064121"/>
            <a:ext cx="475488" cy="475488"/>
          </a:xfrm>
          <a:prstGeom prst="ellipse">
            <a:avLst/>
          </a:prstGeom>
          <a:solidFill>
            <a:srgbClr val="00AEEF"/>
          </a:solidFill>
          <a:ln w="12700">
            <a:solidFill>
              <a:srgbClr val="00AEEF"/>
            </a:solidFill>
            <a:prstDash val="solid"/>
          </a:ln>
        </p:spPr>
      </p:sp>
      <p:sp>
        <p:nvSpPr>
          <p:cNvPr id="47" name="Text 9"/>
          <p:cNvSpPr/>
          <p:nvPr/>
        </p:nvSpPr>
        <p:spPr>
          <a:xfrm>
            <a:off x="5912004" y="3064121"/>
            <a:ext cx="475488" cy="475488"/>
          </a:xfrm>
          <a:prstGeom prst="rect">
            <a:avLst/>
          </a:prstGeom>
          <a:noFill/>
          <a:ln/>
        </p:spPr>
        <p:txBody>
          <a:bodyPr wrap="square" lIns="0" tIns="0" rIns="0" bIns="0" rtlCol="0" anchor="ctr"/>
          <a:lstStyle/>
          <a:p>
            <a:pPr marL="0" indent="0" algn="ctr">
              <a:buNone/>
            </a:pPr>
            <a:r>
              <a:rPr lang="en-US" sz="2400" b="1" dirty="0" smtClean="0">
                <a:solidFill>
                  <a:srgbClr val="16191B"/>
                </a:solidFill>
                <a:ea typeface="Arial" pitchFamily="34" charset="-122"/>
                <a:cs typeface="Arial" panose="020B0604020202020204" pitchFamily="34" charset="0"/>
              </a:rPr>
              <a:t>07</a:t>
            </a:r>
            <a:endParaRPr lang="en-US" sz="2400" b="1" dirty="0">
              <a:solidFill>
                <a:srgbClr val="16191B"/>
              </a:solidFill>
              <a:ea typeface="Arial" pitchFamily="34" charset="-122"/>
              <a:cs typeface="Arial" panose="020B0604020202020204" pitchFamily="34" charset="0"/>
            </a:endParaRPr>
          </a:p>
        </p:txBody>
      </p:sp>
      <p:sp>
        <p:nvSpPr>
          <p:cNvPr id="48" name="Shape 13"/>
          <p:cNvSpPr/>
          <p:nvPr/>
        </p:nvSpPr>
        <p:spPr>
          <a:xfrm>
            <a:off x="5912004" y="3732300"/>
            <a:ext cx="475488" cy="475488"/>
          </a:xfrm>
          <a:prstGeom prst="ellipse">
            <a:avLst/>
          </a:prstGeom>
          <a:solidFill>
            <a:srgbClr val="00AEEF"/>
          </a:solidFill>
          <a:ln w="12700">
            <a:solidFill>
              <a:srgbClr val="00AEEF"/>
            </a:solidFill>
            <a:prstDash val="solid"/>
          </a:ln>
        </p:spPr>
      </p:sp>
      <p:sp>
        <p:nvSpPr>
          <p:cNvPr id="49" name="Text 14"/>
          <p:cNvSpPr/>
          <p:nvPr/>
        </p:nvSpPr>
        <p:spPr>
          <a:xfrm>
            <a:off x="5912004" y="3732300"/>
            <a:ext cx="475488" cy="475488"/>
          </a:xfrm>
          <a:prstGeom prst="rect">
            <a:avLst/>
          </a:prstGeom>
          <a:noFill/>
          <a:ln/>
        </p:spPr>
        <p:txBody>
          <a:bodyPr wrap="square" lIns="0" tIns="0" rIns="0" bIns="0" rtlCol="0" anchor="ctr"/>
          <a:lstStyle/>
          <a:p>
            <a:pPr marL="0" indent="0" algn="ctr">
              <a:buNone/>
            </a:pPr>
            <a:r>
              <a:rPr lang="en-US" sz="2400" b="1" dirty="0" smtClean="0">
                <a:solidFill>
                  <a:srgbClr val="16191B"/>
                </a:solidFill>
                <a:ea typeface="Arial" pitchFamily="34" charset="-122"/>
                <a:cs typeface="Arial" panose="020B0604020202020204" pitchFamily="34" charset="0"/>
              </a:rPr>
              <a:t>08</a:t>
            </a:r>
            <a:endParaRPr lang="en-US" sz="2400" b="1" dirty="0">
              <a:solidFill>
                <a:srgbClr val="16191B"/>
              </a:solidFill>
              <a:ea typeface="Arial" pitchFamily="34" charset="-122"/>
              <a:cs typeface="Arial" panose="020B0604020202020204"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16191B"/>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8000" b="1" dirty="0" smtClean="0">
                <a:solidFill>
                  <a:srgbClr val="00AEEF"/>
                </a:solidFill>
                <a:latin typeface="+mn-lt"/>
                <a:ea typeface="Arial" pitchFamily="34" charset="-122"/>
                <a:cs typeface="Arial" pitchFamily="34" charset="-120"/>
              </a:rPr>
              <a:t>01</a:t>
            </a:r>
            <a:r>
              <a:rPr lang="en-US" b="1" dirty="0">
                <a:solidFill>
                  <a:srgbClr val="00AEEF"/>
                </a:solidFill>
                <a:ea typeface="Arial" pitchFamily="34" charset="-122"/>
                <a:cs typeface="Arial" pitchFamily="34" charset="-120"/>
              </a:rPr>
              <a:t> </a:t>
            </a:r>
            <a:r>
              <a:rPr lang="en-US" b="1" dirty="0" smtClean="0">
                <a:solidFill>
                  <a:srgbClr val="00AEEF"/>
                </a:solidFill>
                <a:ea typeface="Arial" pitchFamily="34" charset="-122"/>
                <a:cs typeface="Arial" pitchFamily="34" charset="-120"/>
              </a:rPr>
              <a:t>  </a:t>
            </a:r>
            <a:r>
              <a:rPr lang="en-US" b="1" dirty="0" smtClean="0">
                <a:solidFill>
                  <a:srgbClr val="FFFFFF"/>
                </a:solidFill>
                <a:latin typeface="+mn-lt"/>
                <a:ea typeface="Arial" pitchFamily="34" charset="-122"/>
                <a:cs typeface="Arial" pitchFamily="34" charset="-120"/>
              </a:rPr>
              <a:t>Introduction</a:t>
            </a:r>
            <a:endParaRPr lang="en-US" dirty="0">
              <a:latin typeface="+mn-lt"/>
            </a:endParaRPr>
          </a:p>
        </p:txBody>
      </p:sp>
      <p:sp>
        <p:nvSpPr>
          <p:cNvPr id="6" name="Date Placeholder 5"/>
          <p:cNvSpPr>
            <a:spLocks noGrp="1"/>
          </p:cNvSpPr>
          <p:nvPr>
            <p:ph type="dt" sz="half" idx="10"/>
          </p:nvPr>
        </p:nvSpPr>
        <p:spPr/>
        <p:txBody>
          <a:bodyPr/>
          <a:lstStyle/>
          <a:p>
            <a:fld id="{E4BE3632-3D02-46F3-ABB5-A044818C6F90}" type="datetime2">
              <a:rPr lang="en-US" smtClean="0"/>
              <a:t>Wednesday, August 5, 2026</a:t>
            </a:fld>
            <a:endParaRPr lang="en-US" dirty="0"/>
          </a:p>
        </p:txBody>
      </p:sp>
      <p:sp>
        <p:nvSpPr>
          <p:cNvPr id="9" name="Footer Placeholder 8"/>
          <p:cNvSpPr>
            <a:spLocks noGrp="1"/>
          </p:cNvSpPr>
          <p:nvPr>
            <p:ph type="ftr" sz="quarter" idx="11"/>
          </p:nvPr>
        </p:nvSpPr>
        <p:spPr/>
        <p:txBody>
          <a:bodyPr/>
          <a:lstStyle/>
          <a:p>
            <a:r>
              <a:rPr lang="en-US" smtClean="0"/>
              <a:t>Thesis Defense: Deep Learning for Kidney Tumor Classification</a:t>
            </a:r>
            <a:endParaRPr lang="en-US" dirty="0"/>
          </a:p>
        </p:txBody>
      </p:sp>
      <p:sp>
        <p:nvSpPr>
          <p:cNvPr id="10" name="Slide Number Placeholder 9"/>
          <p:cNvSpPr>
            <a:spLocks noGrp="1"/>
          </p:cNvSpPr>
          <p:nvPr>
            <p:ph type="sldNum" sz="quarter" idx="12"/>
          </p:nvPr>
        </p:nvSpPr>
        <p:spPr/>
        <p:txBody>
          <a:bodyPr/>
          <a:lstStyle/>
          <a:p>
            <a:fld id="{48F63A3B-78C7-47BE-AE5E-E10140E04643}" type="slidenum">
              <a:rPr lang="en-US" smtClean="0"/>
              <a:t>3</a:t>
            </a:fld>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pic>
        <p:nvPicPr>
          <p:cNvPr id="40" name="Picture 39"/>
          <p:cNvPicPr>
            <a:picLocks noChangeAspect="1"/>
          </p:cNvPicPr>
          <p:nvPr/>
        </p:nvPicPr>
        <p:blipFill>
          <a:blip r:embed="rId3"/>
          <a:stretch>
            <a:fillRect/>
          </a:stretch>
        </p:blipFill>
        <p:spPr>
          <a:xfrm>
            <a:off x="6558184" y="3461628"/>
            <a:ext cx="1280160" cy="1124557"/>
          </a:xfrm>
          <a:prstGeom prst="rect">
            <a:avLst/>
          </a:prstGeom>
        </p:spPr>
      </p:pic>
      <p:sp>
        <p:nvSpPr>
          <p:cNvPr id="3" name="Text 1"/>
          <p:cNvSpPr/>
          <p:nvPr/>
        </p:nvSpPr>
        <p:spPr>
          <a:xfrm>
            <a:off x="595077" y="442032"/>
            <a:ext cx="7544338" cy="734455"/>
          </a:xfrm>
          <a:prstGeom prst="rect">
            <a:avLst/>
          </a:prstGeom>
          <a:noFill/>
          <a:ln/>
        </p:spPr>
        <p:txBody>
          <a:bodyPr wrap="square" lIns="0" tIns="0" rIns="0" bIns="0" rtlCol="0" anchor="ctr"/>
          <a:lstStyle/>
          <a:p>
            <a:pPr marL="0" indent="0">
              <a:buNone/>
            </a:pPr>
            <a:r>
              <a:rPr lang="en-US" sz="3600" b="1" dirty="0" smtClean="0">
                <a:cs typeface="Arial" panose="020B0604020202020204" pitchFamily="34" charset="0"/>
              </a:rPr>
              <a:t>Introduction</a:t>
            </a:r>
          </a:p>
          <a:p>
            <a:pPr marL="0" indent="0">
              <a:buNone/>
            </a:pPr>
            <a:r>
              <a:rPr lang="en-US" sz="2800" b="1" dirty="0" smtClean="0">
                <a:cs typeface="Arial" panose="020B0604020202020204" pitchFamily="34" charset="0"/>
              </a:rPr>
              <a:t>Kidney Tumors Global concerns</a:t>
            </a:r>
          </a:p>
        </p:txBody>
      </p:sp>
      <p:sp>
        <p:nvSpPr>
          <p:cNvPr id="4" name="Shape 2"/>
          <p:cNvSpPr/>
          <p:nvPr/>
        </p:nvSpPr>
        <p:spPr>
          <a:xfrm>
            <a:off x="566928" y="1444752"/>
            <a:ext cx="2670048" cy="1645920"/>
          </a:xfrm>
          <a:prstGeom prst="roundRect">
            <a:avLst>
              <a:gd name="adj" fmla="val 3333"/>
            </a:avLst>
          </a:prstGeom>
          <a:solidFill>
            <a:srgbClr val="16191B"/>
          </a:solidFill>
          <a:ln w="12700">
            <a:solidFill>
              <a:srgbClr val="16191B"/>
            </a:solidFill>
            <a:prstDash val="solid"/>
          </a:ln>
        </p:spPr>
      </p:sp>
      <p:sp>
        <p:nvSpPr>
          <p:cNvPr id="5" name="Text 3"/>
          <p:cNvSpPr/>
          <p:nvPr/>
        </p:nvSpPr>
        <p:spPr>
          <a:xfrm>
            <a:off x="768096" y="1591056"/>
            <a:ext cx="2331720" cy="566928"/>
          </a:xfrm>
          <a:prstGeom prst="rect">
            <a:avLst/>
          </a:prstGeom>
          <a:noFill/>
          <a:ln/>
        </p:spPr>
        <p:txBody>
          <a:bodyPr wrap="square" lIns="0" tIns="0" rIns="0" bIns="0" rtlCol="0" anchor="ctr"/>
          <a:lstStyle/>
          <a:p>
            <a:pPr marL="0" indent="0">
              <a:buNone/>
            </a:pPr>
            <a:r>
              <a:rPr lang="en-US" sz="2900" b="1" dirty="0">
                <a:solidFill>
                  <a:srgbClr val="00AEEF"/>
                </a:solidFill>
                <a:ea typeface="Arial" pitchFamily="34" charset="-122"/>
                <a:cs typeface="Arial" pitchFamily="34" charset="-120"/>
              </a:rPr>
              <a:t>434,840</a:t>
            </a:r>
            <a:endParaRPr lang="en-US" sz="2900" dirty="0"/>
          </a:p>
        </p:txBody>
      </p:sp>
      <p:sp>
        <p:nvSpPr>
          <p:cNvPr id="6" name="Text 4"/>
          <p:cNvSpPr/>
          <p:nvPr/>
        </p:nvSpPr>
        <p:spPr>
          <a:xfrm>
            <a:off x="768096" y="2212848"/>
            <a:ext cx="2331720" cy="685800"/>
          </a:xfrm>
          <a:prstGeom prst="rect">
            <a:avLst/>
          </a:prstGeom>
          <a:noFill/>
          <a:ln/>
        </p:spPr>
        <p:txBody>
          <a:bodyPr wrap="square" lIns="0" tIns="0" rIns="0" bIns="0" rtlCol="0" anchor="ctr"/>
          <a:lstStyle/>
          <a:p>
            <a:pPr marL="0" indent="0">
              <a:lnSpc>
                <a:spcPts val="1500"/>
              </a:lnSpc>
              <a:buNone/>
            </a:pPr>
            <a:r>
              <a:rPr lang="en-US" dirty="0">
                <a:solidFill>
                  <a:srgbClr val="8CC9E4"/>
                </a:solidFill>
                <a:ea typeface="Calibri" pitchFamily="34" charset="-122"/>
                <a:cs typeface="Arial" panose="020B0604020202020204" pitchFamily="34" charset="0"/>
              </a:rPr>
              <a:t>N</a:t>
            </a:r>
            <a:r>
              <a:rPr lang="en-US" dirty="0" smtClean="0">
                <a:solidFill>
                  <a:srgbClr val="8CC9E4"/>
                </a:solidFill>
                <a:ea typeface="Calibri" pitchFamily="34" charset="-122"/>
                <a:cs typeface="Arial" panose="020B0604020202020204" pitchFamily="34" charset="0"/>
              </a:rPr>
              <a:t>ew </a:t>
            </a:r>
            <a:r>
              <a:rPr lang="en-US" dirty="0">
                <a:solidFill>
                  <a:srgbClr val="8CC9E4"/>
                </a:solidFill>
                <a:ea typeface="Calibri" pitchFamily="34" charset="-122"/>
                <a:cs typeface="Arial" panose="020B0604020202020204" pitchFamily="34" charset="0"/>
              </a:rPr>
              <a:t>kidney </a:t>
            </a:r>
            <a:r>
              <a:rPr lang="en-US" dirty="0" smtClean="0">
                <a:solidFill>
                  <a:srgbClr val="8CC9E4"/>
                </a:solidFill>
                <a:ea typeface="Calibri" pitchFamily="34" charset="-122"/>
                <a:cs typeface="Arial" panose="020B0604020202020204" pitchFamily="34" charset="0"/>
              </a:rPr>
              <a:t>cancer cases </a:t>
            </a:r>
            <a:r>
              <a:rPr lang="en-US" dirty="0">
                <a:solidFill>
                  <a:srgbClr val="8CC9E4"/>
                </a:solidFill>
                <a:ea typeface="Calibri" pitchFamily="34" charset="-122"/>
                <a:cs typeface="Arial" panose="020B0604020202020204" pitchFamily="34" charset="0"/>
              </a:rPr>
              <a:t>worldwide </a:t>
            </a:r>
            <a:r>
              <a:rPr lang="en-US" dirty="0" smtClean="0">
                <a:solidFill>
                  <a:srgbClr val="8CC9E4"/>
                </a:solidFill>
                <a:ea typeface="Calibri" pitchFamily="34" charset="-122"/>
                <a:cs typeface="Arial" panose="020B0604020202020204" pitchFamily="34" charset="0"/>
              </a:rPr>
              <a:t>in 2022</a:t>
            </a:r>
            <a:endParaRPr lang="en-US" dirty="0">
              <a:cs typeface="Arial" panose="020B0604020202020204" pitchFamily="34" charset="0"/>
            </a:endParaRPr>
          </a:p>
        </p:txBody>
      </p:sp>
      <p:sp>
        <p:nvSpPr>
          <p:cNvPr id="7" name="Shape 5"/>
          <p:cNvSpPr/>
          <p:nvPr/>
        </p:nvSpPr>
        <p:spPr>
          <a:xfrm>
            <a:off x="3355848" y="1444752"/>
            <a:ext cx="2670048" cy="1645920"/>
          </a:xfrm>
          <a:prstGeom prst="roundRect">
            <a:avLst>
              <a:gd name="adj" fmla="val 3333"/>
            </a:avLst>
          </a:prstGeom>
          <a:solidFill>
            <a:srgbClr val="E8F7FE"/>
          </a:solidFill>
          <a:ln w="12700">
            <a:solidFill>
              <a:srgbClr val="E8F7FE"/>
            </a:solidFill>
            <a:prstDash val="solid"/>
          </a:ln>
        </p:spPr>
      </p:sp>
      <p:sp>
        <p:nvSpPr>
          <p:cNvPr id="8" name="Text 6"/>
          <p:cNvSpPr/>
          <p:nvPr/>
        </p:nvSpPr>
        <p:spPr>
          <a:xfrm>
            <a:off x="3557016" y="1591056"/>
            <a:ext cx="2331720" cy="566928"/>
          </a:xfrm>
          <a:prstGeom prst="rect">
            <a:avLst/>
          </a:prstGeom>
          <a:noFill/>
          <a:ln/>
        </p:spPr>
        <p:txBody>
          <a:bodyPr wrap="square" lIns="0" tIns="0" rIns="0" bIns="0" rtlCol="0" anchor="ctr"/>
          <a:lstStyle/>
          <a:p>
            <a:pPr marL="0" indent="0">
              <a:buNone/>
            </a:pPr>
            <a:r>
              <a:rPr lang="en-US" sz="2900" b="1" dirty="0">
                <a:solidFill>
                  <a:srgbClr val="0077A8"/>
                </a:solidFill>
                <a:ea typeface="Arial" pitchFamily="34" charset="-122"/>
                <a:cs typeface="Arial" pitchFamily="34" charset="-120"/>
              </a:rPr>
              <a:t>155,953</a:t>
            </a:r>
            <a:endParaRPr lang="en-US" sz="2900" dirty="0"/>
          </a:p>
        </p:txBody>
      </p:sp>
      <p:sp>
        <p:nvSpPr>
          <p:cNvPr id="9" name="Text 7"/>
          <p:cNvSpPr/>
          <p:nvPr/>
        </p:nvSpPr>
        <p:spPr>
          <a:xfrm>
            <a:off x="3557016" y="2212848"/>
            <a:ext cx="2331720" cy="685800"/>
          </a:xfrm>
          <a:prstGeom prst="rect">
            <a:avLst/>
          </a:prstGeom>
          <a:noFill/>
          <a:ln/>
        </p:spPr>
        <p:txBody>
          <a:bodyPr wrap="square" lIns="0" tIns="0" rIns="0" bIns="0" rtlCol="0" anchor="ctr"/>
          <a:lstStyle/>
          <a:p>
            <a:pPr marL="0" indent="0">
              <a:lnSpc>
                <a:spcPts val="1500"/>
              </a:lnSpc>
              <a:buNone/>
            </a:pPr>
            <a:r>
              <a:rPr lang="en-US" dirty="0">
                <a:solidFill>
                  <a:srgbClr val="5F6A70"/>
                </a:solidFill>
                <a:ea typeface="Calibri" pitchFamily="34" charset="-122"/>
                <a:cs typeface="Arial" panose="020B0604020202020204" pitchFamily="34" charset="0"/>
              </a:rPr>
              <a:t>D</a:t>
            </a:r>
            <a:r>
              <a:rPr lang="en-US" dirty="0" smtClean="0">
                <a:solidFill>
                  <a:srgbClr val="5F6A70"/>
                </a:solidFill>
                <a:ea typeface="Calibri" pitchFamily="34" charset="-122"/>
                <a:cs typeface="Arial" panose="020B0604020202020204" pitchFamily="34" charset="0"/>
              </a:rPr>
              <a:t>eaths </a:t>
            </a:r>
            <a:r>
              <a:rPr lang="en-US" dirty="0">
                <a:solidFill>
                  <a:srgbClr val="5F6A70"/>
                </a:solidFill>
                <a:ea typeface="Calibri" pitchFamily="34" charset="-122"/>
                <a:cs typeface="Arial" panose="020B0604020202020204" pitchFamily="34" charset="0"/>
              </a:rPr>
              <a:t>attributed </a:t>
            </a:r>
            <a:r>
              <a:rPr lang="en-US" dirty="0" smtClean="0">
                <a:solidFill>
                  <a:srgbClr val="5F6A70"/>
                </a:solidFill>
                <a:ea typeface="Calibri" pitchFamily="34" charset="-122"/>
                <a:cs typeface="Arial" panose="020B0604020202020204" pitchFamily="34" charset="0"/>
              </a:rPr>
              <a:t>to kidney </a:t>
            </a:r>
            <a:r>
              <a:rPr lang="en-US" dirty="0">
                <a:solidFill>
                  <a:srgbClr val="5F6A70"/>
                </a:solidFill>
                <a:ea typeface="Calibri" pitchFamily="34" charset="-122"/>
                <a:cs typeface="Arial" panose="020B0604020202020204" pitchFamily="34" charset="0"/>
              </a:rPr>
              <a:t>cancer in 2022</a:t>
            </a:r>
            <a:endParaRPr lang="en-US" dirty="0">
              <a:cs typeface="Arial" panose="020B0604020202020204" pitchFamily="34" charset="0"/>
            </a:endParaRPr>
          </a:p>
        </p:txBody>
      </p:sp>
      <p:sp>
        <p:nvSpPr>
          <p:cNvPr id="10" name="Shape 8"/>
          <p:cNvSpPr/>
          <p:nvPr/>
        </p:nvSpPr>
        <p:spPr>
          <a:xfrm>
            <a:off x="6144768" y="1444752"/>
            <a:ext cx="2670048" cy="1645920"/>
          </a:xfrm>
          <a:prstGeom prst="roundRect">
            <a:avLst>
              <a:gd name="adj" fmla="val 3333"/>
            </a:avLst>
          </a:prstGeom>
          <a:solidFill>
            <a:srgbClr val="E8F7FE"/>
          </a:solidFill>
          <a:ln w="12700">
            <a:solidFill>
              <a:srgbClr val="E8F7FE"/>
            </a:solidFill>
            <a:prstDash val="solid"/>
          </a:ln>
        </p:spPr>
      </p:sp>
      <p:sp>
        <p:nvSpPr>
          <p:cNvPr id="11" name="Text 9"/>
          <p:cNvSpPr/>
          <p:nvPr/>
        </p:nvSpPr>
        <p:spPr>
          <a:xfrm>
            <a:off x="6345936" y="1591056"/>
            <a:ext cx="2331720" cy="566928"/>
          </a:xfrm>
          <a:prstGeom prst="rect">
            <a:avLst/>
          </a:prstGeom>
          <a:noFill/>
          <a:ln/>
        </p:spPr>
        <p:txBody>
          <a:bodyPr wrap="square" lIns="0" tIns="0" rIns="0" bIns="0" rtlCol="0" anchor="ctr"/>
          <a:lstStyle/>
          <a:p>
            <a:pPr marL="0" indent="0">
              <a:buNone/>
            </a:pPr>
            <a:r>
              <a:rPr lang="en-US" sz="2900" b="1" dirty="0" smtClean="0">
                <a:solidFill>
                  <a:srgbClr val="0077A8"/>
                </a:solidFill>
                <a:ea typeface="Arial" pitchFamily="34" charset="-122"/>
                <a:cs typeface="Arial" pitchFamily="34" charset="-120"/>
              </a:rPr>
              <a:t>~ 90</a:t>
            </a:r>
            <a:r>
              <a:rPr lang="en-US" sz="2900" b="1" dirty="0">
                <a:solidFill>
                  <a:srgbClr val="0077A8"/>
                </a:solidFill>
                <a:ea typeface="Arial" pitchFamily="34" charset="-122"/>
                <a:cs typeface="Arial" pitchFamily="34" charset="-120"/>
              </a:rPr>
              <a:t>%</a:t>
            </a:r>
            <a:endParaRPr lang="en-US" sz="2900" dirty="0"/>
          </a:p>
        </p:txBody>
      </p:sp>
      <p:sp>
        <p:nvSpPr>
          <p:cNvPr id="12" name="Text 10"/>
          <p:cNvSpPr/>
          <p:nvPr/>
        </p:nvSpPr>
        <p:spPr>
          <a:xfrm>
            <a:off x="6345936" y="2212848"/>
            <a:ext cx="2331720" cy="685800"/>
          </a:xfrm>
          <a:prstGeom prst="rect">
            <a:avLst/>
          </a:prstGeom>
          <a:noFill/>
          <a:ln/>
        </p:spPr>
        <p:txBody>
          <a:bodyPr wrap="square" lIns="0" tIns="0" rIns="0" bIns="0" rtlCol="0" anchor="ctr"/>
          <a:lstStyle/>
          <a:p>
            <a:pPr>
              <a:lnSpc>
                <a:spcPts val="1500"/>
              </a:lnSpc>
            </a:pPr>
            <a:r>
              <a:rPr lang="en-US" dirty="0">
                <a:solidFill>
                  <a:srgbClr val="5F6A70"/>
                </a:solidFill>
                <a:ea typeface="Calibri" pitchFamily="34" charset="-122"/>
                <a:cs typeface="Arial" panose="020B0604020202020204" pitchFamily="34" charset="0"/>
              </a:rPr>
              <a:t>of kidney malignancies are renal </a:t>
            </a:r>
            <a:r>
              <a:rPr lang="en-US" dirty="0" smtClean="0">
                <a:solidFill>
                  <a:srgbClr val="5F6A70"/>
                </a:solidFill>
                <a:ea typeface="Calibri" pitchFamily="34" charset="-122"/>
                <a:cs typeface="Arial" panose="020B0604020202020204" pitchFamily="34" charset="0"/>
              </a:rPr>
              <a:t>cell carcinoma</a:t>
            </a:r>
            <a:endParaRPr lang="en-US" dirty="0">
              <a:cs typeface="Arial" panose="020B0604020202020204" pitchFamily="34" charset="0"/>
            </a:endParaRPr>
          </a:p>
        </p:txBody>
      </p:sp>
      <p:sp>
        <p:nvSpPr>
          <p:cNvPr id="13" name="Shape 11"/>
          <p:cNvSpPr/>
          <p:nvPr/>
        </p:nvSpPr>
        <p:spPr>
          <a:xfrm>
            <a:off x="8933688" y="1444752"/>
            <a:ext cx="2670048" cy="1645920"/>
          </a:xfrm>
          <a:prstGeom prst="roundRect">
            <a:avLst>
              <a:gd name="adj" fmla="val 3333"/>
            </a:avLst>
          </a:prstGeom>
          <a:solidFill>
            <a:srgbClr val="E8F7FE"/>
          </a:solidFill>
          <a:ln w="12700">
            <a:solidFill>
              <a:srgbClr val="E8F7FE"/>
            </a:solidFill>
            <a:prstDash val="solid"/>
          </a:ln>
        </p:spPr>
      </p:sp>
      <p:sp>
        <p:nvSpPr>
          <p:cNvPr id="14" name="Text 12"/>
          <p:cNvSpPr/>
          <p:nvPr/>
        </p:nvSpPr>
        <p:spPr>
          <a:xfrm>
            <a:off x="9134856" y="1591056"/>
            <a:ext cx="2331720" cy="566928"/>
          </a:xfrm>
          <a:prstGeom prst="rect">
            <a:avLst/>
          </a:prstGeom>
          <a:noFill/>
          <a:ln/>
        </p:spPr>
        <p:txBody>
          <a:bodyPr wrap="square" lIns="0" tIns="0" rIns="0" bIns="0" rtlCol="0" anchor="ctr"/>
          <a:lstStyle/>
          <a:p>
            <a:pPr marL="0" indent="0">
              <a:buNone/>
            </a:pPr>
            <a:r>
              <a:rPr lang="en-US" sz="2900" b="1" dirty="0">
                <a:solidFill>
                  <a:srgbClr val="0077A8"/>
                </a:solidFill>
                <a:ea typeface="Arial" pitchFamily="34" charset="-122"/>
                <a:cs typeface="Arial" pitchFamily="34" charset="-120"/>
              </a:rPr>
              <a:t>14th</a:t>
            </a:r>
            <a:endParaRPr lang="en-US" sz="2900" dirty="0"/>
          </a:p>
        </p:txBody>
      </p:sp>
      <p:sp>
        <p:nvSpPr>
          <p:cNvPr id="15" name="Text 13"/>
          <p:cNvSpPr/>
          <p:nvPr/>
        </p:nvSpPr>
        <p:spPr>
          <a:xfrm>
            <a:off x="9134856" y="2212848"/>
            <a:ext cx="2331720" cy="685800"/>
          </a:xfrm>
          <a:prstGeom prst="rect">
            <a:avLst/>
          </a:prstGeom>
          <a:noFill/>
          <a:ln/>
        </p:spPr>
        <p:txBody>
          <a:bodyPr wrap="square" lIns="0" tIns="0" rIns="0" bIns="0" rtlCol="0" anchor="ctr"/>
          <a:lstStyle/>
          <a:p>
            <a:pPr>
              <a:lnSpc>
                <a:spcPts val="1500"/>
              </a:lnSpc>
            </a:pPr>
            <a:r>
              <a:rPr lang="en-US" dirty="0">
                <a:solidFill>
                  <a:srgbClr val="5F6A70"/>
                </a:solidFill>
                <a:ea typeface="Calibri" pitchFamily="34" charset="-122"/>
                <a:cs typeface="Arial" panose="020B0604020202020204" pitchFamily="34" charset="0"/>
              </a:rPr>
              <a:t>most frequent cancer globally (10th in men)</a:t>
            </a:r>
          </a:p>
        </p:txBody>
      </p:sp>
      <p:pic>
        <p:nvPicPr>
          <p:cNvPr id="24" name="Picture 23" descr="D:\Midocean University\Logo and templates 2-2025\logo-midocean.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
        <p:nvSpPr>
          <p:cNvPr id="35" name="Shape 8"/>
          <p:cNvSpPr/>
          <p:nvPr/>
        </p:nvSpPr>
        <p:spPr>
          <a:xfrm>
            <a:off x="539496" y="3383280"/>
            <a:ext cx="5349240" cy="1909482"/>
          </a:xfrm>
          <a:prstGeom prst="roundRect">
            <a:avLst>
              <a:gd name="adj" fmla="val 2308"/>
            </a:avLst>
          </a:prstGeom>
          <a:solidFill>
            <a:srgbClr val="E8F7FE"/>
          </a:solidFill>
          <a:ln w="12700">
            <a:solidFill>
              <a:srgbClr val="E8F7FE"/>
            </a:solidFill>
            <a:prstDash val="solid"/>
          </a:ln>
        </p:spPr>
      </p:sp>
      <p:sp>
        <p:nvSpPr>
          <p:cNvPr id="36" name="Text 9"/>
          <p:cNvSpPr/>
          <p:nvPr/>
        </p:nvSpPr>
        <p:spPr>
          <a:xfrm>
            <a:off x="813816" y="3566160"/>
            <a:ext cx="4846320" cy="320040"/>
          </a:xfrm>
          <a:prstGeom prst="rect">
            <a:avLst/>
          </a:prstGeom>
          <a:noFill/>
          <a:ln/>
        </p:spPr>
        <p:txBody>
          <a:bodyPr wrap="square" lIns="0" tIns="0" rIns="0" bIns="0" rtlCol="0" anchor="ctr"/>
          <a:lstStyle/>
          <a:p>
            <a:pPr marL="0" indent="0">
              <a:buNone/>
            </a:pPr>
            <a:r>
              <a:rPr lang="en-US" sz="2000" b="1" dirty="0" smtClean="0">
                <a:solidFill>
                  <a:srgbClr val="16191B"/>
                </a:solidFill>
                <a:ea typeface="Arial" pitchFamily="34" charset="-122"/>
                <a:cs typeface="Arial" panose="020B0604020202020204" pitchFamily="34" charset="0"/>
              </a:rPr>
              <a:t>Predicted </a:t>
            </a:r>
            <a:r>
              <a:rPr lang="en-US" sz="2000" b="1" dirty="0">
                <a:solidFill>
                  <a:srgbClr val="16191B"/>
                </a:solidFill>
                <a:ea typeface="Arial" pitchFamily="34" charset="-122"/>
                <a:cs typeface="Arial" panose="020B0604020202020204" pitchFamily="34" charset="0"/>
              </a:rPr>
              <a:t>burden by 2050</a:t>
            </a:r>
            <a:endParaRPr lang="en-US" sz="2000" dirty="0">
              <a:cs typeface="Arial" panose="020B0604020202020204" pitchFamily="34" charset="0"/>
            </a:endParaRPr>
          </a:p>
        </p:txBody>
      </p:sp>
      <p:sp>
        <p:nvSpPr>
          <p:cNvPr id="37" name="Text 10"/>
          <p:cNvSpPr/>
          <p:nvPr/>
        </p:nvSpPr>
        <p:spPr>
          <a:xfrm>
            <a:off x="813816" y="4023360"/>
            <a:ext cx="4846320" cy="1097280"/>
          </a:xfrm>
          <a:prstGeom prst="rect">
            <a:avLst/>
          </a:prstGeom>
          <a:noFill/>
          <a:ln/>
        </p:spPr>
        <p:txBody>
          <a:bodyPr wrap="square" lIns="0" tIns="0" rIns="0" bIns="0" rtlCol="0" anchor="t"/>
          <a:lstStyle/>
          <a:p>
            <a:pPr marL="0" indent="0">
              <a:lnSpc>
                <a:spcPts val="3600"/>
              </a:lnSpc>
              <a:buNone/>
            </a:pPr>
            <a:r>
              <a:rPr lang="en-US" sz="2800" b="1" dirty="0">
                <a:solidFill>
                  <a:srgbClr val="0077A8"/>
                </a:solidFill>
                <a:ea typeface="Calibri" pitchFamily="34" charset="-122"/>
                <a:cs typeface="Calibri" pitchFamily="34" charset="-120"/>
              </a:rPr>
              <a:t>+72%</a:t>
            </a:r>
            <a:r>
              <a:rPr lang="en-US" sz="1300" dirty="0">
                <a:solidFill>
                  <a:srgbClr val="5F6A70"/>
                </a:solidFill>
                <a:ea typeface="Calibri" pitchFamily="34" charset="-122"/>
                <a:cs typeface="Calibri" pitchFamily="34" charset="-120"/>
              </a:rPr>
              <a:t>   </a:t>
            </a:r>
            <a:r>
              <a:rPr lang="en-US" dirty="0">
                <a:solidFill>
                  <a:srgbClr val="5F6A70"/>
                </a:solidFill>
                <a:ea typeface="Calibri" pitchFamily="34" charset="-122"/>
                <a:cs typeface="Arial" panose="020B0604020202020204" pitchFamily="34" charset="0"/>
              </a:rPr>
              <a:t>in new cases</a:t>
            </a:r>
          </a:p>
          <a:p>
            <a:pPr marL="0" indent="0">
              <a:lnSpc>
                <a:spcPts val="3600"/>
              </a:lnSpc>
              <a:buNone/>
            </a:pPr>
            <a:r>
              <a:rPr lang="en-US" sz="2800" b="1" dirty="0">
                <a:solidFill>
                  <a:srgbClr val="0077A8"/>
                </a:solidFill>
                <a:ea typeface="Calibri" pitchFamily="34" charset="-122"/>
                <a:cs typeface="Calibri" pitchFamily="34" charset="-120"/>
              </a:rPr>
              <a:t>+96%</a:t>
            </a:r>
            <a:r>
              <a:rPr lang="en-US" sz="1300" dirty="0">
                <a:solidFill>
                  <a:srgbClr val="5F6A70"/>
                </a:solidFill>
                <a:ea typeface="Calibri" pitchFamily="34" charset="-122"/>
                <a:cs typeface="Calibri" pitchFamily="34" charset="-120"/>
              </a:rPr>
              <a:t>   </a:t>
            </a:r>
            <a:r>
              <a:rPr lang="en-US" dirty="0">
                <a:solidFill>
                  <a:srgbClr val="5F6A70"/>
                </a:solidFill>
                <a:ea typeface="Calibri" pitchFamily="34" charset="-122"/>
                <a:cs typeface="Arial" panose="020B0604020202020204" pitchFamily="34" charset="0"/>
              </a:rPr>
              <a:t>in deaths</a:t>
            </a:r>
          </a:p>
        </p:txBody>
      </p:sp>
      <p:sp>
        <p:nvSpPr>
          <p:cNvPr id="16" name="Rectangle 15"/>
          <p:cNvSpPr/>
          <p:nvPr/>
        </p:nvSpPr>
        <p:spPr>
          <a:xfrm>
            <a:off x="566928" y="5499306"/>
            <a:ext cx="11503152" cy="707886"/>
          </a:xfrm>
          <a:prstGeom prst="rect">
            <a:avLst/>
          </a:prstGeom>
        </p:spPr>
        <p:txBody>
          <a:bodyPr wrap="square">
            <a:spAutoFit/>
          </a:bodyPr>
          <a:lstStyle/>
          <a:p>
            <a:r>
              <a:rPr lang="en-US" sz="2000" i="1" dirty="0"/>
              <a:t>Diagnostic capacity is not expected to grow at the same rate. Early detection improves </a:t>
            </a:r>
            <a:r>
              <a:rPr lang="en-US" sz="2000" i="1" dirty="0" smtClean="0"/>
              <a:t>survival, which </a:t>
            </a:r>
            <a:r>
              <a:rPr lang="en-US" sz="2000" i="1" dirty="0"/>
              <a:t>is the core case for automated </a:t>
            </a:r>
            <a:r>
              <a:rPr lang="en-US" sz="2000" i="1" dirty="0" smtClean="0"/>
              <a:t>detection and classification.</a:t>
            </a:r>
            <a:endParaRPr lang="en-US" sz="2000" i="1" dirty="0"/>
          </a:p>
        </p:txBody>
      </p:sp>
      <p:sp>
        <p:nvSpPr>
          <p:cNvPr id="41" name="Rectangle 1"/>
          <p:cNvSpPr>
            <a:spLocks noChangeArrowheads="1"/>
          </p:cNvSpPr>
          <p:nvPr/>
        </p:nvSpPr>
        <p:spPr bwMode="auto">
          <a:xfrm>
            <a:off x="0" y="-184666"/>
            <a:ext cx="12192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42" name="Rectangle 2"/>
          <p:cNvSpPr>
            <a:spLocks noChangeArrowheads="1"/>
          </p:cNvSpPr>
          <p:nvPr/>
        </p:nvSpPr>
        <p:spPr bwMode="auto">
          <a:xfrm>
            <a:off x="152400" y="-32266"/>
            <a:ext cx="12192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43" name="Rectangle 3"/>
          <p:cNvSpPr>
            <a:spLocks noChangeArrowheads="1"/>
          </p:cNvSpPr>
          <p:nvPr/>
        </p:nvSpPr>
        <p:spPr bwMode="auto">
          <a:xfrm>
            <a:off x="304800" y="120134"/>
            <a:ext cx="12192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44" name="Picture 4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56087" y="3565217"/>
            <a:ext cx="1371600" cy="916286"/>
          </a:xfrm>
          <a:prstGeom prst="rect">
            <a:avLst/>
          </a:prstGeom>
        </p:spPr>
      </p:pic>
      <p:pic>
        <p:nvPicPr>
          <p:cNvPr id="46" name="Picture 45"/>
          <p:cNvPicPr>
            <a:picLocks noChangeAspect="1"/>
          </p:cNvPicPr>
          <p:nvPr/>
        </p:nvPicPr>
        <p:blipFill>
          <a:blip r:embed="rId6"/>
          <a:stretch>
            <a:fillRect/>
          </a:stretch>
        </p:blipFill>
        <p:spPr>
          <a:xfrm>
            <a:off x="9628632" y="3379597"/>
            <a:ext cx="1280160" cy="1332721"/>
          </a:xfrm>
          <a:prstGeom prst="rect">
            <a:avLst/>
          </a:prstGeom>
        </p:spPr>
      </p:pic>
      <p:sp>
        <p:nvSpPr>
          <p:cNvPr id="18" name="Date Placeholder 17"/>
          <p:cNvSpPr>
            <a:spLocks noGrp="1"/>
          </p:cNvSpPr>
          <p:nvPr>
            <p:ph type="dt" sz="half" idx="10"/>
          </p:nvPr>
        </p:nvSpPr>
        <p:spPr/>
        <p:txBody>
          <a:bodyPr/>
          <a:lstStyle/>
          <a:p>
            <a:fld id="{B099D354-9148-495B-A50A-C794BB247317}" type="datetime2">
              <a:rPr lang="en-US" smtClean="0"/>
              <a:t>Wednesday, August 5, 2026</a:t>
            </a:fld>
            <a:endParaRPr lang="en-US"/>
          </a:p>
        </p:txBody>
      </p:sp>
      <p:sp>
        <p:nvSpPr>
          <p:cNvPr id="19" name="Footer Placeholder 18"/>
          <p:cNvSpPr>
            <a:spLocks noGrp="1"/>
          </p:cNvSpPr>
          <p:nvPr>
            <p:ph type="ftr" sz="quarter" idx="11"/>
          </p:nvPr>
        </p:nvSpPr>
        <p:spPr/>
        <p:txBody>
          <a:bodyPr/>
          <a:lstStyle/>
          <a:p>
            <a:r>
              <a:rPr lang="en-US" smtClean="0"/>
              <a:t>Thesis Defense: Deep Learning for Kidney Tumor Classification</a:t>
            </a:r>
            <a:endParaRPr lang="en-US"/>
          </a:p>
        </p:txBody>
      </p:sp>
      <p:sp>
        <p:nvSpPr>
          <p:cNvPr id="20" name="Slide Number Placeholder 19"/>
          <p:cNvSpPr>
            <a:spLocks noGrp="1"/>
          </p:cNvSpPr>
          <p:nvPr>
            <p:ph type="sldNum" sz="quarter" idx="12"/>
          </p:nvPr>
        </p:nvSpPr>
        <p:spPr/>
        <p:txBody>
          <a:bodyPr/>
          <a:lstStyle/>
          <a:p>
            <a:fld id="{8A6EA95C-B6F4-43ED-8DA9-B21578C41077}" type="slidenum">
              <a:rPr lang="en-US" smtClean="0"/>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pPr lvl="0" defTabSz="457200">
              <a:lnSpc>
                <a:spcPct val="100000"/>
              </a:lnSpc>
              <a:spcBef>
                <a:spcPts val="0"/>
              </a:spcBef>
            </a:pPr>
            <a:r>
              <a:rPr lang="en-US" sz="8000" b="1" dirty="0">
                <a:solidFill>
                  <a:srgbClr val="00AEEF"/>
                </a:solidFill>
                <a:latin typeface="+mn-lt"/>
                <a:ea typeface="Arial" pitchFamily="34" charset="-122"/>
                <a:cs typeface="Arial" pitchFamily="34" charset="-120"/>
              </a:rPr>
              <a:t>02</a:t>
            </a:r>
            <a:r>
              <a:rPr lang="en-US" b="1" dirty="0" smtClean="0">
                <a:solidFill>
                  <a:srgbClr val="00AEEF"/>
                </a:solidFill>
                <a:latin typeface="+mn-lt"/>
                <a:ea typeface="Arial" pitchFamily="34" charset="-122"/>
                <a:cs typeface="Arial" pitchFamily="34" charset="-120"/>
              </a:rPr>
              <a:t>	</a:t>
            </a:r>
            <a:r>
              <a:rPr lang="en-US" b="1" dirty="0" smtClean="0">
                <a:solidFill>
                  <a:srgbClr val="00AEEF"/>
                </a:solidFill>
                <a:ea typeface="Arial" pitchFamily="34" charset="-122"/>
                <a:cs typeface="Arial" pitchFamily="34" charset="-120"/>
              </a:rPr>
              <a:t>  </a:t>
            </a:r>
            <a:r>
              <a:rPr lang="en-US" b="1" dirty="0" smtClean="0">
                <a:solidFill>
                  <a:srgbClr val="FFFFFF"/>
                </a:solidFill>
                <a:latin typeface="+mn-lt"/>
                <a:ea typeface="Arial" pitchFamily="34" charset="-122"/>
                <a:cs typeface="Arial" pitchFamily="34" charset="-120"/>
              </a:rPr>
              <a:t>Problem</a:t>
            </a:r>
            <a:r>
              <a:rPr lang="en-US" b="1" dirty="0" smtClean="0">
                <a:solidFill>
                  <a:srgbClr val="00AEEF"/>
                </a:solidFill>
                <a:latin typeface="Calibri" panose="020F0502020204030204"/>
                <a:ea typeface="Arial" pitchFamily="34" charset="-122"/>
                <a:cs typeface="Arial" panose="020B0604020202020204" pitchFamily="34" charset="0"/>
              </a:rPr>
              <a:t> </a:t>
            </a:r>
            <a:r>
              <a:rPr lang="en-US" b="1" dirty="0" smtClean="0">
                <a:solidFill>
                  <a:srgbClr val="FFFFFF"/>
                </a:solidFill>
                <a:latin typeface="+mn-lt"/>
                <a:ea typeface="Arial" pitchFamily="34" charset="-122"/>
                <a:cs typeface="Arial" pitchFamily="34" charset="-120"/>
              </a:rPr>
              <a:t>Statement</a:t>
            </a:r>
            <a:endParaRPr lang="en-US" b="1" dirty="0">
              <a:solidFill>
                <a:srgbClr val="FFFFFF"/>
              </a:solidFill>
              <a:latin typeface="+mn-lt"/>
              <a:ea typeface="Arial" pitchFamily="34" charset="-122"/>
              <a:cs typeface="Arial" pitchFamily="34" charset="-120"/>
            </a:endParaRPr>
          </a:p>
        </p:txBody>
      </p:sp>
      <p:sp>
        <p:nvSpPr>
          <p:cNvPr id="4" name="Date Placeholder 3"/>
          <p:cNvSpPr>
            <a:spLocks noGrp="1"/>
          </p:cNvSpPr>
          <p:nvPr>
            <p:ph type="dt" sz="half" idx="10"/>
          </p:nvPr>
        </p:nvSpPr>
        <p:spPr/>
        <p:txBody>
          <a:bodyPr/>
          <a:lstStyle/>
          <a:p>
            <a:fld id="{BDBF3485-759D-4BB1-B932-5D39276F3767}" type="datetime2">
              <a:rPr lang="en-US" smtClean="0"/>
              <a:t>Wednesday, August 5, 2026</a:t>
            </a:fld>
            <a:endParaRPr lang="en-US"/>
          </a:p>
        </p:txBody>
      </p:sp>
      <p:sp>
        <p:nvSpPr>
          <p:cNvPr id="5" name="Footer Placeholder 4"/>
          <p:cNvSpPr>
            <a:spLocks noGrp="1"/>
          </p:cNvSpPr>
          <p:nvPr>
            <p:ph type="ftr" sz="quarter" idx="11"/>
          </p:nvPr>
        </p:nvSpPr>
        <p:spPr/>
        <p:txBody>
          <a:bodyPr/>
          <a:lstStyle/>
          <a:p>
            <a:r>
              <a:rPr lang="en-US" smtClean="0"/>
              <a:t>Thesis Defense: Deep Learning for Kidney Tumor Classification</a:t>
            </a:r>
            <a:endParaRPr lang="en-US"/>
          </a:p>
        </p:txBody>
      </p:sp>
      <p:sp>
        <p:nvSpPr>
          <p:cNvPr id="6" name="Slide Number Placeholder 5"/>
          <p:cNvSpPr>
            <a:spLocks noGrp="1"/>
          </p:cNvSpPr>
          <p:nvPr>
            <p:ph type="sldNum" sz="quarter" idx="12"/>
          </p:nvPr>
        </p:nvSpPr>
        <p:spPr/>
        <p:txBody>
          <a:bodyPr/>
          <a:lstStyle/>
          <a:p>
            <a:fld id="{8A6EA95C-B6F4-43ED-8DA9-B21578C41077}" type="slidenum">
              <a:rPr lang="en-US" smtClean="0"/>
              <a:t>5</a:t>
            </a:fld>
            <a:endParaRPr lang="en-US"/>
          </a:p>
        </p:txBody>
      </p:sp>
    </p:spTree>
    <p:extLst>
      <p:ext uri="{BB962C8B-B14F-4D97-AF65-F5344CB8AC3E}">
        <p14:creationId xmlns:p14="http://schemas.microsoft.com/office/powerpoint/2010/main" val="6924770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3"/>
            <a:ext cx="10789920" cy="622161"/>
          </a:xfrm>
          <a:prstGeom prst="rect">
            <a:avLst/>
          </a:prstGeom>
          <a:noFill/>
          <a:ln/>
        </p:spPr>
        <p:txBody>
          <a:bodyPr wrap="square" lIns="0" tIns="0" rIns="0" bIns="0" rtlCol="0" anchor="ctr"/>
          <a:lstStyle/>
          <a:p>
            <a:pPr marL="0" indent="0">
              <a:buNone/>
            </a:pPr>
            <a:r>
              <a:rPr lang="en-US" sz="3600" b="1" dirty="0">
                <a:cs typeface="Arial" panose="020B0604020202020204" pitchFamily="34" charset="0"/>
              </a:rPr>
              <a:t>Problem</a:t>
            </a:r>
            <a:r>
              <a:rPr lang="en-US" sz="3600" b="1" kern="0" spc="160" dirty="0" smtClean="0">
                <a:solidFill>
                  <a:srgbClr val="0077A8"/>
                </a:solidFill>
                <a:ea typeface="Calibri" pitchFamily="34" charset="-122"/>
                <a:cs typeface="Calibri" pitchFamily="34" charset="-120"/>
              </a:rPr>
              <a:t> </a:t>
            </a:r>
            <a:r>
              <a:rPr lang="en-US" sz="3600" b="1" dirty="0">
                <a:cs typeface="Arial" panose="020B0604020202020204" pitchFamily="34" charset="0"/>
              </a:rPr>
              <a:t>Statement</a:t>
            </a:r>
          </a:p>
        </p:txBody>
      </p:sp>
      <p:sp>
        <p:nvSpPr>
          <p:cNvPr id="4" name="Shape 2"/>
          <p:cNvSpPr/>
          <p:nvPr/>
        </p:nvSpPr>
        <p:spPr>
          <a:xfrm>
            <a:off x="566928" y="1444752"/>
            <a:ext cx="3584448" cy="4756048"/>
          </a:xfrm>
          <a:prstGeom prst="roundRect">
            <a:avLst>
              <a:gd name="adj" fmla="val 2542"/>
            </a:avLst>
          </a:prstGeom>
          <a:solidFill>
            <a:srgbClr val="E8F7FE"/>
          </a:solidFill>
          <a:ln/>
        </p:spPr>
        <p:style>
          <a:lnRef idx="1">
            <a:schemeClr val="accent1"/>
          </a:lnRef>
          <a:fillRef idx="2">
            <a:schemeClr val="accent1"/>
          </a:fillRef>
          <a:effectRef idx="1">
            <a:schemeClr val="accent1"/>
          </a:effectRef>
          <a:fontRef idx="minor">
            <a:schemeClr val="dk1"/>
          </a:fontRef>
        </p:style>
      </p:sp>
      <p:sp>
        <p:nvSpPr>
          <p:cNvPr id="5" name="Shape 3"/>
          <p:cNvSpPr/>
          <p:nvPr/>
        </p:nvSpPr>
        <p:spPr>
          <a:xfrm>
            <a:off x="804672" y="1664208"/>
            <a:ext cx="384048" cy="384048"/>
          </a:xfrm>
          <a:prstGeom prst="ellipse">
            <a:avLst/>
          </a:prstGeom>
          <a:solidFill>
            <a:srgbClr val="00AEEF"/>
          </a:solidFill>
          <a:ln w="12700">
            <a:solidFill>
              <a:srgbClr val="00AEEF"/>
            </a:solidFill>
            <a:prstDash val="solid"/>
          </a:ln>
        </p:spPr>
      </p:sp>
      <p:sp>
        <p:nvSpPr>
          <p:cNvPr id="6" name="Text 4"/>
          <p:cNvSpPr/>
          <p:nvPr/>
        </p:nvSpPr>
        <p:spPr>
          <a:xfrm>
            <a:off x="804672" y="1664208"/>
            <a:ext cx="384048" cy="384048"/>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1</a:t>
            </a:r>
            <a:endParaRPr lang="en-US" dirty="0"/>
          </a:p>
        </p:txBody>
      </p:sp>
      <p:sp>
        <p:nvSpPr>
          <p:cNvPr id="7" name="Text 5"/>
          <p:cNvSpPr/>
          <p:nvPr/>
        </p:nvSpPr>
        <p:spPr>
          <a:xfrm>
            <a:off x="1298448" y="1682496"/>
            <a:ext cx="2651760" cy="365760"/>
          </a:xfrm>
          <a:prstGeom prst="rect">
            <a:avLst/>
          </a:prstGeom>
          <a:noFill/>
          <a:ln/>
        </p:spPr>
        <p:txBody>
          <a:bodyPr wrap="square" lIns="0" tIns="0" rIns="0" bIns="0" rtlCol="0" anchor="ctr"/>
          <a:lstStyle/>
          <a:p>
            <a:r>
              <a:rPr lang="en-US" sz="2000" b="1" dirty="0">
                <a:solidFill>
                  <a:srgbClr val="16191B"/>
                </a:solidFill>
                <a:ea typeface="Arial" pitchFamily="34" charset="-122"/>
                <a:cs typeface="Arial" pitchFamily="34" charset="-120"/>
              </a:rPr>
              <a:t>Diagnostic Challenges</a:t>
            </a:r>
            <a:endParaRPr lang="en-US" sz="2000" dirty="0"/>
          </a:p>
        </p:txBody>
      </p:sp>
      <p:sp>
        <p:nvSpPr>
          <p:cNvPr id="9" name="Shape 7"/>
          <p:cNvSpPr/>
          <p:nvPr/>
        </p:nvSpPr>
        <p:spPr>
          <a:xfrm>
            <a:off x="4334256" y="1444752"/>
            <a:ext cx="3584448" cy="4756048"/>
          </a:xfrm>
          <a:prstGeom prst="roundRect">
            <a:avLst>
              <a:gd name="adj" fmla="val 2542"/>
            </a:avLst>
          </a:prstGeom>
          <a:ln/>
        </p:spPr>
        <p:style>
          <a:lnRef idx="2">
            <a:schemeClr val="accent5"/>
          </a:lnRef>
          <a:fillRef idx="1">
            <a:schemeClr val="lt1"/>
          </a:fillRef>
          <a:effectRef idx="0">
            <a:schemeClr val="accent5"/>
          </a:effectRef>
          <a:fontRef idx="minor">
            <a:schemeClr val="dk1"/>
          </a:fontRef>
        </p:style>
      </p:sp>
      <p:sp>
        <p:nvSpPr>
          <p:cNvPr id="10" name="Shape 8"/>
          <p:cNvSpPr/>
          <p:nvPr/>
        </p:nvSpPr>
        <p:spPr>
          <a:xfrm>
            <a:off x="4572000" y="1664208"/>
            <a:ext cx="384048" cy="384048"/>
          </a:xfrm>
          <a:prstGeom prst="ellipse">
            <a:avLst/>
          </a:prstGeom>
          <a:solidFill>
            <a:srgbClr val="00AEEF"/>
          </a:solidFill>
          <a:ln w="12700">
            <a:solidFill>
              <a:srgbClr val="00AEEF"/>
            </a:solidFill>
            <a:prstDash val="solid"/>
          </a:ln>
        </p:spPr>
      </p:sp>
      <p:sp>
        <p:nvSpPr>
          <p:cNvPr id="11" name="Text 9"/>
          <p:cNvSpPr/>
          <p:nvPr/>
        </p:nvSpPr>
        <p:spPr>
          <a:xfrm>
            <a:off x="4572000" y="1664208"/>
            <a:ext cx="384048" cy="384048"/>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2</a:t>
            </a:r>
            <a:endParaRPr lang="en-US" sz="1100" dirty="0"/>
          </a:p>
        </p:txBody>
      </p:sp>
      <p:sp>
        <p:nvSpPr>
          <p:cNvPr id="12" name="Text 10"/>
          <p:cNvSpPr/>
          <p:nvPr/>
        </p:nvSpPr>
        <p:spPr>
          <a:xfrm>
            <a:off x="5065776" y="1682496"/>
            <a:ext cx="2651760" cy="365760"/>
          </a:xfrm>
          <a:prstGeom prst="rect">
            <a:avLst/>
          </a:prstGeom>
          <a:noFill/>
          <a:ln/>
        </p:spPr>
        <p:txBody>
          <a:bodyPr wrap="square" lIns="0" tIns="0" rIns="0" bIns="0" rtlCol="0" anchor="ctr"/>
          <a:lstStyle/>
          <a:p>
            <a:r>
              <a:rPr lang="en-US" sz="2000" b="1" dirty="0">
                <a:solidFill>
                  <a:srgbClr val="16191B"/>
                </a:solidFill>
                <a:ea typeface="Arial" pitchFamily="34" charset="-122"/>
                <a:cs typeface="Arial" pitchFamily="34" charset="-120"/>
              </a:rPr>
              <a:t>Clinical Burden</a:t>
            </a:r>
            <a:endParaRPr lang="en-US" sz="2000" dirty="0"/>
          </a:p>
        </p:txBody>
      </p:sp>
      <p:sp>
        <p:nvSpPr>
          <p:cNvPr id="14" name="Shape 12"/>
          <p:cNvSpPr/>
          <p:nvPr/>
        </p:nvSpPr>
        <p:spPr>
          <a:xfrm>
            <a:off x="8101584" y="1444751"/>
            <a:ext cx="3584448" cy="4756048"/>
          </a:xfrm>
          <a:prstGeom prst="roundRect">
            <a:avLst>
              <a:gd name="adj" fmla="val 2542"/>
            </a:avLst>
          </a:prstGeom>
          <a:solidFill>
            <a:srgbClr val="E8F7FE"/>
          </a:solidFill>
          <a:ln/>
        </p:spPr>
        <p:style>
          <a:lnRef idx="1">
            <a:schemeClr val="accent1"/>
          </a:lnRef>
          <a:fillRef idx="2">
            <a:schemeClr val="accent1"/>
          </a:fillRef>
          <a:effectRef idx="1">
            <a:schemeClr val="accent1"/>
          </a:effectRef>
          <a:fontRef idx="minor">
            <a:schemeClr val="dk1"/>
          </a:fontRef>
        </p:style>
      </p:sp>
      <p:sp>
        <p:nvSpPr>
          <p:cNvPr id="15" name="Shape 13"/>
          <p:cNvSpPr/>
          <p:nvPr/>
        </p:nvSpPr>
        <p:spPr>
          <a:xfrm>
            <a:off x="8339328" y="1664208"/>
            <a:ext cx="384048" cy="384048"/>
          </a:xfrm>
          <a:prstGeom prst="ellipse">
            <a:avLst/>
          </a:prstGeom>
          <a:solidFill>
            <a:srgbClr val="00AEEF"/>
          </a:solidFill>
          <a:ln w="12700">
            <a:solidFill>
              <a:srgbClr val="00AEEF"/>
            </a:solidFill>
            <a:prstDash val="solid"/>
          </a:ln>
        </p:spPr>
      </p:sp>
      <p:sp>
        <p:nvSpPr>
          <p:cNvPr id="16" name="Text 14"/>
          <p:cNvSpPr/>
          <p:nvPr/>
        </p:nvSpPr>
        <p:spPr>
          <a:xfrm>
            <a:off x="8339328" y="1664208"/>
            <a:ext cx="384048" cy="384048"/>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3</a:t>
            </a:r>
            <a:endParaRPr lang="en-US" sz="1100" dirty="0"/>
          </a:p>
        </p:txBody>
      </p:sp>
      <p:sp>
        <p:nvSpPr>
          <p:cNvPr id="17" name="Text 15"/>
          <p:cNvSpPr/>
          <p:nvPr/>
        </p:nvSpPr>
        <p:spPr>
          <a:xfrm>
            <a:off x="8833103" y="1682496"/>
            <a:ext cx="2901391" cy="365760"/>
          </a:xfrm>
          <a:prstGeom prst="rect">
            <a:avLst/>
          </a:prstGeom>
          <a:noFill/>
          <a:ln/>
        </p:spPr>
        <p:txBody>
          <a:bodyPr wrap="square" lIns="0" tIns="0" rIns="0" bIns="0" rtlCol="0" anchor="ctr"/>
          <a:lstStyle/>
          <a:p>
            <a:r>
              <a:rPr lang="en-US" sz="2000" b="1" dirty="0">
                <a:solidFill>
                  <a:srgbClr val="16191B"/>
                </a:solidFill>
                <a:ea typeface="Arial" pitchFamily="34" charset="-122"/>
                <a:cs typeface="Arial" pitchFamily="34" charset="-120"/>
              </a:rPr>
              <a:t>Accurate Subtype Classification</a:t>
            </a:r>
            <a:endParaRPr lang="en-US" sz="2000" dirty="0"/>
          </a:p>
        </p:txBody>
      </p:sp>
      <p:sp>
        <p:nvSpPr>
          <p:cNvPr id="38" name="TextBox 37"/>
          <p:cNvSpPr txBox="1"/>
          <p:nvPr/>
        </p:nvSpPr>
        <p:spPr>
          <a:xfrm>
            <a:off x="559304" y="2101633"/>
            <a:ext cx="3584448" cy="4062651"/>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mj-lt"/>
              </a:rPr>
              <a:t>Diagnosis and classification remain difficult</a:t>
            </a:r>
            <a:r>
              <a:rPr lang="en-US" dirty="0" smtClean="0">
                <a:latin typeface="+mj-lt"/>
              </a:rPr>
              <a:t>.</a:t>
            </a:r>
          </a:p>
          <a:p>
            <a:endParaRPr lang="en-US" sz="1200" dirty="0">
              <a:latin typeface="+mj-lt"/>
            </a:endParaRPr>
          </a:p>
          <a:p>
            <a:pPr marL="285750" indent="-285750">
              <a:buFont typeface="Arial" panose="020B0604020202020204" pitchFamily="34" charset="0"/>
              <a:buChar char="•"/>
            </a:pPr>
            <a:r>
              <a:rPr lang="en-US" dirty="0">
                <a:latin typeface="+mj-lt"/>
              </a:rPr>
              <a:t>Manual interpretation of CT images is subject to errors</a:t>
            </a:r>
            <a:r>
              <a:rPr lang="en-US" dirty="0" smtClean="0">
                <a:latin typeface="+mj-lt"/>
              </a:rPr>
              <a:t>.</a:t>
            </a:r>
          </a:p>
          <a:p>
            <a:endParaRPr lang="en-US" sz="1200" dirty="0">
              <a:latin typeface="+mj-lt"/>
            </a:endParaRPr>
          </a:p>
          <a:p>
            <a:pPr marL="285750" indent="-285750">
              <a:buFont typeface="Arial" panose="020B0604020202020204" pitchFamily="34" charset="0"/>
              <a:buChar char="•"/>
            </a:pPr>
            <a:r>
              <a:rPr lang="en-US" dirty="0">
                <a:latin typeface="+mj-lt"/>
              </a:rPr>
              <a:t>Tumor subtypes often appear visually similar with blurry boundaries and overlapping characteristics</a:t>
            </a:r>
            <a:r>
              <a:rPr lang="en-US" dirty="0" smtClean="0">
                <a:latin typeface="+mj-lt"/>
              </a:rPr>
              <a:t>.</a:t>
            </a:r>
          </a:p>
          <a:p>
            <a:endParaRPr lang="en-US" sz="1200" dirty="0">
              <a:latin typeface="+mj-lt"/>
            </a:endParaRPr>
          </a:p>
          <a:p>
            <a:pPr marL="285750" indent="-285750">
              <a:buFont typeface="Arial" panose="020B0604020202020204" pitchFamily="34" charset="0"/>
              <a:buChar char="•"/>
            </a:pPr>
            <a:r>
              <a:rPr lang="en-US" dirty="0">
                <a:latin typeface="+mj-lt"/>
              </a:rPr>
              <a:t>Small renal masses (SRMs) are especially hard to differentiate between cystic, benign, and malignant lesions</a:t>
            </a:r>
            <a:r>
              <a:rPr lang="en-US" dirty="0" smtClean="0">
                <a:latin typeface="+mj-lt"/>
              </a:rPr>
              <a:t>.</a:t>
            </a:r>
            <a:endParaRPr lang="en-US" dirty="0">
              <a:latin typeface="+mj-lt"/>
            </a:endParaRPr>
          </a:p>
        </p:txBody>
      </p:sp>
      <p:sp>
        <p:nvSpPr>
          <p:cNvPr id="39" name="TextBox 38"/>
          <p:cNvSpPr txBox="1"/>
          <p:nvPr/>
        </p:nvSpPr>
        <p:spPr>
          <a:xfrm>
            <a:off x="8101585" y="2096200"/>
            <a:ext cx="3584448" cy="3970318"/>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mj-lt"/>
              </a:rPr>
              <a:t>Correct identification for tumor subtype is essential for treatment</a:t>
            </a:r>
            <a:r>
              <a:rPr lang="en-US" dirty="0" smtClean="0">
                <a:latin typeface="+mj-lt"/>
              </a:rPr>
              <a:t>.</a:t>
            </a:r>
          </a:p>
          <a:p>
            <a:endParaRPr lang="en-US" dirty="0">
              <a:latin typeface="+mj-lt"/>
            </a:endParaRPr>
          </a:p>
          <a:p>
            <a:pPr marL="285750" indent="-285750">
              <a:buFont typeface="Arial" panose="020B0604020202020204" pitchFamily="34" charset="0"/>
              <a:buChar char="•"/>
            </a:pPr>
            <a:r>
              <a:rPr lang="en-US" dirty="0">
                <a:latin typeface="+mj-lt"/>
              </a:rPr>
              <a:t>Aggressive subtypes require immediate intervention, while others need just monitoring</a:t>
            </a:r>
            <a:r>
              <a:rPr lang="en-US" dirty="0" smtClean="0">
                <a:latin typeface="+mj-lt"/>
              </a:rPr>
              <a:t>.</a:t>
            </a:r>
          </a:p>
          <a:p>
            <a:endParaRPr lang="en-US" dirty="0">
              <a:latin typeface="+mj-lt"/>
            </a:endParaRPr>
          </a:p>
          <a:p>
            <a:pPr marL="285750" indent="-285750">
              <a:buFont typeface="Arial" panose="020B0604020202020204" pitchFamily="34" charset="0"/>
              <a:buChar char="•"/>
            </a:pPr>
            <a:r>
              <a:rPr lang="en-US" dirty="0">
                <a:latin typeface="+mj-lt"/>
              </a:rPr>
              <a:t>Manual diagnostic workflows frequently depend on invasive confirmation methods, adding complexity and potential risk to the process.</a:t>
            </a:r>
          </a:p>
          <a:p>
            <a:endParaRPr lang="en-US" dirty="0">
              <a:latin typeface="+mj-lt"/>
            </a:endParaRPr>
          </a:p>
        </p:txBody>
      </p:sp>
      <p:sp>
        <p:nvSpPr>
          <p:cNvPr id="40" name="TextBox 39"/>
          <p:cNvSpPr txBox="1"/>
          <p:nvPr/>
        </p:nvSpPr>
        <p:spPr>
          <a:xfrm>
            <a:off x="4326632" y="2096200"/>
            <a:ext cx="3592072" cy="2862322"/>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mj-lt"/>
              </a:rPr>
              <a:t>Raises radiologists' workload and fatigue-related mistakes</a:t>
            </a:r>
            <a:r>
              <a:rPr lang="en-US" dirty="0" smtClean="0">
                <a:latin typeface="+mj-lt"/>
              </a:rPr>
              <a:t>.</a:t>
            </a:r>
          </a:p>
          <a:p>
            <a:endParaRPr lang="en-US" dirty="0">
              <a:latin typeface="+mj-lt"/>
            </a:endParaRPr>
          </a:p>
          <a:p>
            <a:pPr marL="285750" indent="-285750">
              <a:buFont typeface="Arial" panose="020B0604020202020204" pitchFamily="34" charset="0"/>
              <a:buChar char="•"/>
            </a:pPr>
            <a:r>
              <a:rPr lang="en-US" dirty="0">
                <a:latin typeface="+mj-lt"/>
              </a:rPr>
              <a:t>Multi-phase CT interpretation introduces inter-observer variability</a:t>
            </a:r>
            <a:r>
              <a:rPr lang="en-US" dirty="0" smtClean="0">
                <a:latin typeface="+mj-lt"/>
              </a:rPr>
              <a:t>.</a:t>
            </a:r>
          </a:p>
          <a:p>
            <a:endParaRPr lang="en-US" dirty="0">
              <a:latin typeface="+mj-lt"/>
            </a:endParaRPr>
          </a:p>
          <a:p>
            <a:pPr marL="285750" indent="-285750">
              <a:buFont typeface="Arial" panose="020B0604020202020204" pitchFamily="34" charset="0"/>
              <a:buChar char="•"/>
            </a:pPr>
            <a:r>
              <a:rPr lang="en-US" dirty="0">
                <a:latin typeface="+mj-lt"/>
              </a:rPr>
              <a:t>Limited access to skilled radiologists in low-resource regions delays diagnosis.</a:t>
            </a:r>
          </a:p>
        </p:txBody>
      </p:sp>
      <p:sp>
        <p:nvSpPr>
          <p:cNvPr id="18" name="Date Placeholder 17"/>
          <p:cNvSpPr>
            <a:spLocks noGrp="1"/>
          </p:cNvSpPr>
          <p:nvPr>
            <p:ph type="dt" sz="half" idx="10"/>
          </p:nvPr>
        </p:nvSpPr>
        <p:spPr/>
        <p:txBody>
          <a:bodyPr/>
          <a:lstStyle/>
          <a:p>
            <a:fld id="{9D482551-F628-4BCA-A283-F5767EF93255}" type="datetime2">
              <a:rPr lang="en-US" smtClean="0"/>
              <a:t>Wednesday, August 5, 2026</a:t>
            </a:fld>
            <a:endParaRPr lang="en-US"/>
          </a:p>
        </p:txBody>
      </p:sp>
      <p:sp>
        <p:nvSpPr>
          <p:cNvPr id="20" name="Footer Placeholder 19"/>
          <p:cNvSpPr>
            <a:spLocks noGrp="1"/>
          </p:cNvSpPr>
          <p:nvPr>
            <p:ph type="ftr" sz="quarter" idx="11"/>
          </p:nvPr>
        </p:nvSpPr>
        <p:spPr/>
        <p:txBody>
          <a:bodyPr/>
          <a:lstStyle/>
          <a:p>
            <a:r>
              <a:rPr lang="en-US" smtClean="0"/>
              <a:t>Thesis Defense: Deep Learning for Kidney Tumor Classification</a:t>
            </a:r>
            <a:endParaRPr lang="en-US"/>
          </a:p>
        </p:txBody>
      </p:sp>
      <p:sp>
        <p:nvSpPr>
          <p:cNvPr id="21" name="Slide Number Placeholder 20"/>
          <p:cNvSpPr>
            <a:spLocks noGrp="1"/>
          </p:cNvSpPr>
          <p:nvPr>
            <p:ph type="sldNum" sz="quarter" idx="12"/>
          </p:nvPr>
        </p:nvSpPr>
        <p:spPr/>
        <p:txBody>
          <a:bodyPr/>
          <a:lstStyle/>
          <a:p>
            <a:fld id="{8A6EA95C-B6F4-43ED-8DA9-B21578C41077}" type="slidenum">
              <a:rPr lang="en-US" smtClean="0"/>
              <a:t>6</a:t>
            </a:fld>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z="8000" b="1" dirty="0" smtClean="0">
                <a:solidFill>
                  <a:srgbClr val="00AEEF"/>
                </a:solidFill>
                <a:latin typeface="+mn-lt"/>
                <a:ea typeface="Arial" pitchFamily="34" charset="-122"/>
                <a:cs typeface="Arial" pitchFamily="34" charset="-120"/>
              </a:rPr>
              <a:t>03</a:t>
            </a:r>
            <a:r>
              <a:rPr lang="en-US" b="1" dirty="0" smtClean="0">
                <a:solidFill>
                  <a:srgbClr val="00AEEF"/>
                </a:solidFill>
                <a:latin typeface="+mn-lt"/>
                <a:ea typeface="Arial" pitchFamily="34" charset="-122"/>
                <a:cs typeface="Arial" pitchFamily="34" charset="-120"/>
              </a:rPr>
              <a:t>   </a:t>
            </a:r>
            <a:r>
              <a:rPr lang="en-US" b="1" dirty="0" smtClean="0">
                <a:solidFill>
                  <a:srgbClr val="FFFFFF"/>
                </a:solidFill>
                <a:latin typeface="+mn-lt"/>
                <a:ea typeface="Arial" pitchFamily="34" charset="-122"/>
                <a:cs typeface="Arial" pitchFamily="34" charset="-120"/>
              </a:rPr>
              <a:t>Related </a:t>
            </a:r>
            <a:r>
              <a:rPr lang="en-US" b="1" dirty="0">
                <a:solidFill>
                  <a:srgbClr val="FFFFFF"/>
                </a:solidFill>
                <a:latin typeface="+mn-lt"/>
                <a:ea typeface="Arial" pitchFamily="34" charset="-122"/>
                <a:cs typeface="Arial" pitchFamily="34" charset="-120"/>
              </a:rPr>
              <a:t>Work</a:t>
            </a:r>
          </a:p>
        </p:txBody>
      </p:sp>
      <p:sp>
        <p:nvSpPr>
          <p:cNvPr id="3" name="Date Placeholder 2"/>
          <p:cNvSpPr>
            <a:spLocks noGrp="1"/>
          </p:cNvSpPr>
          <p:nvPr>
            <p:ph type="dt" sz="half" idx="10"/>
          </p:nvPr>
        </p:nvSpPr>
        <p:spPr/>
        <p:txBody>
          <a:bodyPr/>
          <a:lstStyle/>
          <a:p>
            <a:fld id="{FD6F938C-D8DC-45D0-B478-247B2DFD896E}" type="datetime2">
              <a:rPr lang="en-US" smtClean="0"/>
              <a:t>Wednesday, August 5, 2026</a:t>
            </a:fld>
            <a:endParaRPr lang="en-US"/>
          </a:p>
        </p:txBody>
      </p:sp>
      <p:sp>
        <p:nvSpPr>
          <p:cNvPr id="4" name="Footer Placeholder 3"/>
          <p:cNvSpPr>
            <a:spLocks noGrp="1"/>
          </p:cNvSpPr>
          <p:nvPr>
            <p:ph type="ftr" sz="quarter" idx="11"/>
          </p:nvPr>
        </p:nvSpPr>
        <p:spPr/>
        <p:txBody>
          <a:bodyPr/>
          <a:lstStyle/>
          <a:p>
            <a:r>
              <a:rPr lang="en-US" smtClean="0"/>
              <a:t>Thesis Defense: Deep Learning for Kidney Tumor Classification</a:t>
            </a:r>
            <a:endParaRPr lang="en-US"/>
          </a:p>
        </p:txBody>
      </p:sp>
      <p:sp>
        <p:nvSpPr>
          <p:cNvPr id="5" name="Slide Number Placeholder 4"/>
          <p:cNvSpPr>
            <a:spLocks noGrp="1"/>
          </p:cNvSpPr>
          <p:nvPr>
            <p:ph type="sldNum" sz="quarter" idx="12"/>
          </p:nvPr>
        </p:nvSpPr>
        <p:spPr/>
        <p:txBody>
          <a:bodyPr/>
          <a:lstStyle/>
          <a:p>
            <a:fld id="{8A6EA95C-B6F4-43ED-8DA9-B21578C41077}" type="slidenum">
              <a:rPr lang="en-US" smtClean="0"/>
              <a:t>7</a:t>
            </a:fld>
            <a:endParaRPr lang="en-US"/>
          </a:p>
        </p:txBody>
      </p:sp>
    </p:spTree>
    <p:extLst>
      <p:ext uri="{BB962C8B-B14F-4D97-AF65-F5344CB8AC3E}">
        <p14:creationId xmlns:p14="http://schemas.microsoft.com/office/powerpoint/2010/main" val="9541351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name="Slide 13">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9352927" cy="466344"/>
          </a:xfrm>
          <a:prstGeom prst="rect">
            <a:avLst/>
          </a:prstGeom>
          <a:noFill/>
          <a:ln/>
        </p:spPr>
        <p:txBody>
          <a:bodyPr wrap="square" lIns="0" tIns="0" rIns="0" bIns="0" rtlCol="0" anchor="ctr"/>
          <a:lstStyle/>
          <a:p>
            <a:pPr marL="0" indent="0">
              <a:buNone/>
            </a:pPr>
            <a:r>
              <a:rPr lang="en-US" sz="3600" b="1" dirty="0" smtClean="0">
                <a:cs typeface="Arial" panose="020B0604020202020204" pitchFamily="34" charset="0"/>
              </a:rPr>
              <a:t>Related Work</a:t>
            </a:r>
            <a:endParaRPr lang="en-US" sz="3600" b="1" dirty="0">
              <a:cs typeface="Arial" panose="020B0604020202020204" pitchFamily="34" charset="0"/>
            </a:endParaRPr>
          </a:p>
        </p:txBody>
      </p:sp>
      <p:sp>
        <p:nvSpPr>
          <p:cNvPr id="3" name="Text 1"/>
          <p:cNvSpPr/>
          <p:nvPr/>
        </p:nvSpPr>
        <p:spPr>
          <a:xfrm>
            <a:off x="566928" y="807900"/>
            <a:ext cx="11064240" cy="548640"/>
          </a:xfrm>
          <a:prstGeom prst="rect">
            <a:avLst/>
          </a:prstGeom>
          <a:noFill/>
          <a:ln/>
        </p:spPr>
        <p:txBody>
          <a:bodyPr wrap="square" lIns="0" tIns="0" rIns="0" bIns="0" rtlCol="0" anchor="ctr"/>
          <a:lstStyle/>
          <a:p>
            <a:pPr marL="0" indent="0">
              <a:buNone/>
            </a:pPr>
            <a:r>
              <a:rPr lang="en-US" sz="2600" b="1" dirty="0">
                <a:solidFill>
                  <a:srgbClr val="16191B"/>
                </a:solidFill>
                <a:latin typeface="+mj-lt"/>
                <a:ea typeface="Arial" pitchFamily="34" charset="-122"/>
                <a:cs typeface="Arial" pitchFamily="34" charset="-120"/>
              </a:rPr>
              <a:t>Fifteen Recent Studies on Kidney CT Classification (1 of 2)</a:t>
            </a:r>
            <a:endParaRPr lang="en-US" sz="2600" dirty="0">
              <a:latin typeface="+mj-lt"/>
            </a:endParaRPr>
          </a:p>
        </p:txBody>
      </p:sp>
      <p:graphicFrame>
        <p:nvGraphicFramePr>
          <p:cNvPr id="4" name="Table 3"/>
          <p:cNvGraphicFramePr>
            <a:graphicFrameLocks noGrp="1"/>
          </p:cNvGraphicFramePr>
          <p:nvPr>
            <p:extLst>
              <p:ext uri="{D42A27DB-BD31-4B8C-83A1-F6EECF244321}">
                <p14:modId xmlns:p14="http://schemas.microsoft.com/office/powerpoint/2010/main" val="3504912726"/>
              </p:ext>
            </p:extLst>
          </p:nvPr>
        </p:nvGraphicFramePr>
        <p:xfrm>
          <a:off x="566928" y="1344168"/>
          <a:ext cx="10668003" cy="5249135"/>
        </p:xfrm>
        <a:graphic>
          <a:graphicData uri="http://schemas.openxmlformats.org/drawingml/2006/table">
            <a:tbl>
              <a:tblPr firstRow="1" firstCol="1" bandRow="1">
                <a:tableStyleId>{3B4B98B0-60AC-42C2-AFA5-B58CD77FA1E5}</a:tableStyleId>
              </a:tblPr>
              <a:tblGrid>
                <a:gridCol w="1437718">
                  <a:extLst>
                    <a:ext uri="{9D8B030D-6E8A-4147-A177-3AD203B41FA5}">
                      <a16:colId xmlns:a16="http://schemas.microsoft.com/office/drawing/2014/main" val="317323694"/>
                    </a:ext>
                  </a:extLst>
                </a:gridCol>
                <a:gridCol w="2198077">
                  <a:extLst>
                    <a:ext uri="{9D8B030D-6E8A-4147-A177-3AD203B41FA5}">
                      <a16:colId xmlns:a16="http://schemas.microsoft.com/office/drawing/2014/main" val="2885923653"/>
                    </a:ext>
                  </a:extLst>
                </a:gridCol>
                <a:gridCol w="1459523">
                  <a:extLst>
                    <a:ext uri="{9D8B030D-6E8A-4147-A177-3AD203B41FA5}">
                      <a16:colId xmlns:a16="http://schemas.microsoft.com/office/drawing/2014/main" val="2273100903"/>
                    </a:ext>
                  </a:extLst>
                </a:gridCol>
                <a:gridCol w="2558562">
                  <a:extLst>
                    <a:ext uri="{9D8B030D-6E8A-4147-A177-3AD203B41FA5}">
                      <a16:colId xmlns:a16="http://schemas.microsoft.com/office/drawing/2014/main" val="4165491942"/>
                    </a:ext>
                  </a:extLst>
                </a:gridCol>
                <a:gridCol w="3014123">
                  <a:extLst>
                    <a:ext uri="{9D8B030D-6E8A-4147-A177-3AD203B41FA5}">
                      <a16:colId xmlns:a16="http://schemas.microsoft.com/office/drawing/2014/main" val="3003418914"/>
                    </a:ext>
                  </a:extLst>
                </a:gridCol>
              </a:tblGrid>
              <a:tr h="237440">
                <a:tc>
                  <a:txBody>
                    <a:bodyPr/>
                    <a:lstStyle/>
                    <a:p>
                      <a:pPr marL="0" marR="0">
                        <a:lnSpc>
                          <a:spcPct val="115000"/>
                        </a:lnSpc>
                        <a:spcBef>
                          <a:spcPts val="0"/>
                        </a:spcBef>
                        <a:spcAft>
                          <a:spcPts val="0"/>
                        </a:spcAft>
                      </a:pPr>
                      <a:r>
                        <a:rPr lang="en-US" sz="1500" dirty="0">
                          <a:effectLst/>
                        </a:rPr>
                        <a:t>Author</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Technique Used</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Accuracy</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Key Notes</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Limitations</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extLst>
                  <a:ext uri="{0D108BD9-81ED-4DB2-BD59-A6C34878D82A}">
                    <a16:rowId xmlns:a16="http://schemas.microsoft.com/office/drawing/2014/main" val="2183234556"/>
                  </a:ext>
                </a:extLst>
              </a:tr>
              <a:tr h="949761">
                <a:tc>
                  <a:txBody>
                    <a:bodyPr/>
                    <a:lstStyle/>
                    <a:p>
                      <a:pPr marL="0" marR="0">
                        <a:lnSpc>
                          <a:spcPct val="115000"/>
                        </a:lnSpc>
                        <a:spcBef>
                          <a:spcPts val="0"/>
                        </a:spcBef>
                        <a:spcAft>
                          <a:spcPts val="0"/>
                        </a:spcAft>
                      </a:pPr>
                      <a:r>
                        <a:rPr lang="en-US" sz="1500" dirty="0" smtClean="0">
                          <a:effectLst/>
                        </a:rPr>
                        <a:t>Islam </a:t>
                      </a:r>
                      <a:r>
                        <a:rPr lang="en-US" sz="1500" dirty="0">
                          <a:effectLst/>
                        </a:rPr>
                        <a:t>et al</a:t>
                      </a:r>
                      <a:r>
                        <a:rPr lang="en-US" sz="1500" dirty="0" smtClean="0">
                          <a:effectLst/>
                        </a:rPr>
                        <a:t>. (2022)</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VGG-16, ResNet-50, </a:t>
                      </a:r>
                      <a:r>
                        <a:rPr lang="en-US" sz="1500" dirty="0" err="1">
                          <a:effectLst/>
                        </a:rPr>
                        <a:t>Swin</a:t>
                      </a:r>
                      <a:r>
                        <a:rPr lang="en-US" sz="1500" dirty="0">
                          <a:effectLst/>
                        </a:rPr>
                        <a:t> Transformer</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96% </a:t>
                      </a:r>
                      <a:r>
                        <a:rPr lang="en-US" sz="1500" dirty="0" smtClean="0">
                          <a:effectLst/>
                        </a:rPr>
                        <a:t>ResNet50; </a:t>
                      </a:r>
                      <a:r>
                        <a:rPr lang="en-US" sz="1500" dirty="0">
                          <a:effectLst/>
                        </a:rPr>
                        <a:t>99.30% (</a:t>
                      </a:r>
                      <a:r>
                        <a:rPr lang="en-US" sz="1500" dirty="0" err="1">
                          <a:effectLst/>
                        </a:rPr>
                        <a:t>Swin</a:t>
                      </a:r>
                      <a:r>
                        <a:rPr lang="en-US" sz="1500" dirty="0">
                          <a:effectLst/>
                        </a:rPr>
                        <a:t>)</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Compared multiple backbones on the same task</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Lower accuracy for plain ResNet-50</a:t>
                      </a:r>
                      <a:r>
                        <a:rPr lang="en-US" sz="1500" dirty="0" smtClean="0">
                          <a:effectLst/>
                        </a:rPr>
                        <a:t>;</a:t>
                      </a:r>
                    </a:p>
                    <a:p>
                      <a:pPr marL="0" marR="0">
                        <a:lnSpc>
                          <a:spcPct val="115000"/>
                        </a:lnSpc>
                        <a:spcBef>
                          <a:spcPts val="0"/>
                        </a:spcBef>
                        <a:spcAft>
                          <a:spcPts val="0"/>
                        </a:spcAft>
                      </a:pPr>
                      <a:r>
                        <a:rPr lang="en-US" sz="1500" dirty="0" smtClean="0">
                          <a:effectLst/>
                        </a:rPr>
                        <a:t>no </a:t>
                      </a:r>
                      <a:r>
                        <a:rPr lang="en-US" sz="1500" dirty="0">
                          <a:effectLst/>
                        </a:rPr>
                        <a:t>attention mechanism used</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extLst>
                  <a:ext uri="{0D108BD9-81ED-4DB2-BD59-A6C34878D82A}">
                    <a16:rowId xmlns:a16="http://schemas.microsoft.com/office/drawing/2014/main" val="1150790656"/>
                  </a:ext>
                </a:extLst>
              </a:tr>
              <a:tr h="949761">
                <a:tc>
                  <a:txBody>
                    <a:bodyPr/>
                    <a:lstStyle/>
                    <a:p>
                      <a:pPr marL="0" marR="0">
                        <a:lnSpc>
                          <a:spcPct val="115000"/>
                        </a:lnSpc>
                        <a:spcBef>
                          <a:spcPts val="0"/>
                        </a:spcBef>
                        <a:spcAft>
                          <a:spcPts val="0"/>
                        </a:spcAft>
                      </a:pPr>
                      <a:r>
                        <a:rPr lang="en-US" sz="1500" dirty="0" smtClean="0">
                          <a:effectLst/>
                        </a:rPr>
                        <a:t>Bhandari </a:t>
                      </a:r>
                      <a:r>
                        <a:rPr lang="en-US" sz="1500" dirty="0">
                          <a:effectLst/>
                        </a:rPr>
                        <a:t>et al</a:t>
                      </a:r>
                      <a:r>
                        <a:rPr lang="en-US" sz="1500" dirty="0" smtClean="0">
                          <a:effectLst/>
                        </a:rPr>
                        <a:t>. (2023)</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Lightweight custom CNN + LIME + SHAP </a:t>
                      </a:r>
                      <a:r>
                        <a:rPr lang="en-US" sz="1500" dirty="0" err="1">
                          <a:effectLst/>
                        </a:rPr>
                        <a:t>explainability</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99.52%</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Lightweight design with built-in explainability (LIME/SHAP)</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Custom CNN with limited depth; single dataset evaluation</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extLst>
                  <a:ext uri="{0D108BD9-81ED-4DB2-BD59-A6C34878D82A}">
                    <a16:rowId xmlns:a16="http://schemas.microsoft.com/office/drawing/2014/main" val="2699343677"/>
                  </a:ext>
                </a:extLst>
              </a:tr>
              <a:tr h="1187201">
                <a:tc>
                  <a:txBody>
                    <a:bodyPr/>
                    <a:lstStyle/>
                    <a:p>
                      <a:pPr marL="0" marR="0">
                        <a:lnSpc>
                          <a:spcPct val="115000"/>
                        </a:lnSpc>
                        <a:spcBef>
                          <a:spcPts val="0"/>
                        </a:spcBef>
                        <a:spcAft>
                          <a:spcPts val="0"/>
                        </a:spcAft>
                      </a:pPr>
                      <a:r>
                        <a:rPr lang="en-US" sz="1500" dirty="0" err="1" smtClean="0">
                          <a:effectLst/>
                        </a:rPr>
                        <a:t>Bingol</a:t>
                      </a:r>
                      <a:r>
                        <a:rPr lang="en-US" sz="1500" dirty="0" smtClean="0">
                          <a:effectLst/>
                        </a:rPr>
                        <a:t> </a:t>
                      </a:r>
                      <a:r>
                        <a:rPr lang="en-US" sz="1500" dirty="0">
                          <a:effectLst/>
                        </a:rPr>
                        <a:t>et al</a:t>
                      </a:r>
                      <a:r>
                        <a:rPr lang="en-US" sz="1500" dirty="0" smtClean="0">
                          <a:effectLst/>
                        </a:rPr>
                        <a:t>. (2023)</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29-layer CNN + Relief feature selection</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99.37%</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Used feature selection to reduce redundant CNN features</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Relies on </a:t>
                      </a:r>
                      <a:r>
                        <a:rPr lang="en-US" sz="1500" dirty="0" smtClean="0">
                          <a:effectLst/>
                        </a:rPr>
                        <a:t>hand</a:t>
                      </a:r>
                      <a:r>
                        <a:rPr lang="en-US" sz="1500" baseline="0" dirty="0" smtClean="0">
                          <a:effectLst/>
                        </a:rPr>
                        <a:t> </a:t>
                      </a:r>
                      <a:r>
                        <a:rPr lang="en-US" sz="1500" dirty="0" smtClean="0">
                          <a:effectLst/>
                        </a:rPr>
                        <a:t>crafted </a:t>
                      </a:r>
                      <a:r>
                        <a:rPr lang="en-US" sz="1500" dirty="0">
                          <a:effectLst/>
                        </a:rPr>
                        <a:t>feature selection; no attention-based refinement</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extLst>
                  <a:ext uri="{0D108BD9-81ED-4DB2-BD59-A6C34878D82A}">
                    <a16:rowId xmlns:a16="http://schemas.microsoft.com/office/drawing/2014/main" val="1541435733"/>
                  </a:ext>
                </a:extLst>
              </a:tr>
              <a:tr h="949761">
                <a:tc>
                  <a:txBody>
                    <a:bodyPr/>
                    <a:lstStyle/>
                    <a:p>
                      <a:pPr marL="0" marR="0">
                        <a:lnSpc>
                          <a:spcPct val="115000"/>
                        </a:lnSpc>
                        <a:spcBef>
                          <a:spcPts val="0"/>
                        </a:spcBef>
                        <a:spcAft>
                          <a:spcPts val="0"/>
                        </a:spcAft>
                      </a:pPr>
                      <a:r>
                        <a:rPr lang="en-US" sz="1500" dirty="0" smtClean="0">
                          <a:effectLst/>
                        </a:rPr>
                        <a:t>Qian. (2025)</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DenseNet121 (standard, no augmentation)</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93.51%</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Baseline DenseNet121 without augmentation or class balancing</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Lower accuracy; susceptible to class imbalance, no augmentation</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extLst>
                  <a:ext uri="{0D108BD9-81ED-4DB2-BD59-A6C34878D82A}">
                    <a16:rowId xmlns:a16="http://schemas.microsoft.com/office/drawing/2014/main" val="662279191"/>
                  </a:ext>
                </a:extLst>
              </a:tr>
              <a:tr h="949761">
                <a:tc>
                  <a:txBody>
                    <a:bodyPr/>
                    <a:lstStyle/>
                    <a:p>
                      <a:pPr marL="0" marR="0">
                        <a:lnSpc>
                          <a:spcPct val="115000"/>
                        </a:lnSpc>
                        <a:spcBef>
                          <a:spcPts val="0"/>
                        </a:spcBef>
                        <a:spcAft>
                          <a:spcPts val="0"/>
                        </a:spcAft>
                      </a:pPr>
                      <a:r>
                        <a:rPr lang="en-US" sz="1500" dirty="0" err="1" smtClean="0">
                          <a:effectLst/>
                        </a:rPr>
                        <a:t>Almuayqil</a:t>
                      </a:r>
                      <a:r>
                        <a:rPr lang="en-US" sz="1500" dirty="0" smtClean="0">
                          <a:effectLst/>
                        </a:rPr>
                        <a:t> </a:t>
                      </a:r>
                      <a:r>
                        <a:rPr lang="en-US" sz="1500" dirty="0">
                          <a:effectLst/>
                        </a:rPr>
                        <a:t>et al</a:t>
                      </a:r>
                      <a:r>
                        <a:rPr lang="en-US" sz="1500" dirty="0" smtClean="0">
                          <a:effectLst/>
                        </a:rPr>
                        <a:t>. (2024)</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err="1">
                          <a:effectLst/>
                        </a:rPr>
                        <a:t>KidneyNet</a:t>
                      </a:r>
                      <a:r>
                        <a:rPr lang="en-US" sz="1500" dirty="0">
                          <a:effectLst/>
                        </a:rPr>
                        <a:t> (8-layer custom CNN)</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99.88% / 99.92</a:t>
                      </a:r>
                      <a:r>
                        <a:rPr lang="en-US" sz="1500" dirty="0" smtClean="0">
                          <a:effectLst/>
                        </a:rPr>
                        <a:t>%</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Lightweight custom CNN tailored to the same Kaggle dataset</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Shallow 8-layer architecture; limited capacity for complex cases</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extLst>
                  <a:ext uri="{0D108BD9-81ED-4DB2-BD59-A6C34878D82A}">
                    <a16:rowId xmlns:a16="http://schemas.microsoft.com/office/drawing/2014/main" val="1738295183"/>
                  </a:ext>
                </a:extLst>
              </a:tr>
            </a:tbl>
          </a:graphicData>
        </a:graphic>
      </p:graphicFrame>
      <p:sp>
        <p:nvSpPr>
          <p:cNvPr id="6" name="Date Placeholder 5"/>
          <p:cNvSpPr>
            <a:spLocks noGrp="1"/>
          </p:cNvSpPr>
          <p:nvPr>
            <p:ph type="dt" sz="half" idx="10"/>
          </p:nvPr>
        </p:nvSpPr>
        <p:spPr>
          <a:xfrm>
            <a:off x="798008" y="6517122"/>
            <a:ext cx="2743200" cy="365125"/>
          </a:xfrm>
        </p:spPr>
        <p:txBody>
          <a:bodyPr/>
          <a:lstStyle/>
          <a:p>
            <a:fld id="{F297A911-8B09-41CC-BFC9-DBB125B4ADEA}" type="datetime2">
              <a:rPr lang="en-US" smtClean="0"/>
              <a:t>Wednesday, August 5, 2026</a:t>
            </a:fld>
            <a:endParaRPr lang="en-US" dirty="0"/>
          </a:p>
        </p:txBody>
      </p:sp>
      <p:sp>
        <p:nvSpPr>
          <p:cNvPr id="9" name="Footer Placeholder 8"/>
          <p:cNvSpPr>
            <a:spLocks noGrp="1"/>
          </p:cNvSpPr>
          <p:nvPr>
            <p:ph type="ftr" sz="quarter" idx="11"/>
          </p:nvPr>
        </p:nvSpPr>
        <p:spPr>
          <a:xfrm>
            <a:off x="4038600" y="6507074"/>
            <a:ext cx="4439478" cy="365125"/>
          </a:xfrm>
        </p:spPr>
        <p:txBody>
          <a:bodyPr/>
          <a:lstStyle/>
          <a:p>
            <a:r>
              <a:rPr lang="en-US" smtClean="0"/>
              <a:t>Thesis Defense: Deep Learning for Kidney Tumor Classification</a:t>
            </a:r>
            <a:endParaRPr lang="en-US" dirty="0"/>
          </a:p>
        </p:txBody>
      </p:sp>
      <p:sp>
        <p:nvSpPr>
          <p:cNvPr id="10" name="Slide Number Placeholder 9"/>
          <p:cNvSpPr>
            <a:spLocks noGrp="1"/>
          </p:cNvSpPr>
          <p:nvPr>
            <p:ph type="sldNum" sz="quarter" idx="12"/>
          </p:nvPr>
        </p:nvSpPr>
        <p:spPr>
          <a:xfrm>
            <a:off x="8701032" y="6488617"/>
            <a:ext cx="2743200" cy="365125"/>
          </a:xfrm>
        </p:spPr>
        <p:txBody>
          <a:bodyPr/>
          <a:lstStyle/>
          <a:p>
            <a:fld id="{8A6EA95C-B6F4-43ED-8DA9-B21578C41077}" type="slidenum">
              <a:rPr lang="en-US" smtClean="0"/>
              <a:t>8</a:t>
            </a:fld>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name="Slide 14">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10789920" cy="256032"/>
          </a:xfrm>
          <a:prstGeom prst="rect">
            <a:avLst/>
          </a:prstGeom>
          <a:noFill/>
          <a:ln/>
        </p:spPr>
        <p:txBody>
          <a:bodyPr wrap="square" lIns="0" tIns="0" rIns="0" bIns="0" rtlCol="0" anchor="ctr"/>
          <a:lstStyle/>
          <a:p>
            <a:pPr marL="0" indent="0">
              <a:buNone/>
            </a:pPr>
            <a:r>
              <a:rPr lang="en-US" sz="3600" b="1" dirty="0" smtClean="0">
                <a:cs typeface="Arial" panose="020B0604020202020204" pitchFamily="34" charset="0"/>
              </a:rPr>
              <a:t>Related Work</a:t>
            </a:r>
            <a:endParaRPr lang="en-US" sz="1100" dirty="0"/>
          </a:p>
        </p:txBody>
      </p:sp>
      <p:sp>
        <p:nvSpPr>
          <p:cNvPr id="3" name="Text 1"/>
          <p:cNvSpPr/>
          <p:nvPr/>
        </p:nvSpPr>
        <p:spPr>
          <a:xfrm>
            <a:off x="566928" y="789279"/>
            <a:ext cx="11064240" cy="548640"/>
          </a:xfrm>
          <a:prstGeom prst="rect">
            <a:avLst/>
          </a:prstGeom>
          <a:noFill/>
          <a:ln/>
        </p:spPr>
        <p:txBody>
          <a:bodyPr wrap="square" lIns="0" tIns="0" rIns="0" bIns="0" rtlCol="0" anchor="ctr"/>
          <a:lstStyle/>
          <a:p>
            <a:pPr marL="0" indent="0">
              <a:buNone/>
            </a:pPr>
            <a:r>
              <a:rPr lang="en-US" sz="2600" b="1" dirty="0">
                <a:solidFill>
                  <a:srgbClr val="16191B"/>
                </a:solidFill>
                <a:latin typeface="+mj-lt"/>
                <a:ea typeface="Arial" pitchFamily="34" charset="-122"/>
                <a:cs typeface="Arial" pitchFamily="34" charset="-120"/>
              </a:rPr>
              <a:t>Fifteen Recent Studies on Kidney CT Classification (2 of 2)</a:t>
            </a:r>
          </a:p>
        </p:txBody>
      </p:sp>
      <p:graphicFrame>
        <p:nvGraphicFramePr>
          <p:cNvPr id="4" name="Table 3"/>
          <p:cNvGraphicFramePr>
            <a:graphicFrameLocks noGrp="1"/>
          </p:cNvGraphicFramePr>
          <p:nvPr>
            <p:extLst>
              <p:ext uri="{D42A27DB-BD31-4B8C-83A1-F6EECF244321}">
                <p14:modId xmlns:p14="http://schemas.microsoft.com/office/powerpoint/2010/main" val="2789529674"/>
              </p:ext>
            </p:extLst>
          </p:nvPr>
        </p:nvGraphicFramePr>
        <p:xfrm>
          <a:off x="566928" y="1372578"/>
          <a:ext cx="10664647" cy="5116305"/>
        </p:xfrm>
        <a:graphic>
          <a:graphicData uri="http://schemas.openxmlformats.org/drawingml/2006/table">
            <a:tbl>
              <a:tblPr firstRow="1" firstCol="1" bandRow="1">
                <a:tableStyleId>{3B4B98B0-60AC-42C2-AFA5-B58CD77FA1E5}</a:tableStyleId>
              </a:tblPr>
              <a:tblGrid>
                <a:gridCol w="1420675">
                  <a:extLst>
                    <a:ext uri="{9D8B030D-6E8A-4147-A177-3AD203B41FA5}">
                      <a16:colId xmlns:a16="http://schemas.microsoft.com/office/drawing/2014/main" val="2805230019"/>
                    </a:ext>
                  </a:extLst>
                </a:gridCol>
                <a:gridCol w="2063183">
                  <a:extLst>
                    <a:ext uri="{9D8B030D-6E8A-4147-A177-3AD203B41FA5}">
                      <a16:colId xmlns:a16="http://schemas.microsoft.com/office/drawing/2014/main" val="2181690315"/>
                    </a:ext>
                  </a:extLst>
                </a:gridCol>
                <a:gridCol w="1461641">
                  <a:extLst>
                    <a:ext uri="{9D8B030D-6E8A-4147-A177-3AD203B41FA5}">
                      <a16:colId xmlns:a16="http://schemas.microsoft.com/office/drawing/2014/main" val="3703038113"/>
                    </a:ext>
                  </a:extLst>
                </a:gridCol>
                <a:gridCol w="2536917">
                  <a:extLst>
                    <a:ext uri="{9D8B030D-6E8A-4147-A177-3AD203B41FA5}">
                      <a16:colId xmlns:a16="http://schemas.microsoft.com/office/drawing/2014/main" val="2521822516"/>
                    </a:ext>
                  </a:extLst>
                </a:gridCol>
                <a:gridCol w="3182231">
                  <a:extLst>
                    <a:ext uri="{9D8B030D-6E8A-4147-A177-3AD203B41FA5}">
                      <a16:colId xmlns:a16="http://schemas.microsoft.com/office/drawing/2014/main" val="2886490213"/>
                    </a:ext>
                  </a:extLst>
                </a:gridCol>
              </a:tblGrid>
              <a:tr h="262791">
                <a:tc>
                  <a:txBody>
                    <a:bodyPr/>
                    <a:lstStyle/>
                    <a:p>
                      <a:pPr marL="0" marR="0">
                        <a:lnSpc>
                          <a:spcPct val="115000"/>
                        </a:lnSpc>
                        <a:spcBef>
                          <a:spcPts val="0"/>
                        </a:spcBef>
                        <a:spcAft>
                          <a:spcPts val="0"/>
                        </a:spcAft>
                      </a:pPr>
                      <a:r>
                        <a:rPr lang="en-US" sz="1500" b="1" kern="1200" dirty="0">
                          <a:solidFill>
                            <a:schemeClr val="tx1"/>
                          </a:solidFill>
                          <a:effectLst/>
                          <a:latin typeface="+mn-lt"/>
                          <a:ea typeface="+mn-ea"/>
                          <a:cs typeface="+mn-cs"/>
                        </a:rPr>
                        <a:t>Author</a:t>
                      </a:r>
                    </a:p>
                  </a:txBody>
                  <a:tcPr marL="68580" marR="68580" marT="0" marB="0"/>
                </a:tc>
                <a:tc>
                  <a:txBody>
                    <a:bodyPr/>
                    <a:lstStyle/>
                    <a:p>
                      <a:pPr marL="0" marR="0">
                        <a:lnSpc>
                          <a:spcPct val="115000"/>
                        </a:lnSpc>
                        <a:spcBef>
                          <a:spcPts val="0"/>
                        </a:spcBef>
                        <a:spcAft>
                          <a:spcPts val="0"/>
                        </a:spcAft>
                      </a:pPr>
                      <a:r>
                        <a:rPr lang="en-US" sz="1500" b="1" kern="1200" dirty="0">
                          <a:solidFill>
                            <a:schemeClr val="tx1"/>
                          </a:solidFill>
                          <a:effectLst/>
                          <a:latin typeface="+mn-lt"/>
                          <a:ea typeface="+mn-ea"/>
                          <a:cs typeface="+mn-cs"/>
                        </a:rPr>
                        <a:t>Technique Used</a:t>
                      </a:r>
                    </a:p>
                  </a:txBody>
                  <a:tcPr marL="68580" marR="68580" marT="0" marB="0"/>
                </a:tc>
                <a:tc>
                  <a:txBody>
                    <a:bodyPr/>
                    <a:lstStyle/>
                    <a:p>
                      <a:pPr marL="0" marR="0">
                        <a:lnSpc>
                          <a:spcPct val="115000"/>
                        </a:lnSpc>
                        <a:spcBef>
                          <a:spcPts val="0"/>
                        </a:spcBef>
                        <a:spcAft>
                          <a:spcPts val="0"/>
                        </a:spcAft>
                      </a:pPr>
                      <a:r>
                        <a:rPr lang="en-US" sz="1500" b="1" kern="1200" dirty="0">
                          <a:solidFill>
                            <a:schemeClr val="tx1"/>
                          </a:solidFill>
                          <a:effectLst/>
                          <a:latin typeface="+mn-lt"/>
                          <a:ea typeface="+mn-ea"/>
                          <a:cs typeface="+mn-cs"/>
                        </a:rPr>
                        <a:t>Accuracy</a:t>
                      </a:r>
                    </a:p>
                  </a:txBody>
                  <a:tcPr marL="68580" marR="68580" marT="0" marB="0"/>
                </a:tc>
                <a:tc>
                  <a:txBody>
                    <a:bodyPr/>
                    <a:lstStyle/>
                    <a:p>
                      <a:pPr marL="0" marR="0">
                        <a:lnSpc>
                          <a:spcPct val="115000"/>
                        </a:lnSpc>
                        <a:spcBef>
                          <a:spcPts val="0"/>
                        </a:spcBef>
                        <a:spcAft>
                          <a:spcPts val="0"/>
                        </a:spcAft>
                      </a:pPr>
                      <a:r>
                        <a:rPr lang="en-US" sz="1500" b="1" kern="1200" dirty="0">
                          <a:solidFill>
                            <a:schemeClr val="tx1"/>
                          </a:solidFill>
                          <a:effectLst/>
                          <a:latin typeface="+mn-lt"/>
                          <a:ea typeface="+mn-ea"/>
                          <a:cs typeface="+mn-cs"/>
                        </a:rPr>
                        <a:t>Key Notes</a:t>
                      </a:r>
                    </a:p>
                  </a:txBody>
                  <a:tcPr marL="68580" marR="68580" marT="0" marB="0"/>
                </a:tc>
                <a:tc>
                  <a:txBody>
                    <a:bodyPr/>
                    <a:lstStyle/>
                    <a:p>
                      <a:pPr marL="0" marR="0">
                        <a:lnSpc>
                          <a:spcPct val="115000"/>
                        </a:lnSpc>
                        <a:spcBef>
                          <a:spcPts val="0"/>
                        </a:spcBef>
                        <a:spcAft>
                          <a:spcPts val="0"/>
                        </a:spcAft>
                      </a:pPr>
                      <a:r>
                        <a:rPr lang="en-US" sz="1500" b="1" kern="1200" dirty="0">
                          <a:solidFill>
                            <a:schemeClr val="tx1"/>
                          </a:solidFill>
                          <a:effectLst/>
                          <a:latin typeface="+mn-lt"/>
                          <a:ea typeface="+mn-ea"/>
                          <a:cs typeface="+mn-cs"/>
                        </a:rPr>
                        <a:t>Limitations</a:t>
                      </a:r>
                    </a:p>
                  </a:txBody>
                  <a:tcPr marL="68580" marR="68580" marT="0" marB="0"/>
                </a:tc>
                <a:extLst>
                  <a:ext uri="{0D108BD9-81ED-4DB2-BD59-A6C34878D82A}">
                    <a16:rowId xmlns:a16="http://schemas.microsoft.com/office/drawing/2014/main" val="3748550192"/>
                  </a:ext>
                </a:extLst>
              </a:tr>
              <a:tr h="1004395">
                <a:tc>
                  <a:txBody>
                    <a:bodyPr/>
                    <a:lstStyle/>
                    <a:p>
                      <a:pPr marL="0" marR="0">
                        <a:lnSpc>
                          <a:spcPct val="115000"/>
                        </a:lnSpc>
                        <a:spcBef>
                          <a:spcPts val="0"/>
                        </a:spcBef>
                        <a:spcAft>
                          <a:spcPts val="0"/>
                        </a:spcAft>
                      </a:pPr>
                      <a:r>
                        <a:rPr lang="en-US" sz="1500" b="1" kern="1200" dirty="0" err="1" smtClean="0">
                          <a:solidFill>
                            <a:schemeClr val="tx1"/>
                          </a:solidFill>
                          <a:effectLst/>
                          <a:latin typeface="+mn-lt"/>
                          <a:ea typeface="+mn-ea"/>
                          <a:cs typeface="+mn-cs"/>
                        </a:rPr>
                        <a:t>Pimpalkar</a:t>
                      </a:r>
                      <a:r>
                        <a:rPr lang="en-US" sz="1500" b="1" kern="1200" dirty="0" smtClean="0">
                          <a:solidFill>
                            <a:schemeClr val="tx1"/>
                          </a:solidFill>
                          <a:effectLst/>
                          <a:latin typeface="+mn-lt"/>
                          <a:ea typeface="+mn-ea"/>
                          <a:cs typeface="+mn-cs"/>
                        </a:rPr>
                        <a:t> </a:t>
                      </a:r>
                      <a:r>
                        <a:rPr lang="en-US" sz="1500" b="1" kern="1200" dirty="0">
                          <a:solidFill>
                            <a:schemeClr val="tx1"/>
                          </a:solidFill>
                          <a:effectLst/>
                          <a:latin typeface="+mn-lt"/>
                          <a:ea typeface="+mn-ea"/>
                          <a:cs typeface="+mn-cs"/>
                        </a:rPr>
                        <a:t>et al</a:t>
                      </a:r>
                      <a:r>
                        <a:rPr lang="en-US" sz="1500" b="1" kern="1200" dirty="0" smtClean="0">
                          <a:solidFill>
                            <a:schemeClr val="tx1"/>
                          </a:solidFill>
                          <a:effectLst/>
                          <a:latin typeface="+mn-lt"/>
                          <a:ea typeface="+mn-ea"/>
                          <a:cs typeface="+mn-cs"/>
                        </a:rPr>
                        <a:t>. (2025)</a:t>
                      </a:r>
                      <a:endParaRPr lang="en-US" sz="1500" b="1" kern="1200" dirty="0">
                        <a:solidFill>
                          <a:schemeClr val="tx1"/>
                        </a:solidFill>
                        <a:effectLst/>
                        <a:latin typeface="+mn-lt"/>
                        <a:ea typeface="+mn-ea"/>
                        <a:cs typeface="+mn-cs"/>
                      </a:endParaRP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VGG16, ResNet50, InceptionV3 </a:t>
                      </a:r>
                      <a:r>
                        <a:rPr lang="en-US" sz="1500" kern="1200" dirty="0" smtClean="0">
                          <a:solidFill>
                            <a:schemeClr val="tx1"/>
                          </a:solidFill>
                          <a:effectLst/>
                          <a:latin typeface="+mn-lt"/>
                          <a:ea typeface="+mn-ea"/>
                          <a:cs typeface="+mn-cs"/>
                        </a:rPr>
                        <a:t>with</a:t>
                      </a:r>
                      <a:r>
                        <a:rPr lang="en-US" sz="1500" kern="1200" baseline="0" dirty="0" smtClean="0">
                          <a:solidFill>
                            <a:schemeClr val="tx1"/>
                          </a:solidFill>
                          <a:effectLst/>
                          <a:latin typeface="+mn-lt"/>
                          <a:ea typeface="+mn-ea"/>
                          <a:cs typeface="+mn-cs"/>
                        </a:rPr>
                        <a:t> </a:t>
                      </a:r>
                      <a:r>
                        <a:rPr lang="en-US" sz="1500" kern="1200" dirty="0" err="1" smtClean="0">
                          <a:solidFill>
                            <a:schemeClr val="tx1"/>
                          </a:solidFill>
                          <a:effectLst/>
                          <a:latin typeface="+mn-lt"/>
                          <a:ea typeface="+mn-ea"/>
                          <a:cs typeface="+mn-cs"/>
                        </a:rPr>
                        <a:t>hyperparameter</a:t>
                      </a:r>
                      <a:r>
                        <a:rPr lang="en-US" sz="1500" kern="1200" dirty="0" smtClean="0">
                          <a:solidFill>
                            <a:schemeClr val="tx1"/>
                          </a:solidFill>
                          <a:effectLst/>
                          <a:latin typeface="+mn-lt"/>
                          <a:ea typeface="+mn-ea"/>
                          <a:cs typeface="+mn-cs"/>
                        </a:rPr>
                        <a:t> optimization</a:t>
                      </a:r>
                      <a:endParaRPr lang="en-US" sz="1500" kern="1200" dirty="0">
                        <a:solidFill>
                          <a:schemeClr val="tx1"/>
                        </a:solidFill>
                        <a:effectLst/>
                        <a:latin typeface="+mn-lt"/>
                        <a:ea typeface="+mn-ea"/>
                        <a:cs typeface="+mn-cs"/>
                      </a:endParaRP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99.96%</a:t>
                      </a:r>
                    </a:p>
                  </a:txBody>
                  <a:tcPr marL="68580" marR="68580" marT="0" marB="0"/>
                </a:tc>
                <a:tc>
                  <a:txBody>
                    <a:bodyPr/>
                    <a:lstStyle/>
                    <a:p>
                      <a:pPr marL="0" marR="0">
                        <a:lnSpc>
                          <a:spcPct val="115000"/>
                        </a:lnSpc>
                        <a:spcBef>
                          <a:spcPts val="0"/>
                        </a:spcBef>
                        <a:spcAft>
                          <a:spcPts val="0"/>
                        </a:spcAft>
                      </a:pPr>
                      <a:r>
                        <a:rPr lang="en-US" sz="1500" kern="1200" dirty="0" err="1" smtClean="0">
                          <a:solidFill>
                            <a:schemeClr val="tx1"/>
                          </a:solidFill>
                          <a:effectLst/>
                          <a:latin typeface="+mn-lt"/>
                          <a:ea typeface="+mn-ea"/>
                          <a:cs typeface="+mn-cs"/>
                        </a:rPr>
                        <a:t>Hyperparameter</a:t>
                      </a:r>
                      <a:r>
                        <a:rPr lang="en-US" sz="1500" kern="1200" baseline="0" dirty="0" smtClean="0">
                          <a:solidFill>
                            <a:schemeClr val="tx1"/>
                          </a:solidFill>
                          <a:effectLst/>
                          <a:latin typeface="+mn-lt"/>
                          <a:ea typeface="+mn-ea"/>
                          <a:cs typeface="+mn-cs"/>
                        </a:rPr>
                        <a:t> </a:t>
                      </a:r>
                      <a:r>
                        <a:rPr lang="en-US" sz="1500" kern="1200" dirty="0" smtClean="0">
                          <a:solidFill>
                            <a:schemeClr val="tx1"/>
                          </a:solidFill>
                          <a:effectLst/>
                          <a:latin typeface="+mn-lt"/>
                          <a:ea typeface="+mn-ea"/>
                          <a:cs typeface="+mn-cs"/>
                        </a:rPr>
                        <a:t>optimized </a:t>
                      </a:r>
                      <a:r>
                        <a:rPr lang="en-US" sz="1500" kern="1200" dirty="0">
                          <a:solidFill>
                            <a:schemeClr val="tx1"/>
                          </a:solidFill>
                          <a:effectLst/>
                          <a:latin typeface="+mn-lt"/>
                          <a:ea typeface="+mn-ea"/>
                          <a:cs typeface="+mn-cs"/>
                        </a:rPr>
                        <a:t>ensemble of three </a:t>
                      </a:r>
                      <a:r>
                        <a:rPr lang="en-US" sz="1500" kern="1200" dirty="0" err="1">
                          <a:solidFill>
                            <a:schemeClr val="tx1"/>
                          </a:solidFill>
                          <a:effectLst/>
                          <a:latin typeface="+mn-lt"/>
                          <a:ea typeface="+mn-ea"/>
                          <a:cs typeface="+mn-cs"/>
                        </a:rPr>
                        <a:t>pretrained</a:t>
                      </a:r>
                      <a:r>
                        <a:rPr lang="en-US" sz="1500" kern="1200" dirty="0">
                          <a:solidFill>
                            <a:schemeClr val="tx1"/>
                          </a:solidFill>
                          <a:effectLst/>
                          <a:latin typeface="+mn-lt"/>
                          <a:ea typeface="+mn-ea"/>
                          <a:cs typeface="+mn-cs"/>
                        </a:rPr>
                        <a:t> CNNs</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Higher computational cost from multi-model </a:t>
                      </a:r>
                      <a:r>
                        <a:rPr lang="en-US" sz="1500" kern="1200" dirty="0" smtClean="0">
                          <a:solidFill>
                            <a:schemeClr val="tx1"/>
                          </a:solidFill>
                          <a:effectLst/>
                          <a:latin typeface="+mn-lt"/>
                          <a:ea typeface="+mn-ea"/>
                          <a:cs typeface="+mn-cs"/>
                        </a:rPr>
                        <a:t>optimization</a:t>
                      </a:r>
                      <a:endParaRPr lang="en-US" sz="1500" kern="1200" dirty="0">
                        <a:solidFill>
                          <a:schemeClr val="tx1"/>
                        </a:solidFill>
                        <a:effectLst/>
                        <a:latin typeface="+mn-lt"/>
                        <a:ea typeface="+mn-ea"/>
                        <a:cs typeface="+mn-cs"/>
                      </a:endParaRPr>
                    </a:p>
                  </a:txBody>
                  <a:tcPr marL="68580" marR="68580" marT="0" marB="0"/>
                </a:tc>
                <a:extLst>
                  <a:ext uri="{0D108BD9-81ED-4DB2-BD59-A6C34878D82A}">
                    <a16:rowId xmlns:a16="http://schemas.microsoft.com/office/drawing/2014/main" val="2183519019"/>
                  </a:ext>
                </a:extLst>
              </a:tr>
              <a:tr h="669596">
                <a:tc>
                  <a:txBody>
                    <a:bodyPr/>
                    <a:lstStyle/>
                    <a:p>
                      <a:pPr marL="0" marR="0">
                        <a:lnSpc>
                          <a:spcPct val="115000"/>
                        </a:lnSpc>
                        <a:spcBef>
                          <a:spcPts val="0"/>
                        </a:spcBef>
                        <a:spcAft>
                          <a:spcPts val="0"/>
                        </a:spcAft>
                      </a:pPr>
                      <a:r>
                        <a:rPr lang="en-US" sz="1500" b="1" kern="1200" dirty="0" err="1" smtClean="0">
                          <a:solidFill>
                            <a:schemeClr val="tx1"/>
                          </a:solidFill>
                          <a:effectLst/>
                          <a:latin typeface="+mn-lt"/>
                          <a:ea typeface="+mn-ea"/>
                          <a:cs typeface="+mn-cs"/>
                        </a:rPr>
                        <a:t>Obaid</a:t>
                      </a:r>
                      <a:r>
                        <a:rPr lang="en-US" sz="1500" b="1" kern="1200" dirty="0" smtClean="0">
                          <a:solidFill>
                            <a:schemeClr val="tx1"/>
                          </a:solidFill>
                          <a:effectLst/>
                          <a:latin typeface="+mn-lt"/>
                          <a:ea typeface="+mn-ea"/>
                          <a:cs typeface="+mn-cs"/>
                        </a:rPr>
                        <a:t> </a:t>
                      </a:r>
                      <a:r>
                        <a:rPr lang="en-US" sz="1500" b="1" kern="1200" dirty="0">
                          <a:solidFill>
                            <a:schemeClr val="tx1"/>
                          </a:solidFill>
                          <a:effectLst/>
                          <a:latin typeface="+mn-lt"/>
                          <a:ea typeface="+mn-ea"/>
                          <a:cs typeface="+mn-cs"/>
                        </a:rPr>
                        <a:t>et al</a:t>
                      </a:r>
                      <a:r>
                        <a:rPr lang="en-US" sz="1500" b="1" kern="1200" dirty="0" smtClean="0">
                          <a:solidFill>
                            <a:schemeClr val="tx1"/>
                          </a:solidFill>
                          <a:effectLst/>
                          <a:latin typeface="+mn-lt"/>
                          <a:ea typeface="+mn-ea"/>
                          <a:cs typeface="+mn-cs"/>
                        </a:rPr>
                        <a:t>. (2025)</a:t>
                      </a:r>
                      <a:endParaRPr lang="en-US" sz="1500" b="1" kern="1200" dirty="0">
                        <a:solidFill>
                          <a:schemeClr val="tx1"/>
                        </a:solidFill>
                        <a:effectLst/>
                        <a:latin typeface="+mn-lt"/>
                        <a:ea typeface="+mn-ea"/>
                        <a:cs typeface="+mn-cs"/>
                      </a:endParaRPr>
                    </a:p>
                  </a:txBody>
                  <a:tcPr marL="68580" marR="68580" marT="0" marB="0"/>
                </a:tc>
                <a:tc>
                  <a:txBody>
                    <a:bodyPr/>
                    <a:lstStyle/>
                    <a:p>
                      <a:pPr marL="0" marR="0">
                        <a:lnSpc>
                          <a:spcPct val="115000"/>
                        </a:lnSpc>
                        <a:spcBef>
                          <a:spcPts val="0"/>
                        </a:spcBef>
                        <a:spcAft>
                          <a:spcPts val="0"/>
                        </a:spcAft>
                      </a:pPr>
                      <a:r>
                        <a:rPr lang="fr-FR" sz="1500" kern="1200" dirty="0">
                          <a:solidFill>
                            <a:schemeClr val="tx1"/>
                          </a:solidFill>
                          <a:effectLst/>
                          <a:latin typeface="+mn-lt"/>
                          <a:ea typeface="+mn-ea"/>
                          <a:cs typeface="+mn-cs"/>
                        </a:rPr>
                        <a:t>DarkNet53 + multi-model ensemble fusion</a:t>
                      </a:r>
                      <a:endParaRPr lang="en-US" sz="1500" kern="1200" dirty="0">
                        <a:solidFill>
                          <a:schemeClr val="tx1"/>
                        </a:solidFill>
                        <a:effectLst/>
                        <a:latin typeface="+mn-lt"/>
                        <a:ea typeface="+mn-ea"/>
                        <a:cs typeface="+mn-cs"/>
                      </a:endParaRP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99.69%</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DarkNet53 backbone fused with an ensemble of models</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Ensemble approach increases inference complexity and resource needs</a:t>
                      </a:r>
                    </a:p>
                  </a:txBody>
                  <a:tcPr marL="68580" marR="68580" marT="0" marB="0"/>
                </a:tc>
                <a:extLst>
                  <a:ext uri="{0D108BD9-81ED-4DB2-BD59-A6C34878D82A}">
                    <a16:rowId xmlns:a16="http://schemas.microsoft.com/office/drawing/2014/main" val="3505540454"/>
                  </a:ext>
                </a:extLst>
              </a:tr>
              <a:tr h="1004395">
                <a:tc>
                  <a:txBody>
                    <a:bodyPr/>
                    <a:lstStyle/>
                    <a:p>
                      <a:pPr marL="0" marR="0">
                        <a:lnSpc>
                          <a:spcPct val="115000"/>
                        </a:lnSpc>
                        <a:spcBef>
                          <a:spcPts val="0"/>
                        </a:spcBef>
                        <a:spcAft>
                          <a:spcPts val="0"/>
                        </a:spcAft>
                      </a:pPr>
                      <a:r>
                        <a:rPr lang="en-US" sz="1500" b="1" kern="1200" dirty="0" smtClean="0">
                          <a:solidFill>
                            <a:schemeClr val="tx1"/>
                          </a:solidFill>
                          <a:effectLst/>
                          <a:latin typeface="+mn-lt"/>
                          <a:ea typeface="+mn-ea"/>
                          <a:cs typeface="+mn-cs"/>
                        </a:rPr>
                        <a:t>El-Hag </a:t>
                      </a:r>
                      <a:r>
                        <a:rPr lang="en-US" sz="1500" b="1" kern="1200" dirty="0">
                          <a:solidFill>
                            <a:schemeClr val="tx1"/>
                          </a:solidFill>
                          <a:effectLst/>
                          <a:latin typeface="+mn-lt"/>
                          <a:ea typeface="+mn-ea"/>
                          <a:cs typeface="+mn-cs"/>
                        </a:rPr>
                        <a:t>et al</a:t>
                      </a:r>
                      <a:r>
                        <a:rPr lang="en-US" sz="1500" b="1" kern="1200" dirty="0" smtClean="0">
                          <a:solidFill>
                            <a:schemeClr val="tx1"/>
                          </a:solidFill>
                          <a:effectLst/>
                          <a:latin typeface="+mn-lt"/>
                          <a:ea typeface="+mn-ea"/>
                          <a:cs typeface="+mn-cs"/>
                        </a:rPr>
                        <a:t>. (2025)</a:t>
                      </a:r>
                      <a:endParaRPr lang="en-US" sz="1500" b="1" kern="1200" dirty="0">
                        <a:solidFill>
                          <a:schemeClr val="tx1"/>
                        </a:solidFill>
                        <a:effectLst/>
                        <a:latin typeface="+mn-lt"/>
                        <a:ea typeface="+mn-ea"/>
                        <a:cs typeface="+mn-cs"/>
                      </a:endParaRP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EfficientNet-B2 + </a:t>
                      </a:r>
                      <a:r>
                        <a:rPr lang="en-US" sz="1500" kern="1200" dirty="0" smtClean="0">
                          <a:solidFill>
                            <a:schemeClr val="tx1"/>
                          </a:solidFill>
                          <a:effectLst/>
                          <a:latin typeface="+mn-lt"/>
                          <a:ea typeface="+mn-ea"/>
                          <a:cs typeface="+mn-cs"/>
                        </a:rPr>
                        <a:t>specular</a:t>
                      </a:r>
                      <a:r>
                        <a:rPr lang="en-US" sz="1500" kern="1200" baseline="0" dirty="0" smtClean="0">
                          <a:solidFill>
                            <a:schemeClr val="tx1"/>
                          </a:solidFill>
                          <a:effectLst/>
                          <a:latin typeface="+mn-lt"/>
                          <a:ea typeface="+mn-ea"/>
                          <a:cs typeface="+mn-cs"/>
                        </a:rPr>
                        <a:t> </a:t>
                      </a:r>
                      <a:r>
                        <a:rPr lang="en-US" sz="1500" kern="1200" dirty="0" smtClean="0">
                          <a:solidFill>
                            <a:schemeClr val="tx1"/>
                          </a:solidFill>
                          <a:effectLst/>
                          <a:latin typeface="+mn-lt"/>
                          <a:ea typeface="+mn-ea"/>
                          <a:cs typeface="+mn-cs"/>
                        </a:rPr>
                        <a:t>free </a:t>
                      </a:r>
                      <a:r>
                        <a:rPr lang="en-US" sz="1500" kern="1200" dirty="0">
                          <a:solidFill>
                            <a:schemeClr val="tx1"/>
                          </a:solidFill>
                          <a:effectLst/>
                          <a:latin typeface="+mn-lt"/>
                          <a:ea typeface="+mn-ea"/>
                          <a:cs typeface="+mn-cs"/>
                        </a:rPr>
                        <a:t>preprocessing</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98.27%</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Added specular-free preprocessing stage before </a:t>
                      </a:r>
                      <a:r>
                        <a:rPr lang="en-US" sz="1500" kern="1200" dirty="0" smtClean="0">
                          <a:solidFill>
                            <a:schemeClr val="tx1"/>
                          </a:solidFill>
                          <a:effectLst/>
                          <a:latin typeface="+mn-lt"/>
                          <a:ea typeface="+mn-ea"/>
                          <a:cs typeface="+mn-cs"/>
                        </a:rPr>
                        <a:t>EfficientNet-B2</a:t>
                      </a:r>
                      <a:endParaRPr lang="en-US" sz="1500" kern="1200" dirty="0">
                        <a:solidFill>
                          <a:schemeClr val="tx1"/>
                        </a:solidFill>
                        <a:effectLst/>
                        <a:latin typeface="+mn-lt"/>
                        <a:ea typeface="+mn-ea"/>
                        <a:cs typeface="+mn-cs"/>
                      </a:endParaRP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Lower accuracy than </a:t>
                      </a:r>
                      <a:r>
                        <a:rPr lang="en-US" sz="1500" kern="1200" dirty="0" smtClean="0">
                          <a:solidFill>
                            <a:schemeClr val="tx1"/>
                          </a:solidFill>
                          <a:effectLst/>
                          <a:latin typeface="+mn-lt"/>
                          <a:ea typeface="+mn-ea"/>
                          <a:cs typeface="+mn-cs"/>
                        </a:rPr>
                        <a:t>CBAM</a:t>
                      </a:r>
                      <a:r>
                        <a:rPr lang="en-US" sz="1500" kern="1200" baseline="0" dirty="0" smtClean="0">
                          <a:solidFill>
                            <a:schemeClr val="tx1"/>
                          </a:solidFill>
                          <a:effectLst/>
                          <a:latin typeface="+mn-lt"/>
                          <a:ea typeface="+mn-ea"/>
                          <a:cs typeface="+mn-cs"/>
                        </a:rPr>
                        <a:t> </a:t>
                      </a:r>
                      <a:r>
                        <a:rPr lang="en-US" sz="1500" kern="1200" dirty="0" smtClean="0">
                          <a:solidFill>
                            <a:schemeClr val="tx1"/>
                          </a:solidFill>
                          <a:effectLst/>
                          <a:latin typeface="+mn-lt"/>
                          <a:ea typeface="+mn-ea"/>
                          <a:cs typeface="+mn-cs"/>
                        </a:rPr>
                        <a:t>based </a:t>
                      </a:r>
                      <a:r>
                        <a:rPr lang="en-US" sz="1500" kern="1200" dirty="0">
                          <a:solidFill>
                            <a:schemeClr val="tx1"/>
                          </a:solidFill>
                          <a:effectLst/>
                          <a:latin typeface="+mn-lt"/>
                          <a:ea typeface="+mn-ea"/>
                          <a:cs typeface="+mn-cs"/>
                        </a:rPr>
                        <a:t>models; preprocessing adds overhead</a:t>
                      </a:r>
                    </a:p>
                  </a:txBody>
                  <a:tcPr marL="68580" marR="68580" marT="0" marB="0"/>
                </a:tc>
                <a:extLst>
                  <a:ext uri="{0D108BD9-81ED-4DB2-BD59-A6C34878D82A}">
                    <a16:rowId xmlns:a16="http://schemas.microsoft.com/office/drawing/2014/main" val="1208832437"/>
                  </a:ext>
                </a:extLst>
              </a:tr>
              <a:tr h="1004395">
                <a:tc>
                  <a:txBody>
                    <a:bodyPr/>
                    <a:lstStyle/>
                    <a:p>
                      <a:pPr marL="0" marR="0">
                        <a:lnSpc>
                          <a:spcPct val="115000"/>
                        </a:lnSpc>
                        <a:spcBef>
                          <a:spcPts val="0"/>
                        </a:spcBef>
                        <a:spcAft>
                          <a:spcPts val="0"/>
                        </a:spcAft>
                      </a:pPr>
                      <a:r>
                        <a:rPr lang="en-US" sz="1500" b="1" kern="1200" dirty="0" err="1" smtClean="0">
                          <a:solidFill>
                            <a:schemeClr val="tx1"/>
                          </a:solidFill>
                          <a:effectLst/>
                          <a:latin typeface="+mn-lt"/>
                          <a:ea typeface="+mn-ea"/>
                          <a:cs typeface="+mn-cs"/>
                        </a:rPr>
                        <a:t>Maçin</a:t>
                      </a:r>
                      <a:r>
                        <a:rPr lang="en-US" sz="1500" b="1" kern="1200" dirty="0" smtClean="0">
                          <a:solidFill>
                            <a:schemeClr val="tx1"/>
                          </a:solidFill>
                          <a:effectLst/>
                          <a:latin typeface="+mn-lt"/>
                          <a:ea typeface="+mn-ea"/>
                          <a:cs typeface="+mn-cs"/>
                        </a:rPr>
                        <a:t> </a:t>
                      </a:r>
                      <a:r>
                        <a:rPr lang="en-US" sz="1500" b="1" kern="1200" dirty="0">
                          <a:solidFill>
                            <a:schemeClr val="tx1"/>
                          </a:solidFill>
                          <a:effectLst/>
                          <a:latin typeface="+mn-lt"/>
                          <a:ea typeface="+mn-ea"/>
                          <a:cs typeface="+mn-cs"/>
                        </a:rPr>
                        <a:t>et al</a:t>
                      </a:r>
                      <a:r>
                        <a:rPr lang="en-US" sz="1500" b="1" kern="1200" dirty="0" smtClean="0">
                          <a:solidFill>
                            <a:schemeClr val="tx1"/>
                          </a:solidFill>
                          <a:effectLst/>
                          <a:latin typeface="+mn-lt"/>
                          <a:ea typeface="+mn-ea"/>
                          <a:cs typeface="+mn-cs"/>
                        </a:rPr>
                        <a:t>. (2025)</a:t>
                      </a:r>
                      <a:endParaRPr lang="en-US" sz="1500" b="1" kern="1200" dirty="0">
                        <a:solidFill>
                          <a:schemeClr val="tx1"/>
                        </a:solidFill>
                        <a:effectLst/>
                        <a:latin typeface="+mn-lt"/>
                        <a:ea typeface="+mn-ea"/>
                        <a:cs typeface="+mn-cs"/>
                      </a:endParaRPr>
                    </a:p>
                  </a:txBody>
                  <a:tcPr marL="68580" marR="68580" marT="0" marB="0"/>
                </a:tc>
                <a:tc>
                  <a:txBody>
                    <a:bodyPr/>
                    <a:lstStyle/>
                    <a:p>
                      <a:pPr marL="0" marR="0">
                        <a:lnSpc>
                          <a:spcPct val="115000"/>
                        </a:lnSpc>
                        <a:spcBef>
                          <a:spcPts val="0"/>
                        </a:spcBef>
                        <a:spcAft>
                          <a:spcPts val="0"/>
                        </a:spcAft>
                      </a:pPr>
                      <a:r>
                        <a:rPr lang="en-US" sz="1500" kern="1200" dirty="0" err="1">
                          <a:solidFill>
                            <a:schemeClr val="tx1"/>
                          </a:solidFill>
                          <a:effectLst/>
                          <a:latin typeface="+mn-lt"/>
                          <a:ea typeface="+mn-ea"/>
                          <a:cs typeface="+mn-cs"/>
                        </a:rPr>
                        <a:t>KidneyNeXt</a:t>
                      </a:r>
                      <a:r>
                        <a:rPr lang="en-US" sz="1500" kern="1200" dirty="0">
                          <a:solidFill>
                            <a:schemeClr val="tx1"/>
                          </a:solidFill>
                          <a:effectLst/>
                          <a:latin typeface="+mn-lt"/>
                          <a:ea typeface="+mn-ea"/>
                          <a:cs typeface="+mn-cs"/>
                        </a:rPr>
                        <a:t> (</a:t>
                      </a:r>
                      <a:r>
                        <a:rPr lang="en-US" sz="1500" kern="1200" dirty="0" err="1">
                          <a:solidFill>
                            <a:schemeClr val="tx1"/>
                          </a:solidFill>
                          <a:effectLst/>
                          <a:latin typeface="+mn-lt"/>
                          <a:ea typeface="+mn-ea"/>
                          <a:cs typeface="+mn-cs"/>
                        </a:rPr>
                        <a:t>depthwise</a:t>
                      </a:r>
                      <a:r>
                        <a:rPr lang="en-US" sz="1500" kern="1200" dirty="0">
                          <a:solidFill>
                            <a:schemeClr val="tx1"/>
                          </a:solidFill>
                          <a:effectLst/>
                          <a:latin typeface="+mn-lt"/>
                          <a:ea typeface="+mn-ea"/>
                          <a:cs typeface="+mn-cs"/>
                        </a:rPr>
                        <a:t> separable CNN,</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99.96%</a:t>
                      </a:r>
                    </a:p>
                  </a:txBody>
                  <a:tcPr marL="68580" marR="68580" marT="0" marB="0"/>
                </a:tc>
                <a:tc>
                  <a:txBody>
                    <a:bodyPr/>
                    <a:lstStyle/>
                    <a:p>
                      <a:pPr marL="0" marR="0">
                        <a:lnSpc>
                          <a:spcPct val="115000"/>
                        </a:lnSpc>
                        <a:spcBef>
                          <a:spcPts val="0"/>
                        </a:spcBef>
                        <a:spcAft>
                          <a:spcPts val="0"/>
                        </a:spcAft>
                      </a:pPr>
                      <a:r>
                        <a:rPr lang="en-US" sz="1500" kern="1200" dirty="0" err="1">
                          <a:solidFill>
                            <a:schemeClr val="tx1"/>
                          </a:solidFill>
                          <a:effectLst/>
                          <a:latin typeface="+mn-lt"/>
                          <a:ea typeface="+mn-ea"/>
                          <a:cs typeface="+mn-cs"/>
                        </a:rPr>
                        <a:t>Depthwise</a:t>
                      </a:r>
                      <a:r>
                        <a:rPr lang="en-US" sz="1500" kern="1200" dirty="0">
                          <a:solidFill>
                            <a:schemeClr val="tx1"/>
                          </a:solidFill>
                          <a:effectLst/>
                          <a:latin typeface="+mn-lt"/>
                          <a:ea typeface="+mn-ea"/>
                          <a:cs typeface="+mn-cs"/>
                        </a:rPr>
                        <a:t> separable convolutions for a lightweight footprint</a:t>
                      </a:r>
                    </a:p>
                  </a:txBody>
                  <a:tcPr marL="68580" marR="68580" marT="0" marB="0"/>
                </a:tc>
                <a:tc>
                  <a:txBody>
                    <a:bodyPr/>
                    <a:lstStyle/>
                    <a:p>
                      <a:pPr marL="0" marR="0">
                        <a:lnSpc>
                          <a:spcPct val="115000"/>
                        </a:lnSpc>
                        <a:spcBef>
                          <a:spcPts val="0"/>
                        </a:spcBef>
                        <a:spcAft>
                          <a:spcPts val="0"/>
                        </a:spcAft>
                      </a:pPr>
                      <a:r>
                        <a:rPr lang="en-US" sz="1500" kern="1200" dirty="0" smtClean="0">
                          <a:solidFill>
                            <a:schemeClr val="tx1"/>
                          </a:solidFill>
                          <a:effectLst/>
                          <a:latin typeface="+mn-lt"/>
                          <a:ea typeface="+mn-ea"/>
                          <a:cs typeface="+mn-cs"/>
                        </a:rPr>
                        <a:t>Trade</a:t>
                      </a:r>
                      <a:r>
                        <a:rPr lang="en-US" sz="1500" kern="1200" baseline="0" dirty="0" smtClean="0">
                          <a:solidFill>
                            <a:schemeClr val="tx1"/>
                          </a:solidFill>
                          <a:effectLst/>
                          <a:latin typeface="+mn-lt"/>
                          <a:ea typeface="+mn-ea"/>
                          <a:cs typeface="+mn-cs"/>
                        </a:rPr>
                        <a:t> </a:t>
                      </a:r>
                      <a:r>
                        <a:rPr lang="en-US" sz="1500" kern="1200" dirty="0" smtClean="0">
                          <a:solidFill>
                            <a:schemeClr val="tx1"/>
                          </a:solidFill>
                          <a:effectLst/>
                          <a:latin typeface="+mn-lt"/>
                          <a:ea typeface="+mn-ea"/>
                          <a:cs typeface="+mn-cs"/>
                        </a:rPr>
                        <a:t>off </a:t>
                      </a:r>
                      <a:r>
                        <a:rPr lang="en-US" sz="1500" kern="1200" dirty="0">
                          <a:solidFill>
                            <a:schemeClr val="tx1"/>
                          </a:solidFill>
                          <a:effectLst/>
                          <a:latin typeface="+mn-lt"/>
                          <a:ea typeface="+mn-ea"/>
                          <a:cs typeface="+mn-cs"/>
                        </a:rPr>
                        <a:t>between efficiency and fine-grained discriminative power</a:t>
                      </a:r>
                    </a:p>
                  </a:txBody>
                  <a:tcPr marL="68580" marR="68580" marT="0" marB="0"/>
                </a:tc>
                <a:extLst>
                  <a:ext uri="{0D108BD9-81ED-4DB2-BD59-A6C34878D82A}">
                    <a16:rowId xmlns:a16="http://schemas.microsoft.com/office/drawing/2014/main" val="3973912147"/>
                  </a:ext>
                </a:extLst>
              </a:tr>
              <a:tr h="1004395">
                <a:tc>
                  <a:txBody>
                    <a:bodyPr/>
                    <a:lstStyle/>
                    <a:p>
                      <a:pPr marL="0" marR="0">
                        <a:lnSpc>
                          <a:spcPct val="115000"/>
                        </a:lnSpc>
                        <a:spcBef>
                          <a:spcPts val="0"/>
                        </a:spcBef>
                        <a:spcAft>
                          <a:spcPts val="0"/>
                        </a:spcAft>
                      </a:pPr>
                      <a:r>
                        <a:rPr lang="en-US" sz="1500" b="1" kern="1200" dirty="0" smtClean="0">
                          <a:solidFill>
                            <a:schemeClr val="tx1"/>
                          </a:solidFill>
                          <a:effectLst/>
                          <a:latin typeface="+mn-lt"/>
                          <a:ea typeface="+mn-ea"/>
                          <a:cs typeface="+mn-cs"/>
                        </a:rPr>
                        <a:t>Khan </a:t>
                      </a:r>
                      <a:r>
                        <a:rPr lang="en-US" sz="1500" b="1" kern="1200" dirty="0">
                          <a:solidFill>
                            <a:schemeClr val="tx1"/>
                          </a:solidFill>
                          <a:effectLst/>
                          <a:latin typeface="+mn-lt"/>
                          <a:ea typeface="+mn-ea"/>
                          <a:cs typeface="+mn-cs"/>
                        </a:rPr>
                        <a:t>et al</a:t>
                      </a:r>
                      <a:r>
                        <a:rPr lang="en-US" sz="1500" b="1" kern="1200" dirty="0" smtClean="0">
                          <a:solidFill>
                            <a:schemeClr val="tx1"/>
                          </a:solidFill>
                          <a:effectLst/>
                          <a:latin typeface="+mn-lt"/>
                          <a:ea typeface="+mn-ea"/>
                          <a:cs typeface="+mn-cs"/>
                        </a:rPr>
                        <a:t>. (2025)</a:t>
                      </a:r>
                      <a:endParaRPr lang="en-US" sz="1500" b="1" kern="1200" dirty="0">
                        <a:solidFill>
                          <a:schemeClr val="tx1"/>
                        </a:solidFill>
                        <a:effectLst/>
                        <a:latin typeface="+mn-lt"/>
                        <a:ea typeface="+mn-ea"/>
                        <a:cs typeface="+mn-cs"/>
                      </a:endParaRPr>
                    </a:p>
                  </a:txBody>
                  <a:tcPr marL="68580" marR="68580"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US" sz="1500" kern="1200" dirty="0" err="1">
                          <a:solidFill>
                            <a:schemeClr val="tx1"/>
                          </a:solidFill>
                          <a:effectLst/>
                          <a:latin typeface="+mn-lt"/>
                          <a:ea typeface="+mn-ea"/>
                          <a:cs typeface="+mn-cs"/>
                        </a:rPr>
                        <a:t>ConvNeXt</a:t>
                      </a:r>
                      <a:r>
                        <a:rPr lang="en-US" sz="1500" kern="1200" dirty="0">
                          <a:solidFill>
                            <a:schemeClr val="tx1"/>
                          </a:solidFill>
                          <a:effectLst/>
                          <a:latin typeface="+mn-lt"/>
                          <a:ea typeface="+mn-ea"/>
                          <a:cs typeface="+mn-cs"/>
                        </a:rPr>
                        <a:t> + EfficientNetV2B0 + selective </a:t>
                      </a:r>
                      <a:r>
                        <a:rPr lang="en-US" sz="1500" kern="1200" dirty="0" smtClean="0">
                          <a:solidFill>
                            <a:schemeClr val="tx1"/>
                          </a:solidFill>
                          <a:effectLst/>
                          <a:latin typeface="+mn-lt"/>
                          <a:ea typeface="+mn-ea"/>
                          <a:cs typeface="+mn-cs"/>
                        </a:rPr>
                        <a:t>data trimming</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99.73%</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Combined </a:t>
                      </a:r>
                      <a:r>
                        <a:rPr lang="en-US" sz="1500" kern="1200" dirty="0" err="1">
                          <a:solidFill>
                            <a:schemeClr val="tx1"/>
                          </a:solidFill>
                          <a:effectLst/>
                          <a:latin typeface="+mn-lt"/>
                          <a:ea typeface="+mn-ea"/>
                          <a:cs typeface="+mn-cs"/>
                        </a:rPr>
                        <a:t>ConvNeXt</a:t>
                      </a:r>
                      <a:r>
                        <a:rPr lang="en-US" sz="1500" kern="1200" dirty="0">
                          <a:solidFill>
                            <a:schemeClr val="tx1"/>
                          </a:solidFill>
                          <a:effectLst/>
                          <a:latin typeface="+mn-lt"/>
                          <a:ea typeface="+mn-ea"/>
                          <a:cs typeface="+mn-cs"/>
                        </a:rPr>
                        <a:t> and EfficientNetV2B0 with selective data trimming</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Data trimming may discard informative borderline samples</a:t>
                      </a:r>
                    </a:p>
                  </a:txBody>
                  <a:tcPr marL="68580" marR="68580" marT="0" marB="0"/>
                </a:tc>
                <a:extLst>
                  <a:ext uri="{0D108BD9-81ED-4DB2-BD59-A6C34878D82A}">
                    <a16:rowId xmlns:a16="http://schemas.microsoft.com/office/drawing/2014/main" val="3215067812"/>
                  </a:ext>
                </a:extLst>
              </a:tr>
            </a:tbl>
          </a:graphicData>
        </a:graphic>
      </p:graphicFrame>
      <p:sp>
        <p:nvSpPr>
          <p:cNvPr id="6" name="Date Placeholder 5"/>
          <p:cNvSpPr>
            <a:spLocks noGrp="1"/>
          </p:cNvSpPr>
          <p:nvPr>
            <p:ph type="dt" sz="half" idx="10"/>
          </p:nvPr>
        </p:nvSpPr>
        <p:spPr>
          <a:xfrm>
            <a:off x="838200" y="6416639"/>
            <a:ext cx="2743200" cy="365125"/>
          </a:xfrm>
        </p:spPr>
        <p:txBody>
          <a:bodyPr/>
          <a:lstStyle/>
          <a:p>
            <a:fld id="{BC439021-E02D-42CC-A1C0-014C798F7E1D}" type="datetime2">
              <a:rPr lang="en-US" smtClean="0"/>
              <a:t>Wednesday, August 5, 2026</a:t>
            </a:fld>
            <a:endParaRPr lang="en-US" dirty="0"/>
          </a:p>
        </p:txBody>
      </p:sp>
      <p:sp>
        <p:nvSpPr>
          <p:cNvPr id="9" name="Footer Placeholder 8"/>
          <p:cNvSpPr>
            <a:spLocks noGrp="1"/>
          </p:cNvSpPr>
          <p:nvPr>
            <p:ph type="ftr" sz="quarter" idx="11"/>
          </p:nvPr>
        </p:nvSpPr>
        <p:spPr>
          <a:xfrm>
            <a:off x="4038600" y="6436734"/>
            <a:ext cx="4439478" cy="365125"/>
          </a:xfrm>
        </p:spPr>
        <p:txBody>
          <a:bodyPr/>
          <a:lstStyle/>
          <a:p>
            <a:r>
              <a:rPr lang="en-US" smtClean="0"/>
              <a:t>Thesis Defense: Deep Learning for Kidney Tumor Classification</a:t>
            </a:r>
            <a:endParaRPr lang="en-US" dirty="0"/>
          </a:p>
        </p:txBody>
      </p:sp>
      <p:sp>
        <p:nvSpPr>
          <p:cNvPr id="10" name="Slide Number Placeholder 9"/>
          <p:cNvSpPr>
            <a:spLocks noGrp="1"/>
          </p:cNvSpPr>
          <p:nvPr>
            <p:ph type="sldNum" sz="quarter" idx="12"/>
          </p:nvPr>
        </p:nvSpPr>
        <p:spPr>
          <a:xfrm>
            <a:off x="8610600" y="6436734"/>
            <a:ext cx="2743200" cy="365125"/>
          </a:xfrm>
        </p:spPr>
        <p:txBody>
          <a:bodyPr/>
          <a:lstStyle/>
          <a:p>
            <a:fld id="{8A6EA95C-B6F4-43ED-8DA9-B21578C41077}" type="slidenum">
              <a:rPr lang="en-US" smtClean="0"/>
              <a:t>9</a:t>
            </a:fld>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z="8000" b="1" dirty="0" smtClean="0">
                <a:solidFill>
                  <a:srgbClr val="00AEEF"/>
                </a:solidFill>
                <a:latin typeface="+mn-lt"/>
                <a:ea typeface="Arial" pitchFamily="34" charset="-122"/>
                <a:cs typeface="Arial" pitchFamily="34" charset="-120"/>
              </a:rPr>
              <a:t>04</a:t>
            </a:r>
            <a:r>
              <a:rPr lang="en-US" b="1" dirty="0" smtClean="0">
                <a:solidFill>
                  <a:srgbClr val="00AEEF"/>
                </a:solidFill>
                <a:latin typeface="+mn-lt"/>
                <a:ea typeface="Arial" pitchFamily="34" charset="-122"/>
                <a:cs typeface="Arial" pitchFamily="34" charset="-120"/>
              </a:rPr>
              <a:t>   </a:t>
            </a:r>
            <a:r>
              <a:rPr lang="en-US" b="1" dirty="0" smtClean="0">
                <a:solidFill>
                  <a:srgbClr val="FFFFFF"/>
                </a:solidFill>
                <a:latin typeface="+mn-lt"/>
                <a:ea typeface="Arial" pitchFamily="34" charset="-122"/>
                <a:cs typeface="Arial" pitchFamily="34" charset="-120"/>
              </a:rPr>
              <a:t>Research Gap</a:t>
            </a:r>
            <a:endParaRPr lang="en-US" b="1" dirty="0">
              <a:solidFill>
                <a:srgbClr val="FFFFFF"/>
              </a:solidFill>
              <a:latin typeface="+mn-lt"/>
              <a:ea typeface="Arial" pitchFamily="34" charset="-122"/>
              <a:cs typeface="Arial" pitchFamily="34" charset="-120"/>
            </a:endParaRPr>
          </a:p>
        </p:txBody>
      </p:sp>
      <p:sp>
        <p:nvSpPr>
          <p:cNvPr id="3" name="Date Placeholder 2"/>
          <p:cNvSpPr>
            <a:spLocks noGrp="1"/>
          </p:cNvSpPr>
          <p:nvPr>
            <p:ph type="dt" sz="half" idx="10"/>
          </p:nvPr>
        </p:nvSpPr>
        <p:spPr/>
        <p:txBody>
          <a:bodyPr/>
          <a:lstStyle/>
          <a:p>
            <a:fld id="{D7161EEA-E53F-4538-9AC7-55F9A0CEC705}" type="datetime2">
              <a:rPr lang="en-US" smtClean="0"/>
              <a:t>Wednesday, August 5, 2026</a:t>
            </a:fld>
            <a:endParaRPr lang="en-US"/>
          </a:p>
        </p:txBody>
      </p:sp>
      <p:sp>
        <p:nvSpPr>
          <p:cNvPr id="4" name="Footer Placeholder 3"/>
          <p:cNvSpPr>
            <a:spLocks noGrp="1"/>
          </p:cNvSpPr>
          <p:nvPr>
            <p:ph type="ftr" sz="quarter" idx="11"/>
          </p:nvPr>
        </p:nvSpPr>
        <p:spPr/>
        <p:txBody>
          <a:bodyPr/>
          <a:lstStyle/>
          <a:p>
            <a:r>
              <a:rPr lang="en-US" smtClean="0"/>
              <a:t>Thesis Defense: Deep Learning for Kidney Tumor Classification</a:t>
            </a:r>
            <a:endParaRPr lang="en-US"/>
          </a:p>
        </p:txBody>
      </p:sp>
      <p:sp>
        <p:nvSpPr>
          <p:cNvPr id="5" name="Slide Number Placeholder 4"/>
          <p:cNvSpPr>
            <a:spLocks noGrp="1"/>
          </p:cNvSpPr>
          <p:nvPr>
            <p:ph type="sldNum" sz="quarter" idx="12"/>
          </p:nvPr>
        </p:nvSpPr>
        <p:spPr/>
        <p:txBody>
          <a:bodyPr/>
          <a:lstStyle/>
          <a:p>
            <a:fld id="{8A6EA95C-B6F4-43ED-8DA9-B21578C41077}" type="slidenum">
              <a:rPr lang="en-US" smtClean="0"/>
              <a:t>10</a:t>
            </a:fld>
            <a:endParaRPr lang="en-US"/>
          </a:p>
        </p:txBody>
      </p:sp>
    </p:spTree>
    <p:extLst>
      <p:ext uri="{BB962C8B-B14F-4D97-AF65-F5344CB8AC3E}">
        <p14:creationId xmlns:p14="http://schemas.microsoft.com/office/powerpoint/2010/main" val="36709734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pPr marL="0" indent="0">
              <a:buNone/>
            </a:pPr>
            <a:r>
              <a:rPr lang="en-US" sz="3600" b="1" dirty="0" smtClean="0">
                <a:solidFill>
                  <a:srgbClr val="16191B"/>
                </a:solidFill>
                <a:latin typeface="Calibri" panose="020F0502020204030204" pitchFamily="34" charset="0"/>
                <a:cs typeface="Arial" pitchFamily="34" charset="-120"/>
              </a:rPr>
              <a:t>Research Gap</a:t>
            </a:r>
            <a:endParaRPr lang="en-US" sz="3600" dirty="0"/>
          </a:p>
        </p:txBody>
      </p:sp>
      <p:sp>
        <p:nvSpPr>
          <p:cNvPr id="4" name="Shape 2"/>
          <p:cNvSpPr/>
          <p:nvPr/>
        </p:nvSpPr>
        <p:spPr>
          <a:xfrm>
            <a:off x="566927" y="1790932"/>
            <a:ext cx="10322745" cy="786384"/>
          </a:xfrm>
          <a:prstGeom prst="roundRect">
            <a:avLst>
              <a:gd name="adj" fmla="val 6977"/>
            </a:avLst>
          </a:prstGeom>
          <a:solidFill>
            <a:srgbClr val="FFF3D6"/>
          </a:solidFill>
          <a:ln w="12700">
            <a:solidFill>
              <a:srgbClr val="FFF3D6"/>
            </a:solidFill>
            <a:prstDash val="solid"/>
          </a:ln>
        </p:spPr>
      </p:sp>
      <p:sp>
        <p:nvSpPr>
          <p:cNvPr id="5" name="Shape 3"/>
          <p:cNvSpPr/>
          <p:nvPr/>
        </p:nvSpPr>
        <p:spPr>
          <a:xfrm>
            <a:off x="804672" y="1973812"/>
            <a:ext cx="420624" cy="420624"/>
          </a:xfrm>
          <a:prstGeom prst="ellipse">
            <a:avLst/>
          </a:prstGeom>
          <a:solidFill>
            <a:srgbClr val="FFB000"/>
          </a:solidFill>
          <a:ln w="12700">
            <a:solidFill>
              <a:srgbClr val="FFB000"/>
            </a:solidFill>
            <a:prstDash val="solid"/>
          </a:ln>
        </p:spPr>
      </p:sp>
      <p:sp>
        <p:nvSpPr>
          <p:cNvPr id="6" name="Text 4"/>
          <p:cNvSpPr/>
          <p:nvPr/>
        </p:nvSpPr>
        <p:spPr>
          <a:xfrm>
            <a:off x="804672" y="1973812"/>
            <a:ext cx="420624" cy="420624"/>
          </a:xfrm>
          <a:prstGeom prst="rect">
            <a:avLst/>
          </a:prstGeom>
          <a:noFill/>
          <a:ln/>
        </p:spPr>
        <p:txBody>
          <a:bodyPr wrap="square" lIns="0" tIns="0" rIns="0" bIns="0" rtlCol="0" anchor="ctr"/>
          <a:lstStyle/>
          <a:p>
            <a:pPr marL="0" indent="0" algn="ctr">
              <a:buNone/>
            </a:pPr>
            <a:r>
              <a:rPr lang="en-US" sz="2000" b="1" dirty="0">
                <a:solidFill>
                  <a:srgbClr val="16191B"/>
                </a:solidFill>
                <a:latin typeface="Calibri" panose="020F0502020204030204" pitchFamily="34" charset="0"/>
                <a:ea typeface="Arial" pitchFamily="34" charset="-122"/>
                <a:cs typeface="Arial" pitchFamily="34" charset="-120"/>
              </a:rPr>
              <a:t>1</a:t>
            </a:r>
            <a:endParaRPr lang="en-US" sz="1100" dirty="0"/>
          </a:p>
        </p:txBody>
      </p:sp>
      <p:sp>
        <p:nvSpPr>
          <p:cNvPr id="9" name="Shape 7"/>
          <p:cNvSpPr/>
          <p:nvPr/>
        </p:nvSpPr>
        <p:spPr>
          <a:xfrm>
            <a:off x="566928" y="2659612"/>
            <a:ext cx="10322744" cy="786384"/>
          </a:xfrm>
          <a:prstGeom prst="roundRect">
            <a:avLst>
              <a:gd name="adj" fmla="val 6977"/>
            </a:avLst>
          </a:prstGeom>
          <a:solidFill>
            <a:srgbClr val="FFF3D6"/>
          </a:solidFill>
          <a:ln w="12700">
            <a:solidFill>
              <a:srgbClr val="FFF3D6"/>
            </a:solidFill>
            <a:prstDash val="solid"/>
          </a:ln>
        </p:spPr>
      </p:sp>
      <p:sp>
        <p:nvSpPr>
          <p:cNvPr id="10" name="Shape 8"/>
          <p:cNvSpPr/>
          <p:nvPr/>
        </p:nvSpPr>
        <p:spPr>
          <a:xfrm>
            <a:off x="804672" y="2842492"/>
            <a:ext cx="420624" cy="420624"/>
          </a:xfrm>
          <a:prstGeom prst="ellipse">
            <a:avLst/>
          </a:prstGeom>
          <a:solidFill>
            <a:srgbClr val="FFB000"/>
          </a:solidFill>
          <a:ln w="12700">
            <a:solidFill>
              <a:srgbClr val="FFB000"/>
            </a:solidFill>
            <a:prstDash val="solid"/>
          </a:ln>
        </p:spPr>
      </p:sp>
      <p:sp>
        <p:nvSpPr>
          <p:cNvPr id="11" name="Text 9"/>
          <p:cNvSpPr/>
          <p:nvPr/>
        </p:nvSpPr>
        <p:spPr>
          <a:xfrm>
            <a:off x="804672" y="2842492"/>
            <a:ext cx="420624" cy="420624"/>
          </a:xfrm>
          <a:prstGeom prst="rect">
            <a:avLst/>
          </a:prstGeom>
          <a:noFill/>
          <a:ln/>
        </p:spPr>
        <p:txBody>
          <a:bodyPr wrap="square" lIns="0" tIns="0" rIns="0" bIns="0" rtlCol="0" anchor="ctr"/>
          <a:lstStyle/>
          <a:p>
            <a:pPr marL="0" indent="0" algn="ctr">
              <a:buNone/>
            </a:pPr>
            <a:r>
              <a:rPr lang="en-US" sz="2000" b="1" dirty="0">
                <a:solidFill>
                  <a:srgbClr val="16191B"/>
                </a:solidFill>
                <a:latin typeface="Calibri" panose="020F0502020204030204" pitchFamily="34" charset="0"/>
                <a:ea typeface="Arial" pitchFamily="34" charset="-122"/>
                <a:cs typeface="Arial" pitchFamily="34" charset="-120"/>
              </a:rPr>
              <a:t>2</a:t>
            </a:r>
          </a:p>
        </p:txBody>
      </p:sp>
      <p:sp>
        <p:nvSpPr>
          <p:cNvPr id="14" name="Shape 12"/>
          <p:cNvSpPr/>
          <p:nvPr/>
        </p:nvSpPr>
        <p:spPr>
          <a:xfrm>
            <a:off x="566928" y="3528292"/>
            <a:ext cx="10322744" cy="786384"/>
          </a:xfrm>
          <a:prstGeom prst="roundRect">
            <a:avLst>
              <a:gd name="adj" fmla="val 6977"/>
            </a:avLst>
          </a:prstGeom>
          <a:solidFill>
            <a:srgbClr val="FFF3D6"/>
          </a:solidFill>
          <a:ln w="12700">
            <a:solidFill>
              <a:srgbClr val="FFF3D6"/>
            </a:solidFill>
            <a:prstDash val="solid"/>
          </a:ln>
        </p:spPr>
      </p:sp>
      <p:sp>
        <p:nvSpPr>
          <p:cNvPr id="15" name="Shape 13"/>
          <p:cNvSpPr/>
          <p:nvPr/>
        </p:nvSpPr>
        <p:spPr>
          <a:xfrm>
            <a:off x="804672" y="3711172"/>
            <a:ext cx="420624" cy="420624"/>
          </a:xfrm>
          <a:prstGeom prst="ellipse">
            <a:avLst/>
          </a:prstGeom>
          <a:solidFill>
            <a:srgbClr val="FFB000"/>
          </a:solidFill>
          <a:ln w="12700">
            <a:solidFill>
              <a:srgbClr val="FFB000"/>
            </a:solidFill>
            <a:prstDash val="solid"/>
          </a:ln>
        </p:spPr>
      </p:sp>
      <p:sp>
        <p:nvSpPr>
          <p:cNvPr id="16" name="Text 14"/>
          <p:cNvSpPr/>
          <p:nvPr/>
        </p:nvSpPr>
        <p:spPr>
          <a:xfrm>
            <a:off x="804672" y="3711172"/>
            <a:ext cx="420624" cy="420624"/>
          </a:xfrm>
          <a:prstGeom prst="rect">
            <a:avLst/>
          </a:prstGeom>
          <a:noFill/>
          <a:ln/>
        </p:spPr>
        <p:txBody>
          <a:bodyPr wrap="square" lIns="0" tIns="0" rIns="0" bIns="0" rtlCol="0" anchor="ctr"/>
          <a:lstStyle/>
          <a:p>
            <a:pPr marL="0" indent="0" algn="ctr">
              <a:buNone/>
            </a:pPr>
            <a:r>
              <a:rPr lang="en-US" sz="2000" b="1" dirty="0">
                <a:solidFill>
                  <a:srgbClr val="16191B"/>
                </a:solidFill>
                <a:latin typeface="Calibri" panose="020F0502020204030204" pitchFamily="34" charset="0"/>
                <a:ea typeface="Arial" pitchFamily="34" charset="-122"/>
                <a:cs typeface="Arial" pitchFamily="34" charset="-120"/>
              </a:rPr>
              <a:t>3</a:t>
            </a:r>
          </a:p>
        </p:txBody>
      </p:sp>
      <p:sp>
        <p:nvSpPr>
          <p:cNvPr id="19" name="Shape 17"/>
          <p:cNvSpPr/>
          <p:nvPr/>
        </p:nvSpPr>
        <p:spPr>
          <a:xfrm>
            <a:off x="566927" y="4396971"/>
            <a:ext cx="10322745" cy="914349"/>
          </a:xfrm>
          <a:prstGeom prst="roundRect">
            <a:avLst>
              <a:gd name="adj" fmla="val 6977"/>
            </a:avLst>
          </a:prstGeom>
          <a:solidFill>
            <a:srgbClr val="FFF3D6"/>
          </a:solidFill>
          <a:ln w="12700">
            <a:solidFill>
              <a:srgbClr val="FFF3D6"/>
            </a:solidFill>
            <a:prstDash val="solid"/>
          </a:ln>
        </p:spPr>
      </p:sp>
      <p:sp>
        <p:nvSpPr>
          <p:cNvPr id="20" name="Shape 18"/>
          <p:cNvSpPr/>
          <p:nvPr/>
        </p:nvSpPr>
        <p:spPr>
          <a:xfrm>
            <a:off x="804672" y="4579852"/>
            <a:ext cx="420624" cy="420624"/>
          </a:xfrm>
          <a:prstGeom prst="ellipse">
            <a:avLst/>
          </a:prstGeom>
          <a:solidFill>
            <a:srgbClr val="FFB000"/>
          </a:solidFill>
          <a:ln w="12700">
            <a:solidFill>
              <a:srgbClr val="FFB000"/>
            </a:solidFill>
            <a:prstDash val="solid"/>
          </a:ln>
        </p:spPr>
      </p:sp>
      <p:sp>
        <p:nvSpPr>
          <p:cNvPr id="21" name="Text 19"/>
          <p:cNvSpPr/>
          <p:nvPr/>
        </p:nvSpPr>
        <p:spPr>
          <a:xfrm>
            <a:off x="804672" y="4579852"/>
            <a:ext cx="420624" cy="420624"/>
          </a:xfrm>
          <a:prstGeom prst="rect">
            <a:avLst/>
          </a:prstGeom>
          <a:noFill/>
          <a:ln/>
        </p:spPr>
        <p:txBody>
          <a:bodyPr wrap="square" lIns="0" tIns="0" rIns="0" bIns="0" rtlCol="0" anchor="ctr"/>
          <a:lstStyle/>
          <a:p>
            <a:pPr marL="0" indent="0" algn="ctr">
              <a:buNone/>
            </a:pPr>
            <a:r>
              <a:rPr lang="en-US" sz="2000" b="1" dirty="0">
                <a:solidFill>
                  <a:srgbClr val="16191B"/>
                </a:solidFill>
                <a:latin typeface="Calibri" panose="020F0502020204030204" pitchFamily="34" charset="0"/>
                <a:ea typeface="Arial" pitchFamily="34" charset="-122"/>
                <a:cs typeface="Arial" pitchFamily="34" charset="-120"/>
              </a:rPr>
              <a:t>4</a:t>
            </a:r>
          </a:p>
        </p:txBody>
      </p:sp>
      <p:sp>
        <p:nvSpPr>
          <p:cNvPr id="32" name="TextBox 31"/>
          <p:cNvSpPr txBox="1"/>
          <p:nvPr/>
        </p:nvSpPr>
        <p:spPr>
          <a:xfrm>
            <a:off x="1311563" y="2001131"/>
            <a:ext cx="8589659" cy="400110"/>
          </a:xfrm>
          <a:prstGeom prst="rect">
            <a:avLst/>
          </a:prstGeom>
          <a:noFill/>
        </p:spPr>
        <p:txBody>
          <a:bodyPr wrap="none" rtlCol="0">
            <a:spAutoFit/>
          </a:bodyPr>
          <a:lstStyle/>
          <a:p>
            <a:r>
              <a:rPr lang="en-US" sz="2000" b="1" dirty="0">
                <a:solidFill>
                  <a:srgbClr val="16191B"/>
                </a:solidFill>
                <a:ea typeface="Arial" pitchFamily="34" charset="-122"/>
                <a:cs typeface="Arial" panose="020B0604020202020204" pitchFamily="34" charset="0"/>
              </a:rPr>
              <a:t>Focused mainly on binary classification, not multi-class kidney CT classification.</a:t>
            </a:r>
          </a:p>
        </p:txBody>
      </p:sp>
      <p:sp>
        <p:nvSpPr>
          <p:cNvPr id="35" name="TextBox 34"/>
          <p:cNvSpPr txBox="1"/>
          <p:nvPr/>
        </p:nvSpPr>
        <p:spPr>
          <a:xfrm>
            <a:off x="1311563" y="2868138"/>
            <a:ext cx="7986482" cy="400110"/>
          </a:xfrm>
          <a:prstGeom prst="rect">
            <a:avLst/>
          </a:prstGeom>
          <a:noFill/>
        </p:spPr>
        <p:txBody>
          <a:bodyPr wrap="none" rtlCol="0">
            <a:spAutoFit/>
          </a:bodyPr>
          <a:lstStyle/>
          <a:p>
            <a:r>
              <a:rPr lang="en-US" sz="2000" b="1" dirty="0">
                <a:solidFill>
                  <a:srgbClr val="16191B"/>
                </a:solidFill>
                <a:ea typeface="Arial" pitchFamily="34" charset="-122"/>
                <a:cs typeface="Arial" panose="020B0604020202020204" pitchFamily="34" charset="0"/>
              </a:rPr>
              <a:t>Models lack multi-phase CT integration and fail across imaging variations.</a:t>
            </a:r>
          </a:p>
        </p:txBody>
      </p:sp>
      <p:sp>
        <p:nvSpPr>
          <p:cNvPr id="36" name="TextBox 35"/>
          <p:cNvSpPr txBox="1"/>
          <p:nvPr/>
        </p:nvSpPr>
        <p:spPr>
          <a:xfrm>
            <a:off x="1311563" y="3744730"/>
            <a:ext cx="8606715" cy="400110"/>
          </a:xfrm>
          <a:prstGeom prst="rect">
            <a:avLst/>
          </a:prstGeom>
          <a:noFill/>
        </p:spPr>
        <p:txBody>
          <a:bodyPr wrap="none" rtlCol="0">
            <a:spAutoFit/>
          </a:bodyPr>
          <a:lstStyle/>
          <a:p>
            <a:r>
              <a:rPr lang="en-US" sz="2000" b="1" dirty="0">
                <a:solidFill>
                  <a:srgbClr val="16191B"/>
                </a:solidFill>
                <a:ea typeface="Arial" pitchFamily="34" charset="-122"/>
                <a:cs typeface="Arial" panose="020B0604020202020204" pitchFamily="34" charset="0"/>
              </a:rPr>
              <a:t>Most approaches provide limited </a:t>
            </a:r>
            <a:r>
              <a:rPr lang="en-US" sz="2000" b="1" dirty="0" err="1">
                <a:solidFill>
                  <a:srgbClr val="16191B"/>
                </a:solidFill>
                <a:ea typeface="Arial" pitchFamily="34" charset="-122"/>
                <a:cs typeface="Arial" panose="020B0604020202020204" pitchFamily="34" charset="0"/>
              </a:rPr>
              <a:t>explainability</a:t>
            </a:r>
            <a:r>
              <a:rPr lang="en-US" sz="2000" b="1" dirty="0">
                <a:solidFill>
                  <a:srgbClr val="16191B"/>
                </a:solidFill>
                <a:ea typeface="Arial" pitchFamily="34" charset="-122"/>
                <a:cs typeface="Arial" panose="020B0604020202020204" pitchFamily="34" charset="0"/>
              </a:rPr>
              <a:t> which may reduce clinical trust.</a:t>
            </a:r>
          </a:p>
        </p:txBody>
      </p:sp>
      <p:sp>
        <p:nvSpPr>
          <p:cNvPr id="37" name="TextBox 36"/>
          <p:cNvSpPr txBox="1"/>
          <p:nvPr/>
        </p:nvSpPr>
        <p:spPr>
          <a:xfrm>
            <a:off x="1252433" y="4603435"/>
            <a:ext cx="8918147" cy="707886"/>
          </a:xfrm>
          <a:prstGeom prst="rect">
            <a:avLst/>
          </a:prstGeom>
          <a:noFill/>
        </p:spPr>
        <p:txBody>
          <a:bodyPr wrap="none" rtlCol="0">
            <a:spAutoFit/>
          </a:bodyPr>
          <a:lstStyle/>
          <a:p>
            <a:r>
              <a:rPr lang="en-US" sz="2000" b="1" dirty="0">
                <a:solidFill>
                  <a:srgbClr val="16191B"/>
                </a:solidFill>
                <a:ea typeface="Arial" pitchFamily="34" charset="-122"/>
                <a:cs typeface="Arial" panose="020B0604020202020204" pitchFamily="34" charset="0"/>
              </a:rPr>
              <a:t>No prior work combines CBAM attention, focal loss, and Grad-CAM for multi-class </a:t>
            </a:r>
            <a:endParaRPr lang="en-US" sz="2000" b="1" dirty="0" smtClean="0">
              <a:solidFill>
                <a:srgbClr val="16191B"/>
              </a:solidFill>
              <a:ea typeface="Arial" pitchFamily="34" charset="-122"/>
              <a:cs typeface="Arial" panose="020B0604020202020204" pitchFamily="34" charset="0"/>
            </a:endParaRPr>
          </a:p>
          <a:p>
            <a:r>
              <a:rPr lang="en-US" sz="2000" b="1" dirty="0" smtClean="0">
                <a:solidFill>
                  <a:srgbClr val="16191B"/>
                </a:solidFill>
                <a:ea typeface="Arial" pitchFamily="34" charset="-122"/>
                <a:cs typeface="Arial" panose="020B0604020202020204" pitchFamily="34" charset="0"/>
              </a:rPr>
              <a:t>kidney </a:t>
            </a:r>
            <a:r>
              <a:rPr lang="en-US" sz="2000" b="1" dirty="0">
                <a:solidFill>
                  <a:srgbClr val="16191B"/>
                </a:solidFill>
                <a:ea typeface="Arial" pitchFamily="34" charset="-122"/>
                <a:cs typeface="Arial" panose="020B0604020202020204" pitchFamily="34" charset="0"/>
              </a:rPr>
              <a:t>CT classification.</a:t>
            </a:r>
          </a:p>
        </p:txBody>
      </p:sp>
      <p:sp>
        <p:nvSpPr>
          <p:cNvPr id="7" name="Date Placeholder 6"/>
          <p:cNvSpPr>
            <a:spLocks noGrp="1"/>
          </p:cNvSpPr>
          <p:nvPr>
            <p:ph type="dt" sz="half" idx="10"/>
          </p:nvPr>
        </p:nvSpPr>
        <p:spPr/>
        <p:txBody>
          <a:bodyPr/>
          <a:lstStyle/>
          <a:p>
            <a:fld id="{86694A66-1827-4B33-ABF0-54FD51C494DE}" type="datetime2">
              <a:rPr lang="en-US" smtClean="0"/>
              <a:t>Wednesday, August 5, 2026</a:t>
            </a:fld>
            <a:endParaRPr lang="en-US"/>
          </a:p>
        </p:txBody>
      </p:sp>
      <p:sp>
        <p:nvSpPr>
          <p:cNvPr id="8" name="Footer Placeholder 7"/>
          <p:cNvSpPr>
            <a:spLocks noGrp="1"/>
          </p:cNvSpPr>
          <p:nvPr>
            <p:ph type="ftr" sz="quarter" idx="11"/>
          </p:nvPr>
        </p:nvSpPr>
        <p:spPr/>
        <p:txBody>
          <a:bodyPr/>
          <a:lstStyle/>
          <a:p>
            <a:r>
              <a:rPr lang="en-US" smtClean="0"/>
              <a:t>Thesis Defense: Deep Learning for Kidney Tumor Classification</a:t>
            </a:r>
            <a:endParaRPr lang="en-US"/>
          </a:p>
        </p:txBody>
      </p:sp>
      <p:sp>
        <p:nvSpPr>
          <p:cNvPr id="12" name="Slide Number Placeholder 11"/>
          <p:cNvSpPr>
            <a:spLocks noGrp="1"/>
          </p:cNvSpPr>
          <p:nvPr>
            <p:ph type="sldNum" sz="quarter" idx="12"/>
          </p:nvPr>
        </p:nvSpPr>
        <p:spPr/>
        <p:txBody>
          <a:bodyPr/>
          <a:lstStyle/>
          <a:p>
            <a:fld id="{8A6EA95C-B6F4-43ED-8DA9-B21578C41077}" type="slidenum">
              <a:rPr lang="en-US" smtClean="0"/>
              <a:t>11</a:t>
            </a:fld>
            <a:endParaRPr lang="en-US"/>
          </a:p>
        </p:txBody>
      </p:sp>
    </p:spTree>
    <p:extLst>
      <p:ext uri="{BB962C8B-B14F-4D97-AF65-F5344CB8AC3E}">
        <p14:creationId xmlns:p14="http://schemas.microsoft.com/office/powerpoint/2010/main" val="26372211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z="8000" b="1" dirty="0" smtClean="0">
                <a:solidFill>
                  <a:srgbClr val="00AEEF"/>
                </a:solidFill>
                <a:latin typeface="+mn-lt"/>
                <a:ea typeface="Arial" pitchFamily="34" charset="-122"/>
                <a:cs typeface="Arial" pitchFamily="34" charset="-120"/>
              </a:rPr>
              <a:t>05</a:t>
            </a:r>
            <a:r>
              <a:rPr lang="en-US" b="1" dirty="0" smtClean="0">
                <a:solidFill>
                  <a:srgbClr val="00AEEF"/>
                </a:solidFill>
                <a:latin typeface="+mn-lt"/>
                <a:ea typeface="Arial" pitchFamily="34" charset="-122"/>
                <a:cs typeface="Arial" pitchFamily="34" charset="-120"/>
              </a:rPr>
              <a:t>   </a:t>
            </a:r>
            <a:r>
              <a:rPr lang="en-US" b="1" dirty="0" smtClean="0">
                <a:solidFill>
                  <a:srgbClr val="FFFFFF"/>
                </a:solidFill>
                <a:latin typeface="+mn-lt"/>
                <a:ea typeface="Arial" pitchFamily="34" charset="-122"/>
                <a:cs typeface="Arial" pitchFamily="34" charset="-120"/>
              </a:rPr>
              <a:t>Objectives</a:t>
            </a:r>
            <a:endParaRPr lang="en-US" dirty="0">
              <a:latin typeface="+mn-lt"/>
            </a:endParaRPr>
          </a:p>
        </p:txBody>
      </p:sp>
      <p:sp>
        <p:nvSpPr>
          <p:cNvPr id="3" name="Date Placeholder 2"/>
          <p:cNvSpPr>
            <a:spLocks noGrp="1"/>
          </p:cNvSpPr>
          <p:nvPr>
            <p:ph type="dt" sz="half" idx="10"/>
          </p:nvPr>
        </p:nvSpPr>
        <p:spPr/>
        <p:txBody>
          <a:bodyPr/>
          <a:lstStyle/>
          <a:p>
            <a:fld id="{746F65A3-BFA5-47CD-8190-B2633E15880A}" type="datetime2">
              <a:rPr lang="en-US" smtClean="0"/>
              <a:t>Wednesday, August 5, 2026</a:t>
            </a:fld>
            <a:endParaRPr lang="en-US"/>
          </a:p>
        </p:txBody>
      </p:sp>
      <p:sp>
        <p:nvSpPr>
          <p:cNvPr id="4" name="Footer Placeholder 3"/>
          <p:cNvSpPr>
            <a:spLocks noGrp="1"/>
          </p:cNvSpPr>
          <p:nvPr>
            <p:ph type="ftr" sz="quarter" idx="11"/>
          </p:nvPr>
        </p:nvSpPr>
        <p:spPr/>
        <p:txBody>
          <a:bodyPr/>
          <a:lstStyle/>
          <a:p>
            <a:r>
              <a:rPr lang="en-US" smtClean="0"/>
              <a:t>Thesis Defense: Deep Learning for Kidney Tumor Classification</a:t>
            </a:r>
            <a:endParaRPr lang="en-US"/>
          </a:p>
        </p:txBody>
      </p:sp>
      <p:sp>
        <p:nvSpPr>
          <p:cNvPr id="5" name="Slide Number Placeholder 4"/>
          <p:cNvSpPr>
            <a:spLocks noGrp="1"/>
          </p:cNvSpPr>
          <p:nvPr>
            <p:ph type="sldNum" sz="quarter" idx="12"/>
          </p:nvPr>
        </p:nvSpPr>
        <p:spPr/>
        <p:txBody>
          <a:bodyPr/>
          <a:lstStyle/>
          <a:p>
            <a:fld id="{8A6EA95C-B6F4-43ED-8DA9-B21578C41077}" type="slidenum">
              <a:rPr lang="en-US" smtClean="0"/>
              <a:t>12</a:t>
            </a:fld>
            <a:endParaRPr lang="en-US"/>
          </a:p>
        </p:txBody>
      </p:sp>
    </p:spTree>
    <p:extLst>
      <p:ext uri="{BB962C8B-B14F-4D97-AF65-F5344CB8AC3E}">
        <p14:creationId xmlns:p14="http://schemas.microsoft.com/office/powerpoint/2010/main" val="79825282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1"/>
          <p:cNvSpPr/>
          <p:nvPr/>
        </p:nvSpPr>
        <p:spPr>
          <a:xfrm>
            <a:off x="566928" y="455725"/>
            <a:ext cx="11064240" cy="548640"/>
          </a:xfrm>
          <a:prstGeom prst="rect">
            <a:avLst/>
          </a:prstGeom>
          <a:noFill/>
          <a:ln/>
        </p:spPr>
        <p:txBody>
          <a:bodyPr wrap="square" lIns="0" tIns="0" rIns="0" bIns="0" rtlCol="0" anchor="ctr"/>
          <a:lstStyle/>
          <a:p>
            <a:r>
              <a:rPr lang="en-US" sz="3600" b="1" dirty="0">
                <a:solidFill>
                  <a:srgbClr val="16191B"/>
                </a:solidFill>
                <a:ea typeface="Arial" pitchFamily="34" charset="-122"/>
                <a:cs typeface="Arial" pitchFamily="34" charset="-120"/>
              </a:rPr>
              <a:t>Project </a:t>
            </a:r>
            <a:r>
              <a:rPr lang="en-US" sz="3600" b="1" dirty="0" smtClean="0">
                <a:solidFill>
                  <a:srgbClr val="16191B"/>
                </a:solidFill>
                <a:ea typeface="Arial" pitchFamily="34" charset="-122"/>
                <a:cs typeface="Arial" pitchFamily="34" charset="-120"/>
              </a:rPr>
              <a:t>Objectives and Contribution</a:t>
            </a:r>
            <a:endParaRPr lang="en-US" sz="3600" dirty="0"/>
          </a:p>
        </p:txBody>
      </p:sp>
      <p:sp>
        <p:nvSpPr>
          <p:cNvPr id="4" name="Text 2"/>
          <p:cNvSpPr/>
          <p:nvPr/>
        </p:nvSpPr>
        <p:spPr>
          <a:xfrm>
            <a:off x="566928" y="1251024"/>
            <a:ext cx="11064240" cy="502920"/>
          </a:xfrm>
          <a:prstGeom prst="rect">
            <a:avLst/>
          </a:prstGeom>
          <a:noFill/>
          <a:ln/>
        </p:spPr>
        <p:txBody>
          <a:bodyPr wrap="square" lIns="0" tIns="0" rIns="0" bIns="0" rtlCol="0" anchor="ctr"/>
          <a:lstStyle/>
          <a:p>
            <a:pPr marL="0" indent="0">
              <a:buNone/>
            </a:pPr>
            <a:r>
              <a:rPr lang="en-US" i="1" dirty="0">
                <a:latin typeface="Calibri" panose="020F0502020204030204" pitchFamily="34" charset="0"/>
                <a:ea typeface="Calibri" panose="020F0502020204030204" pitchFamily="34" charset="0"/>
                <a:cs typeface="Calibri" panose="020F0502020204030204" pitchFamily="34" charset="0"/>
              </a:rPr>
              <a:t>Overall aim: to develop and evaluate a deep learning system </a:t>
            </a:r>
            <a:r>
              <a:rPr lang="en-US" i="1" dirty="0" smtClean="0">
                <a:latin typeface="Calibri" panose="020F0502020204030204" pitchFamily="34" charset="0"/>
                <a:ea typeface="Calibri" panose="020F0502020204030204" pitchFamily="34" charset="0"/>
                <a:cs typeface="Calibri" panose="020F0502020204030204" pitchFamily="34" charset="0"/>
              </a:rPr>
              <a:t>that </a:t>
            </a:r>
            <a:r>
              <a:rPr lang="en-US" i="1" dirty="0">
                <a:latin typeface="Calibri" panose="020F0502020204030204" pitchFamily="34" charset="0"/>
                <a:ea typeface="Calibri" panose="020F0502020204030204" pitchFamily="34" charset="0"/>
                <a:cs typeface="Calibri" panose="020F0502020204030204" pitchFamily="34" charset="0"/>
              </a:rPr>
              <a:t>automatically detects and classifies kidney abnormalities on CT images, improving diagnostic efficiency, accuracy and support for early </a:t>
            </a:r>
            <a:r>
              <a:rPr lang="en-US" i="1" dirty="0" smtClean="0">
                <a:latin typeface="Calibri" panose="020F0502020204030204" pitchFamily="34" charset="0"/>
                <a:ea typeface="Calibri" panose="020F0502020204030204" pitchFamily="34" charset="0"/>
                <a:cs typeface="Calibri" panose="020F0502020204030204" pitchFamily="34" charset="0"/>
              </a:rPr>
              <a:t>intervention.</a:t>
            </a:r>
            <a:endParaRPr lang="en-US" dirty="0">
              <a:latin typeface="Calibri" panose="020F0502020204030204" pitchFamily="34" charset="0"/>
              <a:ea typeface="Calibri" panose="020F0502020204030204" pitchFamily="34" charset="0"/>
              <a:cs typeface="Calibri" panose="020F0502020204030204" pitchFamily="34" charset="0"/>
            </a:endParaRPr>
          </a:p>
        </p:txBody>
      </p:sp>
      <p:sp>
        <p:nvSpPr>
          <p:cNvPr id="5" name="Shape 3"/>
          <p:cNvSpPr/>
          <p:nvPr/>
        </p:nvSpPr>
        <p:spPr>
          <a:xfrm>
            <a:off x="566928" y="2066544"/>
            <a:ext cx="11064240" cy="749808"/>
          </a:xfrm>
          <a:prstGeom prst="roundRect">
            <a:avLst>
              <a:gd name="adj" fmla="val 7317"/>
            </a:avLst>
          </a:prstGeom>
          <a:solidFill>
            <a:srgbClr val="FFFFFF"/>
          </a:solidFill>
          <a:ln w="12700">
            <a:solidFill>
              <a:srgbClr val="DCE9EF"/>
            </a:solidFill>
            <a:prstDash val="solid"/>
          </a:ln>
        </p:spPr>
      </p:sp>
      <p:sp>
        <p:nvSpPr>
          <p:cNvPr id="6" name="Shape 4"/>
          <p:cNvSpPr/>
          <p:nvPr/>
        </p:nvSpPr>
        <p:spPr>
          <a:xfrm>
            <a:off x="804672" y="2194560"/>
            <a:ext cx="420624" cy="420624"/>
          </a:xfrm>
          <a:prstGeom prst="ellipse">
            <a:avLst/>
          </a:prstGeom>
          <a:solidFill>
            <a:srgbClr val="00AEEF"/>
          </a:solidFill>
          <a:ln w="12700">
            <a:solidFill>
              <a:srgbClr val="00AEEF"/>
            </a:solidFill>
            <a:prstDash val="solid"/>
          </a:ln>
        </p:spPr>
      </p:sp>
      <p:sp>
        <p:nvSpPr>
          <p:cNvPr id="7" name="Text 5"/>
          <p:cNvSpPr/>
          <p:nvPr/>
        </p:nvSpPr>
        <p:spPr>
          <a:xfrm>
            <a:off x="804672" y="2194560"/>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01</a:t>
            </a:r>
            <a:endParaRPr lang="en-US" sz="1600" dirty="0"/>
          </a:p>
        </p:txBody>
      </p:sp>
      <p:sp>
        <p:nvSpPr>
          <p:cNvPr id="9" name="Shape 7"/>
          <p:cNvSpPr/>
          <p:nvPr/>
        </p:nvSpPr>
        <p:spPr>
          <a:xfrm>
            <a:off x="566928" y="2880360"/>
            <a:ext cx="11064240" cy="749808"/>
          </a:xfrm>
          <a:prstGeom prst="roundRect">
            <a:avLst>
              <a:gd name="adj" fmla="val 7317"/>
            </a:avLst>
          </a:prstGeom>
          <a:solidFill>
            <a:srgbClr val="E8F7FE"/>
          </a:solidFill>
          <a:ln w="12700">
            <a:solidFill>
              <a:srgbClr val="E8F7FE"/>
            </a:solidFill>
            <a:prstDash val="solid"/>
          </a:ln>
        </p:spPr>
      </p:sp>
      <p:sp>
        <p:nvSpPr>
          <p:cNvPr id="10" name="Shape 8"/>
          <p:cNvSpPr/>
          <p:nvPr/>
        </p:nvSpPr>
        <p:spPr>
          <a:xfrm>
            <a:off x="804672" y="3044952"/>
            <a:ext cx="420624" cy="420624"/>
          </a:xfrm>
          <a:prstGeom prst="ellipse">
            <a:avLst/>
          </a:prstGeom>
          <a:solidFill>
            <a:srgbClr val="00AEEF"/>
          </a:solidFill>
          <a:ln w="12700">
            <a:solidFill>
              <a:srgbClr val="00AEEF"/>
            </a:solidFill>
            <a:prstDash val="solid"/>
          </a:ln>
        </p:spPr>
      </p:sp>
      <p:sp>
        <p:nvSpPr>
          <p:cNvPr id="11" name="Text 9"/>
          <p:cNvSpPr/>
          <p:nvPr/>
        </p:nvSpPr>
        <p:spPr>
          <a:xfrm>
            <a:off x="804672" y="3044952"/>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02</a:t>
            </a:r>
          </a:p>
        </p:txBody>
      </p:sp>
      <p:sp>
        <p:nvSpPr>
          <p:cNvPr id="12" name="Text 10"/>
          <p:cNvSpPr/>
          <p:nvPr/>
        </p:nvSpPr>
        <p:spPr>
          <a:xfrm>
            <a:off x="1408176" y="2149212"/>
            <a:ext cx="9966960" cy="502920"/>
          </a:xfrm>
          <a:prstGeom prst="rect">
            <a:avLst/>
          </a:prstGeom>
          <a:noFill/>
          <a:ln/>
        </p:spPr>
        <p:txBody>
          <a:bodyPr wrap="square" lIns="0" tIns="0" rIns="0" bIns="0" rtlCol="0" anchor="ctr"/>
          <a:lstStyle/>
          <a:p>
            <a:pPr marL="0" indent="0">
              <a:lnSpc>
                <a:spcPts val="1600"/>
              </a:lnSpc>
              <a:buNone/>
            </a:pPr>
            <a:r>
              <a:rPr lang="en-US" sz="1600" dirty="0">
                <a:solidFill>
                  <a:srgbClr val="16191B"/>
                </a:solidFill>
                <a:ea typeface="Calibri" pitchFamily="34" charset="-122"/>
                <a:cs typeface="Calibri" pitchFamily="34" charset="-120"/>
              </a:rPr>
              <a:t>Develop an attention-based deep learning </a:t>
            </a:r>
            <a:r>
              <a:rPr lang="en-US" sz="1600" dirty="0" smtClean="0">
                <a:solidFill>
                  <a:srgbClr val="16191B"/>
                </a:solidFill>
                <a:ea typeface="Calibri" pitchFamily="34" charset="-122"/>
                <a:cs typeface="Calibri" pitchFamily="34" charset="-120"/>
              </a:rPr>
              <a:t>framework that </a:t>
            </a:r>
            <a:r>
              <a:rPr lang="en-US" sz="1600" dirty="0">
                <a:solidFill>
                  <a:srgbClr val="16191B"/>
                </a:solidFill>
                <a:ea typeface="Calibri" pitchFamily="34" charset="-122"/>
                <a:cs typeface="Calibri" pitchFamily="34" charset="-120"/>
              </a:rPr>
              <a:t>extracts richer </a:t>
            </a:r>
            <a:r>
              <a:rPr lang="en-US" sz="1600" dirty="0" smtClean="0">
                <a:solidFill>
                  <a:srgbClr val="16191B"/>
                </a:solidFill>
                <a:ea typeface="Calibri" pitchFamily="34" charset="-122"/>
                <a:cs typeface="Calibri" pitchFamily="34" charset="-120"/>
              </a:rPr>
              <a:t>features </a:t>
            </a:r>
            <a:r>
              <a:rPr lang="en-US" sz="1600" dirty="0">
                <a:solidFill>
                  <a:srgbClr val="16191B"/>
                </a:solidFill>
                <a:ea typeface="Calibri" pitchFamily="34" charset="-122"/>
                <a:cs typeface="Calibri" pitchFamily="34" charset="-120"/>
              </a:rPr>
              <a:t>from </a:t>
            </a:r>
            <a:r>
              <a:rPr lang="en-US" sz="1600" dirty="0" smtClean="0">
                <a:solidFill>
                  <a:srgbClr val="16191B"/>
                </a:solidFill>
                <a:ea typeface="Calibri" pitchFamily="34" charset="-122"/>
                <a:cs typeface="Calibri" pitchFamily="34" charset="-120"/>
              </a:rPr>
              <a:t>Kidney CT images and localizes abnormal regions.</a:t>
            </a:r>
            <a:endParaRPr lang="en-US" sz="1600" dirty="0"/>
          </a:p>
        </p:txBody>
      </p:sp>
      <p:sp>
        <p:nvSpPr>
          <p:cNvPr id="13" name="Shape 11"/>
          <p:cNvSpPr/>
          <p:nvPr/>
        </p:nvSpPr>
        <p:spPr>
          <a:xfrm>
            <a:off x="566928" y="3730752"/>
            <a:ext cx="11064240" cy="749808"/>
          </a:xfrm>
          <a:prstGeom prst="roundRect">
            <a:avLst>
              <a:gd name="adj" fmla="val 7317"/>
            </a:avLst>
          </a:prstGeom>
          <a:solidFill>
            <a:srgbClr val="FFFFFF"/>
          </a:solidFill>
          <a:ln w="12700">
            <a:solidFill>
              <a:srgbClr val="DCE9EF"/>
            </a:solidFill>
            <a:prstDash val="solid"/>
          </a:ln>
        </p:spPr>
      </p:sp>
      <p:sp>
        <p:nvSpPr>
          <p:cNvPr id="14" name="Shape 12"/>
          <p:cNvSpPr/>
          <p:nvPr/>
        </p:nvSpPr>
        <p:spPr>
          <a:xfrm>
            <a:off x="804672" y="3895344"/>
            <a:ext cx="420624" cy="420624"/>
          </a:xfrm>
          <a:prstGeom prst="ellipse">
            <a:avLst/>
          </a:prstGeom>
          <a:solidFill>
            <a:srgbClr val="00AEEF"/>
          </a:solidFill>
          <a:ln w="12700">
            <a:solidFill>
              <a:srgbClr val="00AEEF"/>
            </a:solidFill>
            <a:prstDash val="solid"/>
          </a:ln>
        </p:spPr>
      </p:sp>
      <p:sp>
        <p:nvSpPr>
          <p:cNvPr id="15" name="Text 13"/>
          <p:cNvSpPr/>
          <p:nvPr/>
        </p:nvSpPr>
        <p:spPr>
          <a:xfrm>
            <a:off x="804672" y="3895344"/>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03</a:t>
            </a:r>
          </a:p>
        </p:txBody>
      </p:sp>
      <p:sp>
        <p:nvSpPr>
          <p:cNvPr id="16" name="Text 14"/>
          <p:cNvSpPr/>
          <p:nvPr/>
        </p:nvSpPr>
        <p:spPr>
          <a:xfrm>
            <a:off x="1408176" y="3008376"/>
            <a:ext cx="9966960" cy="502920"/>
          </a:xfrm>
          <a:prstGeom prst="rect">
            <a:avLst/>
          </a:prstGeom>
          <a:noFill/>
          <a:ln/>
        </p:spPr>
        <p:txBody>
          <a:bodyPr wrap="square" lIns="0" tIns="0" rIns="0" bIns="0" rtlCol="0" anchor="ctr"/>
          <a:lstStyle/>
          <a:p>
            <a:pPr marL="0" indent="0">
              <a:lnSpc>
                <a:spcPts val="1600"/>
              </a:lnSpc>
              <a:buNone/>
            </a:pPr>
            <a:r>
              <a:rPr lang="en-US" sz="1600" dirty="0" smtClean="0">
                <a:solidFill>
                  <a:srgbClr val="16191B"/>
                </a:solidFill>
                <a:ea typeface="Calibri" pitchFamily="34" charset="-122"/>
                <a:cs typeface="Calibri" pitchFamily="34" charset="-120"/>
              </a:rPr>
              <a:t>Deliver multi-class classification capability that separates normal tissue from cyst, stone and tumor, underlining subtype clinical significance.</a:t>
            </a:r>
            <a:endParaRPr lang="en-US" sz="1600" dirty="0"/>
          </a:p>
        </p:txBody>
      </p:sp>
      <p:sp>
        <p:nvSpPr>
          <p:cNvPr id="17" name="Shape 15"/>
          <p:cNvSpPr/>
          <p:nvPr/>
        </p:nvSpPr>
        <p:spPr>
          <a:xfrm>
            <a:off x="566928" y="4581144"/>
            <a:ext cx="11064240" cy="749808"/>
          </a:xfrm>
          <a:prstGeom prst="roundRect">
            <a:avLst>
              <a:gd name="adj" fmla="val 7317"/>
            </a:avLst>
          </a:prstGeom>
          <a:solidFill>
            <a:srgbClr val="E8F7FE"/>
          </a:solidFill>
          <a:ln w="12700">
            <a:solidFill>
              <a:srgbClr val="E8F7FE"/>
            </a:solidFill>
            <a:prstDash val="solid"/>
          </a:ln>
        </p:spPr>
      </p:sp>
      <p:sp>
        <p:nvSpPr>
          <p:cNvPr id="18" name="Shape 16"/>
          <p:cNvSpPr/>
          <p:nvPr/>
        </p:nvSpPr>
        <p:spPr>
          <a:xfrm>
            <a:off x="804672" y="4745736"/>
            <a:ext cx="420624" cy="420624"/>
          </a:xfrm>
          <a:prstGeom prst="ellipse">
            <a:avLst/>
          </a:prstGeom>
          <a:solidFill>
            <a:srgbClr val="00AEEF"/>
          </a:solidFill>
          <a:ln w="12700">
            <a:solidFill>
              <a:srgbClr val="00AEEF"/>
            </a:solidFill>
            <a:prstDash val="solid"/>
          </a:ln>
        </p:spPr>
      </p:sp>
      <p:sp>
        <p:nvSpPr>
          <p:cNvPr id="19" name="Text 17"/>
          <p:cNvSpPr/>
          <p:nvPr/>
        </p:nvSpPr>
        <p:spPr>
          <a:xfrm>
            <a:off x="804672" y="4745736"/>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04</a:t>
            </a:r>
          </a:p>
        </p:txBody>
      </p:sp>
      <p:sp>
        <p:nvSpPr>
          <p:cNvPr id="20" name="Text 18"/>
          <p:cNvSpPr/>
          <p:nvPr/>
        </p:nvSpPr>
        <p:spPr>
          <a:xfrm>
            <a:off x="1444752" y="3876596"/>
            <a:ext cx="9966960" cy="502920"/>
          </a:xfrm>
          <a:prstGeom prst="rect">
            <a:avLst/>
          </a:prstGeom>
          <a:noFill/>
          <a:ln/>
        </p:spPr>
        <p:txBody>
          <a:bodyPr wrap="square" lIns="0" tIns="0" rIns="0" bIns="0" rtlCol="0" anchor="ctr"/>
          <a:lstStyle/>
          <a:p>
            <a:pPr marL="0" indent="0">
              <a:lnSpc>
                <a:spcPts val="1600"/>
              </a:lnSpc>
              <a:buNone/>
            </a:pPr>
            <a:r>
              <a:rPr lang="en-US" sz="1600" dirty="0">
                <a:solidFill>
                  <a:srgbClr val="16191B"/>
                </a:solidFill>
                <a:ea typeface="Calibri" pitchFamily="34" charset="-122"/>
                <a:cs typeface="Calibri" pitchFamily="34" charset="-120"/>
              </a:rPr>
              <a:t>Assess the framework against </a:t>
            </a:r>
            <a:r>
              <a:rPr lang="en-US" sz="1600" dirty="0" smtClean="0">
                <a:solidFill>
                  <a:srgbClr val="16191B"/>
                </a:solidFill>
                <a:ea typeface="Calibri" pitchFamily="34" charset="-122"/>
                <a:cs typeface="Calibri" pitchFamily="34" charset="-120"/>
              </a:rPr>
              <a:t>different evaluation </a:t>
            </a:r>
            <a:r>
              <a:rPr lang="en-US" sz="1600" dirty="0">
                <a:solidFill>
                  <a:srgbClr val="16191B"/>
                </a:solidFill>
                <a:ea typeface="Calibri" pitchFamily="34" charset="-122"/>
                <a:cs typeface="Calibri" pitchFamily="34" charset="-120"/>
              </a:rPr>
              <a:t>metrics </a:t>
            </a:r>
            <a:r>
              <a:rPr lang="en-US" sz="1600" dirty="0" smtClean="0">
                <a:solidFill>
                  <a:srgbClr val="16191B"/>
                </a:solidFill>
                <a:ea typeface="Calibri" pitchFamily="34" charset="-122"/>
                <a:cs typeface="Calibri" pitchFamily="34" charset="-120"/>
              </a:rPr>
              <a:t>like accuracy</a:t>
            </a:r>
            <a:r>
              <a:rPr lang="en-US" sz="1600" dirty="0">
                <a:solidFill>
                  <a:srgbClr val="16191B"/>
                </a:solidFill>
                <a:ea typeface="Calibri" pitchFamily="34" charset="-122"/>
                <a:cs typeface="Calibri" pitchFamily="34" charset="-120"/>
              </a:rPr>
              <a:t>, sensitivity, specificity, F1-score and area under the ROC curve.</a:t>
            </a:r>
            <a:endParaRPr lang="en-US" sz="1600" dirty="0"/>
          </a:p>
        </p:txBody>
      </p:sp>
      <p:sp>
        <p:nvSpPr>
          <p:cNvPr id="21" name="Shape 19"/>
          <p:cNvSpPr/>
          <p:nvPr/>
        </p:nvSpPr>
        <p:spPr>
          <a:xfrm>
            <a:off x="566928" y="5431536"/>
            <a:ext cx="11064240" cy="749808"/>
          </a:xfrm>
          <a:prstGeom prst="roundRect">
            <a:avLst>
              <a:gd name="adj" fmla="val 7317"/>
            </a:avLst>
          </a:prstGeom>
          <a:solidFill>
            <a:srgbClr val="FFFFFF"/>
          </a:solidFill>
          <a:ln w="12700">
            <a:solidFill>
              <a:srgbClr val="DCE9EF"/>
            </a:solidFill>
            <a:prstDash val="solid"/>
          </a:ln>
        </p:spPr>
      </p:sp>
      <p:sp>
        <p:nvSpPr>
          <p:cNvPr id="22" name="Shape 20"/>
          <p:cNvSpPr/>
          <p:nvPr/>
        </p:nvSpPr>
        <p:spPr>
          <a:xfrm>
            <a:off x="804672" y="5596128"/>
            <a:ext cx="420624" cy="420624"/>
          </a:xfrm>
          <a:prstGeom prst="ellipse">
            <a:avLst/>
          </a:prstGeom>
          <a:solidFill>
            <a:srgbClr val="00AEEF"/>
          </a:solidFill>
          <a:ln w="12700">
            <a:solidFill>
              <a:srgbClr val="00AEEF"/>
            </a:solidFill>
            <a:prstDash val="solid"/>
          </a:ln>
        </p:spPr>
      </p:sp>
      <p:sp>
        <p:nvSpPr>
          <p:cNvPr id="23" name="Text 21"/>
          <p:cNvSpPr/>
          <p:nvPr/>
        </p:nvSpPr>
        <p:spPr>
          <a:xfrm>
            <a:off x="804672" y="5596128"/>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05</a:t>
            </a:r>
          </a:p>
        </p:txBody>
      </p:sp>
      <p:sp>
        <p:nvSpPr>
          <p:cNvPr id="27" name="Text 18"/>
          <p:cNvSpPr/>
          <p:nvPr/>
        </p:nvSpPr>
        <p:spPr>
          <a:xfrm>
            <a:off x="1408176" y="4709160"/>
            <a:ext cx="9966960" cy="502920"/>
          </a:xfrm>
          <a:prstGeom prst="rect">
            <a:avLst/>
          </a:prstGeom>
          <a:noFill/>
          <a:ln/>
        </p:spPr>
        <p:txBody>
          <a:bodyPr wrap="square" lIns="0" tIns="0" rIns="0" bIns="0" rtlCol="0" anchor="ctr"/>
          <a:lstStyle/>
          <a:p>
            <a:pPr>
              <a:lnSpc>
                <a:spcPts val="1600"/>
              </a:lnSpc>
            </a:pPr>
            <a:r>
              <a:rPr lang="en-US" sz="1600" dirty="0" err="1"/>
              <a:t>Explainability</a:t>
            </a:r>
            <a:r>
              <a:rPr lang="en-US" sz="1600" dirty="0"/>
              <a:t> through Grad-CAM </a:t>
            </a:r>
            <a:r>
              <a:rPr lang="en-US" sz="1600" dirty="0" smtClean="0"/>
              <a:t>visualizations</a:t>
            </a:r>
            <a:r>
              <a:rPr lang="en-US" sz="1600" dirty="0"/>
              <a:t>, which supports radiologist trust and</a:t>
            </a:r>
            <a:r>
              <a:rPr lang="en-US" sz="1600" dirty="0" smtClean="0"/>
              <a:t>adoption. </a:t>
            </a:r>
            <a:endParaRPr lang="en-US" sz="1600" dirty="0"/>
          </a:p>
        </p:txBody>
      </p:sp>
      <p:sp>
        <p:nvSpPr>
          <p:cNvPr id="28" name="Text 22"/>
          <p:cNvSpPr/>
          <p:nvPr/>
        </p:nvSpPr>
        <p:spPr>
          <a:xfrm>
            <a:off x="1408176" y="5554980"/>
            <a:ext cx="9966960" cy="502920"/>
          </a:xfrm>
          <a:prstGeom prst="rect">
            <a:avLst/>
          </a:prstGeom>
          <a:noFill/>
          <a:ln/>
        </p:spPr>
        <p:txBody>
          <a:bodyPr wrap="square" lIns="0" tIns="0" rIns="0" bIns="0" rtlCol="0" anchor="ctr"/>
          <a:lstStyle/>
          <a:p>
            <a:pPr>
              <a:lnSpc>
                <a:spcPts val="1600"/>
              </a:lnSpc>
            </a:pPr>
            <a:r>
              <a:rPr lang="en-US" sz="1600" dirty="0" smtClean="0">
                <a:solidFill>
                  <a:srgbClr val="16191B"/>
                </a:solidFill>
                <a:ea typeface="Calibri" pitchFamily="34" charset="-122"/>
                <a:cs typeface="Calibri" pitchFamily="34" charset="-120"/>
              </a:rPr>
              <a:t>Offering </a:t>
            </a:r>
            <a:r>
              <a:rPr lang="en-US" sz="1600" dirty="0">
                <a:solidFill>
                  <a:srgbClr val="16191B"/>
                </a:solidFill>
                <a:ea typeface="Calibri" pitchFamily="34" charset="-122"/>
                <a:cs typeface="Calibri" pitchFamily="34" charset="-120"/>
              </a:rPr>
              <a:t>a practical AI tool that can reduce radiologist </a:t>
            </a:r>
            <a:r>
              <a:rPr lang="en-US" sz="1600" dirty="0" smtClean="0">
                <a:solidFill>
                  <a:srgbClr val="16191B"/>
                </a:solidFill>
                <a:ea typeface="Calibri" pitchFamily="34" charset="-122"/>
                <a:cs typeface="Calibri" pitchFamily="34" charset="-120"/>
              </a:rPr>
              <a:t>workload </a:t>
            </a:r>
            <a:r>
              <a:rPr lang="en-US" sz="1600" dirty="0">
                <a:solidFill>
                  <a:srgbClr val="16191B"/>
                </a:solidFill>
                <a:ea typeface="Calibri" pitchFamily="34" charset="-122"/>
                <a:cs typeface="Calibri" pitchFamily="34" charset="-120"/>
              </a:rPr>
              <a:t>and support kidney cancer management domain.</a:t>
            </a:r>
            <a:endParaRPr lang="en-US" sz="1600" dirty="0"/>
          </a:p>
        </p:txBody>
      </p:sp>
      <p:sp>
        <p:nvSpPr>
          <p:cNvPr id="2" name="Date Placeholder 1"/>
          <p:cNvSpPr>
            <a:spLocks noGrp="1"/>
          </p:cNvSpPr>
          <p:nvPr>
            <p:ph type="dt" sz="half" idx="10"/>
          </p:nvPr>
        </p:nvSpPr>
        <p:spPr/>
        <p:txBody>
          <a:bodyPr/>
          <a:lstStyle/>
          <a:p>
            <a:fld id="{AEC0AB26-7CDC-4B2C-A5D6-8F9D691B041B}" type="datetime2">
              <a:rPr lang="en-US" smtClean="0"/>
              <a:t>Wednesday, August 5, 2026</a:t>
            </a:fld>
            <a:endParaRPr lang="en-US"/>
          </a:p>
        </p:txBody>
      </p:sp>
      <p:sp>
        <p:nvSpPr>
          <p:cNvPr id="8" name="Footer Placeholder 7"/>
          <p:cNvSpPr>
            <a:spLocks noGrp="1"/>
          </p:cNvSpPr>
          <p:nvPr>
            <p:ph type="ftr" sz="quarter" idx="11"/>
          </p:nvPr>
        </p:nvSpPr>
        <p:spPr/>
        <p:txBody>
          <a:bodyPr/>
          <a:lstStyle/>
          <a:p>
            <a:r>
              <a:rPr lang="en-US" smtClean="0"/>
              <a:t>Thesis Defense: Deep Learning for Kidney Tumor Classification</a:t>
            </a:r>
            <a:endParaRPr lang="en-US"/>
          </a:p>
        </p:txBody>
      </p:sp>
      <p:sp>
        <p:nvSpPr>
          <p:cNvPr id="24" name="Slide Number Placeholder 23"/>
          <p:cNvSpPr>
            <a:spLocks noGrp="1"/>
          </p:cNvSpPr>
          <p:nvPr>
            <p:ph type="sldNum" sz="quarter" idx="12"/>
          </p:nvPr>
        </p:nvSpPr>
        <p:spPr/>
        <p:txBody>
          <a:bodyPr/>
          <a:lstStyle/>
          <a:p>
            <a:fld id="{8A6EA95C-B6F4-43ED-8DA9-B21578C41077}" type="slidenum">
              <a:rPr lang="en-US" smtClean="0"/>
              <a:t>13</a:t>
            </a:fld>
            <a:endParaRPr lang="en-US"/>
          </a:p>
        </p:txBody>
      </p:sp>
    </p:spTree>
    <p:extLst>
      <p:ext uri="{BB962C8B-B14F-4D97-AF65-F5344CB8AC3E}">
        <p14:creationId xmlns:p14="http://schemas.microsoft.com/office/powerpoint/2010/main" val="17850163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name="Slide 16">
    <p:bg>
      <p:bgPr>
        <a:solidFill>
          <a:srgbClr val="16191B"/>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8000" b="1" dirty="0">
                <a:solidFill>
                  <a:srgbClr val="00AEEF"/>
                </a:solidFill>
                <a:latin typeface="+mn-lt"/>
                <a:ea typeface="Arial" pitchFamily="34" charset="-122"/>
                <a:cs typeface="Arial" pitchFamily="34" charset="-120"/>
              </a:rPr>
              <a:t>06</a:t>
            </a:r>
            <a:r>
              <a:rPr lang="en-US" b="1" dirty="0">
                <a:solidFill>
                  <a:srgbClr val="00AEEF"/>
                </a:solidFill>
                <a:ea typeface="Arial" pitchFamily="34" charset="-122"/>
                <a:cs typeface="Arial" pitchFamily="34" charset="-120"/>
              </a:rPr>
              <a:t> </a:t>
            </a:r>
            <a:r>
              <a:rPr lang="en-US" b="1" dirty="0" smtClean="0">
                <a:solidFill>
                  <a:srgbClr val="00AEEF"/>
                </a:solidFill>
                <a:ea typeface="Arial" pitchFamily="34" charset="-122"/>
                <a:cs typeface="Arial" pitchFamily="34" charset="-120"/>
              </a:rPr>
              <a:t>  </a:t>
            </a:r>
            <a:r>
              <a:rPr lang="en-US" b="1" dirty="0" smtClean="0">
                <a:solidFill>
                  <a:srgbClr val="FFFFFF"/>
                </a:solidFill>
                <a:latin typeface="+mn-lt"/>
                <a:ea typeface="Arial" pitchFamily="34" charset="-122"/>
                <a:cs typeface="Arial" pitchFamily="34" charset="-120"/>
              </a:rPr>
              <a:t>Methodology</a:t>
            </a:r>
            <a:endParaRPr lang="en-US" dirty="0">
              <a:latin typeface="+mn-lt"/>
            </a:endParaRPr>
          </a:p>
        </p:txBody>
      </p:sp>
      <p:sp>
        <p:nvSpPr>
          <p:cNvPr id="5" name="Date Placeholder 4"/>
          <p:cNvSpPr>
            <a:spLocks noGrp="1"/>
          </p:cNvSpPr>
          <p:nvPr>
            <p:ph type="dt" sz="half" idx="10"/>
          </p:nvPr>
        </p:nvSpPr>
        <p:spPr/>
        <p:txBody>
          <a:bodyPr/>
          <a:lstStyle/>
          <a:p>
            <a:fld id="{EA7788E3-6ACC-45B5-A14C-8E5461E288CF}" type="datetime2">
              <a:rPr lang="en-US" smtClean="0"/>
              <a:t>Wednesday, August 5, 2026</a:t>
            </a:fld>
            <a:endParaRPr lang="en-US" dirty="0"/>
          </a:p>
        </p:txBody>
      </p:sp>
      <p:sp>
        <p:nvSpPr>
          <p:cNvPr id="6" name="Footer Placeholder 5"/>
          <p:cNvSpPr>
            <a:spLocks noGrp="1"/>
          </p:cNvSpPr>
          <p:nvPr>
            <p:ph type="ftr" sz="quarter" idx="11"/>
          </p:nvPr>
        </p:nvSpPr>
        <p:spPr/>
        <p:txBody>
          <a:bodyPr/>
          <a:lstStyle/>
          <a:p>
            <a:r>
              <a:rPr lang="en-US" smtClean="0"/>
              <a:t>Thesis Defense: Deep Learning for Kidney Tumor Classification</a:t>
            </a:r>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14</a:t>
            </a:fld>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extBox 4"/>
          <p:cNvSpPr txBox="1"/>
          <p:nvPr/>
        </p:nvSpPr>
        <p:spPr>
          <a:xfrm>
            <a:off x="397164" y="428762"/>
            <a:ext cx="6267293" cy="584775"/>
          </a:xfrm>
          <a:prstGeom prst="rect">
            <a:avLst/>
          </a:prstGeom>
          <a:noFill/>
        </p:spPr>
        <p:txBody>
          <a:bodyPr wrap="none" rtlCol="0">
            <a:spAutoFit/>
          </a:bodyPr>
          <a:lstStyle/>
          <a:p>
            <a:r>
              <a:rPr lang="en-US" sz="3200" b="1" dirty="0">
                <a:solidFill>
                  <a:srgbClr val="16191B"/>
                </a:solidFill>
                <a:ea typeface="Arial" pitchFamily="34" charset="-122"/>
                <a:cs typeface="Arial" pitchFamily="34" charset="-120"/>
              </a:rPr>
              <a:t>The Proposed </a:t>
            </a:r>
            <a:r>
              <a:rPr lang="en-US" sz="3200" b="1" dirty="0" smtClean="0">
                <a:solidFill>
                  <a:srgbClr val="16191B"/>
                </a:solidFill>
                <a:ea typeface="Arial" pitchFamily="34" charset="-122"/>
                <a:cs typeface="Arial" pitchFamily="34" charset="-120"/>
              </a:rPr>
              <a:t>Framework </a:t>
            </a:r>
            <a:r>
              <a:rPr lang="en-US" sz="3200" b="1" dirty="0">
                <a:solidFill>
                  <a:srgbClr val="16191B"/>
                </a:solidFill>
                <a:ea typeface="Arial" pitchFamily="34" charset="-122"/>
                <a:cs typeface="Arial" pitchFamily="34" charset="-120"/>
              </a:rPr>
              <a:t>Overview</a:t>
            </a:r>
          </a:p>
        </p:txBody>
      </p:sp>
      <p:sp>
        <p:nvSpPr>
          <p:cNvPr id="7" name="Shape 3"/>
          <p:cNvSpPr/>
          <p:nvPr/>
        </p:nvSpPr>
        <p:spPr>
          <a:xfrm>
            <a:off x="566928" y="1258916"/>
            <a:ext cx="11064240" cy="749808"/>
          </a:xfrm>
          <a:prstGeom prst="roundRect">
            <a:avLst>
              <a:gd name="adj" fmla="val 7317"/>
            </a:avLst>
          </a:prstGeom>
          <a:solidFill>
            <a:srgbClr val="FFFFFF"/>
          </a:solidFill>
          <a:ln w="12700">
            <a:solidFill>
              <a:srgbClr val="DCE9EF"/>
            </a:solidFill>
            <a:prstDash val="solid"/>
          </a:ln>
        </p:spPr>
      </p:sp>
      <p:sp>
        <p:nvSpPr>
          <p:cNvPr id="8" name="Shape 4"/>
          <p:cNvSpPr/>
          <p:nvPr/>
        </p:nvSpPr>
        <p:spPr>
          <a:xfrm>
            <a:off x="804672" y="1386932"/>
            <a:ext cx="420624" cy="420624"/>
          </a:xfrm>
          <a:prstGeom prst="ellipse">
            <a:avLst/>
          </a:prstGeom>
          <a:solidFill>
            <a:srgbClr val="00AEEF"/>
          </a:solidFill>
          <a:ln w="12700">
            <a:solidFill>
              <a:srgbClr val="00AEEF"/>
            </a:solidFill>
            <a:prstDash val="solid"/>
          </a:ln>
        </p:spPr>
      </p:sp>
      <p:sp>
        <p:nvSpPr>
          <p:cNvPr id="9" name="Text 5"/>
          <p:cNvSpPr/>
          <p:nvPr/>
        </p:nvSpPr>
        <p:spPr>
          <a:xfrm>
            <a:off x="804672" y="1386932"/>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01</a:t>
            </a:r>
            <a:endParaRPr lang="en-US" sz="1600" dirty="0"/>
          </a:p>
        </p:txBody>
      </p:sp>
      <p:sp>
        <p:nvSpPr>
          <p:cNvPr id="10" name="Shape 7"/>
          <p:cNvSpPr/>
          <p:nvPr/>
        </p:nvSpPr>
        <p:spPr>
          <a:xfrm>
            <a:off x="566928" y="2154568"/>
            <a:ext cx="11064240" cy="749808"/>
          </a:xfrm>
          <a:prstGeom prst="roundRect">
            <a:avLst>
              <a:gd name="adj" fmla="val 7317"/>
            </a:avLst>
          </a:prstGeom>
          <a:solidFill>
            <a:srgbClr val="E8F7FE"/>
          </a:solidFill>
          <a:ln w="12700">
            <a:solidFill>
              <a:srgbClr val="E8F7FE"/>
            </a:solidFill>
            <a:prstDash val="solid"/>
          </a:ln>
        </p:spPr>
      </p:sp>
      <p:sp>
        <p:nvSpPr>
          <p:cNvPr id="11" name="Shape 8"/>
          <p:cNvSpPr/>
          <p:nvPr/>
        </p:nvSpPr>
        <p:spPr>
          <a:xfrm>
            <a:off x="804672" y="2319160"/>
            <a:ext cx="420624" cy="420624"/>
          </a:xfrm>
          <a:prstGeom prst="ellipse">
            <a:avLst/>
          </a:prstGeom>
          <a:solidFill>
            <a:srgbClr val="00AEEF"/>
          </a:solidFill>
          <a:ln w="12700">
            <a:solidFill>
              <a:srgbClr val="00AEEF"/>
            </a:solidFill>
            <a:prstDash val="solid"/>
          </a:ln>
        </p:spPr>
      </p:sp>
      <p:sp>
        <p:nvSpPr>
          <p:cNvPr id="12" name="Text 9"/>
          <p:cNvSpPr/>
          <p:nvPr/>
        </p:nvSpPr>
        <p:spPr>
          <a:xfrm>
            <a:off x="804672" y="2319160"/>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02</a:t>
            </a:r>
          </a:p>
        </p:txBody>
      </p:sp>
      <p:sp>
        <p:nvSpPr>
          <p:cNvPr id="13" name="Text 10"/>
          <p:cNvSpPr/>
          <p:nvPr/>
        </p:nvSpPr>
        <p:spPr>
          <a:xfrm>
            <a:off x="1408176" y="1341584"/>
            <a:ext cx="9966960" cy="502920"/>
          </a:xfrm>
          <a:prstGeom prst="rect">
            <a:avLst/>
          </a:prstGeom>
          <a:noFill/>
          <a:ln/>
        </p:spPr>
        <p:txBody>
          <a:bodyPr wrap="square" lIns="0" tIns="0" rIns="0" bIns="0" rtlCol="0" anchor="ctr"/>
          <a:lstStyle/>
          <a:p>
            <a:r>
              <a:rPr lang="en-US" sz="1600" b="1" dirty="0" smtClean="0"/>
              <a:t>Input Acquisition: </a:t>
            </a:r>
            <a:r>
              <a:rPr lang="en-US" sz="1600" dirty="0" smtClean="0"/>
              <a:t>CT </a:t>
            </a:r>
            <a:r>
              <a:rPr lang="en-US" sz="1600" dirty="0"/>
              <a:t>kidney images (Normal, Cyst, Tumor, Stone) </a:t>
            </a:r>
            <a:r>
              <a:rPr lang="en-US" sz="1600" dirty="0" smtClean="0"/>
              <a:t>in JPEG from </a:t>
            </a:r>
            <a:r>
              <a:rPr lang="en-US" sz="1600" dirty="0" err="1"/>
              <a:t>Kaggle</a:t>
            </a:r>
            <a:r>
              <a:rPr lang="en-US" sz="1600" dirty="0"/>
              <a:t> dataset.</a:t>
            </a:r>
          </a:p>
        </p:txBody>
      </p:sp>
      <p:sp>
        <p:nvSpPr>
          <p:cNvPr id="14" name="Shape 11"/>
          <p:cNvSpPr/>
          <p:nvPr/>
        </p:nvSpPr>
        <p:spPr>
          <a:xfrm>
            <a:off x="566928" y="3068968"/>
            <a:ext cx="11064240" cy="749808"/>
          </a:xfrm>
          <a:prstGeom prst="roundRect">
            <a:avLst>
              <a:gd name="adj" fmla="val 7317"/>
            </a:avLst>
          </a:prstGeom>
          <a:solidFill>
            <a:srgbClr val="FFFFFF"/>
          </a:solidFill>
          <a:ln w="12700">
            <a:solidFill>
              <a:srgbClr val="DCE9EF"/>
            </a:solidFill>
            <a:prstDash val="solid"/>
          </a:ln>
        </p:spPr>
      </p:sp>
      <p:sp>
        <p:nvSpPr>
          <p:cNvPr id="15" name="Shape 12"/>
          <p:cNvSpPr/>
          <p:nvPr/>
        </p:nvSpPr>
        <p:spPr>
          <a:xfrm>
            <a:off x="804672" y="3233560"/>
            <a:ext cx="420624" cy="420624"/>
          </a:xfrm>
          <a:prstGeom prst="ellipse">
            <a:avLst/>
          </a:prstGeom>
          <a:solidFill>
            <a:srgbClr val="00AEEF"/>
          </a:solidFill>
          <a:ln w="12700">
            <a:solidFill>
              <a:srgbClr val="00AEEF"/>
            </a:solidFill>
            <a:prstDash val="solid"/>
          </a:ln>
        </p:spPr>
      </p:sp>
      <p:sp>
        <p:nvSpPr>
          <p:cNvPr id="16" name="Text 13"/>
          <p:cNvSpPr/>
          <p:nvPr/>
        </p:nvSpPr>
        <p:spPr>
          <a:xfrm>
            <a:off x="804672" y="3233560"/>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03</a:t>
            </a:r>
          </a:p>
        </p:txBody>
      </p:sp>
      <p:sp>
        <p:nvSpPr>
          <p:cNvPr id="17" name="Text 14"/>
          <p:cNvSpPr/>
          <p:nvPr/>
        </p:nvSpPr>
        <p:spPr>
          <a:xfrm>
            <a:off x="1408176" y="2282584"/>
            <a:ext cx="9966960" cy="502920"/>
          </a:xfrm>
          <a:prstGeom prst="rect">
            <a:avLst/>
          </a:prstGeom>
          <a:noFill/>
          <a:ln/>
        </p:spPr>
        <p:txBody>
          <a:bodyPr wrap="square" lIns="0" tIns="0" rIns="0" bIns="0" rtlCol="0" anchor="ctr"/>
          <a:lstStyle/>
          <a:p>
            <a:pPr>
              <a:lnSpc>
                <a:spcPts val="1600"/>
              </a:lnSpc>
            </a:pPr>
            <a:r>
              <a:rPr lang="en-US" sz="1600" b="1" dirty="0">
                <a:solidFill>
                  <a:srgbClr val="16191B"/>
                </a:solidFill>
                <a:ea typeface="Calibri" pitchFamily="34" charset="-122"/>
                <a:cs typeface="Calibri" pitchFamily="34" charset="-120"/>
              </a:rPr>
              <a:t>Preprocessing Pipeline</a:t>
            </a:r>
            <a:r>
              <a:rPr lang="en-US" sz="1600" b="1" dirty="0" smtClean="0">
                <a:solidFill>
                  <a:srgbClr val="16191B"/>
                </a:solidFill>
                <a:ea typeface="Calibri" pitchFamily="34" charset="-122"/>
                <a:cs typeface="Calibri" pitchFamily="34" charset="-120"/>
              </a:rPr>
              <a:t>: </a:t>
            </a:r>
            <a:r>
              <a:rPr lang="en-US" sz="1600" dirty="0">
                <a:solidFill>
                  <a:srgbClr val="16191B"/>
                </a:solidFill>
                <a:ea typeface="Calibri" pitchFamily="34" charset="-122"/>
                <a:cs typeface="Calibri" pitchFamily="34" charset="-120"/>
              </a:rPr>
              <a:t>RGB </a:t>
            </a:r>
            <a:r>
              <a:rPr lang="en-US" sz="1600" dirty="0" smtClean="0">
                <a:solidFill>
                  <a:srgbClr val="16191B"/>
                </a:solidFill>
                <a:ea typeface="Calibri" pitchFamily="34" charset="-122"/>
                <a:cs typeface="Calibri" pitchFamily="34" charset="-120"/>
              </a:rPr>
              <a:t>conversion, CLAHE,</a:t>
            </a:r>
            <a:r>
              <a:rPr lang="en-US" sz="1600" dirty="0">
                <a:solidFill>
                  <a:srgbClr val="16191B"/>
                </a:solidFill>
                <a:ea typeface="Calibri" pitchFamily="34" charset="-122"/>
                <a:cs typeface="Calibri" pitchFamily="34" charset="-120"/>
              </a:rPr>
              <a:t> </a:t>
            </a:r>
            <a:r>
              <a:rPr lang="en-US" sz="1600" dirty="0" smtClean="0">
                <a:solidFill>
                  <a:srgbClr val="16191B"/>
                </a:solidFill>
                <a:ea typeface="Calibri" pitchFamily="34" charset="-122"/>
                <a:cs typeface="Calibri" pitchFamily="34" charset="-120"/>
              </a:rPr>
              <a:t>Resizing, Normalization.</a:t>
            </a:r>
            <a:endParaRPr lang="en-US" sz="1600" dirty="0"/>
          </a:p>
        </p:txBody>
      </p:sp>
      <p:sp>
        <p:nvSpPr>
          <p:cNvPr id="18" name="Shape 15"/>
          <p:cNvSpPr/>
          <p:nvPr/>
        </p:nvSpPr>
        <p:spPr>
          <a:xfrm>
            <a:off x="566928" y="3910539"/>
            <a:ext cx="11064240" cy="749808"/>
          </a:xfrm>
          <a:prstGeom prst="roundRect">
            <a:avLst>
              <a:gd name="adj" fmla="val 7317"/>
            </a:avLst>
          </a:prstGeom>
          <a:solidFill>
            <a:srgbClr val="E8F7FE"/>
          </a:solidFill>
          <a:ln w="12700">
            <a:solidFill>
              <a:srgbClr val="E8F7FE"/>
            </a:solidFill>
            <a:prstDash val="solid"/>
          </a:ln>
        </p:spPr>
      </p:sp>
      <p:sp>
        <p:nvSpPr>
          <p:cNvPr id="19" name="Shape 16"/>
          <p:cNvSpPr/>
          <p:nvPr/>
        </p:nvSpPr>
        <p:spPr>
          <a:xfrm>
            <a:off x="804672" y="4075131"/>
            <a:ext cx="420624" cy="420624"/>
          </a:xfrm>
          <a:prstGeom prst="ellipse">
            <a:avLst/>
          </a:prstGeom>
          <a:solidFill>
            <a:srgbClr val="00AEEF"/>
          </a:solidFill>
          <a:ln w="12700">
            <a:solidFill>
              <a:srgbClr val="00AEEF"/>
            </a:solidFill>
            <a:prstDash val="solid"/>
          </a:ln>
        </p:spPr>
      </p:sp>
      <p:sp>
        <p:nvSpPr>
          <p:cNvPr id="20" name="Text 17"/>
          <p:cNvSpPr/>
          <p:nvPr/>
        </p:nvSpPr>
        <p:spPr>
          <a:xfrm>
            <a:off x="804672" y="4075131"/>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04</a:t>
            </a:r>
          </a:p>
        </p:txBody>
      </p:sp>
      <p:sp>
        <p:nvSpPr>
          <p:cNvPr id="21" name="Text 18"/>
          <p:cNvSpPr/>
          <p:nvPr/>
        </p:nvSpPr>
        <p:spPr>
          <a:xfrm>
            <a:off x="1444752" y="3214812"/>
            <a:ext cx="9966960" cy="502920"/>
          </a:xfrm>
          <a:prstGeom prst="rect">
            <a:avLst/>
          </a:prstGeom>
          <a:noFill/>
          <a:ln/>
        </p:spPr>
        <p:txBody>
          <a:bodyPr wrap="square" lIns="0" tIns="0" rIns="0" bIns="0" rtlCol="0" anchor="ctr"/>
          <a:lstStyle/>
          <a:p>
            <a:pPr>
              <a:lnSpc>
                <a:spcPts val="1600"/>
              </a:lnSpc>
            </a:pPr>
            <a:r>
              <a:rPr lang="en-US" sz="1600" b="1" dirty="0">
                <a:solidFill>
                  <a:srgbClr val="16191B"/>
                </a:solidFill>
                <a:ea typeface="Calibri" pitchFamily="34" charset="-122"/>
                <a:cs typeface="Calibri" pitchFamily="34" charset="-120"/>
              </a:rPr>
              <a:t>Stratified </a:t>
            </a:r>
            <a:r>
              <a:rPr lang="en-US" sz="1600" b="1" dirty="0" smtClean="0">
                <a:solidFill>
                  <a:srgbClr val="16191B"/>
                </a:solidFill>
                <a:ea typeface="Calibri" pitchFamily="34" charset="-122"/>
                <a:cs typeface="Calibri" pitchFamily="34" charset="-120"/>
              </a:rPr>
              <a:t>Data and Data Augmentation: </a:t>
            </a:r>
            <a:r>
              <a:rPr lang="en-US" sz="1600" dirty="0">
                <a:solidFill>
                  <a:srgbClr val="16191B"/>
                </a:solidFill>
                <a:ea typeface="Calibri" pitchFamily="34" charset="-122"/>
                <a:cs typeface="Calibri" pitchFamily="34" charset="-120"/>
              </a:rPr>
              <a:t>F</a:t>
            </a:r>
            <a:r>
              <a:rPr lang="en-US" sz="1600" dirty="0" smtClean="0">
                <a:solidFill>
                  <a:srgbClr val="16191B"/>
                </a:solidFill>
                <a:ea typeface="Calibri" pitchFamily="34" charset="-122"/>
                <a:cs typeface="Calibri" pitchFamily="34" charset="-120"/>
              </a:rPr>
              <a:t>lip</a:t>
            </a:r>
            <a:r>
              <a:rPr lang="en-US" sz="1600" dirty="0">
                <a:solidFill>
                  <a:srgbClr val="16191B"/>
                </a:solidFill>
                <a:ea typeface="Calibri" pitchFamily="34" charset="-122"/>
                <a:cs typeface="Calibri" pitchFamily="34" charset="-120"/>
              </a:rPr>
              <a:t>, Rotation, Random brightness, Resized crop, </a:t>
            </a:r>
            <a:r>
              <a:rPr lang="en-US" sz="1600" dirty="0" smtClean="0">
                <a:solidFill>
                  <a:srgbClr val="16191B"/>
                </a:solidFill>
                <a:ea typeface="Calibri" pitchFamily="34" charset="-122"/>
                <a:cs typeface="Calibri" pitchFamily="34" charset="-120"/>
              </a:rPr>
              <a:t>and Cutout.   </a:t>
            </a:r>
            <a:endParaRPr lang="en-US" sz="1600" dirty="0">
              <a:solidFill>
                <a:srgbClr val="16191B"/>
              </a:solidFill>
              <a:ea typeface="Calibri" pitchFamily="34" charset="-122"/>
              <a:cs typeface="Calibri" pitchFamily="34" charset="-120"/>
            </a:endParaRPr>
          </a:p>
        </p:txBody>
      </p:sp>
      <p:sp>
        <p:nvSpPr>
          <p:cNvPr id="22" name="Shape 19"/>
          <p:cNvSpPr/>
          <p:nvPr/>
        </p:nvSpPr>
        <p:spPr>
          <a:xfrm>
            <a:off x="566928" y="4824939"/>
            <a:ext cx="11064240" cy="749808"/>
          </a:xfrm>
          <a:prstGeom prst="roundRect">
            <a:avLst>
              <a:gd name="adj" fmla="val 7317"/>
            </a:avLst>
          </a:prstGeom>
          <a:solidFill>
            <a:srgbClr val="FFFFFF"/>
          </a:solidFill>
          <a:ln w="12700">
            <a:solidFill>
              <a:srgbClr val="DCE9EF"/>
            </a:solidFill>
            <a:prstDash val="solid"/>
          </a:ln>
        </p:spPr>
      </p:sp>
      <p:sp>
        <p:nvSpPr>
          <p:cNvPr id="23" name="Shape 20"/>
          <p:cNvSpPr/>
          <p:nvPr/>
        </p:nvSpPr>
        <p:spPr>
          <a:xfrm>
            <a:off x="804672" y="4989531"/>
            <a:ext cx="420624" cy="420624"/>
          </a:xfrm>
          <a:prstGeom prst="ellipse">
            <a:avLst/>
          </a:prstGeom>
          <a:solidFill>
            <a:srgbClr val="00AEEF"/>
          </a:solidFill>
          <a:ln w="12700">
            <a:solidFill>
              <a:srgbClr val="00AEEF"/>
            </a:solidFill>
            <a:prstDash val="solid"/>
          </a:ln>
        </p:spPr>
      </p:sp>
      <p:sp>
        <p:nvSpPr>
          <p:cNvPr id="24" name="Text 21"/>
          <p:cNvSpPr/>
          <p:nvPr/>
        </p:nvSpPr>
        <p:spPr>
          <a:xfrm>
            <a:off x="804672" y="4989531"/>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05</a:t>
            </a:r>
          </a:p>
        </p:txBody>
      </p:sp>
      <p:sp>
        <p:nvSpPr>
          <p:cNvPr id="25" name="Text 18"/>
          <p:cNvSpPr/>
          <p:nvPr/>
        </p:nvSpPr>
        <p:spPr>
          <a:xfrm>
            <a:off x="1408176" y="4038555"/>
            <a:ext cx="10128042" cy="502920"/>
          </a:xfrm>
          <a:prstGeom prst="rect">
            <a:avLst/>
          </a:prstGeom>
          <a:noFill/>
          <a:ln/>
        </p:spPr>
        <p:txBody>
          <a:bodyPr wrap="square" lIns="0" tIns="0" rIns="0" bIns="0" rtlCol="0" anchor="ctr"/>
          <a:lstStyle/>
          <a:p>
            <a:pPr>
              <a:lnSpc>
                <a:spcPts val="1600"/>
              </a:lnSpc>
            </a:pPr>
            <a:r>
              <a:rPr lang="en-US" sz="1600" b="1" dirty="0" smtClean="0"/>
              <a:t>Feature Extraction: </a:t>
            </a:r>
            <a:r>
              <a:rPr lang="en-US" sz="1600" dirty="0"/>
              <a:t>Each model extracts </a:t>
            </a:r>
            <a:r>
              <a:rPr lang="en-US" sz="1600" dirty="0" smtClean="0"/>
              <a:t>features </a:t>
            </a:r>
            <a:r>
              <a:rPr lang="en-US" sz="1600" dirty="0"/>
              <a:t>from CT </a:t>
            </a:r>
            <a:r>
              <a:rPr lang="en-US" sz="1600" dirty="0" smtClean="0"/>
              <a:t>images separately (ResNet50, EfficientNetB4 and MobileNetV3).</a:t>
            </a:r>
            <a:endParaRPr lang="en-US" sz="1600" b="1" dirty="0"/>
          </a:p>
        </p:txBody>
      </p:sp>
      <p:sp>
        <p:nvSpPr>
          <p:cNvPr id="26" name="Text 22"/>
          <p:cNvSpPr/>
          <p:nvPr/>
        </p:nvSpPr>
        <p:spPr>
          <a:xfrm>
            <a:off x="1408176" y="4948383"/>
            <a:ext cx="10460736" cy="502920"/>
          </a:xfrm>
          <a:prstGeom prst="rect">
            <a:avLst/>
          </a:prstGeom>
          <a:noFill/>
          <a:ln/>
        </p:spPr>
        <p:txBody>
          <a:bodyPr wrap="square" lIns="0" tIns="0" rIns="0" bIns="0" rtlCol="0" anchor="ctr"/>
          <a:lstStyle/>
          <a:p>
            <a:pPr>
              <a:lnSpc>
                <a:spcPts val="1600"/>
              </a:lnSpc>
            </a:pPr>
            <a:r>
              <a:rPr lang="en-US" sz="1600" b="1" dirty="0" smtClean="0">
                <a:solidFill>
                  <a:srgbClr val="16191B"/>
                </a:solidFill>
                <a:ea typeface="Calibri" pitchFamily="34" charset="-122"/>
                <a:cs typeface="Calibri" pitchFamily="34" charset="-120"/>
              </a:rPr>
              <a:t>Attention Module:</a:t>
            </a:r>
            <a:r>
              <a:rPr lang="en-US" sz="1600" dirty="0" smtClean="0">
                <a:solidFill>
                  <a:srgbClr val="16191B"/>
                </a:solidFill>
                <a:ea typeface="Calibri" pitchFamily="34" charset="-122"/>
                <a:cs typeface="Calibri" pitchFamily="34" charset="-120"/>
              </a:rPr>
              <a:t> </a:t>
            </a:r>
            <a:r>
              <a:rPr lang="en-US" sz="1600" dirty="0">
                <a:solidFill>
                  <a:srgbClr val="16191B"/>
                </a:solidFill>
                <a:ea typeface="Calibri" pitchFamily="34" charset="-122"/>
                <a:cs typeface="Calibri" pitchFamily="34" charset="-120"/>
              </a:rPr>
              <a:t>CBAM</a:t>
            </a:r>
            <a:r>
              <a:rPr lang="en-US" sz="1600" b="1" dirty="0">
                <a:solidFill>
                  <a:srgbClr val="16191B"/>
                </a:solidFill>
                <a:ea typeface="Calibri" pitchFamily="34" charset="-122"/>
                <a:cs typeface="Calibri" pitchFamily="34" charset="-120"/>
              </a:rPr>
              <a:t> </a:t>
            </a:r>
            <a:r>
              <a:rPr lang="en-US" sz="1600" dirty="0">
                <a:solidFill>
                  <a:srgbClr val="16191B"/>
                </a:solidFill>
                <a:ea typeface="Calibri" pitchFamily="34" charset="-122"/>
                <a:cs typeface="Calibri" pitchFamily="34" charset="-120"/>
              </a:rPr>
              <a:t>c</a:t>
            </a:r>
            <a:r>
              <a:rPr lang="en-US" sz="1600" dirty="0" smtClean="0">
                <a:solidFill>
                  <a:srgbClr val="16191B"/>
                </a:solidFill>
                <a:ea typeface="Calibri" pitchFamily="34" charset="-122"/>
                <a:cs typeface="Calibri" pitchFamily="34" charset="-120"/>
              </a:rPr>
              <a:t>hannel and spatial attention to keep focus on </a:t>
            </a:r>
            <a:r>
              <a:rPr lang="en-US" sz="1600" dirty="0">
                <a:solidFill>
                  <a:srgbClr val="16191B"/>
                </a:solidFill>
                <a:ea typeface="Calibri" pitchFamily="34" charset="-122"/>
                <a:cs typeface="Calibri" pitchFamily="34" charset="-120"/>
              </a:rPr>
              <a:t>relevant kidney </a:t>
            </a:r>
            <a:r>
              <a:rPr lang="en-US" sz="1600" dirty="0" smtClean="0">
                <a:solidFill>
                  <a:srgbClr val="16191B"/>
                </a:solidFill>
                <a:ea typeface="Calibri" pitchFamily="34" charset="-122"/>
                <a:cs typeface="Calibri" pitchFamily="34" charset="-120"/>
              </a:rPr>
              <a:t>regions.</a:t>
            </a:r>
            <a:endParaRPr lang="en-US" sz="1600" dirty="0"/>
          </a:p>
        </p:txBody>
      </p:sp>
      <p:sp>
        <p:nvSpPr>
          <p:cNvPr id="27" name="Shape 19"/>
          <p:cNvSpPr/>
          <p:nvPr/>
        </p:nvSpPr>
        <p:spPr>
          <a:xfrm>
            <a:off x="534602" y="5688532"/>
            <a:ext cx="11064240" cy="749808"/>
          </a:xfrm>
          <a:prstGeom prst="roundRect">
            <a:avLst>
              <a:gd name="adj" fmla="val 7317"/>
            </a:avLst>
          </a:prstGeom>
          <a:solidFill>
            <a:srgbClr val="E8F7FE"/>
          </a:solidFill>
          <a:ln w="12700">
            <a:solidFill>
              <a:srgbClr val="DCE9EF"/>
            </a:solidFill>
            <a:prstDash val="solid"/>
          </a:ln>
        </p:spPr>
      </p:sp>
      <p:sp>
        <p:nvSpPr>
          <p:cNvPr id="28" name="Shape 20"/>
          <p:cNvSpPr/>
          <p:nvPr/>
        </p:nvSpPr>
        <p:spPr>
          <a:xfrm>
            <a:off x="772346" y="5853124"/>
            <a:ext cx="420624" cy="420624"/>
          </a:xfrm>
          <a:prstGeom prst="ellipse">
            <a:avLst/>
          </a:prstGeom>
          <a:solidFill>
            <a:srgbClr val="00AEEF"/>
          </a:solidFill>
          <a:ln w="12700">
            <a:solidFill>
              <a:srgbClr val="00AEEF"/>
            </a:solidFill>
            <a:prstDash val="solid"/>
          </a:ln>
        </p:spPr>
      </p:sp>
      <p:sp>
        <p:nvSpPr>
          <p:cNvPr id="29" name="Text 21"/>
          <p:cNvSpPr/>
          <p:nvPr/>
        </p:nvSpPr>
        <p:spPr>
          <a:xfrm>
            <a:off x="772346" y="5853124"/>
            <a:ext cx="420624" cy="420624"/>
          </a:xfrm>
          <a:prstGeom prst="rect">
            <a:avLst/>
          </a:prstGeom>
          <a:noFill/>
          <a:ln/>
        </p:spPr>
        <p:txBody>
          <a:bodyPr wrap="square" lIns="0" tIns="0" rIns="0" bIns="0" rtlCol="0" anchor="ctr"/>
          <a:lstStyle/>
          <a:p>
            <a:pPr marL="0" indent="0" algn="ctr">
              <a:buNone/>
            </a:pPr>
            <a:r>
              <a:rPr lang="en-US" sz="1600" b="1" dirty="0" smtClean="0">
                <a:solidFill>
                  <a:srgbClr val="16191B"/>
                </a:solidFill>
                <a:ea typeface="Arial" pitchFamily="34" charset="-122"/>
                <a:cs typeface="Arial" pitchFamily="34" charset="-120"/>
              </a:rPr>
              <a:t>06</a:t>
            </a:r>
            <a:endParaRPr lang="en-US" sz="1600" b="1" dirty="0">
              <a:solidFill>
                <a:srgbClr val="16191B"/>
              </a:solidFill>
              <a:ea typeface="Arial" pitchFamily="34" charset="-122"/>
              <a:cs typeface="Arial" pitchFamily="34" charset="-120"/>
            </a:endParaRPr>
          </a:p>
        </p:txBody>
      </p:sp>
      <p:sp>
        <p:nvSpPr>
          <p:cNvPr id="30" name="Text 22"/>
          <p:cNvSpPr/>
          <p:nvPr/>
        </p:nvSpPr>
        <p:spPr>
          <a:xfrm>
            <a:off x="1348142" y="5811976"/>
            <a:ext cx="10460736" cy="502920"/>
          </a:xfrm>
          <a:prstGeom prst="rect">
            <a:avLst/>
          </a:prstGeom>
          <a:noFill/>
          <a:ln/>
        </p:spPr>
        <p:txBody>
          <a:bodyPr wrap="square" lIns="0" tIns="0" rIns="0" bIns="0" rtlCol="0" anchor="ctr"/>
          <a:lstStyle/>
          <a:p>
            <a:pPr>
              <a:lnSpc>
                <a:spcPts val="1600"/>
              </a:lnSpc>
            </a:pPr>
            <a:r>
              <a:rPr lang="en-US" sz="1600" b="1" dirty="0" smtClean="0">
                <a:solidFill>
                  <a:srgbClr val="16191B"/>
                </a:solidFill>
                <a:ea typeface="Calibri" pitchFamily="34" charset="-122"/>
                <a:cs typeface="Calibri" pitchFamily="34" charset="-120"/>
              </a:rPr>
              <a:t>Classification Head and Output:</a:t>
            </a:r>
            <a:r>
              <a:rPr lang="en-US" sz="1600" dirty="0" smtClean="0">
                <a:solidFill>
                  <a:srgbClr val="16191B"/>
                </a:solidFill>
                <a:ea typeface="Calibri" pitchFamily="34" charset="-122"/>
                <a:cs typeface="Calibri" pitchFamily="34" charset="-120"/>
              </a:rPr>
              <a:t> Linear, </a:t>
            </a:r>
            <a:r>
              <a:rPr lang="en-US" sz="1600" dirty="0" err="1" smtClean="0">
                <a:solidFill>
                  <a:srgbClr val="16191B"/>
                </a:solidFill>
                <a:ea typeface="Calibri" pitchFamily="34" charset="-122"/>
                <a:cs typeface="Calibri" pitchFamily="34" charset="-120"/>
              </a:rPr>
              <a:t>ReLU</a:t>
            </a:r>
            <a:r>
              <a:rPr lang="en-US" sz="1600" dirty="0" smtClean="0">
                <a:solidFill>
                  <a:srgbClr val="16191B"/>
                </a:solidFill>
                <a:ea typeface="Calibri" pitchFamily="34" charset="-122"/>
                <a:cs typeface="Calibri" pitchFamily="34" charset="-120"/>
              </a:rPr>
              <a:t>, </a:t>
            </a:r>
            <a:r>
              <a:rPr lang="en-US" sz="1600" dirty="0">
                <a:solidFill>
                  <a:srgbClr val="16191B"/>
                </a:solidFill>
                <a:ea typeface="Calibri" pitchFamily="34" charset="-122"/>
                <a:cs typeface="Calibri" pitchFamily="34" charset="-120"/>
              </a:rPr>
              <a:t>Fully connected </a:t>
            </a:r>
            <a:r>
              <a:rPr lang="en-US" sz="1600" dirty="0" smtClean="0">
                <a:solidFill>
                  <a:srgbClr val="16191B"/>
                </a:solidFill>
                <a:ea typeface="Calibri" pitchFamily="34" charset="-122"/>
                <a:cs typeface="Calibri" pitchFamily="34" charset="-120"/>
              </a:rPr>
              <a:t>layer, classification </a:t>
            </a:r>
            <a:r>
              <a:rPr lang="en-US" sz="1600" dirty="0">
                <a:solidFill>
                  <a:srgbClr val="16191B"/>
                </a:solidFill>
                <a:ea typeface="Calibri" pitchFamily="34" charset="-122"/>
                <a:cs typeface="Calibri" pitchFamily="34" charset="-120"/>
              </a:rPr>
              <a:t>(4 </a:t>
            </a:r>
            <a:r>
              <a:rPr lang="en-US" sz="1600" dirty="0" smtClean="0">
                <a:solidFill>
                  <a:srgbClr val="16191B"/>
                </a:solidFill>
                <a:ea typeface="Calibri" pitchFamily="34" charset="-122"/>
                <a:cs typeface="Calibri" pitchFamily="34" charset="-120"/>
              </a:rPr>
              <a:t>classes: </a:t>
            </a:r>
            <a:r>
              <a:rPr lang="en-US" sz="1600" dirty="0"/>
              <a:t>Normal, Cyst, Tumor</a:t>
            </a:r>
            <a:r>
              <a:rPr lang="en-US" sz="1600" dirty="0" smtClean="0"/>
              <a:t>, or </a:t>
            </a:r>
            <a:r>
              <a:rPr lang="en-US" sz="1600" dirty="0"/>
              <a:t>Stone</a:t>
            </a:r>
            <a:r>
              <a:rPr lang="en-US" sz="1600" dirty="0" smtClean="0">
                <a:solidFill>
                  <a:srgbClr val="16191B"/>
                </a:solidFill>
                <a:ea typeface="Calibri" pitchFamily="34" charset="-122"/>
                <a:cs typeface="Calibri" pitchFamily="34" charset="-120"/>
              </a:rPr>
              <a:t>).</a:t>
            </a:r>
            <a:endParaRPr lang="en-US" sz="1600" dirty="0"/>
          </a:p>
        </p:txBody>
      </p:sp>
      <p:sp>
        <p:nvSpPr>
          <p:cNvPr id="4" name="Date Placeholder 3"/>
          <p:cNvSpPr>
            <a:spLocks noGrp="1"/>
          </p:cNvSpPr>
          <p:nvPr>
            <p:ph type="dt" sz="half" idx="10"/>
          </p:nvPr>
        </p:nvSpPr>
        <p:spPr/>
        <p:txBody>
          <a:bodyPr/>
          <a:lstStyle/>
          <a:p>
            <a:fld id="{FDBACEE4-2A5C-4C61-BEA1-663133FFFBE3}" type="datetime2">
              <a:rPr lang="en-US" smtClean="0"/>
              <a:t>Wednesday, August 5, 2026</a:t>
            </a:fld>
            <a:endParaRPr lang="en-US"/>
          </a:p>
        </p:txBody>
      </p:sp>
      <p:sp>
        <p:nvSpPr>
          <p:cNvPr id="6" name="Footer Placeholder 5"/>
          <p:cNvSpPr>
            <a:spLocks noGrp="1"/>
          </p:cNvSpPr>
          <p:nvPr>
            <p:ph type="ftr" sz="quarter" idx="11"/>
          </p:nvPr>
        </p:nvSpPr>
        <p:spPr/>
        <p:txBody>
          <a:bodyPr/>
          <a:lstStyle/>
          <a:p>
            <a:r>
              <a:rPr lang="en-US" smtClean="0"/>
              <a:t>Thesis Defense: Deep Learning for Kidney Tumor Classification</a:t>
            </a:r>
            <a:endParaRPr lang="en-US"/>
          </a:p>
        </p:txBody>
      </p:sp>
      <p:sp>
        <p:nvSpPr>
          <p:cNvPr id="32" name="Slide Number Placeholder 31"/>
          <p:cNvSpPr>
            <a:spLocks noGrp="1"/>
          </p:cNvSpPr>
          <p:nvPr>
            <p:ph type="sldNum" sz="quarter" idx="12"/>
          </p:nvPr>
        </p:nvSpPr>
        <p:spPr/>
        <p:txBody>
          <a:bodyPr/>
          <a:lstStyle/>
          <a:p>
            <a:fld id="{8A6EA95C-B6F4-43ED-8DA9-B21578C41077}" type="slidenum">
              <a:rPr lang="en-US" smtClean="0"/>
              <a:t>15</a:t>
            </a:fld>
            <a:endParaRPr lang="en-US"/>
          </a:p>
        </p:txBody>
      </p:sp>
    </p:spTree>
    <p:extLst>
      <p:ext uri="{BB962C8B-B14F-4D97-AF65-F5344CB8AC3E}">
        <p14:creationId xmlns:p14="http://schemas.microsoft.com/office/powerpoint/2010/main" val="33183680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pic>
        <p:nvPicPr>
          <p:cNvPr id="26" name="Image 0" descr="/home/claude/work/img/image7.png"/>
          <p:cNvPicPr>
            <a:picLocks noChangeAspect="1"/>
          </p:cNvPicPr>
          <p:nvPr/>
        </p:nvPicPr>
        <p:blipFill rotWithShape="1">
          <a:blip r:embed="rId3"/>
          <a:stretch/>
        </p:blipFill>
        <p:spPr>
          <a:xfrm>
            <a:off x="534384" y="720436"/>
            <a:ext cx="10664646" cy="5727865"/>
          </a:xfrm>
          <a:prstGeom prst="rect">
            <a:avLst/>
          </a:prstGeom>
        </p:spPr>
      </p:pic>
      <p:sp>
        <p:nvSpPr>
          <p:cNvPr id="3" name="Text 1"/>
          <p:cNvSpPr/>
          <p:nvPr/>
        </p:nvSpPr>
        <p:spPr>
          <a:xfrm>
            <a:off x="534384" y="416052"/>
            <a:ext cx="11064240" cy="548640"/>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The Proposed </a:t>
            </a:r>
            <a:r>
              <a:rPr lang="en-US" sz="3200" b="1" dirty="0" smtClean="0">
                <a:solidFill>
                  <a:srgbClr val="16191B"/>
                </a:solidFill>
                <a:ea typeface="Arial" pitchFamily="34" charset="-122"/>
                <a:cs typeface="Arial" pitchFamily="34" charset="-120"/>
              </a:rPr>
              <a:t>Classification Framework Overview</a:t>
            </a:r>
            <a:endParaRPr lang="en-US" sz="3200" dirty="0"/>
          </a:p>
        </p:txBody>
      </p:sp>
      <p:sp>
        <p:nvSpPr>
          <p:cNvPr id="5" name="Text 2"/>
          <p:cNvSpPr/>
          <p:nvPr/>
        </p:nvSpPr>
        <p:spPr>
          <a:xfrm>
            <a:off x="1866207" y="6028106"/>
            <a:ext cx="8001000" cy="256032"/>
          </a:xfrm>
          <a:prstGeom prst="rect">
            <a:avLst/>
          </a:prstGeom>
          <a:noFill/>
          <a:ln/>
        </p:spPr>
        <p:txBody>
          <a:bodyPr wrap="square" lIns="0" tIns="0" rIns="0" bIns="0" rtlCol="0" anchor="ctr"/>
          <a:lstStyle/>
          <a:p>
            <a:pPr marL="0" indent="0" algn="ctr">
              <a:buNone/>
            </a:pPr>
            <a:r>
              <a:rPr lang="en-US" sz="950" i="1" dirty="0" smtClean="0">
                <a:solidFill>
                  <a:srgbClr val="5F6A70"/>
                </a:solidFill>
                <a:latin typeface="Calibri" pitchFamily="34" charset="0"/>
                <a:ea typeface="Calibri" pitchFamily="34" charset="-122"/>
                <a:cs typeface="Calibri" pitchFamily="34" charset="-120"/>
              </a:rPr>
              <a:t>Proposed </a:t>
            </a:r>
            <a:r>
              <a:rPr lang="en-US" sz="950" i="1" dirty="0">
                <a:solidFill>
                  <a:srgbClr val="5F6A70"/>
                </a:solidFill>
                <a:latin typeface="Calibri" pitchFamily="34" charset="0"/>
                <a:ea typeface="Calibri" pitchFamily="34" charset="-122"/>
                <a:cs typeface="Calibri" pitchFamily="34" charset="-120"/>
              </a:rPr>
              <a:t>kidney CT image classification framework</a:t>
            </a:r>
            <a:endParaRPr lang="en-US" sz="950" dirty="0"/>
          </a:p>
        </p:txBody>
      </p:sp>
      <p:sp>
        <p:nvSpPr>
          <p:cNvPr id="4" name="Date Placeholder 3"/>
          <p:cNvSpPr>
            <a:spLocks noGrp="1"/>
          </p:cNvSpPr>
          <p:nvPr>
            <p:ph type="dt" sz="half" idx="10"/>
          </p:nvPr>
        </p:nvSpPr>
        <p:spPr/>
        <p:txBody>
          <a:bodyPr/>
          <a:lstStyle/>
          <a:p>
            <a:fld id="{2F00C963-4050-4972-B7CC-10A57C16B9A0}" type="datetime2">
              <a:rPr lang="en-US" smtClean="0"/>
              <a:t>Wednesday, August 5, 2026</a:t>
            </a:fld>
            <a:endParaRPr lang="en-US"/>
          </a:p>
        </p:txBody>
      </p:sp>
      <p:sp>
        <p:nvSpPr>
          <p:cNvPr id="6" name="Footer Placeholder 5"/>
          <p:cNvSpPr>
            <a:spLocks noGrp="1"/>
          </p:cNvSpPr>
          <p:nvPr>
            <p:ph type="ftr" sz="quarter" idx="11"/>
          </p:nvPr>
        </p:nvSpPr>
        <p:spPr/>
        <p:txBody>
          <a:bodyPr/>
          <a:lstStyle/>
          <a:p>
            <a:r>
              <a:rPr lang="en-US" smtClean="0"/>
              <a:t>Thesis Defense: Deep Learning for Kidney Tumor Classification</a:t>
            </a:r>
            <a:endParaRPr lang="en-US"/>
          </a:p>
        </p:txBody>
      </p:sp>
      <p:sp>
        <p:nvSpPr>
          <p:cNvPr id="7" name="Slide Number Placeholder 6"/>
          <p:cNvSpPr>
            <a:spLocks noGrp="1"/>
          </p:cNvSpPr>
          <p:nvPr>
            <p:ph type="sldNum" sz="quarter" idx="12"/>
          </p:nvPr>
        </p:nvSpPr>
        <p:spPr/>
        <p:txBody>
          <a:bodyPr/>
          <a:lstStyle/>
          <a:p>
            <a:fld id="{8A6EA95C-B6F4-43ED-8DA9-B21578C41077}" type="slidenum">
              <a:rPr lang="en-US" smtClean="0"/>
              <a:t>16</a:t>
            </a:fld>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838200" y="365125"/>
            <a:ext cx="10515600" cy="1111983"/>
          </a:xfrm>
        </p:spPr>
        <p:txBody>
          <a:bodyPr>
            <a:noAutofit/>
          </a:bodyPr>
          <a:lstStyle/>
          <a:p>
            <a:r>
              <a:rPr lang="en-US" sz="3600" b="1" dirty="0">
                <a:solidFill>
                  <a:srgbClr val="16191B"/>
                </a:solidFill>
                <a:latin typeface="+mn-lt"/>
                <a:ea typeface="Arial" pitchFamily="34" charset="-122"/>
                <a:cs typeface="Arial" pitchFamily="34" charset="-120"/>
              </a:rPr>
              <a:t>The Proposed </a:t>
            </a:r>
            <a:r>
              <a:rPr lang="en-US" sz="3600" b="1" dirty="0" smtClean="0">
                <a:solidFill>
                  <a:srgbClr val="16191B"/>
                </a:solidFill>
                <a:latin typeface="+mn-lt"/>
                <a:ea typeface="Arial" pitchFamily="34" charset="-122"/>
                <a:cs typeface="Arial" pitchFamily="34" charset="-120"/>
              </a:rPr>
              <a:t>Framework ResNet50 Overview</a:t>
            </a:r>
            <a:endParaRPr lang="en-US" sz="3600" dirty="0">
              <a:latin typeface="+mn-lt"/>
            </a:endParaRPr>
          </a:p>
        </p:txBody>
      </p:sp>
      <p:sp>
        <p:nvSpPr>
          <p:cNvPr id="3" name="Date Placeholder 2"/>
          <p:cNvSpPr>
            <a:spLocks noGrp="1"/>
          </p:cNvSpPr>
          <p:nvPr>
            <p:ph type="dt" sz="half" idx="10"/>
          </p:nvPr>
        </p:nvSpPr>
        <p:spPr/>
        <p:txBody>
          <a:bodyPr/>
          <a:lstStyle/>
          <a:p>
            <a:fld id="{1B1F05F4-BFD3-48FE-93F3-87EDA6936742}" type="datetime2">
              <a:rPr lang="en-US" smtClean="0"/>
              <a:t>Wednesday, August 5, 2026</a:t>
            </a:fld>
            <a:endParaRPr lang="en-US"/>
          </a:p>
        </p:txBody>
      </p:sp>
      <p:sp>
        <p:nvSpPr>
          <p:cNvPr id="4" name="Footer Placeholder 3"/>
          <p:cNvSpPr>
            <a:spLocks noGrp="1"/>
          </p:cNvSpPr>
          <p:nvPr>
            <p:ph type="ftr" sz="quarter" idx="11"/>
          </p:nvPr>
        </p:nvSpPr>
        <p:spPr/>
        <p:txBody>
          <a:bodyPr/>
          <a:lstStyle/>
          <a:p>
            <a:r>
              <a:rPr lang="en-US" smtClean="0"/>
              <a:t>Thesis Defense: Deep Learning for Kidney Tumor Classification</a:t>
            </a:r>
            <a:endParaRPr lang="en-US"/>
          </a:p>
        </p:txBody>
      </p:sp>
      <p:sp>
        <p:nvSpPr>
          <p:cNvPr id="5" name="Slide Number Placeholder 4"/>
          <p:cNvSpPr>
            <a:spLocks noGrp="1"/>
          </p:cNvSpPr>
          <p:nvPr>
            <p:ph type="sldNum" sz="quarter" idx="12"/>
          </p:nvPr>
        </p:nvSpPr>
        <p:spPr/>
        <p:txBody>
          <a:bodyPr/>
          <a:lstStyle/>
          <a:p>
            <a:fld id="{8A6EA95C-B6F4-43ED-8DA9-B21578C41077}" type="slidenum">
              <a:rPr lang="en-US" smtClean="0"/>
              <a:t>17</a:t>
            </a:fld>
            <a:endParaRPr lang="en-US"/>
          </a:p>
        </p:txBody>
      </p:sp>
      <p:pic>
        <p:nvPicPr>
          <p:cNvPr id="10" name="Content Placeholder 9"/>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3240" y="1477108"/>
            <a:ext cx="10680560" cy="4626775"/>
          </a:xfrm>
        </p:spPr>
      </p:pic>
    </p:spTree>
    <p:extLst>
      <p:ext uri="{BB962C8B-B14F-4D97-AF65-F5344CB8AC3E}">
        <p14:creationId xmlns:p14="http://schemas.microsoft.com/office/powerpoint/2010/main" val="25942679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name="Slide 1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457200"/>
            <a:ext cx="10789920" cy="466344"/>
          </a:xfrm>
          <a:prstGeom prst="rect">
            <a:avLst/>
          </a:prstGeom>
          <a:noFill/>
          <a:ln/>
        </p:spPr>
        <p:txBody>
          <a:bodyPr wrap="square" lIns="0" tIns="0" rIns="0" bIns="0" rtlCol="0" anchor="ctr"/>
          <a:lstStyle/>
          <a:p>
            <a:pPr marL="0" indent="0">
              <a:buNone/>
            </a:pPr>
            <a:r>
              <a:rPr lang="en-US" sz="3600" b="1" kern="0" spc="160" dirty="0" smtClean="0">
                <a:ea typeface="Calibri" pitchFamily="34" charset="-122"/>
                <a:cs typeface="Calibri" pitchFamily="34" charset="-120"/>
              </a:rPr>
              <a:t>Dataset</a:t>
            </a:r>
            <a:endParaRPr lang="en-US" sz="3600" dirty="0"/>
          </a:p>
        </p:txBody>
      </p:sp>
      <p:sp>
        <p:nvSpPr>
          <p:cNvPr id="3" name="Text 1"/>
          <p:cNvSpPr/>
          <p:nvPr/>
        </p:nvSpPr>
        <p:spPr>
          <a:xfrm>
            <a:off x="566928" y="1002516"/>
            <a:ext cx="11064240" cy="548640"/>
          </a:xfrm>
          <a:prstGeom prst="rect">
            <a:avLst/>
          </a:prstGeom>
          <a:noFill/>
          <a:ln/>
        </p:spPr>
        <p:txBody>
          <a:bodyPr wrap="square" lIns="0" tIns="0" rIns="0" bIns="0" rtlCol="0" anchor="ctr"/>
          <a:lstStyle/>
          <a:p>
            <a:pPr marL="0" indent="0">
              <a:buNone/>
            </a:pPr>
            <a:r>
              <a:rPr lang="en-US" sz="2600" b="1" dirty="0">
                <a:solidFill>
                  <a:srgbClr val="16191B"/>
                </a:solidFill>
                <a:ea typeface="Arial" pitchFamily="34" charset="-122"/>
                <a:cs typeface="Arial" pitchFamily="34" charset="-120"/>
              </a:rPr>
              <a:t>Kaggle CT KIDNEY DATASET </a:t>
            </a:r>
            <a:r>
              <a:rPr lang="en-US" sz="2600" b="1" dirty="0" smtClean="0">
                <a:solidFill>
                  <a:srgbClr val="16191B"/>
                </a:solidFill>
                <a:ea typeface="Arial" pitchFamily="34" charset="-122"/>
                <a:cs typeface="Arial" pitchFamily="34" charset="-120"/>
              </a:rPr>
              <a:t>- 12,446 </a:t>
            </a:r>
            <a:r>
              <a:rPr lang="en-US" sz="2600" b="1" dirty="0">
                <a:solidFill>
                  <a:srgbClr val="16191B"/>
                </a:solidFill>
                <a:ea typeface="Arial" pitchFamily="34" charset="-122"/>
                <a:cs typeface="Arial" pitchFamily="34" charset="-120"/>
              </a:rPr>
              <a:t>Images</a:t>
            </a:r>
            <a:endParaRPr lang="en-US" sz="2600" dirty="0"/>
          </a:p>
        </p:txBody>
      </p:sp>
      <p:graphicFrame>
        <p:nvGraphicFramePr>
          <p:cNvPr id="10" name="Table 9"/>
          <p:cNvGraphicFramePr>
            <a:graphicFrameLocks noGrp="1"/>
          </p:cNvGraphicFramePr>
          <p:nvPr>
            <p:extLst>
              <p:ext uri="{D42A27DB-BD31-4B8C-83A1-F6EECF244321}">
                <p14:modId xmlns:p14="http://schemas.microsoft.com/office/powerpoint/2010/main" val="1517020545"/>
              </p:ext>
            </p:extLst>
          </p:nvPr>
        </p:nvGraphicFramePr>
        <p:xfrm>
          <a:off x="566926" y="1697460"/>
          <a:ext cx="9925582" cy="2388483"/>
        </p:xfrm>
        <a:graphic>
          <a:graphicData uri="http://schemas.openxmlformats.org/drawingml/2006/table">
            <a:tbl>
              <a:tblPr firstRow="1" firstCol="1" bandRow="1">
                <a:tableStyleId>{3B4B98B0-60AC-42C2-AFA5-B58CD77FA1E5}</a:tableStyleId>
              </a:tblPr>
              <a:tblGrid>
                <a:gridCol w="1273778">
                  <a:extLst>
                    <a:ext uri="{9D8B030D-6E8A-4147-A177-3AD203B41FA5}">
                      <a16:colId xmlns:a16="http://schemas.microsoft.com/office/drawing/2014/main" val="261901458"/>
                    </a:ext>
                  </a:extLst>
                </a:gridCol>
                <a:gridCol w="1884457">
                  <a:extLst>
                    <a:ext uri="{9D8B030D-6E8A-4147-A177-3AD203B41FA5}">
                      <a16:colId xmlns:a16="http://schemas.microsoft.com/office/drawing/2014/main" val="1973693144"/>
                    </a:ext>
                  </a:extLst>
                </a:gridCol>
                <a:gridCol w="1105982">
                  <a:extLst>
                    <a:ext uri="{9D8B030D-6E8A-4147-A177-3AD203B41FA5}">
                      <a16:colId xmlns:a16="http://schemas.microsoft.com/office/drawing/2014/main" val="832615728"/>
                    </a:ext>
                  </a:extLst>
                </a:gridCol>
                <a:gridCol w="5661365">
                  <a:extLst>
                    <a:ext uri="{9D8B030D-6E8A-4147-A177-3AD203B41FA5}">
                      <a16:colId xmlns:a16="http://schemas.microsoft.com/office/drawing/2014/main" val="147697320"/>
                    </a:ext>
                  </a:extLst>
                </a:gridCol>
              </a:tblGrid>
              <a:tr h="309668">
                <a:tc>
                  <a:txBody>
                    <a:bodyPr/>
                    <a:lstStyle/>
                    <a:p>
                      <a:pPr marL="0" marR="0">
                        <a:lnSpc>
                          <a:spcPct val="115000"/>
                        </a:lnSpc>
                        <a:spcBef>
                          <a:spcPts val="0"/>
                        </a:spcBef>
                        <a:spcAft>
                          <a:spcPts val="0"/>
                        </a:spcAft>
                      </a:pPr>
                      <a:r>
                        <a:rPr lang="en-US" sz="1600" dirty="0">
                          <a:effectLst/>
                        </a:rPr>
                        <a:t>Class</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Number of Images</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smtClean="0">
                          <a:effectLst/>
                        </a:rPr>
                        <a:t>% Dataset</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smtClean="0">
                          <a:effectLst/>
                        </a:rPr>
                        <a:t>Description</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extLst>
                  <a:ext uri="{0D108BD9-81ED-4DB2-BD59-A6C34878D82A}">
                    <a16:rowId xmlns:a16="http://schemas.microsoft.com/office/drawing/2014/main" val="4015270388"/>
                  </a:ext>
                </a:extLst>
              </a:tr>
              <a:tr h="309668">
                <a:tc>
                  <a:txBody>
                    <a:bodyPr/>
                    <a:lstStyle/>
                    <a:p>
                      <a:pPr marL="0" marR="0">
                        <a:lnSpc>
                          <a:spcPct val="115000"/>
                        </a:lnSpc>
                        <a:spcBef>
                          <a:spcPts val="0"/>
                        </a:spcBef>
                        <a:spcAft>
                          <a:spcPts val="0"/>
                        </a:spcAft>
                      </a:pPr>
                      <a:r>
                        <a:rPr lang="en-US" sz="1600">
                          <a:effectLst/>
                        </a:rPr>
                        <a:t>Normal</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a:effectLst/>
                        </a:rPr>
                        <a:t>5,077</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1000"/>
                        </a:spcAft>
                      </a:pPr>
                      <a:r>
                        <a:rPr lang="en-US" sz="1600">
                          <a:effectLst/>
                        </a:rPr>
                        <a:t>40.8%</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1000"/>
                        </a:spcAft>
                      </a:pPr>
                      <a:r>
                        <a:rPr lang="en-US" sz="1600" dirty="0">
                          <a:effectLst/>
                        </a:rPr>
                        <a:t>Healthy </a:t>
                      </a:r>
                      <a:r>
                        <a:rPr lang="en-US" sz="1600" dirty="0" smtClean="0">
                          <a:effectLst/>
                        </a:rPr>
                        <a:t>kidney; </a:t>
                      </a:r>
                      <a:r>
                        <a:rPr lang="en-US" sz="1600" dirty="0">
                          <a:effectLst/>
                        </a:rPr>
                        <a:t>no lesions or calcifications</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extLst>
                  <a:ext uri="{0D108BD9-81ED-4DB2-BD59-A6C34878D82A}">
                    <a16:rowId xmlns:a16="http://schemas.microsoft.com/office/drawing/2014/main" val="971134853"/>
                  </a:ext>
                </a:extLst>
              </a:tr>
              <a:tr h="309668">
                <a:tc>
                  <a:txBody>
                    <a:bodyPr/>
                    <a:lstStyle/>
                    <a:p>
                      <a:pPr marL="0" marR="0">
                        <a:lnSpc>
                          <a:spcPct val="115000"/>
                        </a:lnSpc>
                        <a:spcBef>
                          <a:spcPts val="0"/>
                        </a:spcBef>
                        <a:spcAft>
                          <a:spcPts val="0"/>
                        </a:spcAft>
                      </a:pPr>
                      <a:r>
                        <a:rPr lang="en-US" sz="1600" dirty="0">
                          <a:effectLst/>
                        </a:rPr>
                        <a:t>Cyst</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3,709</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29.8%</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Fluid-filled renal cysts of varying size</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extLst>
                  <a:ext uri="{0D108BD9-81ED-4DB2-BD59-A6C34878D82A}">
                    <a16:rowId xmlns:a16="http://schemas.microsoft.com/office/drawing/2014/main" val="3078614112"/>
                  </a:ext>
                </a:extLst>
              </a:tr>
              <a:tr h="478403">
                <a:tc>
                  <a:txBody>
                    <a:bodyPr/>
                    <a:lstStyle/>
                    <a:p>
                      <a:pPr marL="0" marR="0">
                        <a:lnSpc>
                          <a:spcPct val="115000"/>
                        </a:lnSpc>
                        <a:spcBef>
                          <a:spcPts val="0"/>
                        </a:spcBef>
                        <a:spcAft>
                          <a:spcPts val="0"/>
                        </a:spcAft>
                      </a:pPr>
                      <a:r>
                        <a:rPr lang="en-US" sz="1600">
                          <a:effectLst/>
                        </a:rPr>
                        <a:t>Tumor</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a:effectLst/>
                        </a:rPr>
                        <a:t>2,283</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a:effectLst/>
                        </a:rPr>
                        <a:t>18.3%</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Solid renal masses including Renal Cell Carcinoma (RCC) subtypes</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extLst>
                  <a:ext uri="{0D108BD9-81ED-4DB2-BD59-A6C34878D82A}">
                    <a16:rowId xmlns:a16="http://schemas.microsoft.com/office/drawing/2014/main" val="4089886068"/>
                  </a:ext>
                </a:extLst>
              </a:tr>
              <a:tr h="309668">
                <a:tc>
                  <a:txBody>
                    <a:bodyPr/>
                    <a:lstStyle/>
                    <a:p>
                      <a:pPr marL="0" marR="0">
                        <a:lnSpc>
                          <a:spcPct val="115000"/>
                        </a:lnSpc>
                        <a:spcBef>
                          <a:spcPts val="0"/>
                        </a:spcBef>
                        <a:spcAft>
                          <a:spcPts val="0"/>
                        </a:spcAft>
                      </a:pPr>
                      <a:r>
                        <a:rPr lang="en-US" sz="1600">
                          <a:effectLst/>
                        </a:rPr>
                        <a:t>Stone</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a:effectLst/>
                        </a:rPr>
                        <a:t>1,377</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a:effectLst/>
                        </a:rPr>
                        <a:t>11.1%</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Calcified </a:t>
                      </a:r>
                      <a:r>
                        <a:rPr lang="en-US" sz="1600" dirty="0" err="1">
                          <a:effectLst/>
                        </a:rPr>
                        <a:t>hyperattenuating</a:t>
                      </a:r>
                      <a:r>
                        <a:rPr lang="en-US" sz="1600" dirty="0">
                          <a:effectLst/>
                        </a:rPr>
                        <a:t> lesions; smallest class</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extLst>
                  <a:ext uri="{0D108BD9-81ED-4DB2-BD59-A6C34878D82A}">
                    <a16:rowId xmlns:a16="http://schemas.microsoft.com/office/drawing/2014/main" val="3684592146"/>
                  </a:ext>
                </a:extLst>
              </a:tr>
              <a:tr h="309668">
                <a:tc>
                  <a:txBody>
                    <a:bodyPr/>
                    <a:lstStyle/>
                    <a:p>
                      <a:pPr marL="0" marR="0">
                        <a:lnSpc>
                          <a:spcPct val="115000"/>
                        </a:lnSpc>
                        <a:spcBef>
                          <a:spcPts val="0"/>
                        </a:spcBef>
                        <a:spcAft>
                          <a:spcPts val="0"/>
                        </a:spcAft>
                      </a:pPr>
                      <a:r>
                        <a:rPr lang="en-US" sz="1600">
                          <a:effectLst/>
                        </a:rPr>
                        <a:t>Total</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a:effectLst/>
                        </a:rPr>
                        <a:t>12,446</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100%</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Mixed axial and coronal CT acquisitions</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extLst>
                  <a:ext uri="{0D108BD9-81ED-4DB2-BD59-A6C34878D82A}">
                    <a16:rowId xmlns:a16="http://schemas.microsoft.com/office/drawing/2014/main" val="649264948"/>
                  </a:ext>
                </a:extLst>
              </a:tr>
            </a:tbl>
          </a:graphicData>
        </a:graphic>
      </p:graphicFrame>
      <p:pic>
        <p:nvPicPr>
          <p:cNvPr id="24" name="Picture 23"/>
          <p:cNvPicPr>
            <a:picLocks noChangeAspect="1"/>
          </p:cNvPicPr>
          <p:nvPr/>
        </p:nvPicPr>
        <p:blipFill>
          <a:blip r:embed="rId3"/>
          <a:stretch>
            <a:fillRect/>
          </a:stretch>
        </p:blipFill>
        <p:spPr>
          <a:xfrm>
            <a:off x="304801" y="4160661"/>
            <a:ext cx="10658764" cy="2286319"/>
          </a:xfrm>
          <a:prstGeom prst="rect">
            <a:avLst/>
          </a:prstGeom>
        </p:spPr>
      </p:pic>
      <p:sp>
        <p:nvSpPr>
          <p:cNvPr id="6" name="Date Placeholder 5"/>
          <p:cNvSpPr>
            <a:spLocks noGrp="1"/>
          </p:cNvSpPr>
          <p:nvPr>
            <p:ph type="dt" sz="half" idx="10"/>
          </p:nvPr>
        </p:nvSpPr>
        <p:spPr/>
        <p:txBody>
          <a:bodyPr/>
          <a:lstStyle/>
          <a:p>
            <a:fld id="{1E7D1FF6-A274-42C0-814D-90F173FB80A3}" type="datetime2">
              <a:rPr lang="en-US" smtClean="0"/>
              <a:t>Wednesday, August 5, 2026</a:t>
            </a:fld>
            <a:endParaRPr lang="en-US"/>
          </a:p>
        </p:txBody>
      </p:sp>
      <p:sp>
        <p:nvSpPr>
          <p:cNvPr id="7" name="Footer Placeholder 6"/>
          <p:cNvSpPr>
            <a:spLocks noGrp="1"/>
          </p:cNvSpPr>
          <p:nvPr>
            <p:ph type="ftr" sz="quarter" idx="11"/>
          </p:nvPr>
        </p:nvSpPr>
        <p:spPr/>
        <p:txBody>
          <a:bodyPr/>
          <a:lstStyle/>
          <a:p>
            <a:r>
              <a:rPr lang="en-US" smtClean="0"/>
              <a:t>Thesis Defense: Deep Learning for Kidney Tumor Classification</a:t>
            </a:r>
            <a:endParaRPr lang="en-US"/>
          </a:p>
        </p:txBody>
      </p:sp>
      <p:sp>
        <p:nvSpPr>
          <p:cNvPr id="8" name="Slide Number Placeholder 7"/>
          <p:cNvSpPr>
            <a:spLocks noGrp="1"/>
          </p:cNvSpPr>
          <p:nvPr>
            <p:ph type="sldNum" sz="quarter" idx="12"/>
          </p:nvPr>
        </p:nvSpPr>
        <p:spPr/>
        <p:txBody>
          <a:bodyPr/>
          <a:lstStyle/>
          <a:p>
            <a:fld id="{8A6EA95C-B6F4-43ED-8DA9-B21578C41077}" type="slidenum">
              <a:rPr lang="en-US" smtClean="0"/>
              <a:t>18</a:t>
            </a:fld>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name="Slide 19">
    <p:bg>
      <p:bgPr>
        <a:solidFill>
          <a:srgbClr val="FFFFFF"/>
        </a:solidFill>
        <a:effectLst/>
      </p:bgPr>
    </p:bg>
    <p:spTree>
      <p:nvGrpSpPr>
        <p:cNvPr id="1" name=""/>
        <p:cNvGrpSpPr/>
        <p:nvPr/>
      </p:nvGrpSpPr>
      <p:grpSpPr>
        <a:xfrm>
          <a:off x="0" y="0"/>
          <a:ext cx="0" cy="0"/>
          <a:chOff x="0" y="0"/>
          <a:chExt cx="0" cy="0"/>
        </a:xfrm>
      </p:grpSpPr>
      <p:sp>
        <p:nvSpPr>
          <p:cNvPr id="19" name="Shape 6"/>
          <p:cNvSpPr/>
          <p:nvPr/>
        </p:nvSpPr>
        <p:spPr>
          <a:xfrm>
            <a:off x="4877424" y="1205606"/>
            <a:ext cx="6603768" cy="1361429"/>
          </a:xfrm>
          <a:prstGeom prst="roundRect">
            <a:avLst>
              <a:gd name="adj" fmla="val 2143"/>
            </a:avLst>
          </a:prstGeom>
          <a:ln/>
        </p:spPr>
        <p:style>
          <a:lnRef idx="2">
            <a:schemeClr val="accent1"/>
          </a:lnRef>
          <a:fillRef idx="1">
            <a:schemeClr val="lt1"/>
          </a:fillRef>
          <a:effectRef idx="0">
            <a:schemeClr val="accent1"/>
          </a:effectRef>
          <a:fontRef idx="minor">
            <a:schemeClr val="dk1"/>
          </a:fontRef>
        </p:style>
      </p:sp>
      <p:sp>
        <p:nvSpPr>
          <p:cNvPr id="3" name="Text 1"/>
          <p:cNvSpPr/>
          <p:nvPr/>
        </p:nvSpPr>
        <p:spPr>
          <a:xfrm>
            <a:off x="566928" y="335651"/>
            <a:ext cx="11064240" cy="548640"/>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Class Distribution and </a:t>
            </a:r>
            <a:r>
              <a:rPr lang="en-US" sz="3200" b="1" dirty="0" smtClean="0">
                <a:solidFill>
                  <a:srgbClr val="16191B"/>
                </a:solidFill>
                <a:ea typeface="Arial" pitchFamily="34" charset="-122"/>
                <a:cs typeface="Arial" pitchFamily="34" charset="-120"/>
              </a:rPr>
              <a:t>Imbalance </a:t>
            </a:r>
            <a:r>
              <a:rPr lang="en-US" sz="3200" b="1" dirty="0">
                <a:solidFill>
                  <a:srgbClr val="16191B"/>
                </a:solidFill>
                <a:ea typeface="Arial" pitchFamily="34" charset="-122"/>
                <a:cs typeface="Arial" pitchFamily="34" charset="-120"/>
              </a:rPr>
              <a:t>Problem</a:t>
            </a:r>
            <a:endParaRPr lang="en-US" sz="3200" dirty="0"/>
          </a:p>
        </p:txBody>
      </p:sp>
      <p:pic>
        <p:nvPicPr>
          <p:cNvPr id="4" name="Image 0" descr="/home/claude/work/img/image8.png"/>
          <p:cNvPicPr>
            <a:picLocks noChangeAspect="1"/>
          </p:cNvPicPr>
          <p:nvPr/>
        </p:nvPicPr>
        <p:blipFill rotWithShape="1">
          <a:blip r:embed="rId3"/>
          <a:srcRect t="8102"/>
          <a:stretch/>
        </p:blipFill>
        <p:spPr>
          <a:xfrm>
            <a:off x="4879267" y="3075784"/>
            <a:ext cx="6903720" cy="2369681"/>
          </a:xfrm>
          <a:prstGeom prst="rect">
            <a:avLst/>
          </a:prstGeom>
          <a:ln w="12700">
            <a:solidFill>
              <a:schemeClr val="tx1"/>
            </a:solidFill>
          </a:ln>
        </p:spPr>
      </p:pic>
      <p:sp>
        <p:nvSpPr>
          <p:cNvPr id="5" name="Text 2"/>
          <p:cNvSpPr/>
          <p:nvPr/>
        </p:nvSpPr>
        <p:spPr>
          <a:xfrm>
            <a:off x="4727448" y="5524545"/>
            <a:ext cx="6903720" cy="256032"/>
          </a:xfrm>
          <a:prstGeom prst="rect">
            <a:avLst/>
          </a:prstGeom>
          <a:noFill/>
          <a:ln/>
        </p:spPr>
        <p:txBody>
          <a:bodyPr wrap="square" lIns="0" tIns="0" rIns="0" bIns="0" rtlCol="0" anchor="ctr"/>
          <a:lstStyle/>
          <a:p>
            <a:pPr marL="0" indent="0" algn="ctr">
              <a:buNone/>
            </a:pPr>
            <a:r>
              <a:rPr lang="en-US" sz="1200" i="1" dirty="0" smtClean="0">
                <a:latin typeface="Calibri" pitchFamily="34" charset="0"/>
                <a:ea typeface="Calibri" pitchFamily="34" charset="-122"/>
                <a:cs typeface="Calibri" pitchFamily="34" charset="-120"/>
              </a:rPr>
              <a:t>Per-class </a:t>
            </a:r>
            <a:r>
              <a:rPr lang="en-US" sz="1200" i="1" dirty="0">
                <a:latin typeface="Calibri" pitchFamily="34" charset="0"/>
                <a:ea typeface="Calibri" pitchFamily="34" charset="-122"/>
                <a:cs typeface="Calibri" pitchFamily="34" charset="-120"/>
              </a:rPr>
              <a:t>distribution of the CT KIDNEY DATASET</a:t>
            </a:r>
            <a:endParaRPr lang="en-US" sz="1200" dirty="0"/>
          </a:p>
        </p:txBody>
      </p:sp>
      <p:sp>
        <p:nvSpPr>
          <p:cNvPr id="6" name="Shape 3"/>
          <p:cNvSpPr/>
          <p:nvPr/>
        </p:nvSpPr>
        <p:spPr>
          <a:xfrm>
            <a:off x="139652" y="1156242"/>
            <a:ext cx="4410412" cy="1417320"/>
          </a:xfrm>
          <a:prstGeom prst="roundRect">
            <a:avLst>
              <a:gd name="adj" fmla="val 3871"/>
            </a:avLst>
          </a:prstGeom>
          <a:solidFill>
            <a:srgbClr val="16191B"/>
          </a:solidFill>
          <a:ln w="12700">
            <a:solidFill>
              <a:srgbClr val="16191B"/>
            </a:solidFill>
            <a:prstDash val="solid"/>
          </a:ln>
        </p:spPr>
      </p:sp>
      <p:sp>
        <p:nvSpPr>
          <p:cNvPr id="7" name="Text 4"/>
          <p:cNvSpPr/>
          <p:nvPr/>
        </p:nvSpPr>
        <p:spPr>
          <a:xfrm>
            <a:off x="790308" y="1278790"/>
            <a:ext cx="1707667" cy="640080"/>
          </a:xfrm>
          <a:prstGeom prst="rect">
            <a:avLst/>
          </a:prstGeom>
          <a:noFill/>
          <a:ln/>
        </p:spPr>
        <p:txBody>
          <a:bodyPr wrap="square" lIns="0" tIns="0" rIns="0" bIns="0" rtlCol="0" anchor="ctr"/>
          <a:lstStyle/>
          <a:p>
            <a:pPr marL="0" indent="0">
              <a:buNone/>
            </a:pPr>
            <a:r>
              <a:rPr lang="en-US" sz="3600" b="1" dirty="0">
                <a:solidFill>
                  <a:srgbClr val="00AEEF"/>
                </a:solidFill>
                <a:latin typeface="Calibri" panose="020F0502020204030204" pitchFamily="34" charset="0"/>
                <a:ea typeface="Arial" pitchFamily="34" charset="-122"/>
                <a:cs typeface="Arial" pitchFamily="34" charset="-120"/>
              </a:rPr>
              <a:t>3.7 : 1</a:t>
            </a:r>
            <a:endParaRPr lang="en-US" sz="3600" dirty="0">
              <a:solidFill>
                <a:srgbClr val="00AEEF"/>
              </a:solidFill>
            </a:endParaRPr>
          </a:p>
        </p:txBody>
      </p:sp>
      <p:sp>
        <p:nvSpPr>
          <p:cNvPr id="9" name="Shape 6"/>
          <p:cNvSpPr/>
          <p:nvPr/>
        </p:nvSpPr>
        <p:spPr>
          <a:xfrm>
            <a:off x="139652" y="2738683"/>
            <a:ext cx="4410412" cy="2861392"/>
          </a:xfrm>
          <a:prstGeom prst="roundRect">
            <a:avLst>
              <a:gd name="adj" fmla="val 2143"/>
            </a:avLst>
          </a:prstGeom>
          <a:solidFill>
            <a:srgbClr val="E8F7FE"/>
          </a:solidFill>
          <a:ln/>
        </p:spPr>
        <p:style>
          <a:lnRef idx="1">
            <a:schemeClr val="accent1"/>
          </a:lnRef>
          <a:fillRef idx="3">
            <a:schemeClr val="accent1"/>
          </a:fillRef>
          <a:effectRef idx="2">
            <a:schemeClr val="accent1"/>
          </a:effectRef>
          <a:fontRef idx="minor">
            <a:schemeClr val="lt1"/>
          </a:fontRef>
        </p:style>
      </p:sp>
      <p:sp>
        <p:nvSpPr>
          <p:cNvPr id="10" name="Text 7"/>
          <p:cNvSpPr/>
          <p:nvPr/>
        </p:nvSpPr>
        <p:spPr>
          <a:xfrm>
            <a:off x="377396" y="3490877"/>
            <a:ext cx="3429000" cy="274320"/>
          </a:xfrm>
          <a:prstGeom prst="rect">
            <a:avLst/>
          </a:prstGeom>
          <a:noFill/>
          <a:ln/>
        </p:spPr>
        <p:txBody>
          <a:bodyPr wrap="square" lIns="0" tIns="0" rIns="0" bIns="0" rtlCol="0" anchor="ctr"/>
          <a:lstStyle/>
          <a:p>
            <a:pPr marL="0" indent="0">
              <a:buNone/>
            </a:pPr>
            <a:endParaRPr lang="en-US" sz="2000" dirty="0">
              <a:latin typeface="Calibri" panose="020F0502020204030204" pitchFamily="34" charset="0"/>
              <a:ea typeface="Calibri" panose="020F0502020204030204" pitchFamily="34" charset="0"/>
              <a:cs typeface="Calibri" panose="020F0502020204030204" pitchFamily="34" charset="0"/>
            </a:endParaRPr>
          </a:p>
        </p:txBody>
      </p:sp>
      <p:sp>
        <p:nvSpPr>
          <p:cNvPr id="14" name="Rectangle 13"/>
          <p:cNvSpPr/>
          <p:nvPr/>
        </p:nvSpPr>
        <p:spPr>
          <a:xfrm>
            <a:off x="254855" y="2737753"/>
            <a:ext cx="4086033" cy="2616101"/>
          </a:xfrm>
          <a:prstGeom prst="rect">
            <a:avLst/>
          </a:prstGeom>
        </p:spPr>
        <p:txBody>
          <a:bodyPr wrap="square">
            <a:spAutoFit/>
          </a:bodyPr>
          <a:lstStyle/>
          <a:p>
            <a:r>
              <a:rPr lang="en-US" b="1" dirty="0">
                <a:solidFill>
                  <a:srgbClr val="16191B"/>
                </a:solidFill>
                <a:latin typeface="Calibri" panose="020F0502020204030204" pitchFamily="34" charset="0"/>
                <a:ea typeface="Calibri" panose="020F0502020204030204" pitchFamily="34" charset="0"/>
                <a:cs typeface="Calibri" panose="020F0502020204030204" pitchFamily="34" charset="0"/>
              </a:rPr>
              <a:t>Why this </a:t>
            </a:r>
            <a:r>
              <a:rPr lang="en-US" b="1" dirty="0" smtClean="0">
                <a:solidFill>
                  <a:srgbClr val="16191B"/>
                </a:solidFill>
                <a:latin typeface="Calibri" panose="020F0502020204030204" pitchFamily="34" charset="0"/>
                <a:ea typeface="Calibri" panose="020F0502020204030204" pitchFamily="34" charset="0"/>
                <a:cs typeface="Calibri" panose="020F0502020204030204" pitchFamily="34" charset="0"/>
              </a:rPr>
              <a:t>matters</a:t>
            </a:r>
          </a:p>
          <a:p>
            <a:endParaRPr lang="en-US" dirty="0" smtClean="0">
              <a:latin typeface="+mj-lt"/>
            </a:endParaRPr>
          </a:p>
          <a:p>
            <a:pPr marL="285750" indent="-285750">
              <a:buFont typeface="Arial" panose="020B0604020202020204" pitchFamily="34" charset="0"/>
              <a:buChar char="•"/>
            </a:pPr>
            <a:r>
              <a:rPr lang="en-US" sz="1600" dirty="0" smtClean="0">
                <a:latin typeface="+mj-lt"/>
              </a:rPr>
              <a:t>Training minimizes </a:t>
            </a:r>
            <a:r>
              <a:rPr lang="en-US" sz="1600" dirty="0">
                <a:latin typeface="+mj-lt"/>
              </a:rPr>
              <a:t>total loss by </a:t>
            </a:r>
            <a:r>
              <a:rPr lang="en-US" sz="1600" dirty="0" smtClean="0">
                <a:latin typeface="+mj-lt"/>
              </a:rPr>
              <a:t>favoring </a:t>
            </a:r>
            <a:r>
              <a:rPr lang="en-US" sz="1600" dirty="0">
                <a:latin typeface="+mj-lt"/>
              </a:rPr>
              <a:t>the majority Normal class</a:t>
            </a:r>
            <a:r>
              <a:rPr lang="en-US" sz="1600" dirty="0" smtClean="0">
                <a:latin typeface="+mj-lt"/>
              </a:rPr>
              <a:t>.</a:t>
            </a:r>
            <a:endParaRPr lang="en-US" sz="1600" dirty="0">
              <a:latin typeface="+mj-lt"/>
            </a:endParaRPr>
          </a:p>
          <a:p>
            <a:pPr marL="285750" indent="-285750">
              <a:buFont typeface="Arial" panose="020B0604020202020204" pitchFamily="34" charset="0"/>
              <a:buChar char="•"/>
            </a:pPr>
            <a:r>
              <a:rPr lang="en-US" sz="1600" dirty="0">
                <a:latin typeface="+mj-lt"/>
              </a:rPr>
              <a:t>The Stone class is most at risk.</a:t>
            </a:r>
          </a:p>
          <a:p>
            <a:pPr marL="285750" indent="-285750">
              <a:buFont typeface="Arial" panose="020B0604020202020204" pitchFamily="34" charset="0"/>
              <a:buChar char="•"/>
            </a:pPr>
            <a:r>
              <a:rPr lang="en-US" sz="1600" dirty="0">
                <a:latin typeface="+mj-lt"/>
              </a:rPr>
              <a:t>This imbalance mirrors real radiology practice, so it is considered rather than removed</a:t>
            </a:r>
          </a:p>
          <a:p>
            <a:pPr marL="285750" indent="-285750">
              <a:buFont typeface="Arial" panose="020B0604020202020204" pitchFamily="34" charset="0"/>
              <a:buChar char="•"/>
            </a:pPr>
            <a:r>
              <a:rPr lang="en-US" sz="1600" dirty="0">
                <a:latin typeface="+mj-lt"/>
              </a:rPr>
              <a:t>Addressed with class weights (inverse frequency), and focal loss (γ = 2.0).</a:t>
            </a:r>
          </a:p>
        </p:txBody>
      </p:sp>
      <p:sp>
        <p:nvSpPr>
          <p:cNvPr id="17" name="Rectangle 16"/>
          <p:cNvSpPr/>
          <p:nvPr/>
        </p:nvSpPr>
        <p:spPr>
          <a:xfrm>
            <a:off x="204816" y="1886320"/>
            <a:ext cx="4345248" cy="523220"/>
          </a:xfrm>
          <a:prstGeom prst="rect">
            <a:avLst/>
          </a:prstGeom>
        </p:spPr>
        <p:txBody>
          <a:bodyPr wrap="square">
            <a:spAutoFit/>
          </a:bodyPr>
          <a:lstStyle/>
          <a:p>
            <a:r>
              <a:rPr lang="en-US" sz="1400" dirty="0" smtClean="0">
                <a:solidFill>
                  <a:srgbClr val="00AEEF"/>
                </a:solidFill>
              </a:rPr>
              <a:t>Ratio </a:t>
            </a:r>
            <a:r>
              <a:rPr lang="en-US" sz="1400" dirty="0">
                <a:solidFill>
                  <a:srgbClr val="00AEEF"/>
                </a:solidFill>
              </a:rPr>
              <a:t>between the largest class </a:t>
            </a:r>
            <a:r>
              <a:rPr lang="en-US" sz="1400" dirty="0" smtClean="0">
                <a:solidFill>
                  <a:srgbClr val="00AEEF"/>
                </a:solidFill>
              </a:rPr>
              <a:t>(</a:t>
            </a:r>
            <a:r>
              <a:rPr lang="en-US" sz="1400" dirty="0">
                <a:solidFill>
                  <a:srgbClr val="00AEEF"/>
                </a:solidFill>
              </a:rPr>
              <a:t>Normal, 5,077) and the smallest (Stone, 1,377)</a:t>
            </a:r>
          </a:p>
        </p:txBody>
      </p:sp>
      <p:sp>
        <p:nvSpPr>
          <p:cNvPr id="18" name="Rectangle 17"/>
          <p:cNvSpPr/>
          <p:nvPr/>
        </p:nvSpPr>
        <p:spPr>
          <a:xfrm>
            <a:off x="5010118" y="1278790"/>
            <a:ext cx="6338380" cy="1200329"/>
          </a:xfrm>
          <a:prstGeom prst="rect">
            <a:avLst/>
          </a:prstGeom>
        </p:spPr>
        <p:txBody>
          <a:bodyPr wrap="square">
            <a:spAutoFit/>
          </a:bodyPr>
          <a:lstStyle/>
          <a:p>
            <a:r>
              <a:rPr lang="en-US" dirty="0"/>
              <a:t>Stratified splitting preserves this distribution across the training, validation and test subsets, so reported test performance reflects a realistically imbalanced population rather than an artificially balanced one.</a:t>
            </a:r>
          </a:p>
        </p:txBody>
      </p:sp>
      <p:sp>
        <p:nvSpPr>
          <p:cNvPr id="2" name="Date Placeholder 1"/>
          <p:cNvSpPr>
            <a:spLocks noGrp="1"/>
          </p:cNvSpPr>
          <p:nvPr>
            <p:ph type="dt" sz="half" idx="10"/>
          </p:nvPr>
        </p:nvSpPr>
        <p:spPr/>
        <p:txBody>
          <a:bodyPr/>
          <a:lstStyle/>
          <a:p>
            <a:fld id="{757B49B8-9F1E-4ED9-9204-4AEAF570CFA1}" type="datetime2">
              <a:rPr lang="en-US" smtClean="0"/>
              <a:t>Wednesday, August 5, 2026</a:t>
            </a:fld>
            <a:endParaRPr lang="en-US"/>
          </a:p>
        </p:txBody>
      </p:sp>
      <p:sp>
        <p:nvSpPr>
          <p:cNvPr id="8" name="Footer Placeholder 7"/>
          <p:cNvSpPr>
            <a:spLocks noGrp="1"/>
          </p:cNvSpPr>
          <p:nvPr>
            <p:ph type="ftr" sz="quarter" idx="11"/>
          </p:nvPr>
        </p:nvSpPr>
        <p:spPr/>
        <p:txBody>
          <a:bodyPr/>
          <a:lstStyle/>
          <a:p>
            <a:r>
              <a:rPr lang="en-US" smtClean="0"/>
              <a:t>Thesis Defense: Deep Learning for Kidney Tumor Classification</a:t>
            </a:r>
            <a:endParaRPr lang="en-US"/>
          </a:p>
        </p:txBody>
      </p:sp>
      <p:sp>
        <p:nvSpPr>
          <p:cNvPr id="11" name="Slide Number Placeholder 10"/>
          <p:cNvSpPr>
            <a:spLocks noGrp="1"/>
          </p:cNvSpPr>
          <p:nvPr>
            <p:ph type="sldNum" sz="quarter" idx="12"/>
          </p:nvPr>
        </p:nvSpPr>
        <p:spPr/>
        <p:txBody>
          <a:bodyPr/>
          <a:lstStyle/>
          <a:p>
            <a:fld id="{8A6EA95C-B6F4-43ED-8DA9-B21578C41077}" type="slidenum">
              <a:rPr lang="en-US" smtClean="0"/>
              <a:t>19</a:t>
            </a:fld>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name="Slide 20">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10789920" cy="256032"/>
          </a:xfrm>
          <a:prstGeom prst="rect">
            <a:avLst/>
          </a:prstGeom>
          <a:noFill/>
          <a:ln/>
        </p:spPr>
        <p:txBody>
          <a:bodyPr wrap="square" lIns="0" tIns="0" rIns="0" bIns="0" rtlCol="0" anchor="ctr"/>
          <a:lstStyle/>
          <a:p>
            <a:pPr marL="0" indent="0">
              <a:buNone/>
            </a:pPr>
            <a:r>
              <a:rPr lang="en-US" sz="3600" b="1" dirty="0" smtClean="0"/>
              <a:t>Preprocessing</a:t>
            </a:r>
            <a:endParaRPr lang="en-US" sz="3600" b="1" dirty="0"/>
          </a:p>
        </p:txBody>
      </p:sp>
      <p:sp>
        <p:nvSpPr>
          <p:cNvPr id="3" name="Text 1"/>
          <p:cNvSpPr/>
          <p:nvPr/>
        </p:nvSpPr>
        <p:spPr>
          <a:xfrm>
            <a:off x="566928" y="777240"/>
            <a:ext cx="11064240" cy="548640"/>
          </a:xfrm>
          <a:prstGeom prst="rect">
            <a:avLst/>
          </a:prstGeom>
          <a:noFill/>
          <a:ln/>
        </p:spPr>
        <p:txBody>
          <a:bodyPr wrap="square" lIns="0" tIns="0" rIns="0" bIns="0" rtlCol="0" anchor="ctr"/>
          <a:lstStyle/>
          <a:p>
            <a:pPr marL="0" indent="0">
              <a:buNone/>
            </a:pPr>
            <a:r>
              <a:rPr lang="en-US" sz="2600" b="1" dirty="0" smtClean="0">
                <a:solidFill>
                  <a:srgbClr val="16191B"/>
                </a:solidFill>
                <a:latin typeface="Calibri" panose="020F0502020204030204" pitchFamily="34" charset="0"/>
                <a:ea typeface="Arial" pitchFamily="34" charset="-122"/>
                <a:cs typeface="Arial" pitchFamily="34" charset="-120"/>
              </a:rPr>
              <a:t>Four Stages </a:t>
            </a:r>
            <a:r>
              <a:rPr lang="en-US" sz="2600" b="1" dirty="0">
                <a:solidFill>
                  <a:srgbClr val="16191B"/>
                </a:solidFill>
                <a:latin typeface="Calibri" panose="020F0502020204030204" pitchFamily="34" charset="0"/>
                <a:ea typeface="Arial" pitchFamily="34" charset="-122"/>
                <a:cs typeface="Arial" pitchFamily="34" charset="-120"/>
              </a:rPr>
              <a:t>Preprocessing Pipeline</a:t>
            </a:r>
            <a:endParaRPr lang="en-US" sz="2600" dirty="0"/>
          </a:p>
        </p:txBody>
      </p:sp>
      <p:sp>
        <p:nvSpPr>
          <p:cNvPr id="4" name="Shape 2"/>
          <p:cNvSpPr/>
          <p:nvPr/>
        </p:nvSpPr>
        <p:spPr>
          <a:xfrm>
            <a:off x="566928" y="1444752"/>
            <a:ext cx="2670048" cy="2121408"/>
          </a:xfrm>
          <a:prstGeom prst="roundRect">
            <a:avLst>
              <a:gd name="adj" fmla="val 2586"/>
            </a:avLst>
          </a:prstGeom>
          <a:solidFill>
            <a:srgbClr val="E8F7FE"/>
          </a:solidFill>
          <a:ln w="12700">
            <a:solidFill>
              <a:srgbClr val="E8F7FE"/>
            </a:solidFill>
            <a:prstDash val="solid"/>
          </a:ln>
        </p:spPr>
      </p:sp>
      <p:sp>
        <p:nvSpPr>
          <p:cNvPr id="5" name="Shape 3"/>
          <p:cNvSpPr/>
          <p:nvPr/>
        </p:nvSpPr>
        <p:spPr>
          <a:xfrm>
            <a:off x="795528" y="1645920"/>
            <a:ext cx="457200" cy="457200"/>
          </a:xfrm>
          <a:prstGeom prst="ellipse">
            <a:avLst/>
          </a:prstGeom>
          <a:solidFill>
            <a:srgbClr val="00AEEF"/>
          </a:solidFill>
          <a:ln w="12700">
            <a:solidFill>
              <a:srgbClr val="00AEEF"/>
            </a:solidFill>
            <a:prstDash val="solid"/>
          </a:ln>
        </p:spPr>
      </p:sp>
      <p:sp>
        <p:nvSpPr>
          <p:cNvPr id="6" name="Text 4"/>
          <p:cNvSpPr/>
          <p:nvPr/>
        </p:nvSpPr>
        <p:spPr>
          <a:xfrm>
            <a:off x="795528" y="1645920"/>
            <a:ext cx="457200" cy="457200"/>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01</a:t>
            </a:r>
          </a:p>
        </p:txBody>
      </p:sp>
      <p:sp>
        <p:nvSpPr>
          <p:cNvPr id="7" name="Text 5"/>
          <p:cNvSpPr/>
          <p:nvPr/>
        </p:nvSpPr>
        <p:spPr>
          <a:xfrm>
            <a:off x="795528" y="2134616"/>
            <a:ext cx="2286000" cy="310896"/>
          </a:xfrm>
          <a:prstGeom prst="rect">
            <a:avLst/>
          </a:prstGeom>
          <a:noFill/>
          <a:ln/>
        </p:spPr>
        <p:txBody>
          <a:bodyPr wrap="square" lIns="0" tIns="0" rIns="0" bIns="0" rtlCol="0" anchor="ctr"/>
          <a:lstStyle/>
          <a:p>
            <a:pPr marL="0" indent="0">
              <a:buNone/>
            </a:pPr>
            <a:r>
              <a:rPr lang="en-US" b="1" dirty="0">
                <a:ea typeface="Arial" pitchFamily="34" charset="-122"/>
                <a:cs typeface="Arial" pitchFamily="34" charset="-120"/>
              </a:rPr>
              <a:t>Grayscale </a:t>
            </a:r>
            <a:r>
              <a:rPr lang="en-US" b="1" dirty="0" smtClean="0">
                <a:ea typeface="Arial" pitchFamily="34" charset="-122"/>
                <a:cs typeface="Arial" pitchFamily="34" charset="-120"/>
              </a:rPr>
              <a:t>to </a:t>
            </a:r>
            <a:r>
              <a:rPr lang="en-US" b="1" dirty="0">
                <a:ea typeface="Arial" pitchFamily="34" charset="-122"/>
                <a:cs typeface="Arial" pitchFamily="34" charset="-120"/>
              </a:rPr>
              <a:t>RGB</a:t>
            </a:r>
            <a:endParaRPr lang="en-US" dirty="0"/>
          </a:p>
        </p:txBody>
      </p:sp>
      <p:sp>
        <p:nvSpPr>
          <p:cNvPr id="8" name="Text 6"/>
          <p:cNvSpPr/>
          <p:nvPr/>
        </p:nvSpPr>
        <p:spPr>
          <a:xfrm>
            <a:off x="795528" y="2505088"/>
            <a:ext cx="2286000" cy="914400"/>
          </a:xfrm>
          <a:prstGeom prst="rect">
            <a:avLst/>
          </a:prstGeom>
          <a:noFill/>
          <a:ln/>
        </p:spPr>
        <p:txBody>
          <a:bodyPr wrap="square" lIns="0" tIns="0" rIns="0" bIns="0" rtlCol="0" anchor="ctr"/>
          <a:lstStyle/>
          <a:p>
            <a:pPr marL="0" indent="0">
              <a:lnSpc>
                <a:spcPts val="1400"/>
              </a:lnSpc>
              <a:buNone/>
            </a:pPr>
            <a:r>
              <a:rPr lang="en-US" sz="1600" dirty="0">
                <a:latin typeface="+mj-lt"/>
              </a:rPr>
              <a:t>Single </a:t>
            </a:r>
            <a:r>
              <a:rPr lang="en-US" sz="1600" dirty="0" smtClean="0">
                <a:latin typeface="+mj-lt"/>
              </a:rPr>
              <a:t>channel </a:t>
            </a:r>
            <a:r>
              <a:rPr lang="en-US" sz="1600" dirty="0">
                <a:latin typeface="+mj-lt"/>
              </a:rPr>
              <a:t>CT values are </a:t>
            </a:r>
            <a:r>
              <a:rPr lang="en-US" sz="1600" dirty="0" smtClean="0">
                <a:latin typeface="+mj-lt"/>
              </a:rPr>
              <a:t>duplicated </a:t>
            </a:r>
            <a:r>
              <a:rPr lang="en-US" sz="1600" dirty="0">
                <a:latin typeface="+mj-lt"/>
              </a:rPr>
              <a:t>across three channels so ImageNet pre-trained backbones can be reused.</a:t>
            </a:r>
          </a:p>
        </p:txBody>
      </p:sp>
      <p:sp>
        <p:nvSpPr>
          <p:cNvPr id="9" name="Shape 7"/>
          <p:cNvSpPr/>
          <p:nvPr/>
        </p:nvSpPr>
        <p:spPr>
          <a:xfrm>
            <a:off x="3355848" y="1444752"/>
            <a:ext cx="2670048" cy="2121408"/>
          </a:xfrm>
          <a:prstGeom prst="roundRect">
            <a:avLst>
              <a:gd name="adj" fmla="val 2586"/>
            </a:avLst>
          </a:prstGeom>
          <a:solidFill>
            <a:srgbClr val="E8F7FE"/>
          </a:solidFill>
          <a:ln w="12700">
            <a:solidFill>
              <a:srgbClr val="E8F7FE"/>
            </a:solidFill>
            <a:prstDash val="solid"/>
          </a:ln>
        </p:spPr>
      </p:sp>
      <p:sp>
        <p:nvSpPr>
          <p:cNvPr id="10" name="Shape 8"/>
          <p:cNvSpPr/>
          <p:nvPr/>
        </p:nvSpPr>
        <p:spPr>
          <a:xfrm>
            <a:off x="3584448" y="1645920"/>
            <a:ext cx="457200" cy="457200"/>
          </a:xfrm>
          <a:prstGeom prst="ellipse">
            <a:avLst/>
          </a:prstGeom>
          <a:solidFill>
            <a:srgbClr val="00AEEF"/>
          </a:solidFill>
          <a:ln w="12700">
            <a:solidFill>
              <a:srgbClr val="00AEEF"/>
            </a:solidFill>
            <a:prstDash val="solid"/>
          </a:ln>
        </p:spPr>
      </p:sp>
      <p:sp>
        <p:nvSpPr>
          <p:cNvPr id="11" name="Text 9"/>
          <p:cNvSpPr/>
          <p:nvPr/>
        </p:nvSpPr>
        <p:spPr>
          <a:xfrm>
            <a:off x="3584448" y="1645920"/>
            <a:ext cx="457200" cy="457200"/>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02</a:t>
            </a:r>
          </a:p>
        </p:txBody>
      </p:sp>
      <p:sp>
        <p:nvSpPr>
          <p:cNvPr id="12" name="Text 10"/>
          <p:cNvSpPr/>
          <p:nvPr/>
        </p:nvSpPr>
        <p:spPr>
          <a:xfrm>
            <a:off x="3584448" y="2134616"/>
            <a:ext cx="2286000" cy="310896"/>
          </a:xfrm>
          <a:prstGeom prst="rect">
            <a:avLst/>
          </a:prstGeom>
          <a:noFill/>
          <a:ln/>
        </p:spPr>
        <p:txBody>
          <a:bodyPr wrap="square" lIns="0" tIns="0" rIns="0" bIns="0" rtlCol="0" anchor="ctr"/>
          <a:lstStyle/>
          <a:p>
            <a:pPr marL="0" indent="0">
              <a:buNone/>
            </a:pPr>
            <a:r>
              <a:rPr lang="en-US" b="1" dirty="0">
                <a:ea typeface="Arial" pitchFamily="34" charset="-122"/>
                <a:cs typeface="Arial" pitchFamily="34" charset="-120"/>
              </a:rPr>
              <a:t>CLAHE enhancement</a:t>
            </a:r>
            <a:endParaRPr lang="en-US" dirty="0"/>
          </a:p>
        </p:txBody>
      </p:sp>
      <p:sp>
        <p:nvSpPr>
          <p:cNvPr id="13" name="Text 11"/>
          <p:cNvSpPr/>
          <p:nvPr/>
        </p:nvSpPr>
        <p:spPr>
          <a:xfrm>
            <a:off x="3584448" y="2507120"/>
            <a:ext cx="2286000" cy="914400"/>
          </a:xfrm>
          <a:prstGeom prst="rect">
            <a:avLst/>
          </a:prstGeom>
          <a:noFill/>
          <a:ln/>
        </p:spPr>
        <p:txBody>
          <a:bodyPr wrap="square" lIns="0" tIns="0" rIns="0" bIns="0" rtlCol="0" anchor="ctr"/>
          <a:lstStyle/>
          <a:p>
            <a:pPr marL="0" indent="0">
              <a:lnSpc>
                <a:spcPts val="1400"/>
              </a:lnSpc>
              <a:buNone/>
            </a:pPr>
            <a:r>
              <a:rPr lang="en-US" sz="1600" dirty="0">
                <a:latin typeface="+mj-lt"/>
              </a:rPr>
              <a:t>Contrast Limited Adaptive Histogram Equalization, clip limit 2.0 and 8×8 tile grid, improves visibility of small lesions and stones.</a:t>
            </a:r>
          </a:p>
        </p:txBody>
      </p:sp>
      <p:sp>
        <p:nvSpPr>
          <p:cNvPr id="14" name="Shape 12"/>
          <p:cNvSpPr/>
          <p:nvPr/>
        </p:nvSpPr>
        <p:spPr>
          <a:xfrm>
            <a:off x="6144768" y="1444752"/>
            <a:ext cx="2670048" cy="2121408"/>
          </a:xfrm>
          <a:prstGeom prst="roundRect">
            <a:avLst>
              <a:gd name="adj" fmla="val 2586"/>
            </a:avLst>
          </a:prstGeom>
          <a:solidFill>
            <a:srgbClr val="E8F7FE"/>
          </a:solidFill>
          <a:ln w="12700">
            <a:solidFill>
              <a:srgbClr val="E8F7FE"/>
            </a:solidFill>
            <a:prstDash val="solid"/>
          </a:ln>
        </p:spPr>
      </p:sp>
      <p:sp>
        <p:nvSpPr>
          <p:cNvPr id="15" name="Shape 13"/>
          <p:cNvSpPr/>
          <p:nvPr/>
        </p:nvSpPr>
        <p:spPr>
          <a:xfrm>
            <a:off x="6373368" y="1645920"/>
            <a:ext cx="457200" cy="457200"/>
          </a:xfrm>
          <a:prstGeom prst="ellipse">
            <a:avLst/>
          </a:prstGeom>
          <a:solidFill>
            <a:srgbClr val="00AEEF"/>
          </a:solidFill>
          <a:ln w="12700">
            <a:solidFill>
              <a:srgbClr val="00AEEF"/>
            </a:solidFill>
            <a:prstDash val="solid"/>
          </a:ln>
        </p:spPr>
      </p:sp>
      <p:sp>
        <p:nvSpPr>
          <p:cNvPr id="16" name="Text 14"/>
          <p:cNvSpPr/>
          <p:nvPr/>
        </p:nvSpPr>
        <p:spPr>
          <a:xfrm>
            <a:off x="6373368" y="1645920"/>
            <a:ext cx="457200" cy="457200"/>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03</a:t>
            </a:r>
            <a:endParaRPr lang="en-US" sz="1100" dirty="0"/>
          </a:p>
        </p:txBody>
      </p:sp>
      <p:sp>
        <p:nvSpPr>
          <p:cNvPr id="17" name="Text 15"/>
          <p:cNvSpPr/>
          <p:nvPr/>
        </p:nvSpPr>
        <p:spPr>
          <a:xfrm>
            <a:off x="6373368" y="2121408"/>
            <a:ext cx="2286000" cy="310896"/>
          </a:xfrm>
          <a:prstGeom prst="rect">
            <a:avLst/>
          </a:prstGeom>
          <a:noFill/>
          <a:ln/>
        </p:spPr>
        <p:txBody>
          <a:bodyPr wrap="square" lIns="0" tIns="0" rIns="0" bIns="0" rtlCol="0" anchor="ctr"/>
          <a:lstStyle/>
          <a:p>
            <a:pPr marL="0" indent="0">
              <a:buNone/>
            </a:pPr>
            <a:r>
              <a:rPr lang="en-US" b="1" dirty="0">
                <a:ea typeface="Arial" pitchFamily="34" charset="-122"/>
                <a:cs typeface="Arial" pitchFamily="34" charset="-120"/>
              </a:rPr>
              <a:t>Resizing</a:t>
            </a:r>
          </a:p>
        </p:txBody>
      </p:sp>
      <p:sp>
        <p:nvSpPr>
          <p:cNvPr id="18" name="Text 16"/>
          <p:cNvSpPr/>
          <p:nvPr/>
        </p:nvSpPr>
        <p:spPr>
          <a:xfrm>
            <a:off x="6373368" y="2505088"/>
            <a:ext cx="2286000" cy="914400"/>
          </a:xfrm>
          <a:prstGeom prst="rect">
            <a:avLst/>
          </a:prstGeom>
          <a:noFill/>
          <a:ln/>
        </p:spPr>
        <p:txBody>
          <a:bodyPr wrap="square" lIns="0" tIns="0" rIns="0" bIns="0" rtlCol="0" anchor="ctr"/>
          <a:lstStyle/>
          <a:p>
            <a:pPr marL="0" indent="0">
              <a:lnSpc>
                <a:spcPts val="1400"/>
              </a:lnSpc>
              <a:buNone/>
            </a:pPr>
            <a:r>
              <a:rPr lang="en-US" sz="1600" dirty="0">
                <a:latin typeface="+mj-lt"/>
              </a:rPr>
              <a:t>Bilinear resizing to 380×380 for EfficientNet-B4 and 224×224 for ResNet-50 and MobileNetV3.</a:t>
            </a:r>
          </a:p>
        </p:txBody>
      </p:sp>
      <p:sp>
        <p:nvSpPr>
          <p:cNvPr id="19" name="Shape 17"/>
          <p:cNvSpPr/>
          <p:nvPr/>
        </p:nvSpPr>
        <p:spPr>
          <a:xfrm>
            <a:off x="8933688" y="1444752"/>
            <a:ext cx="2670048" cy="2121408"/>
          </a:xfrm>
          <a:prstGeom prst="roundRect">
            <a:avLst>
              <a:gd name="adj" fmla="val 2586"/>
            </a:avLst>
          </a:prstGeom>
          <a:solidFill>
            <a:srgbClr val="E8F7FE"/>
          </a:solidFill>
          <a:ln w="12700">
            <a:solidFill>
              <a:srgbClr val="E8F7FE"/>
            </a:solidFill>
            <a:prstDash val="solid"/>
          </a:ln>
        </p:spPr>
      </p:sp>
      <p:sp>
        <p:nvSpPr>
          <p:cNvPr id="20" name="Shape 18"/>
          <p:cNvSpPr/>
          <p:nvPr/>
        </p:nvSpPr>
        <p:spPr>
          <a:xfrm>
            <a:off x="9162288" y="1645920"/>
            <a:ext cx="457200" cy="457200"/>
          </a:xfrm>
          <a:prstGeom prst="ellipse">
            <a:avLst/>
          </a:prstGeom>
          <a:solidFill>
            <a:srgbClr val="00AEEF"/>
          </a:solidFill>
          <a:ln w="12700">
            <a:solidFill>
              <a:srgbClr val="00AEEF"/>
            </a:solidFill>
            <a:prstDash val="solid"/>
          </a:ln>
        </p:spPr>
      </p:sp>
      <p:sp>
        <p:nvSpPr>
          <p:cNvPr id="21" name="Text 19"/>
          <p:cNvSpPr/>
          <p:nvPr/>
        </p:nvSpPr>
        <p:spPr>
          <a:xfrm>
            <a:off x="9162288" y="1645920"/>
            <a:ext cx="457200" cy="457200"/>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04</a:t>
            </a:r>
          </a:p>
        </p:txBody>
      </p:sp>
      <p:sp>
        <p:nvSpPr>
          <p:cNvPr id="22" name="Text 20"/>
          <p:cNvSpPr/>
          <p:nvPr/>
        </p:nvSpPr>
        <p:spPr>
          <a:xfrm>
            <a:off x="9162288" y="2134616"/>
            <a:ext cx="2286000" cy="310896"/>
          </a:xfrm>
          <a:prstGeom prst="rect">
            <a:avLst/>
          </a:prstGeom>
          <a:noFill/>
          <a:ln/>
        </p:spPr>
        <p:txBody>
          <a:bodyPr wrap="square" lIns="0" tIns="0" rIns="0" bIns="0" rtlCol="0" anchor="ctr"/>
          <a:lstStyle/>
          <a:p>
            <a:pPr marL="0" indent="0">
              <a:buNone/>
            </a:pPr>
            <a:r>
              <a:rPr lang="en-US" b="1" dirty="0">
                <a:ea typeface="Arial" pitchFamily="34" charset="-122"/>
                <a:cs typeface="Arial" pitchFamily="34" charset="-120"/>
              </a:rPr>
              <a:t>Normalization</a:t>
            </a:r>
          </a:p>
        </p:txBody>
      </p:sp>
      <p:sp>
        <p:nvSpPr>
          <p:cNvPr id="23" name="Text 21"/>
          <p:cNvSpPr/>
          <p:nvPr/>
        </p:nvSpPr>
        <p:spPr>
          <a:xfrm>
            <a:off x="9162288" y="2509153"/>
            <a:ext cx="2286000" cy="914400"/>
          </a:xfrm>
          <a:prstGeom prst="rect">
            <a:avLst/>
          </a:prstGeom>
          <a:noFill/>
          <a:ln/>
        </p:spPr>
        <p:txBody>
          <a:bodyPr wrap="square" lIns="0" tIns="0" rIns="0" bIns="0" rtlCol="0" anchor="ctr"/>
          <a:lstStyle/>
          <a:p>
            <a:pPr marL="0" indent="0">
              <a:lnSpc>
                <a:spcPts val="1400"/>
              </a:lnSpc>
              <a:buNone/>
            </a:pPr>
            <a:r>
              <a:rPr lang="en-US" sz="1600" dirty="0">
                <a:latin typeface="+mj-lt"/>
              </a:rPr>
              <a:t>Pixel intensities are normalised with ImageNet mean and standard deviation values.</a:t>
            </a:r>
          </a:p>
        </p:txBody>
      </p:sp>
      <p:pic>
        <p:nvPicPr>
          <p:cNvPr id="24" name="Image 0" descr="/home/claude/work/img/image13.png"/>
          <p:cNvPicPr>
            <a:picLocks noChangeAspect="1"/>
          </p:cNvPicPr>
          <p:nvPr/>
        </p:nvPicPr>
        <p:blipFill>
          <a:blip r:embed="rId3"/>
          <a:stretch>
            <a:fillRect/>
          </a:stretch>
        </p:blipFill>
        <p:spPr>
          <a:xfrm>
            <a:off x="2167128" y="4005072"/>
            <a:ext cx="7863840" cy="2093976"/>
          </a:xfrm>
          <a:prstGeom prst="rect">
            <a:avLst/>
          </a:prstGeom>
          <a:noFill/>
          <a:ln w="12700">
            <a:solidFill>
              <a:schemeClr val="tx1"/>
            </a:solidFill>
          </a:ln>
        </p:spPr>
      </p:pic>
      <p:sp>
        <p:nvSpPr>
          <p:cNvPr id="25" name="Text 22"/>
          <p:cNvSpPr/>
          <p:nvPr/>
        </p:nvSpPr>
        <p:spPr>
          <a:xfrm>
            <a:off x="1901952" y="5918292"/>
            <a:ext cx="7863840" cy="256032"/>
          </a:xfrm>
          <a:prstGeom prst="rect">
            <a:avLst/>
          </a:prstGeom>
          <a:noFill/>
          <a:ln/>
        </p:spPr>
        <p:txBody>
          <a:bodyPr wrap="square" lIns="0" tIns="0" rIns="0" bIns="0" rtlCol="0" anchor="ctr"/>
          <a:lstStyle/>
          <a:p>
            <a:pPr marL="0" indent="0" algn="ctr">
              <a:buNone/>
            </a:pPr>
            <a:r>
              <a:rPr lang="en-US" sz="950" i="1" dirty="0" smtClean="0">
                <a:latin typeface="Calibri" pitchFamily="34" charset="0"/>
                <a:ea typeface="Calibri" pitchFamily="34" charset="-122"/>
                <a:cs typeface="Calibri" pitchFamily="34" charset="-120"/>
              </a:rPr>
              <a:t>Sample </a:t>
            </a:r>
            <a:r>
              <a:rPr lang="en-US" sz="950" i="1" dirty="0">
                <a:latin typeface="Calibri" pitchFamily="34" charset="0"/>
                <a:ea typeface="Calibri" pitchFamily="34" charset="-122"/>
                <a:cs typeface="Calibri" pitchFamily="34" charset="-120"/>
              </a:rPr>
              <a:t>images before and after CLAHE</a:t>
            </a:r>
            <a:endParaRPr lang="en-US" sz="950" dirty="0"/>
          </a:p>
        </p:txBody>
      </p:sp>
      <p:sp>
        <p:nvSpPr>
          <p:cNvPr id="26" name="Date Placeholder 25"/>
          <p:cNvSpPr>
            <a:spLocks noGrp="1"/>
          </p:cNvSpPr>
          <p:nvPr>
            <p:ph type="dt" sz="half" idx="10"/>
          </p:nvPr>
        </p:nvSpPr>
        <p:spPr/>
        <p:txBody>
          <a:bodyPr/>
          <a:lstStyle/>
          <a:p>
            <a:fld id="{6CFEBF48-F73D-45A7-A161-79100CBCB805}" type="datetime2">
              <a:rPr lang="en-US" smtClean="0"/>
              <a:t>Wednesday, August 5, 2026</a:t>
            </a:fld>
            <a:endParaRPr lang="en-US"/>
          </a:p>
        </p:txBody>
      </p:sp>
      <p:sp>
        <p:nvSpPr>
          <p:cNvPr id="27" name="Footer Placeholder 26"/>
          <p:cNvSpPr>
            <a:spLocks noGrp="1"/>
          </p:cNvSpPr>
          <p:nvPr>
            <p:ph type="ftr" sz="quarter" idx="11"/>
          </p:nvPr>
        </p:nvSpPr>
        <p:spPr/>
        <p:txBody>
          <a:bodyPr/>
          <a:lstStyle/>
          <a:p>
            <a:r>
              <a:rPr lang="en-US" smtClean="0"/>
              <a:t>Thesis Defense: Deep Learning for Kidney Tumor Classification</a:t>
            </a:r>
            <a:endParaRPr lang="en-US"/>
          </a:p>
        </p:txBody>
      </p:sp>
      <p:sp>
        <p:nvSpPr>
          <p:cNvPr id="28" name="Slide Number Placeholder 27"/>
          <p:cNvSpPr>
            <a:spLocks noGrp="1"/>
          </p:cNvSpPr>
          <p:nvPr>
            <p:ph type="sldNum" sz="quarter" idx="12"/>
          </p:nvPr>
        </p:nvSpPr>
        <p:spPr/>
        <p:txBody>
          <a:bodyPr/>
          <a:lstStyle/>
          <a:p>
            <a:fld id="{8A6EA95C-B6F4-43ED-8DA9-B21578C41077}" type="slidenum">
              <a:rPr lang="en-US" smtClean="0"/>
              <a:t>20</a:t>
            </a:fld>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3" name="Text 1"/>
          <p:cNvSpPr/>
          <p:nvPr/>
        </p:nvSpPr>
        <p:spPr>
          <a:xfrm>
            <a:off x="566928" y="455723"/>
            <a:ext cx="11064240" cy="548640"/>
          </a:xfrm>
          <a:prstGeom prst="rect">
            <a:avLst/>
          </a:prstGeom>
          <a:noFill/>
          <a:ln/>
        </p:spPr>
        <p:txBody>
          <a:bodyPr wrap="square" lIns="0" tIns="0" rIns="0" bIns="0" rtlCol="0" anchor="ctr"/>
          <a:lstStyle/>
          <a:p>
            <a:r>
              <a:rPr lang="en-US" sz="3600" b="1" dirty="0">
                <a:solidFill>
                  <a:srgbClr val="16191B"/>
                </a:solidFill>
                <a:ea typeface="Arial" pitchFamily="34" charset="-122"/>
                <a:cs typeface="Arial" pitchFamily="34" charset="-120"/>
              </a:rPr>
              <a:t>Dataset </a:t>
            </a:r>
            <a:r>
              <a:rPr lang="en-US" sz="3600" b="1" dirty="0" smtClean="0">
                <a:solidFill>
                  <a:srgbClr val="16191B"/>
                </a:solidFill>
                <a:ea typeface="Arial" pitchFamily="34" charset="-122"/>
                <a:cs typeface="Arial" pitchFamily="34" charset="-120"/>
              </a:rPr>
              <a:t>Split (</a:t>
            </a:r>
            <a:r>
              <a:rPr lang="en-US" sz="3600" b="1" dirty="0">
                <a:solidFill>
                  <a:srgbClr val="16191B"/>
                </a:solidFill>
                <a:ea typeface="Arial" pitchFamily="34" charset="-122"/>
                <a:cs typeface="Arial" pitchFamily="34" charset="-120"/>
              </a:rPr>
              <a:t>Stratified 70 / 10 / 20</a:t>
            </a:r>
            <a:r>
              <a:rPr lang="en-US" sz="3600" b="1" dirty="0" smtClean="0">
                <a:solidFill>
                  <a:srgbClr val="16191B"/>
                </a:solidFill>
                <a:ea typeface="Arial" pitchFamily="34" charset="-122"/>
                <a:cs typeface="Arial" pitchFamily="34" charset="-120"/>
              </a:rPr>
              <a:t>)</a:t>
            </a:r>
            <a:endParaRPr lang="en-US" sz="3600" dirty="0"/>
          </a:p>
        </p:txBody>
      </p:sp>
      <p:sp>
        <p:nvSpPr>
          <p:cNvPr id="9" name="Shape 6"/>
          <p:cNvSpPr/>
          <p:nvPr/>
        </p:nvSpPr>
        <p:spPr>
          <a:xfrm>
            <a:off x="843559" y="1257933"/>
            <a:ext cx="1673352" cy="1051560"/>
          </a:xfrm>
          <a:prstGeom prst="roundRect">
            <a:avLst>
              <a:gd name="adj" fmla="val 5217"/>
            </a:avLst>
          </a:prstGeom>
          <a:solidFill>
            <a:srgbClr val="16191B"/>
          </a:solidFill>
          <a:ln w="12700">
            <a:solidFill>
              <a:srgbClr val="16191B"/>
            </a:solidFill>
            <a:prstDash val="solid"/>
          </a:ln>
        </p:spPr>
      </p:sp>
      <p:sp>
        <p:nvSpPr>
          <p:cNvPr id="10" name="Text 7"/>
          <p:cNvSpPr/>
          <p:nvPr/>
        </p:nvSpPr>
        <p:spPr>
          <a:xfrm>
            <a:off x="934999" y="1385949"/>
            <a:ext cx="1490472" cy="457200"/>
          </a:xfrm>
          <a:prstGeom prst="rect">
            <a:avLst/>
          </a:prstGeom>
          <a:noFill/>
          <a:ln/>
        </p:spPr>
        <p:txBody>
          <a:bodyPr wrap="square" lIns="0" tIns="0" rIns="0" bIns="0" rtlCol="0" anchor="ctr"/>
          <a:lstStyle/>
          <a:p>
            <a:pPr marL="0" indent="0" algn="ctr">
              <a:buNone/>
            </a:pPr>
            <a:r>
              <a:rPr lang="en-US" sz="2400" b="1" dirty="0" smtClean="0">
                <a:solidFill>
                  <a:srgbClr val="00AEEF"/>
                </a:solidFill>
                <a:ea typeface="Arial" pitchFamily="34" charset="-122"/>
                <a:cs typeface="Arial" pitchFamily="34" charset="-120"/>
              </a:rPr>
              <a:t>8,712</a:t>
            </a:r>
            <a:endParaRPr lang="en-US" sz="2100" dirty="0"/>
          </a:p>
        </p:txBody>
      </p:sp>
      <p:sp>
        <p:nvSpPr>
          <p:cNvPr id="11" name="Text 8"/>
          <p:cNvSpPr/>
          <p:nvPr/>
        </p:nvSpPr>
        <p:spPr>
          <a:xfrm>
            <a:off x="934999" y="1824861"/>
            <a:ext cx="1490472" cy="365760"/>
          </a:xfrm>
          <a:prstGeom prst="rect">
            <a:avLst/>
          </a:prstGeom>
          <a:noFill/>
          <a:ln/>
        </p:spPr>
        <p:txBody>
          <a:bodyPr wrap="square" lIns="0" tIns="0" rIns="0" bIns="0" rtlCol="0" anchor="ctr"/>
          <a:lstStyle/>
          <a:p>
            <a:pPr marL="0" indent="0" algn="ctr">
              <a:buNone/>
            </a:pPr>
            <a:r>
              <a:rPr lang="en-US" dirty="0">
                <a:solidFill>
                  <a:srgbClr val="8CC9E4"/>
                </a:solidFill>
                <a:latin typeface="Calibri" pitchFamily="34" charset="0"/>
                <a:ea typeface="Calibri" pitchFamily="34" charset="-122"/>
                <a:cs typeface="Calibri" pitchFamily="34" charset="-120"/>
              </a:rPr>
              <a:t>Training set</a:t>
            </a:r>
            <a:endParaRPr lang="en-US" dirty="0"/>
          </a:p>
        </p:txBody>
      </p:sp>
      <p:sp>
        <p:nvSpPr>
          <p:cNvPr id="12" name="Shape 9"/>
          <p:cNvSpPr/>
          <p:nvPr/>
        </p:nvSpPr>
        <p:spPr>
          <a:xfrm>
            <a:off x="2617495" y="1257933"/>
            <a:ext cx="1673352" cy="1051560"/>
          </a:xfrm>
          <a:prstGeom prst="roundRect">
            <a:avLst>
              <a:gd name="adj" fmla="val 5217"/>
            </a:avLst>
          </a:prstGeom>
          <a:solidFill>
            <a:srgbClr val="16191B"/>
          </a:solidFill>
          <a:ln w="12700">
            <a:solidFill>
              <a:srgbClr val="16191B"/>
            </a:solidFill>
            <a:prstDash val="solid"/>
          </a:ln>
        </p:spPr>
      </p:sp>
      <p:sp>
        <p:nvSpPr>
          <p:cNvPr id="13" name="Text 10"/>
          <p:cNvSpPr/>
          <p:nvPr/>
        </p:nvSpPr>
        <p:spPr>
          <a:xfrm>
            <a:off x="2708935" y="1385949"/>
            <a:ext cx="1490472" cy="457200"/>
          </a:xfrm>
          <a:prstGeom prst="rect">
            <a:avLst/>
          </a:prstGeom>
          <a:noFill/>
          <a:ln/>
        </p:spPr>
        <p:txBody>
          <a:bodyPr wrap="square" lIns="0" tIns="0" rIns="0" bIns="0" rtlCol="0" anchor="ctr"/>
          <a:lstStyle/>
          <a:p>
            <a:pPr marL="0" indent="0" algn="ctr">
              <a:buNone/>
            </a:pPr>
            <a:r>
              <a:rPr lang="en-US" sz="2400" b="1" dirty="0">
                <a:solidFill>
                  <a:srgbClr val="00AEEF"/>
                </a:solidFill>
                <a:ea typeface="Arial" pitchFamily="34" charset="-122"/>
                <a:cs typeface="Arial" pitchFamily="34" charset="-120"/>
              </a:rPr>
              <a:t>1,244</a:t>
            </a:r>
            <a:endParaRPr lang="en-US" sz="2100" dirty="0"/>
          </a:p>
        </p:txBody>
      </p:sp>
      <p:sp>
        <p:nvSpPr>
          <p:cNvPr id="14" name="Text 11"/>
          <p:cNvSpPr/>
          <p:nvPr/>
        </p:nvSpPr>
        <p:spPr>
          <a:xfrm>
            <a:off x="2708935" y="1824861"/>
            <a:ext cx="1490472" cy="365760"/>
          </a:xfrm>
          <a:prstGeom prst="rect">
            <a:avLst/>
          </a:prstGeom>
          <a:noFill/>
          <a:ln/>
        </p:spPr>
        <p:txBody>
          <a:bodyPr wrap="square" lIns="0" tIns="0" rIns="0" bIns="0" rtlCol="0" anchor="ctr"/>
          <a:lstStyle/>
          <a:p>
            <a:pPr marL="0" indent="0" algn="ctr">
              <a:buNone/>
            </a:pPr>
            <a:r>
              <a:rPr lang="en-US" dirty="0">
                <a:solidFill>
                  <a:srgbClr val="8CC9E4"/>
                </a:solidFill>
                <a:latin typeface="Calibri" pitchFamily="34" charset="0"/>
                <a:ea typeface="Calibri" pitchFamily="34" charset="-122"/>
                <a:cs typeface="Calibri" pitchFamily="34" charset="-120"/>
              </a:rPr>
              <a:t>Validation set</a:t>
            </a:r>
          </a:p>
        </p:txBody>
      </p:sp>
      <p:sp>
        <p:nvSpPr>
          <p:cNvPr id="15" name="Shape 12"/>
          <p:cNvSpPr/>
          <p:nvPr/>
        </p:nvSpPr>
        <p:spPr>
          <a:xfrm>
            <a:off x="4391431" y="1257933"/>
            <a:ext cx="1673352" cy="1051560"/>
          </a:xfrm>
          <a:prstGeom prst="roundRect">
            <a:avLst>
              <a:gd name="adj" fmla="val 5217"/>
            </a:avLst>
          </a:prstGeom>
          <a:solidFill>
            <a:srgbClr val="16191B"/>
          </a:solidFill>
          <a:ln w="12700">
            <a:solidFill>
              <a:srgbClr val="16191B"/>
            </a:solidFill>
            <a:prstDash val="solid"/>
          </a:ln>
        </p:spPr>
      </p:sp>
      <p:sp>
        <p:nvSpPr>
          <p:cNvPr id="16" name="Text 13"/>
          <p:cNvSpPr/>
          <p:nvPr/>
        </p:nvSpPr>
        <p:spPr>
          <a:xfrm>
            <a:off x="4482871" y="1385949"/>
            <a:ext cx="1490472" cy="457200"/>
          </a:xfrm>
          <a:prstGeom prst="rect">
            <a:avLst/>
          </a:prstGeom>
          <a:noFill/>
          <a:ln/>
        </p:spPr>
        <p:txBody>
          <a:bodyPr wrap="square" lIns="0" tIns="0" rIns="0" bIns="0" rtlCol="0" anchor="ctr"/>
          <a:lstStyle/>
          <a:p>
            <a:pPr marL="0" indent="0" algn="ctr">
              <a:buNone/>
            </a:pPr>
            <a:r>
              <a:rPr lang="en-US" sz="2400" b="1" dirty="0">
                <a:solidFill>
                  <a:srgbClr val="00AEEF"/>
                </a:solidFill>
                <a:ea typeface="Arial" pitchFamily="34" charset="-122"/>
                <a:cs typeface="Arial" pitchFamily="34" charset="-120"/>
              </a:rPr>
              <a:t>2,490</a:t>
            </a:r>
            <a:endParaRPr lang="en-US" sz="2400" dirty="0"/>
          </a:p>
        </p:txBody>
      </p:sp>
      <p:sp>
        <p:nvSpPr>
          <p:cNvPr id="17" name="Text 14"/>
          <p:cNvSpPr/>
          <p:nvPr/>
        </p:nvSpPr>
        <p:spPr>
          <a:xfrm>
            <a:off x="4482871" y="1824861"/>
            <a:ext cx="1490472" cy="365760"/>
          </a:xfrm>
          <a:prstGeom prst="rect">
            <a:avLst/>
          </a:prstGeom>
          <a:noFill/>
          <a:ln/>
        </p:spPr>
        <p:txBody>
          <a:bodyPr wrap="square" lIns="0" tIns="0" rIns="0" bIns="0" rtlCol="0" anchor="ctr"/>
          <a:lstStyle/>
          <a:p>
            <a:pPr algn="ctr"/>
            <a:r>
              <a:rPr lang="en-US" dirty="0">
                <a:solidFill>
                  <a:srgbClr val="8CC9E4"/>
                </a:solidFill>
                <a:latin typeface="Calibri" pitchFamily="34" charset="0"/>
                <a:ea typeface="Calibri" pitchFamily="34" charset="-122"/>
                <a:cs typeface="Calibri" pitchFamily="34" charset="-120"/>
              </a:rPr>
              <a:t>Test set</a:t>
            </a:r>
          </a:p>
        </p:txBody>
      </p:sp>
      <p:graphicFrame>
        <p:nvGraphicFramePr>
          <p:cNvPr id="18" name="Table 17"/>
          <p:cNvGraphicFramePr>
            <a:graphicFrameLocks noGrp="1"/>
          </p:cNvGraphicFramePr>
          <p:nvPr>
            <p:extLst>
              <p:ext uri="{D42A27DB-BD31-4B8C-83A1-F6EECF244321}">
                <p14:modId xmlns:p14="http://schemas.microsoft.com/office/powerpoint/2010/main" val="2798114868"/>
              </p:ext>
            </p:extLst>
          </p:nvPr>
        </p:nvGraphicFramePr>
        <p:xfrm>
          <a:off x="843559" y="2463467"/>
          <a:ext cx="5212080" cy="1536192"/>
        </p:xfrm>
        <a:graphic>
          <a:graphicData uri="http://schemas.openxmlformats.org/drawingml/2006/table">
            <a:tbl>
              <a:tblPr firstRow="1" firstCol="1" bandRow="1">
                <a:tableStyleId>{3B4B98B0-60AC-42C2-AFA5-B58CD77FA1E5}</a:tableStyleId>
              </a:tblPr>
              <a:tblGrid>
                <a:gridCol w="1371600">
                  <a:extLst>
                    <a:ext uri="{9D8B030D-6E8A-4147-A177-3AD203B41FA5}">
                      <a16:colId xmlns:a16="http://schemas.microsoft.com/office/drawing/2014/main" val="1169923094"/>
                    </a:ext>
                  </a:extLst>
                </a:gridCol>
                <a:gridCol w="960120">
                  <a:extLst>
                    <a:ext uri="{9D8B030D-6E8A-4147-A177-3AD203B41FA5}">
                      <a16:colId xmlns:a16="http://schemas.microsoft.com/office/drawing/2014/main" val="501256663"/>
                    </a:ext>
                  </a:extLst>
                </a:gridCol>
                <a:gridCol w="1051560">
                  <a:extLst>
                    <a:ext uri="{9D8B030D-6E8A-4147-A177-3AD203B41FA5}">
                      <a16:colId xmlns:a16="http://schemas.microsoft.com/office/drawing/2014/main" val="3411907899"/>
                    </a:ext>
                  </a:extLst>
                </a:gridCol>
                <a:gridCol w="868680">
                  <a:extLst>
                    <a:ext uri="{9D8B030D-6E8A-4147-A177-3AD203B41FA5}">
                      <a16:colId xmlns:a16="http://schemas.microsoft.com/office/drawing/2014/main" val="95025044"/>
                    </a:ext>
                  </a:extLst>
                </a:gridCol>
                <a:gridCol w="960120">
                  <a:extLst>
                    <a:ext uri="{9D8B030D-6E8A-4147-A177-3AD203B41FA5}">
                      <a16:colId xmlns:a16="http://schemas.microsoft.com/office/drawing/2014/main" val="556254354"/>
                    </a:ext>
                  </a:extLst>
                </a:gridCol>
              </a:tblGrid>
              <a:tr h="384048">
                <a:tc>
                  <a:txBody>
                    <a:bodyPr/>
                    <a:lstStyle/>
                    <a:p>
                      <a:pPr marL="0" indent="0" algn="l">
                        <a:buNone/>
                      </a:pPr>
                      <a:r>
                        <a:rPr lang="en-US" sz="1600" dirty="0"/>
                        <a:t>Subset</a:t>
                      </a:r>
                      <a:endParaRPr lang="en-US" sz="1600" dirty="0">
                        <a:latin typeface="+mn-lt"/>
                        <a:ea typeface="Calibri" charset="0"/>
                        <a:cs typeface="Calibri" charset="0"/>
                      </a:endParaRPr>
                    </a:p>
                  </a:txBody>
                  <a:tcPr anchor="ctr"/>
                </a:tc>
                <a:tc>
                  <a:txBody>
                    <a:bodyPr/>
                    <a:lstStyle/>
                    <a:p>
                      <a:pPr marL="0" indent="0" algn="l">
                        <a:buNone/>
                      </a:pPr>
                      <a:r>
                        <a:rPr lang="en-US" sz="1600" dirty="0"/>
                        <a:t>Cyst</a:t>
                      </a:r>
                      <a:endParaRPr lang="en-US" sz="1600" dirty="0">
                        <a:latin typeface="+mn-lt"/>
                        <a:ea typeface="Calibri" charset="0"/>
                        <a:cs typeface="Calibri" charset="0"/>
                      </a:endParaRPr>
                    </a:p>
                  </a:txBody>
                  <a:tcPr anchor="ctr"/>
                </a:tc>
                <a:tc>
                  <a:txBody>
                    <a:bodyPr/>
                    <a:lstStyle/>
                    <a:p>
                      <a:pPr marL="0" indent="0" algn="l">
                        <a:buNone/>
                      </a:pPr>
                      <a:r>
                        <a:rPr lang="en-US" sz="1600" dirty="0"/>
                        <a:t>Normal</a:t>
                      </a:r>
                      <a:endParaRPr lang="en-US" sz="1600" dirty="0">
                        <a:latin typeface="+mn-lt"/>
                        <a:ea typeface="Calibri" charset="0"/>
                        <a:cs typeface="Calibri" charset="0"/>
                      </a:endParaRPr>
                    </a:p>
                  </a:txBody>
                  <a:tcPr anchor="ctr"/>
                </a:tc>
                <a:tc>
                  <a:txBody>
                    <a:bodyPr/>
                    <a:lstStyle/>
                    <a:p>
                      <a:pPr marL="0" indent="0" algn="l">
                        <a:buNone/>
                      </a:pPr>
                      <a:r>
                        <a:rPr lang="en-US" sz="1600" dirty="0"/>
                        <a:t>Stone</a:t>
                      </a:r>
                      <a:endParaRPr lang="en-US" sz="1600" dirty="0">
                        <a:latin typeface="+mn-lt"/>
                        <a:ea typeface="Calibri" charset="0"/>
                        <a:cs typeface="Calibri" charset="0"/>
                      </a:endParaRPr>
                    </a:p>
                  </a:txBody>
                  <a:tcPr anchor="ctr"/>
                </a:tc>
                <a:tc>
                  <a:txBody>
                    <a:bodyPr/>
                    <a:lstStyle/>
                    <a:p>
                      <a:pPr marL="0" indent="0" algn="l">
                        <a:buNone/>
                      </a:pPr>
                      <a:r>
                        <a:rPr lang="en-US" sz="1600" dirty="0"/>
                        <a:t>Tumor</a:t>
                      </a:r>
                      <a:endParaRPr lang="en-US" sz="1600" dirty="0">
                        <a:latin typeface="+mn-lt"/>
                        <a:ea typeface="Calibri" charset="0"/>
                        <a:cs typeface="Calibri" charset="0"/>
                      </a:endParaRPr>
                    </a:p>
                  </a:txBody>
                  <a:tcPr anchor="ctr"/>
                </a:tc>
                <a:extLst>
                  <a:ext uri="{0D108BD9-81ED-4DB2-BD59-A6C34878D82A}">
                    <a16:rowId xmlns:a16="http://schemas.microsoft.com/office/drawing/2014/main" val="4016516585"/>
                  </a:ext>
                </a:extLst>
              </a:tr>
              <a:tr h="384048">
                <a:tc>
                  <a:txBody>
                    <a:bodyPr/>
                    <a:lstStyle/>
                    <a:p>
                      <a:pPr marL="0" indent="0" algn="l">
                        <a:buNone/>
                      </a:pPr>
                      <a:r>
                        <a:rPr lang="en-US" sz="1600" dirty="0" smtClean="0"/>
                        <a:t>Training</a:t>
                      </a:r>
                      <a:endParaRPr lang="en-US" sz="1600" dirty="0">
                        <a:latin typeface="+mn-lt"/>
                        <a:ea typeface="Calibri" charset="0"/>
                        <a:cs typeface="Calibri" charset="0"/>
                      </a:endParaRPr>
                    </a:p>
                  </a:txBody>
                  <a:tcPr anchor="ctr"/>
                </a:tc>
                <a:tc>
                  <a:txBody>
                    <a:bodyPr/>
                    <a:lstStyle/>
                    <a:p>
                      <a:pPr marL="0" indent="0" algn="ctr">
                        <a:buNone/>
                      </a:pPr>
                      <a:r>
                        <a:rPr lang="en-US" sz="1600" dirty="0"/>
                        <a:t>2,596</a:t>
                      </a:r>
                      <a:endParaRPr lang="en-US" sz="1600" dirty="0">
                        <a:latin typeface="+mn-lt"/>
                        <a:ea typeface="Calibri" charset="0"/>
                        <a:cs typeface="Calibri" charset="0"/>
                      </a:endParaRPr>
                    </a:p>
                  </a:txBody>
                  <a:tcPr anchor="ctr"/>
                </a:tc>
                <a:tc>
                  <a:txBody>
                    <a:bodyPr/>
                    <a:lstStyle/>
                    <a:p>
                      <a:pPr marL="0" indent="0" algn="ctr">
                        <a:buNone/>
                      </a:pPr>
                      <a:r>
                        <a:rPr lang="en-US" sz="1600" dirty="0"/>
                        <a:t>3,554</a:t>
                      </a:r>
                      <a:endParaRPr lang="en-US" sz="1600" dirty="0">
                        <a:latin typeface="+mn-lt"/>
                        <a:ea typeface="Calibri" charset="0"/>
                        <a:cs typeface="Calibri" charset="0"/>
                      </a:endParaRPr>
                    </a:p>
                  </a:txBody>
                  <a:tcPr anchor="ctr"/>
                </a:tc>
                <a:tc>
                  <a:txBody>
                    <a:bodyPr/>
                    <a:lstStyle/>
                    <a:p>
                      <a:pPr marL="0" indent="0" algn="ctr">
                        <a:buNone/>
                      </a:pPr>
                      <a:r>
                        <a:rPr lang="en-US" sz="1600" dirty="0"/>
                        <a:t>964</a:t>
                      </a:r>
                      <a:endParaRPr lang="en-US" sz="1600" dirty="0">
                        <a:latin typeface="+mn-lt"/>
                        <a:ea typeface="Calibri" charset="0"/>
                        <a:cs typeface="Calibri" charset="0"/>
                      </a:endParaRPr>
                    </a:p>
                  </a:txBody>
                  <a:tcPr anchor="ctr"/>
                </a:tc>
                <a:tc>
                  <a:txBody>
                    <a:bodyPr/>
                    <a:lstStyle/>
                    <a:p>
                      <a:pPr marL="0" indent="0" algn="ctr">
                        <a:buNone/>
                      </a:pPr>
                      <a:r>
                        <a:rPr lang="en-US" sz="1600" dirty="0"/>
                        <a:t>1,598</a:t>
                      </a:r>
                      <a:endParaRPr lang="en-US" sz="1600" dirty="0">
                        <a:latin typeface="+mn-lt"/>
                        <a:ea typeface="Calibri" charset="0"/>
                        <a:cs typeface="Calibri" charset="0"/>
                      </a:endParaRPr>
                    </a:p>
                  </a:txBody>
                  <a:tcPr anchor="ctr"/>
                </a:tc>
                <a:extLst>
                  <a:ext uri="{0D108BD9-81ED-4DB2-BD59-A6C34878D82A}">
                    <a16:rowId xmlns:a16="http://schemas.microsoft.com/office/drawing/2014/main" val="640372389"/>
                  </a:ext>
                </a:extLst>
              </a:tr>
              <a:tr h="384048">
                <a:tc>
                  <a:txBody>
                    <a:bodyPr/>
                    <a:lstStyle/>
                    <a:p>
                      <a:pPr marL="0" indent="0" algn="l">
                        <a:buNone/>
                      </a:pPr>
                      <a:r>
                        <a:rPr lang="en-US" sz="1600" dirty="0"/>
                        <a:t>Validation</a:t>
                      </a:r>
                      <a:endParaRPr lang="en-US" sz="1600" dirty="0">
                        <a:latin typeface="+mn-lt"/>
                        <a:ea typeface="Calibri" charset="0"/>
                        <a:cs typeface="Calibri" charset="0"/>
                      </a:endParaRPr>
                    </a:p>
                  </a:txBody>
                  <a:tcPr anchor="ctr"/>
                </a:tc>
                <a:tc>
                  <a:txBody>
                    <a:bodyPr/>
                    <a:lstStyle/>
                    <a:p>
                      <a:pPr marL="0" indent="0" algn="ctr">
                        <a:buNone/>
                      </a:pPr>
                      <a:r>
                        <a:rPr lang="en-US" sz="1600" dirty="0"/>
                        <a:t>371</a:t>
                      </a:r>
                      <a:endParaRPr lang="en-US" sz="1600" dirty="0">
                        <a:latin typeface="+mn-lt"/>
                        <a:ea typeface="Calibri" charset="0"/>
                        <a:cs typeface="Calibri" charset="0"/>
                      </a:endParaRPr>
                    </a:p>
                  </a:txBody>
                  <a:tcPr anchor="ctr"/>
                </a:tc>
                <a:tc>
                  <a:txBody>
                    <a:bodyPr/>
                    <a:lstStyle/>
                    <a:p>
                      <a:pPr marL="0" indent="0" algn="ctr">
                        <a:buNone/>
                      </a:pPr>
                      <a:r>
                        <a:rPr lang="en-US" sz="1600" dirty="0"/>
                        <a:t>507</a:t>
                      </a:r>
                      <a:endParaRPr lang="en-US" sz="1600" dirty="0">
                        <a:latin typeface="+mn-lt"/>
                        <a:ea typeface="Calibri" charset="0"/>
                        <a:cs typeface="Calibri" charset="0"/>
                      </a:endParaRPr>
                    </a:p>
                  </a:txBody>
                  <a:tcPr anchor="ctr"/>
                </a:tc>
                <a:tc>
                  <a:txBody>
                    <a:bodyPr/>
                    <a:lstStyle/>
                    <a:p>
                      <a:pPr marL="0" indent="0" algn="ctr">
                        <a:buNone/>
                      </a:pPr>
                      <a:r>
                        <a:rPr lang="en-US" sz="1600" dirty="0"/>
                        <a:t>138</a:t>
                      </a:r>
                      <a:endParaRPr lang="en-US" sz="1600" dirty="0">
                        <a:latin typeface="+mn-lt"/>
                        <a:ea typeface="Calibri" charset="0"/>
                        <a:cs typeface="Calibri" charset="0"/>
                      </a:endParaRPr>
                    </a:p>
                  </a:txBody>
                  <a:tcPr anchor="ctr"/>
                </a:tc>
                <a:tc>
                  <a:txBody>
                    <a:bodyPr/>
                    <a:lstStyle/>
                    <a:p>
                      <a:pPr marL="0" indent="0" algn="ctr">
                        <a:buNone/>
                      </a:pPr>
                      <a:r>
                        <a:rPr lang="en-US" sz="1600" dirty="0"/>
                        <a:t>228</a:t>
                      </a:r>
                      <a:endParaRPr lang="en-US" sz="1600" dirty="0">
                        <a:latin typeface="+mn-lt"/>
                        <a:ea typeface="Calibri" charset="0"/>
                        <a:cs typeface="Calibri" charset="0"/>
                      </a:endParaRPr>
                    </a:p>
                  </a:txBody>
                  <a:tcPr anchor="ctr"/>
                </a:tc>
                <a:extLst>
                  <a:ext uri="{0D108BD9-81ED-4DB2-BD59-A6C34878D82A}">
                    <a16:rowId xmlns:a16="http://schemas.microsoft.com/office/drawing/2014/main" val="872301434"/>
                  </a:ext>
                </a:extLst>
              </a:tr>
              <a:tr h="384048">
                <a:tc>
                  <a:txBody>
                    <a:bodyPr/>
                    <a:lstStyle/>
                    <a:p>
                      <a:pPr marL="0" indent="0" algn="l">
                        <a:buNone/>
                      </a:pPr>
                      <a:r>
                        <a:rPr lang="en-US" sz="1600" dirty="0"/>
                        <a:t>Test</a:t>
                      </a:r>
                      <a:endParaRPr lang="en-US" sz="1600" dirty="0">
                        <a:latin typeface="+mn-lt"/>
                        <a:ea typeface="Calibri" charset="0"/>
                        <a:cs typeface="Calibri" charset="0"/>
                      </a:endParaRPr>
                    </a:p>
                  </a:txBody>
                  <a:tcPr anchor="ctr"/>
                </a:tc>
                <a:tc>
                  <a:txBody>
                    <a:bodyPr/>
                    <a:lstStyle/>
                    <a:p>
                      <a:pPr marL="0" indent="0" algn="ctr">
                        <a:buNone/>
                      </a:pPr>
                      <a:r>
                        <a:rPr lang="en-US" sz="1600" dirty="0"/>
                        <a:t>742</a:t>
                      </a:r>
                      <a:endParaRPr lang="en-US" sz="1600" dirty="0">
                        <a:latin typeface="+mn-lt"/>
                        <a:ea typeface="Calibri" charset="0"/>
                        <a:cs typeface="Calibri" charset="0"/>
                      </a:endParaRPr>
                    </a:p>
                  </a:txBody>
                  <a:tcPr anchor="ctr"/>
                </a:tc>
                <a:tc>
                  <a:txBody>
                    <a:bodyPr/>
                    <a:lstStyle/>
                    <a:p>
                      <a:pPr marL="0" indent="0" algn="ctr">
                        <a:buNone/>
                      </a:pPr>
                      <a:r>
                        <a:rPr lang="en-US" sz="1600" dirty="0"/>
                        <a:t>1,016</a:t>
                      </a:r>
                      <a:endParaRPr lang="en-US" sz="1600" dirty="0">
                        <a:latin typeface="+mn-lt"/>
                        <a:ea typeface="Calibri" charset="0"/>
                        <a:cs typeface="Calibri" charset="0"/>
                      </a:endParaRPr>
                    </a:p>
                  </a:txBody>
                  <a:tcPr anchor="ctr"/>
                </a:tc>
                <a:tc>
                  <a:txBody>
                    <a:bodyPr/>
                    <a:lstStyle/>
                    <a:p>
                      <a:pPr marL="0" indent="0" algn="ctr">
                        <a:buNone/>
                      </a:pPr>
                      <a:r>
                        <a:rPr lang="en-US" sz="1600" dirty="0"/>
                        <a:t>275</a:t>
                      </a:r>
                      <a:endParaRPr lang="en-US" sz="1600" dirty="0">
                        <a:latin typeface="+mn-lt"/>
                        <a:ea typeface="Calibri" charset="0"/>
                        <a:cs typeface="Calibri" charset="0"/>
                      </a:endParaRPr>
                    </a:p>
                  </a:txBody>
                  <a:tcPr anchor="ctr"/>
                </a:tc>
                <a:tc>
                  <a:txBody>
                    <a:bodyPr/>
                    <a:lstStyle/>
                    <a:p>
                      <a:pPr marL="0" indent="0" algn="ctr">
                        <a:buNone/>
                      </a:pPr>
                      <a:r>
                        <a:rPr lang="en-US" sz="1600" dirty="0"/>
                        <a:t>457</a:t>
                      </a:r>
                      <a:endParaRPr lang="en-US" sz="1600" dirty="0">
                        <a:latin typeface="+mn-lt"/>
                        <a:ea typeface="Calibri" charset="0"/>
                        <a:cs typeface="Calibri" charset="0"/>
                      </a:endParaRPr>
                    </a:p>
                  </a:txBody>
                  <a:tcPr anchor="ctr"/>
                </a:tc>
                <a:extLst>
                  <a:ext uri="{0D108BD9-81ED-4DB2-BD59-A6C34878D82A}">
                    <a16:rowId xmlns:a16="http://schemas.microsoft.com/office/drawing/2014/main" val="902664231"/>
                  </a:ext>
                </a:extLst>
              </a:tr>
            </a:tbl>
          </a:graphicData>
        </a:graphic>
      </p:graphicFrame>
      <p:sp>
        <p:nvSpPr>
          <p:cNvPr id="21" name="Rectangle 20"/>
          <p:cNvSpPr/>
          <p:nvPr/>
        </p:nvSpPr>
        <p:spPr>
          <a:xfrm>
            <a:off x="6568965" y="1257933"/>
            <a:ext cx="4978120" cy="2554545"/>
          </a:xfrm>
          <a:prstGeom prst="rect">
            <a:avLst/>
          </a:prstGeom>
        </p:spPr>
        <p:txBody>
          <a:bodyPr wrap="square" numCol="1">
            <a:spAutoFit/>
          </a:bodyPr>
          <a:lstStyle/>
          <a:p>
            <a:r>
              <a:rPr lang="en-US" sz="2000" b="1" dirty="0"/>
              <a:t>The dataset was stratified and divided </a:t>
            </a:r>
            <a:r>
              <a:rPr lang="en-US" sz="2000" b="1" dirty="0" smtClean="0"/>
              <a:t>into</a:t>
            </a:r>
            <a:endParaRPr lang="en-US" sz="2000" b="1" dirty="0"/>
          </a:p>
          <a:p>
            <a:r>
              <a:rPr lang="en-US" sz="2000" dirty="0" smtClean="0"/>
              <a:t>70</a:t>
            </a:r>
            <a:r>
              <a:rPr lang="en-US" sz="2000" dirty="0"/>
              <a:t>% Training </a:t>
            </a:r>
            <a:r>
              <a:rPr lang="en-US" sz="2000" dirty="0" smtClean="0"/>
              <a:t>set: </a:t>
            </a:r>
            <a:r>
              <a:rPr lang="en-US" sz="2000" dirty="0" smtClean="0">
                <a:latin typeface="+mj-lt"/>
              </a:rPr>
              <a:t>Used </a:t>
            </a:r>
            <a:r>
              <a:rPr lang="en-US" sz="2000" dirty="0">
                <a:latin typeface="+mj-lt"/>
              </a:rPr>
              <a:t>to learn model parameters.</a:t>
            </a:r>
          </a:p>
          <a:p>
            <a:r>
              <a:rPr lang="en-US" sz="2000" dirty="0"/>
              <a:t>10% Validation set</a:t>
            </a:r>
            <a:r>
              <a:rPr lang="en-US" sz="2000" dirty="0" smtClean="0">
                <a:latin typeface="+mj-lt"/>
              </a:rPr>
              <a:t>: Used </a:t>
            </a:r>
            <a:r>
              <a:rPr lang="en-US" sz="2000" dirty="0">
                <a:latin typeface="+mj-lt"/>
              </a:rPr>
              <a:t>for </a:t>
            </a:r>
            <a:r>
              <a:rPr lang="en-US" sz="2000" dirty="0" err="1">
                <a:latin typeface="+mj-lt"/>
              </a:rPr>
              <a:t>hyperparameter</a:t>
            </a:r>
            <a:r>
              <a:rPr lang="en-US" sz="2000" dirty="0">
                <a:latin typeface="+mj-lt"/>
              </a:rPr>
              <a:t> tuning and monitoring overfitting.</a:t>
            </a:r>
          </a:p>
          <a:p>
            <a:r>
              <a:rPr lang="en-US" sz="2000" dirty="0"/>
              <a:t>20% Testing set: </a:t>
            </a:r>
            <a:r>
              <a:rPr lang="en-US" sz="2000" dirty="0" smtClean="0">
                <a:latin typeface="+mj-lt"/>
              </a:rPr>
              <a:t>Used </a:t>
            </a:r>
            <a:r>
              <a:rPr lang="en-US" sz="2000" dirty="0">
                <a:latin typeface="+mj-lt"/>
              </a:rPr>
              <a:t>for final, unbiased performance </a:t>
            </a:r>
            <a:r>
              <a:rPr lang="en-US" sz="2000" dirty="0" smtClean="0">
                <a:latin typeface="+mj-lt"/>
              </a:rPr>
              <a:t>evaluation.</a:t>
            </a:r>
            <a:endParaRPr lang="en-US" sz="2000" dirty="0">
              <a:latin typeface="+mj-lt"/>
            </a:endParaRPr>
          </a:p>
          <a:p>
            <a:endParaRPr lang="en-US" sz="2000" dirty="0" smtClean="0">
              <a:latin typeface="+mj-lt"/>
            </a:endParaRPr>
          </a:p>
        </p:txBody>
      </p:sp>
      <p:sp>
        <p:nvSpPr>
          <p:cNvPr id="2" name="Date Placeholder 1"/>
          <p:cNvSpPr>
            <a:spLocks noGrp="1"/>
          </p:cNvSpPr>
          <p:nvPr>
            <p:ph type="dt" sz="half" idx="10"/>
          </p:nvPr>
        </p:nvSpPr>
        <p:spPr/>
        <p:txBody>
          <a:bodyPr/>
          <a:lstStyle/>
          <a:p>
            <a:fld id="{330BFB79-0356-4283-946A-C26B15CBD3FD}" type="datetime2">
              <a:rPr lang="en-US" smtClean="0"/>
              <a:t>Wednesday, August 5, 2026</a:t>
            </a:fld>
            <a:endParaRPr lang="en-US"/>
          </a:p>
        </p:txBody>
      </p:sp>
      <p:sp>
        <p:nvSpPr>
          <p:cNvPr id="4" name="Footer Placeholder 3"/>
          <p:cNvSpPr>
            <a:spLocks noGrp="1"/>
          </p:cNvSpPr>
          <p:nvPr>
            <p:ph type="ftr" sz="quarter" idx="11"/>
          </p:nvPr>
        </p:nvSpPr>
        <p:spPr/>
        <p:txBody>
          <a:bodyPr/>
          <a:lstStyle/>
          <a:p>
            <a:r>
              <a:rPr lang="en-US" smtClean="0"/>
              <a:t>Thesis Defense: Deep Learning for Kidney Tumor Classification</a:t>
            </a:r>
            <a:endParaRPr lang="en-US"/>
          </a:p>
        </p:txBody>
      </p:sp>
      <p:sp>
        <p:nvSpPr>
          <p:cNvPr id="6" name="Slide Number Placeholder 5"/>
          <p:cNvSpPr>
            <a:spLocks noGrp="1"/>
          </p:cNvSpPr>
          <p:nvPr>
            <p:ph type="sldNum" sz="quarter" idx="12"/>
          </p:nvPr>
        </p:nvSpPr>
        <p:spPr/>
        <p:txBody>
          <a:bodyPr/>
          <a:lstStyle/>
          <a:p>
            <a:fld id="{8A6EA95C-B6F4-43ED-8DA9-B21578C41077}" type="slidenum">
              <a:rPr lang="en-US" smtClean="0"/>
              <a:t>21</a:t>
            </a:fld>
            <a:endParaRPr lang="en-US"/>
          </a:p>
        </p:txBody>
      </p:sp>
      <p:sp>
        <p:nvSpPr>
          <p:cNvPr id="22" name="Rectangle 21"/>
          <p:cNvSpPr/>
          <p:nvPr/>
        </p:nvSpPr>
        <p:spPr>
          <a:xfrm>
            <a:off x="566928" y="4483066"/>
            <a:ext cx="11372824" cy="707886"/>
          </a:xfrm>
          <a:prstGeom prst="rect">
            <a:avLst/>
          </a:prstGeom>
        </p:spPr>
        <p:txBody>
          <a:bodyPr wrap="square">
            <a:spAutoFit/>
          </a:bodyPr>
          <a:lstStyle/>
          <a:p>
            <a:r>
              <a:rPr lang="en-US" sz="2000" dirty="0"/>
              <a:t>Stratification preserves the original class proportions in every subset, so no class is over or under represented in evaluation.</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2"/>
          <p:cNvSpPr/>
          <p:nvPr/>
        </p:nvSpPr>
        <p:spPr>
          <a:xfrm>
            <a:off x="566928" y="1371600"/>
            <a:ext cx="5486400" cy="292608"/>
          </a:xfrm>
          <a:prstGeom prst="rect">
            <a:avLst/>
          </a:prstGeom>
          <a:noFill/>
          <a:ln/>
        </p:spPr>
        <p:txBody>
          <a:bodyPr wrap="square" lIns="0" tIns="0" rIns="0" bIns="0" rtlCol="0" anchor="ctr"/>
          <a:lstStyle/>
          <a:p>
            <a:pPr marL="0" indent="0">
              <a:buNone/>
            </a:pPr>
            <a:r>
              <a:rPr lang="en-US" sz="2000" b="1" dirty="0">
                <a:solidFill>
                  <a:srgbClr val="16191B"/>
                </a:solidFill>
                <a:ea typeface="Arial" pitchFamily="34" charset="-122"/>
                <a:cs typeface="Arial" pitchFamily="34" charset="-120"/>
              </a:rPr>
              <a:t>Augmentation applied to the training set only</a:t>
            </a:r>
            <a:endParaRPr lang="en-US" sz="2000" dirty="0"/>
          </a:p>
        </p:txBody>
      </p:sp>
      <p:graphicFrame>
        <p:nvGraphicFramePr>
          <p:cNvPr id="3" name="Table 0"/>
          <p:cNvGraphicFramePr>
            <a:graphicFrameLocks noGrp="1"/>
          </p:cNvGraphicFramePr>
          <p:nvPr>
            <p:extLst>
              <p:ext uri="{D42A27DB-BD31-4B8C-83A1-F6EECF244321}">
                <p14:modId xmlns:p14="http://schemas.microsoft.com/office/powerpoint/2010/main" val="3019215320"/>
              </p:ext>
            </p:extLst>
          </p:nvPr>
        </p:nvGraphicFramePr>
        <p:xfrm>
          <a:off x="991800" y="2106917"/>
          <a:ext cx="9288273" cy="2743200"/>
        </p:xfrm>
        <a:graphic>
          <a:graphicData uri="http://schemas.openxmlformats.org/drawingml/2006/table">
            <a:tbl>
              <a:tblPr firstRow="1" firstCol="1" bandRow="1">
                <a:tableStyleId>{3B4B98B0-60AC-42C2-AFA5-B58CD77FA1E5}</a:tableStyleId>
              </a:tblPr>
              <a:tblGrid>
                <a:gridCol w="5959975">
                  <a:extLst>
                    <a:ext uri="{9D8B030D-6E8A-4147-A177-3AD203B41FA5}">
                      <a16:colId xmlns:a16="http://schemas.microsoft.com/office/drawing/2014/main" val="20000"/>
                    </a:ext>
                  </a:extLst>
                </a:gridCol>
                <a:gridCol w="3328298">
                  <a:extLst>
                    <a:ext uri="{9D8B030D-6E8A-4147-A177-3AD203B41FA5}">
                      <a16:colId xmlns:a16="http://schemas.microsoft.com/office/drawing/2014/main" val="20001"/>
                    </a:ext>
                  </a:extLst>
                </a:gridCol>
              </a:tblGrid>
              <a:tr h="384048">
                <a:tc>
                  <a:txBody>
                    <a:bodyPr/>
                    <a:lstStyle/>
                    <a:p>
                      <a:pPr marL="0" indent="0" algn="l">
                        <a:buNone/>
                      </a:pPr>
                      <a:r>
                        <a:rPr lang="en-US" sz="2400" dirty="0"/>
                        <a:t>Augmentation technique</a:t>
                      </a:r>
                      <a:endParaRPr lang="en-US" sz="2400" dirty="0">
                        <a:latin typeface="Calibri" charset="0"/>
                        <a:ea typeface="Calibri" charset="0"/>
                        <a:cs typeface="Calibri" charset="0"/>
                      </a:endParaRPr>
                    </a:p>
                  </a:txBody>
                  <a:tcPr anchor="ctr"/>
                </a:tc>
                <a:tc>
                  <a:txBody>
                    <a:bodyPr/>
                    <a:lstStyle/>
                    <a:p>
                      <a:pPr marL="0" indent="0" algn="l">
                        <a:buNone/>
                      </a:pPr>
                      <a:r>
                        <a:rPr lang="en-US" sz="2400" dirty="0"/>
                        <a:t>Parameters</a:t>
                      </a:r>
                      <a:endParaRPr lang="en-US" sz="2400" dirty="0">
                        <a:latin typeface="Calibri" charset="0"/>
                        <a:ea typeface="Calibri" charset="0"/>
                        <a:cs typeface="Calibri" charset="0"/>
                      </a:endParaRPr>
                    </a:p>
                  </a:txBody>
                  <a:tcPr anchor="ctr"/>
                </a:tc>
                <a:extLst>
                  <a:ext uri="{0D108BD9-81ED-4DB2-BD59-A6C34878D82A}">
                    <a16:rowId xmlns:a16="http://schemas.microsoft.com/office/drawing/2014/main" val="10000"/>
                  </a:ext>
                </a:extLst>
              </a:tr>
              <a:tr h="384048">
                <a:tc>
                  <a:txBody>
                    <a:bodyPr/>
                    <a:lstStyle/>
                    <a:p>
                      <a:pPr marL="0" indent="0" algn="l">
                        <a:buNone/>
                      </a:pPr>
                      <a:r>
                        <a:rPr lang="en-US" sz="2400" dirty="0"/>
                        <a:t>Random horizontal flip</a:t>
                      </a:r>
                      <a:endParaRPr lang="en-US" sz="2400" dirty="0">
                        <a:latin typeface="Calibri" charset="0"/>
                        <a:ea typeface="Calibri" charset="0"/>
                        <a:cs typeface="Calibri" charset="0"/>
                      </a:endParaRPr>
                    </a:p>
                  </a:txBody>
                  <a:tcPr anchor="ctr"/>
                </a:tc>
                <a:tc>
                  <a:txBody>
                    <a:bodyPr/>
                    <a:lstStyle/>
                    <a:p>
                      <a:pPr marL="0" indent="0" algn="l">
                        <a:buNone/>
                      </a:pPr>
                      <a:r>
                        <a:rPr lang="en-US" sz="2400" dirty="0"/>
                        <a:t>p = 0.5</a:t>
                      </a:r>
                      <a:endParaRPr lang="en-US" sz="2400" dirty="0">
                        <a:latin typeface="Calibri" charset="0"/>
                        <a:ea typeface="Calibri" charset="0"/>
                        <a:cs typeface="Calibri" charset="0"/>
                      </a:endParaRPr>
                    </a:p>
                  </a:txBody>
                  <a:tcPr anchor="ctr"/>
                </a:tc>
                <a:extLst>
                  <a:ext uri="{0D108BD9-81ED-4DB2-BD59-A6C34878D82A}">
                    <a16:rowId xmlns:a16="http://schemas.microsoft.com/office/drawing/2014/main" val="10001"/>
                  </a:ext>
                </a:extLst>
              </a:tr>
              <a:tr h="384048">
                <a:tc>
                  <a:txBody>
                    <a:bodyPr/>
                    <a:lstStyle/>
                    <a:p>
                      <a:pPr marL="0" indent="0" algn="l">
                        <a:buNone/>
                      </a:pPr>
                      <a:r>
                        <a:rPr lang="en-US" sz="2400" dirty="0"/>
                        <a:t>Random rotation</a:t>
                      </a:r>
                      <a:endParaRPr lang="en-US" sz="2400" dirty="0">
                        <a:latin typeface="Calibri" charset="0"/>
                        <a:ea typeface="Calibri" charset="0"/>
                        <a:cs typeface="Calibri" charset="0"/>
                      </a:endParaRPr>
                    </a:p>
                  </a:txBody>
                  <a:tcPr anchor="ctr"/>
                </a:tc>
                <a:tc>
                  <a:txBody>
                    <a:bodyPr/>
                    <a:lstStyle/>
                    <a:p>
                      <a:pPr marL="0" indent="0" algn="l">
                        <a:buNone/>
                      </a:pPr>
                      <a:r>
                        <a:rPr lang="en-US" sz="2400" dirty="0"/>
                        <a:t>±15°</a:t>
                      </a:r>
                      <a:endParaRPr lang="en-US" sz="2400" dirty="0">
                        <a:latin typeface="Calibri" charset="0"/>
                        <a:ea typeface="Calibri" charset="0"/>
                        <a:cs typeface="Calibri" charset="0"/>
                      </a:endParaRPr>
                    </a:p>
                  </a:txBody>
                  <a:tcPr anchor="ctr"/>
                </a:tc>
                <a:extLst>
                  <a:ext uri="{0D108BD9-81ED-4DB2-BD59-A6C34878D82A}">
                    <a16:rowId xmlns:a16="http://schemas.microsoft.com/office/drawing/2014/main" val="10002"/>
                  </a:ext>
                </a:extLst>
              </a:tr>
              <a:tr h="384048">
                <a:tc>
                  <a:txBody>
                    <a:bodyPr/>
                    <a:lstStyle/>
                    <a:p>
                      <a:pPr marL="0" indent="0" algn="l">
                        <a:buNone/>
                      </a:pPr>
                      <a:r>
                        <a:rPr lang="en-US" sz="2400" dirty="0"/>
                        <a:t>Random brightness / contrast jitter</a:t>
                      </a:r>
                      <a:endParaRPr lang="en-US" sz="2400" dirty="0">
                        <a:latin typeface="Calibri" charset="0"/>
                        <a:ea typeface="Calibri" charset="0"/>
                        <a:cs typeface="Calibri" charset="0"/>
                      </a:endParaRPr>
                    </a:p>
                  </a:txBody>
                  <a:tcPr anchor="ctr"/>
                </a:tc>
                <a:tc>
                  <a:txBody>
                    <a:bodyPr/>
                    <a:lstStyle/>
                    <a:p>
                      <a:pPr marL="0" indent="0" algn="l">
                        <a:buNone/>
                      </a:pPr>
                      <a:r>
                        <a:rPr lang="en-US" sz="2400" dirty="0"/>
                        <a:t>factor 0.2</a:t>
                      </a:r>
                      <a:endParaRPr lang="en-US" sz="2400" dirty="0">
                        <a:latin typeface="Calibri" charset="0"/>
                        <a:ea typeface="Calibri" charset="0"/>
                        <a:cs typeface="Calibri" charset="0"/>
                      </a:endParaRPr>
                    </a:p>
                  </a:txBody>
                  <a:tcPr anchor="ctr"/>
                </a:tc>
                <a:extLst>
                  <a:ext uri="{0D108BD9-81ED-4DB2-BD59-A6C34878D82A}">
                    <a16:rowId xmlns:a16="http://schemas.microsoft.com/office/drawing/2014/main" val="10003"/>
                  </a:ext>
                </a:extLst>
              </a:tr>
              <a:tr h="384048">
                <a:tc>
                  <a:txBody>
                    <a:bodyPr/>
                    <a:lstStyle/>
                    <a:p>
                      <a:pPr marL="0" indent="0" algn="l">
                        <a:buNone/>
                      </a:pPr>
                      <a:r>
                        <a:rPr lang="en-US" sz="2400" dirty="0"/>
                        <a:t>Random resized crop</a:t>
                      </a:r>
                      <a:endParaRPr lang="en-US" sz="2400" dirty="0">
                        <a:latin typeface="Calibri" charset="0"/>
                        <a:ea typeface="Calibri" charset="0"/>
                        <a:cs typeface="Calibri" charset="0"/>
                      </a:endParaRPr>
                    </a:p>
                  </a:txBody>
                  <a:tcPr anchor="ctr"/>
                </a:tc>
                <a:tc>
                  <a:txBody>
                    <a:bodyPr/>
                    <a:lstStyle/>
                    <a:p>
                      <a:pPr marL="0" indent="0" algn="l">
                        <a:buNone/>
                      </a:pPr>
                      <a:r>
                        <a:rPr lang="en-US" sz="2400" dirty="0"/>
                        <a:t>scale 0.85 – 1.0</a:t>
                      </a:r>
                      <a:endParaRPr lang="en-US" sz="2400" dirty="0">
                        <a:latin typeface="Calibri" charset="0"/>
                        <a:ea typeface="Calibri" charset="0"/>
                        <a:cs typeface="Calibri" charset="0"/>
                      </a:endParaRPr>
                    </a:p>
                  </a:txBody>
                  <a:tcPr anchor="ctr"/>
                </a:tc>
                <a:extLst>
                  <a:ext uri="{0D108BD9-81ED-4DB2-BD59-A6C34878D82A}">
                    <a16:rowId xmlns:a16="http://schemas.microsoft.com/office/drawing/2014/main" val="10004"/>
                  </a:ext>
                </a:extLst>
              </a:tr>
              <a:tr h="384048">
                <a:tc>
                  <a:txBody>
                    <a:bodyPr/>
                    <a:lstStyle/>
                    <a:p>
                      <a:pPr marL="0" indent="0" algn="l">
                        <a:buNone/>
                      </a:pPr>
                      <a:r>
                        <a:rPr lang="en-US" sz="2400" dirty="0"/>
                        <a:t>Random erasing (Cutout)</a:t>
                      </a:r>
                      <a:endParaRPr lang="en-US" sz="2400" dirty="0">
                        <a:latin typeface="Calibri" charset="0"/>
                        <a:ea typeface="Calibri" charset="0"/>
                        <a:cs typeface="Calibri" charset="0"/>
                      </a:endParaRPr>
                    </a:p>
                  </a:txBody>
                  <a:tcPr anchor="ctr"/>
                </a:tc>
                <a:tc>
                  <a:txBody>
                    <a:bodyPr/>
                    <a:lstStyle/>
                    <a:p>
                      <a:pPr marL="0" indent="0" algn="l">
                        <a:buNone/>
                      </a:pPr>
                      <a:r>
                        <a:rPr lang="en-US" sz="2400" dirty="0"/>
                        <a:t>p = 0.1, scale 0.02 – 0.1</a:t>
                      </a:r>
                      <a:endParaRPr lang="en-US" sz="2400" dirty="0">
                        <a:latin typeface="Calibri" charset="0"/>
                        <a:ea typeface="Calibri" charset="0"/>
                        <a:cs typeface="Calibri" charset="0"/>
                      </a:endParaRPr>
                    </a:p>
                  </a:txBody>
                  <a:tcPr anchor="ctr"/>
                </a:tc>
                <a:extLst>
                  <a:ext uri="{0D108BD9-81ED-4DB2-BD59-A6C34878D82A}">
                    <a16:rowId xmlns:a16="http://schemas.microsoft.com/office/drawing/2014/main" val="10005"/>
                  </a:ext>
                </a:extLst>
              </a:tr>
            </a:tbl>
          </a:graphicData>
        </a:graphic>
      </p:graphicFrame>
      <p:sp>
        <p:nvSpPr>
          <p:cNvPr id="5" name="Rectangle 4"/>
          <p:cNvSpPr/>
          <p:nvPr/>
        </p:nvSpPr>
        <p:spPr>
          <a:xfrm>
            <a:off x="240396" y="344116"/>
            <a:ext cx="3513911" cy="584775"/>
          </a:xfrm>
          <a:prstGeom prst="rect">
            <a:avLst/>
          </a:prstGeom>
        </p:spPr>
        <p:txBody>
          <a:bodyPr wrap="none">
            <a:spAutoFit/>
          </a:bodyPr>
          <a:lstStyle/>
          <a:p>
            <a:r>
              <a:rPr lang="en-US" sz="3200" b="1" dirty="0" smtClean="0">
                <a:solidFill>
                  <a:srgbClr val="16191B"/>
                </a:solidFill>
                <a:ea typeface="Arial" pitchFamily="34" charset="-122"/>
                <a:cs typeface="Arial" pitchFamily="34" charset="-120"/>
              </a:rPr>
              <a:t>Data Augmentation</a:t>
            </a:r>
            <a:endParaRPr lang="en-US" sz="3200" dirty="0"/>
          </a:p>
        </p:txBody>
      </p:sp>
      <p:sp>
        <p:nvSpPr>
          <p:cNvPr id="4" name="Date Placeholder 3"/>
          <p:cNvSpPr>
            <a:spLocks noGrp="1"/>
          </p:cNvSpPr>
          <p:nvPr>
            <p:ph type="dt" sz="half" idx="10"/>
          </p:nvPr>
        </p:nvSpPr>
        <p:spPr/>
        <p:txBody>
          <a:bodyPr/>
          <a:lstStyle/>
          <a:p>
            <a:fld id="{A8EE432B-BB57-4C3E-A098-6ACC925FBE58}" type="datetime2">
              <a:rPr lang="en-US" smtClean="0"/>
              <a:t>Wednesday, August 5, 2026</a:t>
            </a:fld>
            <a:endParaRPr lang="en-US"/>
          </a:p>
        </p:txBody>
      </p:sp>
      <p:sp>
        <p:nvSpPr>
          <p:cNvPr id="8" name="Footer Placeholder 7"/>
          <p:cNvSpPr>
            <a:spLocks noGrp="1"/>
          </p:cNvSpPr>
          <p:nvPr>
            <p:ph type="ftr" sz="quarter" idx="11"/>
          </p:nvPr>
        </p:nvSpPr>
        <p:spPr/>
        <p:txBody>
          <a:bodyPr/>
          <a:lstStyle/>
          <a:p>
            <a:r>
              <a:rPr lang="en-US" smtClean="0"/>
              <a:t>Thesis Defense: Deep Learning for Kidney Tumor Classification</a:t>
            </a:r>
            <a:endParaRPr lang="en-US"/>
          </a:p>
        </p:txBody>
      </p:sp>
      <p:sp>
        <p:nvSpPr>
          <p:cNvPr id="9" name="Slide Number Placeholder 8"/>
          <p:cNvSpPr>
            <a:spLocks noGrp="1"/>
          </p:cNvSpPr>
          <p:nvPr>
            <p:ph type="sldNum" sz="quarter" idx="12"/>
          </p:nvPr>
        </p:nvSpPr>
        <p:spPr/>
        <p:txBody>
          <a:bodyPr/>
          <a:lstStyle/>
          <a:p>
            <a:fld id="{8A6EA95C-B6F4-43ED-8DA9-B21578C41077}" type="slidenum">
              <a:rPr lang="en-US" smtClean="0"/>
              <a:t>22</a:t>
            </a:fld>
            <a:endParaRPr lang="en-US"/>
          </a:p>
        </p:txBody>
      </p:sp>
    </p:spTree>
    <p:extLst>
      <p:ext uri="{BB962C8B-B14F-4D97-AF65-F5344CB8AC3E}">
        <p14:creationId xmlns:p14="http://schemas.microsoft.com/office/powerpoint/2010/main" val="177869177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name="Slide 22">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Three Backbones Under an Identical Pipeline</a:t>
            </a:r>
            <a:endParaRPr lang="en-US" sz="3200" dirty="0"/>
          </a:p>
        </p:txBody>
      </p:sp>
      <p:sp>
        <p:nvSpPr>
          <p:cNvPr id="4" name="Shape 2"/>
          <p:cNvSpPr/>
          <p:nvPr/>
        </p:nvSpPr>
        <p:spPr>
          <a:xfrm>
            <a:off x="566928" y="1417320"/>
            <a:ext cx="3584448" cy="4343400"/>
          </a:xfrm>
          <a:prstGeom prst="roundRect">
            <a:avLst>
              <a:gd name="adj" fmla="val 1531"/>
            </a:avLst>
          </a:prstGeom>
          <a:solidFill>
            <a:srgbClr val="16191B"/>
          </a:solidFill>
          <a:ln w="12700">
            <a:solidFill>
              <a:srgbClr val="16191B"/>
            </a:solidFill>
            <a:prstDash val="solid"/>
          </a:ln>
        </p:spPr>
      </p:sp>
      <p:sp>
        <p:nvSpPr>
          <p:cNvPr id="5" name="Text 3"/>
          <p:cNvSpPr/>
          <p:nvPr/>
        </p:nvSpPr>
        <p:spPr>
          <a:xfrm>
            <a:off x="822960" y="1600200"/>
            <a:ext cx="3063240" cy="256032"/>
          </a:xfrm>
          <a:prstGeom prst="rect">
            <a:avLst/>
          </a:prstGeom>
          <a:noFill/>
          <a:ln/>
        </p:spPr>
        <p:txBody>
          <a:bodyPr wrap="square" lIns="0" tIns="0" rIns="0" bIns="0" rtlCol="0" anchor="ctr"/>
          <a:lstStyle/>
          <a:p>
            <a:pPr marL="0" indent="0">
              <a:buNone/>
            </a:pPr>
            <a:r>
              <a:rPr lang="en-US" b="1" kern="0" spc="120" dirty="0">
                <a:solidFill>
                  <a:srgbClr val="FFB000"/>
                </a:solidFill>
                <a:ea typeface="Calibri" pitchFamily="34" charset="-122"/>
                <a:cs typeface="Calibri" pitchFamily="34" charset="-120"/>
              </a:rPr>
              <a:t>PROPOSED</a:t>
            </a:r>
            <a:endParaRPr lang="en-US" dirty="0"/>
          </a:p>
        </p:txBody>
      </p:sp>
      <p:sp>
        <p:nvSpPr>
          <p:cNvPr id="6" name="Text 4"/>
          <p:cNvSpPr/>
          <p:nvPr/>
        </p:nvSpPr>
        <p:spPr>
          <a:xfrm>
            <a:off x="822960" y="1874520"/>
            <a:ext cx="3108960" cy="1088136"/>
          </a:xfrm>
          <a:prstGeom prst="rect">
            <a:avLst/>
          </a:prstGeom>
          <a:noFill/>
          <a:ln/>
        </p:spPr>
        <p:txBody>
          <a:bodyPr wrap="square" lIns="0" tIns="0" rIns="0" bIns="0" rtlCol="0" anchor="ctr"/>
          <a:lstStyle/>
          <a:p>
            <a:pPr marL="0" indent="0">
              <a:buNone/>
            </a:pPr>
            <a:r>
              <a:rPr lang="en-US" sz="2000" b="1" dirty="0" smtClean="0">
                <a:solidFill>
                  <a:srgbClr val="FFFFFF"/>
                </a:solidFill>
                <a:ea typeface="Arial" pitchFamily="34" charset="-122"/>
                <a:cs typeface="Arial" pitchFamily="34" charset="-120"/>
              </a:rPr>
              <a:t>ResNet-50 + CBAM</a:t>
            </a:r>
          </a:p>
          <a:p>
            <a:pPr>
              <a:lnSpc>
                <a:spcPts val="1700"/>
              </a:lnSpc>
            </a:pPr>
            <a:r>
              <a:rPr lang="en-US" sz="1600" dirty="0">
                <a:solidFill>
                  <a:srgbClr val="8CC9E4"/>
                </a:solidFill>
                <a:ea typeface="Calibri" pitchFamily="34" charset="-122"/>
                <a:cs typeface="Calibri" pitchFamily="34" charset="-120"/>
              </a:rPr>
              <a:t>Input</a:t>
            </a:r>
            <a:r>
              <a:rPr lang="en-US" sz="1400" dirty="0">
                <a:solidFill>
                  <a:srgbClr val="8CC9E4"/>
                </a:solidFill>
                <a:ea typeface="Calibri" pitchFamily="34" charset="-122"/>
                <a:cs typeface="Calibri" pitchFamily="34" charset="-120"/>
              </a:rPr>
              <a:t> </a:t>
            </a:r>
            <a:r>
              <a:rPr lang="en-US" sz="1400" dirty="0" smtClean="0">
                <a:solidFill>
                  <a:srgbClr val="8CC9E4"/>
                </a:solidFill>
                <a:ea typeface="Calibri" pitchFamily="34" charset="-122"/>
                <a:cs typeface="Calibri" pitchFamily="34" charset="-120"/>
              </a:rPr>
              <a:t>    </a:t>
            </a:r>
            <a:r>
              <a:rPr lang="en-US" sz="1600" b="1" dirty="0">
                <a:solidFill>
                  <a:srgbClr val="FFFFFF"/>
                </a:solidFill>
                <a:ea typeface="Calibri" pitchFamily="34" charset="-122"/>
                <a:cs typeface="Calibri" pitchFamily="34" charset="-120"/>
              </a:rPr>
              <a:t>224 × 224</a:t>
            </a:r>
            <a:endParaRPr lang="en-US" sz="1600" dirty="0"/>
          </a:p>
          <a:p>
            <a:pPr>
              <a:lnSpc>
                <a:spcPts val="1700"/>
              </a:lnSpc>
            </a:pPr>
            <a:r>
              <a:rPr lang="en-US" sz="1600" dirty="0" err="1">
                <a:solidFill>
                  <a:srgbClr val="8CC9E4"/>
                </a:solidFill>
                <a:ea typeface="Calibri" pitchFamily="34" charset="-122"/>
                <a:cs typeface="Calibri" pitchFamily="34" charset="-120"/>
              </a:rPr>
              <a:t>Params</a:t>
            </a:r>
            <a:r>
              <a:rPr lang="en-US" sz="1600" dirty="0">
                <a:solidFill>
                  <a:srgbClr val="8CC9E4"/>
                </a:solidFill>
                <a:ea typeface="Calibri" pitchFamily="34" charset="-122"/>
                <a:cs typeface="Calibri" pitchFamily="34" charset="-120"/>
              </a:rPr>
              <a:t>  </a:t>
            </a:r>
            <a:r>
              <a:rPr lang="en-US" sz="1600" b="1" dirty="0" smtClean="0">
                <a:solidFill>
                  <a:srgbClr val="FFFFFF"/>
                </a:solidFill>
                <a:ea typeface="Calibri" pitchFamily="34" charset="-122"/>
                <a:cs typeface="Calibri" pitchFamily="34" charset="-120"/>
              </a:rPr>
              <a:t>~ 25.6 M</a:t>
            </a:r>
            <a:endParaRPr lang="en-US" sz="1600" dirty="0"/>
          </a:p>
        </p:txBody>
      </p:sp>
      <p:sp>
        <p:nvSpPr>
          <p:cNvPr id="8" name="Text 6"/>
          <p:cNvSpPr/>
          <p:nvPr/>
        </p:nvSpPr>
        <p:spPr>
          <a:xfrm>
            <a:off x="822960" y="3127248"/>
            <a:ext cx="3108960" cy="2100534"/>
          </a:xfrm>
          <a:prstGeom prst="rect">
            <a:avLst/>
          </a:prstGeom>
          <a:noFill/>
          <a:ln/>
        </p:spPr>
        <p:txBody>
          <a:bodyPr wrap="square" lIns="0" tIns="0" rIns="0" bIns="0" rtlCol="0" anchor="t"/>
          <a:lstStyle/>
          <a:p>
            <a:pPr marL="342900" indent="-342900">
              <a:lnSpc>
                <a:spcPts val="1472"/>
              </a:lnSpc>
              <a:spcAft>
                <a:spcPts val="800"/>
              </a:spcAft>
              <a:buSzPct val="100000"/>
              <a:buChar char="•"/>
            </a:pPr>
            <a:r>
              <a:rPr lang="en-US" sz="1600" dirty="0">
                <a:solidFill>
                  <a:srgbClr val="8CC9E4"/>
                </a:solidFill>
                <a:latin typeface="Calibri" pitchFamily="34" charset="0"/>
                <a:ea typeface="Calibri" pitchFamily="34" charset="-122"/>
                <a:cs typeface="Calibri" pitchFamily="34" charset="-120"/>
              </a:rPr>
              <a:t>50 layers bottleneck residual network</a:t>
            </a:r>
          </a:p>
          <a:p>
            <a:pPr marL="342900" indent="-342900">
              <a:lnSpc>
                <a:spcPts val="1472"/>
              </a:lnSpc>
              <a:spcAft>
                <a:spcPts val="800"/>
              </a:spcAft>
              <a:buSzPct val="100000"/>
              <a:buChar char="•"/>
            </a:pPr>
            <a:r>
              <a:rPr lang="en-US" sz="1600" dirty="0">
                <a:solidFill>
                  <a:srgbClr val="8CC9E4"/>
                </a:solidFill>
                <a:latin typeface="Calibri" pitchFamily="34" charset="0"/>
                <a:ea typeface="Calibri" pitchFamily="34" charset="-122"/>
                <a:cs typeface="Calibri" pitchFamily="34" charset="-120"/>
              </a:rPr>
              <a:t>Skip connections solve vanishing gradients</a:t>
            </a:r>
          </a:p>
          <a:p>
            <a:pPr marL="342900" indent="-342900">
              <a:lnSpc>
                <a:spcPts val="1472"/>
              </a:lnSpc>
              <a:spcAft>
                <a:spcPts val="800"/>
              </a:spcAft>
              <a:buSzPct val="100000"/>
              <a:buChar char="•"/>
            </a:pPr>
            <a:r>
              <a:rPr lang="en-US" sz="1600" dirty="0">
                <a:solidFill>
                  <a:srgbClr val="8CC9E4"/>
                </a:solidFill>
                <a:latin typeface="Calibri" pitchFamily="34" charset="0"/>
                <a:ea typeface="Calibri" pitchFamily="34" charset="-122"/>
                <a:cs typeface="Calibri" pitchFamily="34" charset="-120"/>
              </a:rPr>
              <a:t>Stages up to 3 frozen; stage 4 + head fine-tuned</a:t>
            </a:r>
          </a:p>
          <a:p>
            <a:pPr marL="342900" indent="-342900">
              <a:lnSpc>
                <a:spcPts val="1472"/>
              </a:lnSpc>
              <a:spcAft>
                <a:spcPts val="800"/>
              </a:spcAft>
              <a:buSzPct val="100000"/>
              <a:buChar char="•"/>
            </a:pPr>
            <a:r>
              <a:rPr lang="en-US" sz="1600" dirty="0">
                <a:solidFill>
                  <a:srgbClr val="8CC9E4"/>
                </a:solidFill>
                <a:latin typeface="Calibri" pitchFamily="34" charset="0"/>
                <a:ea typeface="Calibri" pitchFamily="34" charset="-122"/>
                <a:cs typeface="Calibri" pitchFamily="34" charset="-120"/>
              </a:rPr>
              <a:t>Best accuracy and training stability</a:t>
            </a:r>
            <a:endParaRPr lang="en-US" sz="1600" dirty="0"/>
          </a:p>
        </p:txBody>
      </p:sp>
      <p:sp>
        <p:nvSpPr>
          <p:cNvPr id="9" name="Shape 7"/>
          <p:cNvSpPr/>
          <p:nvPr/>
        </p:nvSpPr>
        <p:spPr>
          <a:xfrm>
            <a:off x="4334256" y="1417320"/>
            <a:ext cx="3584448" cy="4343400"/>
          </a:xfrm>
          <a:prstGeom prst="roundRect">
            <a:avLst>
              <a:gd name="adj" fmla="val 1531"/>
            </a:avLst>
          </a:prstGeom>
          <a:solidFill>
            <a:srgbClr val="E8F7FE"/>
          </a:solidFill>
          <a:ln w="12700">
            <a:solidFill>
              <a:srgbClr val="E8F7FE"/>
            </a:solidFill>
            <a:prstDash val="solid"/>
          </a:ln>
        </p:spPr>
      </p:sp>
      <p:sp>
        <p:nvSpPr>
          <p:cNvPr id="10" name="Text 8"/>
          <p:cNvSpPr/>
          <p:nvPr/>
        </p:nvSpPr>
        <p:spPr>
          <a:xfrm>
            <a:off x="4590288" y="1600200"/>
            <a:ext cx="3063240" cy="256032"/>
          </a:xfrm>
          <a:prstGeom prst="rect">
            <a:avLst/>
          </a:prstGeom>
          <a:noFill/>
          <a:ln/>
        </p:spPr>
        <p:txBody>
          <a:bodyPr wrap="square" lIns="0" tIns="0" rIns="0" bIns="0" rtlCol="0" anchor="ctr"/>
          <a:lstStyle/>
          <a:p>
            <a:pPr marL="0" indent="0">
              <a:buNone/>
            </a:pPr>
            <a:r>
              <a:rPr lang="en-US" b="1" kern="0" spc="120" dirty="0">
                <a:solidFill>
                  <a:srgbClr val="0077A8"/>
                </a:solidFill>
                <a:latin typeface="Calibri" pitchFamily="34" charset="0"/>
                <a:ea typeface="Calibri" pitchFamily="34" charset="-122"/>
                <a:cs typeface="Calibri" pitchFamily="34" charset="-120"/>
              </a:rPr>
              <a:t>COMPARATIVE</a:t>
            </a:r>
            <a:endParaRPr lang="en-US" dirty="0"/>
          </a:p>
        </p:txBody>
      </p:sp>
      <p:sp>
        <p:nvSpPr>
          <p:cNvPr id="11" name="Text 9"/>
          <p:cNvSpPr/>
          <p:nvPr/>
        </p:nvSpPr>
        <p:spPr>
          <a:xfrm>
            <a:off x="4590288" y="1874520"/>
            <a:ext cx="3108960" cy="1321262"/>
          </a:xfrm>
          <a:prstGeom prst="rect">
            <a:avLst/>
          </a:prstGeom>
          <a:noFill/>
          <a:ln/>
        </p:spPr>
        <p:txBody>
          <a:bodyPr wrap="square" lIns="0" tIns="0" rIns="0" bIns="0" rtlCol="0" anchor="ctr"/>
          <a:lstStyle/>
          <a:p>
            <a:pPr marL="0" indent="0">
              <a:buNone/>
            </a:pPr>
            <a:r>
              <a:rPr lang="en-US" sz="2000" b="1" dirty="0">
                <a:solidFill>
                  <a:srgbClr val="16191B"/>
                </a:solidFill>
                <a:ea typeface="Arial" pitchFamily="34" charset="-122"/>
                <a:cs typeface="Arial" pitchFamily="34" charset="-120"/>
              </a:rPr>
              <a:t>EfficientNet-B4 + </a:t>
            </a:r>
            <a:r>
              <a:rPr lang="en-US" sz="2000" b="1" dirty="0" smtClean="0">
                <a:solidFill>
                  <a:srgbClr val="16191B"/>
                </a:solidFill>
                <a:ea typeface="Arial" pitchFamily="34" charset="-122"/>
                <a:cs typeface="Arial" pitchFamily="34" charset="-120"/>
              </a:rPr>
              <a:t>CBAM</a:t>
            </a:r>
          </a:p>
          <a:p>
            <a:pPr marL="0" indent="0">
              <a:buNone/>
            </a:pPr>
            <a:endParaRPr lang="en-US" sz="1600" b="1" dirty="0">
              <a:solidFill>
                <a:srgbClr val="16191B"/>
              </a:solidFill>
              <a:latin typeface="Calibri" panose="020F0502020204030204" pitchFamily="34" charset="0"/>
              <a:cs typeface="Arial" pitchFamily="34" charset="-120"/>
            </a:endParaRPr>
          </a:p>
          <a:p>
            <a:pPr>
              <a:lnSpc>
                <a:spcPts val="1700"/>
              </a:lnSpc>
            </a:pPr>
            <a:r>
              <a:rPr lang="en-US" sz="1600" dirty="0">
                <a:solidFill>
                  <a:srgbClr val="5F6A70"/>
                </a:solidFill>
                <a:latin typeface="+mj-lt"/>
                <a:ea typeface="Calibri" pitchFamily="34" charset="-122"/>
                <a:cs typeface="Calibri" pitchFamily="34" charset="-120"/>
              </a:rPr>
              <a:t>Input  </a:t>
            </a:r>
            <a:r>
              <a:rPr lang="en-US" sz="1600" b="1" dirty="0">
                <a:solidFill>
                  <a:srgbClr val="16191B"/>
                </a:solidFill>
                <a:latin typeface="+mj-lt"/>
                <a:ea typeface="Calibri" pitchFamily="34" charset="-122"/>
                <a:cs typeface="Calibri" pitchFamily="34" charset="-120"/>
              </a:rPr>
              <a:t>380 × 380</a:t>
            </a:r>
            <a:endParaRPr lang="en-US" sz="1600" dirty="0">
              <a:latin typeface="+mj-lt"/>
            </a:endParaRPr>
          </a:p>
          <a:p>
            <a:pPr>
              <a:lnSpc>
                <a:spcPts val="1700"/>
              </a:lnSpc>
            </a:pPr>
            <a:r>
              <a:rPr lang="en-US" sz="1600" dirty="0" err="1">
                <a:solidFill>
                  <a:srgbClr val="5F6A70"/>
                </a:solidFill>
                <a:latin typeface="+mj-lt"/>
                <a:ea typeface="Calibri" pitchFamily="34" charset="-122"/>
                <a:cs typeface="Calibri" pitchFamily="34" charset="-120"/>
              </a:rPr>
              <a:t>Params</a:t>
            </a:r>
            <a:r>
              <a:rPr lang="en-US" sz="1600" dirty="0">
                <a:solidFill>
                  <a:srgbClr val="5F6A70"/>
                </a:solidFill>
                <a:latin typeface="+mj-lt"/>
                <a:ea typeface="Calibri" pitchFamily="34" charset="-122"/>
                <a:cs typeface="Calibri" pitchFamily="34" charset="-120"/>
              </a:rPr>
              <a:t>  </a:t>
            </a:r>
            <a:r>
              <a:rPr lang="en-US" sz="1600" b="1" dirty="0">
                <a:solidFill>
                  <a:srgbClr val="16191B"/>
                </a:solidFill>
                <a:latin typeface="+mj-lt"/>
                <a:ea typeface="Calibri" pitchFamily="34" charset="-122"/>
                <a:cs typeface="Calibri" pitchFamily="34" charset="-120"/>
              </a:rPr>
              <a:t>~19 M</a:t>
            </a:r>
            <a:endParaRPr lang="en-US" sz="1600" dirty="0">
              <a:latin typeface="+mj-lt"/>
            </a:endParaRPr>
          </a:p>
          <a:p>
            <a:pPr marL="0" indent="0">
              <a:buNone/>
            </a:pPr>
            <a:endParaRPr lang="en-US" sz="1600" dirty="0"/>
          </a:p>
        </p:txBody>
      </p:sp>
      <p:sp>
        <p:nvSpPr>
          <p:cNvPr id="13" name="Text 11"/>
          <p:cNvSpPr/>
          <p:nvPr/>
        </p:nvSpPr>
        <p:spPr>
          <a:xfrm>
            <a:off x="4590288" y="3127248"/>
            <a:ext cx="3108960" cy="1463040"/>
          </a:xfrm>
          <a:prstGeom prst="rect">
            <a:avLst/>
          </a:prstGeom>
          <a:noFill/>
          <a:ln/>
        </p:spPr>
        <p:txBody>
          <a:bodyPr wrap="square" lIns="0" tIns="0" rIns="0" bIns="0" rtlCol="0" anchor="t"/>
          <a:lstStyle/>
          <a:p>
            <a:pPr marL="342900" indent="-342900">
              <a:lnSpc>
                <a:spcPts val="1472"/>
              </a:lnSpc>
              <a:spcAft>
                <a:spcPts val="800"/>
              </a:spcAft>
              <a:buSzPct val="100000"/>
              <a:buChar char="•"/>
            </a:pPr>
            <a:r>
              <a:rPr lang="en-US" sz="1600" dirty="0">
                <a:latin typeface="+mj-lt"/>
                <a:ea typeface="Calibri" pitchFamily="34" charset="-122"/>
                <a:cs typeface="Calibri" pitchFamily="34" charset="-120"/>
              </a:rPr>
              <a:t>Compound scaling of depth, width, resolution</a:t>
            </a:r>
            <a:endParaRPr lang="en-US" sz="1600" dirty="0">
              <a:latin typeface="+mj-lt"/>
            </a:endParaRPr>
          </a:p>
          <a:p>
            <a:pPr marL="342900" indent="-342900">
              <a:lnSpc>
                <a:spcPts val="1472"/>
              </a:lnSpc>
              <a:spcAft>
                <a:spcPts val="800"/>
              </a:spcAft>
              <a:buSzPct val="100000"/>
              <a:buChar char="•"/>
            </a:pPr>
            <a:r>
              <a:rPr lang="en-US" sz="1600" dirty="0" err="1" smtClean="0">
                <a:latin typeface="+mj-lt"/>
                <a:ea typeface="Calibri" pitchFamily="34" charset="-122"/>
                <a:cs typeface="Calibri" pitchFamily="34" charset="-120"/>
              </a:rPr>
              <a:t>MBConv</a:t>
            </a:r>
            <a:r>
              <a:rPr lang="en-US" sz="1600" dirty="0" smtClean="0">
                <a:latin typeface="+mj-lt"/>
                <a:ea typeface="Calibri" pitchFamily="34" charset="-122"/>
                <a:cs typeface="Calibri" pitchFamily="34" charset="-120"/>
              </a:rPr>
              <a:t> </a:t>
            </a:r>
            <a:r>
              <a:rPr lang="en-US" sz="1600" dirty="0">
                <a:latin typeface="+mj-lt"/>
                <a:ea typeface="Calibri" pitchFamily="34" charset="-122"/>
                <a:cs typeface="Calibri" pitchFamily="34" charset="-120"/>
              </a:rPr>
              <a:t>stages </a:t>
            </a:r>
            <a:r>
              <a:rPr lang="en-US" sz="1600" dirty="0" smtClean="0">
                <a:latin typeface="+mj-lt"/>
                <a:ea typeface="Calibri" pitchFamily="34" charset="-122"/>
                <a:cs typeface="Calibri" pitchFamily="34" charset="-120"/>
              </a:rPr>
              <a:t>0 to 6 </a:t>
            </a:r>
            <a:r>
              <a:rPr lang="en-US" sz="1600" dirty="0">
                <a:latin typeface="+mj-lt"/>
                <a:ea typeface="Calibri" pitchFamily="34" charset="-122"/>
                <a:cs typeface="Calibri" pitchFamily="34" charset="-120"/>
              </a:rPr>
              <a:t>frozen; </a:t>
            </a:r>
            <a:r>
              <a:rPr lang="en-US" sz="1600" dirty="0" smtClean="0">
                <a:latin typeface="+mj-lt"/>
                <a:ea typeface="Calibri" pitchFamily="34" charset="-122"/>
                <a:cs typeface="Calibri" pitchFamily="34" charset="-120"/>
              </a:rPr>
              <a:t>7 and 8 </a:t>
            </a:r>
            <a:r>
              <a:rPr lang="en-US" sz="1600" dirty="0">
                <a:latin typeface="+mj-lt"/>
                <a:ea typeface="Calibri" pitchFamily="34" charset="-122"/>
                <a:cs typeface="Calibri" pitchFamily="34" charset="-120"/>
              </a:rPr>
              <a:t>fine-tuned</a:t>
            </a:r>
            <a:endParaRPr lang="en-US" sz="1600" dirty="0">
              <a:latin typeface="+mj-lt"/>
            </a:endParaRPr>
          </a:p>
          <a:p>
            <a:pPr marL="342900" indent="-342900">
              <a:lnSpc>
                <a:spcPts val="1472"/>
              </a:lnSpc>
              <a:spcAft>
                <a:spcPts val="800"/>
              </a:spcAft>
              <a:buSzPct val="100000"/>
              <a:buChar char="•"/>
            </a:pPr>
            <a:r>
              <a:rPr lang="en-US" sz="1600" dirty="0">
                <a:latin typeface="+mj-lt"/>
                <a:ea typeface="Calibri" pitchFamily="34" charset="-122"/>
                <a:cs typeface="Calibri" pitchFamily="34" charset="-120"/>
              </a:rPr>
              <a:t>Highest input resolution of the three</a:t>
            </a:r>
            <a:endParaRPr lang="en-US" sz="1600" dirty="0">
              <a:latin typeface="+mj-lt"/>
            </a:endParaRPr>
          </a:p>
        </p:txBody>
      </p:sp>
      <p:sp>
        <p:nvSpPr>
          <p:cNvPr id="14" name="Shape 12"/>
          <p:cNvSpPr/>
          <p:nvPr/>
        </p:nvSpPr>
        <p:spPr>
          <a:xfrm>
            <a:off x="8101584" y="1417320"/>
            <a:ext cx="3584448" cy="4343400"/>
          </a:xfrm>
          <a:prstGeom prst="roundRect">
            <a:avLst>
              <a:gd name="adj" fmla="val 1531"/>
            </a:avLst>
          </a:prstGeom>
          <a:solidFill>
            <a:srgbClr val="E8F7FE"/>
          </a:solidFill>
          <a:ln w="12700">
            <a:solidFill>
              <a:srgbClr val="E8F7FE"/>
            </a:solidFill>
            <a:prstDash val="solid"/>
          </a:ln>
        </p:spPr>
      </p:sp>
      <p:sp>
        <p:nvSpPr>
          <p:cNvPr id="15" name="Text 13"/>
          <p:cNvSpPr/>
          <p:nvPr/>
        </p:nvSpPr>
        <p:spPr>
          <a:xfrm>
            <a:off x="8357616" y="1600200"/>
            <a:ext cx="3063240" cy="256032"/>
          </a:xfrm>
          <a:prstGeom prst="rect">
            <a:avLst/>
          </a:prstGeom>
          <a:noFill/>
          <a:ln/>
        </p:spPr>
        <p:txBody>
          <a:bodyPr wrap="square" lIns="0" tIns="0" rIns="0" bIns="0" rtlCol="0" anchor="ctr"/>
          <a:lstStyle/>
          <a:p>
            <a:pPr marL="0" indent="0">
              <a:buNone/>
            </a:pPr>
            <a:r>
              <a:rPr lang="en-US" b="1" kern="0" spc="120" dirty="0">
                <a:solidFill>
                  <a:srgbClr val="0077A8"/>
                </a:solidFill>
                <a:latin typeface="Calibri" pitchFamily="34" charset="0"/>
                <a:ea typeface="Calibri" pitchFamily="34" charset="-122"/>
                <a:cs typeface="Calibri" pitchFamily="34" charset="-120"/>
              </a:rPr>
              <a:t>LIGHTWEIGHT</a:t>
            </a:r>
            <a:endParaRPr lang="en-US" dirty="0"/>
          </a:p>
        </p:txBody>
      </p:sp>
      <p:sp>
        <p:nvSpPr>
          <p:cNvPr id="16" name="Text 14"/>
          <p:cNvSpPr/>
          <p:nvPr/>
        </p:nvSpPr>
        <p:spPr>
          <a:xfrm>
            <a:off x="8357616" y="1874520"/>
            <a:ext cx="3108960" cy="1252728"/>
          </a:xfrm>
          <a:prstGeom prst="rect">
            <a:avLst/>
          </a:prstGeom>
          <a:noFill/>
          <a:ln/>
        </p:spPr>
        <p:txBody>
          <a:bodyPr wrap="square" lIns="0" tIns="0" rIns="0" bIns="0" rtlCol="0" anchor="ctr"/>
          <a:lstStyle/>
          <a:p>
            <a:pPr marL="0" indent="0">
              <a:buNone/>
            </a:pPr>
            <a:r>
              <a:rPr lang="en-US" sz="2000" b="1" dirty="0">
                <a:solidFill>
                  <a:srgbClr val="16191B"/>
                </a:solidFill>
                <a:ea typeface="Arial" pitchFamily="34" charset="-122"/>
                <a:cs typeface="Arial" pitchFamily="34" charset="-120"/>
              </a:rPr>
              <a:t>MobileNetV3 + </a:t>
            </a:r>
            <a:r>
              <a:rPr lang="en-US" sz="2000" b="1" dirty="0" smtClean="0">
                <a:solidFill>
                  <a:srgbClr val="16191B"/>
                </a:solidFill>
                <a:ea typeface="Arial" pitchFamily="34" charset="-122"/>
                <a:cs typeface="Arial" pitchFamily="34" charset="-120"/>
              </a:rPr>
              <a:t>CBAM</a:t>
            </a:r>
          </a:p>
          <a:p>
            <a:pPr marL="0" indent="0">
              <a:buNone/>
            </a:pPr>
            <a:endParaRPr lang="en-US" sz="1600" b="1" dirty="0">
              <a:solidFill>
                <a:srgbClr val="16191B"/>
              </a:solidFill>
              <a:cs typeface="Arial" pitchFamily="34" charset="-120"/>
            </a:endParaRPr>
          </a:p>
          <a:p>
            <a:pPr>
              <a:lnSpc>
                <a:spcPts val="1700"/>
              </a:lnSpc>
            </a:pPr>
            <a:r>
              <a:rPr lang="en-US" sz="1600" dirty="0">
                <a:solidFill>
                  <a:srgbClr val="5F6A70"/>
                </a:solidFill>
                <a:ea typeface="Calibri" pitchFamily="34" charset="-122"/>
                <a:cs typeface="Calibri" pitchFamily="34" charset="-120"/>
              </a:rPr>
              <a:t>Input  </a:t>
            </a:r>
            <a:r>
              <a:rPr lang="en-US" sz="1600" b="1" dirty="0">
                <a:solidFill>
                  <a:srgbClr val="16191B"/>
                </a:solidFill>
                <a:ea typeface="Calibri" pitchFamily="34" charset="-122"/>
                <a:cs typeface="Calibri" pitchFamily="34" charset="-120"/>
              </a:rPr>
              <a:t>224 × 224</a:t>
            </a:r>
            <a:endParaRPr lang="en-US" sz="1600" dirty="0"/>
          </a:p>
          <a:p>
            <a:pPr>
              <a:lnSpc>
                <a:spcPts val="1700"/>
              </a:lnSpc>
            </a:pPr>
            <a:r>
              <a:rPr lang="en-US" sz="1600" dirty="0" err="1">
                <a:solidFill>
                  <a:srgbClr val="5F6A70"/>
                </a:solidFill>
                <a:ea typeface="Calibri" pitchFamily="34" charset="-122"/>
                <a:cs typeface="Calibri" pitchFamily="34" charset="-120"/>
              </a:rPr>
              <a:t>Params</a:t>
            </a:r>
            <a:r>
              <a:rPr lang="en-US" sz="1600" dirty="0">
                <a:solidFill>
                  <a:srgbClr val="5F6A70"/>
                </a:solidFill>
                <a:ea typeface="Calibri" pitchFamily="34" charset="-122"/>
                <a:cs typeface="Calibri" pitchFamily="34" charset="-120"/>
              </a:rPr>
              <a:t>  </a:t>
            </a:r>
            <a:r>
              <a:rPr lang="en-US" sz="1600" b="1" dirty="0">
                <a:solidFill>
                  <a:srgbClr val="16191B"/>
                </a:solidFill>
                <a:ea typeface="Calibri" pitchFamily="34" charset="-122"/>
                <a:cs typeface="Calibri" pitchFamily="34" charset="-120"/>
              </a:rPr>
              <a:t>~5.4 </a:t>
            </a:r>
            <a:r>
              <a:rPr lang="en-US" sz="1600" b="1" dirty="0" smtClean="0">
                <a:solidFill>
                  <a:srgbClr val="16191B"/>
                </a:solidFill>
                <a:ea typeface="Calibri" pitchFamily="34" charset="-122"/>
                <a:cs typeface="Calibri" pitchFamily="34" charset="-120"/>
              </a:rPr>
              <a:t>M</a:t>
            </a:r>
            <a:endParaRPr lang="en-US" sz="1600" dirty="0"/>
          </a:p>
        </p:txBody>
      </p:sp>
      <p:sp>
        <p:nvSpPr>
          <p:cNvPr id="18" name="Text 16"/>
          <p:cNvSpPr/>
          <p:nvPr/>
        </p:nvSpPr>
        <p:spPr>
          <a:xfrm>
            <a:off x="8357616" y="3127247"/>
            <a:ext cx="3108960" cy="2026643"/>
          </a:xfrm>
          <a:prstGeom prst="rect">
            <a:avLst/>
          </a:prstGeom>
          <a:noFill/>
          <a:ln/>
        </p:spPr>
        <p:txBody>
          <a:bodyPr wrap="square" lIns="0" tIns="0" rIns="0" bIns="0" rtlCol="0" anchor="t"/>
          <a:lstStyle/>
          <a:p>
            <a:pPr marL="342900" indent="-342900">
              <a:lnSpc>
                <a:spcPts val="1472"/>
              </a:lnSpc>
              <a:spcAft>
                <a:spcPts val="800"/>
              </a:spcAft>
              <a:buSzPct val="100000"/>
              <a:buChar char="•"/>
            </a:pPr>
            <a:r>
              <a:rPr lang="en-US" sz="1600" dirty="0" err="1">
                <a:latin typeface="+mj-lt"/>
                <a:ea typeface="Calibri" pitchFamily="34" charset="-122"/>
                <a:cs typeface="Calibri" pitchFamily="34" charset="-120"/>
              </a:rPr>
              <a:t>Depthwise</a:t>
            </a:r>
            <a:r>
              <a:rPr lang="en-US" sz="1600" dirty="0">
                <a:latin typeface="+mj-lt"/>
                <a:ea typeface="Calibri" pitchFamily="34" charset="-122"/>
                <a:cs typeface="Calibri" pitchFamily="34" charset="-120"/>
              </a:rPr>
              <a:t> separable convolutions</a:t>
            </a:r>
          </a:p>
          <a:p>
            <a:pPr marL="342900" indent="-342900">
              <a:lnSpc>
                <a:spcPts val="1472"/>
              </a:lnSpc>
              <a:spcAft>
                <a:spcPts val="800"/>
              </a:spcAft>
              <a:buSzPct val="100000"/>
              <a:buChar char="•"/>
            </a:pPr>
            <a:r>
              <a:rPr lang="en-US" sz="1600" dirty="0">
                <a:latin typeface="+mj-lt"/>
                <a:ea typeface="Calibri" pitchFamily="34" charset="-122"/>
                <a:cs typeface="Calibri" pitchFamily="34" charset="-120"/>
              </a:rPr>
              <a:t>Hard swish activations, squeeze and excitation</a:t>
            </a:r>
          </a:p>
          <a:p>
            <a:pPr marL="342900" indent="-342900">
              <a:lnSpc>
                <a:spcPts val="1472"/>
              </a:lnSpc>
              <a:spcAft>
                <a:spcPts val="800"/>
              </a:spcAft>
              <a:buSzPct val="100000"/>
              <a:buChar char="•"/>
            </a:pPr>
            <a:r>
              <a:rPr lang="en-US" sz="1600" dirty="0">
                <a:latin typeface="+mj-lt"/>
                <a:ea typeface="Calibri" pitchFamily="34" charset="-122"/>
                <a:cs typeface="Calibri" pitchFamily="34" charset="-120"/>
              </a:rPr>
              <a:t>Fastest inference, smallest footprint</a:t>
            </a:r>
          </a:p>
          <a:p>
            <a:pPr marL="342900" indent="-342900">
              <a:lnSpc>
                <a:spcPts val="1472"/>
              </a:lnSpc>
              <a:spcAft>
                <a:spcPts val="800"/>
              </a:spcAft>
              <a:buSzPct val="100000"/>
              <a:buChar char="•"/>
            </a:pPr>
            <a:r>
              <a:rPr lang="en-US" sz="1600" dirty="0">
                <a:latin typeface="+mj-lt"/>
                <a:ea typeface="Calibri" pitchFamily="34" charset="-122"/>
                <a:cs typeface="Calibri" pitchFamily="34" charset="-120"/>
              </a:rPr>
              <a:t>Weakest on the minority Stone class</a:t>
            </a:r>
            <a:endParaRPr lang="en-US" sz="1600" dirty="0">
              <a:latin typeface="+mj-lt"/>
            </a:endParaRPr>
          </a:p>
        </p:txBody>
      </p:sp>
      <p:sp>
        <p:nvSpPr>
          <p:cNvPr id="19" name="Text 17"/>
          <p:cNvSpPr/>
          <p:nvPr/>
        </p:nvSpPr>
        <p:spPr>
          <a:xfrm>
            <a:off x="566928" y="5925312"/>
            <a:ext cx="10424160" cy="365760"/>
          </a:xfrm>
          <a:prstGeom prst="rect">
            <a:avLst/>
          </a:prstGeom>
          <a:noFill/>
          <a:ln/>
        </p:spPr>
        <p:txBody>
          <a:bodyPr wrap="square" lIns="0" tIns="0" rIns="0" bIns="0" rtlCol="0" anchor="ctr"/>
          <a:lstStyle/>
          <a:p>
            <a:pPr marL="0" indent="0">
              <a:buNone/>
            </a:pPr>
            <a:r>
              <a:rPr lang="en-US" sz="1600" i="1" dirty="0">
                <a:latin typeface="Calibri" pitchFamily="34" charset="0"/>
                <a:ea typeface="Calibri" pitchFamily="34" charset="-122"/>
                <a:cs typeface="Calibri" pitchFamily="34" charset="-120"/>
              </a:rPr>
              <a:t>All three share the same preprocessing, augmentation, CBAM placement and classification head, so differences in performance are attributable to the backbone alone.</a:t>
            </a:r>
            <a:endParaRPr lang="en-US" sz="1600" dirty="0"/>
          </a:p>
        </p:txBody>
      </p:sp>
      <p:sp>
        <p:nvSpPr>
          <p:cNvPr id="2" name="Date Placeholder 1"/>
          <p:cNvSpPr>
            <a:spLocks noGrp="1"/>
          </p:cNvSpPr>
          <p:nvPr>
            <p:ph type="dt" sz="half" idx="10"/>
          </p:nvPr>
        </p:nvSpPr>
        <p:spPr/>
        <p:txBody>
          <a:bodyPr/>
          <a:lstStyle/>
          <a:p>
            <a:fld id="{B2919127-7105-4F52-93CA-F320F5DD4F26}" type="datetime2">
              <a:rPr lang="en-US" smtClean="0"/>
              <a:t>Wednesday, August 5, 2026</a:t>
            </a:fld>
            <a:endParaRPr lang="en-US"/>
          </a:p>
        </p:txBody>
      </p:sp>
      <p:sp>
        <p:nvSpPr>
          <p:cNvPr id="7" name="Footer Placeholder 6"/>
          <p:cNvSpPr>
            <a:spLocks noGrp="1"/>
          </p:cNvSpPr>
          <p:nvPr>
            <p:ph type="ftr" sz="quarter" idx="11"/>
          </p:nvPr>
        </p:nvSpPr>
        <p:spPr/>
        <p:txBody>
          <a:bodyPr/>
          <a:lstStyle/>
          <a:p>
            <a:r>
              <a:rPr lang="en-US" smtClean="0"/>
              <a:t>Thesis Defense: Deep Learning for Kidney Tumor Classification</a:t>
            </a:r>
            <a:endParaRPr lang="en-US"/>
          </a:p>
        </p:txBody>
      </p:sp>
      <p:sp>
        <p:nvSpPr>
          <p:cNvPr id="12" name="Slide Number Placeholder 11"/>
          <p:cNvSpPr>
            <a:spLocks noGrp="1"/>
          </p:cNvSpPr>
          <p:nvPr>
            <p:ph type="sldNum" sz="quarter" idx="12"/>
          </p:nvPr>
        </p:nvSpPr>
        <p:spPr/>
        <p:txBody>
          <a:bodyPr/>
          <a:lstStyle/>
          <a:p>
            <a:fld id="{8A6EA95C-B6F4-43ED-8DA9-B21578C41077}" type="slidenum">
              <a:rPr lang="en-US" smtClean="0"/>
              <a:t>23</a:t>
            </a:fld>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3" name="Text 1"/>
          <p:cNvSpPr/>
          <p:nvPr/>
        </p:nvSpPr>
        <p:spPr>
          <a:xfrm>
            <a:off x="566928" y="437252"/>
            <a:ext cx="8974236" cy="548640"/>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CBAM Attention </a:t>
            </a:r>
            <a:r>
              <a:rPr lang="en-US" sz="3200" b="1" dirty="0" smtClean="0">
                <a:solidFill>
                  <a:srgbClr val="16191B"/>
                </a:solidFill>
                <a:ea typeface="Arial" pitchFamily="34" charset="-122"/>
                <a:cs typeface="Arial" pitchFamily="34" charset="-120"/>
              </a:rPr>
              <a:t>Module</a:t>
            </a:r>
            <a:endParaRPr lang="en-US" sz="3200" dirty="0"/>
          </a:p>
        </p:txBody>
      </p:sp>
      <p:pic>
        <p:nvPicPr>
          <p:cNvPr id="4" name="Image 0" descr="/home/claude/work/img/image11.png"/>
          <p:cNvPicPr>
            <a:picLocks noChangeAspect="1"/>
          </p:cNvPicPr>
          <p:nvPr/>
        </p:nvPicPr>
        <p:blipFill>
          <a:blip r:embed="rId3"/>
          <a:stretch>
            <a:fillRect/>
          </a:stretch>
        </p:blipFill>
        <p:spPr>
          <a:xfrm>
            <a:off x="475485" y="3273878"/>
            <a:ext cx="6980661" cy="2779776"/>
          </a:xfrm>
          <a:prstGeom prst="rect">
            <a:avLst/>
          </a:prstGeom>
        </p:spPr>
      </p:pic>
      <p:sp>
        <p:nvSpPr>
          <p:cNvPr id="5" name="Text 2"/>
          <p:cNvSpPr/>
          <p:nvPr/>
        </p:nvSpPr>
        <p:spPr>
          <a:xfrm>
            <a:off x="628257" y="6062472"/>
            <a:ext cx="6949440" cy="256032"/>
          </a:xfrm>
          <a:prstGeom prst="rect">
            <a:avLst/>
          </a:prstGeom>
          <a:noFill/>
          <a:ln/>
        </p:spPr>
        <p:txBody>
          <a:bodyPr wrap="square" lIns="0" tIns="0" rIns="0" bIns="0" rtlCol="0" anchor="ctr"/>
          <a:lstStyle/>
          <a:p>
            <a:pPr marL="0" indent="0" algn="ctr">
              <a:buNone/>
            </a:pPr>
            <a:r>
              <a:rPr lang="en-US" sz="1000" i="1" dirty="0" smtClean="0">
                <a:latin typeface="Calibri" pitchFamily="34" charset="0"/>
                <a:ea typeface="Calibri" pitchFamily="34" charset="-122"/>
                <a:cs typeface="Calibri" pitchFamily="34" charset="-120"/>
              </a:rPr>
              <a:t>CBAM </a:t>
            </a:r>
            <a:r>
              <a:rPr lang="en-US" sz="1000" i="1" dirty="0">
                <a:latin typeface="Calibri" pitchFamily="34" charset="0"/>
                <a:ea typeface="Calibri" pitchFamily="34" charset="-122"/>
                <a:cs typeface="Calibri" pitchFamily="34" charset="-120"/>
              </a:rPr>
              <a:t>attention </a:t>
            </a:r>
            <a:r>
              <a:rPr lang="en-US" sz="1000" i="1" dirty="0" smtClean="0">
                <a:latin typeface="Calibri" pitchFamily="34" charset="0"/>
                <a:ea typeface="Calibri" pitchFamily="34" charset="-122"/>
                <a:cs typeface="Calibri" pitchFamily="34" charset="-120"/>
              </a:rPr>
              <a:t>module</a:t>
            </a:r>
            <a:endParaRPr lang="en-US" sz="1000" dirty="0"/>
          </a:p>
        </p:txBody>
      </p:sp>
      <p:sp>
        <p:nvSpPr>
          <p:cNvPr id="6" name="Shape 3"/>
          <p:cNvSpPr/>
          <p:nvPr/>
        </p:nvSpPr>
        <p:spPr>
          <a:xfrm>
            <a:off x="566927" y="1298774"/>
            <a:ext cx="3383280" cy="1847088"/>
          </a:xfrm>
          <a:prstGeom prst="roundRect">
            <a:avLst>
              <a:gd name="adj" fmla="val 3636"/>
            </a:avLst>
          </a:prstGeom>
          <a:solidFill>
            <a:schemeClr val="tx1"/>
          </a:solidFill>
          <a:ln w="12700">
            <a:solidFill>
              <a:srgbClr val="E8F7FE"/>
            </a:solidFill>
            <a:prstDash val="solid"/>
          </a:ln>
        </p:spPr>
      </p:sp>
      <p:sp>
        <p:nvSpPr>
          <p:cNvPr id="7" name="Text 4"/>
          <p:cNvSpPr/>
          <p:nvPr/>
        </p:nvSpPr>
        <p:spPr>
          <a:xfrm>
            <a:off x="683489" y="1482713"/>
            <a:ext cx="3266717" cy="1469187"/>
          </a:xfrm>
          <a:prstGeom prst="rect">
            <a:avLst/>
          </a:prstGeom>
          <a:noFill/>
          <a:ln/>
        </p:spPr>
        <p:txBody>
          <a:bodyPr wrap="square" lIns="0" tIns="0" rIns="0" bIns="0" rtlCol="0" anchor="ctr"/>
          <a:lstStyle/>
          <a:p>
            <a:r>
              <a:rPr lang="en-US" sz="1600" b="1" dirty="0">
                <a:solidFill>
                  <a:schemeClr val="bg1"/>
                </a:solidFill>
              </a:rPr>
              <a:t>Channel Attention </a:t>
            </a:r>
            <a:r>
              <a:rPr lang="en-US" sz="1600" b="1" dirty="0">
                <a:solidFill>
                  <a:srgbClr val="FFB000"/>
                </a:solidFill>
              </a:rPr>
              <a:t>(What to Look At)</a:t>
            </a:r>
          </a:p>
          <a:p>
            <a:pPr marL="285750" indent="-285750">
              <a:buFont typeface="Arial" panose="020B0604020202020204" pitchFamily="34" charset="0"/>
              <a:buChar char="•"/>
            </a:pPr>
            <a:r>
              <a:rPr lang="en-US" sz="1600" dirty="0">
                <a:solidFill>
                  <a:schemeClr val="bg1"/>
                </a:solidFill>
                <a:latin typeface="+mj-lt"/>
              </a:rPr>
              <a:t>Learns which feature channels are </a:t>
            </a:r>
            <a:r>
              <a:rPr lang="en-US" sz="1600" dirty="0" smtClean="0">
                <a:solidFill>
                  <a:schemeClr val="bg1"/>
                </a:solidFill>
                <a:latin typeface="+mj-lt"/>
              </a:rPr>
              <a:t>important.</a:t>
            </a:r>
            <a:endParaRPr lang="en-US" sz="1600" dirty="0">
              <a:solidFill>
                <a:schemeClr val="bg1"/>
              </a:solidFill>
              <a:latin typeface="+mj-lt"/>
            </a:endParaRPr>
          </a:p>
          <a:p>
            <a:pPr marL="285750" indent="-285750">
              <a:buFont typeface="Arial" panose="020B0604020202020204" pitchFamily="34" charset="0"/>
              <a:buChar char="•"/>
            </a:pPr>
            <a:r>
              <a:rPr lang="en-US" sz="1600" dirty="0">
                <a:solidFill>
                  <a:schemeClr val="bg1"/>
                </a:solidFill>
                <a:latin typeface="+mj-lt"/>
              </a:rPr>
              <a:t>Highlights </a:t>
            </a:r>
            <a:r>
              <a:rPr lang="en-US" sz="1600" dirty="0" smtClean="0">
                <a:solidFill>
                  <a:schemeClr val="bg1"/>
                </a:solidFill>
                <a:latin typeface="+mj-lt"/>
              </a:rPr>
              <a:t>meaningful patterns </a:t>
            </a:r>
            <a:r>
              <a:rPr lang="en-US" sz="1600" dirty="0">
                <a:solidFill>
                  <a:schemeClr val="bg1"/>
                </a:solidFill>
                <a:latin typeface="+mj-lt"/>
              </a:rPr>
              <a:t>(edges, textures, </a:t>
            </a:r>
            <a:r>
              <a:rPr lang="en-US" sz="1600" dirty="0" smtClean="0">
                <a:solidFill>
                  <a:schemeClr val="bg1"/>
                </a:solidFill>
                <a:latin typeface="+mj-lt"/>
              </a:rPr>
              <a:t>intensities).</a:t>
            </a:r>
            <a:endParaRPr lang="en-US" sz="1600" dirty="0">
              <a:solidFill>
                <a:schemeClr val="bg1"/>
              </a:solidFill>
              <a:latin typeface="+mj-lt"/>
            </a:endParaRPr>
          </a:p>
          <a:p>
            <a:pPr marL="285750" indent="-285750">
              <a:buFont typeface="Arial" panose="020B0604020202020204" pitchFamily="34" charset="0"/>
              <a:buChar char="•"/>
            </a:pPr>
            <a:r>
              <a:rPr lang="en-US" sz="1600" dirty="0">
                <a:solidFill>
                  <a:schemeClr val="bg1"/>
                </a:solidFill>
                <a:latin typeface="+mj-lt"/>
              </a:rPr>
              <a:t>Suppresses irrelevant </a:t>
            </a:r>
            <a:r>
              <a:rPr lang="en-US" sz="1600" dirty="0" smtClean="0">
                <a:solidFill>
                  <a:schemeClr val="bg1"/>
                </a:solidFill>
                <a:latin typeface="+mj-lt"/>
              </a:rPr>
              <a:t>channels.</a:t>
            </a:r>
            <a:endParaRPr lang="en-US" sz="1600" dirty="0">
              <a:solidFill>
                <a:schemeClr val="bg1"/>
              </a:solidFill>
              <a:latin typeface="+mj-lt"/>
            </a:endParaRPr>
          </a:p>
          <a:p>
            <a:pPr marL="285750" indent="-285750">
              <a:buFont typeface="Arial" panose="020B0604020202020204" pitchFamily="34" charset="0"/>
              <a:buChar char="•"/>
            </a:pPr>
            <a:r>
              <a:rPr lang="en-US" sz="1600" dirty="0" smtClean="0">
                <a:solidFill>
                  <a:schemeClr val="bg1"/>
                </a:solidFill>
                <a:latin typeface="+mj-lt"/>
              </a:rPr>
              <a:t>Produces </a:t>
            </a:r>
            <a:r>
              <a:rPr lang="en-US" sz="1600" dirty="0">
                <a:solidFill>
                  <a:schemeClr val="bg1"/>
                </a:solidFill>
                <a:latin typeface="+mj-lt"/>
              </a:rPr>
              <a:t>a channel attention </a:t>
            </a:r>
            <a:r>
              <a:rPr lang="en-US" sz="1600" dirty="0" smtClean="0">
                <a:solidFill>
                  <a:schemeClr val="bg1"/>
                </a:solidFill>
                <a:latin typeface="+mj-lt"/>
              </a:rPr>
              <a:t>map.</a:t>
            </a:r>
            <a:endParaRPr lang="en-US" sz="1600" dirty="0">
              <a:solidFill>
                <a:schemeClr val="bg1"/>
              </a:solidFill>
              <a:latin typeface="+mj-lt"/>
            </a:endParaRPr>
          </a:p>
        </p:txBody>
      </p:sp>
      <p:sp>
        <p:nvSpPr>
          <p:cNvPr id="9" name="Shape 6"/>
          <p:cNvSpPr/>
          <p:nvPr/>
        </p:nvSpPr>
        <p:spPr>
          <a:xfrm>
            <a:off x="4072867" y="1311358"/>
            <a:ext cx="3383280" cy="1834504"/>
          </a:xfrm>
          <a:prstGeom prst="roundRect">
            <a:avLst>
              <a:gd name="adj" fmla="val 3636"/>
            </a:avLst>
          </a:prstGeom>
          <a:solidFill>
            <a:srgbClr val="004E70"/>
          </a:solidFill>
          <a:ln w="12700">
            <a:solidFill>
              <a:srgbClr val="E8F7FE"/>
            </a:solidFill>
            <a:prstDash val="solid"/>
          </a:ln>
        </p:spPr>
      </p:sp>
      <p:sp>
        <p:nvSpPr>
          <p:cNvPr id="10" name="Text 7"/>
          <p:cNvSpPr/>
          <p:nvPr/>
        </p:nvSpPr>
        <p:spPr>
          <a:xfrm>
            <a:off x="4193307" y="1389612"/>
            <a:ext cx="3025096" cy="1649153"/>
          </a:xfrm>
          <a:prstGeom prst="rect">
            <a:avLst/>
          </a:prstGeom>
          <a:noFill/>
          <a:ln/>
        </p:spPr>
        <p:txBody>
          <a:bodyPr wrap="square" lIns="0" tIns="0" rIns="0" bIns="0" rtlCol="0" anchor="ctr"/>
          <a:lstStyle/>
          <a:p>
            <a:r>
              <a:rPr lang="en-US" sz="1600" b="1" dirty="0">
                <a:solidFill>
                  <a:schemeClr val="bg1"/>
                </a:solidFill>
              </a:rPr>
              <a:t>Spatial Attention </a:t>
            </a:r>
            <a:r>
              <a:rPr lang="en-US" sz="1600" b="1" dirty="0">
                <a:solidFill>
                  <a:srgbClr val="FFB000"/>
                </a:solidFill>
              </a:rPr>
              <a:t>(Where to Look</a:t>
            </a:r>
            <a:r>
              <a:rPr lang="en-US" sz="1600" b="1" dirty="0" smtClean="0">
                <a:solidFill>
                  <a:srgbClr val="FFB000"/>
                </a:solidFill>
              </a:rPr>
              <a:t>)</a:t>
            </a:r>
            <a:endParaRPr lang="en-US" sz="1600" b="1" dirty="0">
              <a:solidFill>
                <a:srgbClr val="FFB000"/>
              </a:solidFill>
            </a:endParaRPr>
          </a:p>
          <a:p>
            <a:pPr marL="285750" indent="-285750">
              <a:buFont typeface="Arial" panose="020B0604020202020204" pitchFamily="34" charset="0"/>
              <a:buChar char="•"/>
            </a:pPr>
            <a:r>
              <a:rPr lang="en-US" sz="1600" dirty="0">
                <a:solidFill>
                  <a:schemeClr val="bg1"/>
                </a:solidFill>
                <a:latin typeface="+mj-lt"/>
              </a:rPr>
              <a:t>Learns where the important regions are in the image.</a:t>
            </a:r>
          </a:p>
          <a:p>
            <a:pPr marL="285750" indent="-285750">
              <a:buFont typeface="Arial" panose="020B0604020202020204" pitchFamily="34" charset="0"/>
              <a:buChar char="•"/>
            </a:pPr>
            <a:r>
              <a:rPr lang="en-US" sz="1600" dirty="0">
                <a:solidFill>
                  <a:schemeClr val="bg1"/>
                </a:solidFill>
                <a:latin typeface="+mj-lt"/>
              </a:rPr>
              <a:t>Focuses on tumor boundaries, cyst walls, stone </a:t>
            </a:r>
            <a:r>
              <a:rPr lang="en-US" sz="1600" dirty="0" err="1">
                <a:solidFill>
                  <a:schemeClr val="bg1"/>
                </a:solidFill>
                <a:latin typeface="+mj-lt"/>
              </a:rPr>
              <a:t>hyperattenuation</a:t>
            </a:r>
            <a:r>
              <a:rPr lang="en-US" sz="1600" dirty="0">
                <a:solidFill>
                  <a:schemeClr val="bg1"/>
                </a:solidFill>
                <a:latin typeface="+mj-lt"/>
              </a:rPr>
              <a:t>.</a:t>
            </a:r>
          </a:p>
          <a:p>
            <a:pPr marL="285750" indent="-285750">
              <a:buFont typeface="Arial" panose="020B0604020202020204" pitchFamily="34" charset="0"/>
              <a:buChar char="•"/>
            </a:pPr>
            <a:r>
              <a:rPr lang="en-US" sz="1600" dirty="0">
                <a:solidFill>
                  <a:schemeClr val="bg1"/>
                </a:solidFill>
                <a:latin typeface="+mj-lt"/>
              </a:rPr>
              <a:t>Produces a spatial attention map.</a:t>
            </a:r>
          </a:p>
        </p:txBody>
      </p:sp>
      <p:sp>
        <p:nvSpPr>
          <p:cNvPr id="12" name="Shape 9"/>
          <p:cNvSpPr/>
          <p:nvPr/>
        </p:nvSpPr>
        <p:spPr>
          <a:xfrm>
            <a:off x="7699248" y="1311358"/>
            <a:ext cx="3931920" cy="3736572"/>
          </a:xfrm>
          <a:prstGeom prst="roundRect">
            <a:avLst>
              <a:gd name="adj" fmla="val 1395"/>
            </a:avLst>
          </a:prstGeom>
          <a:solidFill>
            <a:srgbClr val="E8F7FE"/>
          </a:solidFill>
          <a:ln w="12700">
            <a:solidFill>
              <a:srgbClr val="16191B"/>
            </a:solidFill>
            <a:prstDash val="solid"/>
          </a:ln>
        </p:spPr>
      </p:sp>
      <p:sp>
        <p:nvSpPr>
          <p:cNvPr id="13" name="Text 10"/>
          <p:cNvSpPr/>
          <p:nvPr/>
        </p:nvSpPr>
        <p:spPr>
          <a:xfrm>
            <a:off x="7857190" y="1391921"/>
            <a:ext cx="3616036" cy="3295073"/>
          </a:xfrm>
          <a:prstGeom prst="rect">
            <a:avLst/>
          </a:prstGeom>
          <a:noFill/>
          <a:ln/>
        </p:spPr>
        <p:txBody>
          <a:bodyPr wrap="square" lIns="0" tIns="0" rIns="0" bIns="0" rtlCol="0" anchor="ctr"/>
          <a:lstStyle/>
          <a:p>
            <a:pPr marL="285750" indent="-285750">
              <a:buFont typeface="Arial" panose="020B0604020202020204" pitchFamily="34" charset="0"/>
              <a:buChar char="•"/>
            </a:pPr>
            <a:r>
              <a:rPr lang="en-US" sz="1600" dirty="0" smtClean="0">
                <a:ea typeface="Arial" pitchFamily="34" charset="-122"/>
                <a:cs typeface="Arial" pitchFamily="34" charset="-120"/>
              </a:rPr>
              <a:t>CBAM </a:t>
            </a:r>
            <a:r>
              <a:rPr lang="en-US" sz="1600" dirty="0">
                <a:ea typeface="Arial" pitchFamily="34" charset="-122"/>
                <a:cs typeface="Arial" pitchFamily="34" charset="-120"/>
              </a:rPr>
              <a:t>adds </a:t>
            </a:r>
            <a:r>
              <a:rPr lang="en-US" sz="1600" b="1" dirty="0">
                <a:ea typeface="Arial" pitchFamily="34" charset="-122"/>
                <a:cs typeface="Arial" pitchFamily="34" charset="-120"/>
              </a:rPr>
              <a:t>Channel Attention </a:t>
            </a:r>
            <a:r>
              <a:rPr lang="en-US" sz="1600" dirty="0">
                <a:ea typeface="Arial" pitchFamily="34" charset="-122"/>
                <a:cs typeface="Arial" pitchFamily="34" charset="-120"/>
              </a:rPr>
              <a:t>and </a:t>
            </a:r>
            <a:r>
              <a:rPr lang="en-US" sz="1600" b="1" dirty="0">
                <a:ea typeface="Arial" pitchFamily="34" charset="-122"/>
                <a:cs typeface="Arial" pitchFamily="34" charset="-120"/>
              </a:rPr>
              <a:t>Spatial Attention </a:t>
            </a:r>
            <a:r>
              <a:rPr lang="en-US" sz="1600" dirty="0">
                <a:ea typeface="Arial" pitchFamily="34" charset="-122"/>
                <a:cs typeface="Arial" pitchFamily="34" charset="-120"/>
              </a:rPr>
              <a:t>to the backbone.</a:t>
            </a:r>
          </a:p>
          <a:p>
            <a:pPr marL="285750" indent="-285750">
              <a:buFont typeface="Arial" panose="020B0604020202020204" pitchFamily="34" charset="0"/>
              <a:buChar char="•"/>
            </a:pPr>
            <a:r>
              <a:rPr lang="en-US" sz="1600" dirty="0">
                <a:ea typeface="Arial" pitchFamily="34" charset="-122"/>
                <a:cs typeface="Arial" pitchFamily="34" charset="-120"/>
              </a:rPr>
              <a:t>Helps the model focus on clinically relevant kidney regions.</a:t>
            </a:r>
          </a:p>
          <a:p>
            <a:pPr marL="285750" indent="-285750">
              <a:buFont typeface="Arial" panose="020B0604020202020204" pitchFamily="34" charset="0"/>
              <a:buChar char="•"/>
            </a:pPr>
            <a:r>
              <a:rPr lang="en-US" sz="1600" dirty="0">
                <a:ea typeface="Arial" pitchFamily="34" charset="-122"/>
                <a:cs typeface="Arial" pitchFamily="34" charset="-120"/>
              </a:rPr>
              <a:t>Suppresses background noise and irrelevant structures.</a:t>
            </a:r>
          </a:p>
          <a:p>
            <a:pPr marL="285750" indent="-285750">
              <a:buFont typeface="Arial" panose="020B0604020202020204" pitchFamily="34" charset="0"/>
              <a:buChar char="•"/>
            </a:pPr>
            <a:r>
              <a:rPr lang="en-US" sz="1600" dirty="0">
                <a:ea typeface="Arial" pitchFamily="34" charset="-122"/>
                <a:cs typeface="Arial" pitchFamily="34" charset="-120"/>
              </a:rPr>
              <a:t>Enhances feature localization for tumors, cyst walls, and stones.</a:t>
            </a:r>
          </a:p>
          <a:p>
            <a:pPr marL="285750" indent="-285750">
              <a:buFont typeface="Arial" panose="020B0604020202020204" pitchFamily="34" charset="0"/>
              <a:buChar char="•"/>
            </a:pPr>
            <a:r>
              <a:rPr lang="en-US" sz="1600" dirty="0">
                <a:ea typeface="Arial" pitchFamily="34" charset="-122"/>
                <a:cs typeface="Arial" pitchFamily="34" charset="-120"/>
              </a:rPr>
              <a:t>Improves multi-class classification accuracy and reduces false positives</a:t>
            </a:r>
            <a:r>
              <a:rPr lang="en-US" sz="1600" dirty="0" smtClean="0">
                <a:ea typeface="Arial" pitchFamily="34" charset="-122"/>
                <a:cs typeface="Arial" pitchFamily="34" charset="-120"/>
              </a:rPr>
              <a:t>.</a:t>
            </a:r>
          </a:p>
          <a:p>
            <a:pPr marL="285750" indent="-285750">
              <a:buFont typeface="Arial" panose="020B0604020202020204" pitchFamily="34" charset="0"/>
              <a:buChar char="•"/>
            </a:pPr>
            <a:r>
              <a:rPr lang="en-US" sz="1600" dirty="0">
                <a:ea typeface="Arial" pitchFamily="34" charset="-122"/>
                <a:cs typeface="Arial" pitchFamily="34" charset="-120"/>
              </a:rPr>
              <a:t>CBAM adds under 2% extra parameters and stays end to end trainable</a:t>
            </a:r>
            <a:r>
              <a:rPr lang="en-US" sz="1600" dirty="0" smtClean="0">
                <a:ea typeface="Arial" pitchFamily="34" charset="-122"/>
                <a:cs typeface="Arial" pitchFamily="34" charset="-120"/>
              </a:rPr>
              <a:t>.</a:t>
            </a:r>
            <a:endParaRPr lang="en-US" sz="1600" dirty="0">
              <a:ea typeface="Arial" pitchFamily="34" charset="-122"/>
              <a:cs typeface="Arial" pitchFamily="34" charset="-120"/>
            </a:endParaRPr>
          </a:p>
        </p:txBody>
      </p:sp>
      <p:sp>
        <p:nvSpPr>
          <p:cNvPr id="2" name="Date Placeholder 1"/>
          <p:cNvSpPr>
            <a:spLocks noGrp="1"/>
          </p:cNvSpPr>
          <p:nvPr>
            <p:ph type="dt" sz="half" idx="10"/>
          </p:nvPr>
        </p:nvSpPr>
        <p:spPr/>
        <p:txBody>
          <a:bodyPr/>
          <a:lstStyle/>
          <a:p>
            <a:fld id="{29B906DC-2412-4B9D-A419-7F2FAC9B761B}" type="datetime2">
              <a:rPr lang="en-US" smtClean="0"/>
              <a:t>Wednesday, August 5, 2026</a:t>
            </a:fld>
            <a:endParaRPr lang="en-US"/>
          </a:p>
        </p:txBody>
      </p:sp>
      <p:sp>
        <p:nvSpPr>
          <p:cNvPr id="8" name="Footer Placeholder 7"/>
          <p:cNvSpPr>
            <a:spLocks noGrp="1"/>
          </p:cNvSpPr>
          <p:nvPr>
            <p:ph type="ftr" sz="quarter" idx="11"/>
          </p:nvPr>
        </p:nvSpPr>
        <p:spPr/>
        <p:txBody>
          <a:bodyPr/>
          <a:lstStyle/>
          <a:p>
            <a:r>
              <a:rPr lang="en-US" smtClean="0"/>
              <a:t>Thesis Defense: Deep Learning for Kidney Tumor Classification</a:t>
            </a:r>
            <a:endParaRPr lang="en-US"/>
          </a:p>
        </p:txBody>
      </p:sp>
      <p:sp>
        <p:nvSpPr>
          <p:cNvPr id="11" name="Slide Number Placeholder 10"/>
          <p:cNvSpPr>
            <a:spLocks noGrp="1"/>
          </p:cNvSpPr>
          <p:nvPr>
            <p:ph type="sldNum" sz="quarter" idx="12"/>
          </p:nvPr>
        </p:nvSpPr>
        <p:spPr/>
        <p:txBody>
          <a:bodyPr/>
          <a:lstStyle/>
          <a:p>
            <a:fld id="{8A6EA95C-B6F4-43ED-8DA9-B21578C41077}" type="slidenum">
              <a:rPr lang="en-US" smtClean="0"/>
              <a:t>24</a:t>
            </a:fld>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name="Slide 26">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r>
              <a:rPr lang="en-US" sz="3600" b="1" dirty="0"/>
              <a:t>Training Strategy</a:t>
            </a:r>
            <a:endParaRPr lang="en-US" sz="3200" b="1" dirty="0"/>
          </a:p>
        </p:txBody>
      </p:sp>
      <p:sp>
        <p:nvSpPr>
          <p:cNvPr id="4" name="Shape 2"/>
          <p:cNvSpPr/>
          <p:nvPr/>
        </p:nvSpPr>
        <p:spPr>
          <a:xfrm>
            <a:off x="566928" y="1417320"/>
            <a:ext cx="5486400" cy="1737360"/>
          </a:xfrm>
          <a:prstGeom prst="roundRect">
            <a:avLst>
              <a:gd name="adj" fmla="val 3158"/>
            </a:avLst>
          </a:prstGeom>
          <a:solidFill>
            <a:srgbClr val="16191B"/>
          </a:solidFill>
          <a:ln w="12700">
            <a:solidFill>
              <a:srgbClr val="16191B"/>
            </a:solidFill>
            <a:prstDash val="solid"/>
          </a:ln>
        </p:spPr>
      </p:sp>
      <p:sp>
        <p:nvSpPr>
          <p:cNvPr id="5" name="Text 3"/>
          <p:cNvSpPr/>
          <p:nvPr/>
        </p:nvSpPr>
        <p:spPr>
          <a:xfrm>
            <a:off x="822960" y="1572768"/>
            <a:ext cx="4937760" cy="274320"/>
          </a:xfrm>
          <a:prstGeom prst="rect">
            <a:avLst/>
          </a:prstGeom>
          <a:noFill/>
          <a:ln/>
        </p:spPr>
        <p:txBody>
          <a:bodyPr wrap="square" lIns="0" tIns="0" rIns="0" bIns="0" rtlCol="0" anchor="ctr"/>
          <a:lstStyle/>
          <a:p>
            <a:pPr marL="0" indent="0">
              <a:buNone/>
            </a:pPr>
            <a:r>
              <a:rPr lang="en-US" sz="1400" b="1" kern="0" spc="120" dirty="0" smtClean="0">
                <a:solidFill>
                  <a:srgbClr val="FFB000"/>
                </a:solidFill>
                <a:latin typeface="Calibri" pitchFamily="34" charset="0"/>
                <a:ea typeface="Calibri" pitchFamily="34" charset="-122"/>
                <a:cs typeface="Calibri" pitchFamily="34" charset="-120"/>
              </a:rPr>
              <a:t>PHASE 1: 5 to 10 EPOCHS</a:t>
            </a:r>
            <a:endParaRPr lang="en-US" sz="1400" dirty="0"/>
          </a:p>
        </p:txBody>
      </p:sp>
      <p:sp>
        <p:nvSpPr>
          <p:cNvPr id="6" name="Text 4"/>
          <p:cNvSpPr/>
          <p:nvPr/>
        </p:nvSpPr>
        <p:spPr>
          <a:xfrm>
            <a:off x="822960" y="1847088"/>
            <a:ext cx="4937760" cy="1280160"/>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Frozen backbone </a:t>
            </a:r>
            <a:r>
              <a:rPr lang="en-US" sz="1600" b="1" dirty="0" smtClean="0">
                <a:solidFill>
                  <a:srgbClr val="FFFFFF"/>
                </a:solidFill>
                <a:ea typeface="Arial" pitchFamily="34" charset="-122"/>
                <a:cs typeface="Arial" pitchFamily="34" charset="-120"/>
              </a:rPr>
              <a:t>warm-up</a:t>
            </a:r>
          </a:p>
          <a:p>
            <a:pPr marL="0" indent="0">
              <a:buNone/>
            </a:pPr>
            <a:endParaRPr lang="en-US" sz="1600" b="1" dirty="0" smtClean="0">
              <a:solidFill>
                <a:srgbClr val="FFFFFF"/>
              </a:solidFill>
              <a:ea typeface="Arial" pitchFamily="34" charset="-122"/>
              <a:cs typeface="Arial" pitchFamily="34" charset="-120"/>
            </a:endParaRPr>
          </a:p>
          <a:p>
            <a:r>
              <a:rPr lang="en-US" sz="1600" dirty="0">
                <a:solidFill>
                  <a:srgbClr val="8CC9E4"/>
                </a:solidFill>
                <a:latin typeface="+mj-lt"/>
                <a:ea typeface="Calibri" pitchFamily="34" charset="-122"/>
                <a:cs typeface="Calibri" pitchFamily="34" charset="-120"/>
              </a:rPr>
              <a:t>The </a:t>
            </a:r>
            <a:r>
              <a:rPr lang="en-US" sz="1600" dirty="0" smtClean="0">
                <a:solidFill>
                  <a:srgbClr val="8CC9E4"/>
                </a:solidFill>
                <a:latin typeface="+mj-lt"/>
                <a:ea typeface="Calibri" pitchFamily="34" charset="-122"/>
                <a:cs typeface="Calibri" pitchFamily="34" charset="-120"/>
              </a:rPr>
              <a:t>backbone is </a:t>
            </a:r>
            <a:r>
              <a:rPr lang="en-US" sz="1600" dirty="0">
                <a:solidFill>
                  <a:srgbClr val="8CC9E4"/>
                </a:solidFill>
                <a:latin typeface="+mj-lt"/>
                <a:ea typeface="Calibri" pitchFamily="34" charset="-122"/>
                <a:cs typeface="Calibri" pitchFamily="34" charset="-120"/>
              </a:rPr>
              <a:t>frozen while only the CBAM block and the custom classifier head train, letting the new layers adapt without disturbing the </a:t>
            </a:r>
            <a:r>
              <a:rPr lang="en-US" sz="1600" dirty="0" err="1">
                <a:solidFill>
                  <a:srgbClr val="8CC9E4"/>
                </a:solidFill>
                <a:latin typeface="+mj-lt"/>
                <a:ea typeface="Calibri" pitchFamily="34" charset="-122"/>
                <a:cs typeface="Calibri" pitchFamily="34" charset="-120"/>
              </a:rPr>
              <a:t>pretrained</a:t>
            </a:r>
            <a:r>
              <a:rPr lang="en-US" sz="1600" dirty="0">
                <a:solidFill>
                  <a:srgbClr val="8CC9E4"/>
                </a:solidFill>
                <a:latin typeface="+mj-lt"/>
                <a:ea typeface="Calibri" pitchFamily="34" charset="-122"/>
                <a:cs typeface="Calibri" pitchFamily="34" charset="-120"/>
              </a:rPr>
              <a:t> ImageNet filters</a:t>
            </a:r>
            <a:r>
              <a:rPr lang="en-US" sz="1600" dirty="0" smtClean="0">
                <a:solidFill>
                  <a:srgbClr val="8CC9E4"/>
                </a:solidFill>
                <a:latin typeface="+mj-lt"/>
                <a:ea typeface="Calibri" pitchFamily="34" charset="-122"/>
                <a:cs typeface="Calibri" pitchFamily="34" charset="-120"/>
              </a:rPr>
              <a:t>.</a:t>
            </a:r>
            <a:endParaRPr lang="en-US" sz="1600" b="1" dirty="0">
              <a:solidFill>
                <a:srgbClr val="FFFFFF"/>
              </a:solidFill>
              <a:latin typeface="+mj-lt"/>
              <a:cs typeface="Arial" pitchFamily="34" charset="-120"/>
            </a:endParaRPr>
          </a:p>
        </p:txBody>
      </p:sp>
      <p:sp>
        <p:nvSpPr>
          <p:cNvPr id="8" name="Shape 6"/>
          <p:cNvSpPr/>
          <p:nvPr/>
        </p:nvSpPr>
        <p:spPr>
          <a:xfrm>
            <a:off x="566928" y="3291840"/>
            <a:ext cx="5486400" cy="1737360"/>
          </a:xfrm>
          <a:prstGeom prst="roundRect">
            <a:avLst>
              <a:gd name="adj" fmla="val 3158"/>
            </a:avLst>
          </a:prstGeom>
          <a:solidFill>
            <a:srgbClr val="004E70"/>
          </a:solidFill>
          <a:ln w="12700">
            <a:solidFill>
              <a:srgbClr val="004E70"/>
            </a:solidFill>
            <a:prstDash val="solid"/>
          </a:ln>
        </p:spPr>
      </p:sp>
      <p:sp>
        <p:nvSpPr>
          <p:cNvPr id="9" name="Text 7"/>
          <p:cNvSpPr/>
          <p:nvPr/>
        </p:nvSpPr>
        <p:spPr>
          <a:xfrm>
            <a:off x="822960" y="3447288"/>
            <a:ext cx="4937760" cy="274320"/>
          </a:xfrm>
          <a:prstGeom prst="rect">
            <a:avLst/>
          </a:prstGeom>
          <a:noFill/>
          <a:ln/>
        </p:spPr>
        <p:txBody>
          <a:bodyPr wrap="square" lIns="0" tIns="0" rIns="0" bIns="0" rtlCol="0" anchor="ctr"/>
          <a:lstStyle/>
          <a:p>
            <a:pPr marL="0" indent="0">
              <a:buNone/>
            </a:pPr>
            <a:r>
              <a:rPr lang="en-US" sz="1400" b="1" kern="0" spc="120" dirty="0">
                <a:solidFill>
                  <a:srgbClr val="FFB000"/>
                </a:solidFill>
                <a:latin typeface="Calibri" pitchFamily="34" charset="0"/>
                <a:ea typeface="Calibri" pitchFamily="34" charset="-122"/>
                <a:cs typeface="Calibri" pitchFamily="34" charset="-120"/>
              </a:rPr>
              <a:t>PHASE </a:t>
            </a:r>
            <a:r>
              <a:rPr lang="en-US" sz="1400" b="1" kern="0" spc="120" dirty="0" smtClean="0">
                <a:solidFill>
                  <a:srgbClr val="FFB000"/>
                </a:solidFill>
                <a:latin typeface="Calibri" pitchFamily="34" charset="0"/>
                <a:ea typeface="Calibri" pitchFamily="34" charset="-122"/>
                <a:cs typeface="Calibri" pitchFamily="34" charset="-120"/>
              </a:rPr>
              <a:t>2: UP </a:t>
            </a:r>
            <a:r>
              <a:rPr lang="en-US" sz="1400" b="1" kern="0" spc="120" dirty="0">
                <a:solidFill>
                  <a:srgbClr val="FFB000"/>
                </a:solidFill>
                <a:latin typeface="Calibri" pitchFamily="34" charset="0"/>
                <a:ea typeface="Calibri" pitchFamily="34" charset="-122"/>
                <a:cs typeface="Calibri" pitchFamily="34" charset="-120"/>
              </a:rPr>
              <a:t>TO 40 EPOCHS</a:t>
            </a:r>
          </a:p>
        </p:txBody>
      </p:sp>
      <p:sp>
        <p:nvSpPr>
          <p:cNvPr id="10" name="Text 8"/>
          <p:cNvSpPr/>
          <p:nvPr/>
        </p:nvSpPr>
        <p:spPr>
          <a:xfrm>
            <a:off x="822960" y="3721608"/>
            <a:ext cx="4937760" cy="1210610"/>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Joint fine </a:t>
            </a:r>
            <a:r>
              <a:rPr lang="en-US" sz="1600" b="1" dirty="0" smtClean="0">
                <a:solidFill>
                  <a:srgbClr val="FFFFFF"/>
                </a:solidFill>
                <a:ea typeface="Arial" pitchFamily="34" charset="-122"/>
                <a:cs typeface="Arial" pitchFamily="34" charset="-120"/>
              </a:rPr>
              <a:t>tuning</a:t>
            </a:r>
          </a:p>
          <a:p>
            <a:pPr marL="0" indent="0">
              <a:buNone/>
            </a:pPr>
            <a:endParaRPr lang="en-US" sz="1600" b="1" dirty="0" smtClean="0">
              <a:solidFill>
                <a:srgbClr val="FFFFFF"/>
              </a:solidFill>
              <a:ea typeface="Arial" pitchFamily="34" charset="-122"/>
              <a:cs typeface="Arial" pitchFamily="34" charset="-120"/>
            </a:endParaRPr>
          </a:p>
          <a:p>
            <a:r>
              <a:rPr lang="en-US" sz="1600" dirty="0" smtClean="0">
                <a:solidFill>
                  <a:srgbClr val="CDEFFF"/>
                </a:solidFill>
                <a:latin typeface="+mj-lt"/>
                <a:ea typeface="Calibri" pitchFamily="34" charset="-122"/>
                <a:cs typeface="Calibri" pitchFamily="34" charset="-120"/>
              </a:rPr>
              <a:t>Last 2 </a:t>
            </a:r>
            <a:r>
              <a:rPr lang="en-US" sz="1600" dirty="0">
                <a:solidFill>
                  <a:srgbClr val="CDEFFF"/>
                </a:solidFill>
                <a:latin typeface="+mj-lt"/>
                <a:ea typeface="Calibri" pitchFamily="34" charset="-122"/>
                <a:cs typeface="Calibri" pitchFamily="34" charset="-120"/>
              </a:rPr>
              <a:t>top l</a:t>
            </a:r>
            <a:r>
              <a:rPr lang="en-US" sz="1600" dirty="0" smtClean="0">
                <a:solidFill>
                  <a:srgbClr val="CDEFFF"/>
                </a:solidFill>
                <a:latin typeface="+mj-lt"/>
                <a:ea typeface="Calibri" pitchFamily="34" charset="-122"/>
                <a:cs typeface="Calibri" pitchFamily="34" charset="-120"/>
              </a:rPr>
              <a:t>ayers / blocks </a:t>
            </a:r>
            <a:r>
              <a:rPr lang="en-US" sz="1600" dirty="0">
                <a:solidFill>
                  <a:srgbClr val="CDEFFF"/>
                </a:solidFill>
                <a:latin typeface="+mj-lt"/>
                <a:ea typeface="Calibri" pitchFamily="34" charset="-122"/>
                <a:cs typeface="Calibri" pitchFamily="34" charset="-120"/>
              </a:rPr>
              <a:t>unfrozen alongside CBAM and the head, trained jointly at a lower learning rate after a </a:t>
            </a:r>
            <a:r>
              <a:rPr lang="en-US" sz="1600" dirty="0" smtClean="0">
                <a:solidFill>
                  <a:srgbClr val="CDEFFF"/>
                </a:solidFill>
                <a:latin typeface="+mj-lt"/>
                <a:ea typeface="Calibri" pitchFamily="34" charset="-122"/>
                <a:cs typeface="Calibri" pitchFamily="34" charset="-120"/>
              </a:rPr>
              <a:t>5 epoch </a:t>
            </a:r>
            <a:r>
              <a:rPr lang="en-US" sz="1600" dirty="0">
                <a:solidFill>
                  <a:srgbClr val="CDEFFF"/>
                </a:solidFill>
                <a:latin typeface="+mj-lt"/>
                <a:ea typeface="Calibri" pitchFamily="34" charset="-122"/>
                <a:cs typeface="Calibri" pitchFamily="34" charset="-120"/>
              </a:rPr>
              <a:t>linear </a:t>
            </a:r>
            <a:r>
              <a:rPr lang="en-US" sz="1600" dirty="0" smtClean="0">
                <a:solidFill>
                  <a:srgbClr val="CDEFFF"/>
                </a:solidFill>
                <a:latin typeface="+mj-lt"/>
                <a:ea typeface="Calibri" pitchFamily="34" charset="-122"/>
                <a:cs typeface="Calibri" pitchFamily="34" charset="-120"/>
              </a:rPr>
              <a:t>warm up.</a:t>
            </a:r>
            <a:endParaRPr lang="en-US" sz="1600" dirty="0">
              <a:latin typeface="+mj-lt"/>
            </a:endParaRPr>
          </a:p>
        </p:txBody>
      </p:sp>
      <p:sp>
        <p:nvSpPr>
          <p:cNvPr id="12" name="Shape 10"/>
          <p:cNvSpPr/>
          <p:nvPr/>
        </p:nvSpPr>
        <p:spPr>
          <a:xfrm>
            <a:off x="566928" y="5166360"/>
            <a:ext cx="5486400" cy="914400"/>
          </a:xfrm>
          <a:prstGeom prst="roundRect">
            <a:avLst>
              <a:gd name="adj" fmla="val 6000"/>
            </a:avLst>
          </a:prstGeom>
          <a:solidFill>
            <a:srgbClr val="E8F7FE"/>
          </a:solidFill>
          <a:ln w="12700">
            <a:solidFill>
              <a:srgbClr val="E8F7FE"/>
            </a:solidFill>
            <a:prstDash val="solid"/>
          </a:ln>
        </p:spPr>
      </p:sp>
      <p:sp>
        <p:nvSpPr>
          <p:cNvPr id="13" name="Text 11"/>
          <p:cNvSpPr/>
          <p:nvPr/>
        </p:nvSpPr>
        <p:spPr>
          <a:xfrm>
            <a:off x="822960" y="5303520"/>
            <a:ext cx="5029200" cy="685800"/>
          </a:xfrm>
          <a:prstGeom prst="rect">
            <a:avLst/>
          </a:prstGeom>
          <a:noFill/>
          <a:ln/>
        </p:spPr>
        <p:txBody>
          <a:bodyPr wrap="square" lIns="0" tIns="0" rIns="0" bIns="0" rtlCol="0" anchor="ctr"/>
          <a:lstStyle/>
          <a:p>
            <a:pPr marL="0" indent="0">
              <a:lnSpc>
                <a:spcPts val="1500"/>
              </a:lnSpc>
              <a:buNone/>
            </a:pPr>
            <a:r>
              <a:rPr lang="en-US" sz="1600" dirty="0">
                <a:latin typeface="+mj-lt"/>
                <a:ea typeface="Calibri" pitchFamily="34" charset="-122"/>
                <a:cs typeface="Calibri" pitchFamily="34" charset="-120"/>
              </a:rPr>
              <a:t>Early stopping monitors validation loss with a patience of 8 epochs; the checkpoint with the lowest validation loss is the one evaluated on the test set.</a:t>
            </a:r>
            <a:endParaRPr lang="en-US" sz="1600" dirty="0">
              <a:latin typeface="+mj-lt"/>
            </a:endParaRPr>
          </a:p>
        </p:txBody>
      </p:sp>
      <p:graphicFrame>
        <p:nvGraphicFramePr>
          <p:cNvPr id="27" name="Table 0"/>
          <p:cNvGraphicFramePr>
            <a:graphicFrameLocks noGrp="1"/>
          </p:cNvGraphicFramePr>
          <p:nvPr>
            <p:extLst>
              <p:ext uri="{D42A27DB-BD31-4B8C-83A1-F6EECF244321}">
                <p14:modId xmlns:p14="http://schemas.microsoft.com/office/powerpoint/2010/main" val="750809588"/>
              </p:ext>
            </p:extLst>
          </p:nvPr>
        </p:nvGraphicFramePr>
        <p:xfrm>
          <a:off x="6400800" y="1021080"/>
          <a:ext cx="5212080" cy="4803648"/>
        </p:xfrm>
        <a:graphic>
          <a:graphicData uri="http://schemas.openxmlformats.org/drawingml/2006/table">
            <a:tbl>
              <a:tblPr firstRow="1" firstCol="1" bandRow="1">
                <a:tableStyleId>{3B4B98B0-60AC-42C2-AFA5-B58CD77FA1E5}</a:tableStyleId>
              </a:tblPr>
              <a:tblGrid>
                <a:gridCol w="3557116">
                  <a:extLst>
                    <a:ext uri="{9D8B030D-6E8A-4147-A177-3AD203B41FA5}">
                      <a16:colId xmlns:a16="http://schemas.microsoft.com/office/drawing/2014/main" val="20000"/>
                    </a:ext>
                  </a:extLst>
                </a:gridCol>
                <a:gridCol w="1654964">
                  <a:extLst>
                    <a:ext uri="{9D8B030D-6E8A-4147-A177-3AD203B41FA5}">
                      <a16:colId xmlns:a16="http://schemas.microsoft.com/office/drawing/2014/main" val="20001"/>
                    </a:ext>
                  </a:extLst>
                </a:gridCol>
              </a:tblGrid>
              <a:tr h="384048">
                <a:tc>
                  <a:txBody>
                    <a:bodyPr/>
                    <a:lstStyle/>
                    <a:p>
                      <a:pPr marL="0" indent="0" algn="l">
                        <a:buNone/>
                      </a:pPr>
                      <a:r>
                        <a:rPr lang="en-US" sz="1600" dirty="0"/>
                        <a:t>Hyperparameter</a:t>
                      </a:r>
                      <a:endParaRPr lang="en-US" sz="1600" dirty="0">
                        <a:latin typeface="Calibri" charset="0"/>
                        <a:ea typeface="Calibri" charset="0"/>
                        <a:cs typeface="Calibri" charset="0"/>
                      </a:endParaRPr>
                    </a:p>
                  </a:txBody>
                  <a:tcPr anchor="ctr"/>
                </a:tc>
                <a:tc>
                  <a:txBody>
                    <a:bodyPr/>
                    <a:lstStyle/>
                    <a:p>
                      <a:pPr marL="0" indent="0" algn="l">
                        <a:buNone/>
                      </a:pPr>
                      <a:r>
                        <a:rPr lang="en-US" sz="1600" dirty="0"/>
                        <a:t>Value</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0"/>
                  </a:ext>
                </a:extLst>
              </a:tr>
              <a:tr h="384048">
                <a:tc>
                  <a:txBody>
                    <a:bodyPr/>
                    <a:lstStyle/>
                    <a:p>
                      <a:pPr marL="0" indent="0" algn="l">
                        <a:buNone/>
                      </a:pPr>
                      <a:r>
                        <a:rPr lang="en-US" sz="1600" dirty="0"/>
                        <a:t>Input size </a:t>
                      </a:r>
                      <a:r>
                        <a:rPr lang="en-US" sz="1600" dirty="0" smtClean="0"/>
                        <a:t>for</a:t>
                      </a:r>
                      <a:r>
                        <a:rPr lang="en-US" sz="1600" baseline="0" dirty="0" smtClean="0"/>
                        <a:t> </a:t>
                      </a:r>
                      <a:r>
                        <a:rPr lang="en-US" sz="1600" dirty="0" smtClean="0"/>
                        <a:t>EfficientNet-B4</a:t>
                      </a:r>
                      <a:endParaRPr lang="en-US" sz="1600" dirty="0">
                        <a:latin typeface="Calibri" charset="0"/>
                        <a:ea typeface="Calibri" charset="0"/>
                        <a:cs typeface="Calibri" charset="0"/>
                      </a:endParaRPr>
                    </a:p>
                  </a:txBody>
                  <a:tcPr anchor="ctr"/>
                </a:tc>
                <a:tc>
                  <a:txBody>
                    <a:bodyPr/>
                    <a:lstStyle/>
                    <a:p>
                      <a:pPr marL="0" indent="0" algn="l">
                        <a:buNone/>
                      </a:pPr>
                      <a:r>
                        <a:rPr lang="en-US" sz="1600" dirty="0"/>
                        <a:t>380 × 380 px</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1"/>
                  </a:ext>
                </a:extLst>
              </a:tr>
              <a:tr h="384048">
                <a:tc>
                  <a:txBody>
                    <a:bodyPr/>
                    <a:lstStyle/>
                    <a:p>
                      <a:pPr marL="0" indent="0" algn="l">
                        <a:buNone/>
                      </a:pPr>
                      <a:r>
                        <a:rPr lang="en-US" sz="1600" dirty="0"/>
                        <a:t>Input </a:t>
                      </a:r>
                      <a:r>
                        <a:rPr lang="en-US" sz="1600" dirty="0" smtClean="0"/>
                        <a:t>size</a:t>
                      </a:r>
                      <a:r>
                        <a:rPr lang="en-US" sz="1600" baseline="0" dirty="0" smtClean="0"/>
                        <a:t> for </a:t>
                      </a:r>
                      <a:r>
                        <a:rPr lang="en-US" sz="1600" dirty="0" smtClean="0"/>
                        <a:t>ResNet-50 </a:t>
                      </a:r>
                      <a:r>
                        <a:rPr lang="en-US" sz="1600" dirty="0"/>
                        <a:t>/ </a:t>
                      </a:r>
                      <a:r>
                        <a:rPr lang="en-US" sz="1600" dirty="0" smtClean="0"/>
                        <a:t>MobileNetV3</a:t>
                      </a:r>
                      <a:endParaRPr lang="en-US" sz="1600" dirty="0">
                        <a:latin typeface="Calibri" charset="0"/>
                        <a:ea typeface="Calibri" charset="0"/>
                        <a:cs typeface="Calibri" charset="0"/>
                      </a:endParaRPr>
                    </a:p>
                  </a:txBody>
                  <a:tcPr anchor="ctr"/>
                </a:tc>
                <a:tc>
                  <a:txBody>
                    <a:bodyPr/>
                    <a:lstStyle/>
                    <a:p>
                      <a:pPr marL="0" indent="0" algn="l">
                        <a:buNone/>
                      </a:pPr>
                      <a:r>
                        <a:rPr lang="en-US" sz="1600" dirty="0"/>
                        <a:t>224 × 224 px</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2"/>
                  </a:ext>
                </a:extLst>
              </a:tr>
              <a:tr h="384048">
                <a:tc>
                  <a:txBody>
                    <a:bodyPr/>
                    <a:lstStyle/>
                    <a:p>
                      <a:pPr marL="0" indent="0" algn="l">
                        <a:buNone/>
                      </a:pPr>
                      <a:r>
                        <a:rPr lang="en-US" sz="1600" dirty="0"/>
                        <a:t>Batch size</a:t>
                      </a:r>
                      <a:endParaRPr lang="en-US" sz="1600" dirty="0">
                        <a:latin typeface="Calibri" charset="0"/>
                        <a:ea typeface="Calibri" charset="0"/>
                        <a:cs typeface="Calibri" charset="0"/>
                      </a:endParaRPr>
                    </a:p>
                  </a:txBody>
                  <a:tcPr anchor="ctr"/>
                </a:tc>
                <a:tc>
                  <a:txBody>
                    <a:bodyPr/>
                    <a:lstStyle/>
                    <a:p>
                      <a:pPr marL="0" indent="0" algn="l">
                        <a:buNone/>
                      </a:pPr>
                      <a:r>
                        <a:rPr lang="en-US" sz="1600" dirty="0"/>
                        <a:t>32</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3"/>
                  </a:ext>
                </a:extLst>
              </a:tr>
              <a:tr h="384048">
                <a:tc>
                  <a:txBody>
                    <a:bodyPr/>
                    <a:lstStyle/>
                    <a:p>
                      <a:pPr marL="0" indent="0" algn="l">
                        <a:buNone/>
                      </a:pPr>
                      <a:r>
                        <a:rPr lang="en-US" sz="1600" dirty="0"/>
                        <a:t>Initial learning rate</a:t>
                      </a:r>
                      <a:endParaRPr lang="en-US" sz="1600" dirty="0">
                        <a:latin typeface="Calibri" charset="0"/>
                        <a:ea typeface="Calibri" charset="0"/>
                        <a:cs typeface="Calibri" charset="0"/>
                      </a:endParaRPr>
                    </a:p>
                  </a:txBody>
                  <a:tcPr anchor="ctr"/>
                </a:tc>
                <a:tc>
                  <a:txBody>
                    <a:bodyPr/>
                    <a:lstStyle/>
                    <a:p>
                      <a:pPr marL="0" indent="0" algn="l">
                        <a:buNone/>
                      </a:pPr>
                      <a:r>
                        <a:rPr lang="en-US" sz="1600" dirty="0"/>
                        <a:t>1 × 10⁻⁴</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4"/>
                  </a:ext>
                </a:extLst>
              </a:tr>
              <a:tr h="384048">
                <a:tc>
                  <a:txBody>
                    <a:bodyPr/>
                    <a:lstStyle/>
                    <a:p>
                      <a:pPr marL="0" indent="0" algn="l">
                        <a:buNone/>
                      </a:pPr>
                      <a:r>
                        <a:rPr lang="en-US" sz="1600" dirty="0"/>
                        <a:t>Optimizer</a:t>
                      </a:r>
                      <a:endParaRPr lang="en-US" sz="1600" dirty="0">
                        <a:latin typeface="Calibri" charset="0"/>
                        <a:ea typeface="Calibri" charset="0"/>
                        <a:cs typeface="Calibri" charset="0"/>
                      </a:endParaRPr>
                    </a:p>
                  </a:txBody>
                  <a:tcPr anchor="ctr"/>
                </a:tc>
                <a:tc>
                  <a:txBody>
                    <a:bodyPr/>
                    <a:lstStyle/>
                    <a:p>
                      <a:pPr marL="0" indent="0" algn="l">
                        <a:buNone/>
                      </a:pPr>
                      <a:r>
                        <a:rPr lang="en-US" sz="1600" dirty="0"/>
                        <a:t>AdamW</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5"/>
                  </a:ext>
                </a:extLst>
              </a:tr>
              <a:tr h="384048">
                <a:tc>
                  <a:txBody>
                    <a:bodyPr/>
                    <a:lstStyle/>
                    <a:p>
                      <a:pPr marL="0" indent="0" algn="l">
                        <a:buNone/>
                      </a:pPr>
                      <a:r>
                        <a:rPr lang="en-US" sz="1600" dirty="0"/>
                        <a:t>Weight decay (L2)</a:t>
                      </a:r>
                      <a:endParaRPr lang="en-US" sz="1600" dirty="0">
                        <a:latin typeface="Calibri" charset="0"/>
                        <a:ea typeface="Calibri" charset="0"/>
                        <a:cs typeface="Calibri" charset="0"/>
                      </a:endParaRPr>
                    </a:p>
                  </a:txBody>
                  <a:tcPr anchor="ctr"/>
                </a:tc>
                <a:tc>
                  <a:txBody>
                    <a:bodyPr/>
                    <a:lstStyle/>
                    <a:p>
                      <a:pPr marL="0" indent="0" algn="l">
                        <a:buNone/>
                      </a:pPr>
                      <a:r>
                        <a:rPr lang="en-US" sz="1600" dirty="0"/>
                        <a:t>1 × 10⁻⁵</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6"/>
                  </a:ext>
                </a:extLst>
              </a:tr>
              <a:tr h="384048">
                <a:tc>
                  <a:txBody>
                    <a:bodyPr/>
                    <a:lstStyle/>
                    <a:p>
                      <a:pPr marL="0" indent="0" algn="l">
                        <a:buNone/>
                      </a:pPr>
                      <a:r>
                        <a:rPr lang="en-US" sz="1600" dirty="0"/>
                        <a:t>LR scheduler</a:t>
                      </a:r>
                      <a:endParaRPr lang="en-US" sz="1600" dirty="0">
                        <a:latin typeface="Calibri" charset="0"/>
                        <a:ea typeface="Calibri" charset="0"/>
                        <a:cs typeface="Calibri" charset="0"/>
                      </a:endParaRPr>
                    </a:p>
                  </a:txBody>
                  <a:tcPr anchor="ctr"/>
                </a:tc>
                <a:tc>
                  <a:txBody>
                    <a:bodyPr/>
                    <a:lstStyle/>
                    <a:p>
                      <a:pPr marL="0" indent="0" algn="l">
                        <a:buNone/>
                      </a:pPr>
                      <a:r>
                        <a:rPr lang="en-US" sz="1600" dirty="0"/>
                        <a:t>Cosine annealing w/ warm restarts</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7"/>
                  </a:ext>
                </a:extLst>
              </a:tr>
              <a:tr h="384048">
                <a:tc>
                  <a:txBody>
                    <a:bodyPr/>
                    <a:lstStyle/>
                    <a:p>
                      <a:pPr marL="0" indent="0" algn="l">
                        <a:buNone/>
                      </a:pPr>
                      <a:r>
                        <a:rPr lang="en-US" sz="1600" dirty="0"/>
                        <a:t>Dropout (head layers 1 / 2)</a:t>
                      </a:r>
                      <a:endParaRPr lang="en-US" sz="1600" dirty="0">
                        <a:latin typeface="Calibri" charset="0"/>
                        <a:ea typeface="Calibri" charset="0"/>
                        <a:cs typeface="Calibri" charset="0"/>
                      </a:endParaRPr>
                    </a:p>
                  </a:txBody>
                  <a:tcPr anchor="ctr"/>
                </a:tc>
                <a:tc>
                  <a:txBody>
                    <a:bodyPr/>
                    <a:lstStyle/>
                    <a:p>
                      <a:pPr marL="0" indent="0" algn="l">
                        <a:buNone/>
                      </a:pPr>
                      <a:r>
                        <a:rPr lang="en-US" sz="1600" dirty="0"/>
                        <a:t>0.50 / 0.30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8"/>
                  </a:ext>
                </a:extLst>
              </a:tr>
              <a:tr h="384048">
                <a:tc>
                  <a:txBody>
                    <a:bodyPr/>
                    <a:lstStyle/>
                    <a:p>
                      <a:pPr marL="0" indent="0" algn="l">
                        <a:buNone/>
                      </a:pPr>
                      <a:r>
                        <a:rPr lang="en-US" sz="1600" dirty="0"/>
                        <a:t>FC hidden dimension</a:t>
                      </a:r>
                      <a:endParaRPr lang="en-US" sz="1600" dirty="0">
                        <a:latin typeface="Calibri" charset="0"/>
                        <a:ea typeface="Calibri" charset="0"/>
                        <a:cs typeface="Calibri" charset="0"/>
                      </a:endParaRPr>
                    </a:p>
                  </a:txBody>
                  <a:tcPr anchor="ctr"/>
                </a:tc>
                <a:tc>
                  <a:txBody>
                    <a:bodyPr/>
                    <a:lstStyle/>
                    <a:p>
                      <a:pPr marL="0" indent="0" algn="l">
                        <a:buNone/>
                      </a:pPr>
                      <a:r>
                        <a:rPr lang="en-US" sz="1600" dirty="0"/>
                        <a:t>512</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9"/>
                  </a:ext>
                </a:extLst>
              </a:tr>
              <a:tr h="384048">
                <a:tc>
                  <a:txBody>
                    <a:bodyPr/>
                    <a:lstStyle/>
                    <a:p>
                      <a:pPr marL="0" indent="0" algn="l">
                        <a:buNone/>
                      </a:pPr>
                      <a:r>
                        <a:rPr lang="en-US" sz="1600" dirty="0"/>
                        <a:t>Focal loss gamma (γ)</a:t>
                      </a:r>
                      <a:endParaRPr lang="en-US" sz="1600" dirty="0">
                        <a:latin typeface="Calibri" charset="0"/>
                        <a:ea typeface="Calibri" charset="0"/>
                        <a:cs typeface="Calibri" charset="0"/>
                      </a:endParaRPr>
                    </a:p>
                  </a:txBody>
                  <a:tcPr anchor="ctr"/>
                </a:tc>
                <a:tc>
                  <a:txBody>
                    <a:bodyPr/>
                    <a:lstStyle/>
                    <a:p>
                      <a:pPr marL="0" indent="0" algn="l">
                        <a:buNone/>
                      </a:pPr>
                      <a:r>
                        <a:rPr lang="en-US" sz="1600" dirty="0"/>
                        <a:t>2.0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10"/>
                  </a:ext>
                </a:extLst>
              </a:tr>
              <a:tr h="384048">
                <a:tc>
                  <a:txBody>
                    <a:bodyPr/>
                    <a:lstStyle/>
                    <a:p>
                      <a:pPr marL="0" indent="0" algn="l">
                        <a:buNone/>
                      </a:pPr>
                      <a:r>
                        <a:rPr lang="en-US" sz="1600" dirty="0"/>
                        <a:t>Class weight strategy</a:t>
                      </a:r>
                      <a:endParaRPr lang="en-US" sz="1600" dirty="0">
                        <a:latin typeface="Calibri" charset="0"/>
                        <a:ea typeface="Calibri" charset="0"/>
                        <a:cs typeface="Calibri" charset="0"/>
                      </a:endParaRPr>
                    </a:p>
                  </a:txBody>
                  <a:tcPr anchor="ctr"/>
                </a:tc>
                <a:tc>
                  <a:txBody>
                    <a:bodyPr/>
                    <a:lstStyle/>
                    <a:p>
                      <a:pPr marL="0" indent="0" algn="l">
                        <a:buNone/>
                      </a:pPr>
                      <a:r>
                        <a:rPr lang="en-US" sz="1600" dirty="0"/>
                        <a:t>Inverse frequency</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11"/>
                  </a:ext>
                </a:extLst>
              </a:tr>
            </a:tbl>
          </a:graphicData>
        </a:graphic>
      </p:graphicFrame>
      <p:sp>
        <p:nvSpPr>
          <p:cNvPr id="15" name="Text 12"/>
          <p:cNvSpPr/>
          <p:nvPr/>
        </p:nvSpPr>
        <p:spPr>
          <a:xfrm>
            <a:off x="6270955" y="6017860"/>
            <a:ext cx="5212080" cy="256032"/>
          </a:xfrm>
          <a:prstGeom prst="rect">
            <a:avLst/>
          </a:prstGeom>
          <a:noFill/>
          <a:ln/>
        </p:spPr>
        <p:txBody>
          <a:bodyPr wrap="square" lIns="0" tIns="0" rIns="0" bIns="0" rtlCol="0" anchor="ctr"/>
          <a:lstStyle/>
          <a:p>
            <a:pPr marL="0" indent="0" algn="ctr">
              <a:buNone/>
            </a:pPr>
            <a:r>
              <a:rPr lang="en-US" sz="1200" i="1" dirty="0" smtClean="0">
                <a:latin typeface="Calibri" pitchFamily="34" charset="0"/>
                <a:ea typeface="Calibri" pitchFamily="34" charset="-122"/>
                <a:cs typeface="Calibri" pitchFamily="34" charset="-120"/>
              </a:rPr>
              <a:t>Training </a:t>
            </a:r>
            <a:r>
              <a:rPr lang="en-US" sz="1200" i="1" dirty="0">
                <a:latin typeface="Calibri" pitchFamily="34" charset="0"/>
                <a:ea typeface="Calibri" pitchFamily="34" charset="-122"/>
                <a:cs typeface="Calibri" pitchFamily="34" charset="-120"/>
              </a:rPr>
              <a:t>hyperparameters</a:t>
            </a:r>
            <a:endParaRPr lang="en-US" sz="1200" dirty="0"/>
          </a:p>
        </p:txBody>
      </p:sp>
      <p:sp>
        <p:nvSpPr>
          <p:cNvPr id="2" name="Date Placeholder 1"/>
          <p:cNvSpPr>
            <a:spLocks noGrp="1"/>
          </p:cNvSpPr>
          <p:nvPr>
            <p:ph type="dt" sz="half" idx="10"/>
          </p:nvPr>
        </p:nvSpPr>
        <p:spPr/>
        <p:txBody>
          <a:bodyPr/>
          <a:lstStyle/>
          <a:p>
            <a:fld id="{B9142819-B33F-4D21-9490-000EC1654A44}" type="datetime2">
              <a:rPr lang="en-US" smtClean="0"/>
              <a:t>Wednesday, August 5, 2026</a:t>
            </a:fld>
            <a:endParaRPr lang="en-US"/>
          </a:p>
        </p:txBody>
      </p:sp>
      <p:sp>
        <p:nvSpPr>
          <p:cNvPr id="7" name="Footer Placeholder 6"/>
          <p:cNvSpPr>
            <a:spLocks noGrp="1"/>
          </p:cNvSpPr>
          <p:nvPr>
            <p:ph type="ftr" sz="quarter" idx="11"/>
          </p:nvPr>
        </p:nvSpPr>
        <p:spPr/>
        <p:txBody>
          <a:bodyPr/>
          <a:lstStyle/>
          <a:p>
            <a:r>
              <a:rPr lang="en-US" smtClean="0"/>
              <a:t>Thesis Defense: Deep Learning for Kidney Tumor Classification</a:t>
            </a:r>
            <a:endParaRPr lang="en-US"/>
          </a:p>
        </p:txBody>
      </p:sp>
      <p:sp>
        <p:nvSpPr>
          <p:cNvPr id="11" name="Slide Number Placeholder 10"/>
          <p:cNvSpPr>
            <a:spLocks noGrp="1"/>
          </p:cNvSpPr>
          <p:nvPr>
            <p:ph type="sldNum" sz="quarter" idx="12"/>
          </p:nvPr>
        </p:nvSpPr>
        <p:spPr/>
        <p:txBody>
          <a:bodyPr/>
          <a:lstStyle/>
          <a:p>
            <a:fld id="{8A6EA95C-B6F4-43ED-8DA9-B21578C41077}" type="slidenum">
              <a:rPr lang="en-US" smtClean="0"/>
              <a:t>25</a:t>
            </a:fld>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 1"/>
          <p:cNvSpPr/>
          <p:nvPr/>
        </p:nvSpPr>
        <p:spPr>
          <a:xfrm>
            <a:off x="566928" y="446487"/>
            <a:ext cx="11064240" cy="548640"/>
          </a:xfrm>
          <a:prstGeom prst="rect">
            <a:avLst/>
          </a:prstGeom>
          <a:noFill/>
          <a:ln/>
        </p:spPr>
        <p:txBody>
          <a:bodyPr wrap="square" lIns="0" tIns="0" rIns="0" bIns="0" rtlCol="0" anchor="ctr"/>
          <a:lstStyle/>
          <a:p>
            <a:pPr marL="0" indent="0">
              <a:buNone/>
            </a:pPr>
            <a:r>
              <a:rPr lang="en-US" sz="3600" b="1" dirty="0">
                <a:solidFill>
                  <a:srgbClr val="16191B"/>
                </a:solidFill>
                <a:latin typeface="Calibri" pitchFamily="34" charset="0"/>
                <a:ea typeface="Calibri" pitchFamily="34" charset="-122"/>
                <a:cs typeface="Calibri" pitchFamily="34" charset="-120"/>
              </a:rPr>
              <a:t>Experimental Environment</a:t>
            </a:r>
            <a:endParaRPr lang="en-US" sz="3600" dirty="0"/>
          </a:p>
        </p:txBody>
      </p:sp>
      <p:sp>
        <p:nvSpPr>
          <p:cNvPr id="3" name="Shape 1"/>
          <p:cNvSpPr/>
          <p:nvPr/>
        </p:nvSpPr>
        <p:spPr>
          <a:xfrm>
            <a:off x="566928" y="1417320"/>
            <a:ext cx="11064240" cy="749808"/>
          </a:xfrm>
          <a:prstGeom prst="roundRect">
            <a:avLst>
              <a:gd name="adj" fmla="val 7317"/>
            </a:avLst>
          </a:prstGeom>
          <a:solidFill>
            <a:srgbClr val="FFFFFF"/>
          </a:solidFill>
          <a:ln w="12700">
            <a:solidFill>
              <a:srgbClr val="DCE9EF"/>
            </a:solidFill>
            <a:prstDash val="solid"/>
          </a:ln>
        </p:spPr>
      </p:sp>
      <p:sp>
        <p:nvSpPr>
          <p:cNvPr id="4" name="Shape 2"/>
          <p:cNvSpPr/>
          <p:nvPr/>
        </p:nvSpPr>
        <p:spPr>
          <a:xfrm>
            <a:off x="804672" y="1582104"/>
            <a:ext cx="420624" cy="420624"/>
          </a:xfrm>
          <a:prstGeom prst="ellipse">
            <a:avLst/>
          </a:prstGeom>
          <a:solidFill>
            <a:srgbClr val="00AEEF"/>
          </a:solidFill>
          <a:ln w="12700">
            <a:solidFill>
              <a:srgbClr val="00AEEF"/>
            </a:solidFill>
            <a:prstDash val="solid"/>
          </a:ln>
        </p:spPr>
      </p:sp>
      <p:sp>
        <p:nvSpPr>
          <p:cNvPr id="5" name="Text 3"/>
          <p:cNvSpPr/>
          <p:nvPr/>
        </p:nvSpPr>
        <p:spPr>
          <a:xfrm>
            <a:off x="804672" y="1582104"/>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latin typeface="Calibri" pitchFamily="34" charset="0"/>
                <a:ea typeface="Calibri" pitchFamily="34" charset="-122"/>
                <a:cs typeface="Calibri" pitchFamily="34" charset="-120"/>
              </a:rPr>
              <a:t>01</a:t>
            </a:r>
            <a:endParaRPr lang="en-US" sz="1600" dirty="0"/>
          </a:p>
        </p:txBody>
      </p:sp>
      <p:sp>
        <p:nvSpPr>
          <p:cNvPr id="6" name="Text 4"/>
          <p:cNvSpPr/>
          <p:nvPr/>
        </p:nvSpPr>
        <p:spPr>
          <a:xfrm>
            <a:off x="1408176" y="1460208"/>
            <a:ext cx="9966960" cy="663552"/>
          </a:xfrm>
          <a:prstGeom prst="rect">
            <a:avLst/>
          </a:prstGeom>
          <a:noFill/>
          <a:ln/>
        </p:spPr>
        <p:txBody>
          <a:bodyPr wrap="square" lIns="0" tIns="0" rIns="0" bIns="0" rtlCol="0" anchor="ctr"/>
          <a:lstStyle/>
          <a:p>
            <a:pPr marL="0" indent="0">
              <a:lnSpc>
                <a:spcPts val="1400"/>
              </a:lnSpc>
              <a:buNone/>
            </a:pPr>
            <a:r>
              <a:rPr lang="en-US" sz="1500" b="1" dirty="0">
                <a:solidFill>
                  <a:srgbClr val="16191B"/>
                </a:solidFill>
                <a:latin typeface="Calibri" pitchFamily="34" charset="0"/>
                <a:ea typeface="Calibri" pitchFamily="34" charset="-122"/>
                <a:cs typeface="Calibri" pitchFamily="34" charset="-120"/>
              </a:rPr>
              <a:t>Programming environment: </a:t>
            </a:r>
            <a:r>
              <a:rPr lang="en-US" sz="1500" dirty="0">
                <a:solidFill>
                  <a:srgbClr val="16191B"/>
                </a:solidFill>
                <a:latin typeface="Calibri" pitchFamily="34" charset="0"/>
                <a:ea typeface="Calibri" pitchFamily="34" charset="-122"/>
                <a:cs typeface="Calibri" pitchFamily="34" charset="-120"/>
              </a:rPr>
              <a:t>Python 3.10, PyTorch 2.1.0, Torchvision 0.16.0, OpenCV 4.8.0 for CLAHE preprocessing, scikit-learn 1.3.0 for evaluation metrics, and Grad-CAM visualizations via pytorch-grad-cam 1.4.8.</a:t>
            </a:r>
          </a:p>
        </p:txBody>
      </p:sp>
      <p:sp>
        <p:nvSpPr>
          <p:cNvPr id="7" name="Shape 5"/>
          <p:cNvSpPr/>
          <p:nvPr/>
        </p:nvSpPr>
        <p:spPr>
          <a:xfrm>
            <a:off x="566928" y="2304288"/>
            <a:ext cx="11064240" cy="749808"/>
          </a:xfrm>
          <a:prstGeom prst="roundRect">
            <a:avLst>
              <a:gd name="adj" fmla="val 7317"/>
            </a:avLst>
          </a:prstGeom>
          <a:solidFill>
            <a:srgbClr val="E8F7FE"/>
          </a:solidFill>
          <a:ln w="12700">
            <a:solidFill>
              <a:srgbClr val="E8F7FE"/>
            </a:solidFill>
            <a:prstDash val="solid"/>
          </a:ln>
        </p:spPr>
      </p:sp>
      <p:sp>
        <p:nvSpPr>
          <p:cNvPr id="8" name="Shape 6"/>
          <p:cNvSpPr/>
          <p:nvPr/>
        </p:nvSpPr>
        <p:spPr>
          <a:xfrm>
            <a:off x="804672" y="2469072"/>
            <a:ext cx="420624" cy="420624"/>
          </a:xfrm>
          <a:prstGeom prst="ellipse">
            <a:avLst/>
          </a:prstGeom>
          <a:solidFill>
            <a:srgbClr val="00AEEF"/>
          </a:solidFill>
          <a:ln w="12700">
            <a:solidFill>
              <a:srgbClr val="00AEEF"/>
            </a:solidFill>
            <a:prstDash val="solid"/>
          </a:ln>
        </p:spPr>
      </p:sp>
      <p:sp>
        <p:nvSpPr>
          <p:cNvPr id="9" name="Text 7"/>
          <p:cNvSpPr/>
          <p:nvPr/>
        </p:nvSpPr>
        <p:spPr>
          <a:xfrm>
            <a:off x="804672" y="2469072"/>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latin typeface="Calibri" pitchFamily="34" charset="0"/>
                <a:ea typeface="Calibri" pitchFamily="34" charset="-122"/>
                <a:cs typeface="Calibri" pitchFamily="34" charset="-120"/>
              </a:rPr>
              <a:t>02</a:t>
            </a:r>
            <a:endParaRPr lang="en-US" sz="1600" dirty="0"/>
          </a:p>
        </p:txBody>
      </p:sp>
      <p:sp>
        <p:nvSpPr>
          <p:cNvPr id="10" name="Text 8"/>
          <p:cNvSpPr/>
          <p:nvPr/>
        </p:nvSpPr>
        <p:spPr>
          <a:xfrm>
            <a:off x="1408176" y="2347176"/>
            <a:ext cx="9966960" cy="663552"/>
          </a:xfrm>
          <a:prstGeom prst="rect">
            <a:avLst/>
          </a:prstGeom>
          <a:noFill/>
          <a:ln/>
        </p:spPr>
        <p:txBody>
          <a:bodyPr wrap="square" lIns="0" tIns="0" rIns="0" bIns="0" rtlCol="0" anchor="ctr"/>
          <a:lstStyle/>
          <a:p>
            <a:pPr marL="0" indent="0">
              <a:lnSpc>
                <a:spcPts val="1400"/>
              </a:lnSpc>
              <a:buNone/>
            </a:pPr>
            <a:r>
              <a:rPr lang="en-US" sz="1500" b="1" dirty="0">
                <a:solidFill>
                  <a:srgbClr val="16191B"/>
                </a:solidFill>
                <a:latin typeface="Calibri" pitchFamily="34" charset="0"/>
                <a:ea typeface="Calibri" pitchFamily="34" charset="-122"/>
                <a:cs typeface="Calibri" pitchFamily="34" charset="-120"/>
              </a:rPr>
              <a:t>Hardware configuration: </a:t>
            </a:r>
            <a:r>
              <a:rPr lang="en-US" sz="1500" dirty="0">
                <a:solidFill>
                  <a:srgbClr val="16191B"/>
                </a:solidFill>
                <a:latin typeface="Calibri" pitchFamily="34" charset="0"/>
                <a:ea typeface="Calibri" pitchFamily="34" charset="-122"/>
                <a:cs typeface="Calibri" pitchFamily="34" charset="-120"/>
              </a:rPr>
              <a:t>NVIDIA A100 80 GB GPU, CUDA 12.1 with cuDNN 8.9, running in a Kaggle Notebook environment with 30 GB RAM.</a:t>
            </a:r>
          </a:p>
        </p:txBody>
      </p:sp>
      <p:sp>
        <p:nvSpPr>
          <p:cNvPr id="11" name="Shape 9"/>
          <p:cNvSpPr/>
          <p:nvPr/>
        </p:nvSpPr>
        <p:spPr>
          <a:xfrm>
            <a:off x="566928" y="3191256"/>
            <a:ext cx="11064240" cy="749808"/>
          </a:xfrm>
          <a:prstGeom prst="roundRect">
            <a:avLst>
              <a:gd name="adj" fmla="val 7317"/>
            </a:avLst>
          </a:prstGeom>
          <a:solidFill>
            <a:srgbClr val="FFFFFF"/>
          </a:solidFill>
          <a:ln w="12700">
            <a:solidFill>
              <a:srgbClr val="DCE9EF"/>
            </a:solidFill>
            <a:prstDash val="solid"/>
          </a:ln>
        </p:spPr>
      </p:sp>
      <p:sp>
        <p:nvSpPr>
          <p:cNvPr id="12" name="Shape 10"/>
          <p:cNvSpPr/>
          <p:nvPr/>
        </p:nvSpPr>
        <p:spPr>
          <a:xfrm>
            <a:off x="804672" y="3356040"/>
            <a:ext cx="420624" cy="420624"/>
          </a:xfrm>
          <a:prstGeom prst="ellipse">
            <a:avLst/>
          </a:prstGeom>
          <a:solidFill>
            <a:srgbClr val="00AEEF"/>
          </a:solidFill>
          <a:ln w="12700">
            <a:solidFill>
              <a:srgbClr val="00AEEF"/>
            </a:solidFill>
            <a:prstDash val="solid"/>
          </a:ln>
        </p:spPr>
      </p:sp>
      <p:sp>
        <p:nvSpPr>
          <p:cNvPr id="13" name="Text 11"/>
          <p:cNvSpPr/>
          <p:nvPr/>
        </p:nvSpPr>
        <p:spPr>
          <a:xfrm>
            <a:off x="804672" y="3356040"/>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latin typeface="Calibri" pitchFamily="34" charset="0"/>
                <a:ea typeface="Calibri" pitchFamily="34" charset="-122"/>
                <a:cs typeface="Calibri" pitchFamily="34" charset="-120"/>
              </a:rPr>
              <a:t>03</a:t>
            </a:r>
            <a:endParaRPr lang="en-US" sz="1600" dirty="0"/>
          </a:p>
        </p:txBody>
      </p:sp>
      <p:sp>
        <p:nvSpPr>
          <p:cNvPr id="14" name="Text 12"/>
          <p:cNvSpPr/>
          <p:nvPr/>
        </p:nvSpPr>
        <p:spPr>
          <a:xfrm>
            <a:off x="1408176" y="3234144"/>
            <a:ext cx="9966960" cy="663552"/>
          </a:xfrm>
          <a:prstGeom prst="rect">
            <a:avLst/>
          </a:prstGeom>
          <a:noFill/>
          <a:ln/>
        </p:spPr>
        <p:txBody>
          <a:bodyPr wrap="square" lIns="0" tIns="0" rIns="0" bIns="0" rtlCol="0" anchor="ctr"/>
          <a:lstStyle/>
          <a:p>
            <a:pPr marL="0" indent="0">
              <a:lnSpc>
                <a:spcPts val="1400"/>
              </a:lnSpc>
              <a:buNone/>
            </a:pPr>
            <a:r>
              <a:rPr lang="en-US" sz="1500" b="1" dirty="0">
                <a:solidFill>
                  <a:srgbClr val="16191B"/>
                </a:solidFill>
                <a:latin typeface="Calibri" pitchFamily="34" charset="0"/>
                <a:ea typeface="Calibri" pitchFamily="34" charset="-122"/>
                <a:cs typeface="Calibri" pitchFamily="34" charset="-120"/>
              </a:rPr>
              <a:t>Training runtime: </a:t>
            </a:r>
            <a:r>
              <a:rPr lang="en-US" sz="1500" dirty="0">
                <a:solidFill>
                  <a:srgbClr val="16191B"/>
                </a:solidFill>
                <a:latin typeface="Calibri" pitchFamily="34" charset="0"/>
                <a:ea typeface="Calibri" pitchFamily="34" charset="-122"/>
                <a:cs typeface="Calibri" pitchFamily="34" charset="-120"/>
              </a:rPr>
              <a:t>batch size 32, 50 total epochs, approximately 1 hour 30 minutes of wall-clock training time.</a:t>
            </a:r>
          </a:p>
        </p:txBody>
      </p:sp>
      <p:sp>
        <p:nvSpPr>
          <p:cNvPr id="15" name="Shape 13"/>
          <p:cNvSpPr/>
          <p:nvPr/>
        </p:nvSpPr>
        <p:spPr>
          <a:xfrm>
            <a:off x="566928" y="4078224"/>
            <a:ext cx="11064240" cy="749808"/>
          </a:xfrm>
          <a:prstGeom prst="roundRect">
            <a:avLst>
              <a:gd name="adj" fmla="val 7317"/>
            </a:avLst>
          </a:prstGeom>
          <a:solidFill>
            <a:srgbClr val="E8F7FE"/>
          </a:solidFill>
          <a:ln w="12700">
            <a:solidFill>
              <a:srgbClr val="E8F7FE"/>
            </a:solidFill>
            <a:prstDash val="solid"/>
          </a:ln>
        </p:spPr>
      </p:sp>
      <p:sp>
        <p:nvSpPr>
          <p:cNvPr id="16" name="Shape 14"/>
          <p:cNvSpPr/>
          <p:nvPr/>
        </p:nvSpPr>
        <p:spPr>
          <a:xfrm>
            <a:off x="804672" y="4243008"/>
            <a:ext cx="420624" cy="420624"/>
          </a:xfrm>
          <a:prstGeom prst="ellipse">
            <a:avLst/>
          </a:prstGeom>
          <a:solidFill>
            <a:srgbClr val="00AEEF"/>
          </a:solidFill>
          <a:ln w="12700">
            <a:solidFill>
              <a:srgbClr val="00AEEF"/>
            </a:solidFill>
            <a:prstDash val="solid"/>
          </a:ln>
        </p:spPr>
      </p:sp>
      <p:sp>
        <p:nvSpPr>
          <p:cNvPr id="17" name="Text 15"/>
          <p:cNvSpPr/>
          <p:nvPr/>
        </p:nvSpPr>
        <p:spPr>
          <a:xfrm>
            <a:off x="804672" y="4243008"/>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latin typeface="Calibri" pitchFamily="34" charset="0"/>
                <a:ea typeface="Calibri" pitchFamily="34" charset="-122"/>
                <a:cs typeface="Calibri" pitchFamily="34" charset="-120"/>
              </a:rPr>
              <a:t>04</a:t>
            </a:r>
            <a:endParaRPr lang="en-US" sz="1600" dirty="0"/>
          </a:p>
        </p:txBody>
      </p:sp>
      <p:sp>
        <p:nvSpPr>
          <p:cNvPr id="18" name="Text 16"/>
          <p:cNvSpPr/>
          <p:nvPr/>
        </p:nvSpPr>
        <p:spPr>
          <a:xfrm>
            <a:off x="1408176" y="4121112"/>
            <a:ext cx="9966960" cy="663552"/>
          </a:xfrm>
          <a:prstGeom prst="rect">
            <a:avLst/>
          </a:prstGeom>
          <a:noFill/>
          <a:ln/>
        </p:spPr>
        <p:txBody>
          <a:bodyPr wrap="square" lIns="0" tIns="0" rIns="0" bIns="0" rtlCol="0" anchor="ctr"/>
          <a:lstStyle/>
          <a:p>
            <a:pPr marL="0" indent="0">
              <a:lnSpc>
                <a:spcPts val="1400"/>
              </a:lnSpc>
              <a:buNone/>
            </a:pPr>
            <a:r>
              <a:rPr lang="en-US" sz="1500" b="1" dirty="0">
                <a:solidFill>
                  <a:srgbClr val="16191B"/>
                </a:solidFill>
                <a:latin typeface="Calibri" pitchFamily="34" charset="0"/>
                <a:ea typeface="Calibri" pitchFamily="34" charset="-122"/>
                <a:cs typeface="Calibri" pitchFamily="34" charset="-120"/>
              </a:rPr>
              <a:t>Reproducibility: </a:t>
            </a:r>
            <a:r>
              <a:rPr lang="en-US" sz="1500" dirty="0">
                <a:solidFill>
                  <a:srgbClr val="16191B"/>
                </a:solidFill>
                <a:latin typeface="Calibri" pitchFamily="34" charset="0"/>
                <a:ea typeface="Calibri" pitchFamily="34" charset="-122"/>
                <a:cs typeface="Calibri" pitchFamily="34" charset="-120"/>
              </a:rPr>
              <a:t>fixed random seeds (seed = 42) applied to Python, NumPy, and PyTorch; all checkpoints, logs, and Grad-CAM outputs are stored for full reproducibility.</a:t>
            </a:r>
          </a:p>
        </p:txBody>
      </p:sp>
      <p:sp>
        <p:nvSpPr>
          <p:cNvPr id="21" name="Date Placeholder 20"/>
          <p:cNvSpPr>
            <a:spLocks noGrp="1"/>
          </p:cNvSpPr>
          <p:nvPr>
            <p:ph type="dt" sz="half" idx="10"/>
          </p:nvPr>
        </p:nvSpPr>
        <p:spPr/>
        <p:txBody>
          <a:bodyPr/>
          <a:lstStyle/>
          <a:p>
            <a:fld id="{4E4AE03E-B9F6-432B-B78D-3B6DD26BE5C7}" type="datetime2">
              <a:rPr lang="en-US" smtClean="0"/>
              <a:t>Wednesday, August 5, 2026</a:t>
            </a:fld>
            <a:endParaRPr lang="en-US"/>
          </a:p>
        </p:txBody>
      </p:sp>
      <p:sp>
        <p:nvSpPr>
          <p:cNvPr id="22" name="Footer Placeholder 21"/>
          <p:cNvSpPr>
            <a:spLocks noGrp="1"/>
          </p:cNvSpPr>
          <p:nvPr>
            <p:ph type="ftr" sz="quarter" idx="11"/>
          </p:nvPr>
        </p:nvSpPr>
        <p:spPr/>
        <p:txBody>
          <a:bodyPr/>
          <a:lstStyle/>
          <a:p>
            <a:r>
              <a:rPr lang="en-US" smtClean="0"/>
              <a:t>Thesis Defense: Deep Learning for Kidney Tumor Classification</a:t>
            </a:r>
            <a:endParaRPr lang="en-US"/>
          </a:p>
        </p:txBody>
      </p:sp>
      <p:sp>
        <p:nvSpPr>
          <p:cNvPr id="23" name="Slide Number Placeholder 22"/>
          <p:cNvSpPr>
            <a:spLocks noGrp="1"/>
          </p:cNvSpPr>
          <p:nvPr>
            <p:ph type="sldNum" sz="quarter" idx="12"/>
          </p:nvPr>
        </p:nvSpPr>
        <p:spPr/>
        <p:txBody>
          <a:bodyPr/>
          <a:lstStyle/>
          <a:p>
            <a:fld id="{8A6EA95C-B6F4-43ED-8DA9-B21578C41077}" type="slidenum">
              <a:rPr lang="en-US" smtClean="0"/>
              <a:t>26</a:t>
            </a:fld>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name="Slide 29">
    <p:bg>
      <p:bgPr>
        <a:solidFill>
          <a:srgbClr val="16191B"/>
        </a:solidFill>
        <a:effectLst/>
      </p:bgPr>
    </p:bg>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sz="8000" b="1" dirty="0" smtClean="0">
                <a:solidFill>
                  <a:srgbClr val="00AEEF"/>
                </a:solidFill>
                <a:latin typeface="Calibri" panose="020F0502020204030204" pitchFamily="34" charset="0"/>
                <a:ea typeface="Arial" pitchFamily="34" charset="-122"/>
                <a:cs typeface="Arial" pitchFamily="34" charset="-120"/>
              </a:rPr>
              <a:t>07</a:t>
            </a:r>
            <a:r>
              <a:rPr lang="en-US" dirty="0" smtClean="0"/>
              <a:t>  </a:t>
            </a:r>
            <a:r>
              <a:rPr lang="en-US" b="1" dirty="0" smtClean="0">
                <a:solidFill>
                  <a:srgbClr val="FFFFFF"/>
                </a:solidFill>
                <a:latin typeface="+mn-lt"/>
                <a:ea typeface="Arial" pitchFamily="34" charset="-122"/>
                <a:cs typeface="Arial" pitchFamily="34" charset="-120"/>
              </a:rPr>
              <a:t>Results</a:t>
            </a:r>
            <a:r>
              <a:rPr lang="en-US" b="1" dirty="0" smtClean="0">
                <a:solidFill>
                  <a:srgbClr val="FFFFFF"/>
                </a:solidFill>
                <a:ea typeface="Arial" pitchFamily="34" charset="-122"/>
                <a:cs typeface="Arial" pitchFamily="34" charset="-120"/>
              </a:rPr>
              <a:t> </a:t>
            </a:r>
            <a:r>
              <a:rPr lang="en-US" b="1" dirty="0">
                <a:solidFill>
                  <a:srgbClr val="FFFFFF"/>
                </a:solidFill>
                <a:latin typeface="+mn-lt"/>
                <a:ea typeface="Arial" pitchFamily="34" charset="-122"/>
                <a:cs typeface="Arial" pitchFamily="34" charset="-120"/>
              </a:rPr>
              <a:t>and Discussion</a:t>
            </a:r>
          </a:p>
        </p:txBody>
      </p:sp>
      <p:sp>
        <p:nvSpPr>
          <p:cNvPr id="6" name="Date Placeholder 5"/>
          <p:cNvSpPr>
            <a:spLocks noGrp="1"/>
          </p:cNvSpPr>
          <p:nvPr>
            <p:ph type="dt" sz="half" idx="10"/>
          </p:nvPr>
        </p:nvSpPr>
        <p:spPr/>
        <p:txBody>
          <a:bodyPr/>
          <a:lstStyle/>
          <a:p>
            <a:fld id="{6E66BD35-CF82-4C82-B66C-71B2B307BCF6}" type="datetime2">
              <a:rPr lang="en-US" smtClean="0"/>
              <a:t>Wednesday, August 5, 2026</a:t>
            </a:fld>
            <a:endParaRPr lang="en-US" dirty="0"/>
          </a:p>
        </p:txBody>
      </p:sp>
      <p:sp>
        <p:nvSpPr>
          <p:cNvPr id="9" name="Footer Placeholder 8"/>
          <p:cNvSpPr>
            <a:spLocks noGrp="1"/>
          </p:cNvSpPr>
          <p:nvPr>
            <p:ph type="ftr" sz="quarter" idx="11"/>
          </p:nvPr>
        </p:nvSpPr>
        <p:spPr/>
        <p:txBody>
          <a:bodyPr/>
          <a:lstStyle/>
          <a:p>
            <a:r>
              <a:rPr lang="en-US" smtClean="0"/>
              <a:t>Thesis Defense: Deep Learning for Kidney Tumor Classification</a:t>
            </a:r>
            <a:endParaRPr lang="en-US" dirty="0"/>
          </a:p>
        </p:txBody>
      </p:sp>
      <p:sp>
        <p:nvSpPr>
          <p:cNvPr id="10" name="Slide Number Placeholder 9"/>
          <p:cNvSpPr>
            <a:spLocks noGrp="1"/>
          </p:cNvSpPr>
          <p:nvPr>
            <p:ph type="sldNum" sz="quarter" idx="12"/>
          </p:nvPr>
        </p:nvSpPr>
        <p:spPr/>
        <p:txBody>
          <a:bodyPr/>
          <a:lstStyle/>
          <a:p>
            <a:fld id="{48F63A3B-78C7-47BE-AE5E-E10140E04643}" type="slidenum">
              <a:rPr lang="en-US" smtClean="0"/>
              <a:t>27</a:t>
            </a:fld>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name="Slide 30">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446487"/>
            <a:ext cx="5944708" cy="548640"/>
          </a:xfrm>
          <a:prstGeom prst="rect">
            <a:avLst/>
          </a:prstGeom>
          <a:noFill/>
          <a:ln/>
        </p:spPr>
        <p:txBody>
          <a:bodyPr wrap="square" lIns="0" tIns="0" rIns="0" bIns="0" rtlCol="0" anchor="ctr"/>
          <a:lstStyle/>
          <a:p>
            <a:pPr marL="0" indent="0">
              <a:buNone/>
            </a:pPr>
            <a:r>
              <a:rPr lang="en-US" sz="2600" b="1" dirty="0" smtClean="0">
                <a:solidFill>
                  <a:srgbClr val="16191B"/>
                </a:solidFill>
                <a:ea typeface="Arial" pitchFamily="34" charset="-122"/>
                <a:cs typeface="Arial" pitchFamily="34" charset="-120"/>
              </a:rPr>
              <a:t>Preprocessing Results</a:t>
            </a:r>
            <a:endParaRPr lang="en-US" sz="2600" dirty="0"/>
          </a:p>
        </p:txBody>
      </p:sp>
      <p:pic>
        <p:nvPicPr>
          <p:cNvPr id="4" name="Image 0" descr="/home/claude/work/img/image12.png"/>
          <p:cNvPicPr>
            <a:picLocks noChangeAspect="1"/>
          </p:cNvPicPr>
          <p:nvPr/>
        </p:nvPicPr>
        <p:blipFill>
          <a:blip r:embed="rId3"/>
          <a:stretch>
            <a:fillRect/>
          </a:stretch>
        </p:blipFill>
        <p:spPr>
          <a:xfrm>
            <a:off x="566928" y="1417320"/>
            <a:ext cx="4736592" cy="4480560"/>
          </a:xfrm>
          <a:prstGeom prst="rect">
            <a:avLst/>
          </a:prstGeom>
        </p:spPr>
      </p:pic>
      <p:sp>
        <p:nvSpPr>
          <p:cNvPr id="5" name="Text 2"/>
          <p:cNvSpPr/>
          <p:nvPr/>
        </p:nvSpPr>
        <p:spPr>
          <a:xfrm>
            <a:off x="566928" y="5943600"/>
            <a:ext cx="4434840" cy="256032"/>
          </a:xfrm>
          <a:prstGeom prst="rect">
            <a:avLst/>
          </a:prstGeom>
          <a:noFill/>
          <a:ln/>
        </p:spPr>
        <p:txBody>
          <a:bodyPr wrap="square" lIns="0" tIns="0" rIns="0" bIns="0" rtlCol="0" anchor="ctr"/>
          <a:lstStyle/>
          <a:p>
            <a:pPr marL="0" indent="0" algn="ctr">
              <a:buNone/>
            </a:pPr>
            <a:r>
              <a:rPr lang="en-US" sz="1000" i="1" dirty="0" smtClean="0">
                <a:latin typeface="Calibri" pitchFamily="34" charset="0"/>
                <a:ea typeface="Calibri" pitchFamily="34" charset="-122"/>
                <a:cs typeface="Calibri" pitchFamily="34" charset="-120"/>
              </a:rPr>
              <a:t>Sample </a:t>
            </a:r>
            <a:r>
              <a:rPr lang="en-US" sz="1000" i="1" dirty="0">
                <a:latin typeface="Calibri" pitchFamily="34" charset="0"/>
                <a:ea typeface="Calibri" pitchFamily="34" charset="-122"/>
                <a:cs typeface="Calibri" pitchFamily="34" charset="-120"/>
              </a:rPr>
              <a:t>images before and after preprocessing</a:t>
            </a:r>
            <a:endParaRPr lang="en-US" sz="1000" dirty="0"/>
          </a:p>
        </p:txBody>
      </p:sp>
      <p:sp>
        <p:nvSpPr>
          <p:cNvPr id="6" name="Shape 3"/>
          <p:cNvSpPr/>
          <p:nvPr/>
        </p:nvSpPr>
        <p:spPr>
          <a:xfrm>
            <a:off x="5577840" y="1417320"/>
            <a:ext cx="6035040" cy="2194560"/>
          </a:xfrm>
          <a:prstGeom prst="roundRect">
            <a:avLst>
              <a:gd name="adj" fmla="val 2500"/>
            </a:avLst>
          </a:prstGeom>
          <a:solidFill>
            <a:srgbClr val="16191B"/>
          </a:solidFill>
          <a:ln w="12700">
            <a:solidFill>
              <a:srgbClr val="16191B"/>
            </a:solidFill>
            <a:prstDash val="solid"/>
          </a:ln>
        </p:spPr>
      </p:sp>
      <p:sp>
        <p:nvSpPr>
          <p:cNvPr id="7" name="Text 4"/>
          <p:cNvSpPr/>
          <p:nvPr/>
        </p:nvSpPr>
        <p:spPr>
          <a:xfrm>
            <a:off x="5852160" y="1627632"/>
            <a:ext cx="5486400" cy="320040"/>
          </a:xfrm>
          <a:prstGeom prst="rect">
            <a:avLst/>
          </a:prstGeom>
          <a:noFill/>
          <a:ln/>
        </p:spPr>
        <p:txBody>
          <a:bodyPr wrap="square" lIns="0" tIns="0" rIns="0" bIns="0" rtlCol="0" anchor="ctr"/>
          <a:lstStyle/>
          <a:p>
            <a:pPr marL="0" indent="0">
              <a:buNone/>
            </a:pPr>
            <a:r>
              <a:rPr lang="en-US" b="1" dirty="0">
                <a:solidFill>
                  <a:srgbClr val="FFFFFF"/>
                </a:solidFill>
                <a:ea typeface="Arial" pitchFamily="34" charset="-122"/>
                <a:cs typeface="Arial" pitchFamily="34" charset="-120"/>
              </a:rPr>
              <a:t>What preprocessing achieves</a:t>
            </a:r>
            <a:endParaRPr lang="en-US" dirty="0"/>
          </a:p>
        </p:txBody>
      </p:sp>
      <p:sp>
        <p:nvSpPr>
          <p:cNvPr id="8" name="Text 5"/>
          <p:cNvSpPr/>
          <p:nvPr/>
        </p:nvSpPr>
        <p:spPr>
          <a:xfrm>
            <a:off x="5817800" y="1968223"/>
            <a:ext cx="5630487" cy="1463040"/>
          </a:xfrm>
          <a:prstGeom prst="rect">
            <a:avLst/>
          </a:prstGeom>
          <a:noFill/>
          <a:ln/>
        </p:spPr>
        <p:txBody>
          <a:bodyPr wrap="square" lIns="0" tIns="0" rIns="0" bIns="0" rtlCol="0" anchor="t"/>
          <a:lstStyle/>
          <a:p>
            <a:pPr marL="342900" indent="-342900">
              <a:lnSpc>
                <a:spcPts val="1536"/>
              </a:lnSpc>
              <a:spcAft>
                <a:spcPts val="800"/>
              </a:spcAft>
              <a:buSzPct val="100000"/>
              <a:buChar char="•"/>
            </a:pPr>
            <a:r>
              <a:rPr lang="en-US" sz="1400" dirty="0">
                <a:solidFill>
                  <a:srgbClr val="8CC9E4"/>
                </a:solidFill>
                <a:latin typeface="+mj-lt"/>
                <a:ea typeface="Calibri" pitchFamily="34" charset="-122"/>
                <a:cs typeface="Calibri" pitchFamily="34" charset="-120"/>
              </a:rPr>
              <a:t>Heterogeneous source resolutions are </a:t>
            </a:r>
            <a:r>
              <a:rPr lang="en-US" sz="1400" dirty="0" smtClean="0">
                <a:solidFill>
                  <a:srgbClr val="8CC9E4"/>
                </a:solidFill>
                <a:latin typeface="+mj-lt"/>
                <a:ea typeface="Calibri" pitchFamily="34" charset="-122"/>
                <a:cs typeface="Calibri" pitchFamily="34" charset="-120"/>
              </a:rPr>
              <a:t>standardized </a:t>
            </a:r>
            <a:r>
              <a:rPr lang="en-US" sz="1400" dirty="0">
                <a:solidFill>
                  <a:srgbClr val="8CC9E4"/>
                </a:solidFill>
                <a:latin typeface="+mj-lt"/>
                <a:ea typeface="Calibri" pitchFamily="34" charset="-122"/>
                <a:cs typeface="Calibri" pitchFamily="34" charset="-120"/>
              </a:rPr>
              <a:t>to a single input size</a:t>
            </a:r>
          </a:p>
          <a:p>
            <a:pPr marL="342900" indent="-342900">
              <a:lnSpc>
                <a:spcPts val="1536"/>
              </a:lnSpc>
              <a:spcAft>
                <a:spcPts val="800"/>
              </a:spcAft>
              <a:buSzPct val="100000"/>
              <a:buChar char="•"/>
            </a:pPr>
            <a:r>
              <a:rPr lang="en-US" sz="1400" dirty="0">
                <a:solidFill>
                  <a:srgbClr val="8CC9E4"/>
                </a:solidFill>
                <a:latin typeface="+mj-lt"/>
                <a:ea typeface="Calibri" pitchFamily="34" charset="-122"/>
                <a:cs typeface="Calibri" pitchFamily="34" charset="-120"/>
              </a:rPr>
              <a:t>Local contrast enhancement makes low-density lesions and small stones visible</a:t>
            </a:r>
          </a:p>
          <a:p>
            <a:pPr marL="342900" indent="-342900">
              <a:lnSpc>
                <a:spcPts val="1536"/>
              </a:lnSpc>
              <a:spcAft>
                <a:spcPts val="800"/>
              </a:spcAft>
              <a:buSzPct val="100000"/>
              <a:buChar char="•"/>
            </a:pPr>
            <a:r>
              <a:rPr lang="en-US" sz="1400" dirty="0">
                <a:solidFill>
                  <a:srgbClr val="8CC9E4"/>
                </a:solidFill>
                <a:latin typeface="+mj-lt"/>
                <a:ea typeface="Calibri" pitchFamily="34" charset="-122"/>
                <a:cs typeface="Calibri" pitchFamily="34" charset="-120"/>
              </a:rPr>
              <a:t>Intensity statistics are aligned with the ImageNet distribution the backbones expect</a:t>
            </a:r>
          </a:p>
          <a:p>
            <a:pPr marL="342900" indent="-342900">
              <a:lnSpc>
                <a:spcPts val="1536"/>
              </a:lnSpc>
              <a:spcAft>
                <a:spcPts val="800"/>
              </a:spcAft>
              <a:buSzPct val="100000"/>
              <a:buChar char="•"/>
            </a:pPr>
            <a:r>
              <a:rPr lang="en-US" sz="1400" dirty="0">
                <a:solidFill>
                  <a:srgbClr val="8CC9E4"/>
                </a:solidFill>
                <a:latin typeface="+mj-lt"/>
                <a:ea typeface="Calibri" pitchFamily="34" charset="-122"/>
                <a:cs typeface="Calibri" pitchFamily="34" charset="-120"/>
              </a:rPr>
              <a:t>Clean, consistent inputs reduce the burden on the network to learn away acquisition noise</a:t>
            </a:r>
            <a:endParaRPr lang="en-US" sz="1400" dirty="0">
              <a:latin typeface="+mj-lt"/>
            </a:endParaRPr>
          </a:p>
        </p:txBody>
      </p:sp>
      <p:sp>
        <p:nvSpPr>
          <p:cNvPr id="9" name="Shape 6"/>
          <p:cNvSpPr/>
          <p:nvPr/>
        </p:nvSpPr>
        <p:spPr>
          <a:xfrm>
            <a:off x="5577840" y="3794760"/>
            <a:ext cx="2926080" cy="1024128"/>
          </a:xfrm>
          <a:prstGeom prst="roundRect">
            <a:avLst>
              <a:gd name="adj" fmla="val 5357"/>
            </a:avLst>
          </a:prstGeom>
          <a:solidFill>
            <a:srgbClr val="E8F7FE"/>
          </a:solidFill>
          <a:ln w="12700">
            <a:solidFill>
              <a:srgbClr val="E8F7FE"/>
            </a:solidFill>
            <a:prstDash val="solid"/>
          </a:ln>
        </p:spPr>
      </p:sp>
      <p:sp>
        <p:nvSpPr>
          <p:cNvPr id="10" name="Text 7"/>
          <p:cNvSpPr/>
          <p:nvPr/>
        </p:nvSpPr>
        <p:spPr>
          <a:xfrm>
            <a:off x="5779008" y="3941064"/>
            <a:ext cx="2560320" cy="411480"/>
          </a:xfrm>
          <a:prstGeom prst="rect">
            <a:avLst/>
          </a:prstGeom>
          <a:noFill/>
          <a:ln/>
        </p:spPr>
        <p:txBody>
          <a:bodyPr wrap="square" lIns="0" tIns="0" rIns="0" bIns="0" rtlCol="0" anchor="ctr"/>
          <a:lstStyle/>
          <a:p>
            <a:pPr marL="0" indent="0">
              <a:buNone/>
            </a:pPr>
            <a:r>
              <a:rPr lang="en-US" sz="2000" b="1" dirty="0">
                <a:solidFill>
                  <a:srgbClr val="0077A8"/>
                </a:solidFill>
                <a:latin typeface="Calibri" panose="020F0502020204030204" pitchFamily="34" charset="0"/>
                <a:ea typeface="Arial" pitchFamily="34" charset="-122"/>
                <a:cs typeface="Arial" pitchFamily="34" charset="-120"/>
              </a:rPr>
              <a:t>12,446</a:t>
            </a:r>
            <a:endParaRPr lang="en-US" sz="2000" dirty="0"/>
          </a:p>
        </p:txBody>
      </p:sp>
      <p:sp>
        <p:nvSpPr>
          <p:cNvPr id="11" name="Text 8"/>
          <p:cNvSpPr/>
          <p:nvPr/>
        </p:nvSpPr>
        <p:spPr>
          <a:xfrm>
            <a:off x="5779008" y="4389120"/>
            <a:ext cx="2560320" cy="292608"/>
          </a:xfrm>
          <a:prstGeom prst="rect">
            <a:avLst/>
          </a:prstGeom>
          <a:noFill/>
          <a:ln/>
        </p:spPr>
        <p:txBody>
          <a:bodyPr wrap="square" lIns="0" tIns="0" rIns="0" bIns="0" rtlCol="0" anchor="ctr"/>
          <a:lstStyle/>
          <a:p>
            <a:pPr marL="0" indent="0">
              <a:buNone/>
            </a:pPr>
            <a:r>
              <a:rPr lang="en-US" sz="1400" dirty="0">
                <a:latin typeface="Calibri" pitchFamily="34" charset="0"/>
                <a:ea typeface="Calibri" pitchFamily="34" charset="-122"/>
                <a:cs typeface="Calibri" pitchFamily="34" charset="-120"/>
              </a:rPr>
              <a:t>images processed</a:t>
            </a:r>
            <a:endParaRPr lang="en-US" sz="1400" dirty="0"/>
          </a:p>
        </p:txBody>
      </p:sp>
      <p:sp>
        <p:nvSpPr>
          <p:cNvPr id="12" name="Shape 9"/>
          <p:cNvSpPr/>
          <p:nvPr/>
        </p:nvSpPr>
        <p:spPr>
          <a:xfrm>
            <a:off x="8686800" y="3794760"/>
            <a:ext cx="2926080" cy="1024128"/>
          </a:xfrm>
          <a:prstGeom prst="roundRect">
            <a:avLst>
              <a:gd name="adj" fmla="val 5357"/>
            </a:avLst>
          </a:prstGeom>
          <a:solidFill>
            <a:srgbClr val="E8F7FE"/>
          </a:solidFill>
          <a:ln w="12700">
            <a:solidFill>
              <a:srgbClr val="E8F7FE"/>
            </a:solidFill>
            <a:prstDash val="solid"/>
          </a:ln>
        </p:spPr>
      </p:sp>
      <p:sp>
        <p:nvSpPr>
          <p:cNvPr id="13" name="Text 10"/>
          <p:cNvSpPr/>
          <p:nvPr/>
        </p:nvSpPr>
        <p:spPr>
          <a:xfrm>
            <a:off x="8887968" y="3941064"/>
            <a:ext cx="2560320" cy="411480"/>
          </a:xfrm>
          <a:prstGeom prst="rect">
            <a:avLst/>
          </a:prstGeom>
          <a:noFill/>
          <a:ln/>
        </p:spPr>
        <p:txBody>
          <a:bodyPr wrap="square" lIns="0" tIns="0" rIns="0" bIns="0" rtlCol="0" anchor="ctr"/>
          <a:lstStyle/>
          <a:p>
            <a:pPr marL="0" indent="0">
              <a:buNone/>
            </a:pPr>
            <a:r>
              <a:rPr lang="en-US" sz="2000" b="1" dirty="0">
                <a:solidFill>
                  <a:srgbClr val="0077A8"/>
                </a:solidFill>
                <a:latin typeface="Calibri" panose="020F0502020204030204" pitchFamily="34" charset="0"/>
                <a:ea typeface="Arial" pitchFamily="34" charset="-122"/>
                <a:cs typeface="Arial" pitchFamily="34" charset="-120"/>
              </a:rPr>
              <a:t>380² / 224²</a:t>
            </a:r>
            <a:endParaRPr lang="en-US" sz="2000" dirty="0"/>
          </a:p>
        </p:txBody>
      </p:sp>
      <p:sp>
        <p:nvSpPr>
          <p:cNvPr id="14" name="Text 11"/>
          <p:cNvSpPr/>
          <p:nvPr/>
        </p:nvSpPr>
        <p:spPr>
          <a:xfrm>
            <a:off x="8887968" y="4389120"/>
            <a:ext cx="2560320" cy="292608"/>
          </a:xfrm>
          <a:prstGeom prst="rect">
            <a:avLst/>
          </a:prstGeom>
          <a:noFill/>
          <a:ln/>
        </p:spPr>
        <p:txBody>
          <a:bodyPr wrap="square" lIns="0" tIns="0" rIns="0" bIns="0" rtlCol="0" anchor="ctr"/>
          <a:lstStyle/>
          <a:p>
            <a:pPr marL="0" indent="0">
              <a:buNone/>
            </a:pPr>
            <a:r>
              <a:rPr lang="en-US" sz="1400" dirty="0">
                <a:latin typeface="Calibri" pitchFamily="34" charset="0"/>
                <a:ea typeface="Calibri" pitchFamily="34" charset="-122"/>
                <a:cs typeface="Calibri" pitchFamily="34" charset="-120"/>
              </a:rPr>
              <a:t>standardised input sizes</a:t>
            </a:r>
            <a:endParaRPr lang="en-US" sz="1400" dirty="0"/>
          </a:p>
        </p:txBody>
      </p:sp>
      <p:sp>
        <p:nvSpPr>
          <p:cNvPr id="15" name="Shape 12"/>
          <p:cNvSpPr/>
          <p:nvPr/>
        </p:nvSpPr>
        <p:spPr>
          <a:xfrm>
            <a:off x="5577840" y="4956048"/>
            <a:ext cx="2926080" cy="1024128"/>
          </a:xfrm>
          <a:prstGeom prst="roundRect">
            <a:avLst>
              <a:gd name="adj" fmla="val 5357"/>
            </a:avLst>
          </a:prstGeom>
          <a:solidFill>
            <a:srgbClr val="E8F7FE"/>
          </a:solidFill>
          <a:ln w="12700">
            <a:solidFill>
              <a:srgbClr val="E8F7FE"/>
            </a:solidFill>
            <a:prstDash val="solid"/>
          </a:ln>
        </p:spPr>
      </p:sp>
      <p:sp>
        <p:nvSpPr>
          <p:cNvPr id="16" name="Text 13"/>
          <p:cNvSpPr/>
          <p:nvPr/>
        </p:nvSpPr>
        <p:spPr>
          <a:xfrm>
            <a:off x="5779008" y="5102352"/>
            <a:ext cx="2560320" cy="411480"/>
          </a:xfrm>
          <a:prstGeom prst="rect">
            <a:avLst/>
          </a:prstGeom>
          <a:noFill/>
          <a:ln/>
        </p:spPr>
        <p:txBody>
          <a:bodyPr wrap="square" lIns="0" tIns="0" rIns="0" bIns="0" rtlCol="0" anchor="ctr"/>
          <a:lstStyle/>
          <a:p>
            <a:pPr marL="0" indent="0">
              <a:buNone/>
            </a:pPr>
            <a:r>
              <a:rPr lang="en-US" sz="2000" b="1" dirty="0">
                <a:solidFill>
                  <a:srgbClr val="0077A8"/>
                </a:solidFill>
                <a:latin typeface="Calibri" panose="020F0502020204030204" pitchFamily="34" charset="0"/>
                <a:ea typeface="Arial" pitchFamily="34" charset="-122"/>
                <a:cs typeface="Arial" pitchFamily="34" charset="-120"/>
              </a:rPr>
              <a:t>2.0</a:t>
            </a:r>
            <a:endParaRPr lang="en-US" sz="2000" dirty="0"/>
          </a:p>
        </p:txBody>
      </p:sp>
      <p:sp>
        <p:nvSpPr>
          <p:cNvPr id="17" name="Text 14"/>
          <p:cNvSpPr/>
          <p:nvPr/>
        </p:nvSpPr>
        <p:spPr>
          <a:xfrm>
            <a:off x="5779008" y="5550408"/>
            <a:ext cx="2560320" cy="292608"/>
          </a:xfrm>
          <a:prstGeom prst="rect">
            <a:avLst/>
          </a:prstGeom>
          <a:noFill/>
          <a:ln/>
        </p:spPr>
        <p:txBody>
          <a:bodyPr wrap="square" lIns="0" tIns="0" rIns="0" bIns="0" rtlCol="0" anchor="ctr"/>
          <a:lstStyle/>
          <a:p>
            <a:pPr marL="0" indent="0">
              <a:buNone/>
            </a:pPr>
            <a:r>
              <a:rPr lang="en-US" sz="1100" dirty="0">
                <a:solidFill>
                  <a:srgbClr val="5F6A70"/>
                </a:solidFill>
                <a:latin typeface="Calibri" pitchFamily="34" charset="0"/>
                <a:ea typeface="Calibri" pitchFamily="34" charset="-122"/>
                <a:cs typeface="Calibri" pitchFamily="34" charset="-120"/>
              </a:rPr>
              <a:t>CLAHE clip limit</a:t>
            </a:r>
            <a:endParaRPr lang="en-US" sz="1100" dirty="0"/>
          </a:p>
        </p:txBody>
      </p:sp>
      <p:sp>
        <p:nvSpPr>
          <p:cNvPr id="18" name="Shape 15"/>
          <p:cNvSpPr/>
          <p:nvPr/>
        </p:nvSpPr>
        <p:spPr>
          <a:xfrm>
            <a:off x="8686800" y="4956048"/>
            <a:ext cx="2926080" cy="1024128"/>
          </a:xfrm>
          <a:prstGeom prst="roundRect">
            <a:avLst>
              <a:gd name="adj" fmla="val 5357"/>
            </a:avLst>
          </a:prstGeom>
          <a:solidFill>
            <a:srgbClr val="E8F7FE"/>
          </a:solidFill>
          <a:ln w="12700">
            <a:solidFill>
              <a:srgbClr val="E8F7FE"/>
            </a:solidFill>
            <a:prstDash val="solid"/>
          </a:ln>
        </p:spPr>
      </p:sp>
      <p:sp>
        <p:nvSpPr>
          <p:cNvPr id="19" name="Text 16"/>
          <p:cNvSpPr/>
          <p:nvPr/>
        </p:nvSpPr>
        <p:spPr>
          <a:xfrm>
            <a:off x="8887968" y="5102352"/>
            <a:ext cx="2560320" cy="411480"/>
          </a:xfrm>
          <a:prstGeom prst="rect">
            <a:avLst/>
          </a:prstGeom>
          <a:noFill/>
          <a:ln/>
        </p:spPr>
        <p:txBody>
          <a:bodyPr wrap="square" lIns="0" tIns="0" rIns="0" bIns="0" rtlCol="0" anchor="ctr"/>
          <a:lstStyle/>
          <a:p>
            <a:pPr marL="0" indent="0">
              <a:buNone/>
            </a:pPr>
            <a:r>
              <a:rPr lang="en-US" sz="2000" b="1" dirty="0">
                <a:solidFill>
                  <a:srgbClr val="0077A8"/>
                </a:solidFill>
                <a:latin typeface="Calibri" panose="020F0502020204030204" pitchFamily="34" charset="0"/>
                <a:ea typeface="Arial" pitchFamily="34" charset="-122"/>
                <a:cs typeface="Arial" pitchFamily="34" charset="-120"/>
              </a:rPr>
              <a:t>8 × 8</a:t>
            </a:r>
            <a:endParaRPr lang="en-US" sz="2000" dirty="0"/>
          </a:p>
        </p:txBody>
      </p:sp>
      <p:sp>
        <p:nvSpPr>
          <p:cNvPr id="20" name="Text 17"/>
          <p:cNvSpPr/>
          <p:nvPr/>
        </p:nvSpPr>
        <p:spPr>
          <a:xfrm>
            <a:off x="8887968" y="5550408"/>
            <a:ext cx="2560320" cy="292608"/>
          </a:xfrm>
          <a:prstGeom prst="rect">
            <a:avLst/>
          </a:prstGeom>
          <a:noFill/>
          <a:ln/>
        </p:spPr>
        <p:txBody>
          <a:bodyPr wrap="square" lIns="0" tIns="0" rIns="0" bIns="0" rtlCol="0" anchor="ctr"/>
          <a:lstStyle/>
          <a:p>
            <a:pPr marL="0" indent="0">
              <a:buNone/>
            </a:pPr>
            <a:r>
              <a:rPr lang="en-US" sz="1100" dirty="0">
                <a:solidFill>
                  <a:srgbClr val="5F6A70"/>
                </a:solidFill>
                <a:latin typeface="Calibri" pitchFamily="34" charset="0"/>
                <a:ea typeface="Calibri" pitchFamily="34" charset="-122"/>
                <a:cs typeface="Calibri" pitchFamily="34" charset="-120"/>
              </a:rPr>
              <a:t>CLAHE tile grid</a:t>
            </a:r>
            <a:endParaRPr lang="en-US" sz="1100" dirty="0"/>
          </a:p>
        </p:txBody>
      </p:sp>
      <p:sp>
        <p:nvSpPr>
          <p:cNvPr id="22" name="Text 18"/>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24</a:t>
            </a:r>
            <a:endParaRPr lang="en-US" sz="1000" dirty="0"/>
          </a:p>
        </p:txBody>
      </p:sp>
      <p:pic>
        <p:nvPicPr>
          <p:cNvPr id="23" name="Picture 22" descr="D:\Midocean University\Logo and templates 2-2025\logo-midocean.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
        <p:nvSpPr>
          <p:cNvPr id="21" name="Date Placeholder 20"/>
          <p:cNvSpPr>
            <a:spLocks noGrp="1"/>
          </p:cNvSpPr>
          <p:nvPr>
            <p:ph type="dt" sz="half" idx="10"/>
          </p:nvPr>
        </p:nvSpPr>
        <p:spPr/>
        <p:txBody>
          <a:bodyPr/>
          <a:lstStyle/>
          <a:p>
            <a:fld id="{595F4A63-BE93-4188-9E6B-2C1C2B32C098}" type="datetime2">
              <a:rPr lang="en-US" smtClean="0"/>
              <a:t>Wednesday, August 5, 2026</a:t>
            </a:fld>
            <a:endParaRPr lang="en-US"/>
          </a:p>
        </p:txBody>
      </p:sp>
      <p:sp>
        <p:nvSpPr>
          <p:cNvPr id="24" name="Footer Placeholder 23"/>
          <p:cNvSpPr>
            <a:spLocks noGrp="1"/>
          </p:cNvSpPr>
          <p:nvPr>
            <p:ph type="ftr" sz="quarter" idx="11"/>
          </p:nvPr>
        </p:nvSpPr>
        <p:spPr/>
        <p:txBody>
          <a:bodyPr/>
          <a:lstStyle/>
          <a:p>
            <a:r>
              <a:rPr lang="en-US" smtClean="0"/>
              <a:t>Thesis Defense: Deep Learning for Kidney Tumor Classification</a:t>
            </a:r>
            <a:endParaRPr lang="en-US"/>
          </a:p>
        </p:txBody>
      </p:sp>
      <p:sp>
        <p:nvSpPr>
          <p:cNvPr id="25" name="Slide Number Placeholder 24"/>
          <p:cNvSpPr>
            <a:spLocks noGrp="1"/>
          </p:cNvSpPr>
          <p:nvPr>
            <p:ph type="sldNum" sz="quarter" idx="12"/>
          </p:nvPr>
        </p:nvSpPr>
        <p:spPr/>
        <p:txBody>
          <a:bodyPr/>
          <a:lstStyle/>
          <a:p>
            <a:fld id="{8A6EA95C-B6F4-43ED-8DA9-B21578C41077}" type="slidenum">
              <a:rPr lang="en-US" smtClean="0"/>
              <a:t>28</a:t>
            </a:fld>
            <a:endParaRPr 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name="Slide 31">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446486"/>
            <a:ext cx="11064240" cy="861106"/>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ResNet-50 </a:t>
            </a:r>
            <a:r>
              <a:rPr lang="en-US" sz="3200" b="1" dirty="0" smtClean="0">
                <a:solidFill>
                  <a:srgbClr val="16191B"/>
                </a:solidFill>
                <a:ea typeface="Arial" pitchFamily="34" charset="-122"/>
                <a:cs typeface="Arial" pitchFamily="34" charset="-120"/>
              </a:rPr>
              <a:t>with CBAM Results</a:t>
            </a:r>
          </a:p>
          <a:p>
            <a:pPr marL="0" indent="0">
              <a:buNone/>
            </a:pPr>
            <a:r>
              <a:rPr lang="en-US" sz="2800" b="1" dirty="0" smtClean="0">
                <a:solidFill>
                  <a:srgbClr val="16191B"/>
                </a:solidFill>
                <a:ea typeface="Arial" pitchFamily="34" charset="-122"/>
                <a:cs typeface="Arial" pitchFamily="34" charset="-120"/>
              </a:rPr>
              <a:t> Per-Class </a:t>
            </a:r>
            <a:r>
              <a:rPr lang="en-US" sz="2800" b="1" dirty="0">
                <a:solidFill>
                  <a:srgbClr val="16191B"/>
                </a:solidFill>
                <a:ea typeface="Arial" pitchFamily="34" charset="-122"/>
                <a:cs typeface="Arial" pitchFamily="34" charset="-120"/>
              </a:rPr>
              <a:t>Classification Metrics</a:t>
            </a:r>
            <a:endParaRPr lang="en-US" sz="2800" dirty="0"/>
          </a:p>
        </p:txBody>
      </p:sp>
      <p:graphicFrame>
        <p:nvGraphicFramePr>
          <p:cNvPr id="32" name="Table 0"/>
          <p:cNvGraphicFramePr>
            <a:graphicFrameLocks noGrp="1"/>
          </p:cNvGraphicFramePr>
          <p:nvPr>
            <p:extLst>
              <p:ext uri="{D42A27DB-BD31-4B8C-83A1-F6EECF244321}">
                <p14:modId xmlns:p14="http://schemas.microsoft.com/office/powerpoint/2010/main" val="1036489170"/>
              </p:ext>
            </p:extLst>
          </p:nvPr>
        </p:nvGraphicFramePr>
        <p:xfrm>
          <a:off x="566928" y="1417320"/>
          <a:ext cx="6766560" cy="3072384"/>
        </p:xfrm>
        <a:graphic>
          <a:graphicData uri="http://schemas.openxmlformats.org/drawingml/2006/table">
            <a:tbl>
              <a:tblPr firstRow="1" firstCol="1" bandRow="1">
                <a:tableStyleId>{3B4B98B0-60AC-42C2-AFA5-B58CD77FA1E5}</a:tableStyleId>
              </a:tblPr>
              <a:tblGrid>
                <a:gridCol w="1572768">
                  <a:extLst>
                    <a:ext uri="{9D8B030D-6E8A-4147-A177-3AD203B41FA5}">
                      <a16:colId xmlns:a16="http://schemas.microsoft.com/office/drawing/2014/main" val="20000"/>
                    </a:ext>
                  </a:extLst>
                </a:gridCol>
                <a:gridCol w="1298448">
                  <a:extLst>
                    <a:ext uri="{9D8B030D-6E8A-4147-A177-3AD203B41FA5}">
                      <a16:colId xmlns:a16="http://schemas.microsoft.com/office/drawing/2014/main" val="20001"/>
                    </a:ext>
                  </a:extLst>
                </a:gridCol>
                <a:gridCol w="1298448">
                  <a:extLst>
                    <a:ext uri="{9D8B030D-6E8A-4147-A177-3AD203B41FA5}">
                      <a16:colId xmlns:a16="http://schemas.microsoft.com/office/drawing/2014/main" val="20002"/>
                    </a:ext>
                  </a:extLst>
                </a:gridCol>
                <a:gridCol w="1298448">
                  <a:extLst>
                    <a:ext uri="{9D8B030D-6E8A-4147-A177-3AD203B41FA5}">
                      <a16:colId xmlns:a16="http://schemas.microsoft.com/office/drawing/2014/main" val="20003"/>
                    </a:ext>
                  </a:extLst>
                </a:gridCol>
                <a:gridCol w="1298448">
                  <a:extLst>
                    <a:ext uri="{9D8B030D-6E8A-4147-A177-3AD203B41FA5}">
                      <a16:colId xmlns:a16="http://schemas.microsoft.com/office/drawing/2014/main" val="20004"/>
                    </a:ext>
                  </a:extLst>
                </a:gridCol>
              </a:tblGrid>
              <a:tr h="384048">
                <a:tc>
                  <a:txBody>
                    <a:bodyPr/>
                    <a:lstStyle/>
                    <a:p>
                      <a:pPr marL="0" indent="0" algn="l">
                        <a:buNone/>
                      </a:pPr>
                      <a:r>
                        <a:rPr lang="en-US" sz="1800" dirty="0"/>
                        <a:t>Class</a:t>
                      </a:r>
                      <a:endParaRPr lang="en-US" sz="1800" dirty="0">
                        <a:latin typeface="+mn-lt"/>
                        <a:ea typeface="Calibri" charset="0"/>
                        <a:cs typeface="Calibri" charset="0"/>
                      </a:endParaRPr>
                    </a:p>
                  </a:txBody>
                  <a:tcPr anchor="ctr"/>
                </a:tc>
                <a:tc>
                  <a:txBody>
                    <a:bodyPr/>
                    <a:lstStyle/>
                    <a:p>
                      <a:pPr marL="0" indent="0" algn="l">
                        <a:buNone/>
                      </a:pPr>
                      <a:r>
                        <a:rPr lang="en-US" sz="1800" dirty="0"/>
                        <a:t>Precision</a:t>
                      </a:r>
                      <a:endParaRPr lang="en-US" sz="1800" dirty="0">
                        <a:latin typeface="+mn-lt"/>
                        <a:ea typeface="Calibri" charset="0"/>
                        <a:cs typeface="Calibri" charset="0"/>
                      </a:endParaRPr>
                    </a:p>
                  </a:txBody>
                  <a:tcPr anchor="ctr"/>
                </a:tc>
                <a:tc>
                  <a:txBody>
                    <a:bodyPr/>
                    <a:lstStyle/>
                    <a:p>
                      <a:pPr marL="0" indent="0" algn="l">
                        <a:buNone/>
                      </a:pPr>
                      <a:r>
                        <a:rPr lang="en-US" sz="1800" dirty="0"/>
                        <a:t>Recall</a:t>
                      </a:r>
                      <a:endParaRPr lang="en-US" sz="1800" dirty="0">
                        <a:latin typeface="+mn-lt"/>
                        <a:ea typeface="Calibri" charset="0"/>
                        <a:cs typeface="Calibri" charset="0"/>
                      </a:endParaRPr>
                    </a:p>
                  </a:txBody>
                  <a:tcPr anchor="ctr"/>
                </a:tc>
                <a:tc>
                  <a:txBody>
                    <a:bodyPr/>
                    <a:lstStyle/>
                    <a:p>
                      <a:pPr marL="0" indent="0" algn="l">
                        <a:buNone/>
                      </a:pPr>
                      <a:r>
                        <a:rPr lang="en-US" sz="1800" dirty="0"/>
                        <a:t>F1-score</a:t>
                      </a:r>
                      <a:endParaRPr lang="en-US" sz="1800" dirty="0">
                        <a:latin typeface="+mn-lt"/>
                        <a:ea typeface="Calibri" charset="0"/>
                        <a:cs typeface="Calibri" charset="0"/>
                      </a:endParaRPr>
                    </a:p>
                  </a:txBody>
                  <a:tcPr anchor="ctr"/>
                </a:tc>
                <a:tc>
                  <a:txBody>
                    <a:bodyPr/>
                    <a:lstStyle/>
                    <a:p>
                      <a:pPr marL="0" indent="0" algn="l">
                        <a:buNone/>
                      </a:pPr>
                      <a:r>
                        <a:rPr lang="en-US" sz="1800" dirty="0"/>
                        <a:t>Support</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0"/>
                  </a:ext>
                </a:extLst>
              </a:tr>
              <a:tr h="384048">
                <a:tc>
                  <a:txBody>
                    <a:bodyPr/>
                    <a:lstStyle/>
                    <a:p>
                      <a:pPr marL="0" indent="0" algn="l">
                        <a:buNone/>
                      </a:pPr>
                      <a:r>
                        <a:rPr lang="en-US" sz="1800" dirty="0"/>
                        <a:t>Cyst</a:t>
                      </a:r>
                      <a:endParaRPr lang="en-US" sz="1800" dirty="0">
                        <a:latin typeface="+mn-lt"/>
                        <a:ea typeface="Calibri" charset="0"/>
                        <a:cs typeface="Calibri" charset="0"/>
                      </a:endParaRPr>
                    </a:p>
                  </a:txBody>
                  <a:tcPr anchor="ctr"/>
                </a:tc>
                <a:tc>
                  <a:txBody>
                    <a:bodyPr/>
                    <a:lstStyle/>
                    <a:p>
                      <a:pPr marL="0" indent="0" algn="ctr">
                        <a:buNone/>
                      </a:pPr>
                      <a:r>
                        <a:rPr lang="en-US" sz="1800" dirty="0"/>
                        <a:t>1.0000</a:t>
                      </a:r>
                      <a:endParaRPr lang="en-US" sz="1800" dirty="0">
                        <a:latin typeface="+mn-lt"/>
                        <a:ea typeface="Calibri" charset="0"/>
                        <a:cs typeface="Calibri" charset="0"/>
                      </a:endParaRPr>
                    </a:p>
                  </a:txBody>
                  <a:tcPr anchor="ctr"/>
                </a:tc>
                <a:tc>
                  <a:txBody>
                    <a:bodyPr/>
                    <a:lstStyle/>
                    <a:p>
                      <a:pPr marL="0" indent="0" algn="ctr">
                        <a:buNone/>
                      </a:pPr>
                      <a:r>
                        <a:rPr lang="en-US" sz="1800" dirty="0"/>
                        <a:t>0.9973</a:t>
                      </a:r>
                      <a:endParaRPr lang="en-US" sz="1800" dirty="0">
                        <a:latin typeface="+mn-lt"/>
                        <a:ea typeface="Calibri" charset="0"/>
                        <a:cs typeface="Calibri" charset="0"/>
                      </a:endParaRPr>
                    </a:p>
                  </a:txBody>
                  <a:tcPr anchor="ctr"/>
                </a:tc>
                <a:tc>
                  <a:txBody>
                    <a:bodyPr/>
                    <a:lstStyle/>
                    <a:p>
                      <a:pPr marL="0" indent="0" algn="ctr">
                        <a:buNone/>
                      </a:pPr>
                      <a:r>
                        <a:rPr lang="en-US" sz="1800" dirty="0"/>
                        <a:t>0.9987</a:t>
                      </a:r>
                      <a:endParaRPr lang="en-US" sz="1800" dirty="0">
                        <a:latin typeface="+mn-lt"/>
                        <a:ea typeface="Calibri" charset="0"/>
                        <a:cs typeface="Calibri" charset="0"/>
                      </a:endParaRPr>
                    </a:p>
                  </a:txBody>
                  <a:tcPr anchor="ctr"/>
                </a:tc>
                <a:tc>
                  <a:txBody>
                    <a:bodyPr/>
                    <a:lstStyle/>
                    <a:p>
                      <a:pPr marL="0" indent="0" algn="ctr">
                        <a:buNone/>
                      </a:pPr>
                      <a:r>
                        <a:rPr lang="en-US" sz="1800" dirty="0"/>
                        <a:t>742</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1"/>
                  </a:ext>
                </a:extLst>
              </a:tr>
              <a:tr h="384048">
                <a:tc>
                  <a:txBody>
                    <a:bodyPr/>
                    <a:lstStyle/>
                    <a:p>
                      <a:pPr marL="0" indent="0" algn="l">
                        <a:buNone/>
                      </a:pPr>
                      <a:r>
                        <a:rPr lang="en-US" sz="1800" dirty="0"/>
                        <a:t>Normal</a:t>
                      </a:r>
                      <a:endParaRPr lang="en-US" sz="1800" dirty="0">
                        <a:latin typeface="+mn-lt"/>
                        <a:ea typeface="Calibri" charset="0"/>
                        <a:cs typeface="Calibri" charset="0"/>
                      </a:endParaRPr>
                    </a:p>
                  </a:txBody>
                  <a:tcPr anchor="ctr"/>
                </a:tc>
                <a:tc>
                  <a:txBody>
                    <a:bodyPr/>
                    <a:lstStyle/>
                    <a:p>
                      <a:pPr marL="0" indent="0" algn="ctr">
                        <a:buNone/>
                      </a:pPr>
                      <a:r>
                        <a:rPr lang="en-US" sz="1800" dirty="0"/>
                        <a:t>0.9971</a:t>
                      </a:r>
                      <a:endParaRPr lang="en-US" sz="1800" dirty="0">
                        <a:latin typeface="+mn-lt"/>
                        <a:ea typeface="Calibri" charset="0"/>
                        <a:cs typeface="Calibri" charset="0"/>
                      </a:endParaRPr>
                    </a:p>
                  </a:txBody>
                  <a:tcPr anchor="ctr"/>
                </a:tc>
                <a:tc>
                  <a:txBody>
                    <a:bodyPr/>
                    <a:lstStyle/>
                    <a:p>
                      <a:pPr marL="0" indent="0" algn="ctr">
                        <a:buNone/>
                      </a:pPr>
                      <a:r>
                        <a:rPr lang="en-US" sz="1800" dirty="0"/>
                        <a:t>1.0000</a:t>
                      </a:r>
                      <a:endParaRPr lang="en-US" sz="1800" dirty="0">
                        <a:latin typeface="+mn-lt"/>
                        <a:ea typeface="Calibri" charset="0"/>
                        <a:cs typeface="Calibri" charset="0"/>
                      </a:endParaRPr>
                    </a:p>
                  </a:txBody>
                  <a:tcPr anchor="ctr"/>
                </a:tc>
                <a:tc>
                  <a:txBody>
                    <a:bodyPr/>
                    <a:lstStyle/>
                    <a:p>
                      <a:pPr marL="0" indent="0" algn="ctr">
                        <a:buNone/>
                      </a:pPr>
                      <a:r>
                        <a:rPr lang="en-US" sz="1800" dirty="0"/>
                        <a:t>0.9985</a:t>
                      </a:r>
                      <a:endParaRPr lang="en-US" sz="1800" dirty="0">
                        <a:latin typeface="+mn-lt"/>
                        <a:ea typeface="Calibri" charset="0"/>
                        <a:cs typeface="Calibri" charset="0"/>
                      </a:endParaRPr>
                    </a:p>
                  </a:txBody>
                  <a:tcPr anchor="ctr"/>
                </a:tc>
                <a:tc>
                  <a:txBody>
                    <a:bodyPr/>
                    <a:lstStyle/>
                    <a:p>
                      <a:pPr marL="0" indent="0" algn="ctr">
                        <a:buNone/>
                      </a:pPr>
                      <a:r>
                        <a:rPr lang="en-US" sz="1800" dirty="0"/>
                        <a:t>1,016</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2"/>
                  </a:ext>
                </a:extLst>
              </a:tr>
              <a:tr h="384048">
                <a:tc>
                  <a:txBody>
                    <a:bodyPr/>
                    <a:lstStyle/>
                    <a:p>
                      <a:pPr marL="0" indent="0" algn="l">
                        <a:buNone/>
                      </a:pPr>
                      <a:r>
                        <a:rPr lang="en-US" sz="1800" dirty="0"/>
                        <a:t>Stone</a:t>
                      </a:r>
                      <a:endParaRPr lang="en-US" sz="1800" dirty="0">
                        <a:latin typeface="+mn-lt"/>
                        <a:ea typeface="Calibri" charset="0"/>
                        <a:cs typeface="Calibri" charset="0"/>
                      </a:endParaRPr>
                    </a:p>
                  </a:txBody>
                  <a:tcPr anchor="ctr"/>
                </a:tc>
                <a:tc>
                  <a:txBody>
                    <a:bodyPr/>
                    <a:lstStyle/>
                    <a:p>
                      <a:pPr marL="0" indent="0" algn="ctr">
                        <a:buNone/>
                      </a:pPr>
                      <a:r>
                        <a:rPr lang="en-US" sz="1800" dirty="0"/>
                        <a:t>1.0000</a:t>
                      </a:r>
                      <a:endParaRPr lang="en-US" sz="1800" dirty="0">
                        <a:latin typeface="+mn-lt"/>
                        <a:ea typeface="Calibri" charset="0"/>
                        <a:cs typeface="Calibri" charset="0"/>
                      </a:endParaRPr>
                    </a:p>
                  </a:txBody>
                  <a:tcPr anchor="ctr"/>
                </a:tc>
                <a:tc>
                  <a:txBody>
                    <a:bodyPr/>
                    <a:lstStyle/>
                    <a:p>
                      <a:pPr marL="0" indent="0" algn="ctr">
                        <a:buNone/>
                      </a:pPr>
                      <a:r>
                        <a:rPr lang="en-US" sz="1800" dirty="0"/>
                        <a:t>0.9964</a:t>
                      </a:r>
                      <a:endParaRPr lang="en-US" sz="1800" dirty="0">
                        <a:latin typeface="+mn-lt"/>
                        <a:ea typeface="Calibri" charset="0"/>
                        <a:cs typeface="Calibri" charset="0"/>
                      </a:endParaRPr>
                    </a:p>
                  </a:txBody>
                  <a:tcPr anchor="ctr"/>
                </a:tc>
                <a:tc>
                  <a:txBody>
                    <a:bodyPr/>
                    <a:lstStyle/>
                    <a:p>
                      <a:pPr marL="0" indent="0" algn="ctr">
                        <a:buNone/>
                      </a:pPr>
                      <a:r>
                        <a:rPr lang="en-US" sz="1800" dirty="0"/>
                        <a:t>0.9982</a:t>
                      </a:r>
                      <a:endParaRPr lang="en-US" sz="1800" dirty="0">
                        <a:latin typeface="+mn-lt"/>
                        <a:ea typeface="Calibri" charset="0"/>
                        <a:cs typeface="Calibri" charset="0"/>
                      </a:endParaRPr>
                    </a:p>
                  </a:txBody>
                  <a:tcPr anchor="ctr"/>
                </a:tc>
                <a:tc>
                  <a:txBody>
                    <a:bodyPr/>
                    <a:lstStyle/>
                    <a:p>
                      <a:pPr marL="0" indent="0" algn="ctr">
                        <a:buNone/>
                      </a:pPr>
                      <a:r>
                        <a:rPr lang="en-US" sz="1800" dirty="0"/>
                        <a:t>275</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3"/>
                  </a:ext>
                </a:extLst>
              </a:tr>
              <a:tr h="384048">
                <a:tc>
                  <a:txBody>
                    <a:bodyPr/>
                    <a:lstStyle/>
                    <a:p>
                      <a:pPr marL="0" indent="0" algn="l">
                        <a:buNone/>
                      </a:pPr>
                      <a:r>
                        <a:rPr lang="en-US" sz="1800" dirty="0"/>
                        <a:t>Tumor</a:t>
                      </a:r>
                      <a:endParaRPr lang="en-US" sz="1800" dirty="0">
                        <a:latin typeface="+mn-lt"/>
                        <a:ea typeface="Calibri" charset="0"/>
                        <a:cs typeface="Calibri" charset="0"/>
                      </a:endParaRPr>
                    </a:p>
                  </a:txBody>
                  <a:tcPr anchor="ctr"/>
                </a:tc>
                <a:tc>
                  <a:txBody>
                    <a:bodyPr/>
                    <a:lstStyle/>
                    <a:p>
                      <a:pPr marL="0" indent="0" algn="ctr">
                        <a:buNone/>
                      </a:pPr>
                      <a:r>
                        <a:rPr lang="en-US" sz="1800" dirty="0"/>
                        <a:t>1.0000</a:t>
                      </a:r>
                      <a:endParaRPr lang="en-US" sz="1800" dirty="0">
                        <a:latin typeface="+mn-lt"/>
                        <a:ea typeface="Calibri" charset="0"/>
                        <a:cs typeface="Calibri" charset="0"/>
                      </a:endParaRPr>
                    </a:p>
                  </a:txBody>
                  <a:tcPr anchor="ctr"/>
                </a:tc>
                <a:tc>
                  <a:txBody>
                    <a:bodyPr/>
                    <a:lstStyle/>
                    <a:p>
                      <a:pPr marL="0" indent="0" algn="ctr">
                        <a:buNone/>
                      </a:pPr>
                      <a:r>
                        <a:rPr lang="en-US" sz="1800" dirty="0"/>
                        <a:t>1.0000</a:t>
                      </a:r>
                      <a:endParaRPr lang="en-US" sz="1800" dirty="0">
                        <a:latin typeface="+mn-lt"/>
                        <a:ea typeface="Calibri" charset="0"/>
                        <a:cs typeface="Calibri" charset="0"/>
                      </a:endParaRPr>
                    </a:p>
                  </a:txBody>
                  <a:tcPr anchor="ctr"/>
                </a:tc>
                <a:tc>
                  <a:txBody>
                    <a:bodyPr/>
                    <a:lstStyle/>
                    <a:p>
                      <a:pPr marL="0" indent="0" algn="ctr">
                        <a:buNone/>
                      </a:pPr>
                      <a:r>
                        <a:rPr lang="en-US" sz="1800" dirty="0"/>
                        <a:t>1.0000</a:t>
                      </a:r>
                      <a:endParaRPr lang="en-US" sz="1800" dirty="0">
                        <a:latin typeface="+mn-lt"/>
                        <a:ea typeface="Calibri" charset="0"/>
                        <a:cs typeface="Calibri" charset="0"/>
                      </a:endParaRPr>
                    </a:p>
                  </a:txBody>
                  <a:tcPr anchor="ctr"/>
                </a:tc>
                <a:tc>
                  <a:txBody>
                    <a:bodyPr/>
                    <a:lstStyle/>
                    <a:p>
                      <a:pPr marL="0" indent="0" algn="ctr">
                        <a:buNone/>
                      </a:pPr>
                      <a:r>
                        <a:rPr lang="en-US" sz="1800" dirty="0"/>
                        <a:t>457</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4"/>
                  </a:ext>
                </a:extLst>
              </a:tr>
              <a:tr h="384048">
                <a:tc>
                  <a:txBody>
                    <a:bodyPr/>
                    <a:lstStyle/>
                    <a:p>
                      <a:pPr marL="0" indent="0" algn="l">
                        <a:buNone/>
                      </a:pPr>
                      <a:r>
                        <a:rPr lang="en-US" sz="1800" dirty="0"/>
                        <a:t>Accuracy</a:t>
                      </a:r>
                      <a:endParaRPr lang="en-US" sz="1800" dirty="0">
                        <a:latin typeface="+mn-lt"/>
                        <a:ea typeface="Calibri" charset="0"/>
                        <a:cs typeface="Calibri" charset="0"/>
                      </a:endParaRPr>
                    </a:p>
                  </a:txBody>
                  <a:tcPr anchor="ctr"/>
                </a:tc>
                <a:tc>
                  <a:txBody>
                    <a:bodyPr/>
                    <a:lstStyle/>
                    <a:p>
                      <a:pPr marL="0" indent="0" algn="ctr">
                        <a:buNone/>
                      </a:pPr>
                      <a:r>
                        <a:rPr lang="en-US" sz="1800" dirty="0" smtClean="0"/>
                        <a:t>-</a:t>
                      </a:r>
                      <a:endParaRPr lang="en-US" sz="1800" dirty="0">
                        <a:latin typeface="+mn-lt"/>
                        <a:ea typeface="Calibri" charset="0"/>
                        <a:cs typeface="Calibri" charset="0"/>
                      </a:endParaRPr>
                    </a:p>
                  </a:txBody>
                  <a:tcPr anchor="ctr"/>
                </a:tc>
                <a:tc>
                  <a:txBody>
                    <a:bodyPr/>
                    <a:lstStyle/>
                    <a:p>
                      <a:pPr marL="0" indent="0" algn="ctr">
                        <a:buNone/>
                      </a:pPr>
                      <a:r>
                        <a:rPr lang="en-US" sz="1800" dirty="0" smtClean="0"/>
                        <a:t>-</a:t>
                      </a:r>
                      <a:endParaRPr lang="en-US" sz="1800" dirty="0">
                        <a:latin typeface="+mn-lt"/>
                        <a:ea typeface="Calibri" charset="0"/>
                        <a:cs typeface="Calibri" charset="0"/>
                      </a:endParaRPr>
                    </a:p>
                  </a:txBody>
                  <a:tcPr anchor="ctr"/>
                </a:tc>
                <a:tc>
                  <a:txBody>
                    <a:bodyPr/>
                    <a:lstStyle/>
                    <a:p>
                      <a:pPr marL="0" indent="0" algn="ctr">
                        <a:buNone/>
                      </a:pPr>
                      <a:r>
                        <a:rPr lang="en-US" sz="1800" dirty="0"/>
                        <a:t>0.9988</a:t>
                      </a:r>
                      <a:endParaRPr lang="en-US" sz="1800" dirty="0">
                        <a:latin typeface="+mn-lt"/>
                        <a:ea typeface="Calibri" charset="0"/>
                        <a:cs typeface="Calibri" charset="0"/>
                      </a:endParaRPr>
                    </a:p>
                  </a:txBody>
                  <a:tcPr anchor="ctr"/>
                </a:tc>
                <a:tc>
                  <a:txBody>
                    <a:bodyPr/>
                    <a:lstStyle/>
                    <a:p>
                      <a:pPr marL="0" indent="0" algn="ctr">
                        <a:buNone/>
                      </a:pPr>
                      <a:r>
                        <a:rPr lang="en-US" sz="1800" dirty="0"/>
                        <a:t>2,490</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5"/>
                  </a:ext>
                </a:extLst>
              </a:tr>
              <a:tr h="384048">
                <a:tc>
                  <a:txBody>
                    <a:bodyPr/>
                    <a:lstStyle/>
                    <a:p>
                      <a:pPr marL="0" indent="0" algn="l">
                        <a:buNone/>
                      </a:pPr>
                      <a:r>
                        <a:rPr lang="en-US" sz="1800" dirty="0"/>
                        <a:t>Macro avg</a:t>
                      </a:r>
                      <a:endParaRPr lang="en-US" sz="1800" dirty="0">
                        <a:latin typeface="+mn-lt"/>
                        <a:ea typeface="Calibri" charset="0"/>
                        <a:cs typeface="Calibri" charset="0"/>
                      </a:endParaRPr>
                    </a:p>
                  </a:txBody>
                  <a:tcPr anchor="ctr"/>
                </a:tc>
                <a:tc>
                  <a:txBody>
                    <a:bodyPr/>
                    <a:lstStyle/>
                    <a:p>
                      <a:pPr marL="0" indent="0" algn="ctr">
                        <a:buNone/>
                      </a:pPr>
                      <a:r>
                        <a:rPr lang="en-US" sz="1800" dirty="0"/>
                        <a:t>0.9993</a:t>
                      </a:r>
                      <a:endParaRPr lang="en-US" sz="1800" dirty="0">
                        <a:latin typeface="+mn-lt"/>
                        <a:ea typeface="Calibri" charset="0"/>
                        <a:cs typeface="Calibri" charset="0"/>
                      </a:endParaRPr>
                    </a:p>
                  </a:txBody>
                  <a:tcPr anchor="ctr"/>
                </a:tc>
                <a:tc>
                  <a:txBody>
                    <a:bodyPr/>
                    <a:lstStyle/>
                    <a:p>
                      <a:pPr marL="0" indent="0" algn="ctr">
                        <a:buNone/>
                      </a:pPr>
                      <a:r>
                        <a:rPr lang="en-US" sz="1800" dirty="0"/>
                        <a:t>0.9984</a:t>
                      </a:r>
                      <a:endParaRPr lang="en-US" sz="1800" dirty="0">
                        <a:latin typeface="+mn-lt"/>
                        <a:ea typeface="Calibri" charset="0"/>
                        <a:cs typeface="Calibri" charset="0"/>
                      </a:endParaRPr>
                    </a:p>
                  </a:txBody>
                  <a:tcPr anchor="ctr"/>
                </a:tc>
                <a:tc>
                  <a:txBody>
                    <a:bodyPr/>
                    <a:lstStyle/>
                    <a:p>
                      <a:pPr marL="0" indent="0" algn="ctr">
                        <a:buNone/>
                      </a:pPr>
                      <a:r>
                        <a:rPr lang="en-US" sz="1800" dirty="0"/>
                        <a:t>0.9988</a:t>
                      </a:r>
                      <a:endParaRPr lang="en-US" sz="1800" dirty="0">
                        <a:latin typeface="+mn-lt"/>
                        <a:ea typeface="Calibri" charset="0"/>
                        <a:cs typeface="Calibri" charset="0"/>
                      </a:endParaRPr>
                    </a:p>
                  </a:txBody>
                  <a:tcPr anchor="ctr"/>
                </a:tc>
                <a:tc>
                  <a:txBody>
                    <a:bodyPr/>
                    <a:lstStyle/>
                    <a:p>
                      <a:pPr marL="0" indent="0" algn="ctr">
                        <a:buNone/>
                      </a:pPr>
                      <a:r>
                        <a:rPr lang="en-US" sz="1800" dirty="0"/>
                        <a:t>2,490</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6"/>
                  </a:ext>
                </a:extLst>
              </a:tr>
              <a:tr h="384048">
                <a:tc>
                  <a:txBody>
                    <a:bodyPr/>
                    <a:lstStyle/>
                    <a:p>
                      <a:pPr marL="0" indent="0" algn="l">
                        <a:buNone/>
                      </a:pPr>
                      <a:r>
                        <a:rPr lang="en-US" sz="1800" dirty="0"/>
                        <a:t>Weighted avg</a:t>
                      </a:r>
                      <a:endParaRPr lang="en-US" sz="1800" dirty="0">
                        <a:latin typeface="+mn-lt"/>
                        <a:ea typeface="Calibri" charset="0"/>
                        <a:cs typeface="Calibri" charset="0"/>
                      </a:endParaRPr>
                    </a:p>
                  </a:txBody>
                  <a:tcPr anchor="ctr"/>
                </a:tc>
                <a:tc>
                  <a:txBody>
                    <a:bodyPr/>
                    <a:lstStyle/>
                    <a:p>
                      <a:pPr marL="0" indent="0" algn="ctr">
                        <a:buNone/>
                      </a:pPr>
                      <a:r>
                        <a:rPr lang="en-US" sz="1800" dirty="0"/>
                        <a:t>0.9988</a:t>
                      </a:r>
                      <a:endParaRPr lang="en-US" sz="1800" dirty="0">
                        <a:latin typeface="+mn-lt"/>
                        <a:ea typeface="Calibri" charset="0"/>
                        <a:cs typeface="Calibri" charset="0"/>
                      </a:endParaRPr>
                    </a:p>
                  </a:txBody>
                  <a:tcPr anchor="ctr"/>
                </a:tc>
                <a:tc>
                  <a:txBody>
                    <a:bodyPr/>
                    <a:lstStyle/>
                    <a:p>
                      <a:pPr marL="0" indent="0" algn="ctr">
                        <a:buNone/>
                      </a:pPr>
                      <a:r>
                        <a:rPr lang="en-US" sz="1800" dirty="0"/>
                        <a:t>0.9988</a:t>
                      </a:r>
                      <a:endParaRPr lang="en-US" sz="1800" dirty="0">
                        <a:latin typeface="+mn-lt"/>
                        <a:ea typeface="Calibri" charset="0"/>
                        <a:cs typeface="Calibri" charset="0"/>
                      </a:endParaRPr>
                    </a:p>
                  </a:txBody>
                  <a:tcPr anchor="ctr"/>
                </a:tc>
                <a:tc>
                  <a:txBody>
                    <a:bodyPr/>
                    <a:lstStyle/>
                    <a:p>
                      <a:pPr marL="0" indent="0" algn="ctr">
                        <a:buNone/>
                      </a:pPr>
                      <a:r>
                        <a:rPr lang="en-US" sz="1800" dirty="0"/>
                        <a:t>0.9988</a:t>
                      </a:r>
                      <a:endParaRPr lang="en-US" sz="1800" dirty="0">
                        <a:latin typeface="+mn-lt"/>
                        <a:ea typeface="Calibri" charset="0"/>
                        <a:cs typeface="Calibri" charset="0"/>
                      </a:endParaRPr>
                    </a:p>
                  </a:txBody>
                  <a:tcPr anchor="ctr"/>
                </a:tc>
                <a:tc>
                  <a:txBody>
                    <a:bodyPr/>
                    <a:lstStyle/>
                    <a:p>
                      <a:pPr marL="0" indent="0" algn="ctr">
                        <a:buNone/>
                      </a:pPr>
                      <a:r>
                        <a:rPr lang="en-US" sz="1800" dirty="0"/>
                        <a:t>2,490</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7"/>
                  </a:ext>
                </a:extLst>
              </a:tr>
            </a:tbl>
          </a:graphicData>
        </a:graphic>
      </p:graphicFrame>
      <p:pic>
        <p:nvPicPr>
          <p:cNvPr id="6" name="Image 0" descr="/home/claude/work/img/image14.png"/>
          <p:cNvPicPr>
            <a:picLocks noChangeAspect="1"/>
          </p:cNvPicPr>
          <p:nvPr/>
        </p:nvPicPr>
        <p:blipFill>
          <a:blip r:embed="rId3"/>
          <a:stretch>
            <a:fillRect/>
          </a:stretch>
        </p:blipFill>
        <p:spPr>
          <a:xfrm>
            <a:off x="566928" y="4599432"/>
            <a:ext cx="6766560" cy="1545336"/>
          </a:xfrm>
          <a:prstGeom prst="rect">
            <a:avLst/>
          </a:prstGeom>
        </p:spPr>
      </p:pic>
      <p:sp>
        <p:nvSpPr>
          <p:cNvPr id="7" name="Shape 3"/>
          <p:cNvSpPr/>
          <p:nvPr/>
        </p:nvSpPr>
        <p:spPr>
          <a:xfrm>
            <a:off x="7543800" y="1417320"/>
            <a:ext cx="4069080" cy="1051560"/>
          </a:xfrm>
          <a:prstGeom prst="roundRect">
            <a:avLst>
              <a:gd name="adj" fmla="val 5217"/>
            </a:avLst>
          </a:prstGeom>
          <a:solidFill>
            <a:srgbClr val="16191B"/>
          </a:solidFill>
          <a:ln w="12700">
            <a:solidFill>
              <a:srgbClr val="16191B"/>
            </a:solidFill>
            <a:prstDash val="solid"/>
          </a:ln>
        </p:spPr>
      </p:sp>
      <p:sp>
        <p:nvSpPr>
          <p:cNvPr id="8" name="Text 4"/>
          <p:cNvSpPr/>
          <p:nvPr/>
        </p:nvSpPr>
        <p:spPr>
          <a:xfrm>
            <a:off x="7772400" y="1536192"/>
            <a:ext cx="3611880" cy="457200"/>
          </a:xfrm>
          <a:prstGeom prst="rect">
            <a:avLst/>
          </a:prstGeom>
          <a:noFill/>
          <a:ln/>
        </p:spPr>
        <p:txBody>
          <a:bodyPr wrap="square" lIns="0" tIns="0" rIns="0" bIns="0" rtlCol="0" anchor="ctr"/>
          <a:lstStyle/>
          <a:p>
            <a:pPr marL="0" indent="0">
              <a:buNone/>
            </a:pPr>
            <a:r>
              <a:rPr lang="en-US" sz="2500" b="1" dirty="0">
                <a:solidFill>
                  <a:srgbClr val="00AEEF"/>
                </a:solidFill>
                <a:ea typeface="Arial" pitchFamily="34" charset="-122"/>
                <a:cs typeface="Arial" pitchFamily="34" charset="-120"/>
              </a:rPr>
              <a:t>99.88%</a:t>
            </a:r>
            <a:endParaRPr lang="en-US" sz="2500" dirty="0"/>
          </a:p>
        </p:txBody>
      </p:sp>
      <p:sp>
        <p:nvSpPr>
          <p:cNvPr id="9" name="Text 5"/>
          <p:cNvSpPr/>
          <p:nvPr/>
        </p:nvSpPr>
        <p:spPr>
          <a:xfrm>
            <a:off x="7772400" y="2020824"/>
            <a:ext cx="3611880" cy="292608"/>
          </a:xfrm>
          <a:prstGeom prst="rect">
            <a:avLst/>
          </a:prstGeom>
          <a:noFill/>
          <a:ln/>
        </p:spPr>
        <p:txBody>
          <a:bodyPr wrap="square" lIns="0" tIns="0" rIns="0" bIns="0" rtlCol="0" anchor="ctr"/>
          <a:lstStyle/>
          <a:p>
            <a:pPr marL="0" indent="0">
              <a:buNone/>
            </a:pPr>
            <a:r>
              <a:rPr lang="en-US" sz="1600" dirty="0">
                <a:solidFill>
                  <a:srgbClr val="8CC9E4"/>
                </a:solidFill>
                <a:latin typeface="Calibri" panose="020F0502020204030204" pitchFamily="34" charset="0"/>
                <a:ea typeface="Calibri" panose="020F0502020204030204" pitchFamily="34" charset="0"/>
                <a:cs typeface="Calibri" panose="020F0502020204030204" pitchFamily="34" charset="0"/>
              </a:rPr>
              <a:t>Overall test accuracy</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sp>
        <p:nvSpPr>
          <p:cNvPr id="10" name="Shape 6"/>
          <p:cNvSpPr/>
          <p:nvPr/>
        </p:nvSpPr>
        <p:spPr>
          <a:xfrm>
            <a:off x="7543800" y="2560320"/>
            <a:ext cx="4069080" cy="1051560"/>
          </a:xfrm>
          <a:prstGeom prst="roundRect">
            <a:avLst>
              <a:gd name="adj" fmla="val 5217"/>
            </a:avLst>
          </a:prstGeom>
          <a:solidFill>
            <a:srgbClr val="E8F7FE"/>
          </a:solidFill>
          <a:ln w="12700">
            <a:solidFill>
              <a:srgbClr val="E8F7FE"/>
            </a:solidFill>
            <a:prstDash val="solid"/>
          </a:ln>
        </p:spPr>
      </p:sp>
      <p:sp>
        <p:nvSpPr>
          <p:cNvPr id="11" name="Text 7"/>
          <p:cNvSpPr/>
          <p:nvPr/>
        </p:nvSpPr>
        <p:spPr>
          <a:xfrm>
            <a:off x="7772400" y="2679192"/>
            <a:ext cx="3611880" cy="457200"/>
          </a:xfrm>
          <a:prstGeom prst="rect">
            <a:avLst/>
          </a:prstGeom>
          <a:noFill/>
          <a:ln/>
        </p:spPr>
        <p:txBody>
          <a:bodyPr wrap="square" lIns="0" tIns="0" rIns="0" bIns="0" rtlCol="0" anchor="ctr"/>
          <a:lstStyle/>
          <a:p>
            <a:pPr marL="0" indent="0">
              <a:buNone/>
            </a:pPr>
            <a:r>
              <a:rPr lang="en-US" sz="2500" b="1" dirty="0">
                <a:solidFill>
                  <a:srgbClr val="0077A8"/>
                </a:solidFill>
                <a:ea typeface="Arial" pitchFamily="34" charset="-122"/>
                <a:cs typeface="Arial" pitchFamily="34" charset="-120"/>
              </a:rPr>
              <a:t>0.9988</a:t>
            </a:r>
            <a:endParaRPr lang="en-US" sz="2500" dirty="0"/>
          </a:p>
        </p:txBody>
      </p:sp>
      <p:sp>
        <p:nvSpPr>
          <p:cNvPr id="12" name="Text 8"/>
          <p:cNvSpPr/>
          <p:nvPr/>
        </p:nvSpPr>
        <p:spPr>
          <a:xfrm>
            <a:off x="7772400" y="3163824"/>
            <a:ext cx="3611880" cy="292608"/>
          </a:xfrm>
          <a:prstGeom prst="rect">
            <a:avLst/>
          </a:prstGeom>
          <a:noFill/>
          <a:ln/>
        </p:spPr>
        <p:txBody>
          <a:bodyPr wrap="square" lIns="0" tIns="0" rIns="0" bIns="0" rtlCol="0" anchor="ctr"/>
          <a:lstStyle/>
          <a:p>
            <a:pPr marL="0" indent="0">
              <a:buNone/>
            </a:pPr>
            <a:r>
              <a:rPr lang="en-US" sz="1600" dirty="0">
                <a:ea typeface="Calibri" pitchFamily="34" charset="-122"/>
                <a:cs typeface="Calibri" pitchFamily="34" charset="-120"/>
              </a:rPr>
              <a:t>Macro F1-score</a:t>
            </a:r>
            <a:endParaRPr lang="en-US" sz="1600" dirty="0"/>
          </a:p>
        </p:txBody>
      </p:sp>
      <p:sp>
        <p:nvSpPr>
          <p:cNvPr id="13" name="Shape 9"/>
          <p:cNvSpPr/>
          <p:nvPr/>
        </p:nvSpPr>
        <p:spPr>
          <a:xfrm>
            <a:off x="7543800" y="3703320"/>
            <a:ext cx="4069080" cy="1051560"/>
          </a:xfrm>
          <a:prstGeom prst="roundRect">
            <a:avLst>
              <a:gd name="adj" fmla="val 5217"/>
            </a:avLst>
          </a:prstGeom>
          <a:solidFill>
            <a:srgbClr val="E8F7FE"/>
          </a:solidFill>
          <a:ln w="12700">
            <a:solidFill>
              <a:srgbClr val="E8F7FE"/>
            </a:solidFill>
            <a:prstDash val="solid"/>
          </a:ln>
        </p:spPr>
      </p:sp>
      <p:sp>
        <p:nvSpPr>
          <p:cNvPr id="14" name="Text 10"/>
          <p:cNvSpPr/>
          <p:nvPr/>
        </p:nvSpPr>
        <p:spPr>
          <a:xfrm>
            <a:off x="7772400" y="3822192"/>
            <a:ext cx="3611880" cy="457200"/>
          </a:xfrm>
          <a:prstGeom prst="rect">
            <a:avLst/>
          </a:prstGeom>
          <a:noFill/>
          <a:ln/>
        </p:spPr>
        <p:txBody>
          <a:bodyPr wrap="square" lIns="0" tIns="0" rIns="0" bIns="0" rtlCol="0" anchor="ctr"/>
          <a:lstStyle/>
          <a:p>
            <a:pPr marL="0" indent="0">
              <a:buNone/>
            </a:pPr>
            <a:r>
              <a:rPr lang="en-US" sz="2500" b="1" dirty="0">
                <a:solidFill>
                  <a:srgbClr val="0077A8"/>
                </a:solidFill>
                <a:latin typeface="Calibri" panose="020F0502020204030204" pitchFamily="34" charset="0"/>
                <a:ea typeface="Calibri" panose="020F0502020204030204" pitchFamily="34" charset="0"/>
                <a:cs typeface="Calibri" panose="020F0502020204030204" pitchFamily="34" charset="0"/>
              </a:rPr>
              <a:t>1.0000</a:t>
            </a:r>
            <a:endParaRPr lang="en-US" sz="2500" dirty="0">
              <a:latin typeface="Calibri" panose="020F0502020204030204" pitchFamily="34" charset="0"/>
              <a:ea typeface="Calibri" panose="020F0502020204030204" pitchFamily="34" charset="0"/>
              <a:cs typeface="Calibri" panose="020F0502020204030204" pitchFamily="34" charset="0"/>
            </a:endParaRPr>
          </a:p>
        </p:txBody>
      </p:sp>
      <p:sp>
        <p:nvSpPr>
          <p:cNvPr id="15" name="Text 11"/>
          <p:cNvSpPr/>
          <p:nvPr/>
        </p:nvSpPr>
        <p:spPr>
          <a:xfrm>
            <a:off x="7772400" y="4306824"/>
            <a:ext cx="3611880" cy="292608"/>
          </a:xfrm>
          <a:prstGeom prst="rect">
            <a:avLst/>
          </a:prstGeom>
          <a:noFill/>
          <a:ln/>
        </p:spPr>
        <p:txBody>
          <a:bodyPr wrap="square" lIns="0" tIns="0" rIns="0" bIns="0" rtlCol="0" anchor="ctr"/>
          <a:lstStyle/>
          <a:p>
            <a:pPr marL="0" indent="0">
              <a:buNone/>
            </a:pPr>
            <a:r>
              <a:rPr lang="en-US" sz="1600" dirty="0">
                <a:latin typeface="Calibri" pitchFamily="34" charset="0"/>
                <a:ea typeface="Calibri" pitchFamily="34" charset="-122"/>
                <a:cs typeface="Calibri" pitchFamily="34" charset="-120"/>
              </a:rPr>
              <a:t>Macro AUC-ROC</a:t>
            </a:r>
            <a:endParaRPr lang="en-US" sz="1600" dirty="0"/>
          </a:p>
        </p:txBody>
      </p:sp>
      <p:sp>
        <p:nvSpPr>
          <p:cNvPr id="16" name="Shape 12"/>
          <p:cNvSpPr/>
          <p:nvPr/>
        </p:nvSpPr>
        <p:spPr>
          <a:xfrm>
            <a:off x="7543800" y="4846320"/>
            <a:ext cx="4069080" cy="1051560"/>
          </a:xfrm>
          <a:prstGeom prst="roundRect">
            <a:avLst>
              <a:gd name="adj" fmla="val 5217"/>
            </a:avLst>
          </a:prstGeom>
          <a:solidFill>
            <a:srgbClr val="E8F7FE"/>
          </a:solidFill>
          <a:ln w="12700">
            <a:solidFill>
              <a:srgbClr val="E8F7FE"/>
            </a:solidFill>
            <a:prstDash val="solid"/>
          </a:ln>
        </p:spPr>
      </p:sp>
      <p:sp>
        <p:nvSpPr>
          <p:cNvPr id="19" name="Text 15"/>
          <p:cNvSpPr/>
          <p:nvPr/>
        </p:nvSpPr>
        <p:spPr>
          <a:xfrm>
            <a:off x="7726679" y="5024627"/>
            <a:ext cx="3791065" cy="692681"/>
          </a:xfrm>
          <a:prstGeom prst="rect">
            <a:avLst/>
          </a:prstGeom>
          <a:noFill/>
          <a:ln/>
        </p:spPr>
        <p:txBody>
          <a:bodyPr wrap="square" lIns="0" tIns="0" rIns="0" bIns="0" rtlCol="0" anchor="ctr"/>
          <a:lstStyle/>
          <a:p>
            <a:pPr marL="0" indent="0">
              <a:lnSpc>
                <a:spcPts val="1350"/>
              </a:lnSpc>
              <a:buNone/>
            </a:pPr>
            <a:r>
              <a:rPr lang="en-US" sz="1600" b="1" dirty="0">
                <a:solidFill>
                  <a:srgbClr val="004E70"/>
                </a:solidFill>
                <a:latin typeface="Calibri" panose="020F0502020204030204" pitchFamily="34" charset="0"/>
                <a:ea typeface="Calibri" panose="020F0502020204030204" pitchFamily="34" charset="0"/>
                <a:cs typeface="Calibri" panose="020F0502020204030204" pitchFamily="34" charset="0"/>
              </a:rPr>
              <a:t>Tumor class: perfect precision, recall and F1. </a:t>
            </a:r>
            <a:r>
              <a:rPr lang="en-US" sz="1600" dirty="0">
                <a:solidFill>
                  <a:srgbClr val="5F6A70"/>
                </a:solidFill>
                <a:latin typeface="Calibri" panose="020F0502020204030204" pitchFamily="34" charset="0"/>
                <a:ea typeface="Calibri" panose="020F0502020204030204" pitchFamily="34" charset="0"/>
                <a:cs typeface="Calibri" panose="020F0502020204030204" pitchFamily="34" charset="0"/>
              </a:rPr>
              <a:t>No tumour case was missed and none falsely </a:t>
            </a:r>
            <a:r>
              <a:rPr lang="en-US" sz="1600" dirty="0" smtClean="0">
                <a:solidFill>
                  <a:srgbClr val="5F6A70"/>
                </a:solidFill>
                <a:latin typeface="Calibri" panose="020F0502020204030204" pitchFamily="34" charset="0"/>
                <a:ea typeface="Calibri" panose="020F0502020204030204" pitchFamily="34" charset="0"/>
                <a:cs typeface="Calibri" panose="020F0502020204030204" pitchFamily="34" charset="0"/>
              </a:rPr>
              <a:t>flagged, the </a:t>
            </a:r>
            <a:r>
              <a:rPr lang="en-US" sz="1600" dirty="0">
                <a:solidFill>
                  <a:srgbClr val="5F6A70"/>
                </a:solidFill>
                <a:latin typeface="Calibri" panose="020F0502020204030204" pitchFamily="34" charset="0"/>
                <a:ea typeface="Calibri" panose="020F0502020204030204" pitchFamily="34" charset="0"/>
                <a:cs typeface="Calibri" panose="020F0502020204030204" pitchFamily="34" charset="0"/>
              </a:rPr>
              <a:t>most clinically consequential outcome.</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sp>
        <p:nvSpPr>
          <p:cNvPr id="2" name="Date Placeholder 1"/>
          <p:cNvSpPr>
            <a:spLocks noGrp="1"/>
          </p:cNvSpPr>
          <p:nvPr>
            <p:ph type="dt" sz="half" idx="10"/>
          </p:nvPr>
        </p:nvSpPr>
        <p:spPr/>
        <p:txBody>
          <a:bodyPr/>
          <a:lstStyle/>
          <a:p>
            <a:fld id="{9466DBD7-223B-4C5A-9305-ACAD3A1DF765}" type="datetime2">
              <a:rPr lang="en-US" smtClean="0"/>
              <a:t>Wednesday, August 5, 2026</a:t>
            </a:fld>
            <a:endParaRPr lang="en-US"/>
          </a:p>
        </p:txBody>
      </p:sp>
      <p:sp>
        <p:nvSpPr>
          <p:cNvPr id="4" name="Footer Placeholder 3"/>
          <p:cNvSpPr>
            <a:spLocks noGrp="1"/>
          </p:cNvSpPr>
          <p:nvPr>
            <p:ph type="ftr" sz="quarter" idx="11"/>
          </p:nvPr>
        </p:nvSpPr>
        <p:spPr/>
        <p:txBody>
          <a:bodyPr/>
          <a:lstStyle/>
          <a:p>
            <a:r>
              <a:rPr lang="en-US" smtClean="0"/>
              <a:t>Thesis Defense: Deep Learning for Kidney Tumor Classification</a:t>
            </a:r>
            <a:endParaRPr lang="en-US"/>
          </a:p>
        </p:txBody>
      </p:sp>
      <p:sp>
        <p:nvSpPr>
          <p:cNvPr id="5" name="Slide Number Placeholder 4"/>
          <p:cNvSpPr>
            <a:spLocks noGrp="1"/>
          </p:cNvSpPr>
          <p:nvPr>
            <p:ph type="sldNum" sz="quarter" idx="12"/>
          </p:nvPr>
        </p:nvSpPr>
        <p:spPr/>
        <p:txBody>
          <a:bodyPr/>
          <a:lstStyle/>
          <a:p>
            <a:fld id="{8A6EA95C-B6F4-43ED-8DA9-B21578C41077}" type="slidenum">
              <a:rPr lang="en-US" smtClean="0"/>
              <a:t>29</a:t>
            </a:fld>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name="Slide 32">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r>
              <a:rPr lang="en-US" sz="3200" b="1" dirty="0">
                <a:solidFill>
                  <a:srgbClr val="16191B"/>
                </a:solidFill>
                <a:ea typeface="Arial" pitchFamily="34" charset="-122"/>
                <a:cs typeface="Arial" pitchFamily="34" charset="-120"/>
              </a:rPr>
              <a:t>ResNet-50 with CBAM Results</a:t>
            </a:r>
          </a:p>
          <a:p>
            <a:pPr marL="0" indent="0">
              <a:buNone/>
            </a:pPr>
            <a:r>
              <a:rPr lang="en-US" sz="2600" b="1" dirty="0" smtClean="0">
                <a:solidFill>
                  <a:srgbClr val="16191B"/>
                </a:solidFill>
                <a:ea typeface="Arial" pitchFamily="34" charset="-122"/>
                <a:cs typeface="Arial" pitchFamily="34" charset="-120"/>
              </a:rPr>
              <a:t>Confusion Matrix</a:t>
            </a:r>
            <a:endParaRPr lang="en-US" sz="2600" dirty="0"/>
          </a:p>
        </p:txBody>
      </p:sp>
      <p:pic>
        <p:nvPicPr>
          <p:cNvPr id="4" name="Image 0" descr="/home/claude/work/img/image15.png"/>
          <p:cNvPicPr>
            <a:picLocks noChangeAspect="1"/>
          </p:cNvPicPr>
          <p:nvPr/>
        </p:nvPicPr>
        <p:blipFill>
          <a:blip r:embed="rId3"/>
          <a:stretch>
            <a:fillRect/>
          </a:stretch>
        </p:blipFill>
        <p:spPr>
          <a:xfrm>
            <a:off x="566928" y="1463040"/>
            <a:ext cx="7360920" cy="2935224"/>
          </a:xfrm>
          <a:prstGeom prst="rect">
            <a:avLst/>
          </a:prstGeom>
        </p:spPr>
      </p:pic>
      <p:sp>
        <p:nvSpPr>
          <p:cNvPr id="5" name="Text 2"/>
          <p:cNvSpPr/>
          <p:nvPr/>
        </p:nvSpPr>
        <p:spPr>
          <a:xfrm>
            <a:off x="566928" y="4462272"/>
            <a:ext cx="7360920" cy="256032"/>
          </a:xfrm>
          <a:prstGeom prst="rect">
            <a:avLst/>
          </a:prstGeom>
          <a:noFill/>
          <a:ln/>
        </p:spPr>
        <p:txBody>
          <a:bodyPr wrap="square" lIns="0" tIns="0" rIns="0" bIns="0" rtlCol="0" anchor="ctr"/>
          <a:lstStyle/>
          <a:p>
            <a:pPr marL="0" indent="0" algn="ctr">
              <a:buNone/>
            </a:pPr>
            <a:r>
              <a:rPr lang="en-US" sz="950" i="1" dirty="0" smtClean="0">
                <a:solidFill>
                  <a:srgbClr val="5F6A70"/>
                </a:solidFill>
                <a:latin typeface="Calibri" pitchFamily="34" charset="0"/>
                <a:ea typeface="Calibri" pitchFamily="34" charset="-122"/>
                <a:cs typeface="Calibri" pitchFamily="34" charset="-120"/>
              </a:rPr>
              <a:t>Confusion </a:t>
            </a:r>
            <a:r>
              <a:rPr lang="en-US" sz="950" i="1" dirty="0">
                <a:solidFill>
                  <a:srgbClr val="5F6A70"/>
                </a:solidFill>
                <a:latin typeface="Calibri" pitchFamily="34" charset="0"/>
                <a:ea typeface="Calibri" pitchFamily="34" charset="-122"/>
                <a:cs typeface="Calibri" pitchFamily="34" charset="-120"/>
              </a:rPr>
              <a:t>matrix (absolute counts and row-normalised)</a:t>
            </a:r>
            <a:endParaRPr lang="en-US" sz="950" dirty="0"/>
          </a:p>
        </p:txBody>
      </p:sp>
      <p:sp>
        <p:nvSpPr>
          <p:cNvPr id="6" name="Shape 3"/>
          <p:cNvSpPr/>
          <p:nvPr/>
        </p:nvSpPr>
        <p:spPr>
          <a:xfrm>
            <a:off x="566928" y="4828032"/>
            <a:ext cx="2670048" cy="1234440"/>
          </a:xfrm>
          <a:prstGeom prst="roundRect">
            <a:avLst>
              <a:gd name="adj" fmla="val 4444"/>
            </a:avLst>
          </a:prstGeom>
          <a:solidFill>
            <a:srgbClr val="E8F7FE"/>
          </a:solidFill>
          <a:ln w="12700">
            <a:solidFill>
              <a:srgbClr val="E8F7FE"/>
            </a:solidFill>
            <a:prstDash val="solid"/>
          </a:ln>
        </p:spPr>
      </p:sp>
      <p:sp>
        <p:nvSpPr>
          <p:cNvPr id="7" name="Text 4"/>
          <p:cNvSpPr/>
          <p:nvPr/>
        </p:nvSpPr>
        <p:spPr>
          <a:xfrm>
            <a:off x="768096" y="4937760"/>
            <a:ext cx="2286000" cy="256032"/>
          </a:xfrm>
          <a:prstGeom prst="rect">
            <a:avLst/>
          </a:prstGeom>
          <a:noFill/>
          <a:ln/>
        </p:spPr>
        <p:txBody>
          <a:bodyPr wrap="square" lIns="0" tIns="0" rIns="0" bIns="0" rtlCol="0" anchor="ctr"/>
          <a:lstStyle/>
          <a:p>
            <a:pPr marL="0" indent="0">
              <a:buNone/>
            </a:pPr>
            <a:r>
              <a:rPr lang="en-US" sz="2000" b="1" dirty="0">
                <a:solidFill>
                  <a:srgbClr val="004E70"/>
                </a:solidFill>
                <a:ea typeface="Arial" pitchFamily="34" charset="-122"/>
                <a:cs typeface="Arial" pitchFamily="34" charset="-120"/>
              </a:rPr>
              <a:t>Normal</a:t>
            </a:r>
            <a:endParaRPr lang="en-US" sz="1150" dirty="0"/>
          </a:p>
        </p:txBody>
      </p:sp>
      <p:sp>
        <p:nvSpPr>
          <p:cNvPr id="8" name="Text 5"/>
          <p:cNvSpPr/>
          <p:nvPr/>
        </p:nvSpPr>
        <p:spPr>
          <a:xfrm>
            <a:off x="768096" y="5193792"/>
            <a:ext cx="2286000" cy="347472"/>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1,016 / 1,016</a:t>
            </a:r>
            <a:endParaRPr lang="en-US" sz="1600" dirty="0"/>
          </a:p>
        </p:txBody>
      </p:sp>
      <p:sp>
        <p:nvSpPr>
          <p:cNvPr id="9" name="Text 6"/>
          <p:cNvSpPr/>
          <p:nvPr/>
        </p:nvSpPr>
        <p:spPr>
          <a:xfrm>
            <a:off x="768096" y="5559552"/>
            <a:ext cx="2331720" cy="438912"/>
          </a:xfrm>
          <a:prstGeom prst="rect">
            <a:avLst/>
          </a:prstGeom>
          <a:noFill/>
          <a:ln/>
        </p:spPr>
        <p:txBody>
          <a:bodyPr wrap="square" lIns="0" tIns="0" rIns="0" bIns="0" rtlCol="0" anchor="ctr"/>
          <a:lstStyle/>
          <a:p>
            <a:pPr marL="0" indent="0">
              <a:lnSpc>
                <a:spcPts val="1250"/>
              </a:lnSpc>
              <a:buNone/>
            </a:pPr>
            <a:r>
              <a:rPr lang="en-US" sz="1600" dirty="0" smtClean="0">
                <a:solidFill>
                  <a:srgbClr val="5F6A70"/>
                </a:solidFill>
                <a:latin typeface="Calibri" pitchFamily="34" charset="0"/>
                <a:ea typeface="Calibri" pitchFamily="34" charset="-122"/>
                <a:cs typeface="Calibri" pitchFamily="34" charset="-120"/>
              </a:rPr>
              <a:t>No misclassification at all</a:t>
            </a:r>
            <a:endParaRPr lang="en-US" sz="1600" dirty="0"/>
          </a:p>
        </p:txBody>
      </p:sp>
      <p:sp>
        <p:nvSpPr>
          <p:cNvPr id="10" name="Shape 7"/>
          <p:cNvSpPr/>
          <p:nvPr/>
        </p:nvSpPr>
        <p:spPr>
          <a:xfrm>
            <a:off x="3355848" y="4828032"/>
            <a:ext cx="2670048" cy="1234440"/>
          </a:xfrm>
          <a:prstGeom prst="roundRect">
            <a:avLst>
              <a:gd name="adj" fmla="val 4444"/>
            </a:avLst>
          </a:prstGeom>
          <a:solidFill>
            <a:srgbClr val="E8F7FE"/>
          </a:solidFill>
          <a:ln w="12700">
            <a:solidFill>
              <a:srgbClr val="E8F7FE"/>
            </a:solidFill>
            <a:prstDash val="solid"/>
          </a:ln>
        </p:spPr>
      </p:sp>
      <p:sp>
        <p:nvSpPr>
          <p:cNvPr id="11" name="Text 8"/>
          <p:cNvSpPr/>
          <p:nvPr/>
        </p:nvSpPr>
        <p:spPr>
          <a:xfrm>
            <a:off x="3557016" y="4937760"/>
            <a:ext cx="2286000" cy="256032"/>
          </a:xfrm>
          <a:prstGeom prst="rect">
            <a:avLst/>
          </a:prstGeom>
          <a:noFill/>
          <a:ln/>
        </p:spPr>
        <p:txBody>
          <a:bodyPr wrap="square" lIns="0" tIns="0" rIns="0" bIns="0" rtlCol="0" anchor="ctr"/>
          <a:lstStyle/>
          <a:p>
            <a:pPr marL="0" indent="0">
              <a:buNone/>
            </a:pPr>
            <a:r>
              <a:rPr lang="en-US" sz="2000" b="1" dirty="0">
                <a:solidFill>
                  <a:srgbClr val="004E70"/>
                </a:solidFill>
                <a:ea typeface="Arial" pitchFamily="34" charset="-122"/>
                <a:cs typeface="Arial" pitchFamily="34" charset="-120"/>
              </a:rPr>
              <a:t>Tumor</a:t>
            </a:r>
          </a:p>
        </p:txBody>
      </p:sp>
      <p:sp>
        <p:nvSpPr>
          <p:cNvPr id="12" name="Text 9"/>
          <p:cNvSpPr/>
          <p:nvPr/>
        </p:nvSpPr>
        <p:spPr>
          <a:xfrm>
            <a:off x="3557016" y="5193792"/>
            <a:ext cx="2286000" cy="347472"/>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457 / 457</a:t>
            </a:r>
          </a:p>
        </p:txBody>
      </p:sp>
      <p:sp>
        <p:nvSpPr>
          <p:cNvPr id="13" name="Text 10"/>
          <p:cNvSpPr/>
          <p:nvPr/>
        </p:nvSpPr>
        <p:spPr>
          <a:xfrm>
            <a:off x="3502804" y="5559552"/>
            <a:ext cx="2611670" cy="438912"/>
          </a:xfrm>
          <a:prstGeom prst="rect">
            <a:avLst/>
          </a:prstGeom>
          <a:noFill/>
          <a:ln/>
        </p:spPr>
        <p:txBody>
          <a:bodyPr wrap="square" lIns="0" tIns="0" rIns="0" bIns="0" rtlCol="0" anchor="ctr"/>
          <a:lstStyle/>
          <a:p>
            <a:pPr marL="0" indent="0">
              <a:lnSpc>
                <a:spcPts val="1250"/>
              </a:lnSpc>
              <a:buNone/>
            </a:pPr>
            <a:r>
              <a:rPr lang="en-US" sz="1600" dirty="0">
                <a:solidFill>
                  <a:srgbClr val="5F6A70"/>
                </a:solidFill>
                <a:latin typeface="Calibri" pitchFamily="34" charset="0"/>
                <a:ea typeface="Calibri" pitchFamily="34" charset="-122"/>
                <a:cs typeface="Calibri" pitchFamily="34" charset="-120"/>
              </a:rPr>
              <a:t>Perfect discrimination of malignant cases</a:t>
            </a:r>
          </a:p>
        </p:txBody>
      </p:sp>
      <p:sp>
        <p:nvSpPr>
          <p:cNvPr id="14" name="Shape 11"/>
          <p:cNvSpPr/>
          <p:nvPr/>
        </p:nvSpPr>
        <p:spPr>
          <a:xfrm>
            <a:off x="6144768" y="4828032"/>
            <a:ext cx="2670048" cy="1234440"/>
          </a:xfrm>
          <a:prstGeom prst="roundRect">
            <a:avLst>
              <a:gd name="adj" fmla="val 4444"/>
            </a:avLst>
          </a:prstGeom>
          <a:solidFill>
            <a:srgbClr val="E8F7FE"/>
          </a:solidFill>
          <a:ln w="12700">
            <a:solidFill>
              <a:srgbClr val="E8F7FE"/>
            </a:solidFill>
            <a:prstDash val="solid"/>
          </a:ln>
        </p:spPr>
      </p:sp>
      <p:sp>
        <p:nvSpPr>
          <p:cNvPr id="15" name="Text 12"/>
          <p:cNvSpPr/>
          <p:nvPr/>
        </p:nvSpPr>
        <p:spPr>
          <a:xfrm>
            <a:off x="6345936" y="4937760"/>
            <a:ext cx="2286000" cy="256032"/>
          </a:xfrm>
          <a:prstGeom prst="rect">
            <a:avLst/>
          </a:prstGeom>
          <a:noFill/>
          <a:ln/>
        </p:spPr>
        <p:txBody>
          <a:bodyPr wrap="square" lIns="0" tIns="0" rIns="0" bIns="0" rtlCol="0" anchor="ctr"/>
          <a:lstStyle/>
          <a:p>
            <a:pPr marL="0" indent="0">
              <a:buNone/>
            </a:pPr>
            <a:r>
              <a:rPr lang="en-US" sz="2000" b="1" dirty="0">
                <a:solidFill>
                  <a:srgbClr val="004E70"/>
                </a:solidFill>
                <a:ea typeface="Arial" pitchFamily="34" charset="-122"/>
                <a:cs typeface="Arial" pitchFamily="34" charset="-120"/>
              </a:rPr>
              <a:t>Cyst</a:t>
            </a:r>
          </a:p>
        </p:txBody>
      </p:sp>
      <p:sp>
        <p:nvSpPr>
          <p:cNvPr id="16" name="Text 13"/>
          <p:cNvSpPr/>
          <p:nvPr/>
        </p:nvSpPr>
        <p:spPr>
          <a:xfrm>
            <a:off x="6345936" y="5193792"/>
            <a:ext cx="2286000" cy="347472"/>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740 / 742</a:t>
            </a:r>
          </a:p>
        </p:txBody>
      </p:sp>
      <p:sp>
        <p:nvSpPr>
          <p:cNvPr id="17" name="Text 14"/>
          <p:cNvSpPr/>
          <p:nvPr/>
        </p:nvSpPr>
        <p:spPr>
          <a:xfrm>
            <a:off x="6290520" y="5559552"/>
            <a:ext cx="2468880" cy="438912"/>
          </a:xfrm>
          <a:prstGeom prst="rect">
            <a:avLst/>
          </a:prstGeom>
          <a:noFill/>
          <a:ln/>
        </p:spPr>
        <p:txBody>
          <a:bodyPr wrap="square" lIns="0" tIns="0" rIns="0" bIns="0" rtlCol="0" anchor="ctr"/>
          <a:lstStyle/>
          <a:p>
            <a:pPr marL="0" indent="0">
              <a:lnSpc>
                <a:spcPts val="1250"/>
              </a:lnSpc>
              <a:buNone/>
            </a:pPr>
            <a:r>
              <a:rPr lang="en-US" sz="1600" dirty="0">
                <a:solidFill>
                  <a:srgbClr val="5F6A70"/>
                </a:solidFill>
                <a:latin typeface="Calibri" pitchFamily="34" charset="0"/>
                <a:ea typeface="Calibri" pitchFamily="34" charset="-122"/>
                <a:cs typeface="Calibri" pitchFamily="34" charset="-120"/>
              </a:rPr>
              <a:t>2 cases confused with Normal</a:t>
            </a:r>
          </a:p>
        </p:txBody>
      </p:sp>
      <p:sp>
        <p:nvSpPr>
          <p:cNvPr id="18" name="Shape 15"/>
          <p:cNvSpPr/>
          <p:nvPr/>
        </p:nvSpPr>
        <p:spPr>
          <a:xfrm>
            <a:off x="8933688" y="4828032"/>
            <a:ext cx="2670048" cy="1234440"/>
          </a:xfrm>
          <a:prstGeom prst="roundRect">
            <a:avLst>
              <a:gd name="adj" fmla="val 4444"/>
            </a:avLst>
          </a:prstGeom>
          <a:solidFill>
            <a:srgbClr val="E8F7FE"/>
          </a:solidFill>
          <a:ln w="12700">
            <a:solidFill>
              <a:srgbClr val="E8F7FE"/>
            </a:solidFill>
            <a:prstDash val="solid"/>
          </a:ln>
        </p:spPr>
      </p:sp>
      <p:sp>
        <p:nvSpPr>
          <p:cNvPr id="19" name="Text 16"/>
          <p:cNvSpPr/>
          <p:nvPr/>
        </p:nvSpPr>
        <p:spPr>
          <a:xfrm>
            <a:off x="9134856" y="4937760"/>
            <a:ext cx="2286000" cy="256032"/>
          </a:xfrm>
          <a:prstGeom prst="rect">
            <a:avLst/>
          </a:prstGeom>
          <a:noFill/>
          <a:ln/>
        </p:spPr>
        <p:txBody>
          <a:bodyPr wrap="square" lIns="0" tIns="0" rIns="0" bIns="0" rtlCol="0" anchor="ctr"/>
          <a:lstStyle/>
          <a:p>
            <a:pPr marL="0" indent="0">
              <a:buNone/>
            </a:pPr>
            <a:r>
              <a:rPr lang="en-US" sz="2000" b="1" dirty="0">
                <a:solidFill>
                  <a:srgbClr val="004E70"/>
                </a:solidFill>
                <a:ea typeface="Arial" pitchFamily="34" charset="-122"/>
                <a:cs typeface="Arial" pitchFamily="34" charset="-120"/>
              </a:rPr>
              <a:t>Stone</a:t>
            </a:r>
          </a:p>
        </p:txBody>
      </p:sp>
      <p:sp>
        <p:nvSpPr>
          <p:cNvPr id="20" name="Text 17"/>
          <p:cNvSpPr/>
          <p:nvPr/>
        </p:nvSpPr>
        <p:spPr>
          <a:xfrm>
            <a:off x="9134856" y="5193792"/>
            <a:ext cx="2286000" cy="347472"/>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274 / 275</a:t>
            </a:r>
          </a:p>
        </p:txBody>
      </p:sp>
      <p:sp>
        <p:nvSpPr>
          <p:cNvPr id="21" name="Text 18"/>
          <p:cNvSpPr/>
          <p:nvPr/>
        </p:nvSpPr>
        <p:spPr>
          <a:xfrm>
            <a:off x="9042496" y="5559552"/>
            <a:ext cx="2587752" cy="438912"/>
          </a:xfrm>
          <a:prstGeom prst="rect">
            <a:avLst/>
          </a:prstGeom>
          <a:noFill/>
          <a:ln/>
        </p:spPr>
        <p:txBody>
          <a:bodyPr wrap="square" lIns="0" tIns="0" rIns="0" bIns="0" rtlCol="0" anchor="ctr"/>
          <a:lstStyle/>
          <a:p>
            <a:pPr marL="0" indent="0">
              <a:lnSpc>
                <a:spcPts val="1250"/>
              </a:lnSpc>
              <a:buNone/>
            </a:pPr>
            <a:r>
              <a:rPr lang="en-US" sz="1600" dirty="0">
                <a:solidFill>
                  <a:srgbClr val="5F6A70"/>
                </a:solidFill>
                <a:latin typeface="Calibri" pitchFamily="34" charset="0"/>
                <a:ea typeface="Calibri" pitchFamily="34" charset="-122"/>
                <a:cs typeface="Calibri" pitchFamily="34" charset="-120"/>
              </a:rPr>
              <a:t>1 case confused with Normal</a:t>
            </a:r>
          </a:p>
        </p:txBody>
      </p:sp>
      <p:sp>
        <p:nvSpPr>
          <p:cNvPr id="22" name="Shape 19"/>
          <p:cNvSpPr/>
          <p:nvPr/>
        </p:nvSpPr>
        <p:spPr>
          <a:xfrm>
            <a:off x="8183880" y="1463040"/>
            <a:ext cx="3429000" cy="2935224"/>
          </a:xfrm>
          <a:prstGeom prst="roundRect">
            <a:avLst>
              <a:gd name="adj" fmla="val 1869"/>
            </a:avLst>
          </a:prstGeom>
          <a:solidFill>
            <a:srgbClr val="16191B"/>
          </a:solidFill>
          <a:ln w="12700">
            <a:solidFill>
              <a:srgbClr val="16191B"/>
            </a:solidFill>
            <a:prstDash val="solid"/>
          </a:ln>
        </p:spPr>
      </p:sp>
      <p:sp>
        <p:nvSpPr>
          <p:cNvPr id="23" name="Text 20"/>
          <p:cNvSpPr/>
          <p:nvPr/>
        </p:nvSpPr>
        <p:spPr>
          <a:xfrm>
            <a:off x="8430768" y="1645920"/>
            <a:ext cx="2971800" cy="320040"/>
          </a:xfrm>
          <a:prstGeom prst="rect">
            <a:avLst/>
          </a:prstGeom>
          <a:noFill/>
          <a:ln/>
        </p:spPr>
        <p:txBody>
          <a:bodyPr wrap="square" lIns="0" tIns="0" rIns="0" bIns="0" rtlCol="0" anchor="ctr"/>
          <a:lstStyle/>
          <a:p>
            <a:pPr marL="0" indent="0">
              <a:buNone/>
            </a:pPr>
            <a:r>
              <a:rPr lang="en-US" b="1" dirty="0">
                <a:solidFill>
                  <a:srgbClr val="FFFFFF"/>
                </a:solidFill>
                <a:ea typeface="Arial" pitchFamily="34" charset="-122"/>
                <a:cs typeface="Arial" pitchFamily="34" charset="-120"/>
              </a:rPr>
              <a:t>Reading the matrix</a:t>
            </a:r>
            <a:endParaRPr lang="en-US" dirty="0"/>
          </a:p>
        </p:txBody>
      </p:sp>
      <p:sp>
        <p:nvSpPr>
          <p:cNvPr id="24" name="Text 21"/>
          <p:cNvSpPr/>
          <p:nvPr/>
        </p:nvSpPr>
        <p:spPr>
          <a:xfrm>
            <a:off x="8430768" y="2084831"/>
            <a:ext cx="2971800" cy="1997641"/>
          </a:xfrm>
          <a:prstGeom prst="rect">
            <a:avLst/>
          </a:prstGeom>
          <a:noFill/>
          <a:ln/>
        </p:spPr>
        <p:txBody>
          <a:bodyPr wrap="square" lIns="0" tIns="0" rIns="0" bIns="0" rtlCol="0" anchor="t"/>
          <a:lstStyle/>
          <a:p>
            <a:pPr marL="342900" indent="-342900">
              <a:lnSpc>
                <a:spcPts val="1472"/>
              </a:lnSpc>
              <a:spcAft>
                <a:spcPts val="900"/>
              </a:spcAft>
              <a:buSzPct val="100000"/>
              <a:buChar char="•"/>
            </a:pPr>
            <a:r>
              <a:rPr lang="en-US" sz="1400" dirty="0" smtClean="0">
                <a:solidFill>
                  <a:srgbClr val="8CC9E4"/>
                </a:solidFill>
                <a:latin typeface="+mj-lt"/>
                <a:ea typeface="Calibri" pitchFamily="34" charset="-122"/>
                <a:cs typeface="Calibri" pitchFamily="34" charset="-120"/>
              </a:rPr>
              <a:t>Near perfect </a:t>
            </a:r>
            <a:r>
              <a:rPr lang="en-US" sz="1400" dirty="0">
                <a:solidFill>
                  <a:srgbClr val="8CC9E4"/>
                </a:solidFill>
                <a:latin typeface="+mj-lt"/>
                <a:ea typeface="Calibri" pitchFamily="34" charset="-122"/>
                <a:cs typeface="Calibri" pitchFamily="34" charset="-120"/>
              </a:rPr>
              <a:t>diagonal dominance across all four classes</a:t>
            </a:r>
            <a:endParaRPr lang="en-US" sz="1400" dirty="0">
              <a:latin typeface="+mj-lt"/>
            </a:endParaRPr>
          </a:p>
          <a:p>
            <a:pPr marL="342900" indent="-342900">
              <a:lnSpc>
                <a:spcPts val="1472"/>
              </a:lnSpc>
              <a:spcAft>
                <a:spcPts val="900"/>
              </a:spcAft>
              <a:buSzPct val="100000"/>
              <a:buChar char="•"/>
            </a:pPr>
            <a:r>
              <a:rPr lang="en-US" sz="1400" dirty="0">
                <a:solidFill>
                  <a:srgbClr val="8CC9E4"/>
                </a:solidFill>
                <a:latin typeface="+mj-lt"/>
                <a:ea typeface="Calibri" pitchFamily="34" charset="-122"/>
                <a:cs typeface="Calibri" pitchFamily="34" charset="-120"/>
              </a:rPr>
              <a:t>Only three errors in 2,490 test images</a:t>
            </a:r>
            <a:endParaRPr lang="en-US" sz="1400" dirty="0">
              <a:latin typeface="+mj-lt"/>
            </a:endParaRPr>
          </a:p>
          <a:p>
            <a:pPr marL="342900" indent="-342900">
              <a:lnSpc>
                <a:spcPts val="1472"/>
              </a:lnSpc>
              <a:spcAft>
                <a:spcPts val="900"/>
              </a:spcAft>
              <a:buSzPct val="100000"/>
              <a:buChar char="•"/>
            </a:pPr>
            <a:r>
              <a:rPr lang="en-US" sz="1400" dirty="0">
                <a:solidFill>
                  <a:srgbClr val="8CC9E4"/>
                </a:solidFill>
                <a:latin typeface="+mj-lt"/>
                <a:ea typeface="Calibri" pitchFamily="34" charset="-122"/>
                <a:cs typeface="Calibri" pitchFamily="34" charset="-120"/>
              </a:rPr>
              <a:t>All three errors fall towards </a:t>
            </a:r>
            <a:r>
              <a:rPr lang="en-US" sz="1400" dirty="0" smtClean="0">
                <a:solidFill>
                  <a:srgbClr val="8CC9E4"/>
                </a:solidFill>
                <a:latin typeface="+mj-lt"/>
                <a:ea typeface="Calibri" pitchFamily="34" charset="-122"/>
                <a:cs typeface="Calibri" pitchFamily="34" charset="-120"/>
              </a:rPr>
              <a:t>Normal a </a:t>
            </a:r>
            <a:r>
              <a:rPr lang="en-US" sz="1400" dirty="0">
                <a:solidFill>
                  <a:srgbClr val="8CC9E4"/>
                </a:solidFill>
                <a:latin typeface="+mj-lt"/>
                <a:ea typeface="Calibri" pitchFamily="34" charset="-122"/>
                <a:cs typeface="Calibri" pitchFamily="34" charset="-120"/>
              </a:rPr>
              <a:t>conservative failure direction</a:t>
            </a:r>
            <a:endParaRPr lang="en-US" sz="1400" dirty="0">
              <a:latin typeface="+mj-lt"/>
            </a:endParaRPr>
          </a:p>
          <a:p>
            <a:pPr marL="342900" indent="-342900">
              <a:lnSpc>
                <a:spcPts val="1472"/>
              </a:lnSpc>
              <a:spcAft>
                <a:spcPts val="900"/>
              </a:spcAft>
              <a:buSzPct val="100000"/>
              <a:buChar char="•"/>
            </a:pPr>
            <a:r>
              <a:rPr lang="en-US" sz="1400" dirty="0">
                <a:solidFill>
                  <a:srgbClr val="8CC9E4"/>
                </a:solidFill>
                <a:latin typeface="+mj-lt"/>
                <a:ea typeface="Calibri" pitchFamily="34" charset="-122"/>
                <a:cs typeface="Calibri" pitchFamily="34" charset="-120"/>
              </a:rPr>
              <a:t>Zero false negatives for Tumor, the clinically critical requirement</a:t>
            </a:r>
            <a:endParaRPr lang="en-US" sz="1400" dirty="0">
              <a:latin typeface="+mj-lt"/>
            </a:endParaRPr>
          </a:p>
        </p:txBody>
      </p:sp>
      <p:sp>
        <p:nvSpPr>
          <p:cNvPr id="2" name="Date Placeholder 1"/>
          <p:cNvSpPr>
            <a:spLocks noGrp="1"/>
          </p:cNvSpPr>
          <p:nvPr>
            <p:ph type="dt" sz="half" idx="10"/>
          </p:nvPr>
        </p:nvSpPr>
        <p:spPr/>
        <p:txBody>
          <a:bodyPr/>
          <a:lstStyle/>
          <a:p>
            <a:fld id="{A6DAFB42-44E5-4D79-BFBE-4634F8D40A4C}" type="datetime2">
              <a:rPr lang="en-US" smtClean="0"/>
              <a:t>Wednesday, August 5, 2026</a:t>
            </a:fld>
            <a:endParaRPr lang="en-US"/>
          </a:p>
        </p:txBody>
      </p:sp>
      <p:sp>
        <p:nvSpPr>
          <p:cNvPr id="25" name="Footer Placeholder 24"/>
          <p:cNvSpPr>
            <a:spLocks noGrp="1"/>
          </p:cNvSpPr>
          <p:nvPr>
            <p:ph type="ftr" sz="quarter" idx="11"/>
          </p:nvPr>
        </p:nvSpPr>
        <p:spPr/>
        <p:txBody>
          <a:bodyPr/>
          <a:lstStyle/>
          <a:p>
            <a:r>
              <a:rPr lang="en-US" smtClean="0"/>
              <a:t>Thesis Defense: Deep Learning for Kidney Tumor Classification</a:t>
            </a:r>
            <a:endParaRPr lang="en-US"/>
          </a:p>
        </p:txBody>
      </p:sp>
      <p:sp>
        <p:nvSpPr>
          <p:cNvPr id="28" name="Slide Number Placeholder 27"/>
          <p:cNvSpPr>
            <a:spLocks noGrp="1"/>
          </p:cNvSpPr>
          <p:nvPr>
            <p:ph type="sldNum" sz="quarter" idx="12"/>
          </p:nvPr>
        </p:nvSpPr>
        <p:spPr/>
        <p:txBody>
          <a:bodyPr/>
          <a:lstStyle/>
          <a:p>
            <a:fld id="{8A6EA95C-B6F4-43ED-8DA9-B21578C41077}" type="slidenum">
              <a:rPr lang="en-US" smtClean="0"/>
              <a:t>30</a:t>
            </a:fld>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name="Slide 33">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332509"/>
            <a:ext cx="11064240" cy="819635"/>
          </a:xfrm>
          <a:prstGeom prst="rect">
            <a:avLst/>
          </a:prstGeom>
          <a:noFill/>
          <a:ln/>
        </p:spPr>
        <p:txBody>
          <a:bodyPr wrap="square" lIns="0" tIns="0" rIns="0" bIns="0" rtlCol="0" anchor="ctr"/>
          <a:lstStyle/>
          <a:p>
            <a:r>
              <a:rPr lang="en-US" sz="3200" b="1" dirty="0">
                <a:solidFill>
                  <a:srgbClr val="16191B"/>
                </a:solidFill>
                <a:ea typeface="Arial" pitchFamily="34" charset="-122"/>
                <a:cs typeface="Arial" pitchFamily="34" charset="-120"/>
              </a:rPr>
              <a:t>ResNet-50 with CBAM Results</a:t>
            </a:r>
          </a:p>
          <a:p>
            <a:pPr marL="0" indent="0">
              <a:buNone/>
            </a:pPr>
            <a:r>
              <a:rPr lang="en-US" sz="2600" b="1" dirty="0" smtClean="0">
                <a:solidFill>
                  <a:srgbClr val="16191B"/>
                </a:solidFill>
                <a:ea typeface="Arial" pitchFamily="34" charset="-122"/>
                <a:cs typeface="Arial" pitchFamily="34" charset="-120"/>
              </a:rPr>
              <a:t>Training </a:t>
            </a:r>
            <a:r>
              <a:rPr lang="en-US" sz="2600" b="1" dirty="0">
                <a:solidFill>
                  <a:srgbClr val="16191B"/>
                </a:solidFill>
                <a:ea typeface="Arial" pitchFamily="34" charset="-122"/>
                <a:cs typeface="Arial" pitchFamily="34" charset="-120"/>
              </a:rPr>
              <a:t>Convergence and ROC Analysis</a:t>
            </a:r>
            <a:endParaRPr lang="en-US" sz="2600" dirty="0"/>
          </a:p>
        </p:txBody>
      </p:sp>
      <p:pic>
        <p:nvPicPr>
          <p:cNvPr id="4" name="Image 0" descr="/home/claude/work/img/image16.png"/>
          <p:cNvPicPr>
            <a:picLocks noChangeAspect="1"/>
          </p:cNvPicPr>
          <p:nvPr/>
        </p:nvPicPr>
        <p:blipFill rotWithShape="1">
          <a:blip r:embed="rId3"/>
          <a:srcRect t="5893"/>
          <a:stretch/>
        </p:blipFill>
        <p:spPr>
          <a:xfrm>
            <a:off x="566928" y="1394695"/>
            <a:ext cx="11064240" cy="2288956"/>
          </a:xfrm>
          <a:prstGeom prst="rect">
            <a:avLst/>
          </a:prstGeom>
        </p:spPr>
      </p:pic>
      <p:sp>
        <p:nvSpPr>
          <p:cNvPr id="5" name="Text 2"/>
          <p:cNvSpPr/>
          <p:nvPr/>
        </p:nvSpPr>
        <p:spPr>
          <a:xfrm>
            <a:off x="566928" y="3806720"/>
            <a:ext cx="11064240" cy="256032"/>
          </a:xfrm>
          <a:prstGeom prst="rect">
            <a:avLst/>
          </a:prstGeom>
          <a:noFill/>
          <a:ln/>
        </p:spPr>
        <p:txBody>
          <a:bodyPr wrap="square" lIns="0" tIns="0" rIns="0" bIns="0" rtlCol="0" anchor="ctr"/>
          <a:lstStyle/>
          <a:p>
            <a:pPr marL="0" indent="0" algn="ctr">
              <a:buNone/>
            </a:pPr>
            <a:r>
              <a:rPr lang="en-US" sz="1000" i="1" dirty="0" smtClean="0">
                <a:latin typeface="Calibri" pitchFamily="34" charset="0"/>
                <a:ea typeface="Calibri" pitchFamily="34" charset="-122"/>
                <a:cs typeface="Calibri" pitchFamily="34" charset="-120"/>
              </a:rPr>
              <a:t>Training </a:t>
            </a:r>
            <a:r>
              <a:rPr lang="en-US" sz="1000" i="1" dirty="0">
                <a:latin typeface="Calibri" pitchFamily="34" charset="0"/>
                <a:ea typeface="Calibri" pitchFamily="34" charset="-122"/>
                <a:cs typeface="Calibri" pitchFamily="34" charset="-120"/>
              </a:rPr>
              <a:t>history: focal loss, accuracy and learning-rate schedule</a:t>
            </a:r>
            <a:endParaRPr lang="en-US" sz="1000" dirty="0"/>
          </a:p>
        </p:txBody>
      </p:sp>
      <p:pic>
        <p:nvPicPr>
          <p:cNvPr id="6" name="Image 1" descr="/home/claude/work/img/image17.png"/>
          <p:cNvPicPr>
            <a:picLocks noChangeAspect="1"/>
          </p:cNvPicPr>
          <p:nvPr/>
        </p:nvPicPr>
        <p:blipFill>
          <a:blip r:embed="rId4"/>
          <a:stretch>
            <a:fillRect/>
          </a:stretch>
        </p:blipFill>
        <p:spPr>
          <a:xfrm>
            <a:off x="566928" y="3683651"/>
            <a:ext cx="3191156" cy="2433685"/>
          </a:xfrm>
          <a:prstGeom prst="rect">
            <a:avLst/>
          </a:prstGeom>
        </p:spPr>
      </p:pic>
      <p:sp>
        <p:nvSpPr>
          <p:cNvPr id="7" name="Shape 3"/>
          <p:cNvSpPr/>
          <p:nvPr/>
        </p:nvSpPr>
        <p:spPr>
          <a:xfrm>
            <a:off x="4100944" y="4206240"/>
            <a:ext cx="3259975" cy="1911096"/>
          </a:xfrm>
          <a:prstGeom prst="roundRect">
            <a:avLst>
              <a:gd name="adj" fmla="val 2871"/>
            </a:avLst>
          </a:prstGeom>
          <a:solidFill>
            <a:srgbClr val="E8F7FE"/>
          </a:solidFill>
          <a:ln w="12700">
            <a:solidFill>
              <a:srgbClr val="E8F7FE"/>
            </a:solidFill>
            <a:prstDash val="solid"/>
          </a:ln>
        </p:spPr>
      </p:sp>
      <p:sp>
        <p:nvSpPr>
          <p:cNvPr id="9" name="Text 5"/>
          <p:cNvSpPr/>
          <p:nvPr/>
        </p:nvSpPr>
        <p:spPr>
          <a:xfrm>
            <a:off x="4276435" y="4243184"/>
            <a:ext cx="3084483" cy="1828800"/>
          </a:xfrm>
          <a:prstGeom prst="rect">
            <a:avLst/>
          </a:prstGeom>
          <a:noFill/>
          <a:ln/>
        </p:spPr>
        <p:txBody>
          <a:bodyPr wrap="square" lIns="0" tIns="0" rIns="0" bIns="0" rtlCol="0" anchor="t"/>
          <a:lstStyle/>
          <a:p>
            <a:pPr>
              <a:lnSpc>
                <a:spcPts val="1408"/>
              </a:lnSpc>
              <a:spcAft>
                <a:spcPts val="500"/>
              </a:spcAft>
              <a:buSzPct val="100000"/>
            </a:pPr>
            <a:r>
              <a:rPr lang="en-US" sz="1600" b="1" dirty="0" smtClean="0">
                <a:solidFill>
                  <a:srgbClr val="16191B"/>
                </a:solidFill>
                <a:latin typeface="Calibri" panose="020F0502020204030204" pitchFamily="34" charset="0"/>
                <a:ea typeface="Calibri" panose="020F0502020204030204" pitchFamily="34" charset="0"/>
                <a:cs typeface="Calibri" panose="020F0502020204030204" pitchFamily="34" charset="0"/>
              </a:rPr>
              <a:t>Convergence behavior</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171450" indent="-171450">
              <a:lnSpc>
                <a:spcPts val="1408"/>
              </a:lnSpc>
              <a:spcAft>
                <a:spcPts val="500"/>
              </a:spcAft>
              <a:buSzPct val="100000"/>
              <a:buFont typeface="Arial" panose="020B0604020202020204" pitchFamily="34" charset="0"/>
              <a:buChar char="•"/>
            </a:pPr>
            <a:r>
              <a:rPr lang="en-US" sz="1100" dirty="0" smtClean="0">
                <a:solidFill>
                  <a:srgbClr val="5F6A70"/>
                </a:solidFill>
                <a:latin typeface="+mj-lt"/>
                <a:ea typeface="Calibri" pitchFamily="34" charset="-122"/>
                <a:cs typeface="Calibri" pitchFamily="34" charset="-120"/>
              </a:rPr>
              <a:t>Focal </a:t>
            </a:r>
            <a:r>
              <a:rPr lang="en-US" sz="1100" dirty="0">
                <a:solidFill>
                  <a:srgbClr val="5F6A70"/>
                </a:solidFill>
                <a:latin typeface="+mj-lt"/>
                <a:ea typeface="Calibri" pitchFamily="34" charset="-122"/>
                <a:cs typeface="Calibri" pitchFamily="34" charset="-120"/>
              </a:rPr>
              <a:t>loss falls steadily on both training and validation </a:t>
            </a:r>
            <a:r>
              <a:rPr lang="en-US" sz="1100" dirty="0" smtClean="0">
                <a:solidFill>
                  <a:srgbClr val="5F6A70"/>
                </a:solidFill>
                <a:latin typeface="+mj-lt"/>
                <a:ea typeface="Calibri" pitchFamily="34" charset="-122"/>
                <a:cs typeface="Calibri" pitchFamily="34" charset="-120"/>
              </a:rPr>
              <a:t>curves.</a:t>
            </a:r>
            <a:endParaRPr lang="en-US" sz="1100" dirty="0">
              <a:latin typeface="+mj-lt"/>
            </a:endParaRPr>
          </a:p>
          <a:p>
            <a:pPr marL="171450" indent="-171450">
              <a:lnSpc>
                <a:spcPts val="1408"/>
              </a:lnSpc>
              <a:spcAft>
                <a:spcPts val="500"/>
              </a:spcAft>
              <a:buSzPct val="100000"/>
              <a:buFont typeface="Arial" panose="020B0604020202020204" pitchFamily="34" charset="0"/>
              <a:buChar char="•"/>
            </a:pPr>
            <a:r>
              <a:rPr lang="en-US" sz="1100" dirty="0">
                <a:solidFill>
                  <a:srgbClr val="5F6A70"/>
                </a:solidFill>
                <a:latin typeface="+mj-lt"/>
                <a:ea typeface="Calibri" pitchFamily="34" charset="-122"/>
                <a:cs typeface="Calibri" pitchFamily="34" charset="-120"/>
              </a:rPr>
              <a:t>Minimal </a:t>
            </a:r>
            <a:r>
              <a:rPr lang="en-US" sz="1100" dirty="0" smtClean="0">
                <a:solidFill>
                  <a:srgbClr val="5F6A70"/>
                </a:solidFill>
                <a:latin typeface="+mj-lt"/>
                <a:ea typeface="Calibri" pitchFamily="34" charset="-122"/>
                <a:cs typeface="Calibri" pitchFamily="34" charset="-120"/>
              </a:rPr>
              <a:t>train validation </a:t>
            </a:r>
            <a:r>
              <a:rPr lang="en-US" sz="1100" dirty="0">
                <a:solidFill>
                  <a:srgbClr val="5F6A70"/>
                </a:solidFill>
                <a:latin typeface="+mj-lt"/>
                <a:ea typeface="Calibri" pitchFamily="34" charset="-122"/>
                <a:cs typeface="Calibri" pitchFamily="34" charset="-120"/>
              </a:rPr>
              <a:t>divergence: no overfitting </a:t>
            </a:r>
            <a:r>
              <a:rPr lang="en-US" sz="1100" dirty="0" smtClean="0">
                <a:solidFill>
                  <a:srgbClr val="5F6A70"/>
                </a:solidFill>
                <a:latin typeface="+mj-lt"/>
                <a:ea typeface="Calibri" pitchFamily="34" charset="-122"/>
                <a:cs typeface="Calibri" pitchFamily="34" charset="-120"/>
              </a:rPr>
              <a:t>signature.</a:t>
            </a:r>
            <a:endParaRPr lang="en-US" sz="1100" dirty="0">
              <a:latin typeface="+mj-lt"/>
            </a:endParaRPr>
          </a:p>
          <a:p>
            <a:pPr marL="171450" indent="-171450">
              <a:lnSpc>
                <a:spcPts val="1408"/>
              </a:lnSpc>
              <a:spcAft>
                <a:spcPts val="500"/>
              </a:spcAft>
              <a:buSzPct val="100000"/>
              <a:buFont typeface="Arial" panose="020B0604020202020204" pitchFamily="34" charset="0"/>
              <a:buChar char="•"/>
            </a:pPr>
            <a:r>
              <a:rPr lang="en-US" sz="1100" dirty="0">
                <a:solidFill>
                  <a:srgbClr val="5F6A70"/>
                </a:solidFill>
                <a:latin typeface="+mj-lt"/>
                <a:ea typeface="Calibri" pitchFamily="34" charset="-122"/>
                <a:cs typeface="Calibri" pitchFamily="34" charset="-120"/>
              </a:rPr>
              <a:t>Warm-up followed by cosine decay visible in the LR </a:t>
            </a:r>
            <a:r>
              <a:rPr lang="en-US" sz="1100" dirty="0" smtClean="0">
                <a:solidFill>
                  <a:srgbClr val="5F6A70"/>
                </a:solidFill>
                <a:latin typeface="+mj-lt"/>
                <a:ea typeface="Calibri" pitchFamily="34" charset="-122"/>
                <a:cs typeface="Calibri" pitchFamily="34" charset="-120"/>
              </a:rPr>
              <a:t>schedule.</a:t>
            </a:r>
            <a:endParaRPr lang="en-US" sz="1100" dirty="0">
              <a:latin typeface="+mj-lt"/>
            </a:endParaRPr>
          </a:p>
          <a:p>
            <a:pPr marL="171450" indent="-171450">
              <a:lnSpc>
                <a:spcPts val="1408"/>
              </a:lnSpc>
              <a:spcAft>
                <a:spcPts val="500"/>
              </a:spcAft>
              <a:buSzPct val="100000"/>
              <a:buFont typeface="Arial" panose="020B0604020202020204" pitchFamily="34" charset="0"/>
              <a:buChar char="•"/>
            </a:pPr>
            <a:r>
              <a:rPr lang="en-US" sz="1100" dirty="0">
                <a:solidFill>
                  <a:srgbClr val="5F6A70"/>
                </a:solidFill>
                <a:latin typeface="+mj-lt"/>
                <a:ea typeface="Calibri" pitchFamily="34" charset="-122"/>
                <a:cs typeface="Calibri" pitchFamily="34" charset="-120"/>
              </a:rPr>
              <a:t>Best validation loss of 0.0006 at the selected </a:t>
            </a:r>
            <a:r>
              <a:rPr lang="en-US" sz="1100" dirty="0" smtClean="0">
                <a:solidFill>
                  <a:srgbClr val="5F6A70"/>
                </a:solidFill>
                <a:latin typeface="+mj-lt"/>
                <a:ea typeface="Calibri" pitchFamily="34" charset="-122"/>
                <a:cs typeface="Calibri" pitchFamily="34" charset="-120"/>
              </a:rPr>
              <a:t>checkpoint.</a:t>
            </a:r>
            <a:endParaRPr lang="en-US" sz="1100" dirty="0">
              <a:latin typeface="+mj-lt"/>
            </a:endParaRPr>
          </a:p>
        </p:txBody>
      </p:sp>
      <p:sp>
        <p:nvSpPr>
          <p:cNvPr id="10" name="Shape 6"/>
          <p:cNvSpPr/>
          <p:nvPr/>
        </p:nvSpPr>
        <p:spPr>
          <a:xfrm>
            <a:off x="7589520" y="4206240"/>
            <a:ext cx="4023360" cy="1911096"/>
          </a:xfrm>
          <a:prstGeom prst="roundRect">
            <a:avLst>
              <a:gd name="adj" fmla="val 2871"/>
            </a:avLst>
          </a:prstGeom>
          <a:solidFill>
            <a:srgbClr val="16191B"/>
          </a:solidFill>
          <a:ln w="12700">
            <a:solidFill>
              <a:srgbClr val="16191B"/>
            </a:solidFill>
            <a:prstDash val="solid"/>
          </a:ln>
        </p:spPr>
      </p:sp>
      <p:sp>
        <p:nvSpPr>
          <p:cNvPr id="11" name="Text 7"/>
          <p:cNvSpPr/>
          <p:nvPr/>
        </p:nvSpPr>
        <p:spPr>
          <a:xfrm>
            <a:off x="7818120" y="4334256"/>
            <a:ext cx="3566160" cy="274320"/>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Per-class ROC (one-vs-rest)</a:t>
            </a:r>
            <a:endParaRPr lang="en-US" sz="1600" dirty="0"/>
          </a:p>
        </p:txBody>
      </p:sp>
      <p:sp>
        <p:nvSpPr>
          <p:cNvPr id="12" name="Text 8"/>
          <p:cNvSpPr/>
          <p:nvPr/>
        </p:nvSpPr>
        <p:spPr>
          <a:xfrm>
            <a:off x="7818120" y="4626864"/>
            <a:ext cx="3566160" cy="411480"/>
          </a:xfrm>
          <a:prstGeom prst="rect">
            <a:avLst/>
          </a:prstGeom>
          <a:noFill/>
          <a:ln/>
        </p:spPr>
        <p:txBody>
          <a:bodyPr wrap="square" lIns="0" tIns="0" rIns="0" bIns="0" rtlCol="0" anchor="ctr"/>
          <a:lstStyle/>
          <a:p>
            <a:pPr marL="0" indent="0">
              <a:buNone/>
            </a:pPr>
            <a:r>
              <a:rPr lang="en-US" sz="2300" b="1" dirty="0">
                <a:solidFill>
                  <a:srgbClr val="00AEEF"/>
                </a:solidFill>
                <a:latin typeface="Calibri" panose="020F0502020204030204" pitchFamily="34" charset="0"/>
                <a:ea typeface="Calibri" panose="020F0502020204030204" pitchFamily="34" charset="0"/>
                <a:cs typeface="Calibri" panose="020F0502020204030204" pitchFamily="34" charset="0"/>
              </a:rPr>
              <a:t>AUC = 1.0000</a:t>
            </a:r>
            <a:endParaRPr lang="en-US" sz="2300" dirty="0">
              <a:latin typeface="Calibri" panose="020F0502020204030204" pitchFamily="34" charset="0"/>
              <a:ea typeface="Calibri" panose="020F0502020204030204" pitchFamily="34" charset="0"/>
              <a:cs typeface="Calibri" panose="020F0502020204030204" pitchFamily="34" charset="0"/>
            </a:endParaRPr>
          </a:p>
        </p:txBody>
      </p:sp>
      <p:sp>
        <p:nvSpPr>
          <p:cNvPr id="13" name="Text 9"/>
          <p:cNvSpPr/>
          <p:nvPr/>
        </p:nvSpPr>
        <p:spPr>
          <a:xfrm>
            <a:off x="7818120" y="5074920"/>
            <a:ext cx="3566160" cy="960120"/>
          </a:xfrm>
          <a:prstGeom prst="rect">
            <a:avLst/>
          </a:prstGeom>
          <a:noFill/>
          <a:ln/>
        </p:spPr>
        <p:txBody>
          <a:bodyPr wrap="square" lIns="0" tIns="0" rIns="0" bIns="0" rtlCol="0" anchor="ctr"/>
          <a:lstStyle/>
          <a:p>
            <a:pPr marL="0" indent="0">
              <a:lnSpc>
                <a:spcPts val="1350"/>
              </a:lnSpc>
              <a:buNone/>
            </a:pPr>
            <a:r>
              <a:rPr lang="en-US" sz="1400" dirty="0">
                <a:solidFill>
                  <a:srgbClr val="8CC9E4"/>
                </a:solidFill>
                <a:latin typeface="Calibri" pitchFamily="34" charset="0"/>
                <a:ea typeface="Calibri" pitchFamily="34" charset="-122"/>
                <a:cs typeface="Calibri" pitchFamily="34" charset="-120"/>
              </a:rPr>
              <a:t>All four curves hug the top-left corner. Cyst and </a:t>
            </a:r>
            <a:r>
              <a:rPr lang="en-US" sz="1400" dirty="0" smtClean="0">
                <a:solidFill>
                  <a:srgbClr val="8CC9E4"/>
                </a:solidFill>
                <a:latin typeface="Calibri" pitchFamily="34" charset="0"/>
                <a:ea typeface="Calibri" pitchFamily="34" charset="-122"/>
                <a:cs typeface="Calibri" pitchFamily="34" charset="-120"/>
              </a:rPr>
              <a:t>Stone normally </a:t>
            </a:r>
            <a:r>
              <a:rPr lang="en-US" sz="1400" dirty="0">
                <a:solidFill>
                  <a:srgbClr val="8CC9E4"/>
                </a:solidFill>
                <a:latin typeface="Calibri" pitchFamily="34" charset="0"/>
                <a:ea typeface="Calibri" pitchFamily="34" charset="-122"/>
                <a:cs typeface="Calibri" pitchFamily="34" charset="-120"/>
              </a:rPr>
              <a:t>the hardest pair to separate </a:t>
            </a:r>
            <a:r>
              <a:rPr lang="en-US" sz="1400" dirty="0" smtClean="0">
                <a:solidFill>
                  <a:srgbClr val="8CC9E4"/>
                </a:solidFill>
                <a:latin typeface="Calibri" pitchFamily="34" charset="0"/>
                <a:ea typeface="Calibri" pitchFamily="34" charset="-122"/>
                <a:cs typeface="Calibri" pitchFamily="34" charset="-120"/>
              </a:rPr>
              <a:t>radiographically, are </a:t>
            </a:r>
            <a:r>
              <a:rPr lang="en-US" sz="1400" dirty="0">
                <a:solidFill>
                  <a:srgbClr val="8CC9E4"/>
                </a:solidFill>
                <a:latin typeface="Calibri" pitchFamily="34" charset="0"/>
                <a:ea typeface="Calibri" pitchFamily="34" charset="-122"/>
                <a:cs typeface="Calibri" pitchFamily="34" charset="-120"/>
              </a:rPr>
              <a:t>also perfectly separable in the learned feature space, direct evidence that CBAM refinement is doing useful work.</a:t>
            </a:r>
            <a:endParaRPr lang="en-US" sz="1400" dirty="0"/>
          </a:p>
        </p:txBody>
      </p:sp>
      <p:sp>
        <p:nvSpPr>
          <p:cNvPr id="14" name="Text 10"/>
          <p:cNvSpPr/>
          <p:nvPr/>
        </p:nvSpPr>
        <p:spPr>
          <a:xfrm>
            <a:off x="566928" y="6144768"/>
            <a:ext cx="2468880" cy="256032"/>
          </a:xfrm>
          <a:prstGeom prst="rect">
            <a:avLst/>
          </a:prstGeom>
          <a:noFill/>
          <a:ln/>
        </p:spPr>
        <p:txBody>
          <a:bodyPr wrap="square" lIns="0" tIns="0" rIns="0" bIns="0" rtlCol="0" anchor="ctr"/>
          <a:lstStyle/>
          <a:p>
            <a:pPr marL="0" indent="0" algn="ctr">
              <a:buNone/>
            </a:pPr>
            <a:r>
              <a:rPr lang="en-US" sz="950" i="1" dirty="0" smtClean="0">
                <a:solidFill>
                  <a:srgbClr val="5F6A70"/>
                </a:solidFill>
                <a:latin typeface="Calibri" pitchFamily="34" charset="0"/>
                <a:ea typeface="Calibri" pitchFamily="34" charset="-122"/>
                <a:cs typeface="Calibri" pitchFamily="34" charset="-120"/>
              </a:rPr>
              <a:t>Per-class </a:t>
            </a:r>
            <a:r>
              <a:rPr lang="en-US" sz="950" i="1" dirty="0">
                <a:solidFill>
                  <a:srgbClr val="5F6A70"/>
                </a:solidFill>
                <a:latin typeface="Calibri" pitchFamily="34" charset="0"/>
                <a:ea typeface="Calibri" pitchFamily="34" charset="-122"/>
                <a:cs typeface="Calibri" pitchFamily="34" charset="-120"/>
              </a:rPr>
              <a:t>ROC curves</a:t>
            </a:r>
            <a:endParaRPr lang="en-US" sz="950" dirty="0"/>
          </a:p>
        </p:txBody>
      </p:sp>
      <p:sp>
        <p:nvSpPr>
          <p:cNvPr id="16" name="Text 11"/>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27</a:t>
            </a:r>
            <a:endParaRPr lang="en-US" sz="1000" dirty="0"/>
          </a:p>
        </p:txBody>
      </p:sp>
      <p:sp>
        <p:nvSpPr>
          <p:cNvPr id="2" name="Date Placeholder 1"/>
          <p:cNvSpPr>
            <a:spLocks noGrp="1"/>
          </p:cNvSpPr>
          <p:nvPr>
            <p:ph type="dt" sz="half" idx="10"/>
          </p:nvPr>
        </p:nvSpPr>
        <p:spPr/>
        <p:txBody>
          <a:bodyPr/>
          <a:lstStyle/>
          <a:p>
            <a:fld id="{6E555E16-0BD9-401F-81D6-6160F562B276}" type="datetime2">
              <a:rPr lang="en-US" smtClean="0"/>
              <a:t>Wednesday, August 5, 2026</a:t>
            </a:fld>
            <a:endParaRPr lang="en-US"/>
          </a:p>
        </p:txBody>
      </p:sp>
      <p:sp>
        <p:nvSpPr>
          <p:cNvPr id="8" name="Footer Placeholder 7"/>
          <p:cNvSpPr>
            <a:spLocks noGrp="1"/>
          </p:cNvSpPr>
          <p:nvPr>
            <p:ph type="ftr" sz="quarter" idx="11"/>
          </p:nvPr>
        </p:nvSpPr>
        <p:spPr/>
        <p:txBody>
          <a:bodyPr/>
          <a:lstStyle/>
          <a:p>
            <a:r>
              <a:rPr lang="en-US" smtClean="0"/>
              <a:t>Thesis Defense: Deep Learning for Kidney Tumor Classification</a:t>
            </a:r>
            <a:endParaRPr lang="en-US"/>
          </a:p>
        </p:txBody>
      </p:sp>
      <p:sp>
        <p:nvSpPr>
          <p:cNvPr id="15" name="Slide Number Placeholder 14"/>
          <p:cNvSpPr>
            <a:spLocks noGrp="1"/>
          </p:cNvSpPr>
          <p:nvPr>
            <p:ph type="sldNum" sz="quarter" idx="12"/>
          </p:nvPr>
        </p:nvSpPr>
        <p:spPr/>
        <p:txBody>
          <a:bodyPr/>
          <a:lstStyle/>
          <a:p>
            <a:fld id="{8A6EA95C-B6F4-43ED-8DA9-B21578C41077}" type="slidenum">
              <a:rPr lang="en-US" smtClean="0"/>
              <a:t>31</a:t>
            </a:fld>
            <a:endParaRPr lang="en-U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name="Slide 34">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387927"/>
            <a:ext cx="11064240" cy="764217"/>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EfficientNet-B4 </a:t>
            </a:r>
            <a:r>
              <a:rPr lang="en-US" sz="3200" b="1" dirty="0" smtClean="0">
                <a:solidFill>
                  <a:srgbClr val="16191B"/>
                </a:solidFill>
                <a:ea typeface="Arial" pitchFamily="34" charset="-122"/>
                <a:cs typeface="Arial" pitchFamily="34" charset="-120"/>
              </a:rPr>
              <a:t>with </a:t>
            </a:r>
            <a:r>
              <a:rPr lang="en-US" sz="3200" b="1" dirty="0">
                <a:solidFill>
                  <a:srgbClr val="16191B"/>
                </a:solidFill>
                <a:ea typeface="Arial" pitchFamily="34" charset="-122"/>
                <a:cs typeface="Arial" pitchFamily="34" charset="-120"/>
              </a:rPr>
              <a:t>CBAM</a:t>
            </a:r>
            <a:r>
              <a:rPr lang="en-US" sz="2600" b="1" dirty="0">
                <a:solidFill>
                  <a:srgbClr val="16191B"/>
                </a:solidFill>
                <a:ea typeface="Arial" pitchFamily="34" charset="-122"/>
                <a:cs typeface="Arial" pitchFamily="34" charset="-120"/>
              </a:rPr>
              <a:t> </a:t>
            </a:r>
            <a:endParaRPr lang="en-US" sz="2600" b="1" dirty="0" smtClean="0">
              <a:solidFill>
                <a:srgbClr val="16191B"/>
              </a:solidFill>
              <a:ea typeface="Arial" pitchFamily="34" charset="-122"/>
              <a:cs typeface="Arial" pitchFamily="34" charset="-120"/>
            </a:endParaRPr>
          </a:p>
          <a:p>
            <a:pPr marL="0" indent="0">
              <a:buNone/>
            </a:pPr>
            <a:r>
              <a:rPr lang="en-US" sz="2800" b="1" dirty="0" smtClean="0">
                <a:solidFill>
                  <a:srgbClr val="16191B"/>
                </a:solidFill>
                <a:ea typeface="Arial" pitchFamily="34" charset="-122"/>
                <a:cs typeface="Arial" pitchFamily="34" charset="-120"/>
              </a:rPr>
              <a:t>Per-Class </a:t>
            </a:r>
            <a:r>
              <a:rPr lang="en-US" sz="2800" b="1" dirty="0">
                <a:solidFill>
                  <a:srgbClr val="16191B"/>
                </a:solidFill>
                <a:ea typeface="Arial" pitchFamily="34" charset="-122"/>
                <a:cs typeface="Arial" pitchFamily="34" charset="-120"/>
              </a:rPr>
              <a:t>Metrics</a:t>
            </a:r>
            <a:endParaRPr lang="en-US" sz="2800" dirty="0"/>
          </a:p>
        </p:txBody>
      </p:sp>
      <p:graphicFrame>
        <p:nvGraphicFramePr>
          <p:cNvPr id="35" name="Table 0"/>
          <p:cNvGraphicFramePr>
            <a:graphicFrameLocks noGrp="1"/>
          </p:cNvGraphicFramePr>
          <p:nvPr>
            <p:extLst>
              <p:ext uri="{D42A27DB-BD31-4B8C-83A1-F6EECF244321}">
                <p14:modId xmlns:p14="http://schemas.microsoft.com/office/powerpoint/2010/main" val="2103725974"/>
              </p:ext>
            </p:extLst>
          </p:nvPr>
        </p:nvGraphicFramePr>
        <p:xfrm>
          <a:off x="566928" y="1417320"/>
          <a:ext cx="5943600" cy="3072384"/>
        </p:xfrm>
        <a:graphic>
          <a:graphicData uri="http://schemas.openxmlformats.org/drawingml/2006/table">
            <a:tbl>
              <a:tblPr firstRow="1" firstCol="1" bandRow="1">
                <a:tableStyleId>{3B4B98B0-60AC-42C2-AFA5-B58CD77FA1E5}</a:tableStyleId>
              </a:tblPr>
              <a:tblGrid>
                <a:gridCol w="13716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1143000">
                  <a:extLst>
                    <a:ext uri="{9D8B030D-6E8A-4147-A177-3AD203B41FA5}">
                      <a16:colId xmlns:a16="http://schemas.microsoft.com/office/drawing/2014/main" val="20003"/>
                    </a:ext>
                  </a:extLst>
                </a:gridCol>
                <a:gridCol w="1143000">
                  <a:extLst>
                    <a:ext uri="{9D8B030D-6E8A-4147-A177-3AD203B41FA5}">
                      <a16:colId xmlns:a16="http://schemas.microsoft.com/office/drawing/2014/main" val="20004"/>
                    </a:ext>
                  </a:extLst>
                </a:gridCol>
              </a:tblGrid>
              <a:tr h="384048">
                <a:tc>
                  <a:txBody>
                    <a:bodyPr/>
                    <a:lstStyle/>
                    <a:p>
                      <a:pPr marL="0" indent="0" algn="l">
                        <a:buNone/>
                      </a:pPr>
                      <a:r>
                        <a:rPr lang="en-US" sz="1600" dirty="0"/>
                        <a:t>Class</a:t>
                      </a:r>
                      <a:endParaRPr lang="en-US" sz="1600" dirty="0">
                        <a:latin typeface="Calibri" charset="0"/>
                        <a:ea typeface="Calibri" charset="0"/>
                        <a:cs typeface="Calibri" charset="0"/>
                      </a:endParaRPr>
                    </a:p>
                  </a:txBody>
                  <a:tcPr anchor="ctr"/>
                </a:tc>
                <a:tc>
                  <a:txBody>
                    <a:bodyPr/>
                    <a:lstStyle/>
                    <a:p>
                      <a:pPr marL="0" indent="0" algn="l">
                        <a:buNone/>
                      </a:pPr>
                      <a:r>
                        <a:rPr lang="en-US" sz="1600" dirty="0"/>
                        <a:t>Precision</a:t>
                      </a:r>
                      <a:endParaRPr lang="en-US" sz="1600" dirty="0">
                        <a:latin typeface="Calibri" charset="0"/>
                        <a:ea typeface="Calibri" charset="0"/>
                        <a:cs typeface="Calibri" charset="0"/>
                      </a:endParaRPr>
                    </a:p>
                  </a:txBody>
                  <a:tcPr anchor="ctr"/>
                </a:tc>
                <a:tc>
                  <a:txBody>
                    <a:bodyPr/>
                    <a:lstStyle/>
                    <a:p>
                      <a:pPr marL="0" indent="0" algn="l">
                        <a:buNone/>
                      </a:pPr>
                      <a:r>
                        <a:rPr lang="en-US" sz="1600" dirty="0"/>
                        <a:t>Recall</a:t>
                      </a:r>
                      <a:endParaRPr lang="en-US" sz="1600" dirty="0">
                        <a:latin typeface="Calibri" charset="0"/>
                        <a:ea typeface="Calibri" charset="0"/>
                        <a:cs typeface="Calibri" charset="0"/>
                      </a:endParaRPr>
                    </a:p>
                  </a:txBody>
                  <a:tcPr anchor="ctr"/>
                </a:tc>
                <a:tc>
                  <a:txBody>
                    <a:bodyPr/>
                    <a:lstStyle/>
                    <a:p>
                      <a:pPr marL="0" indent="0" algn="l">
                        <a:buNone/>
                      </a:pPr>
                      <a:r>
                        <a:rPr lang="en-US" sz="1600" dirty="0"/>
                        <a:t>F1-score</a:t>
                      </a:r>
                      <a:endParaRPr lang="en-US" sz="1600" dirty="0">
                        <a:latin typeface="Calibri" charset="0"/>
                        <a:ea typeface="Calibri" charset="0"/>
                        <a:cs typeface="Calibri" charset="0"/>
                      </a:endParaRPr>
                    </a:p>
                  </a:txBody>
                  <a:tcPr anchor="ctr"/>
                </a:tc>
                <a:tc>
                  <a:txBody>
                    <a:bodyPr/>
                    <a:lstStyle/>
                    <a:p>
                      <a:pPr marL="0" indent="0" algn="l">
                        <a:buNone/>
                      </a:pPr>
                      <a:r>
                        <a:rPr lang="en-US" sz="1600" dirty="0"/>
                        <a:t>Support</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0"/>
                  </a:ext>
                </a:extLst>
              </a:tr>
              <a:tr h="384048">
                <a:tc>
                  <a:txBody>
                    <a:bodyPr/>
                    <a:lstStyle/>
                    <a:p>
                      <a:pPr marL="0" indent="0" algn="l">
                        <a:buNone/>
                      </a:pPr>
                      <a:r>
                        <a:rPr lang="en-US" sz="1600" dirty="0"/>
                        <a:t>Cyst</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0.9959</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0.9811</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0.9885</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742</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1"/>
                  </a:ext>
                </a:extLst>
              </a:tr>
              <a:tr h="384048">
                <a:tc>
                  <a:txBody>
                    <a:bodyPr/>
                    <a:lstStyle/>
                    <a:p>
                      <a:pPr marL="0" indent="0" algn="l">
                        <a:buNone/>
                      </a:pPr>
                      <a:r>
                        <a:rPr lang="en-US" sz="1600" dirty="0"/>
                        <a:t>Normal</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0.9980</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0.9764</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0.9871</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1,016</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2"/>
                  </a:ext>
                </a:extLst>
              </a:tr>
              <a:tr h="384048">
                <a:tc>
                  <a:txBody>
                    <a:bodyPr/>
                    <a:lstStyle/>
                    <a:p>
                      <a:pPr marL="0" indent="0" algn="l">
                        <a:buNone/>
                      </a:pPr>
                      <a:r>
                        <a:rPr lang="en-US" sz="1600" dirty="0"/>
                        <a:t>Stone</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0.9223</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0.9927</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0.9562</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275</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3"/>
                  </a:ext>
                </a:extLst>
              </a:tr>
              <a:tr h="384048">
                <a:tc>
                  <a:txBody>
                    <a:bodyPr/>
                    <a:lstStyle/>
                    <a:p>
                      <a:pPr marL="0" indent="0" algn="l">
                        <a:buNone/>
                      </a:pPr>
                      <a:r>
                        <a:rPr lang="en-US" sz="1600" dirty="0"/>
                        <a:t>Tumor</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0.9723</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0.9978</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0.9849</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457</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4"/>
                  </a:ext>
                </a:extLst>
              </a:tr>
              <a:tr h="384048">
                <a:tc>
                  <a:txBody>
                    <a:bodyPr/>
                    <a:lstStyle/>
                    <a:p>
                      <a:pPr marL="0" indent="0" algn="l">
                        <a:buNone/>
                      </a:pPr>
                      <a:r>
                        <a:rPr lang="en-US" sz="1600" dirty="0"/>
                        <a:t>Accuracy</a:t>
                      </a:r>
                      <a:endParaRPr lang="en-US" sz="1600" dirty="0">
                        <a:latin typeface="Calibri" charset="0"/>
                        <a:ea typeface="Calibri" charset="0"/>
                        <a:cs typeface="Calibri" charset="0"/>
                      </a:endParaRPr>
                    </a:p>
                  </a:txBody>
                  <a:tcPr anchor="ctr"/>
                </a:tc>
                <a:tc>
                  <a:txBody>
                    <a:bodyPr/>
                    <a:lstStyle/>
                    <a:p>
                      <a:pPr marL="0" indent="0" algn="ctr">
                        <a:buNone/>
                      </a:pPr>
                      <a:r>
                        <a:rPr lang="en-US" sz="1600" dirty="0" smtClean="0"/>
                        <a:t>-</a:t>
                      </a:r>
                      <a:endParaRPr lang="en-US" sz="1600" dirty="0">
                        <a:latin typeface="Calibri" charset="0"/>
                        <a:ea typeface="Calibri" charset="0"/>
                        <a:cs typeface="Calibri" charset="0"/>
                      </a:endParaRPr>
                    </a:p>
                  </a:txBody>
                  <a:tcPr anchor="ctr"/>
                </a:tc>
                <a:tc>
                  <a:txBody>
                    <a:bodyPr/>
                    <a:lstStyle/>
                    <a:p>
                      <a:pPr marL="0" indent="0" algn="ctr">
                        <a:buNone/>
                      </a:pPr>
                      <a:r>
                        <a:rPr lang="en-US" sz="1600" dirty="0" smtClean="0"/>
                        <a:t>-</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0.9835</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2,490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5"/>
                  </a:ext>
                </a:extLst>
              </a:tr>
              <a:tr h="384048">
                <a:tc>
                  <a:txBody>
                    <a:bodyPr/>
                    <a:lstStyle/>
                    <a:p>
                      <a:pPr marL="0" indent="0" algn="l">
                        <a:buNone/>
                      </a:pPr>
                      <a:r>
                        <a:rPr lang="en-US" sz="1600" dirty="0"/>
                        <a:t>Macro avg</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0.9721</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0.9870</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0.9792</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2,490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6"/>
                  </a:ext>
                </a:extLst>
              </a:tr>
              <a:tr h="384048">
                <a:tc>
                  <a:txBody>
                    <a:bodyPr/>
                    <a:lstStyle/>
                    <a:p>
                      <a:pPr marL="0" indent="0" algn="l">
                        <a:buNone/>
                      </a:pPr>
                      <a:r>
                        <a:rPr lang="en-US" sz="1600" dirty="0"/>
                        <a:t>Weighted avg</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0.9843</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0.9835</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0.9837</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2,490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7"/>
                  </a:ext>
                </a:extLst>
              </a:tr>
            </a:tbl>
          </a:graphicData>
        </a:graphic>
      </p:graphicFrame>
      <p:sp>
        <p:nvSpPr>
          <p:cNvPr id="6" name="Shape 3"/>
          <p:cNvSpPr/>
          <p:nvPr/>
        </p:nvSpPr>
        <p:spPr>
          <a:xfrm>
            <a:off x="566928" y="5074920"/>
            <a:ext cx="5943600" cy="1005840"/>
          </a:xfrm>
          <a:prstGeom prst="roundRect">
            <a:avLst>
              <a:gd name="adj" fmla="val 5455"/>
            </a:avLst>
          </a:prstGeom>
          <a:solidFill>
            <a:srgbClr val="FFF3D6"/>
          </a:solidFill>
          <a:ln w="12700">
            <a:solidFill>
              <a:srgbClr val="FFF3D6"/>
            </a:solidFill>
            <a:prstDash val="solid"/>
          </a:ln>
        </p:spPr>
      </p:sp>
      <p:sp>
        <p:nvSpPr>
          <p:cNvPr id="7" name="Text 4"/>
          <p:cNvSpPr/>
          <p:nvPr/>
        </p:nvSpPr>
        <p:spPr>
          <a:xfrm>
            <a:off x="795528" y="5212080"/>
            <a:ext cx="5486400" cy="777240"/>
          </a:xfrm>
          <a:prstGeom prst="rect">
            <a:avLst/>
          </a:prstGeom>
          <a:noFill/>
          <a:ln/>
        </p:spPr>
        <p:txBody>
          <a:bodyPr wrap="square" lIns="0" tIns="0" rIns="0" bIns="0" rtlCol="0" anchor="ctr"/>
          <a:lstStyle/>
          <a:p>
            <a:pPr marL="0" indent="0">
              <a:lnSpc>
                <a:spcPts val="1400"/>
              </a:lnSpc>
              <a:buNone/>
            </a:pPr>
            <a:r>
              <a:rPr lang="en-US" sz="1600" dirty="0">
                <a:solidFill>
                  <a:srgbClr val="7A6120"/>
                </a:solidFill>
                <a:latin typeface="Calibri" panose="020F0502020204030204" pitchFamily="34" charset="0"/>
                <a:ea typeface="Calibri" panose="020F0502020204030204" pitchFamily="34" charset="0"/>
                <a:cs typeface="Calibri" panose="020F0502020204030204" pitchFamily="34" charset="0"/>
              </a:rPr>
              <a:t>Stone precision drops to </a:t>
            </a:r>
            <a:r>
              <a:rPr lang="en-US" sz="1600" dirty="0" smtClean="0">
                <a:solidFill>
                  <a:srgbClr val="7A6120"/>
                </a:solidFill>
                <a:latin typeface="Calibri" panose="020F0502020204030204" pitchFamily="34" charset="0"/>
                <a:ea typeface="Calibri" panose="020F0502020204030204" pitchFamily="34" charset="0"/>
                <a:cs typeface="Calibri" panose="020F0502020204030204" pitchFamily="34" charset="0"/>
              </a:rPr>
              <a:t>0.9223, the </a:t>
            </a:r>
            <a:r>
              <a:rPr lang="en-US" sz="1600" dirty="0">
                <a:solidFill>
                  <a:srgbClr val="7A6120"/>
                </a:solidFill>
                <a:latin typeface="Calibri" panose="020F0502020204030204" pitchFamily="34" charset="0"/>
                <a:ea typeface="Calibri" panose="020F0502020204030204" pitchFamily="34" charset="0"/>
                <a:cs typeface="Calibri" panose="020F0502020204030204" pitchFamily="34" charset="0"/>
              </a:rPr>
              <a:t>weakest cell in the table. Despite the highest input resolution (380 × 380), EfficientNet-B4 </a:t>
            </a:r>
            <a:r>
              <a:rPr lang="en-US" sz="1600" dirty="0" smtClean="0">
                <a:solidFill>
                  <a:srgbClr val="7A6120"/>
                </a:solidFill>
                <a:latin typeface="Calibri" panose="020F0502020204030204" pitchFamily="34" charset="0"/>
                <a:ea typeface="Calibri" panose="020F0502020204030204" pitchFamily="34" charset="0"/>
                <a:cs typeface="Calibri" panose="020F0502020204030204" pitchFamily="34" charset="0"/>
              </a:rPr>
              <a:t>over predicts </a:t>
            </a:r>
            <a:r>
              <a:rPr lang="en-US" sz="1600" dirty="0">
                <a:solidFill>
                  <a:srgbClr val="7A6120"/>
                </a:solidFill>
                <a:latin typeface="Calibri" panose="020F0502020204030204" pitchFamily="34" charset="0"/>
                <a:ea typeface="Calibri" panose="020F0502020204030204" pitchFamily="34" charset="0"/>
                <a:cs typeface="Calibri" panose="020F0502020204030204" pitchFamily="34" charset="0"/>
              </a:rPr>
              <a:t>the Stone class, generating false positives that ResNet-50 avoids entirely.</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pic>
        <p:nvPicPr>
          <p:cNvPr id="8" name="Image 0" descr="/home/claude/work/img/image18.png"/>
          <p:cNvPicPr>
            <a:picLocks noChangeAspect="1"/>
          </p:cNvPicPr>
          <p:nvPr/>
        </p:nvPicPr>
        <p:blipFill rotWithShape="1">
          <a:blip r:embed="rId3"/>
          <a:srcRect t="5650"/>
          <a:stretch/>
        </p:blipFill>
        <p:spPr>
          <a:xfrm>
            <a:off x="6766560" y="1179576"/>
            <a:ext cx="4846320" cy="2487167"/>
          </a:xfrm>
          <a:prstGeom prst="rect">
            <a:avLst/>
          </a:prstGeom>
        </p:spPr>
      </p:pic>
      <p:sp>
        <p:nvSpPr>
          <p:cNvPr id="9" name="Text 5"/>
          <p:cNvSpPr/>
          <p:nvPr/>
        </p:nvSpPr>
        <p:spPr>
          <a:xfrm>
            <a:off x="6766560" y="3712464"/>
            <a:ext cx="4846320" cy="256032"/>
          </a:xfrm>
          <a:prstGeom prst="rect">
            <a:avLst/>
          </a:prstGeom>
          <a:noFill/>
          <a:ln/>
        </p:spPr>
        <p:txBody>
          <a:bodyPr wrap="square" lIns="0" tIns="0" rIns="0" bIns="0" rtlCol="0" anchor="ctr"/>
          <a:lstStyle/>
          <a:p>
            <a:pPr marL="0" indent="0" algn="ctr">
              <a:buNone/>
            </a:pPr>
            <a:r>
              <a:rPr lang="en-US" sz="950" i="1" dirty="0" smtClean="0">
                <a:solidFill>
                  <a:srgbClr val="5F6A70"/>
                </a:solidFill>
                <a:latin typeface="Calibri" pitchFamily="34" charset="0"/>
                <a:ea typeface="Calibri" pitchFamily="34" charset="-122"/>
                <a:cs typeface="Calibri" pitchFamily="34" charset="-120"/>
              </a:rPr>
              <a:t>Confusion </a:t>
            </a:r>
            <a:r>
              <a:rPr lang="en-US" sz="950" i="1" dirty="0">
                <a:solidFill>
                  <a:srgbClr val="5F6A70"/>
                </a:solidFill>
                <a:latin typeface="Calibri" pitchFamily="34" charset="0"/>
                <a:ea typeface="Calibri" pitchFamily="34" charset="-122"/>
                <a:cs typeface="Calibri" pitchFamily="34" charset="-120"/>
              </a:rPr>
              <a:t>matrix, EfficientNet-B4 </a:t>
            </a:r>
            <a:r>
              <a:rPr lang="en-US" sz="950" i="1" dirty="0" smtClean="0">
                <a:solidFill>
                  <a:srgbClr val="5F6A70"/>
                </a:solidFill>
                <a:latin typeface="Calibri" pitchFamily="34" charset="0"/>
                <a:ea typeface="Calibri" pitchFamily="34" charset="-122"/>
                <a:cs typeface="Calibri" pitchFamily="34" charset="-120"/>
              </a:rPr>
              <a:t>and </a:t>
            </a:r>
            <a:r>
              <a:rPr lang="en-US" sz="950" i="1" dirty="0">
                <a:solidFill>
                  <a:srgbClr val="5F6A70"/>
                </a:solidFill>
                <a:latin typeface="Calibri" pitchFamily="34" charset="0"/>
                <a:ea typeface="Calibri" pitchFamily="34" charset="-122"/>
                <a:cs typeface="Calibri" pitchFamily="34" charset="-120"/>
              </a:rPr>
              <a:t>CBAM</a:t>
            </a:r>
            <a:endParaRPr lang="en-US" sz="950" dirty="0"/>
          </a:p>
        </p:txBody>
      </p:sp>
      <p:sp>
        <p:nvSpPr>
          <p:cNvPr id="10" name="Shape 6"/>
          <p:cNvSpPr/>
          <p:nvPr/>
        </p:nvSpPr>
        <p:spPr>
          <a:xfrm>
            <a:off x="6766560" y="4069080"/>
            <a:ext cx="4846320" cy="2139696"/>
          </a:xfrm>
          <a:prstGeom prst="roundRect">
            <a:avLst>
              <a:gd name="adj" fmla="val 2727"/>
            </a:avLst>
          </a:prstGeom>
          <a:solidFill>
            <a:srgbClr val="16191B"/>
          </a:solidFill>
          <a:ln w="12700">
            <a:solidFill>
              <a:srgbClr val="16191B"/>
            </a:solidFill>
            <a:prstDash val="solid"/>
          </a:ln>
        </p:spPr>
      </p:sp>
      <p:sp>
        <p:nvSpPr>
          <p:cNvPr id="11" name="Text 7"/>
          <p:cNvSpPr/>
          <p:nvPr/>
        </p:nvSpPr>
        <p:spPr>
          <a:xfrm>
            <a:off x="7022592" y="4224528"/>
            <a:ext cx="4297680" cy="274320"/>
          </a:xfrm>
          <a:prstGeom prst="rect">
            <a:avLst/>
          </a:prstGeom>
          <a:noFill/>
          <a:ln/>
        </p:spPr>
        <p:txBody>
          <a:bodyPr wrap="square" lIns="0" tIns="0" rIns="0" bIns="0" rtlCol="0" anchor="ctr"/>
          <a:lstStyle/>
          <a:p>
            <a:pPr marL="0" indent="0">
              <a:buNone/>
            </a:pPr>
            <a:r>
              <a:rPr lang="en-US" b="1" dirty="0">
                <a:solidFill>
                  <a:srgbClr val="FFFFFF"/>
                </a:solidFill>
                <a:latin typeface="Calibri" panose="020F0502020204030204" pitchFamily="34" charset="0"/>
                <a:ea typeface="Calibri" panose="020F0502020204030204" pitchFamily="34" charset="0"/>
                <a:cs typeface="Calibri" panose="020F0502020204030204" pitchFamily="34" charset="0"/>
              </a:rPr>
              <a:t>Summary</a:t>
            </a:r>
            <a:endParaRPr lang="en-US" dirty="0">
              <a:latin typeface="Calibri" panose="020F0502020204030204" pitchFamily="34" charset="0"/>
              <a:ea typeface="Calibri" panose="020F0502020204030204" pitchFamily="34" charset="0"/>
              <a:cs typeface="Calibri" panose="020F0502020204030204" pitchFamily="34" charset="0"/>
            </a:endParaRPr>
          </a:p>
        </p:txBody>
      </p:sp>
      <p:sp>
        <p:nvSpPr>
          <p:cNvPr id="12" name="Text 8"/>
          <p:cNvSpPr/>
          <p:nvPr/>
        </p:nvSpPr>
        <p:spPr>
          <a:xfrm>
            <a:off x="7022592" y="4526280"/>
            <a:ext cx="4297680" cy="1554480"/>
          </a:xfrm>
          <a:prstGeom prst="rect">
            <a:avLst/>
          </a:prstGeom>
          <a:noFill/>
          <a:ln/>
        </p:spPr>
        <p:txBody>
          <a:bodyPr wrap="square" lIns="0" tIns="0" rIns="0" bIns="0" rtlCol="0" anchor="t"/>
          <a:lstStyle/>
          <a:p>
            <a:pPr marL="285750" indent="-285750">
              <a:lnSpc>
                <a:spcPts val="1472"/>
              </a:lnSpc>
              <a:spcAft>
                <a:spcPts val="700"/>
              </a:spcAft>
              <a:buSzPct val="100000"/>
              <a:buFont typeface="Arial" panose="020B0604020202020204" pitchFamily="34" charset="0"/>
              <a:buChar char="•"/>
            </a:pPr>
            <a:r>
              <a:rPr lang="en-US" sz="1600" dirty="0">
                <a:solidFill>
                  <a:srgbClr val="8CC9E4"/>
                </a:solidFill>
                <a:ea typeface="Calibri" pitchFamily="34" charset="-122"/>
                <a:cs typeface="Calibri" pitchFamily="34" charset="-120"/>
              </a:rPr>
              <a:t>Overall accuracy 98.35%, macro F1 0.9792</a:t>
            </a:r>
            <a:endParaRPr lang="en-US" sz="1600" dirty="0"/>
          </a:p>
          <a:p>
            <a:pPr marL="285750" indent="-285750">
              <a:lnSpc>
                <a:spcPts val="1472"/>
              </a:lnSpc>
              <a:spcAft>
                <a:spcPts val="700"/>
              </a:spcAft>
              <a:buSzPct val="100000"/>
              <a:buFont typeface="Arial" panose="020B0604020202020204" pitchFamily="34" charset="0"/>
              <a:buChar char="•"/>
            </a:pPr>
            <a:r>
              <a:rPr lang="en-US" sz="1600" dirty="0">
                <a:solidFill>
                  <a:srgbClr val="8CC9E4"/>
                </a:solidFill>
                <a:ea typeface="Calibri" pitchFamily="34" charset="-122"/>
                <a:cs typeface="Calibri" pitchFamily="34" charset="-120"/>
              </a:rPr>
              <a:t>Macro AUC-ROC </a:t>
            </a:r>
            <a:r>
              <a:rPr lang="en-US" sz="1600" dirty="0" smtClean="0">
                <a:solidFill>
                  <a:srgbClr val="8CC9E4"/>
                </a:solidFill>
                <a:ea typeface="Calibri" pitchFamily="34" charset="-122"/>
                <a:cs typeface="Calibri" pitchFamily="34" charset="-120"/>
              </a:rPr>
              <a:t>0.9997, excellent </a:t>
            </a:r>
            <a:r>
              <a:rPr lang="en-US" sz="1600" dirty="0">
                <a:solidFill>
                  <a:srgbClr val="8CC9E4"/>
                </a:solidFill>
                <a:ea typeface="Calibri" pitchFamily="34" charset="-122"/>
                <a:cs typeface="Calibri" pitchFamily="34" charset="-120"/>
              </a:rPr>
              <a:t>separability despite lower accuracy</a:t>
            </a:r>
            <a:endParaRPr lang="en-US" sz="1600" dirty="0"/>
          </a:p>
          <a:p>
            <a:pPr marL="285750" indent="-285750">
              <a:lnSpc>
                <a:spcPts val="1472"/>
              </a:lnSpc>
              <a:spcAft>
                <a:spcPts val="700"/>
              </a:spcAft>
              <a:buSzPct val="100000"/>
              <a:buFont typeface="Arial" panose="020B0604020202020204" pitchFamily="34" charset="0"/>
              <a:buChar char="•"/>
            </a:pPr>
            <a:r>
              <a:rPr lang="en-US" sz="1600" dirty="0">
                <a:solidFill>
                  <a:srgbClr val="8CC9E4"/>
                </a:solidFill>
                <a:ea typeface="Calibri" pitchFamily="34" charset="-122"/>
                <a:cs typeface="Calibri" pitchFamily="34" charset="-120"/>
              </a:rPr>
              <a:t>Misclassification concentrated in the Normal class drifting toward Cyst, Stone and Tumor</a:t>
            </a:r>
            <a:endParaRPr lang="en-US" sz="1600" dirty="0"/>
          </a:p>
          <a:p>
            <a:pPr marL="285750" indent="-285750">
              <a:lnSpc>
                <a:spcPts val="1472"/>
              </a:lnSpc>
              <a:spcAft>
                <a:spcPts val="700"/>
              </a:spcAft>
              <a:buSzPct val="100000"/>
              <a:buFont typeface="Arial" panose="020B0604020202020204" pitchFamily="34" charset="0"/>
              <a:buChar char="•"/>
            </a:pPr>
            <a:r>
              <a:rPr lang="en-US" sz="1600" dirty="0">
                <a:solidFill>
                  <a:srgbClr val="8CC9E4"/>
                </a:solidFill>
                <a:ea typeface="Calibri" pitchFamily="34" charset="-122"/>
                <a:cs typeface="Calibri" pitchFamily="34" charset="-120"/>
              </a:rPr>
              <a:t>Highest computational cost per image of the three models</a:t>
            </a:r>
            <a:endParaRPr lang="en-US" sz="1600" dirty="0"/>
          </a:p>
        </p:txBody>
      </p:sp>
      <p:sp>
        <p:nvSpPr>
          <p:cNvPr id="2" name="Date Placeholder 1"/>
          <p:cNvSpPr>
            <a:spLocks noGrp="1"/>
          </p:cNvSpPr>
          <p:nvPr>
            <p:ph type="dt" sz="half" idx="10"/>
          </p:nvPr>
        </p:nvSpPr>
        <p:spPr/>
        <p:txBody>
          <a:bodyPr/>
          <a:lstStyle/>
          <a:p>
            <a:fld id="{61BE252F-4EAC-4300-9932-F45DAC25A0E0}" type="datetime2">
              <a:rPr lang="en-US" smtClean="0"/>
              <a:t>Wednesday, August 5, 2026</a:t>
            </a:fld>
            <a:endParaRPr lang="en-US"/>
          </a:p>
        </p:txBody>
      </p:sp>
      <p:sp>
        <p:nvSpPr>
          <p:cNvPr id="4" name="Footer Placeholder 3"/>
          <p:cNvSpPr>
            <a:spLocks noGrp="1"/>
          </p:cNvSpPr>
          <p:nvPr>
            <p:ph type="ftr" sz="quarter" idx="11"/>
          </p:nvPr>
        </p:nvSpPr>
        <p:spPr/>
        <p:txBody>
          <a:bodyPr/>
          <a:lstStyle/>
          <a:p>
            <a:r>
              <a:rPr lang="en-US" smtClean="0"/>
              <a:t>Thesis Defense: Deep Learning for Kidney Tumor Classification</a:t>
            </a:r>
            <a:endParaRPr lang="en-US"/>
          </a:p>
        </p:txBody>
      </p:sp>
      <p:sp>
        <p:nvSpPr>
          <p:cNvPr id="5" name="Slide Number Placeholder 4"/>
          <p:cNvSpPr>
            <a:spLocks noGrp="1"/>
          </p:cNvSpPr>
          <p:nvPr>
            <p:ph type="sldNum" sz="quarter" idx="12"/>
          </p:nvPr>
        </p:nvSpPr>
        <p:spPr/>
        <p:txBody>
          <a:bodyPr/>
          <a:lstStyle/>
          <a:p>
            <a:fld id="{8A6EA95C-B6F4-43ED-8DA9-B21578C41077}" type="slidenum">
              <a:rPr lang="en-US" smtClean="0"/>
              <a:t>32</a:t>
            </a:fld>
            <a:endParaRPr lang="en-US"/>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name="Slide 35">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443345"/>
            <a:ext cx="11064240" cy="708799"/>
          </a:xfrm>
          <a:prstGeom prst="rect">
            <a:avLst/>
          </a:prstGeom>
          <a:noFill/>
          <a:ln/>
        </p:spPr>
        <p:txBody>
          <a:bodyPr wrap="square" lIns="0" tIns="0" rIns="0" bIns="0" rtlCol="0" anchor="ctr"/>
          <a:lstStyle/>
          <a:p>
            <a:r>
              <a:rPr lang="en-US" sz="3200" b="1" dirty="0">
                <a:solidFill>
                  <a:srgbClr val="16191B"/>
                </a:solidFill>
                <a:ea typeface="Arial" pitchFamily="34" charset="-122"/>
                <a:cs typeface="Arial" pitchFamily="34" charset="-120"/>
              </a:rPr>
              <a:t>EfficientNet-B4 with CBAM </a:t>
            </a:r>
          </a:p>
          <a:p>
            <a:pPr marL="0" indent="0">
              <a:buNone/>
            </a:pPr>
            <a:r>
              <a:rPr lang="en-US" sz="2600" b="1" dirty="0" smtClean="0">
                <a:solidFill>
                  <a:srgbClr val="16191B"/>
                </a:solidFill>
                <a:ea typeface="Arial" pitchFamily="34" charset="-122"/>
                <a:cs typeface="Arial" pitchFamily="34" charset="-120"/>
              </a:rPr>
              <a:t>Convergence </a:t>
            </a:r>
            <a:r>
              <a:rPr lang="en-US" sz="2600" b="1" dirty="0">
                <a:solidFill>
                  <a:srgbClr val="16191B"/>
                </a:solidFill>
                <a:ea typeface="Arial" pitchFamily="34" charset="-122"/>
                <a:cs typeface="Arial" pitchFamily="34" charset="-120"/>
              </a:rPr>
              <a:t>and ROC</a:t>
            </a:r>
            <a:endParaRPr lang="en-US" sz="2600" dirty="0"/>
          </a:p>
        </p:txBody>
      </p:sp>
      <p:pic>
        <p:nvPicPr>
          <p:cNvPr id="4" name="Image 0" descr="/home/claude/work/img/image19.png"/>
          <p:cNvPicPr>
            <a:picLocks noChangeAspect="1"/>
          </p:cNvPicPr>
          <p:nvPr/>
        </p:nvPicPr>
        <p:blipFill rotWithShape="1">
          <a:blip r:embed="rId3"/>
          <a:srcRect t="5514"/>
          <a:stretch/>
        </p:blipFill>
        <p:spPr>
          <a:xfrm>
            <a:off x="566928" y="1524000"/>
            <a:ext cx="11064240" cy="2298192"/>
          </a:xfrm>
          <a:prstGeom prst="rect">
            <a:avLst/>
          </a:prstGeom>
        </p:spPr>
      </p:pic>
      <p:sp>
        <p:nvSpPr>
          <p:cNvPr id="5" name="Text 2"/>
          <p:cNvSpPr/>
          <p:nvPr/>
        </p:nvSpPr>
        <p:spPr>
          <a:xfrm>
            <a:off x="566928" y="3877056"/>
            <a:ext cx="11064240" cy="256032"/>
          </a:xfrm>
          <a:prstGeom prst="rect">
            <a:avLst/>
          </a:prstGeom>
          <a:noFill/>
          <a:ln/>
        </p:spPr>
        <p:txBody>
          <a:bodyPr wrap="square" lIns="0" tIns="0" rIns="0" bIns="0" rtlCol="0" anchor="ctr"/>
          <a:lstStyle/>
          <a:p>
            <a:pPr marL="0" indent="0" algn="ctr">
              <a:buNone/>
            </a:pPr>
            <a:r>
              <a:rPr lang="en-US" sz="1000" i="1" dirty="0" smtClean="0">
                <a:latin typeface="Calibri" pitchFamily="34" charset="0"/>
                <a:ea typeface="Calibri" pitchFamily="34" charset="-122"/>
                <a:cs typeface="Calibri" pitchFamily="34" charset="-120"/>
              </a:rPr>
              <a:t>Training </a:t>
            </a:r>
            <a:r>
              <a:rPr lang="en-US" sz="1000" i="1" dirty="0">
                <a:latin typeface="Calibri" pitchFamily="34" charset="0"/>
                <a:ea typeface="Calibri" pitchFamily="34" charset="-122"/>
                <a:cs typeface="Calibri" pitchFamily="34" charset="-120"/>
              </a:rPr>
              <a:t>history for the EfficientNet-B4 + CBAM model</a:t>
            </a:r>
            <a:endParaRPr lang="en-US" sz="1000" dirty="0"/>
          </a:p>
        </p:txBody>
      </p:sp>
      <p:pic>
        <p:nvPicPr>
          <p:cNvPr id="6" name="Image 1" descr="/home/claude/work/img/image20.png"/>
          <p:cNvPicPr>
            <a:picLocks noChangeAspect="1"/>
          </p:cNvPicPr>
          <p:nvPr/>
        </p:nvPicPr>
        <p:blipFill rotWithShape="1">
          <a:blip r:embed="rId4"/>
          <a:srcRect t="3890" b="-1"/>
          <a:stretch/>
        </p:blipFill>
        <p:spPr>
          <a:xfrm>
            <a:off x="566927" y="3877056"/>
            <a:ext cx="2563383" cy="2240279"/>
          </a:xfrm>
          <a:prstGeom prst="rect">
            <a:avLst/>
          </a:prstGeom>
        </p:spPr>
      </p:pic>
      <p:sp>
        <p:nvSpPr>
          <p:cNvPr id="7" name="Text 3"/>
          <p:cNvSpPr/>
          <p:nvPr/>
        </p:nvSpPr>
        <p:spPr>
          <a:xfrm>
            <a:off x="566928" y="6144768"/>
            <a:ext cx="2468880" cy="256032"/>
          </a:xfrm>
          <a:prstGeom prst="rect">
            <a:avLst/>
          </a:prstGeom>
          <a:noFill/>
          <a:ln/>
        </p:spPr>
        <p:txBody>
          <a:bodyPr wrap="square" lIns="0" tIns="0" rIns="0" bIns="0" rtlCol="0" anchor="ctr"/>
          <a:lstStyle/>
          <a:p>
            <a:pPr marL="0" indent="0" algn="ctr">
              <a:buNone/>
            </a:pPr>
            <a:r>
              <a:rPr lang="en-US" sz="1000" b="1" i="1" dirty="0" smtClean="0">
                <a:latin typeface="Calibri" pitchFamily="34" charset="0"/>
                <a:ea typeface="Calibri" pitchFamily="34" charset="-122"/>
                <a:cs typeface="Calibri" pitchFamily="34" charset="-120"/>
              </a:rPr>
              <a:t>Per-class </a:t>
            </a:r>
            <a:r>
              <a:rPr lang="en-US" sz="1000" b="1" i="1" dirty="0">
                <a:latin typeface="Calibri" pitchFamily="34" charset="0"/>
                <a:ea typeface="Calibri" pitchFamily="34" charset="-122"/>
                <a:cs typeface="Calibri" pitchFamily="34" charset="-120"/>
              </a:rPr>
              <a:t>ROC curves</a:t>
            </a:r>
            <a:endParaRPr lang="en-US" sz="1000" b="1" dirty="0"/>
          </a:p>
        </p:txBody>
      </p:sp>
      <p:sp>
        <p:nvSpPr>
          <p:cNvPr id="8" name="Shape 4"/>
          <p:cNvSpPr/>
          <p:nvPr/>
        </p:nvSpPr>
        <p:spPr>
          <a:xfrm>
            <a:off x="3246120" y="4206240"/>
            <a:ext cx="4114800" cy="1911096"/>
          </a:xfrm>
          <a:prstGeom prst="roundRect">
            <a:avLst>
              <a:gd name="adj" fmla="val 2871"/>
            </a:avLst>
          </a:prstGeom>
          <a:solidFill>
            <a:srgbClr val="E8F7FE"/>
          </a:solidFill>
          <a:ln w="12700">
            <a:solidFill>
              <a:srgbClr val="E8F7FE"/>
            </a:solidFill>
            <a:prstDash val="solid"/>
          </a:ln>
        </p:spPr>
      </p:sp>
      <p:sp>
        <p:nvSpPr>
          <p:cNvPr id="9" name="Text 5"/>
          <p:cNvSpPr/>
          <p:nvPr/>
        </p:nvSpPr>
        <p:spPr>
          <a:xfrm>
            <a:off x="3474720" y="4334256"/>
            <a:ext cx="3657600" cy="274320"/>
          </a:xfrm>
          <a:prstGeom prst="rect">
            <a:avLst/>
          </a:prstGeom>
          <a:noFill/>
          <a:ln/>
        </p:spPr>
        <p:txBody>
          <a:bodyPr wrap="square" lIns="0" tIns="0" rIns="0" bIns="0" rtlCol="0" anchor="ctr"/>
          <a:lstStyle/>
          <a:p>
            <a:pPr marL="0" indent="0">
              <a:buNone/>
            </a:pPr>
            <a:r>
              <a:rPr lang="en-US" sz="1400" b="1" dirty="0">
                <a:solidFill>
                  <a:srgbClr val="16191B"/>
                </a:solidFill>
                <a:ea typeface="Arial" pitchFamily="34" charset="-122"/>
                <a:cs typeface="Arial" pitchFamily="34" charset="-120"/>
              </a:rPr>
              <a:t>Convergence behaviour</a:t>
            </a:r>
            <a:endParaRPr lang="en-US" sz="1400" dirty="0"/>
          </a:p>
        </p:txBody>
      </p:sp>
      <p:sp>
        <p:nvSpPr>
          <p:cNvPr id="10" name="Text 6"/>
          <p:cNvSpPr/>
          <p:nvPr/>
        </p:nvSpPr>
        <p:spPr>
          <a:xfrm>
            <a:off x="3474720" y="4645152"/>
            <a:ext cx="3657600" cy="1463040"/>
          </a:xfrm>
          <a:prstGeom prst="rect">
            <a:avLst/>
          </a:prstGeom>
          <a:noFill/>
          <a:ln/>
        </p:spPr>
        <p:txBody>
          <a:bodyPr wrap="square" lIns="0" tIns="0" rIns="0" bIns="0" rtlCol="0" anchor="t"/>
          <a:lstStyle/>
          <a:p>
            <a:pPr>
              <a:lnSpc>
                <a:spcPts val="1408"/>
              </a:lnSpc>
              <a:spcAft>
                <a:spcPts val="500"/>
              </a:spcAft>
              <a:buSzPct val="100000"/>
            </a:pPr>
            <a:r>
              <a:rPr lang="en-US" sz="1400" dirty="0">
                <a:solidFill>
                  <a:srgbClr val="5F6A70"/>
                </a:solidFill>
                <a:latin typeface="+mj-lt"/>
                <a:ea typeface="Calibri" pitchFamily="34" charset="-122"/>
                <a:cs typeface="Calibri" pitchFamily="34" charset="-120"/>
              </a:rPr>
              <a:t>Focal loss decreases on both training and validation sets</a:t>
            </a:r>
            <a:endParaRPr lang="en-US" sz="1400" dirty="0">
              <a:latin typeface="+mj-lt"/>
            </a:endParaRPr>
          </a:p>
          <a:p>
            <a:pPr>
              <a:lnSpc>
                <a:spcPts val="1408"/>
              </a:lnSpc>
              <a:spcAft>
                <a:spcPts val="500"/>
              </a:spcAft>
              <a:buSzPct val="100000"/>
            </a:pPr>
            <a:r>
              <a:rPr lang="en-US" sz="1400" dirty="0">
                <a:solidFill>
                  <a:srgbClr val="5F6A70"/>
                </a:solidFill>
                <a:latin typeface="+mj-lt"/>
                <a:ea typeface="Calibri" pitchFamily="34" charset="-122"/>
                <a:cs typeface="Calibri" pitchFamily="34" charset="-120"/>
              </a:rPr>
              <a:t>Accuracy rises with minimal divergence between the two curves</a:t>
            </a:r>
            <a:endParaRPr lang="en-US" sz="1400" dirty="0">
              <a:latin typeface="+mj-lt"/>
            </a:endParaRPr>
          </a:p>
          <a:p>
            <a:pPr>
              <a:lnSpc>
                <a:spcPts val="1408"/>
              </a:lnSpc>
              <a:spcAft>
                <a:spcPts val="500"/>
              </a:spcAft>
              <a:buSzPct val="100000"/>
            </a:pPr>
            <a:r>
              <a:rPr lang="en-US" sz="1400" dirty="0">
                <a:solidFill>
                  <a:srgbClr val="5F6A70"/>
                </a:solidFill>
                <a:latin typeface="+mj-lt"/>
                <a:ea typeface="Calibri" pitchFamily="34" charset="-122"/>
                <a:cs typeface="Calibri" pitchFamily="34" charset="-120"/>
              </a:rPr>
              <a:t>Efficient learning without an overfitting signature</a:t>
            </a:r>
            <a:endParaRPr lang="en-US" sz="1400" dirty="0">
              <a:latin typeface="+mj-lt"/>
            </a:endParaRPr>
          </a:p>
          <a:p>
            <a:pPr>
              <a:lnSpc>
                <a:spcPts val="1408"/>
              </a:lnSpc>
              <a:spcAft>
                <a:spcPts val="500"/>
              </a:spcAft>
              <a:buSzPct val="100000"/>
            </a:pPr>
            <a:r>
              <a:rPr lang="en-US" sz="1400" dirty="0">
                <a:solidFill>
                  <a:srgbClr val="5F6A70"/>
                </a:solidFill>
                <a:latin typeface="+mj-lt"/>
                <a:ea typeface="Calibri" pitchFamily="34" charset="-122"/>
                <a:cs typeface="Calibri" pitchFamily="34" charset="-120"/>
              </a:rPr>
              <a:t>Best validation loss of </a:t>
            </a:r>
            <a:r>
              <a:rPr lang="en-US" sz="1400" dirty="0" smtClean="0">
                <a:solidFill>
                  <a:srgbClr val="5F6A70"/>
                </a:solidFill>
                <a:latin typeface="+mj-lt"/>
                <a:ea typeface="Calibri" pitchFamily="34" charset="-122"/>
                <a:cs typeface="Calibri" pitchFamily="34" charset="-120"/>
              </a:rPr>
              <a:t>0.0318, the </a:t>
            </a:r>
            <a:r>
              <a:rPr lang="en-US" sz="1400" dirty="0">
                <a:solidFill>
                  <a:srgbClr val="5F6A70"/>
                </a:solidFill>
                <a:latin typeface="+mj-lt"/>
                <a:ea typeface="Calibri" pitchFamily="34" charset="-122"/>
                <a:cs typeface="Calibri" pitchFamily="34" charset="-120"/>
              </a:rPr>
              <a:t>highest of the three models</a:t>
            </a:r>
            <a:endParaRPr lang="en-US" sz="1400" dirty="0">
              <a:latin typeface="+mj-lt"/>
            </a:endParaRPr>
          </a:p>
        </p:txBody>
      </p:sp>
      <p:sp>
        <p:nvSpPr>
          <p:cNvPr id="11" name="Shape 7"/>
          <p:cNvSpPr/>
          <p:nvPr/>
        </p:nvSpPr>
        <p:spPr>
          <a:xfrm>
            <a:off x="7589520" y="4206240"/>
            <a:ext cx="4023360" cy="1911096"/>
          </a:xfrm>
          <a:prstGeom prst="roundRect">
            <a:avLst>
              <a:gd name="adj" fmla="val 2871"/>
            </a:avLst>
          </a:prstGeom>
          <a:solidFill>
            <a:srgbClr val="16191B"/>
          </a:solidFill>
          <a:ln w="12700">
            <a:solidFill>
              <a:srgbClr val="16191B"/>
            </a:solidFill>
            <a:prstDash val="solid"/>
          </a:ln>
        </p:spPr>
      </p:sp>
      <p:sp>
        <p:nvSpPr>
          <p:cNvPr id="12" name="Text 8"/>
          <p:cNvSpPr/>
          <p:nvPr/>
        </p:nvSpPr>
        <p:spPr>
          <a:xfrm>
            <a:off x="7818120" y="4334256"/>
            <a:ext cx="3566160" cy="274320"/>
          </a:xfrm>
          <a:prstGeom prst="rect">
            <a:avLst/>
          </a:prstGeom>
          <a:noFill/>
          <a:ln/>
        </p:spPr>
        <p:txBody>
          <a:bodyPr wrap="square" lIns="0" tIns="0" rIns="0" bIns="0" rtlCol="0" anchor="ctr"/>
          <a:lstStyle/>
          <a:p>
            <a:pPr marL="0" indent="0">
              <a:buNone/>
            </a:pPr>
            <a:r>
              <a:rPr lang="en-US" sz="1400" b="1" dirty="0">
                <a:solidFill>
                  <a:srgbClr val="FFFFFF"/>
                </a:solidFill>
                <a:ea typeface="Arial" pitchFamily="34" charset="-122"/>
                <a:cs typeface="Arial" pitchFamily="34" charset="-120"/>
              </a:rPr>
              <a:t>Per-class ROC (one-vs-rest)</a:t>
            </a:r>
            <a:endParaRPr lang="en-US" sz="1400" dirty="0"/>
          </a:p>
        </p:txBody>
      </p:sp>
      <p:sp>
        <p:nvSpPr>
          <p:cNvPr id="13" name="Text 9"/>
          <p:cNvSpPr/>
          <p:nvPr/>
        </p:nvSpPr>
        <p:spPr>
          <a:xfrm>
            <a:off x="7818120" y="4626864"/>
            <a:ext cx="3566160" cy="411480"/>
          </a:xfrm>
          <a:prstGeom prst="rect">
            <a:avLst/>
          </a:prstGeom>
          <a:noFill/>
          <a:ln/>
        </p:spPr>
        <p:txBody>
          <a:bodyPr wrap="square" lIns="0" tIns="0" rIns="0" bIns="0" rtlCol="0" anchor="ctr"/>
          <a:lstStyle/>
          <a:p>
            <a:pPr marL="0" indent="0">
              <a:buNone/>
            </a:pPr>
            <a:r>
              <a:rPr lang="en-US" sz="2300" b="1" dirty="0">
                <a:solidFill>
                  <a:srgbClr val="00AEEF"/>
                </a:solidFill>
                <a:latin typeface="Calibri" panose="020F0502020204030204" pitchFamily="34" charset="0"/>
                <a:ea typeface="Calibri" panose="020F0502020204030204" pitchFamily="34" charset="0"/>
                <a:cs typeface="Calibri" panose="020F0502020204030204" pitchFamily="34" charset="0"/>
              </a:rPr>
              <a:t>AUC &gt; 0.9993</a:t>
            </a:r>
            <a:endParaRPr lang="en-US" sz="2300" dirty="0">
              <a:latin typeface="Calibri" panose="020F0502020204030204" pitchFamily="34" charset="0"/>
              <a:ea typeface="Calibri" panose="020F0502020204030204" pitchFamily="34" charset="0"/>
              <a:cs typeface="Calibri" panose="020F0502020204030204" pitchFamily="34" charset="0"/>
            </a:endParaRPr>
          </a:p>
        </p:txBody>
      </p:sp>
      <p:sp>
        <p:nvSpPr>
          <p:cNvPr id="14" name="Text 10"/>
          <p:cNvSpPr/>
          <p:nvPr/>
        </p:nvSpPr>
        <p:spPr>
          <a:xfrm>
            <a:off x="7818120" y="5074920"/>
            <a:ext cx="3566160" cy="960120"/>
          </a:xfrm>
          <a:prstGeom prst="rect">
            <a:avLst/>
          </a:prstGeom>
          <a:noFill/>
          <a:ln/>
        </p:spPr>
        <p:txBody>
          <a:bodyPr wrap="square" lIns="0" tIns="0" rIns="0" bIns="0" rtlCol="0" anchor="ctr"/>
          <a:lstStyle/>
          <a:p>
            <a:pPr marL="0" indent="0">
              <a:lnSpc>
                <a:spcPts val="1350"/>
              </a:lnSpc>
              <a:buNone/>
            </a:pPr>
            <a:r>
              <a:rPr lang="en-US" sz="1400" dirty="0">
                <a:solidFill>
                  <a:srgbClr val="8CC9E4"/>
                </a:solidFill>
                <a:latin typeface="Calibri" pitchFamily="34" charset="0"/>
                <a:ea typeface="Calibri" pitchFamily="34" charset="-122"/>
                <a:cs typeface="Calibri" pitchFamily="34" charset="-120"/>
              </a:rPr>
              <a:t>Near-perfect AUC for all four classes, with a macro AUC of 0.9997. Separability in the feature space is excellent even though the decision thresholds produce more misclassification than ResNet-50.</a:t>
            </a:r>
            <a:endParaRPr lang="en-US" sz="1400" dirty="0"/>
          </a:p>
        </p:txBody>
      </p:sp>
      <p:sp>
        <p:nvSpPr>
          <p:cNvPr id="2" name="Date Placeholder 1"/>
          <p:cNvSpPr>
            <a:spLocks noGrp="1"/>
          </p:cNvSpPr>
          <p:nvPr>
            <p:ph type="dt" sz="half" idx="10"/>
          </p:nvPr>
        </p:nvSpPr>
        <p:spPr/>
        <p:txBody>
          <a:bodyPr/>
          <a:lstStyle/>
          <a:p>
            <a:fld id="{818DF649-EE30-4AAE-8E6A-17D99DF551C3}" type="datetime2">
              <a:rPr lang="en-US" smtClean="0"/>
              <a:t>Wednesday, August 5, 2026</a:t>
            </a:fld>
            <a:endParaRPr lang="en-US"/>
          </a:p>
        </p:txBody>
      </p:sp>
      <p:sp>
        <p:nvSpPr>
          <p:cNvPr id="15" name="Footer Placeholder 14"/>
          <p:cNvSpPr>
            <a:spLocks noGrp="1"/>
          </p:cNvSpPr>
          <p:nvPr>
            <p:ph type="ftr" sz="quarter" idx="11"/>
          </p:nvPr>
        </p:nvSpPr>
        <p:spPr/>
        <p:txBody>
          <a:bodyPr/>
          <a:lstStyle/>
          <a:p>
            <a:r>
              <a:rPr lang="en-US" smtClean="0"/>
              <a:t>Thesis Defense: Deep Learning for Kidney Tumor Classification</a:t>
            </a:r>
            <a:endParaRPr lang="en-US"/>
          </a:p>
        </p:txBody>
      </p:sp>
      <p:sp>
        <p:nvSpPr>
          <p:cNvPr id="18" name="Slide Number Placeholder 17"/>
          <p:cNvSpPr>
            <a:spLocks noGrp="1"/>
          </p:cNvSpPr>
          <p:nvPr>
            <p:ph type="sldNum" sz="quarter" idx="12"/>
          </p:nvPr>
        </p:nvSpPr>
        <p:spPr/>
        <p:txBody>
          <a:bodyPr/>
          <a:lstStyle/>
          <a:p>
            <a:fld id="{8A6EA95C-B6F4-43ED-8DA9-B21578C41077}" type="slidenum">
              <a:rPr lang="en-US" smtClean="0"/>
              <a:t>33</a:t>
            </a:fld>
            <a:endParaRPr 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name="Slide 36">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323273"/>
            <a:ext cx="11064240" cy="828871"/>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MobileNetV3 </a:t>
            </a:r>
            <a:r>
              <a:rPr lang="en-US" sz="3200" b="1" dirty="0" smtClean="0">
                <a:solidFill>
                  <a:srgbClr val="16191B"/>
                </a:solidFill>
                <a:ea typeface="Arial" pitchFamily="34" charset="-122"/>
                <a:cs typeface="Arial" pitchFamily="34" charset="-120"/>
              </a:rPr>
              <a:t>with CBAM</a:t>
            </a:r>
          </a:p>
          <a:p>
            <a:pPr marL="0" indent="0">
              <a:buNone/>
            </a:pPr>
            <a:r>
              <a:rPr lang="en-US" sz="2600" b="1" dirty="0" smtClean="0">
                <a:solidFill>
                  <a:srgbClr val="16191B"/>
                </a:solidFill>
                <a:ea typeface="Arial" pitchFamily="34" charset="-122"/>
                <a:cs typeface="Arial" pitchFamily="34" charset="-120"/>
              </a:rPr>
              <a:t>Per-Class </a:t>
            </a:r>
            <a:r>
              <a:rPr lang="en-US" sz="2600" b="1" dirty="0">
                <a:solidFill>
                  <a:srgbClr val="16191B"/>
                </a:solidFill>
                <a:ea typeface="Arial" pitchFamily="34" charset="-122"/>
                <a:cs typeface="Arial" pitchFamily="34" charset="-120"/>
              </a:rPr>
              <a:t>Metrics</a:t>
            </a:r>
            <a:endParaRPr lang="en-US" sz="2600" dirty="0"/>
          </a:p>
        </p:txBody>
      </p:sp>
      <p:graphicFrame>
        <p:nvGraphicFramePr>
          <p:cNvPr id="37" name="Table 0"/>
          <p:cNvGraphicFramePr>
            <a:graphicFrameLocks noGrp="1"/>
          </p:cNvGraphicFramePr>
          <p:nvPr>
            <p:extLst>
              <p:ext uri="{D42A27DB-BD31-4B8C-83A1-F6EECF244321}">
                <p14:modId xmlns:p14="http://schemas.microsoft.com/office/powerpoint/2010/main" val="866137801"/>
              </p:ext>
            </p:extLst>
          </p:nvPr>
        </p:nvGraphicFramePr>
        <p:xfrm>
          <a:off x="566928" y="1417320"/>
          <a:ext cx="5943600" cy="3072384"/>
        </p:xfrm>
        <a:graphic>
          <a:graphicData uri="http://schemas.openxmlformats.org/drawingml/2006/table">
            <a:tbl>
              <a:tblPr firstRow="1" firstCol="1" bandRow="1">
                <a:tableStyleId>{3B4B98B0-60AC-42C2-AFA5-B58CD77FA1E5}</a:tableStyleId>
              </a:tblPr>
              <a:tblGrid>
                <a:gridCol w="13716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1143000">
                  <a:extLst>
                    <a:ext uri="{9D8B030D-6E8A-4147-A177-3AD203B41FA5}">
                      <a16:colId xmlns:a16="http://schemas.microsoft.com/office/drawing/2014/main" val="20003"/>
                    </a:ext>
                  </a:extLst>
                </a:gridCol>
                <a:gridCol w="1143000">
                  <a:extLst>
                    <a:ext uri="{9D8B030D-6E8A-4147-A177-3AD203B41FA5}">
                      <a16:colId xmlns:a16="http://schemas.microsoft.com/office/drawing/2014/main" val="20004"/>
                    </a:ext>
                  </a:extLst>
                </a:gridCol>
              </a:tblGrid>
              <a:tr h="384048">
                <a:tc>
                  <a:txBody>
                    <a:bodyPr/>
                    <a:lstStyle/>
                    <a:p>
                      <a:pPr marL="0" indent="0" algn="l">
                        <a:buNone/>
                      </a:pPr>
                      <a:r>
                        <a:rPr lang="en-US" sz="1600" dirty="0"/>
                        <a:t>Class</a:t>
                      </a:r>
                      <a:endParaRPr lang="en-US" sz="1600" dirty="0">
                        <a:latin typeface="Calibri" charset="0"/>
                        <a:ea typeface="Calibri" charset="0"/>
                        <a:cs typeface="Calibri" charset="0"/>
                      </a:endParaRPr>
                    </a:p>
                  </a:txBody>
                  <a:tcPr anchor="ctr"/>
                </a:tc>
                <a:tc>
                  <a:txBody>
                    <a:bodyPr/>
                    <a:lstStyle/>
                    <a:p>
                      <a:pPr marL="0" indent="0" algn="l">
                        <a:buNone/>
                      </a:pPr>
                      <a:r>
                        <a:rPr lang="en-US" sz="1600" dirty="0"/>
                        <a:t>Precision</a:t>
                      </a:r>
                      <a:endParaRPr lang="en-US" sz="1600" dirty="0">
                        <a:latin typeface="Calibri" charset="0"/>
                        <a:ea typeface="Calibri" charset="0"/>
                        <a:cs typeface="Calibri" charset="0"/>
                      </a:endParaRPr>
                    </a:p>
                  </a:txBody>
                  <a:tcPr anchor="ctr"/>
                </a:tc>
                <a:tc>
                  <a:txBody>
                    <a:bodyPr/>
                    <a:lstStyle/>
                    <a:p>
                      <a:pPr marL="0" indent="0" algn="l">
                        <a:buNone/>
                      </a:pPr>
                      <a:r>
                        <a:rPr lang="en-US" sz="1600" dirty="0"/>
                        <a:t>Recall</a:t>
                      </a:r>
                      <a:endParaRPr lang="en-US" sz="1600" dirty="0">
                        <a:latin typeface="Calibri" charset="0"/>
                        <a:ea typeface="Calibri" charset="0"/>
                        <a:cs typeface="Calibri" charset="0"/>
                      </a:endParaRPr>
                    </a:p>
                  </a:txBody>
                  <a:tcPr anchor="ctr"/>
                </a:tc>
                <a:tc>
                  <a:txBody>
                    <a:bodyPr/>
                    <a:lstStyle/>
                    <a:p>
                      <a:pPr marL="0" indent="0" algn="l">
                        <a:buNone/>
                      </a:pPr>
                      <a:r>
                        <a:rPr lang="en-US" sz="1600" dirty="0"/>
                        <a:t>F1-score</a:t>
                      </a:r>
                      <a:endParaRPr lang="en-US" sz="1600" dirty="0">
                        <a:latin typeface="Calibri" charset="0"/>
                        <a:ea typeface="Calibri" charset="0"/>
                        <a:cs typeface="Calibri" charset="0"/>
                      </a:endParaRPr>
                    </a:p>
                  </a:txBody>
                  <a:tcPr anchor="ctr"/>
                </a:tc>
                <a:tc>
                  <a:txBody>
                    <a:bodyPr/>
                    <a:lstStyle/>
                    <a:p>
                      <a:pPr marL="0" indent="0" algn="l">
                        <a:buNone/>
                      </a:pPr>
                      <a:r>
                        <a:rPr lang="en-US" sz="1600" dirty="0"/>
                        <a:t>Support</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0"/>
                  </a:ext>
                </a:extLst>
              </a:tr>
              <a:tr h="384048">
                <a:tc>
                  <a:txBody>
                    <a:bodyPr/>
                    <a:lstStyle/>
                    <a:p>
                      <a:pPr marL="0" indent="0" algn="l">
                        <a:buNone/>
                      </a:pPr>
                      <a:r>
                        <a:rPr lang="en-US" sz="1600" dirty="0"/>
                        <a:t>Cyst</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0.9973</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0.9865</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0.9919</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742</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1"/>
                  </a:ext>
                </a:extLst>
              </a:tr>
              <a:tr h="384048">
                <a:tc>
                  <a:txBody>
                    <a:bodyPr/>
                    <a:lstStyle/>
                    <a:p>
                      <a:pPr marL="0" indent="0" algn="l">
                        <a:buNone/>
                      </a:pPr>
                      <a:r>
                        <a:rPr lang="en-US" sz="1600" dirty="0"/>
                        <a:t>Normal</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1.0000</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0.9833</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0.9916</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1,016</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2"/>
                  </a:ext>
                </a:extLst>
              </a:tr>
              <a:tr h="384048">
                <a:tc>
                  <a:txBody>
                    <a:bodyPr/>
                    <a:lstStyle/>
                    <a:p>
                      <a:pPr marL="0" indent="0" algn="l">
                        <a:buNone/>
                      </a:pPr>
                      <a:r>
                        <a:rPr lang="en-US" sz="1600" dirty="0"/>
                        <a:t>Stone</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0.9786</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0.9964</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0.9874</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275</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3"/>
                  </a:ext>
                </a:extLst>
              </a:tr>
              <a:tr h="384048">
                <a:tc>
                  <a:txBody>
                    <a:bodyPr/>
                    <a:lstStyle/>
                    <a:p>
                      <a:pPr marL="0" indent="0" algn="l">
                        <a:buNone/>
                      </a:pPr>
                      <a:r>
                        <a:rPr lang="en-US" sz="1600" dirty="0"/>
                        <a:t>Tumor</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0.9560</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0.9978</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0.9764</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457</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4"/>
                  </a:ext>
                </a:extLst>
              </a:tr>
              <a:tr h="384048">
                <a:tc>
                  <a:txBody>
                    <a:bodyPr/>
                    <a:lstStyle/>
                    <a:p>
                      <a:pPr marL="0" indent="0" algn="l">
                        <a:buNone/>
                      </a:pPr>
                      <a:r>
                        <a:rPr lang="en-US" sz="1600" dirty="0"/>
                        <a:t>Accuracy</a:t>
                      </a:r>
                      <a:endParaRPr lang="en-US" sz="1600" dirty="0">
                        <a:latin typeface="Calibri" charset="0"/>
                        <a:ea typeface="Calibri" charset="0"/>
                        <a:cs typeface="Calibri" charset="0"/>
                      </a:endParaRPr>
                    </a:p>
                  </a:txBody>
                  <a:tcPr anchor="ctr"/>
                </a:tc>
                <a:tc>
                  <a:txBody>
                    <a:bodyPr/>
                    <a:lstStyle/>
                    <a:p>
                      <a:pPr marL="0" indent="0" algn="ctr">
                        <a:buNone/>
                      </a:pPr>
                      <a:r>
                        <a:rPr lang="en-US" sz="1600" dirty="0">
                          <a:latin typeface="+mn-lt"/>
                          <a:ea typeface="+mn-ea"/>
                          <a:cs typeface="+mn-cs"/>
                        </a:rPr>
                        <a:t>-</a:t>
                      </a:r>
                      <a:endParaRPr lang="en-US" sz="1600" dirty="0">
                        <a:latin typeface="Calibri" charset="0"/>
                        <a:ea typeface="Calibri" charset="0"/>
                        <a:cs typeface="Calibri" charset="0"/>
                      </a:endParaRPr>
                    </a:p>
                  </a:txBody>
                  <a:tcPr anchor="ctr"/>
                </a:tc>
                <a:tc>
                  <a:txBody>
                    <a:bodyPr/>
                    <a:lstStyle/>
                    <a:p>
                      <a:pPr marL="0" indent="0" algn="ctr">
                        <a:buNone/>
                      </a:pPr>
                      <a:r>
                        <a:rPr lang="en-US" sz="1600" dirty="0">
                          <a:latin typeface="+mn-lt"/>
                          <a:ea typeface="+mn-ea"/>
                          <a:cs typeface="+mn-cs"/>
                        </a:rPr>
                        <a:t>-</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0.9884</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2,490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5"/>
                  </a:ext>
                </a:extLst>
              </a:tr>
              <a:tr h="384048">
                <a:tc>
                  <a:txBody>
                    <a:bodyPr/>
                    <a:lstStyle/>
                    <a:p>
                      <a:pPr marL="0" indent="0" algn="l">
                        <a:buNone/>
                      </a:pPr>
                      <a:r>
                        <a:rPr lang="en-US" sz="1600" dirty="0"/>
                        <a:t>Macro avg</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0.9830</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0.9910</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0.9868</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2,490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6"/>
                  </a:ext>
                </a:extLst>
              </a:tr>
              <a:tr h="384048">
                <a:tc>
                  <a:txBody>
                    <a:bodyPr/>
                    <a:lstStyle/>
                    <a:p>
                      <a:pPr marL="0" indent="0" algn="l">
                        <a:buNone/>
                      </a:pPr>
                      <a:r>
                        <a:rPr lang="en-US" sz="1600" dirty="0"/>
                        <a:t>Weighted avg</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0.9887</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0.9884</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0.9884</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2,490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7"/>
                  </a:ext>
                </a:extLst>
              </a:tr>
            </a:tbl>
          </a:graphicData>
        </a:graphic>
      </p:graphicFrame>
      <p:sp>
        <p:nvSpPr>
          <p:cNvPr id="5" name="Text 2"/>
          <p:cNvSpPr/>
          <p:nvPr/>
        </p:nvSpPr>
        <p:spPr>
          <a:xfrm>
            <a:off x="530352" y="4526280"/>
            <a:ext cx="5943600" cy="256032"/>
          </a:xfrm>
          <a:prstGeom prst="rect">
            <a:avLst/>
          </a:prstGeom>
          <a:noFill/>
          <a:ln/>
        </p:spPr>
        <p:txBody>
          <a:bodyPr wrap="square" lIns="0" tIns="0" rIns="0" bIns="0" rtlCol="0" anchor="ctr"/>
          <a:lstStyle/>
          <a:p>
            <a:pPr marL="0" indent="0" algn="ctr">
              <a:buNone/>
            </a:pPr>
            <a:r>
              <a:rPr lang="en-US" sz="1000" i="1" dirty="0" smtClean="0">
                <a:latin typeface="Calibri" pitchFamily="34" charset="0"/>
                <a:ea typeface="Calibri" pitchFamily="34" charset="-122"/>
                <a:cs typeface="Calibri" pitchFamily="34" charset="-120"/>
              </a:rPr>
              <a:t>Per-class </a:t>
            </a:r>
            <a:r>
              <a:rPr lang="en-US" sz="1000" i="1" dirty="0">
                <a:latin typeface="Calibri" pitchFamily="34" charset="0"/>
                <a:ea typeface="Calibri" pitchFamily="34" charset="-122"/>
                <a:cs typeface="Calibri" pitchFamily="34" charset="-120"/>
              </a:rPr>
              <a:t>metrics for MobileNetV3 + CBAM</a:t>
            </a:r>
            <a:endParaRPr lang="en-US" sz="1000" dirty="0"/>
          </a:p>
        </p:txBody>
      </p:sp>
      <p:sp>
        <p:nvSpPr>
          <p:cNvPr id="6" name="Shape 3"/>
          <p:cNvSpPr/>
          <p:nvPr/>
        </p:nvSpPr>
        <p:spPr>
          <a:xfrm>
            <a:off x="566928" y="5074920"/>
            <a:ext cx="5943600" cy="1005840"/>
          </a:xfrm>
          <a:prstGeom prst="roundRect">
            <a:avLst>
              <a:gd name="adj" fmla="val 5455"/>
            </a:avLst>
          </a:prstGeom>
          <a:solidFill>
            <a:srgbClr val="FFF3D6"/>
          </a:solidFill>
          <a:ln w="12700">
            <a:solidFill>
              <a:srgbClr val="FFF3D6"/>
            </a:solidFill>
            <a:prstDash val="solid"/>
          </a:ln>
        </p:spPr>
      </p:sp>
      <p:sp>
        <p:nvSpPr>
          <p:cNvPr id="7" name="Text 4"/>
          <p:cNvSpPr/>
          <p:nvPr/>
        </p:nvSpPr>
        <p:spPr>
          <a:xfrm>
            <a:off x="795528" y="5212080"/>
            <a:ext cx="5486400" cy="777240"/>
          </a:xfrm>
          <a:prstGeom prst="rect">
            <a:avLst/>
          </a:prstGeom>
          <a:noFill/>
          <a:ln/>
        </p:spPr>
        <p:txBody>
          <a:bodyPr wrap="square" lIns="0" tIns="0" rIns="0" bIns="0" rtlCol="0" anchor="ctr"/>
          <a:lstStyle/>
          <a:p>
            <a:pPr marL="0" indent="0">
              <a:lnSpc>
                <a:spcPts val="1400"/>
              </a:lnSpc>
              <a:buNone/>
            </a:pPr>
            <a:r>
              <a:rPr lang="en-US" dirty="0">
                <a:solidFill>
                  <a:srgbClr val="7A6120"/>
                </a:solidFill>
                <a:latin typeface="Calibri" panose="020F0502020204030204" pitchFamily="34" charset="0"/>
                <a:ea typeface="Calibri" panose="020F0502020204030204" pitchFamily="34" charset="0"/>
                <a:cs typeface="Calibri" panose="020F0502020204030204" pitchFamily="34" charset="0"/>
              </a:rPr>
              <a:t>Tumor precision falls to </a:t>
            </a:r>
            <a:r>
              <a:rPr lang="en-US" dirty="0" smtClean="0">
                <a:solidFill>
                  <a:srgbClr val="7A6120"/>
                </a:solidFill>
                <a:latin typeface="Calibri" panose="020F0502020204030204" pitchFamily="34" charset="0"/>
                <a:ea typeface="Calibri" panose="020F0502020204030204" pitchFamily="34" charset="0"/>
                <a:cs typeface="Calibri" panose="020F0502020204030204" pitchFamily="34" charset="0"/>
              </a:rPr>
              <a:t>0.9560, a </a:t>
            </a:r>
            <a:r>
              <a:rPr lang="en-US" dirty="0">
                <a:solidFill>
                  <a:srgbClr val="7A6120"/>
                </a:solidFill>
                <a:latin typeface="Calibri" panose="020F0502020204030204" pitchFamily="34" charset="0"/>
                <a:ea typeface="Calibri" panose="020F0502020204030204" pitchFamily="34" charset="0"/>
                <a:cs typeface="Calibri" panose="020F0502020204030204" pitchFamily="34" charset="0"/>
              </a:rPr>
              <a:t>lightweight backbone flags </a:t>
            </a:r>
            <a:r>
              <a:rPr lang="en-US" dirty="0" smtClean="0">
                <a:solidFill>
                  <a:srgbClr val="7A6120"/>
                </a:solidFill>
                <a:latin typeface="Calibri" panose="020F0502020204030204" pitchFamily="34" charset="0"/>
                <a:ea typeface="Calibri" panose="020F0502020204030204" pitchFamily="34" charset="0"/>
                <a:cs typeface="Calibri" panose="020F0502020204030204" pitchFamily="34" charset="0"/>
              </a:rPr>
              <a:t>non tumor </a:t>
            </a:r>
            <a:r>
              <a:rPr lang="en-US" dirty="0">
                <a:solidFill>
                  <a:srgbClr val="7A6120"/>
                </a:solidFill>
                <a:latin typeface="Calibri" panose="020F0502020204030204" pitchFamily="34" charset="0"/>
                <a:ea typeface="Calibri" panose="020F0502020204030204" pitchFamily="34" charset="0"/>
                <a:cs typeface="Calibri" panose="020F0502020204030204" pitchFamily="34" charset="0"/>
              </a:rPr>
              <a:t>tissue as tumour more often. Recall stays high at 0.9978, so the </a:t>
            </a:r>
            <a:r>
              <a:rPr lang="en-US" dirty="0" smtClean="0">
                <a:solidFill>
                  <a:srgbClr val="7A6120"/>
                </a:solidFill>
                <a:latin typeface="Calibri" panose="020F0502020204030204" pitchFamily="34" charset="0"/>
                <a:ea typeface="Calibri" panose="020F0502020204030204" pitchFamily="34" charset="0"/>
                <a:cs typeface="Calibri" panose="020F0502020204030204" pitchFamily="34" charset="0"/>
              </a:rPr>
              <a:t>trade off </a:t>
            </a:r>
            <a:r>
              <a:rPr lang="en-US" dirty="0">
                <a:solidFill>
                  <a:srgbClr val="7A6120"/>
                </a:solidFill>
                <a:latin typeface="Calibri" panose="020F0502020204030204" pitchFamily="34" charset="0"/>
                <a:ea typeface="Calibri" panose="020F0502020204030204" pitchFamily="34" charset="0"/>
                <a:cs typeface="Calibri" panose="020F0502020204030204" pitchFamily="34" charset="0"/>
              </a:rPr>
              <a:t>is extra false alarms rather than missed cancers.</a:t>
            </a:r>
            <a:endParaRPr lang="en-US" dirty="0">
              <a:latin typeface="Calibri" panose="020F0502020204030204" pitchFamily="34" charset="0"/>
              <a:ea typeface="Calibri" panose="020F0502020204030204" pitchFamily="34" charset="0"/>
              <a:cs typeface="Calibri" panose="020F0502020204030204" pitchFamily="34" charset="0"/>
            </a:endParaRPr>
          </a:p>
        </p:txBody>
      </p:sp>
      <p:pic>
        <p:nvPicPr>
          <p:cNvPr id="8" name="Image 0" descr="/home/claude/work/img/image21.png"/>
          <p:cNvPicPr>
            <a:picLocks noChangeAspect="1"/>
          </p:cNvPicPr>
          <p:nvPr/>
        </p:nvPicPr>
        <p:blipFill rotWithShape="1">
          <a:blip r:embed="rId3"/>
          <a:srcRect t="6654"/>
          <a:stretch/>
        </p:blipFill>
        <p:spPr>
          <a:xfrm>
            <a:off x="6766560" y="1344168"/>
            <a:ext cx="4846320" cy="2322575"/>
          </a:xfrm>
          <a:prstGeom prst="rect">
            <a:avLst/>
          </a:prstGeom>
        </p:spPr>
      </p:pic>
      <p:sp>
        <p:nvSpPr>
          <p:cNvPr id="9" name="Text 5"/>
          <p:cNvSpPr/>
          <p:nvPr/>
        </p:nvSpPr>
        <p:spPr>
          <a:xfrm>
            <a:off x="6766560" y="3712464"/>
            <a:ext cx="4846320" cy="256032"/>
          </a:xfrm>
          <a:prstGeom prst="rect">
            <a:avLst/>
          </a:prstGeom>
          <a:noFill/>
          <a:ln/>
        </p:spPr>
        <p:txBody>
          <a:bodyPr wrap="square" lIns="0" tIns="0" rIns="0" bIns="0" rtlCol="0" anchor="ctr"/>
          <a:lstStyle/>
          <a:p>
            <a:pPr marL="0" indent="0" algn="ctr">
              <a:buNone/>
            </a:pPr>
            <a:r>
              <a:rPr lang="en-US" sz="950" i="1" dirty="0" smtClean="0">
                <a:solidFill>
                  <a:srgbClr val="5F6A70"/>
                </a:solidFill>
                <a:latin typeface="Calibri" pitchFamily="34" charset="0"/>
                <a:ea typeface="Calibri" pitchFamily="34" charset="-122"/>
                <a:cs typeface="Calibri" pitchFamily="34" charset="-120"/>
              </a:rPr>
              <a:t>Confusion </a:t>
            </a:r>
            <a:r>
              <a:rPr lang="en-US" sz="950" i="1" dirty="0">
                <a:solidFill>
                  <a:srgbClr val="5F6A70"/>
                </a:solidFill>
                <a:latin typeface="Calibri" pitchFamily="34" charset="0"/>
                <a:ea typeface="Calibri" pitchFamily="34" charset="-122"/>
                <a:cs typeface="Calibri" pitchFamily="34" charset="-120"/>
              </a:rPr>
              <a:t>matrix, MobileNetV3 + CBAM</a:t>
            </a:r>
            <a:endParaRPr lang="en-US" sz="950" dirty="0"/>
          </a:p>
        </p:txBody>
      </p:sp>
      <p:sp>
        <p:nvSpPr>
          <p:cNvPr id="10" name="Shape 6"/>
          <p:cNvSpPr/>
          <p:nvPr/>
        </p:nvSpPr>
        <p:spPr>
          <a:xfrm>
            <a:off x="6766560" y="4069080"/>
            <a:ext cx="4846320" cy="2139696"/>
          </a:xfrm>
          <a:prstGeom prst="roundRect">
            <a:avLst>
              <a:gd name="adj" fmla="val 2727"/>
            </a:avLst>
          </a:prstGeom>
          <a:solidFill>
            <a:srgbClr val="16191B"/>
          </a:solidFill>
          <a:ln w="12700">
            <a:solidFill>
              <a:srgbClr val="16191B"/>
            </a:solidFill>
            <a:prstDash val="solid"/>
          </a:ln>
        </p:spPr>
      </p:sp>
      <p:sp>
        <p:nvSpPr>
          <p:cNvPr id="11" name="Text 7"/>
          <p:cNvSpPr/>
          <p:nvPr/>
        </p:nvSpPr>
        <p:spPr>
          <a:xfrm>
            <a:off x="7022592" y="4224528"/>
            <a:ext cx="4297680" cy="274320"/>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Summary</a:t>
            </a:r>
            <a:endParaRPr lang="en-US" sz="1250" dirty="0"/>
          </a:p>
        </p:txBody>
      </p:sp>
      <p:sp>
        <p:nvSpPr>
          <p:cNvPr id="12" name="Text 8"/>
          <p:cNvSpPr/>
          <p:nvPr/>
        </p:nvSpPr>
        <p:spPr>
          <a:xfrm>
            <a:off x="7022592" y="4526280"/>
            <a:ext cx="4297680" cy="1463040"/>
          </a:xfrm>
          <a:prstGeom prst="rect">
            <a:avLst/>
          </a:prstGeom>
          <a:noFill/>
          <a:ln/>
        </p:spPr>
        <p:txBody>
          <a:bodyPr wrap="square" lIns="0" tIns="0" rIns="0" bIns="0" rtlCol="0" anchor="t"/>
          <a:lstStyle/>
          <a:p>
            <a:pPr marL="342900" indent="-342900">
              <a:lnSpc>
                <a:spcPts val="1472"/>
              </a:lnSpc>
              <a:spcAft>
                <a:spcPts val="700"/>
              </a:spcAft>
              <a:buSzPct val="100000"/>
              <a:buChar char="•"/>
            </a:pPr>
            <a:r>
              <a:rPr lang="en-US" sz="1600" dirty="0">
                <a:solidFill>
                  <a:srgbClr val="8CC9E4"/>
                </a:solidFill>
                <a:latin typeface="+mj-lt"/>
                <a:ea typeface="Calibri" pitchFamily="34" charset="-122"/>
                <a:cs typeface="Calibri" pitchFamily="34" charset="-120"/>
              </a:rPr>
              <a:t>Overall accuracy 98.84%, macro F1 0.9868</a:t>
            </a:r>
            <a:endParaRPr lang="en-US" sz="1600" dirty="0">
              <a:latin typeface="+mj-lt"/>
            </a:endParaRPr>
          </a:p>
          <a:p>
            <a:pPr marL="342900" indent="-342900">
              <a:lnSpc>
                <a:spcPts val="1472"/>
              </a:lnSpc>
              <a:spcAft>
                <a:spcPts val="700"/>
              </a:spcAft>
              <a:buSzPct val="100000"/>
              <a:buChar char="•"/>
            </a:pPr>
            <a:r>
              <a:rPr lang="en-US" sz="1600" dirty="0">
                <a:solidFill>
                  <a:srgbClr val="8CC9E4"/>
                </a:solidFill>
                <a:latin typeface="+mj-lt"/>
                <a:ea typeface="Calibri" pitchFamily="34" charset="-122"/>
                <a:cs typeface="Calibri" pitchFamily="34" charset="-120"/>
              </a:rPr>
              <a:t>Macro AUC-ROC 0.9998 with only ~5.4 M parameters</a:t>
            </a:r>
            <a:endParaRPr lang="en-US" sz="1600" dirty="0">
              <a:latin typeface="+mj-lt"/>
            </a:endParaRPr>
          </a:p>
          <a:p>
            <a:pPr marL="342900" indent="-342900">
              <a:lnSpc>
                <a:spcPts val="1472"/>
              </a:lnSpc>
              <a:spcAft>
                <a:spcPts val="700"/>
              </a:spcAft>
              <a:buSzPct val="100000"/>
              <a:buChar char="•"/>
            </a:pPr>
            <a:r>
              <a:rPr lang="en-US" sz="1600" dirty="0">
                <a:solidFill>
                  <a:srgbClr val="8CC9E4"/>
                </a:solidFill>
                <a:latin typeface="+mj-lt"/>
                <a:ea typeface="Calibri" pitchFamily="34" charset="-122"/>
                <a:cs typeface="Calibri" pitchFamily="34" charset="-120"/>
              </a:rPr>
              <a:t>Correct counts: Cyst 732, Normal 999, Stone 274, Tumor 456</a:t>
            </a:r>
            <a:endParaRPr lang="en-US" sz="1600" dirty="0">
              <a:latin typeface="+mj-lt"/>
            </a:endParaRPr>
          </a:p>
          <a:p>
            <a:pPr marL="342900" indent="-342900">
              <a:lnSpc>
                <a:spcPts val="1472"/>
              </a:lnSpc>
              <a:spcAft>
                <a:spcPts val="700"/>
              </a:spcAft>
              <a:buSzPct val="100000"/>
              <a:buChar char="•"/>
            </a:pPr>
            <a:r>
              <a:rPr lang="en-US" sz="1600" dirty="0">
                <a:solidFill>
                  <a:srgbClr val="8CC9E4"/>
                </a:solidFill>
                <a:latin typeface="+mj-lt"/>
                <a:ea typeface="Calibri" pitchFamily="34" charset="-122"/>
                <a:cs typeface="Calibri" pitchFamily="34" charset="-120"/>
              </a:rPr>
              <a:t>The strongest candidate for edge or resource-constrained deployment</a:t>
            </a:r>
            <a:endParaRPr lang="en-US" sz="1600" dirty="0">
              <a:latin typeface="+mj-lt"/>
            </a:endParaRPr>
          </a:p>
        </p:txBody>
      </p:sp>
      <p:sp>
        <p:nvSpPr>
          <p:cNvPr id="2" name="Date Placeholder 1"/>
          <p:cNvSpPr>
            <a:spLocks noGrp="1"/>
          </p:cNvSpPr>
          <p:nvPr>
            <p:ph type="dt" sz="half" idx="10"/>
          </p:nvPr>
        </p:nvSpPr>
        <p:spPr/>
        <p:txBody>
          <a:bodyPr/>
          <a:lstStyle/>
          <a:p>
            <a:fld id="{404425B6-E367-4388-A878-DD021931227A}" type="datetime2">
              <a:rPr lang="en-US" smtClean="0"/>
              <a:t>Wednesday, August 5, 2026</a:t>
            </a:fld>
            <a:endParaRPr lang="en-US"/>
          </a:p>
        </p:txBody>
      </p:sp>
      <p:sp>
        <p:nvSpPr>
          <p:cNvPr id="4" name="Footer Placeholder 3"/>
          <p:cNvSpPr>
            <a:spLocks noGrp="1"/>
          </p:cNvSpPr>
          <p:nvPr>
            <p:ph type="ftr" sz="quarter" idx="11"/>
          </p:nvPr>
        </p:nvSpPr>
        <p:spPr/>
        <p:txBody>
          <a:bodyPr/>
          <a:lstStyle/>
          <a:p>
            <a:r>
              <a:rPr lang="en-US" smtClean="0"/>
              <a:t>Thesis Defense: Deep Learning for Kidney Tumor Classification</a:t>
            </a:r>
            <a:endParaRPr lang="en-US"/>
          </a:p>
        </p:txBody>
      </p:sp>
      <p:sp>
        <p:nvSpPr>
          <p:cNvPr id="13" name="Slide Number Placeholder 12"/>
          <p:cNvSpPr>
            <a:spLocks noGrp="1"/>
          </p:cNvSpPr>
          <p:nvPr>
            <p:ph type="sldNum" sz="quarter" idx="12"/>
          </p:nvPr>
        </p:nvSpPr>
        <p:spPr/>
        <p:txBody>
          <a:bodyPr/>
          <a:lstStyle/>
          <a:p>
            <a:fld id="{8A6EA95C-B6F4-43ED-8DA9-B21578C41077}" type="slidenum">
              <a:rPr lang="en-US" smtClean="0"/>
              <a:t>34</a:t>
            </a:fld>
            <a:endParaRPr lang="en-US"/>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name="Slide 37">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r>
              <a:rPr lang="en-US" sz="3600" b="1" dirty="0">
                <a:solidFill>
                  <a:srgbClr val="16191B"/>
                </a:solidFill>
                <a:ea typeface="Arial" pitchFamily="34" charset="-122"/>
                <a:cs typeface="Arial" pitchFamily="34" charset="-120"/>
              </a:rPr>
              <a:t>MobileNetV3 with CBAM</a:t>
            </a:r>
          </a:p>
          <a:p>
            <a:pPr marL="0" indent="0">
              <a:buNone/>
            </a:pPr>
            <a:r>
              <a:rPr lang="en-US" sz="2600" b="1" dirty="0" smtClean="0">
                <a:solidFill>
                  <a:srgbClr val="16191B"/>
                </a:solidFill>
                <a:ea typeface="Arial" pitchFamily="34" charset="-122"/>
                <a:cs typeface="Arial" pitchFamily="34" charset="-120"/>
              </a:rPr>
              <a:t>Convergence </a:t>
            </a:r>
            <a:r>
              <a:rPr lang="en-US" sz="2600" b="1" dirty="0">
                <a:solidFill>
                  <a:srgbClr val="16191B"/>
                </a:solidFill>
                <a:ea typeface="Arial" pitchFamily="34" charset="-122"/>
                <a:cs typeface="Arial" pitchFamily="34" charset="-120"/>
              </a:rPr>
              <a:t>and ROC</a:t>
            </a:r>
            <a:endParaRPr lang="en-US" sz="2600" dirty="0"/>
          </a:p>
        </p:txBody>
      </p:sp>
      <p:pic>
        <p:nvPicPr>
          <p:cNvPr id="4" name="Image 0" descr="/home/claude/work/img/image22.png"/>
          <p:cNvPicPr>
            <a:picLocks noChangeAspect="1"/>
          </p:cNvPicPr>
          <p:nvPr/>
        </p:nvPicPr>
        <p:blipFill rotWithShape="1">
          <a:blip r:embed="rId3"/>
          <a:srcRect t="5893"/>
          <a:stretch/>
        </p:blipFill>
        <p:spPr>
          <a:xfrm>
            <a:off x="566928" y="1533236"/>
            <a:ext cx="11064240" cy="2288956"/>
          </a:xfrm>
          <a:prstGeom prst="rect">
            <a:avLst/>
          </a:prstGeom>
        </p:spPr>
      </p:pic>
      <p:sp>
        <p:nvSpPr>
          <p:cNvPr id="5" name="Text 2"/>
          <p:cNvSpPr/>
          <p:nvPr/>
        </p:nvSpPr>
        <p:spPr>
          <a:xfrm>
            <a:off x="566928" y="3877056"/>
            <a:ext cx="11064240" cy="256032"/>
          </a:xfrm>
          <a:prstGeom prst="rect">
            <a:avLst/>
          </a:prstGeom>
          <a:noFill/>
          <a:ln/>
        </p:spPr>
        <p:txBody>
          <a:bodyPr wrap="square" lIns="0" tIns="0" rIns="0" bIns="0" rtlCol="0" anchor="ctr"/>
          <a:lstStyle/>
          <a:p>
            <a:pPr marL="0" indent="0" algn="ctr">
              <a:buNone/>
            </a:pPr>
            <a:r>
              <a:rPr lang="en-US" sz="950" i="1" dirty="0" smtClean="0">
                <a:solidFill>
                  <a:srgbClr val="5F6A70"/>
                </a:solidFill>
                <a:ea typeface="Calibri" pitchFamily="34" charset="-122"/>
                <a:cs typeface="Calibri" pitchFamily="34" charset="-120"/>
              </a:rPr>
              <a:t>Training </a:t>
            </a:r>
            <a:r>
              <a:rPr lang="en-US" sz="950" i="1" dirty="0">
                <a:solidFill>
                  <a:srgbClr val="5F6A70"/>
                </a:solidFill>
                <a:ea typeface="Calibri" pitchFamily="34" charset="-122"/>
                <a:cs typeface="Calibri" pitchFamily="34" charset="-120"/>
              </a:rPr>
              <a:t>history for the MobileNetV3 + CBAM model</a:t>
            </a:r>
            <a:endParaRPr lang="en-US" sz="950" dirty="0"/>
          </a:p>
        </p:txBody>
      </p:sp>
      <p:pic>
        <p:nvPicPr>
          <p:cNvPr id="6" name="Image 1" descr="/home/claude/work/img/image23.png"/>
          <p:cNvPicPr>
            <a:picLocks noChangeAspect="1"/>
          </p:cNvPicPr>
          <p:nvPr/>
        </p:nvPicPr>
        <p:blipFill rotWithShape="1">
          <a:blip r:embed="rId4"/>
          <a:srcRect t="4468"/>
          <a:stretch/>
        </p:blipFill>
        <p:spPr>
          <a:xfrm>
            <a:off x="548640" y="4267108"/>
            <a:ext cx="2557577" cy="2115127"/>
          </a:xfrm>
          <a:prstGeom prst="rect">
            <a:avLst/>
          </a:prstGeom>
        </p:spPr>
      </p:pic>
      <p:sp>
        <p:nvSpPr>
          <p:cNvPr id="7" name="Text 3"/>
          <p:cNvSpPr/>
          <p:nvPr/>
        </p:nvSpPr>
        <p:spPr>
          <a:xfrm>
            <a:off x="548640" y="6281928"/>
            <a:ext cx="2468880" cy="256032"/>
          </a:xfrm>
          <a:prstGeom prst="rect">
            <a:avLst/>
          </a:prstGeom>
          <a:noFill/>
          <a:ln/>
        </p:spPr>
        <p:txBody>
          <a:bodyPr wrap="square" lIns="0" tIns="0" rIns="0" bIns="0" rtlCol="0" anchor="ctr"/>
          <a:lstStyle/>
          <a:p>
            <a:pPr marL="0" indent="0" algn="ctr">
              <a:buNone/>
            </a:pPr>
            <a:r>
              <a:rPr lang="en-US" sz="950" i="1" dirty="0" smtClean="0">
                <a:solidFill>
                  <a:srgbClr val="5F6A70"/>
                </a:solidFill>
                <a:ea typeface="Calibri" pitchFamily="34" charset="-122"/>
                <a:cs typeface="Calibri" pitchFamily="34" charset="-120"/>
              </a:rPr>
              <a:t>Per-class </a:t>
            </a:r>
            <a:r>
              <a:rPr lang="en-US" sz="950" i="1" dirty="0">
                <a:solidFill>
                  <a:srgbClr val="5F6A70"/>
                </a:solidFill>
                <a:ea typeface="Calibri" pitchFamily="34" charset="-122"/>
                <a:cs typeface="Calibri" pitchFamily="34" charset="-120"/>
              </a:rPr>
              <a:t>ROC curves</a:t>
            </a:r>
            <a:endParaRPr lang="en-US" sz="950" dirty="0"/>
          </a:p>
        </p:txBody>
      </p:sp>
      <p:sp>
        <p:nvSpPr>
          <p:cNvPr id="8" name="Shape 4"/>
          <p:cNvSpPr/>
          <p:nvPr/>
        </p:nvSpPr>
        <p:spPr>
          <a:xfrm>
            <a:off x="3246120" y="4206240"/>
            <a:ext cx="4114800" cy="2194560"/>
          </a:xfrm>
          <a:prstGeom prst="roundRect">
            <a:avLst>
              <a:gd name="adj" fmla="val 2871"/>
            </a:avLst>
          </a:prstGeom>
          <a:solidFill>
            <a:srgbClr val="E8F7FE"/>
          </a:solidFill>
          <a:ln w="12700">
            <a:solidFill>
              <a:srgbClr val="E8F7FE"/>
            </a:solidFill>
            <a:prstDash val="solid"/>
          </a:ln>
        </p:spPr>
      </p:sp>
      <p:sp>
        <p:nvSpPr>
          <p:cNvPr id="9" name="Text 5"/>
          <p:cNvSpPr/>
          <p:nvPr/>
        </p:nvSpPr>
        <p:spPr>
          <a:xfrm>
            <a:off x="3474720" y="4334256"/>
            <a:ext cx="3657600" cy="274320"/>
          </a:xfrm>
          <a:prstGeom prst="rect">
            <a:avLst/>
          </a:prstGeom>
          <a:noFill/>
          <a:ln/>
        </p:spPr>
        <p:txBody>
          <a:bodyPr wrap="square" lIns="0" tIns="0" rIns="0" bIns="0" rtlCol="0" anchor="ctr"/>
          <a:lstStyle/>
          <a:p>
            <a:pPr marL="0" indent="0">
              <a:buNone/>
            </a:pPr>
            <a:r>
              <a:rPr lang="en-US" b="1" dirty="0">
                <a:solidFill>
                  <a:srgbClr val="16191B"/>
                </a:solidFill>
                <a:ea typeface="Arial" pitchFamily="34" charset="-122"/>
                <a:cs typeface="Arial" pitchFamily="34" charset="-120"/>
              </a:rPr>
              <a:t>Convergence behaviour</a:t>
            </a:r>
            <a:endParaRPr lang="en-US" dirty="0"/>
          </a:p>
        </p:txBody>
      </p:sp>
      <p:sp>
        <p:nvSpPr>
          <p:cNvPr id="10" name="Text 6"/>
          <p:cNvSpPr/>
          <p:nvPr/>
        </p:nvSpPr>
        <p:spPr>
          <a:xfrm>
            <a:off x="3389745" y="4645152"/>
            <a:ext cx="3742575" cy="1463040"/>
          </a:xfrm>
          <a:prstGeom prst="rect">
            <a:avLst/>
          </a:prstGeom>
          <a:noFill/>
          <a:ln/>
        </p:spPr>
        <p:txBody>
          <a:bodyPr wrap="square" lIns="0" tIns="0" rIns="0" bIns="0" rtlCol="0" anchor="t"/>
          <a:lstStyle/>
          <a:p>
            <a:pPr marL="285750" indent="-285750">
              <a:lnSpc>
                <a:spcPts val="1408"/>
              </a:lnSpc>
              <a:spcAft>
                <a:spcPts val="500"/>
              </a:spcAft>
              <a:buSzPct val="100000"/>
              <a:buFont typeface="Arial" panose="020B0604020202020204" pitchFamily="34" charset="0"/>
              <a:buChar char="•"/>
            </a:pPr>
            <a:r>
              <a:rPr lang="en-US" sz="1400" dirty="0">
                <a:solidFill>
                  <a:srgbClr val="5F6A70"/>
                </a:solidFill>
                <a:ea typeface="Calibri" pitchFamily="34" charset="-122"/>
                <a:cs typeface="Calibri" pitchFamily="34" charset="-120"/>
              </a:rPr>
              <a:t>Stable convergence on both training and validation curves</a:t>
            </a:r>
            <a:endParaRPr lang="en-US" sz="1400" dirty="0"/>
          </a:p>
          <a:p>
            <a:pPr marL="285750" indent="-285750">
              <a:lnSpc>
                <a:spcPts val="1408"/>
              </a:lnSpc>
              <a:spcAft>
                <a:spcPts val="500"/>
              </a:spcAft>
              <a:buSzPct val="100000"/>
              <a:buFont typeface="Arial" panose="020B0604020202020204" pitchFamily="34" charset="0"/>
              <a:buChar char="•"/>
            </a:pPr>
            <a:r>
              <a:rPr lang="en-US" sz="1400" dirty="0">
                <a:solidFill>
                  <a:srgbClr val="5F6A70"/>
                </a:solidFill>
                <a:ea typeface="Calibri" pitchFamily="34" charset="-122"/>
                <a:cs typeface="Calibri" pitchFamily="34" charset="-120"/>
              </a:rPr>
              <a:t>No overfitting despite the far smaller parameter budget</a:t>
            </a:r>
            <a:endParaRPr lang="en-US" sz="1400" dirty="0"/>
          </a:p>
          <a:p>
            <a:pPr marL="285750" indent="-285750">
              <a:lnSpc>
                <a:spcPts val="1408"/>
              </a:lnSpc>
              <a:spcAft>
                <a:spcPts val="500"/>
              </a:spcAft>
              <a:buSzPct val="100000"/>
              <a:buFont typeface="Arial" panose="020B0604020202020204" pitchFamily="34" charset="0"/>
              <a:buChar char="•"/>
            </a:pPr>
            <a:r>
              <a:rPr lang="en-US" sz="1400" dirty="0">
                <a:solidFill>
                  <a:srgbClr val="5F6A70"/>
                </a:solidFill>
                <a:ea typeface="Calibri" pitchFamily="34" charset="-122"/>
                <a:cs typeface="Calibri" pitchFamily="34" charset="-120"/>
              </a:rPr>
              <a:t>Best validation loss of </a:t>
            </a:r>
            <a:r>
              <a:rPr lang="en-US" sz="1400" dirty="0" smtClean="0">
                <a:solidFill>
                  <a:srgbClr val="5F6A70"/>
                </a:solidFill>
                <a:ea typeface="Calibri" pitchFamily="34" charset="-122"/>
                <a:cs typeface="Calibri" pitchFamily="34" charset="-120"/>
              </a:rPr>
              <a:t>0.0075 between </a:t>
            </a:r>
            <a:r>
              <a:rPr lang="en-US" sz="1400" dirty="0">
                <a:solidFill>
                  <a:srgbClr val="5F6A70"/>
                </a:solidFill>
                <a:ea typeface="Calibri" pitchFamily="34" charset="-122"/>
                <a:cs typeface="Calibri" pitchFamily="34" charset="-120"/>
              </a:rPr>
              <a:t>ResNet-50 and EfficientNet-B4</a:t>
            </a:r>
            <a:endParaRPr lang="en-US" sz="1400" dirty="0"/>
          </a:p>
          <a:p>
            <a:pPr marL="285750" indent="-285750">
              <a:lnSpc>
                <a:spcPts val="1408"/>
              </a:lnSpc>
              <a:spcAft>
                <a:spcPts val="500"/>
              </a:spcAft>
              <a:buSzPct val="100000"/>
              <a:buFont typeface="Arial" panose="020B0604020202020204" pitchFamily="34" charset="0"/>
              <a:buChar char="•"/>
            </a:pPr>
            <a:r>
              <a:rPr lang="en-US" sz="1400" dirty="0">
                <a:solidFill>
                  <a:srgbClr val="5F6A70"/>
                </a:solidFill>
                <a:ea typeface="Calibri" pitchFamily="34" charset="-122"/>
                <a:cs typeface="Calibri" pitchFamily="34" charset="-120"/>
              </a:rPr>
              <a:t>Fastest </a:t>
            </a:r>
            <a:r>
              <a:rPr lang="en-US" sz="1400" dirty="0" smtClean="0">
                <a:solidFill>
                  <a:srgbClr val="5F6A70"/>
                </a:solidFill>
                <a:ea typeface="Calibri" pitchFamily="34" charset="-122"/>
                <a:cs typeface="Calibri" pitchFamily="34" charset="-120"/>
              </a:rPr>
              <a:t>wall clock </a:t>
            </a:r>
            <a:r>
              <a:rPr lang="en-US" sz="1400" dirty="0">
                <a:solidFill>
                  <a:srgbClr val="5F6A70"/>
                </a:solidFill>
                <a:ea typeface="Calibri" pitchFamily="34" charset="-122"/>
                <a:cs typeface="Calibri" pitchFamily="34" charset="-120"/>
              </a:rPr>
              <a:t>training and inference of the three models</a:t>
            </a:r>
            <a:endParaRPr lang="en-US" sz="1400" dirty="0"/>
          </a:p>
        </p:txBody>
      </p:sp>
      <p:sp>
        <p:nvSpPr>
          <p:cNvPr id="11" name="Shape 7"/>
          <p:cNvSpPr/>
          <p:nvPr/>
        </p:nvSpPr>
        <p:spPr>
          <a:xfrm>
            <a:off x="7589520" y="4206240"/>
            <a:ext cx="4023360" cy="2194560"/>
          </a:xfrm>
          <a:prstGeom prst="roundRect">
            <a:avLst>
              <a:gd name="adj" fmla="val 2871"/>
            </a:avLst>
          </a:prstGeom>
          <a:solidFill>
            <a:srgbClr val="16191B"/>
          </a:solidFill>
          <a:ln w="12700">
            <a:solidFill>
              <a:srgbClr val="16191B"/>
            </a:solidFill>
            <a:prstDash val="solid"/>
          </a:ln>
        </p:spPr>
      </p:sp>
      <p:sp>
        <p:nvSpPr>
          <p:cNvPr id="12" name="Text 8"/>
          <p:cNvSpPr/>
          <p:nvPr/>
        </p:nvSpPr>
        <p:spPr>
          <a:xfrm>
            <a:off x="7818120" y="4334256"/>
            <a:ext cx="3566160" cy="274320"/>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Per-class ROC (one-vs-rest)</a:t>
            </a:r>
            <a:endParaRPr lang="en-US" sz="1600" dirty="0"/>
          </a:p>
        </p:txBody>
      </p:sp>
      <p:sp>
        <p:nvSpPr>
          <p:cNvPr id="13" name="Text 9"/>
          <p:cNvSpPr/>
          <p:nvPr/>
        </p:nvSpPr>
        <p:spPr>
          <a:xfrm>
            <a:off x="7818120" y="4626864"/>
            <a:ext cx="3566160" cy="411480"/>
          </a:xfrm>
          <a:prstGeom prst="rect">
            <a:avLst/>
          </a:prstGeom>
          <a:noFill/>
          <a:ln/>
        </p:spPr>
        <p:txBody>
          <a:bodyPr wrap="square" lIns="0" tIns="0" rIns="0" bIns="0" rtlCol="0" anchor="ctr"/>
          <a:lstStyle/>
          <a:p>
            <a:pPr marL="0" indent="0">
              <a:buNone/>
            </a:pPr>
            <a:r>
              <a:rPr lang="en-US" sz="2300" b="1" dirty="0">
                <a:solidFill>
                  <a:srgbClr val="00AEEF"/>
                </a:solidFill>
                <a:ea typeface="Arial" pitchFamily="34" charset="-122"/>
                <a:cs typeface="Arial" pitchFamily="34" charset="-120"/>
              </a:rPr>
              <a:t>AUC &gt; 0.9994</a:t>
            </a:r>
            <a:endParaRPr lang="en-US" sz="2300" dirty="0"/>
          </a:p>
        </p:txBody>
      </p:sp>
      <p:sp>
        <p:nvSpPr>
          <p:cNvPr id="14" name="Text 10"/>
          <p:cNvSpPr/>
          <p:nvPr/>
        </p:nvSpPr>
        <p:spPr>
          <a:xfrm>
            <a:off x="7818120" y="5074920"/>
            <a:ext cx="3566160" cy="960120"/>
          </a:xfrm>
          <a:prstGeom prst="rect">
            <a:avLst/>
          </a:prstGeom>
          <a:noFill/>
          <a:ln/>
        </p:spPr>
        <p:txBody>
          <a:bodyPr wrap="square" lIns="0" tIns="0" rIns="0" bIns="0" rtlCol="0" anchor="ctr"/>
          <a:lstStyle/>
          <a:p>
            <a:pPr marL="0" indent="0">
              <a:lnSpc>
                <a:spcPts val="1350"/>
              </a:lnSpc>
              <a:buNone/>
            </a:pPr>
            <a:r>
              <a:rPr lang="en-US" sz="1400" dirty="0">
                <a:solidFill>
                  <a:srgbClr val="8CC9E4"/>
                </a:solidFill>
                <a:ea typeface="Calibri" pitchFamily="34" charset="-122"/>
                <a:cs typeface="Calibri" pitchFamily="34" charset="-120"/>
              </a:rPr>
              <a:t>A macro AUC of 0.9998 from a 5.4 M-parameter network is the strongest argument in this thesis for edge deployment: near-identical separability at roughly one-fifth the model size.</a:t>
            </a:r>
            <a:endParaRPr lang="en-US" sz="1400" dirty="0"/>
          </a:p>
        </p:txBody>
      </p:sp>
      <p:sp>
        <p:nvSpPr>
          <p:cNvPr id="2" name="Date Placeholder 1"/>
          <p:cNvSpPr>
            <a:spLocks noGrp="1"/>
          </p:cNvSpPr>
          <p:nvPr>
            <p:ph type="dt" sz="half" idx="10"/>
          </p:nvPr>
        </p:nvSpPr>
        <p:spPr/>
        <p:txBody>
          <a:bodyPr/>
          <a:lstStyle/>
          <a:p>
            <a:fld id="{6CBB903E-31DC-46B6-8F21-B3B746E5FD76}" type="datetime2">
              <a:rPr lang="en-US" smtClean="0"/>
              <a:t>Wednesday, August 5, 2026</a:t>
            </a:fld>
            <a:endParaRPr lang="en-US"/>
          </a:p>
        </p:txBody>
      </p:sp>
      <p:sp>
        <p:nvSpPr>
          <p:cNvPr id="15" name="Footer Placeholder 14"/>
          <p:cNvSpPr>
            <a:spLocks noGrp="1"/>
          </p:cNvSpPr>
          <p:nvPr>
            <p:ph type="ftr" sz="quarter" idx="11"/>
          </p:nvPr>
        </p:nvSpPr>
        <p:spPr/>
        <p:txBody>
          <a:bodyPr/>
          <a:lstStyle/>
          <a:p>
            <a:r>
              <a:rPr lang="en-US" smtClean="0"/>
              <a:t>Thesis Defense: Deep Learning for Kidney Tumor Classification</a:t>
            </a:r>
            <a:endParaRPr lang="en-US"/>
          </a:p>
        </p:txBody>
      </p:sp>
      <p:sp>
        <p:nvSpPr>
          <p:cNvPr id="18" name="Slide Number Placeholder 17"/>
          <p:cNvSpPr>
            <a:spLocks noGrp="1"/>
          </p:cNvSpPr>
          <p:nvPr>
            <p:ph type="sldNum" sz="quarter" idx="12"/>
          </p:nvPr>
        </p:nvSpPr>
        <p:spPr/>
        <p:txBody>
          <a:bodyPr/>
          <a:lstStyle/>
          <a:p>
            <a:fld id="{8A6EA95C-B6F4-43ED-8DA9-B21578C41077}" type="slidenum">
              <a:rPr lang="en-US" smtClean="0"/>
              <a:t>35</a:t>
            </a:fld>
            <a:endParaRPr lang="en-US"/>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name="Slide 3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10789920" cy="466344"/>
          </a:xfrm>
          <a:prstGeom prst="rect">
            <a:avLst/>
          </a:prstGeom>
          <a:noFill/>
          <a:ln/>
        </p:spPr>
        <p:txBody>
          <a:bodyPr wrap="square" lIns="0" tIns="0" rIns="0" bIns="0" rtlCol="0" anchor="ctr"/>
          <a:lstStyle/>
          <a:p>
            <a:pPr marL="0" indent="0">
              <a:buNone/>
            </a:pPr>
            <a:r>
              <a:rPr lang="en-US" sz="3600" b="1" kern="0" spc="160" dirty="0" smtClean="0">
                <a:ea typeface="Calibri" pitchFamily="34" charset="-122"/>
                <a:cs typeface="Calibri" pitchFamily="34" charset="-120"/>
              </a:rPr>
              <a:t>Models Comparison</a:t>
            </a:r>
            <a:endParaRPr lang="en-US" sz="3600" dirty="0"/>
          </a:p>
        </p:txBody>
      </p:sp>
      <p:sp>
        <p:nvSpPr>
          <p:cNvPr id="3" name="Text 1"/>
          <p:cNvSpPr/>
          <p:nvPr/>
        </p:nvSpPr>
        <p:spPr>
          <a:xfrm>
            <a:off x="670255" y="795528"/>
            <a:ext cx="11064240" cy="548640"/>
          </a:xfrm>
          <a:prstGeom prst="rect">
            <a:avLst/>
          </a:prstGeom>
          <a:noFill/>
          <a:ln/>
        </p:spPr>
        <p:txBody>
          <a:bodyPr wrap="square" lIns="0" tIns="0" rIns="0" bIns="0" rtlCol="0" anchor="ctr"/>
          <a:lstStyle/>
          <a:p>
            <a:pPr marL="0" indent="0">
              <a:buNone/>
            </a:pPr>
            <a:r>
              <a:rPr lang="en-US" sz="2600" b="1" dirty="0">
                <a:solidFill>
                  <a:srgbClr val="16191B"/>
                </a:solidFill>
                <a:ea typeface="Arial" pitchFamily="34" charset="-122"/>
                <a:cs typeface="Arial" pitchFamily="34" charset="-120"/>
              </a:rPr>
              <a:t>Which Backbone Wins, and Why</a:t>
            </a:r>
            <a:endParaRPr lang="en-US" sz="2600" dirty="0"/>
          </a:p>
        </p:txBody>
      </p:sp>
      <p:graphicFrame>
        <p:nvGraphicFramePr>
          <p:cNvPr id="39" name="Table 0"/>
          <p:cNvGraphicFramePr>
            <a:graphicFrameLocks noGrp="1"/>
          </p:cNvGraphicFramePr>
          <p:nvPr>
            <p:extLst>
              <p:ext uri="{D42A27DB-BD31-4B8C-83A1-F6EECF244321}">
                <p14:modId xmlns:p14="http://schemas.microsoft.com/office/powerpoint/2010/main" val="2311522887"/>
              </p:ext>
            </p:extLst>
          </p:nvPr>
        </p:nvGraphicFramePr>
        <p:xfrm>
          <a:off x="566928" y="4023360"/>
          <a:ext cx="5852160" cy="1725168"/>
        </p:xfrm>
        <a:graphic>
          <a:graphicData uri="http://schemas.openxmlformats.org/drawingml/2006/table">
            <a:tbl>
              <a:tblPr firstRow="1" firstCol="1" bandRow="1">
                <a:tableStyleId>{3B4B98B0-60AC-42C2-AFA5-B58CD77FA1E5}</a:tableStyleId>
              </a:tblPr>
              <a:tblGrid>
                <a:gridCol w="2011680">
                  <a:extLst>
                    <a:ext uri="{9D8B030D-6E8A-4147-A177-3AD203B41FA5}">
                      <a16:colId xmlns:a16="http://schemas.microsoft.com/office/drawing/2014/main" val="20000"/>
                    </a:ext>
                  </a:extLst>
                </a:gridCol>
                <a:gridCol w="960120">
                  <a:extLst>
                    <a:ext uri="{9D8B030D-6E8A-4147-A177-3AD203B41FA5}">
                      <a16:colId xmlns:a16="http://schemas.microsoft.com/office/drawing/2014/main" val="20001"/>
                    </a:ext>
                  </a:extLst>
                </a:gridCol>
                <a:gridCol w="960120">
                  <a:extLst>
                    <a:ext uri="{9D8B030D-6E8A-4147-A177-3AD203B41FA5}">
                      <a16:colId xmlns:a16="http://schemas.microsoft.com/office/drawing/2014/main" val="20002"/>
                    </a:ext>
                  </a:extLst>
                </a:gridCol>
                <a:gridCol w="1005840">
                  <a:extLst>
                    <a:ext uri="{9D8B030D-6E8A-4147-A177-3AD203B41FA5}">
                      <a16:colId xmlns:a16="http://schemas.microsoft.com/office/drawing/2014/main" val="20003"/>
                    </a:ext>
                  </a:extLst>
                </a:gridCol>
                <a:gridCol w="914400">
                  <a:extLst>
                    <a:ext uri="{9D8B030D-6E8A-4147-A177-3AD203B41FA5}">
                      <a16:colId xmlns:a16="http://schemas.microsoft.com/office/drawing/2014/main" val="20004"/>
                    </a:ext>
                  </a:extLst>
                </a:gridCol>
              </a:tblGrid>
              <a:tr h="402336">
                <a:tc>
                  <a:txBody>
                    <a:bodyPr/>
                    <a:lstStyle/>
                    <a:p>
                      <a:pPr marL="0" indent="0" algn="l">
                        <a:buNone/>
                      </a:pPr>
                      <a:r>
                        <a:rPr lang="en-US" sz="1400" dirty="0"/>
                        <a:t>Model</a:t>
                      </a:r>
                      <a:endParaRPr lang="en-US" sz="1400" dirty="0">
                        <a:latin typeface="Calibri" charset="0"/>
                        <a:ea typeface="Calibri" charset="0"/>
                        <a:cs typeface="Calibri" charset="0"/>
                      </a:endParaRPr>
                    </a:p>
                  </a:txBody>
                  <a:tcPr anchor="ctr"/>
                </a:tc>
                <a:tc>
                  <a:txBody>
                    <a:bodyPr/>
                    <a:lstStyle/>
                    <a:p>
                      <a:pPr marL="0" indent="0" algn="l">
                        <a:buNone/>
                      </a:pPr>
                      <a:r>
                        <a:rPr lang="en-US" sz="1400" dirty="0"/>
                        <a:t>Accuracy</a:t>
                      </a:r>
                      <a:endParaRPr lang="en-US" sz="1400" dirty="0">
                        <a:latin typeface="Calibri" charset="0"/>
                        <a:ea typeface="Calibri" charset="0"/>
                        <a:cs typeface="Calibri" charset="0"/>
                      </a:endParaRPr>
                    </a:p>
                  </a:txBody>
                  <a:tcPr anchor="ctr"/>
                </a:tc>
                <a:tc>
                  <a:txBody>
                    <a:bodyPr/>
                    <a:lstStyle/>
                    <a:p>
                      <a:pPr marL="0" indent="0" algn="l">
                        <a:buNone/>
                      </a:pPr>
                      <a:r>
                        <a:rPr lang="en-US" sz="1400" dirty="0"/>
                        <a:t>Macro F1</a:t>
                      </a:r>
                      <a:endParaRPr lang="en-US" sz="1400" dirty="0">
                        <a:latin typeface="Calibri" charset="0"/>
                        <a:ea typeface="Calibri" charset="0"/>
                        <a:cs typeface="Calibri" charset="0"/>
                      </a:endParaRPr>
                    </a:p>
                  </a:txBody>
                  <a:tcPr anchor="ctr"/>
                </a:tc>
                <a:tc>
                  <a:txBody>
                    <a:bodyPr/>
                    <a:lstStyle/>
                    <a:p>
                      <a:pPr marL="0" indent="0" algn="l">
                        <a:buNone/>
                      </a:pPr>
                      <a:r>
                        <a:rPr lang="en-US" sz="1400" dirty="0"/>
                        <a:t>Best val loss</a:t>
                      </a:r>
                      <a:endParaRPr lang="en-US" sz="1400" dirty="0">
                        <a:latin typeface="Calibri" charset="0"/>
                        <a:ea typeface="Calibri" charset="0"/>
                        <a:cs typeface="Calibri" charset="0"/>
                      </a:endParaRPr>
                    </a:p>
                  </a:txBody>
                  <a:tcPr anchor="ctr"/>
                </a:tc>
                <a:tc>
                  <a:txBody>
                    <a:bodyPr/>
                    <a:lstStyle/>
                    <a:p>
                      <a:pPr marL="0" indent="0" algn="l">
                        <a:buNone/>
                      </a:pPr>
                      <a:r>
                        <a:rPr lang="en-US" sz="1400" dirty="0"/>
                        <a:t>Macro AUC</a:t>
                      </a:r>
                      <a:endParaRPr lang="en-US" sz="1400" dirty="0">
                        <a:latin typeface="Calibri" charset="0"/>
                        <a:ea typeface="Calibri" charset="0"/>
                        <a:cs typeface="Calibri" charset="0"/>
                      </a:endParaRPr>
                    </a:p>
                  </a:txBody>
                  <a:tcPr anchor="ctr"/>
                </a:tc>
                <a:extLst>
                  <a:ext uri="{0D108BD9-81ED-4DB2-BD59-A6C34878D82A}">
                    <a16:rowId xmlns:a16="http://schemas.microsoft.com/office/drawing/2014/main" val="10000"/>
                  </a:ext>
                </a:extLst>
              </a:tr>
              <a:tr h="402336">
                <a:tc>
                  <a:txBody>
                    <a:bodyPr/>
                    <a:lstStyle/>
                    <a:p>
                      <a:pPr marL="0" indent="0" algn="l">
                        <a:buNone/>
                      </a:pPr>
                      <a:r>
                        <a:rPr lang="en-US" sz="1400" dirty="0"/>
                        <a:t>EfficientNet-B4 + CBAM</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98.35%</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0.9794</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0.0318</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0.9997</a:t>
                      </a:r>
                      <a:endParaRPr lang="en-US" sz="1400" dirty="0">
                        <a:latin typeface="Calibri" charset="0"/>
                        <a:ea typeface="Calibri" charset="0"/>
                        <a:cs typeface="Calibri" charset="0"/>
                      </a:endParaRPr>
                    </a:p>
                  </a:txBody>
                  <a:tcPr anchor="ctr"/>
                </a:tc>
                <a:extLst>
                  <a:ext uri="{0D108BD9-81ED-4DB2-BD59-A6C34878D82A}">
                    <a16:rowId xmlns:a16="http://schemas.microsoft.com/office/drawing/2014/main" val="10001"/>
                  </a:ext>
                </a:extLst>
              </a:tr>
              <a:tr h="402336">
                <a:tc>
                  <a:txBody>
                    <a:bodyPr/>
                    <a:lstStyle/>
                    <a:p>
                      <a:pPr marL="0" indent="0" algn="l">
                        <a:buNone/>
                      </a:pPr>
                      <a:r>
                        <a:rPr lang="en-US" sz="1400" dirty="0"/>
                        <a:t>MobileNetV3 + CBAM</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98.84%</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0.9868</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0.0075</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0.9998</a:t>
                      </a:r>
                      <a:endParaRPr lang="en-US" sz="1400" dirty="0">
                        <a:latin typeface="Calibri" charset="0"/>
                        <a:ea typeface="Calibri" charset="0"/>
                        <a:cs typeface="Calibri" charset="0"/>
                      </a:endParaRPr>
                    </a:p>
                  </a:txBody>
                  <a:tcPr anchor="ctr"/>
                </a:tc>
                <a:extLst>
                  <a:ext uri="{0D108BD9-81ED-4DB2-BD59-A6C34878D82A}">
                    <a16:rowId xmlns:a16="http://schemas.microsoft.com/office/drawing/2014/main" val="10002"/>
                  </a:ext>
                </a:extLst>
              </a:tr>
              <a:tr h="402336">
                <a:tc>
                  <a:txBody>
                    <a:bodyPr/>
                    <a:lstStyle/>
                    <a:p>
                      <a:pPr marL="0" indent="0" algn="l">
                        <a:buNone/>
                      </a:pPr>
                      <a:r>
                        <a:rPr lang="en-US" sz="1400" dirty="0"/>
                        <a:t>ResNet-50 + CBAM</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99.88%</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0.9988</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0.0006</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1.0000</a:t>
                      </a:r>
                      <a:endParaRPr lang="en-US" sz="1400" dirty="0">
                        <a:latin typeface="Calibri" charset="0"/>
                        <a:ea typeface="Calibri" charset="0"/>
                        <a:cs typeface="Calibri" charset="0"/>
                      </a:endParaRPr>
                    </a:p>
                  </a:txBody>
                  <a:tcPr anchor="ctr"/>
                </a:tc>
                <a:extLst>
                  <a:ext uri="{0D108BD9-81ED-4DB2-BD59-A6C34878D82A}">
                    <a16:rowId xmlns:a16="http://schemas.microsoft.com/office/drawing/2014/main" val="10003"/>
                  </a:ext>
                </a:extLst>
              </a:tr>
            </a:tbl>
          </a:graphicData>
        </a:graphic>
      </p:graphicFrame>
      <p:sp>
        <p:nvSpPr>
          <p:cNvPr id="6" name="Text 2"/>
          <p:cNvSpPr/>
          <p:nvPr/>
        </p:nvSpPr>
        <p:spPr>
          <a:xfrm>
            <a:off x="566928" y="5779008"/>
            <a:ext cx="5852160" cy="256032"/>
          </a:xfrm>
          <a:prstGeom prst="rect">
            <a:avLst/>
          </a:prstGeom>
          <a:noFill/>
          <a:ln/>
        </p:spPr>
        <p:txBody>
          <a:bodyPr wrap="square" lIns="0" tIns="0" rIns="0" bIns="0" rtlCol="0" anchor="ctr"/>
          <a:lstStyle/>
          <a:p>
            <a:pPr marL="0" indent="0" algn="ctr">
              <a:buNone/>
            </a:pPr>
            <a:r>
              <a:rPr lang="en-US" sz="1000" i="1" dirty="0" smtClean="0">
                <a:latin typeface="Calibri" pitchFamily="34" charset="0"/>
                <a:ea typeface="Calibri" pitchFamily="34" charset="-122"/>
                <a:cs typeface="Calibri" pitchFamily="34" charset="-120"/>
              </a:rPr>
              <a:t>Comparison </a:t>
            </a:r>
            <a:r>
              <a:rPr lang="en-US" sz="1000" i="1" dirty="0">
                <a:latin typeface="Calibri" pitchFamily="34" charset="0"/>
                <a:ea typeface="Calibri" pitchFamily="34" charset="-122"/>
                <a:cs typeface="Calibri" pitchFamily="34" charset="-120"/>
              </a:rPr>
              <a:t>of deep learning models for kidney CT classification</a:t>
            </a:r>
            <a:endParaRPr lang="en-US" sz="1000" dirty="0"/>
          </a:p>
        </p:txBody>
      </p:sp>
      <p:sp>
        <p:nvSpPr>
          <p:cNvPr id="7" name="Shape 3"/>
          <p:cNvSpPr/>
          <p:nvPr/>
        </p:nvSpPr>
        <p:spPr>
          <a:xfrm>
            <a:off x="6720840" y="1417320"/>
            <a:ext cx="4892040" cy="4791456"/>
          </a:xfrm>
          <a:prstGeom prst="roundRect">
            <a:avLst>
              <a:gd name="adj" fmla="val 1188"/>
            </a:avLst>
          </a:prstGeom>
          <a:solidFill>
            <a:srgbClr val="16191B"/>
          </a:solidFill>
          <a:ln w="12700">
            <a:solidFill>
              <a:srgbClr val="16191B"/>
            </a:solidFill>
            <a:prstDash val="solid"/>
          </a:ln>
        </p:spPr>
      </p:sp>
      <p:sp>
        <p:nvSpPr>
          <p:cNvPr id="8" name="Text 4"/>
          <p:cNvSpPr/>
          <p:nvPr/>
        </p:nvSpPr>
        <p:spPr>
          <a:xfrm>
            <a:off x="6995160" y="1627632"/>
            <a:ext cx="4343400" cy="320040"/>
          </a:xfrm>
          <a:prstGeom prst="rect">
            <a:avLst/>
          </a:prstGeom>
          <a:noFill/>
          <a:ln/>
        </p:spPr>
        <p:txBody>
          <a:bodyPr wrap="square" lIns="0" tIns="0" rIns="0" bIns="0" rtlCol="0" anchor="ctr"/>
          <a:lstStyle/>
          <a:p>
            <a:pPr marL="0" indent="0">
              <a:buNone/>
            </a:pPr>
            <a:r>
              <a:rPr lang="en-US" b="1" dirty="0">
                <a:solidFill>
                  <a:srgbClr val="FFFFFF"/>
                </a:solidFill>
                <a:ea typeface="Arial" pitchFamily="34" charset="-122"/>
                <a:cs typeface="Arial" pitchFamily="34" charset="-120"/>
              </a:rPr>
              <a:t>Interpretation</a:t>
            </a:r>
            <a:endParaRPr lang="en-US" sz="1450" dirty="0"/>
          </a:p>
        </p:txBody>
      </p:sp>
      <p:sp>
        <p:nvSpPr>
          <p:cNvPr id="9" name="Text 5"/>
          <p:cNvSpPr/>
          <p:nvPr/>
        </p:nvSpPr>
        <p:spPr>
          <a:xfrm>
            <a:off x="6995160" y="2103120"/>
            <a:ext cx="4343400" cy="1828800"/>
          </a:xfrm>
          <a:prstGeom prst="rect">
            <a:avLst/>
          </a:prstGeom>
          <a:noFill/>
          <a:ln/>
        </p:spPr>
        <p:txBody>
          <a:bodyPr wrap="square" lIns="0" tIns="0" rIns="0" bIns="0" rtlCol="0" anchor="t"/>
          <a:lstStyle/>
          <a:p>
            <a:pPr marL="342900" indent="-342900">
              <a:lnSpc>
                <a:spcPts val="1536"/>
              </a:lnSpc>
              <a:spcAft>
                <a:spcPts val="1100"/>
              </a:spcAft>
              <a:buSzPct val="100000"/>
              <a:buChar char="•"/>
            </a:pPr>
            <a:r>
              <a:rPr lang="en-US" sz="1400" dirty="0">
                <a:solidFill>
                  <a:srgbClr val="8CC9E4"/>
                </a:solidFill>
                <a:latin typeface="+mj-lt"/>
                <a:ea typeface="Calibri" pitchFamily="34" charset="-122"/>
                <a:cs typeface="Calibri" pitchFamily="34" charset="-120"/>
              </a:rPr>
              <a:t>ResNet-50 wins on every metric despite the lowest input resolution (224 × 224) </a:t>
            </a:r>
            <a:r>
              <a:rPr lang="en-US" sz="1400" dirty="0" smtClean="0">
                <a:solidFill>
                  <a:srgbClr val="8CC9E4"/>
                </a:solidFill>
                <a:latin typeface="+mj-lt"/>
                <a:ea typeface="Calibri" pitchFamily="34" charset="-122"/>
                <a:cs typeface="Calibri" pitchFamily="34" charset="-120"/>
              </a:rPr>
              <a:t>representational </a:t>
            </a:r>
            <a:r>
              <a:rPr lang="en-US" sz="1400" dirty="0">
                <a:solidFill>
                  <a:srgbClr val="8CC9E4"/>
                </a:solidFill>
                <a:latin typeface="+mj-lt"/>
                <a:ea typeface="Calibri" pitchFamily="34" charset="-122"/>
                <a:cs typeface="Calibri" pitchFamily="34" charset="-120"/>
              </a:rPr>
              <a:t>power, not pixel count, drives performance here</a:t>
            </a:r>
            <a:endParaRPr lang="en-US" sz="1400" dirty="0">
              <a:latin typeface="+mj-lt"/>
            </a:endParaRPr>
          </a:p>
          <a:p>
            <a:pPr marL="342900" indent="-342900">
              <a:lnSpc>
                <a:spcPts val="1536"/>
              </a:lnSpc>
              <a:spcAft>
                <a:spcPts val="1100"/>
              </a:spcAft>
              <a:buSzPct val="100000"/>
              <a:buChar char="•"/>
            </a:pPr>
            <a:r>
              <a:rPr lang="en-US" sz="1400" dirty="0">
                <a:solidFill>
                  <a:srgbClr val="8CC9E4"/>
                </a:solidFill>
                <a:latin typeface="+mj-lt"/>
                <a:ea typeface="Calibri" pitchFamily="34" charset="-122"/>
                <a:cs typeface="Calibri" pitchFamily="34" charset="-120"/>
              </a:rPr>
              <a:t>Best validation loss differs by two orders of magnitude (0.0006 vs 0.0318), indicating a far better-conditioned optimum</a:t>
            </a:r>
            <a:endParaRPr lang="en-US" sz="1400" dirty="0">
              <a:latin typeface="+mj-lt"/>
            </a:endParaRPr>
          </a:p>
          <a:p>
            <a:pPr marL="342900" indent="-342900">
              <a:lnSpc>
                <a:spcPts val="1536"/>
              </a:lnSpc>
              <a:spcAft>
                <a:spcPts val="1100"/>
              </a:spcAft>
              <a:buSzPct val="100000"/>
              <a:buChar char="•"/>
            </a:pPr>
            <a:r>
              <a:rPr lang="en-US" sz="1400" dirty="0">
                <a:solidFill>
                  <a:srgbClr val="8CC9E4"/>
                </a:solidFill>
                <a:latin typeface="+mj-lt"/>
                <a:ea typeface="Calibri" pitchFamily="34" charset="-122"/>
                <a:cs typeface="Calibri" pitchFamily="34" charset="-120"/>
              </a:rPr>
              <a:t>EfficientNet-B4 (~19 M params) gains nothing from its 380 × 380 input on this task</a:t>
            </a:r>
            <a:endParaRPr lang="en-US" sz="1400" dirty="0">
              <a:latin typeface="+mj-lt"/>
            </a:endParaRPr>
          </a:p>
          <a:p>
            <a:pPr marL="342900" indent="-342900">
              <a:lnSpc>
                <a:spcPts val="1536"/>
              </a:lnSpc>
              <a:spcAft>
                <a:spcPts val="1100"/>
              </a:spcAft>
              <a:buSzPct val="100000"/>
              <a:buChar char="•"/>
            </a:pPr>
            <a:r>
              <a:rPr lang="en-US" sz="1400" dirty="0">
                <a:solidFill>
                  <a:srgbClr val="8CC9E4"/>
                </a:solidFill>
                <a:latin typeface="+mj-lt"/>
                <a:ea typeface="Calibri" pitchFamily="34" charset="-122"/>
                <a:cs typeface="Calibri" pitchFamily="34" charset="-120"/>
              </a:rPr>
              <a:t>MobileNetV3 (~5.4 M params) is the efficiency winner but its shallow features limit fine </a:t>
            </a:r>
            <a:r>
              <a:rPr lang="en-US" sz="1400" dirty="0" smtClean="0">
                <a:solidFill>
                  <a:srgbClr val="8CC9E4"/>
                </a:solidFill>
                <a:latin typeface="+mj-lt"/>
                <a:ea typeface="Calibri" pitchFamily="34" charset="-122"/>
                <a:cs typeface="Calibri" pitchFamily="34" charset="-120"/>
              </a:rPr>
              <a:t>cyst versus tumor </a:t>
            </a:r>
            <a:r>
              <a:rPr lang="en-US" sz="1400" dirty="0">
                <a:solidFill>
                  <a:srgbClr val="8CC9E4"/>
                </a:solidFill>
                <a:latin typeface="+mj-lt"/>
                <a:ea typeface="Calibri" pitchFamily="34" charset="-122"/>
                <a:cs typeface="Calibri" pitchFamily="34" charset="-120"/>
              </a:rPr>
              <a:t>discrimination</a:t>
            </a:r>
            <a:endParaRPr lang="en-US" sz="1400" dirty="0">
              <a:latin typeface="+mj-lt"/>
            </a:endParaRPr>
          </a:p>
          <a:p>
            <a:pPr marL="342900" indent="-342900">
              <a:lnSpc>
                <a:spcPts val="1536"/>
              </a:lnSpc>
              <a:spcAft>
                <a:spcPts val="1100"/>
              </a:spcAft>
              <a:buSzPct val="100000"/>
              <a:buChar char="•"/>
            </a:pPr>
            <a:r>
              <a:rPr lang="en-US" sz="1400" dirty="0">
                <a:solidFill>
                  <a:srgbClr val="8CC9E4"/>
                </a:solidFill>
                <a:latin typeface="+mj-lt"/>
                <a:ea typeface="Calibri" pitchFamily="34" charset="-122"/>
                <a:cs typeface="Calibri" pitchFamily="34" charset="-120"/>
              </a:rPr>
              <a:t>CBAM compatibility is strong for ResNet-50 and EfficientNet-B4, moderate for MobileNetV3's lightweight structure</a:t>
            </a:r>
            <a:endParaRPr lang="en-US" sz="1400" dirty="0">
              <a:latin typeface="+mj-lt"/>
            </a:endParaRPr>
          </a:p>
        </p:txBody>
      </p:sp>
      <p:sp>
        <p:nvSpPr>
          <p:cNvPr id="10" name="Shape 6"/>
          <p:cNvSpPr/>
          <p:nvPr/>
        </p:nvSpPr>
        <p:spPr>
          <a:xfrm>
            <a:off x="7013448" y="5463540"/>
            <a:ext cx="4343400" cy="548640"/>
          </a:xfrm>
          <a:prstGeom prst="roundRect">
            <a:avLst>
              <a:gd name="adj" fmla="val 10000"/>
            </a:avLst>
          </a:prstGeom>
          <a:solidFill>
            <a:srgbClr val="00AEEF"/>
          </a:solidFill>
          <a:ln w="12700">
            <a:solidFill>
              <a:srgbClr val="00AEEF"/>
            </a:solidFill>
            <a:prstDash val="solid"/>
          </a:ln>
        </p:spPr>
      </p:sp>
      <p:sp>
        <p:nvSpPr>
          <p:cNvPr id="11" name="Text 7"/>
          <p:cNvSpPr/>
          <p:nvPr/>
        </p:nvSpPr>
        <p:spPr>
          <a:xfrm>
            <a:off x="7196328" y="5463540"/>
            <a:ext cx="4023360" cy="548640"/>
          </a:xfrm>
          <a:prstGeom prst="rect">
            <a:avLst/>
          </a:prstGeom>
          <a:noFill/>
          <a:ln/>
        </p:spPr>
        <p:txBody>
          <a:bodyPr wrap="square" lIns="0" tIns="0" rIns="0" bIns="0" rtlCol="0" anchor="ctr"/>
          <a:lstStyle/>
          <a:p>
            <a:pPr marL="0" indent="0">
              <a:lnSpc>
                <a:spcPts val="1400"/>
              </a:lnSpc>
              <a:buNone/>
            </a:pPr>
            <a:r>
              <a:rPr lang="en-US" sz="1600" b="1" dirty="0">
                <a:solidFill>
                  <a:srgbClr val="16191B"/>
                </a:solidFill>
                <a:latin typeface="Calibri" panose="020F0502020204030204" pitchFamily="34" charset="0"/>
                <a:ea typeface="Calibri" panose="020F0502020204030204" pitchFamily="34" charset="0"/>
                <a:cs typeface="Calibri" panose="020F0502020204030204" pitchFamily="34" charset="0"/>
              </a:rPr>
              <a:t>Selected: ResNet-50 </a:t>
            </a:r>
            <a:r>
              <a:rPr lang="en-US" sz="1600" b="1" dirty="0" smtClean="0">
                <a:solidFill>
                  <a:srgbClr val="16191B"/>
                </a:solidFill>
                <a:latin typeface="Calibri" panose="020F0502020204030204" pitchFamily="34" charset="0"/>
                <a:ea typeface="Calibri" panose="020F0502020204030204" pitchFamily="34" charset="0"/>
                <a:cs typeface="Calibri" panose="020F0502020204030204" pitchFamily="34" charset="0"/>
              </a:rPr>
              <a:t>and CBAM; </a:t>
            </a:r>
            <a:r>
              <a:rPr lang="en-US" sz="1600" b="1" dirty="0">
                <a:solidFill>
                  <a:srgbClr val="16191B"/>
                </a:solidFill>
                <a:latin typeface="Calibri" panose="020F0502020204030204" pitchFamily="34" charset="0"/>
                <a:ea typeface="Calibri" panose="020F0502020204030204" pitchFamily="34" charset="0"/>
                <a:cs typeface="Calibri" panose="020F0502020204030204" pitchFamily="34" charset="0"/>
              </a:rPr>
              <a:t>best accuracy / stability / clinical reliability trade-off</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sp>
        <p:nvSpPr>
          <p:cNvPr id="13" name="Text 8"/>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32</a:t>
            </a:r>
            <a:endParaRPr lang="en-US" sz="1000" dirty="0"/>
          </a:p>
        </p:txBody>
      </p:sp>
      <p:pic>
        <p:nvPicPr>
          <p:cNvPr id="5" name="Picture 4"/>
          <p:cNvPicPr>
            <a:picLocks noChangeAspect="1"/>
          </p:cNvPicPr>
          <p:nvPr/>
        </p:nvPicPr>
        <p:blipFill>
          <a:blip r:embed="rId3"/>
          <a:stretch>
            <a:fillRect/>
          </a:stretch>
        </p:blipFill>
        <p:spPr>
          <a:xfrm>
            <a:off x="414449" y="1406487"/>
            <a:ext cx="5896798" cy="2362530"/>
          </a:xfrm>
          <a:prstGeom prst="rect">
            <a:avLst/>
          </a:prstGeom>
        </p:spPr>
      </p:pic>
      <p:sp>
        <p:nvSpPr>
          <p:cNvPr id="12" name="Date Placeholder 11"/>
          <p:cNvSpPr>
            <a:spLocks noGrp="1"/>
          </p:cNvSpPr>
          <p:nvPr>
            <p:ph type="dt" sz="half" idx="10"/>
          </p:nvPr>
        </p:nvSpPr>
        <p:spPr/>
        <p:txBody>
          <a:bodyPr/>
          <a:lstStyle/>
          <a:p>
            <a:fld id="{637D9632-7370-4AE6-AED8-2DBD541247B8}" type="datetime2">
              <a:rPr lang="en-US" smtClean="0"/>
              <a:t>Wednesday, August 5, 2026</a:t>
            </a:fld>
            <a:endParaRPr lang="en-US"/>
          </a:p>
        </p:txBody>
      </p:sp>
      <p:sp>
        <p:nvSpPr>
          <p:cNvPr id="15" name="Footer Placeholder 14"/>
          <p:cNvSpPr>
            <a:spLocks noGrp="1"/>
          </p:cNvSpPr>
          <p:nvPr>
            <p:ph type="ftr" sz="quarter" idx="11"/>
          </p:nvPr>
        </p:nvSpPr>
        <p:spPr/>
        <p:txBody>
          <a:bodyPr/>
          <a:lstStyle/>
          <a:p>
            <a:r>
              <a:rPr lang="en-US" smtClean="0"/>
              <a:t>Thesis Defense: Deep Learning for Kidney Tumor Classification</a:t>
            </a:r>
            <a:endParaRPr lang="en-US"/>
          </a:p>
        </p:txBody>
      </p:sp>
      <p:sp>
        <p:nvSpPr>
          <p:cNvPr id="16" name="Slide Number Placeholder 15"/>
          <p:cNvSpPr>
            <a:spLocks noGrp="1"/>
          </p:cNvSpPr>
          <p:nvPr>
            <p:ph type="sldNum" sz="quarter" idx="12"/>
          </p:nvPr>
        </p:nvSpPr>
        <p:spPr/>
        <p:txBody>
          <a:bodyPr/>
          <a:lstStyle/>
          <a:p>
            <a:fld id="{8A6EA95C-B6F4-43ED-8DA9-B21578C41077}" type="slidenum">
              <a:rPr lang="en-US" smtClean="0"/>
              <a:t>36</a:t>
            </a:fld>
            <a:endParaRPr lang="en-US"/>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name="Slide 39">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pPr marL="0" indent="0">
              <a:buNone/>
            </a:pPr>
            <a:r>
              <a:rPr lang="en-US" sz="2800" b="1" dirty="0" smtClean="0">
                <a:solidFill>
                  <a:srgbClr val="16191B"/>
                </a:solidFill>
                <a:ea typeface="Arial" pitchFamily="34" charset="-122"/>
                <a:cs typeface="Arial" pitchFamily="34" charset="-120"/>
              </a:rPr>
              <a:t>Proposed Framework </a:t>
            </a:r>
            <a:r>
              <a:rPr lang="en-US" sz="2800" b="1" dirty="0">
                <a:solidFill>
                  <a:srgbClr val="16191B"/>
                </a:solidFill>
                <a:ea typeface="Arial" pitchFamily="34" charset="-122"/>
                <a:cs typeface="Arial" pitchFamily="34" charset="-120"/>
              </a:rPr>
              <a:t>Against Related Work</a:t>
            </a:r>
            <a:endParaRPr lang="en-US" sz="2800" dirty="0"/>
          </a:p>
        </p:txBody>
      </p:sp>
      <p:graphicFrame>
        <p:nvGraphicFramePr>
          <p:cNvPr id="40" name="Table 0"/>
          <p:cNvGraphicFramePr>
            <a:graphicFrameLocks noGrp="1"/>
          </p:cNvGraphicFramePr>
          <p:nvPr>
            <p:extLst>
              <p:ext uri="{D42A27DB-BD31-4B8C-83A1-F6EECF244321}">
                <p14:modId xmlns:p14="http://schemas.microsoft.com/office/powerpoint/2010/main" val="348703959"/>
              </p:ext>
            </p:extLst>
          </p:nvPr>
        </p:nvGraphicFramePr>
        <p:xfrm>
          <a:off x="886691" y="1427249"/>
          <a:ext cx="9809017" cy="4279392"/>
        </p:xfrm>
        <a:graphic>
          <a:graphicData uri="http://schemas.openxmlformats.org/drawingml/2006/table">
            <a:tbl>
              <a:tblPr/>
              <a:tblGrid>
                <a:gridCol w="2571876">
                  <a:extLst>
                    <a:ext uri="{9D8B030D-6E8A-4147-A177-3AD203B41FA5}">
                      <a16:colId xmlns:a16="http://schemas.microsoft.com/office/drawing/2014/main" val="20000"/>
                    </a:ext>
                  </a:extLst>
                </a:gridCol>
                <a:gridCol w="5203564">
                  <a:extLst>
                    <a:ext uri="{9D8B030D-6E8A-4147-A177-3AD203B41FA5}">
                      <a16:colId xmlns:a16="http://schemas.microsoft.com/office/drawing/2014/main" val="20001"/>
                    </a:ext>
                  </a:extLst>
                </a:gridCol>
                <a:gridCol w="2033577">
                  <a:extLst>
                    <a:ext uri="{9D8B030D-6E8A-4147-A177-3AD203B41FA5}">
                      <a16:colId xmlns:a16="http://schemas.microsoft.com/office/drawing/2014/main" val="20002"/>
                    </a:ext>
                  </a:extLst>
                </a:gridCol>
              </a:tblGrid>
              <a:tr h="356616">
                <a:tc>
                  <a:txBody>
                    <a:bodyPr/>
                    <a:lstStyle/>
                    <a:p>
                      <a:pPr marL="0" indent="0" algn="l">
                        <a:buNone/>
                      </a:pPr>
                      <a:r>
                        <a:rPr lang="en-US" sz="1600" b="1" dirty="0">
                          <a:solidFill>
                            <a:srgbClr val="FFFFFF"/>
                          </a:solidFill>
                          <a:latin typeface="Calibri" pitchFamily="34" charset="0"/>
                          <a:ea typeface="Calibri" pitchFamily="34" charset="-122"/>
                          <a:cs typeface="Calibri" pitchFamily="34" charset="-120"/>
                        </a:rPr>
                        <a:t>Author</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004E70"/>
                    </a:solidFill>
                  </a:tcPr>
                </a:tc>
                <a:tc>
                  <a:txBody>
                    <a:bodyPr/>
                    <a:lstStyle/>
                    <a:p>
                      <a:pPr marL="0" indent="0" algn="l">
                        <a:buNone/>
                      </a:pPr>
                      <a:r>
                        <a:rPr lang="en-US" sz="1600" b="1" dirty="0">
                          <a:solidFill>
                            <a:srgbClr val="FFFFFF"/>
                          </a:solidFill>
                          <a:latin typeface="Calibri" pitchFamily="34" charset="0"/>
                          <a:ea typeface="Calibri" pitchFamily="34" charset="-122"/>
                          <a:cs typeface="Calibri" pitchFamily="34" charset="-120"/>
                        </a:rPr>
                        <a:t>Technique used</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004E70"/>
                    </a:solidFill>
                  </a:tcPr>
                </a:tc>
                <a:tc>
                  <a:txBody>
                    <a:bodyPr/>
                    <a:lstStyle/>
                    <a:p>
                      <a:pPr marL="0" indent="0" algn="l">
                        <a:buNone/>
                      </a:pPr>
                      <a:r>
                        <a:rPr lang="en-US" sz="1600" b="1" dirty="0">
                          <a:solidFill>
                            <a:srgbClr val="FFFFFF"/>
                          </a:solidFill>
                          <a:latin typeface="Calibri" pitchFamily="34" charset="0"/>
                          <a:ea typeface="Calibri" pitchFamily="34" charset="-122"/>
                          <a:cs typeface="Calibri" pitchFamily="34" charset="-120"/>
                        </a:rPr>
                        <a:t>Accuracy</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004E70"/>
                    </a:solidFill>
                  </a:tcPr>
                </a:tc>
                <a:extLst>
                  <a:ext uri="{0D108BD9-81ED-4DB2-BD59-A6C34878D82A}">
                    <a16:rowId xmlns:a16="http://schemas.microsoft.com/office/drawing/2014/main" val="10000"/>
                  </a:ext>
                </a:extLst>
              </a:tr>
              <a:tr h="356616">
                <a:tc>
                  <a:txBody>
                    <a:bodyPr/>
                    <a:lstStyle/>
                    <a:p>
                      <a:pPr marL="0" indent="0" algn="l">
                        <a:buNone/>
                      </a:pPr>
                      <a:r>
                        <a:rPr lang="en-US" sz="1600" dirty="0" smtClean="0">
                          <a:solidFill>
                            <a:srgbClr val="16191B"/>
                          </a:solidFill>
                          <a:latin typeface="Calibri" pitchFamily="34" charset="0"/>
                          <a:ea typeface="Calibri" pitchFamily="34" charset="-122"/>
                          <a:cs typeface="Calibri" pitchFamily="34" charset="-120"/>
                        </a:rPr>
                        <a:t>Qian</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DenseNet121 (no augmentation)</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93.51%</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Islam et al</a:t>
                      </a:r>
                      <a:r>
                        <a:rPr lang="en-US" sz="1600" dirty="0" smtClean="0">
                          <a:solidFill>
                            <a:srgbClr val="16191B"/>
                          </a:solidFill>
                          <a:latin typeface="Calibri" pitchFamily="34" charset="0"/>
                          <a:ea typeface="Calibri" pitchFamily="34" charset="-122"/>
                          <a:cs typeface="Calibri" pitchFamily="34" charset="-120"/>
                        </a:rPr>
                        <a:t>.</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VGG-16 / ResNet-50 / Swin Transformer</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96.00% – 99.30%</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extLst>
                  <a:ext uri="{0D108BD9-81ED-4DB2-BD59-A6C34878D82A}">
                    <a16:rowId xmlns:a16="http://schemas.microsoft.com/office/drawing/2014/main" val="10002"/>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El-Hag et al</a:t>
                      </a:r>
                      <a:r>
                        <a:rPr lang="en-US" sz="1600" dirty="0" smtClean="0">
                          <a:solidFill>
                            <a:srgbClr val="16191B"/>
                          </a:solidFill>
                          <a:latin typeface="Calibri" pitchFamily="34" charset="0"/>
                          <a:ea typeface="Calibri" pitchFamily="34" charset="-122"/>
                          <a:cs typeface="Calibri" pitchFamily="34" charset="-120"/>
                        </a:rPr>
                        <a:t>.</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EfficientNet-B2 + specular-free preprocessing</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98.27%</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Bingol et al</a:t>
                      </a:r>
                      <a:r>
                        <a:rPr lang="en-US" sz="1600" dirty="0" smtClean="0">
                          <a:solidFill>
                            <a:srgbClr val="16191B"/>
                          </a:solidFill>
                          <a:latin typeface="Calibri" pitchFamily="34" charset="0"/>
                          <a:ea typeface="Calibri" pitchFamily="34" charset="-122"/>
                          <a:cs typeface="Calibri" pitchFamily="34" charset="-120"/>
                        </a:rPr>
                        <a:t>.</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29-layer CNN + Relief feature selection</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99.37%</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extLst>
                  <a:ext uri="{0D108BD9-81ED-4DB2-BD59-A6C34878D82A}">
                    <a16:rowId xmlns:a16="http://schemas.microsoft.com/office/drawing/2014/main" val="10004"/>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Bhandari et al</a:t>
                      </a:r>
                      <a:r>
                        <a:rPr lang="en-US" sz="1600" dirty="0" smtClean="0">
                          <a:solidFill>
                            <a:srgbClr val="16191B"/>
                          </a:solidFill>
                          <a:latin typeface="Calibri" pitchFamily="34" charset="0"/>
                          <a:ea typeface="Calibri" pitchFamily="34" charset="-122"/>
                          <a:cs typeface="Calibri" pitchFamily="34" charset="-120"/>
                        </a:rPr>
                        <a:t>.</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Lightweight CNN + LIME + SHAP</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99.52%</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Obaid et al</a:t>
                      </a:r>
                      <a:r>
                        <a:rPr lang="en-US" sz="1600" dirty="0" smtClean="0">
                          <a:solidFill>
                            <a:srgbClr val="16191B"/>
                          </a:solidFill>
                          <a:latin typeface="Calibri" pitchFamily="34" charset="0"/>
                          <a:ea typeface="Calibri" pitchFamily="34" charset="-122"/>
                          <a:cs typeface="Calibri" pitchFamily="34" charset="-120"/>
                        </a:rPr>
                        <a:t>.</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DarkNet53 + ensemble fusion</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99.69%</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extLst>
                  <a:ext uri="{0D108BD9-81ED-4DB2-BD59-A6C34878D82A}">
                    <a16:rowId xmlns:a16="http://schemas.microsoft.com/office/drawing/2014/main" val="10006"/>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Khan et al</a:t>
                      </a:r>
                      <a:r>
                        <a:rPr lang="en-US" sz="1600" dirty="0" smtClean="0">
                          <a:solidFill>
                            <a:srgbClr val="16191B"/>
                          </a:solidFill>
                          <a:latin typeface="Calibri" pitchFamily="34" charset="0"/>
                          <a:ea typeface="Calibri" pitchFamily="34" charset="-122"/>
                          <a:cs typeface="Calibri" pitchFamily="34" charset="-120"/>
                        </a:rPr>
                        <a:t>.</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ConvNeXt + EfficientNetV2B0 (6.2 M params)</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99.73%</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extLst>
                  <a:ext uri="{0D108BD9-81ED-4DB2-BD59-A6C34878D82A}">
                    <a16:rowId xmlns:a16="http://schemas.microsoft.com/office/drawing/2014/main" val="10007"/>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Almuayqil et al</a:t>
                      </a:r>
                      <a:r>
                        <a:rPr lang="en-US" sz="1600" dirty="0" smtClean="0">
                          <a:solidFill>
                            <a:srgbClr val="16191B"/>
                          </a:solidFill>
                          <a:latin typeface="Calibri" pitchFamily="34" charset="0"/>
                          <a:ea typeface="Calibri" pitchFamily="34" charset="-122"/>
                          <a:cs typeface="Calibri" pitchFamily="34" charset="-120"/>
                        </a:rPr>
                        <a:t>.</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KidneyNet (8-layer custom CNN)</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99.88%</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extLst>
                  <a:ext uri="{0D108BD9-81ED-4DB2-BD59-A6C34878D82A}">
                    <a16:rowId xmlns:a16="http://schemas.microsoft.com/office/drawing/2014/main" val="10008"/>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Maçin et al</a:t>
                      </a:r>
                      <a:r>
                        <a:rPr lang="en-US" sz="1600" dirty="0" smtClean="0">
                          <a:solidFill>
                            <a:srgbClr val="16191B"/>
                          </a:solidFill>
                          <a:latin typeface="Calibri" pitchFamily="34" charset="0"/>
                          <a:ea typeface="Calibri" pitchFamily="34" charset="-122"/>
                          <a:cs typeface="Calibri" pitchFamily="34" charset="-120"/>
                        </a:rPr>
                        <a:t>.</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KidneyNeXt (depthwise separable CNN)</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99.96%</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extLst>
                  <a:ext uri="{0D108BD9-81ED-4DB2-BD59-A6C34878D82A}">
                    <a16:rowId xmlns:a16="http://schemas.microsoft.com/office/drawing/2014/main" val="10009"/>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Pimpalkar et al</a:t>
                      </a:r>
                      <a:r>
                        <a:rPr lang="en-US" sz="1600" dirty="0" smtClean="0">
                          <a:solidFill>
                            <a:srgbClr val="16191B"/>
                          </a:solidFill>
                          <a:latin typeface="Calibri" pitchFamily="34" charset="0"/>
                          <a:ea typeface="Calibri" pitchFamily="34" charset="-122"/>
                          <a:cs typeface="Calibri" pitchFamily="34" charset="-120"/>
                        </a:rPr>
                        <a:t>.</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VGG16 / ResNet50 / InceptionV3 + HPO</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99.96%</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extLst>
                  <a:ext uri="{0D108BD9-81ED-4DB2-BD59-A6C34878D82A}">
                    <a16:rowId xmlns:a16="http://schemas.microsoft.com/office/drawing/2014/main" val="10010"/>
                  </a:ext>
                </a:extLst>
              </a:tr>
              <a:tr h="356616">
                <a:tc>
                  <a:txBody>
                    <a:bodyPr/>
                    <a:lstStyle/>
                    <a:p>
                      <a:pPr marL="0" indent="0" algn="l">
                        <a:buNone/>
                      </a:pPr>
                      <a:r>
                        <a:rPr lang="en-US" sz="1600" b="1" dirty="0">
                          <a:solidFill>
                            <a:srgbClr val="16191B"/>
                          </a:solidFill>
                          <a:latin typeface="Calibri" pitchFamily="34" charset="0"/>
                          <a:ea typeface="Calibri" pitchFamily="34" charset="-122"/>
                          <a:cs typeface="Calibri" pitchFamily="34" charset="-120"/>
                        </a:rPr>
                        <a:t>Proposed methodology</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00AEEF"/>
                    </a:solidFill>
                  </a:tcPr>
                </a:tc>
                <a:tc>
                  <a:txBody>
                    <a:bodyPr/>
                    <a:lstStyle/>
                    <a:p>
                      <a:pPr marL="0" indent="0" algn="l">
                        <a:buNone/>
                      </a:pPr>
                      <a:r>
                        <a:rPr lang="en-US" sz="1600" b="1" dirty="0">
                          <a:solidFill>
                            <a:srgbClr val="16191B"/>
                          </a:solidFill>
                          <a:latin typeface="Calibri" pitchFamily="34" charset="0"/>
                          <a:ea typeface="Calibri" pitchFamily="34" charset="-122"/>
                          <a:cs typeface="Calibri" pitchFamily="34" charset="-120"/>
                        </a:rPr>
                        <a:t>ResNet-50 + CBAM, class-weighted focal loss, Grad-CAM</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00AEEF"/>
                    </a:solidFill>
                  </a:tcPr>
                </a:tc>
                <a:tc>
                  <a:txBody>
                    <a:bodyPr/>
                    <a:lstStyle/>
                    <a:p>
                      <a:pPr marL="0" indent="0" algn="ctr">
                        <a:buNone/>
                      </a:pPr>
                      <a:r>
                        <a:rPr lang="en-US" sz="1600" b="1" dirty="0">
                          <a:solidFill>
                            <a:srgbClr val="16191B"/>
                          </a:solidFill>
                          <a:latin typeface="Calibri" pitchFamily="34" charset="0"/>
                          <a:ea typeface="Calibri" pitchFamily="34" charset="-122"/>
                          <a:cs typeface="Calibri" pitchFamily="34" charset="-120"/>
                        </a:rPr>
                        <a:t>99.88%</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00AEEF"/>
                    </a:solidFill>
                  </a:tcPr>
                </a:tc>
                <a:extLst>
                  <a:ext uri="{0D108BD9-81ED-4DB2-BD59-A6C34878D82A}">
                    <a16:rowId xmlns:a16="http://schemas.microsoft.com/office/drawing/2014/main" val="10011"/>
                  </a:ext>
                </a:extLst>
              </a:tr>
            </a:tbl>
          </a:graphicData>
        </a:graphic>
      </p:graphicFrame>
      <p:sp>
        <p:nvSpPr>
          <p:cNvPr id="5" name="Text 2"/>
          <p:cNvSpPr/>
          <p:nvPr/>
        </p:nvSpPr>
        <p:spPr>
          <a:xfrm>
            <a:off x="1786128" y="5998464"/>
            <a:ext cx="7498080" cy="256032"/>
          </a:xfrm>
          <a:prstGeom prst="rect">
            <a:avLst/>
          </a:prstGeom>
          <a:noFill/>
          <a:ln/>
        </p:spPr>
        <p:txBody>
          <a:bodyPr wrap="square" lIns="0" tIns="0" rIns="0" bIns="0" rtlCol="0" anchor="ctr"/>
          <a:lstStyle/>
          <a:p>
            <a:pPr marL="0" indent="0" algn="ctr">
              <a:buNone/>
            </a:pPr>
            <a:r>
              <a:rPr lang="en-US" sz="1000" i="1" dirty="0" smtClean="0">
                <a:latin typeface="Calibri" pitchFamily="34" charset="0"/>
                <a:ea typeface="Calibri" pitchFamily="34" charset="-122"/>
                <a:cs typeface="Calibri" pitchFamily="34" charset="-120"/>
              </a:rPr>
              <a:t>Comparative </a:t>
            </a:r>
            <a:r>
              <a:rPr lang="en-US" sz="1000" i="1" dirty="0">
                <a:latin typeface="Calibri" pitchFamily="34" charset="0"/>
                <a:ea typeface="Calibri" pitchFamily="34" charset="-122"/>
                <a:cs typeface="Calibri" pitchFamily="34" charset="-120"/>
              </a:rPr>
              <a:t>analysis with related classification work</a:t>
            </a:r>
            <a:endParaRPr lang="en-US" sz="1000" dirty="0"/>
          </a:p>
        </p:txBody>
      </p:sp>
      <p:sp>
        <p:nvSpPr>
          <p:cNvPr id="2" name="Date Placeholder 1"/>
          <p:cNvSpPr>
            <a:spLocks noGrp="1"/>
          </p:cNvSpPr>
          <p:nvPr>
            <p:ph type="dt" sz="half" idx="10"/>
          </p:nvPr>
        </p:nvSpPr>
        <p:spPr/>
        <p:txBody>
          <a:bodyPr/>
          <a:lstStyle/>
          <a:p>
            <a:fld id="{19648A47-5E28-4EE8-880E-182DE675B52E}" type="datetime2">
              <a:rPr lang="en-US" smtClean="0"/>
              <a:t>Wednesday, August 5, 2026</a:t>
            </a:fld>
            <a:endParaRPr lang="en-US"/>
          </a:p>
        </p:txBody>
      </p:sp>
      <p:sp>
        <p:nvSpPr>
          <p:cNvPr id="4" name="Footer Placeholder 3"/>
          <p:cNvSpPr>
            <a:spLocks noGrp="1"/>
          </p:cNvSpPr>
          <p:nvPr>
            <p:ph type="ftr" sz="quarter" idx="11"/>
          </p:nvPr>
        </p:nvSpPr>
        <p:spPr/>
        <p:txBody>
          <a:bodyPr/>
          <a:lstStyle/>
          <a:p>
            <a:r>
              <a:rPr lang="en-US" smtClean="0"/>
              <a:t>Thesis Defense: Deep Learning for Kidney Tumor Classification</a:t>
            </a:r>
            <a:endParaRPr lang="en-US"/>
          </a:p>
        </p:txBody>
      </p:sp>
      <p:sp>
        <p:nvSpPr>
          <p:cNvPr id="6" name="Slide Number Placeholder 5"/>
          <p:cNvSpPr>
            <a:spLocks noGrp="1"/>
          </p:cNvSpPr>
          <p:nvPr>
            <p:ph type="sldNum" sz="quarter" idx="12"/>
          </p:nvPr>
        </p:nvSpPr>
        <p:spPr/>
        <p:txBody>
          <a:bodyPr/>
          <a:lstStyle/>
          <a:p>
            <a:fld id="{8A6EA95C-B6F4-43ED-8DA9-B21578C41077}" type="slidenum">
              <a:rPr lang="en-US" smtClean="0"/>
              <a:t>37</a:t>
            </a:fld>
            <a:endParaRPr lang="en-US"/>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name="Slide 40">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pPr marL="0" indent="0">
              <a:buNone/>
            </a:pPr>
            <a:r>
              <a:rPr lang="en-US" sz="3200" b="1" dirty="0" smtClean="0">
                <a:solidFill>
                  <a:srgbClr val="16191B"/>
                </a:solidFill>
                <a:ea typeface="Arial" pitchFamily="34" charset="-122"/>
                <a:cs typeface="Arial" pitchFamily="34" charset="-120"/>
              </a:rPr>
              <a:t>Grad-CAM</a:t>
            </a:r>
          </a:p>
          <a:p>
            <a:pPr marL="0" indent="0">
              <a:buNone/>
            </a:pPr>
            <a:r>
              <a:rPr lang="en-US" sz="2800" b="1" dirty="0" smtClean="0">
                <a:solidFill>
                  <a:srgbClr val="16191B"/>
                </a:solidFill>
                <a:ea typeface="Arial" pitchFamily="34" charset="-122"/>
                <a:cs typeface="Arial" pitchFamily="34" charset="-120"/>
              </a:rPr>
              <a:t>What </a:t>
            </a:r>
            <a:r>
              <a:rPr lang="en-US" sz="2800" b="1" dirty="0">
                <a:solidFill>
                  <a:srgbClr val="16191B"/>
                </a:solidFill>
                <a:ea typeface="Arial" pitchFamily="34" charset="-122"/>
                <a:cs typeface="Arial" pitchFamily="34" charset="-120"/>
              </a:rPr>
              <a:t>the Model Actually Looks At</a:t>
            </a:r>
            <a:endParaRPr lang="en-US" sz="2800" dirty="0"/>
          </a:p>
        </p:txBody>
      </p:sp>
      <p:pic>
        <p:nvPicPr>
          <p:cNvPr id="4" name="Image 0" descr="/home/claude/work/img/image24.png"/>
          <p:cNvPicPr>
            <a:picLocks noChangeAspect="1"/>
          </p:cNvPicPr>
          <p:nvPr/>
        </p:nvPicPr>
        <p:blipFill>
          <a:blip r:embed="rId3"/>
          <a:stretch>
            <a:fillRect/>
          </a:stretch>
        </p:blipFill>
        <p:spPr>
          <a:xfrm>
            <a:off x="566928" y="1463040"/>
            <a:ext cx="3566160" cy="3502152"/>
          </a:xfrm>
          <a:prstGeom prst="rect">
            <a:avLst/>
          </a:prstGeom>
        </p:spPr>
      </p:pic>
      <p:pic>
        <p:nvPicPr>
          <p:cNvPr id="5" name="Image 1" descr="/home/claude/work/img/image25.png"/>
          <p:cNvPicPr>
            <a:picLocks noChangeAspect="1"/>
          </p:cNvPicPr>
          <p:nvPr/>
        </p:nvPicPr>
        <p:blipFill>
          <a:blip r:embed="rId4"/>
          <a:stretch>
            <a:fillRect/>
          </a:stretch>
        </p:blipFill>
        <p:spPr>
          <a:xfrm>
            <a:off x="4279392" y="1463040"/>
            <a:ext cx="3566160" cy="3502152"/>
          </a:xfrm>
          <a:prstGeom prst="rect">
            <a:avLst/>
          </a:prstGeom>
        </p:spPr>
      </p:pic>
      <p:sp>
        <p:nvSpPr>
          <p:cNvPr id="6" name="Text 2"/>
          <p:cNvSpPr/>
          <p:nvPr/>
        </p:nvSpPr>
        <p:spPr>
          <a:xfrm>
            <a:off x="566928" y="5029200"/>
            <a:ext cx="7223760" cy="256032"/>
          </a:xfrm>
          <a:prstGeom prst="rect">
            <a:avLst/>
          </a:prstGeom>
          <a:noFill/>
          <a:ln/>
        </p:spPr>
        <p:txBody>
          <a:bodyPr wrap="square" lIns="0" tIns="0" rIns="0" bIns="0" rtlCol="0" anchor="ctr"/>
          <a:lstStyle/>
          <a:p>
            <a:pPr marL="0" indent="0" algn="ctr">
              <a:buNone/>
            </a:pPr>
            <a:r>
              <a:rPr lang="en-US" sz="950" i="1" dirty="0" smtClean="0">
                <a:solidFill>
                  <a:srgbClr val="5F6A70"/>
                </a:solidFill>
                <a:latin typeface="Calibri" pitchFamily="34" charset="0"/>
                <a:ea typeface="Calibri" pitchFamily="34" charset="-122"/>
                <a:cs typeface="Calibri" pitchFamily="34" charset="-120"/>
              </a:rPr>
              <a:t>Grad-CAM </a:t>
            </a:r>
            <a:r>
              <a:rPr lang="en-US" sz="950" i="1" dirty="0">
                <a:solidFill>
                  <a:srgbClr val="5F6A70"/>
                </a:solidFill>
                <a:latin typeface="Calibri" pitchFamily="34" charset="0"/>
                <a:ea typeface="Calibri" pitchFamily="34" charset="-122"/>
                <a:cs typeface="Calibri" pitchFamily="34" charset="-120"/>
              </a:rPr>
              <a:t>activation maps: Cyst and Normal classes</a:t>
            </a:r>
            <a:endParaRPr lang="en-US" sz="950" dirty="0"/>
          </a:p>
        </p:txBody>
      </p:sp>
      <p:sp>
        <p:nvSpPr>
          <p:cNvPr id="7" name="Shape 3"/>
          <p:cNvSpPr/>
          <p:nvPr/>
        </p:nvSpPr>
        <p:spPr>
          <a:xfrm>
            <a:off x="8028432" y="1463040"/>
            <a:ext cx="3602736" cy="3502152"/>
          </a:xfrm>
          <a:prstGeom prst="roundRect">
            <a:avLst>
              <a:gd name="adj" fmla="val 1567"/>
            </a:avLst>
          </a:prstGeom>
          <a:solidFill>
            <a:srgbClr val="16191B"/>
          </a:solidFill>
          <a:ln w="12700">
            <a:solidFill>
              <a:srgbClr val="16191B"/>
            </a:solidFill>
            <a:prstDash val="solid"/>
          </a:ln>
        </p:spPr>
      </p:sp>
      <p:sp>
        <p:nvSpPr>
          <p:cNvPr id="8" name="Text 4"/>
          <p:cNvSpPr/>
          <p:nvPr/>
        </p:nvSpPr>
        <p:spPr>
          <a:xfrm>
            <a:off x="8275320" y="1645920"/>
            <a:ext cx="3108960" cy="320040"/>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Reading the heat maps</a:t>
            </a:r>
            <a:endParaRPr lang="en-US" sz="1600" dirty="0"/>
          </a:p>
        </p:txBody>
      </p:sp>
      <p:sp>
        <p:nvSpPr>
          <p:cNvPr id="9" name="Text 5"/>
          <p:cNvSpPr/>
          <p:nvPr/>
        </p:nvSpPr>
        <p:spPr>
          <a:xfrm>
            <a:off x="8183417" y="2103119"/>
            <a:ext cx="3380509" cy="2745971"/>
          </a:xfrm>
          <a:prstGeom prst="rect">
            <a:avLst/>
          </a:prstGeom>
          <a:noFill/>
          <a:ln/>
        </p:spPr>
        <p:txBody>
          <a:bodyPr wrap="square" lIns="0" tIns="0" rIns="0" bIns="0" rtlCol="0" anchor="t"/>
          <a:lstStyle/>
          <a:p>
            <a:pPr marL="342900" indent="-342900">
              <a:lnSpc>
                <a:spcPts val="1408"/>
              </a:lnSpc>
              <a:spcAft>
                <a:spcPts val="900"/>
              </a:spcAft>
              <a:buSzPct val="100000"/>
              <a:buChar char="•"/>
            </a:pPr>
            <a:r>
              <a:rPr lang="en-US" sz="1400" dirty="0">
                <a:solidFill>
                  <a:srgbClr val="8CC9E4"/>
                </a:solidFill>
                <a:latin typeface="+mj-lt"/>
                <a:ea typeface="Calibri" pitchFamily="34" charset="-122"/>
                <a:cs typeface="Calibri" pitchFamily="34" charset="-120"/>
              </a:rPr>
              <a:t>Red and yellow regions drove the prediction; blue regions were effectively ignored</a:t>
            </a:r>
            <a:endParaRPr lang="en-US" sz="1400" dirty="0">
              <a:latin typeface="+mj-lt"/>
            </a:endParaRPr>
          </a:p>
          <a:p>
            <a:pPr marL="342900" indent="-342900">
              <a:lnSpc>
                <a:spcPts val="1408"/>
              </a:lnSpc>
              <a:spcAft>
                <a:spcPts val="900"/>
              </a:spcAft>
              <a:buSzPct val="100000"/>
              <a:buChar char="•"/>
            </a:pPr>
            <a:r>
              <a:rPr lang="en-US" sz="1400" dirty="0">
                <a:solidFill>
                  <a:srgbClr val="8CC9E4"/>
                </a:solidFill>
                <a:latin typeface="+mj-lt"/>
                <a:ea typeface="Calibri" pitchFamily="34" charset="-122"/>
                <a:cs typeface="Calibri" pitchFamily="34" charset="-120"/>
              </a:rPr>
              <a:t>High activation consistently clusters on renal lesion borders</a:t>
            </a:r>
            <a:endParaRPr lang="en-US" sz="1400" dirty="0">
              <a:latin typeface="+mj-lt"/>
            </a:endParaRPr>
          </a:p>
          <a:p>
            <a:pPr marL="342900" indent="-342900">
              <a:lnSpc>
                <a:spcPts val="1408"/>
              </a:lnSpc>
              <a:spcAft>
                <a:spcPts val="900"/>
              </a:spcAft>
              <a:buSzPct val="100000"/>
              <a:buChar char="•"/>
            </a:pPr>
            <a:r>
              <a:rPr lang="en-US" sz="1400" dirty="0">
                <a:solidFill>
                  <a:srgbClr val="8CC9E4"/>
                </a:solidFill>
                <a:latin typeface="+mj-lt"/>
                <a:ea typeface="Calibri" pitchFamily="34" charset="-122"/>
                <a:cs typeface="Calibri" pitchFamily="34" charset="-120"/>
              </a:rPr>
              <a:t>Background tissue and image artefacts receive little weight</a:t>
            </a:r>
            <a:endParaRPr lang="en-US" sz="1400" dirty="0">
              <a:latin typeface="+mj-lt"/>
            </a:endParaRPr>
          </a:p>
          <a:p>
            <a:pPr marL="342900" indent="-342900">
              <a:lnSpc>
                <a:spcPts val="1408"/>
              </a:lnSpc>
              <a:spcAft>
                <a:spcPts val="900"/>
              </a:spcAft>
              <a:buSzPct val="100000"/>
              <a:buChar char="•"/>
            </a:pPr>
            <a:r>
              <a:rPr lang="en-US" sz="1400" dirty="0">
                <a:solidFill>
                  <a:srgbClr val="8CC9E4"/>
                </a:solidFill>
                <a:latin typeface="+mj-lt"/>
                <a:ea typeface="Calibri" pitchFamily="34" charset="-122"/>
                <a:cs typeface="Calibri" pitchFamily="34" charset="-120"/>
              </a:rPr>
              <a:t>Every displayed sample is labelled "Correct" in the overlay</a:t>
            </a:r>
            <a:endParaRPr lang="en-US" sz="1400" dirty="0">
              <a:latin typeface="+mj-lt"/>
            </a:endParaRPr>
          </a:p>
          <a:p>
            <a:pPr marL="342900" indent="-342900">
              <a:lnSpc>
                <a:spcPts val="1408"/>
              </a:lnSpc>
              <a:spcAft>
                <a:spcPts val="900"/>
              </a:spcAft>
              <a:buSzPct val="100000"/>
              <a:buChar char="•"/>
            </a:pPr>
            <a:r>
              <a:rPr lang="en-US" sz="1400" dirty="0">
                <a:solidFill>
                  <a:srgbClr val="8CC9E4"/>
                </a:solidFill>
                <a:latin typeface="+mj-lt"/>
                <a:ea typeface="Calibri" pitchFamily="34" charset="-122"/>
                <a:cs typeface="Calibri" pitchFamily="34" charset="-120"/>
              </a:rPr>
              <a:t>Confirms CBAM is steering the network toward the radiological region of interest</a:t>
            </a:r>
            <a:endParaRPr lang="en-US" sz="1400" dirty="0">
              <a:latin typeface="+mj-lt"/>
            </a:endParaRPr>
          </a:p>
        </p:txBody>
      </p:sp>
      <p:sp>
        <p:nvSpPr>
          <p:cNvPr id="10" name="Shape 6"/>
          <p:cNvSpPr/>
          <p:nvPr/>
        </p:nvSpPr>
        <p:spPr>
          <a:xfrm>
            <a:off x="566928" y="5349240"/>
            <a:ext cx="11064240" cy="731520"/>
          </a:xfrm>
          <a:prstGeom prst="roundRect">
            <a:avLst>
              <a:gd name="adj" fmla="val 7500"/>
            </a:avLst>
          </a:prstGeom>
          <a:solidFill>
            <a:srgbClr val="C9EBFA"/>
          </a:solidFill>
          <a:ln w="12700">
            <a:solidFill>
              <a:srgbClr val="C9EBFA"/>
            </a:solidFill>
            <a:prstDash val="solid"/>
          </a:ln>
        </p:spPr>
      </p:sp>
      <p:sp>
        <p:nvSpPr>
          <p:cNvPr id="11" name="Text 7"/>
          <p:cNvSpPr/>
          <p:nvPr/>
        </p:nvSpPr>
        <p:spPr>
          <a:xfrm>
            <a:off x="822960" y="5468112"/>
            <a:ext cx="10515600" cy="548640"/>
          </a:xfrm>
          <a:prstGeom prst="rect">
            <a:avLst/>
          </a:prstGeom>
          <a:noFill/>
          <a:ln/>
        </p:spPr>
        <p:txBody>
          <a:bodyPr wrap="square" lIns="0" tIns="0" rIns="0" bIns="0" rtlCol="0" anchor="ctr"/>
          <a:lstStyle/>
          <a:p>
            <a:pPr marL="0" indent="0">
              <a:lnSpc>
                <a:spcPts val="1500"/>
              </a:lnSpc>
              <a:buNone/>
            </a:pPr>
            <a:r>
              <a:rPr lang="en-US" sz="1600" dirty="0">
                <a:solidFill>
                  <a:srgbClr val="004E70"/>
                </a:solidFill>
                <a:latin typeface="Calibri" pitchFamily="34" charset="0"/>
                <a:ea typeface="Calibri" pitchFamily="34" charset="-122"/>
                <a:cs typeface="Calibri" pitchFamily="34" charset="-120"/>
              </a:rPr>
              <a:t>Why this matters to the committee: Grad-CAM converts a high accuracy number into clinical evidence. It demonstrates the model is learning pathological features rather than dataset </a:t>
            </a:r>
            <a:r>
              <a:rPr lang="en-US" sz="1600" dirty="0" smtClean="0">
                <a:solidFill>
                  <a:srgbClr val="004E70"/>
                </a:solidFill>
                <a:latin typeface="Calibri" pitchFamily="34" charset="0"/>
                <a:ea typeface="Calibri" pitchFamily="34" charset="-122"/>
                <a:cs typeface="Calibri" pitchFamily="34" charset="-120"/>
              </a:rPr>
              <a:t>shortcuts, </a:t>
            </a:r>
            <a:r>
              <a:rPr lang="en-US" sz="1600" dirty="0">
                <a:solidFill>
                  <a:srgbClr val="004E70"/>
                </a:solidFill>
                <a:latin typeface="Calibri" pitchFamily="34" charset="0"/>
                <a:ea typeface="Calibri" pitchFamily="34" charset="-122"/>
                <a:cs typeface="Calibri" pitchFamily="34" charset="-120"/>
              </a:rPr>
              <a:t>the precondition for any decision-support tool a radiologist would trust.</a:t>
            </a:r>
            <a:endParaRPr lang="en-US" sz="1600" dirty="0"/>
          </a:p>
        </p:txBody>
      </p:sp>
      <p:sp>
        <p:nvSpPr>
          <p:cNvPr id="2" name="Date Placeholder 1"/>
          <p:cNvSpPr>
            <a:spLocks noGrp="1"/>
          </p:cNvSpPr>
          <p:nvPr>
            <p:ph type="dt" sz="half" idx="10"/>
          </p:nvPr>
        </p:nvSpPr>
        <p:spPr/>
        <p:txBody>
          <a:bodyPr/>
          <a:lstStyle/>
          <a:p>
            <a:fld id="{EFC9AAF6-D916-4953-976F-E1375E7577BE}" type="datetime2">
              <a:rPr lang="en-US" smtClean="0"/>
              <a:t>Wednesday, August 5, 2026</a:t>
            </a:fld>
            <a:endParaRPr lang="en-US"/>
          </a:p>
        </p:txBody>
      </p:sp>
      <p:sp>
        <p:nvSpPr>
          <p:cNvPr id="12" name="Footer Placeholder 11"/>
          <p:cNvSpPr>
            <a:spLocks noGrp="1"/>
          </p:cNvSpPr>
          <p:nvPr>
            <p:ph type="ftr" sz="quarter" idx="11"/>
          </p:nvPr>
        </p:nvSpPr>
        <p:spPr/>
        <p:txBody>
          <a:bodyPr/>
          <a:lstStyle/>
          <a:p>
            <a:r>
              <a:rPr lang="en-US" smtClean="0"/>
              <a:t>Thesis Defense: Deep Learning for Kidney Tumor Classification</a:t>
            </a:r>
            <a:endParaRPr lang="en-US"/>
          </a:p>
        </p:txBody>
      </p:sp>
      <p:sp>
        <p:nvSpPr>
          <p:cNvPr id="15" name="Slide Number Placeholder 14"/>
          <p:cNvSpPr>
            <a:spLocks noGrp="1"/>
          </p:cNvSpPr>
          <p:nvPr>
            <p:ph type="sldNum" sz="quarter" idx="12"/>
          </p:nvPr>
        </p:nvSpPr>
        <p:spPr/>
        <p:txBody>
          <a:bodyPr/>
          <a:lstStyle/>
          <a:p>
            <a:fld id="{8A6EA95C-B6F4-43ED-8DA9-B21578C41077}" type="slidenum">
              <a:rPr lang="en-US" smtClean="0"/>
              <a:t>38</a:t>
            </a:fld>
            <a:endParaRPr lang="en-U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name="Slide 41">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326414"/>
            <a:ext cx="11064240" cy="548640"/>
          </a:xfrm>
          <a:prstGeom prst="rect">
            <a:avLst/>
          </a:prstGeom>
          <a:noFill/>
          <a:ln/>
        </p:spPr>
        <p:txBody>
          <a:bodyPr wrap="square" lIns="0" tIns="0" rIns="0" bIns="0" rtlCol="0" anchor="ctr"/>
          <a:lstStyle/>
          <a:p>
            <a:pPr marL="0" indent="0">
              <a:buNone/>
            </a:pPr>
            <a:r>
              <a:rPr lang="en-US" sz="2600" b="1" dirty="0">
                <a:solidFill>
                  <a:srgbClr val="16191B"/>
                </a:solidFill>
                <a:ea typeface="Arial" pitchFamily="34" charset="-122"/>
                <a:cs typeface="Arial" pitchFamily="34" charset="-120"/>
              </a:rPr>
              <a:t>Grad-CAM </a:t>
            </a:r>
            <a:endParaRPr lang="en-US" sz="2600" b="1" dirty="0" smtClean="0">
              <a:solidFill>
                <a:srgbClr val="16191B"/>
              </a:solidFill>
              <a:ea typeface="Arial" pitchFamily="34" charset="-122"/>
              <a:cs typeface="Arial" pitchFamily="34" charset="-120"/>
            </a:endParaRPr>
          </a:p>
          <a:p>
            <a:pPr marL="0" indent="0">
              <a:buNone/>
            </a:pPr>
            <a:r>
              <a:rPr lang="en-US" sz="2600" b="1" dirty="0" smtClean="0">
                <a:solidFill>
                  <a:srgbClr val="16191B"/>
                </a:solidFill>
                <a:ea typeface="Arial" pitchFamily="34" charset="-122"/>
                <a:cs typeface="Arial" pitchFamily="34" charset="-120"/>
              </a:rPr>
              <a:t>Across </a:t>
            </a:r>
            <a:r>
              <a:rPr lang="en-US" sz="2600" b="1" dirty="0">
                <a:solidFill>
                  <a:srgbClr val="16191B"/>
                </a:solidFill>
                <a:ea typeface="Arial" pitchFamily="34" charset="-122"/>
                <a:cs typeface="Arial" pitchFamily="34" charset="-120"/>
              </a:rPr>
              <a:t>the Pathological Classes</a:t>
            </a:r>
            <a:endParaRPr lang="en-US" sz="2600" dirty="0"/>
          </a:p>
        </p:txBody>
      </p:sp>
      <p:pic>
        <p:nvPicPr>
          <p:cNvPr id="4" name="Image 0" descr="/home/claude/work/img/image26.png"/>
          <p:cNvPicPr>
            <a:picLocks noChangeAspect="1"/>
          </p:cNvPicPr>
          <p:nvPr/>
        </p:nvPicPr>
        <p:blipFill>
          <a:blip r:embed="rId3"/>
          <a:stretch>
            <a:fillRect/>
          </a:stretch>
        </p:blipFill>
        <p:spPr>
          <a:xfrm>
            <a:off x="566928" y="1463040"/>
            <a:ext cx="3566160" cy="3502152"/>
          </a:xfrm>
          <a:prstGeom prst="rect">
            <a:avLst/>
          </a:prstGeom>
        </p:spPr>
      </p:pic>
      <p:pic>
        <p:nvPicPr>
          <p:cNvPr id="5" name="Image 1" descr="/home/claude/work/img/image27.png"/>
          <p:cNvPicPr>
            <a:picLocks noChangeAspect="1"/>
          </p:cNvPicPr>
          <p:nvPr/>
        </p:nvPicPr>
        <p:blipFill>
          <a:blip r:embed="rId4"/>
          <a:stretch>
            <a:fillRect/>
          </a:stretch>
        </p:blipFill>
        <p:spPr>
          <a:xfrm>
            <a:off x="4279392" y="1463040"/>
            <a:ext cx="3566160" cy="3502152"/>
          </a:xfrm>
          <a:prstGeom prst="rect">
            <a:avLst/>
          </a:prstGeom>
        </p:spPr>
      </p:pic>
      <p:sp>
        <p:nvSpPr>
          <p:cNvPr id="6" name="Text 2"/>
          <p:cNvSpPr/>
          <p:nvPr/>
        </p:nvSpPr>
        <p:spPr>
          <a:xfrm>
            <a:off x="566928" y="5029200"/>
            <a:ext cx="7223760" cy="256032"/>
          </a:xfrm>
          <a:prstGeom prst="rect">
            <a:avLst/>
          </a:prstGeom>
          <a:noFill/>
          <a:ln/>
        </p:spPr>
        <p:txBody>
          <a:bodyPr wrap="square" lIns="0" tIns="0" rIns="0" bIns="0" rtlCol="0" anchor="ctr"/>
          <a:lstStyle/>
          <a:p>
            <a:pPr marL="0" indent="0" algn="ctr">
              <a:buNone/>
            </a:pPr>
            <a:r>
              <a:rPr lang="en-US" sz="950" i="1" dirty="0" smtClean="0">
                <a:solidFill>
                  <a:srgbClr val="5F6A70"/>
                </a:solidFill>
                <a:latin typeface="Calibri" pitchFamily="34" charset="0"/>
                <a:ea typeface="Calibri" pitchFamily="34" charset="-122"/>
                <a:cs typeface="Calibri" pitchFamily="34" charset="-120"/>
              </a:rPr>
              <a:t>Grad-CAM </a:t>
            </a:r>
            <a:r>
              <a:rPr lang="en-US" sz="950" i="1" dirty="0">
                <a:solidFill>
                  <a:srgbClr val="5F6A70"/>
                </a:solidFill>
                <a:latin typeface="Calibri" pitchFamily="34" charset="0"/>
                <a:ea typeface="Calibri" pitchFamily="34" charset="-122"/>
                <a:cs typeface="Calibri" pitchFamily="34" charset="-120"/>
              </a:rPr>
              <a:t>activation maps: Stone and Tumor classes</a:t>
            </a:r>
            <a:endParaRPr lang="en-US" sz="950" dirty="0"/>
          </a:p>
        </p:txBody>
      </p:sp>
      <p:sp>
        <p:nvSpPr>
          <p:cNvPr id="7" name="Shape 3"/>
          <p:cNvSpPr/>
          <p:nvPr/>
        </p:nvSpPr>
        <p:spPr>
          <a:xfrm>
            <a:off x="8028432" y="1463040"/>
            <a:ext cx="3602736" cy="3502152"/>
          </a:xfrm>
          <a:prstGeom prst="roundRect">
            <a:avLst>
              <a:gd name="adj" fmla="val 1567"/>
            </a:avLst>
          </a:prstGeom>
          <a:solidFill>
            <a:srgbClr val="16191B"/>
          </a:solidFill>
          <a:ln w="12700">
            <a:solidFill>
              <a:srgbClr val="16191B"/>
            </a:solidFill>
            <a:prstDash val="solid"/>
          </a:ln>
        </p:spPr>
      </p:sp>
      <p:sp>
        <p:nvSpPr>
          <p:cNvPr id="8" name="Text 4"/>
          <p:cNvSpPr/>
          <p:nvPr/>
        </p:nvSpPr>
        <p:spPr>
          <a:xfrm>
            <a:off x="8275320" y="1645920"/>
            <a:ext cx="3108960" cy="320040"/>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The two classes that matter most</a:t>
            </a:r>
            <a:endParaRPr lang="en-US" sz="1600" dirty="0"/>
          </a:p>
        </p:txBody>
      </p:sp>
      <p:sp>
        <p:nvSpPr>
          <p:cNvPr id="9" name="Text 5"/>
          <p:cNvSpPr/>
          <p:nvPr/>
        </p:nvSpPr>
        <p:spPr>
          <a:xfrm>
            <a:off x="8275320" y="2103119"/>
            <a:ext cx="3108960" cy="2607425"/>
          </a:xfrm>
          <a:prstGeom prst="rect">
            <a:avLst/>
          </a:prstGeom>
          <a:noFill/>
          <a:ln/>
        </p:spPr>
        <p:txBody>
          <a:bodyPr wrap="square" lIns="0" tIns="0" rIns="0" bIns="0" rtlCol="0" anchor="t"/>
          <a:lstStyle/>
          <a:p>
            <a:pPr marL="342900" indent="-342900">
              <a:lnSpc>
                <a:spcPts val="1408"/>
              </a:lnSpc>
              <a:spcAft>
                <a:spcPts val="1000"/>
              </a:spcAft>
              <a:buSzPct val="100000"/>
              <a:buChar char="•"/>
            </a:pPr>
            <a:r>
              <a:rPr lang="en-US" sz="1400" dirty="0">
                <a:solidFill>
                  <a:srgbClr val="8CC9E4"/>
                </a:solidFill>
                <a:latin typeface="+mj-lt"/>
                <a:ea typeface="Calibri" pitchFamily="34" charset="-122"/>
                <a:cs typeface="Calibri" pitchFamily="34" charset="-120"/>
              </a:rPr>
              <a:t>Stone: activation concentrates tightly on the hyperattenuating calcification, not on surrounding bone</a:t>
            </a:r>
            <a:endParaRPr lang="en-US" sz="1400" dirty="0">
              <a:latin typeface="+mj-lt"/>
            </a:endParaRPr>
          </a:p>
          <a:p>
            <a:pPr marL="342900" indent="-342900">
              <a:lnSpc>
                <a:spcPts val="1408"/>
              </a:lnSpc>
              <a:spcAft>
                <a:spcPts val="1000"/>
              </a:spcAft>
              <a:buSzPct val="100000"/>
              <a:buChar char="•"/>
            </a:pPr>
            <a:r>
              <a:rPr lang="en-US" sz="1400" dirty="0">
                <a:solidFill>
                  <a:srgbClr val="8CC9E4"/>
                </a:solidFill>
                <a:latin typeface="+mj-lt"/>
                <a:ea typeface="Calibri" pitchFamily="34" charset="-122"/>
                <a:cs typeface="Calibri" pitchFamily="34" charset="-120"/>
              </a:rPr>
              <a:t>Tumor: activation spreads over the solid mass and its margin, matching how a radiologist assesses a lesion</a:t>
            </a:r>
            <a:endParaRPr lang="en-US" sz="1400" dirty="0">
              <a:latin typeface="+mj-lt"/>
            </a:endParaRPr>
          </a:p>
          <a:p>
            <a:pPr marL="342900" indent="-342900">
              <a:lnSpc>
                <a:spcPts val="1408"/>
              </a:lnSpc>
              <a:spcAft>
                <a:spcPts val="1000"/>
              </a:spcAft>
              <a:buSzPct val="100000"/>
              <a:buChar char="•"/>
            </a:pPr>
            <a:r>
              <a:rPr lang="en-US" sz="1400" dirty="0">
                <a:solidFill>
                  <a:srgbClr val="8CC9E4"/>
                </a:solidFill>
                <a:latin typeface="+mj-lt"/>
                <a:ea typeface="Calibri" pitchFamily="34" charset="-122"/>
                <a:cs typeface="Calibri" pitchFamily="34" charset="-120"/>
              </a:rPr>
              <a:t>These are the minority and the clinically critical class respectively</a:t>
            </a:r>
            <a:endParaRPr lang="en-US" sz="1400" dirty="0">
              <a:latin typeface="+mj-lt"/>
            </a:endParaRPr>
          </a:p>
          <a:p>
            <a:pPr marL="342900" indent="-342900">
              <a:lnSpc>
                <a:spcPts val="1408"/>
              </a:lnSpc>
              <a:spcAft>
                <a:spcPts val="1000"/>
              </a:spcAft>
              <a:buSzPct val="100000"/>
              <a:buChar char="•"/>
            </a:pPr>
            <a:r>
              <a:rPr lang="en-US" sz="1400" dirty="0">
                <a:solidFill>
                  <a:srgbClr val="8CC9E4"/>
                </a:solidFill>
                <a:latin typeface="+mj-lt"/>
                <a:ea typeface="Calibri" pitchFamily="34" charset="-122"/>
                <a:cs typeface="Calibri" pitchFamily="34" charset="-120"/>
              </a:rPr>
              <a:t>Consistent, lesion-centred attention across both supports the claim that high accuracy is not a dataset artefact</a:t>
            </a:r>
            <a:endParaRPr lang="en-US" sz="1400" dirty="0">
              <a:latin typeface="+mj-lt"/>
            </a:endParaRPr>
          </a:p>
        </p:txBody>
      </p:sp>
      <p:sp>
        <p:nvSpPr>
          <p:cNvPr id="10" name="Shape 6"/>
          <p:cNvSpPr/>
          <p:nvPr/>
        </p:nvSpPr>
        <p:spPr>
          <a:xfrm>
            <a:off x="566928" y="5349240"/>
            <a:ext cx="11064240" cy="731520"/>
          </a:xfrm>
          <a:prstGeom prst="roundRect">
            <a:avLst>
              <a:gd name="adj" fmla="val 7500"/>
            </a:avLst>
          </a:prstGeom>
          <a:solidFill>
            <a:srgbClr val="16191B"/>
          </a:solidFill>
          <a:ln w="12700">
            <a:solidFill>
              <a:srgbClr val="16191B"/>
            </a:solidFill>
            <a:prstDash val="solid"/>
          </a:ln>
        </p:spPr>
      </p:sp>
      <p:sp>
        <p:nvSpPr>
          <p:cNvPr id="11" name="Text 7"/>
          <p:cNvSpPr/>
          <p:nvPr/>
        </p:nvSpPr>
        <p:spPr>
          <a:xfrm>
            <a:off x="822960" y="5468112"/>
            <a:ext cx="10515600" cy="548640"/>
          </a:xfrm>
          <a:prstGeom prst="rect">
            <a:avLst/>
          </a:prstGeom>
          <a:noFill/>
          <a:ln/>
        </p:spPr>
        <p:txBody>
          <a:bodyPr wrap="square" lIns="0" tIns="0" rIns="0" bIns="0" rtlCol="0" anchor="ctr"/>
          <a:lstStyle/>
          <a:p>
            <a:pPr marL="0" indent="0">
              <a:lnSpc>
                <a:spcPts val="1500"/>
              </a:lnSpc>
              <a:buNone/>
            </a:pPr>
            <a:r>
              <a:rPr lang="en-US" sz="1600" dirty="0">
                <a:solidFill>
                  <a:srgbClr val="8CC9E4"/>
                </a:solidFill>
                <a:latin typeface="Calibri" pitchFamily="34" charset="0"/>
                <a:ea typeface="Calibri" pitchFamily="34" charset="-122"/>
                <a:cs typeface="Calibri" pitchFamily="34" charset="-120"/>
              </a:rPr>
              <a:t>Grad-CAM was generated for all four classes on correctly classified samples. Activation aligned with radiological structures in every case, which the thesis presents as evidence of transparency, interpretability and clinical trustworthiness for a real decision-support deployment.</a:t>
            </a:r>
            <a:endParaRPr lang="en-US" sz="1600" dirty="0"/>
          </a:p>
        </p:txBody>
      </p:sp>
      <p:sp>
        <p:nvSpPr>
          <p:cNvPr id="2" name="Date Placeholder 1"/>
          <p:cNvSpPr>
            <a:spLocks noGrp="1"/>
          </p:cNvSpPr>
          <p:nvPr>
            <p:ph type="dt" sz="half" idx="10"/>
          </p:nvPr>
        </p:nvSpPr>
        <p:spPr/>
        <p:txBody>
          <a:bodyPr/>
          <a:lstStyle/>
          <a:p>
            <a:fld id="{07C3F0FF-1CFA-49BD-AAFF-8435F6D5FEA1}" type="datetime2">
              <a:rPr lang="en-US" smtClean="0"/>
              <a:t>Wednesday, August 5, 2026</a:t>
            </a:fld>
            <a:endParaRPr lang="en-US"/>
          </a:p>
        </p:txBody>
      </p:sp>
      <p:sp>
        <p:nvSpPr>
          <p:cNvPr id="12" name="Footer Placeholder 11"/>
          <p:cNvSpPr>
            <a:spLocks noGrp="1"/>
          </p:cNvSpPr>
          <p:nvPr>
            <p:ph type="ftr" sz="quarter" idx="11"/>
          </p:nvPr>
        </p:nvSpPr>
        <p:spPr/>
        <p:txBody>
          <a:bodyPr/>
          <a:lstStyle/>
          <a:p>
            <a:r>
              <a:rPr lang="en-US" smtClean="0"/>
              <a:t>Thesis Defense: Deep Learning for Kidney Tumor Classification</a:t>
            </a:r>
            <a:endParaRPr lang="en-US"/>
          </a:p>
        </p:txBody>
      </p:sp>
      <p:sp>
        <p:nvSpPr>
          <p:cNvPr id="15" name="Slide Number Placeholder 14"/>
          <p:cNvSpPr>
            <a:spLocks noGrp="1"/>
          </p:cNvSpPr>
          <p:nvPr>
            <p:ph type="sldNum" sz="quarter" idx="12"/>
          </p:nvPr>
        </p:nvSpPr>
        <p:spPr/>
        <p:txBody>
          <a:bodyPr/>
          <a:lstStyle/>
          <a:p>
            <a:fld id="{8A6EA95C-B6F4-43ED-8DA9-B21578C41077}" type="slidenum">
              <a:rPr lang="en-US" smtClean="0"/>
              <a:t>39</a:t>
            </a:fld>
            <a:endParaRPr lang="en-US"/>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name="Slide 42">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621792" y="396148"/>
            <a:ext cx="11064240" cy="548640"/>
          </a:xfrm>
          <a:prstGeom prst="rect">
            <a:avLst/>
          </a:prstGeom>
          <a:noFill/>
          <a:ln/>
        </p:spPr>
        <p:txBody>
          <a:bodyPr wrap="square" lIns="0" tIns="0" rIns="0" bIns="0" rtlCol="0" anchor="ctr"/>
          <a:lstStyle/>
          <a:p>
            <a:r>
              <a:rPr lang="en-US" sz="3200" b="1" kern="0" spc="160" dirty="0" smtClean="0">
                <a:ea typeface="Calibri" pitchFamily="34" charset="-122"/>
                <a:cs typeface="Calibri" pitchFamily="34" charset="-120"/>
              </a:rPr>
              <a:t>Discussion</a:t>
            </a:r>
            <a:endParaRPr lang="en-US" sz="2800" dirty="0"/>
          </a:p>
        </p:txBody>
      </p:sp>
      <p:sp>
        <p:nvSpPr>
          <p:cNvPr id="4" name="Shape 2"/>
          <p:cNvSpPr/>
          <p:nvPr/>
        </p:nvSpPr>
        <p:spPr>
          <a:xfrm>
            <a:off x="566928" y="1444752"/>
            <a:ext cx="3584448" cy="2176272"/>
          </a:xfrm>
          <a:prstGeom prst="roundRect">
            <a:avLst>
              <a:gd name="adj" fmla="val 2521"/>
            </a:avLst>
          </a:prstGeom>
          <a:solidFill>
            <a:srgbClr val="E8F7FE"/>
          </a:solidFill>
          <a:ln w="12700">
            <a:solidFill>
              <a:srgbClr val="E8F7FE"/>
            </a:solidFill>
            <a:prstDash val="solid"/>
          </a:ln>
        </p:spPr>
      </p:sp>
      <p:sp>
        <p:nvSpPr>
          <p:cNvPr id="5" name="Shape 3"/>
          <p:cNvSpPr/>
          <p:nvPr/>
        </p:nvSpPr>
        <p:spPr>
          <a:xfrm>
            <a:off x="804672" y="1664208"/>
            <a:ext cx="384048" cy="384048"/>
          </a:xfrm>
          <a:prstGeom prst="ellipse">
            <a:avLst/>
          </a:prstGeom>
          <a:solidFill>
            <a:srgbClr val="00AEEF"/>
          </a:solidFill>
          <a:ln w="12700">
            <a:solidFill>
              <a:srgbClr val="00AEEF"/>
            </a:solidFill>
            <a:prstDash val="solid"/>
          </a:ln>
        </p:spPr>
      </p:sp>
      <p:sp>
        <p:nvSpPr>
          <p:cNvPr id="6" name="Text 4"/>
          <p:cNvSpPr/>
          <p:nvPr/>
        </p:nvSpPr>
        <p:spPr>
          <a:xfrm>
            <a:off x="804672" y="1664208"/>
            <a:ext cx="384048" cy="384048"/>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1</a:t>
            </a:r>
            <a:endParaRPr lang="en-US" sz="1600" dirty="0"/>
          </a:p>
        </p:txBody>
      </p:sp>
      <p:sp>
        <p:nvSpPr>
          <p:cNvPr id="7" name="Text 5"/>
          <p:cNvSpPr/>
          <p:nvPr/>
        </p:nvSpPr>
        <p:spPr>
          <a:xfrm>
            <a:off x="1298448" y="1682496"/>
            <a:ext cx="2651760" cy="365760"/>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Attention drives the gain</a:t>
            </a:r>
            <a:endParaRPr lang="en-US" sz="1600" dirty="0"/>
          </a:p>
        </p:txBody>
      </p:sp>
      <p:sp>
        <p:nvSpPr>
          <p:cNvPr id="8" name="Text 6"/>
          <p:cNvSpPr/>
          <p:nvPr/>
        </p:nvSpPr>
        <p:spPr>
          <a:xfrm>
            <a:off x="822960" y="2194560"/>
            <a:ext cx="3108960" cy="1298448"/>
          </a:xfrm>
          <a:prstGeom prst="rect">
            <a:avLst/>
          </a:prstGeom>
          <a:noFill/>
          <a:ln/>
        </p:spPr>
        <p:txBody>
          <a:bodyPr wrap="square" lIns="0" tIns="0" rIns="0" bIns="0" rtlCol="0" anchor="ctr"/>
          <a:lstStyle/>
          <a:p>
            <a:pPr marL="0" indent="0">
              <a:lnSpc>
                <a:spcPts val="1400"/>
              </a:lnSpc>
              <a:buNone/>
            </a:pPr>
            <a:r>
              <a:rPr lang="en-US" sz="1400" dirty="0">
                <a:ea typeface="Calibri" pitchFamily="34" charset="-122"/>
                <a:cs typeface="Calibri" pitchFamily="34" charset="-120"/>
              </a:rPr>
              <a:t>CBAM refines features toward diagnostically relevant regions, which is precisely what separates visually similar classes such as cyst versus tumour where intensity differences are small.</a:t>
            </a:r>
            <a:endParaRPr lang="en-US" sz="1400" dirty="0"/>
          </a:p>
        </p:txBody>
      </p:sp>
      <p:sp>
        <p:nvSpPr>
          <p:cNvPr id="9" name="Shape 7"/>
          <p:cNvSpPr/>
          <p:nvPr/>
        </p:nvSpPr>
        <p:spPr>
          <a:xfrm>
            <a:off x="4334256" y="1444752"/>
            <a:ext cx="3584448" cy="2176272"/>
          </a:xfrm>
          <a:prstGeom prst="roundRect">
            <a:avLst>
              <a:gd name="adj" fmla="val 2521"/>
            </a:avLst>
          </a:prstGeom>
          <a:solidFill>
            <a:srgbClr val="E8F7FE"/>
          </a:solidFill>
          <a:ln w="12700">
            <a:solidFill>
              <a:srgbClr val="E8F7FE"/>
            </a:solidFill>
            <a:prstDash val="solid"/>
          </a:ln>
        </p:spPr>
      </p:sp>
      <p:sp>
        <p:nvSpPr>
          <p:cNvPr id="10" name="Shape 8"/>
          <p:cNvSpPr/>
          <p:nvPr/>
        </p:nvSpPr>
        <p:spPr>
          <a:xfrm>
            <a:off x="4572000" y="1664208"/>
            <a:ext cx="384048" cy="384048"/>
          </a:xfrm>
          <a:prstGeom prst="ellipse">
            <a:avLst/>
          </a:prstGeom>
          <a:solidFill>
            <a:srgbClr val="00AEEF"/>
          </a:solidFill>
          <a:ln w="12700">
            <a:solidFill>
              <a:srgbClr val="00AEEF"/>
            </a:solidFill>
            <a:prstDash val="solid"/>
          </a:ln>
        </p:spPr>
      </p:sp>
      <p:sp>
        <p:nvSpPr>
          <p:cNvPr id="11" name="Text 9"/>
          <p:cNvSpPr/>
          <p:nvPr/>
        </p:nvSpPr>
        <p:spPr>
          <a:xfrm>
            <a:off x="4572000" y="1664208"/>
            <a:ext cx="384048" cy="384048"/>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2</a:t>
            </a:r>
          </a:p>
        </p:txBody>
      </p:sp>
      <p:sp>
        <p:nvSpPr>
          <p:cNvPr id="12" name="Text 10"/>
          <p:cNvSpPr/>
          <p:nvPr/>
        </p:nvSpPr>
        <p:spPr>
          <a:xfrm>
            <a:off x="5065776" y="1682496"/>
            <a:ext cx="2651760" cy="365760"/>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Near-perfect separability</a:t>
            </a:r>
          </a:p>
        </p:txBody>
      </p:sp>
      <p:sp>
        <p:nvSpPr>
          <p:cNvPr id="13" name="Text 11"/>
          <p:cNvSpPr/>
          <p:nvPr/>
        </p:nvSpPr>
        <p:spPr>
          <a:xfrm>
            <a:off x="4590288" y="2194560"/>
            <a:ext cx="3108960" cy="1298448"/>
          </a:xfrm>
          <a:prstGeom prst="rect">
            <a:avLst/>
          </a:prstGeom>
          <a:noFill/>
          <a:ln/>
        </p:spPr>
        <p:txBody>
          <a:bodyPr wrap="square" lIns="0" tIns="0" rIns="0" bIns="0" rtlCol="0" anchor="ctr"/>
          <a:lstStyle/>
          <a:p>
            <a:pPr marL="0" indent="0">
              <a:lnSpc>
                <a:spcPts val="1400"/>
              </a:lnSpc>
              <a:buNone/>
            </a:pPr>
            <a:r>
              <a:rPr lang="en-US" sz="1400" dirty="0">
                <a:ea typeface="Calibri" pitchFamily="34" charset="-122"/>
                <a:cs typeface="Calibri" pitchFamily="34" charset="-120"/>
              </a:rPr>
              <a:t>A macro AUC of 1.0000 across all four one-vs-rest curves indicates the learned feature space separates classes cleanly, not merely that a threshold happened to be well placed.</a:t>
            </a:r>
          </a:p>
        </p:txBody>
      </p:sp>
      <p:sp>
        <p:nvSpPr>
          <p:cNvPr id="14" name="Shape 12"/>
          <p:cNvSpPr/>
          <p:nvPr/>
        </p:nvSpPr>
        <p:spPr>
          <a:xfrm>
            <a:off x="8101584" y="1444752"/>
            <a:ext cx="3584448" cy="2176272"/>
          </a:xfrm>
          <a:prstGeom prst="roundRect">
            <a:avLst>
              <a:gd name="adj" fmla="val 2521"/>
            </a:avLst>
          </a:prstGeom>
          <a:solidFill>
            <a:srgbClr val="E8F7FE"/>
          </a:solidFill>
          <a:ln w="12700">
            <a:solidFill>
              <a:srgbClr val="E8F7FE"/>
            </a:solidFill>
            <a:prstDash val="solid"/>
          </a:ln>
        </p:spPr>
      </p:sp>
      <p:sp>
        <p:nvSpPr>
          <p:cNvPr id="15" name="Shape 13"/>
          <p:cNvSpPr/>
          <p:nvPr/>
        </p:nvSpPr>
        <p:spPr>
          <a:xfrm>
            <a:off x="8339328" y="1664208"/>
            <a:ext cx="384048" cy="384048"/>
          </a:xfrm>
          <a:prstGeom prst="ellipse">
            <a:avLst/>
          </a:prstGeom>
          <a:solidFill>
            <a:srgbClr val="00AEEF"/>
          </a:solidFill>
          <a:ln w="12700">
            <a:solidFill>
              <a:srgbClr val="00AEEF"/>
            </a:solidFill>
            <a:prstDash val="solid"/>
          </a:ln>
        </p:spPr>
      </p:sp>
      <p:sp>
        <p:nvSpPr>
          <p:cNvPr id="16" name="Text 14"/>
          <p:cNvSpPr/>
          <p:nvPr/>
        </p:nvSpPr>
        <p:spPr>
          <a:xfrm>
            <a:off x="8339328" y="1664208"/>
            <a:ext cx="384048" cy="384048"/>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3</a:t>
            </a:r>
          </a:p>
        </p:txBody>
      </p:sp>
      <p:sp>
        <p:nvSpPr>
          <p:cNvPr id="17" name="Text 15"/>
          <p:cNvSpPr/>
          <p:nvPr/>
        </p:nvSpPr>
        <p:spPr>
          <a:xfrm>
            <a:off x="8833104" y="1682496"/>
            <a:ext cx="2651760" cy="365760"/>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Imbalance handled, not hidden</a:t>
            </a:r>
          </a:p>
        </p:txBody>
      </p:sp>
      <p:sp>
        <p:nvSpPr>
          <p:cNvPr id="18" name="Text 16"/>
          <p:cNvSpPr/>
          <p:nvPr/>
        </p:nvSpPr>
        <p:spPr>
          <a:xfrm>
            <a:off x="8357616" y="2194560"/>
            <a:ext cx="3108960" cy="1298448"/>
          </a:xfrm>
          <a:prstGeom prst="rect">
            <a:avLst/>
          </a:prstGeom>
          <a:noFill/>
          <a:ln/>
        </p:spPr>
        <p:txBody>
          <a:bodyPr wrap="square" lIns="0" tIns="0" rIns="0" bIns="0" rtlCol="0" anchor="ctr"/>
          <a:lstStyle/>
          <a:p>
            <a:pPr marL="0" indent="0">
              <a:lnSpc>
                <a:spcPts val="1400"/>
              </a:lnSpc>
              <a:buNone/>
            </a:pPr>
            <a:r>
              <a:rPr lang="en-US" sz="1400" dirty="0">
                <a:ea typeface="Calibri" pitchFamily="34" charset="-122"/>
                <a:cs typeface="Calibri" pitchFamily="34" charset="-120"/>
              </a:rPr>
              <a:t>Macro F1 (0.9988) equals weighted F1 (0.9988), so the score is not being propped up by the majority Normal class.</a:t>
            </a:r>
          </a:p>
        </p:txBody>
      </p:sp>
      <p:sp>
        <p:nvSpPr>
          <p:cNvPr id="19" name="Shape 17"/>
          <p:cNvSpPr/>
          <p:nvPr/>
        </p:nvSpPr>
        <p:spPr>
          <a:xfrm>
            <a:off x="566928" y="3803904"/>
            <a:ext cx="3584448" cy="2176272"/>
          </a:xfrm>
          <a:prstGeom prst="roundRect">
            <a:avLst>
              <a:gd name="adj" fmla="val 2521"/>
            </a:avLst>
          </a:prstGeom>
          <a:solidFill>
            <a:srgbClr val="E8F7FE"/>
          </a:solidFill>
          <a:ln w="12700">
            <a:solidFill>
              <a:srgbClr val="E8F7FE"/>
            </a:solidFill>
            <a:prstDash val="solid"/>
          </a:ln>
        </p:spPr>
      </p:sp>
      <p:sp>
        <p:nvSpPr>
          <p:cNvPr id="20" name="Shape 18"/>
          <p:cNvSpPr/>
          <p:nvPr/>
        </p:nvSpPr>
        <p:spPr>
          <a:xfrm>
            <a:off x="804672" y="4023360"/>
            <a:ext cx="384048" cy="384048"/>
          </a:xfrm>
          <a:prstGeom prst="ellipse">
            <a:avLst/>
          </a:prstGeom>
          <a:solidFill>
            <a:srgbClr val="00AEEF"/>
          </a:solidFill>
          <a:ln w="12700">
            <a:solidFill>
              <a:srgbClr val="00AEEF"/>
            </a:solidFill>
            <a:prstDash val="solid"/>
          </a:ln>
        </p:spPr>
      </p:sp>
      <p:sp>
        <p:nvSpPr>
          <p:cNvPr id="21" name="Text 19"/>
          <p:cNvSpPr/>
          <p:nvPr/>
        </p:nvSpPr>
        <p:spPr>
          <a:xfrm>
            <a:off x="804672" y="4023360"/>
            <a:ext cx="384048" cy="384048"/>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4</a:t>
            </a:r>
          </a:p>
        </p:txBody>
      </p:sp>
      <p:sp>
        <p:nvSpPr>
          <p:cNvPr id="22" name="Text 20"/>
          <p:cNvSpPr/>
          <p:nvPr/>
        </p:nvSpPr>
        <p:spPr>
          <a:xfrm>
            <a:off x="1298448" y="4041648"/>
            <a:ext cx="2651760" cy="365760"/>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Simplicity beats complexity</a:t>
            </a:r>
          </a:p>
        </p:txBody>
      </p:sp>
      <p:sp>
        <p:nvSpPr>
          <p:cNvPr id="23" name="Text 21"/>
          <p:cNvSpPr/>
          <p:nvPr/>
        </p:nvSpPr>
        <p:spPr>
          <a:xfrm>
            <a:off x="822960" y="4553712"/>
            <a:ext cx="3108960" cy="1298448"/>
          </a:xfrm>
          <a:prstGeom prst="rect">
            <a:avLst/>
          </a:prstGeom>
          <a:noFill/>
          <a:ln/>
        </p:spPr>
        <p:txBody>
          <a:bodyPr wrap="square" lIns="0" tIns="0" rIns="0" bIns="0" rtlCol="0" anchor="ctr"/>
          <a:lstStyle/>
          <a:p>
            <a:pPr marL="0" indent="0">
              <a:lnSpc>
                <a:spcPts val="1400"/>
              </a:lnSpc>
              <a:buNone/>
            </a:pPr>
            <a:r>
              <a:rPr lang="en-US" sz="1400" dirty="0">
                <a:ea typeface="Calibri" pitchFamily="34" charset="-122"/>
                <a:cs typeface="Calibri" pitchFamily="34" charset="-120"/>
              </a:rPr>
              <a:t>Comparable or better performance than ensembles, transformer stacks and hybrid CNNs, using a single standard backbone plus a lightweight attention block.</a:t>
            </a:r>
          </a:p>
        </p:txBody>
      </p:sp>
      <p:sp>
        <p:nvSpPr>
          <p:cNvPr id="24" name="Shape 22"/>
          <p:cNvSpPr/>
          <p:nvPr/>
        </p:nvSpPr>
        <p:spPr>
          <a:xfrm>
            <a:off x="4334256" y="3803904"/>
            <a:ext cx="3584448" cy="2176272"/>
          </a:xfrm>
          <a:prstGeom prst="roundRect">
            <a:avLst>
              <a:gd name="adj" fmla="val 2521"/>
            </a:avLst>
          </a:prstGeom>
          <a:solidFill>
            <a:srgbClr val="E8F7FE"/>
          </a:solidFill>
          <a:ln w="12700">
            <a:solidFill>
              <a:srgbClr val="E8F7FE"/>
            </a:solidFill>
            <a:prstDash val="solid"/>
          </a:ln>
        </p:spPr>
      </p:sp>
      <p:sp>
        <p:nvSpPr>
          <p:cNvPr id="25" name="Shape 23"/>
          <p:cNvSpPr/>
          <p:nvPr/>
        </p:nvSpPr>
        <p:spPr>
          <a:xfrm>
            <a:off x="4572000" y="4023360"/>
            <a:ext cx="384048" cy="384048"/>
          </a:xfrm>
          <a:prstGeom prst="ellipse">
            <a:avLst/>
          </a:prstGeom>
          <a:solidFill>
            <a:srgbClr val="00AEEF"/>
          </a:solidFill>
          <a:ln w="12700">
            <a:solidFill>
              <a:srgbClr val="00AEEF"/>
            </a:solidFill>
            <a:prstDash val="solid"/>
          </a:ln>
        </p:spPr>
      </p:sp>
      <p:sp>
        <p:nvSpPr>
          <p:cNvPr id="26" name="Text 24"/>
          <p:cNvSpPr/>
          <p:nvPr/>
        </p:nvSpPr>
        <p:spPr>
          <a:xfrm>
            <a:off x="4572000" y="4023360"/>
            <a:ext cx="384048" cy="384048"/>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5</a:t>
            </a:r>
          </a:p>
        </p:txBody>
      </p:sp>
      <p:sp>
        <p:nvSpPr>
          <p:cNvPr id="27" name="Text 25"/>
          <p:cNvSpPr/>
          <p:nvPr/>
        </p:nvSpPr>
        <p:spPr>
          <a:xfrm>
            <a:off x="5065776" y="4041648"/>
            <a:ext cx="2651760" cy="365760"/>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Interpretability is built in</a:t>
            </a:r>
          </a:p>
        </p:txBody>
      </p:sp>
      <p:sp>
        <p:nvSpPr>
          <p:cNvPr id="28" name="Text 26"/>
          <p:cNvSpPr/>
          <p:nvPr/>
        </p:nvSpPr>
        <p:spPr>
          <a:xfrm>
            <a:off x="4590288" y="4553712"/>
            <a:ext cx="3108960" cy="1298448"/>
          </a:xfrm>
          <a:prstGeom prst="rect">
            <a:avLst/>
          </a:prstGeom>
          <a:noFill/>
          <a:ln/>
        </p:spPr>
        <p:txBody>
          <a:bodyPr wrap="square" lIns="0" tIns="0" rIns="0" bIns="0" rtlCol="0" anchor="ctr"/>
          <a:lstStyle/>
          <a:p>
            <a:pPr marL="0" indent="0">
              <a:lnSpc>
                <a:spcPts val="1400"/>
              </a:lnSpc>
              <a:buNone/>
            </a:pPr>
            <a:r>
              <a:rPr lang="en-US" sz="1400" dirty="0">
                <a:ea typeface="Calibri" pitchFamily="34" charset="-122"/>
                <a:cs typeface="Calibri" pitchFamily="34" charset="-120"/>
              </a:rPr>
              <a:t>Grad-CAM is native to the architecture rather than a bolt-on, so explanations cost no additional inference pipeline.</a:t>
            </a:r>
          </a:p>
        </p:txBody>
      </p:sp>
      <p:sp>
        <p:nvSpPr>
          <p:cNvPr id="29" name="Shape 27"/>
          <p:cNvSpPr/>
          <p:nvPr/>
        </p:nvSpPr>
        <p:spPr>
          <a:xfrm>
            <a:off x="8101584" y="3803904"/>
            <a:ext cx="3584448" cy="2176272"/>
          </a:xfrm>
          <a:prstGeom prst="roundRect">
            <a:avLst>
              <a:gd name="adj" fmla="val 2521"/>
            </a:avLst>
          </a:prstGeom>
          <a:solidFill>
            <a:srgbClr val="FFF3D6"/>
          </a:solidFill>
          <a:ln w="12700">
            <a:solidFill>
              <a:srgbClr val="FFF3D6"/>
            </a:solidFill>
            <a:prstDash val="solid"/>
          </a:ln>
        </p:spPr>
      </p:sp>
      <p:sp>
        <p:nvSpPr>
          <p:cNvPr id="30" name="Shape 28"/>
          <p:cNvSpPr/>
          <p:nvPr/>
        </p:nvSpPr>
        <p:spPr>
          <a:xfrm>
            <a:off x="8339328" y="4023360"/>
            <a:ext cx="384048" cy="384048"/>
          </a:xfrm>
          <a:prstGeom prst="ellipse">
            <a:avLst/>
          </a:prstGeom>
          <a:solidFill>
            <a:srgbClr val="FFB000"/>
          </a:solidFill>
          <a:ln w="12700">
            <a:solidFill>
              <a:srgbClr val="FFB000"/>
            </a:solidFill>
            <a:prstDash val="solid"/>
          </a:ln>
        </p:spPr>
      </p:sp>
      <p:sp>
        <p:nvSpPr>
          <p:cNvPr id="31" name="Text 29"/>
          <p:cNvSpPr/>
          <p:nvPr/>
        </p:nvSpPr>
        <p:spPr>
          <a:xfrm>
            <a:off x="8339328" y="4023360"/>
            <a:ext cx="384048" cy="384048"/>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a:t>
            </a:r>
          </a:p>
        </p:txBody>
      </p:sp>
      <p:sp>
        <p:nvSpPr>
          <p:cNvPr id="32" name="Text 30"/>
          <p:cNvSpPr/>
          <p:nvPr/>
        </p:nvSpPr>
        <p:spPr>
          <a:xfrm>
            <a:off x="8833104" y="4041648"/>
            <a:ext cx="2651760" cy="365760"/>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The main caveat</a:t>
            </a:r>
          </a:p>
        </p:txBody>
      </p:sp>
      <p:sp>
        <p:nvSpPr>
          <p:cNvPr id="33" name="Text 31"/>
          <p:cNvSpPr/>
          <p:nvPr/>
        </p:nvSpPr>
        <p:spPr>
          <a:xfrm>
            <a:off x="8357616" y="4553712"/>
            <a:ext cx="3108960" cy="1298448"/>
          </a:xfrm>
          <a:prstGeom prst="rect">
            <a:avLst/>
          </a:prstGeom>
          <a:noFill/>
          <a:ln/>
        </p:spPr>
        <p:txBody>
          <a:bodyPr wrap="square" lIns="0" tIns="0" rIns="0" bIns="0" rtlCol="0" anchor="ctr"/>
          <a:lstStyle/>
          <a:p>
            <a:pPr marL="0" indent="0">
              <a:lnSpc>
                <a:spcPts val="1400"/>
              </a:lnSpc>
              <a:buNone/>
            </a:pPr>
            <a:r>
              <a:rPr lang="en-US" sz="1400" dirty="0">
                <a:solidFill>
                  <a:srgbClr val="7A6120"/>
                </a:solidFill>
                <a:ea typeface="Calibri" pitchFamily="34" charset="-122"/>
                <a:cs typeface="Calibri" pitchFamily="34" charset="-120"/>
              </a:rPr>
              <a:t>All results come from one public dataset. Scanner variation, acquisition protocols and patient demographics in real clinical practice remain untested.</a:t>
            </a:r>
            <a:endParaRPr lang="en-US" sz="1400" dirty="0"/>
          </a:p>
        </p:txBody>
      </p:sp>
      <p:sp>
        <p:nvSpPr>
          <p:cNvPr id="2" name="Date Placeholder 1"/>
          <p:cNvSpPr>
            <a:spLocks noGrp="1"/>
          </p:cNvSpPr>
          <p:nvPr>
            <p:ph type="dt" sz="half" idx="10"/>
          </p:nvPr>
        </p:nvSpPr>
        <p:spPr/>
        <p:txBody>
          <a:bodyPr/>
          <a:lstStyle/>
          <a:p>
            <a:fld id="{747D7458-C564-4AA8-B6C4-C8135B6FBFF6}" type="datetime2">
              <a:rPr lang="en-US" smtClean="0"/>
              <a:t>Wednesday, August 5, 2026</a:t>
            </a:fld>
            <a:endParaRPr lang="en-US"/>
          </a:p>
        </p:txBody>
      </p:sp>
      <p:sp>
        <p:nvSpPr>
          <p:cNvPr id="34" name="Footer Placeholder 33"/>
          <p:cNvSpPr>
            <a:spLocks noGrp="1"/>
          </p:cNvSpPr>
          <p:nvPr>
            <p:ph type="ftr" sz="quarter" idx="11"/>
          </p:nvPr>
        </p:nvSpPr>
        <p:spPr/>
        <p:txBody>
          <a:bodyPr/>
          <a:lstStyle/>
          <a:p>
            <a:r>
              <a:rPr lang="en-US" smtClean="0"/>
              <a:t>Thesis Defense: Deep Learning for Kidney Tumor Classification</a:t>
            </a:r>
            <a:endParaRPr lang="en-US"/>
          </a:p>
        </p:txBody>
      </p:sp>
      <p:sp>
        <p:nvSpPr>
          <p:cNvPr id="37" name="Slide Number Placeholder 36"/>
          <p:cNvSpPr>
            <a:spLocks noGrp="1"/>
          </p:cNvSpPr>
          <p:nvPr>
            <p:ph type="sldNum" sz="quarter" idx="12"/>
          </p:nvPr>
        </p:nvSpPr>
        <p:spPr/>
        <p:txBody>
          <a:bodyPr/>
          <a:lstStyle/>
          <a:p>
            <a:fld id="{8A6EA95C-B6F4-43ED-8DA9-B21578C41077}" type="slidenum">
              <a:rPr lang="en-US" smtClean="0"/>
              <a:t>40</a:t>
            </a:fld>
            <a:endParaRPr lang="en-US"/>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name="Slide 43">
    <p:bg>
      <p:bgPr>
        <a:solidFill>
          <a:srgbClr val="16191B"/>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8900" b="1" dirty="0" smtClean="0">
                <a:solidFill>
                  <a:srgbClr val="00AEEF"/>
                </a:solidFill>
                <a:latin typeface="Calibri" panose="020F0502020204030204" pitchFamily="34" charset="0"/>
                <a:ea typeface="Arial" pitchFamily="34" charset="-122"/>
                <a:cs typeface="Arial" pitchFamily="34" charset="-120"/>
              </a:rPr>
              <a:t>08</a:t>
            </a:r>
            <a:r>
              <a:rPr lang="en-US" b="1" dirty="0">
                <a:solidFill>
                  <a:srgbClr val="00AEEF"/>
                </a:solidFill>
                <a:latin typeface="Calibri" panose="020F0502020204030204" pitchFamily="34" charset="0"/>
                <a:ea typeface="Arial" pitchFamily="34" charset="-122"/>
                <a:cs typeface="Arial" pitchFamily="34" charset="-120"/>
              </a:rPr>
              <a:t> </a:t>
            </a:r>
            <a:r>
              <a:rPr lang="en-US" b="1" dirty="0" smtClean="0">
                <a:solidFill>
                  <a:srgbClr val="00AEEF"/>
                </a:solidFill>
                <a:latin typeface="Calibri" panose="020F0502020204030204" pitchFamily="34" charset="0"/>
                <a:ea typeface="Arial" pitchFamily="34" charset="-122"/>
                <a:cs typeface="Arial" pitchFamily="34" charset="-120"/>
              </a:rPr>
              <a:t>  </a:t>
            </a:r>
            <a:r>
              <a:rPr lang="en-US" sz="4900" b="1" dirty="0" smtClean="0">
                <a:solidFill>
                  <a:srgbClr val="FFFFFF"/>
                </a:solidFill>
                <a:latin typeface="+mn-lt"/>
                <a:ea typeface="Arial" pitchFamily="34" charset="-122"/>
                <a:cs typeface="Arial" pitchFamily="34" charset="-120"/>
              </a:rPr>
              <a:t>Conclusion</a:t>
            </a:r>
            <a:r>
              <a:rPr lang="en-US" sz="4900" b="1" dirty="0" smtClean="0">
                <a:solidFill>
                  <a:srgbClr val="FFFFFF"/>
                </a:solidFill>
                <a:latin typeface="Calibri" panose="020F0502020204030204" pitchFamily="34" charset="0"/>
                <a:ea typeface="Arial" pitchFamily="34" charset="-122"/>
                <a:cs typeface="Arial" pitchFamily="34" charset="-120"/>
              </a:rPr>
              <a:t> </a:t>
            </a:r>
            <a:r>
              <a:rPr lang="en-US" sz="4900" b="1" dirty="0">
                <a:solidFill>
                  <a:srgbClr val="FFFFFF"/>
                </a:solidFill>
                <a:latin typeface="+mn-lt"/>
                <a:ea typeface="Arial" pitchFamily="34" charset="-122"/>
                <a:cs typeface="Arial" pitchFamily="34" charset="-120"/>
              </a:rPr>
              <a:t>and</a:t>
            </a:r>
            <a:r>
              <a:rPr lang="en-US" sz="4900" b="1" dirty="0">
                <a:solidFill>
                  <a:srgbClr val="FFFFFF"/>
                </a:solidFill>
                <a:latin typeface="Calibri" panose="020F0502020204030204" pitchFamily="34" charset="0"/>
                <a:ea typeface="Arial" pitchFamily="34" charset="-122"/>
                <a:cs typeface="Arial" pitchFamily="34" charset="-120"/>
              </a:rPr>
              <a:t> </a:t>
            </a:r>
            <a:r>
              <a:rPr lang="en-US" sz="4900" b="1" dirty="0" smtClean="0">
                <a:solidFill>
                  <a:srgbClr val="FFFFFF"/>
                </a:solidFill>
                <a:latin typeface="+mn-lt"/>
                <a:ea typeface="Arial" pitchFamily="34" charset="-122"/>
                <a:cs typeface="Arial" pitchFamily="34" charset="-120"/>
              </a:rPr>
              <a:t>Future</a:t>
            </a:r>
            <a:r>
              <a:rPr lang="en-US" sz="4900" b="1" dirty="0" smtClean="0">
                <a:solidFill>
                  <a:srgbClr val="FFFFFF"/>
                </a:solidFill>
                <a:latin typeface="Calibri" panose="020F0502020204030204" pitchFamily="34" charset="0"/>
                <a:ea typeface="Arial" pitchFamily="34" charset="-122"/>
                <a:cs typeface="Arial" pitchFamily="34" charset="-120"/>
              </a:rPr>
              <a:t> </a:t>
            </a:r>
            <a:r>
              <a:rPr lang="en-US" sz="4900" b="1" dirty="0" smtClean="0">
                <a:solidFill>
                  <a:srgbClr val="FFFFFF"/>
                </a:solidFill>
                <a:latin typeface="+mn-lt"/>
                <a:ea typeface="Arial" pitchFamily="34" charset="-122"/>
                <a:cs typeface="Arial" pitchFamily="34" charset="-120"/>
              </a:rPr>
              <a:t>Work</a:t>
            </a:r>
            <a:r>
              <a:rPr lang="en-US" sz="4900" b="1" dirty="0" smtClean="0">
                <a:solidFill>
                  <a:srgbClr val="00AEEF"/>
                </a:solidFill>
                <a:latin typeface="Calibri" panose="020F0502020204030204" pitchFamily="34" charset="0"/>
                <a:ea typeface="Arial" pitchFamily="34" charset="-122"/>
                <a:cs typeface="Arial" pitchFamily="34" charset="-120"/>
              </a:rPr>
              <a:t> </a:t>
            </a:r>
            <a:endParaRPr lang="en-US" sz="4900" dirty="0"/>
          </a:p>
        </p:txBody>
      </p:sp>
      <p:sp>
        <p:nvSpPr>
          <p:cNvPr id="5" name="Date Placeholder 4"/>
          <p:cNvSpPr>
            <a:spLocks noGrp="1"/>
          </p:cNvSpPr>
          <p:nvPr>
            <p:ph type="dt" sz="half" idx="10"/>
          </p:nvPr>
        </p:nvSpPr>
        <p:spPr/>
        <p:txBody>
          <a:bodyPr/>
          <a:lstStyle/>
          <a:p>
            <a:fld id="{51D34FA1-23DB-433F-AD7C-577F44A60CAE}" type="datetime2">
              <a:rPr lang="en-US" smtClean="0"/>
              <a:t>Wednesday, August 5, 2026</a:t>
            </a:fld>
            <a:endParaRPr lang="en-US" dirty="0"/>
          </a:p>
        </p:txBody>
      </p:sp>
      <p:sp>
        <p:nvSpPr>
          <p:cNvPr id="6" name="Footer Placeholder 5"/>
          <p:cNvSpPr>
            <a:spLocks noGrp="1"/>
          </p:cNvSpPr>
          <p:nvPr>
            <p:ph type="ftr" sz="quarter" idx="11"/>
          </p:nvPr>
        </p:nvSpPr>
        <p:spPr/>
        <p:txBody>
          <a:bodyPr/>
          <a:lstStyle/>
          <a:p>
            <a:r>
              <a:rPr lang="en-US" smtClean="0"/>
              <a:t>Thesis Defense: Deep Learning for Kidney Tumor Classification</a:t>
            </a:r>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41</a:t>
            </a:fld>
            <a:endParaRPr lang="en-US"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name="Slide 44">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381829"/>
            <a:ext cx="11064240" cy="548640"/>
          </a:xfrm>
          <a:prstGeom prst="rect">
            <a:avLst/>
          </a:prstGeom>
          <a:noFill/>
          <a:ln/>
        </p:spPr>
        <p:txBody>
          <a:bodyPr wrap="square" lIns="0" tIns="0" rIns="0" bIns="0" rtlCol="0" anchor="ctr"/>
          <a:lstStyle/>
          <a:p>
            <a:pPr marL="0" indent="0">
              <a:buNone/>
            </a:pPr>
            <a:r>
              <a:rPr lang="en-US" sz="3600" b="1" dirty="0">
                <a:solidFill>
                  <a:srgbClr val="16191B"/>
                </a:solidFill>
                <a:latin typeface="Calibri" panose="020F0502020204030204" pitchFamily="34" charset="0"/>
                <a:ea typeface="Arial" pitchFamily="34" charset="-122"/>
                <a:cs typeface="Arial" pitchFamily="34" charset="-120"/>
              </a:rPr>
              <a:t>Conclusion</a:t>
            </a:r>
            <a:endParaRPr lang="en-US" sz="2600" dirty="0"/>
          </a:p>
        </p:txBody>
      </p:sp>
      <p:sp>
        <p:nvSpPr>
          <p:cNvPr id="4" name="Text 2"/>
          <p:cNvSpPr/>
          <p:nvPr/>
        </p:nvSpPr>
        <p:spPr>
          <a:xfrm>
            <a:off x="566928" y="1371600"/>
            <a:ext cx="11064240" cy="365760"/>
          </a:xfrm>
          <a:prstGeom prst="rect">
            <a:avLst/>
          </a:prstGeom>
          <a:noFill/>
          <a:ln/>
        </p:spPr>
        <p:txBody>
          <a:bodyPr wrap="square" lIns="0" tIns="0" rIns="0" bIns="0" rtlCol="0" anchor="ctr"/>
          <a:lstStyle/>
          <a:p>
            <a:pPr marL="0" indent="0">
              <a:buNone/>
            </a:pPr>
            <a:r>
              <a:rPr lang="en-US" sz="1400" i="1" dirty="0">
                <a:solidFill>
                  <a:srgbClr val="0077A8"/>
                </a:solidFill>
                <a:latin typeface="Calibri" pitchFamily="34" charset="0"/>
                <a:ea typeface="Calibri" pitchFamily="34" charset="-122"/>
                <a:cs typeface="Calibri" pitchFamily="34" charset="-120"/>
              </a:rPr>
              <a:t>This thesis developed and validated an automatic deep learning system for detecting and classifying kidney abnormalities on CT images across four clinically relevant classes.</a:t>
            </a:r>
            <a:endParaRPr lang="en-US" sz="1400" dirty="0"/>
          </a:p>
        </p:txBody>
      </p:sp>
      <p:sp>
        <p:nvSpPr>
          <p:cNvPr id="5" name="Shape 3"/>
          <p:cNvSpPr/>
          <p:nvPr/>
        </p:nvSpPr>
        <p:spPr>
          <a:xfrm>
            <a:off x="566928" y="1901952"/>
            <a:ext cx="11064240" cy="749808"/>
          </a:xfrm>
          <a:prstGeom prst="roundRect">
            <a:avLst>
              <a:gd name="adj" fmla="val 7317"/>
            </a:avLst>
          </a:prstGeom>
          <a:solidFill>
            <a:srgbClr val="E8F7FE"/>
          </a:solidFill>
          <a:ln w="12700">
            <a:solidFill>
              <a:srgbClr val="E8F7FE"/>
            </a:solidFill>
            <a:prstDash val="solid"/>
          </a:ln>
        </p:spPr>
      </p:sp>
      <p:sp>
        <p:nvSpPr>
          <p:cNvPr id="6" name="Shape 4"/>
          <p:cNvSpPr/>
          <p:nvPr/>
        </p:nvSpPr>
        <p:spPr>
          <a:xfrm>
            <a:off x="841248" y="2075688"/>
            <a:ext cx="402336" cy="402336"/>
          </a:xfrm>
          <a:prstGeom prst="ellipse">
            <a:avLst/>
          </a:prstGeom>
          <a:solidFill>
            <a:srgbClr val="00AEEF"/>
          </a:solidFill>
          <a:ln w="12700">
            <a:solidFill>
              <a:srgbClr val="00AEEF"/>
            </a:solidFill>
            <a:prstDash val="solid"/>
          </a:ln>
        </p:spPr>
      </p:sp>
      <p:sp>
        <p:nvSpPr>
          <p:cNvPr id="7" name="Text 5"/>
          <p:cNvSpPr/>
          <p:nvPr/>
        </p:nvSpPr>
        <p:spPr>
          <a:xfrm>
            <a:off x="841248" y="2075688"/>
            <a:ext cx="402336" cy="402336"/>
          </a:xfrm>
          <a:prstGeom prst="rect">
            <a:avLst/>
          </a:prstGeom>
          <a:noFill/>
          <a:ln/>
        </p:spPr>
        <p:txBody>
          <a:bodyPr wrap="square" lIns="0" tIns="0" rIns="0" bIns="0" rtlCol="0" anchor="ctr"/>
          <a:lstStyle/>
          <a:p>
            <a:pPr marL="0" indent="0" algn="ctr">
              <a:buNone/>
            </a:pPr>
            <a:r>
              <a:rPr lang="en-US" sz="1400" b="1" dirty="0">
                <a:solidFill>
                  <a:srgbClr val="16191B"/>
                </a:solidFill>
                <a:ea typeface="Arial" pitchFamily="34" charset="-122"/>
                <a:cs typeface="Arial" pitchFamily="34" charset="-120"/>
              </a:rPr>
              <a:t>1</a:t>
            </a:r>
            <a:endParaRPr lang="en-US" sz="1100" dirty="0"/>
          </a:p>
        </p:txBody>
      </p:sp>
      <p:sp>
        <p:nvSpPr>
          <p:cNvPr id="8" name="Text 6"/>
          <p:cNvSpPr/>
          <p:nvPr/>
        </p:nvSpPr>
        <p:spPr>
          <a:xfrm>
            <a:off x="1435608" y="1965960"/>
            <a:ext cx="3520440" cy="310896"/>
          </a:xfrm>
          <a:prstGeom prst="rect">
            <a:avLst/>
          </a:prstGeom>
          <a:noFill/>
          <a:ln/>
        </p:spPr>
        <p:txBody>
          <a:bodyPr wrap="square" lIns="0" tIns="0" rIns="0" bIns="0" rtlCol="0" anchor="ctr"/>
          <a:lstStyle/>
          <a:p>
            <a:pPr marL="0" indent="0">
              <a:buNone/>
            </a:pPr>
            <a:r>
              <a:rPr lang="en-US" sz="1600" b="1" dirty="0">
                <a:solidFill>
                  <a:srgbClr val="004E70"/>
                </a:solidFill>
                <a:ea typeface="Arial" pitchFamily="34" charset="-122"/>
                <a:cs typeface="Arial" pitchFamily="34" charset="-120"/>
              </a:rPr>
              <a:t>A complete, reproducible pipeline</a:t>
            </a:r>
            <a:endParaRPr lang="en-US" sz="1600" dirty="0"/>
          </a:p>
        </p:txBody>
      </p:sp>
      <p:sp>
        <p:nvSpPr>
          <p:cNvPr id="9" name="Text 7"/>
          <p:cNvSpPr/>
          <p:nvPr/>
        </p:nvSpPr>
        <p:spPr>
          <a:xfrm>
            <a:off x="1435608" y="2258568"/>
            <a:ext cx="9921240" cy="329184"/>
          </a:xfrm>
          <a:prstGeom prst="rect">
            <a:avLst/>
          </a:prstGeom>
          <a:noFill/>
          <a:ln/>
        </p:spPr>
        <p:txBody>
          <a:bodyPr wrap="square" lIns="0" tIns="0" rIns="0" bIns="0" rtlCol="0" anchor="ctr"/>
          <a:lstStyle/>
          <a:p>
            <a:pPr marL="0" indent="0">
              <a:lnSpc>
                <a:spcPts val="1350"/>
              </a:lnSpc>
              <a:buNone/>
            </a:pPr>
            <a:r>
              <a:rPr lang="en-US" sz="1400" dirty="0">
                <a:solidFill>
                  <a:srgbClr val="5F6A70"/>
                </a:solidFill>
                <a:latin typeface="+mj-lt"/>
                <a:ea typeface="Calibri" pitchFamily="34" charset="-122"/>
                <a:cs typeface="Calibri" pitchFamily="34" charset="-120"/>
              </a:rPr>
              <a:t>CLAHE-based enhancement, normalisation, resizing, stratified augmentation and a stratified 70/10/20 split delivered clean, consistent inputs to every model.</a:t>
            </a:r>
            <a:endParaRPr lang="en-US" sz="1400" dirty="0">
              <a:latin typeface="+mj-lt"/>
            </a:endParaRPr>
          </a:p>
        </p:txBody>
      </p:sp>
      <p:sp>
        <p:nvSpPr>
          <p:cNvPr id="10" name="Shape 8"/>
          <p:cNvSpPr/>
          <p:nvPr/>
        </p:nvSpPr>
        <p:spPr>
          <a:xfrm>
            <a:off x="566928" y="2724912"/>
            <a:ext cx="11064240" cy="749808"/>
          </a:xfrm>
          <a:prstGeom prst="roundRect">
            <a:avLst>
              <a:gd name="adj" fmla="val 7317"/>
            </a:avLst>
          </a:prstGeom>
          <a:solidFill>
            <a:srgbClr val="E8F7FE"/>
          </a:solidFill>
          <a:ln w="12700">
            <a:solidFill>
              <a:srgbClr val="E8F7FE"/>
            </a:solidFill>
            <a:prstDash val="solid"/>
          </a:ln>
        </p:spPr>
      </p:sp>
      <p:sp>
        <p:nvSpPr>
          <p:cNvPr id="11" name="Shape 9"/>
          <p:cNvSpPr/>
          <p:nvPr/>
        </p:nvSpPr>
        <p:spPr>
          <a:xfrm>
            <a:off x="841248" y="2898648"/>
            <a:ext cx="402336" cy="402336"/>
          </a:xfrm>
          <a:prstGeom prst="ellipse">
            <a:avLst/>
          </a:prstGeom>
          <a:solidFill>
            <a:srgbClr val="00AEEF"/>
          </a:solidFill>
          <a:ln w="12700">
            <a:solidFill>
              <a:srgbClr val="00AEEF"/>
            </a:solidFill>
            <a:prstDash val="solid"/>
          </a:ln>
        </p:spPr>
      </p:sp>
      <p:sp>
        <p:nvSpPr>
          <p:cNvPr id="12" name="Text 10"/>
          <p:cNvSpPr/>
          <p:nvPr/>
        </p:nvSpPr>
        <p:spPr>
          <a:xfrm>
            <a:off x="841248" y="2898648"/>
            <a:ext cx="402336" cy="402336"/>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2</a:t>
            </a:r>
            <a:endParaRPr lang="en-US" sz="1100" dirty="0"/>
          </a:p>
        </p:txBody>
      </p:sp>
      <p:sp>
        <p:nvSpPr>
          <p:cNvPr id="13" name="Text 11"/>
          <p:cNvSpPr/>
          <p:nvPr/>
        </p:nvSpPr>
        <p:spPr>
          <a:xfrm>
            <a:off x="1435608" y="2788920"/>
            <a:ext cx="3520440" cy="310896"/>
          </a:xfrm>
          <a:prstGeom prst="rect">
            <a:avLst/>
          </a:prstGeom>
          <a:noFill/>
          <a:ln/>
        </p:spPr>
        <p:txBody>
          <a:bodyPr wrap="square" lIns="0" tIns="0" rIns="0" bIns="0" rtlCol="0" anchor="ctr"/>
          <a:lstStyle/>
          <a:p>
            <a:pPr marL="0" indent="0">
              <a:buNone/>
            </a:pPr>
            <a:r>
              <a:rPr lang="en-US" sz="1600" b="1" dirty="0">
                <a:solidFill>
                  <a:srgbClr val="004E70"/>
                </a:solidFill>
                <a:ea typeface="Arial" pitchFamily="34" charset="-122"/>
                <a:cs typeface="Arial" pitchFamily="34" charset="-120"/>
              </a:rPr>
              <a:t>A controlled three-model comparison</a:t>
            </a:r>
          </a:p>
        </p:txBody>
      </p:sp>
      <p:sp>
        <p:nvSpPr>
          <p:cNvPr id="14" name="Text 12"/>
          <p:cNvSpPr/>
          <p:nvPr/>
        </p:nvSpPr>
        <p:spPr>
          <a:xfrm>
            <a:off x="1435608" y="3081528"/>
            <a:ext cx="9921240" cy="329184"/>
          </a:xfrm>
          <a:prstGeom prst="rect">
            <a:avLst/>
          </a:prstGeom>
          <a:noFill/>
          <a:ln/>
        </p:spPr>
        <p:txBody>
          <a:bodyPr wrap="square" lIns="0" tIns="0" rIns="0" bIns="0" rtlCol="0" anchor="ctr"/>
          <a:lstStyle/>
          <a:p>
            <a:pPr marL="0" indent="0">
              <a:lnSpc>
                <a:spcPts val="1350"/>
              </a:lnSpc>
              <a:buNone/>
            </a:pPr>
            <a:r>
              <a:rPr lang="en-US" sz="1400" dirty="0">
                <a:solidFill>
                  <a:srgbClr val="5F6A70"/>
                </a:solidFill>
                <a:latin typeface="+mj-lt"/>
                <a:ea typeface="Calibri" pitchFamily="34" charset="-122"/>
                <a:cs typeface="Calibri" pitchFamily="34" charset="-120"/>
              </a:rPr>
              <a:t>ResNet-50, EfficientNet-B4 and MobileNetV3 were trained under identical conditions, making performance differences attributable to architecture alone.</a:t>
            </a:r>
          </a:p>
        </p:txBody>
      </p:sp>
      <p:sp>
        <p:nvSpPr>
          <p:cNvPr id="15" name="Shape 13"/>
          <p:cNvSpPr/>
          <p:nvPr/>
        </p:nvSpPr>
        <p:spPr>
          <a:xfrm>
            <a:off x="566928" y="3547872"/>
            <a:ext cx="11064240" cy="749808"/>
          </a:xfrm>
          <a:prstGeom prst="roundRect">
            <a:avLst>
              <a:gd name="adj" fmla="val 7317"/>
            </a:avLst>
          </a:prstGeom>
          <a:solidFill>
            <a:srgbClr val="16191B"/>
          </a:solidFill>
          <a:ln w="12700">
            <a:solidFill>
              <a:srgbClr val="16191B"/>
            </a:solidFill>
            <a:prstDash val="solid"/>
          </a:ln>
        </p:spPr>
      </p:sp>
      <p:sp>
        <p:nvSpPr>
          <p:cNvPr id="16" name="Shape 14"/>
          <p:cNvSpPr/>
          <p:nvPr/>
        </p:nvSpPr>
        <p:spPr>
          <a:xfrm>
            <a:off x="841248" y="3721608"/>
            <a:ext cx="402336" cy="402336"/>
          </a:xfrm>
          <a:prstGeom prst="ellipse">
            <a:avLst/>
          </a:prstGeom>
          <a:solidFill>
            <a:srgbClr val="FFB000"/>
          </a:solidFill>
          <a:ln w="12700">
            <a:solidFill>
              <a:srgbClr val="FFB000"/>
            </a:solidFill>
            <a:prstDash val="solid"/>
          </a:ln>
        </p:spPr>
      </p:sp>
      <p:sp>
        <p:nvSpPr>
          <p:cNvPr id="17" name="Text 15"/>
          <p:cNvSpPr/>
          <p:nvPr/>
        </p:nvSpPr>
        <p:spPr>
          <a:xfrm>
            <a:off x="841248" y="3721608"/>
            <a:ext cx="402336" cy="402336"/>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3</a:t>
            </a:r>
            <a:endParaRPr lang="en-US" sz="1100" dirty="0"/>
          </a:p>
        </p:txBody>
      </p:sp>
      <p:sp>
        <p:nvSpPr>
          <p:cNvPr id="18" name="Text 16"/>
          <p:cNvSpPr/>
          <p:nvPr/>
        </p:nvSpPr>
        <p:spPr>
          <a:xfrm>
            <a:off x="1435607" y="3611880"/>
            <a:ext cx="3866065" cy="310896"/>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Top performance from ResNet-50 + CBAM</a:t>
            </a:r>
            <a:endParaRPr lang="en-US" sz="1600" dirty="0"/>
          </a:p>
        </p:txBody>
      </p:sp>
      <p:sp>
        <p:nvSpPr>
          <p:cNvPr id="19" name="Text 17"/>
          <p:cNvSpPr/>
          <p:nvPr/>
        </p:nvSpPr>
        <p:spPr>
          <a:xfrm>
            <a:off x="1435608" y="3904488"/>
            <a:ext cx="9921240" cy="329184"/>
          </a:xfrm>
          <a:prstGeom prst="rect">
            <a:avLst/>
          </a:prstGeom>
          <a:noFill/>
          <a:ln/>
        </p:spPr>
        <p:txBody>
          <a:bodyPr wrap="square" lIns="0" tIns="0" rIns="0" bIns="0" rtlCol="0" anchor="ctr"/>
          <a:lstStyle/>
          <a:p>
            <a:pPr marL="0" indent="0">
              <a:lnSpc>
                <a:spcPts val="1350"/>
              </a:lnSpc>
              <a:buNone/>
            </a:pPr>
            <a:r>
              <a:rPr lang="en-US" sz="1400" dirty="0">
                <a:solidFill>
                  <a:srgbClr val="8CC9E4"/>
                </a:solidFill>
                <a:latin typeface="Calibri" pitchFamily="34" charset="0"/>
                <a:ea typeface="Calibri" pitchFamily="34" charset="-122"/>
                <a:cs typeface="Calibri" pitchFamily="34" charset="-120"/>
              </a:rPr>
              <a:t>99.88% accuracy, macro F1 0.9988, Cohen's Kappa 0.9983 and macro AUC-ROC 1.0000, with zero false negatives on the Tumor class.</a:t>
            </a:r>
            <a:endParaRPr lang="en-US" sz="1400" dirty="0"/>
          </a:p>
        </p:txBody>
      </p:sp>
      <p:sp>
        <p:nvSpPr>
          <p:cNvPr id="20" name="Shape 18"/>
          <p:cNvSpPr/>
          <p:nvPr/>
        </p:nvSpPr>
        <p:spPr>
          <a:xfrm>
            <a:off x="566928" y="4370832"/>
            <a:ext cx="11064240" cy="749808"/>
          </a:xfrm>
          <a:prstGeom prst="roundRect">
            <a:avLst>
              <a:gd name="adj" fmla="val 7317"/>
            </a:avLst>
          </a:prstGeom>
          <a:solidFill>
            <a:srgbClr val="E8F7FE"/>
          </a:solidFill>
          <a:ln w="12700">
            <a:solidFill>
              <a:srgbClr val="E8F7FE"/>
            </a:solidFill>
            <a:prstDash val="solid"/>
          </a:ln>
        </p:spPr>
      </p:sp>
      <p:sp>
        <p:nvSpPr>
          <p:cNvPr id="21" name="Shape 19"/>
          <p:cNvSpPr/>
          <p:nvPr/>
        </p:nvSpPr>
        <p:spPr>
          <a:xfrm>
            <a:off x="841248" y="4544568"/>
            <a:ext cx="402336" cy="402336"/>
          </a:xfrm>
          <a:prstGeom prst="ellipse">
            <a:avLst/>
          </a:prstGeom>
          <a:solidFill>
            <a:srgbClr val="00AEEF"/>
          </a:solidFill>
          <a:ln w="12700">
            <a:solidFill>
              <a:srgbClr val="00AEEF"/>
            </a:solidFill>
            <a:prstDash val="solid"/>
          </a:ln>
        </p:spPr>
      </p:sp>
      <p:sp>
        <p:nvSpPr>
          <p:cNvPr id="22" name="Text 20"/>
          <p:cNvSpPr/>
          <p:nvPr/>
        </p:nvSpPr>
        <p:spPr>
          <a:xfrm>
            <a:off x="841248" y="4544568"/>
            <a:ext cx="402336" cy="402336"/>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4</a:t>
            </a:r>
            <a:endParaRPr lang="en-US" sz="1100" dirty="0"/>
          </a:p>
        </p:txBody>
      </p:sp>
      <p:sp>
        <p:nvSpPr>
          <p:cNvPr id="23" name="Text 21"/>
          <p:cNvSpPr/>
          <p:nvPr/>
        </p:nvSpPr>
        <p:spPr>
          <a:xfrm>
            <a:off x="1435608" y="4434840"/>
            <a:ext cx="3520440" cy="310896"/>
          </a:xfrm>
          <a:prstGeom prst="rect">
            <a:avLst/>
          </a:prstGeom>
          <a:noFill/>
          <a:ln/>
        </p:spPr>
        <p:txBody>
          <a:bodyPr wrap="square" lIns="0" tIns="0" rIns="0" bIns="0" rtlCol="0" anchor="ctr"/>
          <a:lstStyle/>
          <a:p>
            <a:pPr marL="0" indent="0">
              <a:buNone/>
            </a:pPr>
            <a:r>
              <a:rPr lang="en-US" sz="1600" b="1" dirty="0">
                <a:solidFill>
                  <a:srgbClr val="004E70"/>
                </a:solidFill>
                <a:ea typeface="Arial" pitchFamily="34" charset="-122"/>
                <a:cs typeface="Arial" pitchFamily="34" charset="-120"/>
              </a:rPr>
              <a:t>Demonstrated interpretability</a:t>
            </a:r>
          </a:p>
        </p:txBody>
      </p:sp>
      <p:sp>
        <p:nvSpPr>
          <p:cNvPr id="24" name="Text 22"/>
          <p:cNvSpPr/>
          <p:nvPr/>
        </p:nvSpPr>
        <p:spPr>
          <a:xfrm>
            <a:off x="1435608" y="4727448"/>
            <a:ext cx="9921240" cy="329184"/>
          </a:xfrm>
          <a:prstGeom prst="rect">
            <a:avLst/>
          </a:prstGeom>
          <a:noFill/>
          <a:ln/>
        </p:spPr>
        <p:txBody>
          <a:bodyPr wrap="square" lIns="0" tIns="0" rIns="0" bIns="0" rtlCol="0" anchor="ctr"/>
          <a:lstStyle/>
          <a:p>
            <a:pPr marL="0" indent="0">
              <a:lnSpc>
                <a:spcPts val="1350"/>
              </a:lnSpc>
              <a:buNone/>
            </a:pPr>
            <a:r>
              <a:rPr lang="en-US" sz="1400" dirty="0">
                <a:solidFill>
                  <a:srgbClr val="5F6A70"/>
                </a:solidFill>
                <a:latin typeface="+mj-lt"/>
                <a:ea typeface="Calibri" pitchFamily="34" charset="-122"/>
                <a:cs typeface="Calibri" pitchFamily="34" charset="-120"/>
              </a:rPr>
              <a:t>Grad-CAM confirmed that predictions rest on renal lesions rather than background artefacts, supporting clinical trustworthiness.</a:t>
            </a:r>
          </a:p>
        </p:txBody>
      </p:sp>
      <p:sp>
        <p:nvSpPr>
          <p:cNvPr id="25" name="Shape 23"/>
          <p:cNvSpPr/>
          <p:nvPr/>
        </p:nvSpPr>
        <p:spPr>
          <a:xfrm>
            <a:off x="566928" y="5193792"/>
            <a:ext cx="11064240" cy="749808"/>
          </a:xfrm>
          <a:prstGeom prst="roundRect">
            <a:avLst>
              <a:gd name="adj" fmla="val 7317"/>
            </a:avLst>
          </a:prstGeom>
          <a:solidFill>
            <a:srgbClr val="E8F7FE"/>
          </a:solidFill>
          <a:ln w="12700">
            <a:solidFill>
              <a:srgbClr val="E8F7FE"/>
            </a:solidFill>
            <a:prstDash val="solid"/>
          </a:ln>
        </p:spPr>
      </p:sp>
      <p:sp>
        <p:nvSpPr>
          <p:cNvPr id="26" name="Shape 24"/>
          <p:cNvSpPr/>
          <p:nvPr/>
        </p:nvSpPr>
        <p:spPr>
          <a:xfrm>
            <a:off x="841248" y="5367528"/>
            <a:ext cx="402336" cy="402336"/>
          </a:xfrm>
          <a:prstGeom prst="ellipse">
            <a:avLst/>
          </a:prstGeom>
          <a:solidFill>
            <a:srgbClr val="00AEEF"/>
          </a:solidFill>
          <a:ln w="12700">
            <a:solidFill>
              <a:srgbClr val="00AEEF"/>
            </a:solidFill>
            <a:prstDash val="solid"/>
          </a:ln>
        </p:spPr>
      </p:sp>
      <p:sp>
        <p:nvSpPr>
          <p:cNvPr id="27" name="Text 25"/>
          <p:cNvSpPr/>
          <p:nvPr/>
        </p:nvSpPr>
        <p:spPr>
          <a:xfrm>
            <a:off x="841248" y="5367528"/>
            <a:ext cx="402336" cy="402336"/>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5</a:t>
            </a:r>
            <a:endParaRPr lang="en-US" sz="1100" dirty="0"/>
          </a:p>
        </p:txBody>
      </p:sp>
      <p:sp>
        <p:nvSpPr>
          <p:cNvPr id="28" name="Text 26"/>
          <p:cNvSpPr/>
          <p:nvPr/>
        </p:nvSpPr>
        <p:spPr>
          <a:xfrm>
            <a:off x="1435608" y="5257800"/>
            <a:ext cx="3520440" cy="310896"/>
          </a:xfrm>
          <a:prstGeom prst="rect">
            <a:avLst/>
          </a:prstGeom>
          <a:noFill/>
          <a:ln/>
        </p:spPr>
        <p:txBody>
          <a:bodyPr wrap="square" lIns="0" tIns="0" rIns="0" bIns="0" rtlCol="0" anchor="ctr"/>
          <a:lstStyle/>
          <a:p>
            <a:pPr marL="0" indent="0">
              <a:buNone/>
            </a:pPr>
            <a:r>
              <a:rPr lang="en-US" sz="1600" b="1" dirty="0">
                <a:solidFill>
                  <a:srgbClr val="004E70"/>
                </a:solidFill>
                <a:ea typeface="Arial" pitchFamily="34" charset="-122"/>
                <a:cs typeface="Arial" pitchFamily="34" charset="-120"/>
              </a:rPr>
              <a:t>Competitive with the state of the art</a:t>
            </a:r>
          </a:p>
        </p:txBody>
      </p:sp>
      <p:sp>
        <p:nvSpPr>
          <p:cNvPr id="29" name="Text 27"/>
          <p:cNvSpPr/>
          <p:nvPr/>
        </p:nvSpPr>
        <p:spPr>
          <a:xfrm>
            <a:off x="1435608" y="5550408"/>
            <a:ext cx="9921240" cy="329184"/>
          </a:xfrm>
          <a:prstGeom prst="rect">
            <a:avLst/>
          </a:prstGeom>
          <a:noFill/>
          <a:ln/>
        </p:spPr>
        <p:txBody>
          <a:bodyPr wrap="square" lIns="0" tIns="0" rIns="0" bIns="0" rtlCol="0" anchor="ctr"/>
          <a:lstStyle/>
          <a:p>
            <a:pPr marL="0" indent="0">
              <a:lnSpc>
                <a:spcPts val="1350"/>
              </a:lnSpc>
              <a:buNone/>
            </a:pPr>
            <a:r>
              <a:rPr lang="en-US" sz="1400" dirty="0">
                <a:solidFill>
                  <a:srgbClr val="5F6A70"/>
                </a:solidFill>
                <a:latin typeface="+mj-lt"/>
                <a:ea typeface="Calibri" pitchFamily="34" charset="-122"/>
                <a:cs typeface="Calibri" pitchFamily="34" charset="-120"/>
              </a:rPr>
              <a:t>Performance matches or exceeds recent published work on the same benchmark while keeping the architecture simple and efficient.</a:t>
            </a:r>
          </a:p>
        </p:txBody>
      </p:sp>
      <p:sp>
        <p:nvSpPr>
          <p:cNvPr id="30" name="Text 28"/>
          <p:cNvSpPr/>
          <p:nvPr/>
        </p:nvSpPr>
        <p:spPr>
          <a:xfrm>
            <a:off x="566928" y="5989320"/>
            <a:ext cx="10332720" cy="411480"/>
          </a:xfrm>
          <a:prstGeom prst="rect">
            <a:avLst/>
          </a:prstGeom>
          <a:noFill/>
          <a:ln/>
        </p:spPr>
        <p:txBody>
          <a:bodyPr wrap="square" lIns="0" tIns="0" rIns="0" bIns="0" rtlCol="0" anchor="ctr"/>
          <a:lstStyle/>
          <a:p>
            <a:pPr marL="0" indent="0">
              <a:lnSpc>
                <a:spcPts val="1400"/>
              </a:lnSpc>
              <a:buNone/>
            </a:pPr>
            <a:r>
              <a:rPr lang="en-US" sz="1400" b="1" dirty="0">
                <a:solidFill>
                  <a:srgbClr val="0077A8"/>
                </a:solidFill>
                <a:latin typeface="Calibri" pitchFamily="34" charset="0"/>
                <a:ea typeface="Calibri" pitchFamily="34" charset="-122"/>
                <a:cs typeface="Calibri" pitchFamily="34" charset="-120"/>
              </a:rPr>
              <a:t>Overall, combining residual learning with attention yields a kidney CT classification system that is simultaneously accurate, stable and </a:t>
            </a:r>
            <a:r>
              <a:rPr lang="en-US" sz="1400" b="1" dirty="0" smtClean="0">
                <a:solidFill>
                  <a:srgbClr val="0077A8"/>
                </a:solidFill>
                <a:latin typeface="Calibri" pitchFamily="34" charset="0"/>
                <a:ea typeface="Calibri" pitchFamily="34" charset="-122"/>
                <a:cs typeface="Calibri" pitchFamily="34" charset="-120"/>
              </a:rPr>
              <a:t>explainable, </a:t>
            </a:r>
            <a:r>
              <a:rPr lang="en-US" sz="1400" b="1" dirty="0">
                <a:solidFill>
                  <a:srgbClr val="0077A8"/>
                </a:solidFill>
                <a:latin typeface="Calibri" pitchFamily="34" charset="0"/>
                <a:ea typeface="Calibri" pitchFamily="34" charset="-122"/>
                <a:cs typeface="Calibri" pitchFamily="34" charset="-120"/>
              </a:rPr>
              <a:t>well suited to assisting radiologists and reducing unnecessary clinical interventions.</a:t>
            </a:r>
            <a:endParaRPr lang="en-US" sz="1400" dirty="0"/>
          </a:p>
        </p:txBody>
      </p:sp>
      <p:sp>
        <p:nvSpPr>
          <p:cNvPr id="2" name="Date Placeholder 1"/>
          <p:cNvSpPr>
            <a:spLocks noGrp="1"/>
          </p:cNvSpPr>
          <p:nvPr>
            <p:ph type="dt" sz="half" idx="10"/>
          </p:nvPr>
        </p:nvSpPr>
        <p:spPr/>
        <p:txBody>
          <a:bodyPr/>
          <a:lstStyle/>
          <a:p>
            <a:fld id="{6C2F5080-FCD8-4A70-94A9-FDA1DD77EEBC}" type="datetime2">
              <a:rPr lang="en-US" smtClean="0"/>
              <a:t>Wednesday, August 5, 2026</a:t>
            </a:fld>
            <a:endParaRPr lang="en-US"/>
          </a:p>
        </p:txBody>
      </p:sp>
      <p:sp>
        <p:nvSpPr>
          <p:cNvPr id="31" name="Footer Placeholder 30"/>
          <p:cNvSpPr>
            <a:spLocks noGrp="1"/>
          </p:cNvSpPr>
          <p:nvPr>
            <p:ph type="ftr" sz="quarter" idx="11"/>
          </p:nvPr>
        </p:nvSpPr>
        <p:spPr/>
        <p:txBody>
          <a:bodyPr/>
          <a:lstStyle/>
          <a:p>
            <a:r>
              <a:rPr lang="en-US" smtClean="0"/>
              <a:t>Thesis Defense: Deep Learning for Kidney Tumor Classification</a:t>
            </a:r>
            <a:endParaRPr lang="en-US"/>
          </a:p>
        </p:txBody>
      </p:sp>
      <p:sp>
        <p:nvSpPr>
          <p:cNvPr id="34" name="Slide Number Placeholder 33"/>
          <p:cNvSpPr>
            <a:spLocks noGrp="1"/>
          </p:cNvSpPr>
          <p:nvPr>
            <p:ph type="sldNum" sz="quarter" idx="12"/>
          </p:nvPr>
        </p:nvSpPr>
        <p:spPr/>
        <p:txBody>
          <a:bodyPr/>
          <a:lstStyle/>
          <a:p>
            <a:fld id="{8A6EA95C-B6F4-43ED-8DA9-B21578C41077}" type="slidenum">
              <a:rPr lang="en-US" smtClean="0"/>
              <a:t>42</a:t>
            </a:fld>
            <a:endParaRPr lang="en-U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name="Slide 45">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557784"/>
            <a:ext cx="11064240" cy="548640"/>
          </a:xfrm>
          <a:prstGeom prst="rect">
            <a:avLst/>
          </a:prstGeom>
          <a:noFill/>
          <a:ln/>
        </p:spPr>
        <p:txBody>
          <a:bodyPr wrap="square" lIns="0" tIns="0" rIns="0" bIns="0" rtlCol="0" anchor="ctr"/>
          <a:lstStyle/>
          <a:p>
            <a:pPr marL="0" indent="0">
              <a:buNone/>
            </a:pPr>
            <a:r>
              <a:rPr lang="en-US" sz="3200" b="1" dirty="0" smtClean="0">
                <a:solidFill>
                  <a:srgbClr val="16191B"/>
                </a:solidFill>
                <a:ea typeface="Arial" pitchFamily="34" charset="-122"/>
                <a:cs typeface="Arial" pitchFamily="34" charset="-120"/>
              </a:rPr>
              <a:t>Limitations and Future </a:t>
            </a:r>
            <a:r>
              <a:rPr lang="en-US" sz="3200" b="1" dirty="0">
                <a:solidFill>
                  <a:srgbClr val="16191B"/>
                </a:solidFill>
                <a:ea typeface="Arial" pitchFamily="34" charset="-122"/>
                <a:cs typeface="Arial" pitchFamily="34" charset="-120"/>
              </a:rPr>
              <a:t>Work</a:t>
            </a:r>
            <a:endParaRPr lang="en-US" sz="3200" dirty="0"/>
          </a:p>
        </p:txBody>
      </p:sp>
      <p:sp>
        <p:nvSpPr>
          <p:cNvPr id="4" name="Text 2"/>
          <p:cNvSpPr/>
          <p:nvPr/>
        </p:nvSpPr>
        <p:spPr>
          <a:xfrm>
            <a:off x="566928" y="1389888"/>
            <a:ext cx="5394960" cy="256032"/>
          </a:xfrm>
          <a:prstGeom prst="rect">
            <a:avLst/>
          </a:prstGeom>
          <a:noFill/>
          <a:ln/>
        </p:spPr>
        <p:txBody>
          <a:bodyPr wrap="square" lIns="0" tIns="0" rIns="0" bIns="0" rtlCol="0" anchor="ctr"/>
          <a:lstStyle/>
          <a:p>
            <a:pPr marL="0" indent="0">
              <a:buNone/>
            </a:pPr>
            <a:r>
              <a:rPr lang="en-US" b="1" kern="0" spc="130" dirty="0">
                <a:solidFill>
                  <a:srgbClr val="B07800"/>
                </a:solidFill>
                <a:latin typeface="Calibri" pitchFamily="34" charset="0"/>
                <a:ea typeface="Calibri" pitchFamily="34" charset="-122"/>
                <a:cs typeface="Calibri" pitchFamily="34" charset="-120"/>
              </a:rPr>
              <a:t>ACKNOWLEDGED LIMITATIONS</a:t>
            </a:r>
            <a:endParaRPr lang="en-US" dirty="0"/>
          </a:p>
        </p:txBody>
      </p:sp>
      <p:sp>
        <p:nvSpPr>
          <p:cNvPr id="5" name="Shape 3"/>
          <p:cNvSpPr/>
          <p:nvPr/>
        </p:nvSpPr>
        <p:spPr>
          <a:xfrm>
            <a:off x="566928" y="1719072"/>
            <a:ext cx="5394960" cy="749808"/>
          </a:xfrm>
          <a:prstGeom prst="roundRect">
            <a:avLst>
              <a:gd name="adj" fmla="val 7317"/>
            </a:avLst>
          </a:prstGeom>
          <a:solidFill>
            <a:srgbClr val="FFF3D6"/>
          </a:solidFill>
          <a:ln w="12700">
            <a:solidFill>
              <a:srgbClr val="FFF3D6"/>
            </a:solidFill>
            <a:prstDash val="solid"/>
          </a:ln>
        </p:spPr>
      </p:sp>
      <p:sp>
        <p:nvSpPr>
          <p:cNvPr id="6" name="Text 4"/>
          <p:cNvSpPr/>
          <p:nvPr/>
        </p:nvSpPr>
        <p:spPr>
          <a:xfrm>
            <a:off x="822960" y="1792224"/>
            <a:ext cx="4892040" cy="603504"/>
          </a:xfrm>
          <a:prstGeom prst="rect">
            <a:avLst/>
          </a:prstGeom>
          <a:noFill/>
          <a:ln/>
        </p:spPr>
        <p:txBody>
          <a:bodyPr wrap="square" lIns="0" tIns="0" rIns="0" bIns="0" rtlCol="0" anchor="ctr"/>
          <a:lstStyle/>
          <a:p>
            <a:pPr marL="0" indent="0">
              <a:lnSpc>
                <a:spcPts val="1450"/>
              </a:lnSpc>
              <a:buNone/>
            </a:pPr>
            <a:r>
              <a:rPr lang="en-US" sz="1600" dirty="0">
                <a:solidFill>
                  <a:srgbClr val="7A6120"/>
                </a:solidFill>
                <a:latin typeface="Calibri" pitchFamily="34" charset="0"/>
                <a:ea typeface="Calibri" pitchFamily="34" charset="-122"/>
                <a:cs typeface="Calibri" pitchFamily="34" charset="-120"/>
              </a:rPr>
              <a:t>Single public </a:t>
            </a:r>
            <a:r>
              <a:rPr lang="en-US" sz="1600" dirty="0" smtClean="0">
                <a:solidFill>
                  <a:srgbClr val="7A6120"/>
                </a:solidFill>
                <a:latin typeface="Calibri" pitchFamily="34" charset="0"/>
                <a:ea typeface="Calibri" pitchFamily="34" charset="-122"/>
                <a:cs typeface="Calibri" pitchFamily="34" charset="-120"/>
              </a:rPr>
              <a:t>dataset, </a:t>
            </a:r>
            <a:r>
              <a:rPr lang="en-US" sz="1600" dirty="0">
                <a:solidFill>
                  <a:srgbClr val="7A6120"/>
                </a:solidFill>
                <a:latin typeface="Calibri" pitchFamily="34" charset="0"/>
                <a:ea typeface="Calibri" pitchFamily="34" charset="-122"/>
                <a:cs typeface="Calibri" pitchFamily="34" charset="-120"/>
              </a:rPr>
              <a:t>no multi-centre or multi-scanner validation</a:t>
            </a:r>
            <a:endParaRPr lang="en-US" sz="1600" dirty="0"/>
          </a:p>
        </p:txBody>
      </p:sp>
      <p:sp>
        <p:nvSpPr>
          <p:cNvPr id="7" name="Shape 5"/>
          <p:cNvSpPr/>
          <p:nvPr/>
        </p:nvSpPr>
        <p:spPr>
          <a:xfrm>
            <a:off x="566928" y="2560320"/>
            <a:ext cx="5394960" cy="749808"/>
          </a:xfrm>
          <a:prstGeom prst="roundRect">
            <a:avLst>
              <a:gd name="adj" fmla="val 7317"/>
            </a:avLst>
          </a:prstGeom>
          <a:solidFill>
            <a:srgbClr val="FFF3D6"/>
          </a:solidFill>
          <a:ln w="12700">
            <a:solidFill>
              <a:srgbClr val="FFF3D6"/>
            </a:solidFill>
            <a:prstDash val="solid"/>
          </a:ln>
        </p:spPr>
      </p:sp>
      <p:sp>
        <p:nvSpPr>
          <p:cNvPr id="8" name="Text 6"/>
          <p:cNvSpPr/>
          <p:nvPr/>
        </p:nvSpPr>
        <p:spPr>
          <a:xfrm>
            <a:off x="822960" y="2633472"/>
            <a:ext cx="4892040" cy="603504"/>
          </a:xfrm>
          <a:prstGeom prst="rect">
            <a:avLst/>
          </a:prstGeom>
          <a:noFill/>
          <a:ln/>
        </p:spPr>
        <p:txBody>
          <a:bodyPr wrap="square" lIns="0" tIns="0" rIns="0" bIns="0" rtlCol="0" anchor="ctr"/>
          <a:lstStyle/>
          <a:p>
            <a:pPr marL="0" indent="0">
              <a:lnSpc>
                <a:spcPts val="1450"/>
              </a:lnSpc>
              <a:buNone/>
            </a:pPr>
            <a:r>
              <a:rPr lang="en-US" sz="1600" dirty="0">
                <a:solidFill>
                  <a:srgbClr val="7A6120"/>
                </a:solidFill>
                <a:latin typeface="Calibri" pitchFamily="34" charset="0"/>
                <a:ea typeface="Calibri" pitchFamily="34" charset="-122"/>
                <a:cs typeface="Calibri" pitchFamily="34" charset="-120"/>
              </a:rPr>
              <a:t>Cropped, pre-isolated kidney images rather than whole-abdomen clinical slices</a:t>
            </a:r>
          </a:p>
        </p:txBody>
      </p:sp>
      <p:sp>
        <p:nvSpPr>
          <p:cNvPr id="9" name="Shape 7"/>
          <p:cNvSpPr/>
          <p:nvPr/>
        </p:nvSpPr>
        <p:spPr>
          <a:xfrm>
            <a:off x="566928" y="3401568"/>
            <a:ext cx="5394960" cy="749808"/>
          </a:xfrm>
          <a:prstGeom prst="roundRect">
            <a:avLst>
              <a:gd name="adj" fmla="val 7317"/>
            </a:avLst>
          </a:prstGeom>
          <a:solidFill>
            <a:srgbClr val="FFF3D6"/>
          </a:solidFill>
          <a:ln w="12700">
            <a:solidFill>
              <a:srgbClr val="FFF3D6"/>
            </a:solidFill>
            <a:prstDash val="solid"/>
          </a:ln>
        </p:spPr>
      </p:sp>
      <p:sp>
        <p:nvSpPr>
          <p:cNvPr id="10" name="Text 8"/>
          <p:cNvSpPr/>
          <p:nvPr/>
        </p:nvSpPr>
        <p:spPr>
          <a:xfrm>
            <a:off x="822960" y="3474720"/>
            <a:ext cx="4892040" cy="603504"/>
          </a:xfrm>
          <a:prstGeom prst="rect">
            <a:avLst/>
          </a:prstGeom>
          <a:noFill/>
          <a:ln/>
        </p:spPr>
        <p:txBody>
          <a:bodyPr wrap="square" lIns="0" tIns="0" rIns="0" bIns="0" rtlCol="0" anchor="ctr"/>
          <a:lstStyle/>
          <a:p>
            <a:pPr marL="0" indent="0">
              <a:lnSpc>
                <a:spcPts val="1450"/>
              </a:lnSpc>
              <a:buNone/>
            </a:pPr>
            <a:r>
              <a:rPr lang="en-US" sz="1600" dirty="0">
                <a:solidFill>
                  <a:srgbClr val="7A6120"/>
                </a:solidFill>
                <a:latin typeface="Calibri" pitchFamily="34" charset="0"/>
                <a:ea typeface="Calibri" pitchFamily="34" charset="-122"/>
                <a:cs typeface="Calibri" pitchFamily="34" charset="-120"/>
              </a:rPr>
              <a:t>Four-class labels only; RCC subtypes (clear cell, papillary, chromophobe) are not separated</a:t>
            </a:r>
          </a:p>
        </p:txBody>
      </p:sp>
      <p:sp>
        <p:nvSpPr>
          <p:cNvPr id="11" name="Shape 9"/>
          <p:cNvSpPr/>
          <p:nvPr/>
        </p:nvSpPr>
        <p:spPr>
          <a:xfrm>
            <a:off x="566928" y="4242816"/>
            <a:ext cx="5394960" cy="749808"/>
          </a:xfrm>
          <a:prstGeom prst="roundRect">
            <a:avLst>
              <a:gd name="adj" fmla="val 7317"/>
            </a:avLst>
          </a:prstGeom>
          <a:solidFill>
            <a:srgbClr val="FFF3D6"/>
          </a:solidFill>
          <a:ln w="12700">
            <a:solidFill>
              <a:srgbClr val="FFF3D6"/>
            </a:solidFill>
            <a:prstDash val="solid"/>
          </a:ln>
        </p:spPr>
      </p:sp>
      <p:sp>
        <p:nvSpPr>
          <p:cNvPr id="12" name="Text 10"/>
          <p:cNvSpPr/>
          <p:nvPr/>
        </p:nvSpPr>
        <p:spPr>
          <a:xfrm>
            <a:off x="822960" y="4315968"/>
            <a:ext cx="4892040" cy="603504"/>
          </a:xfrm>
          <a:prstGeom prst="rect">
            <a:avLst/>
          </a:prstGeom>
          <a:noFill/>
          <a:ln/>
        </p:spPr>
        <p:txBody>
          <a:bodyPr wrap="square" lIns="0" tIns="0" rIns="0" bIns="0" rtlCol="0" anchor="ctr"/>
          <a:lstStyle/>
          <a:p>
            <a:pPr marL="0" indent="0">
              <a:lnSpc>
                <a:spcPts val="1450"/>
              </a:lnSpc>
              <a:buNone/>
            </a:pPr>
            <a:r>
              <a:rPr lang="en-US" sz="1600" dirty="0">
                <a:solidFill>
                  <a:srgbClr val="7A6120"/>
                </a:solidFill>
                <a:latin typeface="Calibri" pitchFamily="34" charset="0"/>
                <a:ea typeface="Calibri" pitchFamily="34" charset="-122"/>
                <a:cs typeface="Calibri" pitchFamily="34" charset="-120"/>
              </a:rPr>
              <a:t>Classification without lesion localisation or burden quantification</a:t>
            </a:r>
          </a:p>
        </p:txBody>
      </p:sp>
      <p:sp>
        <p:nvSpPr>
          <p:cNvPr id="13" name="Shape 11"/>
          <p:cNvSpPr/>
          <p:nvPr/>
        </p:nvSpPr>
        <p:spPr>
          <a:xfrm>
            <a:off x="566928" y="5084064"/>
            <a:ext cx="5394960" cy="749808"/>
          </a:xfrm>
          <a:prstGeom prst="roundRect">
            <a:avLst>
              <a:gd name="adj" fmla="val 7317"/>
            </a:avLst>
          </a:prstGeom>
          <a:solidFill>
            <a:srgbClr val="FFF3D6"/>
          </a:solidFill>
          <a:ln w="12700">
            <a:solidFill>
              <a:srgbClr val="FFF3D6"/>
            </a:solidFill>
            <a:prstDash val="solid"/>
          </a:ln>
        </p:spPr>
      </p:sp>
      <p:sp>
        <p:nvSpPr>
          <p:cNvPr id="14" name="Text 12"/>
          <p:cNvSpPr/>
          <p:nvPr/>
        </p:nvSpPr>
        <p:spPr>
          <a:xfrm>
            <a:off x="822960" y="5157216"/>
            <a:ext cx="4892040" cy="603504"/>
          </a:xfrm>
          <a:prstGeom prst="rect">
            <a:avLst/>
          </a:prstGeom>
          <a:noFill/>
          <a:ln/>
        </p:spPr>
        <p:txBody>
          <a:bodyPr wrap="square" lIns="0" tIns="0" rIns="0" bIns="0" rtlCol="0" anchor="ctr"/>
          <a:lstStyle/>
          <a:p>
            <a:pPr marL="0" indent="0">
              <a:lnSpc>
                <a:spcPts val="1450"/>
              </a:lnSpc>
              <a:buNone/>
            </a:pPr>
            <a:r>
              <a:rPr lang="en-US" sz="1600" dirty="0">
                <a:solidFill>
                  <a:srgbClr val="7A6120"/>
                </a:solidFill>
                <a:latin typeface="Calibri" pitchFamily="34" charset="0"/>
                <a:ea typeface="Calibri" pitchFamily="34" charset="-122"/>
                <a:cs typeface="Calibri" pitchFamily="34" charset="-120"/>
              </a:rPr>
              <a:t>No prospective evaluation against radiologist reads or inference-latency testing</a:t>
            </a:r>
          </a:p>
        </p:txBody>
      </p:sp>
      <p:sp>
        <p:nvSpPr>
          <p:cNvPr id="15" name="Text 13"/>
          <p:cNvSpPr/>
          <p:nvPr/>
        </p:nvSpPr>
        <p:spPr>
          <a:xfrm>
            <a:off x="6263640" y="1389888"/>
            <a:ext cx="5349240" cy="256032"/>
          </a:xfrm>
          <a:prstGeom prst="rect">
            <a:avLst/>
          </a:prstGeom>
          <a:noFill/>
          <a:ln/>
        </p:spPr>
        <p:txBody>
          <a:bodyPr wrap="square" lIns="0" tIns="0" rIns="0" bIns="0" rtlCol="0" anchor="ctr"/>
          <a:lstStyle/>
          <a:p>
            <a:pPr marL="0" indent="0">
              <a:buNone/>
            </a:pPr>
            <a:r>
              <a:rPr lang="en-US" b="1" kern="0" spc="130" dirty="0">
                <a:solidFill>
                  <a:srgbClr val="0077A8"/>
                </a:solidFill>
                <a:latin typeface="Calibri" pitchFamily="34" charset="0"/>
                <a:ea typeface="Calibri" pitchFamily="34" charset="-122"/>
                <a:cs typeface="Calibri" pitchFamily="34" charset="-120"/>
              </a:rPr>
              <a:t>FUTURE WORK</a:t>
            </a:r>
            <a:endParaRPr lang="en-US" dirty="0"/>
          </a:p>
        </p:txBody>
      </p:sp>
      <p:sp>
        <p:nvSpPr>
          <p:cNvPr id="16" name="Shape 14"/>
          <p:cNvSpPr/>
          <p:nvPr/>
        </p:nvSpPr>
        <p:spPr>
          <a:xfrm>
            <a:off x="6263640" y="1719072"/>
            <a:ext cx="5349240" cy="749808"/>
          </a:xfrm>
          <a:prstGeom prst="roundRect">
            <a:avLst>
              <a:gd name="adj" fmla="val 7317"/>
            </a:avLst>
          </a:prstGeom>
          <a:solidFill>
            <a:srgbClr val="16191B"/>
          </a:solidFill>
          <a:ln w="12700">
            <a:solidFill>
              <a:srgbClr val="16191B"/>
            </a:solidFill>
            <a:prstDash val="solid"/>
          </a:ln>
        </p:spPr>
      </p:sp>
      <p:sp>
        <p:nvSpPr>
          <p:cNvPr id="17" name="Shape 15"/>
          <p:cNvSpPr/>
          <p:nvPr/>
        </p:nvSpPr>
        <p:spPr>
          <a:xfrm>
            <a:off x="6483096" y="1901952"/>
            <a:ext cx="384048" cy="384048"/>
          </a:xfrm>
          <a:prstGeom prst="ellipse">
            <a:avLst/>
          </a:prstGeom>
          <a:solidFill>
            <a:srgbClr val="FFB000"/>
          </a:solidFill>
          <a:ln w="12700">
            <a:solidFill>
              <a:srgbClr val="FFB000"/>
            </a:solidFill>
            <a:prstDash val="solid"/>
          </a:ln>
        </p:spPr>
      </p:sp>
      <p:sp>
        <p:nvSpPr>
          <p:cNvPr id="18" name="Text 16"/>
          <p:cNvSpPr/>
          <p:nvPr/>
        </p:nvSpPr>
        <p:spPr>
          <a:xfrm>
            <a:off x="6483096" y="1901952"/>
            <a:ext cx="384048" cy="384048"/>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1</a:t>
            </a:r>
            <a:endParaRPr lang="en-US" sz="1100" dirty="0"/>
          </a:p>
        </p:txBody>
      </p:sp>
      <p:sp>
        <p:nvSpPr>
          <p:cNvPr id="19" name="Text 17"/>
          <p:cNvSpPr/>
          <p:nvPr/>
        </p:nvSpPr>
        <p:spPr>
          <a:xfrm>
            <a:off x="6967728" y="1801368"/>
            <a:ext cx="4480560" cy="274320"/>
          </a:xfrm>
          <a:prstGeom prst="rect">
            <a:avLst/>
          </a:prstGeom>
          <a:noFill/>
          <a:ln/>
        </p:spPr>
        <p:txBody>
          <a:bodyPr wrap="square" lIns="0" tIns="0" rIns="0" bIns="0" rtlCol="0" anchor="ctr"/>
          <a:lstStyle/>
          <a:p>
            <a:pPr marL="0" indent="0">
              <a:buNone/>
            </a:pPr>
            <a:r>
              <a:rPr lang="en-US" sz="1400" b="1" dirty="0" smtClean="0">
                <a:solidFill>
                  <a:srgbClr val="FFFFFF"/>
                </a:solidFill>
                <a:ea typeface="Arial" pitchFamily="34" charset="-122"/>
                <a:cs typeface="Arial" pitchFamily="34" charset="-120"/>
              </a:rPr>
              <a:t>Multi </a:t>
            </a:r>
            <a:r>
              <a:rPr lang="en-US" sz="1400" b="1" dirty="0" err="1" smtClean="0">
                <a:solidFill>
                  <a:srgbClr val="FFFFFF"/>
                </a:solidFill>
                <a:ea typeface="Arial" pitchFamily="34" charset="-122"/>
                <a:cs typeface="Arial" pitchFamily="34" charset="-120"/>
              </a:rPr>
              <a:t>centre</a:t>
            </a:r>
            <a:r>
              <a:rPr lang="en-US" sz="1400" b="1" dirty="0" smtClean="0">
                <a:solidFill>
                  <a:srgbClr val="FFFFFF"/>
                </a:solidFill>
                <a:ea typeface="Arial" pitchFamily="34" charset="-122"/>
                <a:cs typeface="Arial" pitchFamily="34" charset="-120"/>
              </a:rPr>
              <a:t> </a:t>
            </a:r>
            <a:r>
              <a:rPr lang="en-US" sz="1400" b="1" dirty="0">
                <a:solidFill>
                  <a:srgbClr val="FFFFFF"/>
                </a:solidFill>
                <a:ea typeface="Arial" pitchFamily="34" charset="-122"/>
                <a:cs typeface="Arial" pitchFamily="34" charset="-120"/>
              </a:rPr>
              <a:t>validation</a:t>
            </a:r>
            <a:endParaRPr lang="en-US" sz="1400" dirty="0"/>
          </a:p>
        </p:txBody>
      </p:sp>
      <p:sp>
        <p:nvSpPr>
          <p:cNvPr id="20" name="Text 18"/>
          <p:cNvSpPr/>
          <p:nvPr/>
        </p:nvSpPr>
        <p:spPr>
          <a:xfrm>
            <a:off x="6967728" y="2075688"/>
            <a:ext cx="4480560" cy="329184"/>
          </a:xfrm>
          <a:prstGeom prst="rect">
            <a:avLst/>
          </a:prstGeom>
          <a:noFill/>
          <a:ln/>
        </p:spPr>
        <p:txBody>
          <a:bodyPr wrap="square" lIns="0" tIns="0" rIns="0" bIns="0" rtlCol="0" anchor="ctr"/>
          <a:lstStyle/>
          <a:p>
            <a:pPr marL="0" indent="0">
              <a:lnSpc>
                <a:spcPts val="1300"/>
              </a:lnSpc>
              <a:buNone/>
            </a:pPr>
            <a:r>
              <a:rPr lang="en-US" sz="1400" dirty="0">
                <a:solidFill>
                  <a:srgbClr val="8CC9E4"/>
                </a:solidFill>
                <a:latin typeface="Calibri" pitchFamily="34" charset="0"/>
                <a:ea typeface="Calibri" pitchFamily="34" charset="-122"/>
                <a:cs typeface="Calibri" pitchFamily="34" charset="-120"/>
              </a:rPr>
              <a:t>Validate on clinical data from multiple institutions to establish real generalisation.</a:t>
            </a:r>
            <a:endParaRPr lang="en-US" sz="1400" dirty="0"/>
          </a:p>
        </p:txBody>
      </p:sp>
      <p:sp>
        <p:nvSpPr>
          <p:cNvPr id="21" name="Shape 19"/>
          <p:cNvSpPr/>
          <p:nvPr/>
        </p:nvSpPr>
        <p:spPr>
          <a:xfrm>
            <a:off x="6263640" y="2560320"/>
            <a:ext cx="5349240" cy="749808"/>
          </a:xfrm>
          <a:prstGeom prst="roundRect">
            <a:avLst>
              <a:gd name="adj" fmla="val 7317"/>
            </a:avLst>
          </a:prstGeom>
          <a:solidFill>
            <a:srgbClr val="E8F7FE"/>
          </a:solidFill>
          <a:ln w="12700">
            <a:solidFill>
              <a:srgbClr val="E8F7FE"/>
            </a:solidFill>
            <a:prstDash val="solid"/>
          </a:ln>
        </p:spPr>
      </p:sp>
      <p:sp>
        <p:nvSpPr>
          <p:cNvPr id="22" name="Shape 20"/>
          <p:cNvSpPr/>
          <p:nvPr/>
        </p:nvSpPr>
        <p:spPr>
          <a:xfrm>
            <a:off x="6483096" y="2743200"/>
            <a:ext cx="384048" cy="384048"/>
          </a:xfrm>
          <a:prstGeom prst="ellipse">
            <a:avLst/>
          </a:prstGeom>
          <a:solidFill>
            <a:srgbClr val="00AEEF"/>
          </a:solidFill>
          <a:ln w="12700">
            <a:solidFill>
              <a:srgbClr val="00AEEF"/>
            </a:solidFill>
            <a:prstDash val="solid"/>
          </a:ln>
        </p:spPr>
      </p:sp>
      <p:sp>
        <p:nvSpPr>
          <p:cNvPr id="23" name="Text 21"/>
          <p:cNvSpPr/>
          <p:nvPr/>
        </p:nvSpPr>
        <p:spPr>
          <a:xfrm>
            <a:off x="6483096" y="2743200"/>
            <a:ext cx="384048" cy="384048"/>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2</a:t>
            </a:r>
            <a:endParaRPr lang="en-US" sz="1100" dirty="0"/>
          </a:p>
        </p:txBody>
      </p:sp>
      <p:sp>
        <p:nvSpPr>
          <p:cNvPr id="24" name="Text 22"/>
          <p:cNvSpPr/>
          <p:nvPr/>
        </p:nvSpPr>
        <p:spPr>
          <a:xfrm>
            <a:off x="6967728" y="2642616"/>
            <a:ext cx="4480560" cy="274320"/>
          </a:xfrm>
          <a:prstGeom prst="rect">
            <a:avLst/>
          </a:prstGeom>
          <a:noFill/>
          <a:ln/>
        </p:spPr>
        <p:txBody>
          <a:bodyPr wrap="square" lIns="0" tIns="0" rIns="0" bIns="0" rtlCol="0" anchor="ctr"/>
          <a:lstStyle/>
          <a:p>
            <a:pPr marL="0" indent="0">
              <a:buNone/>
            </a:pPr>
            <a:r>
              <a:rPr lang="en-US" sz="1400" b="1" dirty="0">
                <a:solidFill>
                  <a:srgbClr val="004E70"/>
                </a:solidFill>
                <a:ea typeface="Arial" pitchFamily="34" charset="-122"/>
                <a:cs typeface="Arial" pitchFamily="34" charset="-120"/>
              </a:rPr>
              <a:t>Multi-phase CT</a:t>
            </a:r>
            <a:endParaRPr lang="en-US" sz="1400" dirty="0"/>
          </a:p>
        </p:txBody>
      </p:sp>
      <p:sp>
        <p:nvSpPr>
          <p:cNvPr id="25" name="Text 23"/>
          <p:cNvSpPr/>
          <p:nvPr/>
        </p:nvSpPr>
        <p:spPr>
          <a:xfrm>
            <a:off x="6967728" y="2916936"/>
            <a:ext cx="4480560" cy="329184"/>
          </a:xfrm>
          <a:prstGeom prst="rect">
            <a:avLst/>
          </a:prstGeom>
          <a:noFill/>
          <a:ln/>
        </p:spPr>
        <p:txBody>
          <a:bodyPr wrap="square" lIns="0" tIns="0" rIns="0" bIns="0" rtlCol="0" anchor="ctr"/>
          <a:lstStyle/>
          <a:p>
            <a:pPr marL="0" indent="0">
              <a:lnSpc>
                <a:spcPts val="1300"/>
              </a:lnSpc>
              <a:buNone/>
            </a:pPr>
            <a:r>
              <a:rPr lang="en-US" sz="1400" dirty="0">
                <a:solidFill>
                  <a:srgbClr val="5F6A70"/>
                </a:solidFill>
                <a:latin typeface="Calibri" pitchFamily="34" charset="0"/>
                <a:ea typeface="Calibri" pitchFamily="34" charset="-122"/>
                <a:cs typeface="Calibri" pitchFamily="34" charset="-120"/>
              </a:rPr>
              <a:t>Extend the system to arterial, venous and delayed phases for richer enhancement information.</a:t>
            </a:r>
            <a:endParaRPr lang="en-US" sz="1400" dirty="0"/>
          </a:p>
        </p:txBody>
      </p:sp>
      <p:sp>
        <p:nvSpPr>
          <p:cNvPr id="26" name="Shape 24"/>
          <p:cNvSpPr/>
          <p:nvPr/>
        </p:nvSpPr>
        <p:spPr>
          <a:xfrm>
            <a:off x="6263640" y="3401568"/>
            <a:ext cx="5349240" cy="749808"/>
          </a:xfrm>
          <a:prstGeom prst="roundRect">
            <a:avLst>
              <a:gd name="adj" fmla="val 7317"/>
            </a:avLst>
          </a:prstGeom>
          <a:solidFill>
            <a:srgbClr val="E8F7FE"/>
          </a:solidFill>
          <a:ln w="12700">
            <a:solidFill>
              <a:srgbClr val="E8F7FE"/>
            </a:solidFill>
            <a:prstDash val="solid"/>
          </a:ln>
        </p:spPr>
      </p:sp>
      <p:sp>
        <p:nvSpPr>
          <p:cNvPr id="27" name="Shape 25"/>
          <p:cNvSpPr/>
          <p:nvPr/>
        </p:nvSpPr>
        <p:spPr>
          <a:xfrm>
            <a:off x="6483096" y="3584448"/>
            <a:ext cx="384048" cy="384048"/>
          </a:xfrm>
          <a:prstGeom prst="ellipse">
            <a:avLst/>
          </a:prstGeom>
          <a:solidFill>
            <a:srgbClr val="00AEEF"/>
          </a:solidFill>
          <a:ln w="12700">
            <a:solidFill>
              <a:srgbClr val="00AEEF"/>
            </a:solidFill>
            <a:prstDash val="solid"/>
          </a:ln>
        </p:spPr>
      </p:sp>
      <p:sp>
        <p:nvSpPr>
          <p:cNvPr id="28" name="Text 26"/>
          <p:cNvSpPr/>
          <p:nvPr/>
        </p:nvSpPr>
        <p:spPr>
          <a:xfrm>
            <a:off x="6483096" y="3584448"/>
            <a:ext cx="384048" cy="384048"/>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3</a:t>
            </a:r>
            <a:endParaRPr lang="en-US" sz="1100" dirty="0"/>
          </a:p>
        </p:txBody>
      </p:sp>
      <p:sp>
        <p:nvSpPr>
          <p:cNvPr id="29" name="Text 27"/>
          <p:cNvSpPr/>
          <p:nvPr/>
        </p:nvSpPr>
        <p:spPr>
          <a:xfrm>
            <a:off x="6967728" y="3483864"/>
            <a:ext cx="4480560" cy="274320"/>
          </a:xfrm>
          <a:prstGeom prst="rect">
            <a:avLst/>
          </a:prstGeom>
          <a:noFill/>
          <a:ln/>
        </p:spPr>
        <p:txBody>
          <a:bodyPr wrap="square" lIns="0" tIns="0" rIns="0" bIns="0" rtlCol="0" anchor="ctr"/>
          <a:lstStyle/>
          <a:p>
            <a:r>
              <a:rPr lang="en-US" sz="1400" b="1" dirty="0">
                <a:solidFill>
                  <a:srgbClr val="004E70"/>
                </a:solidFill>
                <a:ea typeface="Arial" pitchFamily="34" charset="-122"/>
                <a:cs typeface="Arial" pitchFamily="34" charset="-120"/>
              </a:rPr>
              <a:t>Segmentation integration</a:t>
            </a:r>
          </a:p>
        </p:txBody>
      </p:sp>
      <p:sp>
        <p:nvSpPr>
          <p:cNvPr id="30" name="Text 28"/>
          <p:cNvSpPr/>
          <p:nvPr/>
        </p:nvSpPr>
        <p:spPr>
          <a:xfrm>
            <a:off x="6967728" y="3758184"/>
            <a:ext cx="4480560" cy="329184"/>
          </a:xfrm>
          <a:prstGeom prst="rect">
            <a:avLst/>
          </a:prstGeom>
          <a:noFill/>
          <a:ln/>
        </p:spPr>
        <p:txBody>
          <a:bodyPr wrap="square" lIns="0" tIns="0" rIns="0" bIns="0" rtlCol="0" anchor="ctr"/>
          <a:lstStyle/>
          <a:p>
            <a:pPr marL="0" indent="0">
              <a:lnSpc>
                <a:spcPts val="1300"/>
              </a:lnSpc>
              <a:buNone/>
            </a:pPr>
            <a:r>
              <a:rPr lang="en-US" sz="1400" dirty="0">
                <a:solidFill>
                  <a:srgbClr val="5F6A70"/>
                </a:solidFill>
                <a:latin typeface="Calibri" pitchFamily="34" charset="0"/>
                <a:ea typeface="Calibri" pitchFamily="34" charset="-122"/>
                <a:cs typeface="Calibri" pitchFamily="34" charset="-120"/>
              </a:rPr>
              <a:t>Add a U-Net-style branch to localise and delineate lesions, not only classify them.</a:t>
            </a:r>
          </a:p>
        </p:txBody>
      </p:sp>
      <p:sp>
        <p:nvSpPr>
          <p:cNvPr id="31" name="Shape 29"/>
          <p:cNvSpPr/>
          <p:nvPr/>
        </p:nvSpPr>
        <p:spPr>
          <a:xfrm>
            <a:off x="6263640" y="4242816"/>
            <a:ext cx="5349240" cy="749808"/>
          </a:xfrm>
          <a:prstGeom prst="roundRect">
            <a:avLst>
              <a:gd name="adj" fmla="val 7317"/>
            </a:avLst>
          </a:prstGeom>
          <a:solidFill>
            <a:srgbClr val="E8F7FE"/>
          </a:solidFill>
          <a:ln w="12700">
            <a:solidFill>
              <a:srgbClr val="E8F7FE"/>
            </a:solidFill>
            <a:prstDash val="solid"/>
          </a:ln>
        </p:spPr>
      </p:sp>
      <p:sp>
        <p:nvSpPr>
          <p:cNvPr id="32" name="Shape 30"/>
          <p:cNvSpPr/>
          <p:nvPr/>
        </p:nvSpPr>
        <p:spPr>
          <a:xfrm>
            <a:off x="6483096" y="4425696"/>
            <a:ext cx="384048" cy="384048"/>
          </a:xfrm>
          <a:prstGeom prst="ellipse">
            <a:avLst/>
          </a:prstGeom>
          <a:solidFill>
            <a:srgbClr val="00AEEF"/>
          </a:solidFill>
          <a:ln w="12700">
            <a:solidFill>
              <a:srgbClr val="00AEEF"/>
            </a:solidFill>
            <a:prstDash val="solid"/>
          </a:ln>
        </p:spPr>
      </p:sp>
      <p:sp>
        <p:nvSpPr>
          <p:cNvPr id="33" name="Text 31"/>
          <p:cNvSpPr/>
          <p:nvPr/>
        </p:nvSpPr>
        <p:spPr>
          <a:xfrm>
            <a:off x="6483096" y="4425696"/>
            <a:ext cx="384048" cy="384048"/>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4</a:t>
            </a:r>
            <a:endParaRPr lang="en-US" sz="1100" dirty="0"/>
          </a:p>
        </p:txBody>
      </p:sp>
      <p:sp>
        <p:nvSpPr>
          <p:cNvPr id="34" name="Text 32"/>
          <p:cNvSpPr/>
          <p:nvPr/>
        </p:nvSpPr>
        <p:spPr>
          <a:xfrm>
            <a:off x="6967728" y="4325112"/>
            <a:ext cx="4480560" cy="274320"/>
          </a:xfrm>
          <a:prstGeom prst="rect">
            <a:avLst/>
          </a:prstGeom>
          <a:noFill/>
          <a:ln/>
        </p:spPr>
        <p:txBody>
          <a:bodyPr wrap="square" lIns="0" tIns="0" rIns="0" bIns="0" rtlCol="0" anchor="ctr"/>
          <a:lstStyle/>
          <a:p>
            <a:r>
              <a:rPr lang="en-US" sz="1400" b="1" dirty="0">
                <a:solidFill>
                  <a:srgbClr val="004E70"/>
                </a:solidFill>
                <a:ea typeface="Arial" pitchFamily="34" charset="-122"/>
                <a:cs typeface="Arial" pitchFamily="34" charset="-120"/>
              </a:rPr>
              <a:t>Clinical decision support</a:t>
            </a:r>
          </a:p>
        </p:txBody>
      </p:sp>
      <p:sp>
        <p:nvSpPr>
          <p:cNvPr id="35" name="Text 33"/>
          <p:cNvSpPr/>
          <p:nvPr/>
        </p:nvSpPr>
        <p:spPr>
          <a:xfrm>
            <a:off x="6967728" y="4599432"/>
            <a:ext cx="4480560" cy="329184"/>
          </a:xfrm>
          <a:prstGeom prst="rect">
            <a:avLst/>
          </a:prstGeom>
          <a:noFill/>
          <a:ln/>
        </p:spPr>
        <p:txBody>
          <a:bodyPr wrap="square" lIns="0" tIns="0" rIns="0" bIns="0" rtlCol="0" anchor="ctr"/>
          <a:lstStyle/>
          <a:p>
            <a:pPr marL="0" indent="0">
              <a:lnSpc>
                <a:spcPts val="1300"/>
              </a:lnSpc>
              <a:buNone/>
            </a:pPr>
            <a:r>
              <a:rPr lang="en-US" sz="1400" dirty="0">
                <a:solidFill>
                  <a:srgbClr val="5F6A70"/>
                </a:solidFill>
                <a:latin typeface="Calibri" pitchFamily="34" charset="0"/>
                <a:ea typeface="Calibri" pitchFamily="34" charset="-122"/>
                <a:cs typeface="Calibri" pitchFamily="34" charset="-120"/>
              </a:rPr>
              <a:t>Deploy inside a real CDSS and evaluate impact on radiologist workflow and reporting time.</a:t>
            </a:r>
          </a:p>
        </p:txBody>
      </p:sp>
      <p:sp>
        <p:nvSpPr>
          <p:cNvPr id="36" name="Shape 34"/>
          <p:cNvSpPr/>
          <p:nvPr/>
        </p:nvSpPr>
        <p:spPr>
          <a:xfrm>
            <a:off x="6263640" y="5084064"/>
            <a:ext cx="5349240" cy="749808"/>
          </a:xfrm>
          <a:prstGeom prst="roundRect">
            <a:avLst>
              <a:gd name="adj" fmla="val 7317"/>
            </a:avLst>
          </a:prstGeom>
          <a:solidFill>
            <a:srgbClr val="E8F7FE"/>
          </a:solidFill>
          <a:ln w="12700">
            <a:solidFill>
              <a:srgbClr val="E8F7FE"/>
            </a:solidFill>
            <a:prstDash val="solid"/>
          </a:ln>
        </p:spPr>
      </p:sp>
      <p:sp>
        <p:nvSpPr>
          <p:cNvPr id="37" name="Shape 35"/>
          <p:cNvSpPr/>
          <p:nvPr/>
        </p:nvSpPr>
        <p:spPr>
          <a:xfrm>
            <a:off x="6483096" y="5266944"/>
            <a:ext cx="384048" cy="384048"/>
          </a:xfrm>
          <a:prstGeom prst="ellipse">
            <a:avLst/>
          </a:prstGeom>
          <a:solidFill>
            <a:srgbClr val="00AEEF"/>
          </a:solidFill>
          <a:ln w="12700">
            <a:solidFill>
              <a:srgbClr val="00AEEF"/>
            </a:solidFill>
            <a:prstDash val="solid"/>
          </a:ln>
        </p:spPr>
      </p:sp>
      <p:sp>
        <p:nvSpPr>
          <p:cNvPr id="38" name="Text 36"/>
          <p:cNvSpPr/>
          <p:nvPr/>
        </p:nvSpPr>
        <p:spPr>
          <a:xfrm>
            <a:off x="6483096" y="5266944"/>
            <a:ext cx="384048" cy="384048"/>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5</a:t>
            </a:r>
            <a:endParaRPr lang="en-US" sz="1100" dirty="0"/>
          </a:p>
        </p:txBody>
      </p:sp>
      <p:sp>
        <p:nvSpPr>
          <p:cNvPr id="39" name="Text 37"/>
          <p:cNvSpPr/>
          <p:nvPr/>
        </p:nvSpPr>
        <p:spPr>
          <a:xfrm>
            <a:off x="6967728" y="5166360"/>
            <a:ext cx="4480560" cy="274320"/>
          </a:xfrm>
          <a:prstGeom prst="rect">
            <a:avLst/>
          </a:prstGeom>
          <a:noFill/>
          <a:ln/>
        </p:spPr>
        <p:txBody>
          <a:bodyPr wrap="square" lIns="0" tIns="0" rIns="0" bIns="0" rtlCol="0" anchor="ctr"/>
          <a:lstStyle/>
          <a:p>
            <a:r>
              <a:rPr lang="en-US" sz="1400" b="1" dirty="0">
                <a:solidFill>
                  <a:srgbClr val="004E70"/>
                </a:solidFill>
                <a:ea typeface="Arial" pitchFamily="34" charset="-122"/>
                <a:cs typeface="Arial" pitchFamily="34" charset="-120"/>
              </a:rPr>
              <a:t>Hybrid transformer designs</a:t>
            </a:r>
          </a:p>
        </p:txBody>
      </p:sp>
      <p:sp>
        <p:nvSpPr>
          <p:cNvPr id="40" name="Text 38"/>
          <p:cNvSpPr/>
          <p:nvPr/>
        </p:nvSpPr>
        <p:spPr>
          <a:xfrm>
            <a:off x="6967728" y="5440680"/>
            <a:ext cx="4480560" cy="329184"/>
          </a:xfrm>
          <a:prstGeom prst="rect">
            <a:avLst/>
          </a:prstGeom>
          <a:noFill/>
          <a:ln/>
        </p:spPr>
        <p:txBody>
          <a:bodyPr wrap="square" lIns="0" tIns="0" rIns="0" bIns="0" rtlCol="0" anchor="ctr"/>
          <a:lstStyle/>
          <a:p>
            <a:pPr marL="0" indent="0">
              <a:lnSpc>
                <a:spcPts val="1300"/>
              </a:lnSpc>
              <a:buNone/>
            </a:pPr>
            <a:r>
              <a:rPr lang="en-US" sz="1400" dirty="0">
                <a:solidFill>
                  <a:srgbClr val="5F6A70"/>
                </a:solidFill>
                <a:latin typeface="Calibri" pitchFamily="34" charset="0"/>
                <a:ea typeface="Calibri" pitchFamily="34" charset="-122"/>
                <a:cs typeface="Calibri" pitchFamily="34" charset="-120"/>
              </a:rPr>
              <a:t>Investigate </a:t>
            </a:r>
            <a:r>
              <a:rPr lang="en-US" sz="1400" dirty="0" smtClean="0">
                <a:solidFill>
                  <a:srgbClr val="5F6A70"/>
                </a:solidFill>
                <a:latin typeface="Calibri" pitchFamily="34" charset="0"/>
                <a:ea typeface="Calibri" pitchFamily="34" charset="-122"/>
                <a:cs typeface="Calibri" pitchFamily="34" charset="-120"/>
              </a:rPr>
              <a:t>CNN transformer </a:t>
            </a:r>
            <a:r>
              <a:rPr lang="en-US" sz="1400" dirty="0">
                <a:solidFill>
                  <a:srgbClr val="5F6A70"/>
                </a:solidFill>
                <a:latin typeface="Calibri" pitchFamily="34" charset="0"/>
                <a:ea typeface="Calibri" pitchFamily="34" charset="-122"/>
                <a:cs typeface="Calibri" pitchFamily="34" charset="-120"/>
              </a:rPr>
              <a:t>hybrids for further gains in fine-grained discrimination.</a:t>
            </a:r>
          </a:p>
        </p:txBody>
      </p:sp>
      <p:sp>
        <p:nvSpPr>
          <p:cNvPr id="2" name="Date Placeholder 1"/>
          <p:cNvSpPr>
            <a:spLocks noGrp="1"/>
          </p:cNvSpPr>
          <p:nvPr>
            <p:ph type="dt" sz="half" idx="10"/>
          </p:nvPr>
        </p:nvSpPr>
        <p:spPr/>
        <p:txBody>
          <a:bodyPr/>
          <a:lstStyle/>
          <a:p>
            <a:fld id="{258FE3CD-0539-4805-B5A2-D4F1989980C1}" type="datetime2">
              <a:rPr lang="en-US" smtClean="0"/>
              <a:t>Wednesday, August 5, 2026</a:t>
            </a:fld>
            <a:endParaRPr lang="en-US"/>
          </a:p>
        </p:txBody>
      </p:sp>
      <p:sp>
        <p:nvSpPr>
          <p:cNvPr id="41" name="Footer Placeholder 40"/>
          <p:cNvSpPr>
            <a:spLocks noGrp="1"/>
          </p:cNvSpPr>
          <p:nvPr>
            <p:ph type="ftr" sz="quarter" idx="11"/>
          </p:nvPr>
        </p:nvSpPr>
        <p:spPr/>
        <p:txBody>
          <a:bodyPr/>
          <a:lstStyle/>
          <a:p>
            <a:r>
              <a:rPr lang="en-US" smtClean="0"/>
              <a:t>Thesis Defense: Deep Learning for Kidney Tumor Classification</a:t>
            </a:r>
            <a:endParaRPr lang="en-US"/>
          </a:p>
        </p:txBody>
      </p:sp>
      <p:sp>
        <p:nvSpPr>
          <p:cNvPr id="44" name="Slide Number Placeholder 43"/>
          <p:cNvSpPr>
            <a:spLocks noGrp="1"/>
          </p:cNvSpPr>
          <p:nvPr>
            <p:ph type="sldNum" sz="quarter" idx="12"/>
          </p:nvPr>
        </p:nvSpPr>
        <p:spPr/>
        <p:txBody>
          <a:bodyPr/>
          <a:lstStyle/>
          <a:p>
            <a:fld id="{8A6EA95C-B6F4-43ED-8DA9-B21578C41077}" type="slidenum">
              <a:rPr lang="en-US" smtClean="0"/>
              <a:t>43</a:t>
            </a:fld>
            <a:endParaRPr lang="en-US"/>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name="Slide 46">
    <p:bg>
      <p:bgPr>
        <a:solidFill>
          <a:srgbClr val="16191B"/>
        </a:solidFill>
        <a:effectLst/>
      </p:bgPr>
    </p:bg>
    <p:spTree>
      <p:nvGrpSpPr>
        <p:cNvPr id="1" name=""/>
        <p:cNvGrpSpPr/>
        <p:nvPr/>
      </p:nvGrpSpPr>
      <p:grpSpPr>
        <a:xfrm>
          <a:off x="0" y="0"/>
          <a:ext cx="0" cy="0"/>
          <a:chOff x="0" y="0"/>
          <a:chExt cx="0" cy="0"/>
        </a:xfrm>
      </p:grpSpPr>
      <p:sp>
        <p:nvSpPr>
          <p:cNvPr id="5" name="Text 2"/>
          <p:cNvSpPr/>
          <p:nvPr/>
        </p:nvSpPr>
        <p:spPr>
          <a:xfrm>
            <a:off x="526734" y="2588337"/>
            <a:ext cx="8229600" cy="1005840"/>
          </a:xfrm>
          <a:prstGeom prst="rect">
            <a:avLst/>
          </a:prstGeom>
          <a:noFill/>
          <a:ln/>
        </p:spPr>
        <p:txBody>
          <a:bodyPr wrap="square" lIns="0" tIns="0" rIns="0" bIns="0" rtlCol="0" anchor="ctr"/>
          <a:lstStyle/>
          <a:p>
            <a:pPr marL="0" indent="0">
              <a:buNone/>
            </a:pPr>
            <a:r>
              <a:rPr lang="en-US" sz="5000" b="1" dirty="0">
                <a:solidFill>
                  <a:srgbClr val="FFFFFF"/>
                </a:solidFill>
                <a:latin typeface="Calibri" panose="020F0502020204030204" pitchFamily="34" charset="0"/>
                <a:ea typeface="Arial" pitchFamily="34" charset="-122"/>
                <a:cs typeface="Arial" pitchFamily="34" charset="-120"/>
              </a:rPr>
              <a:t>Thank You</a:t>
            </a:r>
            <a:endParaRPr lang="en-US" sz="5000" dirty="0"/>
          </a:p>
        </p:txBody>
      </p:sp>
      <p:sp>
        <p:nvSpPr>
          <p:cNvPr id="8" name="Text 5"/>
          <p:cNvSpPr/>
          <p:nvPr/>
        </p:nvSpPr>
        <p:spPr>
          <a:xfrm>
            <a:off x="1077886" y="5113405"/>
            <a:ext cx="4480560" cy="914400"/>
          </a:xfrm>
          <a:prstGeom prst="rect">
            <a:avLst/>
          </a:prstGeom>
          <a:noFill/>
          <a:ln/>
        </p:spPr>
        <p:txBody>
          <a:bodyPr wrap="square" lIns="0" tIns="0" rIns="0" bIns="0" rtlCol="0" anchor="t"/>
          <a:lstStyle/>
          <a:p>
            <a:pPr marL="0" indent="0">
              <a:lnSpc>
                <a:spcPts val="2000"/>
              </a:lnSpc>
              <a:buNone/>
            </a:pPr>
            <a:r>
              <a:rPr lang="en-US" sz="1400" b="1" dirty="0">
                <a:solidFill>
                  <a:srgbClr val="FFFFFF"/>
                </a:solidFill>
                <a:ea typeface="Calibri" pitchFamily="34" charset="-122"/>
                <a:cs typeface="Calibri" pitchFamily="34" charset="-120"/>
              </a:rPr>
              <a:t>Faisal Almokayed</a:t>
            </a:r>
            <a:endParaRPr lang="en-US" sz="1400" dirty="0"/>
          </a:p>
          <a:p>
            <a:pPr marL="0" indent="0">
              <a:lnSpc>
                <a:spcPts val="2000"/>
              </a:lnSpc>
              <a:buNone/>
            </a:pPr>
            <a:r>
              <a:rPr lang="en-US" sz="1200" dirty="0">
                <a:solidFill>
                  <a:srgbClr val="8CC9E4"/>
                </a:solidFill>
                <a:latin typeface="Calibri" pitchFamily="34" charset="0"/>
                <a:ea typeface="Calibri" pitchFamily="34" charset="-122"/>
                <a:cs typeface="Calibri" pitchFamily="34" charset="-120"/>
              </a:rPr>
              <a:t>253001589@st.midocean.edu.km</a:t>
            </a:r>
            <a:endParaRPr lang="en-US" sz="1600" dirty="0"/>
          </a:p>
        </p:txBody>
      </p:sp>
      <p:sp>
        <p:nvSpPr>
          <p:cNvPr id="9" name="Text 6"/>
          <p:cNvSpPr/>
          <p:nvPr/>
        </p:nvSpPr>
        <p:spPr>
          <a:xfrm>
            <a:off x="5768758" y="5113405"/>
            <a:ext cx="4754880" cy="914400"/>
          </a:xfrm>
          <a:prstGeom prst="rect">
            <a:avLst/>
          </a:prstGeom>
          <a:noFill/>
          <a:ln/>
        </p:spPr>
        <p:txBody>
          <a:bodyPr wrap="square" lIns="0" tIns="0" rIns="0" bIns="0" rtlCol="0" anchor="t"/>
          <a:lstStyle/>
          <a:p>
            <a:pPr marL="0" indent="0">
              <a:lnSpc>
                <a:spcPts val="2000"/>
              </a:lnSpc>
              <a:buNone/>
            </a:pPr>
            <a:r>
              <a:rPr lang="en-US" sz="1400" b="1" dirty="0">
                <a:solidFill>
                  <a:srgbClr val="FFFFFF"/>
                </a:solidFill>
                <a:latin typeface="Calibri" pitchFamily="34" charset="0"/>
                <a:ea typeface="Calibri" pitchFamily="34" charset="-122"/>
                <a:cs typeface="Calibri" pitchFamily="34" charset="-120"/>
              </a:rPr>
              <a:t>Meshaal Almutairi</a:t>
            </a:r>
            <a:endParaRPr lang="en-US" sz="1400" dirty="0"/>
          </a:p>
          <a:p>
            <a:pPr marL="0" indent="0">
              <a:lnSpc>
                <a:spcPts val="2000"/>
              </a:lnSpc>
              <a:buNone/>
            </a:pPr>
            <a:r>
              <a:rPr lang="en-US" sz="1150" dirty="0">
                <a:solidFill>
                  <a:srgbClr val="8CC9E4"/>
                </a:solidFill>
                <a:latin typeface="Calibri" pitchFamily="34" charset="0"/>
                <a:ea typeface="Calibri" pitchFamily="34" charset="-122"/>
                <a:cs typeface="Calibri" pitchFamily="34" charset="-120"/>
              </a:rPr>
              <a:t>252000278@st.midocean.edu.km</a:t>
            </a:r>
            <a:endParaRPr lang="en-US" sz="1400" dirty="0"/>
          </a:p>
        </p:txBody>
      </p:sp>
      <p:pic>
        <p:nvPicPr>
          <p:cNvPr id="14" name="Image 0" descr="/home/claude/work/img/logo_white.png"/>
          <p:cNvPicPr>
            <a:picLocks noChangeAspect="1"/>
          </p:cNvPicPr>
          <p:nvPr/>
        </p:nvPicPr>
        <p:blipFill>
          <a:blip r:embed="rId3"/>
          <a:stretch>
            <a:fillRect/>
          </a:stretch>
        </p:blipFill>
        <p:spPr>
          <a:xfrm>
            <a:off x="9895566" y="73152"/>
            <a:ext cx="2020824" cy="1755648"/>
          </a:xfrm>
          <a:prstGeom prst="rect">
            <a:avLst/>
          </a:prstGeom>
        </p:spPr>
      </p:pic>
      <p:sp>
        <p:nvSpPr>
          <p:cNvPr id="3" name="Date Placeholder 2"/>
          <p:cNvSpPr>
            <a:spLocks noGrp="1"/>
          </p:cNvSpPr>
          <p:nvPr>
            <p:ph type="dt" sz="half" idx="10"/>
          </p:nvPr>
        </p:nvSpPr>
        <p:spPr/>
        <p:txBody>
          <a:bodyPr/>
          <a:lstStyle/>
          <a:p>
            <a:fld id="{D6A7D093-D862-4439-8C9C-2920485444DD}" type="datetime2">
              <a:rPr lang="en-US" smtClean="0"/>
              <a:t>Wednesday, August 5, 2026</a:t>
            </a:fld>
            <a:endParaRPr lang="en-US" dirty="0"/>
          </a:p>
        </p:txBody>
      </p:sp>
      <p:sp>
        <p:nvSpPr>
          <p:cNvPr id="4" name="Footer Placeholder 3"/>
          <p:cNvSpPr>
            <a:spLocks noGrp="1"/>
          </p:cNvSpPr>
          <p:nvPr>
            <p:ph type="ftr" sz="quarter" idx="11"/>
          </p:nvPr>
        </p:nvSpPr>
        <p:spPr/>
        <p:txBody>
          <a:bodyPr/>
          <a:lstStyle/>
          <a:p>
            <a:r>
              <a:rPr lang="en-US" smtClean="0"/>
              <a:t>Thesis Defense: Deep Learning for Kidney Tumor Classification</a:t>
            </a:r>
            <a:endParaRPr lang="en-US" dirty="0"/>
          </a:p>
        </p:txBody>
      </p:sp>
      <p:sp>
        <p:nvSpPr>
          <p:cNvPr id="11" name="Slide Number Placeholder 10"/>
          <p:cNvSpPr>
            <a:spLocks noGrp="1"/>
          </p:cNvSpPr>
          <p:nvPr>
            <p:ph type="sldNum" sz="quarter" idx="12"/>
          </p:nvPr>
        </p:nvSpPr>
        <p:spPr/>
        <p:txBody>
          <a:bodyPr/>
          <a:lstStyle/>
          <a:p>
            <a:fld id="{48F63A3B-78C7-47BE-AE5E-E10140E04643}" type="slidenum">
              <a:rPr lang="en-US" smtClean="0"/>
              <a:t>44</a:t>
            </a:fld>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ark Thesis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Light Thesis Thea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2308</TotalTime>
  <Words>4403</Words>
  <Application>Microsoft Office PowerPoint</Application>
  <PresentationFormat>Widescreen</PresentationFormat>
  <Paragraphs>906</Paragraphs>
  <Slides>44</Slides>
  <Notes>36</Notes>
  <HiddenSlides>1</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44</vt:i4>
      </vt:variant>
    </vt:vector>
  </HeadingPairs>
  <TitlesOfParts>
    <vt:vector size="51" baseType="lpstr">
      <vt:lpstr>Arial</vt:lpstr>
      <vt:lpstr>Calibri</vt:lpstr>
      <vt:lpstr>Calibri Light</vt:lpstr>
      <vt:lpstr>MS Mincho</vt:lpstr>
      <vt:lpstr>Times New Roman</vt:lpstr>
      <vt:lpstr>Dark Thesis Theme</vt:lpstr>
      <vt:lpstr>Light Thesis Theam</vt:lpstr>
      <vt:lpstr>PowerPoint Presentation</vt:lpstr>
      <vt:lpstr>PowerPoint Presentation</vt:lpstr>
      <vt:lpstr>01   Introduction</vt:lpstr>
      <vt:lpstr>PowerPoint Presentation</vt:lpstr>
      <vt:lpstr>02   Problem Statement</vt:lpstr>
      <vt:lpstr>PowerPoint Presentation</vt:lpstr>
      <vt:lpstr>03   Related Work</vt:lpstr>
      <vt:lpstr>PowerPoint Presentation</vt:lpstr>
      <vt:lpstr>PowerPoint Presentation</vt:lpstr>
      <vt:lpstr>04   Research Gap</vt:lpstr>
      <vt:lpstr>PowerPoint Presentation</vt:lpstr>
      <vt:lpstr>05   Objectives</vt:lpstr>
      <vt:lpstr>PowerPoint Presentation</vt:lpstr>
      <vt:lpstr>06   Methodology</vt:lpstr>
      <vt:lpstr>PowerPoint Presentation</vt:lpstr>
      <vt:lpstr>PowerPoint Presentation</vt:lpstr>
      <vt:lpstr>The Proposed Framework ResNet50 Overview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07  Results and Discussion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08   Conclusion and Future Work </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Deep Learning for Detection and Classification of Kidney Tumors and Cancer</dc:title>
  <dc:subject>PptxGenJS Presentation</dc:subject>
  <dc:creator>Faisal Almokayed &amp; Meshaal Almutairi</dc:creator>
  <cp:lastModifiedBy>Faisal</cp:lastModifiedBy>
  <cp:revision>216</cp:revision>
  <dcterms:created xsi:type="dcterms:W3CDTF">2026-08-01T06:37:24Z</dcterms:created>
  <dcterms:modified xsi:type="dcterms:W3CDTF">2026-08-05T17:57:48Z</dcterms:modified>
</cp:coreProperties>
</file>