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66" r:id="rId2"/>
    <p:sldId id="334" r:id="rId3"/>
    <p:sldId id="441" r:id="rId4"/>
    <p:sldId id="443" r:id="rId5"/>
    <p:sldId id="444" r:id="rId6"/>
    <p:sldId id="446" r:id="rId7"/>
    <p:sldId id="447" r:id="rId8"/>
    <p:sldId id="448" r:id="rId9"/>
    <p:sldId id="445" r:id="rId10"/>
    <p:sldId id="450" r:id="rId11"/>
    <p:sldId id="452" r:id="rId12"/>
    <p:sldId id="451" r:id="rId13"/>
    <p:sldId id="453" r:id="rId14"/>
    <p:sldId id="454" r:id="rId15"/>
    <p:sldId id="460" r:id="rId16"/>
    <p:sldId id="461" r:id="rId17"/>
    <p:sldId id="465" r:id="rId18"/>
    <p:sldId id="462" r:id="rId19"/>
    <p:sldId id="463" r:id="rId20"/>
    <p:sldId id="258" r:id="rId21"/>
    <p:sldId id="262" r:id="rId22"/>
    <p:sldId id="263" r:id="rId23"/>
    <p:sldId id="265"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yriam" initials="M" lastIdx="1" clrIdx="0">
    <p:extLst>
      <p:ext uri="{19B8F6BF-5375-455C-9EA6-DF929625EA0E}">
        <p15:presenceInfo xmlns:p15="http://schemas.microsoft.com/office/powerpoint/2012/main" userId="Myria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FF0066"/>
    <a:srgbClr val="31EF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82" y="31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0CB3D2F5-CB3E-4731-B8D7-B2D102F14CDC}">
      <dgm:prSet custT="1"/>
      <dgm:spPr>
        <a:solidFill>
          <a:srgbClr val="FFFF00"/>
        </a:solidFill>
      </dgm:spPr>
      <dgm:t>
        <a:bodyPr/>
        <a:lstStyle/>
        <a:p>
          <a:pPr>
            <a:buNone/>
          </a:pPr>
          <a:r>
            <a:rPr lang="fr-FR" sz="3200" b="1" i="0" dirty="0">
              <a:solidFill>
                <a:schemeClr val="tx1"/>
              </a:solidFill>
              <a:effectLst/>
              <a:latin typeface="+mn-lt"/>
            </a:rPr>
            <a:t>III- High-</a:t>
          </a:r>
          <a:r>
            <a:rPr lang="fr-FR" sz="3200" b="1" i="0" dirty="0" err="1">
              <a:solidFill>
                <a:schemeClr val="tx1"/>
              </a:solidFill>
              <a:effectLst/>
              <a:latin typeface="+mn-lt"/>
            </a:rPr>
            <a:t>level</a:t>
          </a:r>
          <a:r>
            <a:rPr lang="fr-FR" sz="3200" b="1" i="0" dirty="0">
              <a:solidFill>
                <a:schemeClr val="tx1"/>
              </a:solidFill>
              <a:effectLst/>
              <a:latin typeface="+mn-lt"/>
            </a:rPr>
            <a:t> Milestones</a:t>
          </a:r>
          <a:endParaRPr lang="en-US" sz="32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07F34548-1890-422B-BDEB-4B233323A7CB}">
      <dgm:prSet/>
      <dgm:spPr>
        <a:solidFill>
          <a:srgbClr val="29EF29"/>
        </a:solidFill>
      </dgm:spPr>
      <dgm:t>
        <a:bodyPr/>
        <a:lstStyle/>
        <a:p>
          <a:r>
            <a:rPr lang="fr-FR" b="1" dirty="0">
              <a:solidFill>
                <a:schemeClr val="tx1"/>
              </a:solidFill>
            </a:rPr>
            <a:t>II- Project Scope</a:t>
          </a:r>
          <a:endParaRPr lang="fr-FR" dirty="0"/>
        </a:p>
      </dgm:t>
    </dgm:pt>
    <dgm:pt modelId="{901E9DFA-4D9E-446B-B668-6895E592B61D}" type="parTrans" cxnId="{380CF9B3-E123-4FD9-8856-253E5CC3E527}">
      <dgm:prSet/>
      <dgm:spPr/>
      <dgm:t>
        <a:bodyPr/>
        <a:lstStyle/>
        <a:p>
          <a:endParaRPr lang="fr-FR"/>
        </a:p>
      </dgm:t>
    </dgm:pt>
    <dgm:pt modelId="{A828B06E-4853-4FAA-A187-373A03056D83}" type="sibTrans" cxnId="{380CF9B3-E123-4FD9-8856-253E5CC3E527}">
      <dgm:prSet/>
      <dgm:spPr/>
      <dgm:t>
        <a:bodyPr/>
        <a:lstStyle/>
        <a:p>
          <a:endParaRPr lang="fr-FR"/>
        </a:p>
      </dgm:t>
    </dgm:pt>
    <dgm:pt modelId="{B42E19ED-313E-4B9D-96B1-B477820E80B3}">
      <dgm:prSet/>
      <dgm:spPr>
        <a:solidFill>
          <a:srgbClr val="F50B6F"/>
        </a:solidFill>
      </dgm:spPr>
      <dgm:t>
        <a:bodyPr/>
        <a:lstStyle/>
        <a:p>
          <a:r>
            <a:rPr lang="fr-FR" b="1" dirty="0">
              <a:solidFill>
                <a:schemeClr val="tx1"/>
              </a:solidFill>
              <a:latin typeface="+mn-lt"/>
            </a:rPr>
            <a:t>I- </a:t>
          </a:r>
          <a:r>
            <a:rPr lang="fr-FR" b="1" dirty="0">
              <a:solidFill>
                <a:schemeClr val="tx1"/>
              </a:solidFill>
            </a:rPr>
            <a:t>Project Stakeholders</a:t>
          </a:r>
          <a:endParaRPr lang="en-US" dirty="0">
            <a:solidFill>
              <a:schemeClr val="tx1"/>
            </a:solidFill>
          </a:endParaRPr>
        </a:p>
      </dgm:t>
    </dgm:pt>
    <dgm:pt modelId="{C76E46D3-EDF4-4437-B696-7D21BD463E66}" type="parTrans" cxnId="{A0D6CB78-4E27-493F-A62B-C5B86F1B5734}">
      <dgm:prSet/>
      <dgm:spPr/>
      <dgm:t>
        <a:bodyPr/>
        <a:lstStyle/>
        <a:p>
          <a:endParaRPr lang="fr-FR"/>
        </a:p>
      </dgm:t>
    </dgm:pt>
    <dgm:pt modelId="{03821F8E-2370-4E09-8C37-7866C54CE543}" type="sibTrans" cxnId="{A0D6CB78-4E27-493F-A62B-C5B86F1B5734}">
      <dgm:prSet/>
      <dgm:spPr/>
      <dgm:t>
        <a:bodyPr/>
        <a:lstStyle/>
        <a:p>
          <a:endParaRPr lang="fr-FR"/>
        </a:p>
      </dgm:t>
    </dgm:pt>
    <dgm:pt modelId="{83240874-F30D-414D-833E-7524754D9CB0}">
      <dgm:prSet/>
      <dgm:spPr/>
      <dgm:t>
        <a:bodyPr/>
        <a:lstStyle/>
        <a:p>
          <a:r>
            <a:rPr lang="fr-FR" b="1" i="0" dirty="0">
              <a:solidFill>
                <a:schemeClr val="tx1"/>
              </a:solidFill>
              <a:effectLst/>
              <a:latin typeface="+mn-lt"/>
            </a:rPr>
            <a:t>IV- Project Requirements</a:t>
          </a:r>
          <a:endParaRPr lang="fr-FR" dirty="0">
            <a:solidFill>
              <a:schemeClr val="tx1"/>
            </a:solidFill>
          </a:endParaRPr>
        </a:p>
      </dgm:t>
    </dgm:pt>
    <dgm:pt modelId="{0120E6D9-1865-4CA2-AB2E-63D4203F1A4A}" type="parTrans" cxnId="{C06C651F-C143-4347-825A-29869EF31E83}">
      <dgm:prSet/>
      <dgm:spPr/>
      <dgm:t>
        <a:bodyPr/>
        <a:lstStyle/>
        <a:p>
          <a:endParaRPr lang="fr-FR"/>
        </a:p>
      </dgm:t>
    </dgm:pt>
    <dgm:pt modelId="{AFB5E336-56ED-400A-BC45-384DBCBA6289}" type="sibTrans" cxnId="{C06C651F-C143-4347-825A-29869EF31E83}">
      <dgm:prSet/>
      <dgm:spPr/>
      <dgm:t>
        <a:bodyPr/>
        <a:lstStyle/>
        <a:p>
          <a:endParaRPr lang="fr-FR"/>
        </a:p>
      </dgm:t>
    </dgm:pt>
    <dgm:pt modelId="{85B43819-2CBA-4A54-BCCB-CBABC70212E0}">
      <dgm:prSet/>
      <dgm:spPr/>
      <dgm:t>
        <a:bodyPr/>
        <a:lstStyle/>
        <a:p>
          <a:r>
            <a:rPr lang="fr-FR" b="1" i="0" dirty="0">
              <a:solidFill>
                <a:schemeClr val="tx1"/>
              </a:solidFill>
              <a:effectLst/>
              <a:latin typeface="+mn-lt"/>
            </a:rPr>
            <a:t>V- Project Resouces</a:t>
          </a:r>
          <a:endParaRPr lang="fr-FR" dirty="0">
            <a:solidFill>
              <a:schemeClr val="tx1"/>
            </a:solidFill>
          </a:endParaRPr>
        </a:p>
      </dgm:t>
    </dgm:pt>
    <dgm:pt modelId="{06B53000-5F6D-445E-9F0A-997AE2D3A1BC}" type="parTrans" cxnId="{1B30DD7E-64EE-45A8-BE4E-830F14DA2363}">
      <dgm:prSet/>
      <dgm:spPr/>
      <dgm:t>
        <a:bodyPr/>
        <a:lstStyle/>
        <a:p>
          <a:endParaRPr lang="fr-FR"/>
        </a:p>
      </dgm:t>
    </dgm:pt>
    <dgm:pt modelId="{920369BC-0ABA-43E9-AA9D-3EA70EDF3621}" type="sibTrans" cxnId="{1B30DD7E-64EE-45A8-BE4E-830F14DA236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774228F5-2AE2-4694-8910-C6390BCA237C}" type="pres">
      <dgm:prSet presAssocID="{B42E19ED-313E-4B9D-96B1-B477820E80B3}" presName="parentText1" presStyleLbl="node1" presStyleIdx="0" presStyleCnt="5" custScaleX="54419" custLinFactNeighborX="6198" custLinFactNeighborY="-39263">
        <dgm:presLayoutVars>
          <dgm:chMax/>
          <dgm:chPref val="3"/>
          <dgm:bulletEnabled val="1"/>
        </dgm:presLayoutVars>
      </dgm:prSet>
      <dgm:spPr/>
    </dgm:pt>
    <dgm:pt modelId="{4A204052-9386-4869-8FC4-AF225CDE6203}" type="pres">
      <dgm:prSet presAssocID="{07F34548-1890-422B-BDEB-4B233323A7CB}" presName="parentText2" presStyleLbl="node1" presStyleIdx="1" presStyleCnt="5" custScaleX="93787" custLinFactNeighborX="9093" custLinFactNeighborY="-25731">
        <dgm:presLayoutVars>
          <dgm:chMax/>
          <dgm:chPref val="3"/>
          <dgm:bulletEnabled val="1"/>
        </dgm:presLayoutVars>
      </dgm:prSet>
      <dgm:spPr/>
    </dgm:pt>
    <dgm:pt modelId="{58B34557-31BD-4870-80AF-40D2015E9E6B}" type="pres">
      <dgm:prSet presAssocID="{0CB3D2F5-CB3E-4731-B8D7-B2D102F14CDC}" presName="parentText3" presStyleLbl="node1" presStyleIdx="2" presStyleCnt="5" custScaleX="125955" custLinFactNeighborX="-4203" custLinFactNeighborY="-7433">
        <dgm:presLayoutVars>
          <dgm:chMax/>
          <dgm:chPref val="3"/>
          <dgm:bulletEnabled val="1"/>
        </dgm:presLayoutVars>
      </dgm:prSet>
      <dgm:spPr/>
    </dgm:pt>
    <dgm:pt modelId="{B75CEB36-2A22-46B1-9B18-029BEDD37EAA}" type="pres">
      <dgm:prSet presAssocID="{83240874-F30D-414D-833E-7524754D9CB0}" presName="parentText4" presStyleLbl="node1" presStyleIdx="3" presStyleCnt="5" custScaleX="193171" custLinFactNeighborX="-16256" custLinFactNeighborY="5480">
        <dgm:presLayoutVars>
          <dgm:chMax/>
          <dgm:chPref val="3"/>
          <dgm:bulletEnabled val="1"/>
        </dgm:presLayoutVars>
      </dgm:prSet>
      <dgm:spPr/>
    </dgm:pt>
    <dgm:pt modelId="{AF09C4AC-03D2-4554-8068-D831913F9F39}" type="pres">
      <dgm:prSet presAssocID="{85B43819-2CBA-4A54-BCCB-CBABC70212E0}" presName="parentText5" presStyleLbl="node1" presStyleIdx="4" presStyleCnt="5" custScaleX="383583" custLinFactNeighborX="-32289" custLinFactNeighborY="25504">
        <dgm:presLayoutVars>
          <dgm:chMax/>
          <dgm:chPref val="3"/>
          <dgm:bulletEnabled val="1"/>
        </dgm:presLayoutVars>
      </dgm:prSet>
      <dgm:spPr/>
    </dgm:pt>
  </dgm:ptLst>
  <dgm:cxnLst>
    <dgm:cxn modelId="{C06C651F-C143-4347-825A-29869EF31E83}" srcId="{6141646F-D791-4CA2-A717-C4D765645C71}" destId="{83240874-F30D-414D-833E-7524754D9CB0}" srcOrd="3" destOrd="0" parTransId="{0120E6D9-1865-4CA2-AB2E-63D4203F1A4A}" sibTransId="{AFB5E336-56ED-400A-BC45-384DBCBA6289}"/>
    <dgm:cxn modelId="{8E8DE01F-A675-4E44-8217-82CDC2DF07AD}" type="presOf" srcId="{83240874-F30D-414D-833E-7524754D9CB0}" destId="{B75CEB36-2A22-46B1-9B18-029BEDD37EAA}" srcOrd="0" destOrd="0" presId="urn:microsoft.com/office/officeart/2009/3/layout/IncreasingArrowsProcess"/>
    <dgm:cxn modelId="{5DDA4933-3FF6-433B-927D-1FCB42A77F79}" type="presOf" srcId="{0CB3D2F5-CB3E-4731-B8D7-B2D102F14CDC}" destId="{58B34557-31BD-4870-80AF-40D2015E9E6B}"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A0D6CB78-4E27-493F-A62B-C5B86F1B5734}" srcId="{6141646F-D791-4CA2-A717-C4D765645C71}" destId="{B42E19ED-313E-4B9D-96B1-B477820E80B3}" srcOrd="0" destOrd="0" parTransId="{C76E46D3-EDF4-4437-B696-7D21BD463E66}" sibTransId="{03821F8E-2370-4E09-8C37-7866C54CE543}"/>
    <dgm:cxn modelId="{1B30DD7E-64EE-45A8-BE4E-830F14DA2363}" srcId="{6141646F-D791-4CA2-A717-C4D765645C71}" destId="{85B43819-2CBA-4A54-BCCB-CBABC70212E0}" srcOrd="4" destOrd="0" parTransId="{06B53000-5F6D-445E-9F0A-997AE2D3A1BC}" sibTransId="{920369BC-0ABA-43E9-AA9D-3EA70EDF3621}"/>
    <dgm:cxn modelId="{5896B283-3339-46E1-B3FC-C09378934C1A}" srcId="{6141646F-D791-4CA2-A717-C4D765645C71}" destId="{0CB3D2F5-CB3E-4731-B8D7-B2D102F14CDC}" srcOrd="2" destOrd="0" parTransId="{DDE38F03-0CF4-498E-9636-0699E11E7903}" sibTransId="{BAA9D0DC-480C-49F7-A10A-965FE3D63D03}"/>
    <dgm:cxn modelId="{B8012DA9-CEC6-4CF0-877B-502E44E63714}" type="presOf" srcId="{B42E19ED-313E-4B9D-96B1-B477820E80B3}" destId="{774228F5-2AE2-4694-8910-C6390BCA237C}" srcOrd="0" destOrd="0" presId="urn:microsoft.com/office/officeart/2009/3/layout/IncreasingArrowsProcess"/>
    <dgm:cxn modelId="{380CF9B3-E123-4FD9-8856-253E5CC3E527}" srcId="{6141646F-D791-4CA2-A717-C4D765645C71}" destId="{07F34548-1890-422B-BDEB-4B233323A7CB}" srcOrd="1" destOrd="0" parTransId="{901E9DFA-4D9E-446B-B668-6895E592B61D}" sibTransId="{A828B06E-4853-4FAA-A187-373A03056D83}"/>
    <dgm:cxn modelId="{9F08A8B5-56ED-4E21-8A32-32AB898D3724}" type="presOf" srcId="{85B43819-2CBA-4A54-BCCB-CBABC70212E0}" destId="{AF09C4AC-03D2-4554-8068-D831913F9F39}" srcOrd="0" destOrd="0" presId="urn:microsoft.com/office/officeart/2009/3/layout/IncreasingArrowsProcess"/>
    <dgm:cxn modelId="{250576D5-7D85-4A16-9801-E6C77DC10D97}" type="presOf" srcId="{07F34548-1890-422B-BDEB-4B233323A7CB}" destId="{4A204052-9386-4869-8FC4-AF225CDE6203}" srcOrd="0" destOrd="0" presId="urn:microsoft.com/office/officeart/2009/3/layout/IncreasingArrowsProcess"/>
    <dgm:cxn modelId="{204CDA4B-7161-4801-B493-00C5ABD3DCA8}" type="presParOf" srcId="{60F79489-D152-44F6-8459-445B4DDC4CAB}" destId="{774228F5-2AE2-4694-8910-C6390BCA237C}" srcOrd="0" destOrd="0" presId="urn:microsoft.com/office/officeart/2009/3/layout/IncreasingArrowsProcess"/>
    <dgm:cxn modelId="{EECBFE3B-DA86-4893-86FF-19F0A9D39834}" type="presParOf" srcId="{60F79489-D152-44F6-8459-445B4DDC4CAB}" destId="{4A204052-9386-4869-8FC4-AF225CDE6203}" srcOrd="1" destOrd="0" presId="urn:microsoft.com/office/officeart/2009/3/layout/IncreasingArrowsProcess"/>
    <dgm:cxn modelId="{E25ACB8B-9BD2-4278-B371-B7F4405A8DFE}" type="presParOf" srcId="{60F79489-D152-44F6-8459-445B4DDC4CAB}" destId="{58B34557-31BD-4870-80AF-40D2015E9E6B}" srcOrd="2" destOrd="0" presId="urn:microsoft.com/office/officeart/2009/3/layout/IncreasingArrowsProcess"/>
    <dgm:cxn modelId="{91A4D34F-AF41-4F5D-B2DD-9E14E7FD24FA}" type="presParOf" srcId="{60F79489-D152-44F6-8459-445B4DDC4CAB}" destId="{B75CEB36-2A22-46B1-9B18-029BEDD37EAA}" srcOrd="3" destOrd="0" presId="urn:microsoft.com/office/officeart/2009/3/layout/IncreasingArrowsProcess"/>
    <dgm:cxn modelId="{58919A89-BDA4-44C4-A5FC-83F639BE0903}" type="presParOf" srcId="{60F79489-D152-44F6-8459-445B4DDC4CAB}" destId="{AF09C4AC-03D2-4554-8068-D831913F9F39}"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228F5-2AE2-4694-8910-C6390BCA237C}">
      <dsp:nvSpPr>
        <dsp:cNvPr id="0" name=""/>
        <dsp:cNvSpPr/>
      </dsp:nvSpPr>
      <dsp:spPr>
        <a:xfrm>
          <a:off x="-24" y="0"/>
          <a:ext cx="5691383" cy="1521041"/>
        </a:xfrm>
        <a:prstGeom prst="rightArrow">
          <a:avLst>
            <a:gd name="adj1" fmla="val 50000"/>
            <a:gd name="adj2" fmla="val 50000"/>
          </a:avLst>
        </a:prstGeom>
        <a:solidFill>
          <a:srgbClr val="F50B6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latin typeface="+mn-lt"/>
            </a:rPr>
            <a:t>I- </a:t>
          </a:r>
          <a:r>
            <a:rPr lang="fr-FR" sz="2800" b="1" kern="1200" dirty="0">
              <a:solidFill>
                <a:schemeClr val="tx1"/>
              </a:solidFill>
            </a:rPr>
            <a:t>Project Stakeholders</a:t>
          </a:r>
          <a:endParaRPr lang="en-US" sz="2800" kern="1200" dirty="0">
            <a:solidFill>
              <a:schemeClr val="tx1"/>
            </a:solidFill>
          </a:endParaRPr>
        </a:p>
      </dsp:txBody>
      <dsp:txXfrm>
        <a:off x="-24" y="380260"/>
        <a:ext cx="5311123" cy="760521"/>
      </dsp:txXfrm>
    </dsp:sp>
    <dsp:sp modelId="{4A204052-9386-4869-8FC4-AF225CDE6203}">
      <dsp:nvSpPr>
        <dsp:cNvPr id="0" name=""/>
        <dsp:cNvSpPr/>
      </dsp:nvSpPr>
      <dsp:spPr>
        <a:xfrm>
          <a:off x="-58954" y="648424"/>
          <a:ext cx="7996024" cy="1521041"/>
        </a:xfrm>
        <a:prstGeom prst="rightArrow">
          <a:avLst>
            <a:gd name="adj1" fmla="val 50000"/>
            <a:gd name="adj2" fmla="val 50000"/>
          </a:avLst>
        </a:prstGeom>
        <a:solidFill>
          <a:srgbClr val="29EF2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rPr>
            <a:t>II- Project Scope</a:t>
          </a:r>
          <a:endParaRPr lang="fr-FR" sz="2800" kern="1200" dirty="0"/>
        </a:p>
      </dsp:txBody>
      <dsp:txXfrm>
        <a:off x="-58954" y="1028684"/>
        <a:ext cx="7615764" cy="760521"/>
      </dsp:txXfrm>
    </dsp:sp>
    <dsp:sp modelId="{58B34557-31BD-4870-80AF-40D2015E9E6B}">
      <dsp:nvSpPr>
        <dsp:cNvPr id="0" name=""/>
        <dsp:cNvSpPr/>
      </dsp:nvSpPr>
      <dsp:spPr>
        <a:xfrm>
          <a:off x="-21936" y="1433995"/>
          <a:ext cx="8304221" cy="1521041"/>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41465" numCol="1" spcCol="1270" anchor="ctr" anchorCtr="0">
          <a:noAutofit/>
        </a:bodyPr>
        <a:lstStyle/>
        <a:p>
          <a:pPr marL="0" lvl="0" indent="0" algn="l" defTabSz="1422400">
            <a:lnSpc>
              <a:spcPct val="90000"/>
            </a:lnSpc>
            <a:spcBef>
              <a:spcPct val="0"/>
            </a:spcBef>
            <a:spcAft>
              <a:spcPct val="35000"/>
            </a:spcAft>
            <a:buNone/>
          </a:pPr>
          <a:r>
            <a:rPr lang="fr-FR" sz="3200" b="1" i="0" kern="1200" dirty="0">
              <a:solidFill>
                <a:schemeClr val="tx1"/>
              </a:solidFill>
              <a:effectLst/>
              <a:latin typeface="+mn-lt"/>
            </a:rPr>
            <a:t>III- High-</a:t>
          </a:r>
          <a:r>
            <a:rPr lang="fr-FR" sz="3200" b="1" i="0" kern="1200" dirty="0" err="1">
              <a:solidFill>
                <a:schemeClr val="tx1"/>
              </a:solidFill>
              <a:effectLst/>
              <a:latin typeface="+mn-lt"/>
            </a:rPr>
            <a:t>level</a:t>
          </a:r>
          <a:r>
            <a:rPr lang="fr-FR" sz="3200" b="1" i="0" kern="1200" dirty="0">
              <a:solidFill>
                <a:schemeClr val="tx1"/>
              </a:solidFill>
              <a:effectLst/>
              <a:latin typeface="+mn-lt"/>
            </a:rPr>
            <a:t> Milestones</a:t>
          </a:r>
          <a:endParaRPr lang="en-US" sz="3200" b="1" kern="1200" dirty="0">
            <a:solidFill>
              <a:schemeClr val="tx1"/>
            </a:solidFill>
          </a:endParaRPr>
        </a:p>
      </dsp:txBody>
      <dsp:txXfrm>
        <a:off x="-21936" y="1814255"/>
        <a:ext cx="7923961" cy="760521"/>
      </dsp:txXfrm>
    </dsp:sp>
    <dsp:sp modelId="{B75CEB36-2A22-46B1-9B18-029BEDD37EAA}">
      <dsp:nvSpPr>
        <dsp:cNvPr id="0" name=""/>
        <dsp:cNvSpPr/>
      </dsp:nvSpPr>
      <dsp:spPr>
        <a:xfrm>
          <a:off x="0" y="2137303"/>
          <a:ext cx="9000298" cy="1521041"/>
        </a:xfrm>
        <a:prstGeom prst="rightArrow">
          <a:avLst>
            <a:gd name="adj1" fmla="val 50000"/>
            <a:gd name="adj2" fmla="val 5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IV- Project Requirements</a:t>
          </a:r>
          <a:endParaRPr lang="fr-FR" sz="2800" kern="1200" dirty="0">
            <a:solidFill>
              <a:schemeClr val="tx1"/>
            </a:solidFill>
          </a:endParaRPr>
        </a:p>
      </dsp:txBody>
      <dsp:txXfrm>
        <a:off x="0" y="2517563"/>
        <a:ext cx="8620038" cy="760521"/>
      </dsp:txXfrm>
    </dsp:sp>
    <dsp:sp modelId="{AF09C4AC-03D2-4554-8068-D831913F9F39}">
      <dsp:nvSpPr>
        <dsp:cNvPr id="0" name=""/>
        <dsp:cNvSpPr/>
      </dsp:nvSpPr>
      <dsp:spPr>
        <a:xfrm>
          <a:off x="0" y="2949127"/>
          <a:ext cx="10458458" cy="1521041"/>
        </a:xfrm>
        <a:prstGeom prst="rightArrow">
          <a:avLst>
            <a:gd name="adj1" fmla="val 50000"/>
            <a:gd name="adj2" fmla="val 5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V- Project Resouces</a:t>
          </a:r>
          <a:endParaRPr lang="fr-FR" sz="2800" kern="1200" dirty="0">
            <a:solidFill>
              <a:schemeClr val="tx1"/>
            </a:solidFill>
          </a:endParaRPr>
        </a:p>
      </dsp:txBody>
      <dsp:txXfrm>
        <a:off x="0" y="3329387"/>
        <a:ext cx="10078198" cy="76052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01AC43-15E9-4089-8ECE-486C58E4B1E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DC678FC-C850-44F5-B88E-7DBCFF9F7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6737C80-0629-4CAD-9B72-8B1D401D7346}"/>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15E20032-2480-4846-BD13-28EF0F5FCC0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7C6187E-28ED-4F22-A83E-42465F439BC7}"/>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2776123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E80E5E-7CE9-484E-906E-553A1F20541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0F6D130-A09A-48C9-A224-EB301ACBB5B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8AD7BE-DA9A-49F5-BF6E-B4DD33A4FB62}"/>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AAADC230-DB3D-437A-A7A1-9A83EE7411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2AB5A7-E8B1-48B1-AE4B-49F4F1B135AD}"/>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2167332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246DEB-EDC4-4A6C-85E3-F1AADC3121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23CC357-BCF0-4708-8F51-5E28B19ED0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37362FD-7252-433E-9D6D-0B1778BE520D}"/>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95AE1AF4-E3EF-4965-A7F7-1A71E99042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E570D6D-D798-4810-AC85-684EFB5749E5}"/>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3371943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75E015-CD3E-420D-9CB3-73CCE961824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65E3F4-1A68-4711-823A-ED941829085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76B3BA8-D805-479B-A8AD-BDD18632EBF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EE5BA18-205F-498E-BECD-6FF042889CED}"/>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6" name="Espace réservé du pied de page 5">
            <a:extLst>
              <a:ext uri="{FF2B5EF4-FFF2-40B4-BE49-F238E27FC236}">
                <a16:creationId xmlns:a16="http://schemas.microsoft.com/office/drawing/2014/main" id="{FD3ADFCA-E157-49A8-BA1B-762A65271DD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0119ED5-4C7B-49C8-9215-DE7CEA8EB5B5}"/>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522770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71A5CC-38A3-4EC6-B43C-46C3E7FD332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F5C7343-634C-4389-B352-8089EA31AD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A8C8F9D-B887-4540-B284-83DD10A32D9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9C0B046-4EBE-4A66-9E32-9052BEC645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D87FA04-F09A-4E01-8BB9-5B131361971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D7D0E6D-765F-4FC7-BAC3-E8322E82A974}"/>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8" name="Espace réservé du pied de page 7">
            <a:extLst>
              <a:ext uri="{FF2B5EF4-FFF2-40B4-BE49-F238E27FC236}">
                <a16:creationId xmlns:a16="http://schemas.microsoft.com/office/drawing/2014/main" id="{2523A20A-364A-4BE7-806A-3EE134FB7E2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7392748-E905-4107-AAF3-2BBDCF0C8661}"/>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3893554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2F2682-121E-4C14-A59C-4FFC15C6D13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0FF98D6-0AF8-437D-BFFB-194D02EEA8F6}"/>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4" name="Espace réservé du pied de page 3">
            <a:extLst>
              <a:ext uri="{FF2B5EF4-FFF2-40B4-BE49-F238E27FC236}">
                <a16:creationId xmlns:a16="http://schemas.microsoft.com/office/drawing/2014/main" id="{2DB6DB8E-28A0-43B1-8179-DA00E981137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A2DAEA3-FCD9-452C-A7D5-16DC0BCB6154}"/>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692582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C44E481-4357-429B-8359-B80026493A7C}"/>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3" name="Espace réservé du pied de page 2">
            <a:extLst>
              <a:ext uri="{FF2B5EF4-FFF2-40B4-BE49-F238E27FC236}">
                <a16:creationId xmlns:a16="http://schemas.microsoft.com/office/drawing/2014/main" id="{32D93C08-2168-4D5F-BBF3-A25FBDB553A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3585974-4E1B-4A33-A3AB-11212ACA82FF}"/>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434769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52C90A-5910-4C0F-B603-DED4428367B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0BE1B4C-68F5-4629-823E-A7E653F7E1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FA8B835-E814-4936-B46A-B680B53BFB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6F6776E-B3DD-4A69-86BA-FEF3325A68AF}"/>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6" name="Espace réservé du pied de page 5">
            <a:extLst>
              <a:ext uri="{FF2B5EF4-FFF2-40B4-BE49-F238E27FC236}">
                <a16:creationId xmlns:a16="http://schemas.microsoft.com/office/drawing/2014/main" id="{33D0034E-E05C-48C7-AAFC-3AF0753F196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2BADB53-419F-45CA-988D-31D9168C9D0D}"/>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3109265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963367-878F-4159-9ABA-CEE7A7A1790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D623563-4103-4E1F-9C19-F0C48A172B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58FD6D-E040-43C2-8C84-CFC1F5604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C3D4472-7ACE-41C8-B9CA-50DC6650A5BA}"/>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6" name="Espace réservé du pied de page 5">
            <a:extLst>
              <a:ext uri="{FF2B5EF4-FFF2-40B4-BE49-F238E27FC236}">
                <a16:creationId xmlns:a16="http://schemas.microsoft.com/office/drawing/2014/main" id="{6121AD6B-39F9-466E-9DB8-0F5FE7147D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452637-088C-4A86-BA7F-6B56F5328B49}"/>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670270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875241-13AD-4B37-8AC9-D88C0143880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B53FBF1-68F4-446A-9D2E-BE3AF9DA2BA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A50A05-C287-4B3B-900F-E49ED7CEB2F4}"/>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39B2185E-19F6-4AFE-8F47-8FD3A70D17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CC2C49-A9A9-4698-A1D8-5CC5C6ACD85B}"/>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1856671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2EFFE62-3CFA-46BC-87BE-66E28AA2FC5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437931C-DF8E-4404-80D8-AE3016B39E2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7DC494-E701-49B8-B308-3A27A956E265}"/>
              </a:ext>
            </a:extLst>
          </p:cNvPr>
          <p:cNvSpPr>
            <a:spLocks noGrp="1"/>
          </p:cNvSpPr>
          <p:nvPr>
            <p:ph type="dt" sz="half" idx="10"/>
          </p:nvPr>
        </p:nvSpPr>
        <p:spPr/>
        <p:txBody>
          <a:bodyPr/>
          <a:lstStyle/>
          <a:p>
            <a:fld id="{3F7824BB-FAFB-4057-B8E9-7A22FAB53E6E}"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43087337-6C2B-478A-9B2D-38306E5F02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A500027-F9C1-477E-AE89-899818116763}"/>
              </a:ext>
            </a:extLst>
          </p:cNvPr>
          <p:cNvSpPr>
            <a:spLocks noGrp="1"/>
          </p:cNvSpPr>
          <p:nvPr>
            <p:ph type="sldNum" sz="quarter" idx="12"/>
          </p:nvPr>
        </p:nvSpPr>
        <p:spPr/>
        <p:txBody>
          <a:bodyPr/>
          <a:lstStyle/>
          <a:p>
            <a:fld id="{F5C62D51-44B7-40AF-8C2C-02023FF70AA5}" type="slidenum">
              <a:rPr lang="fr-FR" smtClean="0"/>
              <a:t>‹N°›</a:t>
            </a:fld>
            <a:endParaRPr lang="fr-FR"/>
          </a:p>
        </p:txBody>
      </p:sp>
    </p:spTree>
    <p:extLst>
      <p:ext uri="{BB962C8B-B14F-4D97-AF65-F5344CB8AC3E}">
        <p14:creationId xmlns:p14="http://schemas.microsoft.com/office/powerpoint/2010/main" val="2325123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F4FCD02-DB78-4FFE-9552-EBF1CDBDAD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364F94F-2F77-4B24-8A3F-BAA60588C4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DF1DFB4-75BC-413D-8677-E3328FDC77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7824BB-FAFB-4057-B8E9-7A22FAB53E6E}" type="datetimeFigureOut">
              <a:rPr lang="fr-FR" smtClean="0"/>
              <a:t>23/03/2022</a:t>
            </a:fld>
            <a:endParaRPr lang="fr-FR"/>
          </a:p>
        </p:txBody>
      </p:sp>
      <p:sp>
        <p:nvSpPr>
          <p:cNvPr id="5" name="Espace réservé du pied de page 4">
            <a:extLst>
              <a:ext uri="{FF2B5EF4-FFF2-40B4-BE49-F238E27FC236}">
                <a16:creationId xmlns:a16="http://schemas.microsoft.com/office/drawing/2014/main" id="{60F488C6-5B83-4E28-B7B2-3B6FE2E037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EA67D77-846B-4844-9ED8-A1988E4DAB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62D51-44B7-40AF-8C2C-02023FF70AA5}" type="slidenum">
              <a:rPr lang="fr-FR" smtClean="0"/>
              <a:t>‹N°›</a:t>
            </a:fld>
            <a:endParaRPr lang="fr-FR"/>
          </a:p>
        </p:txBody>
      </p:sp>
    </p:spTree>
    <p:extLst>
      <p:ext uri="{BB962C8B-B14F-4D97-AF65-F5344CB8AC3E}">
        <p14:creationId xmlns:p14="http://schemas.microsoft.com/office/powerpoint/2010/main" val="1540103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tfig.itcilo.org/AR/detail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8C0F6C0-6140-49AC-ACF0-29C1967BC748}"/>
              </a:ext>
            </a:extLst>
          </p:cNvPr>
          <p:cNvSpPr>
            <a:spLocks noGrp="1"/>
          </p:cNvSpPr>
          <p:nvPr>
            <p:ph idx="1"/>
          </p:nvPr>
        </p:nvSpPr>
        <p:spPr>
          <a:xfrm>
            <a:off x="79131" y="254977"/>
            <a:ext cx="12112869" cy="5921986"/>
          </a:xfrm>
        </p:spPr>
        <p:txBody>
          <a:bodyPr>
            <a:normAutofit/>
          </a:bodyPr>
          <a:lstStyle/>
          <a:p>
            <a:pPr marL="0" indent="0">
              <a:buNone/>
            </a:pPr>
            <a:endParaRPr lang="fr-FR" sz="7200" dirty="0"/>
          </a:p>
          <a:p>
            <a:pPr marL="0" indent="0">
              <a:buNone/>
            </a:pPr>
            <a:endParaRPr lang="fr-FR" sz="7200" dirty="0"/>
          </a:p>
          <a:p>
            <a:pPr marL="0" indent="0" algn="ctr">
              <a:buNone/>
            </a:pPr>
            <a:r>
              <a:rPr lang="ar-DZ" sz="7200" dirty="0"/>
              <a:t>ملخص المحاضرة السادسة</a:t>
            </a:r>
            <a:endParaRPr lang="fr-FR" sz="7200" dirty="0"/>
          </a:p>
          <a:p>
            <a:pPr marL="0" indent="0">
              <a:buNone/>
            </a:pPr>
            <a:endParaRPr lang="fr-FR" sz="7200" dirty="0"/>
          </a:p>
          <a:p>
            <a:pPr marL="0" indent="0">
              <a:buNone/>
            </a:pPr>
            <a:endParaRPr lang="fr-FR" sz="7200" dirty="0"/>
          </a:p>
          <a:p>
            <a:pPr marL="0" indent="0">
              <a:buNone/>
            </a:pPr>
            <a:endParaRPr lang="fr-FR" sz="7200" dirty="0"/>
          </a:p>
          <a:p>
            <a:pPr marL="0" indent="0">
              <a:buNone/>
            </a:pPr>
            <a:endParaRPr lang="fr-FR" sz="7200" dirty="0"/>
          </a:p>
          <a:p>
            <a:pPr marL="0" indent="0">
              <a:buNone/>
            </a:pPr>
            <a:endParaRPr lang="fr-FR" sz="7200" dirty="0"/>
          </a:p>
          <a:p>
            <a:pPr marL="0" indent="0">
              <a:buNone/>
            </a:pPr>
            <a:endParaRPr lang="fr-FR" sz="7200" dirty="0"/>
          </a:p>
        </p:txBody>
      </p:sp>
    </p:spTree>
    <p:extLst>
      <p:ext uri="{BB962C8B-B14F-4D97-AF65-F5344CB8AC3E}">
        <p14:creationId xmlns:p14="http://schemas.microsoft.com/office/powerpoint/2010/main" val="2344170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2"/>
            <a:ext cx="4411801" cy="1650433"/>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Initiate</a:t>
            </a:r>
            <a:r>
              <a:rPr lang="fr-FR" sz="2000" b="1" i="0" dirty="0">
                <a:effectLst/>
                <a:latin typeface="Montserrat" panose="00000500000000000000" pitchFamily="2" charset="0"/>
              </a:rPr>
              <a:t>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178908" y="3732710"/>
            <a:ext cx="4506429" cy="1384995"/>
          </a:xfrm>
          <a:prstGeom prst="rect">
            <a:avLst/>
          </a:prstGeom>
          <a:noFill/>
        </p:spPr>
        <p:txBody>
          <a:bodyPr wrap="square">
            <a:spAutoFit/>
          </a:bodyPr>
          <a:lstStyle/>
          <a:p>
            <a:pPr algn="ctr"/>
            <a:r>
              <a:rPr lang="fr-FR" sz="2800" b="1" dirty="0"/>
              <a:t>Project Stakeholders, Scope</a:t>
            </a:r>
          </a:p>
          <a:p>
            <a:pPr algn="ctr"/>
            <a:r>
              <a:rPr lang="fr-FR" sz="2800" b="1" i="0" dirty="0">
                <a:effectLst/>
              </a:rPr>
              <a:t>Milestones, </a:t>
            </a:r>
            <a:r>
              <a:rPr lang="fr-FR" sz="2800" b="1" i="0" dirty="0" err="1">
                <a:effectLst/>
              </a:rPr>
              <a:t>Requirements</a:t>
            </a:r>
            <a:r>
              <a:rPr lang="fr-FR" sz="2800" b="1" dirty="0"/>
              <a:t> </a:t>
            </a:r>
          </a:p>
          <a:p>
            <a:pPr algn="ctr"/>
            <a:r>
              <a:rPr lang="fr-FR" sz="2800" b="1" dirty="0"/>
              <a:t>&amp;</a:t>
            </a:r>
            <a:r>
              <a:rPr lang="fr-FR" sz="2800" b="1" i="0" dirty="0">
                <a:effectLst/>
              </a:rPr>
              <a:t> Resources</a:t>
            </a:r>
          </a:p>
        </p:txBody>
      </p:sp>
    </p:spTree>
    <p:extLst>
      <p:ext uri="{BB962C8B-B14F-4D97-AF65-F5344CB8AC3E}">
        <p14:creationId xmlns:p14="http://schemas.microsoft.com/office/powerpoint/2010/main" val="4050270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nvPr>
        </p:nvGraphicFramePr>
        <p:xfrm>
          <a:off x="0" y="1724890"/>
          <a:ext cx="10458449" cy="461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D47FC269-547E-484E-9C62-478A40619AE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spTree>
    <p:extLst>
      <p:ext uri="{BB962C8B-B14F-4D97-AF65-F5344CB8AC3E}">
        <p14:creationId xmlns:p14="http://schemas.microsoft.com/office/powerpoint/2010/main" val="2969336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7461A9-AE0C-4E4C-AEB4-644EA6F12A52}"/>
              </a:ext>
            </a:extLst>
          </p:cNvPr>
          <p:cNvSpPr>
            <a:spLocks noGrp="1"/>
          </p:cNvSpPr>
          <p:nvPr>
            <p:ph type="title"/>
          </p:nvPr>
        </p:nvSpPr>
        <p:spPr>
          <a:xfrm>
            <a:off x="8792" y="0"/>
            <a:ext cx="12282854" cy="1690688"/>
          </a:xfrm>
          <a:solidFill>
            <a:srgbClr val="FF0066"/>
          </a:solidFill>
        </p:spPr>
        <p:txBody>
          <a:bodyPr/>
          <a:lstStyle/>
          <a:p>
            <a:pPr algn="ctr"/>
            <a:r>
              <a:rPr lang="ar-DZ" b="1" dirty="0"/>
              <a:t>أصحاب المصلحة</a:t>
            </a:r>
            <a:endParaRPr lang="fr-FR" b="1" dirty="0"/>
          </a:p>
        </p:txBody>
      </p:sp>
      <p:sp>
        <p:nvSpPr>
          <p:cNvPr id="3" name="Espace réservé du contenu 2">
            <a:extLst>
              <a:ext uri="{FF2B5EF4-FFF2-40B4-BE49-F238E27FC236}">
                <a16:creationId xmlns:a16="http://schemas.microsoft.com/office/drawing/2014/main" id="{B0EE7D03-BFAC-43AB-AABA-589E7E31974B}"/>
              </a:ext>
            </a:extLst>
          </p:cNvPr>
          <p:cNvSpPr>
            <a:spLocks noGrp="1"/>
          </p:cNvSpPr>
          <p:nvPr>
            <p:ph idx="1"/>
          </p:nvPr>
        </p:nvSpPr>
        <p:spPr>
          <a:xfrm>
            <a:off x="61546" y="1825625"/>
            <a:ext cx="12221308" cy="4944452"/>
          </a:xfrm>
        </p:spPr>
        <p:txBody>
          <a:bodyPr>
            <a:normAutofit/>
          </a:bodyPr>
          <a:lstStyle/>
          <a:p>
            <a:pPr marL="0" indent="0" algn="r" rtl="1">
              <a:buNone/>
            </a:pPr>
            <a:r>
              <a:rPr lang="ar-DZ" sz="2400" b="1" i="0" u="none" strike="noStrike" baseline="0" dirty="0"/>
              <a:t>في مرحلة التأسيس في الغالب يتم:</a:t>
            </a:r>
            <a:endParaRPr lang="fr-FR" sz="2400" b="1" i="0" u="none" strike="noStrike" baseline="0" dirty="0"/>
          </a:p>
          <a:p>
            <a:pPr marL="0" indent="0" algn="r" rtl="1">
              <a:buNone/>
            </a:pPr>
            <a:endParaRPr lang="fr-FR" sz="2400" b="1" i="0" u="none" strike="noStrike" baseline="0" dirty="0"/>
          </a:p>
          <a:p>
            <a:pPr algn="r" rtl="1"/>
            <a:r>
              <a:rPr lang="ar-DZ" sz="2400" b="1" i="0" u="none" strike="noStrike" baseline="0" dirty="0"/>
              <a:t>دراسة فكرة المشروع والقيام بدراسة جدوى</a:t>
            </a:r>
            <a:endParaRPr lang="fr-FR" sz="2400" b="1" i="0" u="none" strike="noStrike" baseline="0" dirty="0"/>
          </a:p>
          <a:p>
            <a:pPr algn="r" rtl="1"/>
            <a:endParaRPr lang="fr-FR" sz="2400" b="1" i="0" u="none" strike="noStrike" baseline="0" dirty="0"/>
          </a:p>
          <a:p>
            <a:pPr algn="r" rtl="1"/>
            <a:r>
              <a:rPr lang="ar-DZ" sz="2400" b="1" i="0" u="none" strike="noStrike" baseline="0" dirty="0"/>
              <a:t>اختيار فكرة المشروع تتم في مرحلة</a:t>
            </a:r>
            <a:r>
              <a:rPr lang="fr-FR" sz="2400" b="1" i="0" u="none" strike="noStrike" baseline="0" dirty="0"/>
              <a:t> </a:t>
            </a:r>
            <a:r>
              <a:rPr lang="ar-DZ" sz="2400" b="1" i="0" u="none" strike="noStrike" baseline="0" dirty="0"/>
              <a:t>التأسيس</a:t>
            </a:r>
            <a:endParaRPr lang="fr-FR" sz="2400" b="1" i="0" u="none" strike="noStrike" baseline="0" dirty="0"/>
          </a:p>
          <a:p>
            <a:pPr algn="r" rtl="1"/>
            <a:endParaRPr lang="fr-FR" sz="2400" b="1" i="0" u="none" strike="noStrike" baseline="0" dirty="0"/>
          </a:p>
          <a:p>
            <a:pPr algn="r" rtl="1"/>
            <a:r>
              <a:rPr lang="ar-DZ" sz="2400" b="1" i="0" u="none" strike="noStrike" baseline="0" dirty="0"/>
              <a:t>تأسيس المشروع يبدأ بتطوير فكرة المشروع</a:t>
            </a:r>
            <a:endParaRPr lang="fr-FR" sz="2400" b="1" i="0" u="none" strike="noStrike" baseline="0" dirty="0"/>
          </a:p>
          <a:p>
            <a:pPr algn="r" rtl="1"/>
            <a:endParaRPr lang="fr-FR" sz="2400" b="1" i="0" u="none" strike="noStrike" baseline="0" dirty="0"/>
          </a:p>
          <a:p>
            <a:pPr algn="r" rtl="1"/>
            <a:r>
              <a:rPr lang="ar-DZ" sz="2400" b="1" i="0" u="none" strike="noStrike" baseline="0" dirty="0"/>
              <a:t>مرحلة التأسيس هي إحدى مراحل دورة حياة المشروع وخلالها يتم</a:t>
            </a:r>
            <a:r>
              <a:rPr lang="fr-FR" sz="2400" b="1" i="0" u="none" strike="noStrike" baseline="0" dirty="0"/>
              <a:t> </a:t>
            </a:r>
            <a:r>
              <a:rPr lang="ar-DZ" sz="2400" b="1" i="0" u="none" strike="noStrike" baseline="0" dirty="0"/>
              <a:t>تطوير فكرة المشروع، اختيار المشروع ، اختيار مدير المشروع</a:t>
            </a:r>
            <a:endParaRPr lang="fr-FR" sz="2400" b="1" i="0" u="none" strike="noStrike" baseline="0" dirty="0"/>
          </a:p>
          <a:p>
            <a:pPr algn="r" rtl="1"/>
            <a:endParaRPr lang="fr-FR" dirty="0"/>
          </a:p>
        </p:txBody>
      </p:sp>
    </p:spTree>
    <p:extLst>
      <p:ext uri="{BB962C8B-B14F-4D97-AF65-F5344CB8AC3E}">
        <p14:creationId xmlns:p14="http://schemas.microsoft.com/office/powerpoint/2010/main" val="8607920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7AE6C9-4530-4475-8614-5260DC8338D5}"/>
              </a:ext>
            </a:extLst>
          </p:cNvPr>
          <p:cNvSpPr>
            <a:spLocks noGrp="1"/>
          </p:cNvSpPr>
          <p:nvPr>
            <p:ph type="title"/>
          </p:nvPr>
        </p:nvSpPr>
        <p:spPr/>
        <p:txBody>
          <a:bodyPr/>
          <a:lstStyle/>
          <a:p>
            <a:r>
              <a:rPr lang="ar-DZ" dirty="0"/>
              <a:t>أصحاب المصلحة</a:t>
            </a:r>
            <a:endParaRPr lang="fr-FR" dirty="0"/>
          </a:p>
        </p:txBody>
      </p:sp>
      <p:pic>
        <p:nvPicPr>
          <p:cNvPr id="5" name="Espace réservé du contenu 4">
            <a:extLst>
              <a:ext uri="{FF2B5EF4-FFF2-40B4-BE49-F238E27FC236}">
                <a16:creationId xmlns:a16="http://schemas.microsoft.com/office/drawing/2014/main" id="{86C67229-8BF9-478F-8B3D-43B9B4020B21}"/>
              </a:ext>
            </a:extLst>
          </p:cNvPr>
          <p:cNvPicPr>
            <a:picLocks noGrp="1" noChangeAspect="1"/>
          </p:cNvPicPr>
          <p:nvPr>
            <p:ph idx="1"/>
          </p:nvPr>
        </p:nvPicPr>
        <p:blipFill>
          <a:blip r:embed="rId2"/>
          <a:stretch>
            <a:fillRect/>
          </a:stretch>
        </p:blipFill>
        <p:spPr>
          <a:xfrm>
            <a:off x="4651423" y="1591408"/>
            <a:ext cx="7631431" cy="5420031"/>
          </a:xfrm>
        </p:spPr>
      </p:pic>
      <p:sp>
        <p:nvSpPr>
          <p:cNvPr id="7" name="ZoneTexte 6">
            <a:extLst>
              <a:ext uri="{FF2B5EF4-FFF2-40B4-BE49-F238E27FC236}">
                <a16:creationId xmlns:a16="http://schemas.microsoft.com/office/drawing/2014/main" id="{4C8E9014-C5BB-487A-B0D8-F9AB62E2F477}"/>
              </a:ext>
            </a:extLst>
          </p:cNvPr>
          <p:cNvSpPr txBox="1"/>
          <p:nvPr/>
        </p:nvSpPr>
        <p:spPr>
          <a:xfrm>
            <a:off x="580293" y="1690688"/>
            <a:ext cx="4202722" cy="4524315"/>
          </a:xfrm>
          <a:prstGeom prst="rect">
            <a:avLst/>
          </a:prstGeom>
          <a:noFill/>
        </p:spPr>
        <p:txBody>
          <a:bodyPr wrap="square">
            <a:spAutoFit/>
          </a:bodyPr>
          <a:lstStyle/>
          <a:p>
            <a:pPr marL="342900" indent="-342900" algn="just" rtl="1">
              <a:buFont typeface="Arial" panose="020B0604020202020204" pitchFamily="34" charset="0"/>
              <a:buChar char="•"/>
            </a:pPr>
            <a:r>
              <a:rPr lang="ar-DZ" sz="2400" b="1" i="0" u="none" strike="noStrike" baseline="0" dirty="0">
                <a:solidFill>
                  <a:srgbClr val="FF0000"/>
                </a:solidFill>
                <a:latin typeface="Times New Roman,Bold"/>
              </a:rPr>
              <a:t>جملة بيان العمل </a:t>
            </a:r>
            <a:r>
              <a:rPr lang="ar-DZ" sz="2400" b="1" i="0" u="none" strike="noStrike" baseline="0" dirty="0">
                <a:latin typeface="Times New Roman,Bold"/>
              </a:rPr>
              <a:t>في المشروع تسمى </a:t>
            </a:r>
            <a:r>
              <a:rPr lang="ar-DZ" sz="2400" b="1" i="0" u="none" strike="noStrike" baseline="0" dirty="0">
                <a:solidFill>
                  <a:srgbClr val="FF0000"/>
                </a:solidFill>
                <a:latin typeface="Times New Roman,Bold"/>
              </a:rPr>
              <a:t>مقترح المشروع</a:t>
            </a:r>
            <a:endParaRPr lang="fr-FR" sz="2400" b="1" i="0" u="none" strike="noStrike" baseline="0" dirty="0">
              <a:solidFill>
                <a:srgbClr val="FF0000"/>
              </a:solidFill>
              <a:latin typeface="Times New Roman,Bold"/>
            </a:endParaRPr>
          </a:p>
          <a:p>
            <a:pPr algn="just" rtl="1"/>
            <a:endParaRPr lang="fr-FR" sz="2400" b="1" i="0" u="none" strike="noStrike" baseline="0" dirty="0">
              <a:solidFill>
                <a:srgbClr val="FF0000"/>
              </a:solidFill>
              <a:latin typeface="Times New Roman,Bold"/>
            </a:endParaRPr>
          </a:p>
          <a:p>
            <a:pPr marL="342900" indent="-342900" algn="just" rtl="1">
              <a:buFont typeface="Arial" panose="020B0604020202020204" pitchFamily="34" charset="0"/>
              <a:buChar char="•"/>
            </a:pPr>
            <a:r>
              <a:rPr lang="ar-DZ" sz="2400" b="1" i="0" u="none" strike="noStrike" baseline="0" dirty="0">
                <a:latin typeface="Times New Roman,Bold"/>
              </a:rPr>
              <a:t> من اجزاء مكونات مقترح المشروع</a:t>
            </a:r>
            <a:endParaRPr lang="fr-FR" sz="2400" b="1" i="0" u="none" strike="noStrike" baseline="0" dirty="0">
              <a:latin typeface="Times New Roman,Bold"/>
            </a:endParaRPr>
          </a:p>
          <a:p>
            <a:pPr algn="just" rtl="1"/>
            <a:r>
              <a:rPr lang="ar-DZ" sz="2400" b="1" i="0" u="none" strike="noStrike" baseline="0" dirty="0">
                <a:latin typeface="Times New Roman,Bold"/>
              </a:rPr>
              <a:t>المقدمة ومسؤوليات كل من الموردين والزبون</a:t>
            </a:r>
            <a:endParaRPr lang="fr-FR" sz="2400" b="1" i="0" u="none" strike="noStrike" baseline="0" dirty="0">
              <a:latin typeface="Times New Roman,Bold"/>
            </a:endParaRPr>
          </a:p>
          <a:p>
            <a:pPr algn="just" rtl="1"/>
            <a:endParaRPr lang="fr-FR" sz="2400" b="1" dirty="0">
              <a:latin typeface="Times New Roman,Bold"/>
            </a:endParaRPr>
          </a:p>
          <a:p>
            <a:pPr algn="just" rtl="1"/>
            <a:endParaRPr lang="fr-FR" sz="2400" b="1" dirty="0">
              <a:latin typeface="Times New Roman,Bold"/>
            </a:endParaRPr>
          </a:p>
          <a:p>
            <a:pPr marL="342900" indent="-342900" algn="just" rtl="1">
              <a:buFont typeface="Arial" panose="020B0604020202020204" pitchFamily="34" charset="0"/>
              <a:buChar char="•"/>
            </a:pPr>
            <a:r>
              <a:rPr lang="ar-DZ" sz="2400" b="1" i="0" u="none" strike="noStrike" baseline="0" dirty="0">
                <a:latin typeface="Microsoft Uighur,Bold"/>
              </a:rPr>
              <a:t>- </a:t>
            </a:r>
            <a:r>
              <a:rPr lang="ar-DZ" sz="2400" b="1" i="0" u="none" strike="noStrike" baseline="0" dirty="0">
                <a:latin typeface="Arial,Bold"/>
              </a:rPr>
              <a:t>مجموعة الافراد الذين يعلمون مع مدير المشروع</a:t>
            </a:r>
            <a:r>
              <a:rPr lang="fr-FR" sz="2400" b="1" i="0" u="none" strike="noStrike" baseline="0" dirty="0">
                <a:latin typeface="Arial,Bold"/>
              </a:rPr>
              <a:t> </a:t>
            </a:r>
            <a:r>
              <a:rPr lang="ar-DZ" sz="2400" b="1" i="0" u="none" strike="noStrike" baseline="0" dirty="0">
                <a:latin typeface="Arial,Bold"/>
              </a:rPr>
              <a:t>وتحت ادارته –يسمى طاقم المشروع</a:t>
            </a:r>
            <a:r>
              <a:rPr lang="ar-DZ" sz="2400" b="1" i="0" u="none" strike="noStrike" baseline="0" dirty="0">
                <a:latin typeface="Times New Roman,Bold"/>
              </a:rPr>
              <a:t> </a:t>
            </a:r>
            <a:r>
              <a:rPr lang="ar-DZ" sz="2400" b="1" i="0" u="none" strike="noStrike" baseline="0" dirty="0" err="1">
                <a:latin typeface="Times New Roman,Bold"/>
              </a:rPr>
              <a:t>وهوأهم</a:t>
            </a:r>
            <a:r>
              <a:rPr lang="ar-DZ" sz="2400" b="1" i="0" u="none" strike="noStrike" baseline="0" dirty="0">
                <a:latin typeface="Times New Roman,Bold"/>
              </a:rPr>
              <a:t> عنصر في إدارة المشروع</a:t>
            </a:r>
            <a:endParaRPr lang="fr-FR" dirty="0"/>
          </a:p>
        </p:txBody>
      </p:sp>
      <p:sp>
        <p:nvSpPr>
          <p:cNvPr id="8" name="Titre 1">
            <a:extLst>
              <a:ext uri="{FF2B5EF4-FFF2-40B4-BE49-F238E27FC236}">
                <a16:creationId xmlns:a16="http://schemas.microsoft.com/office/drawing/2014/main" id="{A6490804-8BF8-46AC-905D-82430A8BE08E}"/>
              </a:ext>
            </a:extLst>
          </p:cNvPr>
          <p:cNvSpPr txBox="1">
            <a:spLocks/>
          </p:cNvSpPr>
          <p:nvPr/>
        </p:nvSpPr>
        <p:spPr>
          <a:xfrm>
            <a:off x="0" y="1"/>
            <a:ext cx="12282854" cy="1690688"/>
          </a:xfrm>
          <a:prstGeom prst="rect">
            <a:avLst/>
          </a:prstGeom>
          <a:solidFill>
            <a:srgbClr val="FF0066"/>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DZ" b="1"/>
              <a:t>أصحاب المصلحة</a:t>
            </a:r>
            <a:endParaRPr lang="fr-FR" b="1" dirty="0"/>
          </a:p>
        </p:txBody>
      </p:sp>
    </p:spTree>
    <p:extLst>
      <p:ext uri="{BB962C8B-B14F-4D97-AF65-F5344CB8AC3E}">
        <p14:creationId xmlns:p14="http://schemas.microsoft.com/office/powerpoint/2010/main" val="2974796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583456E8-0351-48DD-8BC9-330FBD10FCCC}"/>
              </a:ext>
            </a:extLst>
          </p:cNvPr>
          <p:cNvPicPr>
            <a:picLocks noGrp="1" noChangeAspect="1"/>
          </p:cNvPicPr>
          <p:nvPr>
            <p:ph idx="1"/>
          </p:nvPr>
        </p:nvPicPr>
        <p:blipFill>
          <a:blip r:embed="rId2"/>
          <a:stretch>
            <a:fillRect/>
          </a:stretch>
        </p:blipFill>
        <p:spPr>
          <a:xfrm>
            <a:off x="82062" y="1688123"/>
            <a:ext cx="12192000" cy="3903785"/>
          </a:xfrm>
        </p:spPr>
      </p:pic>
      <p:sp>
        <p:nvSpPr>
          <p:cNvPr id="7" name="ZoneTexte 6">
            <a:extLst>
              <a:ext uri="{FF2B5EF4-FFF2-40B4-BE49-F238E27FC236}">
                <a16:creationId xmlns:a16="http://schemas.microsoft.com/office/drawing/2014/main" id="{66A56895-30F2-470C-BD9A-58512DCBAD57}"/>
              </a:ext>
            </a:extLst>
          </p:cNvPr>
          <p:cNvSpPr txBox="1"/>
          <p:nvPr/>
        </p:nvSpPr>
        <p:spPr>
          <a:xfrm>
            <a:off x="2925640" y="5767726"/>
            <a:ext cx="6097464" cy="1107996"/>
          </a:xfrm>
          <a:prstGeom prst="rect">
            <a:avLst/>
          </a:prstGeom>
          <a:noFill/>
        </p:spPr>
        <p:txBody>
          <a:bodyPr wrap="square">
            <a:spAutoFit/>
          </a:bodyPr>
          <a:lstStyle/>
          <a:p>
            <a:pPr algn="r" rtl="1"/>
            <a:r>
              <a:rPr lang="ar-DZ" sz="2400" b="1" i="0" u="none" strike="noStrike" baseline="0" dirty="0"/>
              <a:t>الادارة العليا للمنظمة الأم أحد أطراف إدارة المشروع وتقوم بتقديم الدعم للمشروع وتقوم باختيار مدير المشروع</a:t>
            </a:r>
            <a:endParaRPr lang="fr-FR" sz="2400" b="1" i="0" u="none" strike="noStrike" baseline="0" dirty="0"/>
          </a:p>
          <a:p>
            <a:pPr algn="r" rtl="1"/>
            <a:endParaRPr lang="fr-FR" dirty="0"/>
          </a:p>
        </p:txBody>
      </p:sp>
      <p:sp>
        <p:nvSpPr>
          <p:cNvPr id="10" name="Titre 1">
            <a:extLst>
              <a:ext uri="{FF2B5EF4-FFF2-40B4-BE49-F238E27FC236}">
                <a16:creationId xmlns:a16="http://schemas.microsoft.com/office/drawing/2014/main" id="{D976A3D5-A7B1-4A15-A947-FA14C72DA9F7}"/>
              </a:ext>
            </a:extLst>
          </p:cNvPr>
          <p:cNvSpPr txBox="1">
            <a:spLocks noGrp="1"/>
          </p:cNvSpPr>
          <p:nvPr>
            <p:ph type="title"/>
          </p:nvPr>
        </p:nvSpPr>
        <p:spPr>
          <a:xfrm>
            <a:off x="0" y="0"/>
            <a:ext cx="12192000" cy="1522685"/>
          </a:xfrm>
          <a:prstGeom prst="rect">
            <a:avLst/>
          </a:prstGeom>
          <a:solidFill>
            <a:srgbClr val="FF0066"/>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DZ" b="1"/>
              <a:t>أصحاب المصلحة</a:t>
            </a:r>
            <a:endParaRPr lang="fr-FR" b="1" dirty="0"/>
          </a:p>
        </p:txBody>
      </p:sp>
      <p:sp>
        <p:nvSpPr>
          <p:cNvPr id="11" name="Flèche : droite 10">
            <a:extLst>
              <a:ext uri="{FF2B5EF4-FFF2-40B4-BE49-F238E27FC236}">
                <a16:creationId xmlns:a16="http://schemas.microsoft.com/office/drawing/2014/main" id="{05AF6DC3-CF4F-42D1-973E-40ED3DDC66BB}"/>
              </a:ext>
            </a:extLst>
          </p:cNvPr>
          <p:cNvSpPr/>
          <p:nvPr/>
        </p:nvSpPr>
        <p:spPr>
          <a:xfrm rot="10800000">
            <a:off x="10005646" y="5947523"/>
            <a:ext cx="978408" cy="484632"/>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58184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du contenu 6">
            <a:extLst>
              <a:ext uri="{FF2B5EF4-FFF2-40B4-BE49-F238E27FC236}">
                <a16:creationId xmlns:a16="http://schemas.microsoft.com/office/drawing/2014/main" id="{C5DF989F-0C95-41E1-AC9C-66F717A80EBD}"/>
              </a:ext>
            </a:extLst>
          </p:cNvPr>
          <p:cNvPicPr>
            <a:picLocks noGrp="1" noChangeAspect="1"/>
          </p:cNvPicPr>
          <p:nvPr>
            <p:ph idx="1"/>
          </p:nvPr>
        </p:nvPicPr>
        <p:blipFill>
          <a:blip r:embed="rId2"/>
          <a:stretch>
            <a:fillRect/>
          </a:stretch>
        </p:blipFill>
        <p:spPr>
          <a:xfrm>
            <a:off x="5514975" y="1853889"/>
            <a:ext cx="6677025" cy="5065657"/>
          </a:xfrm>
        </p:spPr>
      </p:pic>
      <p:sp>
        <p:nvSpPr>
          <p:cNvPr id="9" name="ZoneTexte 8">
            <a:extLst>
              <a:ext uri="{FF2B5EF4-FFF2-40B4-BE49-F238E27FC236}">
                <a16:creationId xmlns:a16="http://schemas.microsoft.com/office/drawing/2014/main" id="{196E8940-FCD5-422C-B37C-52E8F11A3A3A}"/>
              </a:ext>
            </a:extLst>
          </p:cNvPr>
          <p:cNvSpPr txBox="1"/>
          <p:nvPr/>
        </p:nvSpPr>
        <p:spPr>
          <a:xfrm>
            <a:off x="-35169" y="4576097"/>
            <a:ext cx="5169877" cy="830997"/>
          </a:xfrm>
          <a:prstGeom prst="rect">
            <a:avLst/>
          </a:prstGeom>
          <a:noFill/>
        </p:spPr>
        <p:txBody>
          <a:bodyPr wrap="square">
            <a:spAutoFit/>
          </a:bodyPr>
          <a:lstStyle/>
          <a:p>
            <a:pPr algn="r" rtl="1"/>
            <a:r>
              <a:rPr lang="ar-DZ" sz="2400" b="1" i="0" u="none" strike="noStrike" baseline="0" dirty="0">
                <a:latin typeface="Times New Roman,Bold"/>
              </a:rPr>
              <a:t>بالنسبة للمشروع يعتبر </a:t>
            </a:r>
            <a:r>
              <a:rPr lang="ar-DZ" sz="2400" b="1" i="0" u="none" strike="noStrike" baseline="0" dirty="0">
                <a:solidFill>
                  <a:srgbClr val="FF0000"/>
                </a:solidFill>
                <a:latin typeface="Times New Roman,Bold"/>
              </a:rPr>
              <a:t>مدير المشروع </a:t>
            </a:r>
            <a:r>
              <a:rPr lang="ar-DZ" sz="2400" b="1" i="0" u="none" strike="noStrike" baseline="0" dirty="0">
                <a:latin typeface="Times New Roman,Bold"/>
              </a:rPr>
              <a:t>هو أحد أهم أطراف المصالح</a:t>
            </a:r>
            <a:r>
              <a:rPr lang="fr-FR" sz="2400" b="1" i="0" u="none" strike="noStrike" baseline="0" dirty="0">
                <a:latin typeface="Times New Roman,Bold"/>
              </a:rPr>
              <a:t> </a:t>
            </a:r>
            <a:r>
              <a:rPr lang="ar-DZ" sz="2400" b="1" i="0" u="none" strike="noStrike" baseline="0" dirty="0">
                <a:latin typeface="Times New Roman,Bold"/>
              </a:rPr>
              <a:t>الداخلية</a:t>
            </a:r>
            <a:endParaRPr lang="fr-FR" sz="2400" dirty="0"/>
          </a:p>
        </p:txBody>
      </p:sp>
      <p:sp>
        <p:nvSpPr>
          <p:cNvPr id="14" name="ZoneTexte 13">
            <a:extLst>
              <a:ext uri="{FF2B5EF4-FFF2-40B4-BE49-F238E27FC236}">
                <a16:creationId xmlns:a16="http://schemas.microsoft.com/office/drawing/2014/main" id="{E47A72DE-AD16-45B6-B900-BC8264FF372B}"/>
              </a:ext>
            </a:extLst>
          </p:cNvPr>
          <p:cNvSpPr txBox="1"/>
          <p:nvPr/>
        </p:nvSpPr>
        <p:spPr>
          <a:xfrm>
            <a:off x="-1" y="2013522"/>
            <a:ext cx="5275385" cy="1846659"/>
          </a:xfrm>
          <a:prstGeom prst="rect">
            <a:avLst/>
          </a:prstGeom>
          <a:noFill/>
        </p:spPr>
        <p:txBody>
          <a:bodyPr wrap="square">
            <a:spAutoFit/>
          </a:bodyPr>
          <a:lstStyle/>
          <a:p>
            <a:pPr algn="just" rtl="1"/>
            <a:r>
              <a:rPr lang="ar-DZ" sz="2400" b="1" i="0" u="none" strike="noStrike" baseline="0" dirty="0">
                <a:latin typeface="Times New Roman,Bold"/>
              </a:rPr>
              <a:t>ما يميز </a:t>
            </a:r>
            <a:r>
              <a:rPr lang="ar-DZ" sz="2400" b="1" i="0" u="none" strike="noStrike" baseline="0" dirty="0">
                <a:solidFill>
                  <a:srgbClr val="FF0000"/>
                </a:solidFill>
                <a:latin typeface="Times New Roman,Bold"/>
              </a:rPr>
              <a:t>مدير المشروع </a:t>
            </a:r>
            <a:r>
              <a:rPr lang="ar-DZ" sz="2400" b="1" i="0" u="none" strike="noStrike" baseline="0" dirty="0">
                <a:latin typeface="Times New Roman,Bold"/>
              </a:rPr>
              <a:t>إنه</a:t>
            </a:r>
            <a:r>
              <a:rPr lang="ar-DZ" sz="2400" b="1" i="0" u="none" strike="noStrike" baseline="0" dirty="0">
                <a:latin typeface="Arial,Bold"/>
              </a:rPr>
              <a:t> يسهل الأمور لأصحاب المعرفة الفنية من أجل اداء المهام</a:t>
            </a:r>
            <a:r>
              <a:rPr lang="fr-FR" sz="2400" b="1" i="0" u="none" strike="noStrike" baseline="0" dirty="0">
                <a:latin typeface="Arial,Bold"/>
              </a:rPr>
              <a:t> </a:t>
            </a:r>
            <a:r>
              <a:rPr lang="ar-DZ" sz="2400" b="1" i="0" u="none" strike="noStrike" baseline="0" dirty="0">
                <a:latin typeface="Times New Roman,Bold"/>
              </a:rPr>
              <a:t>و</a:t>
            </a:r>
            <a:r>
              <a:rPr lang="fr-FR" sz="2400" b="1" dirty="0">
                <a:latin typeface="Arial,Bold"/>
              </a:rPr>
              <a:t> </a:t>
            </a:r>
            <a:r>
              <a:rPr lang="ar-DZ" sz="2400" b="1" i="0" u="none" strike="noStrike" baseline="0" dirty="0">
                <a:latin typeface="Times New Roman,Bold"/>
              </a:rPr>
              <a:t>يسهل الأمور للعاملين من أجل أداء المهام و</a:t>
            </a:r>
            <a:r>
              <a:rPr lang="fr-FR" sz="2400" b="1" i="0" u="none" strike="noStrike" baseline="0" dirty="0">
                <a:latin typeface="Times New Roman,Bold"/>
              </a:rPr>
              <a:t> </a:t>
            </a:r>
            <a:r>
              <a:rPr lang="ar-DZ" sz="2400" b="1" i="0" u="none" strike="noStrike" baseline="0" dirty="0">
                <a:latin typeface="Arial,Bold"/>
              </a:rPr>
              <a:t>يمتلك صلاحيات وخطوط سلطة غير محدودة</a:t>
            </a:r>
            <a:r>
              <a:rPr lang="fr-FR" sz="2400" b="1" i="0" u="none" strike="noStrike" baseline="0" dirty="0">
                <a:latin typeface="Times New Roman,Bold"/>
              </a:rPr>
              <a:t> </a:t>
            </a:r>
          </a:p>
          <a:p>
            <a:pPr algn="r" rtl="1"/>
            <a:endParaRPr lang="fr-FR" dirty="0"/>
          </a:p>
        </p:txBody>
      </p:sp>
      <p:sp>
        <p:nvSpPr>
          <p:cNvPr id="15" name="Titre 1">
            <a:extLst>
              <a:ext uri="{FF2B5EF4-FFF2-40B4-BE49-F238E27FC236}">
                <a16:creationId xmlns:a16="http://schemas.microsoft.com/office/drawing/2014/main" id="{19E4E360-D104-41D2-BB1A-63DCB662C8D4}"/>
              </a:ext>
            </a:extLst>
          </p:cNvPr>
          <p:cNvSpPr>
            <a:spLocks noGrp="1"/>
          </p:cNvSpPr>
          <p:nvPr>
            <p:ph type="title"/>
          </p:nvPr>
        </p:nvSpPr>
        <p:spPr>
          <a:xfrm>
            <a:off x="0" y="1"/>
            <a:ext cx="12192000" cy="1690688"/>
          </a:xfrm>
          <a:solidFill>
            <a:srgbClr val="FF0066"/>
          </a:solidFill>
        </p:spPr>
        <p:txBody>
          <a:bodyPr/>
          <a:lstStyle/>
          <a:p>
            <a:pPr algn="ctr"/>
            <a:r>
              <a:rPr lang="ar-DZ" b="1" dirty="0"/>
              <a:t>أصحاب المصلحة</a:t>
            </a:r>
            <a:endParaRPr lang="fr-FR" b="1" dirty="0"/>
          </a:p>
        </p:txBody>
      </p:sp>
    </p:spTree>
    <p:extLst>
      <p:ext uri="{BB962C8B-B14F-4D97-AF65-F5344CB8AC3E}">
        <p14:creationId xmlns:p14="http://schemas.microsoft.com/office/powerpoint/2010/main" val="2223534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a:extLst>
              <a:ext uri="{FF2B5EF4-FFF2-40B4-BE49-F238E27FC236}">
                <a16:creationId xmlns:a16="http://schemas.microsoft.com/office/drawing/2014/main" id="{B5245D2E-9E2D-4CA0-A1E7-47973BB866D6}"/>
              </a:ext>
            </a:extLst>
          </p:cNvPr>
          <p:cNvPicPr>
            <a:picLocks noGrp="1" noChangeAspect="1"/>
          </p:cNvPicPr>
          <p:nvPr>
            <p:ph idx="1"/>
          </p:nvPr>
        </p:nvPicPr>
        <p:blipFill>
          <a:blip r:embed="rId2"/>
          <a:stretch>
            <a:fillRect/>
          </a:stretch>
        </p:blipFill>
        <p:spPr>
          <a:xfrm>
            <a:off x="61546" y="1459522"/>
            <a:ext cx="12194931" cy="5398477"/>
          </a:xfrm>
          <a:prstGeom prst="rect">
            <a:avLst/>
          </a:prstGeom>
        </p:spPr>
      </p:pic>
      <p:sp>
        <p:nvSpPr>
          <p:cNvPr id="5" name="Titre 1">
            <a:extLst>
              <a:ext uri="{FF2B5EF4-FFF2-40B4-BE49-F238E27FC236}">
                <a16:creationId xmlns:a16="http://schemas.microsoft.com/office/drawing/2014/main" id="{AA270500-AACF-42BD-BC6F-349D79966BDD}"/>
              </a:ext>
            </a:extLst>
          </p:cNvPr>
          <p:cNvSpPr>
            <a:spLocks noGrp="1"/>
          </p:cNvSpPr>
          <p:nvPr>
            <p:ph type="title"/>
          </p:nvPr>
        </p:nvSpPr>
        <p:spPr>
          <a:xfrm>
            <a:off x="61546" y="18255"/>
            <a:ext cx="12130454" cy="1441268"/>
          </a:xfrm>
          <a:solidFill>
            <a:srgbClr val="FF0066"/>
          </a:solidFill>
        </p:spPr>
        <p:txBody>
          <a:bodyPr/>
          <a:lstStyle/>
          <a:p>
            <a:pPr algn="ctr"/>
            <a:r>
              <a:rPr lang="ar-DZ" b="1" dirty="0"/>
              <a:t>أصحاب المصلحة</a:t>
            </a:r>
            <a:endParaRPr lang="fr-FR" b="1" dirty="0"/>
          </a:p>
        </p:txBody>
      </p:sp>
    </p:spTree>
    <p:extLst>
      <p:ext uri="{BB962C8B-B14F-4D97-AF65-F5344CB8AC3E}">
        <p14:creationId xmlns:p14="http://schemas.microsoft.com/office/powerpoint/2010/main" val="2224626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E4F53C6-08D3-4C66-81F0-05E17C7448F7}"/>
              </a:ext>
            </a:extLst>
          </p:cNvPr>
          <p:cNvSpPr>
            <a:spLocks noGrp="1"/>
          </p:cNvSpPr>
          <p:nvPr>
            <p:ph idx="1"/>
          </p:nvPr>
        </p:nvSpPr>
        <p:spPr>
          <a:xfrm>
            <a:off x="4829175" y="1954274"/>
            <a:ext cx="7362825" cy="4903726"/>
          </a:xfrm>
        </p:spPr>
        <p:txBody>
          <a:bodyPr>
            <a:normAutofit/>
          </a:bodyPr>
          <a:lstStyle/>
          <a:p>
            <a:pPr marL="0" indent="0" algn="r" rtl="1" fontAlgn="base">
              <a:buNone/>
            </a:pPr>
            <a:r>
              <a:rPr lang="ar-DZ" b="1" i="0" dirty="0">
                <a:solidFill>
                  <a:srgbClr val="002060"/>
                </a:solidFill>
                <a:effectLst/>
                <a:latin typeface="customFont"/>
              </a:rPr>
              <a:t>تحديد المشروع والفريق</a:t>
            </a:r>
            <a:br>
              <a:rPr lang="ar-DZ" b="0" i="0" dirty="0">
                <a:effectLst/>
                <a:latin typeface="customFont"/>
              </a:rPr>
            </a:br>
            <a:endParaRPr lang="ar-DZ" b="0" i="0" dirty="0">
              <a:effectLst/>
              <a:latin typeface="customFont"/>
            </a:endParaRPr>
          </a:p>
          <a:p>
            <a:pPr algn="r" rtl="1" fontAlgn="base"/>
            <a:r>
              <a:rPr lang="ar-DZ" b="0" dirty="0">
                <a:effectLst/>
                <a:latin typeface="Trebuchet MS" panose="020B0603020202020204" pitchFamily="34" charset="0"/>
              </a:rPr>
              <a:t>من المرجح أن يعبر أي مشروع متعلق </a:t>
            </a:r>
            <a:r>
              <a:rPr lang="ar-DZ" b="0" dirty="0">
                <a:effectLst/>
                <a:latin typeface="Trebuchet MS" panose="020B0603020202020204" pitchFamily="34" charset="0"/>
                <a:hlinkClick r:id="rId2">
                  <a:extLst>
                    <a:ext uri="{A12FA001-AC4F-418D-AE19-62706E023703}">
                      <ahyp:hlinkClr xmlns:ahyp="http://schemas.microsoft.com/office/drawing/2018/hyperlinkcolor" val="tx"/>
                    </a:ext>
                  </a:extLst>
                </a:hlinkClick>
              </a:rPr>
              <a:t>بتيسير التجارة</a:t>
            </a:r>
            <a:r>
              <a:rPr lang="ar-DZ" b="0" dirty="0">
                <a:effectLst/>
                <a:latin typeface="Trebuchet MS" panose="020B0603020202020204" pitchFamily="34" charset="0"/>
              </a:rPr>
              <a:t> الحدود التنظيمية وأن يشمل خبراء من أكثر من مجال واحد. لذا، يجب أن يكون </a:t>
            </a:r>
            <a:r>
              <a:rPr lang="ar-DZ" b="1" dirty="0">
                <a:solidFill>
                  <a:srgbClr val="0070C0"/>
                </a:solidFill>
                <a:effectLst/>
                <a:latin typeface="Trebuchet MS" panose="020B0603020202020204" pitchFamily="34" charset="0"/>
              </a:rPr>
              <a:t>الراعي للمشروع </a:t>
            </a:r>
            <a:r>
              <a:rPr lang="ar-DZ" b="0" dirty="0">
                <a:effectLst/>
                <a:latin typeface="Trebuchet MS" panose="020B0603020202020204" pitchFamily="34" charset="0"/>
              </a:rPr>
              <a:t>في وضع يمكِّنه من ضمان التعاون بين ا</a:t>
            </a:r>
            <a:r>
              <a:rPr lang="ar-DZ" b="1" dirty="0">
                <a:solidFill>
                  <a:srgbClr val="0070C0"/>
                </a:solidFill>
                <a:effectLst/>
                <a:latin typeface="Trebuchet MS" panose="020B0603020202020204" pitchFamily="34" charset="0"/>
              </a:rPr>
              <a:t>لخبراء</a:t>
            </a:r>
            <a:r>
              <a:rPr lang="ar-DZ" b="0" dirty="0">
                <a:effectLst/>
                <a:latin typeface="Trebuchet MS" panose="020B0603020202020204" pitchFamily="34" charset="0"/>
              </a:rPr>
              <a:t> وتحديد التوجه العام للعمل.</a:t>
            </a:r>
          </a:p>
          <a:p>
            <a:pPr algn="r" rtl="1" fontAlgn="base"/>
            <a:r>
              <a:rPr lang="ar-DZ" b="0" i="0" dirty="0">
                <a:effectLst/>
                <a:latin typeface="customFont"/>
              </a:rPr>
              <a:t>التنسيق الناجح مع </a:t>
            </a:r>
            <a:r>
              <a:rPr lang="ar-DZ" b="1" i="0" dirty="0">
                <a:solidFill>
                  <a:srgbClr val="0070C0"/>
                </a:solidFill>
                <a:effectLst/>
                <a:latin typeface="customFont"/>
              </a:rPr>
              <a:t>أصحاب المصلحة</a:t>
            </a:r>
          </a:p>
          <a:p>
            <a:pPr algn="r" rtl="1" fontAlgn="base"/>
            <a:r>
              <a:rPr lang="ar-DZ" b="0" dirty="0">
                <a:effectLst/>
                <a:latin typeface="Trebuchet MS" panose="020B0603020202020204" pitchFamily="34" charset="0"/>
              </a:rPr>
              <a:t>بينما قد يتطلب التنسيق مع أصحاب المصلحة مناهج مختلفة حسب ظروف كل قطر، هنالك عوامل عامة مشتركة ومتطلبات ينبغي أخذها بعين الاعتبار</a:t>
            </a:r>
            <a:endParaRPr lang="fr-FR" dirty="0"/>
          </a:p>
        </p:txBody>
      </p:sp>
      <p:pic>
        <p:nvPicPr>
          <p:cNvPr id="4" name="Espace réservé du contenu 3">
            <a:extLst>
              <a:ext uri="{FF2B5EF4-FFF2-40B4-BE49-F238E27FC236}">
                <a16:creationId xmlns:a16="http://schemas.microsoft.com/office/drawing/2014/main" id="{8662BC1A-5C80-4E63-B5CD-71C6CCCB464F}"/>
              </a:ext>
            </a:extLst>
          </p:cNvPr>
          <p:cNvPicPr>
            <a:picLocks noChangeAspect="1"/>
          </p:cNvPicPr>
          <p:nvPr/>
        </p:nvPicPr>
        <p:blipFill>
          <a:blip r:embed="rId3"/>
          <a:stretch>
            <a:fillRect/>
          </a:stretch>
        </p:blipFill>
        <p:spPr>
          <a:xfrm>
            <a:off x="0" y="1699480"/>
            <a:ext cx="4829175" cy="5144171"/>
          </a:xfrm>
          <a:prstGeom prst="rect">
            <a:avLst/>
          </a:prstGeom>
        </p:spPr>
      </p:pic>
      <p:sp>
        <p:nvSpPr>
          <p:cNvPr id="5" name="Titre 1">
            <a:extLst>
              <a:ext uri="{FF2B5EF4-FFF2-40B4-BE49-F238E27FC236}">
                <a16:creationId xmlns:a16="http://schemas.microsoft.com/office/drawing/2014/main" id="{B2E97DFC-7EC3-4087-A998-A7F4E80BB94F}"/>
              </a:ext>
            </a:extLst>
          </p:cNvPr>
          <p:cNvSpPr>
            <a:spLocks noGrp="1"/>
          </p:cNvSpPr>
          <p:nvPr>
            <p:ph type="title"/>
          </p:nvPr>
        </p:nvSpPr>
        <p:spPr>
          <a:xfrm>
            <a:off x="0" y="14349"/>
            <a:ext cx="12192000" cy="1685131"/>
          </a:xfrm>
          <a:solidFill>
            <a:srgbClr val="FF0066"/>
          </a:solidFill>
        </p:spPr>
        <p:txBody>
          <a:bodyPr/>
          <a:lstStyle/>
          <a:p>
            <a:pPr algn="ctr"/>
            <a:r>
              <a:rPr lang="ar-DZ" b="1" dirty="0"/>
              <a:t>أصحاب المصلحة</a:t>
            </a:r>
            <a:endParaRPr lang="fr-FR" b="1" dirty="0"/>
          </a:p>
        </p:txBody>
      </p:sp>
    </p:spTree>
    <p:extLst>
      <p:ext uri="{BB962C8B-B14F-4D97-AF65-F5344CB8AC3E}">
        <p14:creationId xmlns:p14="http://schemas.microsoft.com/office/powerpoint/2010/main" val="3995225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oneTexte 10">
            <a:extLst>
              <a:ext uri="{FF2B5EF4-FFF2-40B4-BE49-F238E27FC236}">
                <a16:creationId xmlns:a16="http://schemas.microsoft.com/office/drawing/2014/main" id="{BB19AE8C-F298-4433-BDBF-212A5095AE2B}"/>
              </a:ext>
            </a:extLst>
          </p:cNvPr>
          <p:cNvSpPr txBox="1"/>
          <p:nvPr/>
        </p:nvSpPr>
        <p:spPr>
          <a:xfrm>
            <a:off x="1477108" y="1894463"/>
            <a:ext cx="8900600" cy="461665"/>
          </a:xfrm>
          <a:prstGeom prst="rect">
            <a:avLst/>
          </a:prstGeom>
          <a:noFill/>
        </p:spPr>
        <p:txBody>
          <a:bodyPr wrap="square">
            <a:spAutoFit/>
          </a:bodyPr>
          <a:lstStyle/>
          <a:p>
            <a:r>
              <a:rPr lang="ar-DZ" sz="2400" b="1" i="0" dirty="0">
                <a:effectLst/>
                <a:latin typeface="Trebuchet MS" panose="020B0603020202020204" pitchFamily="34" charset="0"/>
              </a:rPr>
              <a:t>يمكن تقسيم أصحاب المصلحة المشاركين في دراسة تحليل عملية الأعمال إلى أربع فئات</a:t>
            </a:r>
            <a:endParaRPr lang="fr-FR" sz="2400" b="1" dirty="0"/>
          </a:p>
        </p:txBody>
      </p:sp>
      <p:sp>
        <p:nvSpPr>
          <p:cNvPr id="12" name="Titre 1">
            <a:extLst>
              <a:ext uri="{FF2B5EF4-FFF2-40B4-BE49-F238E27FC236}">
                <a16:creationId xmlns:a16="http://schemas.microsoft.com/office/drawing/2014/main" id="{CB2E4E73-2A5A-4B2F-B69B-1CB64CAD7A01}"/>
              </a:ext>
            </a:extLst>
          </p:cNvPr>
          <p:cNvSpPr>
            <a:spLocks noGrp="1"/>
          </p:cNvSpPr>
          <p:nvPr>
            <p:ph type="title"/>
          </p:nvPr>
        </p:nvSpPr>
        <p:spPr>
          <a:xfrm>
            <a:off x="0" y="1"/>
            <a:ext cx="12192000" cy="1690688"/>
          </a:xfrm>
          <a:solidFill>
            <a:srgbClr val="FF0066"/>
          </a:solidFill>
        </p:spPr>
        <p:txBody>
          <a:bodyPr/>
          <a:lstStyle/>
          <a:p>
            <a:pPr algn="ctr"/>
            <a:r>
              <a:rPr lang="ar-DZ" b="1" dirty="0"/>
              <a:t>أصحاب المصلحة</a:t>
            </a:r>
            <a:endParaRPr lang="fr-FR" b="1" dirty="0"/>
          </a:p>
        </p:txBody>
      </p:sp>
      <p:pic>
        <p:nvPicPr>
          <p:cNvPr id="13" name="Espace réservé du contenu 4">
            <a:extLst>
              <a:ext uri="{FF2B5EF4-FFF2-40B4-BE49-F238E27FC236}">
                <a16:creationId xmlns:a16="http://schemas.microsoft.com/office/drawing/2014/main" id="{9DE8EA3D-E448-4CA3-A194-896ED8E89B35}"/>
              </a:ext>
            </a:extLst>
          </p:cNvPr>
          <p:cNvPicPr>
            <a:picLocks noChangeAspect="1"/>
          </p:cNvPicPr>
          <p:nvPr/>
        </p:nvPicPr>
        <p:blipFill>
          <a:blip r:embed="rId2"/>
          <a:stretch>
            <a:fillRect/>
          </a:stretch>
        </p:blipFill>
        <p:spPr>
          <a:xfrm>
            <a:off x="219807" y="2479431"/>
            <a:ext cx="11799277" cy="4378569"/>
          </a:xfrm>
          <a:prstGeom prst="rect">
            <a:avLst/>
          </a:prstGeom>
        </p:spPr>
      </p:pic>
    </p:spTree>
    <p:extLst>
      <p:ext uri="{BB962C8B-B14F-4D97-AF65-F5344CB8AC3E}">
        <p14:creationId xmlns:p14="http://schemas.microsoft.com/office/powerpoint/2010/main" val="1706523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EF3939-F81E-4058-9861-BC0A9E5F0F88}"/>
              </a:ext>
            </a:extLst>
          </p:cNvPr>
          <p:cNvSpPr>
            <a:spLocks noGrp="1"/>
          </p:cNvSpPr>
          <p:nvPr>
            <p:ph idx="1"/>
          </p:nvPr>
        </p:nvSpPr>
        <p:spPr>
          <a:xfrm>
            <a:off x="0" y="1825625"/>
            <a:ext cx="3508131" cy="4351338"/>
          </a:xfrm>
        </p:spPr>
        <p:txBody>
          <a:bodyPr/>
          <a:lstStyle/>
          <a:p>
            <a:pPr marL="0" indent="0" algn="just" rtl="1">
              <a:buNone/>
            </a:pPr>
            <a:r>
              <a:rPr lang="ar-DZ" b="0" i="0" dirty="0">
                <a:effectLst/>
                <a:latin typeface="Trebuchet MS" panose="020B0603020202020204" pitchFamily="34" charset="0"/>
              </a:rPr>
              <a:t>تقوم كل فئة من فئات أصحاب المصلحة بأدوار معينة ومسؤوليات في مختلف مراحل عملية التحليل.</a:t>
            </a:r>
            <a:endParaRPr lang="fr-FR" b="0" i="0" dirty="0">
              <a:effectLst/>
              <a:latin typeface="Trebuchet MS" panose="020B0603020202020204" pitchFamily="34" charset="0"/>
            </a:endParaRPr>
          </a:p>
          <a:p>
            <a:pPr algn="r" rtl="1"/>
            <a:endParaRPr lang="fr-FR" dirty="0"/>
          </a:p>
        </p:txBody>
      </p:sp>
      <p:sp>
        <p:nvSpPr>
          <p:cNvPr id="6" name="Titre 1">
            <a:extLst>
              <a:ext uri="{FF2B5EF4-FFF2-40B4-BE49-F238E27FC236}">
                <a16:creationId xmlns:a16="http://schemas.microsoft.com/office/drawing/2014/main" id="{BD1832B1-9D63-408B-9F7A-6F10F1A28965}"/>
              </a:ext>
            </a:extLst>
          </p:cNvPr>
          <p:cNvSpPr>
            <a:spLocks noGrp="1"/>
          </p:cNvSpPr>
          <p:nvPr>
            <p:ph type="title"/>
          </p:nvPr>
        </p:nvSpPr>
        <p:spPr>
          <a:xfrm>
            <a:off x="0" y="1"/>
            <a:ext cx="12191999" cy="1690688"/>
          </a:xfrm>
          <a:solidFill>
            <a:srgbClr val="FF0066"/>
          </a:solidFill>
        </p:spPr>
        <p:txBody>
          <a:bodyPr/>
          <a:lstStyle/>
          <a:p>
            <a:pPr algn="ctr"/>
            <a:r>
              <a:rPr lang="ar-DZ" b="1" dirty="0"/>
              <a:t>أصحاب المصلحة</a:t>
            </a:r>
            <a:endParaRPr lang="fr-FR" b="1" dirty="0"/>
          </a:p>
        </p:txBody>
      </p:sp>
      <p:pic>
        <p:nvPicPr>
          <p:cNvPr id="7" name="Image 6">
            <a:extLst>
              <a:ext uri="{FF2B5EF4-FFF2-40B4-BE49-F238E27FC236}">
                <a16:creationId xmlns:a16="http://schemas.microsoft.com/office/drawing/2014/main" id="{DF8F2FCA-0FCF-48D1-A0BB-FA32BD290237}"/>
              </a:ext>
            </a:extLst>
          </p:cNvPr>
          <p:cNvPicPr>
            <a:picLocks noChangeAspect="1"/>
          </p:cNvPicPr>
          <p:nvPr/>
        </p:nvPicPr>
        <p:blipFill>
          <a:blip r:embed="rId2"/>
          <a:stretch>
            <a:fillRect/>
          </a:stretch>
        </p:blipFill>
        <p:spPr>
          <a:xfrm>
            <a:off x="4149970" y="1690689"/>
            <a:ext cx="8042030" cy="5104421"/>
          </a:xfrm>
          <a:prstGeom prst="rect">
            <a:avLst/>
          </a:prstGeom>
        </p:spPr>
      </p:pic>
    </p:spTree>
    <p:extLst>
      <p:ext uri="{BB962C8B-B14F-4D97-AF65-F5344CB8AC3E}">
        <p14:creationId xmlns:p14="http://schemas.microsoft.com/office/powerpoint/2010/main" val="3915757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Espace réservé du contenu 8">
            <a:extLst>
              <a:ext uri="{FF2B5EF4-FFF2-40B4-BE49-F238E27FC236}">
                <a16:creationId xmlns:a16="http://schemas.microsoft.com/office/drawing/2014/main" id="{BE44DE87-9B0D-4585-BA80-D85DCA9C483C}"/>
              </a:ext>
            </a:extLst>
          </p:cNvPr>
          <p:cNvPicPr>
            <a:picLocks noGrp="1" noChangeAspect="1"/>
          </p:cNvPicPr>
          <p:nvPr>
            <p:ph idx="1"/>
          </p:nvPr>
        </p:nvPicPr>
        <p:blipFill>
          <a:blip r:embed="rId2"/>
          <a:stretch>
            <a:fillRect/>
          </a:stretch>
        </p:blipFill>
        <p:spPr>
          <a:xfrm>
            <a:off x="131885" y="1825624"/>
            <a:ext cx="11737731" cy="5032375"/>
          </a:xfrm>
        </p:spPr>
      </p:pic>
      <p:sp>
        <p:nvSpPr>
          <p:cNvPr id="4" name="Titre 1">
            <a:extLst>
              <a:ext uri="{FF2B5EF4-FFF2-40B4-BE49-F238E27FC236}">
                <a16:creationId xmlns:a16="http://schemas.microsoft.com/office/drawing/2014/main" id="{396E93FB-0669-4BC9-8006-3FB2C83BB3E0}"/>
              </a:ext>
            </a:extLst>
          </p:cNvPr>
          <p:cNvSpPr>
            <a:spLocks noGrp="1"/>
          </p:cNvSpPr>
          <p:nvPr>
            <p:ph type="title"/>
          </p:nvPr>
        </p:nvSpPr>
        <p:spPr>
          <a:xfrm>
            <a:off x="61546" y="1"/>
            <a:ext cx="12054254" cy="1690688"/>
          </a:xfrm>
          <a:solidFill>
            <a:srgbClr val="FF0066"/>
          </a:solidFill>
        </p:spPr>
        <p:txBody>
          <a:bodyPr/>
          <a:lstStyle/>
          <a:p>
            <a:pPr algn="ctr"/>
            <a:r>
              <a:rPr lang="ar-DZ" b="1" dirty="0"/>
              <a:t>أصحاب المصلحة</a:t>
            </a:r>
            <a:endParaRPr lang="fr-FR" b="1" dirty="0"/>
          </a:p>
        </p:txBody>
      </p:sp>
    </p:spTree>
    <p:extLst>
      <p:ext uri="{BB962C8B-B14F-4D97-AF65-F5344CB8AC3E}">
        <p14:creationId xmlns:p14="http://schemas.microsoft.com/office/powerpoint/2010/main" val="1029845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DE9999-ACC7-4488-9547-DF14A7AA740C}"/>
              </a:ext>
            </a:extLst>
          </p:cNvPr>
          <p:cNvSpPr>
            <a:spLocks noGrp="1"/>
          </p:cNvSpPr>
          <p:nvPr>
            <p:ph type="title"/>
          </p:nvPr>
        </p:nvSpPr>
        <p:spPr>
          <a:xfrm>
            <a:off x="0" y="1"/>
            <a:ext cx="12124592" cy="1690688"/>
          </a:xfrm>
          <a:solidFill>
            <a:srgbClr val="31EF31"/>
          </a:solidFill>
        </p:spPr>
        <p:txBody>
          <a:bodyPr/>
          <a:lstStyle/>
          <a:p>
            <a:pPr algn="ctr"/>
            <a:r>
              <a:rPr lang="ar-DZ" b="1" i="0" dirty="0">
                <a:solidFill>
                  <a:srgbClr val="161C2D"/>
                </a:solidFill>
                <a:effectLst/>
                <a:latin typeface="Aref+Ruqaa"/>
              </a:rPr>
              <a:t>نطاق المشروع</a:t>
            </a:r>
            <a:endParaRPr lang="fr-FR" dirty="0"/>
          </a:p>
        </p:txBody>
      </p:sp>
      <p:sp>
        <p:nvSpPr>
          <p:cNvPr id="3" name="Espace réservé du contenu 2">
            <a:extLst>
              <a:ext uri="{FF2B5EF4-FFF2-40B4-BE49-F238E27FC236}">
                <a16:creationId xmlns:a16="http://schemas.microsoft.com/office/drawing/2014/main" id="{966B1F87-4BA5-435E-82AA-9AE4EF977D2B}"/>
              </a:ext>
            </a:extLst>
          </p:cNvPr>
          <p:cNvSpPr>
            <a:spLocks noGrp="1"/>
          </p:cNvSpPr>
          <p:nvPr>
            <p:ph idx="1"/>
          </p:nvPr>
        </p:nvSpPr>
        <p:spPr/>
        <p:txBody>
          <a:bodyPr/>
          <a:lstStyle/>
          <a:p>
            <a:pPr marL="0" indent="0" algn="just" rtl="1">
              <a:buNone/>
            </a:pPr>
            <a:r>
              <a:rPr lang="ar-DZ" b="1" i="0" dirty="0">
                <a:solidFill>
                  <a:srgbClr val="161C2D"/>
                </a:solidFill>
                <a:effectLst/>
                <a:latin typeface="Aref+Ruqaa"/>
              </a:rPr>
              <a:t>مفهوم نطاق المشروع</a:t>
            </a:r>
          </a:p>
          <a:p>
            <a:pPr algn="just" rtl="1">
              <a:buFont typeface="Arial" panose="020B0604020202020204" pitchFamily="34" charset="0"/>
              <a:buChar char="•"/>
            </a:pPr>
            <a:r>
              <a:rPr lang="ar-DZ" b="0" i="0" dirty="0">
                <a:solidFill>
                  <a:srgbClr val="161C2D"/>
                </a:solidFill>
                <a:effectLst/>
                <a:latin typeface="Times New Roman" panose="02020603050405020304" pitchFamily="18" charset="0"/>
              </a:rPr>
              <a:t>يضع قائمة بالنشاطات أو الأهداف التي يشملها المشروع أو يستثنيها. </a:t>
            </a:r>
          </a:p>
          <a:p>
            <a:pPr algn="just" rtl="1">
              <a:buFont typeface="Arial" panose="020B0604020202020204" pitchFamily="34" charset="0"/>
              <a:buChar char="•"/>
            </a:pPr>
            <a:r>
              <a:rPr lang="ar-DZ" b="0" i="0" dirty="0">
                <a:solidFill>
                  <a:srgbClr val="161C2D"/>
                </a:solidFill>
                <a:effectLst/>
                <a:latin typeface="Times New Roman" panose="02020603050405020304" pitchFamily="18" charset="0"/>
              </a:rPr>
              <a:t>يضع فريق المشروع تعريف نطاق مفصل وشرح تفصيلي للمشروع وينبني على النتائج والافتراضات والقيود التي يتم توثيقها أثناء التمهيد للمشروع. </a:t>
            </a:r>
          </a:p>
          <a:p>
            <a:pPr algn="just" rtl="1">
              <a:buFont typeface="Arial" panose="020B0604020202020204" pitchFamily="34" charset="0"/>
              <a:buChar char="•"/>
            </a:pPr>
            <a:r>
              <a:rPr lang="ar-DZ" b="0" i="0" dirty="0">
                <a:solidFill>
                  <a:srgbClr val="161C2D"/>
                </a:solidFill>
                <a:effectLst/>
                <a:latin typeface="Times New Roman" panose="02020603050405020304" pitchFamily="18" charset="0"/>
              </a:rPr>
              <a:t>يتم تحديد ووصف نطاق المشروع بمزيد من التخصيص أثناء التخطيط كلما توفرت المزيد من المعلومات المرتبطة بالمشروع. ويتم تحليل المخاطر والافتراضات والقيود الموجودة من أجل الإكمال حيث تتم إضافة المخاطر والافتراضات والقيود حسب الحاجة.</a:t>
            </a:r>
          </a:p>
          <a:p>
            <a:endParaRPr lang="fr-FR" dirty="0"/>
          </a:p>
        </p:txBody>
      </p:sp>
    </p:spTree>
    <p:extLst>
      <p:ext uri="{BB962C8B-B14F-4D97-AF65-F5344CB8AC3E}">
        <p14:creationId xmlns:p14="http://schemas.microsoft.com/office/powerpoint/2010/main" val="632372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1FA96D96-F4E5-4126-A419-3564A21FB1F7}"/>
              </a:ext>
            </a:extLst>
          </p:cNvPr>
          <p:cNvPicPr>
            <a:picLocks noGrp="1" noChangeAspect="1"/>
          </p:cNvPicPr>
          <p:nvPr>
            <p:ph idx="1"/>
          </p:nvPr>
        </p:nvPicPr>
        <p:blipFill>
          <a:blip r:embed="rId2"/>
          <a:stretch>
            <a:fillRect/>
          </a:stretch>
        </p:blipFill>
        <p:spPr>
          <a:xfrm>
            <a:off x="5869531" y="110148"/>
            <a:ext cx="6115183" cy="6724041"/>
          </a:xfrm>
        </p:spPr>
      </p:pic>
      <p:sp>
        <p:nvSpPr>
          <p:cNvPr id="6" name="Espace réservé du contenu 2">
            <a:extLst>
              <a:ext uri="{FF2B5EF4-FFF2-40B4-BE49-F238E27FC236}">
                <a16:creationId xmlns:a16="http://schemas.microsoft.com/office/drawing/2014/main" id="{04389B70-5E67-425F-9CA7-7CD0CBEDC299}"/>
              </a:ext>
            </a:extLst>
          </p:cNvPr>
          <p:cNvSpPr txBox="1">
            <a:spLocks/>
          </p:cNvSpPr>
          <p:nvPr/>
        </p:nvSpPr>
        <p:spPr>
          <a:xfrm>
            <a:off x="0" y="1090247"/>
            <a:ext cx="5869531" cy="5743942"/>
          </a:xfrm>
          <a:prstGeom prst="rect">
            <a:avLst/>
          </a:prstGeom>
          <a:solidFill>
            <a:srgbClr val="FFC000"/>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Font typeface="Arial" panose="020B0604020202020204" pitchFamily="34" charset="0"/>
              <a:buNone/>
            </a:pPr>
            <a:r>
              <a:rPr lang="en-US" sz="1800" dirty="0">
                <a:latin typeface="Calibri" panose="020F0502020204030204" pitchFamily="34" charset="0"/>
                <a:ea typeface="Calibri" panose="020F0502020204030204" pitchFamily="34" charset="0"/>
                <a:cs typeface="Arial" panose="020B0604020202020204" pitchFamily="34" charset="0"/>
              </a:rPr>
              <a:t> </a:t>
            </a:r>
            <a:endParaRPr lang="fr-FR" sz="1800" dirty="0">
              <a:latin typeface="Calibri" panose="020F050202020403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Font typeface="Arial" panose="020B0604020202020204" pitchFamily="34" charset="0"/>
              <a:buNone/>
            </a:pPr>
            <a:r>
              <a:rPr lang="fr-FR" sz="1800" b="1" dirty="0">
                <a:solidFill>
                  <a:srgbClr val="161C2D"/>
                </a:solidFill>
                <a:latin typeface="Arial" panose="020B0604020202020204" pitchFamily="34" charset="0"/>
                <a:ea typeface="Times New Roman" panose="02020603050405020304" pitchFamily="18" charset="0"/>
                <a:cs typeface="Arial" panose="020B0604020202020204" pitchFamily="34" charset="0"/>
              </a:rPr>
              <a:t>1</a:t>
            </a:r>
            <a:r>
              <a:rPr lang="fr-FR" sz="1800" b="1" dirty="0">
                <a:solidFill>
                  <a:srgbClr val="161C2D"/>
                </a:solidFill>
                <a:latin typeface="Calibri" panose="020F0502020204030204" pitchFamily="34" charset="0"/>
                <a:ea typeface="Times New Roman" panose="02020603050405020304" pitchFamily="18" charset="0"/>
                <a:cs typeface="Calibri" panose="020F0502020204030204" pitchFamily="34" charset="0"/>
              </a:rPr>
              <a:t>- </a:t>
            </a:r>
            <a:r>
              <a:rPr lang="ar-SA" sz="1900" b="1" dirty="0">
                <a:solidFill>
                  <a:srgbClr val="161C2D"/>
                </a:solidFill>
                <a:ea typeface="Times New Roman" panose="02020603050405020304" pitchFamily="18" charset="0"/>
                <a:cs typeface="Calibri" panose="020F0502020204030204" pitchFamily="34" charset="0"/>
              </a:rPr>
              <a:t>جمع المتطلبات</a:t>
            </a:r>
            <a:endParaRPr lang="fr-FR" sz="1900" dirty="0">
              <a:ea typeface="Calibri" panose="020F0502020204030204" pitchFamily="34" charset="0"/>
              <a:cs typeface="Arial" panose="020B0604020202020204" pitchFamily="34" charset="0"/>
            </a:endParaRPr>
          </a:p>
          <a:p>
            <a:pPr marL="0" indent="0" algn="just" rtl="1">
              <a:lnSpc>
                <a:spcPct val="107000"/>
              </a:lnSpc>
              <a:spcAft>
                <a:spcPts val="800"/>
              </a:spcAft>
              <a:buFont typeface="Arial" panose="020B0604020202020204" pitchFamily="34" charset="0"/>
              <a:buNone/>
            </a:pPr>
            <a:r>
              <a:rPr lang="ar-SA" sz="2400" b="1" spc="35" dirty="0">
                <a:solidFill>
                  <a:srgbClr val="161C2D"/>
                </a:solidFill>
                <a:ea typeface="Times New Roman" panose="02020603050405020304" pitchFamily="18" charset="0"/>
              </a:rPr>
              <a:t>دليل</a:t>
            </a:r>
            <a:r>
              <a:rPr lang="fr-FR" sz="2400" b="1" spc="35" dirty="0">
                <a:solidFill>
                  <a:srgbClr val="161C2D"/>
                </a:solidFill>
                <a:ea typeface="Times New Roman" panose="02020603050405020304" pitchFamily="18" charset="0"/>
              </a:rPr>
              <a:t> PMBOK </a:t>
            </a:r>
            <a:r>
              <a:rPr lang="ar-SA" sz="2400" b="1" spc="35" dirty="0">
                <a:solidFill>
                  <a:srgbClr val="161C2D"/>
                </a:solidFill>
                <a:ea typeface="Times New Roman" panose="02020603050405020304" pitchFamily="18" charset="0"/>
              </a:rPr>
              <a:t>عرف المتطلب</a:t>
            </a:r>
            <a:r>
              <a:rPr lang="fr-FR" sz="2400" b="1" spc="35" dirty="0">
                <a:solidFill>
                  <a:srgbClr val="161C2D"/>
                </a:solidFill>
                <a:ea typeface="Times New Roman" panose="02020603050405020304" pitchFamily="18" charset="0"/>
              </a:rPr>
              <a:t>: </a:t>
            </a:r>
            <a:r>
              <a:rPr lang="fr-FR" sz="2400" spc="35" dirty="0">
                <a:solidFill>
                  <a:srgbClr val="161C2D"/>
                </a:solidFill>
                <a:ea typeface="Times New Roman" panose="02020603050405020304" pitchFamily="18" charset="0"/>
              </a:rPr>
              <a:t>"</a:t>
            </a:r>
            <a:r>
              <a:rPr lang="ar-SA" sz="2400" spc="35" dirty="0">
                <a:solidFill>
                  <a:srgbClr val="161C2D"/>
                </a:solidFill>
                <a:ea typeface="Times New Roman" panose="02020603050405020304" pitchFamily="18" charset="0"/>
              </a:rPr>
              <a:t>المتطلب هو الشرط الذي يجب الوفاء به، أو يمتلكه نظام، أو منتج، أو خدمة، أو مخرج نهائي لتلبية عقد أو مقياس أو مواصفات أو غيرها من الوثائق الرسمية. ومن المهم توثيق المتطلبات في تفاصيل كافية بحيث يمكن قياسها أثناء تنفيذ المشروع. فبعد كل شيء، تحقيق أهداف النطاق غالباً ما يقوم على تلبية المتطلبات الموثقة مسبقاً</a:t>
            </a:r>
            <a:r>
              <a:rPr lang="fr-FR" sz="2400" spc="35" dirty="0">
                <a:solidFill>
                  <a:srgbClr val="161C2D"/>
                </a:solidFill>
                <a:ea typeface="Times New Roman" panose="02020603050405020304" pitchFamily="18" charset="0"/>
              </a:rPr>
              <a:t>".</a:t>
            </a:r>
            <a:endParaRPr lang="fr-FR" sz="2400" dirty="0">
              <a:ea typeface="Calibri" panose="020F0502020204030204" pitchFamily="34" charset="0"/>
            </a:endParaRPr>
          </a:p>
          <a:p>
            <a:pPr marL="0" indent="0" algn="just" rtl="1">
              <a:lnSpc>
                <a:spcPct val="107000"/>
              </a:lnSpc>
              <a:spcAft>
                <a:spcPts val="800"/>
              </a:spcAft>
              <a:buFont typeface="Arial" panose="020B0604020202020204" pitchFamily="34" charset="0"/>
              <a:buNone/>
            </a:pPr>
            <a:r>
              <a:rPr lang="ar-SA" sz="2400" spc="35" dirty="0">
                <a:solidFill>
                  <a:srgbClr val="161C2D"/>
                </a:solidFill>
                <a:ea typeface="Times New Roman" panose="02020603050405020304" pitchFamily="18" charset="0"/>
              </a:rPr>
              <a:t>تتضمن هذه العملية تعريف وتوثيق ميزات ووظائف السلع المنتجة في المشروع والعمليات القائمة لإنتاجها. يقوم فريق العمل بعمل ملف لمطالب أصحاب المصلحة يوثق متطلبات خطة العمل و ملف لتتبع المتطلبات ما تم ومالم يتم منها بعد</a:t>
            </a:r>
            <a:r>
              <a:rPr lang="fr-FR" sz="2400" spc="35" dirty="0">
                <a:solidFill>
                  <a:srgbClr val="161C2D"/>
                </a:solidFill>
                <a:ea typeface="Times New Roman" panose="02020603050405020304" pitchFamily="18" charset="0"/>
              </a:rPr>
              <a:t>. </a:t>
            </a:r>
            <a:endParaRPr lang="fr-FR" sz="2400" dirty="0">
              <a:ea typeface="Calibri" panose="020F0502020204030204" pitchFamily="34" charset="0"/>
            </a:endParaRPr>
          </a:p>
          <a:p>
            <a:endParaRPr lang="fr-FR" dirty="0"/>
          </a:p>
        </p:txBody>
      </p:sp>
      <p:sp>
        <p:nvSpPr>
          <p:cNvPr id="7" name="Titre 1">
            <a:extLst>
              <a:ext uri="{FF2B5EF4-FFF2-40B4-BE49-F238E27FC236}">
                <a16:creationId xmlns:a16="http://schemas.microsoft.com/office/drawing/2014/main" id="{AC485A09-86B1-424A-9B31-3219C2CFABB1}"/>
              </a:ext>
            </a:extLst>
          </p:cNvPr>
          <p:cNvSpPr>
            <a:spLocks noGrp="1"/>
          </p:cNvSpPr>
          <p:nvPr>
            <p:ph type="title"/>
          </p:nvPr>
        </p:nvSpPr>
        <p:spPr>
          <a:xfrm>
            <a:off x="-1" y="-1"/>
            <a:ext cx="8932985" cy="1090247"/>
          </a:xfrm>
          <a:solidFill>
            <a:srgbClr val="31EF31"/>
          </a:solidFill>
        </p:spPr>
        <p:txBody>
          <a:bodyPr>
            <a:normAutofit fontScale="90000"/>
          </a:bodyPr>
          <a:lstStyle/>
          <a:p>
            <a:pPr algn="ctr"/>
            <a:br>
              <a:rPr lang="fr-FR" b="1" i="0" dirty="0">
                <a:effectLst/>
                <a:latin typeface="Aref+Ruqaa"/>
              </a:rPr>
            </a:br>
            <a:r>
              <a:rPr lang="ar-DZ" b="1" i="0" dirty="0">
                <a:effectLst/>
                <a:latin typeface="Aref+Ruqaa"/>
              </a:rPr>
              <a:t>نطاق المشروع</a:t>
            </a:r>
            <a:br>
              <a:rPr lang="ar-DZ" b="1" i="0" dirty="0">
                <a:effectLst/>
                <a:latin typeface="Aref+Ruqaa"/>
              </a:rPr>
            </a:br>
            <a:endParaRPr lang="fr-FR" dirty="0"/>
          </a:p>
        </p:txBody>
      </p:sp>
    </p:spTree>
    <p:extLst>
      <p:ext uri="{BB962C8B-B14F-4D97-AF65-F5344CB8AC3E}">
        <p14:creationId xmlns:p14="http://schemas.microsoft.com/office/powerpoint/2010/main" val="11707511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2239044-64B3-4B5C-BDF4-1900206748B5}"/>
              </a:ext>
            </a:extLst>
          </p:cNvPr>
          <p:cNvSpPr>
            <a:spLocks noGrp="1"/>
          </p:cNvSpPr>
          <p:nvPr>
            <p:ph idx="1"/>
          </p:nvPr>
        </p:nvSpPr>
        <p:spPr>
          <a:xfrm>
            <a:off x="6309946" y="0"/>
            <a:ext cx="5882054" cy="6778869"/>
          </a:xfrm>
          <a:solidFill>
            <a:srgbClr val="31EF31"/>
          </a:solidFill>
        </p:spPr>
        <p:txBody>
          <a:bodyPr>
            <a:normAutofit/>
          </a:bodyPr>
          <a:lstStyle/>
          <a:p>
            <a:pPr marL="0" indent="0" algn="just" rtl="1">
              <a:buNone/>
            </a:pPr>
            <a:r>
              <a:rPr lang="ar-DZ" b="1" i="0" dirty="0">
                <a:solidFill>
                  <a:srgbClr val="161C2D"/>
                </a:solidFill>
                <a:effectLst/>
                <a:latin typeface="Aref+Ruqaa"/>
              </a:rPr>
              <a:t>2- تحديد </a:t>
            </a:r>
            <a:r>
              <a:rPr lang="ar-DZ" b="1" i="0" dirty="0">
                <a:solidFill>
                  <a:srgbClr val="161C2D"/>
                </a:solidFill>
                <a:effectLst/>
                <a:latin typeface="Times New Roman" panose="02020603050405020304" pitchFamily="18" charset="0"/>
              </a:rPr>
              <a:t>نطاق المشروع</a:t>
            </a:r>
            <a:r>
              <a:rPr lang="ar-DZ" b="0" i="0" dirty="0">
                <a:solidFill>
                  <a:srgbClr val="161C2D"/>
                </a:solidFill>
                <a:effectLst/>
                <a:latin typeface="Times New Roman" panose="02020603050405020304" pitchFamily="18" charset="0"/>
              </a:rPr>
              <a:t>. </a:t>
            </a:r>
            <a:r>
              <a:rPr lang="ar-DZ" b="1" i="0" dirty="0">
                <a:solidFill>
                  <a:srgbClr val="161C2D"/>
                </a:solidFill>
                <a:effectLst/>
                <a:latin typeface="Aref+Ruqaa"/>
              </a:rPr>
              <a:t>: </a:t>
            </a:r>
          </a:p>
          <a:p>
            <a:pPr marL="0" indent="0" algn="just" rtl="1">
              <a:buNone/>
            </a:pPr>
            <a:r>
              <a:rPr lang="ar-DZ" b="0" i="0" dirty="0">
                <a:solidFill>
                  <a:srgbClr val="161C2D"/>
                </a:solidFill>
                <a:effectLst/>
                <a:latin typeface="Times New Roman" panose="02020603050405020304" pitchFamily="18" charset="0"/>
              </a:rPr>
              <a:t>هي المرحلة الثانية في عملية إدارة نطاق المشروع.</a:t>
            </a:r>
            <a:endParaRPr lang="fr-FR" b="0" i="0" dirty="0">
              <a:solidFill>
                <a:srgbClr val="161C2D"/>
              </a:solidFill>
              <a:effectLst/>
              <a:latin typeface="Times New Roman" panose="02020603050405020304" pitchFamily="18" charset="0"/>
            </a:endParaRPr>
          </a:p>
          <a:p>
            <a:pPr marL="0" indent="0" algn="just" rtl="1">
              <a:buNone/>
            </a:pPr>
            <a:r>
              <a:rPr lang="ar-DZ" b="0" i="0" dirty="0">
                <a:solidFill>
                  <a:srgbClr val="161C2D"/>
                </a:solidFill>
                <a:effectLst/>
                <a:latin typeface="Times New Roman" panose="02020603050405020304" pitchFamily="18" charset="0"/>
              </a:rPr>
              <a:t> ونجاح المشروع يعتمد على هذه المرحلة حيث أنه يساعد على تحسين دقة تقديرات الوقت والتكلفة والموارد و يحدد أيضاً خط أساس لقياس الأداء ومراقبة المشاريع، ويساعد التعريف الجيد للنطاق في التواصل وفهم مسؤوليات العمل بشكل أفضل. تشتمل الأدوات والتقنيات المستخدمة في تحديد النطاق على آراء الخبراء، وتحليل المنتج، وتحديد البدائل وورش عمل لتسهيل العمل. والمخرجات الأساسية لتعريف النطاق هي بيان لنطاق المشروع و تحديثات على وثائق المشروع الموضوعة مسبقاً. </a:t>
            </a:r>
            <a:endParaRPr lang="fr-FR" b="0" i="0" dirty="0">
              <a:solidFill>
                <a:srgbClr val="161C2D"/>
              </a:solidFill>
              <a:effectLst/>
              <a:latin typeface="Times New Roman" panose="02020603050405020304" pitchFamily="18" charset="0"/>
            </a:endParaRPr>
          </a:p>
          <a:p>
            <a:pPr marL="0" indent="0" algn="just" rtl="1">
              <a:buNone/>
            </a:pPr>
            <a:r>
              <a:rPr lang="ar-DZ" b="0" i="0" dirty="0">
                <a:solidFill>
                  <a:srgbClr val="161C2D"/>
                </a:solidFill>
                <a:effectLst/>
                <a:latin typeface="Times New Roman" panose="02020603050405020304" pitchFamily="18" charset="0"/>
              </a:rPr>
              <a:t>تشمل المدخلات الرئيسية لإعداد بيان نطاق المشروع</a:t>
            </a:r>
            <a:endParaRPr lang="fr-FR" b="0" i="0" dirty="0">
              <a:solidFill>
                <a:srgbClr val="161C2D"/>
              </a:solidFill>
              <a:effectLst/>
              <a:latin typeface="Times New Roman" panose="02020603050405020304" pitchFamily="18" charset="0"/>
            </a:endParaRPr>
          </a:p>
          <a:p>
            <a:pPr algn="r" rtl="1"/>
            <a:endParaRPr lang="fr-FR" dirty="0"/>
          </a:p>
        </p:txBody>
      </p:sp>
      <p:sp>
        <p:nvSpPr>
          <p:cNvPr id="5" name="ZoneTexte 4">
            <a:extLst>
              <a:ext uri="{FF2B5EF4-FFF2-40B4-BE49-F238E27FC236}">
                <a16:creationId xmlns:a16="http://schemas.microsoft.com/office/drawing/2014/main" id="{9C66D50B-F0B4-4DF9-B8D0-CE7F80144DB0}"/>
              </a:ext>
            </a:extLst>
          </p:cNvPr>
          <p:cNvSpPr txBox="1"/>
          <p:nvPr/>
        </p:nvSpPr>
        <p:spPr>
          <a:xfrm>
            <a:off x="0" y="0"/>
            <a:ext cx="6095999" cy="2831544"/>
          </a:xfrm>
          <a:prstGeom prst="rect">
            <a:avLst/>
          </a:prstGeom>
          <a:solidFill>
            <a:schemeClr val="accent6">
              <a:lumMod val="60000"/>
              <a:lumOff val="40000"/>
            </a:schemeClr>
          </a:solidFill>
        </p:spPr>
        <p:txBody>
          <a:bodyPr wrap="square">
            <a:spAutoFit/>
          </a:bodyPr>
          <a:lstStyle/>
          <a:p>
            <a:pPr algn="just"/>
            <a:endParaRPr lang="ar-DZ" b="0" i="0" dirty="0">
              <a:solidFill>
                <a:srgbClr val="161C2D"/>
              </a:solidFill>
              <a:effectLst/>
              <a:latin typeface="Times New Roman" panose="02020603050405020304" pitchFamily="18" charset="0"/>
            </a:endParaRPr>
          </a:p>
          <a:p>
            <a:pPr algn="just" rtl="1"/>
            <a:r>
              <a:rPr lang="ar-DZ" sz="2000" b="1" i="0" dirty="0">
                <a:solidFill>
                  <a:srgbClr val="161C2D"/>
                </a:solidFill>
                <a:effectLst/>
              </a:rPr>
              <a:t>بيان نطاق المشروع:</a:t>
            </a:r>
            <a:endParaRPr lang="fr-FR" sz="2000" b="1" i="0" dirty="0">
              <a:solidFill>
                <a:srgbClr val="161C2D"/>
              </a:solidFill>
              <a:effectLst/>
            </a:endParaRPr>
          </a:p>
          <a:p>
            <a:pPr algn="just" rtl="1"/>
            <a:r>
              <a:rPr lang="ar-DZ" sz="2000" b="0" i="0" dirty="0">
                <a:solidFill>
                  <a:srgbClr val="161C2D"/>
                </a:solidFill>
                <a:effectLst/>
              </a:rPr>
              <a:t> ينبغي أن يتضمن بيان نطاق المشروع، كحد أدنى، </a:t>
            </a:r>
            <a:r>
              <a:rPr lang="ar-DZ" sz="2000" b="1" i="0" dirty="0">
                <a:solidFill>
                  <a:srgbClr val="161C2D"/>
                </a:solidFill>
                <a:effectLst/>
              </a:rPr>
              <a:t>وصف لنطاق المشروع ومعايير قبول المستخدم للمنتج </a:t>
            </a:r>
            <a:r>
              <a:rPr lang="ar-DZ" sz="2000" b="0" i="0" dirty="0">
                <a:solidFill>
                  <a:srgbClr val="161C2D"/>
                </a:solidFill>
                <a:effectLst/>
              </a:rPr>
              <a:t>و </a:t>
            </a:r>
            <a:r>
              <a:rPr lang="ar-DZ" sz="2000" b="1" i="0" dirty="0">
                <a:solidFill>
                  <a:srgbClr val="161C2D"/>
                </a:solidFill>
                <a:effectLst/>
              </a:rPr>
              <a:t>معلومات مفصلة عن جميع مخرجات المشروع</a:t>
            </a:r>
            <a:r>
              <a:rPr lang="ar-DZ" sz="2000" b="0" i="0" dirty="0">
                <a:solidFill>
                  <a:srgbClr val="161C2D"/>
                </a:solidFill>
                <a:effectLst/>
              </a:rPr>
              <a:t> وكذلك يمكن أن يتضمن </a:t>
            </a:r>
            <a:r>
              <a:rPr lang="ar-DZ" sz="2000" b="1" i="0" dirty="0">
                <a:solidFill>
                  <a:srgbClr val="161C2D"/>
                </a:solidFill>
                <a:effectLst/>
              </a:rPr>
              <a:t>حدود المشروع </a:t>
            </a:r>
            <a:r>
              <a:rPr lang="ar-DZ" sz="2000" b="0" i="0" dirty="0">
                <a:solidFill>
                  <a:srgbClr val="161C2D"/>
                </a:solidFill>
                <a:effectLst/>
              </a:rPr>
              <a:t>و ا</a:t>
            </a:r>
            <a:r>
              <a:rPr lang="ar-DZ" sz="2000" b="1" i="0" dirty="0">
                <a:solidFill>
                  <a:srgbClr val="161C2D"/>
                </a:solidFill>
                <a:effectLst/>
              </a:rPr>
              <a:t>لقيود</a:t>
            </a:r>
            <a:r>
              <a:rPr lang="ar-DZ" sz="2000" b="0" i="0" dirty="0">
                <a:solidFill>
                  <a:srgbClr val="161C2D"/>
                </a:solidFill>
                <a:effectLst/>
              </a:rPr>
              <a:t> </a:t>
            </a:r>
            <a:r>
              <a:rPr lang="ar-DZ" sz="2000" b="1" i="0" dirty="0">
                <a:solidFill>
                  <a:srgbClr val="161C2D"/>
                </a:solidFill>
                <a:effectLst/>
              </a:rPr>
              <a:t>والافتراضات المطروحة بخصوصه</a:t>
            </a:r>
            <a:r>
              <a:rPr lang="ar-DZ" sz="2000" b="0" i="0" dirty="0">
                <a:solidFill>
                  <a:srgbClr val="161C2D"/>
                </a:solidFill>
                <a:effectLst/>
              </a:rPr>
              <a:t>.</a:t>
            </a:r>
            <a:endParaRPr lang="fr-FR" sz="2000" b="0" i="0" dirty="0">
              <a:solidFill>
                <a:srgbClr val="161C2D"/>
              </a:solidFill>
              <a:effectLst/>
            </a:endParaRPr>
          </a:p>
          <a:p>
            <a:pPr algn="just" rtl="1"/>
            <a:endParaRPr lang="fr-FR" sz="2000" b="0" i="0" dirty="0">
              <a:solidFill>
                <a:srgbClr val="161C2D"/>
              </a:solidFill>
              <a:effectLst/>
            </a:endParaRPr>
          </a:p>
          <a:p>
            <a:pPr algn="just" rtl="1"/>
            <a:r>
              <a:rPr lang="ar-DZ" sz="2000" b="0" i="0" dirty="0">
                <a:solidFill>
                  <a:srgbClr val="161C2D"/>
                </a:solidFill>
                <a:effectLst/>
              </a:rPr>
              <a:t>ويصف هذا البيان بالتفصيل الأعمال التي تم انجازها في المشروع وهو أداة مهمة لضمان رضا العملاء ولمنع زحف النطاق.</a:t>
            </a:r>
          </a:p>
        </p:txBody>
      </p:sp>
      <p:sp>
        <p:nvSpPr>
          <p:cNvPr id="6" name="Espace réservé du contenu 2">
            <a:extLst>
              <a:ext uri="{FF2B5EF4-FFF2-40B4-BE49-F238E27FC236}">
                <a16:creationId xmlns:a16="http://schemas.microsoft.com/office/drawing/2014/main" id="{A7F4DF59-8851-43C7-94AB-43C2BA4D4A10}"/>
              </a:ext>
            </a:extLst>
          </p:cNvPr>
          <p:cNvSpPr txBox="1">
            <a:spLocks/>
          </p:cNvSpPr>
          <p:nvPr/>
        </p:nvSpPr>
        <p:spPr>
          <a:xfrm>
            <a:off x="3664" y="3024554"/>
            <a:ext cx="6212498" cy="3910189"/>
          </a:xfrm>
          <a:prstGeom prst="rect">
            <a:avLst/>
          </a:prstGeom>
          <a:solidFill>
            <a:srgbClr val="92D050"/>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DZ" b="1" dirty="0">
                <a:solidFill>
                  <a:srgbClr val="161C2D"/>
                </a:solidFill>
                <a:latin typeface="Times New Roman" panose="02020603050405020304" pitchFamily="18" charset="0"/>
              </a:rPr>
              <a:t>زحف نطاق المشروع:</a:t>
            </a:r>
            <a:r>
              <a:rPr lang="ar-DZ" dirty="0">
                <a:solidFill>
                  <a:srgbClr val="161C2D"/>
                </a:solidFill>
                <a:latin typeface="Times New Roman" panose="02020603050405020304" pitchFamily="18" charset="0"/>
              </a:rPr>
              <a:t> تضخيم المشروع إلى أبعد من منافعه أو محاولة  استغلال موارد غير مناسبة بسبب عدة عوامل أهمها:</a:t>
            </a:r>
          </a:p>
          <a:p>
            <a:pPr algn="just" rtl="1"/>
            <a:r>
              <a:rPr lang="ar-DZ" dirty="0">
                <a:solidFill>
                  <a:srgbClr val="161C2D"/>
                </a:solidFill>
                <a:latin typeface="Times New Roman" panose="02020603050405020304" pitchFamily="18" charset="0"/>
              </a:rPr>
              <a:t>المدير صاحب النفوذ الذي يرغب في إدخال تغييرات نطاق غير مناسبة على المشروع. </a:t>
            </a:r>
          </a:p>
          <a:p>
            <a:pPr algn="just" rtl="1"/>
            <a:r>
              <a:rPr lang="ar-DZ" dirty="0">
                <a:solidFill>
                  <a:srgbClr val="161C2D"/>
                </a:solidFill>
                <a:latin typeface="Times New Roman" panose="02020603050405020304" pitchFamily="18" charset="0"/>
              </a:rPr>
              <a:t>يمكن لنطاق المشروع أن يتسع ما إذا لم نأخذ مسبقاً بعين الاعتبار جميع جوانب المشروع.</a:t>
            </a:r>
          </a:p>
          <a:p>
            <a:pPr algn="just" rtl="1"/>
            <a:r>
              <a:rPr lang="ar-DZ" dirty="0">
                <a:solidFill>
                  <a:srgbClr val="161C2D"/>
                </a:solidFill>
                <a:latin typeface="Times New Roman" panose="02020603050405020304" pitchFamily="18" charset="0"/>
              </a:rPr>
              <a:t>ضعف الاتزان بين محددات المشروع (النطاق والزمن والتكاليف).</a:t>
            </a:r>
          </a:p>
          <a:p>
            <a:pPr algn="just" rtl="1"/>
            <a:r>
              <a:rPr lang="ar-DZ" dirty="0">
                <a:solidFill>
                  <a:srgbClr val="161C2D"/>
                </a:solidFill>
                <a:latin typeface="Times New Roman" panose="02020603050405020304" pitchFamily="18" charset="0"/>
              </a:rPr>
              <a:t>ضعف مستوى دقة التقديرات لكل من محددات المشروع.</a:t>
            </a:r>
          </a:p>
          <a:p>
            <a:pPr algn="just" rtl="1"/>
            <a:r>
              <a:rPr lang="ar-DZ" dirty="0">
                <a:solidFill>
                  <a:srgbClr val="161C2D"/>
                </a:solidFill>
                <a:latin typeface="Times New Roman" panose="02020603050405020304" pitchFamily="18" charset="0"/>
              </a:rPr>
              <a:t>تستخدم عملية إدارة التغيير المدعومة وواضحة المعالم لتعديل النطاق بما يتلاءم مع أهداف المشروع/البرنامج/الحافظة </a:t>
            </a:r>
            <a:r>
              <a:rPr lang="ar-DZ" dirty="0" err="1">
                <a:solidFill>
                  <a:srgbClr val="161C2D"/>
                </a:solidFill>
                <a:latin typeface="Times New Roman" panose="02020603050405020304" pitchFamily="18" charset="0"/>
              </a:rPr>
              <a:t>وتعتبرعملية</a:t>
            </a:r>
            <a:r>
              <a:rPr lang="ar-DZ" dirty="0">
                <a:solidFill>
                  <a:srgbClr val="161C2D"/>
                </a:solidFill>
                <a:latin typeface="Times New Roman" panose="02020603050405020304" pitchFamily="18" charset="0"/>
              </a:rPr>
              <a:t> إلزامية لمنع حدوث تمدد أو زحف نطاق المشروع.</a:t>
            </a:r>
          </a:p>
          <a:p>
            <a:endParaRPr lang="fr-FR" dirty="0"/>
          </a:p>
        </p:txBody>
      </p:sp>
    </p:spTree>
    <p:extLst>
      <p:ext uri="{BB962C8B-B14F-4D97-AF65-F5344CB8AC3E}">
        <p14:creationId xmlns:p14="http://schemas.microsoft.com/office/powerpoint/2010/main" val="2081273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4B10157-FC65-4BFD-BCB2-45221F0AE0E1}"/>
              </a:ext>
            </a:extLst>
          </p:cNvPr>
          <p:cNvSpPr>
            <a:spLocks noGrp="1"/>
          </p:cNvSpPr>
          <p:nvPr>
            <p:ph idx="1"/>
          </p:nvPr>
        </p:nvSpPr>
        <p:spPr>
          <a:xfrm>
            <a:off x="6559062" y="0"/>
            <a:ext cx="5530361" cy="6857999"/>
          </a:xfrm>
          <a:solidFill>
            <a:srgbClr val="FF66FF"/>
          </a:solidFill>
        </p:spPr>
        <p:txBody>
          <a:bodyPr>
            <a:normAutofit fontScale="92500" lnSpcReduction="20000"/>
          </a:bodyPr>
          <a:lstStyle/>
          <a:p>
            <a:pPr marL="0" indent="0" algn="just" rtl="1">
              <a:buNone/>
            </a:pPr>
            <a:r>
              <a:rPr lang="ar-DZ" b="1" i="0" dirty="0">
                <a:solidFill>
                  <a:srgbClr val="161C2D"/>
                </a:solidFill>
                <a:effectLst/>
                <a:latin typeface="Aref+Ruqaa"/>
              </a:rPr>
              <a:t>3- هيكل تقسيم العمل (</a:t>
            </a:r>
            <a:r>
              <a:rPr lang="fr-FR" b="1" i="0" dirty="0">
                <a:solidFill>
                  <a:srgbClr val="161C2D"/>
                </a:solidFill>
                <a:effectLst/>
                <a:latin typeface="Aref+Ruqaa"/>
              </a:rPr>
              <a:t>(WBS</a:t>
            </a:r>
          </a:p>
          <a:p>
            <a:pPr marL="0" indent="0" algn="just" rtl="1">
              <a:buNone/>
            </a:pPr>
            <a:r>
              <a:rPr lang="ar-DZ" b="0" i="0" dirty="0">
                <a:solidFill>
                  <a:srgbClr val="161C2D"/>
                </a:solidFill>
                <a:effectLst/>
                <a:latin typeface="Times New Roman" panose="02020603050405020304" pitchFamily="18" charset="0"/>
              </a:rPr>
              <a:t>هو عبارة عن تجمع يعتمد على المخرجات للأعمال المشاركة في المشروع والتي تحدد النطاق الكلي لهذا المشروع. ولأن معظم المشاريع تشتمل على كثير من العاملين عليها وكثير من الإنجازات المختلفة، من المهم تنظيم وتقسيم العمل إلى أقسام منطقية </a:t>
            </a:r>
            <a:r>
              <a:rPr lang="ar-DZ" b="0" i="0" dirty="0" err="1">
                <a:solidFill>
                  <a:srgbClr val="161C2D"/>
                </a:solidFill>
                <a:effectLst/>
                <a:latin typeface="Times New Roman" panose="02020603050405020304" pitchFamily="18" charset="0"/>
              </a:rPr>
              <a:t>بناءا</a:t>
            </a:r>
            <a:r>
              <a:rPr lang="ar-DZ" b="0" i="0" dirty="0">
                <a:solidFill>
                  <a:srgbClr val="161C2D"/>
                </a:solidFill>
                <a:effectLst/>
                <a:latin typeface="Times New Roman" panose="02020603050405020304" pitchFamily="18" charset="0"/>
              </a:rPr>
              <a:t> على الكيفية التي سيتم بها العمل. </a:t>
            </a:r>
            <a:r>
              <a:rPr lang="ar-DZ" b="1" i="0" dirty="0">
                <a:solidFill>
                  <a:srgbClr val="161C2D"/>
                </a:solidFill>
                <a:effectLst/>
                <a:latin typeface="Times New Roman" panose="02020603050405020304" pitchFamily="18" charset="0"/>
              </a:rPr>
              <a:t>هيكل تقسيم العمل هو وثيقة الأساس في إدارة المشاريع لأنه يوفر جداول التخطيط وإدارة المشاريع والتكاليف والموارد والتغييرات.</a:t>
            </a:r>
            <a:endParaRPr lang="fr-FR" b="1" i="0" dirty="0">
              <a:solidFill>
                <a:srgbClr val="161C2D"/>
              </a:solidFill>
              <a:effectLst/>
              <a:latin typeface="Times New Roman" panose="02020603050405020304" pitchFamily="18" charset="0"/>
            </a:endParaRPr>
          </a:p>
          <a:p>
            <a:pPr marL="0" indent="0" algn="just" rtl="1">
              <a:buNone/>
            </a:pPr>
            <a:endParaRPr lang="ar-DZ" b="1" i="0" dirty="0">
              <a:solidFill>
                <a:srgbClr val="161C2D"/>
              </a:solidFill>
              <a:effectLst/>
              <a:latin typeface="Times New Roman" panose="02020603050405020304" pitchFamily="18" charset="0"/>
            </a:endParaRPr>
          </a:p>
          <a:p>
            <a:pPr algn="just" rtl="1">
              <a:buFont typeface="Arial" panose="020B0604020202020204" pitchFamily="34" charset="0"/>
              <a:buChar char="•"/>
            </a:pPr>
            <a:r>
              <a:rPr lang="ar-DZ" b="1" i="0" dirty="0">
                <a:solidFill>
                  <a:srgbClr val="161C2D"/>
                </a:solidFill>
                <a:effectLst/>
                <a:latin typeface="Times New Roman" panose="02020603050405020304" pitchFamily="18" charset="0"/>
              </a:rPr>
              <a:t>المدخلات الرئيسية </a:t>
            </a:r>
            <a:r>
              <a:rPr lang="ar-DZ" b="0" i="0" dirty="0">
                <a:solidFill>
                  <a:srgbClr val="161C2D"/>
                </a:solidFill>
                <a:effectLst/>
                <a:latin typeface="Times New Roman" panose="02020603050405020304" pitchFamily="18" charset="0"/>
              </a:rPr>
              <a:t>لإنشاء هيكل تقسيم العمل: بيان نطاق المشروع، أصحاب المصلحة، الوثائق و الأصول المستخدمة للقيام بالأعمال.</a:t>
            </a:r>
          </a:p>
          <a:p>
            <a:pPr algn="just" rtl="1">
              <a:buFont typeface="Arial" panose="020B0604020202020204" pitchFamily="34" charset="0"/>
              <a:buChar char="•"/>
            </a:pPr>
            <a:r>
              <a:rPr lang="ar-DZ" b="0" i="0" dirty="0">
                <a:solidFill>
                  <a:srgbClr val="161C2D"/>
                </a:solidFill>
                <a:effectLst/>
                <a:latin typeface="Times New Roman" panose="02020603050405020304" pitchFamily="18" charset="0"/>
              </a:rPr>
              <a:t>يتم تنظيم الهيكل عن طريق استخدام </a:t>
            </a:r>
            <a:r>
              <a:rPr lang="ar-DZ" b="1" i="0" dirty="0">
                <a:solidFill>
                  <a:srgbClr val="161C2D"/>
                </a:solidFill>
                <a:effectLst/>
                <a:latin typeface="Times New Roman" panose="02020603050405020304" pitchFamily="18" charset="0"/>
              </a:rPr>
              <a:t>منتجات</a:t>
            </a:r>
            <a:r>
              <a:rPr lang="ar-DZ" b="0" i="0" dirty="0">
                <a:solidFill>
                  <a:srgbClr val="161C2D"/>
                </a:solidFill>
                <a:effectLst/>
                <a:latin typeface="Times New Roman" panose="02020603050405020304" pitchFamily="18" charset="0"/>
              </a:rPr>
              <a:t> </a:t>
            </a:r>
            <a:r>
              <a:rPr lang="ar-DZ" b="1" i="0" dirty="0">
                <a:solidFill>
                  <a:srgbClr val="161C2D"/>
                </a:solidFill>
                <a:effectLst/>
                <a:latin typeface="Times New Roman" panose="02020603050405020304" pitchFamily="18" charset="0"/>
              </a:rPr>
              <a:t>المشروع</a:t>
            </a:r>
            <a:r>
              <a:rPr lang="ar-DZ" b="0" i="0" dirty="0">
                <a:solidFill>
                  <a:srgbClr val="161C2D"/>
                </a:solidFill>
                <a:effectLst/>
                <a:latin typeface="Times New Roman" panose="02020603050405020304" pitchFamily="18" charset="0"/>
              </a:rPr>
              <a:t> </a:t>
            </a:r>
            <a:r>
              <a:rPr lang="ar-DZ" b="1" i="0" dirty="0">
                <a:solidFill>
                  <a:srgbClr val="161C2D"/>
                </a:solidFill>
                <a:effectLst/>
                <a:latin typeface="Times New Roman" panose="02020603050405020304" pitchFamily="18" charset="0"/>
              </a:rPr>
              <a:t>ومراحل المشروع </a:t>
            </a:r>
            <a:r>
              <a:rPr lang="ar-DZ" b="0" i="0" dirty="0">
                <a:solidFill>
                  <a:srgbClr val="161C2D"/>
                </a:solidFill>
                <a:effectLst/>
                <a:latin typeface="Times New Roman" panose="02020603050405020304" pitchFamily="18" charset="0"/>
              </a:rPr>
              <a:t>أو باستخدام مجموعات عملية لإدارة المشروع. من المهم جداً اشراك فريق العمل بأكمله و العميل في خلق ومراجعة هيكل تجزئة العمل. ويجب على الأشخاص الذين سيقومون بالعمل المساعدة في تخطيط المهام من خلال إنشاء هيكل تجزئة العمل.</a:t>
            </a:r>
          </a:p>
          <a:p>
            <a:pPr marL="0" indent="0" algn="r" rtl="1">
              <a:buNone/>
            </a:pPr>
            <a:endParaRPr lang="fr-FR" dirty="0"/>
          </a:p>
        </p:txBody>
      </p:sp>
      <p:sp>
        <p:nvSpPr>
          <p:cNvPr id="5" name="Espace réservé du contenu 2">
            <a:extLst>
              <a:ext uri="{FF2B5EF4-FFF2-40B4-BE49-F238E27FC236}">
                <a16:creationId xmlns:a16="http://schemas.microsoft.com/office/drawing/2014/main" id="{D4F51421-B501-46AE-A3BB-4ACB1A1F590B}"/>
              </a:ext>
            </a:extLst>
          </p:cNvPr>
          <p:cNvSpPr txBox="1">
            <a:spLocks/>
          </p:cNvSpPr>
          <p:nvPr/>
        </p:nvSpPr>
        <p:spPr>
          <a:xfrm>
            <a:off x="23446" y="70338"/>
            <a:ext cx="6412522" cy="3432175"/>
          </a:xfrm>
          <a:prstGeom prst="rect">
            <a:avLst/>
          </a:prstGeom>
          <a:solidFill>
            <a:schemeClr val="accent4">
              <a:lumMod val="60000"/>
              <a:lumOff val="40000"/>
            </a:schemeClr>
          </a:solidFill>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fr-FR" b="1" dirty="0">
                <a:solidFill>
                  <a:srgbClr val="161C2D"/>
                </a:solidFill>
                <a:latin typeface="Aref+Ruqaa"/>
              </a:rPr>
              <a:t>4</a:t>
            </a:r>
            <a:r>
              <a:rPr lang="ar-DZ" b="1" dirty="0">
                <a:solidFill>
                  <a:srgbClr val="161C2D"/>
                </a:solidFill>
                <a:latin typeface="Aref+Ruqaa"/>
              </a:rPr>
              <a:t>- التحقق من النطاق</a:t>
            </a:r>
          </a:p>
          <a:p>
            <a:pPr marL="0" indent="0" algn="just" rtl="1">
              <a:buFont typeface="Arial" panose="020B0604020202020204" pitchFamily="34" charset="0"/>
              <a:buNone/>
            </a:pPr>
            <a:r>
              <a:rPr lang="ar-DZ" dirty="0">
                <a:solidFill>
                  <a:srgbClr val="161C2D"/>
                </a:solidFill>
                <a:latin typeface="Times New Roman" panose="02020603050405020304" pitchFamily="18" charset="0"/>
              </a:rPr>
              <a:t>من الصعب </a:t>
            </a:r>
            <a:r>
              <a:rPr lang="ar-DZ" b="1" dirty="0">
                <a:solidFill>
                  <a:srgbClr val="161C2D"/>
                </a:solidFill>
                <a:latin typeface="Times New Roman" panose="02020603050405020304" pitchFamily="18" charset="0"/>
              </a:rPr>
              <a:t>إنشاء مشروع نطاق </a:t>
            </a:r>
            <a:r>
              <a:rPr lang="ar-DZ" dirty="0">
                <a:solidFill>
                  <a:srgbClr val="161C2D"/>
                </a:solidFill>
                <a:latin typeface="Times New Roman" panose="02020603050405020304" pitchFamily="18" charset="0"/>
              </a:rPr>
              <a:t>جيد </a:t>
            </a:r>
            <a:r>
              <a:rPr lang="ar-DZ" b="1" dirty="0">
                <a:solidFill>
                  <a:srgbClr val="161C2D"/>
                </a:solidFill>
                <a:latin typeface="Times New Roman" panose="02020603050405020304" pitchFamily="18" charset="0"/>
              </a:rPr>
              <a:t>وهيكل تقسيم العمل للمشروع</a:t>
            </a:r>
            <a:r>
              <a:rPr lang="ar-DZ" dirty="0">
                <a:solidFill>
                  <a:srgbClr val="161C2D"/>
                </a:solidFill>
                <a:latin typeface="Times New Roman" panose="02020603050405020304" pitchFamily="18" charset="0"/>
              </a:rPr>
              <a:t>، حيث أنه من الصعب التحقق من نطاق المشروع والتقليل من تغيرات النطاق حتى عندما يكون نطاق المشروع محددا، فالعديد من المشاريع تعاني من زحف النطاق. </a:t>
            </a:r>
            <a:endParaRPr lang="fr-FR" dirty="0">
              <a:solidFill>
                <a:srgbClr val="161C2D"/>
              </a:solidFill>
              <a:latin typeface="Times New Roman" panose="02020603050405020304" pitchFamily="18" charset="0"/>
            </a:endParaRPr>
          </a:p>
          <a:p>
            <a:pPr marL="0" indent="0" algn="just" rtl="1">
              <a:buFont typeface="Arial" panose="020B0604020202020204" pitchFamily="34" charset="0"/>
              <a:buNone/>
            </a:pPr>
            <a:r>
              <a:rPr lang="ar-DZ" dirty="0">
                <a:solidFill>
                  <a:srgbClr val="161C2D"/>
                </a:solidFill>
                <a:latin typeface="Times New Roman" panose="02020603050405020304" pitchFamily="18" charset="0"/>
              </a:rPr>
              <a:t>من المهم جدا التحقق من نطاق المشروع مع المستخدمين من جميع أجزاء المشروع وتطوير عملية للسيطرة على التغيرات في نطاق. </a:t>
            </a:r>
            <a:endParaRPr lang="fr-FR" dirty="0">
              <a:solidFill>
                <a:srgbClr val="161C2D"/>
              </a:solidFill>
              <a:latin typeface="Times New Roman" panose="02020603050405020304" pitchFamily="18" charset="0"/>
            </a:endParaRPr>
          </a:p>
          <a:p>
            <a:pPr marL="0" indent="0" algn="just" rtl="1">
              <a:buFont typeface="Arial" panose="020B0604020202020204" pitchFamily="34" charset="0"/>
              <a:buNone/>
            </a:pPr>
            <a:r>
              <a:rPr lang="ar-DZ" dirty="0">
                <a:solidFill>
                  <a:srgbClr val="161C2D"/>
                </a:solidFill>
                <a:latin typeface="Times New Roman" panose="02020603050405020304" pitchFamily="18" charset="0"/>
              </a:rPr>
              <a:t>التحقق من </a:t>
            </a:r>
            <a:r>
              <a:rPr lang="ar-DZ" b="1" dirty="0">
                <a:solidFill>
                  <a:srgbClr val="161C2D"/>
                </a:solidFill>
                <a:latin typeface="Times New Roman" panose="02020603050405020304" pitchFamily="18" charset="0"/>
              </a:rPr>
              <a:t>صحة النطاق </a:t>
            </a:r>
            <a:r>
              <a:rPr lang="ar-DZ" dirty="0">
                <a:solidFill>
                  <a:srgbClr val="161C2D"/>
                </a:solidFill>
                <a:latin typeface="Times New Roman" panose="02020603050405020304" pitchFamily="18" charset="0"/>
              </a:rPr>
              <a:t>ينطوي على </a:t>
            </a:r>
            <a:r>
              <a:rPr lang="ar-DZ" b="1" dirty="0">
                <a:solidFill>
                  <a:srgbClr val="161C2D"/>
                </a:solidFill>
                <a:latin typeface="Times New Roman" panose="02020603050405020304" pitchFamily="18" charset="0"/>
              </a:rPr>
              <a:t>القبول الرسمي لمخرجات المشروع المنجزة</a:t>
            </a:r>
            <a:r>
              <a:rPr lang="ar-DZ" dirty="0">
                <a:solidFill>
                  <a:srgbClr val="161C2D"/>
                </a:solidFill>
                <a:latin typeface="Times New Roman" panose="02020603050405020304" pitchFamily="18" charset="0"/>
              </a:rPr>
              <a:t>، وغالبا ما يتحقق القبول من تحقق العملاء ومن ثم التوقيع النهائي على الإنجازات الرئيسية.</a:t>
            </a:r>
          </a:p>
          <a:p>
            <a:endParaRPr lang="fr-FR" dirty="0"/>
          </a:p>
        </p:txBody>
      </p:sp>
      <p:sp>
        <p:nvSpPr>
          <p:cNvPr id="6" name="Espace réservé du contenu 2">
            <a:extLst>
              <a:ext uri="{FF2B5EF4-FFF2-40B4-BE49-F238E27FC236}">
                <a16:creationId xmlns:a16="http://schemas.microsoft.com/office/drawing/2014/main" id="{93DD998C-99CE-4E51-9E23-19A6FA712BF2}"/>
              </a:ext>
            </a:extLst>
          </p:cNvPr>
          <p:cNvSpPr txBox="1">
            <a:spLocks/>
          </p:cNvSpPr>
          <p:nvPr/>
        </p:nvSpPr>
        <p:spPr>
          <a:xfrm>
            <a:off x="23445" y="3569678"/>
            <a:ext cx="6412523" cy="3288322"/>
          </a:xfrm>
          <a:prstGeom prst="rect">
            <a:avLst/>
          </a:prstGeom>
          <a:solidFill>
            <a:srgbClr val="00B0F0"/>
          </a:solidFill>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DZ" b="1">
                <a:solidFill>
                  <a:srgbClr val="161C2D"/>
                </a:solidFill>
                <a:latin typeface="Aref+Ruqaa"/>
              </a:rPr>
              <a:t>التحكم في النطاق</a:t>
            </a:r>
          </a:p>
          <a:p>
            <a:pPr marL="0" indent="0" algn="just" rtl="1">
              <a:buFont typeface="Arial" panose="020B0604020202020204" pitchFamily="34" charset="0"/>
              <a:buNone/>
            </a:pPr>
            <a:r>
              <a:rPr lang="ar-DZ" b="1">
                <a:solidFill>
                  <a:srgbClr val="161C2D"/>
                </a:solidFill>
                <a:latin typeface="Times New Roman" panose="02020603050405020304" pitchFamily="18" charset="0"/>
              </a:rPr>
              <a:t>التحكم بالنطاق </a:t>
            </a:r>
            <a:r>
              <a:rPr lang="ar-DZ">
                <a:solidFill>
                  <a:srgbClr val="161C2D"/>
                </a:solidFill>
                <a:latin typeface="Times New Roman" panose="02020603050405020304" pitchFamily="18" charset="0"/>
              </a:rPr>
              <a:t>يتضمن التحكم بالتغييرات التي تطرأ على نطاق المشروع مع وضع أهداف المشروع وإستراتيجية العمل في الاعتبار. أهداف التحكم بالنطاق:</a:t>
            </a:r>
          </a:p>
          <a:p>
            <a:pPr marL="0" indent="0" algn="just" rtl="1">
              <a:buFont typeface="Arial" panose="020B0604020202020204" pitchFamily="34" charset="0"/>
              <a:buNone/>
            </a:pPr>
            <a:r>
              <a:rPr lang="fr-FR">
                <a:solidFill>
                  <a:srgbClr val="161C2D"/>
                </a:solidFill>
                <a:latin typeface="Times New Roman" panose="02020603050405020304" pitchFamily="18" charset="0"/>
              </a:rPr>
              <a:t>* </a:t>
            </a:r>
            <a:r>
              <a:rPr lang="ar-DZ">
                <a:solidFill>
                  <a:srgbClr val="161C2D"/>
                </a:solidFill>
                <a:latin typeface="Times New Roman" panose="02020603050405020304" pitchFamily="18" charset="0"/>
              </a:rPr>
              <a:t>التأثير على العوامل التي تسبب تغيرات نطاق.</a:t>
            </a:r>
          </a:p>
          <a:p>
            <a:pPr marL="0" indent="0" algn="just" rtl="1">
              <a:buFont typeface="Arial" panose="020B0604020202020204" pitchFamily="34" charset="0"/>
              <a:buNone/>
            </a:pPr>
            <a:r>
              <a:rPr lang="fr-FR">
                <a:solidFill>
                  <a:srgbClr val="161C2D"/>
                </a:solidFill>
                <a:latin typeface="Times New Roman" panose="02020603050405020304" pitchFamily="18" charset="0"/>
              </a:rPr>
              <a:t>* </a:t>
            </a:r>
            <a:r>
              <a:rPr lang="ar-DZ">
                <a:solidFill>
                  <a:srgbClr val="161C2D"/>
                </a:solidFill>
                <a:latin typeface="Times New Roman" panose="02020603050405020304" pitchFamily="18" charset="0"/>
              </a:rPr>
              <a:t>التأكد من معالجة التغييرات وفقا للإجراءات التي وضعت كجزء من مراقبة التغيير المتكاملة.</a:t>
            </a:r>
          </a:p>
          <a:p>
            <a:pPr marL="0" indent="0" algn="just" rtl="1">
              <a:buFont typeface="Arial" panose="020B0604020202020204" pitchFamily="34" charset="0"/>
              <a:buNone/>
            </a:pPr>
            <a:r>
              <a:rPr lang="fr-FR">
                <a:solidFill>
                  <a:srgbClr val="161C2D"/>
                </a:solidFill>
                <a:latin typeface="Times New Roman" panose="02020603050405020304" pitchFamily="18" charset="0"/>
              </a:rPr>
              <a:t>* </a:t>
            </a:r>
            <a:r>
              <a:rPr lang="ar-DZ">
                <a:solidFill>
                  <a:srgbClr val="161C2D"/>
                </a:solidFill>
                <a:latin typeface="Times New Roman" panose="02020603050405020304" pitchFamily="18" charset="0"/>
              </a:rPr>
              <a:t>المدخلات الرئيسية للتحكم بالنطاق هي خطة إدارة المشروع، وثائق للمتطلبات، ومتطلبات تتبع مصفوفة، بيانات أداء العمل، والأصول العملية التنظيمية.</a:t>
            </a:r>
          </a:p>
          <a:p>
            <a:pPr marL="0" indent="0" algn="just" rtl="1">
              <a:buFont typeface="Arial" panose="020B0604020202020204" pitchFamily="34" charset="0"/>
              <a:buNone/>
            </a:pPr>
            <a:r>
              <a:rPr lang="fr-FR">
                <a:solidFill>
                  <a:srgbClr val="161C2D"/>
                </a:solidFill>
                <a:latin typeface="Times New Roman" panose="02020603050405020304" pitchFamily="18" charset="0"/>
              </a:rPr>
              <a:t>* </a:t>
            </a:r>
            <a:r>
              <a:rPr lang="ar-DZ">
                <a:solidFill>
                  <a:srgbClr val="161C2D"/>
                </a:solidFill>
                <a:latin typeface="Times New Roman" panose="02020603050405020304" pitchFamily="18" charset="0"/>
              </a:rPr>
              <a:t>يعد تحليل التباين أداة هامة للتحكم بالنطاق فالتباين هو الفرق بين الأداء المخطط له و الأداء الفعلي</a:t>
            </a:r>
          </a:p>
          <a:p>
            <a:pPr marL="0" indent="0" algn="r" rtl="1">
              <a:buFont typeface="Arial" panose="020B0604020202020204" pitchFamily="34" charset="0"/>
              <a:buNone/>
            </a:pPr>
            <a:endParaRPr lang="fr-FR" dirty="0"/>
          </a:p>
        </p:txBody>
      </p:sp>
    </p:spTree>
    <p:extLst>
      <p:ext uri="{BB962C8B-B14F-4D97-AF65-F5344CB8AC3E}">
        <p14:creationId xmlns:p14="http://schemas.microsoft.com/office/powerpoint/2010/main" val="1380956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لازم نأكد على أنّ نطاق المشروع من أهم الوثائق الأساسية للمشروع، وطبعًا  إعداده يكون في المراحل الأوليّة لتخطيط المشروع. مهم للغاية: عدم وضوح مخ -  Twitter thread from العنود @anoudmz1 - Rattibha">
            <a:extLst>
              <a:ext uri="{FF2B5EF4-FFF2-40B4-BE49-F238E27FC236}">
                <a16:creationId xmlns:a16="http://schemas.microsoft.com/office/drawing/2014/main" id="{1FFBE3C9-ABF9-4C94-A427-8378AB07D8B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767255"/>
            <a:ext cx="12156831" cy="5090746"/>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D8DF9298-3ED0-47EB-B46E-AFB29466C01C}"/>
              </a:ext>
            </a:extLst>
          </p:cNvPr>
          <p:cNvSpPr>
            <a:spLocks noGrp="1"/>
          </p:cNvSpPr>
          <p:nvPr>
            <p:ph type="title"/>
          </p:nvPr>
        </p:nvSpPr>
        <p:spPr>
          <a:xfrm>
            <a:off x="0" y="1"/>
            <a:ext cx="12156830" cy="1690688"/>
          </a:xfrm>
          <a:solidFill>
            <a:srgbClr val="31EF31"/>
          </a:solidFill>
        </p:spPr>
        <p:txBody>
          <a:bodyPr/>
          <a:lstStyle/>
          <a:p>
            <a:pPr algn="ctr"/>
            <a:r>
              <a:rPr lang="ar-DZ" b="1" i="0" dirty="0">
                <a:solidFill>
                  <a:srgbClr val="161C2D"/>
                </a:solidFill>
                <a:effectLst/>
                <a:latin typeface="Aref+Ruqaa"/>
              </a:rPr>
              <a:t>نطاق المشروع</a:t>
            </a:r>
            <a:endParaRPr lang="fr-FR" dirty="0"/>
          </a:p>
        </p:txBody>
      </p:sp>
    </p:spTree>
    <p:extLst>
      <p:ext uri="{BB962C8B-B14F-4D97-AF65-F5344CB8AC3E}">
        <p14:creationId xmlns:p14="http://schemas.microsoft.com/office/powerpoint/2010/main" val="32892884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6C199B-8EF0-49EE-B312-5E2B5FB8C47C}"/>
              </a:ext>
            </a:extLst>
          </p:cNvPr>
          <p:cNvSpPr>
            <a:spLocks noGrp="1"/>
          </p:cNvSpPr>
          <p:nvPr>
            <p:ph type="title"/>
          </p:nvPr>
        </p:nvSpPr>
        <p:spPr>
          <a:xfrm>
            <a:off x="0" y="1"/>
            <a:ext cx="12192000" cy="1690688"/>
          </a:xfrm>
          <a:solidFill>
            <a:srgbClr val="FFFF00"/>
          </a:solidFill>
        </p:spPr>
        <p:txBody>
          <a:bodyPr>
            <a:normAutofit fontScale="90000"/>
          </a:bodyPr>
          <a:lstStyle/>
          <a:p>
            <a:pPr algn="ctr"/>
            <a:br>
              <a:rPr lang="fr-FR" b="1" i="0" dirty="0">
                <a:solidFill>
                  <a:srgbClr val="1A1A1A"/>
                </a:solidFill>
                <a:effectLst/>
                <a:latin typeface="Montserrat" panose="00000500000000000000" pitchFamily="2" charset="0"/>
              </a:rPr>
            </a:br>
            <a:r>
              <a:rPr lang="ar-DZ" b="1" i="0" dirty="0">
                <a:solidFill>
                  <a:srgbClr val="1A1A1A"/>
                </a:solidFill>
                <a:effectLst/>
                <a:latin typeface="Montserrat" panose="00000500000000000000" pitchFamily="2" charset="0"/>
              </a:rPr>
              <a:t>معالم المشروع</a:t>
            </a:r>
            <a:br>
              <a:rPr lang="ar-DZ" b="1" i="0" dirty="0">
                <a:solidFill>
                  <a:srgbClr val="1A1A1A"/>
                </a:solidFill>
                <a:effectLst/>
                <a:latin typeface="+mn-lt"/>
              </a:rPr>
            </a:br>
            <a:endParaRPr lang="fr-FR" dirty="0">
              <a:latin typeface="+mn-lt"/>
            </a:endParaRPr>
          </a:p>
        </p:txBody>
      </p:sp>
      <p:sp>
        <p:nvSpPr>
          <p:cNvPr id="5" name="Espace réservé du contenu 4">
            <a:extLst>
              <a:ext uri="{FF2B5EF4-FFF2-40B4-BE49-F238E27FC236}">
                <a16:creationId xmlns:a16="http://schemas.microsoft.com/office/drawing/2014/main" id="{370F6E52-9C65-4BBD-B6A0-B7C23056EFA4}"/>
              </a:ext>
            </a:extLst>
          </p:cNvPr>
          <p:cNvSpPr>
            <a:spLocks noGrp="1"/>
          </p:cNvSpPr>
          <p:nvPr>
            <p:ph idx="1"/>
          </p:nvPr>
        </p:nvSpPr>
        <p:spPr>
          <a:xfrm>
            <a:off x="79131" y="1825624"/>
            <a:ext cx="11992707" cy="4918075"/>
          </a:xfrm>
        </p:spPr>
        <p:txBody>
          <a:bodyPr>
            <a:normAutofit fontScale="92500"/>
          </a:bodyPr>
          <a:lstStyle/>
          <a:p>
            <a:pPr algn="r" rtl="1" fontAlgn="t"/>
            <a:r>
              <a:rPr lang="ar-DZ" b="1" i="0" dirty="0">
                <a:solidFill>
                  <a:srgbClr val="1A1A1A"/>
                </a:solidFill>
                <a:effectLst/>
                <a:latin typeface="Montserrat" panose="00000500000000000000" pitchFamily="2" charset="0"/>
              </a:rPr>
              <a:t>ما هو معلم المشروع؟</a:t>
            </a:r>
          </a:p>
          <a:p>
            <a:pPr algn="r" rtl="1" fontAlgn="t"/>
            <a:r>
              <a:rPr lang="ar-DZ" b="1" i="0" dirty="0">
                <a:effectLst/>
                <a:latin typeface="Open Sans" panose="020B0606030504020204" pitchFamily="34" charset="0"/>
              </a:rPr>
              <a:t>يمثل </a:t>
            </a:r>
            <a:r>
              <a:rPr lang="ar-DZ" b="1" i="0" dirty="0">
                <a:solidFill>
                  <a:srgbClr val="FF0000"/>
                </a:solidFill>
                <a:effectLst/>
                <a:latin typeface="Open Sans" panose="020B0606030504020204" pitchFamily="34" charset="0"/>
              </a:rPr>
              <a:t>معلم المشروع </a:t>
            </a:r>
            <a:r>
              <a:rPr lang="ar-DZ" b="1" i="0" dirty="0">
                <a:effectLst/>
                <a:latin typeface="Open Sans" panose="020B0606030504020204" pitchFamily="34" charset="0"/>
              </a:rPr>
              <a:t>نقطة مهمة في الوقت المناسب في دورة حياة المشروع. يمكن أن تكون بداية المشروع أو نهايته. أو يمكن أن يلاحظ الانتهاء من مرحلة مهمة.</a:t>
            </a:r>
          </a:p>
          <a:p>
            <a:pPr algn="r" rtl="1"/>
            <a:r>
              <a:rPr lang="ar-DZ" b="1" i="0" dirty="0">
                <a:effectLst/>
                <a:latin typeface="Open Sans" panose="020B0606030504020204" pitchFamily="34" charset="0"/>
              </a:rPr>
              <a:t>عندما يصل المشروع إلى هذه النقطة الزمنية ، يتم تحقيق المعلم</a:t>
            </a:r>
            <a:endParaRPr lang="fr-FR" b="1" i="0" dirty="0">
              <a:effectLst/>
              <a:latin typeface="Open Sans" panose="020B0606030504020204" pitchFamily="34" charset="0"/>
            </a:endParaRPr>
          </a:p>
          <a:p>
            <a:pPr algn="r" rtl="1" fontAlgn="t"/>
            <a:r>
              <a:rPr lang="ar-DZ" b="1" i="0" dirty="0">
                <a:effectLst/>
                <a:latin typeface="Open Sans" panose="020B0606030504020204" pitchFamily="34" charset="0"/>
              </a:rPr>
              <a:t>دلاً من ذلك ، يمكن أيضًا تعريف </a:t>
            </a:r>
            <a:r>
              <a:rPr lang="ar-DZ" b="1" i="0" dirty="0">
                <a:solidFill>
                  <a:srgbClr val="FF0000"/>
                </a:solidFill>
                <a:effectLst/>
                <a:latin typeface="Open Sans" panose="020B0606030504020204" pitchFamily="34" charset="0"/>
              </a:rPr>
              <a:t>حدث رئيسي للمشروع </a:t>
            </a:r>
            <a:r>
              <a:rPr lang="ar-DZ" b="1" i="0" dirty="0">
                <a:effectLst/>
                <a:latin typeface="Open Sans" panose="020B0606030504020204" pitchFamily="34" charset="0"/>
              </a:rPr>
              <a:t>على أنه علامة تشير إلى تغيير في حالة المشروع.</a:t>
            </a:r>
          </a:p>
          <a:p>
            <a:pPr algn="r" rtl="1" fontAlgn="t"/>
            <a:r>
              <a:rPr lang="ar-DZ" b="1" i="0" dirty="0">
                <a:effectLst/>
                <a:latin typeface="Open Sans" panose="020B0606030504020204" pitchFamily="34" charset="0"/>
              </a:rPr>
              <a:t>تعمل معالم المشروع كعلامات طوال دورة المشروع. وتأكد من بقاء المشروع على المسار الصحيح.</a:t>
            </a:r>
          </a:p>
          <a:p>
            <a:pPr algn="r" rtl="1" fontAlgn="t"/>
            <a:r>
              <a:rPr lang="ar-DZ" b="1" i="0" dirty="0">
                <a:effectLst/>
                <a:latin typeface="Open Sans" panose="020B0606030504020204" pitchFamily="34" charset="0"/>
              </a:rPr>
              <a:t>المعالم هي أيضًا أدوات جدولة فعالة.</a:t>
            </a:r>
          </a:p>
          <a:p>
            <a:pPr algn="r" rtl="1" fontAlgn="t"/>
            <a:r>
              <a:rPr lang="ar-DZ" b="1" i="0" dirty="0">
                <a:effectLst/>
                <a:latin typeface="Open Sans" panose="020B0606030504020204" pitchFamily="34" charset="0"/>
              </a:rPr>
              <a:t>باستخدام معالم المشروع ، يمكنك تقسيم مشروع كبير ومعقد إلى مراحل أصغر. هذا يساعد على تسليم المشاريع بشكل أكثر توقعًا.</a:t>
            </a:r>
            <a:endParaRPr lang="fr-FR" b="1" i="0" dirty="0">
              <a:effectLst/>
              <a:latin typeface="Open Sans" panose="020B0606030504020204" pitchFamily="34" charset="0"/>
            </a:endParaRPr>
          </a:p>
          <a:p>
            <a:pPr marL="0" indent="0" algn="r" rtl="1" fontAlgn="t">
              <a:buNone/>
            </a:pPr>
            <a:r>
              <a:rPr lang="fr-FR" b="1" i="0" dirty="0">
                <a:solidFill>
                  <a:srgbClr val="FF0000"/>
                </a:solidFill>
                <a:effectLst/>
                <a:latin typeface="Open Sans" panose="020B0606030504020204" pitchFamily="34" charset="0"/>
              </a:rPr>
              <a:t>                 </a:t>
            </a:r>
            <a:r>
              <a:rPr lang="ar-DZ" b="1" i="0" dirty="0">
                <a:solidFill>
                  <a:srgbClr val="FF0000"/>
                </a:solidFill>
                <a:effectLst/>
                <a:latin typeface="Open Sans" panose="020B0606030504020204" pitchFamily="34" charset="0"/>
              </a:rPr>
              <a:t>يخبرنا أحد معالم المشروع بما يفترض أن يحققه المشروع في تاريخ محدد مسبقًا. يشير إلى نقطة </a:t>
            </a:r>
            <a:r>
              <a:rPr lang="fr-FR" b="1" i="0" dirty="0">
                <a:solidFill>
                  <a:srgbClr val="FF0000"/>
                </a:solidFill>
                <a:effectLst/>
                <a:latin typeface="Open Sans" panose="020B0606030504020204" pitchFamily="34" charset="0"/>
              </a:rPr>
              <a:t> </a:t>
            </a:r>
            <a:r>
              <a:rPr lang="ar-DZ" b="1" i="0" dirty="0">
                <a:solidFill>
                  <a:srgbClr val="FF0000"/>
                </a:solidFill>
                <a:effectLst/>
                <a:latin typeface="Open Sans" panose="020B0606030504020204" pitchFamily="34" charset="0"/>
              </a:rPr>
              <a:t>زمنية </a:t>
            </a:r>
            <a:r>
              <a:rPr lang="fr-FR" b="1" i="0" dirty="0">
                <a:solidFill>
                  <a:srgbClr val="FF0000"/>
                </a:solidFill>
                <a:effectLst/>
                <a:latin typeface="Open Sans" panose="020B0606030504020204" pitchFamily="34" charset="0"/>
              </a:rPr>
              <a:t> </a:t>
            </a:r>
            <a:r>
              <a:rPr lang="ar-DZ" b="1" i="0" dirty="0">
                <a:solidFill>
                  <a:srgbClr val="FF0000"/>
                </a:solidFill>
                <a:effectLst/>
                <a:latin typeface="Open Sans" panose="020B0606030504020204" pitchFamily="34" charset="0"/>
              </a:rPr>
              <a:t>وليس فترة. تتعلق المعالم بما نريد تحقيقه ، وليس كيف نحققه.</a:t>
            </a:r>
          </a:p>
          <a:p>
            <a:pPr algn="r" rtl="1"/>
            <a:endParaRPr lang="fr-FR" b="0" i="0" dirty="0">
              <a:solidFill>
                <a:srgbClr val="737373"/>
              </a:solidFill>
              <a:effectLst/>
              <a:latin typeface="Open Sans" panose="020B0606030504020204" pitchFamily="34" charset="0"/>
            </a:endParaRPr>
          </a:p>
          <a:p>
            <a:pPr algn="r" rtl="1"/>
            <a:endParaRPr lang="fr-FR" dirty="0"/>
          </a:p>
        </p:txBody>
      </p:sp>
      <p:sp>
        <p:nvSpPr>
          <p:cNvPr id="7" name="Flèche : droite 6">
            <a:extLst>
              <a:ext uri="{FF2B5EF4-FFF2-40B4-BE49-F238E27FC236}">
                <a16:creationId xmlns:a16="http://schemas.microsoft.com/office/drawing/2014/main" id="{B781028A-6D11-48AC-91AF-1A44E7CFB9EA}"/>
              </a:ext>
            </a:extLst>
          </p:cNvPr>
          <p:cNvSpPr/>
          <p:nvPr/>
        </p:nvSpPr>
        <p:spPr>
          <a:xfrm rot="10800000">
            <a:off x="10673861" y="5846884"/>
            <a:ext cx="1301262" cy="4846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5549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du contenu 6">
            <a:extLst>
              <a:ext uri="{FF2B5EF4-FFF2-40B4-BE49-F238E27FC236}">
                <a16:creationId xmlns:a16="http://schemas.microsoft.com/office/drawing/2014/main" id="{CBD2DBB4-8435-481C-888F-9512FD886B86}"/>
              </a:ext>
            </a:extLst>
          </p:cNvPr>
          <p:cNvPicPr>
            <a:picLocks noGrp="1" noChangeAspect="1"/>
          </p:cNvPicPr>
          <p:nvPr>
            <p:ph idx="1"/>
          </p:nvPr>
        </p:nvPicPr>
        <p:blipFill>
          <a:blip r:embed="rId2"/>
          <a:stretch>
            <a:fillRect/>
          </a:stretch>
        </p:blipFill>
        <p:spPr>
          <a:xfrm>
            <a:off x="0" y="1690689"/>
            <a:ext cx="12089423" cy="5167310"/>
          </a:xfrm>
        </p:spPr>
      </p:pic>
      <p:sp>
        <p:nvSpPr>
          <p:cNvPr id="8" name="Titre 1">
            <a:extLst>
              <a:ext uri="{FF2B5EF4-FFF2-40B4-BE49-F238E27FC236}">
                <a16:creationId xmlns:a16="http://schemas.microsoft.com/office/drawing/2014/main" id="{BFB21F13-EC27-4DF1-9A1A-610EAFC4511D}"/>
              </a:ext>
            </a:extLst>
          </p:cNvPr>
          <p:cNvSpPr>
            <a:spLocks noGrp="1"/>
          </p:cNvSpPr>
          <p:nvPr>
            <p:ph type="title"/>
          </p:nvPr>
        </p:nvSpPr>
        <p:spPr>
          <a:xfrm>
            <a:off x="0" y="1"/>
            <a:ext cx="12192000" cy="1690688"/>
          </a:xfrm>
          <a:solidFill>
            <a:srgbClr val="FFFF00"/>
          </a:solidFill>
        </p:spPr>
        <p:txBody>
          <a:bodyPr>
            <a:normAutofit fontScale="90000"/>
          </a:bodyPr>
          <a:lstStyle/>
          <a:p>
            <a:pPr algn="ctr"/>
            <a:br>
              <a:rPr lang="fr-FR" b="1" i="0" dirty="0">
                <a:solidFill>
                  <a:srgbClr val="1A1A1A"/>
                </a:solidFill>
                <a:effectLst/>
                <a:latin typeface="Montserrat" panose="00000500000000000000" pitchFamily="2" charset="0"/>
              </a:rPr>
            </a:br>
            <a:r>
              <a:rPr lang="ar-DZ" b="1" i="0" dirty="0">
                <a:solidFill>
                  <a:srgbClr val="1A1A1A"/>
                </a:solidFill>
                <a:effectLst/>
                <a:latin typeface="Montserrat" panose="00000500000000000000" pitchFamily="2" charset="0"/>
              </a:rPr>
              <a:t>معالم المشروع</a:t>
            </a:r>
            <a:br>
              <a:rPr lang="ar-DZ" b="1" i="0" dirty="0">
                <a:solidFill>
                  <a:srgbClr val="1A1A1A"/>
                </a:solidFill>
                <a:effectLst/>
                <a:latin typeface="+mn-lt"/>
              </a:rPr>
            </a:br>
            <a:endParaRPr lang="fr-FR" dirty="0">
              <a:latin typeface="+mn-lt"/>
            </a:endParaRPr>
          </a:p>
        </p:txBody>
      </p:sp>
    </p:spTree>
    <p:extLst>
      <p:ext uri="{BB962C8B-B14F-4D97-AF65-F5344CB8AC3E}">
        <p14:creationId xmlns:p14="http://schemas.microsoft.com/office/powerpoint/2010/main" val="2307200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0738FB5-B2A3-470C-94C7-C740AFD6E382}"/>
              </a:ext>
            </a:extLst>
          </p:cNvPr>
          <p:cNvSpPr>
            <a:spLocks noGrp="1"/>
          </p:cNvSpPr>
          <p:nvPr>
            <p:ph idx="1"/>
          </p:nvPr>
        </p:nvSpPr>
        <p:spPr/>
        <p:txBody>
          <a:bodyPr/>
          <a:lstStyle/>
          <a:p>
            <a:pPr marL="0" indent="0" algn="just" rtl="1">
              <a:buNone/>
            </a:pPr>
            <a:r>
              <a:rPr lang="ar-DZ" sz="2800" b="1" dirty="0"/>
              <a:t>متطلبات المشروع </a:t>
            </a:r>
            <a:endParaRPr lang="fr-FR" sz="2800" b="1" dirty="0"/>
          </a:p>
          <a:p>
            <a:pPr algn="just" rtl="1"/>
            <a:r>
              <a:rPr lang="ar-DZ" sz="2800" b="1" dirty="0"/>
              <a:t>هي الشروط أو المهام التي يجب إكمالها لضمان نجاح أو إكمال المشروع.</a:t>
            </a:r>
            <a:endParaRPr lang="fr-FR" sz="2800" b="1" dirty="0"/>
          </a:p>
          <a:p>
            <a:pPr algn="just" rtl="1"/>
            <a:r>
              <a:rPr lang="ar-DZ" sz="2800" b="1" dirty="0"/>
              <a:t>أنها توفر صورة واضحة للعمل الذي يجب القيام به. </a:t>
            </a:r>
            <a:endParaRPr lang="fr-FR" sz="2800" b="1" dirty="0"/>
          </a:p>
          <a:p>
            <a:pPr algn="just" rtl="1"/>
            <a:r>
              <a:rPr lang="ar-DZ" sz="2800" b="1" dirty="0"/>
              <a:t> إنها تهدف إلى مواءمة موارد المشروع مع أهداف المنظمة.</a:t>
            </a:r>
            <a:endParaRPr lang="fr-FR" sz="2800" b="1" dirty="0"/>
          </a:p>
          <a:p>
            <a:pPr algn="just" rtl="1"/>
            <a:r>
              <a:rPr lang="ar-DZ" sz="2800" b="1" dirty="0"/>
              <a:t>تشمل فوائد الجمع الفعال لمتطلبات المشروع خفض التكلفة ، ومعدلات نجاح أعلى للمشروع ، وتغيير أكثر فعالية</a:t>
            </a:r>
            <a:endParaRPr lang="fr-FR" sz="2800" b="1" dirty="0"/>
          </a:p>
          <a:p>
            <a:pPr algn="r" rtl="1"/>
            <a:endParaRPr lang="fr-FR" dirty="0"/>
          </a:p>
        </p:txBody>
      </p:sp>
      <p:sp>
        <p:nvSpPr>
          <p:cNvPr id="5" name="Titre 1">
            <a:extLst>
              <a:ext uri="{FF2B5EF4-FFF2-40B4-BE49-F238E27FC236}">
                <a16:creationId xmlns:a16="http://schemas.microsoft.com/office/drawing/2014/main" id="{C81B8CD6-38AA-4232-BB61-CD9630ECFAF2}"/>
              </a:ext>
            </a:extLst>
          </p:cNvPr>
          <p:cNvSpPr txBox="1">
            <a:spLocks/>
          </p:cNvSpPr>
          <p:nvPr/>
        </p:nvSpPr>
        <p:spPr>
          <a:xfrm>
            <a:off x="0" y="0"/>
            <a:ext cx="12192000" cy="1690688"/>
          </a:xfrm>
          <a:prstGeom prst="rect">
            <a:avLst/>
          </a:prstGeom>
          <a:solidFill>
            <a:srgbClr val="00FFFF"/>
          </a:solidFill>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b="1" dirty="0">
                <a:solidFill>
                  <a:srgbClr val="1A1A1A"/>
                </a:solidFill>
                <a:latin typeface="Montserrat" panose="00000500000000000000" pitchFamily="2" charset="0"/>
              </a:rPr>
            </a:br>
            <a:r>
              <a:rPr lang="fr-FR" b="1" dirty="0">
                <a:solidFill>
                  <a:srgbClr val="1A1A1A"/>
                </a:solidFill>
                <a:latin typeface="Montserrat" panose="00000500000000000000" pitchFamily="2" charset="0"/>
              </a:rPr>
              <a:t>  The Project </a:t>
            </a:r>
            <a:r>
              <a:rPr lang="fr-FR" b="1" dirty="0" err="1">
                <a:solidFill>
                  <a:srgbClr val="1A1A1A"/>
                </a:solidFill>
                <a:latin typeface="Montserrat" panose="00000500000000000000" pitchFamily="2" charset="0"/>
              </a:rPr>
              <a:t>Requirements</a:t>
            </a:r>
            <a:r>
              <a:rPr lang="fr-FR" b="1" dirty="0">
                <a:solidFill>
                  <a:srgbClr val="1A1A1A"/>
                </a:solidFill>
                <a:latin typeface="Montserrat" panose="00000500000000000000" pitchFamily="2" charset="0"/>
              </a:rPr>
              <a:t> </a:t>
            </a:r>
            <a:r>
              <a:rPr lang="ar-DZ" b="1" dirty="0">
                <a:solidFill>
                  <a:srgbClr val="1A1A1A"/>
                </a:solidFill>
                <a:latin typeface="Montserrat" panose="00000500000000000000" pitchFamily="2" charset="0"/>
              </a:rPr>
              <a:t>متطلبات المشروع</a:t>
            </a:r>
            <a:br>
              <a:rPr lang="ar-DZ" b="1" dirty="0">
                <a:solidFill>
                  <a:srgbClr val="1A1A1A"/>
                </a:solidFill>
                <a:latin typeface="+mn-lt"/>
              </a:rPr>
            </a:br>
            <a:endParaRPr lang="fr-FR" dirty="0">
              <a:latin typeface="+mn-lt"/>
            </a:endParaRPr>
          </a:p>
        </p:txBody>
      </p:sp>
    </p:spTree>
    <p:extLst>
      <p:ext uri="{BB962C8B-B14F-4D97-AF65-F5344CB8AC3E}">
        <p14:creationId xmlns:p14="http://schemas.microsoft.com/office/powerpoint/2010/main" val="3621320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98E686-E78D-4C31-A960-5B3888BB091A}"/>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5AC4C9CA-5C99-4D38-94D2-8FC401E69AE7}"/>
              </a:ext>
            </a:extLst>
          </p:cNvPr>
          <p:cNvPicPr>
            <a:picLocks noGrp="1" noChangeAspect="1"/>
          </p:cNvPicPr>
          <p:nvPr>
            <p:ph idx="1"/>
          </p:nvPr>
        </p:nvPicPr>
        <p:blipFill>
          <a:blip r:embed="rId2"/>
          <a:stretch>
            <a:fillRect/>
          </a:stretch>
        </p:blipFill>
        <p:spPr>
          <a:xfrm>
            <a:off x="0" y="0"/>
            <a:ext cx="12191999" cy="6929718"/>
          </a:xfrm>
        </p:spPr>
      </p:pic>
    </p:spTree>
    <p:extLst>
      <p:ext uri="{BB962C8B-B14F-4D97-AF65-F5344CB8AC3E}">
        <p14:creationId xmlns:p14="http://schemas.microsoft.com/office/powerpoint/2010/main" val="796709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181C036-EFF0-42D3-BF6A-39451B605B7A}"/>
              </a:ext>
            </a:extLst>
          </p:cNvPr>
          <p:cNvSpPr>
            <a:spLocks noGrp="1"/>
          </p:cNvSpPr>
          <p:nvPr>
            <p:ph idx="1"/>
          </p:nvPr>
        </p:nvSpPr>
        <p:spPr/>
        <p:txBody>
          <a:bodyPr/>
          <a:lstStyle/>
          <a:p>
            <a:pPr marL="0" indent="0" algn="just" rtl="1">
              <a:buNone/>
            </a:pPr>
            <a:r>
              <a:rPr lang="ar-DZ" b="1" i="0" dirty="0">
                <a:effectLst/>
                <a:latin typeface="DroidArabicKufi-Regular"/>
              </a:rPr>
              <a:t>موارد المشروع</a:t>
            </a:r>
            <a:endParaRPr lang="fr-FR" b="1" i="0" dirty="0">
              <a:effectLst/>
              <a:latin typeface="DroidArabicKufi-Regular"/>
            </a:endParaRPr>
          </a:p>
          <a:p>
            <a:pPr marL="0" indent="0" algn="just" rtl="1">
              <a:buNone/>
            </a:pPr>
            <a:r>
              <a:rPr lang="ar-DZ" b="1" i="0" dirty="0">
                <a:effectLst/>
                <a:latin typeface="DroidArabicKufi-Regular"/>
              </a:rPr>
              <a:t> تُعرّف موار المشروع بأنها الأدوات والموارد اللازمة لإنشاء مشروع ناجح وتطويره وإكماله على أكمل وجه، وبدونها من الصعب إكماله، وعند التخطيط للمشروع يعتبر تحديد الموارد خطوة مهمة وضرورية يجب القيام بها، وفي كل مشروع هناك موارد أساسية وثابتة يجب أن تتوافر فيه</a:t>
            </a:r>
            <a:br>
              <a:rPr lang="ar-DZ" b="1" dirty="0"/>
            </a:br>
            <a:endParaRPr lang="fr-FR" b="1" dirty="0"/>
          </a:p>
        </p:txBody>
      </p:sp>
      <p:sp>
        <p:nvSpPr>
          <p:cNvPr id="4" name="Titre 1">
            <a:extLst>
              <a:ext uri="{FF2B5EF4-FFF2-40B4-BE49-F238E27FC236}">
                <a16:creationId xmlns:a16="http://schemas.microsoft.com/office/drawing/2014/main" id="{BAB90174-F135-4E7C-A55E-E0841F54DCA3}"/>
              </a:ext>
            </a:extLst>
          </p:cNvPr>
          <p:cNvSpPr txBox="1">
            <a:spLocks/>
          </p:cNvSpPr>
          <p:nvPr/>
        </p:nvSpPr>
        <p:spPr>
          <a:xfrm>
            <a:off x="0" y="0"/>
            <a:ext cx="12192000" cy="1690688"/>
          </a:xfrm>
          <a:prstGeom prst="rect">
            <a:avLst/>
          </a:prstGeom>
          <a:solidFill>
            <a:srgbClr val="00B0F0"/>
          </a:solidFill>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b="1" dirty="0">
                <a:solidFill>
                  <a:srgbClr val="1A1A1A"/>
                </a:solidFill>
                <a:latin typeface="Montserrat" panose="00000500000000000000" pitchFamily="2" charset="0"/>
              </a:rPr>
            </a:br>
            <a:r>
              <a:rPr lang="fr-FR" b="1" dirty="0">
                <a:solidFill>
                  <a:srgbClr val="1A1A1A"/>
                </a:solidFill>
                <a:latin typeface="Montserrat" panose="00000500000000000000" pitchFamily="2" charset="0"/>
              </a:rPr>
              <a:t>  The Project Resources  </a:t>
            </a:r>
            <a:r>
              <a:rPr lang="ar-DZ" b="1" i="0" dirty="0">
                <a:effectLst/>
                <a:latin typeface="DroidArabicKufi-Regular"/>
              </a:rPr>
              <a:t>موارد المشروع</a:t>
            </a:r>
            <a:endParaRPr lang="fr-FR" b="1" i="0" dirty="0">
              <a:effectLst/>
              <a:latin typeface="DroidArabicKufi-Regular"/>
            </a:endParaRPr>
          </a:p>
          <a:p>
            <a:pPr algn="ctr"/>
            <a:br>
              <a:rPr lang="ar-DZ" b="1" dirty="0">
                <a:solidFill>
                  <a:srgbClr val="1A1A1A"/>
                </a:solidFill>
                <a:latin typeface="+mn-lt"/>
              </a:rPr>
            </a:br>
            <a:endParaRPr lang="fr-FR" dirty="0">
              <a:latin typeface="+mn-lt"/>
            </a:endParaRPr>
          </a:p>
        </p:txBody>
      </p:sp>
    </p:spTree>
    <p:extLst>
      <p:ext uri="{BB962C8B-B14F-4D97-AF65-F5344CB8AC3E}">
        <p14:creationId xmlns:p14="http://schemas.microsoft.com/office/powerpoint/2010/main" val="41198712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Espace réservé du contenu 10">
            <a:extLst>
              <a:ext uri="{FF2B5EF4-FFF2-40B4-BE49-F238E27FC236}">
                <a16:creationId xmlns:a16="http://schemas.microsoft.com/office/drawing/2014/main" id="{9D83A6FE-05A1-4A7A-8090-EDA4C489C811}"/>
              </a:ext>
            </a:extLst>
          </p:cNvPr>
          <p:cNvPicPr>
            <a:picLocks noGrp="1" noChangeAspect="1"/>
          </p:cNvPicPr>
          <p:nvPr>
            <p:ph idx="1"/>
          </p:nvPr>
        </p:nvPicPr>
        <p:blipFill>
          <a:blip r:embed="rId2"/>
          <a:stretch>
            <a:fillRect/>
          </a:stretch>
        </p:blipFill>
        <p:spPr>
          <a:xfrm>
            <a:off x="0" y="1581150"/>
            <a:ext cx="12089422" cy="5276850"/>
          </a:xfrm>
        </p:spPr>
      </p:pic>
      <p:sp>
        <p:nvSpPr>
          <p:cNvPr id="4" name="Titre 1">
            <a:extLst>
              <a:ext uri="{FF2B5EF4-FFF2-40B4-BE49-F238E27FC236}">
                <a16:creationId xmlns:a16="http://schemas.microsoft.com/office/drawing/2014/main" id="{C4FDA69D-29D9-4D25-AFC3-7326275094B0}"/>
              </a:ext>
            </a:extLst>
          </p:cNvPr>
          <p:cNvSpPr txBox="1">
            <a:spLocks/>
          </p:cNvSpPr>
          <p:nvPr/>
        </p:nvSpPr>
        <p:spPr>
          <a:xfrm>
            <a:off x="0" y="0"/>
            <a:ext cx="12192000" cy="1581150"/>
          </a:xfrm>
          <a:prstGeom prst="rect">
            <a:avLst/>
          </a:prstGeom>
          <a:solidFill>
            <a:srgbClr val="00B0F0"/>
          </a:solidFill>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b="1" dirty="0">
                <a:solidFill>
                  <a:srgbClr val="1A1A1A"/>
                </a:solidFill>
                <a:latin typeface="Montserrat" panose="00000500000000000000" pitchFamily="2" charset="0"/>
              </a:rPr>
            </a:br>
            <a:r>
              <a:rPr lang="fr-FR" b="1" dirty="0">
                <a:solidFill>
                  <a:srgbClr val="1A1A1A"/>
                </a:solidFill>
                <a:latin typeface="Montserrat" panose="00000500000000000000" pitchFamily="2" charset="0"/>
              </a:rPr>
              <a:t>  The Project Resources  </a:t>
            </a:r>
            <a:r>
              <a:rPr lang="ar-DZ" b="1" i="0" dirty="0">
                <a:effectLst/>
                <a:latin typeface="DroidArabicKufi-Regular"/>
              </a:rPr>
              <a:t>موارد المشروع</a:t>
            </a:r>
            <a:endParaRPr lang="fr-FR" b="1" i="0" dirty="0">
              <a:effectLst/>
              <a:latin typeface="DroidArabicKufi-Regular"/>
            </a:endParaRPr>
          </a:p>
          <a:p>
            <a:pPr algn="ctr"/>
            <a:br>
              <a:rPr lang="ar-DZ" b="1" dirty="0">
                <a:solidFill>
                  <a:srgbClr val="1A1A1A"/>
                </a:solidFill>
                <a:latin typeface="+mn-lt"/>
              </a:rPr>
            </a:br>
            <a:endParaRPr lang="fr-FR" dirty="0">
              <a:latin typeface="+mn-lt"/>
            </a:endParaRPr>
          </a:p>
        </p:txBody>
      </p:sp>
    </p:spTree>
    <p:extLst>
      <p:ext uri="{BB962C8B-B14F-4D97-AF65-F5344CB8AC3E}">
        <p14:creationId xmlns:p14="http://schemas.microsoft.com/office/powerpoint/2010/main" val="317592020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969</TotalTime>
  <Words>1377</Words>
  <Application>Microsoft Office PowerPoint</Application>
  <PresentationFormat>Grand écran</PresentationFormat>
  <Paragraphs>122</Paragraphs>
  <Slides>23</Slides>
  <Notes>0</Notes>
  <HiddenSlides>0</HiddenSlides>
  <MMClips>0</MMClips>
  <ScaleCrop>false</ScaleCrop>
  <HeadingPairs>
    <vt:vector size="6" baseType="variant">
      <vt:variant>
        <vt:lpstr>Polices utilisées</vt:lpstr>
      </vt:variant>
      <vt:variant>
        <vt:i4>15</vt:i4>
      </vt:variant>
      <vt:variant>
        <vt:lpstr>Thème</vt:lpstr>
      </vt:variant>
      <vt:variant>
        <vt:i4>1</vt:i4>
      </vt:variant>
      <vt:variant>
        <vt:lpstr>Titres des diapositives</vt:lpstr>
      </vt:variant>
      <vt:variant>
        <vt:i4>23</vt:i4>
      </vt:variant>
    </vt:vector>
  </HeadingPairs>
  <TitlesOfParts>
    <vt:vector size="39" baseType="lpstr">
      <vt:lpstr>Aref+Ruqaa</vt:lpstr>
      <vt:lpstr>Arial</vt:lpstr>
      <vt:lpstr>Arial Black</vt:lpstr>
      <vt:lpstr>Arial,Bold</vt:lpstr>
      <vt:lpstr>Calibri</vt:lpstr>
      <vt:lpstr>Calibri Light</vt:lpstr>
      <vt:lpstr>customFont</vt:lpstr>
      <vt:lpstr>DroidArabicKufi-Regular</vt:lpstr>
      <vt:lpstr>Microsoft Uighur,Bold</vt:lpstr>
      <vt:lpstr>Montserrat</vt:lpstr>
      <vt:lpstr>Open Sans</vt:lpstr>
      <vt:lpstr>Tajawal Medium</vt:lpstr>
      <vt:lpstr>Times New Roman</vt:lpstr>
      <vt:lpstr>Times New Roman,Bold</vt:lpstr>
      <vt:lpstr>Trebuchet MS</vt:lpstr>
      <vt:lpstr>Thème Office</vt:lpstr>
      <vt:lpstr>Présentation PowerPoint</vt:lpstr>
      <vt:lpstr>Présentation PowerPoint</vt:lpstr>
      <vt:lpstr>     Syllabus .  </vt:lpstr>
      <vt:lpstr>أصحاب المصلحة</vt:lpstr>
      <vt:lpstr>أصحاب المصلحة</vt:lpstr>
      <vt:lpstr>أصحاب المصلحة</vt:lpstr>
      <vt:lpstr>أصحاب المصلحة</vt:lpstr>
      <vt:lpstr>أصحاب المصلحة</vt:lpstr>
      <vt:lpstr>أصحاب المصلحة</vt:lpstr>
      <vt:lpstr>أصحاب المصلحة</vt:lpstr>
      <vt:lpstr>أصحاب المصلحة</vt:lpstr>
      <vt:lpstr>أصحاب المصلحة</vt:lpstr>
      <vt:lpstr>نطاق المشروع</vt:lpstr>
      <vt:lpstr> نطاق المشروع </vt:lpstr>
      <vt:lpstr>Présentation PowerPoint</vt:lpstr>
      <vt:lpstr>Présentation PowerPoint</vt:lpstr>
      <vt:lpstr>نطاق المشروع</vt:lpstr>
      <vt:lpstr> معالم المشروع </vt:lpstr>
      <vt:lpstr> معالم المشروع </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5</cp:revision>
  <dcterms:created xsi:type="dcterms:W3CDTF">2022-03-16T05:26:34Z</dcterms:created>
  <dcterms:modified xsi:type="dcterms:W3CDTF">2022-03-23T17:37:15Z</dcterms:modified>
</cp:coreProperties>
</file>